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31"/>
  </p:notesMasterIdLst>
  <p:sldIdLst>
    <p:sldId id="256" r:id="rId2"/>
    <p:sldId id="258" r:id="rId3"/>
    <p:sldId id="298" r:id="rId4"/>
    <p:sldId id="377" r:id="rId5"/>
    <p:sldId id="326" r:id="rId6"/>
    <p:sldId id="376" r:id="rId7"/>
    <p:sldId id="380" r:id="rId8"/>
    <p:sldId id="378" r:id="rId9"/>
    <p:sldId id="379" r:id="rId10"/>
    <p:sldId id="259" r:id="rId11"/>
    <p:sldId id="374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92" r:id="rId26"/>
    <p:sldId id="293" r:id="rId27"/>
    <p:sldId id="275" r:id="rId28"/>
    <p:sldId id="276" r:id="rId29"/>
    <p:sldId id="375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نمط متوسط 2 - تميي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6" d="100"/>
          <a:sy n="46" d="100"/>
        </p:scale>
        <p:origin x="891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رأس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عنصر نائب للتاريخ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46C717-E9BE-4F1B-BF55-A146127B13C1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4" name="عنصر نائب لصورة الشريحة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عنصر نائب للملاحظا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3C99F8-593D-4979-BB28-A44784CEC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31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41E0196-5323-4CAD-9AFF-70BFE2EB352C}" type="slidenum">
              <a:rPr lang="en-US"/>
              <a:pPr/>
              <a:t>2</a:t>
            </a:fld>
            <a:endParaRPr lang="en-US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03213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2">
            <a:extLst>
              <a:ext uri="{FF2B5EF4-FFF2-40B4-BE49-F238E27FC236}">
                <a16:creationId xmlns:a16="http://schemas.microsoft.com/office/drawing/2014/main" id="{27B68626-3A85-F2BF-E237-271D371AD84A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  <a:defRPr/>
            </a:pPr>
            <a:fld id="{642271FC-DF7C-4884-8E2E-FA3A395B3852}" type="slidenum">
              <a:rPr lang="tr-TR" altLang="tr-TR" smtClean="0"/>
              <a:pPr>
                <a:spcBef>
                  <a:spcPct val="0"/>
                </a:spcBef>
                <a:buClrTx/>
                <a:buFontTx/>
                <a:buNone/>
                <a:defRPr/>
              </a:pPr>
              <a:t>18</a:t>
            </a:fld>
            <a:endParaRPr lang="tr-TR" altLang="tr-TR"/>
          </a:p>
        </p:txBody>
      </p:sp>
      <p:sp>
        <p:nvSpPr>
          <p:cNvPr id="49155" name="Rectangle 1">
            <a:extLst>
              <a:ext uri="{FF2B5EF4-FFF2-40B4-BE49-F238E27FC236}">
                <a16:creationId xmlns:a16="http://schemas.microsoft.com/office/drawing/2014/main" id="{CE0A2959-2702-598E-C837-81E133E2AC8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9156" name="Rectangle 2">
            <a:extLst>
              <a:ext uri="{FF2B5EF4-FFF2-40B4-BE49-F238E27FC236}">
                <a16:creationId xmlns:a16="http://schemas.microsoft.com/office/drawing/2014/main" id="{AA318215-D500-F1C8-0515-7F36086FF1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 altLang="tr-T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2">
            <a:extLst>
              <a:ext uri="{FF2B5EF4-FFF2-40B4-BE49-F238E27FC236}">
                <a16:creationId xmlns:a16="http://schemas.microsoft.com/office/drawing/2014/main" id="{91FE6F44-2272-4450-5F34-9A76793CCDFF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  <a:defRPr/>
            </a:pPr>
            <a:fld id="{8FB7C199-9F69-423B-9F0F-0A2378E8FE37}" type="slidenum">
              <a:rPr lang="tr-TR" altLang="tr-TR" smtClean="0"/>
              <a:pPr>
                <a:spcBef>
                  <a:spcPct val="0"/>
                </a:spcBef>
                <a:buClrTx/>
                <a:buFontTx/>
                <a:buNone/>
                <a:defRPr/>
              </a:pPr>
              <a:t>19</a:t>
            </a:fld>
            <a:endParaRPr lang="tr-TR" altLang="tr-TR"/>
          </a:p>
        </p:txBody>
      </p:sp>
      <p:sp>
        <p:nvSpPr>
          <p:cNvPr id="51203" name="Rectangle 1">
            <a:extLst>
              <a:ext uri="{FF2B5EF4-FFF2-40B4-BE49-F238E27FC236}">
                <a16:creationId xmlns:a16="http://schemas.microsoft.com/office/drawing/2014/main" id="{0AB578E8-826D-A491-4DE3-0F1F404FA2A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1204" name="Rectangle 2">
            <a:extLst>
              <a:ext uri="{FF2B5EF4-FFF2-40B4-BE49-F238E27FC236}">
                <a16:creationId xmlns:a16="http://schemas.microsoft.com/office/drawing/2014/main" id="{68BFA2A6-A623-E738-9FB0-ACB3859687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 altLang="tr-T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2">
            <a:extLst>
              <a:ext uri="{FF2B5EF4-FFF2-40B4-BE49-F238E27FC236}">
                <a16:creationId xmlns:a16="http://schemas.microsoft.com/office/drawing/2014/main" id="{92FA868A-868F-7B52-A587-6FBEFB61278F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  <a:defRPr/>
            </a:pPr>
            <a:fld id="{A78B9AA9-78D9-42CB-806C-EC8F6A9F5158}" type="slidenum">
              <a:rPr lang="tr-TR" altLang="tr-TR" smtClean="0"/>
              <a:pPr>
                <a:spcBef>
                  <a:spcPct val="0"/>
                </a:spcBef>
                <a:buClrTx/>
                <a:buFontTx/>
                <a:buNone/>
                <a:defRPr/>
              </a:pPr>
              <a:t>20</a:t>
            </a:fld>
            <a:endParaRPr lang="tr-TR" altLang="tr-TR"/>
          </a:p>
        </p:txBody>
      </p:sp>
      <p:sp>
        <p:nvSpPr>
          <p:cNvPr id="53251" name="Rectangle 1">
            <a:extLst>
              <a:ext uri="{FF2B5EF4-FFF2-40B4-BE49-F238E27FC236}">
                <a16:creationId xmlns:a16="http://schemas.microsoft.com/office/drawing/2014/main" id="{4FF4A61F-6893-AA28-968A-81A6EBCADA5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4175" y="685800"/>
            <a:ext cx="6081713" cy="3421063"/>
          </a:xfrm>
          <a:solidFill>
            <a:srgbClr val="FFFFFF"/>
          </a:solidFill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3252" name="Rectangle 2">
            <a:extLst>
              <a:ext uri="{FF2B5EF4-FFF2-40B4-BE49-F238E27FC236}">
                <a16:creationId xmlns:a16="http://schemas.microsoft.com/office/drawing/2014/main" id="{BE3A80D9-8C09-E581-3923-A0CCA89686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1263" cy="41068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 altLang="tr-T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2">
            <a:extLst>
              <a:ext uri="{FF2B5EF4-FFF2-40B4-BE49-F238E27FC236}">
                <a16:creationId xmlns:a16="http://schemas.microsoft.com/office/drawing/2014/main" id="{5C51F5D5-34BE-FE37-A224-63085340E91A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  <a:defRPr/>
            </a:pPr>
            <a:fld id="{A05F0970-0BF8-4C10-8A8D-26F19961C862}" type="slidenum">
              <a:rPr lang="tr-TR" altLang="tr-TR" smtClean="0"/>
              <a:pPr>
                <a:spcBef>
                  <a:spcPct val="0"/>
                </a:spcBef>
                <a:buClrTx/>
                <a:buFontTx/>
                <a:buNone/>
                <a:defRPr/>
              </a:pPr>
              <a:t>21</a:t>
            </a:fld>
            <a:endParaRPr lang="tr-TR" altLang="tr-TR"/>
          </a:p>
        </p:txBody>
      </p:sp>
      <p:sp>
        <p:nvSpPr>
          <p:cNvPr id="55299" name="Rectangle 1">
            <a:extLst>
              <a:ext uri="{FF2B5EF4-FFF2-40B4-BE49-F238E27FC236}">
                <a16:creationId xmlns:a16="http://schemas.microsoft.com/office/drawing/2014/main" id="{CFBCA458-24B0-352E-0FC6-6530983E7CA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5300" name="Rectangle 2">
            <a:extLst>
              <a:ext uri="{FF2B5EF4-FFF2-40B4-BE49-F238E27FC236}">
                <a16:creationId xmlns:a16="http://schemas.microsoft.com/office/drawing/2014/main" id="{5AA8F781-0D57-1F6E-F720-AF27397C4D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 altLang="tr-T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2">
            <a:extLst>
              <a:ext uri="{FF2B5EF4-FFF2-40B4-BE49-F238E27FC236}">
                <a16:creationId xmlns:a16="http://schemas.microsoft.com/office/drawing/2014/main" id="{F19DAD76-B039-4E87-DDC3-E4AEFB0B04E2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  <a:defRPr/>
            </a:pPr>
            <a:fld id="{B6E01279-F351-4B28-9884-EEF0F33655C1}" type="slidenum">
              <a:rPr lang="tr-TR" altLang="tr-TR" smtClean="0"/>
              <a:pPr>
                <a:spcBef>
                  <a:spcPct val="0"/>
                </a:spcBef>
                <a:buClrTx/>
                <a:buFontTx/>
                <a:buNone/>
                <a:defRPr/>
              </a:pPr>
              <a:t>22</a:t>
            </a:fld>
            <a:endParaRPr lang="tr-TR" altLang="tr-TR"/>
          </a:p>
        </p:txBody>
      </p:sp>
      <p:sp>
        <p:nvSpPr>
          <p:cNvPr id="57347" name="Rectangle 1">
            <a:extLst>
              <a:ext uri="{FF2B5EF4-FFF2-40B4-BE49-F238E27FC236}">
                <a16:creationId xmlns:a16="http://schemas.microsoft.com/office/drawing/2014/main" id="{7F9A5969-5BD3-32C5-8DF2-E6B0565DE21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7348" name="Rectangle 2">
            <a:extLst>
              <a:ext uri="{FF2B5EF4-FFF2-40B4-BE49-F238E27FC236}">
                <a16:creationId xmlns:a16="http://schemas.microsoft.com/office/drawing/2014/main" id="{8F28FC91-CE95-079A-6E35-60909B163B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 altLang="tr-T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2">
            <a:extLst>
              <a:ext uri="{FF2B5EF4-FFF2-40B4-BE49-F238E27FC236}">
                <a16:creationId xmlns:a16="http://schemas.microsoft.com/office/drawing/2014/main" id="{C5E61835-87C2-F8AB-E292-38F4083045E0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  <a:defRPr/>
            </a:pPr>
            <a:fld id="{E96215D8-D858-4F5C-9E31-B1134601F510}" type="slidenum">
              <a:rPr lang="tr-TR" altLang="tr-TR" smtClean="0"/>
              <a:pPr>
                <a:spcBef>
                  <a:spcPct val="0"/>
                </a:spcBef>
                <a:buClrTx/>
                <a:buFontTx/>
                <a:buNone/>
                <a:defRPr/>
              </a:pPr>
              <a:t>23</a:t>
            </a:fld>
            <a:endParaRPr lang="tr-TR" altLang="tr-TR"/>
          </a:p>
        </p:txBody>
      </p:sp>
      <p:sp>
        <p:nvSpPr>
          <p:cNvPr id="59395" name="Rectangle 1">
            <a:extLst>
              <a:ext uri="{FF2B5EF4-FFF2-40B4-BE49-F238E27FC236}">
                <a16:creationId xmlns:a16="http://schemas.microsoft.com/office/drawing/2014/main" id="{486F4B71-812F-0846-D539-910E74AF219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9396" name="Rectangle 2">
            <a:extLst>
              <a:ext uri="{FF2B5EF4-FFF2-40B4-BE49-F238E27FC236}">
                <a16:creationId xmlns:a16="http://schemas.microsoft.com/office/drawing/2014/main" id="{15A78CC0-FF6D-C06E-5D7E-6FB6C7B219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 altLang="tr-T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12">
            <a:extLst>
              <a:ext uri="{FF2B5EF4-FFF2-40B4-BE49-F238E27FC236}">
                <a16:creationId xmlns:a16="http://schemas.microsoft.com/office/drawing/2014/main" id="{594E0879-7DB6-2A39-6D8A-6825C9171B0F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  <a:defRPr/>
            </a:pPr>
            <a:fld id="{E41ED964-DAD4-4CED-9314-A703EB205FAE}" type="slidenum">
              <a:rPr lang="tr-TR" altLang="tr-TR" smtClean="0"/>
              <a:pPr>
                <a:spcBef>
                  <a:spcPct val="0"/>
                </a:spcBef>
                <a:buClrTx/>
                <a:buFontTx/>
                <a:buNone/>
                <a:defRPr/>
              </a:pPr>
              <a:t>24</a:t>
            </a:fld>
            <a:endParaRPr lang="tr-TR" altLang="tr-TR"/>
          </a:p>
        </p:txBody>
      </p:sp>
      <p:sp>
        <p:nvSpPr>
          <p:cNvPr id="61443" name="Rectangle 1">
            <a:extLst>
              <a:ext uri="{FF2B5EF4-FFF2-40B4-BE49-F238E27FC236}">
                <a16:creationId xmlns:a16="http://schemas.microsoft.com/office/drawing/2014/main" id="{064CA534-2F28-151E-9988-4D9BCF537F2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44" name="Rectangle 2">
            <a:extLst>
              <a:ext uri="{FF2B5EF4-FFF2-40B4-BE49-F238E27FC236}">
                <a16:creationId xmlns:a16="http://schemas.microsoft.com/office/drawing/2014/main" id="{4B1D2B07-DF6E-69D3-7AC6-8730EA3E7D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 altLang="tr-T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12">
            <a:extLst>
              <a:ext uri="{FF2B5EF4-FFF2-40B4-BE49-F238E27FC236}">
                <a16:creationId xmlns:a16="http://schemas.microsoft.com/office/drawing/2014/main" id="{C4E682ED-3E38-6247-75F6-2ED479F002F8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  <a:defRPr/>
            </a:pPr>
            <a:fld id="{C090AE65-FCF1-4914-B155-1C5E2314B679}" type="slidenum">
              <a:rPr lang="tr-TR" altLang="tr-TR" smtClean="0"/>
              <a:pPr>
                <a:spcBef>
                  <a:spcPct val="0"/>
                </a:spcBef>
                <a:buClrTx/>
                <a:buFontTx/>
                <a:buNone/>
                <a:defRPr/>
              </a:pPr>
              <a:t>25</a:t>
            </a:fld>
            <a:endParaRPr lang="tr-TR" altLang="tr-TR"/>
          </a:p>
        </p:txBody>
      </p:sp>
      <p:sp>
        <p:nvSpPr>
          <p:cNvPr id="71683" name="Rectangle 1">
            <a:extLst>
              <a:ext uri="{FF2B5EF4-FFF2-40B4-BE49-F238E27FC236}">
                <a16:creationId xmlns:a16="http://schemas.microsoft.com/office/drawing/2014/main" id="{89D1DE53-7934-78BD-0932-07F3EC8FFCA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1684" name="Rectangle 2">
            <a:extLst>
              <a:ext uri="{FF2B5EF4-FFF2-40B4-BE49-F238E27FC236}">
                <a16:creationId xmlns:a16="http://schemas.microsoft.com/office/drawing/2014/main" id="{3845164A-1AAB-6A85-38E0-84B0A244DD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 altLang="tr-T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12">
            <a:extLst>
              <a:ext uri="{FF2B5EF4-FFF2-40B4-BE49-F238E27FC236}">
                <a16:creationId xmlns:a16="http://schemas.microsoft.com/office/drawing/2014/main" id="{BF41460E-A04F-5BFE-44CB-02E5BCE610D9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  <a:defRPr/>
            </a:pPr>
            <a:fld id="{5E94E280-E8ED-4EBB-B9F8-7435960BF105}" type="slidenum">
              <a:rPr lang="tr-TR" altLang="tr-TR" smtClean="0"/>
              <a:pPr>
                <a:spcBef>
                  <a:spcPct val="0"/>
                </a:spcBef>
                <a:buClrTx/>
                <a:buFontTx/>
                <a:buNone/>
                <a:defRPr/>
              </a:pPr>
              <a:t>26</a:t>
            </a:fld>
            <a:endParaRPr lang="tr-TR" altLang="tr-TR"/>
          </a:p>
        </p:txBody>
      </p:sp>
      <p:sp>
        <p:nvSpPr>
          <p:cNvPr id="73731" name="Rectangle 1">
            <a:extLst>
              <a:ext uri="{FF2B5EF4-FFF2-40B4-BE49-F238E27FC236}">
                <a16:creationId xmlns:a16="http://schemas.microsoft.com/office/drawing/2014/main" id="{D6F7349B-D222-CBE2-3296-C169C4CA7F2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3732" name="Rectangle 2">
            <a:extLst>
              <a:ext uri="{FF2B5EF4-FFF2-40B4-BE49-F238E27FC236}">
                <a16:creationId xmlns:a16="http://schemas.microsoft.com/office/drawing/2014/main" id="{7AC8FA6C-3F0D-2549-5378-16A010FD93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 altLang="tr-T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2">
            <a:extLst>
              <a:ext uri="{FF2B5EF4-FFF2-40B4-BE49-F238E27FC236}">
                <a16:creationId xmlns:a16="http://schemas.microsoft.com/office/drawing/2014/main" id="{AA3BAB1C-FB4D-7DA7-DFFA-3A88D59F3067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  <a:defRPr/>
            </a:pPr>
            <a:fld id="{0E832B1B-F592-4EBD-ACB0-E72816FF68A5}" type="slidenum">
              <a:rPr lang="tr-TR" altLang="tr-TR" smtClean="0"/>
              <a:pPr>
                <a:spcBef>
                  <a:spcPct val="0"/>
                </a:spcBef>
                <a:buClrTx/>
                <a:buFontTx/>
                <a:buNone/>
                <a:defRPr/>
              </a:pPr>
              <a:t>27</a:t>
            </a:fld>
            <a:endParaRPr lang="tr-TR" altLang="tr-TR"/>
          </a:p>
        </p:txBody>
      </p:sp>
      <p:sp>
        <p:nvSpPr>
          <p:cNvPr id="77827" name="Rectangle 1">
            <a:extLst>
              <a:ext uri="{FF2B5EF4-FFF2-40B4-BE49-F238E27FC236}">
                <a16:creationId xmlns:a16="http://schemas.microsoft.com/office/drawing/2014/main" id="{8A1B0E4F-5B03-E01A-0EC0-EDA2B551A10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7828" name="Rectangle 2">
            <a:extLst>
              <a:ext uri="{FF2B5EF4-FFF2-40B4-BE49-F238E27FC236}">
                <a16:creationId xmlns:a16="http://schemas.microsoft.com/office/drawing/2014/main" id="{C12D4C34-BB3F-9F75-CB7F-C3BEEA59F2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 altLang="tr-T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2">
            <a:extLst>
              <a:ext uri="{FF2B5EF4-FFF2-40B4-BE49-F238E27FC236}">
                <a16:creationId xmlns:a16="http://schemas.microsoft.com/office/drawing/2014/main" id="{34F9CBB9-9BE7-7B66-864A-C6F693BC24EE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  <a:defRPr/>
            </a:pPr>
            <a:fld id="{426D7D1F-2BCA-4F0A-878E-3BB3D9CECBBD}" type="slidenum">
              <a:rPr lang="tr-TR" altLang="tr-TR" smtClean="0"/>
              <a:pPr>
                <a:spcBef>
                  <a:spcPct val="0"/>
                </a:spcBef>
                <a:buClrTx/>
                <a:buFontTx/>
                <a:buNone/>
                <a:defRPr/>
              </a:pPr>
              <a:t>5</a:t>
            </a:fld>
            <a:endParaRPr lang="tr-TR" altLang="tr-TR"/>
          </a:p>
        </p:txBody>
      </p:sp>
      <p:sp>
        <p:nvSpPr>
          <p:cNvPr id="32771" name="Rectangle 1">
            <a:extLst>
              <a:ext uri="{FF2B5EF4-FFF2-40B4-BE49-F238E27FC236}">
                <a16:creationId xmlns:a16="http://schemas.microsoft.com/office/drawing/2014/main" id="{5EDBC189-DD54-D144-4A3E-DAEA4D8D6A5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2772" name="Rectangle 2">
            <a:extLst>
              <a:ext uri="{FF2B5EF4-FFF2-40B4-BE49-F238E27FC236}">
                <a16:creationId xmlns:a16="http://schemas.microsoft.com/office/drawing/2014/main" id="{FCF89D45-A8DF-C922-509D-C22C0297F3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 altLang="tr-TR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12">
            <a:extLst>
              <a:ext uri="{FF2B5EF4-FFF2-40B4-BE49-F238E27FC236}">
                <a16:creationId xmlns:a16="http://schemas.microsoft.com/office/drawing/2014/main" id="{94DC55A6-AAAE-E8E4-3A25-CDDD005E5CC0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  <a:defRPr/>
            </a:pPr>
            <a:fld id="{B8512DCC-B42A-4973-9F14-DB3ECCF92868}" type="slidenum">
              <a:rPr lang="tr-TR" altLang="tr-TR" smtClean="0"/>
              <a:pPr>
                <a:spcBef>
                  <a:spcPct val="0"/>
                </a:spcBef>
                <a:buClrTx/>
                <a:buFontTx/>
                <a:buNone/>
                <a:defRPr/>
              </a:pPr>
              <a:t>28</a:t>
            </a:fld>
            <a:endParaRPr lang="tr-TR" altLang="tr-TR"/>
          </a:p>
        </p:txBody>
      </p:sp>
      <p:sp>
        <p:nvSpPr>
          <p:cNvPr id="79875" name="Rectangle 1">
            <a:extLst>
              <a:ext uri="{FF2B5EF4-FFF2-40B4-BE49-F238E27FC236}">
                <a16:creationId xmlns:a16="http://schemas.microsoft.com/office/drawing/2014/main" id="{1CA08746-25C2-F5C8-DF06-F957846F7E2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9876" name="Rectangle 2">
            <a:extLst>
              <a:ext uri="{FF2B5EF4-FFF2-40B4-BE49-F238E27FC236}">
                <a16:creationId xmlns:a16="http://schemas.microsoft.com/office/drawing/2014/main" id="{A1B8AF52-8D4D-8E4E-3D17-14A6CA206D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 altLang="tr-T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2">
            <a:extLst>
              <a:ext uri="{FF2B5EF4-FFF2-40B4-BE49-F238E27FC236}">
                <a16:creationId xmlns:a16="http://schemas.microsoft.com/office/drawing/2014/main" id="{B4F80F06-008E-4FF7-E426-72259986581B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  <a:defRPr/>
            </a:pPr>
            <a:fld id="{9E6458C9-109E-4F38-AEF4-F466A7EDBE56}" type="slidenum">
              <a:rPr lang="tr-TR" altLang="tr-TR" smtClean="0"/>
              <a:pPr>
                <a:spcBef>
                  <a:spcPct val="0"/>
                </a:spcBef>
                <a:buClrTx/>
                <a:buFontTx/>
                <a:buNone/>
                <a:defRPr/>
              </a:pPr>
              <a:t>10</a:t>
            </a:fld>
            <a:endParaRPr lang="tr-TR" altLang="tr-TR"/>
          </a:p>
        </p:txBody>
      </p:sp>
      <p:sp>
        <p:nvSpPr>
          <p:cNvPr id="34819" name="Rectangle 1">
            <a:extLst>
              <a:ext uri="{FF2B5EF4-FFF2-40B4-BE49-F238E27FC236}">
                <a16:creationId xmlns:a16="http://schemas.microsoft.com/office/drawing/2014/main" id="{BC6FB982-F872-9918-0573-16B9720E5A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4820" name="Rectangle 2">
            <a:extLst>
              <a:ext uri="{FF2B5EF4-FFF2-40B4-BE49-F238E27FC236}">
                <a16:creationId xmlns:a16="http://schemas.microsoft.com/office/drawing/2014/main" id="{6B1364DF-0CC5-3765-16EA-D4ADF01746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 altLang="tr-T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2">
            <a:extLst>
              <a:ext uri="{FF2B5EF4-FFF2-40B4-BE49-F238E27FC236}">
                <a16:creationId xmlns:a16="http://schemas.microsoft.com/office/drawing/2014/main" id="{49C32217-3CE8-CE21-364F-A8EB1D4192E9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  <a:defRPr/>
            </a:pPr>
            <a:fld id="{2A84735F-2A58-4815-B2F8-725F9F91E09F}" type="slidenum">
              <a:rPr lang="tr-TR" altLang="tr-TR" smtClean="0"/>
              <a:pPr>
                <a:spcBef>
                  <a:spcPct val="0"/>
                </a:spcBef>
                <a:buClrTx/>
                <a:buFontTx/>
                <a:buNone/>
                <a:defRPr/>
              </a:pPr>
              <a:t>12</a:t>
            </a:fld>
            <a:endParaRPr lang="tr-TR" altLang="tr-TR"/>
          </a:p>
        </p:txBody>
      </p:sp>
      <p:sp>
        <p:nvSpPr>
          <p:cNvPr id="36867" name="Rectangle 1">
            <a:extLst>
              <a:ext uri="{FF2B5EF4-FFF2-40B4-BE49-F238E27FC236}">
                <a16:creationId xmlns:a16="http://schemas.microsoft.com/office/drawing/2014/main" id="{B8AA3067-1033-12CF-03F4-2A72C2A0639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6868" name="Rectangle 2">
            <a:extLst>
              <a:ext uri="{FF2B5EF4-FFF2-40B4-BE49-F238E27FC236}">
                <a16:creationId xmlns:a16="http://schemas.microsoft.com/office/drawing/2014/main" id="{E3C8B165-41A1-838E-1CF5-74E0421A45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 altLang="tr-T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2">
            <a:extLst>
              <a:ext uri="{FF2B5EF4-FFF2-40B4-BE49-F238E27FC236}">
                <a16:creationId xmlns:a16="http://schemas.microsoft.com/office/drawing/2014/main" id="{DDBB6E7A-C63B-63C2-B11D-796F458BF988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  <a:defRPr/>
            </a:pPr>
            <a:fld id="{E32A2354-9640-4CAD-A535-D3EB0944E6E8}" type="slidenum">
              <a:rPr lang="tr-TR" altLang="tr-TR" smtClean="0"/>
              <a:pPr>
                <a:spcBef>
                  <a:spcPct val="0"/>
                </a:spcBef>
                <a:buClrTx/>
                <a:buFontTx/>
                <a:buNone/>
                <a:defRPr/>
              </a:pPr>
              <a:t>13</a:t>
            </a:fld>
            <a:endParaRPr lang="tr-TR" altLang="tr-TR"/>
          </a:p>
        </p:txBody>
      </p:sp>
      <p:sp>
        <p:nvSpPr>
          <p:cNvPr id="38915" name="Rectangle 1">
            <a:extLst>
              <a:ext uri="{FF2B5EF4-FFF2-40B4-BE49-F238E27FC236}">
                <a16:creationId xmlns:a16="http://schemas.microsoft.com/office/drawing/2014/main" id="{7FEF32B9-1172-6422-6F7E-41801D70BE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8916" name="Rectangle 2">
            <a:extLst>
              <a:ext uri="{FF2B5EF4-FFF2-40B4-BE49-F238E27FC236}">
                <a16:creationId xmlns:a16="http://schemas.microsoft.com/office/drawing/2014/main" id="{875DCB24-A92F-A36E-252F-2015A9898D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 altLang="tr-T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2">
            <a:extLst>
              <a:ext uri="{FF2B5EF4-FFF2-40B4-BE49-F238E27FC236}">
                <a16:creationId xmlns:a16="http://schemas.microsoft.com/office/drawing/2014/main" id="{FA001E35-D5F7-D643-5C40-8F335B3814C7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  <a:defRPr/>
            </a:pPr>
            <a:fld id="{58FBE55F-BBDE-4844-8BB8-AA38DB875446}" type="slidenum">
              <a:rPr lang="tr-TR" altLang="tr-TR" smtClean="0"/>
              <a:pPr>
                <a:spcBef>
                  <a:spcPct val="0"/>
                </a:spcBef>
                <a:buClrTx/>
                <a:buFontTx/>
                <a:buNone/>
                <a:defRPr/>
              </a:pPr>
              <a:t>14</a:t>
            </a:fld>
            <a:endParaRPr lang="tr-TR" altLang="tr-TR"/>
          </a:p>
        </p:txBody>
      </p:sp>
      <p:sp>
        <p:nvSpPr>
          <p:cNvPr id="40963" name="Rectangle 1">
            <a:extLst>
              <a:ext uri="{FF2B5EF4-FFF2-40B4-BE49-F238E27FC236}">
                <a16:creationId xmlns:a16="http://schemas.microsoft.com/office/drawing/2014/main" id="{8F404FF0-4C5A-7385-44E8-E803A638C59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0964" name="Rectangle 2">
            <a:extLst>
              <a:ext uri="{FF2B5EF4-FFF2-40B4-BE49-F238E27FC236}">
                <a16:creationId xmlns:a16="http://schemas.microsoft.com/office/drawing/2014/main" id="{F2AF35BA-010B-3E97-B8F8-A210409247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 altLang="tr-T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2">
            <a:extLst>
              <a:ext uri="{FF2B5EF4-FFF2-40B4-BE49-F238E27FC236}">
                <a16:creationId xmlns:a16="http://schemas.microsoft.com/office/drawing/2014/main" id="{A3B6F45E-EBDC-F4D4-B4FA-1538FE80A01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  <a:defRPr/>
            </a:pPr>
            <a:fld id="{107A2735-87A0-425D-A477-C26BCA496EAA}" type="slidenum">
              <a:rPr lang="tr-TR" altLang="tr-TR" smtClean="0"/>
              <a:pPr>
                <a:spcBef>
                  <a:spcPct val="0"/>
                </a:spcBef>
                <a:buClrTx/>
                <a:buFontTx/>
                <a:buNone/>
                <a:defRPr/>
              </a:pPr>
              <a:t>15</a:t>
            </a:fld>
            <a:endParaRPr lang="tr-TR" altLang="tr-TR"/>
          </a:p>
        </p:txBody>
      </p:sp>
      <p:sp>
        <p:nvSpPr>
          <p:cNvPr id="43011" name="Rectangle 1">
            <a:extLst>
              <a:ext uri="{FF2B5EF4-FFF2-40B4-BE49-F238E27FC236}">
                <a16:creationId xmlns:a16="http://schemas.microsoft.com/office/drawing/2014/main" id="{0472E405-E267-6D1B-F257-DAD5027B488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3012" name="Rectangle 2">
            <a:extLst>
              <a:ext uri="{FF2B5EF4-FFF2-40B4-BE49-F238E27FC236}">
                <a16:creationId xmlns:a16="http://schemas.microsoft.com/office/drawing/2014/main" id="{B6DAEED1-E0E9-A8A2-0A8B-7706891B34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 altLang="tr-T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2">
            <a:extLst>
              <a:ext uri="{FF2B5EF4-FFF2-40B4-BE49-F238E27FC236}">
                <a16:creationId xmlns:a16="http://schemas.microsoft.com/office/drawing/2014/main" id="{614A8696-C3CF-D315-896B-F0B73875FDD8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  <a:defRPr/>
            </a:pPr>
            <a:fld id="{960B3C7C-8892-4656-B2CC-66DB73A64CDF}" type="slidenum">
              <a:rPr lang="tr-TR" altLang="tr-TR" smtClean="0"/>
              <a:pPr>
                <a:spcBef>
                  <a:spcPct val="0"/>
                </a:spcBef>
                <a:buClrTx/>
                <a:buFontTx/>
                <a:buNone/>
                <a:defRPr/>
              </a:pPr>
              <a:t>16</a:t>
            </a:fld>
            <a:endParaRPr lang="tr-TR" altLang="tr-TR"/>
          </a:p>
        </p:txBody>
      </p:sp>
      <p:sp>
        <p:nvSpPr>
          <p:cNvPr id="45059" name="Rectangle 1">
            <a:extLst>
              <a:ext uri="{FF2B5EF4-FFF2-40B4-BE49-F238E27FC236}">
                <a16:creationId xmlns:a16="http://schemas.microsoft.com/office/drawing/2014/main" id="{EC14185B-8479-86E4-0CDF-915F0ECBE0D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5060" name="Rectangle 2">
            <a:extLst>
              <a:ext uri="{FF2B5EF4-FFF2-40B4-BE49-F238E27FC236}">
                <a16:creationId xmlns:a16="http://schemas.microsoft.com/office/drawing/2014/main" id="{54590E3D-1F30-54E5-A61E-AA3D2EFD13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 altLang="tr-T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2">
            <a:extLst>
              <a:ext uri="{FF2B5EF4-FFF2-40B4-BE49-F238E27FC236}">
                <a16:creationId xmlns:a16="http://schemas.microsoft.com/office/drawing/2014/main" id="{2A69A618-12A5-F5FF-5D31-67532942F630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  <a:defRPr/>
            </a:pPr>
            <a:fld id="{883F6E4E-3E8F-4CB1-A4BC-9A8D47D74396}" type="slidenum">
              <a:rPr lang="tr-TR" altLang="tr-TR" smtClean="0"/>
              <a:pPr>
                <a:spcBef>
                  <a:spcPct val="0"/>
                </a:spcBef>
                <a:buClrTx/>
                <a:buFontTx/>
                <a:buNone/>
                <a:defRPr/>
              </a:pPr>
              <a:t>17</a:t>
            </a:fld>
            <a:endParaRPr lang="tr-TR" altLang="tr-TR"/>
          </a:p>
        </p:txBody>
      </p:sp>
      <p:sp>
        <p:nvSpPr>
          <p:cNvPr id="47107" name="Rectangle 1">
            <a:extLst>
              <a:ext uri="{FF2B5EF4-FFF2-40B4-BE49-F238E27FC236}">
                <a16:creationId xmlns:a16="http://schemas.microsoft.com/office/drawing/2014/main" id="{2A453AD3-C528-70B8-CB01-B9D5DB58D49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7108" name="Rectangle 2">
            <a:extLst>
              <a:ext uri="{FF2B5EF4-FFF2-40B4-BE49-F238E27FC236}">
                <a16:creationId xmlns:a16="http://schemas.microsoft.com/office/drawing/2014/main" id="{3AAA1084-0C2B-B352-81A0-59698A9E77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 altLang="tr-T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ar-SA" dirty="0"/>
            </a:p>
          </p:txBody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ar-SA"/>
              <a:t>انقر لتحرير نمط العنوان الرئيسي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ar-SA"/>
              <a:t>انقر لتحرير نمط العنوان الثانوي الرئيسي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5A484-854F-4E49-A0E2-50B1AEB4AD15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E0C16-5E61-4552-AB1A-A53C5948E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533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العنوان والتسمية ال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ar-SA"/>
              <a:t>انقر لتحرير نمط العنوان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5A484-854F-4E49-A0E2-50B1AEB4AD15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E0C16-5E61-4552-AB1A-A53C5948E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62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اقتباس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ar-SA"/>
              <a:t>انقر لتحرير نمط العنوان الرئيسي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5A484-854F-4E49-A0E2-50B1AEB4AD15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E0C16-5E61-4552-AB1A-A53C5948E3BC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860817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بطاقة اس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ar-SA"/>
              <a:t>انقر لتحرير نمط العنوان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5A484-854F-4E49-A0E2-50B1AEB4AD15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E0C16-5E61-4552-AB1A-A53C5948E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9853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بطاقة اسم ذات اقتبا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ar-SA"/>
              <a:t>انقر لتحرير نمط العنوان الرئيسي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5A484-854F-4E49-A0E2-50B1AEB4AD15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E0C16-5E61-4552-AB1A-A53C5948E3B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698788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صواب أو خط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ar-SA"/>
              <a:t>انقر لتحرير نمط العنوان الرئيسي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5A484-854F-4E49-A0E2-50B1AEB4AD15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E0C16-5E61-4552-AB1A-A53C5948E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0815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العنوان الرئيسي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5A484-854F-4E49-A0E2-50B1AEB4AD15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E0C16-5E61-4552-AB1A-A53C5948E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0772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ar-SA"/>
              <a:t>انقر لتحرير نمط العنوان الرئيسي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5A484-854F-4E49-A0E2-50B1AEB4AD15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E0C16-5E61-4552-AB1A-A53C5948E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879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ar-SA"/>
              <a:t>انقر لتحرير نمط العنوان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2160589"/>
            <a:ext cx="8596669" cy="3880773"/>
          </a:xfrm>
        </p:spPr>
        <p:txBody>
          <a:bodyPr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5A484-854F-4E49-A0E2-50B1AEB4AD15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E0C16-5E61-4552-AB1A-A53C5948E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194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ar-SA"/>
              <a:t>انقر لتحرير نمط العنوان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5A484-854F-4E49-A0E2-50B1AEB4AD15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E0C16-5E61-4552-AB1A-A53C5948E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728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ي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العنوان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5A484-854F-4E49-A0E2-50B1AEB4AD15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E0C16-5E61-4552-AB1A-A53C5948E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037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ar-SA"/>
              <a:t>انقر لتحرير نمط العنوان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5A484-854F-4E49-A0E2-50B1AEB4AD15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E0C16-5E61-4552-AB1A-A53C5948E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351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ar-SA"/>
              <a:t>انقر لتحرير نمط العنوان الرئيسي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5A484-854F-4E49-A0E2-50B1AEB4AD15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E0C16-5E61-4552-AB1A-A53C5948E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318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5A484-854F-4E49-A0E2-50B1AEB4AD15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E0C16-5E61-4552-AB1A-A53C5948E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648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ar-SA"/>
              <a:t>انقر لتحرير نمط العنوان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5A484-854F-4E49-A0E2-50B1AEB4AD15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E0C16-5E61-4552-AB1A-A53C5948E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754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ar-SA"/>
              <a:t>انقر لتحرير نمط العنوان الرئيسي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ar-SA"/>
              <a:t>انقر فوق الأيقونة لإضافة صورة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5A484-854F-4E49-A0E2-50B1AEB4AD15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E0C16-5E61-4552-AB1A-A53C5948E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766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70500"/>
            <a:chOff x="-12514255" y="-8467"/>
            <a:chExt cx="24706255" cy="6870500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-12514255" y="4017233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ar-SA"/>
              <a:t>انقر لتحرير نمط العنوان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25A484-854F-4E49-A0E2-50B1AEB4AD15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01E0C16-5E61-4552-AB1A-A53C5948E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128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b="1" dirty="0"/>
              <a:t>Data Structures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عنوان فرعي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/>
              <a:t>Algorithm Analysis</a:t>
            </a:r>
          </a:p>
        </p:txBody>
      </p:sp>
    </p:spTree>
    <p:extLst>
      <p:ext uri="{BB962C8B-B14F-4D97-AF65-F5344CB8AC3E}">
        <p14:creationId xmlns:p14="http://schemas.microsoft.com/office/powerpoint/2010/main" val="86268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1">
            <a:extLst>
              <a:ext uri="{FF2B5EF4-FFF2-40B4-BE49-F238E27FC236}">
                <a16:creationId xmlns:a16="http://schemas.microsoft.com/office/drawing/2014/main" id="{F48E136B-DA69-3DB5-5E6D-0CAB3E83CB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8094" y="6248400"/>
            <a:ext cx="3516594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lIns="90000" tIns="46800" rIns="90000" bIns="46800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  <a:defRPr/>
            </a:pPr>
            <a:endParaRPr lang="tr-TR" altLang="tr-TR" sz="28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243" name="Text Box 2">
            <a:extLst>
              <a:ext uri="{FF2B5EF4-FFF2-40B4-BE49-F238E27FC236}">
                <a16:creationId xmlns:a16="http://schemas.microsoft.com/office/drawing/2014/main" id="{BAFE1F83-7DEC-E9D5-AAA8-5F96C59859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3973" y="6248400"/>
            <a:ext cx="2313548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lIns="90000" tIns="46800" rIns="90000" bIns="46800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  <a:defRPr/>
            </a:pPr>
            <a:fld id="{B0E81803-786A-4749-90FF-498813A34551}" type="slidenum">
              <a:rPr lang="tr-TR" altLang="tr-TR" sz="2800">
                <a:latin typeface="Calibri" panose="020F0502020204030204" pitchFamily="34" charset="0"/>
                <a:cs typeface="Calibri" panose="020F050202020403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  <a:defRPr/>
              </a:pPr>
              <a:t>10</a:t>
            </a:fld>
            <a:endParaRPr lang="tr-TR" altLang="tr-TR" sz="28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244" name="Text Box 3">
            <a:extLst>
              <a:ext uri="{FF2B5EF4-FFF2-40B4-BE49-F238E27FC236}">
                <a16:creationId xmlns:a16="http://schemas.microsoft.com/office/drawing/2014/main" id="{7A22CA76-F581-CBF1-1232-BD2FC1F0F8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2032" y="253300"/>
            <a:ext cx="9439278" cy="639763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1pPr>
            <a:lvl2pPr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2pPr>
            <a:lvl3pPr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3pPr>
            <a:lvl4pPr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4pPr>
            <a:lvl5pPr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9pPr>
          </a:lstStyle>
          <a:p>
            <a:pPr algn="ctr" eaLnBrk="1" hangingPunct="1">
              <a:buClrTx/>
              <a:buFontTx/>
              <a:buNone/>
              <a:defRPr/>
            </a:pPr>
            <a:r>
              <a:rPr lang="tr-TR" altLang="tr-TR" sz="3600" b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Analysis of Algorithms</a:t>
            </a:r>
          </a:p>
        </p:txBody>
      </p:sp>
      <p:sp>
        <p:nvSpPr>
          <p:cNvPr id="10245" name="Text Box 4">
            <a:extLst>
              <a:ext uri="{FF2B5EF4-FFF2-40B4-BE49-F238E27FC236}">
                <a16:creationId xmlns:a16="http://schemas.microsoft.com/office/drawing/2014/main" id="{0173043E-245C-1C6D-DD03-FAD1DF0A02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005" y="990600"/>
            <a:ext cx="10699667" cy="5257800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marL="333375" indent="-333375">
              <a:buClr>
                <a:srgbClr val="000000"/>
              </a:buClr>
              <a:buSzPct val="100000"/>
              <a:buFont typeface="Times New Roman" charset="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2400">
                <a:solidFill>
                  <a:schemeClr val="bg1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1pPr>
            <a:lvl2pPr marL="733425" indent="-276225">
              <a:buClr>
                <a:srgbClr val="000000"/>
              </a:buClr>
              <a:buSzPct val="100000"/>
              <a:buFont typeface="Times New Roman" charset="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2400">
                <a:solidFill>
                  <a:schemeClr val="bg1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2pPr>
            <a:lvl3pPr>
              <a:buClr>
                <a:srgbClr val="000000"/>
              </a:buClr>
              <a:buSzPct val="100000"/>
              <a:buFont typeface="Times New Roman" charset="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2400">
                <a:solidFill>
                  <a:schemeClr val="bg1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3pPr>
            <a:lvl4pPr>
              <a:buClr>
                <a:srgbClr val="000000"/>
              </a:buClr>
              <a:buSzPct val="100000"/>
              <a:buFont typeface="Times New Roman" charset="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2400">
                <a:solidFill>
                  <a:schemeClr val="bg1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4pPr>
            <a:lvl5pPr>
              <a:buClr>
                <a:srgbClr val="000000"/>
              </a:buClr>
              <a:buSzPct val="100000"/>
              <a:buFont typeface="Times New Roman" charset="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2400">
                <a:solidFill>
                  <a:schemeClr val="bg1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2400">
                <a:solidFill>
                  <a:schemeClr val="bg1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2400">
                <a:solidFill>
                  <a:schemeClr val="bg1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2400">
                <a:solidFill>
                  <a:schemeClr val="bg1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2400">
                <a:solidFill>
                  <a:schemeClr val="bg1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9pPr>
          </a:lstStyle>
          <a:p>
            <a:pPr algn="just">
              <a:lnSpc>
                <a:spcPct val="80000"/>
              </a:lnSpc>
              <a:spcBef>
                <a:spcPts val="600"/>
              </a:spcBef>
              <a:buFont typeface="Times New Roman" charset="0"/>
              <a:buChar char="•"/>
              <a:defRPr/>
            </a:pPr>
            <a:r>
              <a:rPr lang="tr-TR" altLang="tr-TR" sz="2800" b="1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Analysis of Algorithms</a:t>
            </a:r>
            <a:r>
              <a:rPr lang="tr-TR" altLang="tr-TR" sz="2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is the area of comput</a:t>
            </a:r>
            <a:r>
              <a:rPr lang="en-US" altLang="tr-TR" sz="2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ing</a:t>
            </a:r>
            <a:r>
              <a:rPr lang="tr-TR" altLang="tr-TR" sz="2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that provides tools to analyze the efficiency of different methods of solutions.</a:t>
            </a:r>
          </a:p>
          <a:p>
            <a:pPr algn="just">
              <a:lnSpc>
                <a:spcPct val="80000"/>
              </a:lnSpc>
              <a:spcBef>
                <a:spcPts val="600"/>
              </a:spcBef>
              <a:buFont typeface="Times New Roman" charset="0"/>
              <a:buChar char="•"/>
              <a:defRPr/>
            </a:pPr>
            <a:r>
              <a:rPr lang="tr-TR" altLang="tr-TR" sz="2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How </a:t>
            </a:r>
            <a:r>
              <a:rPr lang="en-US" altLang="tr-TR" sz="2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tr-TR" altLang="tr-TR" sz="2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compare the time efficiency of two algorithms that solve the same problem?</a:t>
            </a:r>
          </a:p>
          <a:p>
            <a:pPr algn="just">
              <a:lnSpc>
                <a:spcPct val="80000"/>
              </a:lnSpc>
              <a:spcBef>
                <a:spcPts val="500"/>
              </a:spcBef>
              <a:buClrTx/>
              <a:defRPr/>
            </a:pPr>
            <a:r>
              <a:rPr lang="tr-TR" altLang="tr-TR" sz="2800" b="1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Naïve Approach</a:t>
            </a:r>
            <a:r>
              <a:rPr lang="tr-TR" altLang="tr-TR" sz="2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implement these algorithms in a programming language</a:t>
            </a:r>
            <a:r>
              <a:rPr lang="en-US" altLang="tr-TR" sz="2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altLang="tr-TR" sz="2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 run them to compare their time requirements. </a:t>
            </a:r>
            <a:endParaRPr lang="en-US" altLang="tr-TR" sz="28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80000"/>
              </a:lnSpc>
              <a:spcBef>
                <a:spcPts val="500"/>
              </a:spcBef>
              <a:buClrTx/>
              <a:defRPr/>
            </a:pPr>
            <a:endParaRPr lang="en-US" altLang="tr-TR" sz="28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80000"/>
              </a:lnSpc>
              <a:spcBef>
                <a:spcPts val="500"/>
              </a:spcBef>
              <a:buClrTx/>
              <a:defRPr/>
            </a:pPr>
            <a:r>
              <a:rPr lang="tr-TR" altLang="tr-TR" sz="2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Comparing the programs (instead of algorithms) has difficulties.	</a:t>
            </a:r>
          </a:p>
          <a:p>
            <a:pPr marL="119063" lvl="1" indent="0">
              <a:lnSpc>
                <a:spcPct val="80000"/>
              </a:lnSpc>
              <a:spcBef>
                <a:spcPts val="450"/>
              </a:spcBef>
              <a:buFont typeface="Times New Roman" charset="0"/>
              <a:buChar char="–"/>
              <a:defRPr/>
            </a:pPr>
            <a:r>
              <a:rPr lang="tr-TR" altLang="tr-TR" sz="2800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How are the algorithms coded?</a:t>
            </a:r>
          </a:p>
          <a:p>
            <a:pPr marL="344488" lvl="2" algn="just">
              <a:lnSpc>
                <a:spcPct val="80000"/>
              </a:lnSpc>
              <a:spcBef>
                <a:spcPts val="400"/>
              </a:spcBef>
              <a:buFont typeface="Times New Roman" charset="0"/>
              <a:buChar char="•"/>
              <a:tabLst>
                <a:tab pos="333375" algn="l"/>
                <a:tab pos="344488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/>
            </a:pPr>
            <a:r>
              <a:rPr lang="tr-TR" altLang="tr-TR" sz="2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Comparing running times means comparing the implementations.</a:t>
            </a:r>
          </a:p>
          <a:p>
            <a:pPr marL="344488" lvl="2" algn="just">
              <a:lnSpc>
                <a:spcPct val="80000"/>
              </a:lnSpc>
              <a:spcBef>
                <a:spcPts val="400"/>
              </a:spcBef>
              <a:buFont typeface="Times New Roman" charset="0"/>
              <a:buChar char="•"/>
              <a:tabLst>
                <a:tab pos="333375" algn="l"/>
                <a:tab pos="344488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/>
            </a:pPr>
            <a:r>
              <a:rPr lang="tr-TR" altLang="tr-TR" sz="2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 should not compare implementations, because they are sensitive to programming style that may cloud the issue of which algorithm is inherently more efficient.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مربع نص 2">
            <a:extLst>
              <a:ext uri="{FF2B5EF4-FFF2-40B4-BE49-F238E27FC236}">
                <a16:creationId xmlns:a16="http://schemas.microsoft.com/office/drawing/2014/main" id="{58195A41-D989-6DC4-B0D0-75807AA1CBC3}"/>
              </a:ext>
            </a:extLst>
          </p:cNvPr>
          <p:cNvSpPr txBox="1"/>
          <p:nvPr/>
        </p:nvSpPr>
        <p:spPr>
          <a:xfrm>
            <a:off x="451262" y="1949162"/>
            <a:ext cx="10438411" cy="27960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66688" marR="0" lvl="1" indent="0" algn="just" defTabSz="914400" rtl="0" eaLnBrk="1" fontAlgn="auto" latinLnBrk="0" hangingPunct="1">
              <a:lnSpc>
                <a:spcPct val="80000"/>
              </a:lnSpc>
              <a:spcBef>
                <a:spcPts val="450"/>
              </a:spcBef>
              <a:spcAft>
                <a:spcPts val="0"/>
              </a:spcAft>
              <a:buClrTx/>
              <a:buSzTx/>
              <a:buFont typeface="Times New Roman" charset="0"/>
              <a:buChar char="–"/>
              <a:tabLst/>
              <a:defRPr/>
            </a:pPr>
            <a:r>
              <a:rPr kumimoji="0" lang="tr-TR" altLang="tr-TR" sz="2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What computer should we use?</a:t>
            </a:r>
            <a:endParaRPr kumimoji="0" lang="en-US" altLang="tr-TR" sz="28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166688" marR="0" lvl="1" indent="0" algn="just" defTabSz="914400" rtl="0" eaLnBrk="1" fontAlgn="auto" latinLnBrk="0" hangingPunct="1">
              <a:lnSpc>
                <a:spcPct val="80000"/>
              </a:lnSpc>
              <a:spcBef>
                <a:spcPts val="45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tr-TR" altLang="tr-TR" sz="28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344488" marR="0" lvl="2" indent="0" algn="just" defTabSz="914400" rtl="0" eaLnBrk="1" fontAlgn="auto" latinLnBrk="0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Times New Roman" charset="0"/>
              <a:buChar char="•"/>
              <a:tabLst>
                <a:tab pos="333375" algn="l"/>
                <a:tab pos="344488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/>
            </a:pPr>
            <a:r>
              <a:rPr kumimoji="0" lang="tr-TR" altLang="tr-TR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We should compare the efficiency of the algorithms independently of a particular computer.</a:t>
            </a:r>
            <a:endParaRPr kumimoji="0" lang="en-US" altLang="tr-TR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344488" marR="0" lvl="2" indent="0" algn="just" defTabSz="914400" rtl="0" eaLnBrk="1" fontAlgn="auto" latinLnBrk="0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Tx/>
              <a:buSzTx/>
              <a:tabLst>
                <a:tab pos="333375" algn="l"/>
                <a:tab pos="344488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/>
            </a:pPr>
            <a:endParaRPr kumimoji="0" lang="tr-TR" altLang="tr-TR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225425" marR="0" lvl="1" algn="just" defTabSz="914400" rtl="0" eaLnBrk="1" fontAlgn="auto" latinLnBrk="0" hangingPunct="1">
              <a:lnSpc>
                <a:spcPct val="80000"/>
              </a:lnSpc>
              <a:spcBef>
                <a:spcPts val="450"/>
              </a:spcBef>
              <a:spcAft>
                <a:spcPts val="0"/>
              </a:spcAft>
              <a:buClrTx/>
              <a:buSzTx/>
              <a:buFont typeface="Times New Roman" charset="0"/>
              <a:buChar char="–"/>
              <a:tabLst/>
              <a:defRPr/>
            </a:pPr>
            <a:r>
              <a:rPr kumimoji="0" lang="tr-TR" altLang="tr-TR" sz="2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What data should the program use?</a:t>
            </a:r>
          </a:p>
          <a:p>
            <a:pPr marL="914400" marR="0" lvl="2" indent="0" algn="just" defTabSz="914400" rtl="0" eaLnBrk="1" fontAlgn="auto" latinLnBrk="0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Times New Roman" charset="0"/>
              <a:buChar char="•"/>
              <a:tabLst/>
              <a:defRPr/>
            </a:pPr>
            <a:r>
              <a:rPr kumimoji="0" lang="tr-TR" altLang="tr-TR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Any analysis must be independent of specific data.</a:t>
            </a:r>
          </a:p>
        </p:txBody>
      </p:sp>
    </p:spTree>
    <p:extLst>
      <p:ext uri="{BB962C8B-B14F-4D97-AF65-F5344CB8AC3E}">
        <p14:creationId xmlns:p14="http://schemas.microsoft.com/office/powerpoint/2010/main" val="31807732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1">
            <a:extLst>
              <a:ext uri="{FF2B5EF4-FFF2-40B4-BE49-F238E27FC236}">
                <a16:creationId xmlns:a16="http://schemas.microsoft.com/office/drawing/2014/main" id="{24FFC357-51A8-D73D-C732-3E97D32B50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lIns="90000" tIns="46800" rIns="90000" bIns="46800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  <a:defRPr/>
            </a:pPr>
            <a:endParaRPr lang="tr-TR" altLang="tr-TR" sz="1400"/>
          </a:p>
        </p:txBody>
      </p:sp>
      <p:sp>
        <p:nvSpPr>
          <p:cNvPr id="12291" name="Text Box 2">
            <a:extLst>
              <a:ext uri="{FF2B5EF4-FFF2-40B4-BE49-F238E27FC236}">
                <a16:creationId xmlns:a16="http://schemas.microsoft.com/office/drawing/2014/main" id="{C2E1B2F2-CE7E-8018-39F1-0DBD743D23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7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lIns="90000" tIns="46800" rIns="90000" bIns="46800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  <a:defRPr/>
            </a:pPr>
            <a:fld id="{65B33EAA-2A1C-4EF2-94D4-20BED4584F83}" type="slidenum">
              <a:rPr lang="tr-TR" altLang="tr-TR" sz="1400"/>
              <a:pPr algn="r" eaLnBrk="1" hangingPunct="1">
                <a:spcBef>
                  <a:spcPct val="0"/>
                </a:spcBef>
                <a:buClrTx/>
                <a:buFontTx/>
                <a:buNone/>
                <a:defRPr/>
              </a:pPr>
              <a:t>12</a:t>
            </a:fld>
            <a:endParaRPr lang="tr-TR" altLang="tr-TR" sz="1400"/>
          </a:p>
        </p:txBody>
      </p:sp>
      <p:sp>
        <p:nvSpPr>
          <p:cNvPr id="12293" name="Text Box 4">
            <a:extLst>
              <a:ext uri="{FF2B5EF4-FFF2-40B4-BE49-F238E27FC236}">
                <a16:creationId xmlns:a16="http://schemas.microsoft.com/office/drawing/2014/main" id="{CBC0B6FB-921A-2085-E222-410B60D656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8757" y="1295400"/>
            <a:ext cx="10497787" cy="4997450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marL="333375" indent="-333375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1pPr>
            <a:lvl2pPr marL="733425" indent="-276225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9pPr>
          </a:lstStyle>
          <a:p>
            <a:pPr algn="just">
              <a:lnSpc>
                <a:spcPct val="90000"/>
              </a:lnSpc>
              <a:spcBef>
                <a:spcPts val="700"/>
              </a:spcBef>
              <a:buFont typeface="Times New Roman" panose="02020603050405020304" pitchFamily="18" charset="0"/>
              <a:buChar char="•"/>
              <a:defRPr/>
            </a:pPr>
            <a:r>
              <a:rPr lang="tr-TR" altLang="tr-TR" sz="2800" dirty="0">
                <a:latin typeface="Calibri" panose="020F0502020204030204" pitchFamily="34" charset="0"/>
                <a:cs typeface="Calibri" panose="020F0502020204030204" pitchFamily="34" charset="0"/>
              </a:rPr>
              <a:t>When we analyze algorithms, we should employ mathematical techniques that analyze algorithms independently of </a:t>
            </a:r>
            <a:r>
              <a:rPr lang="tr-TR" altLang="tr-TR" sz="2800" i="1" dirty="0">
                <a:latin typeface="Calibri" panose="020F0502020204030204" pitchFamily="34" charset="0"/>
                <a:cs typeface="Calibri" panose="020F0502020204030204" pitchFamily="34" charset="0"/>
              </a:rPr>
              <a:t>specific implementations, computers, or data.</a:t>
            </a:r>
          </a:p>
          <a:p>
            <a:pPr algn="just">
              <a:lnSpc>
                <a:spcPct val="90000"/>
              </a:lnSpc>
              <a:spcBef>
                <a:spcPts val="700"/>
              </a:spcBef>
              <a:buClrTx/>
              <a:defRPr/>
            </a:pPr>
            <a:endParaRPr lang="tr-TR" altLang="tr-TR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90000"/>
              </a:lnSpc>
              <a:spcBef>
                <a:spcPts val="700"/>
              </a:spcBef>
              <a:buFont typeface="Times New Roman" panose="02020603050405020304" pitchFamily="18" charset="0"/>
              <a:buChar char="•"/>
              <a:defRPr/>
            </a:pPr>
            <a:r>
              <a:rPr lang="tr-TR" altLang="tr-TR" sz="2800" dirty="0">
                <a:latin typeface="Calibri" panose="020F0502020204030204" pitchFamily="34" charset="0"/>
                <a:cs typeface="Calibri" panose="020F0502020204030204" pitchFamily="34" charset="0"/>
              </a:rPr>
              <a:t>To analyze algorithms:</a:t>
            </a:r>
          </a:p>
          <a:p>
            <a:pPr lvl="1" algn="just">
              <a:lnSpc>
                <a:spcPct val="90000"/>
              </a:lnSpc>
              <a:spcBef>
                <a:spcPts val="600"/>
              </a:spcBef>
              <a:buFont typeface="Times New Roman" panose="02020603050405020304" pitchFamily="18" charset="0"/>
              <a:buChar char="–"/>
              <a:defRPr/>
            </a:pPr>
            <a:r>
              <a:rPr lang="tr-TR" altLang="tr-TR" dirty="0">
                <a:latin typeface="Calibri" panose="020F0502020204030204" pitchFamily="34" charset="0"/>
                <a:cs typeface="Calibri" panose="020F0502020204030204" pitchFamily="34" charset="0"/>
              </a:rPr>
              <a:t>First, we start to count the number of significant operations in a particular solution to assess its efficiency.</a:t>
            </a:r>
          </a:p>
          <a:p>
            <a:pPr lvl="1" algn="just" eaLnBrk="1" hangingPunct="1">
              <a:lnSpc>
                <a:spcPct val="90000"/>
              </a:lnSpc>
              <a:buFont typeface="Times New Roman" panose="02020603050405020304" pitchFamily="18" charset="0"/>
              <a:buChar char="–"/>
              <a:defRPr/>
            </a:pPr>
            <a:r>
              <a:rPr lang="tr-TR" altLang="tr-TR" dirty="0">
                <a:latin typeface="Calibri" panose="020F0502020204030204" pitchFamily="34" charset="0"/>
                <a:cs typeface="Calibri" panose="020F0502020204030204" pitchFamily="34" charset="0"/>
              </a:rPr>
              <a:t>Then, we will express the efficiency of algorithms using growth functions.</a:t>
            </a:r>
          </a:p>
          <a:p>
            <a:pPr algn="just" eaLnBrk="1" hangingPunct="1">
              <a:lnSpc>
                <a:spcPct val="90000"/>
              </a:lnSpc>
              <a:buClrTx/>
              <a:buFontTx/>
              <a:buNone/>
              <a:defRPr/>
            </a:pPr>
            <a:endParaRPr lang="tr-TR" altLang="tr-TR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1">
            <a:extLst>
              <a:ext uri="{FF2B5EF4-FFF2-40B4-BE49-F238E27FC236}">
                <a16:creationId xmlns:a16="http://schemas.microsoft.com/office/drawing/2014/main" id="{A7281E6D-ECAD-1501-FB8E-E121D74908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lIns="90000" tIns="46800" rIns="90000" bIns="46800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  <a:defRPr/>
            </a:pPr>
            <a:endParaRPr lang="tr-TR" altLang="tr-TR" sz="28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340" name="Text Box 3">
            <a:extLst>
              <a:ext uri="{FF2B5EF4-FFF2-40B4-BE49-F238E27FC236}">
                <a16:creationId xmlns:a16="http://schemas.microsoft.com/office/drawing/2014/main" id="{EC0D5551-3939-2F7A-A905-F2828ECD9D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244475"/>
            <a:ext cx="7772400" cy="579438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1pPr>
            <a:lvl2pPr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2pPr>
            <a:lvl3pPr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3pPr>
            <a:lvl4pPr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4pPr>
            <a:lvl5pPr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9pPr>
          </a:lstStyle>
          <a:p>
            <a:pPr algn="ctr" eaLnBrk="1" hangingPunct="1">
              <a:buClrTx/>
              <a:buFontTx/>
              <a:buNone/>
              <a:defRPr/>
            </a:pPr>
            <a:r>
              <a:rPr lang="tr-TR" altLang="tr-TR" sz="2800" b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Execution Time of Algorithms</a:t>
            </a:r>
          </a:p>
        </p:txBody>
      </p:sp>
      <p:sp>
        <p:nvSpPr>
          <p:cNvPr id="14341" name="Text Box 4">
            <a:extLst>
              <a:ext uri="{FF2B5EF4-FFF2-40B4-BE49-F238E27FC236}">
                <a16:creationId xmlns:a16="http://schemas.microsoft.com/office/drawing/2014/main" id="{85F4C54F-A2F5-8009-B67C-671C31D680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2519" y="1066801"/>
            <a:ext cx="10046525" cy="5338763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marL="333375" indent="-333375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9pPr>
          </a:lstStyle>
          <a:p>
            <a:pPr algn="just">
              <a:spcBef>
                <a:spcPts val="600"/>
              </a:spcBef>
              <a:buFont typeface="Times New Roman" panose="02020603050405020304" pitchFamily="18" charset="0"/>
              <a:buChar char="•"/>
              <a:defRPr/>
            </a:pPr>
            <a:r>
              <a:rPr lang="tr-TR" altLang="tr-TR" sz="2800" dirty="0">
                <a:latin typeface="Calibri" panose="020F0502020204030204" pitchFamily="34" charset="0"/>
                <a:cs typeface="Calibri" panose="020F0502020204030204" pitchFamily="34" charset="0"/>
              </a:rPr>
              <a:t>Each operation in an algorithm (or a program) has a cost. </a:t>
            </a:r>
          </a:p>
          <a:p>
            <a:pPr algn="just">
              <a:spcBef>
                <a:spcPts val="600"/>
              </a:spcBef>
              <a:buClrTx/>
              <a:defRPr/>
            </a:pPr>
            <a:r>
              <a:rPr lang="tr-TR" altLang="tr-TR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tr-TR" sz="2800" dirty="0"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lang="tr-TR" altLang="tr-TR" sz="2800" dirty="0">
                <a:latin typeface="Calibri" panose="020F0502020204030204" pitchFamily="34" charset="0"/>
                <a:cs typeface="Calibri" panose="020F0502020204030204" pitchFamily="34" charset="0"/>
              </a:rPr>
              <a:t>Each operation takes a certain of time.</a:t>
            </a:r>
          </a:p>
          <a:p>
            <a:pPr algn="just">
              <a:spcBef>
                <a:spcPts val="600"/>
              </a:spcBef>
              <a:buClrTx/>
              <a:defRPr/>
            </a:pPr>
            <a:endParaRPr lang="tr-TR" altLang="tr-TR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spcBef>
                <a:spcPts val="450"/>
              </a:spcBef>
              <a:buClrTx/>
              <a:defRPr/>
            </a:pPr>
            <a:r>
              <a:rPr lang="tr-TR" altLang="tr-TR" sz="2800" dirty="0">
                <a:latin typeface="Calibri" panose="020F0502020204030204" pitchFamily="34" charset="0"/>
                <a:cs typeface="Calibri" panose="020F0502020204030204" pitchFamily="34" charset="0"/>
              </a:rPr>
              <a:t> count = count + 1;   take a certain amount of time, but it is constant</a:t>
            </a:r>
          </a:p>
          <a:p>
            <a:pPr algn="just">
              <a:spcBef>
                <a:spcPts val="450"/>
              </a:spcBef>
              <a:buClrTx/>
              <a:defRPr/>
            </a:pPr>
            <a:endParaRPr lang="tr-TR" altLang="tr-TR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spcBef>
                <a:spcPts val="600"/>
              </a:spcBef>
              <a:buClrTx/>
              <a:defRPr/>
            </a:pPr>
            <a:r>
              <a:rPr lang="tr-TR" altLang="tr-TR" sz="2800" b="1" i="1" dirty="0">
                <a:latin typeface="Calibri" panose="020F0502020204030204" pitchFamily="34" charset="0"/>
                <a:cs typeface="Calibri" panose="020F0502020204030204" pitchFamily="34" charset="0"/>
              </a:rPr>
              <a:t>A sequence of  operations:</a:t>
            </a:r>
          </a:p>
          <a:p>
            <a:pPr algn="just">
              <a:spcBef>
                <a:spcPts val="600"/>
              </a:spcBef>
              <a:buClrTx/>
              <a:defRPr/>
            </a:pPr>
            <a:endParaRPr lang="tr-TR" altLang="tr-TR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spcBef>
                <a:spcPts val="600"/>
              </a:spcBef>
              <a:buClrTx/>
              <a:defRPr/>
            </a:pPr>
            <a:r>
              <a:rPr lang="tr-TR" altLang="tr-TR" sz="2800" dirty="0">
                <a:latin typeface="Calibri" panose="020F0502020204030204" pitchFamily="34" charset="0"/>
                <a:cs typeface="Calibri" panose="020F0502020204030204" pitchFamily="34" charset="0"/>
              </a:rPr>
              <a:t>	count = count + 1;		</a:t>
            </a:r>
            <a:r>
              <a:rPr lang="en-US" altLang="tr-TR" sz="2800" dirty="0">
                <a:latin typeface="Calibri" panose="020F0502020204030204" pitchFamily="34" charset="0"/>
                <a:cs typeface="Calibri" panose="020F0502020204030204" pitchFamily="34" charset="0"/>
              </a:rPr>
              <a:t>      </a:t>
            </a:r>
            <a:r>
              <a:rPr lang="tr-TR" altLang="tr-TR" sz="2800" dirty="0">
                <a:latin typeface="Calibri" panose="020F0502020204030204" pitchFamily="34" charset="0"/>
                <a:cs typeface="Calibri" panose="020F0502020204030204" pitchFamily="34" charset="0"/>
              </a:rPr>
              <a:t>Cost: c</a:t>
            </a:r>
            <a:r>
              <a:rPr lang="tr-TR" altLang="tr-TR" sz="2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  <a:p>
            <a:pPr algn="just">
              <a:spcBef>
                <a:spcPts val="600"/>
              </a:spcBef>
              <a:buClrTx/>
              <a:defRPr/>
            </a:pPr>
            <a:r>
              <a:rPr lang="tr-TR" altLang="tr-TR" sz="2800" dirty="0">
                <a:latin typeface="Calibri" panose="020F0502020204030204" pitchFamily="34" charset="0"/>
                <a:cs typeface="Calibri" panose="020F0502020204030204" pitchFamily="34" charset="0"/>
              </a:rPr>
              <a:t>	sum = sum + count;		Cost: c</a:t>
            </a:r>
            <a:r>
              <a:rPr lang="tr-TR" altLang="tr-TR" sz="2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</a:p>
          <a:p>
            <a:pPr algn="just">
              <a:spcBef>
                <a:spcPts val="600"/>
              </a:spcBef>
              <a:buClrTx/>
              <a:defRPr/>
            </a:pPr>
            <a:r>
              <a:rPr lang="tr-TR" altLang="tr-TR" sz="2800" dirty="0"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en-US" altLang="tr-TR" sz="2800" dirty="0"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</a:t>
            </a:r>
            <a:r>
              <a:rPr lang="tr-TR" altLang="tr-TR" sz="2800" dirty="0">
                <a:latin typeface="Calibri" panose="020F0502020204030204" pitchFamily="34" charset="0"/>
                <a:cs typeface="Calibri" panose="020F0502020204030204" pitchFamily="34" charset="0"/>
              </a:rPr>
              <a:t> Total Cost = c</a:t>
            </a:r>
            <a:r>
              <a:rPr lang="tr-TR" altLang="tr-TR" sz="2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tr-TR" altLang="tr-TR" sz="2800" dirty="0">
                <a:latin typeface="Calibri" panose="020F0502020204030204" pitchFamily="34" charset="0"/>
                <a:cs typeface="Calibri" panose="020F0502020204030204" pitchFamily="34" charset="0"/>
              </a:rPr>
              <a:t> + c</a:t>
            </a:r>
            <a:r>
              <a:rPr lang="tr-TR" altLang="tr-TR" sz="2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</a:p>
          <a:p>
            <a:pPr algn="just">
              <a:spcBef>
                <a:spcPts val="600"/>
              </a:spcBef>
              <a:buClrTx/>
              <a:defRPr/>
            </a:pPr>
            <a:r>
              <a:rPr lang="tr-TR" altLang="tr-TR" sz="2800" dirty="0">
                <a:latin typeface="Calibri" panose="020F0502020204030204" pitchFamily="34" charset="0"/>
                <a:cs typeface="Calibri" panose="020F0502020204030204" pitchFamily="34" charset="0"/>
              </a:rPr>
              <a:t>			            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Text Box 4">
            <a:extLst>
              <a:ext uri="{FF2B5EF4-FFF2-40B4-BE49-F238E27FC236}">
                <a16:creationId xmlns:a16="http://schemas.microsoft.com/office/drawing/2014/main" id="{4A9621E2-9C73-7C5C-40A2-F535E2E3CC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891" y="952500"/>
            <a:ext cx="10082150" cy="4953000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marL="342900" indent="-333375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9pPr>
          </a:lstStyle>
          <a:p>
            <a:pPr>
              <a:spcBef>
                <a:spcPts val="600"/>
              </a:spcBef>
              <a:buClrTx/>
              <a:defRPr/>
            </a:pPr>
            <a:r>
              <a:rPr lang="tr-TR" altLang="tr-TR" sz="2800" i="1" dirty="0">
                <a:latin typeface="Calibri" panose="020F0502020204030204" pitchFamily="34" charset="0"/>
                <a:cs typeface="Calibri" panose="020F0502020204030204" pitchFamily="34" charset="0"/>
              </a:rPr>
              <a:t>Example: Simple If-Statement</a:t>
            </a:r>
            <a:endParaRPr lang="en-US" altLang="tr-TR" sz="28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600"/>
              </a:spcBef>
              <a:buClrTx/>
              <a:defRPr/>
            </a:pPr>
            <a:endParaRPr lang="tr-TR" altLang="tr-TR" sz="28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600"/>
              </a:spcBef>
              <a:buClrTx/>
              <a:defRPr/>
            </a:pPr>
            <a:r>
              <a:rPr lang="tr-TR" altLang="tr-TR" sz="2800" dirty="0">
                <a:latin typeface="Calibri" panose="020F0502020204030204" pitchFamily="34" charset="0"/>
                <a:cs typeface="Calibri" panose="020F0502020204030204" pitchFamily="34" charset="0"/>
              </a:rPr>
              <a:t>								  </a:t>
            </a:r>
            <a:r>
              <a:rPr lang="tr-TR" altLang="tr-TR" sz="2800" b="1" u="sng" dirty="0">
                <a:latin typeface="Calibri" panose="020F0502020204030204" pitchFamily="34" charset="0"/>
                <a:cs typeface="Calibri" panose="020F0502020204030204" pitchFamily="34" charset="0"/>
              </a:rPr>
              <a:t>Cost</a:t>
            </a:r>
            <a:r>
              <a:rPr lang="tr-TR" altLang="tr-TR" sz="2800" b="1" dirty="0"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tr-TR" altLang="tr-TR" sz="2800" b="1" u="sng" dirty="0">
                <a:latin typeface="Calibri" panose="020F0502020204030204" pitchFamily="34" charset="0"/>
                <a:cs typeface="Calibri" panose="020F0502020204030204" pitchFamily="34" charset="0"/>
              </a:rPr>
              <a:t>Times</a:t>
            </a:r>
          </a:p>
          <a:p>
            <a:pPr>
              <a:spcBef>
                <a:spcPts val="600"/>
              </a:spcBef>
              <a:buClrTx/>
              <a:defRPr/>
            </a:pPr>
            <a:r>
              <a:rPr lang="tr-TR" altLang="tr-TR" sz="2800" dirty="0">
                <a:latin typeface="Calibri" panose="020F0502020204030204" pitchFamily="34" charset="0"/>
                <a:cs typeface="Calibri" panose="020F0502020204030204" pitchFamily="34" charset="0"/>
              </a:rPr>
              <a:t>	if (n &lt; 0)				</a:t>
            </a:r>
            <a:r>
              <a:rPr lang="en-US" altLang="tr-TR" sz="2800" dirty="0"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tr-TR" altLang="tr-TR" sz="2800" dirty="0">
                <a:latin typeface="Calibri" panose="020F0502020204030204" pitchFamily="34" charset="0"/>
                <a:cs typeface="Calibri" panose="020F0502020204030204" pitchFamily="34" charset="0"/>
              </a:rPr>
              <a:t>c1		   1</a:t>
            </a:r>
          </a:p>
          <a:p>
            <a:pPr>
              <a:spcBef>
                <a:spcPts val="600"/>
              </a:spcBef>
              <a:buClrTx/>
              <a:defRPr/>
            </a:pPr>
            <a:r>
              <a:rPr lang="tr-TR" altLang="tr-TR" sz="2800" dirty="0">
                <a:latin typeface="Calibri" panose="020F0502020204030204" pitchFamily="34" charset="0"/>
                <a:cs typeface="Calibri" panose="020F0502020204030204" pitchFamily="34" charset="0"/>
              </a:rPr>
              <a:t>	   absval = -n 		</a:t>
            </a:r>
            <a:r>
              <a:rPr lang="en-US" altLang="tr-TR" sz="2800" dirty="0"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tr-TR" altLang="tr-TR" sz="2800" dirty="0">
                <a:latin typeface="Calibri" panose="020F0502020204030204" pitchFamily="34" charset="0"/>
                <a:cs typeface="Calibri" panose="020F0502020204030204" pitchFamily="34" charset="0"/>
              </a:rPr>
              <a:t>c2		   1</a:t>
            </a:r>
          </a:p>
          <a:p>
            <a:pPr>
              <a:spcBef>
                <a:spcPts val="600"/>
              </a:spcBef>
              <a:buClrTx/>
              <a:defRPr/>
            </a:pPr>
            <a:r>
              <a:rPr lang="tr-TR" altLang="tr-TR" sz="2800" dirty="0">
                <a:latin typeface="Calibri" panose="020F0502020204030204" pitchFamily="34" charset="0"/>
                <a:cs typeface="Calibri" panose="020F0502020204030204" pitchFamily="34" charset="0"/>
              </a:rPr>
              <a:t>	else			</a:t>
            </a:r>
          </a:p>
          <a:p>
            <a:pPr>
              <a:spcBef>
                <a:spcPts val="600"/>
              </a:spcBef>
              <a:buClrTx/>
              <a:defRPr/>
            </a:pPr>
            <a:r>
              <a:rPr lang="tr-TR" altLang="tr-TR" sz="2800" dirty="0">
                <a:latin typeface="Calibri" panose="020F0502020204030204" pitchFamily="34" charset="0"/>
                <a:cs typeface="Calibri" panose="020F0502020204030204" pitchFamily="34" charset="0"/>
              </a:rPr>
              <a:t>		absval = n; 			</a:t>
            </a:r>
            <a:r>
              <a:rPr lang="en-US" altLang="tr-TR" sz="28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tr-TR" altLang="tr-TR" sz="2800" dirty="0">
                <a:latin typeface="Calibri" panose="020F0502020204030204" pitchFamily="34" charset="0"/>
                <a:cs typeface="Calibri" panose="020F0502020204030204" pitchFamily="34" charset="0"/>
              </a:rPr>
              <a:t>c3		   1	</a:t>
            </a:r>
          </a:p>
          <a:p>
            <a:pPr>
              <a:spcBef>
                <a:spcPts val="600"/>
              </a:spcBef>
              <a:buClrTx/>
              <a:defRPr/>
            </a:pPr>
            <a:r>
              <a:rPr lang="tr-TR" altLang="tr-TR" sz="28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  <a:p>
            <a:pPr>
              <a:spcBef>
                <a:spcPts val="600"/>
              </a:spcBef>
              <a:buClrTx/>
              <a:defRPr/>
            </a:pPr>
            <a:r>
              <a:rPr lang="en-US" altLang="tr-TR" sz="2800" dirty="0">
                <a:latin typeface="Calibri" panose="020F0502020204030204" pitchFamily="34" charset="0"/>
                <a:cs typeface="Calibri" panose="020F0502020204030204" pitchFamily="34" charset="0"/>
              </a:rPr>
              <a:t>								</a:t>
            </a:r>
            <a:r>
              <a:rPr lang="tr-TR" altLang="tr-TR" sz="2800" dirty="0">
                <a:latin typeface="Calibri" panose="020F0502020204030204" pitchFamily="34" charset="0"/>
                <a:cs typeface="Calibri" panose="020F0502020204030204" pitchFamily="34" charset="0"/>
              </a:rPr>
              <a:t>Total Cost  &lt;=  c1 + max(c2,c3)</a:t>
            </a:r>
          </a:p>
          <a:p>
            <a:pPr>
              <a:spcBef>
                <a:spcPts val="600"/>
              </a:spcBef>
              <a:buClrTx/>
              <a:defRPr/>
            </a:pPr>
            <a:endParaRPr lang="tr-TR" altLang="tr-TR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1">
            <a:extLst>
              <a:ext uri="{FF2B5EF4-FFF2-40B4-BE49-F238E27FC236}">
                <a16:creationId xmlns:a16="http://schemas.microsoft.com/office/drawing/2014/main" id="{577BFA12-4C39-676B-370D-14ECA58FE9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lIns="90000" tIns="46800" rIns="90000" bIns="46800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  <a:defRPr/>
            </a:pPr>
            <a:endParaRPr lang="tr-TR" altLang="tr-TR" sz="1400"/>
          </a:p>
        </p:txBody>
      </p:sp>
      <p:sp>
        <p:nvSpPr>
          <p:cNvPr id="18435" name="Text Box 2">
            <a:extLst>
              <a:ext uri="{FF2B5EF4-FFF2-40B4-BE49-F238E27FC236}">
                <a16:creationId xmlns:a16="http://schemas.microsoft.com/office/drawing/2014/main" id="{B2C10118-2322-1EF9-251A-A0613EDBBE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7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lIns="90000" tIns="46800" rIns="90000" bIns="46800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  <a:defRPr/>
            </a:pPr>
            <a:fld id="{46B5663D-57D8-4D3F-8C43-75A8C9441087}" type="slidenum">
              <a:rPr lang="tr-TR" altLang="tr-TR" sz="1400"/>
              <a:pPr algn="r" eaLnBrk="1" hangingPunct="1">
                <a:spcBef>
                  <a:spcPct val="0"/>
                </a:spcBef>
                <a:buClrTx/>
                <a:buFontTx/>
                <a:buNone/>
                <a:defRPr/>
              </a:pPr>
              <a:t>15</a:t>
            </a:fld>
            <a:endParaRPr lang="tr-TR" altLang="tr-TR" sz="1400"/>
          </a:p>
        </p:txBody>
      </p:sp>
      <p:sp>
        <p:nvSpPr>
          <p:cNvPr id="18437" name="Text Box 4">
            <a:extLst>
              <a:ext uri="{FF2B5EF4-FFF2-40B4-BE49-F238E27FC236}">
                <a16:creationId xmlns:a16="http://schemas.microsoft.com/office/drawing/2014/main" id="{6EE0393C-3954-1D10-86B1-C73FA23444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8145" y="444335"/>
            <a:ext cx="10034650" cy="5105400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marL="342900" indent="-333375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9pPr>
          </a:lstStyle>
          <a:p>
            <a:pPr>
              <a:spcBef>
                <a:spcPts val="600"/>
              </a:spcBef>
              <a:buClrTx/>
              <a:defRPr/>
            </a:pPr>
            <a:r>
              <a:rPr lang="tr-TR" altLang="tr-TR" sz="2800" i="1" dirty="0">
                <a:latin typeface="Calibri" panose="020F0502020204030204" pitchFamily="34" charset="0"/>
                <a:cs typeface="Calibri" panose="020F0502020204030204" pitchFamily="34" charset="0"/>
              </a:rPr>
              <a:t>Example: Simple Loop</a:t>
            </a:r>
          </a:p>
          <a:p>
            <a:pPr>
              <a:spcBef>
                <a:spcPts val="600"/>
              </a:spcBef>
              <a:buClrTx/>
              <a:defRPr/>
            </a:pPr>
            <a:r>
              <a:rPr lang="tr-TR" altLang="tr-TR" sz="2800" dirty="0">
                <a:latin typeface="Calibri" panose="020F0502020204030204" pitchFamily="34" charset="0"/>
                <a:cs typeface="Calibri" panose="020F0502020204030204" pitchFamily="34" charset="0"/>
              </a:rPr>
              <a:t>									  </a:t>
            </a:r>
            <a:r>
              <a:rPr lang="tr-TR" altLang="tr-TR" sz="2800" b="1" u="sng" dirty="0">
                <a:latin typeface="Calibri" panose="020F0502020204030204" pitchFamily="34" charset="0"/>
                <a:cs typeface="Calibri" panose="020F0502020204030204" pitchFamily="34" charset="0"/>
              </a:rPr>
              <a:t>Cost</a:t>
            </a:r>
            <a:r>
              <a:rPr lang="tr-TR" altLang="tr-TR" sz="2800" b="1" dirty="0"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tr-TR" altLang="tr-TR" sz="2800" b="1" u="sng" dirty="0">
                <a:latin typeface="Calibri" panose="020F0502020204030204" pitchFamily="34" charset="0"/>
                <a:cs typeface="Calibri" panose="020F0502020204030204" pitchFamily="34" charset="0"/>
              </a:rPr>
              <a:t>Times</a:t>
            </a:r>
          </a:p>
          <a:p>
            <a:pPr>
              <a:spcBef>
                <a:spcPts val="600"/>
              </a:spcBef>
              <a:buClrTx/>
              <a:defRPr/>
            </a:pPr>
            <a:r>
              <a:rPr lang="tr-TR" altLang="tr-TR" sz="2800" dirty="0">
                <a:latin typeface="Calibri" panose="020F0502020204030204" pitchFamily="34" charset="0"/>
                <a:cs typeface="Calibri" panose="020F0502020204030204" pitchFamily="34" charset="0"/>
              </a:rPr>
              <a:t>	i = 1;					 		</a:t>
            </a:r>
            <a:r>
              <a:rPr lang="en-US" altLang="tr-TR" sz="28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tr-TR" altLang="tr-TR" sz="2800" dirty="0">
                <a:latin typeface="Calibri" panose="020F0502020204030204" pitchFamily="34" charset="0"/>
                <a:cs typeface="Calibri" panose="020F0502020204030204" pitchFamily="34" charset="0"/>
              </a:rPr>
              <a:t>c1			1</a:t>
            </a:r>
          </a:p>
          <a:p>
            <a:pPr>
              <a:spcBef>
                <a:spcPts val="600"/>
              </a:spcBef>
              <a:buClrTx/>
              <a:defRPr/>
            </a:pPr>
            <a:r>
              <a:rPr lang="tr-TR" altLang="tr-TR" sz="2800" dirty="0">
                <a:latin typeface="Calibri" panose="020F0502020204030204" pitchFamily="34" charset="0"/>
                <a:cs typeface="Calibri" panose="020F0502020204030204" pitchFamily="34" charset="0"/>
              </a:rPr>
              <a:t>	sum = 0;					 	</a:t>
            </a:r>
            <a:r>
              <a:rPr lang="en-US" altLang="tr-TR" sz="28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tr-TR" altLang="tr-TR" sz="2800" dirty="0">
                <a:latin typeface="Calibri" panose="020F0502020204030204" pitchFamily="34" charset="0"/>
                <a:cs typeface="Calibri" panose="020F0502020204030204" pitchFamily="34" charset="0"/>
              </a:rPr>
              <a:t>c2			1</a:t>
            </a:r>
          </a:p>
          <a:p>
            <a:pPr>
              <a:spcBef>
                <a:spcPts val="600"/>
              </a:spcBef>
              <a:buClrTx/>
              <a:defRPr/>
            </a:pPr>
            <a:r>
              <a:rPr lang="tr-TR" altLang="tr-TR" sz="2800" dirty="0">
                <a:latin typeface="Calibri" panose="020F0502020204030204" pitchFamily="34" charset="0"/>
                <a:cs typeface="Calibri" panose="020F0502020204030204" pitchFamily="34" charset="0"/>
              </a:rPr>
              <a:t>	while (i &lt;= n) {			</a:t>
            </a:r>
            <a:r>
              <a:rPr lang="en-US" altLang="tr-TR" sz="2800" dirty="0"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tr-TR" altLang="tr-TR" sz="2800" dirty="0">
                <a:latin typeface="Calibri" panose="020F0502020204030204" pitchFamily="34" charset="0"/>
                <a:cs typeface="Calibri" panose="020F0502020204030204" pitchFamily="34" charset="0"/>
              </a:rPr>
              <a:t>c3		   n+1</a:t>
            </a:r>
          </a:p>
          <a:p>
            <a:pPr>
              <a:spcBef>
                <a:spcPts val="600"/>
              </a:spcBef>
              <a:buClrTx/>
              <a:defRPr/>
            </a:pPr>
            <a:r>
              <a:rPr lang="tr-TR" altLang="tr-TR" sz="2800" dirty="0">
                <a:latin typeface="Calibri" panose="020F0502020204030204" pitchFamily="34" charset="0"/>
                <a:cs typeface="Calibri" panose="020F0502020204030204" pitchFamily="34" charset="0"/>
              </a:rPr>
              <a:t>		i = i + 1;		     </a:t>
            </a:r>
            <a:r>
              <a:rPr lang="en-US" altLang="tr-TR" sz="2800" dirty="0">
                <a:latin typeface="Calibri" panose="020F0502020204030204" pitchFamily="34" charset="0"/>
                <a:cs typeface="Calibri" panose="020F0502020204030204" pitchFamily="34" charset="0"/>
              </a:rPr>
              <a:t>				</a:t>
            </a:r>
            <a:r>
              <a:rPr lang="tr-TR" altLang="tr-TR" sz="2800" dirty="0">
                <a:latin typeface="Calibri" panose="020F0502020204030204" pitchFamily="34" charset="0"/>
                <a:cs typeface="Calibri" panose="020F0502020204030204" pitchFamily="34" charset="0"/>
              </a:rPr>
              <a:t>c4		   	n	</a:t>
            </a:r>
          </a:p>
          <a:p>
            <a:pPr>
              <a:spcBef>
                <a:spcPts val="600"/>
              </a:spcBef>
              <a:buClrTx/>
              <a:defRPr/>
            </a:pPr>
            <a:r>
              <a:rPr lang="tr-TR" altLang="tr-TR" sz="2800" dirty="0">
                <a:latin typeface="Calibri" panose="020F0502020204030204" pitchFamily="34" charset="0"/>
                <a:cs typeface="Calibri" panose="020F0502020204030204" pitchFamily="34" charset="0"/>
              </a:rPr>
              <a:t>		sum = sum + i;			</a:t>
            </a:r>
            <a:r>
              <a:rPr lang="en-US" altLang="tr-TR" sz="28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tr-TR" altLang="tr-TR" sz="2800" dirty="0">
                <a:latin typeface="Calibri" panose="020F0502020204030204" pitchFamily="34" charset="0"/>
                <a:cs typeface="Calibri" panose="020F0502020204030204" pitchFamily="34" charset="0"/>
              </a:rPr>
              <a:t>c5		   	n</a:t>
            </a:r>
          </a:p>
          <a:p>
            <a:pPr>
              <a:spcBef>
                <a:spcPts val="600"/>
              </a:spcBef>
              <a:buClrTx/>
              <a:defRPr/>
            </a:pPr>
            <a:r>
              <a:rPr lang="tr-TR" altLang="tr-TR" sz="2800" dirty="0">
                <a:latin typeface="Calibri" panose="020F0502020204030204" pitchFamily="34" charset="0"/>
                <a:cs typeface="Calibri" panose="020F0502020204030204" pitchFamily="34" charset="0"/>
              </a:rPr>
              <a:t>	}</a:t>
            </a:r>
          </a:p>
          <a:p>
            <a:pPr>
              <a:spcBef>
                <a:spcPts val="600"/>
              </a:spcBef>
              <a:buClrTx/>
              <a:defRPr/>
            </a:pPr>
            <a:r>
              <a:rPr lang="en-US" altLang="tr-TR" sz="2800" dirty="0">
                <a:latin typeface="Calibri" panose="020F0502020204030204" pitchFamily="34" charset="0"/>
                <a:cs typeface="Calibri" panose="020F0502020204030204" pitchFamily="34" charset="0"/>
              </a:rPr>
              <a:t>							</a:t>
            </a:r>
          </a:p>
          <a:p>
            <a:pPr>
              <a:spcBef>
                <a:spcPts val="600"/>
              </a:spcBef>
              <a:buClrTx/>
              <a:defRPr/>
            </a:pPr>
            <a:r>
              <a:rPr lang="en-US" altLang="tr-TR" sz="2800" dirty="0">
                <a:latin typeface="Calibri" panose="020F0502020204030204" pitchFamily="34" charset="0"/>
                <a:cs typeface="Calibri" panose="020F0502020204030204" pitchFamily="34" charset="0"/>
              </a:rPr>
              <a:t>				</a:t>
            </a:r>
            <a:r>
              <a:rPr lang="tr-TR" altLang="tr-TR" sz="2800" dirty="0">
                <a:latin typeface="Calibri" panose="020F0502020204030204" pitchFamily="34" charset="0"/>
                <a:cs typeface="Calibri" panose="020F0502020204030204" pitchFamily="34" charset="0"/>
              </a:rPr>
              <a:t>Total Cost  =  c1 + c2 + (n+1)*c3 + n*c4 + n*c5</a:t>
            </a:r>
          </a:p>
          <a:p>
            <a:pPr>
              <a:spcBef>
                <a:spcPts val="600"/>
              </a:spcBef>
              <a:buClrTx/>
              <a:defRPr/>
            </a:pPr>
            <a:endParaRPr lang="en-US" altLang="tr-TR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600"/>
              </a:spcBef>
              <a:buClrTx/>
              <a:defRPr/>
            </a:pPr>
            <a:r>
              <a:rPr lang="tr-TR" altLang="tr-TR" sz="2800" dirty="0">
                <a:latin typeface="Calibri" panose="020F0502020204030204" pitchFamily="34" charset="0"/>
                <a:cs typeface="Calibri" panose="020F0502020204030204" pitchFamily="34" charset="0"/>
              </a:rPr>
              <a:t>The time required for this algorithm is proportional to 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1">
            <a:extLst>
              <a:ext uri="{FF2B5EF4-FFF2-40B4-BE49-F238E27FC236}">
                <a16:creationId xmlns:a16="http://schemas.microsoft.com/office/drawing/2014/main" id="{0A0BC807-A172-CF48-CE66-CE4F9B206A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lIns="90000" tIns="46800" rIns="90000" bIns="46800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  <a:defRPr/>
            </a:pPr>
            <a:endParaRPr lang="tr-TR" altLang="tr-TR" sz="1400"/>
          </a:p>
        </p:txBody>
      </p:sp>
      <p:sp>
        <p:nvSpPr>
          <p:cNvPr id="20483" name="Text Box 2">
            <a:extLst>
              <a:ext uri="{FF2B5EF4-FFF2-40B4-BE49-F238E27FC236}">
                <a16:creationId xmlns:a16="http://schemas.microsoft.com/office/drawing/2014/main" id="{C3137A2E-7832-8F65-0CB0-A8564898C3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7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lIns="90000" tIns="46800" rIns="90000" bIns="46800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  <a:defRPr/>
            </a:pPr>
            <a:fld id="{B3AAB0A4-46FD-48FC-8786-DE3B3E24C3C2}" type="slidenum">
              <a:rPr lang="tr-TR" altLang="tr-TR" sz="1400"/>
              <a:pPr algn="r" eaLnBrk="1" hangingPunct="1">
                <a:spcBef>
                  <a:spcPct val="0"/>
                </a:spcBef>
                <a:buClrTx/>
                <a:buFontTx/>
                <a:buNone/>
                <a:defRPr/>
              </a:pPr>
              <a:t>16</a:t>
            </a:fld>
            <a:endParaRPr lang="tr-TR" altLang="tr-TR" sz="1400"/>
          </a:p>
        </p:txBody>
      </p:sp>
      <p:sp>
        <p:nvSpPr>
          <p:cNvPr id="20485" name="Text Box 4">
            <a:extLst>
              <a:ext uri="{FF2B5EF4-FFF2-40B4-BE49-F238E27FC236}">
                <a16:creationId xmlns:a16="http://schemas.microsoft.com/office/drawing/2014/main" id="{77665F2A-B693-7775-B50B-0551E6713F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381" y="318655"/>
            <a:ext cx="11222182" cy="5486400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marL="342900" indent="-333375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9pPr>
          </a:lstStyle>
          <a:p>
            <a:pPr>
              <a:lnSpc>
                <a:spcPct val="90000"/>
              </a:lnSpc>
              <a:spcBef>
                <a:spcPts val="600"/>
              </a:spcBef>
              <a:buClrTx/>
              <a:defRPr/>
            </a:pPr>
            <a:r>
              <a:rPr lang="tr-TR" altLang="tr-TR" sz="2800" i="1" dirty="0">
                <a:latin typeface="Calibri" panose="020F0502020204030204" pitchFamily="34" charset="0"/>
                <a:cs typeface="Calibri" panose="020F0502020204030204" pitchFamily="34" charset="0"/>
              </a:rPr>
              <a:t>Example: Nested Loop</a:t>
            </a:r>
          </a:p>
          <a:p>
            <a:pPr>
              <a:lnSpc>
                <a:spcPct val="90000"/>
              </a:lnSpc>
              <a:spcBef>
                <a:spcPts val="500"/>
              </a:spcBef>
              <a:buClrTx/>
              <a:defRPr/>
            </a:pPr>
            <a:r>
              <a:rPr lang="tr-TR" altLang="tr-TR" sz="2800" dirty="0">
                <a:latin typeface="Calibri" panose="020F0502020204030204" pitchFamily="34" charset="0"/>
                <a:cs typeface="Calibri" panose="020F0502020204030204" pitchFamily="34" charset="0"/>
              </a:rPr>
              <a:t>									    </a:t>
            </a:r>
            <a:r>
              <a:rPr lang="tr-TR" altLang="tr-TR" sz="2800" b="1" u="sng" dirty="0">
                <a:latin typeface="Calibri" panose="020F0502020204030204" pitchFamily="34" charset="0"/>
                <a:cs typeface="Calibri" panose="020F0502020204030204" pitchFamily="34" charset="0"/>
              </a:rPr>
              <a:t>Cost</a:t>
            </a:r>
            <a:r>
              <a:rPr lang="tr-TR" altLang="tr-TR" sz="2800" b="1" dirty="0">
                <a:latin typeface="Calibri" panose="020F0502020204030204" pitchFamily="34" charset="0"/>
                <a:cs typeface="Calibri" panose="020F0502020204030204" pitchFamily="34" charset="0"/>
              </a:rPr>
              <a:t>		     </a:t>
            </a:r>
            <a:r>
              <a:rPr lang="tr-TR" altLang="tr-TR" sz="2800" b="1" u="sng" dirty="0">
                <a:latin typeface="Calibri" panose="020F0502020204030204" pitchFamily="34" charset="0"/>
                <a:cs typeface="Calibri" panose="020F0502020204030204" pitchFamily="34" charset="0"/>
              </a:rPr>
              <a:t>Times</a:t>
            </a:r>
          </a:p>
          <a:p>
            <a:pPr>
              <a:lnSpc>
                <a:spcPct val="90000"/>
              </a:lnSpc>
              <a:spcBef>
                <a:spcPts val="500"/>
              </a:spcBef>
              <a:buClrTx/>
              <a:defRPr/>
            </a:pPr>
            <a:r>
              <a:rPr lang="tr-TR" altLang="tr-TR" sz="2800" dirty="0">
                <a:latin typeface="Calibri" panose="020F0502020204030204" pitchFamily="34" charset="0"/>
                <a:cs typeface="Calibri" panose="020F0502020204030204" pitchFamily="34" charset="0"/>
              </a:rPr>
              <a:t>	i=1;				 				c1			  </a:t>
            </a:r>
            <a:r>
              <a:rPr lang="en-US" altLang="tr-TR" sz="2800" dirty="0">
                <a:latin typeface="Calibri" panose="020F0502020204030204" pitchFamily="34" charset="0"/>
                <a:cs typeface="Calibri" panose="020F0502020204030204" pitchFamily="34" charset="0"/>
              </a:rPr>
              <a:t>	   </a:t>
            </a:r>
            <a:r>
              <a:rPr lang="tr-TR" altLang="tr-TR" sz="28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  <a:p>
            <a:pPr>
              <a:lnSpc>
                <a:spcPct val="90000"/>
              </a:lnSpc>
              <a:spcBef>
                <a:spcPts val="500"/>
              </a:spcBef>
              <a:buClrTx/>
              <a:defRPr/>
            </a:pPr>
            <a:r>
              <a:rPr lang="tr-TR" altLang="tr-TR" sz="2800" dirty="0">
                <a:latin typeface="Calibri" panose="020F0502020204030204" pitchFamily="34" charset="0"/>
                <a:cs typeface="Calibri" panose="020F0502020204030204" pitchFamily="34" charset="0"/>
              </a:rPr>
              <a:t>	sum = 0;		 		 			c2			  </a:t>
            </a:r>
            <a:r>
              <a:rPr lang="en-US" altLang="tr-TR" sz="2800" dirty="0">
                <a:latin typeface="Calibri" panose="020F0502020204030204" pitchFamily="34" charset="0"/>
                <a:cs typeface="Calibri" panose="020F0502020204030204" pitchFamily="34" charset="0"/>
              </a:rPr>
              <a:t>       </a:t>
            </a:r>
            <a:r>
              <a:rPr lang="tr-TR" altLang="tr-TR" sz="28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  <a:p>
            <a:pPr>
              <a:lnSpc>
                <a:spcPct val="90000"/>
              </a:lnSpc>
              <a:spcBef>
                <a:spcPts val="500"/>
              </a:spcBef>
              <a:buClrTx/>
              <a:defRPr/>
            </a:pPr>
            <a:r>
              <a:rPr lang="tr-TR" altLang="tr-TR" sz="2800" dirty="0">
                <a:latin typeface="Calibri" panose="020F0502020204030204" pitchFamily="34" charset="0"/>
                <a:cs typeface="Calibri" panose="020F0502020204030204" pitchFamily="34" charset="0"/>
              </a:rPr>
              <a:t>	while (i &lt;= n) { 		 		</a:t>
            </a:r>
            <a:r>
              <a:rPr lang="en-US" altLang="tr-TR" sz="28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tr-TR" altLang="tr-TR" sz="2800" dirty="0">
                <a:latin typeface="Calibri" panose="020F0502020204030204" pitchFamily="34" charset="0"/>
                <a:cs typeface="Calibri" panose="020F0502020204030204" pitchFamily="34" charset="0"/>
              </a:rPr>
              <a:t>c3			</a:t>
            </a:r>
            <a:r>
              <a:rPr lang="en-US" altLang="tr-TR" sz="2800" dirty="0">
                <a:latin typeface="Calibri" panose="020F0502020204030204" pitchFamily="34" charset="0"/>
                <a:cs typeface="Calibri" panose="020F0502020204030204" pitchFamily="34" charset="0"/>
              </a:rPr>
              <a:t>         </a:t>
            </a:r>
            <a:r>
              <a:rPr lang="tr-TR" altLang="tr-TR" sz="2800" dirty="0">
                <a:latin typeface="Calibri" panose="020F0502020204030204" pitchFamily="34" charset="0"/>
                <a:cs typeface="Calibri" panose="020F0502020204030204" pitchFamily="34" charset="0"/>
              </a:rPr>
              <a:t>n+1</a:t>
            </a:r>
          </a:p>
          <a:p>
            <a:pPr>
              <a:lnSpc>
                <a:spcPct val="90000"/>
              </a:lnSpc>
              <a:spcBef>
                <a:spcPts val="500"/>
              </a:spcBef>
              <a:buClrTx/>
              <a:defRPr/>
            </a:pPr>
            <a:r>
              <a:rPr lang="tr-TR" altLang="tr-TR" sz="2800" dirty="0">
                <a:latin typeface="Calibri" panose="020F0502020204030204" pitchFamily="34" charset="0"/>
                <a:cs typeface="Calibri" panose="020F0502020204030204" pitchFamily="34" charset="0"/>
              </a:rPr>
              <a:t>		j=1;				 			c4			  </a:t>
            </a:r>
            <a:r>
              <a:rPr lang="en-US" altLang="tr-TR" sz="2800" dirty="0">
                <a:latin typeface="Calibri" panose="020F0502020204030204" pitchFamily="34" charset="0"/>
                <a:cs typeface="Calibri" panose="020F0502020204030204" pitchFamily="34" charset="0"/>
              </a:rPr>
              <a:t>       </a:t>
            </a:r>
            <a:r>
              <a:rPr lang="tr-TR" altLang="tr-TR" sz="28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</a:p>
          <a:p>
            <a:pPr>
              <a:lnSpc>
                <a:spcPct val="90000"/>
              </a:lnSpc>
              <a:spcBef>
                <a:spcPts val="500"/>
              </a:spcBef>
              <a:buClrTx/>
              <a:defRPr/>
            </a:pPr>
            <a:r>
              <a:rPr lang="tr-TR" altLang="tr-TR" sz="2800" dirty="0">
                <a:latin typeface="Calibri" panose="020F0502020204030204" pitchFamily="34" charset="0"/>
                <a:cs typeface="Calibri" panose="020F0502020204030204" pitchFamily="34" charset="0"/>
              </a:rPr>
              <a:t>		while (j &lt;= n) {	 	 	</a:t>
            </a:r>
            <a:r>
              <a:rPr lang="en-US" altLang="tr-TR" sz="2800" dirty="0">
                <a:latin typeface="Calibri" panose="020F0502020204030204" pitchFamily="34" charset="0"/>
                <a:cs typeface="Calibri" panose="020F0502020204030204" pitchFamily="34" charset="0"/>
              </a:rPr>
              <a:t>      </a:t>
            </a:r>
            <a:r>
              <a:rPr lang="tr-TR" altLang="tr-TR" sz="2800" dirty="0">
                <a:latin typeface="Calibri" panose="020F0502020204030204" pitchFamily="34" charset="0"/>
                <a:cs typeface="Calibri" panose="020F0502020204030204" pitchFamily="34" charset="0"/>
              </a:rPr>
              <a:t>c5		</a:t>
            </a:r>
            <a:r>
              <a:rPr lang="en-US" altLang="tr-TR" sz="2800" dirty="0">
                <a:latin typeface="Calibri" panose="020F0502020204030204" pitchFamily="34" charset="0"/>
                <a:cs typeface="Calibri" panose="020F0502020204030204" pitchFamily="34" charset="0"/>
              </a:rPr>
              <a:t>               </a:t>
            </a:r>
            <a:r>
              <a:rPr lang="tr-TR" altLang="tr-TR" sz="2800" dirty="0">
                <a:latin typeface="Calibri" panose="020F0502020204030204" pitchFamily="34" charset="0"/>
                <a:cs typeface="Calibri" panose="020F0502020204030204" pitchFamily="34" charset="0"/>
              </a:rPr>
              <a:t>n*(n+1)</a:t>
            </a:r>
          </a:p>
          <a:p>
            <a:pPr>
              <a:lnSpc>
                <a:spcPct val="90000"/>
              </a:lnSpc>
              <a:spcBef>
                <a:spcPts val="500"/>
              </a:spcBef>
              <a:buClrTx/>
              <a:defRPr/>
            </a:pPr>
            <a:r>
              <a:rPr lang="tr-TR" altLang="tr-TR" sz="2800" dirty="0">
                <a:latin typeface="Calibri" panose="020F0502020204030204" pitchFamily="34" charset="0"/>
                <a:cs typeface="Calibri" panose="020F0502020204030204" pitchFamily="34" charset="0"/>
              </a:rPr>
              <a:t>		    sum = sum + i;	 	</a:t>
            </a:r>
            <a:r>
              <a:rPr lang="en-US" altLang="tr-TR" sz="2800" dirty="0">
                <a:latin typeface="Calibri" panose="020F0502020204030204" pitchFamily="34" charset="0"/>
                <a:cs typeface="Calibri" panose="020F0502020204030204" pitchFamily="34" charset="0"/>
              </a:rPr>
              <a:t>      </a:t>
            </a:r>
            <a:r>
              <a:rPr lang="tr-TR" altLang="tr-TR" sz="2800" dirty="0">
                <a:latin typeface="Calibri" panose="020F0502020204030204" pitchFamily="34" charset="0"/>
                <a:cs typeface="Calibri" panose="020F0502020204030204" pitchFamily="34" charset="0"/>
              </a:rPr>
              <a:t>c6			</a:t>
            </a:r>
            <a:r>
              <a:rPr lang="en-US" altLang="tr-TR" sz="2800" dirty="0">
                <a:latin typeface="Calibri" panose="020F0502020204030204" pitchFamily="34" charset="0"/>
                <a:cs typeface="Calibri" panose="020F0502020204030204" pitchFamily="34" charset="0"/>
              </a:rPr>
              <a:t>         </a:t>
            </a:r>
            <a:r>
              <a:rPr lang="tr-TR" altLang="tr-TR" sz="2800" dirty="0">
                <a:latin typeface="Calibri" panose="020F0502020204030204" pitchFamily="34" charset="0"/>
                <a:cs typeface="Calibri" panose="020F0502020204030204" pitchFamily="34" charset="0"/>
              </a:rPr>
              <a:t>n*n</a:t>
            </a:r>
          </a:p>
          <a:p>
            <a:pPr>
              <a:lnSpc>
                <a:spcPct val="90000"/>
              </a:lnSpc>
              <a:spcBef>
                <a:spcPts val="500"/>
              </a:spcBef>
              <a:buClrTx/>
              <a:defRPr/>
            </a:pPr>
            <a:r>
              <a:rPr lang="tr-TR" altLang="tr-TR" sz="2800" dirty="0">
                <a:latin typeface="Calibri" panose="020F0502020204030204" pitchFamily="34" charset="0"/>
                <a:cs typeface="Calibri" panose="020F0502020204030204" pitchFamily="34" charset="0"/>
              </a:rPr>
              <a:t>		    j = j + 1; 	 	 	</a:t>
            </a:r>
            <a:r>
              <a:rPr lang="en-US" altLang="tr-TR" sz="2800" dirty="0">
                <a:latin typeface="Calibri" panose="020F0502020204030204" pitchFamily="34" charset="0"/>
                <a:cs typeface="Calibri" panose="020F0502020204030204" pitchFamily="34" charset="0"/>
              </a:rPr>
              <a:t>            </a:t>
            </a:r>
            <a:r>
              <a:rPr lang="tr-TR" altLang="tr-TR" sz="2800" dirty="0">
                <a:latin typeface="Calibri" panose="020F0502020204030204" pitchFamily="34" charset="0"/>
                <a:cs typeface="Calibri" panose="020F0502020204030204" pitchFamily="34" charset="0"/>
              </a:rPr>
              <a:t>c7			</a:t>
            </a:r>
            <a:r>
              <a:rPr lang="en-US" altLang="tr-TR" sz="2800" dirty="0">
                <a:latin typeface="Calibri" panose="020F0502020204030204" pitchFamily="34" charset="0"/>
                <a:cs typeface="Calibri" panose="020F0502020204030204" pitchFamily="34" charset="0"/>
              </a:rPr>
              <a:t>         </a:t>
            </a:r>
            <a:r>
              <a:rPr lang="tr-TR" altLang="tr-TR" sz="2800" dirty="0">
                <a:latin typeface="Calibri" panose="020F0502020204030204" pitchFamily="34" charset="0"/>
                <a:cs typeface="Calibri" panose="020F0502020204030204" pitchFamily="34" charset="0"/>
              </a:rPr>
              <a:t>n*n</a:t>
            </a:r>
          </a:p>
          <a:p>
            <a:pPr>
              <a:lnSpc>
                <a:spcPct val="90000"/>
              </a:lnSpc>
              <a:spcBef>
                <a:spcPts val="500"/>
              </a:spcBef>
              <a:buClrTx/>
              <a:defRPr/>
            </a:pPr>
            <a:r>
              <a:rPr lang="tr-TR" altLang="tr-TR" sz="2800" dirty="0">
                <a:latin typeface="Calibri" panose="020F0502020204030204" pitchFamily="34" charset="0"/>
                <a:cs typeface="Calibri" panose="020F0502020204030204" pitchFamily="34" charset="0"/>
              </a:rPr>
              <a:t>	   }</a:t>
            </a:r>
          </a:p>
          <a:p>
            <a:pPr>
              <a:lnSpc>
                <a:spcPct val="90000"/>
              </a:lnSpc>
              <a:spcBef>
                <a:spcPts val="500"/>
              </a:spcBef>
              <a:buClrTx/>
              <a:defRPr/>
            </a:pPr>
            <a:r>
              <a:rPr lang="tr-TR" altLang="tr-TR" sz="2800" dirty="0">
                <a:latin typeface="Calibri" panose="020F0502020204030204" pitchFamily="34" charset="0"/>
                <a:cs typeface="Calibri" panose="020F0502020204030204" pitchFamily="34" charset="0"/>
              </a:rPr>
              <a:t>	   i = i + 1;			 		</a:t>
            </a:r>
            <a:r>
              <a:rPr lang="en-US" altLang="tr-TR" sz="2800" dirty="0">
                <a:latin typeface="Calibri" panose="020F0502020204030204" pitchFamily="34" charset="0"/>
                <a:cs typeface="Calibri" panose="020F0502020204030204" pitchFamily="34" charset="0"/>
              </a:rPr>
              <a:t>             </a:t>
            </a:r>
            <a:r>
              <a:rPr lang="tr-TR" altLang="tr-TR" sz="2800" dirty="0">
                <a:latin typeface="Calibri" panose="020F0502020204030204" pitchFamily="34" charset="0"/>
                <a:cs typeface="Calibri" panose="020F0502020204030204" pitchFamily="34" charset="0"/>
              </a:rPr>
              <a:t>c8		  	  </a:t>
            </a:r>
            <a:r>
              <a:rPr lang="en-US" altLang="tr-TR" sz="2800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tr-TR" altLang="tr-TR" sz="28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</a:p>
          <a:p>
            <a:pPr>
              <a:lnSpc>
                <a:spcPct val="90000"/>
              </a:lnSpc>
              <a:spcBef>
                <a:spcPts val="500"/>
              </a:spcBef>
              <a:buClrTx/>
              <a:defRPr/>
            </a:pPr>
            <a:r>
              <a:rPr lang="tr-TR" altLang="tr-TR" sz="2800" dirty="0">
                <a:latin typeface="Calibri" panose="020F0502020204030204" pitchFamily="34" charset="0"/>
                <a:cs typeface="Calibri" panose="020F0502020204030204" pitchFamily="34" charset="0"/>
              </a:rPr>
              <a:t>	}</a:t>
            </a:r>
          </a:p>
          <a:p>
            <a:pPr>
              <a:lnSpc>
                <a:spcPct val="90000"/>
              </a:lnSpc>
              <a:spcBef>
                <a:spcPts val="500"/>
              </a:spcBef>
              <a:buClrTx/>
              <a:defRPr/>
            </a:pPr>
            <a:r>
              <a:rPr lang="tr-TR" altLang="tr-TR" sz="2800" dirty="0">
                <a:latin typeface="Calibri" panose="020F0502020204030204" pitchFamily="34" charset="0"/>
                <a:cs typeface="Calibri" panose="020F0502020204030204" pitchFamily="34" charset="0"/>
              </a:rPr>
              <a:t>Total Cost  = c1 + c2 + (n+1)*c3 + n*c4 +n*(n+1)*c5+n*n*c6+n*n*c7+n*c8</a:t>
            </a:r>
          </a:p>
          <a:p>
            <a:pPr>
              <a:lnSpc>
                <a:spcPct val="90000"/>
              </a:lnSpc>
              <a:spcBef>
                <a:spcPts val="500"/>
              </a:spcBef>
              <a:buClrTx/>
              <a:defRPr/>
            </a:pPr>
            <a:r>
              <a:rPr lang="tr-TR" altLang="tr-TR" sz="28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altLang="tr-TR" sz="2800" dirty="0">
                <a:latin typeface="Calibri" panose="020F0502020204030204" pitchFamily="34" charset="0"/>
                <a:cs typeface="Calibri" panose="020F0502020204030204" pitchFamily="34" charset="0"/>
              </a:rPr>
              <a:t>       </a:t>
            </a:r>
            <a:r>
              <a:rPr lang="tr-TR" altLang="tr-TR" sz="2800" dirty="0">
                <a:latin typeface="Calibri" panose="020F0502020204030204" pitchFamily="34" charset="0"/>
                <a:cs typeface="Calibri" panose="020F0502020204030204" pitchFamily="34" charset="0"/>
              </a:rPr>
              <a:t>The time required for this algorithm is proportional to </a:t>
            </a:r>
            <a:r>
              <a:rPr lang="tr-TR" altLang="tr-TR" sz="2800" b="1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tr-TR" altLang="tr-TR" sz="2800" b="1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</a:p>
          <a:p>
            <a:pPr>
              <a:lnSpc>
                <a:spcPct val="90000"/>
              </a:lnSpc>
              <a:spcBef>
                <a:spcPts val="500"/>
              </a:spcBef>
              <a:buClrTx/>
              <a:defRPr/>
            </a:pPr>
            <a:endParaRPr lang="tr-TR" altLang="tr-TR" sz="2800" b="1" baseline="30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Text Box 3">
            <a:extLst>
              <a:ext uri="{FF2B5EF4-FFF2-40B4-BE49-F238E27FC236}">
                <a16:creationId xmlns:a16="http://schemas.microsoft.com/office/drawing/2014/main" id="{15D1F572-829B-6B5E-EA67-9DC9188BF1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2228" y="299852"/>
            <a:ext cx="7772400" cy="76200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1pPr>
            <a:lvl2pPr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2pPr>
            <a:lvl3pPr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3pPr>
            <a:lvl4pPr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4pPr>
            <a:lvl5pPr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9pPr>
          </a:lstStyle>
          <a:p>
            <a:pPr algn="ctr" eaLnBrk="1" hangingPunct="1">
              <a:buClrTx/>
              <a:buFontTx/>
              <a:buNone/>
              <a:defRPr/>
            </a:pPr>
            <a:r>
              <a:rPr lang="tr-TR" altLang="tr-TR" sz="32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General Rules for Estimation</a:t>
            </a:r>
          </a:p>
        </p:txBody>
      </p:sp>
      <p:sp>
        <p:nvSpPr>
          <p:cNvPr id="22533" name="Text Box 4">
            <a:extLst>
              <a:ext uri="{FF2B5EF4-FFF2-40B4-BE49-F238E27FC236}">
                <a16:creationId xmlns:a16="http://schemas.microsoft.com/office/drawing/2014/main" id="{E34F309B-0EAE-5E75-753C-770829CEAC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131" y="1219200"/>
            <a:ext cx="10509663" cy="5105400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marL="333375" indent="-333375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9pPr>
          </a:lstStyle>
          <a:p>
            <a:pPr>
              <a:spcBef>
                <a:spcPts val="600"/>
              </a:spcBef>
              <a:buFont typeface="Times New Roman" panose="02020603050405020304" pitchFamily="18" charset="0"/>
              <a:buChar char="•"/>
              <a:defRPr/>
            </a:pPr>
            <a:r>
              <a:rPr lang="tr-TR" altLang="tr-TR" sz="2800" b="1" dirty="0">
                <a:latin typeface="Calibri" panose="020F0502020204030204" pitchFamily="34" charset="0"/>
                <a:cs typeface="Calibri" panose="020F0502020204030204" pitchFamily="34" charset="0"/>
              </a:rPr>
              <a:t>Loops</a:t>
            </a:r>
            <a:r>
              <a:rPr lang="tr-TR" altLang="tr-TR" sz="2800" dirty="0">
                <a:latin typeface="Calibri" panose="020F0502020204030204" pitchFamily="34" charset="0"/>
                <a:cs typeface="Calibri" panose="020F0502020204030204" pitchFamily="34" charset="0"/>
              </a:rPr>
              <a:t>: The running time of a loop is at most the running time of the statements inside of that loop times the number of iterations.</a:t>
            </a:r>
          </a:p>
          <a:p>
            <a:pPr>
              <a:spcBef>
                <a:spcPts val="600"/>
              </a:spcBef>
              <a:buFont typeface="Times New Roman" panose="02020603050405020304" pitchFamily="18" charset="0"/>
              <a:buChar char="•"/>
              <a:defRPr/>
            </a:pPr>
            <a:r>
              <a:rPr lang="tr-TR" altLang="tr-TR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altLang="tr-TR" sz="2800" b="1" dirty="0">
                <a:latin typeface="Calibri" panose="020F0502020204030204" pitchFamily="34" charset="0"/>
                <a:cs typeface="Calibri" panose="020F0502020204030204" pitchFamily="34" charset="0"/>
              </a:rPr>
              <a:t>Nested Loops</a:t>
            </a:r>
            <a:r>
              <a:rPr lang="tr-TR" altLang="tr-TR" sz="2800" dirty="0">
                <a:latin typeface="Calibri" panose="020F0502020204030204" pitchFamily="34" charset="0"/>
                <a:cs typeface="Calibri" panose="020F0502020204030204" pitchFamily="34" charset="0"/>
              </a:rPr>
              <a:t>: Running time of a nested loop containing a statement in the inner most loop is the running time of statement multiplied by the product of the sized of all loops. </a:t>
            </a:r>
          </a:p>
          <a:p>
            <a:pPr algn="just">
              <a:spcBef>
                <a:spcPts val="600"/>
              </a:spcBef>
              <a:buFont typeface="Times New Roman" panose="02020603050405020304" pitchFamily="18" charset="0"/>
              <a:buChar char="•"/>
              <a:defRPr/>
            </a:pPr>
            <a:r>
              <a:rPr lang="tr-TR" altLang="tr-TR" sz="2800" b="1" dirty="0">
                <a:latin typeface="Calibri" panose="020F0502020204030204" pitchFamily="34" charset="0"/>
                <a:cs typeface="Calibri" panose="020F0502020204030204" pitchFamily="34" charset="0"/>
              </a:rPr>
              <a:t>Consecutive Statements: </a:t>
            </a:r>
            <a:r>
              <a:rPr lang="tr-TR" altLang="tr-TR" sz="2800" dirty="0">
                <a:latin typeface="Calibri" panose="020F0502020204030204" pitchFamily="34" charset="0"/>
                <a:cs typeface="Calibri" panose="020F0502020204030204" pitchFamily="34" charset="0"/>
              </a:rPr>
              <a:t>Just add the running times of those consecutive statements. </a:t>
            </a:r>
          </a:p>
          <a:p>
            <a:pPr algn="just">
              <a:spcBef>
                <a:spcPts val="600"/>
              </a:spcBef>
              <a:buFont typeface="Times New Roman" panose="02020603050405020304" pitchFamily="18" charset="0"/>
              <a:buChar char="•"/>
              <a:defRPr/>
            </a:pPr>
            <a:r>
              <a:rPr lang="tr-TR" altLang="tr-TR" sz="2800" b="1" dirty="0">
                <a:latin typeface="Calibri" panose="020F0502020204030204" pitchFamily="34" charset="0"/>
                <a:cs typeface="Calibri" panose="020F0502020204030204" pitchFamily="34" charset="0"/>
              </a:rPr>
              <a:t>If/Else</a:t>
            </a:r>
            <a:r>
              <a:rPr lang="tr-TR" altLang="tr-TR" sz="2800" dirty="0">
                <a:latin typeface="Calibri" panose="020F0502020204030204" pitchFamily="34" charset="0"/>
                <a:cs typeface="Calibri" panose="020F0502020204030204" pitchFamily="34" charset="0"/>
              </a:rPr>
              <a:t>: Never more than the running time of the test plus the larger of running times of S1 and S2. </a:t>
            </a:r>
          </a:p>
          <a:p>
            <a:pPr>
              <a:spcBef>
                <a:spcPts val="600"/>
              </a:spcBef>
              <a:buClrTx/>
              <a:defRPr/>
            </a:pPr>
            <a:endParaRPr lang="tr-TR" altLang="tr-TR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1">
            <a:extLst>
              <a:ext uri="{FF2B5EF4-FFF2-40B4-BE49-F238E27FC236}">
                <a16:creationId xmlns:a16="http://schemas.microsoft.com/office/drawing/2014/main" id="{80195657-28AF-6187-A5E7-CDE3A7BDDC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6477000"/>
            <a:ext cx="342900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lIns="90000" tIns="46800" rIns="90000" bIns="46800"/>
          <a:lstStyle>
            <a:lvl1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1pPr>
            <a:lvl2pPr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2pPr>
            <a:lvl3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3pPr>
            <a:lvl4pPr>
              <a:spcBef>
                <a:spcPts val="3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4pPr>
            <a:lvl5pPr>
              <a:spcBef>
                <a:spcPts val="3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  <a:defRPr/>
            </a:pPr>
            <a:endParaRPr lang="tr-TR" altLang="tr-TR" sz="28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580" name="Text Box 3">
            <a:extLst>
              <a:ext uri="{FF2B5EF4-FFF2-40B4-BE49-F238E27FC236}">
                <a16:creationId xmlns:a16="http://schemas.microsoft.com/office/drawing/2014/main" id="{8402BDD1-931A-E96E-1B8C-AD4263AA14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25879" y="-177800"/>
            <a:ext cx="8650288" cy="91440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1pPr>
            <a:lvl2pPr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2pPr>
            <a:lvl3pPr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3pPr>
            <a:lvl4pPr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4pPr>
            <a:lvl5pPr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9pPr>
          </a:lstStyle>
          <a:p>
            <a:pPr algn="ctr" eaLnBrk="1" hangingPunct="1">
              <a:buClrTx/>
              <a:buFontTx/>
              <a:buNone/>
              <a:defRPr/>
            </a:pPr>
            <a:r>
              <a:rPr lang="tr-TR" altLang="tr-TR" sz="36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Algorithm Growth Rates</a:t>
            </a:r>
          </a:p>
        </p:txBody>
      </p:sp>
      <p:sp>
        <p:nvSpPr>
          <p:cNvPr id="24581" name="Text Box 4">
            <a:extLst>
              <a:ext uri="{FF2B5EF4-FFF2-40B4-BE49-F238E27FC236}">
                <a16:creationId xmlns:a16="http://schemas.microsoft.com/office/drawing/2014/main" id="{7435831F-3649-1692-3112-DA17BFAA02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884" y="736600"/>
            <a:ext cx="10462160" cy="5877956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marL="333375" indent="-333375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1pPr>
            <a:lvl2pPr marL="733425" indent="-276225"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2pPr>
            <a:lvl3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16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3pPr>
            <a:lvl4pPr>
              <a:spcBef>
                <a:spcPts val="3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4pPr>
            <a:lvl5pPr>
              <a:spcBef>
                <a:spcPts val="3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9pPr>
          </a:lstStyle>
          <a:p>
            <a:pPr algn="just"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  <a:defRPr/>
            </a:pPr>
            <a:r>
              <a:rPr lang="tr-TR" altLang="tr-TR" sz="2800" dirty="0">
                <a:latin typeface="Calibri" panose="020F0502020204030204" pitchFamily="34" charset="0"/>
                <a:cs typeface="Calibri" panose="020F0502020204030204" pitchFamily="34" charset="0"/>
              </a:rPr>
              <a:t>We measure an algorithm’s time requirement as a function of the </a:t>
            </a:r>
            <a:r>
              <a:rPr lang="tr-TR" altLang="tr-TR" sz="2800" i="1" dirty="0">
                <a:latin typeface="Calibri" panose="020F0502020204030204" pitchFamily="34" charset="0"/>
                <a:cs typeface="Calibri" panose="020F0502020204030204" pitchFamily="34" charset="0"/>
              </a:rPr>
              <a:t>problem size</a:t>
            </a:r>
            <a:r>
              <a:rPr lang="tr-TR" altLang="tr-TR" sz="2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1" algn="just" eaLnBrk="1" hangingPunct="1">
              <a:lnSpc>
                <a:spcPct val="90000"/>
              </a:lnSpc>
              <a:buFont typeface="Times New Roman" panose="02020603050405020304" pitchFamily="18" charset="0"/>
              <a:buChar char="–"/>
              <a:defRPr/>
            </a:pPr>
            <a:r>
              <a:rPr lang="tr-TR" altLang="tr-TR" sz="2800" dirty="0">
                <a:latin typeface="Calibri" panose="020F0502020204030204" pitchFamily="34" charset="0"/>
                <a:cs typeface="Calibri" panose="020F0502020204030204" pitchFamily="34" charset="0"/>
              </a:rPr>
              <a:t>Problem size depends on the application: e.g. number of elements in a list for a  sorting algorithm, the number </a:t>
            </a:r>
            <a:r>
              <a:rPr lang="en-US" altLang="tr-TR" sz="2800" dirty="0">
                <a:latin typeface="Calibri" panose="020F0502020204030204" pitchFamily="34" charset="0"/>
                <a:cs typeface="Calibri" panose="020F0502020204030204" pitchFamily="34" charset="0"/>
              </a:rPr>
              <a:t>users </a:t>
            </a:r>
            <a:r>
              <a:rPr lang="tr-TR" altLang="tr-TR" sz="2800" dirty="0">
                <a:latin typeface="Calibri" panose="020F0502020204030204" pitchFamily="34" charset="0"/>
                <a:cs typeface="Calibri" panose="020F0502020204030204" pitchFamily="34" charset="0"/>
              </a:rPr>
              <a:t>for </a:t>
            </a:r>
            <a:r>
              <a:rPr lang="en-US" altLang="tr-TR" sz="2800" dirty="0">
                <a:latin typeface="Calibri" panose="020F0502020204030204" pitchFamily="34" charset="0"/>
                <a:cs typeface="Calibri" panose="020F0502020204030204" pitchFamily="34" charset="0"/>
              </a:rPr>
              <a:t>a social network search.</a:t>
            </a:r>
            <a:endParaRPr lang="tr-TR" altLang="tr-TR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  <a:defRPr/>
            </a:pPr>
            <a:r>
              <a:rPr lang="tr-TR" altLang="tr-TR" sz="2800" dirty="0">
                <a:latin typeface="Calibri" panose="020F0502020204030204" pitchFamily="34" charset="0"/>
                <a:cs typeface="Calibri" panose="020F0502020204030204" pitchFamily="34" charset="0"/>
              </a:rPr>
              <a:t>So, for instance, we say that (if the problem size is n)</a:t>
            </a:r>
          </a:p>
          <a:p>
            <a:pPr lvl="1" algn="just" eaLnBrk="1" hangingPunct="1">
              <a:lnSpc>
                <a:spcPct val="90000"/>
              </a:lnSpc>
              <a:buFont typeface="Times New Roman" panose="02020603050405020304" pitchFamily="18" charset="0"/>
              <a:buChar char="–"/>
              <a:defRPr/>
            </a:pPr>
            <a:r>
              <a:rPr lang="tr-TR" altLang="tr-TR" sz="2800" dirty="0">
                <a:latin typeface="Calibri" panose="020F0502020204030204" pitchFamily="34" charset="0"/>
                <a:cs typeface="Calibri" panose="020F0502020204030204" pitchFamily="34" charset="0"/>
              </a:rPr>
              <a:t>Algorithm A requires </a:t>
            </a:r>
            <a:r>
              <a:rPr lang="tr-TR" altLang="tr-TR" sz="2800" b="1" dirty="0">
                <a:latin typeface="Calibri" panose="020F0502020204030204" pitchFamily="34" charset="0"/>
                <a:cs typeface="Calibri" panose="020F0502020204030204" pitchFamily="34" charset="0"/>
              </a:rPr>
              <a:t>5*n</a:t>
            </a:r>
            <a:r>
              <a:rPr lang="tr-TR" altLang="tr-TR" sz="2800" b="1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tr-TR" altLang="tr-TR" sz="2800" dirty="0">
                <a:latin typeface="Calibri" panose="020F0502020204030204" pitchFamily="34" charset="0"/>
                <a:cs typeface="Calibri" panose="020F0502020204030204" pitchFamily="34" charset="0"/>
              </a:rPr>
              <a:t> time units to solve a problem of size n.</a:t>
            </a:r>
          </a:p>
          <a:p>
            <a:pPr lvl="1" algn="just" eaLnBrk="1" hangingPunct="1">
              <a:lnSpc>
                <a:spcPct val="90000"/>
              </a:lnSpc>
              <a:buFont typeface="Times New Roman" panose="02020603050405020304" pitchFamily="18" charset="0"/>
              <a:buChar char="–"/>
              <a:defRPr/>
            </a:pPr>
            <a:r>
              <a:rPr lang="tr-TR" altLang="tr-TR" sz="2800" dirty="0">
                <a:latin typeface="Calibri" panose="020F0502020204030204" pitchFamily="34" charset="0"/>
                <a:cs typeface="Calibri" panose="020F0502020204030204" pitchFamily="34" charset="0"/>
              </a:rPr>
              <a:t>Algorithm B requires </a:t>
            </a:r>
            <a:r>
              <a:rPr lang="tr-TR" altLang="tr-TR" sz="2800" b="1" dirty="0">
                <a:latin typeface="Calibri" panose="020F0502020204030204" pitchFamily="34" charset="0"/>
                <a:cs typeface="Calibri" panose="020F0502020204030204" pitchFamily="34" charset="0"/>
              </a:rPr>
              <a:t>7*n</a:t>
            </a:r>
            <a:r>
              <a:rPr lang="tr-TR" altLang="tr-TR" sz="2800" dirty="0">
                <a:latin typeface="Calibri" panose="020F0502020204030204" pitchFamily="34" charset="0"/>
                <a:cs typeface="Calibri" panose="020F0502020204030204" pitchFamily="34" charset="0"/>
              </a:rPr>
              <a:t>  time units to solve a problem of size n.</a:t>
            </a:r>
          </a:p>
          <a:p>
            <a:pPr algn="just"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  <a:defRPr/>
            </a:pPr>
            <a:r>
              <a:rPr lang="tr-TR" altLang="tr-TR" sz="2800" dirty="0">
                <a:latin typeface="Calibri" panose="020F0502020204030204" pitchFamily="34" charset="0"/>
                <a:cs typeface="Calibri" panose="020F0502020204030204" pitchFamily="34" charset="0"/>
              </a:rPr>
              <a:t>The most important thing to learn is how quickly the algorithm’s time requirement grows as a function of the problem size.</a:t>
            </a:r>
          </a:p>
          <a:p>
            <a:pPr lvl="1" algn="just" eaLnBrk="1" hangingPunct="1">
              <a:lnSpc>
                <a:spcPct val="90000"/>
              </a:lnSpc>
              <a:buFont typeface="Times New Roman" panose="02020603050405020304" pitchFamily="18" charset="0"/>
              <a:buChar char="–"/>
              <a:defRPr/>
            </a:pPr>
            <a:r>
              <a:rPr lang="tr-TR" altLang="tr-TR" sz="2800" dirty="0">
                <a:latin typeface="Calibri" panose="020F0502020204030204" pitchFamily="34" charset="0"/>
                <a:cs typeface="Calibri" panose="020F0502020204030204" pitchFamily="34" charset="0"/>
              </a:rPr>
              <a:t>Algorithm A requires time proportional to </a:t>
            </a:r>
            <a:r>
              <a:rPr lang="tr-TR" altLang="tr-TR" sz="2800" b="1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tr-TR" altLang="tr-TR" sz="2800" b="1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tr-TR" altLang="tr-TR" sz="2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1" algn="just" eaLnBrk="1" hangingPunct="1">
              <a:lnSpc>
                <a:spcPct val="90000"/>
              </a:lnSpc>
              <a:buFont typeface="Times New Roman" panose="02020603050405020304" pitchFamily="18" charset="0"/>
              <a:buChar char="–"/>
              <a:defRPr/>
            </a:pPr>
            <a:r>
              <a:rPr lang="tr-TR" altLang="tr-TR" sz="2800" dirty="0">
                <a:latin typeface="Calibri" panose="020F0502020204030204" pitchFamily="34" charset="0"/>
                <a:cs typeface="Calibri" panose="020F0502020204030204" pitchFamily="34" charset="0"/>
              </a:rPr>
              <a:t>Algorithm B requires time proportional to </a:t>
            </a:r>
            <a:r>
              <a:rPr lang="tr-TR" altLang="tr-TR" sz="2800" b="1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tr-TR" altLang="tr-TR" sz="2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just"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  <a:defRPr/>
            </a:pPr>
            <a:r>
              <a:rPr lang="tr-TR" altLang="tr-TR" sz="2800" dirty="0">
                <a:latin typeface="Calibri" panose="020F0502020204030204" pitchFamily="34" charset="0"/>
                <a:cs typeface="Calibri" panose="020F0502020204030204" pitchFamily="34" charset="0"/>
              </a:rPr>
              <a:t>An algorithm’s proportional time requirement is known as </a:t>
            </a:r>
            <a:r>
              <a:rPr lang="tr-TR" altLang="tr-TR" sz="2800" b="1" i="1" dirty="0">
                <a:latin typeface="Calibri" panose="020F0502020204030204" pitchFamily="34" charset="0"/>
                <a:cs typeface="Calibri" panose="020F0502020204030204" pitchFamily="34" charset="0"/>
              </a:rPr>
              <a:t>growth rate</a:t>
            </a:r>
            <a:r>
              <a:rPr lang="tr-TR" altLang="tr-TR" sz="28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lvl="1" algn="just" eaLnBrk="1" hangingPunct="1">
              <a:lnSpc>
                <a:spcPct val="90000"/>
              </a:lnSpc>
              <a:buClrTx/>
              <a:buFontTx/>
              <a:buNone/>
              <a:defRPr/>
            </a:pPr>
            <a:endParaRPr lang="tr-TR" altLang="tr-TR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algn="just" eaLnBrk="1" hangingPunct="1">
              <a:lnSpc>
                <a:spcPct val="90000"/>
              </a:lnSpc>
              <a:buClrTx/>
              <a:buFontTx/>
              <a:buNone/>
              <a:defRPr/>
            </a:pPr>
            <a:endParaRPr lang="tr-TR" altLang="tr-TR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1">
            <a:extLst>
              <a:ext uri="{FF2B5EF4-FFF2-40B4-BE49-F238E27FC236}">
                <a16:creationId xmlns:a16="http://schemas.microsoft.com/office/drawing/2014/main" id="{D1FE1678-5C31-BB0F-FD5B-3629B4F2FE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6477000"/>
            <a:ext cx="342900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lIns="90000" tIns="46800" rIns="90000" bIns="46800"/>
          <a:lstStyle>
            <a:lvl1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1pPr>
            <a:lvl2pPr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2pPr>
            <a:lvl3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3pPr>
            <a:lvl4pPr>
              <a:spcBef>
                <a:spcPts val="3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4pPr>
            <a:lvl5pPr>
              <a:spcBef>
                <a:spcPts val="3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  <a:defRPr/>
            </a:pPr>
            <a:endParaRPr lang="tr-TR" altLang="tr-TR" sz="800"/>
          </a:p>
        </p:txBody>
      </p:sp>
      <p:sp>
        <p:nvSpPr>
          <p:cNvPr id="26627" name="Text Box 2">
            <a:extLst>
              <a:ext uri="{FF2B5EF4-FFF2-40B4-BE49-F238E27FC236}">
                <a16:creationId xmlns:a16="http://schemas.microsoft.com/office/drawing/2014/main" id="{E9F25C00-83F3-784E-6589-1776230FC4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58213" y="6477000"/>
            <a:ext cx="190500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lIns="90000" tIns="46800" rIns="90000" bIns="46800"/>
          <a:lstStyle>
            <a:lvl1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1pPr>
            <a:lvl2pPr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2pPr>
            <a:lvl3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3pPr>
            <a:lvl4pPr>
              <a:spcBef>
                <a:spcPts val="3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4pPr>
            <a:lvl5pPr>
              <a:spcBef>
                <a:spcPts val="3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  <a:defRPr/>
            </a:pPr>
            <a:fld id="{717A7803-F376-4A2C-91A7-88DFFBDD19D2}" type="slidenum">
              <a:rPr lang="tr-TR" altLang="tr-TR" sz="800"/>
              <a:pPr algn="r" eaLnBrk="1" hangingPunct="1">
                <a:spcBef>
                  <a:spcPct val="0"/>
                </a:spcBef>
                <a:buClrTx/>
                <a:buFontTx/>
                <a:buNone/>
                <a:defRPr/>
              </a:pPr>
              <a:t>19</a:t>
            </a:fld>
            <a:endParaRPr lang="tr-TR" altLang="tr-TR" sz="800"/>
          </a:p>
        </p:txBody>
      </p:sp>
      <p:pic>
        <p:nvPicPr>
          <p:cNvPr id="26629" name="Picture 4">
            <a:extLst>
              <a:ext uri="{FF2B5EF4-FFF2-40B4-BE49-F238E27FC236}">
                <a16:creationId xmlns:a16="http://schemas.microsoft.com/office/drawing/2014/main" id="{4AA2B33D-17CA-4CF5-2BEF-55AB21E798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1912" y="486888"/>
            <a:ext cx="9322130" cy="5990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pic>
      <p:sp>
        <p:nvSpPr>
          <p:cNvPr id="26630" name="Text Box 5">
            <a:extLst>
              <a:ext uri="{FF2B5EF4-FFF2-40B4-BE49-F238E27FC236}">
                <a16:creationId xmlns:a16="http://schemas.microsoft.com/office/drawing/2014/main" id="{67415A70-8861-ACDF-E68B-DA40295278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5250" y="4572000"/>
            <a:ext cx="4095750" cy="1023938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>
            <a:lvl1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1pPr>
            <a:lvl2pPr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2pPr>
            <a:lvl3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3pPr>
            <a:lvl4pPr>
              <a:spcBef>
                <a:spcPts val="3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4pPr>
            <a:lvl5pPr>
              <a:spcBef>
                <a:spcPts val="3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9pPr>
          </a:lstStyle>
          <a:p>
            <a:pPr>
              <a:spcBef>
                <a:spcPts val="125"/>
              </a:spcBef>
              <a:buClrTx/>
              <a:defRPr/>
            </a:pPr>
            <a:r>
              <a:rPr lang="tr-TR" altLang="tr-TR" sz="2000" b="1" i="1">
                <a:latin typeface="Arial" panose="020B0604020202020204" pitchFamily="34" charset="0"/>
              </a:rPr>
              <a:t>Time requirements as a function</a:t>
            </a:r>
          </a:p>
          <a:p>
            <a:pPr>
              <a:spcBef>
                <a:spcPts val="125"/>
              </a:spcBef>
              <a:buClrTx/>
              <a:defRPr/>
            </a:pPr>
            <a:r>
              <a:rPr lang="tr-TR" altLang="tr-TR" sz="2000" b="1" i="1">
                <a:latin typeface="Arial" panose="020B0604020202020204" pitchFamily="34" charset="0"/>
              </a:rPr>
              <a:t> of the problem size n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endParaRPr lang="tr-TR" altLang="tr-TR" sz="2000" b="1" i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Rectangle 3"/>
          <p:cNvSpPr>
            <a:spLocks noGrp="1" noChangeArrowheads="1"/>
          </p:cNvSpPr>
          <p:nvPr>
            <p:ph idx="1"/>
          </p:nvPr>
        </p:nvSpPr>
        <p:spPr>
          <a:xfrm>
            <a:off x="677334" y="1114425"/>
            <a:ext cx="8596668" cy="4926938"/>
          </a:xfrm>
        </p:spPr>
        <p:txBody>
          <a:bodyPr/>
          <a:lstStyle/>
          <a:p>
            <a:pPr marL="0" indent="0" eaLnBrk="1" hangingPunct="1">
              <a:buNone/>
            </a:pPr>
            <a:endParaRPr lang="en-US" sz="2400" i="1" dirty="0"/>
          </a:p>
          <a:p>
            <a:pPr eaLnBrk="1" hangingPunct="1"/>
            <a:endParaRPr lang="en-US" i="1" dirty="0"/>
          </a:p>
        </p:txBody>
      </p:sp>
      <p:sp>
        <p:nvSpPr>
          <p:cNvPr id="22533" name="Text Box 5"/>
          <p:cNvSpPr txBox="1">
            <a:spLocks noChangeArrowheads="1"/>
          </p:cNvSpPr>
          <p:nvPr/>
        </p:nvSpPr>
        <p:spPr bwMode="auto">
          <a:xfrm>
            <a:off x="1003300" y="4577158"/>
            <a:ext cx="9350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kumimoji="1" lang="en-US" altLang="zh-TW" sz="2800" dirty="0">
                <a:latin typeface="Times New Roman" panose="02020603050405020304" pitchFamily="18" charset="0"/>
                <a:ea typeface="新細明體" charset="-120"/>
              </a:rPr>
              <a:t>Input</a:t>
            </a:r>
          </a:p>
        </p:txBody>
      </p:sp>
      <p:sp>
        <p:nvSpPr>
          <p:cNvPr id="22534" name="Rectangle 6"/>
          <p:cNvSpPr>
            <a:spLocks noChangeArrowheads="1"/>
          </p:cNvSpPr>
          <p:nvPr/>
        </p:nvSpPr>
        <p:spPr bwMode="auto">
          <a:xfrm>
            <a:off x="4419600" y="3884614"/>
            <a:ext cx="2590800" cy="1752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kumimoji="1" lang="en-US" altLang="zh-TW" sz="2800" dirty="0">
                <a:latin typeface="Times New Roman" panose="02020603050405020304" pitchFamily="18" charset="0"/>
                <a:ea typeface="新細明體" charset="-120"/>
              </a:rPr>
              <a:t>Processing</a:t>
            </a:r>
          </a:p>
        </p:txBody>
      </p:sp>
      <p:sp>
        <p:nvSpPr>
          <p:cNvPr id="22535" name="Text Box 7"/>
          <p:cNvSpPr txBox="1">
            <a:spLocks noChangeArrowheads="1"/>
          </p:cNvSpPr>
          <p:nvPr/>
        </p:nvSpPr>
        <p:spPr bwMode="auto">
          <a:xfrm>
            <a:off x="9094787" y="4545008"/>
            <a:ext cx="11715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kumimoji="1" lang="en-US" altLang="zh-TW" sz="2800" dirty="0">
                <a:latin typeface="Times New Roman" panose="02020603050405020304" pitchFamily="18" charset="0"/>
                <a:ea typeface="新細明體" charset="-120"/>
              </a:rPr>
              <a:t>Output</a:t>
            </a:r>
          </a:p>
        </p:txBody>
      </p:sp>
      <p:sp>
        <p:nvSpPr>
          <p:cNvPr id="2" name="سهم إلى اليمين 1"/>
          <p:cNvSpPr/>
          <p:nvPr/>
        </p:nvSpPr>
        <p:spPr>
          <a:xfrm>
            <a:off x="2335213" y="4501357"/>
            <a:ext cx="2084387" cy="7421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سهم إلى اليمين 2"/>
          <p:cNvSpPr/>
          <p:nvPr/>
        </p:nvSpPr>
        <p:spPr>
          <a:xfrm>
            <a:off x="7038976" y="4501354"/>
            <a:ext cx="1699419" cy="670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مستطيل 3"/>
          <p:cNvSpPr/>
          <p:nvPr/>
        </p:nvSpPr>
        <p:spPr>
          <a:xfrm>
            <a:off x="1470819" y="1015288"/>
            <a:ext cx="842730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altLang="en-US" sz="3600" b="1" dirty="0">
                <a:cs typeface="Times New Roman" panose="02020603050405020304" pitchFamily="18" charset="0"/>
              </a:rPr>
              <a:t> Program = </a:t>
            </a:r>
            <a:r>
              <a:rPr lang="en-AU" altLang="en-US" sz="3600" b="1" dirty="0">
                <a:solidFill>
                  <a:schemeClr val="accent5">
                    <a:lumMod val="75000"/>
                  </a:schemeClr>
                </a:solidFill>
                <a:cs typeface="Times New Roman" panose="02020603050405020304" pitchFamily="18" charset="0"/>
              </a:rPr>
              <a:t>algorithm</a:t>
            </a:r>
            <a:r>
              <a:rPr lang="en-AU" altLang="en-US" sz="3600" b="1" dirty="0">
                <a:cs typeface="Times New Roman" panose="02020603050405020304" pitchFamily="18" charset="0"/>
              </a:rPr>
              <a:t> + </a:t>
            </a:r>
            <a:r>
              <a:rPr lang="en-AU" altLang="en-US" sz="3600" b="1" dirty="0">
                <a:solidFill>
                  <a:schemeClr val="accent2"/>
                </a:solidFill>
                <a:cs typeface="Times New Roman" panose="02020603050405020304" pitchFamily="18" charset="0"/>
              </a:rPr>
              <a:t>Data Structure</a:t>
            </a:r>
            <a:endParaRPr lang="en-US" sz="36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42659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1">
            <a:extLst>
              <a:ext uri="{FF2B5EF4-FFF2-40B4-BE49-F238E27FC236}">
                <a16:creationId xmlns:a16="http://schemas.microsoft.com/office/drawing/2014/main" id="{95377172-0E70-346F-6E7F-A26F09347F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3217" y="261815"/>
            <a:ext cx="5465763" cy="700087"/>
          </a:xfrm>
          <a:prstGeom prst="rect">
            <a:avLst/>
          </a:prstGeom>
          <a:noFill/>
          <a:ln>
            <a:noFill/>
          </a:ln>
          <a:effectLst/>
        </p:spPr>
        <p:txBody>
          <a:bodyPr lIns="90000" tIns="45000" rIns="90000" bIns="45000"/>
          <a:lstStyle>
            <a:lvl1pPr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1pPr>
            <a:lvl2pPr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2pPr>
            <a:lvl3pPr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3pPr>
            <a:lvl4pPr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4pPr>
            <a:lvl5pPr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9pPr>
          </a:lstStyle>
          <a:p>
            <a:pPr algn="ctr" eaLnBrk="1" hangingPunct="1">
              <a:defRPr/>
            </a:pPr>
            <a:r>
              <a:rPr lang="tr-TR" altLang="tr-TR" sz="36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Common Growth Rates </a:t>
            </a:r>
          </a:p>
        </p:txBody>
      </p:sp>
      <p:graphicFrame>
        <p:nvGraphicFramePr>
          <p:cNvPr id="16386" name="Group 2">
            <a:extLst>
              <a:ext uri="{FF2B5EF4-FFF2-40B4-BE49-F238E27FC236}">
                <a16:creationId xmlns:a16="http://schemas.microsoft.com/office/drawing/2014/main" id="{7DEEF9AB-DE36-9F24-D1E3-CAAA584B46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9487494"/>
              </p:ext>
            </p:extLst>
          </p:nvPr>
        </p:nvGraphicFramePr>
        <p:xfrm>
          <a:off x="1009403" y="1270660"/>
          <a:ext cx="9773392" cy="4855459"/>
        </p:xfrm>
        <a:graphic>
          <a:graphicData uri="http://schemas.openxmlformats.org/drawingml/2006/table">
            <a:tbl>
              <a:tblPr/>
              <a:tblGrid>
                <a:gridCol w="48866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866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0277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 sz="28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en-US" altLang="tr-TR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Droid Sans Fallback" charset="0"/>
                          <a:cs typeface="Calibri" panose="020F0502020204030204" pitchFamily="34" charset="0"/>
                        </a:rPr>
                        <a:t>Function</a:t>
                      </a:r>
                    </a:p>
                  </a:txBody>
                  <a:tcPr marL="90000" marR="90000" marT="67951" marB="46789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 sz="28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en-US" altLang="tr-TR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Droid Sans Fallback" charset="0"/>
                          <a:cs typeface="Calibri" panose="020F0502020204030204" pitchFamily="34" charset="0"/>
                        </a:rPr>
                        <a:t>Growth Rate Name</a:t>
                      </a:r>
                    </a:p>
                  </a:txBody>
                  <a:tcPr marL="90000" marR="90000" marT="67951" marB="46789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0277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 sz="28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en-US" altLang="tr-TR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Droid Sans Fallback" charset="0"/>
                          <a:cs typeface="Calibri" panose="020F0502020204030204" pitchFamily="34" charset="0"/>
                        </a:rPr>
                        <a:t>c</a:t>
                      </a:r>
                    </a:p>
                  </a:txBody>
                  <a:tcPr marL="90000" marR="90000" marT="67951" marB="46789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 sz="28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en-US" altLang="tr-TR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Droid Sans Fallback" charset="0"/>
                          <a:cs typeface="Calibri" panose="020F0502020204030204" pitchFamily="34" charset="0"/>
                        </a:rPr>
                        <a:t>Constant</a:t>
                      </a:r>
                    </a:p>
                  </a:txBody>
                  <a:tcPr marL="90000" marR="90000" marT="67951" marB="46789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3243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 sz="28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en-US" altLang="tr-TR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Droid Sans Fallback" charset="0"/>
                          <a:cs typeface="Calibri" panose="020F0502020204030204" pitchFamily="34" charset="0"/>
                        </a:rPr>
                        <a:t>log N</a:t>
                      </a:r>
                    </a:p>
                  </a:txBody>
                  <a:tcPr marL="90000" marR="90000" marT="67951" marB="46789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 sz="28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en-US" altLang="tr-TR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Droid Sans Fallback" charset="0"/>
                          <a:cs typeface="Calibri" panose="020F0502020204030204" pitchFamily="34" charset="0"/>
                        </a:rPr>
                        <a:t>Logarithmic</a:t>
                      </a:r>
                    </a:p>
                  </a:txBody>
                  <a:tcPr marL="90000" marR="90000" marT="67951" marB="46789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0277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 sz="28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en-US" altLang="tr-TR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Droid Sans Fallback" charset="0"/>
                          <a:cs typeface="Calibri" panose="020F0502020204030204" pitchFamily="34" charset="0"/>
                        </a:rPr>
                        <a:t>log</a:t>
                      </a:r>
                      <a:r>
                        <a:rPr kumimoji="0" lang="en-US" altLang="tr-TR" sz="2800" b="0" i="0" u="none" strike="noStrike" cap="none" normalizeH="0" baseline="33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Droid Sans Fallback" charset="0"/>
                          <a:cs typeface="Calibri" panose="020F0502020204030204" pitchFamily="34" charset="0"/>
                        </a:rPr>
                        <a:t>2</a:t>
                      </a:r>
                      <a:r>
                        <a:rPr kumimoji="0" lang="en-US" altLang="tr-TR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Droid Sans Fallback" charset="0"/>
                          <a:cs typeface="Calibri" panose="020F0502020204030204" pitchFamily="34" charset="0"/>
                        </a:rPr>
                        <a:t> N</a:t>
                      </a:r>
                    </a:p>
                  </a:txBody>
                  <a:tcPr marL="90000" marR="90000" marT="67951" marB="46789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 sz="28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en-US" altLang="tr-TR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Droid Sans Fallback" charset="0"/>
                          <a:cs typeface="Calibri" panose="020F0502020204030204" pitchFamily="34" charset="0"/>
                        </a:rPr>
                        <a:t>Log-squared</a:t>
                      </a:r>
                    </a:p>
                  </a:txBody>
                  <a:tcPr marL="90000" marR="90000" marT="67951" marB="46789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0277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 sz="28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en-US" altLang="tr-TR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Droid Sans Fallback" charset="0"/>
                          <a:cs typeface="Calibri" panose="020F0502020204030204" pitchFamily="34" charset="0"/>
                        </a:rPr>
                        <a:t>N</a:t>
                      </a:r>
                    </a:p>
                  </a:txBody>
                  <a:tcPr marL="90000" marR="90000" marT="67951" marB="46789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 sz="28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en-US" altLang="tr-TR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Droid Sans Fallback" charset="0"/>
                          <a:cs typeface="Calibri" panose="020F0502020204030204" pitchFamily="34" charset="0"/>
                        </a:rPr>
                        <a:t>Linear</a:t>
                      </a:r>
                    </a:p>
                  </a:txBody>
                  <a:tcPr marL="90000" marR="90000" marT="67951" marB="46789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0277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 sz="28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en-US" altLang="tr-TR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Droid Sans Fallback" charset="0"/>
                          <a:cs typeface="Calibri" panose="020F0502020204030204" pitchFamily="34" charset="0"/>
                        </a:rPr>
                        <a:t>N log N</a:t>
                      </a:r>
                    </a:p>
                  </a:txBody>
                  <a:tcPr marL="90000" marR="90000" marT="67951" marB="46789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 sz="28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en-US" altLang="tr-TR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Droid Sans Fallback" charset="0"/>
                          <a:cs typeface="Calibri" panose="020F0502020204030204" pitchFamily="34" charset="0"/>
                        </a:rPr>
                        <a:t>Log-linear</a:t>
                      </a:r>
                    </a:p>
                  </a:txBody>
                  <a:tcPr marL="90000" marR="90000" marT="67951" marB="46789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0277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 sz="28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en-US" altLang="tr-TR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Droid Sans Fallback" charset="0"/>
                          <a:cs typeface="Calibri" panose="020F0502020204030204" pitchFamily="34" charset="0"/>
                        </a:rPr>
                        <a:t>N</a:t>
                      </a:r>
                      <a:r>
                        <a:rPr kumimoji="0" lang="en-US" altLang="tr-TR" sz="2800" b="0" i="0" u="none" strike="noStrike" cap="none" normalizeH="0" baseline="33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Droid Sans Fallback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0000" marR="90000" marT="67951" marB="46789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 sz="28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en-US" altLang="tr-TR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Droid Sans Fallback" charset="0"/>
                          <a:cs typeface="Calibri" panose="020F0502020204030204" pitchFamily="34" charset="0"/>
                        </a:rPr>
                        <a:t>Quadratic</a:t>
                      </a:r>
                    </a:p>
                  </a:txBody>
                  <a:tcPr marL="90000" marR="90000" marT="67951" marB="46789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20277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 sz="28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en-US" altLang="tr-TR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Droid Sans Fallback" charset="0"/>
                          <a:cs typeface="Calibri" panose="020F0502020204030204" pitchFamily="34" charset="0"/>
                        </a:rPr>
                        <a:t>N</a:t>
                      </a:r>
                      <a:r>
                        <a:rPr kumimoji="0" lang="en-US" altLang="tr-TR" sz="2800" b="0" i="0" u="none" strike="noStrike" cap="none" normalizeH="0" baseline="33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Droid Sans Fallback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marL="90000" marR="90000" marT="67951" marB="46789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 sz="28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en-US" altLang="tr-TR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Droid Sans Fallback" charset="0"/>
                          <a:cs typeface="Calibri" panose="020F0502020204030204" pitchFamily="34" charset="0"/>
                        </a:rPr>
                        <a:t>Cubic</a:t>
                      </a:r>
                    </a:p>
                  </a:txBody>
                  <a:tcPr marL="90000" marR="90000" marT="67951" marB="46789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20277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 sz="28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en-US" altLang="tr-TR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Droid Sans Fallback" charset="0"/>
                          <a:cs typeface="Calibri" panose="020F0502020204030204" pitchFamily="34" charset="0"/>
                        </a:rPr>
                        <a:t>2</a:t>
                      </a:r>
                      <a:r>
                        <a:rPr kumimoji="0" lang="en-US" altLang="tr-TR" sz="2800" b="0" i="0" u="none" strike="noStrike" cap="none" normalizeH="0" baseline="33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Droid Sans Fallback" charset="0"/>
                          <a:cs typeface="Calibri" panose="020F0502020204030204" pitchFamily="34" charset="0"/>
                        </a:rPr>
                        <a:t>N</a:t>
                      </a:r>
                    </a:p>
                  </a:txBody>
                  <a:tcPr marL="90000" marR="90000" marT="67951" marB="46789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 sz="28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en-US" altLang="tr-TR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Droid Sans Fallback" charset="0"/>
                          <a:cs typeface="Calibri" panose="020F0502020204030204" pitchFamily="34" charset="0"/>
                        </a:rPr>
                        <a:t>Exponential</a:t>
                      </a:r>
                    </a:p>
                  </a:txBody>
                  <a:tcPr marL="90000" marR="90000" marT="67951" marB="46789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1">
            <a:extLst>
              <a:ext uri="{FF2B5EF4-FFF2-40B4-BE49-F238E27FC236}">
                <a16:creationId xmlns:a16="http://schemas.microsoft.com/office/drawing/2014/main" id="{036315C9-D6FB-A90D-AF80-B452E629CF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lIns="90000" tIns="46800" rIns="90000" bIns="46800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  <a:defRPr/>
            </a:pPr>
            <a:endParaRPr lang="tr-TR" altLang="tr-TR" sz="1400"/>
          </a:p>
        </p:txBody>
      </p:sp>
      <p:sp>
        <p:nvSpPr>
          <p:cNvPr id="30724" name="Text Box 3">
            <a:extLst>
              <a:ext uri="{FF2B5EF4-FFF2-40B4-BE49-F238E27FC236}">
                <a16:creationId xmlns:a16="http://schemas.microsoft.com/office/drawing/2014/main" id="{F02D5926-FAD8-35E6-AD0C-160177B492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246061"/>
            <a:ext cx="7772400" cy="76200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1pPr>
            <a:lvl2pPr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2pPr>
            <a:lvl3pPr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3pPr>
            <a:lvl4pPr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4pPr>
            <a:lvl5pPr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9pPr>
          </a:lstStyle>
          <a:p>
            <a:pPr algn="ctr" eaLnBrk="1" hangingPunct="1">
              <a:buClrTx/>
              <a:buFontTx/>
              <a:buNone/>
              <a:defRPr/>
            </a:pPr>
            <a:r>
              <a:rPr lang="tr-TR" altLang="tr-TR" sz="36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Running Times for Small Inputs</a:t>
            </a:r>
          </a:p>
        </p:txBody>
      </p:sp>
      <p:pic>
        <p:nvPicPr>
          <p:cNvPr id="30725" name="Picture 4">
            <a:extLst>
              <a:ext uri="{FF2B5EF4-FFF2-40B4-BE49-F238E27FC236}">
                <a16:creationId xmlns:a16="http://schemas.microsoft.com/office/drawing/2014/main" id="{227AD278-4C91-9AA7-A1F6-55FAB82A6F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462" y="1008061"/>
            <a:ext cx="9714429" cy="4878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pic>
      <p:sp>
        <p:nvSpPr>
          <p:cNvPr id="30726" name="Text Box 5">
            <a:extLst>
              <a:ext uri="{FF2B5EF4-FFF2-40B4-BE49-F238E27FC236}">
                <a16:creationId xmlns:a16="http://schemas.microsoft.com/office/drawing/2014/main" id="{A5F754C6-F83D-78B1-51F2-A07A4CC050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4138" y="5886907"/>
            <a:ext cx="2286000" cy="4556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5000" rIns="90000" bIns="45000"/>
          <a:lstStyle>
            <a:lvl1pPr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1pPr>
            <a:lvl2pPr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2pPr>
            <a:lvl3pPr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3pPr>
            <a:lvl4pPr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4pPr>
            <a:lvl5pPr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9pPr>
          </a:lstStyle>
          <a:p>
            <a:pPr eaLnBrk="1" hangingPunct="1">
              <a:buClrTx/>
              <a:buFontTx/>
              <a:buNone/>
              <a:defRPr/>
            </a:pPr>
            <a:r>
              <a:rPr lang="en-US" altLang="tr-TR" dirty="0">
                <a:solidFill>
                  <a:srgbClr val="000000"/>
                </a:solidFill>
              </a:rPr>
              <a:t>Input size (x = n)</a:t>
            </a:r>
          </a:p>
        </p:txBody>
      </p:sp>
      <p:sp>
        <p:nvSpPr>
          <p:cNvPr id="30727" name="Text Box 6">
            <a:extLst>
              <a:ext uri="{FF2B5EF4-FFF2-40B4-BE49-F238E27FC236}">
                <a16:creationId xmlns:a16="http://schemas.microsoft.com/office/drawing/2014/main" id="{642A60FD-5932-FE22-ADF7-8445A9CBA8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849" y="2503487"/>
            <a:ext cx="455613" cy="1851025"/>
          </a:xfrm>
          <a:prstGeom prst="rect">
            <a:avLst/>
          </a:prstGeom>
          <a:noFill/>
          <a:ln>
            <a:noFill/>
          </a:ln>
          <a:effectLst/>
        </p:spPr>
        <p:txBody>
          <a:bodyPr rot="10800000" vert="eaVert" wrap="none" lIns="90000" tIns="45000" rIns="90000" bIns="45000"/>
          <a:lstStyle>
            <a:lvl1pPr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1pPr>
            <a:lvl2pPr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2pPr>
            <a:lvl3pPr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3pPr>
            <a:lvl4pPr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4pPr>
            <a:lvl5pPr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9pPr>
          </a:lstStyle>
          <a:p>
            <a:pPr eaLnBrk="1" hangingPunct="1">
              <a:buClrTx/>
              <a:buFontTx/>
              <a:buNone/>
              <a:defRPr/>
            </a:pPr>
            <a:r>
              <a:rPr lang="en-US" altLang="tr-TR" dirty="0">
                <a:solidFill>
                  <a:srgbClr val="000000"/>
                </a:solidFill>
              </a:rPr>
              <a:t>Running time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1">
            <a:extLst>
              <a:ext uri="{FF2B5EF4-FFF2-40B4-BE49-F238E27FC236}">
                <a16:creationId xmlns:a16="http://schemas.microsoft.com/office/drawing/2014/main" id="{EE2CF934-8F89-0271-13E0-268C6F2501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lIns="90000" tIns="46800" rIns="90000" bIns="46800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  <a:defRPr/>
            </a:pPr>
            <a:endParaRPr lang="tr-TR" altLang="tr-TR" sz="1400"/>
          </a:p>
        </p:txBody>
      </p:sp>
      <p:sp>
        <p:nvSpPr>
          <p:cNvPr id="32772" name="Text Box 3">
            <a:extLst>
              <a:ext uri="{FF2B5EF4-FFF2-40B4-BE49-F238E27FC236}">
                <a16:creationId xmlns:a16="http://schemas.microsoft.com/office/drawing/2014/main" id="{8CCAEDBB-74E9-541C-8F37-B1C2DAC57A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228600"/>
            <a:ext cx="7772400" cy="76200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1pPr>
            <a:lvl2pPr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2pPr>
            <a:lvl3pPr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3pPr>
            <a:lvl4pPr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4pPr>
            <a:lvl5pPr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9pPr>
          </a:lstStyle>
          <a:p>
            <a:pPr algn="ctr" eaLnBrk="1" hangingPunct="1">
              <a:buClrTx/>
              <a:buFontTx/>
              <a:buNone/>
              <a:defRPr/>
            </a:pPr>
            <a:r>
              <a:rPr lang="tr-TR" altLang="tr-TR" sz="36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Running Times for Large Inputs</a:t>
            </a:r>
          </a:p>
        </p:txBody>
      </p:sp>
      <p:sp>
        <p:nvSpPr>
          <p:cNvPr id="32773" name="Text Box 4">
            <a:extLst>
              <a:ext uri="{FF2B5EF4-FFF2-40B4-BE49-F238E27FC236}">
                <a16:creationId xmlns:a16="http://schemas.microsoft.com/office/drawing/2014/main" id="{D6C7E7F0-9329-40BE-A425-D60C831957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8724" y="5814828"/>
            <a:ext cx="2286000" cy="4556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5000" rIns="90000" bIns="45000"/>
          <a:lstStyle>
            <a:lvl1pPr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1pPr>
            <a:lvl2pPr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2pPr>
            <a:lvl3pPr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3pPr>
            <a:lvl4pPr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4pPr>
            <a:lvl5pPr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9pPr>
          </a:lstStyle>
          <a:p>
            <a:pPr eaLnBrk="1" hangingPunct="1">
              <a:buClrTx/>
              <a:buFontTx/>
              <a:buNone/>
              <a:defRPr/>
            </a:pPr>
            <a:r>
              <a:rPr lang="en-US" altLang="tr-TR" dirty="0">
                <a:solidFill>
                  <a:srgbClr val="000000"/>
                </a:solidFill>
              </a:rPr>
              <a:t>Input size (x = n)</a:t>
            </a:r>
          </a:p>
        </p:txBody>
      </p:sp>
      <p:sp>
        <p:nvSpPr>
          <p:cNvPr id="32774" name="Text Box 5">
            <a:extLst>
              <a:ext uri="{FF2B5EF4-FFF2-40B4-BE49-F238E27FC236}">
                <a16:creationId xmlns:a16="http://schemas.microsoft.com/office/drawing/2014/main" id="{FD557CB3-CA7D-7048-CED7-04AD2D404C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8397" y="2477201"/>
            <a:ext cx="455613" cy="1851025"/>
          </a:xfrm>
          <a:prstGeom prst="rect">
            <a:avLst/>
          </a:prstGeom>
          <a:noFill/>
          <a:ln>
            <a:noFill/>
          </a:ln>
          <a:effectLst/>
        </p:spPr>
        <p:txBody>
          <a:bodyPr rot="10800000" vert="eaVert" wrap="none" lIns="90000" tIns="45000" rIns="90000" bIns="45000"/>
          <a:lstStyle>
            <a:lvl1pPr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1pPr>
            <a:lvl2pPr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2pPr>
            <a:lvl3pPr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3pPr>
            <a:lvl4pPr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4pPr>
            <a:lvl5pPr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9pPr>
          </a:lstStyle>
          <a:p>
            <a:pPr eaLnBrk="1" hangingPunct="1">
              <a:buClrTx/>
              <a:buFontTx/>
              <a:buNone/>
              <a:defRPr/>
            </a:pPr>
            <a:r>
              <a:rPr lang="en-US" altLang="tr-TR" dirty="0">
                <a:solidFill>
                  <a:srgbClr val="000000"/>
                </a:solidFill>
              </a:rPr>
              <a:t>Running time</a:t>
            </a:r>
          </a:p>
        </p:txBody>
      </p:sp>
      <p:pic>
        <p:nvPicPr>
          <p:cNvPr id="32775" name="Picture 6">
            <a:extLst>
              <a:ext uri="{FF2B5EF4-FFF2-40B4-BE49-F238E27FC236}">
                <a16:creationId xmlns:a16="http://schemas.microsoft.com/office/drawing/2014/main" id="{1E933210-B73B-B18F-367E-069D6674B7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56904" y="890649"/>
            <a:ext cx="9749641" cy="4924179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1">
            <a:extLst>
              <a:ext uri="{FF2B5EF4-FFF2-40B4-BE49-F238E27FC236}">
                <a16:creationId xmlns:a16="http://schemas.microsoft.com/office/drawing/2014/main" id="{AC2E01D4-5F71-1E1A-D5D2-D7F2CF8C21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6477000"/>
            <a:ext cx="342900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lIns="90000" tIns="46800" rIns="90000" bIns="46800"/>
          <a:lstStyle>
            <a:lvl1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1pPr>
            <a:lvl2pPr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2pPr>
            <a:lvl3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3pPr>
            <a:lvl4pPr>
              <a:spcBef>
                <a:spcPts val="3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4pPr>
            <a:lvl5pPr>
              <a:spcBef>
                <a:spcPts val="3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  <a:defRPr/>
            </a:pPr>
            <a:endParaRPr lang="tr-TR" altLang="tr-TR" sz="800"/>
          </a:p>
        </p:txBody>
      </p:sp>
      <p:sp>
        <p:nvSpPr>
          <p:cNvPr id="34820" name="Text Box 3">
            <a:extLst>
              <a:ext uri="{FF2B5EF4-FFF2-40B4-BE49-F238E27FC236}">
                <a16:creationId xmlns:a16="http://schemas.microsoft.com/office/drawing/2014/main" id="{F129AC87-DC30-5862-CC99-2977F40548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60502" y="247898"/>
            <a:ext cx="8994796" cy="106680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1pPr>
            <a:lvl2pPr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2pPr>
            <a:lvl3pPr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3pPr>
            <a:lvl4pPr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4pPr>
            <a:lvl5pPr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9pPr>
          </a:lstStyle>
          <a:p>
            <a:pPr algn="ctr" eaLnBrk="1" hangingPunct="1">
              <a:buClrTx/>
              <a:buFontTx/>
              <a:buNone/>
              <a:defRPr/>
            </a:pPr>
            <a:r>
              <a:rPr lang="tr-TR" altLang="tr-TR" sz="32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Order-of-Magnitude Analysis and Big O Notation</a:t>
            </a:r>
          </a:p>
        </p:txBody>
      </p:sp>
      <p:sp>
        <p:nvSpPr>
          <p:cNvPr id="34821" name="Text Box 4">
            <a:extLst>
              <a:ext uri="{FF2B5EF4-FFF2-40B4-BE49-F238E27FC236}">
                <a16:creationId xmlns:a16="http://schemas.microsoft.com/office/drawing/2014/main" id="{412053AB-FB23-F40B-7FD2-70A9CBE2E8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0644" y="1676400"/>
            <a:ext cx="10177153" cy="4648200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marL="333375" indent="-333375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1pPr>
            <a:lvl2pPr marL="741363" indent="-276225"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2pPr>
            <a:lvl3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16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3pPr>
            <a:lvl4pPr>
              <a:spcBef>
                <a:spcPts val="3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4pPr>
            <a:lvl5pPr>
              <a:spcBef>
                <a:spcPts val="3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9pPr>
          </a:lstStyle>
          <a:p>
            <a:pPr eaLnBrk="1" hangingPunct="1">
              <a:buFont typeface="Times New Roman" panose="02020603050405020304" pitchFamily="18" charset="0"/>
              <a:buChar char="•"/>
              <a:defRPr/>
            </a:pPr>
            <a:r>
              <a:rPr lang="tr-TR" altLang="tr-TR" sz="2800" dirty="0">
                <a:latin typeface="Calibri" panose="020F0502020204030204" pitchFamily="34" charset="0"/>
                <a:cs typeface="Calibri" panose="020F0502020204030204" pitchFamily="34" charset="0"/>
              </a:rPr>
              <a:t>If  </a:t>
            </a:r>
            <a:r>
              <a:rPr lang="tr-TR" altLang="tr-TR" sz="2800" i="1" dirty="0">
                <a:latin typeface="Calibri" panose="020F0502020204030204" pitchFamily="34" charset="0"/>
                <a:cs typeface="Calibri" panose="020F0502020204030204" pitchFamily="34" charset="0"/>
              </a:rPr>
              <a:t>Algorithm A requires time proportional to g(n),</a:t>
            </a:r>
            <a:r>
              <a:rPr lang="tr-TR" altLang="tr-TR" sz="2800" dirty="0">
                <a:latin typeface="Calibri" panose="020F0502020204030204" pitchFamily="34" charset="0"/>
                <a:cs typeface="Calibri" panose="020F0502020204030204" pitchFamily="34" charset="0"/>
              </a:rPr>
              <a:t> Algorithm A is said to be </a:t>
            </a:r>
            <a:r>
              <a:rPr lang="tr-TR" altLang="tr-TR" sz="2800" b="1" dirty="0">
                <a:latin typeface="Calibri" panose="020F0502020204030204" pitchFamily="34" charset="0"/>
                <a:cs typeface="Calibri" panose="020F0502020204030204" pitchFamily="34" charset="0"/>
              </a:rPr>
              <a:t>order g(n),</a:t>
            </a:r>
            <a:r>
              <a:rPr lang="tr-TR" altLang="tr-TR" sz="2800" dirty="0">
                <a:latin typeface="Calibri" panose="020F0502020204030204" pitchFamily="34" charset="0"/>
                <a:cs typeface="Calibri" panose="020F0502020204030204" pitchFamily="34" charset="0"/>
              </a:rPr>
              <a:t> and it is denoted as </a:t>
            </a:r>
            <a:r>
              <a:rPr lang="tr-TR" altLang="tr-TR" sz="2800" b="1" dirty="0">
                <a:latin typeface="Calibri" panose="020F0502020204030204" pitchFamily="34" charset="0"/>
                <a:cs typeface="Calibri" panose="020F0502020204030204" pitchFamily="34" charset="0"/>
              </a:rPr>
              <a:t>O(g(n)).</a:t>
            </a:r>
          </a:p>
          <a:p>
            <a:pPr eaLnBrk="1" hangingPunct="1">
              <a:buFont typeface="Times New Roman" panose="02020603050405020304" pitchFamily="18" charset="0"/>
              <a:buChar char="•"/>
              <a:defRPr/>
            </a:pPr>
            <a:r>
              <a:rPr lang="tr-TR" altLang="tr-TR" sz="2800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tr-TR" altLang="tr-TR" sz="2800" b="1" dirty="0">
                <a:latin typeface="Calibri" panose="020F0502020204030204" pitchFamily="34" charset="0"/>
                <a:cs typeface="Calibri" panose="020F0502020204030204" pitchFamily="34" charset="0"/>
              </a:rPr>
              <a:t>function g(n)</a:t>
            </a:r>
            <a:r>
              <a:rPr lang="tr-TR" altLang="tr-TR" sz="2800" dirty="0">
                <a:latin typeface="Calibri" panose="020F0502020204030204" pitchFamily="34" charset="0"/>
                <a:cs typeface="Calibri" panose="020F0502020204030204" pitchFamily="34" charset="0"/>
              </a:rPr>
              <a:t> is called the algorithm’s </a:t>
            </a:r>
            <a:r>
              <a:rPr lang="tr-TR" altLang="tr-TR" sz="2800" b="1" dirty="0">
                <a:latin typeface="Calibri" panose="020F0502020204030204" pitchFamily="34" charset="0"/>
                <a:cs typeface="Calibri" panose="020F0502020204030204" pitchFamily="34" charset="0"/>
              </a:rPr>
              <a:t>growth-rate function</a:t>
            </a:r>
            <a:r>
              <a:rPr lang="tr-TR" altLang="tr-TR" sz="2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eaLnBrk="1" hangingPunct="1">
              <a:buFont typeface="Times New Roman" panose="02020603050405020304" pitchFamily="18" charset="0"/>
              <a:buChar char="•"/>
              <a:defRPr/>
            </a:pPr>
            <a:r>
              <a:rPr lang="tr-TR" altLang="tr-TR" sz="2800" dirty="0">
                <a:latin typeface="Calibri" panose="020F0502020204030204" pitchFamily="34" charset="0"/>
                <a:cs typeface="Calibri" panose="020F0502020204030204" pitchFamily="34" charset="0"/>
              </a:rPr>
              <a:t>Since the capital O is used in the notation,  this notation is called the </a:t>
            </a:r>
            <a:r>
              <a:rPr lang="tr-TR" altLang="tr-TR" sz="2800" b="1" dirty="0">
                <a:latin typeface="Calibri" panose="020F0502020204030204" pitchFamily="34" charset="0"/>
                <a:cs typeface="Calibri" panose="020F0502020204030204" pitchFamily="34" charset="0"/>
              </a:rPr>
              <a:t>Big O notation</a:t>
            </a:r>
            <a:r>
              <a:rPr lang="tr-TR" altLang="tr-TR" sz="2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eaLnBrk="1" hangingPunct="1">
              <a:buFont typeface="Times New Roman" panose="02020603050405020304" pitchFamily="18" charset="0"/>
              <a:buChar char="•"/>
              <a:defRPr/>
            </a:pPr>
            <a:r>
              <a:rPr lang="tr-TR" altLang="tr-TR" sz="2800" dirty="0">
                <a:latin typeface="Calibri" panose="020F0502020204030204" pitchFamily="34" charset="0"/>
                <a:cs typeface="Calibri" panose="020F0502020204030204" pitchFamily="34" charset="0"/>
              </a:rPr>
              <a:t>If Algorithm A requires time proportional to </a:t>
            </a:r>
            <a:r>
              <a:rPr lang="tr-TR" altLang="tr-TR" sz="2800" b="1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tr-TR" altLang="tr-TR" sz="2800" b="1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tr-TR" altLang="tr-TR" sz="2800" dirty="0">
                <a:latin typeface="Calibri" panose="020F0502020204030204" pitchFamily="34" charset="0"/>
                <a:cs typeface="Calibri" panose="020F0502020204030204" pitchFamily="34" charset="0"/>
              </a:rPr>
              <a:t>, it is </a:t>
            </a:r>
            <a:r>
              <a:rPr lang="tr-TR" altLang="tr-TR" sz="2800" b="1" dirty="0">
                <a:latin typeface="Calibri" panose="020F0502020204030204" pitchFamily="34" charset="0"/>
                <a:cs typeface="Calibri" panose="020F0502020204030204" pitchFamily="34" charset="0"/>
              </a:rPr>
              <a:t>O(n</a:t>
            </a:r>
            <a:r>
              <a:rPr lang="tr-TR" altLang="tr-TR" sz="2800" b="1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tr-TR" altLang="tr-TR" sz="2800" b="1" dirty="0"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</a:p>
          <a:p>
            <a:pPr eaLnBrk="1" hangingPunct="1">
              <a:buFont typeface="Times New Roman" panose="02020603050405020304" pitchFamily="18" charset="0"/>
              <a:buChar char="•"/>
              <a:defRPr/>
            </a:pPr>
            <a:r>
              <a:rPr lang="tr-TR" altLang="tr-TR" sz="2800" dirty="0">
                <a:latin typeface="Calibri" panose="020F0502020204030204" pitchFamily="34" charset="0"/>
                <a:cs typeface="Calibri" panose="020F0502020204030204" pitchFamily="34" charset="0"/>
              </a:rPr>
              <a:t>If Algorithm A requires time proportional to </a:t>
            </a:r>
            <a:r>
              <a:rPr lang="tr-TR" altLang="tr-TR" sz="2800" b="1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tr-TR" altLang="tr-TR" sz="2800" dirty="0">
                <a:latin typeface="Calibri" panose="020F0502020204030204" pitchFamily="34" charset="0"/>
                <a:cs typeface="Calibri" panose="020F0502020204030204" pitchFamily="34" charset="0"/>
              </a:rPr>
              <a:t>, it is </a:t>
            </a:r>
            <a:r>
              <a:rPr lang="tr-TR" altLang="tr-TR" sz="2800" b="1" dirty="0">
                <a:latin typeface="Calibri" panose="020F0502020204030204" pitchFamily="34" charset="0"/>
                <a:cs typeface="Calibri" panose="020F0502020204030204" pitchFamily="34" charset="0"/>
              </a:rPr>
              <a:t>O(n).</a:t>
            </a:r>
          </a:p>
          <a:p>
            <a:pPr eaLnBrk="1" hangingPunct="1">
              <a:buClrTx/>
              <a:buFontTx/>
              <a:buNone/>
              <a:defRPr/>
            </a:pPr>
            <a:endParaRPr lang="tr-TR" altLang="tr-TR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eaLnBrk="1" hangingPunct="1">
              <a:buClrTx/>
              <a:buFontTx/>
              <a:buNone/>
              <a:defRPr/>
            </a:pPr>
            <a:endParaRPr lang="tr-TR" altLang="tr-TR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1">
            <a:extLst>
              <a:ext uri="{FF2B5EF4-FFF2-40B4-BE49-F238E27FC236}">
                <a16:creationId xmlns:a16="http://schemas.microsoft.com/office/drawing/2014/main" id="{8C282F64-1041-C762-CC2C-AB659FAD98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6477000"/>
            <a:ext cx="342900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lIns="90000" tIns="46800" rIns="90000" bIns="46800"/>
          <a:lstStyle>
            <a:lvl1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1pPr>
            <a:lvl2pPr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2pPr>
            <a:lvl3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3pPr>
            <a:lvl4pPr>
              <a:spcBef>
                <a:spcPts val="3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4pPr>
            <a:lvl5pPr>
              <a:spcBef>
                <a:spcPts val="3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  <a:defRPr/>
            </a:pPr>
            <a:endParaRPr lang="tr-TR" altLang="tr-TR" sz="800"/>
          </a:p>
        </p:txBody>
      </p:sp>
      <p:sp>
        <p:nvSpPr>
          <p:cNvPr id="36868" name="Text Box 3">
            <a:extLst>
              <a:ext uri="{FF2B5EF4-FFF2-40B4-BE49-F238E27FC236}">
                <a16:creationId xmlns:a16="http://schemas.microsoft.com/office/drawing/2014/main" id="{AEEFC593-AC2A-2A6E-F65B-21BD758B36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304800"/>
            <a:ext cx="8650288" cy="91440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1pPr>
            <a:lvl2pPr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2pPr>
            <a:lvl3pPr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3pPr>
            <a:lvl4pPr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4pPr>
            <a:lvl5pPr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9pPr>
          </a:lstStyle>
          <a:p>
            <a:pPr algn="ctr" eaLnBrk="1" hangingPunct="1">
              <a:buClrTx/>
              <a:buFontTx/>
              <a:buNone/>
              <a:defRPr/>
            </a:pPr>
            <a:r>
              <a:rPr lang="tr-TR" altLang="tr-TR" sz="32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Definition of the Order of an Algorithm</a:t>
            </a:r>
          </a:p>
        </p:txBody>
      </p:sp>
      <p:sp>
        <p:nvSpPr>
          <p:cNvPr id="36869" name="Text Box 4">
            <a:extLst>
              <a:ext uri="{FF2B5EF4-FFF2-40B4-BE49-F238E27FC236}">
                <a16:creationId xmlns:a16="http://schemas.microsoft.com/office/drawing/2014/main" id="{D5020B10-73D3-E92F-F123-555C5AB7A8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1262" y="1219200"/>
            <a:ext cx="10509663" cy="5105400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marL="342900" indent="-333375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1pPr>
            <a:lvl2pPr marL="733425" indent="-276225"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2pPr>
            <a:lvl3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16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3pPr>
            <a:lvl4pPr>
              <a:spcBef>
                <a:spcPts val="3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4pPr>
            <a:lvl5pPr>
              <a:spcBef>
                <a:spcPts val="3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5pPr>
            <a:lvl6pPr marL="2514600" indent="-228600" algn="l" defTabSz="457200" rtl="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6pPr>
            <a:lvl7pPr marL="2971800" indent="-228600" algn="l" defTabSz="457200" rtl="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7pPr>
            <a:lvl8pPr marL="3429000" indent="-228600" algn="l" defTabSz="457200" rtl="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8pPr>
            <a:lvl9pPr marL="3886200" indent="-228600" algn="l" defTabSz="457200" rtl="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9pPr>
          </a:lstStyle>
          <a:p>
            <a:pPr>
              <a:spcBef>
                <a:spcPts val="700"/>
              </a:spcBef>
              <a:buClrTx/>
            </a:pPr>
            <a:r>
              <a:rPr lang="tr-TR" altLang="tr-TR" sz="2800" b="1" i="1" dirty="0">
                <a:latin typeface="Calibri" panose="020F0502020204030204" pitchFamily="34" charset="0"/>
                <a:cs typeface="Calibri" panose="020F0502020204030204" pitchFamily="34" charset="0"/>
              </a:rPr>
              <a:t>Definition:</a:t>
            </a:r>
          </a:p>
          <a:p>
            <a:pPr algn="just">
              <a:spcBef>
                <a:spcPts val="700"/>
              </a:spcBef>
              <a:buClrTx/>
            </a:pPr>
            <a:r>
              <a:rPr lang="tr-TR" altLang="tr-TR" sz="2800" dirty="0"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lang="tr-TR" altLang="tr-TR" sz="2800" b="1" dirty="0">
                <a:latin typeface="Calibri" panose="020F0502020204030204" pitchFamily="34" charset="0"/>
                <a:cs typeface="Calibri" panose="020F0502020204030204" pitchFamily="34" charset="0"/>
              </a:rPr>
              <a:t>Algorithm A is order g(n)  – denoted as O(g(n)) if constants k and n</a:t>
            </a:r>
            <a:r>
              <a:rPr lang="tr-TR" altLang="tr-TR" sz="2800" b="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tr-TR" altLang="tr-TR" sz="2800" b="1" dirty="0">
                <a:latin typeface="Calibri" panose="020F0502020204030204" pitchFamily="34" charset="0"/>
                <a:cs typeface="Calibri" panose="020F0502020204030204" pitchFamily="34" charset="0"/>
              </a:rPr>
              <a:t> exist such that A requires </a:t>
            </a:r>
            <a:r>
              <a:rPr lang="en-US" altLang="tr-TR" sz="2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altLang="tr-TR" sz="2800" b="1" dirty="0">
                <a:latin typeface="Calibri" panose="020F0502020204030204" pitchFamily="34" charset="0"/>
                <a:cs typeface="Calibri" panose="020F0502020204030204" pitchFamily="34" charset="0"/>
              </a:rPr>
              <a:t>no more than  k*g(n)  time units to solve a problem of size  n </a:t>
            </a:r>
            <a:r>
              <a:rPr lang="tr-TR" altLang="tr-TR" sz="2800" b="1" dirty="0">
                <a:latin typeface="Symbol" panose="05050102010706020507" pitchFamily="18" charset="2"/>
              </a:rPr>
              <a:t></a:t>
            </a:r>
            <a:r>
              <a:rPr lang="tr-TR" altLang="tr-TR" sz="2800" b="1" dirty="0">
                <a:latin typeface="Calibri" panose="020F0502020204030204" pitchFamily="34" charset="0"/>
                <a:cs typeface="Calibri" panose="020F0502020204030204" pitchFamily="34" charset="0"/>
              </a:rPr>
              <a:t> n</a:t>
            </a:r>
            <a:r>
              <a:rPr lang="tr-TR" altLang="tr-TR" sz="2800" b="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tr-TR" altLang="tr-TR" sz="2800" b="1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tr-TR" altLang="tr-TR" sz="28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 </a:t>
            </a:r>
            <a:r>
              <a:rPr lang="tr-TR" altLang="tr-TR" sz="2800" b="1" dirty="0">
                <a:latin typeface="Calibri" panose="020F0502020204030204" pitchFamily="34" charset="0"/>
                <a:cs typeface="Calibri" panose="020F0502020204030204" pitchFamily="34" charset="0"/>
              </a:rPr>
              <a:t>f(n) ≤ k*g(n) for all n </a:t>
            </a:r>
            <a:r>
              <a:rPr lang="tr-TR" altLang="tr-TR" sz="2800" b="1" dirty="0">
                <a:latin typeface="Symbol" panose="05050102010706020507" pitchFamily="18" charset="2"/>
              </a:rPr>
              <a:t> </a:t>
            </a:r>
            <a:r>
              <a:rPr lang="tr-TR" altLang="tr-TR" sz="2800" b="1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tr-TR" altLang="tr-TR" sz="2800" b="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tr-TR" altLang="tr-TR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tr-TR" altLang="tr-TR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>
              <a:buClrTx/>
              <a:buFontTx/>
              <a:buNone/>
            </a:pPr>
            <a:endParaRPr lang="tr-TR" altLang="tr-TR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 eaLnBrk="1" hangingPunct="1">
              <a:buFont typeface="Times New Roman" panose="02020603050405020304" pitchFamily="18" charset="0"/>
              <a:buChar char="•"/>
            </a:pPr>
            <a:r>
              <a:rPr lang="tr-TR" altLang="tr-TR" sz="2800" dirty="0">
                <a:latin typeface="Calibri" panose="020F0502020204030204" pitchFamily="34" charset="0"/>
                <a:cs typeface="Calibri" panose="020F0502020204030204" pitchFamily="34" charset="0"/>
              </a:rPr>
              <a:t>The requirement of </a:t>
            </a:r>
            <a:r>
              <a:rPr lang="tr-TR" altLang="tr-TR" sz="2800" b="1" dirty="0">
                <a:latin typeface="Calibri" panose="020F0502020204030204" pitchFamily="34" charset="0"/>
                <a:cs typeface="Calibri" panose="020F0502020204030204" pitchFamily="34" charset="0"/>
              </a:rPr>
              <a:t>n </a:t>
            </a:r>
            <a:r>
              <a:rPr lang="tr-TR" altLang="tr-TR" sz="2800" b="1" dirty="0">
                <a:latin typeface="Symbol" panose="05050102010706020507" pitchFamily="18" charset="2"/>
              </a:rPr>
              <a:t> </a:t>
            </a:r>
            <a:r>
              <a:rPr lang="tr-TR" altLang="tr-TR" sz="2800" b="1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tr-TR" altLang="tr-TR" sz="2800" b="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tr-TR" altLang="tr-TR" sz="2800" dirty="0">
                <a:latin typeface="Calibri" panose="020F0502020204030204" pitchFamily="34" charset="0"/>
                <a:cs typeface="Calibri" panose="020F0502020204030204" pitchFamily="34" charset="0"/>
              </a:rPr>
              <a:t> in the definition of O(f(n)) formalizes the notion of sufficiently large problems.</a:t>
            </a:r>
          </a:p>
          <a:p>
            <a:pPr lvl="1" eaLnBrk="1" hangingPunct="1">
              <a:buFont typeface="Times New Roman" panose="02020603050405020304" pitchFamily="18" charset="0"/>
              <a:buChar char="–"/>
            </a:pPr>
            <a:r>
              <a:rPr lang="tr-TR" altLang="tr-TR" sz="2800" dirty="0">
                <a:latin typeface="Calibri" panose="020F0502020204030204" pitchFamily="34" charset="0"/>
                <a:cs typeface="Calibri" panose="020F0502020204030204" pitchFamily="34" charset="0"/>
              </a:rPr>
              <a:t>In general, many values of k and  n can satisfy this definition.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1">
            <a:extLst>
              <a:ext uri="{FF2B5EF4-FFF2-40B4-BE49-F238E27FC236}">
                <a16:creationId xmlns:a16="http://schemas.microsoft.com/office/drawing/2014/main" id="{77B4C024-0012-F3FB-BF78-829AC68536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6477000"/>
            <a:ext cx="342900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lIns="90000" tIns="46800" rIns="90000" bIns="46800"/>
          <a:lstStyle>
            <a:lvl1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1pPr>
            <a:lvl2pPr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2pPr>
            <a:lvl3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3pPr>
            <a:lvl4pPr>
              <a:spcBef>
                <a:spcPts val="3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4pPr>
            <a:lvl5pPr>
              <a:spcBef>
                <a:spcPts val="3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  <a:defRPr/>
            </a:pPr>
            <a:endParaRPr lang="tr-TR" altLang="tr-TR" sz="800"/>
          </a:p>
        </p:txBody>
      </p:sp>
      <p:sp>
        <p:nvSpPr>
          <p:cNvPr id="36867" name="Text Box 2">
            <a:extLst>
              <a:ext uri="{FF2B5EF4-FFF2-40B4-BE49-F238E27FC236}">
                <a16:creationId xmlns:a16="http://schemas.microsoft.com/office/drawing/2014/main" id="{3CB373BF-C003-1A6F-923F-FAAEE08783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58213" y="6477000"/>
            <a:ext cx="190500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lIns="90000" tIns="46800" rIns="90000" bIns="46800"/>
          <a:lstStyle>
            <a:lvl1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1pPr>
            <a:lvl2pPr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2pPr>
            <a:lvl3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3pPr>
            <a:lvl4pPr>
              <a:spcBef>
                <a:spcPts val="3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4pPr>
            <a:lvl5pPr>
              <a:spcBef>
                <a:spcPts val="3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  <a:defRPr/>
            </a:pPr>
            <a:fld id="{75F018C6-3308-42FC-A559-095CA15AD654}" type="slidenum">
              <a:rPr lang="tr-TR" altLang="tr-TR" sz="800"/>
              <a:pPr algn="r" eaLnBrk="1" hangingPunct="1">
                <a:spcBef>
                  <a:spcPct val="0"/>
                </a:spcBef>
                <a:buClrTx/>
                <a:buFontTx/>
                <a:buNone/>
                <a:defRPr/>
              </a:pPr>
              <a:t>25</a:t>
            </a:fld>
            <a:endParaRPr lang="tr-TR" altLang="tr-TR" sz="800"/>
          </a:p>
        </p:txBody>
      </p:sp>
      <p:sp>
        <p:nvSpPr>
          <p:cNvPr id="36868" name="Text Box 3">
            <a:extLst>
              <a:ext uri="{FF2B5EF4-FFF2-40B4-BE49-F238E27FC236}">
                <a16:creationId xmlns:a16="http://schemas.microsoft.com/office/drawing/2014/main" id="{C73166ED-785A-2118-9358-11692FA55D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2756" y="278699"/>
            <a:ext cx="8650288" cy="91440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1pPr>
            <a:lvl2pPr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2pPr>
            <a:lvl3pPr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3pPr>
            <a:lvl4pPr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4pPr>
            <a:lvl5pPr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9pPr>
          </a:lstStyle>
          <a:p>
            <a:pPr algn="ctr" eaLnBrk="1" hangingPunct="1">
              <a:buClrTx/>
              <a:buFontTx/>
              <a:buNone/>
              <a:defRPr/>
            </a:pPr>
            <a:r>
              <a:rPr lang="tr-TR" altLang="tr-TR" sz="32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Definition of </a:t>
            </a:r>
            <a:r>
              <a:rPr lang="tr-TR" altLang="tr-TR" sz="3200" b="1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tr-TR" altLang="tr-TR" sz="32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altLang="tr-TR" sz="3200" b="1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Order</a:t>
            </a:r>
            <a:r>
              <a:rPr lang="tr-TR" altLang="tr-TR" sz="32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of an </a:t>
            </a:r>
            <a:r>
              <a:rPr lang="tr-TR" altLang="tr-TR" sz="3200" b="1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Algorithm</a:t>
            </a:r>
            <a:endParaRPr lang="tr-TR" altLang="tr-TR" sz="3200" b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869" name="Text Box 4">
            <a:extLst>
              <a:ext uri="{FF2B5EF4-FFF2-40B4-BE49-F238E27FC236}">
                <a16:creationId xmlns:a16="http://schemas.microsoft.com/office/drawing/2014/main" id="{59343512-9D3A-21B1-EED2-2C543A3902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1262" y="1085850"/>
            <a:ext cx="10521538" cy="5105400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marL="342900" indent="-333375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1pPr>
            <a:lvl2pPr marL="733425" indent="-276225"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2pPr>
            <a:lvl3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16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3pPr>
            <a:lvl4pPr>
              <a:spcBef>
                <a:spcPts val="3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4pPr>
            <a:lvl5pPr>
              <a:spcBef>
                <a:spcPts val="3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5pPr>
            <a:lvl6pPr marL="2514600" indent="-228600" algn="l" defTabSz="457200" rtl="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6pPr>
            <a:lvl7pPr marL="2971800" indent="-228600" algn="l" defTabSz="457200" rtl="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7pPr>
            <a:lvl8pPr marL="3429000" indent="-228600" algn="l" defTabSz="457200" rtl="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8pPr>
            <a:lvl9pPr marL="3886200" indent="-228600" algn="l" defTabSz="457200" rtl="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9pPr>
          </a:lstStyle>
          <a:p>
            <a:pPr>
              <a:spcBef>
                <a:spcPts val="700"/>
              </a:spcBef>
              <a:buClrTx/>
            </a:pPr>
            <a:r>
              <a:rPr lang="tr-TR" altLang="tr-TR" sz="2800" b="1" i="1" dirty="0">
                <a:latin typeface="Calibri" panose="020F0502020204030204" pitchFamily="34" charset="0"/>
                <a:cs typeface="Calibri" panose="020F0502020204030204" pitchFamily="34" charset="0"/>
              </a:rPr>
              <a:t>Definition:</a:t>
            </a:r>
          </a:p>
          <a:p>
            <a:pPr algn="just">
              <a:spcBef>
                <a:spcPts val="700"/>
              </a:spcBef>
              <a:buClrTx/>
            </a:pPr>
            <a:r>
              <a:rPr lang="tr-TR" altLang="tr-TR" sz="2800" dirty="0"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lang="tr-TR" altLang="tr-TR" sz="2800" b="1" dirty="0">
                <a:latin typeface="Calibri" panose="020F0502020204030204" pitchFamily="34" charset="0"/>
                <a:cs typeface="Calibri" panose="020F0502020204030204" pitchFamily="34" charset="0"/>
              </a:rPr>
              <a:t>Algorithm A is omega g(n)  – denoted as Ω(g(n)) if constants k and n</a:t>
            </a:r>
            <a:r>
              <a:rPr lang="tr-TR" altLang="tr-TR" sz="2800" b="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tr-TR" altLang="tr-TR" sz="2800" b="1" dirty="0">
                <a:latin typeface="Calibri" panose="020F0502020204030204" pitchFamily="34" charset="0"/>
                <a:cs typeface="Calibri" panose="020F0502020204030204" pitchFamily="34" charset="0"/>
              </a:rPr>
              <a:t> exist such that A requires more than  k*g(n)  time units to solve a problem of size  n ≥ n</a:t>
            </a:r>
            <a:r>
              <a:rPr lang="tr-TR" altLang="tr-TR" sz="2800" b="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tr-TR" altLang="tr-TR" sz="2800" b="1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tr-TR" altLang="tr-TR" sz="28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 </a:t>
            </a:r>
            <a:r>
              <a:rPr lang="tr-TR" altLang="tr-TR" sz="2800" b="1" dirty="0">
                <a:latin typeface="Calibri" panose="020F0502020204030204" pitchFamily="34" charset="0"/>
                <a:cs typeface="Calibri" panose="020F0502020204030204" pitchFamily="34" charset="0"/>
              </a:rPr>
              <a:t>f(n) ≥ k*g(n) for all n ≥ n</a:t>
            </a:r>
            <a:r>
              <a:rPr lang="tr-TR" altLang="tr-TR" sz="2800" b="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tr-TR" altLang="tr-TR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tr-TR" altLang="tr-TR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700"/>
              </a:spcBef>
              <a:buClrTx/>
            </a:pPr>
            <a:endParaRPr lang="tr-TR" altLang="tr-TR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>
              <a:buClrTx/>
              <a:buFontTx/>
              <a:buNone/>
            </a:pPr>
            <a:endParaRPr lang="tr-TR" altLang="tr-TR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0662" name="Picture 1">
            <a:extLst>
              <a:ext uri="{FF2B5EF4-FFF2-40B4-BE49-F238E27FC236}">
                <a16:creationId xmlns:a16="http://schemas.microsoft.com/office/drawing/2014/main" id="{C484CC42-53AB-154F-E7B1-E9B9366EBC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6291" y="3292310"/>
            <a:ext cx="8787740" cy="31846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1">
            <a:extLst>
              <a:ext uri="{FF2B5EF4-FFF2-40B4-BE49-F238E27FC236}">
                <a16:creationId xmlns:a16="http://schemas.microsoft.com/office/drawing/2014/main" id="{629E6178-0D23-6456-3570-4A57197322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6477000"/>
            <a:ext cx="342900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lIns="90000" tIns="46800" rIns="90000" bIns="46800"/>
          <a:lstStyle>
            <a:lvl1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1pPr>
            <a:lvl2pPr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2pPr>
            <a:lvl3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3pPr>
            <a:lvl4pPr>
              <a:spcBef>
                <a:spcPts val="3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4pPr>
            <a:lvl5pPr>
              <a:spcBef>
                <a:spcPts val="3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  <a:defRPr/>
            </a:pPr>
            <a:endParaRPr lang="tr-TR" altLang="tr-TR" sz="800"/>
          </a:p>
        </p:txBody>
      </p:sp>
      <p:sp>
        <p:nvSpPr>
          <p:cNvPr id="36867" name="Text Box 2">
            <a:extLst>
              <a:ext uri="{FF2B5EF4-FFF2-40B4-BE49-F238E27FC236}">
                <a16:creationId xmlns:a16="http://schemas.microsoft.com/office/drawing/2014/main" id="{D3764B48-9C93-2412-8A5B-C1D7A4BACD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58213" y="6477000"/>
            <a:ext cx="190500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lIns="90000" tIns="46800" rIns="90000" bIns="46800"/>
          <a:lstStyle>
            <a:lvl1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1pPr>
            <a:lvl2pPr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2pPr>
            <a:lvl3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3pPr>
            <a:lvl4pPr>
              <a:spcBef>
                <a:spcPts val="3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4pPr>
            <a:lvl5pPr>
              <a:spcBef>
                <a:spcPts val="3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  <a:defRPr/>
            </a:pPr>
            <a:fld id="{0A486E50-E5C5-479A-A90B-3CEACDE8BFCB}" type="slidenum">
              <a:rPr lang="tr-TR" altLang="tr-TR" sz="800"/>
              <a:pPr algn="r" eaLnBrk="1" hangingPunct="1">
                <a:spcBef>
                  <a:spcPct val="0"/>
                </a:spcBef>
                <a:buClrTx/>
                <a:buFontTx/>
                <a:buNone/>
                <a:defRPr/>
              </a:pPr>
              <a:t>26</a:t>
            </a:fld>
            <a:endParaRPr lang="tr-TR" altLang="tr-TR" sz="800"/>
          </a:p>
        </p:txBody>
      </p:sp>
      <p:sp>
        <p:nvSpPr>
          <p:cNvPr id="36868" name="Text Box 3">
            <a:extLst>
              <a:ext uri="{FF2B5EF4-FFF2-40B4-BE49-F238E27FC236}">
                <a16:creationId xmlns:a16="http://schemas.microsoft.com/office/drawing/2014/main" id="{A95358D8-48AC-A1A0-E2D5-BA1D7E639F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304800"/>
            <a:ext cx="8650288" cy="91440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1pPr>
            <a:lvl2pPr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2pPr>
            <a:lvl3pPr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3pPr>
            <a:lvl4pPr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4pPr>
            <a:lvl5pPr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9pPr>
          </a:lstStyle>
          <a:p>
            <a:pPr algn="ctr" eaLnBrk="1" hangingPunct="1">
              <a:buClrTx/>
              <a:buFontTx/>
              <a:buNone/>
              <a:defRPr/>
            </a:pPr>
            <a:r>
              <a:rPr lang="tr-TR" altLang="tr-TR" sz="32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Definition of </a:t>
            </a:r>
            <a:r>
              <a:rPr lang="tr-TR" altLang="tr-TR" sz="3200" b="1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tr-TR" altLang="tr-TR" sz="32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altLang="tr-TR" sz="3200" b="1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Order</a:t>
            </a:r>
            <a:r>
              <a:rPr lang="tr-TR" altLang="tr-TR" sz="32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of an </a:t>
            </a:r>
            <a:r>
              <a:rPr lang="tr-TR" altLang="tr-TR" sz="3200" b="1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Algorithm</a:t>
            </a:r>
            <a:endParaRPr lang="tr-TR" altLang="tr-TR" sz="3200" b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869" name="Text Box 4">
            <a:extLst>
              <a:ext uri="{FF2B5EF4-FFF2-40B4-BE49-F238E27FC236}">
                <a16:creationId xmlns:a16="http://schemas.microsoft.com/office/drawing/2014/main" id="{9646492C-EBCA-FFB0-CF66-2B70766356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764" y="1219200"/>
            <a:ext cx="10462161" cy="5105400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marL="342900" indent="-333375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1pPr>
            <a:lvl2pPr marL="733425" indent="-276225"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2pPr>
            <a:lvl3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16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3pPr>
            <a:lvl4pPr>
              <a:spcBef>
                <a:spcPts val="3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4pPr>
            <a:lvl5pPr>
              <a:spcBef>
                <a:spcPts val="3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5pPr>
            <a:lvl6pPr marL="2514600" indent="-228600" algn="l" defTabSz="457200" rtl="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6pPr>
            <a:lvl7pPr marL="2971800" indent="-228600" algn="l" defTabSz="457200" rtl="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7pPr>
            <a:lvl8pPr marL="3429000" indent="-228600" algn="l" defTabSz="457200" rtl="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8pPr>
            <a:lvl9pPr marL="3886200" indent="-228600" algn="l" defTabSz="457200" rtl="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9pPr>
          </a:lstStyle>
          <a:p>
            <a:pPr>
              <a:spcBef>
                <a:spcPts val="700"/>
              </a:spcBef>
              <a:buClrTx/>
            </a:pPr>
            <a:r>
              <a:rPr lang="tr-TR" altLang="tr-TR" sz="2800" b="1" i="1" dirty="0">
                <a:latin typeface="Calibri" panose="020F0502020204030204" pitchFamily="34" charset="0"/>
                <a:cs typeface="Calibri" panose="020F0502020204030204" pitchFamily="34" charset="0"/>
              </a:rPr>
              <a:t>Definition:</a:t>
            </a:r>
          </a:p>
          <a:p>
            <a:pPr>
              <a:spcBef>
                <a:spcPts val="700"/>
              </a:spcBef>
              <a:buClrTx/>
            </a:pPr>
            <a:r>
              <a:rPr lang="tr-TR" altLang="tr-TR" sz="2800" dirty="0"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lang="tr-TR" altLang="tr-TR" sz="2800" b="1" dirty="0">
                <a:latin typeface="Calibri" panose="020F0502020204030204" pitchFamily="34" charset="0"/>
                <a:cs typeface="Calibri" panose="020F0502020204030204" pitchFamily="34" charset="0"/>
              </a:rPr>
              <a:t>Algorithm A is theta g(n)  – denoted as 𝚹(g(n)) if constants k</a:t>
            </a:r>
            <a:r>
              <a:rPr lang="tr-TR" altLang="tr-TR" sz="2800" b="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tr-TR" altLang="tr-TR" sz="2800" b="1" dirty="0">
                <a:latin typeface="Calibri" panose="020F0502020204030204" pitchFamily="34" charset="0"/>
                <a:cs typeface="Calibri" panose="020F0502020204030204" pitchFamily="34" charset="0"/>
              </a:rPr>
              <a:t>, k</a:t>
            </a:r>
            <a:r>
              <a:rPr lang="tr-TR" altLang="tr-TR" sz="2800" b="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 </a:t>
            </a:r>
            <a:r>
              <a:rPr lang="tr-TR" altLang="tr-TR" sz="2800" b="1" dirty="0">
                <a:latin typeface="Calibri" panose="020F0502020204030204" pitchFamily="34" charset="0"/>
                <a:cs typeface="Calibri" panose="020F0502020204030204" pitchFamily="34" charset="0"/>
              </a:rPr>
              <a:t>and n</a:t>
            </a:r>
            <a:r>
              <a:rPr lang="tr-TR" altLang="tr-TR" sz="2800" b="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tr-TR" altLang="tr-TR" sz="2800" b="1" dirty="0">
                <a:latin typeface="Calibri" panose="020F0502020204030204" pitchFamily="34" charset="0"/>
                <a:cs typeface="Calibri" panose="020F0502020204030204" pitchFamily="34" charset="0"/>
              </a:rPr>
              <a:t> exist such that k</a:t>
            </a:r>
            <a:r>
              <a:rPr lang="tr-TR" altLang="tr-TR" sz="2800" b="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tr-TR" altLang="tr-TR" sz="2800" b="1" dirty="0">
                <a:latin typeface="Calibri" panose="020F0502020204030204" pitchFamily="34" charset="0"/>
                <a:cs typeface="Calibri" panose="020F0502020204030204" pitchFamily="34" charset="0"/>
              </a:rPr>
              <a:t>*g(n) ≤</a:t>
            </a:r>
            <a:r>
              <a:rPr lang="tr-TR" altLang="tr-TR" sz="2800" b="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altLang="tr-TR" sz="2800" b="1" dirty="0">
                <a:latin typeface="Calibri" panose="020F0502020204030204" pitchFamily="34" charset="0"/>
                <a:cs typeface="Calibri" panose="020F0502020204030204" pitchFamily="34" charset="0"/>
              </a:rPr>
              <a:t>f(n) ≤ k</a:t>
            </a:r>
            <a:r>
              <a:rPr lang="tr-TR" altLang="tr-TR" sz="2800" b="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tr-TR" altLang="tr-TR" sz="2800" b="1" dirty="0">
                <a:latin typeface="Calibri" panose="020F0502020204030204" pitchFamily="34" charset="0"/>
                <a:cs typeface="Calibri" panose="020F0502020204030204" pitchFamily="34" charset="0"/>
              </a:rPr>
              <a:t>*g(n) for all n </a:t>
            </a:r>
            <a:r>
              <a:rPr lang="tr-TR" altLang="tr-TR" sz="2800" b="1" dirty="0"/>
              <a:t> </a:t>
            </a:r>
            <a:r>
              <a:rPr lang="tr-TR" altLang="tr-TR" sz="2800" b="1" dirty="0">
                <a:latin typeface="Symbol" panose="05050102010706020507" pitchFamily="18" charset="2"/>
              </a:rPr>
              <a:t></a:t>
            </a:r>
            <a:r>
              <a:rPr lang="tr-TR" altLang="tr-TR" sz="2800" b="1" dirty="0"/>
              <a:t> </a:t>
            </a:r>
            <a:r>
              <a:rPr lang="tr-TR" altLang="tr-TR" sz="2800" b="1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tr-TR" altLang="tr-TR" sz="2800" b="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tr-TR" altLang="tr-TR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>
              <a:spcBef>
                <a:spcPts val="700"/>
              </a:spcBef>
              <a:buClrTx/>
            </a:pPr>
            <a:r>
              <a:rPr lang="tr-TR" altLang="tr-TR" sz="2800" dirty="0">
                <a:latin typeface="Calibri" panose="020F0502020204030204" pitchFamily="34" charset="0"/>
                <a:cs typeface="Calibri" panose="020F0502020204030204" pitchFamily="34" charset="0"/>
              </a:rPr>
              <a:t>(Drop the equalities and you get small o and small omega (ω) notations, respectively, e.g., f(n) is o(g(n)) if f(n)&lt;kg(n))</a:t>
            </a:r>
          </a:p>
          <a:p>
            <a:pPr>
              <a:spcBef>
                <a:spcPts val="700"/>
              </a:spcBef>
              <a:buClrTx/>
            </a:pPr>
            <a:endParaRPr lang="tr-TR" altLang="tr-TR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>
              <a:buClrTx/>
              <a:buFontTx/>
              <a:buNone/>
            </a:pPr>
            <a:endParaRPr lang="tr-TR" altLang="tr-TR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2710" name="Picture 1">
            <a:extLst>
              <a:ext uri="{FF2B5EF4-FFF2-40B4-BE49-F238E27FC236}">
                <a16:creationId xmlns:a16="http://schemas.microsoft.com/office/drawing/2014/main" id="{E080031E-9C32-BA4A-BBAE-C05D676F74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1075" y="3838575"/>
            <a:ext cx="9100457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1">
            <a:extLst>
              <a:ext uri="{FF2B5EF4-FFF2-40B4-BE49-F238E27FC236}">
                <a16:creationId xmlns:a16="http://schemas.microsoft.com/office/drawing/2014/main" id="{3044479A-E031-F93F-0C72-2159556095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6477000"/>
            <a:ext cx="342900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lIns="90000" tIns="46800" rIns="90000" bIns="46800"/>
          <a:lstStyle>
            <a:lvl1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1pPr>
            <a:lvl2pPr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2pPr>
            <a:lvl3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3pPr>
            <a:lvl4pPr>
              <a:spcBef>
                <a:spcPts val="3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4pPr>
            <a:lvl5pPr>
              <a:spcBef>
                <a:spcPts val="3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  <a:defRPr/>
            </a:pPr>
            <a:endParaRPr lang="tr-TR" altLang="tr-TR" sz="800"/>
          </a:p>
        </p:txBody>
      </p:sp>
      <p:sp>
        <p:nvSpPr>
          <p:cNvPr id="43011" name="Text Box 2">
            <a:extLst>
              <a:ext uri="{FF2B5EF4-FFF2-40B4-BE49-F238E27FC236}">
                <a16:creationId xmlns:a16="http://schemas.microsoft.com/office/drawing/2014/main" id="{33F102C9-EA63-E00F-0329-58370E6B18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58213" y="6477000"/>
            <a:ext cx="190500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lIns="90000" tIns="46800" rIns="90000" bIns="46800"/>
          <a:lstStyle>
            <a:lvl1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1pPr>
            <a:lvl2pPr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2pPr>
            <a:lvl3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3pPr>
            <a:lvl4pPr>
              <a:spcBef>
                <a:spcPts val="3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4pPr>
            <a:lvl5pPr>
              <a:spcBef>
                <a:spcPts val="3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  <a:defRPr/>
            </a:pPr>
            <a:fld id="{BC450C2C-FC3B-4B17-87E8-01F37EB5F69F}" type="slidenum">
              <a:rPr lang="tr-TR" altLang="tr-TR" sz="800"/>
              <a:pPr algn="r" eaLnBrk="1" hangingPunct="1">
                <a:spcBef>
                  <a:spcPct val="0"/>
                </a:spcBef>
                <a:buClrTx/>
                <a:buFontTx/>
                <a:buNone/>
                <a:defRPr/>
              </a:pPr>
              <a:t>27</a:t>
            </a:fld>
            <a:endParaRPr lang="tr-TR" altLang="tr-TR" sz="800"/>
          </a:p>
        </p:txBody>
      </p:sp>
      <p:sp>
        <p:nvSpPr>
          <p:cNvPr id="43012" name="Text Box 3">
            <a:extLst>
              <a:ext uri="{FF2B5EF4-FFF2-40B4-BE49-F238E27FC236}">
                <a16:creationId xmlns:a16="http://schemas.microsoft.com/office/drawing/2014/main" id="{167D51D0-FA84-7419-E1B7-9DFE8B0FBF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6425" y="152400"/>
            <a:ext cx="8650288" cy="91440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1pPr>
            <a:lvl2pPr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2pPr>
            <a:lvl3pPr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3pPr>
            <a:lvl4pPr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4pPr>
            <a:lvl5pPr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9pPr>
          </a:lstStyle>
          <a:p>
            <a:pPr algn="ctr" eaLnBrk="1" hangingPunct="1">
              <a:buClrTx/>
              <a:buFontTx/>
              <a:buNone/>
              <a:defRPr/>
            </a:pPr>
            <a:r>
              <a:rPr lang="tr-TR" altLang="tr-TR" sz="3200" b="1" dirty="0">
                <a:solidFill>
                  <a:srgbClr val="0070C0"/>
                </a:solidFill>
              </a:rPr>
              <a:t>A Comparison of Growth-Rate Functions</a:t>
            </a:r>
          </a:p>
        </p:txBody>
      </p:sp>
      <p:pic>
        <p:nvPicPr>
          <p:cNvPr id="43013" name="Picture 4">
            <a:extLst>
              <a:ext uri="{FF2B5EF4-FFF2-40B4-BE49-F238E27FC236}">
                <a16:creationId xmlns:a16="http://schemas.microsoft.com/office/drawing/2014/main" id="{A3324459-7DCF-FAC9-8D20-5A2DD40550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901" y="1143000"/>
            <a:ext cx="9283824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1">
            <a:extLst>
              <a:ext uri="{FF2B5EF4-FFF2-40B4-BE49-F238E27FC236}">
                <a16:creationId xmlns:a16="http://schemas.microsoft.com/office/drawing/2014/main" id="{963E2C32-046D-4C55-1A5A-0F292DBBE0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6477000"/>
            <a:ext cx="342900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lIns="90000" tIns="46800" rIns="90000" bIns="46800"/>
          <a:lstStyle>
            <a:lvl1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1pPr>
            <a:lvl2pPr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2pPr>
            <a:lvl3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3pPr>
            <a:lvl4pPr>
              <a:spcBef>
                <a:spcPts val="3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4pPr>
            <a:lvl5pPr>
              <a:spcBef>
                <a:spcPts val="3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  <a:defRPr/>
            </a:pPr>
            <a:endParaRPr lang="tr-TR" altLang="tr-TR" sz="800"/>
          </a:p>
        </p:txBody>
      </p:sp>
      <p:sp>
        <p:nvSpPr>
          <p:cNvPr id="45059" name="Text Box 2">
            <a:extLst>
              <a:ext uri="{FF2B5EF4-FFF2-40B4-BE49-F238E27FC236}">
                <a16:creationId xmlns:a16="http://schemas.microsoft.com/office/drawing/2014/main" id="{D25100FB-5C77-AC13-116B-60DC1AAFFF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58213" y="6477000"/>
            <a:ext cx="190500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lIns="90000" tIns="46800" rIns="90000" bIns="46800"/>
          <a:lstStyle>
            <a:lvl1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1pPr>
            <a:lvl2pPr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2pPr>
            <a:lvl3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3pPr>
            <a:lvl4pPr>
              <a:spcBef>
                <a:spcPts val="3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4pPr>
            <a:lvl5pPr>
              <a:spcBef>
                <a:spcPts val="3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  <a:defRPr/>
            </a:pPr>
            <a:fld id="{AFE6424D-DBDF-4E30-8AE1-0E1C7F482216}" type="slidenum">
              <a:rPr lang="tr-TR" altLang="tr-TR" sz="800"/>
              <a:pPr algn="r" eaLnBrk="1" hangingPunct="1">
                <a:spcBef>
                  <a:spcPct val="0"/>
                </a:spcBef>
                <a:buClrTx/>
                <a:buFontTx/>
                <a:buNone/>
                <a:defRPr/>
              </a:pPr>
              <a:t>28</a:t>
            </a:fld>
            <a:endParaRPr lang="tr-TR" altLang="tr-TR" sz="800"/>
          </a:p>
        </p:txBody>
      </p:sp>
      <p:sp>
        <p:nvSpPr>
          <p:cNvPr id="45060" name="Text Box 3">
            <a:extLst>
              <a:ext uri="{FF2B5EF4-FFF2-40B4-BE49-F238E27FC236}">
                <a16:creationId xmlns:a16="http://schemas.microsoft.com/office/drawing/2014/main" id="{5FB20B2C-CF07-FBA0-9B22-97FC934006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9147" y="152400"/>
            <a:ext cx="8650288" cy="91440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1pPr>
            <a:lvl2pPr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2pPr>
            <a:lvl3pPr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3pPr>
            <a:lvl4pPr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4pPr>
            <a:lvl5pPr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9pPr>
          </a:lstStyle>
          <a:p>
            <a:pPr algn="ctr" eaLnBrk="1" hangingPunct="1">
              <a:buClrTx/>
              <a:buFontTx/>
              <a:buNone/>
              <a:defRPr/>
            </a:pPr>
            <a:r>
              <a:rPr lang="tr-TR" altLang="tr-TR" sz="32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Growth-Rate Functions</a:t>
            </a:r>
          </a:p>
        </p:txBody>
      </p:sp>
      <p:sp>
        <p:nvSpPr>
          <p:cNvPr id="45061" name="Text Box 4">
            <a:extLst>
              <a:ext uri="{FF2B5EF4-FFF2-40B4-BE49-F238E27FC236}">
                <a16:creationId xmlns:a16="http://schemas.microsoft.com/office/drawing/2014/main" id="{33BE317A-FAF9-ACB5-A042-C9807A0624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036" y="1066800"/>
            <a:ext cx="10150754" cy="4746625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marL="342900" indent="-333375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1pPr>
            <a:lvl2pPr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2pPr>
            <a:lvl3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16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3pPr>
            <a:lvl4pPr>
              <a:spcBef>
                <a:spcPts val="3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4pPr>
            <a:lvl5pPr>
              <a:spcBef>
                <a:spcPts val="3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9pPr>
          </a:lstStyle>
          <a:p>
            <a:pPr marL="0" indent="1588" algn="just">
              <a:spcBef>
                <a:spcPts val="450"/>
              </a:spcBef>
              <a:buClrTx/>
              <a:defRPr/>
            </a:pPr>
            <a:r>
              <a:rPr lang="tr-TR" altLang="tr-TR" sz="2800" b="1" dirty="0">
                <a:latin typeface="Calibri" panose="020F0502020204030204" pitchFamily="34" charset="0"/>
                <a:cs typeface="Calibri" panose="020F0502020204030204" pitchFamily="34" charset="0"/>
              </a:rPr>
              <a:t>O(1)</a:t>
            </a:r>
            <a:r>
              <a:rPr lang="en-US" altLang="tr-TR" sz="2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altLang="tr-TR" sz="2800" dirty="0">
                <a:latin typeface="Calibri" panose="020F0502020204030204" pitchFamily="34" charset="0"/>
                <a:cs typeface="Calibri" panose="020F0502020204030204" pitchFamily="34" charset="0"/>
              </a:rPr>
              <a:t>Time requirement is </a:t>
            </a:r>
            <a:r>
              <a:rPr lang="tr-TR" altLang="tr-TR" sz="2800" b="1" dirty="0">
                <a:latin typeface="Calibri" panose="020F0502020204030204" pitchFamily="34" charset="0"/>
                <a:cs typeface="Calibri" panose="020F0502020204030204" pitchFamily="34" charset="0"/>
              </a:rPr>
              <a:t>constant</a:t>
            </a:r>
            <a:r>
              <a:rPr lang="tr-TR" altLang="tr-TR" sz="2800" dirty="0">
                <a:latin typeface="Calibri" panose="020F0502020204030204" pitchFamily="34" charset="0"/>
                <a:cs typeface="Calibri" panose="020F0502020204030204" pitchFamily="34" charset="0"/>
              </a:rPr>
              <a:t>, and it is independent of the problem’s size.</a:t>
            </a:r>
            <a:endParaRPr lang="en-US" altLang="tr-TR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1588" algn="just">
              <a:spcBef>
                <a:spcPts val="450"/>
              </a:spcBef>
              <a:buClrTx/>
              <a:defRPr/>
            </a:pPr>
            <a:endParaRPr lang="tr-TR" altLang="tr-TR" sz="1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spcBef>
                <a:spcPts val="450"/>
              </a:spcBef>
              <a:buClrTx/>
              <a:defRPr/>
            </a:pPr>
            <a:r>
              <a:rPr lang="tr-TR" altLang="tr-TR" sz="2800" b="1" dirty="0">
                <a:latin typeface="Calibri" panose="020F0502020204030204" pitchFamily="34" charset="0"/>
                <a:cs typeface="Calibri" panose="020F0502020204030204" pitchFamily="34" charset="0"/>
              </a:rPr>
              <a:t>O(log</a:t>
            </a:r>
            <a:r>
              <a:rPr lang="tr-TR" altLang="tr-TR" sz="2800" b="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tr-TR" altLang="tr-TR" sz="2800" b="1" dirty="0">
                <a:latin typeface="Calibri" panose="020F0502020204030204" pitchFamily="34" charset="0"/>
                <a:cs typeface="Calibri" panose="020F0502020204030204" pitchFamily="34" charset="0"/>
              </a:rPr>
              <a:t>n)	</a:t>
            </a:r>
            <a:r>
              <a:rPr lang="tr-TR" altLang="tr-TR" sz="2800" dirty="0">
                <a:latin typeface="Calibri" panose="020F0502020204030204" pitchFamily="34" charset="0"/>
                <a:cs typeface="Calibri" panose="020F0502020204030204" pitchFamily="34" charset="0"/>
              </a:rPr>
              <a:t> Time requirement for a </a:t>
            </a:r>
            <a:r>
              <a:rPr lang="tr-TR" altLang="tr-TR" sz="2800" b="1" dirty="0">
                <a:latin typeface="Calibri" panose="020F0502020204030204" pitchFamily="34" charset="0"/>
                <a:cs typeface="Calibri" panose="020F0502020204030204" pitchFamily="34" charset="0"/>
              </a:rPr>
              <a:t>logarithmic</a:t>
            </a:r>
            <a:r>
              <a:rPr lang="tr-TR" altLang="tr-TR" sz="2800" dirty="0">
                <a:latin typeface="Calibri" panose="020F0502020204030204" pitchFamily="34" charset="0"/>
                <a:cs typeface="Calibri" panose="020F0502020204030204" pitchFamily="34" charset="0"/>
              </a:rPr>
              <a:t> algorithm increases increases slowly </a:t>
            </a:r>
            <a:r>
              <a:rPr lang="en-US" altLang="tr-TR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altLang="tr-TR" sz="2800" dirty="0">
                <a:latin typeface="Calibri" panose="020F0502020204030204" pitchFamily="34" charset="0"/>
                <a:cs typeface="Calibri" panose="020F0502020204030204" pitchFamily="34" charset="0"/>
              </a:rPr>
              <a:t>as the problem size increases.</a:t>
            </a:r>
            <a:endParaRPr lang="en-US" altLang="tr-TR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spcBef>
                <a:spcPts val="450"/>
              </a:spcBef>
              <a:buClrTx/>
              <a:defRPr/>
            </a:pPr>
            <a:endParaRPr lang="tr-TR" altLang="tr-TR" sz="1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spcBef>
                <a:spcPts val="450"/>
              </a:spcBef>
              <a:buClrTx/>
              <a:defRPr/>
            </a:pPr>
            <a:r>
              <a:rPr lang="tr-TR" altLang="tr-TR" sz="2800" b="1" dirty="0">
                <a:latin typeface="Calibri" panose="020F0502020204030204" pitchFamily="34" charset="0"/>
                <a:cs typeface="Calibri" panose="020F0502020204030204" pitchFamily="34" charset="0"/>
              </a:rPr>
              <a:t>O(n)</a:t>
            </a:r>
            <a:r>
              <a:rPr lang="tr-TR" altLang="tr-TR" sz="2800" dirty="0">
                <a:latin typeface="Calibri" panose="020F0502020204030204" pitchFamily="34" charset="0"/>
                <a:cs typeface="Calibri" panose="020F0502020204030204" pitchFamily="34" charset="0"/>
              </a:rPr>
              <a:t>	Time requirement for a </a:t>
            </a:r>
            <a:r>
              <a:rPr lang="tr-TR" altLang="tr-TR" sz="2800" b="1" dirty="0">
                <a:latin typeface="Calibri" panose="020F0502020204030204" pitchFamily="34" charset="0"/>
                <a:cs typeface="Calibri" panose="020F0502020204030204" pitchFamily="34" charset="0"/>
              </a:rPr>
              <a:t>linear</a:t>
            </a:r>
            <a:r>
              <a:rPr lang="tr-TR" altLang="tr-TR" sz="2800" dirty="0">
                <a:latin typeface="Calibri" panose="020F0502020204030204" pitchFamily="34" charset="0"/>
                <a:cs typeface="Calibri" panose="020F0502020204030204" pitchFamily="34" charset="0"/>
              </a:rPr>
              <a:t> algorithm increases directly with the size of the problem.</a:t>
            </a:r>
            <a:endParaRPr lang="en-US" altLang="tr-TR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spcBef>
                <a:spcPts val="450"/>
              </a:spcBef>
              <a:buClrTx/>
              <a:defRPr/>
            </a:pPr>
            <a:endParaRPr lang="tr-TR" altLang="tr-TR" sz="1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spcBef>
                <a:spcPts val="450"/>
              </a:spcBef>
              <a:buClrTx/>
              <a:defRPr/>
            </a:pPr>
            <a:r>
              <a:rPr lang="tr-TR" altLang="tr-TR" sz="2800" b="1" dirty="0">
                <a:latin typeface="Calibri" panose="020F0502020204030204" pitchFamily="34" charset="0"/>
                <a:cs typeface="Calibri" panose="020F0502020204030204" pitchFamily="34" charset="0"/>
              </a:rPr>
              <a:t>O(n*log</a:t>
            </a:r>
            <a:r>
              <a:rPr lang="tr-TR" altLang="tr-TR" sz="2800" b="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tr-TR" altLang="tr-TR" sz="2800" b="1" dirty="0">
                <a:latin typeface="Calibri" panose="020F0502020204030204" pitchFamily="34" charset="0"/>
                <a:cs typeface="Calibri" panose="020F0502020204030204" pitchFamily="34" charset="0"/>
              </a:rPr>
              <a:t>n)</a:t>
            </a:r>
            <a:r>
              <a:rPr lang="tr-TR" altLang="tr-TR" sz="2800" dirty="0">
                <a:latin typeface="Calibri" panose="020F0502020204030204" pitchFamily="34" charset="0"/>
                <a:cs typeface="Calibri" panose="020F0502020204030204" pitchFamily="34" charset="0"/>
              </a:rPr>
              <a:t> Time requirement for a </a:t>
            </a:r>
            <a:r>
              <a:rPr lang="tr-TR" altLang="tr-TR" sz="2800" b="1" dirty="0">
                <a:latin typeface="Calibri" panose="020F0502020204030204" pitchFamily="34" charset="0"/>
                <a:cs typeface="Calibri" panose="020F0502020204030204" pitchFamily="34" charset="0"/>
              </a:rPr>
              <a:t>n*log</a:t>
            </a:r>
            <a:r>
              <a:rPr lang="tr-TR" altLang="tr-TR" sz="2800" b="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tr-TR" altLang="tr-TR" sz="2800" b="1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tr-TR" altLang="tr-TR" sz="2800" dirty="0">
                <a:latin typeface="Calibri" panose="020F0502020204030204" pitchFamily="34" charset="0"/>
                <a:cs typeface="Calibri" panose="020F0502020204030204" pitchFamily="34" charset="0"/>
              </a:rPr>
              <a:t> algorithm increases more rapidly than a linear algorithm.</a:t>
            </a:r>
            <a:endParaRPr lang="en-US" altLang="tr-TR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spcBef>
                <a:spcPts val="450"/>
              </a:spcBef>
              <a:buClrTx/>
              <a:defRPr/>
            </a:pPr>
            <a:endParaRPr lang="tr-TR" altLang="tr-TR" sz="1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spcBef>
                <a:spcPts val="450"/>
              </a:spcBef>
              <a:buClrTx/>
              <a:defRPr/>
            </a:pPr>
            <a:r>
              <a:rPr lang="tr-TR" altLang="tr-TR" sz="2800" b="1" dirty="0">
                <a:latin typeface="Calibri" panose="020F0502020204030204" pitchFamily="34" charset="0"/>
                <a:cs typeface="Calibri" panose="020F0502020204030204" pitchFamily="34" charset="0"/>
              </a:rPr>
              <a:t>O(n</a:t>
            </a:r>
            <a:r>
              <a:rPr lang="tr-TR" altLang="tr-TR" sz="2800" b="1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tr-TR" altLang="tr-TR" sz="2800" b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tr-TR" altLang="tr-TR" sz="2800" dirty="0">
                <a:latin typeface="Calibri" panose="020F0502020204030204" pitchFamily="34" charset="0"/>
                <a:cs typeface="Calibri" panose="020F0502020204030204" pitchFamily="34" charset="0"/>
              </a:rPr>
              <a:t> Time requirement for a </a:t>
            </a:r>
            <a:r>
              <a:rPr lang="tr-TR" altLang="tr-TR" sz="2800" b="1" dirty="0">
                <a:latin typeface="Calibri" panose="020F0502020204030204" pitchFamily="34" charset="0"/>
                <a:cs typeface="Calibri" panose="020F0502020204030204" pitchFamily="34" charset="0"/>
              </a:rPr>
              <a:t>quadratic</a:t>
            </a:r>
            <a:r>
              <a:rPr lang="tr-TR" altLang="tr-TR" sz="2800" dirty="0">
                <a:latin typeface="Calibri" panose="020F0502020204030204" pitchFamily="34" charset="0"/>
                <a:cs typeface="Calibri" panose="020F0502020204030204" pitchFamily="34" charset="0"/>
              </a:rPr>
              <a:t> algorithm increases rapidly with the size of the problem.</a:t>
            </a:r>
          </a:p>
          <a:p>
            <a:pPr algn="just">
              <a:spcBef>
                <a:spcPts val="450"/>
              </a:spcBef>
              <a:buClrTx/>
              <a:defRPr/>
            </a:pPr>
            <a:endParaRPr lang="tr-TR" altLang="tr-TR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مربع نص 4">
            <a:extLst>
              <a:ext uri="{FF2B5EF4-FFF2-40B4-BE49-F238E27FC236}">
                <a16:creationId xmlns:a16="http://schemas.microsoft.com/office/drawing/2014/main" id="{9E70663F-AA93-D905-5700-D523D2606E9B}"/>
              </a:ext>
            </a:extLst>
          </p:cNvPr>
          <p:cNvSpPr txBox="1"/>
          <p:nvPr/>
        </p:nvSpPr>
        <p:spPr>
          <a:xfrm>
            <a:off x="403761" y="1526882"/>
            <a:ext cx="10426535" cy="28058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altLang="tr-T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O(n</a:t>
            </a:r>
            <a:r>
              <a:rPr kumimoji="0" lang="tr-TR" altLang="tr-TR" sz="2800" b="1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3</a:t>
            </a:r>
            <a:r>
              <a:rPr kumimoji="0" lang="tr-TR" altLang="tr-T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)</a:t>
            </a:r>
            <a:r>
              <a:rPr kumimoji="0" lang="tr-TR" altLang="tr-T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Time requirement for a </a:t>
            </a:r>
            <a:r>
              <a:rPr kumimoji="0" lang="tr-TR" altLang="tr-T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cubic</a:t>
            </a:r>
            <a:r>
              <a:rPr kumimoji="0" lang="tr-TR" altLang="tr-T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algorithm increases more rapidly with the size of the problem than the time requirement for a quadratic algorithm.</a:t>
            </a:r>
            <a:endParaRPr kumimoji="0" lang="en-US" altLang="tr-TR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altLang="tr-TR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altLang="tr-T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O(2</a:t>
            </a:r>
            <a:r>
              <a:rPr kumimoji="0" lang="tr-TR" altLang="tr-TR" sz="2800" b="1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n</a:t>
            </a:r>
            <a:r>
              <a:rPr kumimoji="0" lang="tr-TR" altLang="tr-T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)</a:t>
            </a:r>
            <a:r>
              <a:rPr kumimoji="0" lang="tr-TR" altLang="tr-T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	     As the size of the problem increases, the time requirement for an </a:t>
            </a:r>
            <a:r>
              <a:rPr kumimoji="0" lang="tr-TR" altLang="tr-T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exponential</a:t>
            </a:r>
            <a:r>
              <a:rPr kumimoji="0" lang="tr-TR" altLang="tr-T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algorithm increases too rapidly to be practical.</a:t>
            </a:r>
          </a:p>
        </p:txBody>
      </p:sp>
    </p:spTree>
    <p:extLst>
      <p:ext uri="{BB962C8B-B14F-4D97-AF65-F5344CB8AC3E}">
        <p14:creationId xmlns:p14="http://schemas.microsoft.com/office/powerpoint/2010/main" val="4141033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>
            <a:extLst>
              <a:ext uri="{FF2B5EF4-FFF2-40B4-BE49-F238E27FC236}">
                <a16:creationId xmlns:a16="http://schemas.microsoft.com/office/drawing/2014/main" id="{E1F87EFC-BE16-D653-2883-2B613511E3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9096" y="439387"/>
            <a:ext cx="10379034" cy="5246688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marL="333375" indent="-333375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1pPr>
            <a:lvl2pPr marL="733425" indent="-276225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9pPr>
          </a:lstStyle>
          <a:p>
            <a:pPr marL="91440" indent="-91440" algn="just" defTabSz="4572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defRPr/>
            </a:pPr>
            <a:r>
              <a:rPr lang="en-AU" altLang="en-US" sz="28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Algorithm is a set of instructions (steps) written to carry out certain tasks.</a:t>
            </a:r>
          </a:p>
          <a:p>
            <a:pPr marL="0" indent="0" algn="just" defTabSz="4572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defRPr/>
            </a:pPr>
            <a:endParaRPr lang="en-AU" altLang="en-US" sz="2800" dirty="0">
              <a:solidFill>
                <a:schemeClr val="tx1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91440" lvl="1" indent="-91440" algn="just" defTabSz="4572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defRPr/>
            </a:pPr>
            <a:r>
              <a:rPr lang="tr-TR" altLang="tr-TR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There can be more than one solution (more than one algorithm) to solve a given problem.</a:t>
            </a:r>
            <a:endParaRPr lang="en-US" altLang="tr-TR" dirty="0">
              <a:solidFill>
                <a:schemeClr val="tx1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0" lvl="1" indent="0" algn="just" defTabSz="4572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defRPr/>
            </a:pPr>
            <a:endParaRPr lang="tr-TR" altLang="tr-TR" dirty="0">
              <a:solidFill>
                <a:schemeClr val="tx1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91440" lvl="1" indent="-91440" algn="just" defTabSz="4572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defRPr/>
            </a:pPr>
            <a:r>
              <a:rPr lang="tr-TR" altLang="tr-TR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An algorithm can be implemented using different programming languages on different platforms.</a:t>
            </a:r>
            <a:endParaRPr lang="en-US" altLang="tr-TR" dirty="0">
              <a:solidFill>
                <a:schemeClr val="tx1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0" lvl="1" indent="0" algn="just" defTabSz="4572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defRPr/>
            </a:pPr>
            <a:endParaRPr lang="tr-TR" altLang="tr-TR" dirty="0">
              <a:solidFill>
                <a:schemeClr val="tx1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91440" indent="-91440" algn="just" defTabSz="4572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defRPr/>
            </a:pPr>
            <a:r>
              <a:rPr lang="tr-TR" altLang="tr-TR" sz="28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An algorithm must be correct. It should correctly solve the problem.</a:t>
            </a:r>
            <a:endParaRPr lang="en-US" altLang="tr-TR" sz="2800" dirty="0">
              <a:solidFill>
                <a:schemeClr val="tx1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0" indent="0" algn="just" defTabSz="4572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defRPr/>
            </a:pPr>
            <a:endParaRPr lang="tr-TR" altLang="tr-TR" sz="2800" dirty="0">
              <a:solidFill>
                <a:schemeClr val="tx1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91440" indent="-91440" algn="just" defTabSz="4572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defRPr/>
            </a:pPr>
            <a:r>
              <a:rPr lang="tr-TR" altLang="tr-TR" sz="28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Once we have a correct algorithm for a problem, we have to determine the efficiency of that algorithm.</a:t>
            </a:r>
          </a:p>
          <a:p>
            <a:pPr>
              <a:lnSpc>
                <a:spcPct val="90000"/>
              </a:lnSpc>
              <a:spcBef>
                <a:spcPts val="700"/>
              </a:spcBef>
              <a:buClrTx/>
              <a:defRPr/>
            </a:pPr>
            <a:endParaRPr lang="tr-TR" altLang="tr-TR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635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مربع نص 3">
            <a:extLst>
              <a:ext uri="{FF2B5EF4-FFF2-40B4-BE49-F238E27FC236}">
                <a16:creationId xmlns:a16="http://schemas.microsoft.com/office/drawing/2014/main" id="{82EEE54B-D18B-FC11-C4BD-40BF329B9783}"/>
              </a:ext>
            </a:extLst>
          </p:cNvPr>
          <p:cNvSpPr txBox="1"/>
          <p:nvPr/>
        </p:nvSpPr>
        <p:spPr>
          <a:xfrm>
            <a:off x="629392" y="1228397"/>
            <a:ext cx="10129651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8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An important question is: How efficient is an algorithm or piece of code?</a:t>
            </a:r>
          </a:p>
          <a:p>
            <a:pPr algn="just"/>
            <a:endParaRPr lang="en-US" sz="2800" b="0" i="0" u="none" strike="noStrike" baseline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algn="just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sz="28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Efficiency covers lots of resources, including:</a:t>
            </a:r>
          </a:p>
          <a:p>
            <a:pPr marL="457200" indent="-457200" algn="just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sz="28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CPU (time) usage</a:t>
            </a:r>
          </a:p>
          <a:p>
            <a:pPr marL="457200" indent="-457200" algn="just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sz="28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Memory usage</a:t>
            </a:r>
          </a:p>
          <a:p>
            <a:pPr marL="457200" indent="-457200" algn="just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sz="28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Disk usage</a:t>
            </a:r>
          </a:p>
          <a:p>
            <a:pPr marL="457200" indent="-457200" algn="just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sz="28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Network usage</a:t>
            </a:r>
          </a:p>
          <a:p>
            <a:pPr algn="just"/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ar-SA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7308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1">
            <a:extLst>
              <a:ext uri="{FF2B5EF4-FFF2-40B4-BE49-F238E27FC236}">
                <a16:creationId xmlns:a16="http://schemas.microsoft.com/office/drawing/2014/main" id="{25E49496-33B0-40E6-5FDB-1F0ACEC091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lIns="90000" tIns="46800" rIns="90000" bIns="46800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  <a:defRPr/>
            </a:pPr>
            <a:endParaRPr lang="tr-TR" altLang="tr-TR" sz="1400"/>
          </a:p>
        </p:txBody>
      </p:sp>
      <p:sp>
        <p:nvSpPr>
          <p:cNvPr id="8195" name="Text Box 2">
            <a:extLst>
              <a:ext uri="{FF2B5EF4-FFF2-40B4-BE49-F238E27FC236}">
                <a16:creationId xmlns:a16="http://schemas.microsoft.com/office/drawing/2014/main" id="{3BD8C1CF-9F09-A174-4004-7173802EF8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7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lIns="90000" tIns="46800" rIns="90000" bIns="46800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  <a:defRPr/>
            </a:pPr>
            <a:fld id="{078B2E6E-B047-42BE-9848-9321CA8A71B3}" type="slidenum">
              <a:rPr lang="tr-TR" altLang="tr-TR" sz="1400"/>
              <a:pPr algn="r" eaLnBrk="1" hangingPunct="1">
                <a:spcBef>
                  <a:spcPct val="0"/>
                </a:spcBef>
                <a:buClrTx/>
                <a:buFontTx/>
                <a:buNone/>
                <a:defRPr/>
              </a:pPr>
              <a:t>5</a:t>
            </a:fld>
            <a:endParaRPr lang="tr-TR" altLang="tr-TR" sz="1400"/>
          </a:p>
        </p:txBody>
      </p:sp>
      <p:sp>
        <p:nvSpPr>
          <p:cNvPr id="8197" name="Text Box 4">
            <a:extLst>
              <a:ext uri="{FF2B5EF4-FFF2-40B4-BE49-F238E27FC236}">
                <a16:creationId xmlns:a16="http://schemas.microsoft.com/office/drawing/2014/main" id="{D3A72F33-347A-B63D-1B6D-72241B526B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1268" y="771401"/>
            <a:ext cx="10082150" cy="5105400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marL="342900" indent="-333375">
              <a:spcBef>
                <a:spcPts val="8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200">
                <a:solidFill>
                  <a:srgbClr val="000000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1pPr>
            <a:lvl2pPr marL="733425" indent="-276225">
              <a:spcBef>
                <a:spcPts val="7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800">
                <a:solidFill>
                  <a:srgbClr val="000000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400">
                <a:solidFill>
                  <a:srgbClr val="000000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>
                <a:solidFill>
                  <a:srgbClr val="000000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>
                <a:solidFill>
                  <a:srgbClr val="000000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>
                <a:solidFill>
                  <a:srgbClr val="000000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>
                <a:solidFill>
                  <a:srgbClr val="000000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>
                <a:solidFill>
                  <a:srgbClr val="000000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>
                <a:solidFill>
                  <a:srgbClr val="000000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9pPr>
          </a:lstStyle>
          <a:p>
            <a:pPr>
              <a:lnSpc>
                <a:spcPct val="85000"/>
              </a:lnSpc>
              <a:spcBef>
                <a:spcPts val="700"/>
              </a:spcBef>
              <a:buClrTx/>
              <a:defRPr/>
            </a:pPr>
            <a:r>
              <a:rPr lang="en-US" altLang="tr-TR" sz="2800" dirty="0">
                <a:latin typeface="Calibri" panose="020F0502020204030204" pitchFamily="34" charset="0"/>
                <a:ea typeface="굴림" charset="-127"/>
                <a:cs typeface="Calibri" panose="020F0502020204030204" pitchFamily="34" charset="0"/>
              </a:rPr>
              <a:t>There are two aspects of algorithmic performance:</a:t>
            </a:r>
          </a:p>
          <a:p>
            <a:pPr>
              <a:lnSpc>
                <a:spcPct val="85000"/>
              </a:lnSpc>
              <a:spcBef>
                <a:spcPts val="700"/>
              </a:spcBef>
              <a:buFont typeface="Times New Roman" charset="0"/>
              <a:buChar char="•"/>
              <a:defRPr/>
            </a:pPr>
            <a:r>
              <a:rPr lang="en-US" altLang="tr-TR" sz="2800" dirty="0">
                <a:latin typeface="Calibri" panose="020F0502020204030204" pitchFamily="34" charset="0"/>
                <a:ea typeface="굴림" charset="-127"/>
                <a:cs typeface="Calibri" panose="020F0502020204030204" pitchFamily="34" charset="0"/>
              </a:rPr>
              <a:t>Time</a:t>
            </a:r>
          </a:p>
          <a:p>
            <a:pPr lvl="2">
              <a:lnSpc>
                <a:spcPct val="85000"/>
              </a:lnSpc>
              <a:spcBef>
                <a:spcPts val="500"/>
              </a:spcBef>
              <a:buFont typeface="Times New Roman" charset="0"/>
              <a:buChar char="•"/>
              <a:defRPr/>
            </a:pPr>
            <a:r>
              <a:rPr lang="en-US" altLang="tr-TR" sz="2800" dirty="0">
                <a:latin typeface="Calibri" panose="020F0502020204030204" pitchFamily="34" charset="0"/>
                <a:ea typeface="굴림" charset="-127"/>
                <a:cs typeface="Calibri" panose="020F0502020204030204" pitchFamily="34" charset="0"/>
              </a:rPr>
              <a:t>Instructions take time.</a:t>
            </a:r>
          </a:p>
          <a:p>
            <a:pPr lvl="2">
              <a:lnSpc>
                <a:spcPct val="85000"/>
              </a:lnSpc>
              <a:spcBef>
                <a:spcPts val="500"/>
              </a:spcBef>
              <a:buFont typeface="Times New Roman" charset="0"/>
              <a:buChar char="•"/>
              <a:defRPr/>
            </a:pPr>
            <a:r>
              <a:rPr lang="en-US" altLang="tr-TR" sz="2800" dirty="0">
                <a:latin typeface="Calibri" panose="020F0502020204030204" pitchFamily="34" charset="0"/>
                <a:ea typeface="굴림" charset="-127"/>
                <a:cs typeface="Calibri" panose="020F0502020204030204" pitchFamily="34" charset="0"/>
              </a:rPr>
              <a:t>How fast does the algorithm perform?</a:t>
            </a:r>
          </a:p>
          <a:p>
            <a:pPr lvl="2">
              <a:lnSpc>
                <a:spcPct val="85000"/>
              </a:lnSpc>
              <a:spcBef>
                <a:spcPts val="500"/>
              </a:spcBef>
              <a:buFont typeface="Times New Roman" charset="0"/>
              <a:buChar char="•"/>
              <a:defRPr/>
            </a:pPr>
            <a:r>
              <a:rPr lang="en-US" altLang="tr-TR" sz="2800" dirty="0">
                <a:latin typeface="Calibri" panose="020F0502020204030204" pitchFamily="34" charset="0"/>
                <a:ea typeface="굴림" charset="-127"/>
                <a:cs typeface="Calibri" panose="020F0502020204030204" pitchFamily="34" charset="0"/>
              </a:rPr>
              <a:t>What affects its runtime? </a:t>
            </a:r>
          </a:p>
          <a:p>
            <a:pPr>
              <a:lnSpc>
                <a:spcPct val="85000"/>
              </a:lnSpc>
              <a:spcBef>
                <a:spcPts val="700"/>
              </a:spcBef>
              <a:buFont typeface="Times New Roman" charset="0"/>
              <a:buChar char="•"/>
              <a:defRPr/>
            </a:pPr>
            <a:r>
              <a:rPr lang="en-US" altLang="tr-TR" sz="2800" dirty="0">
                <a:latin typeface="Calibri" panose="020F0502020204030204" pitchFamily="34" charset="0"/>
                <a:ea typeface="굴림" charset="-127"/>
                <a:cs typeface="Calibri" panose="020F0502020204030204" pitchFamily="34" charset="0"/>
              </a:rPr>
              <a:t>Space</a:t>
            </a:r>
          </a:p>
          <a:p>
            <a:pPr lvl="2">
              <a:lnSpc>
                <a:spcPct val="85000"/>
              </a:lnSpc>
              <a:spcBef>
                <a:spcPts val="500"/>
              </a:spcBef>
              <a:buFont typeface="Times New Roman" charset="0"/>
              <a:buChar char="•"/>
              <a:defRPr/>
            </a:pPr>
            <a:r>
              <a:rPr lang="en-US" altLang="tr-TR" sz="2800" dirty="0">
                <a:latin typeface="Calibri" panose="020F0502020204030204" pitchFamily="34" charset="0"/>
                <a:ea typeface="굴림" charset="-127"/>
                <a:cs typeface="Calibri" panose="020F0502020204030204" pitchFamily="34" charset="0"/>
              </a:rPr>
              <a:t>Data structures take space</a:t>
            </a:r>
          </a:p>
          <a:p>
            <a:pPr lvl="2">
              <a:lnSpc>
                <a:spcPct val="85000"/>
              </a:lnSpc>
              <a:spcBef>
                <a:spcPts val="500"/>
              </a:spcBef>
              <a:buFont typeface="Times New Roman" charset="0"/>
              <a:buChar char="•"/>
              <a:defRPr/>
            </a:pPr>
            <a:r>
              <a:rPr lang="en-US" altLang="tr-TR" sz="2800" dirty="0">
                <a:latin typeface="Calibri" panose="020F0502020204030204" pitchFamily="34" charset="0"/>
                <a:ea typeface="굴림" charset="-127"/>
                <a:cs typeface="Calibri" panose="020F0502020204030204" pitchFamily="34" charset="0"/>
              </a:rPr>
              <a:t>What kind of data structures can be used?</a:t>
            </a:r>
          </a:p>
          <a:p>
            <a:pPr lvl="2">
              <a:lnSpc>
                <a:spcPct val="85000"/>
              </a:lnSpc>
              <a:spcBef>
                <a:spcPts val="500"/>
              </a:spcBef>
              <a:buFont typeface="Times New Roman" charset="0"/>
              <a:buChar char="•"/>
              <a:defRPr/>
            </a:pPr>
            <a:r>
              <a:rPr lang="en-US" altLang="tr-TR" sz="2800" dirty="0">
                <a:latin typeface="Calibri" panose="020F0502020204030204" pitchFamily="34" charset="0"/>
                <a:ea typeface="굴림" charset="-127"/>
                <a:cs typeface="Calibri" panose="020F0502020204030204" pitchFamily="34" charset="0"/>
              </a:rPr>
              <a:t>How does choice of data structure affect the runtime?</a:t>
            </a:r>
          </a:p>
          <a:p>
            <a:pPr>
              <a:lnSpc>
                <a:spcPct val="85000"/>
              </a:lnSpc>
              <a:spcBef>
                <a:spcPts val="700"/>
              </a:spcBef>
              <a:buFont typeface="Wingdings" charset="2"/>
              <a:buChar char=""/>
              <a:defRPr/>
            </a:pPr>
            <a:r>
              <a:rPr lang="en-US" altLang="tr-TR" sz="2800" dirty="0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tr-TR" altLang="tr-TR" sz="2800" dirty="0">
                <a:latin typeface="Calibri" panose="020F0502020204030204" pitchFamily="34" charset="0"/>
                <a:cs typeface="Calibri" panose="020F0502020204030204" pitchFamily="34" charset="0"/>
              </a:rPr>
              <a:t>ocus on time: </a:t>
            </a:r>
          </a:p>
          <a:p>
            <a:pPr lvl="1">
              <a:lnSpc>
                <a:spcPct val="85000"/>
              </a:lnSpc>
              <a:spcBef>
                <a:spcPts val="600"/>
              </a:spcBef>
              <a:buFont typeface="Times New Roman" charset="0"/>
              <a:buChar char="–"/>
              <a:defRPr/>
            </a:pPr>
            <a:r>
              <a:rPr lang="tr-TR" altLang="tr-TR" dirty="0">
                <a:latin typeface="Calibri" panose="020F0502020204030204" pitchFamily="34" charset="0"/>
                <a:cs typeface="Calibri" panose="020F0502020204030204" pitchFamily="34" charset="0"/>
              </a:rPr>
              <a:t>How to estimate the time required for an algorithm</a:t>
            </a:r>
          </a:p>
          <a:p>
            <a:pPr lvl="1">
              <a:lnSpc>
                <a:spcPct val="85000"/>
              </a:lnSpc>
              <a:spcBef>
                <a:spcPts val="600"/>
              </a:spcBef>
              <a:buFont typeface="Times New Roman" charset="0"/>
              <a:buChar char="–"/>
              <a:defRPr/>
            </a:pPr>
            <a:r>
              <a:rPr lang="tr-TR" altLang="tr-TR" dirty="0">
                <a:latin typeface="Calibri" panose="020F0502020204030204" pitchFamily="34" charset="0"/>
                <a:cs typeface="Calibri" panose="020F0502020204030204" pitchFamily="34" charset="0"/>
              </a:rPr>
              <a:t>How to reduce the time required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مربع نص 4">
            <a:extLst>
              <a:ext uri="{FF2B5EF4-FFF2-40B4-BE49-F238E27FC236}">
                <a16:creationId xmlns:a16="http://schemas.microsoft.com/office/drawing/2014/main" id="{FB9CD2C4-5445-7160-6348-BFCE19FC9278}"/>
              </a:ext>
            </a:extLst>
          </p:cNvPr>
          <p:cNvSpPr txBox="1"/>
          <p:nvPr/>
        </p:nvSpPr>
        <p:spPr>
          <a:xfrm>
            <a:off x="427513" y="366623"/>
            <a:ext cx="10212780" cy="6124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effectiveness of the algorithm or the analysis of the performance of an algorithm mainly concerns two things: </a:t>
            </a:r>
          </a:p>
          <a:p>
            <a:pPr algn="just"/>
            <a:endParaRPr lang="en-US" sz="2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algn="just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sz="2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complexity of space and</a:t>
            </a:r>
          </a:p>
          <a:p>
            <a:pPr marL="457200" indent="-457200" algn="just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 complexity of time.</a:t>
            </a:r>
          </a:p>
          <a:p>
            <a:pPr algn="just"/>
            <a:r>
              <a:rPr lang="en-US" sz="2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ar-SA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sz="2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Space Complexity </a:t>
            </a:r>
            <a:endParaRPr lang="en-US" sz="2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sz="2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Space complexity is defined as the total amount of primary memory a program needs to run to its completion. </a:t>
            </a:r>
          </a:p>
          <a:p>
            <a:pPr algn="just"/>
            <a:endParaRPr lang="en-US" sz="2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sz="2800" b="1" i="1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Components of Program Space </a:t>
            </a:r>
            <a:endParaRPr lang="en-US" sz="2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sz="2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Program space covers instruction space, data space and stack space depicted as follows: </a:t>
            </a:r>
          </a:p>
          <a:p>
            <a:pPr algn="just"/>
            <a:r>
              <a:rPr lang="en-US" sz="2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Program space = Instruction space + data space + stack space. </a:t>
            </a:r>
          </a:p>
        </p:txBody>
      </p:sp>
    </p:spTree>
    <p:extLst>
      <p:ext uri="{BB962C8B-B14F-4D97-AF65-F5344CB8AC3E}">
        <p14:creationId xmlns:p14="http://schemas.microsoft.com/office/powerpoint/2010/main" val="2608453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مربع نص 2">
            <a:extLst>
              <a:ext uri="{FF2B5EF4-FFF2-40B4-BE49-F238E27FC236}">
                <a16:creationId xmlns:a16="http://schemas.microsoft.com/office/drawing/2014/main" id="{AB240029-D626-C9E3-0F1A-1B9CFD109292}"/>
              </a:ext>
            </a:extLst>
          </p:cNvPr>
          <p:cNvSpPr txBox="1"/>
          <p:nvPr/>
        </p:nvSpPr>
        <p:spPr>
          <a:xfrm>
            <a:off x="570014" y="1295882"/>
            <a:ext cx="10200905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Time Complexity </a:t>
            </a:r>
            <a:endParaRPr lang="en-US" sz="2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sz="2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amount of time it takes for an algorithm to run is called as time complexity. </a:t>
            </a:r>
          </a:p>
          <a:p>
            <a:pPr algn="just"/>
            <a:endParaRPr lang="en-US" sz="28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en-US" sz="28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sz="2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Absolute time complexity is defined as follows: </a:t>
            </a:r>
          </a:p>
          <a:p>
            <a:pPr algn="just"/>
            <a:endParaRPr lang="en-US" sz="2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sz="28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Absolute time complexity = number of instructions </a:t>
            </a:r>
          </a:p>
          <a:p>
            <a:pPr algn="just"/>
            <a:r>
              <a:rPr lang="en-US" sz="28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		× time taken to execute one instruction </a:t>
            </a:r>
            <a:endParaRPr lang="ar-SA" sz="2800" b="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95885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مربع نص 1">
            <a:extLst>
              <a:ext uri="{FF2B5EF4-FFF2-40B4-BE49-F238E27FC236}">
                <a16:creationId xmlns:a16="http://schemas.microsoft.com/office/drawing/2014/main" id="{91E489CC-B4A1-E0BE-E8F3-3FF6F9474561}"/>
              </a:ext>
            </a:extLst>
          </p:cNvPr>
          <p:cNvSpPr txBox="1"/>
          <p:nvPr/>
        </p:nvSpPr>
        <p:spPr>
          <a:xfrm>
            <a:off x="332508" y="573567"/>
            <a:ext cx="10545289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8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Be careful to differentiate between:</a:t>
            </a:r>
          </a:p>
          <a:p>
            <a:pPr algn="just"/>
            <a:endParaRPr lang="en-US" sz="2800" b="0" i="0" u="none" strike="noStrike" baseline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sz="2800" b="1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Performance: </a:t>
            </a:r>
            <a:r>
              <a:rPr lang="en-US" sz="28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how much time/memory/disk/... is actually used when a program is running. This depends on the machine, compiler, etc., as well as the code.</a:t>
            </a:r>
          </a:p>
          <a:p>
            <a:pPr algn="just"/>
            <a:endParaRPr lang="en-US" sz="2800" b="0" i="0" u="none" strike="noStrike" baseline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sz="2800" b="1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Complexity: </a:t>
            </a:r>
            <a:r>
              <a:rPr lang="en-US" sz="28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how do the resource requirements of a program or algorithm scale, i.e., what happens as the size of the problem being solved gets larger.</a:t>
            </a:r>
          </a:p>
          <a:p>
            <a:pPr algn="just"/>
            <a:endParaRPr lang="en-US" sz="2800" b="0" i="0" u="none" strike="noStrike" baseline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sz="28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Complexity affects performance but not the other way around. The time required by a method is proportional to the number of “basic operations” that it performs. </a:t>
            </a:r>
            <a:endParaRPr lang="ar-SA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81299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مربع نص 2">
            <a:extLst>
              <a:ext uri="{FF2B5EF4-FFF2-40B4-BE49-F238E27FC236}">
                <a16:creationId xmlns:a16="http://schemas.microsoft.com/office/drawing/2014/main" id="{19903B20-99CD-9954-FCC7-5412C3B1AFCD}"/>
              </a:ext>
            </a:extLst>
          </p:cNvPr>
          <p:cNvSpPr txBox="1"/>
          <p:nvPr/>
        </p:nvSpPr>
        <p:spPr>
          <a:xfrm>
            <a:off x="676894" y="1082266"/>
            <a:ext cx="9915896" cy="41145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28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ome examples of basic operations:</a:t>
            </a:r>
          </a:p>
          <a:p>
            <a:pPr algn="just"/>
            <a:endParaRPr lang="en-US" sz="2800" b="0" i="0" u="none" strike="noStrike" baseline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one arithmetic operation (e.g., +, *).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one assignment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one test (e.g., x == 0)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one read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one write (of a primitive type)</a:t>
            </a:r>
            <a:endParaRPr lang="ar-SA" sz="2800" dirty="0"/>
          </a:p>
        </p:txBody>
      </p:sp>
    </p:spTree>
    <p:extLst>
      <p:ext uri="{BB962C8B-B14F-4D97-AF65-F5344CB8AC3E}">
        <p14:creationId xmlns:p14="http://schemas.microsoft.com/office/powerpoint/2010/main" val="1371470168"/>
      </p:ext>
    </p:extLst>
  </p:cSld>
  <p:clrMapOvr>
    <a:masterClrMapping/>
  </p:clrMapOvr>
</p:sld>
</file>

<file path=ppt/theme/theme1.xml><?xml version="1.0" encoding="utf-8"?>
<a:theme xmlns:a="http://schemas.openxmlformats.org/drawingml/2006/main" name="واجهة">
  <a:themeElements>
    <a:clrScheme name="أزرق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واجهة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واجهة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نسق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1006</TotalTime>
  <Words>2165</Words>
  <Application>Microsoft Office PowerPoint</Application>
  <PresentationFormat>شاشة عريضة</PresentationFormat>
  <Paragraphs>239</Paragraphs>
  <Slides>29</Slides>
  <Notes>20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7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29</vt:i4>
      </vt:variant>
    </vt:vector>
  </HeadingPairs>
  <TitlesOfParts>
    <vt:vector size="37" baseType="lpstr">
      <vt:lpstr>Arial</vt:lpstr>
      <vt:lpstr>Calibri</vt:lpstr>
      <vt:lpstr>Symbol</vt:lpstr>
      <vt:lpstr>Times New Roman</vt:lpstr>
      <vt:lpstr>Trebuchet MS</vt:lpstr>
      <vt:lpstr>Wingdings</vt:lpstr>
      <vt:lpstr>Wingdings 3</vt:lpstr>
      <vt:lpstr>واجهة</vt:lpstr>
      <vt:lpstr>Data Structures 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</dc:title>
  <dc:creator>pc</dc:creator>
  <cp:lastModifiedBy>T-COM</cp:lastModifiedBy>
  <cp:revision>143</cp:revision>
  <dcterms:created xsi:type="dcterms:W3CDTF">2022-10-11T11:03:59Z</dcterms:created>
  <dcterms:modified xsi:type="dcterms:W3CDTF">2023-10-07T18:31:44Z</dcterms:modified>
</cp:coreProperties>
</file>