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60" r:id="rId2"/>
    <p:sldId id="279" r:id="rId3"/>
    <p:sldId id="261" r:id="rId4"/>
    <p:sldId id="263" r:id="rId5"/>
    <p:sldId id="271" r:id="rId6"/>
    <p:sldId id="270" r:id="rId7"/>
    <p:sldId id="272" r:id="rId8"/>
    <p:sldId id="266" r:id="rId9"/>
    <p:sldId id="267" r:id="rId10"/>
    <p:sldId id="273" r:id="rId11"/>
    <p:sldId id="274" r:id="rId12"/>
    <p:sldId id="264" r:id="rId13"/>
    <p:sldId id="269" r:id="rId14"/>
    <p:sldId id="277" r:id="rId15"/>
    <p:sldId id="275" r:id="rId16"/>
    <p:sldId id="268" r:id="rId17"/>
    <p:sldId id="276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0" d="100"/>
          <a:sy n="50" d="100"/>
        </p:scale>
        <p:origin x="72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66C13D37-3678-4724-989A-E4DD409A3064}" type="datetimeFigureOut">
              <a:rPr lang="ar-SA" smtClean="0"/>
              <a:t>09/03/1445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42DED6D7-C1C8-4259-AE1F-CD86D0E9973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5652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ED6D7-C1C8-4259-AE1F-CD86D0E99736}" type="slidenum">
              <a:rPr lang="ar-SA" smtClean="0"/>
              <a:t>16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1896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23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90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90C226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0018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979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457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640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94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04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596669" cy="3880773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62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3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59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66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87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50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91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19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70500"/>
            <a:chOff x="-12514255" y="-8467"/>
            <a:chExt cx="24706255" cy="687050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-12514255" y="4017233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83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Data Structures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Doubly Linked Lists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5390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678B542A-1093-0778-1ED1-A7F4CCCB3D23}"/>
              </a:ext>
            </a:extLst>
          </p:cNvPr>
          <p:cNvSpPr txBox="1"/>
          <p:nvPr/>
        </p:nvSpPr>
        <p:spPr>
          <a:xfrm rot="10800000" flipH="1" flipV="1">
            <a:off x="441365" y="398928"/>
            <a:ext cx="4800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Insertion in the end  </a:t>
            </a:r>
            <a:endParaRPr lang="ar-SA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36226A85-7BAC-1B94-02EC-D32F7A602289}"/>
              </a:ext>
            </a:extLst>
          </p:cNvPr>
          <p:cNvSpPr txBox="1"/>
          <p:nvPr/>
        </p:nvSpPr>
        <p:spPr>
          <a:xfrm>
            <a:off x="441365" y="1565425"/>
            <a:ext cx="10284031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3C484E"/>
                </a:solidFill>
                <a:latin typeface="Arial" panose="020B0604020202020204" pitchFamily="34" charset="0"/>
              </a:rPr>
              <a:t>Create </a:t>
            </a:r>
            <a:r>
              <a:rPr lang="en-US" sz="2800" dirty="0" err="1">
                <a:solidFill>
                  <a:srgbClr val="3C484E"/>
                </a:solidFill>
                <a:latin typeface="Arial" panose="020B0604020202020204" pitchFamily="34" charset="0"/>
              </a:rPr>
              <a:t>new_node</a:t>
            </a:r>
            <a:r>
              <a:rPr lang="en-US" sz="2800" dirty="0">
                <a:solidFill>
                  <a:srgbClr val="3C484E"/>
                </a:solidFill>
                <a:latin typeface="Arial" panose="020B0604020202020204" pitchFamily="34" charset="0"/>
              </a:rPr>
              <a:t>.</a:t>
            </a:r>
          </a:p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Set the </a:t>
            </a:r>
            <a:r>
              <a:rPr lang="en-US" sz="2800" b="0" i="0" dirty="0" err="1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sz="2800" dirty="0" err="1">
                <a:solidFill>
                  <a:srgbClr val="3C484E"/>
                </a:solidFill>
                <a:latin typeface="Arial" panose="020B0604020202020204" pitchFamily="34" charset="0"/>
              </a:rPr>
              <a:t>ew_node</a:t>
            </a:r>
            <a:r>
              <a:rPr lang="en-US" sz="2800" dirty="0">
                <a:solidFill>
                  <a:srgbClr val="3C484E"/>
                </a:solidFill>
                <a:latin typeface="Arial" panose="020B0604020202020204" pitchFamily="34" charset="0"/>
              </a:rPr>
              <a:t> next pointer to null.</a:t>
            </a:r>
            <a:endParaRPr lang="en-US" sz="2800" b="0" i="0" dirty="0">
              <a:solidFill>
                <a:srgbClr val="3C484E"/>
              </a:solidFill>
              <a:effectLst/>
              <a:latin typeface="Arial" panose="020B0604020202020204" pitchFamily="34" charset="0"/>
            </a:endParaRPr>
          </a:p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3C484E"/>
                </a:solidFill>
                <a:latin typeface="Arial" panose="020B0604020202020204" pitchFamily="34" charset="0"/>
              </a:rPr>
              <a:t>Set the last next pointer to point to the </a:t>
            </a:r>
            <a:r>
              <a:rPr lang="en-US" sz="2800" dirty="0" err="1">
                <a:solidFill>
                  <a:srgbClr val="3C484E"/>
                </a:solidFill>
                <a:latin typeface="Arial" panose="020B0604020202020204" pitchFamily="34" charset="0"/>
              </a:rPr>
              <a:t>new_node</a:t>
            </a:r>
            <a:r>
              <a:rPr lang="en-US" sz="2800" dirty="0">
                <a:solidFill>
                  <a:srgbClr val="3C484E"/>
                </a:solidFill>
                <a:latin typeface="Arial" panose="020B0604020202020204" pitchFamily="34" charset="0"/>
              </a:rPr>
              <a:t>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3C484E"/>
                </a:solidFill>
                <a:latin typeface="Arial" panose="020B0604020202020204" pitchFamily="34" charset="0"/>
              </a:rPr>
              <a:t>                    last-</a:t>
            </a:r>
            <a:r>
              <a:rPr lang="ar-YE" sz="2800" dirty="0">
                <a:solidFill>
                  <a:srgbClr val="3C484E"/>
                </a:solidFill>
                <a:latin typeface="Arial" panose="020B0604020202020204" pitchFamily="34" charset="0"/>
              </a:rPr>
              <a:t>&lt;</a:t>
            </a:r>
            <a:r>
              <a:rPr lang="en-US" sz="2800" dirty="0">
                <a:solidFill>
                  <a:srgbClr val="3C484E"/>
                </a:solidFill>
                <a:latin typeface="Arial" panose="020B0604020202020204" pitchFamily="34" charset="0"/>
              </a:rPr>
              <a:t>next=</a:t>
            </a:r>
            <a:r>
              <a:rPr lang="en-US" sz="2800" dirty="0" err="1">
                <a:solidFill>
                  <a:srgbClr val="3C484E"/>
                </a:solidFill>
                <a:latin typeface="Arial" panose="020B0604020202020204" pitchFamily="34" charset="0"/>
              </a:rPr>
              <a:t>new_node</a:t>
            </a:r>
            <a:endParaRPr lang="en-US" sz="2800" dirty="0">
              <a:solidFill>
                <a:srgbClr val="3C484E"/>
              </a:solidFill>
              <a:latin typeface="Arial" panose="020B0604020202020204" pitchFamily="34" charset="0"/>
            </a:endParaRPr>
          </a:p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en-US" sz="2800" dirty="0">
                <a:solidFill>
                  <a:srgbClr val="3C484E"/>
                </a:solidFill>
                <a:latin typeface="Arial" panose="020B0604020202020204" pitchFamily="34" charset="0"/>
              </a:rPr>
              <a:t>Set the </a:t>
            </a:r>
            <a:r>
              <a:rPr lang="en-US" sz="2800" dirty="0" err="1">
                <a:solidFill>
                  <a:srgbClr val="3C484E"/>
                </a:solidFill>
                <a:latin typeface="Arial" panose="020B0604020202020204" pitchFamily="34" charset="0"/>
              </a:rPr>
              <a:t>new_node</a:t>
            </a:r>
            <a:r>
              <a:rPr lang="en-US" sz="2800" dirty="0">
                <a:solidFill>
                  <a:srgbClr val="3C484E"/>
                </a:solidFill>
                <a:latin typeface="Arial" panose="020B0604020202020204" pitchFamily="34" charset="0"/>
              </a:rPr>
              <a:t> previous pointer to point to the last</a:t>
            </a:r>
            <a:r>
              <a:rPr lang="en-US" sz="2800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 				</a:t>
            </a:r>
            <a:r>
              <a:rPr lang="en-US" sz="2800" b="0" i="0" dirty="0" err="1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new_node</a:t>
            </a:r>
            <a:r>
              <a:rPr lang="en-US" sz="2800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ar-YE" sz="2800" dirty="0">
                <a:solidFill>
                  <a:srgbClr val="3C484E"/>
                </a:solidFill>
                <a:latin typeface="Arial" panose="020B0604020202020204" pitchFamily="34" charset="0"/>
              </a:rPr>
              <a:t>&lt;</a:t>
            </a:r>
            <a:r>
              <a:rPr lang="en-US" sz="2800" b="0" i="0" dirty="0" err="1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prev</a:t>
            </a:r>
            <a:r>
              <a:rPr lang="en-US" sz="2800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US" sz="2800" dirty="0">
                <a:solidFill>
                  <a:srgbClr val="3C484E"/>
                </a:solidFill>
                <a:latin typeface="Arial" panose="020B0604020202020204" pitchFamily="34" charset="0"/>
              </a:rPr>
              <a:t>last</a:t>
            </a:r>
            <a:endParaRPr lang="en-US" sz="2800" b="0" i="0" dirty="0">
              <a:solidFill>
                <a:srgbClr val="3C484E"/>
              </a:solidFill>
              <a:effectLst/>
              <a:latin typeface="Arial" panose="020B0604020202020204" pitchFamily="34" charset="0"/>
            </a:endParaRPr>
          </a:p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en-US" sz="2800" dirty="0">
                <a:solidFill>
                  <a:srgbClr val="3C484E"/>
                </a:solidFill>
                <a:latin typeface="Arial" panose="020B0604020202020204" pitchFamily="34" charset="0"/>
              </a:rPr>
              <a:t>Set last to point to the </a:t>
            </a:r>
            <a:r>
              <a:rPr lang="en-US" sz="2800" dirty="0" err="1">
                <a:solidFill>
                  <a:srgbClr val="3C484E"/>
                </a:solidFill>
                <a:latin typeface="Arial" panose="020B0604020202020204" pitchFamily="34" charset="0"/>
              </a:rPr>
              <a:t>new_node</a:t>
            </a:r>
            <a:r>
              <a:rPr lang="en-US" sz="2800" dirty="0">
                <a:solidFill>
                  <a:srgbClr val="3C484E"/>
                </a:solidFill>
                <a:latin typeface="Arial" panose="020B0604020202020204" pitchFamily="34" charset="0"/>
              </a:rPr>
              <a:t>.</a:t>
            </a:r>
            <a:endParaRPr lang="en-US" sz="2800" b="0" i="0" dirty="0">
              <a:solidFill>
                <a:srgbClr val="3C484E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545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صورة 21">
            <a:extLst>
              <a:ext uri="{FF2B5EF4-FFF2-40B4-BE49-F238E27FC236}">
                <a16:creationId xmlns:a16="http://schemas.microsoft.com/office/drawing/2014/main" id="{5BF75FE7-4111-28E8-A8A8-6EB28789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4775"/>
            <a:ext cx="1097280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18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>
            <a:extLst>
              <a:ext uri="{FF2B5EF4-FFF2-40B4-BE49-F238E27FC236}">
                <a16:creationId xmlns:a16="http://schemas.microsoft.com/office/drawing/2014/main" id="{08FC8B35-9F73-EDF3-8C5E-1F16E8231B75}"/>
              </a:ext>
            </a:extLst>
          </p:cNvPr>
          <p:cNvSpPr txBox="1"/>
          <p:nvPr/>
        </p:nvSpPr>
        <p:spPr>
          <a:xfrm>
            <a:off x="683161" y="1144895"/>
            <a:ext cx="9954491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i="0" u="none" strike="noStrike" baseline="0" dirty="0">
                <a:solidFill>
                  <a:schemeClr val="accent2">
                    <a:lumMod val="50000"/>
                  </a:schemeClr>
                </a:solidFill>
                <a:latin typeface="Generic81-Regular"/>
              </a:rPr>
              <a:t>Delete</a:t>
            </a:r>
            <a:r>
              <a:rPr lang="en-US" sz="2800" b="0" i="0" u="none" strike="noStrike" baseline="0" dirty="0">
                <a:latin typeface="Generic81-Regular"/>
              </a:rPr>
              <a:t> </a:t>
            </a:r>
          </a:p>
          <a:p>
            <a:pPr algn="just"/>
            <a:endParaRPr lang="en-US" sz="2800" b="0" i="0" u="none" strike="noStrike" baseline="0" dirty="0">
              <a:latin typeface="Generic81-Regular"/>
            </a:endParaRPr>
          </a:p>
          <a:p>
            <a:pPr algn="just"/>
            <a:r>
              <a:rPr lang="en-US" sz="2800" b="0" i="0" u="none" strike="noStrike" baseline="0" dirty="0">
                <a:latin typeface="Generic78-Regular"/>
              </a:rPr>
              <a:t>The delete operation in a doubly linked list is performed in the same manner as a singly linked list.</a:t>
            </a:r>
          </a:p>
          <a:p>
            <a:pPr algn="just"/>
            <a:endParaRPr lang="en-US" sz="2800" b="0" i="0" u="none" strike="noStrike" baseline="0" dirty="0">
              <a:latin typeface="Generic78-Regular"/>
            </a:endParaRPr>
          </a:p>
          <a:p>
            <a:pPr algn="just"/>
            <a:r>
              <a:rPr lang="en-US" sz="2800" b="0" i="0" u="none" strike="noStrike" baseline="0" dirty="0">
                <a:latin typeface="Generic78-Regular"/>
              </a:rPr>
              <a:t>The only exception is that the additional node pointer </a:t>
            </a:r>
            <a:r>
              <a:rPr lang="en-US" sz="2800" dirty="0" err="1">
                <a:latin typeface="Generic78-Regular"/>
              </a:rPr>
              <a:t>prev</a:t>
            </a:r>
            <a:r>
              <a:rPr lang="en-US" sz="2800" b="0" i="0" u="none" strike="noStrike" baseline="0" dirty="0">
                <a:latin typeface="Generic78-Regular"/>
              </a:rPr>
              <a:t> of the adjacent node is also required to be updated at the time of deletion.</a:t>
            </a:r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3406738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9C1635F2-3496-8937-3380-34128881FE15}"/>
              </a:ext>
            </a:extLst>
          </p:cNvPr>
          <p:cNvSpPr txBox="1"/>
          <p:nvPr/>
        </p:nvSpPr>
        <p:spPr>
          <a:xfrm>
            <a:off x="463137" y="477784"/>
            <a:ext cx="5035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Delete from beginning</a:t>
            </a:r>
            <a:endParaRPr lang="ar-SA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215BA58D-C10B-B867-0926-1FCFE42ED8B4}"/>
              </a:ext>
            </a:extLst>
          </p:cNvPr>
          <p:cNvSpPr txBox="1"/>
          <p:nvPr/>
        </p:nvSpPr>
        <p:spPr>
          <a:xfrm>
            <a:off x="463137" y="1183541"/>
            <a:ext cx="10284031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Set temp pointer to point to the head of the list.</a:t>
            </a:r>
          </a:p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If the next of the head = null, (one node)</a:t>
            </a:r>
            <a:r>
              <a:rPr lang="en-US" sz="2800" dirty="0">
                <a:solidFill>
                  <a:srgbClr val="3C484E"/>
                </a:solidFill>
                <a:latin typeface="Arial" panose="020B0604020202020204" pitchFamily="34" charset="0"/>
              </a:rPr>
              <a:t>: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800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     	head=null, last=null.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3C484E"/>
                </a:solidFill>
                <a:latin typeface="Arial" panose="020B0604020202020204" pitchFamily="34" charset="0"/>
              </a:rPr>
              <a:t> 	</a:t>
            </a:r>
            <a:r>
              <a:rPr lang="en-US" sz="2800" dirty="0" err="1">
                <a:solidFill>
                  <a:srgbClr val="3C484E"/>
                </a:solidFill>
                <a:latin typeface="Arial" panose="020B0604020202020204" pitchFamily="34" charset="0"/>
              </a:rPr>
              <a:t>goto</a:t>
            </a:r>
            <a:r>
              <a:rPr lang="en-US" sz="2800" dirty="0">
                <a:solidFill>
                  <a:srgbClr val="3C484E"/>
                </a:solidFill>
                <a:latin typeface="Arial" panose="020B0604020202020204" pitchFamily="34" charset="0"/>
              </a:rPr>
              <a:t> 5 </a:t>
            </a:r>
            <a:endParaRPr lang="en-US" sz="2800" b="0" i="0" dirty="0">
              <a:solidFill>
                <a:srgbClr val="3C484E"/>
              </a:solidFill>
              <a:effectLst/>
              <a:latin typeface="Arial" panose="020B0604020202020204" pitchFamily="34" charset="0"/>
            </a:endParaRPr>
          </a:p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sz="2800" dirty="0">
                <a:solidFill>
                  <a:srgbClr val="3C484E"/>
                </a:solidFill>
                <a:latin typeface="Arial" panose="020B0604020202020204" pitchFamily="34" charset="0"/>
              </a:rPr>
              <a:t>Set </a:t>
            </a:r>
            <a:r>
              <a:rPr lang="en-US" sz="2800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the head to point the next node                 				head = head -&gt;next.</a:t>
            </a:r>
          </a:p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sz="2800" dirty="0">
                <a:solidFill>
                  <a:srgbClr val="3C484E"/>
                </a:solidFill>
                <a:latin typeface="Arial" panose="020B0604020202020204" pitchFamily="34" charset="0"/>
              </a:rPr>
              <a:t>Set head previous  pointer to null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3C484E"/>
                </a:solidFill>
                <a:latin typeface="Arial" panose="020B0604020202020204" pitchFamily="34" charset="0"/>
              </a:rPr>
              <a:t>           		h</a:t>
            </a:r>
            <a:r>
              <a:rPr lang="en-US" sz="2800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ead-</a:t>
            </a:r>
            <a:r>
              <a:rPr lang="ar-YE" sz="2800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lang="en-US" sz="2800" b="0" i="0" dirty="0" err="1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prev</a:t>
            </a:r>
            <a:r>
              <a:rPr lang="en-US" sz="2800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=null</a:t>
            </a:r>
          </a:p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en-US" sz="2800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Free(temp).</a:t>
            </a:r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3891189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مجموعة 17">
            <a:extLst>
              <a:ext uri="{FF2B5EF4-FFF2-40B4-BE49-F238E27FC236}">
                <a16:creationId xmlns:a16="http://schemas.microsoft.com/office/drawing/2014/main" id="{A66F078B-2305-6030-3B2C-AA48537BD714}"/>
              </a:ext>
            </a:extLst>
          </p:cNvPr>
          <p:cNvGrpSpPr/>
          <p:nvPr/>
        </p:nvGrpSpPr>
        <p:grpSpPr>
          <a:xfrm>
            <a:off x="705394" y="156754"/>
            <a:ext cx="9805851" cy="6300576"/>
            <a:chOff x="592183" y="272961"/>
            <a:chExt cx="9257211" cy="6300576"/>
          </a:xfrm>
        </p:grpSpPr>
        <p:pic>
          <p:nvPicPr>
            <p:cNvPr id="3" name="صورة 2">
              <a:extLst>
                <a:ext uri="{FF2B5EF4-FFF2-40B4-BE49-F238E27FC236}">
                  <a16:creationId xmlns:a16="http://schemas.microsoft.com/office/drawing/2014/main" id="{7F8A5A1B-64FB-C954-1C3E-034A92A5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183" y="272961"/>
              <a:ext cx="9257211" cy="1245887"/>
            </a:xfrm>
            <a:prstGeom prst="rect">
              <a:avLst/>
            </a:prstGeom>
          </p:spPr>
        </p:pic>
        <p:pic>
          <p:nvPicPr>
            <p:cNvPr id="8" name="صورة 7">
              <a:extLst>
                <a:ext uri="{FF2B5EF4-FFF2-40B4-BE49-F238E27FC236}">
                  <a16:creationId xmlns:a16="http://schemas.microsoft.com/office/drawing/2014/main" id="{37A4F394-C041-6CED-1677-8F148D454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639" y="1501429"/>
              <a:ext cx="9140300" cy="1352550"/>
            </a:xfrm>
            <a:prstGeom prst="rect">
              <a:avLst/>
            </a:prstGeom>
          </p:spPr>
        </p:pic>
        <p:pic>
          <p:nvPicPr>
            <p:cNvPr id="10" name="صورة 9">
              <a:extLst>
                <a:ext uri="{FF2B5EF4-FFF2-40B4-BE49-F238E27FC236}">
                  <a16:creationId xmlns:a16="http://schemas.microsoft.com/office/drawing/2014/main" id="{9D2B6553-6929-E953-56EB-BE1BB6C74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582" y="2781567"/>
              <a:ext cx="9108415" cy="1314450"/>
            </a:xfrm>
            <a:prstGeom prst="rect">
              <a:avLst/>
            </a:prstGeom>
          </p:spPr>
        </p:pic>
        <p:pic>
          <p:nvPicPr>
            <p:cNvPr id="12" name="صورة 11">
              <a:extLst>
                <a:ext uri="{FF2B5EF4-FFF2-40B4-BE49-F238E27FC236}">
                  <a16:creationId xmlns:a16="http://schemas.microsoft.com/office/drawing/2014/main" id="{8DD7F66F-1C7E-93BC-C83E-038404B87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8467" y="4060072"/>
              <a:ext cx="9076531" cy="1333500"/>
            </a:xfrm>
            <a:prstGeom prst="rect">
              <a:avLst/>
            </a:prstGeom>
          </p:spPr>
        </p:pic>
        <p:pic>
          <p:nvPicPr>
            <p:cNvPr id="14" name="صورة 13">
              <a:extLst>
                <a:ext uri="{FF2B5EF4-FFF2-40B4-BE49-F238E27FC236}">
                  <a16:creationId xmlns:a16="http://schemas.microsoft.com/office/drawing/2014/main" id="{F4680FB0-30F2-FE8C-D81E-4B7FD2A67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2235" y="5344812"/>
              <a:ext cx="9087159" cy="1228725"/>
            </a:xfrm>
            <a:prstGeom prst="rect">
              <a:avLst/>
            </a:prstGeom>
          </p:spPr>
        </p:pic>
      </p:grpSp>
      <p:pic>
        <p:nvPicPr>
          <p:cNvPr id="23" name="صورة 22">
            <a:extLst>
              <a:ext uri="{FF2B5EF4-FFF2-40B4-BE49-F238E27FC236}">
                <a16:creationId xmlns:a16="http://schemas.microsoft.com/office/drawing/2014/main" id="{9A96D851-BFFB-537B-D038-E2A99B81D4F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1101" b="16711"/>
          <a:stretch/>
        </p:blipFill>
        <p:spPr>
          <a:xfrm>
            <a:off x="512021" y="5228605"/>
            <a:ext cx="10372725" cy="13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3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9C1635F2-3496-8937-3380-34128881FE15}"/>
              </a:ext>
            </a:extLst>
          </p:cNvPr>
          <p:cNvSpPr txBox="1"/>
          <p:nvPr/>
        </p:nvSpPr>
        <p:spPr>
          <a:xfrm>
            <a:off x="463137" y="363978"/>
            <a:ext cx="5817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Delete from specific position</a:t>
            </a:r>
            <a:endParaRPr lang="ar-SA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AC57BC56-2FD2-E0B0-6972-A1A752394DA5}"/>
              </a:ext>
            </a:extLst>
          </p:cNvPr>
          <p:cNvSpPr txBox="1"/>
          <p:nvPr/>
        </p:nvSpPr>
        <p:spPr>
          <a:xfrm>
            <a:off x="463137" y="1741681"/>
            <a:ext cx="1028403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3C484E"/>
                </a:solidFill>
                <a:latin typeface="Arial" panose="020B0604020202020204" pitchFamily="34" charset="0"/>
              </a:rPr>
              <a:t>T</a:t>
            </a:r>
            <a:r>
              <a:rPr lang="en-US" sz="2800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raverse to that node (nth node). Call it current.</a:t>
            </a:r>
          </a:p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Link the node behind current node with the node ahead of current node which can be implemented as:                				current-&gt;</a:t>
            </a:r>
            <a:r>
              <a:rPr lang="en-US" sz="2800" b="0" i="0" dirty="0" err="1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prev</a:t>
            </a:r>
            <a:r>
              <a:rPr lang="en-US" sz="2800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-&gt;next = current-&gt;next.</a:t>
            </a:r>
          </a:p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If n+1th node is not NULL(i.e., if current node is not the last node) then link the n+1th node with n-1th node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3C484E"/>
                </a:solidFill>
                <a:latin typeface="Arial" panose="020B0604020202020204" pitchFamily="34" charset="0"/>
              </a:rPr>
              <a:t>		</a:t>
            </a:r>
            <a:r>
              <a:rPr lang="en-US" sz="2800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 current-&gt;next-&gt;</a:t>
            </a:r>
            <a:r>
              <a:rPr lang="en-US" sz="2800" b="0" i="0" dirty="0" err="1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prev</a:t>
            </a:r>
            <a:r>
              <a:rPr lang="en-US" sz="2800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 = current-&gt;prev.</a:t>
            </a:r>
          </a:p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sz="2800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Free(current).</a:t>
            </a:r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905552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مجموعة 7">
            <a:extLst>
              <a:ext uri="{FF2B5EF4-FFF2-40B4-BE49-F238E27FC236}">
                <a16:creationId xmlns:a16="http://schemas.microsoft.com/office/drawing/2014/main" id="{412F492E-1676-D094-8258-13F0751092F0}"/>
              </a:ext>
            </a:extLst>
          </p:cNvPr>
          <p:cNvGrpSpPr/>
          <p:nvPr/>
        </p:nvGrpSpPr>
        <p:grpSpPr>
          <a:xfrm>
            <a:off x="574766" y="167522"/>
            <a:ext cx="9815138" cy="6522955"/>
            <a:chOff x="574766" y="167522"/>
            <a:chExt cx="9815138" cy="6522955"/>
          </a:xfrm>
        </p:grpSpPr>
        <p:pic>
          <p:nvPicPr>
            <p:cNvPr id="2" name="صورة 1">
              <a:extLst>
                <a:ext uri="{FF2B5EF4-FFF2-40B4-BE49-F238E27FC236}">
                  <a16:creationId xmlns:a16="http://schemas.microsoft.com/office/drawing/2014/main" id="{D30614E2-5074-E75E-5583-2B4BAA636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6734" y="167522"/>
              <a:ext cx="6530538" cy="1443733"/>
            </a:xfrm>
            <a:prstGeom prst="rect">
              <a:avLst/>
            </a:prstGeom>
          </p:spPr>
        </p:pic>
        <p:pic>
          <p:nvPicPr>
            <p:cNvPr id="3" name="صورة 2">
              <a:extLst>
                <a:ext uri="{FF2B5EF4-FFF2-40B4-BE49-F238E27FC236}">
                  <a16:creationId xmlns:a16="http://schemas.microsoft.com/office/drawing/2014/main" id="{62B8A5CE-61D6-8CE2-4CC4-1C1619EE4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46734" y="1371397"/>
              <a:ext cx="6543170" cy="1463925"/>
            </a:xfrm>
            <a:prstGeom prst="rect">
              <a:avLst/>
            </a:prstGeom>
          </p:spPr>
        </p:pic>
        <p:pic>
          <p:nvPicPr>
            <p:cNvPr id="4" name="صورة 3">
              <a:extLst>
                <a:ext uri="{FF2B5EF4-FFF2-40B4-BE49-F238E27FC236}">
                  <a16:creationId xmlns:a16="http://schemas.microsoft.com/office/drawing/2014/main" id="{7BB2E88A-7C5A-83B9-3480-CE640A337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6734" y="2923893"/>
              <a:ext cx="6530538" cy="1413445"/>
            </a:xfrm>
            <a:prstGeom prst="rect">
              <a:avLst/>
            </a:prstGeom>
          </p:spPr>
        </p:pic>
        <p:pic>
          <p:nvPicPr>
            <p:cNvPr id="5" name="صورة 4">
              <a:extLst>
                <a:ext uri="{FF2B5EF4-FFF2-40B4-BE49-F238E27FC236}">
                  <a16:creationId xmlns:a16="http://schemas.microsoft.com/office/drawing/2014/main" id="{4B198B99-D005-DCCC-F697-BFDDD0B5D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11315" y="4337337"/>
              <a:ext cx="6543170" cy="1423541"/>
            </a:xfrm>
            <a:prstGeom prst="rect">
              <a:avLst/>
            </a:prstGeom>
          </p:spPr>
        </p:pic>
        <p:pic>
          <p:nvPicPr>
            <p:cNvPr id="6" name="صورة 5">
              <a:extLst>
                <a:ext uri="{FF2B5EF4-FFF2-40B4-BE49-F238E27FC236}">
                  <a16:creationId xmlns:a16="http://schemas.microsoft.com/office/drawing/2014/main" id="{9EF4B572-A5B5-2B69-F427-1C55EE617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4766" y="5367897"/>
              <a:ext cx="4206323" cy="1322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5593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9C1635F2-3496-8937-3380-34128881FE15}"/>
              </a:ext>
            </a:extLst>
          </p:cNvPr>
          <p:cNvSpPr txBox="1"/>
          <p:nvPr/>
        </p:nvSpPr>
        <p:spPr>
          <a:xfrm>
            <a:off x="419594" y="484711"/>
            <a:ext cx="4874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Delete from the end</a:t>
            </a:r>
            <a:endParaRPr lang="ar-SA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2B9F2A29-ECEA-092D-EE50-C09064425E90}"/>
              </a:ext>
            </a:extLst>
          </p:cNvPr>
          <p:cNvSpPr txBox="1"/>
          <p:nvPr/>
        </p:nvSpPr>
        <p:spPr>
          <a:xfrm>
            <a:off x="419594" y="1859339"/>
            <a:ext cx="10284031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3C484E"/>
                </a:solidFill>
                <a:latin typeface="Arial" panose="020B0604020202020204" pitchFamily="34" charset="0"/>
              </a:rPr>
              <a:t>Set temp to point to last.</a:t>
            </a:r>
          </a:p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3C484E"/>
                </a:solidFill>
                <a:latin typeface="Arial" panose="020B0604020202020204" pitchFamily="34" charset="0"/>
              </a:rPr>
              <a:t>Set the last pointer to point to the previous node 			</a:t>
            </a:r>
            <a:r>
              <a:rPr lang="en-US" sz="2800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last = last-&gt;prev.</a:t>
            </a:r>
          </a:p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3C484E"/>
                </a:solidFill>
                <a:latin typeface="Arial" panose="020B0604020202020204" pitchFamily="34" charset="0"/>
              </a:rPr>
              <a:t>Set the next pointer of the last node to null.</a:t>
            </a:r>
            <a:endParaRPr lang="en-US" sz="2800" b="0" i="0" dirty="0">
              <a:solidFill>
                <a:srgbClr val="3C484E"/>
              </a:solidFill>
              <a:effectLst/>
              <a:latin typeface="Arial" panose="020B0604020202020204" pitchFamily="34" charset="0"/>
            </a:endParaRPr>
          </a:p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Free(temp).</a:t>
            </a:r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2316929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صورة 9">
            <a:extLst>
              <a:ext uri="{FF2B5EF4-FFF2-40B4-BE49-F238E27FC236}">
                <a16:creationId xmlns:a16="http://schemas.microsoft.com/office/drawing/2014/main" id="{09FD8DC6-F780-76B2-C03F-5728512F7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91" y="275376"/>
            <a:ext cx="10210800" cy="5619750"/>
          </a:xfrm>
          <a:prstGeom prst="rect">
            <a:avLst/>
          </a:prstGeom>
        </p:spPr>
      </p:pic>
      <p:pic>
        <p:nvPicPr>
          <p:cNvPr id="19" name="صورة 18">
            <a:extLst>
              <a:ext uri="{FF2B5EF4-FFF2-40B4-BE49-F238E27FC236}">
                <a16:creationId xmlns:a16="http://schemas.microsoft.com/office/drawing/2014/main" id="{FCEF3C0B-9164-7CF2-FF3F-0C02D87EB2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75" b="8240"/>
          <a:stretch/>
        </p:blipFill>
        <p:spPr>
          <a:xfrm>
            <a:off x="566191" y="4311769"/>
            <a:ext cx="9906000" cy="146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2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>
            <a:extLst>
              <a:ext uri="{FF2B5EF4-FFF2-40B4-BE49-F238E27FC236}">
                <a16:creationId xmlns:a16="http://schemas.microsoft.com/office/drawing/2014/main" id="{5F82B262-9753-CA6D-00B6-4C02518881CC}"/>
              </a:ext>
            </a:extLst>
          </p:cNvPr>
          <p:cNvSpPr txBox="1"/>
          <p:nvPr/>
        </p:nvSpPr>
        <p:spPr>
          <a:xfrm>
            <a:off x="362198" y="498778"/>
            <a:ext cx="10301843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doubly linked list is a linked list in which every node has a next pointer and a previous (back) pointer.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Each node of a doubly linked list has three parts: Data (Info), Next, and Prev.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very node contains the address of the next node (except the last node), and the address of the previous node (except the first node).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The beginning of the list is indicated with the help of a special pointer called head (First).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The end of the list is indicated with the help of a special pointer called last.</a:t>
            </a:r>
            <a:endParaRPr lang="en-US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doubly linked list can be traversed in either direction. The list can be traversed starting at the first node or, the list  can be traversed starting at the last node. </a:t>
            </a:r>
          </a:p>
        </p:txBody>
      </p:sp>
    </p:spTree>
    <p:extLst>
      <p:ext uri="{BB962C8B-B14F-4D97-AF65-F5344CB8AC3E}">
        <p14:creationId xmlns:p14="http://schemas.microsoft.com/office/powerpoint/2010/main" val="81287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>
            <a:extLst>
              <a:ext uri="{FF2B5EF4-FFF2-40B4-BE49-F238E27FC236}">
                <a16:creationId xmlns:a16="http://schemas.microsoft.com/office/drawing/2014/main" id="{6CE1A691-28D0-FAFA-1657-F3E0D83DF8DB}"/>
              </a:ext>
            </a:extLst>
          </p:cNvPr>
          <p:cNvSpPr txBox="1"/>
          <p:nvPr/>
        </p:nvSpPr>
        <p:spPr>
          <a:xfrm>
            <a:off x="973776" y="1997839"/>
            <a:ext cx="98446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baseline="0" dirty="0">
                <a:solidFill>
                  <a:srgbClr val="000000"/>
                </a:solidFill>
                <a:latin typeface="Courier Std"/>
              </a:rPr>
              <a:t>struct node { </a:t>
            </a:r>
          </a:p>
          <a:p>
            <a:r>
              <a:rPr lang="en-US" sz="3600" b="1" dirty="0">
                <a:solidFill>
                  <a:srgbClr val="000000"/>
                </a:solidFill>
                <a:latin typeface="Courier Std"/>
              </a:rPr>
              <a:t>				</a:t>
            </a:r>
            <a:r>
              <a:rPr lang="en-US" sz="3600" b="1" i="0" u="none" strike="noStrike" baseline="0" dirty="0">
                <a:solidFill>
                  <a:srgbClr val="000000"/>
                </a:solidFill>
                <a:latin typeface="Courier Std"/>
              </a:rPr>
              <a:t>struct node </a:t>
            </a:r>
            <a:r>
              <a:rPr lang="en-US" sz="3600" b="1" i="0" u="none" strike="noStrike" baseline="0" dirty="0">
                <a:solidFill>
                  <a:srgbClr val="000000"/>
                </a:solidFill>
                <a:latin typeface="STIXGeneral"/>
              </a:rPr>
              <a:t>*</a:t>
            </a:r>
            <a:r>
              <a:rPr lang="en-US" sz="3600" b="1" i="0" u="none" strike="noStrike" baseline="0" dirty="0" err="1">
                <a:solidFill>
                  <a:srgbClr val="000000"/>
                </a:solidFill>
                <a:latin typeface="Courier Std"/>
              </a:rPr>
              <a:t>prev</a:t>
            </a:r>
            <a:r>
              <a:rPr lang="en-US" sz="3600" b="1" i="0" u="none" strike="noStrike" baseline="0" dirty="0">
                <a:solidFill>
                  <a:srgbClr val="000000"/>
                </a:solidFill>
                <a:latin typeface="Courier Std"/>
              </a:rPr>
              <a:t>; 					int data; </a:t>
            </a:r>
          </a:p>
          <a:p>
            <a:r>
              <a:rPr lang="en-US" sz="3600" b="1" dirty="0">
                <a:solidFill>
                  <a:srgbClr val="000000"/>
                </a:solidFill>
                <a:latin typeface="Courier Std"/>
              </a:rPr>
              <a:t>				</a:t>
            </a:r>
            <a:r>
              <a:rPr lang="en-US" sz="3600" b="1" i="0" u="none" strike="noStrike" baseline="0" dirty="0">
                <a:solidFill>
                  <a:srgbClr val="000000"/>
                </a:solidFill>
                <a:latin typeface="Courier Std"/>
              </a:rPr>
              <a:t>struct node </a:t>
            </a:r>
            <a:r>
              <a:rPr lang="en-US" sz="3600" b="1" i="0" u="none" strike="noStrike" baseline="0" dirty="0">
                <a:solidFill>
                  <a:srgbClr val="000000"/>
                </a:solidFill>
                <a:latin typeface="STIXGeneral"/>
              </a:rPr>
              <a:t>*</a:t>
            </a:r>
            <a:r>
              <a:rPr lang="en-US" sz="3600" b="1" i="0" u="none" strike="noStrike" baseline="0" dirty="0">
                <a:solidFill>
                  <a:srgbClr val="000000"/>
                </a:solidFill>
                <a:latin typeface="Courier Std"/>
              </a:rPr>
              <a:t>next; 		   		</a:t>
            </a:r>
            <a:r>
              <a:rPr lang="en-US" sz="3600" b="1" dirty="0">
                <a:solidFill>
                  <a:srgbClr val="000000"/>
                </a:solidFill>
                <a:latin typeface="Courier Std"/>
              </a:rPr>
              <a:t>   </a:t>
            </a:r>
            <a:r>
              <a:rPr lang="en-US" sz="3600" b="1" i="0" u="none" strike="noStrike" baseline="0" dirty="0">
                <a:solidFill>
                  <a:srgbClr val="000000"/>
                </a:solidFill>
                <a:latin typeface="Courier Std"/>
              </a:rPr>
              <a:t>}; </a:t>
            </a:r>
            <a:endParaRPr lang="ar-SA" sz="3600" b="1" dirty="0"/>
          </a:p>
        </p:txBody>
      </p:sp>
    </p:spTree>
    <p:extLst>
      <p:ext uri="{BB962C8B-B14F-4D97-AF65-F5344CB8AC3E}">
        <p14:creationId xmlns:p14="http://schemas.microsoft.com/office/powerpoint/2010/main" val="264562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>
            <a:extLst>
              <a:ext uri="{FF2B5EF4-FFF2-40B4-BE49-F238E27FC236}">
                <a16:creationId xmlns:a16="http://schemas.microsoft.com/office/drawing/2014/main" id="{B314669B-80CE-B53E-0E4D-D34D947D22CA}"/>
              </a:ext>
            </a:extLst>
          </p:cNvPr>
          <p:cNvSpPr txBox="1"/>
          <p:nvPr/>
        </p:nvSpPr>
        <p:spPr>
          <a:xfrm>
            <a:off x="637309" y="550039"/>
            <a:ext cx="995680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b="1" i="0" u="none" strike="noStrike" baseline="0" dirty="0">
                <a:solidFill>
                  <a:schemeClr val="accent2">
                    <a:lumMod val="50000"/>
                  </a:schemeClr>
                </a:solidFill>
                <a:latin typeface="Generic81-Regular"/>
              </a:rPr>
              <a:t>Doubly Linked List Operations</a:t>
            </a:r>
          </a:p>
          <a:p>
            <a:pPr algn="just"/>
            <a:endParaRPr lang="en-US" sz="3600" b="1" dirty="0">
              <a:solidFill>
                <a:schemeClr val="accent2">
                  <a:lumMod val="50000"/>
                </a:schemeClr>
              </a:solidFill>
              <a:latin typeface="Generic81-Regular"/>
            </a:endParaRPr>
          </a:p>
          <a:p>
            <a:pPr algn="just"/>
            <a:r>
              <a:rPr lang="en-US" sz="3600" b="1" i="0" u="none" strike="noStrike" baseline="0" dirty="0">
                <a:solidFill>
                  <a:schemeClr val="accent2">
                    <a:lumMod val="50000"/>
                  </a:schemeClr>
                </a:solidFill>
                <a:latin typeface="Generic81-Regular"/>
              </a:rPr>
              <a:t>Insert</a:t>
            </a:r>
            <a:r>
              <a:rPr lang="en-US" sz="2800" b="0" i="0" u="none" strike="noStrike" baseline="0" dirty="0">
                <a:latin typeface="Generic81-Regular"/>
              </a:rPr>
              <a:t> </a:t>
            </a:r>
          </a:p>
          <a:p>
            <a:pPr algn="just"/>
            <a:endParaRPr lang="en-US" sz="2800" b="0" i="0" u="none" strike="noStrike" baseline="0" dirty="0">
              <a:latin typeface="Generic81-Regular"/>
            </a:endParaRPr>
          </a:p>
          <a:p>
            <a:pPr algn="just"/>
            <a:r>
              <a:rPr lang="en-US" sz="2800" b="0" i="0" u="none" strike="noStrike" baseline="0" dirty="0">
                <a:latin typeface="Generic78-Regular"/>
              </a:rPr>
              <a:t>The insert operation in a doubly linked list is performed in the same manner as a singly linked list. </a:t>
            </a:r>
          </a:p>
          <a:p>
            <a:pPr algn="just"/>
            <a:endParaRPr lang="en-US" sz="2800" b="0" i="0" u="none" strike="noStrike" baseline="0" dirty="0">
              <a:latin typeface="Generic78-Regular"/>
            </a:endParaRPr>
          </a:p>
          <a:p>
            <a:pPr algn="just"/>
            <a:r>
              <a:rPr lang="en-US" sz="2800" b="0" i="0" u="none" strike="noStrike" baseline="0" dirty="0">
                <a:latin typeface="Generic78-Regular"/>
              </a:rPr>
              <a:t>The only exception is that the additional node pointer </a:t>
            </a:r>
            <a:r>
              <a:rPr lang="en-US" sz="2800" b="0" i="0" u="none" strike="noStrike" baseline="0" dirty="0" err="1">
                <a:latin typeface="Generic78-Regular"/>
              </a:rPr>
              <a:t>Prev</a:t>
            </a:r>
            <a:r>
              <a:rPr lang="en-US" sz="2800" b="0" i="0" u="none" strike="noStrike" baseline="0" dirty="0">
                <a:latin typeface="Generic78-Regular"/>
              </a:rPr>
              <a:t> is also required to be updated for the new node at the time of insertion.</a:t>
            </a:r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225037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678B542A-1093-0778-1ED1-A7F4CCCB3D23}"/>
              </a:ext>
            </a:extLst>
          </p:cNvPr>
          <p:cNvSpPr txBox="1"/>
          <p:nvPr/>
        </p:nvSpPr>
        <p:spPr>
          <a:xfrm rot="10800000" flipH="1" flipV="1">
            <a:off x="463137" y="226815"/>
            <a:ext cx="5101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Insertion in the beginning  </a:t>
            </a:r>
            <a:endParaRPr lang="ar-SA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CF446E53-09C0-ED86-2DE2-7C55CC2E13CB}"/>
              </a:ext>
            </a:extLst>
          </p:cNvPr>
          <p:cNvSpPr txBox="1"/>
          <p:nvPr/>
        </p:nvSpPr>
        <p:spPr>
          <a:xfrm>
            <a:off x="463137" y="1183541"/>
            <a:ext cx="10284031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3C484E"/>
                </a:solidFill>
                <a:latin typeface="Arial" panose="020B0604020202020204" pitchFamily="34" charset="0"/>
              </a:rPr>
              <a:t>Create </a:t>
            </a:r>
            <a:r>
              <a:rPr lang="en-US" sz="2800" dirty="0" err="1">
                <a:solidFill>
                  <a:srgbClr val="3C484E"/>
                </a:solidFill>
                <a:latin typeface="Arial" panose="020B0604020202020204" pitchFamily="34" charset="0"/>
              </a:rPr>
              <a:t>new_node</a:t>
            </a:r>
            <a:r>
              <a:rPr lang="en-US" sz="2800" dirty="0">
                <a:solidFill>
                  <a:srgbClr val="3C484E"/>
                </a:solidFill>
                <a:latin typeface="Arial" panose="020B0604020202020204" pitchFamily="34" charset="0"/>
              </a:rPr>
              <a:t>.</a:t>
            </a:r>
          </a:p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3C484E"/>
                </a:solidFill>
                <a:latin typeface="Arial" panose="020B0604020202020204" pitchFamily="34" charset="0"/>
              </a:rPr>
              <a:t>Set the previous pointer of the </a:t>
            </a:r>
            <a:r>
              <a:rPr lang="en-US" sz="2800" dirty="0" err="1">
                <a:solidFill>
                  <a:srgbClr val="3C484E"/>
                </a:solidFill>
                <a:latin typeface="Arial" panose="020B0604020202020204" pitchFamily="34" charset="0"/>
              </a:rPr>
              <a:t>new_node</a:t>
            </a:r>
            <a:r>
              <a:rPr lang="en-US" sz="2800" dirty="0">
                <a:solidFill>
                  <a:srgbClr val="3C484E"/>
                </a:solidFill>
                <a:latin typeface="Arial" panose="020B0604020202020204" pitchFamily="34" charset="0"/>
              </a:rPr>
              <a:t> to null.</a:t>
            </a:r>
          </a:p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3C484E"/>
                </a:solidFill>
                <a:latin typeface="Arial" panose="020B0604020202020204" pitchFamily="34" charset="0"/>
              </a:rPr>
              <a:t>Set the next pointer of the </a:t>
            </a:r>
            <a:r>
              <a:rPr lang="en-US" sz="2800" dirty="0" err="1">
                <a:solidFill>
                  <a:srgbClr val="3C484E"/>
                </a:solidFill>
                <a:latin typeface="Arial" panose="020B0604020202020204" pitchFamily="34" charset="0"/>
              </a:rPr>
              <a:t>new_node</a:t>
            </a:r>
            <a:r>
              <a:rPr lang="en-US" sz="2800" dirty="0">
                <a:solidFill>
                  <a:srgbClr val="3C484E"/>
                </a:solidFill>
                <a:latin typeface="Arial" panose="020B0604020202020204" pitchFamily="34" charset="0"/>
              </a:rPr>
              <a:t> to point to the head. </a:t>
            </a:r>
            <a:r>
              <a:rPr lang="en-US" sz="2800" dirty="0" err="1">
                <a:solidFill>
                  <a:srgbClr val="3C484E"/>
                </a:solidFill>
                <a:latin typeface="Arial" panose="020B0604020202020204" pitchFamily="34" charset="0"/>
              </a:rPr>
              <a:t>new_node</a:t>
            </a:r>
            <a:r>
              <a:rPr lang="en-US" sz="2800" dirty="0">
                <a:solidFill>
                  <a:srgbClr val="3C484E"/>
                </a:solidFill>
                <a:latin typeface="Arial" panose="020B0604020202020204" pitchFamily="34" charset="0"/>
              </a:rPr>
              <a:t>-</a:t>
            </a:r>
            <a:r>
              <a:rPr lang="ar-YE" sz="2800" dirty="0">
                <a:solidFill>
                  <a:srgbClr val="3C484E"/>
                </a:solidFill>
                <a:latin typeface="Arial" panose="020B0604020202020204" pitchFamily="34" charset="0"/>
              </a:rPr>
              <a:t>&lt;</a:t>
            </a:r>
            <a:r>
              <a:rPr lang="en-US" sz="2800" dirty="0">
                <a:solidFill>
                  <a:srgbClr val="3C484E"/>
                </a:solidFill>
                <a:latin typeface="Arial" panose="020B0604020202020204" pitchFamily="34" charset="0"/>
              </a:rPr>
              <a:t>next=head</a:t>
            </a:r>
          </a:p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Set </a:t>
            </a:r>
            <a:r>
              <a:rPr lang="en-US" sz="2800" dirty="0">
                <a:solidFill>
                  <a:srgbClr val="3C484E"/>
                </a:solidFill>
                <a:latin typeface="Arial" panose="020B0604020202020204" pitchFamily="34" charset="0"/>
              </a:rPr>
              <a:t>the head previous pointer to point to the </a:t>
            </a:r>
            <a:r>
              <a:rPr lang="en-US" sz="2800" dirty="0" err="1">
                <a:solidFill>
                  <a:srgbClr val="3C484E"/>
                </a:solidFill>
                <a:latin typeface="Arial" panose="020B0604020202020204" pitchFamily="34" charset="0"/>
              </a:rPr>
              <a:t>new_node</a:t>
            </a:r>
            <a:r>
              <a:rPr lang="en-US" sz="2800" dirty="0">
                <a:solidFill>
                  <a:srgbClr val="3C484E"/>
                </a:solidFill>
                <a:latin typeface="Arial" panose="020B0604020202020204" pitchFamily="34" charset="0"/>
              </a:rPr>
              <a:t> head-</a:t>
            </a:r>
            <a:r>
              <a:rPr lang="ar-YE" sz="2800" dirty="0">
                <a:solidFill>
                  <a:srgbClr val="3C484E"/>
                </a:solidFill>
                <a:latin typeface="Arial" panose="020B0604020202020204" pitchFamily="34" charset="0"/>
              </a:rPr>
              <a:t>&lt;</a:t>
            </a:r>
            <a:r>
              <a:rPr lang="en-US" sz="2800" dirty="0" err="1">
                <a:solidFill>
                  <a:srgbClr val="3C484E"/>
                </a:solidFill>
                <a:latin typeface="Arial" panose="020B0604020202020204" pitchFamily="34" charset="0"/>
              </a:rPr>
              <a:t>prev</a:t>
            </a:r>
            <a:r>
              <a:rPr lang="en-US" sz="2800" dirty="0">
                <a:solidFill>
                  <a:srgbClr val="3C484E"/>
                </a:solidFill>
                <a:latin typeface="Arial" panose="020B0604020202020204" pitchFamily="34" charset="0"/>
              </a:rPr>
              <a:t>=</a:t>
            </a:r>
            <a:r>
              <a:rPr lang="en-US" sz="2800" dirty="0" err="1">
                <a:solidFill>
                  <a:srgbClr val="3C484E"/>
                </a:solidFill>
                <a:latin typeface="Arial" panose="020B0604020202020204" pitchFamily="34" charset="0"/>
              </a:rPr>
              <a:t>new_node</a:t>
            </a:r>
            <a:endParaRPr lang="en-US" sz="2800" dirty="0">
              <a:solidFill>
                <a:srgbClr val="3C484E"/>
              </a:solidFill>
              <a:latin typeface="Arial" panose="020B0604020202020204" pitchFamily="34" charset="0"/>
            </a:endParaRPr>
          </a:p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 Set the head to point to the </a:t>
            </a:r>
            <a:r>
              <a:rPr lang="en-US" sz="2800" b="0" i="0" dirty="0" err="1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new_node</a:t>
            </a:r>
            <a:r>
              <a:rPr lang="en-US" sz="2800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3C484E"/>
                </a:solidFill>
                <a:latin typeface="Arial" panose="020B0604020202020204" pitchFamily="34" charset="0"/>
              </a:rPr>
              <a:t>                                  </a:t>
            </a:r>
            <a:r>
              <a:rPr lang="en-US" sz="2800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head=</a:t>
            </a:r>
            <a:r>
              <a:rPr lang="en-US" sz="2800" b="0" i="0" dirty="0" err="1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new_node</a:t>
            </a:r>
            <a:r>
              <a:rPr lang="en-US" sz="2800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.</a:t>
            </a:r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72612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مجموعة 6">
            <a:extLst>
              <a:ext uri="{FF2B5EF4-FFF2-40B4-BE49-F238E27FC236}">
                <a16:creationId xmlns:a16="http://schemas.microsoft.com/office/drawing/2014/main" id="{F1A3A7FA-2C6C-CEBF-BD52-7099F0713E67}"/>
              </a:ext>
            </a:extLst>
          </p:cNvPr>
          <p:cNvGrpSpPr/>
          <p:nvPr/>
        </p:nvGrpSpPr>
        <p:grpSpPr>
          <a:xfrm>
            <a:off x="585787" y="147782"/>
            <a:ext cx="9658351" cy="6585527"/>
            <a:chOff x="585787" y="70577"/>
            <a:chExt cx="9658351" cy="6315515"/>
          </a:xfrm>
        </p:grpSpPr>
        <p:pic>
          <p:nvPicPr>
            <p:cNvPr id="3" name="صورة 2">
              <a:extLst>
                <a:ext uri="{FF2B5EF4-FFF2-40B4-BE49-F238E27FC236}">
                  <a16:creationId xmlns:a16="http://schemas.microsoft.com/office/drawing/2014/main" id="{55DE34D9-CF78-38EA-E98B-836F76902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7863" y="70577"/>
              <a:ext cx="8296275" cy="1194805"/>
            </a:xfrm>
            <a:prstGeom prst="rect">
              <a:avLst/>
            </a:prstGeom>
          </p:spPr>
        </p:pic>
        <p:pic>
          <p:nvPicPr>
            <p:cNvPr id="4" name="صورة 3">
              <a:extLst>
                <a:ext uri="{FF2B5EF4-FFF2-40B4-BE49-F238E27FC236}">
                  <a16:creationId xmlns:a16="http://schemas.microsoft.com/office/drawing/2014/main" id="{71BB70B5-5EF4-7DA0-4BA7-B9EEA13A3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362" y="1265382"/>
              <a:ext cx="9629775" cy="1700784"/>
            </a:xfrm>
            <a:prstGeom prst="rect">
              <a:avLst/>
            </a:prstGeom>
          </p:spPr>
        </p:pic>
        <p:pic>
          <p:nvPicPr>
            <p:cNvPr id="5" name="صورة 4">
              <a:extLst>
                <a:ext uri="{FF2B5EF4-FFF2-40B4-BE49-F238E27FC236}">
                  <a16:creationId xmlns:a16="http://schemas.microsoft.com/office/drawing/2014/main" id="{A2274B5F-EF3D-2E4D-8BE8-B1A9C6B06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5787" y="2931689"/>
              <a:ext cx="9658350" cy="1788096"/>
            </a:xfrm>
            <a:prstGeom prst="rect">
              <a:avLst/>
            </a:prstGeom>
          </p:spPr>
        </p:pic>
        <p:pic>
          <p:nvPicPr>
            <p:cNvPr id="6" name="صورة 5">
              <a:extLst>
                <a:ext uri="{FF2B5EF4-FFF2-40B4-BE49-F238E27FC236}">
                  <a16:creationId xmlns:a16="http://schemas.microsoft.com/office/drawing/2014/main" id="{D98B8BB1-5053-18CA-F261-B3AD74B2E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5312" y="4973970"/>
              <a:ext cx="9648825" cy="14121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831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678B542A-1093-0778-1ED1-A7F4CCCB3D23}"/>
              </a:ext>
            </a:extLst>
          </p:cNvPr>
          <p:cNvSpPr txBox="1"/>
          <p:nvPr/>
        </p:nvSpPr>
        <p:spPr>
          <a:xfrm rot="10800000" flipH="1" flipV="1">
            <a:off x="389310" y="435720"/>
            <a:ext cx="6023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Insertion in specific position   </a:t>
            </a:r>
            <a:endParaRPr lang="ar-SA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AB70BA13-53D0-E3A9-6B85-D7C727B897AC}"/>
              </a:ext>
            </a:extLst>
          </p:cNvPr>
          <p:cNvSpPr txBox="1"/>
          <p:nvPr/>
        </p:nvSpPr>
        <p:spPr>
          <a:xfrm>
            <a:off x="595745" y="1190078"/>
            <a:ext cx="1009402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Traverse to N-1 node in the list. Where N is the position to insert. Use a temp variable to point to N-1th node.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Create </a:t>
            </a:r>
            <a:r>
              <a:rPr lang="en-US" sz="2800" dirty="0" err="1"/>
              <a:t>new_node</a:t>
            </a:r>
            <a:r>
              <a:rPr lang="en-US" sz="2800" dirty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0" i="0" dirty="0">
                <a:effectLst/>
                <a:latin typeface="Arial" panose="020B0604020202020204" pitchFamily="34" charset="0"/>
              </a:rPr>
              <a:t>Connect the next pointer of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new_node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with the node pointed by next of temp node.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0" i="0" dirty="0">
                <a:effectLst/>
                <a:latin typeface="Arial" panose="020B0604020202020204" pitchFamily="34" charset="0"/>
              </a:rPr>
              <a:t>Connect the previous of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new_node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with the temp node.</a:t>
            </a:r>
            <a:endParaRPr lang="en-US" sz="28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2800" b="0" i="0" dirty="0">
                <a:effectLst/>
                <a:latin typeface="Arial" panose="020B0604020202020204" pitchFamily="34" charset="0"/>
              </a:rPr>
              <a:t>Connect the previous of the node pointed by temp-&gt;next to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new_node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</a:rPr>
              <a:t> 		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temp-&gt;next-</a:t>
            </a:r>
            <a:r>
              <a:rPr lang="ar-YE" sz="2800" b="0" i="0" dirty="0">
                <a:effectLst/>
                <a:latin typeface="Arial" panose="020B0604020202020204" pitchFamily="34" charset="0"/>
              </a:rPr>
              <a:t>&lt;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prev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=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new_node</a:t>
            </a:r>
            <a:endParaRPr lang="en-US" sz="28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2800" b="0" i="0" dirty="0">
                <a:effectLst/>
                <a:latin typeface="Arial" panose="020B0604020202020204" pitchFamily="34" charset="0"/>
              </a:rPr>
              <a:t>Connect the next of temp node to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new_node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</a:rPr>
              <a:t>     		 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temp-&gt;next =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new_node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.</a:t>
            </a:r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3853603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مجموعة 6">
            <a:extLst>
              <a:ext uri="{FF2B5EF4-FFF2-40B4-BE49-F238E27FC236}">
                <a16:creationId xmlns:a16="http://schemas.microsoft.com/office/drawing/2014/main" id="{D0A7E216-972C-5469-DF86-5C9664082E05}"/>
              </a:ext>
            </a:extLst>
          </p:cNvPr>
          <p:cNvGrpSpPr/>
          <p:nvPr/>
        </p:nvGrpSpPr>
        <p:grpSpPr>
          <a:xfrm>
            <a:off x="592182" y="313509"/>
            <a:ext cx="9962605" cy="6396448"/>
            <a:chOff x="592182" y="313509"/>
            <a:chExt cx="9962605" cy="6396448"/>
          </a:xfrm>
        </p:grpSpPr>
        <p:pic>
          <p:nvPicPr>
            <p:cNvPr id="5" name="صورة 4">
              <a:extLst>
                <a:ext uri="{FF2B5EF4-FFF2-40B4-BE49-F238E27FC236}">
                  <a16:creationId xmlns:a16="http://schemas.microsoft.com/office/drawing/2014/main" id="{A51A1542-AC8E-E868-5911-978ECA0AE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6206" y="4275955"/>
              <a:ext cx="9223804" cy="2434002"/>
            </a:xfrm>
            <a:prstGeom prst="rect">
              <a:avLst/>
            </a:prstGeom>
          </p:spPr>
        </p:pic>
        <p:pic>
          <p:nvPicPr>
            <p:cNvPr id="3" name="صورة 2">
              <a:extLst>
                <a:ext uri="{FF2B5EF4-FFF2-40B4-BE49-F238E27FC236}">
                  <a16:creationId xmlns:a16="http://schemas.microsoft.com/office/drawing/2014/main" id="{58ADDB28-CAC3-D5A6-B7C6-9EDD5B10C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182" y="313509"/>
              <a:ext cx="9962605" cy="1822405"/>
            </a:xfrm>
            <a:prstGeom prst="rect">
              <a:avLst/>
            </a:prstGeom>
          </p:spPr>
        </p:pic>
        <p:pic>
          <p:nvPicPr>
            <p:cNvPr id="4" name="صورة 3">
              <a:extLst>
                <a:ext uri="{FF2B5EF4-FFF2-40B4-BE49-F238E27FC236}">
                  <a16:creationId xmlns:a16="http://schemas.microsoft.com/office/drawing/2014/main" id="{74F570FB-06C6-E83A-96C0-DDE431740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1430" y="1988469"/>
              <a:ext cx="9313357" cy="23502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3811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مجموعة 5">
            <a:extLst>
              <a:ext uri="{FF2B5EF4-FFF2-40B4-BE49-F238E27FC236}">
                <a16:creationId xmlns:a16="http://schemas.microsoft.com/office/drawing/2014/main" id="{EDD486D8-24F7-C6C4-0573-514EA99E5A62}"/>
              </a:ext>
            </a:extLst>
          </p:cNvPr>
          <p:cNvGrpSpPr/>
          <p:nvPr/>
        </p:nvGrpSpPr>
        <p:grpSpPr>
          <a:xfrm>
            <a:off x="775063" y="67309"/>
            <a:ext cx="9710057" cy="6428741"/>
            <a:chOff x="1402080" y="67309"/>
            <a:chExt cx="8747760" cy="6428741"/>
          </a:xfrm>
        </p:grpSpPr>
        <p:pic>
          <p:nvPicPr>
            <p:cNvPr id="3" name="صورة 2">
              <a:extLst>
                <a:ext uri="{FF2B5EF4-FFF2-40B4-BE49-F238E27FC236}">
                  <a16:creationId xmlns:a16="http://schemas.microsoft.com/office/drawing/2014/main" id="{BBC87E68-D22E-74E3-2F58-2CD7FE43E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2080" y="2206943"/>
              <a:ext cx="8747760" cy="2066925"/>
            </a:xfrm>
            <a:prstGeom prst="rect">
              <a:avLst/>
            </a:prstGeom>
          </p:spPr>
        </p:pic>
        <p:pic>
          <p:nvPicPr>
            <p:cNvPr id="2" name="صورة 1">
              <a:extLst>
                <a:ext uri="{FF2B5EF4-FFF2-40B4-BE49-F238E27FC236}">
                  <a16:creationId xmlns:a16="http://schemas.microsoft.com/office/drawing/2014/main" id="{2F37EC53-92AC-5A6B-C16D-959A3C36C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2080" y="67309"/>
              <a:ext cx="8747760" cy="2206308"/>
            </a:xfrm>
            <a:prstGeom prst="rect">
              <a:avLst/>
            </a:prstGeom>
          </p:spPr>
        </p:pic>
        <p:pic>
          <p:nvPicPr>
            <p:cNvPr id="4" name="صورة 3">
              <a:extLst>
                <a:ext uri="{FF2B5EF4-FFF2-40B4-BE49-F238E27FC236}">
                  <a16:creationId xmlns:a16="http://schemas.microsoft.com/office/drawing/2014/main" id="{69BC1375-9E98-A135-FBBF-6CB873479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78280" y="4429125"/>
              <a:ext cx="8595360" cy="2066925"/>
            </a:xfrm>
            <a:prstGeom prst="rect">
              <a:avLst/>
            </a:prstGeom>
          </p:spPr>
        </p:pic>
      </p:grpSp>
      <p:pic>
        <p:nvPicPr>
          <p:cNvPr id="5" name="صورة 4">
            <a:extLst>
              <a:ext uri="{FF2B5EF4-FFF2-40B4-BE49-F238E27FC236}">
                <a16:creationId xmlns:a16="http://schemas.microsoft.com/office/drawing/2014/main" id="{E87C8C05-4DFD-EE09-78E7-56F72F151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645" y="4489292"/>
            <a:ext cx="9442595" cy="194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0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واجهة">
  <a:themeElements>
    <a:clrScheme name="أزرق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واجهة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واجهة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771</Words>
  <Application>Microsoft Office PowerPoint</Application>
  <PresentationFormat>شاشة عريضة</PresentationFormat>
  <Paragraphs>67</Paragraphs>
  <Slides>18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8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18</vt:i4>
      </vt:variant>
    </vt:vector>
  </HeadingPairs>
  <TitlesOfParts>
    <vt:vector size="27" baseType="lpstr">
      <vt:lpstr>Arial</vt:lpstr>
      <vt:lpstr>Calibri</vt:lpstr>
      <vt:lpstr>Courier Std</vt:lpstr>
      <vt:lpstr>Generic78-Regular</vt:lpstr>
      <vt:lpstr>Generic81-Regular</vt:lpstr>
      <vt:lpstr>STIXGeneral</vt:lpstr>
      <vt:lpstr>Trebuchet MS</vt:lpstr>
      <vt:lpstr>Wingdings 3</vt:lpstr>
      <vt:lpstr>واجهة</vt:lpstr>
      <vt:lpstr>Data Structures 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pc</dc:creator>
  <cp:lastModifiedBy>T-COM</cp:lastModifiedBy>
  <cp:revision>76</cp:revision>
  <dcterms:created xsi:type="dcterms:W3CDTF">2022-10-12T21:57:59Z</dcterms:created>
  <dcterms:modified xsi:type="dcterms:W3CDTF">2023-09-23T05:04:05Z</dcterms:modified>
</cp:coreProperties>
</file>