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88" r:id="rId3"/>
    <p:sldId id="267" r:id="rId4"/>
    <p:sldId id="261" r:id="rId5"/>
    <p:sldId id="280" r:id="rId6"/>
    <p:sldId id="268" r:id="rId7"/>
    <p:sldId id="286" r:id="rId8"/>
    <p:sldId id="269" r:id="rId9"/>
    <p:sldId id="270" r:id="rId10"/>
    <p:sldId id="271" r:id="rId11"/>
    <p:sldId id="264" r:id="rId12"/>
    <p:sldId id="275" r:id="rId13"/>
    <p:sldId id="277" r:id="rId14"/>
    <p:sldId id="278" r:id="rId15"/>
    <p:sldId id="290" r:id="rId16"/>
    <p:sldId id="279" r:id="rId17"/>
    <p:sldId id="305" r:id="rId18"/>
    <p:sldId id="287" r:id="rId19"/>
    <p:sldId id="265" r:id="rId20"/>
    <p:sldId id="281" r:id="rId21"/>
    <p:sldId id="282" r:id="rId22"/>
    <p:sldId id="283" r:id="rId23"/>
    <p:sldId id="284" r:id="rId24"/>
    <p:sldId id="285" r:id="rId25"/>
    <p:sldId id="289" r:id="rId26"/>
    <p:sldId id="273" r:id="rId27"/>
    <p:sldId id="299" r:id="rId28"/>
    <p:sldId id="304" r:id="rId29"/>
    <p:sldId id="274" r:id="rId30"/>
    <p:sldId id="291" r:id="rId31"/>
    <p:sldId id="301" r:id="rId32"/>
    <p:sldId id="292" r:id="rId33"/>
    <p:sldId id="302" r:id="rId34"/>
    <p:sldId id="300" r:id="rId35"/>
    <p:sldId id="303" r:id="rId36"/>
    <p:sldId id="293" r:id="rId37"/>
    <p:sldId id="2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185" autoAdjust="0"/>
  </p:normalViewPr>
  <p:slideViewPr>
    <p:cSldViewPr snapToGrid="0">
      <p:cViewPr varScale="1">
        <p:scale>
          <a:sx n="50" d="100"/>
          <a:sy n="50" d="100"/>
        </p:scale>
        <p:origin x="73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11/25/2023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95323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11/25/2023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555903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11/25/2023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endParaRPr lang="en-US" dirty="0">
              <a:solidFill>
                <a:srgbClr val="90C226">
                  <a:lumMod val="60000"/>
                  <a:lumOff val="40000"/>
                </a:srgbClr>
              </a:solidFill>
              <a:latin typeface="Arial"/>
            </a:endParaRPr>
          </a:p>
        </p:txBody>
      </p:sp>
    </p:spTree>
    <p:extLst>
      <p:ext uri="{BB962C8B-B14F-4D97-AF65-F5344CB8AC3E}">
        <p14:creationId xmlns:p14="http://schemas.microsoft.com/office/powerpoint/2010/main" val="910018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11/25/2023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977979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11/25/2023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3668457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11/25/2023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969640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11/25/2023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345294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11/25/2023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167046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677333" y="2160589"/>
            <a:ext cx="8596669" cy="3880773"/>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11/25/2023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625629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11/25/2023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6463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0E25A484-854F-4E49-A0E2-50B1AEB4AD15}" type="datetimeFigureOut">
              <a:rPr lang="en-US" smtClean="0">
                <a:solidFill>
                  <a:prstClr val="black">
                    <a:tint val="75000"/>
                  </a:prstClr>
                </a:solidFill>
              </a:rPr>
              <a:pPr/>
              <a:t>11/25/2023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11959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0E25A484-854F-4E49-A0E2-50B1AEB4AD15}" type="datetimeFigureOut">
              <a:rPr lang="en-US" smtClean="0">
                <a:solidFill>
                  <a:prstClr val="black">
                    <a:tint val="75000"/>
                  </a:prstClr>
                </a:solidFill>
              </a:rPr>
              <a:pPr/>
              <a:t>11/25/2023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4042660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0E25A484-854F-4E49-A0E2-50B1AEB4AD15}" type="datetimeFigureOut">
              <a:rPr lang="en-US" smtClean="0">
                <a:solidFill>
                  <a:prstClr val="black">
                    <a:tint val="75000"/>
                  </a:prstClr>
                </a:solidFill>
              </a:rPr>
              <a:pPr/>
              <a:t>11/25/2023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908870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5A484-854F-4E49-A0E2-50B1AEB4AD15}" type="datetimeFigureOut">
              <a:rPr lang="en-US" smtClean="0">
                <a:solidFill>
                  <a:prstClr val="black">
                    <a:tint val="75000"/>
                  </a:prstClr>
                </a:solidFill>
              </a:rPr>
              <a:pPr/>
              <a:t>11/25/2023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10150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0E25A484-854F-4E49-A0E2-50B1AEB4AD15}" type="datetimeFigureOut">
              <a:rPr lang="en-US" smtClean="0">
                <a:solidFill>
                  <a:prstClr val="black">
                    <a:tint val="75000"/>
                  </a:prstClr>
                </a:solidFill>
              </a:rPr>
              <a:pPr/>
              <a:t>11/25/2023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29191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0E25A484-854F-4E49-A0E2-50B1AEB4AD15}" type="datetimeFigureOut">
              <a:rPr lang="en-US" smtClean="0">
                <a:solidFill>
                  <a:prstClr val="black">
                    <a:tint val="75000"/>
                  </a:prstClr>
                </a:solidFill>
              </a:rPr>
              <a:pPr/>
              <a:t>11/25/2023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4211191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92000" cy="6870500"/>
            <a:chOff x="-12514255" y="-8467"/>
            <a:chExt cx="24706255" cy="6870500"/>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12514255" y="4017233"/>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25A484-854F-4E49-A0E2-50B1AEB4AD15}" type="datetimeFigureOut">
              <a:rPr lang="en-US" smtClean="0">
                <a:solidFill>
                  <a:prstClr val="black">
                    <a:tint val="75000"/>
                  </a:prstClr>
                </a:solidFill>
              </a:rPr>
              <a:pPr/>
              <a:t>11/25/2023</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558839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507067" y="2807167"/>
            <a:ext cx="7766936" cy="1646302"/>
          </a:xfrm>
        </p:spPr>
        <p:txBody>
          <a:bodyPr/>
          <a:lstStyle/>
          <a:p>
            <a:pPr algn="ctr"/>
            <a:r>
              <a:rPr lang="en-US" b="1" dirty="0"/>
              <a:t>Data Structures</a:t>
            </a:r>
            <a:br>
              <a:rPr lang="en-US" b="1" dirty="0"/>
            </a:br>
            <a:endParaRPr lang="en-US" b="1" dirty="0"/>
          </a:p>
        </p:txBody>
      </p:sp>
      <p:sp>
        <p:nvSpPr>
          <p:cNvPr id="3" name="عنوان فرعي 2"/>
          <p:cNvSpPr>
            <a:spLocks noGrp="1"/>
          </p:cNvSpPr>
          <p:nvPr>
            <p:ph type="subTitle" idx="1"/>
          </p:nvPr>
        </p:nvSpPr>
        <p:spPr/>
        <p:txBody>
          <a:bodyPr>
            <a:normAutofit/>
          </a:bodyPr>
          <a:lstStyle/>
          <a:p>
            <a:pPr algn="ctr"/>
            <a:r>
              <a:rPr lang="en-US" sz="3600" b="1" dirty="0"/>
              <a:t>Trees</a:t>
            </a:r>
          </a:p>
        </p:txBody>
      </p:sp>
    </p:spTree>
    <p:extLst>
      <p:ext uri="{BB962C8B-B14F-4D97-AF65-F5344CB8AC3E}">
        <p14:creationId xmlns:p14="http://schemas.microsoft.com/office/powerpoint/2010/main" val="335390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6C8D75D2-433C-EEC2-E364-97E5F7366512}"/>
              </a:ext>
            </a:extLst>
          </p:cNvPr>
          <p:cNvSpPr txBox="1"/>
          <p:nvPr/>
        </p:nvSpPr>
        <p:spPr>
          <a:xfrm>
            <a:off x="597866" y="2566982"/>
            <a:ext cx="10117183" cy="3293209"/>
          </a:xfrm>
          <a:prstGeom prst="rect">
            <a:avLst/>
          </a:prstGeom>
          <a:noFill/>
        </p:spPr>
        <p:txBody>
          <a:bodyPr wrap="square">
            <a:spAutoFit/>
          </a:bodyPr>
          <a:lstStyle/>
          <a:p>
            <a:pPr algn="just"/>
            <a:r>
              <a:rPr lang="en-US" sz="2800" b="1" i="0" u="none" strike="noStrike" baseline="0" dirty="0">
                <a:solidFill>
                  <a:schemeClr val="accent2">
                    <a:lumMod val="50000"/>
                  </a:schemeClr>
                </a:solidFill>
                <a:latin typeface="Calibri" panose="020F0502020204030204" pitchFamily="34" charset="0"/>
                <a:cs typeface="Calibri" panose="020F0502020204030204" pitchFamily="34" charset="0"/>
              </a:rPr>
              <a:t>Path: </a:t>
            </a:r>
            <a:endParaRPr lang="en-US" sz="2800" b="0" i="0" u="none" strike="noStrike" baseline="0" dirty="0">
              <a:solidFill>
                <a:schemeClr val="accent2">
                  <a:lumMod val="50000"/>
                </a:schemeClr>
              </a:solidFill>
              <a:latin typeface="Calibri" panose="020F0502020204030204" pitchFamily="34" charset="0"/>
              <a:cs typeface="Calibri" panose="020F0502020204030204" pitchFamily="34" charset="0"/>
            </a:endParaRPr>
          </a:p>
          <a:p>
            <a:pPr algn="just"/>
            <a:r>
              <a:rPr lang="en-US" sz="2800" dirty="0">
                <a:solidFill>
                  <a:srgbClr val="000000"/>
                </a:solidFill>
                <a:latin typeface="Calibri" panose="020F0502020204030204" pitchFamily="34" charset="0"/>
                <a:cs typeface="Calibri" panose="020F0502020204030204" pitchFamily="34" charset="0"/>
              </a:rPr>
              <a:t>T</a:t>
            </a:r>
            <a:r>
              <a:rPr lang="en-US" sz="2800" b="0" i="0" u="none" strike="noStrike" baseline="0" dirty="0">
                <a:solidFill>
                  <a:srgbClr val="000000"/>
                </a:solidFill>
                <a:latin typeface="Calibri" panose="020F0502020204030204" pitchFamily="34" charset="0"/>
                <a:cs typeface="Calibri" panose="020F0502020204030204" pitchFamily="34" charset="0"/>
              </a:rPr>
              <a:t>he sequence of nodes and edges from one node to another node is called a path between the two nodes. The length of a path represents the total number of nodes on that path. </a:t>
            </a:r>
          </a:p>
          <a:p>
            <a:pPr algn="just"/>
            <a:endParaRPr lang="en-US" sz="1200" dirty="0">
              <a:solidFill>
                <a:srgbClr val="000000"/>
              </a:solidFill>
              <a:latin typeface="Calibri" panose="020F0502020204030204" pitchFamily="34" charset="0"/>
              <a:cs typeface="Calibri" panose="020F0502020204030204" pitchFamily="34" charset="0"/>
            </a:endParaRPr>
          </a:p>
          <a:p>
            <a:pPr algn="just"/>
            <a:r>
              <a:rPr lang="en-US" sz="2800" b="1" i="0" u="none" strike="noStrike" baseline="0" dirty="0">
                <a:solidFill>
                  <a:schemeClr val="accent2">
                    <a:lumMod val="50000"/>
                  </a:schemeClr>
                </a:solidFill>
                <a:latin typeface="Calibri" panose="020F0502020204030204" pitchFamily="34" charset="0"/>
                <a:cs typeface="Calibri" panose="020F0502020204030204" pitchFamily="34" charset="0"/>
              </a:rPr>
              <a:t>Sub-tree: </a:t>
            </a:r>
            <a:endParaRPr lang="en-US" sz="2800" b="0" i="0" u="none" strike="noStrike" baseline="0" dirty="0">
              <a:solidFill>
                <a:schemeClr val="accent2">
                  <a:lumMod val="50000"/>
                </a:schemeClr>
              </a:solidFill>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800" dirty="0">
                <a:solidFill>
                  <a:srgbClr val="000000"/>
                </a:solidFill>
                <a:latin typeface="Calibri" panose="020F0502020204030204" pitchFamily="34" charset="0"/>
                <a:cs typeface="Calibri" panose="020F0502020204030204" pitchFamily="34" charset="0"/>
              </a:rPr>
              <a:t>E</a:t>
            </a:r>
            <a:r>
              <a:rPr lang="en-US" sz="2800" b="0" i="0" u="none" strike="noStrike" baseline="0" dirty="0">
                <a:solidFill>
                  <a:srgbClr val="000000"/>
                </a:solidFill>
                <a:latin typeface="Calibri" panose="020F0502020204030204" pitchFamily="34" charset="0"/>
                <a:cs typeface="Calibri" panose="020F0502020204030204" pitchFamily="34" charset="0"/>
              </a:rPr>
              <a:t>ach child of a node forms a subtree </a:t>
            </a:r>
            <a:r>
              <a:rPr lang="en-US" sz="2800" b="1" i="0" u="none" strike="noStrike" baseline="0" dirty="0">
                <a:solidFill>
                  <a:srgbClr val="000000"/>
                </a:solidFill>
                <a:latin typeface="Calibri" panose="020F0502020204030204" pitchFamily="34" charset="0"/>
                <a:cs typeface="Calibri" panose="020F0502020204030204" pitchFamily="34" charset="0"/>
              </a:rPr>
              <a:t>recursively</a:t>
            </a:r>
            <a:r>
              <a:rPr lang="en-US" sz="2800" b="0" i="0" u="none" strike="noStrike" baseline="0" dirty="0">
                <a:solidFill>
                  <a:srgbClr val="000000"/>
                </a:solidFill>
                <a:latin typeface="Calibri" panose="020F0502020204030204" pitchFamily="34" charset="0"/>
                <a:cs typeface="Calibri" panose="020F0502020204030204" pitchFamily="34" charset="0"/>
              </a:rPr>
              <a:t>. </a:t>
            </a:r>
          </a:p>
          <a:p>
            <a:pPr marL="457200" indent="-457200" algn="jus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Each child node consists of a sub-tree with its parent node. </a:t>
            </a:r>
            <a:endParaRPr lang="ar-SA" sz="2800" dirty="0">
              <a:latin typeface="Calibri" panose="020F0502020204030204" pitchFamily="34" charset="0"/>
              <a:cs typeface="Calibri" panose="020F0502020204030204" pitchFamily="34" charset="0"/>
            </a:endParaRPr>
          </a:p>
        </p:txBody>
      </p:sp>
      <p:sp>
        <p:nvSpPr>
          <p:cNvPr id="4" name="مربع نص 3">
            <a:extLst>
              <a:ext uri="{FF2B5EF4-FFF2-40B4-BE49-F238E27FC236}">
                <a16:creationId xmlns:a16="http://schemas.microsoft.com/office/drawing/2014/main" id="{ADEDE5BC-510D-CAD9-8DCA-CD07A079F628}"/>
              </a:ext>
            </a:extLst>
          </p:cNvPr>
          <p:cNvSpPr txBox="1"/>
          <p:nvPr/>
        </p:nvSpPr>
        <p:spPr>
          <a:xfrm>
            <a:off x="597866" y="197381"/>
            <a:ext cx="10117183" cy="2246769"/>
          </a:xfrm>
          <a:prstGeom prst="rect">
            <a:avLst/>
          </a:prstGeom>
          <a:noFill/>
        </p:spPr>
        <p:txBody>
          <a:bodyPr wrap="square">
            <a:spAutoFit/>
          </a:bodyPr>
          <a:lstStyle/>
          <a:p>
            <a:pPr algn="just"/>
            <a:r>
              <a:rPr lang="en-US" sz="2800" b="1" i="0" u="none" strike="noStrike" baseline="0" dirty="0">
                <a:solidFill>
                  <a:schemeClr val="accent2">
                    <a:lumMod val="50000"/>
                  </a:schemeClr>
                </a:solidFill>
                <a:latin typeface="Calibri" panose="020F0502020204030204" pitchFamily="34" charset="0"/>
                <a:cs typeface="Calibri" panose="020F0502020204030204" pitchFamily="34" charset="0"/>
              </a:rPr>
              <a:t>Depth: </a:t>
            </a:r>
            <a:endParaRPr lang="en-US" sz="2800" b="0" i="0" u="none" strike="noStrike" baseline="0" dirty="0">
              <a:solidFill>
                <a:schemeClr val="accent2">
                  <a:lumMod val="50000"/>
                </a:schemeClr>
              </a:solidFill>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800" dirty="0">
                <a:solidFill>
                  <a:srgbClr val="000000"/>
                </a:solidFill>
                <a:latin typeface="Calibri" panose="020F0502020204030204" pitchFamily="34" charset="0"/>
                <a:cs typeface="Calibri" panose="020F0502020204030204" pitchFamily="34" charset="0"/>
              </a:rPr>
              <a:t>T</a:t>
            </a:r>
            <a:r>
              <a:rPr lang="en-US" sz="2800" b="0" i="0" u="none" strike="noStrike" baseline="0" dirty="0">
                <a:solidFill>
                  <a:srgbClr val="000000"/>
                </a:solidFill>
                <a:latin typeface="Calibri" panose="020F0502020204030204" pitchFamily="34" charset="0"/>
                <a:cs typeface="Calibri" panose="020F0502020204030204" pitchFamily="34" charset="0"/>
              </a:rPr>
              <a:t>he total number of edges from the root node to a particular node is called the depth of that node. </a:t>
            </a:r>
          </a:p>
          <a:p>
            <a:pPr marL="457200" indent="-457200" algn="jus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In a tree, the total number of edges from the root node to a leaf node in the longest path is said to be the depth of the tree. </a:t>
            </a:r>
            <a:endParaRPr lang="ar-SA"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817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0AEFA66E-CD9A-ACEF-5082-2336059A71C0}"/>
              </a:ext>
            </a:extLst>
          </p:cNvPr>
          <p:cNvSpPr txBox="1"/>
          <p:nvPr/>
        </p:nvSpPr>
        <p:spPr>
          <a:xfrm>
            <a:off x="685799" y="331879"/>
            <a:ext cx="10164171" cy="6247864"/>
          </a:xfrm>
          <a:prstGeom prst="rect">
            <a:avLst/>
          </a:prstGeom>
          <a:noFill/>
        </p:spPr>
        <p:txBody>
          <a:bodyPr wrap="square">
            <a:spAutoFit/>
          </a:bodyPr>
          <a:lstStyle/>
          <a:p>
            <a:pPr algn="just"/>
            <a:r>
              <a:rPr lang="en-US" sz="3600" b="1" i="0" u="none" strike="noStrike" baseline="0" dirty="0">
                <a:solidFill>
                  <a:schemeClr val="accent2">
                    <a:lumMod val="50000"/>
                  </a:schemeClr>
                </a:solidFill>
                <a:latin typeface="Calibri" panose="020F0502020204030204" pitchFamily="34" charset="0"/>
                <a:cs typeface="Calibri" panose="020F0502020204030204" pitchFamily="34" charset="0"/>
              </a:rPr>
              <a:t>Binary Trees </a:t>
            </a:r>
            <a:endParaRPr lang="en-US" sz="3600" b="0" i="0" u="none" strike="noStrike" baseline="0" dirty="0">
              <a:solidFill>
                <a:schemeClr val="accent2">
                  <a:lumMod val="50000"/>
                </a:schemeClr>
              </a:solidFill>
              <a:latin typeface="Calibri" panose="020F0502020204030204" pitchFamily="34" charset="0"/>
              <a:cs typeface="Calibri" panose="020F0502020204030204" pitchFamily="34" charset="0"/>
            </a:endParaRPr>
          </a:p>
          <a:p>
            <a:pPr algn="just"/>
            <a:endParaRPr lang="en-US" sz="2800" b="1" dirty="0">
              <a:solidFill>
                <a:schemeClr val="accent2">
                  <a:lumMod val="50000"/>
                </a:schemeClr>
              </a:solidFill>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It </a:t>
            </a:r>
            <a:r>
              <a:rPr lang="en-US" sz="2800" b="0" i="0" u="none" strike="noStrike" baseline="0" dirty="0">
                <a:latin typeface="Calibri" panose="020F0502020204030204" pitchFamily="34" charset="0"/>
                <a:cs typeface="Calibri" panose="020F0502020204030204" pitchFamily="34" charset="0"/>
              </a:rPr>
              <a:t>is one of the most widely used non-linear data structures in the field of computer science. It is a restricted form of a general tree. The restriction that it applies to a general tree is that its nodes can have a maximum degree of 2. That means, the nodes of a binary tree can have zero, one or two child nodes but not more than that.</a:t>
            </a:r>
            <a:endParaRPr lang="ar-SA" sz="2800" dirty="0">
              <a:latin typeface="Calibri" panose="020F0502020204030204" pitchFamily="34" charset="0"/>
              <a:cs typeface="Calibri" panose="020F0502020204030204" pitchFamily="34" charset="0"/>
            </a:endParaRPr>
          </a:p>
          <a:p>
            <a:pPr algn="just"/>
            <a:endParaRPr lang="en-US" sz="2800" b="0" i="0" u="none" strike="noStrike" baseline="0" dirty="0">
              <a:solidFill>
                <a:srgbClr val="000000"/>
              </a:solidFill>
              <a:latin typeface="Calibri" panose="020F0502020204030204" pitchFamily="34" charset="0"/>
              <a:cs typeface="Calibri" panose="020F0502020204030204" pitchFamily="34" charset="0"/>
            </a:endParaRPr>
          </a:p>
          <a:p>
            <a:pPr algn="just"/>
            <a:r>
              <a:rPr lang="en-US" sz="2800" b="0" i="0" u="none" strike="noStrike" baseline="0" dirty="0">
                <a:solidFill>
                  <a:srgbClr val="000000"/>
                </a:solidFill>
                <a:latin typeface="Calibri" panose="020F0502020204030204" pitchFamily="34" charset="0"/>
                <a:cs typeface="Calibri" panose="020F0502020204030204" pitchFamily="34" charset="0"/>
              </a:rPr>
              <a:t>A binary tree with only one node is a binary tree with a root in which the left and right sub-trees are empty. If there are two nodes in a binary tree, one will be the root and another can be either the left or the right child of the root.</a:t>
            </a:r>
          </a:p>
          <a:p>
            <a:pPr algn="just"/>
            <a:endParaRPr lang="en-US" sz="2800" dirty="0">
              <a:solidFill>
                <a:srgbClr val="000000"/>
              </a:solidFill>
              <a:latin typeface="Calibri" panose="020F0502020204030204" pitchFamily="34" charset="0"/>
              <a:cs typeface="Calibri" panose="020F0502020204030204" pitchFamily="34" charset="0"/>
            </a:endParaRPr>
          </a:p>
          <a:p>
            <a:pPr algn="just"/>
            <a:endParaRPr lang="ar-SA"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9808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صورة 6">
            <a:extLst>
              <a:ext uri="{FF2B5EF4-FFF2-40B4-BE49-F238E27FC236}">
                <a16:creationId xmlns:a16="http://schemas.microsoft.com/office/drawing/2014/main" id="{021C0BFE-E801-A8EE-8DFA-30D9B6902028}"/>
              </a:ext>
            </a:extLst>
          </p:cNvPr>
          <p:cNvPicPr>
            <a:picLocks noChangeAspect="1"/>
          </p:cNvPicPr>
          <p:nvPr/>
        </p:nvPicPr>
        <p:blipFill>
          <a:blip r:embed="rId2"/>
          <a:stretch>
            <a:fillRect/>
          </a:stretch>
        </p:blipFill>
        <p:spPr>
          <a:xfrm>
            <a:off x="1360715" y="578486"/>
            <a:ext cx="8610599" cy="5701028"/>
          </a:xfrm>
          <a:prstGeom prst="rect">
            <a:avLst/>
          </a:prstGeom>
        </p:spPr>
      </p:pic>
    </p:spTree>
    <p:extLst>
      <p:ext uri="{BB962C8B-B14F-4D97-AF65-F5344CB8AC3E}">
        <p14:creationId xmlns:p14="http://schemas.microsoft.com/office/powerpoint/2010/main" val="3041198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D3EBC5D7-B3C4-5E3F-74A0-B3DC19A0ED79}"/>
              </a:ext>
            </a:extLst>
          </p:cNvPr>
          <p:cNvSpPr txBox="1"/>
          <p:nvPr/>
        </p:nvSpPr>
        <p:spPr>
          <a:xfrm>
            <a:off x="216195" y="908834"/>
            <a:ext cx="10595270" cy="954107"/>
          </a:xfrm>
          <a:prstGeom prst="rect">
            <a:avLst/>
          </a:prstGeom>
          <a:noFill/>
        </p:spPr>
        <p:txBody>
          <a:bodyPr wrap="square">
            <a:spAutoFit/>
          </a:bodyPr>
          <a:lstStyle/>
          <a:p>
            <a:pPr algn="just"/>
            <a:r>
              <a:rPr lang="en-US" sz="2800" i="0" dirty="0">
                <a:solidFill>
                  <a:srgbClr val="202124"/>
                </a:solidFill>
                <a:effectLst/>
                <a:latin typeface="Calibri" panose="020F0502020204030204" pitchFamily="34" charset="0"/>
                <a:cs typeface="Calibri" panose="020F0502020204030204" pitchFamily="34" charset="0"/>
              </a:rPr>
              <a:t>A Binary Tree is called a Strictly Binary Tree if each parent node contains either no or two children.</a:t>
            </a:r>
            <a:endParaRPr lang="ar-SA" sz="2800" dirty="0">
              <a:latin typeface="Calibri" panose="020F0502020204030204" pitchFamily="34" charset="0"/>
              <a:cs typeface="Calibri" panose="020F0502020204030204" pitchFamily="34" charset="0"/>
            </a:endParaRPr>
          </a:p>
        </p:txBody>
      </p:sp>
      <p:sp>
        <p:nvSpPr>
          <p:cNvPr id="5" name="مربع نص 4">
            <a:extLst>
              <a:ext uri="{FF2B5EF4-FFF2-40B4-BE49-F238E27FC236}">
                <a16:creationId xmlns:a16="http://schemas.microsoft.com/office/drawing/2014/main" id="{D431C01C-89AE-AA81-C75F-83B2C07FCD11}"/>
              </a:ext>
            </a:extLst>
          </p:cNvPr>
          <p:cNvSpPr txBox="1"/>
          <p:nvPr/>
        </p:nvSpPr>
        <p:spPr>
          <a:xfrm>
            <a:off x="292395" y="170171"/>
            <a:ext cx="6103916" cy="523220"/>
          </a:xfrm>
          <a:prstGeom prst="rect">
            <a:avLst/>
          </a:prstGeom>
          <a:noFill/>
        </p:spPr>
        <p:txBody>
          <a:bodyPr wrap="square">
            <a:spAutoFit/>
          </a:bodyPr>
          <a:lstStyle/>
          <a:p>
            <a:r>
              <a:rPr lang="en-US" sz="2800" b="1" i="0" u="none" strike="noStrike" baseline="0" dirty="0">
                <a:solidFill>
                  <a:schemeClr val="accent2">
                    <a:lumMod val="50000"/>
                  </a:schemeClr>
                </a:solidFill>
                <a:latin typeface="Calibri" panose="020F0502020204030204" pitchFamily="34" charset="0"/>
                <a:cs typeface="Calibri" panose="020F0502020204030204" pitchFamily="34" charset="0"/>
              </a:rPr>
              <a:t>Strictly binary tree</a:t>
            </a:r>
            <a:endParaRPr lang="ar-SA" sz="2800" b="1" dirty="0">
              <a:solidFill>
                <a:schemeClr val="accent2">
                  <a:lumMod val="50000"/>
                </a:schemeClr>
              </a:solidFill>
              <a:latin typeface="Calibri" panose="020F0502020204030204" pitchFamily="34" charset="0"/>
              <a:cs typeface="Calibri" panose="020F0502020204030204" pitchFamily="34" charset="0"/>
            </a:endParaRPr>
          </a:p>
        </p:txBody>
      </p:sp>
      <p:pic>
        <p:nvPicPr>
          <p:cNvPr id="4" name="صورة 3">
            <a:extLst>
              <a:ext uri="{FF2B5EF4-FFF2-40B4-BE49-F238E27FC236}">
                <a16:creationId xmlns:a16="http://schemas.microsoft.com/office/drawing/2014/main" id="{EA42C0DF-7F37-E91D-3500-63DBC522F708}"/>
              </a:ext>
            </a:extLst>
          </p:cNvPr>
          <p:cNvPicPr>
            <a:picLocks noChangeAspect="1"/>
          </p:cNvPicPr>
          <p:nvPr/>
        </p:nvPicPr>
        <p:blipFill>
          <a:blip r:embed="rId2"/>
          <a:stretch>
            <a:fillRect/>
          </a:stretch>
        </p:blipFill>
        <p:spPr>
          <a:xfrm>
            <a:off x="2079172" y="1862941"/>
            <a:ext cx="7108372" cy="4867176"/>
          </a:xfrm>
          <a:prstGeom prst="rect">
            <a:avLst/>
          </a:prstGeom>
        </p:spPr>
      </p:pic>
    </p:spTree>
    <p:extLst>
      <p:ext uri="{BB962C8B-B14F-4D97-AF65-F5344CB8AC3E}">
        <p14:creationId xmlns:p14="http://schemas.microsoft.com/office/powerpoint/2010/main" val="3027539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AFD59BB6-7B3F-75F8-54FA-0303324A60BF}"/>
              </a:ext>
            </a:extLst>
          </p:cNvPr>
          <p:cNvSpPr txBox="1"/>
          <p:nvPr/>
        </p:nvSpPr>
        <p:spPr>
          <a:xfrm>
            <a:off x="380010" y="132124"/>
            <a:ext cx="6103916" cy="523220"/>
          </a:xfrm>
          <a:prstGeom prst="rect">
            <a:avLst/>
          </a:prstGeom>
          <a:noFill/>
        </p:spPr>
        <p:txBody>
          <a:bodyPr wrap="square">
            <a:spAutoFit/>
          </a:bodyPr>
          <a:lstStyle/>
          <a:p>
            <a:r>
              <a:rPr lang="en-US" sz="2800" b="1" i="0" u="none" strike="noStrike" baseline="0" dirty="0">
                <a:solidFill>
                  <a:schemeClr val="accent1">
                    <a:lumMod val="50000"/>
                  </a:schemeClr>
                </a:solidFill>
                <a:latin typeface="Calibri" panose="020F0502020204030204" pitchFamily="34" charset="0"/>
                <a:cs typeface="Calibri" panose="020F0502020204030204" pitchFamily="34" charset="0"/>
              </a:rPr>
              <a:t>Complete binary tree</a:t>
            </a:r>
            <a:endParaRPr lang="ar-SA" sz="2800" b="1" dirty="0">
              <a:solidFill>
                <a:schemeClr val="accent1">
                  <a:lumMod val="50000"/>
                </a:schemeClr>
              </a:solidFill>
              <a:latin typeface="Calibri" panose="020F0502020204030204" pitchFamily="34" charset="0"/>
              <a:cs typeface="Calibri" panose="020F0502020204030204" pitchFamily="34" charset="0"/>
            </a:endParaRPr>
          </a:p>
        </p:txBody>
      </p:sp>
      <p:sp>
        <p:nvSpPr>
          <p:cNvPr id="5" name="مربع نص 4">
            <a:extLst>
              <a:ext uri="{FF2B5EF4-FFF2-40B4-BE49-F238E27FC236}">
                <a16:creationId xmlns:a16="http://schemas.microsoft.com/office/drawing/2014/main" id="{192946B1-99FE-1B26-F88F-EBB121BFDA1A}"/>
              </a:ext>
            </a:extLst>
          </p:cNvPr>
          <p:cNvSpPr txBox="1"/>
          <p:nvPr/>
        </p:nvSpPr>
        <p:spPr>
          <a:xfrm>
            <a:off x="380010" y="661880"/>
            <a:ext cx="10260281" cy="1384995"/>
          </a:xfrm>
          <a:prstGeom prst="rect">
            <a:avLst/>
          </a:prstGeom>
          <a:noFill/>
        </p:spPr>
        <p:txBody>
          <a:bodyPr wrap="square">
            <a:spAutoFit/>
          </a:bodyPr>
          <a:lstStyle/>
          <a:p>
            <a:pPr algn="just"/>
            <a:r>
              <a:rPr lang="en-US" sz="2800" b="0" i="0" u="none" strike="noStrike" baseline="0" dirty="0">
                <a:latin typeface="Calibri" panose="020F0502020204030204" pitchFamily="34" charset="0"/>
                <a:cs typeface="Calibri" panose="020F0502020204030204" pitchFamily="34" charset="0"/>
              </a:rPr>
              <a:t>A binary tree of depth d is called complete binary tree if </a:t>
            </a:r>
            <a:r>
              <a:rPr lang="en-US" sz="2800" b="0" i="0" dirty="0">
                <a:solidFill>
                  <a:srgbClr val="273239"/>
                </a:solidFill>
                <a:effectLst/>
                <a:latin typeface="urw-din"/>
              </a:rPr>
              <a:t>all the levels of the tree are filled completely except the lowest level nodes which are filled from as left as possible.</a:t>
            </a:r>
            <a:endParaRPr lang="ar-SA" sz="2800" dirty="0">
              <a:latin typeface="Calibri" panose="020F0502020204030204" pitchFamily="34" charset="0"/>
              <a:cs typeface="Calibri" panose="020F0502020204030204" pitchFamily="34" charset="0"/>
            </a:endParaRPr>
          </a:p>
        </p:txBody>
      </p:sp>
      <p:pic>
        <p:nvPicPr>
          <p:cNvPr id="4" name="صورة 3">
            <a:extLst>
              <a:ext uri="{FF2B5EF4-FFF2-40B4-BE49-F238E27FC236}">
                <a16:creationId xmlns:a16="http://schemas.microsoft.com/office/drawing/2014/main" id="{43EC29F3-A803-C2FD-B494-D19C9ED36D0C}"/>
              </a:ext>
            </a:extLst>
          </p:cNvPr>
          <p:cNvPicPr>
            <a:picLocks noChangeAspect="1"/>
          </p:cNvPicPr>
          <p:nvPr/>
        </p:nvPicPr>
        <p:blipFill>
          <a:blip r:embed="rId2"/>
          <a:stretch>
            <a:fillRect/>
          </a:stretch>
        </p:blipFill>
        <p:spPr>
          <a:xfrm>
            <a:off x="2569029" y="2220551"/>
            <a:ext cx="6803571" cy="4505325"/>
          </a:xfrm>
          <a:prstGeom prst="rect">
            <a:avLst/>
          </a:prstGeom>
        </p:spPr>
      </p:pic>
    </p:spTree>
    <p:extLst>
      <p:ext uri="{BB962C8B-B14F-4D97-AF65-F5344CB8AC3E}">
        <p14:creationId xmlns:p14="http://schemas.microsoft.com/office/powerpoint/2010/main" val="4014266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AFD59BB6-7B3F-75F8-54FA-0303324A60BF}"/>
              </a:ext>
            </a:extLst>
          </p:cNvPr>
          <p:cNvSpPr txBox="1"/>
          <p:nvPr/>
        </p:nvSpPr>
        <p:spPr>
          <a:xfrm>
            <a:off x="380010" y="132124"/>
            <a:ext cx="6103916" cy="523220"/>
          </a:xfrm>
          <a:prstGeom prst="rect">
            <a:avLst/>
          </a:prstGeom>
          <a:noFill/>
        </p:spPr>
        <p:txBody>
          <a:bodyPr wrap="square">
            <a:spAutoFit/>
          </a:bodyPr>
          <a:lstStyle/>
          <a:p>
            <a:r>
              <a:rPr lang="en-US" sz="2800" b="1" dirty="0">
                <a:solidFill>
                  <a:schemeClr val="accent1">
                    <a:lumMod val="50000"/>
                  </a:schemeClr>
                </a:solidFill>
                <a:latin typeface="Calibri" panose="020F0502020204030204" pitchFamily="34" charset="0"/>
                <a:cs typeface="Calibri" panose="020F0502020204030204" pitchFamily="34" charset="0"/>
              </a:rPr>
              <a:t>Perfect</a:t>
            </a:r>
            <a:r>
              <a:rPr lang="en-US" sz="2800" b="1" i="0" u="none" strike="noStrike" baseline="0" dirty="0">
                <a:solidFill>
                  <a:schemeClr val="accent1">
                    <a:lumMod val="50000"/>
                  </a:schemeClr>
                </a:solidFill>
                <a:latin typeface="Calibri" panose="020F0502020204030204" pitchFamily="34" charset="0"/>
                <a:cs typeface="Calibri" panose="020F0502020204030204" pitchFamily="34" charset="0"/>
              </a:rPr>
              <a:t> binary tree</a:t>
            </a:r>
            <a:endParaRPr lang="ar-SA" sz="2800" b="1" dirty="0">
              <a:solidFill>
                <a:schemeClr val="accent1">
                  <a:lumMod val="50000"/>
                </a:schemeClr>
              </a:solidFill>
              <a:latin typeface="Calibri" panose="020F0502020204030204" pitchFamily="34" charset="0"/>
              <a:cs typeface="Calibri" panose="020F0502020204030204" pitchFamily="34" charset="0"/>
            </a:endParaRPr>
          </a:p>
        </p:txBody>
      </p:sp>
      <p:sp>
        <p:nvSpPr>
          <p:cNvPr id="5" name="مربع نص 4">
            <a:extLst>
              <a:ext uri="{FF2B5EF4-FFF2-40B4-BE49-F238E27FC236}">
                <a16:creationId xmlns:a16="http://schemas.microsoft.com/office/drawing/2014/main" id="{192946B1-99FE-1B26-F88F-EBB121BFDA1A}"/>
              </a:ext>
            </a:extLst>
          </p:cNvPr>
          <p:cNvSpPr txBox="1"/>
          <p:nvPr/>
        </p:nvSpPr>
        <p:spPr>
          <a:xfrm>
            <a:off x="380010" y="661880"/>
            <a:ext cx="10260281" cy="954107"/>
          </a:xfrm>
          <a:prstGeom prst="rect">
            <a:avLst/>
          </a:prstGeom>
          <a:noFill/>
        </p:spPr>
        <p:txBody>
          <a:bodyPr wrap="square">
            <a:spAutoFit/>
          </a:bodyPr>
          <a:lstStyle/>
          <a:p>
            <a:pPr algn="just"/>
            <a:r>
              <a:rPr lang="en-US" sz="2800" b="0" i="0" u="none" strike="noStrike" baseline="0" dirty="0">
                <a:latin typeface="Calibri" panose="020F0502020204030204" pitchFamily="34" charset="0"/>
                <a:cs typeface="Calibri" panose="020F0502020204030204" pitchFamily="34" charset="0"/>
              </a:rPr>
              <a:t>A binary tree is called perfect binary tree if all its leaf nodes are at the lowest level and all the non-leaf nodes contain two child nodes.</a:t>
            </a:r>
            <a:endParaRPr lang="ar-SA" sz="2800" dirty="0">
              <a:latin typeface="Calibri" panose="020F0502020204030204" pitchFamily="34" charset="0"/>
              <a:cs typeface="Calibri" panose="020F0502020204030204" pitchFamily="34" charset="0"/>
            </a:endParaRPr>
          </a:p>
        </p:txBody>
      </p:sp>
      <p:pic>
        <p:nvPicPr>
          <p:cNvPr id="7" name="صورة 6">
            <a:extLst>
              <a:ext uri="{FF2B5EF4-FFF2-40B4-BE49-F238E27FC236}">
                <a16:creationId xmlns:a16="http://schemas.microsoft.com/office/drawing/2014/main" id="{C6441FDD-D939-1D1E-BD06-64B79458CD03}"/>
              </a:ext>
            </a:extLst>
          </p:cNvPr>
          <p:cNvPicPr>
            <a:picLocks noChangeAspect="1"/>
          </p:cNvPicPr>
          <p:nvPr/>
        </p:nvPicPr>
        <p:blipFill rotWithShape="1">
          <a:blip r:embed="rId2"/>
          <a:srcRect t="2360" b="7510"/>
          <a:stretch/>
        </p:blipFill>
        <p:spPr>
          <a:xfrm>
            <a:off x="2111830" y="2015162"/>
            <a:ext cx="7327074" cy="4472679"/>
          </a:xfrm>
          <a:prstGeom prst="rect">
            <a:avLst/>
          </a:prstGeom>
        </p:spPr>
      </p:pic>
    </p:spTree>
    <p:extLst>
      <p:ext uri="{BB962C8B-B14F-4D97-AF65-F5344CB8AC3E}">
        <p14:creationId xmlns:p14="http://schemas.microsoft.com/office/powerpoint/2010/main" val="120071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D34C6D73-828D-A0BE-20CC-4A7F5732B8BA}"/>
              </a:ext>
            </a:extLst>
          </p:cNvPr>
          <p:cNvPicPr>
            <a:picLocks noChangeAspect="1"/>
          </p:cNvPicPr>
          <p:nvPr/>
        </p:nvPicPr>
        <p:blipFill>
          <a:blip r:embed="rId2"/>
          <a:stretch>
            <a:fillRect/>
          </a:stretch>
        </p:blipFill>
        <p:spPr>
          <a:xfrm>
            <a:off x="1959429" y="2082326"/>
            <a:ext cx="7695210" cy="4460978"/>
          </a:xfrm>
          <a:prstGeom prst="rect">
            <a:avLst/>
          </a:prstGeom>
        </p:spPr>
      </p:pic>
      <p:sp>
        <p:nvSpPr>
          <p:cNvPr id="5" name="مربع نص 4">
            <a:extLst>
              <a:ext uri="{FF2B5EF4-FFF2-40B4-BE49-F238E27FC236}">
                <a16:creationId xmlns:a16="http://schemas.microsoft.com/office/drawing/2014/main" id="{D675E3CA-E25F-95BF-36D8-CB2D40A81D92}"/>
              </a:ext>
            </a:extLst>
          </p:cNvPr>
          <p:cNvSpPr txBox="1"/>
          <p:nvPr/>
        </p:nvSpPr>
        <p:spPr>
          <a:xfrm>
            <a:off x="282129" y="233059"/>
            <a:ext cx="6103916" cy="523220"/>
          </a:xfrm>
          <a:prstGeom prst="rect">
            <a:avLst/>
          </a:prstGeom>
          <a:noFill/>
        </p:spPr>
        <p:txBody>
          <a:bodyPr wrap="square">
            <a:spAutoFit/>
          </a:bodyPr>
          <a:lstStyle/>
          <a:p>
            <a:r>
              <a:rPr lang="en-US" sz="2800" b="1" i="0" u="none" strike="noStrike" baseline="0" dirty="0">
                <a:solidFill>
                  <a:schemeClr val="accent1">
                    <a:lumMod val="50000"/>
                  </a:schemeClr>
                </a:solidFill>
                <a:latin typeface="Calibri" panose="020F0502020204030204" pitchFamily="34" charset="0"/>
                <a:cs typeface="Calibri" panose="020F0502020204030204" pitchFamily="34" charset="0"/>
              </a:rPr>
              <a:t>Balanced binary tree</a:t>
            </a:r>
            <a:endParaRPr lang="ar-SA" sz="2800" b="1" dirty="0">
              <a:solidFill>
                <a:schemeClr val="accent1">
                  <a:lumMod val="50000"/>
                </a:schemeClr>
              </a:solidFill>
              <a:latin typeface="Calibri" panose="020F0502020204030204" pitchFamily="34" charset="0"/>
              <a:cs typeface="Calibri" panose="020F0502020204030204" pitchFamily="34" charset="0"/>
            </a:endParaRPr>
          </a:p>
        </p:txBody>
      </p:sp>
      <p:sp>
        <p:nvSpPr>
          <p:cNvPr id="7" name="مربع نص 6">
            <a:extLst>
              <a:ext uri="{FF2B5EF4-FFF2-40B4-BE49-F238E27FC236}">
                <a16:creationId xmlns:a16="http://schemas.microsoft.com/office/drawing/2014/main" id="{BCB75F59-82C8-DB58-114C-37EF3A446DE0}"/>
              </a:ext>
            </a:extLst>
          </p:cNvPr>
          <p:cNvSpPr txBox="1"/>
          <p:nvPr/>
        </p:nvSpPr>
        <p:spPr>
          <a:xfrm>
            <a:off x="406774" y="942249"/>
            <a:ext cx="10361310" cy="954107"/>
          </a:xfrm>
          <a:prstGeom prst="rect">
            <a:avLst/>
          </a:prstGeom>
          <a:noFill/>
        </p:spPr>
        <p:txBody>
          <a:bodyPr wrap="square">
            <a:spAutoFit/>
          </a:bodyPr>
          <a:lstStyle/>
          <a:p>
            <a:pPr algn="just"/>
            <a:r>
              <a:rPr lang="en-US" sz="2800" b="0" i="0" u="none" strike="noStrike" baseline="0" dirty="0">
                <a:latin typeface="Calibri" panose="020F0502020204030204" pitchFamily="34" charset="0"/>
                <a:cs typeface="Calibri" panose="020F0502020204030204" pitchFamily="34" charset="0"/>
              </a:rPr>
              <a:t>A binary tree is called balanced binary tree if the depths of the subtrees of all its nodes do not differ by more than 1.</a:t>
            </a:r>
            <a:endParaRPr lang="ar-SA" sz="2800" dirty="0">
              <a:latin typeface="Calibri" panose="020F0502020204030204" pitchFamily="34" charset="0"/>
              <a:cs typeface="Calibri" panose="020F0502020204030204" pitchFamily="34" charset="0"/>
            </a:endParaRPr>
          </a:p>
        </p:txBody>
      </p:sp>
      <p:pic>
        <p:nvPicPr>
          <p:cNvPr id="2" name="صورة 1">
            <a:extLst>
              <a:ext uri="{FF2B5EF4-FFF2-40B4-BE49-F238E27FC236}">
                <a16:creationId xmlns:a16="http://schemas.microsoft.com/office/drawing/2014/main" id="{8BE65636-5801-E5D2-090E-34A0065B270A}"/>
              </a:ext>
            </a:extLst>
          </p:cNvPr>
          <p:cNvPicPr>
            <a:picLocks noChangeAspect="1"/>
          </p:cNvPicPr>
          <p:nvPr/>
        </p:nvPicPr>
        <p:blipFill>
          <a:blip r:embed="rId3"/>
          <a:stretch>
            <a:fillRect/>
          </a:stretch>
        </p:blipFill>
        <p:spPr>
          <a:xfrm>
            <a:off x="1415143" y="1896356"/>
            <a:ext cx="8610599" cy="4832918"/>
          </a:xfrm>
          <a:prstGeom prst="rect">
            <a:avLst/>
          </a:prstGeom>
        </p:spPr>
      </p:pic>
    </p:spTree>
    <p:extLst>
      <p:ext uri="{BB962C8B-B14F-4D97-AF65-F5344CB8AC3E}">
        <p14:creationId xmlns:p14="http://schemas.microsoft.com/office/powerpoint/2010/main" val="111885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32C69FD1-1134-9381-BAAC-4F1527BCF27B}"/>
              </a:ext>
            </a:extLst>
          </p:cNvPr>
          <p:cNvSpPr txBox="1"/>
          <p:nvPr/>
        </p:nvSpPr>
        <p:spPr>
          <a:xfrm>
            <a:off x="503464" y="351749"/>
            <a:ext cx="7040335" cy="523220"/>
          </a:xfrm>
          <a:prstGeom prst="rect">
            <a:avLst/>
          </a:prstGeom>
          <a:noFill/>
        </p:spPr>
        <p:txBody>
          <a:bodyPr wrap="square">
            <a:spAutoFit/>
          </a:bodyPr>
          <a:lstStyle/>
          <a:p>
            <a:r>
              <a:rPr lang="en-US" sz="2800" b="1"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Adelson-</a:t>
            </a:r>
            <a:r>
              <a:rPr lang="en-US" sz="2800" b="1" dirty="0" err="1">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Velsky</a:t>
            </a:r>
            <a:r>
              <a:rPr lang="en-US" sz="2800" b="1"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 and Landis Trees (AVL Trees)</a:t>
            </a:r>
            <a:endParaRPr lang="ar-SA" sz="2800" b="1" dirty="0">
              <a:solidFill>
                <a:schemeClr val="accent2">
                  <a:lumMod val="75000"/>
                </a:schemeClr>
              </a:solidFill>
              <a:latin typeface="Calibri" panose="020F0502020204030204" pitchFamily="34" charset="0"/>
              <a:cs typeface="Calibri" panose="020F0502020204030204" pitchFamily="34" charset="0"/>
            </a:endParaRPr>
          </a:p>
        </p:txBody>
      </p:sp>
      <p:sp>
        <p:nvSpPr>
          <p:cNvPr id="5" name="مربع نص 4">
            <a:extLst>
              <a:ext uri="{FF2B5EF4-FFF2-40B4-BE49-F238E27FC236}">
                <a16:creationId xmlns:a16="http://schemas.microsoft.com/office/drawing/2014/main" id="{F1A6D10C-6F34-62FB-38F4-8B5DF3C7AB34}"/>
              </a:ext>
            </a:extLst>
          </p:cNvPr>
          <p:cNvSpPr txBox="1"/>
          <p:nvPr/>
        </p:nvSpPr>
        <p:spPr>
          <a:xfrm>
            <a:off x="579665" y="969219"/>
            <a:ext cx="6101442" cy="523220"/>
          </a:xfrm>
          <a:prstGeom prst="rect">
            <a:avLst/>
          </a:prstGeom>
          <a:noFill/>
        </p:spPr>
        <p:txBody>
          <a:bodyPr wrap="square">
            <a:spAutoFit/>
          </a:bodyPr>
          <a:lstStyle/>
          <a:p>
            <a:r>
              <a:rPr lang="en-US" sz="2800" b="0" i="0" u="none" strike="noStrike" baseline="0" dirty="0">
                <a:latin typeface="Calibri" panose="020F0502020204030204" pitchFamily="34" charset="0"/>
                <a:cs typeface="Calibri" panose="020F0502020204030204" pitchFamily="34" charset="0"/>
              </a:rPr>
              <a:t>also called height-balanced tree</a:t>
            </a:r>
            <a:endParaRPr lang="ar-SA" sz="2800" dirty="0">
              <a:latin typeface="Calibri" panose="020F0502020204030204" pitchFamily="34" charset="0"/>
              <a:cs typeface="Calibri" panose="020F0502020204030204" pitchFamily="34" charset="0"/>
            </a:endParaRPr>
          </a:p>
        </p:txBody>
      </p:sp>
      <p:pic>
        <p:nvPicPr>
          <p:cNvPr id="7" name="صورة 6">
            <a:extLst>
              <a:ext uri="{FF2B5EF4-FFF2-40B4-BE49-F238E27FC236}">
                <a16:creationId xmlns:a16="http://schemas.microsoft.com/office/drawing/2014/main" id="{84EDFE38-7356-7018-8967-46D13D33E146}"/>
              </a:ext>
            </a:extLst>
          </p:cNvPr>
          <p:cNvPicPr>
            <a:picLocks noChangeAspect="1"/>
          </p:cNvPicPr>
          <p:nvPr/>
        </p:nvPicPr>
        <p:blipFill>
          <a:blip r:embed="rId2"/>
          <a:stretch>
            <a:fillRect/>
          </a:stretch>
        </p:blipFill>
        <p:spPr>
          <a:xfrm>
            <a:off x="2490107" y="1695450"/>
            <a:ext cx="6667500" cy="4810801"/>
          </a:xfrm>
          <a:prstGeom prst="rect">
            <a:avLst/>
          </a:prstGeom>
        </p:spPr>
      </p:pic>
    </p:spTree>
    <p:extLst>
      <p:ext uri="{BB962C8B-B14F-4D97-AF65-F5344CB8AC3E}">
        <p14:creationId xmlns:p14="http://schemas.microsoft.com/office/powerpoint/2010/main" val="3087166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F79A3E6F-13E8-1AD5-ECC9-E2345144B74A}"/>
              </a:ext>
            </a:extLst>
          </p:cNvPr>
          <p:cNvSpPr txBox="1"/>
          <p:nvPr/>
        </p:nvSpPr>
        <p:spPr>
          <a:xfrm>
            <a:off x="613985" y="763764"/>
            <a:ext cx="9977814" cy="4093428"/>
          </a:xfrm>
          <a:prstGeom prst="rect">
            <a:avLst/>
          </a:prstGeom>
          <a:noFill/>
        </p:spPr>
        <p:txBody>
          <a:bodyPr wrap="square">
            <a:spAutoFit/>
          </a:bodyPr>
          <a:lstStyle/>
          <a:p>
            <a:r>
              <a:rPr lang="en-US" sz="3200" b="1" dirty="0">
                <a:solidFill>
                  <a:schemeClr val="accent2">
                    <a:lumMod val="50000"/>
                  </a:schemeClr>
                </a:solidFill>
                <a:latin typeface="Calibri" panose="020F0502020204030204" pitchFamily="34" charset="0"/>
                <a:cs typeface="Calibri" panose="020F0502020204030204" pitchFamily="34" charset="0"/>
              </a:rPr>
              <a:t>Binary search tree (BST)</a:t>
            </a:r>
          </a:p>
          <a:p>
            <a:endParaRPr lang="en-US" sz="3200" b="1" dirty="0">
              <a:solidFill>
                <a:schemeClr val="accent2">
                  <a:lumMod val="50000"/>
                </a:schemeClr>
              </a:solidFill>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If a binary tree has the property that all elements in the left subtree of a node n are lesser than or equal to the contents of n and all elements in the right sub-tree are greater than the contents of n, such a binary tree is called a binary search tree (BST). </a:t>
            </a:r>
          </a:p>
          <a:p>
            <a:pPr algn="just"/>
            <a:endParaRPr lang="en-US" sz="2800" dirty="0">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In a BST, if the same elements are inserted, then the same element is inserted on the left side of the node, having the same value. </a:t>
            </a:r>
          </a:p>
        </p:txBody>
      </p:sp>
    </p:spTree>
    <p:extLst>
      <p:ext uri="{BB962C8B-B14F-4D97-AF65-F5344CB8AC3E}">
        <p14:creationId xmlns:p14="http://schemas.microsoft.com/office/powerpoint/2010/main" val="2890979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BA928D2B-7374-8661-4F04-6F7190EA2DE3}"/>
              </a:ext>
            </a:extLst>
          </p:cNvPr>
          <p:cNvSpPr txBox="1"/>
          <p:nvPr/>
        </p:nvSpPr>
        <p:spPr>
          <a:xfrm>
            <a:off x="777240" y="886780"/>
            <a:ext cx="6100354" cy="584775"/>
          </a:xfrm>
          <a:prstGeom prst="rect">
            <a:avLst/>
          </a:prstGeom>
          <a:noFill/>
        </p:spPr>
        <p:txBody>
          <a:bodyPr wrap="square">
            <a:spAutoFit/>
          </a:bodyPr>
          <a:lstStyle/>
          <a:p>
            <a:r>
              <a:rPr lang="en-US" sz="3200" b="1" dirty="0">
                <a:solidFill>
                  <a:schemeClr val="accent2">
                    <a:lumMod val="50000"/>
                  </a:schemeClr>
                </a:solidFill>
                <a:latin typeface="Calibri" panose="020F0502020204030204" pitchFamily="34" charset="0"/>
                <a:cs typeface="Calibri" panose="020F0502020204030204" pitchFamily="34" charset="0"/>
              </a:rPr>
              <a:t>Binary Tree Representation</a:t>
            </a:r>
            <a:endParaRPr lang="ar-SA" sz="3200" b="1" dirty="0">
              <a:solidFill>
                <a:schemeClr val="accent2">
                  <a:lumMod val="50000"/>
                </a:schemeClr>
              </a:solidFill>
              <a:latin typeface="Calibri" panose="020F0502020204030204" pitchFamily="34" charset="0"/>
              <a:cs typeface="Calibri" panose="020F0502020204030204" pitchFamily="34" charset="0"/>
            </a:endParaRPr>
          </a:p>
        </p:txBody>
      </p:sp>
      <p:sp>
        <p:nvSpPr>
          <p:cNvPr id="5" name="مربع نص 4">
            <a:extLst>
              <a:ext uri="{FF2B5EF4-FFF2-40B4-BE49-F238E27FC236}">
                <a16:creationId xmlns:a16="http://schemas.microsoft.com/office/drawing/2014/main" id="{3CA623B4-1AA0-90F8-1151-0A8190CA26B8}"/>
              </a:ext>
            </a:extLst>
          </p:cNvPr>
          <p:cNvSpPr txBox="1"/>
          <p:nvPr/>
        </p:nvSpPr>
        <p:spPr>
          <a:xfrm>
            <a:off x="941013" y="2305615"/>
            <a:ext cx="9895310" cy="2246769"/>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There are two binary tree representation techniques:</a:t>
            </a:r>
          </a:p>
          <a:p>
            <a:endParaRPr lang="en-US" sz="2800" dirty="0">
              <a:latin typeface="Calibri" panose="020F0502020204030204" pitchFamily="34" charset="0"/>
              <a:cs typeface="Calibri" panose="020F0502020204030204" pitchFamily="34" charset="0"/>
            </a:endParaRPr>
          </a:p>
          <a:p>
            <a:pPr marL="514350" indent="-514350">
              <a:buFont typeface="+mj-lt"/>
              <a:buAutoNum type="arabicPeriod"/>
            </a:pPr>
            <a:r>
              <a:rPr lang="en-US" sz="2800" dirty="0">
                <a:latin typeface="Calibri" panose="020F0502020204030204" pitchFamily="34" charset="0"/>
                <a:cs typeface="Calibri" panose="020F0502020204030204" pitchFamily="34" charset="0"/>
              </a:rPr>
              <a:t>Sequential representation or array representation.</a:t>
            </a:r>
          </a:p>
          <a:p>
            <a:pPr marL="514350" indent="-514350">
              <a:buFont typeface="+mj-lt"/>
              <a:buAutoNum type="arabicPeriod"/>
            </a:pPr>
            <a:endParaRPr lang="en-US" sz="2800" dirty="0">
              <a:latin typeface="Calibri" panose="020F0502020204030204" pitchFamily="34" charset="0"/>
              <a:cs typeface="Calibri" panose="020F0502020204030204" pitchFamily="34" charset="0"/>
            </a:endParaRPr>
          </a:p>
          <a:p>
            <a:pPr marL="514350" indent="-514350">
              <a:buFont typeface="+mj-lt"/>
              <a:buAutoNum type="arabicPeriod"/>
            </a:pPr>
            <a:r>
              <a:rPr lang="en-US" sz="2800" dirty="0">
                <a:latin typeface="Calibri" panose="020F0502020204030204" pitchFamily="34" charset="0"/>
                <a:cs typeface="Calibri" panose="020F0502020204030204" pitchFamily="34" charset="0"/>
              </a:rPr>
              <a:t>Linked representation or linked list representation.</a:t>
            </a:r>
            <a:endParaRPr lang="ar-SA"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9106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a:extLst>
              <a:ext uri="{FF2B5EF4-FFF2-40B4-BE49-F238E27FC236}">
                <a16:creationId xmlns:a16="http://schemas.microsoft.com/office/drawing/2014/main" id="{D74BE289-C0D2-1F5F-F862-2912570BEE7C}"/>
              </a:ext>
            </a:extLst>
          </p:cNvPr>
          <p:cNvPicPr>
            <a:picLocks noChangeAspect="1"/>
          </p:cNvPicPr>
          <p:nvPr/>
        </p:nvPicPr>
        <p:blipFill rotWithShape="1">
          <a:blip r:embed="rId2"/>
          <a:srcRect l="18014" r="18493"/>
          <a:stretch/>
        </p:blipFill>
        <p:spPr>
          <a:xfrm>
            <a:off x="6816437" y="1445563"/>
            <a:ext cx="4025736" cy="3966874"/>
          </a:xfrm>
          <a:prstGeom prst="rect">
            <a:avLst/>
          </a:prstGeom>
        </p:spPr>
      </p:pic>
      <p:pic>
        <p:nvPicPr>
          <p:cNvPr id="5" name="صورة 4">
            <a:extLst>
              <a:ext uri="{FF2B5EF4-FFF2-40B4-BE49-F238E27FC236}">
                <a16:creationId xmlns:a16="http://schemas.microsoft.com/office/drawing/2014/main" id="{10A4C0C2-92EB-FD5A-890D-2FD2B5FEBA29}"/>
              </a:ext>
            </a:extLst>
          </p:cNvPr>
          <p:cNvPicPr>
            <a:picLocks noChangeAspect="1"/>
          </p:cNvPicPr>
          <p:nvPr/>
        </p:nvPicPr>
        <p:blipFill rotWithShape="1">
          <a:blip r:embed="rId2"/>
          <a:srcRect l="18014" r="18493"/>
          <a:stretch/>
        </p:blipFill>
        <p:spPr>
          <a:xfrm rot="10800000">
            <a:off x="603663" y="1445563"/>
            <a:ext cx="4205842" cy="3966874"/>
          </a:xfrm>
          <a:prstGeom prst="rect">
            <a:avLst/>
          </a:prstGeom>
        </p:spPr>
      </p:pic>
      <p:sp>
        <p:nvSpPr>
          <p:cNvPr id="6" name="مربع نص 5">
            <a:extLst>
              <a:ext uri="{FF2B5EF4-FFF2-40B4-BE49-F238E27FC236}">
                <a16:creationId xmlns:a16="http://schemas.microsoft.com/office/drawing/2014/main" id="{49236173-7722-C97C-B8D6-8851616B679E}"/>
              </a:ext>
            </a:extLst>
          </p:cNvPr>
          <p:cNvSpPr txBox="1"/>
          <p:nvPr/>
        </p:nvSpPr>
        <p:spPr>
          <a:xfrm>
            <a:off x="1161801" y="389396"/>
            <a:ext cx="3089563" cy="461665"/>
          </a:xfrm>
          <a:prstGeom prst="rect">
            <a:avLst/>
          </a:prstGeom>
          <a:noFill/>
        </p:spPr>
        <p:txBody>
          <a:bodyPr wrap="square" rtlCol="0">
            <a:spAutoFit/>
          </a:bodyPr>
          <a:lstStyle/>
          <a:p>
            <a:pPr algn="ctr"/>
            <a:r>
              <a:rPr lang="en-US" sz="2400" b="1" dirty="0">
                <a:solidFill>
                  <a:schemeClr val="accent1">
                    <a:lumMod val="50000"/>
                  </a:schemeClr>
                </a:solidFill>
              </a:rPr>
              <a:t>Tree data structure</a:t>
            </a:r>
            <a:endParaRPr lang="ar-SA" sz="2400" b="1" dirty="0">
              <a:solidFill>
                <a:schemeClr val="accent1">
                  <a:lumMod val="50000"/>
                </a:schemeClr>
              </a:solidFill>
            </a:endParaRPr>
          </a:p>
        </p:txBody>
      </p:sp>
      <p:sp>
        <p:nvSpPr>
          <p:cNvPr id="7" name="مربع نص 6">
            <a:extLst>
              <a:ext uri="{FF2B5EF4-FFF2-40B4-BE49-F238E27FC236}">
                <a16:creationId xmlns:a16="http://schemas.microsoft.com/office/drawing/2014/main" id="{15D97123-AEAF-E5E7-A8E9-776DBE7F4D63}"/>
              </a:ext>
            </a:extLst>
          </p:cNvPr>
          <p:cNvSpPr txBox="1"/>
          <p:nvPr/>
        </p:nvSpPr>
        <p:spPr>
          <a:xfrm>
            <a:off x="7940638" y="389395"/>
            <a:ext cx="2042556" cy="461665"/>
          </a:xfrm>
          <a:prstGeom prst="rect">
            <a:avLst/>
          </a:prstGeom>
          <a:noFill/>
        </p:spPr>
        <p:txBody>
          <a:bodyPr wrap="square" rtlCol="0">
            <a:spAutoFit/>
          </a:bodyPr>
          <a:lstStyle/>
          <a:p>
            <a:r>
              <a:rPr lang="en-US" sz="2400" b="1" dirty="0">
                <a:solidFill>
                  <a:schemeClr val="accent1">
                    <a:lumMod val="50000"/>
                  </a:schemeClr>
                </a:solidFill>
              </a:rPr>
              <a:t>Real tree</a:t>
            </a:r>
            <a:endParaRPr lang="ar-SA" sz="2400" b="1" dirty="0">
              <a:solidFill>
                <a:schemeClr val="accent1">
                  <a:lumMod val="50000"/>
                </a:schemeClr>
              </a:solidFill>
            </a:endParaRPr>
          </a:p>
        </p:txBody>
      </p:sp>
      <p:pic>
        <p:nvPicPr>
          <p:cNvPr id="8" name="صورة 7">
            <a:extLst>
              <a:ext uri="{FF2B5EF4-FFF2-40B4-BE49-F238E27FC236}">
                <a16:creationId xmlns:a16="http://schemas.microsoft.com/office/drawing/2014/main" id="{5C70F254-DEA6-4684-2A28-797E36D44C4F}"/>
              </a:ext>
            </a:extLst>
          </p:cNvPr>
          <p:cNvPicPr>
            <a:picLocks noChangeAspect="1"/>
          </p:cNvPicPr>
          <p:nvPr/>
        </p:nvPicPr>
        <p:blipFill>
          <a:blip r:embed="rId3"/>
          <a:stretch>
            <a:fillRect/>
          </a:stretch>
        </p:blipFill>
        <p:spPr>
          <a:xfrm>
            <a:off x="603661" y="1445563"/>
            <a:ext cx="4205843" cy="3966874"/>
          </a:xfrm>
          <a:prstGeom prst="rect">
            <a:avLst/>
          </a:prstGeom>
        </p:spPr>
      </p:pic>
    </p:spTree>
    <p:extLst>
      <p:ext uri="{BB962C8B-B14F-4D97-AF65-F5344CB8AC3E}">
        <p14:creationId xmlns:p14="http://schemas.microsoft.com/office/powerpoint/2010/main" val="8483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B9D3107C-0C80-2B71-7724-700AF5332BDE}"/>
              </a:ext>
            </a:extLst>
          </p:cNvPr>
          <p:cNvSpPr txBox="1"/>
          <p:nvPr/>
        </p:nvSpPr>
        <p:spPr>
          <a:xfrm>
            <a:off x="300251" y="735955"/>
            <a:ext cx="10495127" cy="5386090"/>
          </a:xfrm>
          <a:prstGeom prst="rect">
            <a:avLst/>
          </a:prstGeom>
          <a:noFill/>
        </p:spPr>
        <p:txBody>
          <a:bodyPr wrap="square">
            <a:spAutoFit/>
          </a:bodyPr>
          <a:lstStyle/>
          <a:p>
            <a:r>
              <a:rPr lang="en-US" sz="3200" b="1" dirty="0">
                <a:solidFill>
                  <a:schemeClr val="accent2">
                    <a:lumMod val="50000"/>
                  </a:schemeClr>
                </a:solidFill>
                <a:latin typeface="Calibri" panose="020F0502020204030204" pitchFamily="34" charset="0"/>
                <a:cs typeface="Calibri" panose="020F0502020204030204" pitchFamily="34" charset="0"/>
              </a:rPr>
              <a:t>Array Representation</a:t>
            </a:r>
          </a:p>
          <a:p>
            <a:endParaRPr lang="en-US" sz="3200" b="1" dirty="0">
              <a:solidFill>
                <a:schemeClr val="accent2">
                  <a:lumMod val="50000"/>
                </a:schemeClr>
              </a:solidFill>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In this representation, one-dimensional array is used for storing the node elements using the following rules:</a:t>
            </a:r>
          </a:p>
          <a:p>
            <a:pPr algn="just"/>
            <a:endParaRPr lang="en-US" sz="2800" dirty="0">
              <a:latin typeface="Calibri" panose="020F0502020204030204" pitchFamily="34" charset="0"/>
              <a:cs typeface="Calibri" panose="020F0502020204030204" pitchFamily="34" charset="0"/>
            </a:endParaRPr>
          </a:p>
          <a:p>
            <a:pPr marL="342900" indent="-342900">
              <a:buFont typeface="+mj-lt"/>
              <a:buAutoNum type="arabicPeriod"/>
            </a:pPr>
            <a:r>
              <a:rPr lang="en-US" sz="2800" dirty="0">
                <a:latin typeface="Calibri" panose="020F0502020204030204" pitchFamily="34" charset="0"/>
                <a:cs typeface="Calibri" panose="020F0502020204030204" pitchFamily="34" charset="0"/>
              </a:rPr>
              <a:t>The root node is stored in the first position in the array while its left and right child nodes are stored at the successive positions.</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2. If a node is stored at index location </a:t>
            </a:r>
            <a:r>
              <a:rPr lang="en-US" sz="2800" dirty="0" err="1">
                <a:latin typeface="Calibri" panose="020F0502020204030204" pitchFamily="34" charset="0"/>
                <a:cs typeface="Calibri" panose="020F0502020204030204" pitchFamily="34" charset="0"/>
              </a:rPr>
              <a:t>i</a:t>
            </a:r>
            <a:r>
              <a:rPr lang="en-US" sz="2800" dirty="0">
                <a:latin typeface="Calibri" panose="020F0502020204030204" pitchFamily="34" charset="0"/>
                <a:cs typeface="Calibri" panose="020F0502020204030204" pitchFamily="34" charset="0"/>
              </a:rPr>
              <a:t> then its left child node will be stored at location 2i+1 while the right child node will be stored at location 2i+2.</a:t>
            </a:r>
          </a:p>
          <a:p>
            <a:endParaRPr lang="ar-SA"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5628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E76A8393-8C4C-D780-8610-CFDB245531AE}"/>
              </a:ext>
            </a:extLst>
          </p:cNvPr>
          <p:cNvPicPr>
            <a:picLocks noChangeAspect="1"/>
          </p:cNvPicPr>
          <p:nvPr/>
        </p:nvPicPr>
        <p:blipFill>
          <a:blip r:embed="rId2"/>
          <a:stretch>
            <a:fillRect/>
          </a:stretch>
        </p:blipFill>
        <p:spPr>
          <a:xfrm>
            <a:off x="204715" y="0"/>
            <a:ext cx="11546003" cy="6858000"/>
          </a:xfrm>
          <a:prstGeom prst="rect">
            <a:avLst/>
          </a:prstGeom>
        </p:spPr>
      </p:pic>
    </p:spTree>
    <p:extLst>
      <p:ext uri="{BB962C8B-B14F-4D97-AF65-F5344CB8AC3E}">
        <p14:creationId xmlns:p14="http://schemas.microsoft.com/office/powerpoint/2010/main" val="3201301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1DB5CC38-0EDE-E9D4-D230-CC9502F30D86}"/>
              </a:ext>
            </a:extLst>
          </p:cNvPr>
          <p:cNvPicPr>
            <a:picLocks noChangeAspect="1"/>
          </p:cNvPicPr>
          <p:nvPr/>
        </p:nvPicPr>
        <p:blipFill>
          <a:blip r:embed="rId2"/>
          <a:stretch>
            <a:fillRect/>
          </a:stretch>
        </p:blipFill>
        <p:spPr>
          <a:xfrm>
            <a:off x="258241" y="150125"/>
            <a:ext cx="11683550" cy="6496335"/>
          </a:xfrm>
          <a:prstGeom prst="rect">
            <a:avLst/>
          </a:prstGeom>
        </p:spPr>
      </p:pic>
    </p:spTree>
    <p:extLst>
      <p:ext uri="{BB962C8B-B14F-4D97-AF65-F5344CB8AC3E}">
        <p14:creationId xmlns:p14="http://schemas.microsoft.com/office/powerpoint/2010/main" val="3050268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15B63616-C8A2-82B9-8B57-66C80A883CE4}"/>
              </a:ext>
            </a:extLst>
          </p:cNvPr>
          <p:cNvSpPr txBox="1"/>
          <p:nvPr/>
        </p:nvSpPr>
        <p:spPr>
          <a:xfrm>
            <a:off x="337782" y="717239"/>
            <a:ext cx="10403005" cy="5201424"/>
          </a:xfrm>
          <a:prstGeom prst="rect">
            <a:avLst/>
          </a:prstGeom>
          <a:noFill/>
        </p:spPr>
        <p:txBody>
          <a:bodyPr wrap="square">
            <a:spAutoFit/>
          </a:bodyPr>
          <a:lstStyle/>
          <a:p>
            <a:pPr algn="just"/>
            <a:r>
              <a:rPr lang="en-US" sz="4000" b="1" i="0" u="none" strike="noStrike" baseline="0" dirty="0">
                <a:solidFill>
                  <a:schemeClr val="accent2">
                    <a:lumMod val="50000"/>
                  </a:schemeClr>
                </a:solidFill>
                <a:latin typeface="Calibri" panose="020F0502020204030204" pitchFamily="34" charset="0"/>
                <a:cs typeface="Calibri" panose="020F0502020204030204" pitchFamily="34" charset="0"/>
              </a:rPr>
              <a:t>Linked Representation</a:t>
            </a:r>
          </a:p>
          <a:p>
            <a:pPr algn="just"/>
            <a:endParaRPr lang="en-US" sz="4000" b="1" i="0" u="none" strike="noStrike" baseline="0" dirty="0">
              <a:solidFill>
                <a:schemeClr val="accent2">
                  <a:lumMod val="50000"/>
                </a:schemeClr>
              </a:solidFill>
              <a:latin typeface="Calibri" panose="020F0502020204030204" pitchFamily="34" charset="0"/>
              <a:cs typeface="Calibri" panose="020F0502020204030204" pitchFamily="34" charset="0"/>
            </a:endParaRPr>
          </a:p>
          <a:p>
            <a:pPr algn="just"/>
            <a:r>
              <a:rPr lang="en-US" sz="2800" b="0" i="0" u="none" strike="noStrike" baseline="0" dirty="0">
                <a:latin typeface="Calibri" panose="020F0502020204030204" pitchFamily="34" charset="0"/>
                <a:cs typeface="Calibri" panose="020F0502020204030204" pitchFamily="34" charset="0"/>
              </a:rPr>
              <a:t>To avoid the disadvantages associated with array representation, linked representation is used for implementing binary trees. It uses a linked list for storing the node elements. Each tree node is represented</a:t>
            </a:r>
          </a:p>
          <a:p>
            <a:pPr algn="just"/>
            <a:r>
              <a:rPr lang="en-US" sz="2800" b="0" i="0" u="none" strike="noStrike" baseline="0" dirty="0">
                <a:latin typeface="Calibri" panose="020F0502020204030204" pitchFamily="34" charset="0"/>
                <a:cs typeface="Calibri" panose="020F0502020204030204" pitchFamily="34" charset="0"/>
              </a:rPr>
              <a:t>with the help of the linked list node comprising of the following fields:</a:t>
            </a:r>
          </a:p>
          <a:p>
            <a:pPr algn="just"/>
            <a:endParaRPr lang="en-US" sz="2800" b="0" i="0" u="none" strike="noStrike" baseline="0" dirty="0">
              <a:latin typeface="Calibri" panose="020F0502020204030204" pitchFamily="34" charset="0"/>
              <a:cs typeface="Calibri" panose="020F0502020204030204" pitchFamily="34" charset="0"/>
            </a:endParaRPr>
          </a:p>
          <a:p>
            <a:pPr algn="just"/>
            <a:r>
              <a:rPr lang="en-US" sz="2800" b="0" i="0" u="none" strike="noStrike" baseline="0" dirty="0">
                <a:latin typeface="Calibri" panose="020F0502020204030204" pitchFamily="34" charset="0"/>
                <a:cs typeface="Calibri" panose="020F0502020204030204" pitchFamily="34" charset="0"/>
              </a:rPr>
              <a:t>1. INFO Stores the value of the tree node.</a:t>
            </a:r>
          </a:p>
          <a:p>
            <a:pPr algn="just"/>
            <a:r>
              <a:rPr lang="en-US" sz="2800" b="0" i="0" u="none" strike="noStrike" baseline="0" dirty="0">
                <a:latin typeface="Calibri" panose="020F0502020204030204" pitchFamily="34" charset="0"/>
                <a:cs typeface="Calibri" panose="020F0502020204030204" pitchFamily="34" charset="0"/>
              </a:rPr>
              <a:t>2. LEFT Stores a pointer to the left child.</a:t>
            </a:r>
          </a:p>
          <a:p>
            <a:pPr algn="just"/>
            <a:r>
              <a:rPr lang="en-US" sz="2800" b="0" i="0" u="none" strike="noStrike" baseline="0" dirty="0">
                <a:latin typeface="Calibri" panose="020F0502020204030204" pitchFamily="34" charset="0"/>
                <a:cs typeface="Calibri" panose="020F0502020204030204" pitchFamily="34" charset="0"/>
              </a:rPr>
              <a:t>3. RIGHT Stores a pointer to the right child.</a:t>
            </a:r>
          </a:p>
          <a:p>
            <a:pPr algn="just"/>
            <a:endParaRPr lang="en-US" sz="2800" b="0" i="0" u="none" strike="noStrike" baseline="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1842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a:extLst>
              <a:ext uri="{FF2B5EF4-FFF2-40B4-BE49-F238E27FC236}">
                <a16:creationId xmlns:a16="http://schemas.microsoft.com/office/drawing/2014/main" id="{199FBC9B-4D31-40F3-B639-B3888E8E4902}"/>
              </a:ext>
            </a:extLst>
          </p:cNvPr>
          <p:cNvPicPr>
            <a:picLocks noChangeAspect="1"/>
          </p:cNvPicPr>
          <p:nvPr/>
        </p:nvPicPr>
        <p:blipFill>
          <a:blip r:embed="rId2"/>
          <a:stretch>
            <a:fillRect/>
          </a:stretch>
        </p:blipFill>
        <p:spPr>
          <a:xfrm>
            <a:off x="200025" y="258536"/>
            <a:ext cx="11791950" cy="6210300"/>
          </a:xfrm>
          <a:prstGeom prst="rect">
            <a:avLst/>
          </a:prstGeom>
        </p:spPr>
      </p:pic>
    </p:spTree>
    <p:extLst>
      <p:ext uri="{BB962C8B-B14F-4D97-AF65-F5344CB8AC3E}">
        <p14:creationId xmlns:p14="http://schemas.microsoft.com/office/powerpoint/2010/main" val="4072654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54144EDD-1360-4BDF-79E3-B0366ED1318F}"/>
              </a:ext>
            </a:extLst>
          </p:cNvPr>
          <p:cNvSpPr txBox="1"/>
          <p:nvPr/>
        </p:nvSpPr>
        <p:spPr>
          <a:xfrm>
            <a:off x="2200275" y="1690062"/>
            <a:ext cx="7074353" cy="3477875"/>
          </a:xfrm>
          <a:prstGeom prst="rect">
            <a:avLst/>
          </a:prstGeom>
          <a:noFill/>
        </p:spPr>
        <p:txBody>
          <a:bodyPr wrap="square">
            <a:spAutoFit/>
          </a:bodyPr>
          <a:lstStyle/>
          <a:p>
            <a:r>
              <a:rPr lang="en-US" sz="4400" dirty="0"/>
              <a:t>struct node</a:t>
            </a:r>
          </a:p>
          <a:p>
            <a:r>
              <a:rPr lang="en-US" sz="4400" dirty="0"/>
              <a:t>{</a:t>
            </a:r>
          </a:p>
          <a:p>
            <a:r>
              <a:rPr lang="en-US" sz="4400" dirty="0"/>
              <a:t>int INFO;</a:t>
            </a:r>
          </a:p>
          <a:p>
            <a:r>
              <a:rPr lang="en-US" sz="4400" dirty="0"/>
              <a:t>struct node *LEFT, *RIGHT;</a:t>
            </a:r>
          </a:p>
          <a:p>
            <a:r>
              <a:rPr lang="en-US" sz="4400" dirty="0"/>
              <a:t>};</a:t>
            </a:r>
            <a:endParaRPr lang="ar-SA" sz="4400" dirty="0"/>
          </a:p>
        </p:txBody>
      </p:sp>
    </p:spTree>
    <p:extLst>
      <p:ext uri="{BB962C8B-B14F-4D97-AF65-F5344CB8AC3E}">
        <p14:creationId xmlns:p14="http://schemas.microsoft.com/office/powerpoint/2010/main" val="185453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7221D56C-ADA1-858E-2BCE-F3E622875EE6}"/>
              </a:ext>
            </a:extLst>
          </p:cNvPr>
          <p:cNvSpPr txBox="1"/>
          <p:nvPr/>
        </p:nvSpPr>
        <p:spPr>
          <a:xfrm>
            <a:off x="512310" y="765502"/>
            <a:ext cx="10025743" cy="4262705"/>
          </a:xfrm>
          <a:prstGeom prst="rect">
            <a:avLst/>
          </a:prstGeom>
          <a:noFill/>
        </p:spPr>
        <p:txBody>
          <a:bodyPr wrap="square">
            <a:spAutoFit/>
          </a:bodyPr>
          <a:lstStyle/>
          <a:p>
            <a:pPr algn="just"/>
            <a:r>
              <a:rPr lang="en-US" sz="3200" b="1" i="0" u="none" strike="noStrike" baseline="0" dirty="0">
                <a:solidFill>
                  <a:schemeClr val="accent2">
                    <a:lumMod val="50000"/>
                  </a:schemeClr>
                </a:solidFill>
                <a:latin typeface="Calibri" panose="020F0502020204030204" pitchFamily="34" charset="0"/>
                <a:cs typeface="Calibri" panose="020F0502020204030204" pitchFamily="34" charset="0"/>
              </a:rPr>
              <a:t>Operations on Binary Tree</a:t>
            </a:r>
          </a:p>
          <a:p>
            <a:pPr algn="just"/>
            <a:endParaRPr lang="en-US" sz="3200" b="1" dirty="0">
              <a:solidFill>
                <a:schemeClr val="accent2">
                  <a:lumMod val="50000"/>
                </a:schemeClr>
              </a:solidFill>
              <a:latin typeface="Calibri" panose="020F0502020204030204" pitchFamily="34" charset="0"/>
              <a:cs typeface="Calibri" panose="020F0502020204030204" pitchFamily="34" charset="0"/>
            </a:endParaRPr>
          </a:p>
          <a:p>
            <a:pPr algn="just"/>
            <a:r>
              <a:rPr lang="en-US" sz="3200" b="1" i="0" u="none" strike="noStrike" baseline="0" dirty="0">
                <a:solidFill>
                  <a:schemeClr val="accent2">
                    <a:lumMod val="50000"/>
                  </a:schemeClr>
                </a:solidFill>
                <a:latin typeface="Calibri" panose="020F0502020204030204" pitchFamily="34" charset="0"/>
                <a:cs typeface="Calibri" panose="020F0502020204030204" pitchFamily="34" charset="0"/>
              </a:rPr>
              <a:t> </a:t>
            </a:r>
            <a:endParaRPr lang="en-US" sz="3200" b="0" i="0" u="none" strike="noStrike" baseline="0" dirty="0">
              <a:solidFill>
                <a:schemeClr val="accent2">
                  <a:lumMod val="50000"/>
                </a:schemeClr>
              </a:solidFill>
              <a:latin typeface="Calibri" panose="020F0502020204030204" pitchFamily="34" charset="0"/>
              <a:cs typeface="Calibri" panose="020F0502020204030204" pitchFamily="34" charset="0"/>
            </a:endParaRPr>
          </a:p>
          <a:p>
            <a:pPr marL="457200" indent="-457200" algn="just">
              <a:spcBef>
                <a:spcPts val="600"/>
              </a:spcBef>
              <a:spcAft>
                <a:spcPts val="600"/>
              </a:spcAft>
              <a:buFont typeface="Arial" panose="020B0604020202020204" pitchFamily="34" charset="0"/>
              <a:buChar char="•"/>
            </a:pPr>
            <a:r>
              <a:rPr lang="en-US" sz="2800" dirty="0">
                <a:solidFill>
                  <a:srgbClr val="000000"/>
                </a:solidFill>
                <a:latin typeface="Calibri" panose="020F0502020204030204" pitchFamily="34" charset="0"/>
                <a:cs typeface="Calibri" panose="020F0502020204030204" pitchFamily="34" charset="0"/>
              </a:rPr>
              <a:t>C</a:t>
            </a:r>
            <a:r>
              <a:rPr lang="en-US" sz="2800" b="0" i="0" u="none" strike="noStrike" baseline="0" dirty="0">
                <a:solidFill>
                  <a:srgbClr val="000000"/>
                </a:solidFill>
                <a:latin typeface="Calibri" panose="020F0502020204030204" pitchFamily="34" charset="0"/>
                <a:cs typeface="Calibri" panose="020F0502020204030204" pitchFamily="34" charset="0"/>
              </a:rPr>
              <a:t>reate a binary tree. </a:t>
            </a:r>
          </a:p>
          <a:p>
            <a:pPr marL="457200" indent="-457200" algn="just">
              <a:spcBef>
                <a:spcPts val="600"/>
              </a:spcBef>
              <a:spcAft>
                <a:spcPts val="600"/>
              </a:spcAf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Traverse a binary tree. </a:t>
            </a:r>
          </a:p>
          <a:p>
            <a:pPr marL="457200" indent="-457200" algn="just">
              <a:spcBef>
                <a:spcPts val="600"/>
              </a:spcBef>
              <a:spcAft>
                <a:spcPts val="600"/>
              </a:spcAft>
              <a:buFont typeface="Arial" panose="020B0604020202020204" pitchFamily="34" charset="0"/>
              <a:buChar char="•"/>
            </a:pPr>
            <a:r>
              <a:rPr lang="en-US" sz="2800" dirty="0">
                <a:solidFill>
                  <a:srgbClr val="000000"/>
                </a:solidFill>
                <a:latin typeface="Calibri" panose="020F0502020204030204" pitchFamily="34" charset="0"/>
                <a:cs typeface="Calibri" panose="020F0502020204030204" pitchFamily="34" charset="0"/>
              </a:rPr>
              <a:t>I</a:t>
            </a:r>
            <a:r>
              <a:rPr lang="en-US" sz="2800" b="0" i="0" u="none" strike="noStrike" baseline="0" dirty="0">
                <a:solidFill>
                  <a:srgbClr val="000000"/>
                </a:solidFill>
                <a:latin typeface="Calibri" panose="020F0502020204030204" pitchFamily="34" charset="0"/>
                <a:cs typeface="Calibri" panose="020F0502020204030204" pitchFamily="34" charset="0"/>
              </a:rPr>
              <a:t>nsert any node in the binary tree as the left child or right child of any node. </a:t>
            </a:r>
          </a:p>
          <a:p>
            <a:pPr marL="457200" indent="-457200" algn="just">
              <a:spcBef>
                <a:spcPts val="600"/>
              </a:spcBef>
              <a:spcAft>
                <a:spcPts val="600"/>
              </a:spcAft>
              <a:buFont typeface="Arial" panose="020B0604020202020204" pitchFamily="34" charset="0"/>
              <a:buChar char="•"/>
            </a:pPr>
            <a:r>
              <a:rPr lang="en-US" sz="2800" dirty="0">
                <a:solidFill>
                  <a:srgbClr val="000000"/>
                </a:solidFill>
                <a:latin typeface="Calibri" panose="020F0502020204030204" pitchFamily="34" charset="0"/>
                <a:cs typeface="Calibri" panose="020F0502020204030204" pitchFamily="34" charset="0"/>
              </a:rPr>
              <a:t>D</a:t>
            </a:r>
            <a:r>
              <a:rPr lang="en-US" sz="2800" b="0" i="0" u="none" strike="noStrike" baseline="0" dirty="0">
                <a:solidFill>
                  <a:srgbClr val="000000"/>
                </a:solidFill>
                <a:latin typeface="Calibri" panose="020F0502020204030204" pitchFamily="34" charset="0"/>
                <a:cs typeface="Calibri" panose="020F0502020204030204" pitchFamily="34" charset="0"/>
              </a:rPr>
              <a:t>elete a node from a binary tree. </a:t>
            </a:r>
          </a:p>
        </p:txBody>
      </p:sp>
    </p:spTree>
    <p:extLst>
      <p:ext uri="{BB962C8B-B14F-4D97-AF65-F5344CB8AC3E}">
        <p14:creationId xmlns:p14="http://schemas.microsoft.com/office/powerpoint/2010/main" val="4008175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ربع نص 6">
            <a:extLst>
              <a:ext uri="{FF2B5EF4-FFF2-40B4-BE49-F238E27FC236}">
                <a16:creationId xmlns:a16="http://schemas.microsoft.com/office/drawing/2014/main" id="{F7252A93-2C7C-1CCD-840F-BF5EA4B7D745}"/>
              </a:ext>
            </a:extLst>
          </p:cNvPr>
          <p:cNvSpPr txBox="1"/>
          <p:nvPr/>
        </p:nvSpPr>
        <p:spPr>
          <a:xfrm>
            <a:off x="391887" y="143294"/>
            <a:ext cx="6101442" cy="646331"/>
          </a:xfrm>
          <a:prstGeom prst="rect">
            <a:avLst/>
          </a:prstGeom>
          <a:noFill/>
        </p:spPr>
        <p:txBody>
          <a:bodyPr wrap="square">
            <a:spAutoFit/>
          </a:bodyPr>
          <a:lstStyle/>
          <a:p>
            <a:r>
              <a:rPr lang="en-US" sz="3600" b="1" dirty="0">
                <a:solidFill>
                  <a:schemeClr val="accent2">
                    <a:lumMod val="50000"/>
                  </a:schemeClr>
                </a:solidFill>
                <a:latin typeface="Calibri" panose="020F0502020204030204" pitchFamily="34" charset="0"/>
                <a:cs typeface="Calibri" panose="020F0502020204030204" pitchFamily="34" charset="0"/>
              </a:rPr>
              <a:t>C</a:t>
            </a:r>
            <a:r>
              <a:rPr lang="en-US" sz="3600" b="1" i="0" u="none" strike="noStrike" baseline="0" dirty="0">
                <a:solidFill>
                  <a:schemeClr val="accent2">
                    <a:lumMod val="50000"/>
                  </a:schemeClr>
                </a:solidFill>
                <a:latin typeface="Calibri" panose="020F0502020204030204" pitchFamily="34" charset="0"/>
                <a:cs typeface="Calibri" panose="020F0502020204030204" pitchFamily="34" charset="0"/>
              </a:rPr>
              <a:t>reate a binary tree</a:t>
            </a:r>
            <a:endParaRPr lang="ar-SA" sz="3600" b="1" dirty="0">
              <a:solidFill>
                <a:schemeClr val="accent2">
                  <a:lumMod val="50000"/>
                </a:schemeClr>
              </a:solidFill>
            </a:endParaRPr>
          </a:p>
        </p:txBody>
      </p:sp>
      <p:pic>
        <p:nvPicPr>
          <p:cNvPr id="10" name="صورة 9">
            <a:extLst>
              <a:ext uri="{FF2B5EF4-FFF2-40B4-BE49-F238E27FC236}">
                <a16:creationId xmlns:a16="http://schemas.microsoft.com/office/drawing/2014/main" id="{93B74A80-5E63-EDAA-8B6C-85236A24859F}"/>
              </a:ext>
            </a:extLst>
          </p:cNvPr>
          <p:cNvPicPr>
            <a:picLocks noChangeAspect="1"/>
          </p:cNvPicPr>
          <p:nvPr/>
        </p:nvPicPr>
        <p:blipFill>
          <a:blip r:embed="rId2"/>
          <a:stretch>
            <a:fillRect/>
          </a:stretch>
        </p:blipFill>
        <p:spPr>
          <a:xfrm>
            <a:off x="2752725" y="653887"/>
            <a:ext cx="6686550" cy="1676400"/>
          </a:xfrm>
          <a:prstGeom prst="rect">
            <a:avLst/>
          </a:prstGeom>
        </p:spPr>
      </p:pic>
      <p:pic>
        <p:nvPicPr>
          <p:cNvPr id="2052" name="Picture 4" descr="Complete binary tree creation">
            <a:extLst>
              <a:ext uri="{FF2B5EF4-FFF2-40B4-BE49-F238E27FC236}">
                <a16:creationId xmlns:a16="http://schemas.microsoft.com/office/drawing/2014/main" id="{4166C063-9AFD-6C48-19C1-438204DB6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926" y="2668450"/>
            <a:ext cx="8210550" cy="2895600"/>
          </a:xfrm>
          <a:prstGeom prst="rect">
            <a:avLst/>
          </a:prstGeom>
          <a:noFill/>
          <a:extLst>
            <a:ext uri="{909E8E84-426E-40DD-AFC4-6F175D3DCCD1}">
              <a14:hiddenFill xmlns:a14="http://schemas.microsoft.com/office/drawing/2010/main">
                <a:solidFill>
                  <a:srgbClr val="FFFFFF"/>
                </a:solidFill>
              </a14:hiddenFill>
            </a:ext>
          </a:extLst>
        </p:spPr>
      </p:pic>
      <p:sp>
        <p:nvSpPr>
          <p:cNvPr id="14" name="مربع نص 13">
            <a:extLst>
              <a:ext uri="{FF2B5EF4-FFF2-40B4-BE49-F238E27FC236}">
                <a16:creationId xmlns:a16="http://schemas.microsoft.com/office/drawing/2014/main" id="{62DE2524-D885-D663-CE78-372115826833}"/>
              </a:ext>
            </a:extLst>
          </p:cNvPr>
          <p:cNvSpPr txBox="1"/>
          <p:nvPr/>
        </p:nvSpPr>
        <p:spPr>
          <a:xfrm>
            <a:off x="391887" y="5392502"/>
            <a:ext cx="10066563" cy="954107"/>
          </a:xfrm>
          <a:prstGeom prst="rect">
            <a:avLst/>
          </a:prstGeom>
          <a:noFill/>
        </p:spPr>
        <p:txBody>
          <a:bodyPr wrap="square">
            <a:spAutoFit/>
          </a:bodyPr>
          <a:lstStyle/>
          <a:p>
            <a:pPr marL="457200" indent="-457200" algn="just">
              <a:buFont typeface="Arial" panose="020B0604020202020204" pitchFamily="34" charset="0"/>
              <a:buChar char="•"/>
            </a:pPr>
            <a:r>
              <a:rPr lang="en-US" sz="2800" b="0" i="0" dirty="0">
                <a:effectLst/>
                <a:latin typeface="euclid_circular_a"/>
              </a:rPr>
              <a:t>Put the second element as a left child of the root node and the third element as the right child.</a:t>
            </a:r>
            <a:endParaRPr lang="ar-SA" sz="2800" dirty="0"/>
          </a:p>
        </p:txBody>
      </p:sp>
      <p:sp>
        <p:nvSpPr>
          <p:cNvPr id="16" name="مربع نص 15">
            <a:extLst>
              <a:ext uri="{FF2B5EF4-FFF2-40B4-BE49-F238E27FC236}">
                <a16:creationId xmlns:a16="http://schemas.microsoft.com/office/drawing/2014/main" id="{E0623FFC-0631-BB79-7179-D2D4AF34AD1C}"/>
              </a:ext>
            </a:extLst>
          </p:cNvPr>
          <p:cNvSpPr txBox="1"/>
          <p:nvPr/>
        </p:nvSpPr>
        <p:spPr>
          <a:xfrm>
            <a:off x="391887" y="2178278"/>
            <a:ext cx="8365670" cy="523220"/>
          </a:xfrm>
          <a:prstGeom prst="rect">
            <a:avLst/>
          </a:prstGeom>
          <a:noFill/>
        </p:spPr>
        <p:txBody>
          <a:bodyPr wrap="square">
            <a:spAutoFit/>
          </a:bodyPr>
          <a:lstStyle/>
          <a:p>
            <a:pPr marL="457200" indent="-457200">
              <a:buFont typeface="Arial" panose="020B0604020202020204" pitchFamily="34" charset="0"/>
              <a:buChar char="•"/>
            </a:pPr>
            <a:r>
              <a:rPr lang="en-US" sz="2800" b="0" i="0" dirty="0">
                <a:effectLst/>
                <a:latin typeface="euclid_circular_a"/>
              </a:rPr>
              <a:t>Select the first element of the list to be the root node</a:t>
            </a:r>
            <a:endParaRPr lang="ar-SA" sz="2800" dirty="0"/>
          </a:p>
        </p:txBody>
      </p:sp>
    </p:spTree>
    <p:extLst>
      <p:ext uri="{BB962C8B-B14F-4D97-AF65-F5344CB8AC3E}">
        <p14:creationId xmlns:p14="http://schemas.microsoft.com/office/powerpoint/2010/main" val="2503528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59C0011A-77C6-054B-5523-E61E00262EEC}"/>
              </a:ext>
            </a:extLst>
          </p:cNvPr>
          <p:cNvSpPr txBox="1"/>
          <p:nvPr/>
        </p:nvSpPr>
        <p:spPr>
          <a:xfrm>
            <a:off x="522514" y="698718"/>
            <a:ext cx="10145486" cy="1815882"/>
          </a:xfrm>
          <a:prstGeom prst="rect">
            <a:avLst/>
          </a:prstGeom>
          <a:noFill/>
        </p:spPr>
        <p:txBody>
          <a:bodyPr wrap="square">
            <a:spAutoFit/>
          </a:bodyPr>
          <a:lstStyle/>
          <a:p>
            <a:pPr marL="285750" indent="-285750" algn="just">
              <a:buFont typeface="Arial" panose="020B0604020202020204" pitchFamily="34" charset="0"/>
              <a:buChar char="•"/>
            </a:pPr>
            <a:r>
              <a:rPr lang="en-US" sz="2800" b="0" i="0" dirty="0">
                <a:effectLst/>
                <a:latin typeface="euclid_circular_a"/>
              </a:rPr>
              <a:t>Put the next two elements as children of the left node of the second level. Again, put the next two elements as children of the right node of the second level (elements).</a:t>
            </a:r>
          </a:p>
          <a:p>
            <a:pPr marL="285750" indent="-285750" algn="just">
              <a:buFont typeface="Arial" panose="020B0604020202020204" pitchFamily="34" charset="0"/>
              <a:buChar char="•"/>
            </a:pPr>
            <a:r>
              <a:rPr lang="en-US" sz="2800" b="0" i="0" dirty="0">
                <a:effectLst/>
                <a:latin typeface="euclid_circular_a"/>
              </a:rPr>
              <a:t>Keep repeating until you reach the last element</a:t>
            </a:r>
          </a:p>
        </p:txBody>
      </p:sp>
      <p:pic>
        <p:nvPicPr>
          <p:cNvPr id="5" name="صورة 4">
            <a:extLst>
              <a:ext uri="{FF2B5EF4-FFF2-40B4-BE49-F238E27FC236}">
                <a16:creationId xmlns:a16="http://schemas.microsoft.com/office/drawing/2014/main" id="{017DBCE8-9FAF-8DCB-2C42-BBF7EA20A2F8}"/>
              </a:ext>
            </a:extLst>
          </p:cNvPr>
          <p:cNvPicPr>
            <a:picLocks noChangeAspect="1"/>
          </p:cNvPicPr>
          <p:nvPr/>
        </p:nvPicPr>
        <p:blipFill>
          <a:blip r:embed="rId2"/>
          <a:stretch>
            <a:fillRect/>
          </a:stretch>
        </p:blipFill>
        <p:spPr>
          <a:xfrm>
            <a:off x="522514" y="2547257"/>
            <a:ext cx="10915650" cy="4114800"/>
          </a:xfrm>
          <a:prstGeom prst="rect">
            <a:avLst/>
          </a:prstGeom>
        </p:spPr>
      </p:pic>
    </p:spTree>
    <p:extLst>
      <p:ext uri="{BB962C8B-B14F-4D97-AF65-F5344CB8AC3E}">
        <p14:creationId xmlns:p14="http://schemas.microsoft.com/office/powerpoint/2010/main" val="4096281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BAD72F01-0264-A7D4-75C9-2708F91F386E}"/>
              </a:ext>
            </a:extLst>
          </p:cNvPr>
          <p:cNvSpPr txBox="1"/>
          <p:nvPr/>
        </p:nvSpPr>
        <p:spPr>
          <a:xfrm>
            <a:off x="507014" y="4090720"/>
            <a:ext cx="9908177" cy="2246769"/>
          </a:xfrm>
          <a:prstGeom prst="rect">
            <a:avLst/>
          </a:prstGeom>
          <a:noFill/>
        </p:spPr>
        <p:txBody>
          <a:bodyPr wrap="square">
            <a:spAutoFit/>
          </a:bodyPr>
          <a:lstStyle/>
          <a:p>
            <a:pPr algn="just"/>
            <a:r>
              <a:rPr lang="en-US" sz="2800" dirty="0">
                <a:solidFill>
                  <a:srgbClr val="000000"/>
                </a:solidFill>
                <a:latin typeface="Calibri" panose="020F0502020204030204" pitchFamily="34" charset="0"/>
                <a:cs typeface="Calibri" panose="020F0502020204030204" pitchFamily="34" charset="0"/>
              </a:rPr>
              <a:t>The </a:t>
            </a:r>
            <a:r>
              <a:rPr lang="en-US" sz="2800" b="0" i="0" u="none" strike="noStrike" baseline="0" dirty="0">
                <a:solidFill>
                  <a:srgbClr val="000000"/>
                </a:solidFill>
                <a:latin typeface="Calibri" panose="020F0502020204030204" pitchFamily="34" charset="0"/>
                <a:cs typeface="Calibri" panose="020F0502020204030204" pitchFamily="34" charset="0"/>
              </a:rPr>
              <a:t>three traversing methods are important, which are as follows:</a:t>
            </a:r>
          </a:p>
          <a:p>
            <a:pPr algn="just"/>
            <a:endParaRPr lang="en-US" sz="2800" b="0" i="0" u="none" strike="noStrike" baseline="0" dirty="0">
              <a:solidFill>
                <a:srgbClr val="000000"/>
              </a:solidFill>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Left-Root-Right (LR’R): In-order traversal. </a:t>
            </a:r>
          </a:p>
          <a:p>
            <a:pPr marL="457200" indent="-457200">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Root-Left-Right (R’LR): Preorder traversal. </a:t>
            </a:r>
          </a:p>
          <a:p>
            <a:pPr marL="457200" indent="-457200">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Left-Right-Root (R’LR): Post-order traversal. </a:t>
            </a:r>
          </a:p>
        </p:txBody>
      </p:sp>
      <p:sp>
        <p:nvSpPr>
          <p:cNvPr id="4" name="مربع نص 3">
            <a:extLst>
              <a:ext uri="{FF2B5EF4-FFF2-40B4-BE49-F238E27FC236}">
                <a16:creationId xmlns:a16="http://schemas.microsoft.com/office/drawing/2014/main" id="{F5847EC8-FF2E-0DDA-935B-AD6F8F20363B}"/>
              </a:ext>
            </a:extLst>
          </p:cNvPr>
          <p:cNvSpPr txBox="1"/>
          <p:nvPr/>
        </p:nvSpPr>
        <p:spPr>
          <a:xfrm>
            <a:off x="507014" y="320457"/>
            <a:ext cx="10452529" cy="3616375"/>
          </a:xfrm>
          <a:prstGeom prst="rect">
            <a:avLst/>
          </a:prstGeom>
          <a:noFill/>
        </p:spPr>
        <p:txBody>
          <a:bodyPr wrap="square">
            <a:spAutoFit/>
          </a:bodyPr>
          <a:lstStyle/>
          <a:p>
            <a:pPr algn="just"/>
            <a:r>
              <a:rPr lang="en-US" sz="3200" b="1" dirty="0">
                <a:solidFill>
                  <a:schemeClr val="accent2">
                    <a:lumMod val="50000"/>
                  </a:schemeClr>
                </a:solidFill>
                <a:latin typeface="Calibri" panose="020F0502020204030204" pitchFamily="34" charset="0"/>
                <a:cs typeface="Calibri" panose="020F0502020204030204" pitchFamily="34" charset="0"/>
              </a:rPr>
              <a:t>Binary Tree Traversals</a:t>
            </a:r>
          </a:p>
          <a:p>
            <a:pPr algn="just"/>
            <a:endParaRPr lang="en-US" sz="1100" b="1" dirty="0">
              <a:solidFill>
                <a:schemeClr val="accent2">
                  <a:lumMod val="50000"/>
                </a:schemeClr>
              </a:solidFill>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Traversing the tree means visiting each node in the tree exactly once. </a:t>
            </a:r>
          </a:p>
          <a:p>
            <a:pPr algn="just"/>
            <a:r>
              <a:rPr lang="en-US" sz="2800" dirty="0">
                <a:latin typeface="Calibri" panose="020F0502020204030204" pitchFamily="34" charset="0"/>
                <a:cs typeface="Calibri" panose="020F0502020204030204" pitchFamily="34" charset="0"/>
              </a:rPr>
              <a:t>L means move to left child.</a:t>
            </a:r>
          </a:p>
          <a:p>
            <a:pPr algn="just"/>
            <a:r>
              <a:rPr lang="en-US" sz="2800" dirty="0">
                <a:latin typeface="Calibri" panose="020F0502020204030204" pitchFamily="34" charset="0"/>
                <a:cs typeface="Calibri" panose="020F0502020204030204" pitchFamily="34" charset="0"/>
              </a:rPr>
              <a:t>R means move to right child.</a:t>
            </a:r>
          </a:p>
          <a:p>
            <a:pPr algn="just"/>
            <a:r>
              <a:rPr lang="en-US" sz="2800" dirty="0">
                <a:latin typeface="Calibri" panose="020F0502020204030204" pitchFamily="34" charset="0"/>
                <a:cs typeface="Calibri" panose="020F0502020204030204" pitchFamily="34" charset="0"/>
              </a:rPr>
              <a:t>R’ means move to root or parent node.</a:t>
            </a:r>
          </a:p>
          <a:p>
            <a:pPr algn="just"/>
            <a:endParaRPr lang="en-US" sz="1600" dirty="0">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Therefore, there are six different combinations of L, R, R’ nodes as LR’R, LRR’, R’LR, R’RL, RR’L and RLR’.</a:t>
            </a:r>
            <a:endParaRPr lang="ar-SA"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0466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A16AE6B4-BF58-5839-CC9B-58F9FEDBC47C}"/>
              </a:ext>
            </a:extLst>
          </p:cNvPr>
          <p:cNvSpPr txBox="1"/>
          <p:nvPr/>
        </p:nvSpPr>
        <p:spPr>
          <a:xfrm>
            <a:off x="566514" y="1136064"/>
            <a:ext cx="9934303" cy="4585871"/>
          </a:xfrm>
          <a:prstGeom prst="rect">
            <a:avLst/>
          </a:prstGeom>
          <a:noFill/>
        </p:spPr>
        <p:txBody>
          <a:bodyPr wrap="square">
            <a:spAutoFit/>
          </a:bodyPr>
          <a:lstStyle/>
          <a:p>
            <a:pPr marL="457200" indent="-457200" algn="just">
              <a:spcBef>
                <a:spcPts val="600"/>
              </a:spcBef>
              <a:spcAft>
                <a:spcPts val="600"/>
              </a:spcAf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Tree is a non-primitive, nonlinear data structure, which organizes data in a hierarchical design. </a:t>
            </a:r>
          </a:p>
          <a:p>
            <a:pPr marL="457200" indent="-457200" algn="just">
              <a:spcBef>
                <a:spcPts val="600"/>
              </a:spcBef>
              <a:spcAft>
                <a:spcPts val="600"/>
              </a:spcAf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Trees are used in many applications to represent the relationship among the data elements that are nodes. </a:t>
            </a:r>
          </a:p>
          <a:p>
            <a:pPr marL="457200" indent="-457200" algn="just">
              <a:spcBef>
                <a:spcPts val="600"/>
              </a:spcBef>
              <a:spcAft>
                <a:spcPts val="600"/>
              </a:spcAf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In the tree data structure, every singular element is called a node. </a:t>
            </a:r>
          </a:p>
          <a:p>
            <a:pPr marL="457200" indent="-457200" algn="just">
              <a:spcBef>
                <a:spcPts val="600"/>
              </a:spcBef>
              <a:spcAft>
                <a:spcPts val="600"/>
              </a:spcAf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Tree data structure does not contain any cycle. </a:t>
            </a:r>
          </a:p>
          <a:p>
            <a:pPr marL="457200" indent="-457200" algn="just">
              <a:spcBef>
                <a:spcPts val="600"/>
              </a:spcBef>
              <a:spcAft>
                <a:spcPts val="600"/>
              </a:spcAf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In a tree data structure, if we have </a:t>
            </a:r>
            <a:r>
              <a:rPr lang="en-US" sz="2800" b="1" i="0" u="none" strike="noStrike" baseline="0" dirty="0">
                <a:solidFill>
                  <a:srgbClr val="000000"/>
                </a:solidFill>
                <a:latin typeface="Calibri" panose="020F0502020204030204" pitchFamily="34" charset="0"/>
                <a:cs typeface="Calibri" panose="020F0502020204030204" pitchFamily="34" charset="0"/>
              </a:rPr>
              <a:t>N </a:t>
            </a:r>
            <a:r>
              <a:rPr lang="en-US" sz="2800" b="0" i="0" u="none" strike="noStrike" baseline="0" dirty="0">
                <a:solidFill>
                  <a:srgbClr val="000000"/>
                </a:solidFill>
                <a:latin typeface="Calibri" panose="020F0502020204030204" pitchFamily="34" charset="0"/>
                <a:cs typeface="Calibri" panose="020F0502020204030204" pitchFamily="34" charset="0"/>
              </a:rPr>
              <a:t>number of nodes, then we have a maximum of </a:t>
            </a:r>
            <a:r>
              <a:rPr lang="en-US" sz="2800" b="1" i="0" u="none" strike="noStrike" baseline="0" dirty="0">
                <a:solidFill>
                  <a:srgbClr val="000000"/>
                </a:solidFill>
                <a:latin typeface="Calibri" panose="020F0502020204030204" pitchFamily="34" charset="0"/>
                <a:cs typeface="Calibri" panose="020F0502020204030204" pitchFamily="34" charset="0"/>
              </a:rPr>
              <a:t>N-1 </a:t>
            </a:r>
            <a:r>
              <a:rPr lang="en-US" sz="2800" b="0" i="0" u="none" strike="noStrike" baseline="0" dirty="0">
                <a:solidFill>
                  <a:srgbClr val="000000"/>
                </a:solidFill>
                <a:latin typeface="Calibri" panose="020F0502020204030204" pitchFamily="34" charset="0"/>
                <a:cs typeface="Calibri" panose="020F0502020204030204" pitchFamily="34" charset="0"/>
              </a:rPr>
              <a:t>number of links or edges. </a:t>
            </a:r>
            <a:endParaRPr lang="ar-SA"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1586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B942F29C-B47B-F732-89D6-C54C7F805EF1}"/>
              </a:ext>
            </a:extLst>
          </p:cNvPr>
          <p:cNvSpPr txBox="1"/>
          <p:nvPr/>
        </p:nvSpPr>
        <p:spPr>
          <a:xfrm>
            <a:off x="354281" y="88198"/>
            <a:ext cx="10284029" cy="4001095"/>
          </a:xfrm>
          <a:prstGeom prst="rect">
            <a:avLst/>
          </a:prstGeom>
          <a:noFill/>
        </p:spPr>
        <p:txBody>
          <a:bodyPr wrap="square">
            <a:spAutoFit/>
          </a:bodyPr>
          <a:lstStyle/>
          <a:p>
            <a:pPr algn="just">
              <a:spcBef>
                <a:spcPts val="600"/>
              </a:spcBef>
              <a:spcAft>
                <a:spcPts val="600"/>
              </a:spcAft>
            </a:pPr>
            <a:r>
              <a:rPr lang="en-US" sz="2800" b="1" i="0" dirty="0">
                <a:solidFill>
                  <a:schemeClr val="accent2">
                    <a:lumMod val="50000"/>
                  </a:schemeClr>
                </a:solidFill>
                <a:effectLst/>
                <a:latin typeface="Calibri" panose="020F0502020204030204" pitchFamily="34" charset="0"/>
                <a:cs typeface="Calibri" panose="020F0502020204030204" pitchFamily="34" charset="0"/>
              </a:rPr>
              <a:t>Preorder traversal</a:t>
            </a:r>
          </a:p>
          <a:p>
            <a:pPr marL="457200" indent="-457200" algn="just">
              <a:spcBef>
                <a:spcPts val="600"/>
              </a:spcBef>
              <a:spcAft>
                <a:spcPts val="600"/>
              </a:spcAft>
              <a:buFont typeface="Arial" panose="020B0604020202020204" pitchFamily="34" charset="0"/>
              <a:buChar char="•"/>
            </a:pPr>
            <a:r>
              <a:rPr lang="en-US" sz="2800" b="0" i="0" dirty="0">
                <a:solidFill>
                  <a:srgbClr val="333333"/>
                </a:solidFill>
                <a:effectLst/>
                <a:latin typeface="Calibri" panose="020F0502020204030204" pitchFamily="34" charset="0"/>
                <a:cs typeface="Calibri" panose="020F0502020204030204" pitchFamily="34" charset="0"/>
              </a:rPr>
              <a:t>This technique follows the 'root left right' policy. It means that, first root node is visited after that the left subtree is traversed </a:t>
            </a:r>
            <a:r>
              <a:rPr lang="en-US" sz="2800" b="1" i="0" dirty="0">
                <a:solidFill>
                  <a:srgbClr val="333333"/>
                </a:solidFill>
                <a:effectLst/>
                <a:latin typeface="Calibri" panose="020F0502020204030204" pitchFamily="34" charset="0"/>
                <a:cs typeface="Calibri" panose="020F0502020204030204" pitchFamily="34" charset="0"/>
              </a:rPr>
              <a:t>recursively</a:t>
            </a:r>
            <a:r>
              <a:rPr lang="en-US" sz="2800" b="0" i="0" dirty="0">
                <a:solidFill>
                  <a:srgbClr val="333333"/>
                </a:solidFill>
                <a:effectLst/>
                <a:latin typeface="Calibri" panose="020F0502020204030204" pitchFamily="34" charset="0"/>
                <a:cs typeface="Calibri" panose="020F0502020204030204" pitchFamily="34" charset="0"/>
              </a:rPr>
              <a:t>, and finally, right subtree is </a:t>
            </a:r>
            <a:r>
              <a:rPr lang="en-US" sz="2800" b="1" i="0" dirty="0">
                <a:solidFill>
                  <a:srgbClr val="333333"/>
                </a:solidFill>
                <a:effectLst/>
                <a:latin typeface="Calibri" panose="020F0502020204030204" pitchFamily="34" charset="0"/>
                <a:cs typeface="Calibri" panose="020F0502020204030204" pitchFamily="34" charset="0"/>
              </a:rPr>
              <a:t>recursively</a:t>
            </a:r>
            <a:r>
              <a:rPr lang="en-US" sz="2800" b="0" i="0" dirty="0">
                <a:solidFill>
                  <a:srgbClr val="333333"/>
                </a:solidFill>
                <a:effectLst/>
                <a:latin typeface="Calibri" panose="020F0502020204030204" pitchFamily="34" charset="0"/>
                <a:cs typeface="Calibri" panose="020F0502020204030204" pitchFamily="34" charset="0"/>
              </a:rPr>
              <a:t> traversed. </a:t>
            </a:r>
          </a:p>
          <a:p>
            <a:pPr marL="457200" indent="-457200" algn="just">
              <a:spcBef>
                <a:spcPts val="600"/>
              </a:spcBef>
              <a:spcAft>
                <a:spcPts val="600"/>
              </a:spcAft>
              <a:buFont typeface="Arial" panose="020B0604020202020204" pitchFamily="34" charset="0"/>
              <a:buChar char="•"/>
            </a:pPr>
            <a:r>
              <a:rPr lang="en-US" sz="2800" b="0" i="0" dirty="0">
                <a:solidFill>
                  <a:srgbClr val="333333"/>
                </a:solidFill>
                <a:effectLst/>
                <a:latin typeface="Calibri" panose="020F0502020204030204" pitchFamily="34" charset="0"/>
                <a:cs typeface="Calibri" panose="020F0502020204030204" pitchFamily="34" charset="0"/>
              </a:rPr>
              <a:t>As the root node is traversed before (or pre) the left and right subtree, it is called preorder traversal.</a:t>
            </a:r>
          </a:p>
          <a:p>
            <a:pPr marL="457200" indent="-457200" algn="just">
              <a:spcBef>
                <a:spcPts val="600"/>
              </a:spcBef>
              <a:spcAft>
                <a:spcPts val="600"/>
              </a:spcAft>
              <a:buFont typeface="Arial" panose="020B0604020202020204" pitchFamily="34" charset="0"/>
              <a:buChar char="•"/>
            </a:pPr>
            <a:r>
              <a:rPr lang="en-US" sz="2800" dirty="0">
                <a:solidFill>
                  <a:srgbClr val="333333"/>
                </a:solidFill>
                <a:latin typeface="Calibri" panose="020F0502020204030204" pitchFamily="34" charset="0"/>
                <a:cs typeface="Calibri" panose="020F0502020204030204" pitchFamily="34" charset="0"/>
              </a:rPr>
              <a:t>I</a:t>
            </a:r>
            <a:r>
              <a:rPr lang="en-US" sz="2800" b="0" i="0" dirty="0">
                <a:solidFill>
                  <a:srgbClr val="333333"/>
                </a:solidFill>
                <a:effectLst/>
                <a:latin typeface="Calibri" panose="020F0502020204030204" pitchFamily="34" charset="0"/>
                <a:cs typeface="Calibri" panose="020F0502020204030204" pitchFamily="34" charset="0"/>
              </a:rPr>
              <a:t>n a preorder traversal, each node is visited before both of its subtrees.</a:t>
            </a:r>
          </a:p>
        </p:txBody>
      </p:sp>
      <p:sp>
        <p:nvSpPr>
          <p:cNvPr id="5" name="مربع نص 4">
            <a:extLst>
              <a:ext uri="{FF2B5EF4-FFF2-40B4-BE49-F238E27FC236}">
                <a16:creationId xmlns:a16="http://schemas.microsoft.com/office/drawing/2014/main" id="{7E3EDEC2-0BF9-4342-823E-096C9ED7AC0B}"/>
              </a:ext>
            </a:extLst>
          </p:cNvPr>
          <p:cNvSpPr txBox="1"/>
          <p:nvPr/>
        </p:nvSpPr>
        <p:spPr>
          <a:xfrm>
            <a:off x="1992455" y="4399392"/>
            <a:ext cx="7007680" cy="1384995"/>
          </a:xfrm>
          <a:prstGeom prst="rect">
            <a:avLst/>
          </a:prstGeom>
          <a:noFill/>
          <a:ln>
            <a:solidFill>
              <a:schemeClr val="accent2"/>
            </a:solidFill>
          </a:ln>
        </p:spPr>
        <p:txBody>
          <a:bodyPr wrap="square">
            <a:spAutoFit/>
          </a:bodyPr>
          <a:lstStyle/>
          <a:p>
            <a:pPr algn="just"/>
            <a:r>
              <a:rPr lang="en-US" sz="2800" b="0" i="0" dirty="0">
                <a:solidFill>
                  <a:srgbClr val="000000"/>
                </a:solidFill>
                <a:effectLst/>
                <a:latin typeface="inter-regular"/>
              </a:rPr>
              <a:t>Step </a:t>
            </a:r>
            <a:r>
              <a:rPr lang="en-US" sz="2800" b="0" i="0" dirty="0">
                <a:solidFill>
                  <a:srgbClr val="C00000"/>
                </a:solidFill>
                <a:effectLst/>
                <a:latin typeface="inter-regular"/>
              </a:rPr>
              <a:t>1</a:t>
            </a:r>
            <a:r>
              <a:rPr lang="en-US" sz="2800" b="0" i="0" dirty="0">
                <a:solidFill>
                  <a:srgbClr val="000000"/>
                </a:solidFill>
                <a:effectLst/>
                <a:latin typeface="inter-regular"/>
              </a:rPr>
              <a:t> - Visit the root node  </a:t>
            </a:r>
          </a:p>
          <a:p>
            <a:pPr algn="just"/>
            <a:r>
              <a:rPr lang="en-US" sz="2800" b="0" i="0" dirty="0">
                <a:solidFill>
                  <a:srgbClr val="000000"/>
                </a:solidFill>
                <a:effectLst/>
                <a:latin typeface="inter-regular"/>
              </a:rPr>
              <a:t>Step </a:t>
            </a:r>
            <a:r>
              <a:rPr lang="en-US" sz="2800" b="0" i="0" dirty="0">
                <a:solidFill>
                  <a:srgbClr val="C00000"/>
                </a:solidFill>
                <a:effectLst/>
                <a:latin typeface="inter-regular"/>
              </a:rPr>
              <a:t>2</a:t>
            </a:r>
            <a:r>
              <a:rPr lang="en-US" sz="2800" b="0" i="0" dirty="0">
                <a:solidFill>
                  <a:srgbClr val="000000"/>
                </a:solidFill>
                <a:effectLst/>
                <a:latin typeface="inter-regular"/>
              </a:rPr>
              <a:t> - Traverse the left subtree </a:t>
            </a:r>
            <a:r>
              <a:rPr lang="en-US" sz="2800" b="1" i="0" dirty="0">
                <a:solidFill>
                  <a:srgbClr val="000000"/>
                </a:solidFill>
                <a:effectLst/>
                <a:latin typeface="inter-regular"/>
              </a:rPr>
              <a:t>recursively</a:t>
            </a:r>
            <a:r>
              <a:rPr lang="en-US" sz="2800" b="0" i="0" dirty="0">
                <a:solidFill>
                  <a:srgbClr val="000000"/>
                </a:solidFill>
                <a:effectLst/>
                <a:latin typeface="inter-regular"/>
              </a:rPr>
              <a:t>.  </a:t>
            </a:r>
          </a:p>
          <a:p>
            <a:pPr algn="just"/>
            <a:r>
              <a:rPr lang="en-US" sz="2800" b="0" i="0" dirty="0">
                <a:solidFill>
                  <a:srgbClr val="000000"/>
                </a:solidFill>
                <a:effectLst/>
                <a:latin typeface="inter-regular"/>
              </a:rPr>
              <a:t>Step </a:t>
            </a:r>
            <a:r>
              <a:rPr lang="en-US" sz="2800" b="0" i="0" dirty="0">
                <a:solidFill>
                  <a:srgbClr val="C00000"/>
                </a:solidFill>
                <a:effectLst/>
                <a:latin typeface="inter-regular"/>
              </a:rPr>
              <a:t>3</a:t>
            </a:r>
            <a:r>
              <a:rPr lang="en-US" sz="2800" b="0" i="0" dirty="0">
                <a:solidFill>
                  <a:srgbClr val="000000"/>
                </a:solidFill>
                <a:effectLst/>
                <a:latin typeface="inter-regular"/>
              </a:rPr>
              <a:t> - Traverse the right subtree </a:t>
            </a:r>
            <a:r>
              <a:rPr lang="en-US" sz="2800" b="1" i="0" dirty="0">
                <a:solidFill>
                  <a:srgbClr val="000000"/>
                </a:solidFill>
                <a:effectLst/>
                <a:latin typeface="inter-regular"/>
              </a:rPr>
              <a:t>recursively</a:t>
            </a:r>
            <a:r>
              <a:rPr lang="en-US" sz="2800" b="0" i="0" dirty="0">
                <a:solidFill>
                  <a:srgbClr val="000000"/>
                </a:solidFill>
                <a:effectLst/>
                <a:latin typeface="inter-regular"/>
              </a:rPr>
              <a:t>.  </a:t>
            </a:r>
          </a:p>
        </p:txBody>
      </p:sp>
    </p:spTree>
    <p:extLst>
      <p:ext uri="{BB962C8B-B14F-4D97-AF65-F5344CB8AC3E}">
        <p14:creationId xmlns:p14="http://schemas.microsoft.com/office/powerpoint/2010/main" val="2963960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ree Traversal">
            <a:extLst>
              <a:ext uri="{FF2B5EF4-FFF2-40B4-BE49-F238E27FC236}">
                <a16:creationId xmlns:a16="http://schemas.microsoft.com/office/drawing/2014/main" id="{36043A97-067A-53B6-A4BF-13622DF09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629" y="208238"/>
            <a:ext cx="8284028" cy="5632338"/>
          </a:xfrm>
          <a:prstGeom prst="rect">
            <a:avLst/>
          </a:prstGeom>
          <a:noFill/>
          <a:extLst>
            <a:ext uri="{909E8E84-426E-40DD-AFC4-6F175D3DCCD1}">
              <a14:hiddenFill xmlns:a14="http://schemas.microsoft.com/office/drawing/2010/main">
                <a:solidFill>
                  <a:srgbClr val="FFFFFF"/>
                </a:solidFill>
              </a14:hiddenFill>
            </a:ext>
          </a:extLst>
        </p:spPr>
      </p:pic>
      <p:sp>
        <p:nvSpPr>
          <p:cNvPr id="4" name="مربع نص 3">
            <a:extLst>
              <a:ext uri="{FF2B5EF4-FFF2-40B4-BE49-F238E27FC236}">
                <a16:creationId xmlns:a16="http://schemas.microsoft.com/office/drawing/2014/main" id="{4842B17F-A6D1-0798-5E16-A6AC3870851E}"/>
              </a:ext>
            </a:extLst>
          </p:cNvPr>
          <p:cNvSpPr txBox="1"/>
          <p:nvPr/>
        </p:nvSpPr>
        <p:spPr>
          <a:xfrm>
            <a:off x="3237139" y="5835523"/>
            <a:ext cx="5119007" cy="584775"/>
          </a:xfrm>
          <a:prstGeom prst="rect">
            <a:avLst/>
          </a:prstGeom>
          <a:noFill/>
        </p:spPr>
        <p:txBody>
          <a:bodyPr wrap="square">
            <a:spAutoFit/>
          </a:bodyPr>
          <a:lstStyle/>
          <a:p>
            <a:r>
              <a:rPr lang="en-US" sz="3200" b="1" i="0" dirty="0">
                <a:solidFill>
                  <a:srgbClr val="333333"/>
                </a:solidFill>
                <a:effectLst/>
                <a:latin typeface="inter-bold"/>
              </a:rPr>
              <a:t>A → B → D → E → C → F → G</a:t>
            </a:r>
            <a:endParaRPr lang="ar-SA" sz="3200" dirty="0"/>
          </a:p>
        </p:txBody>
      </p:sp>
    </p:spTree>
    <p:extLst>
      <p:ext uri="{BB962C8B-B14F-4D97-AF65-F5344CB8AC3E}">
        <p14:creationId xmlns:p14="http://schemas.microsoft.com/office/powerpoint/2010/main" val="407566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C365D4C1-4804-51E5-BA40-8D8645963238}"/>
              </a:ext>
            </a:extLst>
          </p:cNvPr>
          <p:cNvSpPr txBox="1"/>
          <p:nvPr/>
        </p:nvSpPr>
        <p:spPr>
          <a:xfrm>
            <a:off x="525236" y="566678"/>
            <a:ext cx="10208078" cy="4339650"/>
          </a:xfrm>
          <a:prstGeom prst="rect">
            <a:avLst/>
          </a:prstGeom>
          <a:noFill/>
        </p:spPr>
        <p:txBody>
          <a:bodyPr wrap="square">
            <a:spAutoFit/>
          </a:bodyPr>
          <a:lstStyle/>
          <a:p>
            <a:pPr algn="just"/>
            <a:r>
              <a:rPr lang="en-US" sz="2800" b="1" dirty="0" err="1">
                <a:solidFill>
                  <a:schemeClr val="accent2">
                    <a:lumMod val="50000"/>
                  </a:schemeClr>
                </a:solidFill>
                <a:latin typeface="Calibri" panose="020F0502020204030204" pitchFamily="34" charset="0"/>
                <a:cs typeface="Calibri" panose="020F0502020204030204" pitchFamily="34" charset="0"/>
              </a:rPr>
              <a:t>Postorder</a:t>
            </a:r>
            <a:r>
              <a:rPr lang="en-US" sz="2800" b="1" dirty="0">
                <a:solidFill>
                  <a:schemeClr val="accent2">
                    <a:lumMod val="50000"/>
                  </a:schemeClr>
                </a:solidFill>
                <a:latin typeface="Calibri" panose="020F0502020204030204" pitchFamily="34" charset="0"/>
                <a:cs typeface="Calibri" panose="020F0502020204030204" pitchFamily="34" charset="0"/>
              </a:rPr>
              <a:t> traversal</a:t>
            </a:r>
          </a:p>
          <a:p>
            <a:pPr algn="just"/>
            <a:endParaRPr lang="en-US" sz="2400" b="1" dirty="0">
              <a:solidFill>
                <a:schemeClr val="accent2">
                  <a:lumMod val="50000"/>
                </a:schemeClr>
              </a:solidFill>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This technique follows the 'left-right root' policy. It means that the first left subtree of the root node is traversed, after that </a:t>
            </a:r>
            <a:r>
              <a:rPr lang="en-US" sz="2800" b="1" dirty="0">
                <a:latin typeface="Calibri" panose="020F0502020204030204" pitchFamily="34" charset="0"/>
                <a:cs typeface="Calibri" panose="020F0502020204030204" pitchFamily="34" charset="0"/>
              </a:rPr>
              <a:t>recursively</a:t>
            </a:r>
            <a:r>
              <a:rPr lang="en-US" sz="2800" dirty="0">
                <a:latin typeface="Calibri" panose="020F0502020204030204" pitchFamily="34" charset="0"/>
                <a:cs typeface="Calibri" panose="020F0502020204030204" pitchFamily="34" charset="0"/>
              </a:rPr>
              <a:t> traverses the right subtree, and finally, the root node is traversed. </a:t>
            </a:r>
          </a:p>
          <a:p>
            <a:pPr marL="457200" indent="-45720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As the root node is traversed after (or post) the left and right subtree, it is called </a:t>
            </a:r>
            <a:r>
              <a:rPr lang="en-US" sz="2800" dirty="0" err="1">
                <a:latin typeface="Calibri" panose="020F0502020204030204" pitchFamily="34" charset="0"/>
                <a:cs typeface="Calibri" panose="020F0502020204030204" pitchFamily="34" charset="0"/>
              </a:rPr>
              <a:t>postorder</a:t>
            </a:r>
            <a:r>
              <a:rPr lang="en-US" sz="2800" dirty="0">
                <a:latin typeface="Calibri" panose="020F0502020204030204" pitchFamily="34" charset="0"/>
                <a:cs typeface="Calibri" panose="020F0502020204030204" pitchFamily="34" charset="0"/>
              </a:rPr>
              <a:t> traversal.</a:t>
            </a:r>
          </a:p>
          <a:p>
            <a:pPr marL="457200" indent="-45720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In a </a:t>
            </a:r>
            <a:r>
              <a:rPr lang="en-US" sz="2800" dirty="0" err="1">
                <a:latin typeface="Calibri" panose="020F0502020204030204" pitchFamily="34" charset="0"/>
                <a:cs typeface="Calibri" panose="020F0502020204030204" pitchFamily="34" charset="0"/>
              </a:rPr>
              <a:t>postorder</a:t>
            </a:r>
            <a:r>
              <a:rPr lang="en-US" sz="2800" dirty="0">
                <a:latin typeface="Calibri" panose="020F0502020204030204" pitchFamily="34" charset="0"/>
                <a:cs typeface="Calibri" panose="020F0502020204030204" pitchFamily="34" charset="0"/>
              </a:rPr>
              <a:t> traversal, each node is visited after both of its subtrees.</a:t>
            </a:r>
            <a:endParaRPr lang="ar-SA" sz="2800" dirty="0">
              <a:latin typeface="Calibri" panose="020F0502020204030204" pitchFamily="34" charset="0"/>
              <a:cs typeface="Calibri" panose="020F0502020204030204" pitchFamily="34" charset="0"/>
            </a:endParaRPr>
          </a:p>
        </p:txBody>
      </p:sp>
      <p:sp>
        <p:nvSpPr>
          <p:cNvPr id="4" name="مربع نص 3">
            <a:extLst>
              <a:ext uri="{FF2B5EF4-FFF2-40B4-BE49-F238E27FC236}">
                <a16:creationId xmlns:a16="http://schemas.microsoft.com/office/drawing/2014/main" id="{E501FF11-0F6B-5FB9-4829-A1A2CA7CDCC4}"/>
              </a:ext>
            </a:extLst>
          </p:cNvPr>
          <p:cNvSpPr txBox="1"/>
          <p:nvPr/>
        </p:nvSpPr>
        <p:spPr>
          <a:xfrm>
            <a:off x="2580594" y="4929662"/>
            <a:ext cx="7030811" cy="1384995"/>
          </a:xfrm>
          <a:prstGeom prst="rect">
            <a:avLst/>
          </a:prstGeom>
          <a:noFill/>
          <a:ln>
            <a:solidFill>
              <a:schemeClr val="accent2"/>
            </a:solidFill>
          </a:ln>
        </p:spPr>
        <p:txBody>
          <a:bodyPr wrap="square">
            <a:spAutoFit/>
          </a:bodyPr>
          <a:lstStyle/>
          <a:p>
            <a:pPr algn="just"/>
            <a:r>
              <a:rPr lang="en-US" sz="2800" b="0" i="0" dirty="0">
                <a:solidFill>
                  <a:srgbClr val="000000"/>
                </a:solidFill>
                <a:effectLst/>
                <a:latin typeface="Calibri" panose="020F0502020204030204" pitchFamily="34" charset="0"/>
                <a:cs typeface="Calibri" panose="020F0502020204030204" pitchFamily="34" charset="0"/>
              </a:rPr>
              <a:t>Step </a:t>
            </a:r>
            <a:r>
              <a:rPr lang="en-US" sz="2800" b="0" i="0" dirty="0">
                <a:solidFill>
                  <a:srgbClr val="C00000"/>
                </a:solidFill>
                <a:effectLst/>
                <a:latin typeface="Calibri" panose="020F0502020204030204" pitchFamily="34" charset="0"/>
                <a:cs typeface="Calibri" panose="020F0502020204030204" pitchFamily="34" charset="0"/>
              </a:rPr>
              <a:t>1</a:t>
            </a:r>
            <a:r>
              <a:rPr lang="en-US" sz="2800" b="0" i="0" dirty="0">
                <a:solidFill>
                  <a:srgbClr val="000000"/>
                </a:solidFill>
                <a:effectLst/>
                <a:latin typeface="Calibri" panose="020F0502020204030204" pitchFamily="34" charset="0"/>
                <a:cs typeface="Calibri" panose="020F0502020204030204" pitchFamily="34" charset="0"/>
              </a:rPr>
              <a:t> - Traverse the left subtree </a:t>
            </a:r>
            <a:r>
              <a:rPr lang="en-US" sz="2800" b="1" i="0" dirty="0">
                <a:solidFill>
                  <a:srgbClr val="000000"/>
                </a:solidFill>
                <a:effectLst/>
                <a:latin typeface="Calibri" panose="020F0502020204030204" pitchFamily="34" charset="0"/>
                <a:cs typeface="Calibri" panose="020F0502020204030204" pitchFamily="34" charset="0"/>
              </a:rPr>
              <a:t>recursively</a:t>
            </a:r>
            <a:r>
              <a:rPr lang="en-US" sz="2800" b="0" i="0" dirty="0">
                <a:solidFill>
                  <a:srgbClr val="000000"/>
                </a:solidFill>
                <a:effectLst/>
                <a:latin typeface="Calibri" panose="020F0502020204030204" pitchFamily="34" charset="0"/>
                <a:cs typeface="Calibri" panose="020F0502020204030204" pitchFamily="34" charset="0"/>
              </a:rPr>
              <a:t>.  </a:t>
            </a:r>
          </a:p>
          <a:p>
            <a:pPr algn="just"/>
            <a:r>
              <a:rPr lang="en-US" sz="2800" b="0" i="0" dirty="0">
                <a:solidFill>
                  <a:srgbClr val="000000"/>
                </a:solidFill>
                <a:effectLst/>
                <a:latin typeface="Calibri" panose="020F0502020204030204" pitchFamily="34" charset="0"/>
                <a:cs typeface="Calibri" panose="020F0502020204030204" pitchFamily="34" charset="0"/>
              </a:rPr>
              <a:t>Step </a:t>
            </a:r>
            <a:r>
              <a:rPr lang="en-US" sz="2800" b="0" i="0" dirty="0">
                <a:solidFill>
                  <a:srgbClr val="C00000"/>
                </a:solidFill>
                <a:effectLst/>
                <a:latin typeface="Calibri" panose="020F0502020204030204" pitchFamily="34" charset="0"/>
                <a:cs typeface="Calibri" panose="020F0502020204030204" pitchFamily="34" charset="0"/>
              </a:rPr>
              <a:t>2</a:t>
            </a:r>
            <a:r>
              <a:rPr lang="en-US" sz="2800" b="0" i="0" dirty="0">
                <a:solidFill>
                  <a:srgbClr val="000000"/>
                </a:solidFill>
                <a:effectLst/>
                <a:latin typeface="Calibri" panose="020F0502020204030204" pitchFamily="34" charset="0"/>
                <a:cs typeface="Calibri" panose="020F0502020204030204" pitchFamily="34" charset="0"/>
              </a:rPr>
              <a:t> - Traverse the right subtree </a:t>
            </a:r>
            <a:r>
              <a:rPr lang="en-US" sz="2800" b="1" i="0" dirty="0">
                <a:solidFill>
                  <a:srgbClr val="000000"/>
                </a:solidFill>
                <a:effectLst/>
                <a:latin typeface="Calibri" panose="020F0502020204030204" pitchFamily="34" charset="0"/>
                <a:cs typeface="Calibri" panose="020F0502020204030204" pitchFamily="34" charset="0"/>
              </a:rPr>
              <a:t>recursively</a:t>
            </a:r>
            <a:r>
              <a:rPr lang="en-US" sz="2800" b="0" i="0" dirty="0">
                <a:solidFill>
                  <a:srgbClr val="000000"/>
                </a:solidFill>
                <a:effectLst/>
                <a:latin typeface="Calibri" panose="020F0502020204030204" pitchFamily="34" charset="0"/>
                <a:cs typeface="Calibri" panose="020F0502020204030204" pitchFamily="34" charset="0"/>
              </a:rPr>
              <a:t>.  </a:t>
            </a:r>
          </a:p>
          <a:p>
            <a:pPr algn="just"/>
            <a:r>
              <a:rPr lang="en-US" sz="2800" b="0" i="0" dirty="0">
                <a:solidFill>
                  <a:srgbClr val="000000"/>
                </a:solidFill>
                <a:effectLst/>
                <a:latin typeface="Calibri" panose="020F0502020204030204" pitchFamily="34" charset="0"/>
                <a:cs typeface="Calibri" panose="020F0502020204030204" pitchFamily="34" charset="0"/>
              </a:rPr>
              <a:t>Step </a:t>
            </a:r>
            <a:r>
              <a:rPr lang="en-US" sz="2800" b="0" i="0" dirty="0">
                <a:solidFill>
                  <a:srgbClr val="C00000"/>
                </a:solidFill>
                <a:effectLst/>
                <a:latin typeface="Calibri" panose="020F0502020204030204" pitchFamily="34" charset="0"/>
                <a:cs typeface="Calibri" panose="020F0502020204030204" pitchFamily="34" charset="0"/>
              </a:rPr>
              <a:t>3</a:t>
            </a:r>
            <a:r>
              <a:rPr lang="en-US" sz="2800" b="0" i="0" dirty="0">
                <a:solidFill>
                  <a:srgbClr val="000000"/>
                </a:solidFill>
                <a:effectLst/>
                <a:latin typeface="Calibri" panose="020F0502020204030204" pitchFamily="34" charset="0"/>
                <a:cs typeface="Calibri" panose="020F0502020204030204" pitchFamily="34" charset="0"/>
              </a:rPr>
              <a:t> - Visit the root node.  </a:t>
            </a:r>
          </a:p>
        </p:txBody>
      </p:sp>
    </p:spTree>
    <p:extLst>
      <p:ext uri="{BB962C8B-B14F-4D97-AF65-F5344CB8AC3E}">
        <p14:creationId xmlns:p14="http://schemas.microsoft.com/office/powerpoint/2010/main" val="291239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E07B41FC-57DD-A509-E100-7D531D4C766B}"/>
              </a:ext>
            </a:extLst>
          </p:cNvPr>
          <p:cNvPicPr>
            <a:picLocks noChangeAspect="1"/>
          </p:cNvPicPr>
          <p:nvPr/>
        </p:nvPicPr>
        <p:blipFill>
          <a:blip r:embed="rId2"/>
          <a:stretch>
            <a:fillRect/>
          </a:stretch>
        </p:blipFill>
        <p:spPr>
          <a:xfrm>
            <a:off x="2198914" y="404812"/>
            <a:ext cx="7228115" cy="5364617"/>
          </a:xfrm>
          <a:prstGeom prst="rect">
            <a:avLst/>
          </a:prstGeom>
        </p:spPr>
      </p:pic>
      <p:sp>
        <p:nvSpPr>
          <p:cNvPr id="4" name="مربع نص 3">
            <a:extLst>
              <a:ext uri="{FF2B5EF4-FFF2-40B4-BE49-F238E27FC236}">
                <a16:creationId xmlns:a16="http://schemas.microsoft.com/office/drawing/2014/main" id="{911B6B05-018B-2B8C-3B9D-3D2F0E2A937C}"/>
              </a:ext>
            </a:extLst>
          </p:cNvPr>
          <p:cNvSpPr txBox="1"/>
          <p:nvPr/>
        </p:nvSpPr>
        <p:spPr>
          <a:xfrm>
            <a:off x="3551464" y="5875540"/>
            <a:ext cx="4523013" cy="523220"/>
          </a:xfrm>
          <a:prstGeom prst="rect">
            <a:avLst/>
          </a:prstGeom>
          <a:noFill/>
        </p:spPr>
        <p:txBody>
          <a:bodyPr wrap="square">
            <a:spAutoFit/>
          </a:bodyPr>
          <a:lstStyle/>
          <a:p>
            <a:r>
              <a:rPr lang="en-US" sz="2800" b="1" i="0" dirty="0">
                <a:solidFill>
                  <a:srgbClr val="333333"/>
                </a:solidFill>
                <a:effectLst/>
                <a:latin typeface="inter-bold"/>
              </a:rPr>
              <a:t>D → E → B → F → G → C → A</a:t>
            </a:r>
            <a:endParaRPr lang="ar-SA" sz="2800" dirty="0"/>
          </a:p>
        </p:txBody>
      </p:sp>
    </p:spTree>
    <p:extLst>
      <p:ext uri="{BB962C8B-B14F-4D97-AF65-F5344CB8AC3E}">
        <p14:creationId xmlns:p14="http://schemas.microsoft.com/office/powerpoint/2010/main" val="1523648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ربع نص 4">
            <a:extLst>
              <a:ext uri="{FF2B5EF4-FFF2-40B4-BE49-F238E27FC236}">
                <a16:creationId xmlns:a16="http://schemas.microsoft.com/office/drawing/2014/main" id="{9D83EBDF-4DB6-61BE-6F33-37C041B1DA7C}"/>
              </a:ext>
            </a:extLst>
          </p:cNvPr>
          <p:cNvSpPr txBox="1"/>
          <p:nvPr/>
        </p:nvSpPr>
        <p:spPr>
          <a:xfrm>
            <a:off x="405493" y="260980"/>
            <a:ext cx="10327821" cy="3970318"/>
          </a:xfrm>
          <a:prstGeom prst="rect">
            <a:avLst/>
          </a:prstGeom>
          <a:noFill/>
        </p:spPr>
        <p:txBody>
          <a:bodyPr wrap="square">
            <a:spAutoFit/>
          </a:bodyPr>
          <a:lstStyle/>
          <a:p>
            <a:pPr algn="just"/>
            <a:r>
              <a:rPr lang="en-US" sz="2800" b="1" i="0" dirty="0" err="1">
                <a:solidFill>
                  <a:schemeClr val="accent2">
                    <a:lumMod val="50000"/>
                  </a:schemeClr>
                </a:solidFill>
                <a:effectLst/>
                <a:latin typeface="erdana"/>
              </a:rPr>
              <a:t>Inorder</a:t>
            </a:r>
            <a:r>
              <a:rPr lang="en-US" sz="2800" b="1" i="0" dirty="0">
                <a:solidFill>
                  <a:schemeClr val="accent2">
                    <a:lumMod val="50000"/>
                  </a:schemeClr>
                </a:solidFill>
                <a:effectLst/>
                <a:latin typeface="erdana"/>
              </a:rPr>
              <a:t> traversal</a:t>
            </a:r>
          </a:p>
          <a:p>
            <a:pPr algn="just"/>
            <a:endParaRPr lang="en-US" sz="2800" b="1" i="0" dirty="0">
              <a:solidFill>
                <a:schemeClr val="accent2">
                  <a:lumMod val="50000"/>
                </a:schemeClr>
              </a:solidFill>
              <a:effectLst/>
              <a:latin typeface="erdana"/>
            </a:endParaRPr>
          </a:p>
          <a:p>
            <a:pPr marL="457200" indent="-457200" algn="just">
              <a:buFont typeface="Arial" panose="020B0604020202020204" pitchFamily="34" charset="0"/>
              <a:buChar char="•"/>
            </a:pPr>
            <a:r>
              <a:rPr lang="en-US" sz="2800" b="0" i="0" dirty="0">
                <a:solidFill>
                  <a:srgbClr val="333333"/>
                </a:solidFill>
                <a:effectLst/>
                <a:latin typeface="inter-regular"/>
              </a:rPr>
              <a:t>This technique follows the 'left root right' policy. It means that first left subtree is visited after that root node is traversed, and finally, the right subtree is traversed. </a:t>
            </a:r>
          </a:p>
          <a:p>
            <a:pPr marL="457200" indent="-457200" algn="just">
              <a:buFont typeface="Arial" panose="020B0604020202020204" pitchFamily="34" charset="0"/>
              <a:buChar char="•"/>
            </a:pPr>
            <a:r>
              <a:rPr lang="en-US" sz="2800" b="0" i="0" dirty="0">
                <a:solidFill>
                  <a:srgbClr val="333333"/>
                </a:solidFill>
                <a:effectLst/>
                <a:latin typeface="inter-regular"/>
              </a:rPr>
              <a:t>As the root node is traversed between the left and right subtree, it is named </a:t>
            </a:r>
            <a:r>
              <a:rPr lang="en-US" sz="2800" b="0" i="0" dirty="0" err="1">
                <a:solidFill>
                  <a:srgbClr val="333333"/>
                </a:solidFill>
                <a:effectLst/>
                <a:latin typeface="inter-regular"/>
              </a:rPr>
              <a:t>inorder</a:t>
            </a:r>
            <a:r>
              <a:rPr lang="en-US" sz="2800" b="0" i="0" dirty="0">
                <a:solidFill>
                  <a:srgbClr val="333333"/>
                </a:solidFill>
                <a:effectLst/>
                <a:latin typeface="inter-regular"/>
              </a:rPr>
              <a:t> traversal.</a:t>
            </a:r>
          </a:p>
          <a:p>
            <a:pPr marL="457200" indent="-457200" algn="just">
              <a:buFont typeface="Arial" panose="020B0604020202020204" pitchFamily="34" charset="0"/>
              <a:buChar char="•"/>
            </a:pPr>
            <a:r>
              <a:rPr lang="en-US" sz="2800" dirty="0">
                <a:solidFill>
                  <a:srgbClr val="333333"/>
                </a:solidFill>
                <a:latin typeface="inter-regular"/>
              </a:rPr>
              <a:t>I</a:t>
            </a:r>
            <a:r>
              <a:rPr lang="en-US" sz="2800" b="0" i="0" dirty="0">
                <a:solidFill>
                  <a:srgbClr val="333333"/>
                </a:solidFill>
                <a:effectLst/>
                <a:latin typeface="inter-regular"/>
              </a:rPr>
              <a:t>n the </a:t>
            </a:r>
            <a:r>
              <a:rPr lang="en-US" sz="2800" b="0" i="0" dirty="0" err="1">
                <a:solidFill>
                  <a:srgbClr val="333333"/>
                </a:solidFill>
                <a:effectLst/>
                <a:latin typeface="inter-regular"/>
              </a:rPr>
              <a:t>inorder</a:t>
            </a:r>
            <a:r>
              <a:rPr lang="en-US" sz="2800" b="0" i="0" dirty="0">
                <a:solidFill>
                  <a:srgbClr val="333333"/>
                </a:solidFill>
                <a:effectLst/>
                <a:latin typeface="inter-regular"/>
              </a:rPr>
              <a:t> traversal, each node is visited in between of its subtrees.</a:t>
            </a:r>
          </a:p>
        </p:txBody>
      </p:sp>
      <p:sp>
        <p:nvSpPr>
          <p:cNvPr id="7" name="مربع نص 6">
            <a:extLst>
              <a:ext uri="{FF2B5EF4-FFF2-40B4-BE49-F238E27FC236}">
                <a16:creationId xmlns:a16="http://schemas.microsoft.com/office/drawing/2014/main" id="{0A439A7A-97A5-AF17-822B-2733CD1201F5}"/>
              </a:ext>
            </a:extLst>
          </p:cNvPr>
          <p:cNvSpPr txBox="1"/>
          <p:nvPr/>
        </p:nvSpPr>
        <p:spPr>
          <a:xfrm>
            <a:off x="2677885" y="4545762"/>
            <a:ext cx="7119258" cy="1384995"/>
          </a:xfrm>
          <a:prstGeom prst="rect">
            <a:avLst/>
          </a:prstGeom>
          <a:noFill/>
          <a:ln>
            <a:solidFill>
              <a:schemeClr val="accent2"/>
            </a:solidFill>
          </a:ln>
        </p:spPr>
        <p:txBody>
          <a:bodyPr wrap="square">
            <a:spAutoFit/>
          </a:bodyPr>
          <a:lstStyle/>
          <a:p>
            <a:pPr algn="just"/>
            <a:r>
              <a:rPr lang="en-US" sz="2800" b="0" i="0" dirty="0">
                <a:solidFill>
                  <a:srgbClr val="000000"/>
                </a:solidFill>
                <a:effectLst/>
                <a:latin typeface="Calibri" panose="020F0502020204030204" pitchFamily="34" charset="0"/>
                <a:cs typeface="Calibri" panose="020F0502020204030204" pitchFamily="34" charset="0"/>
              </a:rPr>
              <a:t>Step </a:t>
            </a:r>
            <a:r>
              <a:rPr lang="en-US" sz="2800" b="0" i="0" dirty="0">
                <a:solidFill>
                  <a:srgbClr val="C00000"/>
                </a:solidFill>
                <a:effectLst/>
                <a:latin typeface="Calibri" panose="020F0502020204030204" pitchFamily="34" charset="0"/>
                <a:cs typeface="Calibri" panose="020F0502020204030204" pitchFamily="34" charset="0"/>
              </a:rPr>
              <a:t>1</a:t>
            </a:r>
            <a:r>
              <a:rPr lang="en-US" sz="2800" b="0" i="0" dirty="0">
                <a:solidFill>
                  <a:srgbClr val="000000"/>
                </a:solidFill>
                <a:effectLst/>
                <a:latin typeface="Calibri" panose="020F0502020204030204" pitchFamily="34" charset="0"/>
                <a:cs typeface="Calibri" panose="020F0502020204030204" pitchFamily="34" charset="0"/>
              </a:rPr>
              <a:t> - Traverse the left subtree </a:t>
            </a:r>
            <a:r>
              <a:rPr lang="en-US" sz="2800" b="1" i="0" dirty="0">
                <a:solidFill>
                  <a:srgbClr val="000000"/>
                </a:solidFill>
                <a:effectLst/>
                <a:latin typeface="Calibri" panose="020F0502020204030204" pitchFamily="34" charset="0"/>
                <a:cs typeface="Calibri" panose="020F0502020204030204" pitchFamily="34" charset="0"/>
              </a:rPr>
              <a:t>recursively</a:t>
            </a:r>
            <a:r>
              <a:rPr lang="en-US" sz="2800" b="0" i="0" dirty="0">
                <a:solidFill>
                  <a:srgbClr val="000000"/>
                </a:solidFill>
                <a:effectLst/>
                <a:latin typeface="Calibri" panose="020F0502020204030204" pitchFamily="34" charset="0"/>
                <a:cs typeface="Calibri" panose="020F0502020204030204" pitchFamily="34" charset="0"/>
              </a:rPr>
              <a:t>.  </a:t>
            </a:r>
          </a:p>
          <a:p>
            <a:pPr algn="just"/>
            <a:r>
              <a:rPr lang="en-US" sz="2800" b="0" i="0" dirty="0">
                <a:solidFill>
                  <a:srgbClr val="000000"/>
                </a:solidFill>
                <a:effectLst/>
                <a:latin typeface="Calibri" panose="020F0502020204030204" pitchFamily="34" charset="0"/>
                <a:cs typeface="Calibri" panose="020F0502020204030204" pitchFamily="34" charset="0"/>
              </a:rPr>
              <a:t>Step </a:t>
            </a:r>
            <a:r>
              <a:rPr lang="en-US" sz="2800" b="0" i="0" dirty="0">
                <a:solidFill>
                  <a:srgbClr val="C00000"/>
                </a:solidFill>
                <a:effectLst/>
                <a:latin typeface="Calibri" panose="020F0502020204030204" pitchFamily="34" charset="0"/>
                <a:cs typeface="Calibri" panose="020F0502020204030204" pitchFamily="34" charset="0"/>
              </a:rPr>
              <a:t>2</a:t>
            </a:r>
            <a:r>
              <a:rPr lang="en-US" sz="2800" b="0" i="0" dirty="0">
                <a:solidFill>
                  <a:srgbClr val="000000"/>
                </a:solidFill>
                <a:effectLst/>
                <a:latin typeface="Calibri" panose="020F0502020204030204" pitchFamily="34" charset="0"/>
                <a:cs typeface="Calibri" panose="020F0502020204030204" pitchFamily="34" charset="0"/>
              </a:rPr>
              <a:t> - Visit the root node.  </a:t>
            </a:r>
          </a:p>
          <a:p>
            <a:pPr algn="just"/>
            <a:r>
              <a:rPr lang="en-US" sz="2800" b="0" i="0" dirty="0">
                <a:solidFill>
                  <a:srgbClr val="000000"/>
                </a:solidFill>
                <a:effectLst/>
                <a:latin typeface="Calibri" panose="020F0502020204030204" pitchFamily="34" charset="0"/>
                <a:cs typeface="Calibri" panose="020F0502020204030204" pitchFamily="34" charset="0"/>
              </a:rPr>
              <a:t>Step </a:t>
            </a:r>
            <a:r>
              <a:rPr lang="en-US" sz="2800" b="0" i="0" dirty="0">
                <a:solidFill>
                  <a:srgbClr val="C00000"/>
                </a:solidFill>
                <a:effectLst/>
                <a:latin typeface="Calibri" panose="020F0502020204030204" pitchFamily="34" charset="0"/>
                <a:cs typeface="Calibri" panose="020F0502020204030204" pitchFamily="34" charset="0"/>
              </a:rPr>
              <a:t>3</a:t>
            </a:r>
            <a:r>
              <a:rPr lang="en-US" sz="2800" b="0" i="0" dirty="0">
                <a:solidFill>
                  <a:srgbClr val="000000"/>
                </a:solidFill>
                <a:effectLst/>
                <a:latin typeface="Calibri" panose="020F0502020204030204" pitchFamily="34" charset="0"/>
                <a:cs typeface="Calibri" panose="020F0502020204030204" pitchFamily="34" charset="0"/>
              </a:rPr>
              <a:t> - Traverse the right subtree </a:t>
            </a:r>
            <a:r>
              <a:rPr lang="en-US" sz="2800" b="1" i="0" dirty="0">
                <a:solidFill>
                  <a:srgbClr val="000000"/>
                </a:solidFill>
                <a:effectLst/>
                <a:latin typeface="Calibri" panose="020F0502020204030204" pitchFamily="34" charset="0"/>
                <a:cs typeface="Calibri" panose="020F0502020204030204" pitchFamily="34" charset="0"/>
              </a:rPr>
              <a:t>recursively</a:t>
            </a:r>
            <a:r>
              <a:rPr lang="en-US" sz="2800" b="0" i="0" dirty="0">
                <a:solidFill>
                  <a:srgbClr val="000000"/>
                </a:solidFill>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977160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87373C4A-BBDD-9E0C-7356-A255D1905670}"/>
              </a:ext>
            </a:extLst>
          </p:cNvPr>
          <p:cNvPicPr>
            <a:picLocks noChangeAspect="1"/>
          </p:cNvPicPr>
          <p:nvPr/>
        </p:nvPicPr>
        <p:blipFill>
          <a:blip r:embed="rId2"/>
          <a:stretch>
            <a:fillRect/>
          </a:stretch>
        </p:blipFill>
        <p:spPr>
          <a:xfrm>
            <a:off x="2569028" y="339495"/>
            <a:ext cx="6281057" cy="5448957"/>
          </a:xfrm>
          <a:prstGeom prst="rect">
            <a:avLst/>
          </a:prstGeom>
        </p:spPr>
      </p:pic>
      <p:sp>
        <p:nvSpPr>
          <p:cNvPr id="4" name="مربع نص 3">
            <a:extLst>
              <a:ext uri="{FF2B5EF4-FFF2-40B4-BE49-F238E27FC236}">
                <a16:creationId xmlns:a16="http://schemas.microsoft.com/office/drawing/2014/main" id="{16F0005F-0010-1E24-90A1-AD3843845220}"/>
              </a:ext>
            </a:extLst>
          </p:cNvPr>
          <p:cNvSpPr txBox="1"/>
          <p:nvPr/>
        </p:nvSpPr>
        <p:spPr>
          <a:xfrm>
            <a:off x="3454852" y="5788452"/>
            <a:ext cx="4509407" cy="523220"/>
          </a:xfrm>
          <a:prstGeom prst="rect">
            <a:avLst/>
          </a:prstGeom>
          <a:noFill/>
        </p:spPr>
        <p:txBody>
          <a:bodyPr wrap="square">
            <a:spAutoFit/>
          </a:bodyPr>
          <a:lstStyle/>
          <a:p>
            <a:r>
              <a:rPr lang="en-US" sz="2800" b="1" i="0" dirty="0">
                <a:solidFill>
                  <a:srgbClr val="333333"/>
                </a:solidFill>
                <a:effectLst/>
                <a:latin typeface="inter-bold"/>
              </a:rPr>
              <a:t>D → B → E → A → F → C → G</a:t>
            </a:r>
            <a:endParaRPr lang="ar-SA" sz="2800" dirty="0"/>
          </a:p>
        </p:txBody>
      </p:sp>
    </p:spTree>
    <p:extLst>
      <p:ext uri="{BB962C8B-B14F-4D97-AF65-F5344CB8AC3E}">
        <p14:creationId xmlns:p14="http://schemas.microsoft.com/office/powerpoint/2010/main" val="4146725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9834B73A-F7DB-5344-7D9D-44C314DB39ED}"/>
              </a:ext>
            </a:extLst>
          </p:cNvPr>
          <p:cNvSpPr txBox="1"/>
          <p:nvPr/>
        </p:nvSpPr>
        <p:spPr>
          <a:xfrm>
            <a:off x="481693" y="446705"/>
            <a:ext cx="6101442" cy="584775"/>
          </a:xfrm>
          <a:prstGeom prst="rect">
            <a:avLst/>
          </a:prstGeom>
          <a:noFill/>
        </p:spPr>
        <p:txBody>
          <a:bodyPr wrap="square">
            <a:spAutoFit/>
          </a:bodyPr>
          <a:lstStyle/>
          <a:p>
            <a:pPr algn="just"/>
            <a:r>
              <a:rPr lang="en-US" sz="3200" b="1" i="0" dirty="0">
                <a:solidFill>
                  <a:schemeClr val="accent2">
                    <a:lumMod val="50000"/>
                  </a:schemeClr>
                </a:solidFill>
                <a:effectLst/>
                <a:latin typeface="erdana"/>
              </a:rPr>
              <a:t>Insertion in general binary tree</a:t>
            </a:r>
          </a:p>
        </p:txBody>
      </p:sp>
      <p:sp>
        <p:nvSpPr>
          <p:cNvPr id="5" name="مربع نص 4">
            <a:extLst>
              <a:ext uri="{FF2B5EF4-FFF2-40B4-BE49-F238E27FC236}">
                <a16:creationId xmlns:a16="http://schemas.microsoft.com/office/drawing/2014/main" id="{26AFFAAF-1D5E-FBFB-EDBE-B0DDC53B8884}"/>
              </a:ext>
            </a:extLst>
          </p:cNvPr>
          <p:cNvSpPr txBox="1"/>
          <p:nvPr/>
        </p:nvSpPr>
        <p:spPr>
          <a:xfrm>
            <a:off x="481694" y="1179063"/>
            <a:ext cx="10197192" cy="954107"/>
          </a:xfrm>
          <a:prstGeom prst="rect">
            <a:avLst/>
          </a:prstGeom>
          <a:noFill/>
        </p:spPr>
        <p:txBody>
          <a:bodyPr wrap="square">
            <a:spAutoFit/>
          </a:bodyPr>
          <a:lstStyle/>
          <a:p>
            <a:pPr algn="just"/>
            <a:r>
              <a:rPr lang="en-US" sz="2800" dirty="0">
                <a:solidFill>
                  <a:srgbClr val="333333"/>
                </a:solidFill>
                <a:latin typeface="Calibri" panose="020F0502020204030204" pitchFamily="34" charset="0"/>
                <a:cs typeface="Calibri" panose="020F0502020204030204" pitchFamily="34" charset="0"/>
              </a:rPr>
              <a:t>In general binary tree we can insert a node in left or right direction of the current node starting from the root of the tree (How?)</a:t>
            </a:r>
            <a:r>
              <a:rPr lang="en-US" sz="2800" b="0" i="0" dirty="0">
                <a:solidFill>
                  <a:srgbClr val="333333"/>
                </a:solidFill>
                <a:effectLst/>
                <a:latin typeface="Calibri" panose="020F0502020204030204" pitchFamily="34" charset="0"/>
                <a:cs typeface="Calibri" panose="020F0502020204030204" pitchFamily="34" charset="0"/>
              </a:rPr>
              <a:t>. </a:t>
            </a:r>
          </a:p>
        </p:txBody>
      </p:sp>
      <p:pic>
        <p:nvPicPr>
          <p:cNvPr id="6" name="صورة 5">
            <a:extLst>
              <a:ext uri="{FF2B5EF4-FFF2-40B4-BE49-F238E27FC236}">
                <a16:creationId xmlns:a16="http://schemas.microsoft.com/office/drawing/2014/main" id="{FACCA6EA-96A5-E61C-4E86-0DA481B342D8}"/>
              </a:ext>
            </a:extLst>
          </p:cNvPr>
          <p:cNvPicPr>
            <a:picLocks noChangeAspect="1"/>
          </p:cNvPicPr>
          <p:nvPr/>
        </p:nvPicPr>
        <p:blipFill>
          <a:blip r:embed="rId2"/>
          <a:stretch>
            <a:fillRect/>
          </a:stretch>
        </p:blipFill>
        <p:spPr>
          <a:xfrm>
            <a:off x="189139" y="2280753"/>
            <a:ext cx="5003346" cy="3181349"/>
          </a:xfrm>
          <a:prstGeom prst="rect">
            <a:avLst/>
          </a:prstGeom>
        </p:spPr>
      </p:pic>
      <p:pic>
        <p:nvPicPr>
          <p:cNvPr id="7" name="صورة 6">
            <a:extLst>
              <a:ext uri="{FF2B5EF4-FFF2-40B4-BE49-F238E27FC236}">
                <a16:creationId xmlns:a16="http://schemas.microsoft.com/office/drawing/2014/main" id="{6B5A314B-563F-AF51-C0F7-9F93E8B4C6A4}"/>
              </a:ext>
            </a:extLst>
          </p:cNvPr>
          <p:cNvPicPr>
            <a:picLocks noChangeAspect="1"/>
          </p:cNvPicPr>
          <p:nvPr/>
        </p:nvPicPr>
        <p:blipFill>
          <a:blip r:embed="rId3"/>
          <a:stretch>
            <a:fillRect/>
          </a:stretch>
        </p:blipFill>
        <p:spPr>
          <a:xfrm>
            <a:off x="5312228" y="2280753"/>
            <a:ext cx="5366658" cy="4207133"/>
          </a:xfrm>
          <a:prstGeom prst="rect">
            <a:avLst/>
          </a:prstGeom>
        </p:spPr>
      </p:pic>
      <p:pic>
        <p:nvPicPr>
          <p:cNvPr id="9" name="صورة 8">
            <a:extLst>
              <a:ext uri="{FF2B5EF4-FFF2-40B4-BE49-F238E27FC236}">
                <a16:creationId xmlns:a16="http://schemas.microsoft.com/office/drawing/2014/main" id="{C2573FC6-AACA-142A-8777-8586EDC6A5FA}"/>
              </a:ext>
            </a:extLst>
          </p:cNvPr>
          <p:cNvPicPr>
            <a:picLocks noChangeAspect="1"/>
          </p:cNvPicPr>
          <p:nvPr/>
        </p:nvPicPr>
        <p:blipFill>
          <a:blip r:embed="rId4"/>
          <a:stretch>
            <a:fillRect/>
          </a:stretch>
        </p:blipFill>
        <p:spPr>
          <a:xfrm>
            <a:off x="2984726" y="2280753"/>
            <a:ext cx="1095375" cy="485775"/>
          </a:xfrm>
          <a:prstGeom prst="rect">
            <a:avLst/>
          </a:prstGeom>
        </p:spPr>
      </p:pic>
      <p:cxnSp>
        <p:nvCxnSpPr>
          <p:cNvPr id="11" name="رابط كسهم مستقيم 10">
            <a:extLst>
              <a:ext uri="{FF2B5EF4-FFF2-40B4-BE49-F238E27FC236}">
                <a16:creationId xmlns:a16="http://schemas.microsoft.com/office/drawing/2014/main" id="{B6D40D14-3770-EF07-F53E-E7917C6EB83A}"/>
              </a:ext>
            </a:extLst>
          </p:cNvPr>
          <p:cNvCxnSpPr/>
          <p:nvPr/>
        </p:nvCxnSpPr>
        <p:spPr>
          <a:xfrm>
            <a:off x="2024743" y="2523640"/>
            <a:ext cx="666069" cy="426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رابط كسهم مستقيم 12">
            <a:extLst>
              <a:ext uri="{FF2B5EF4-FFF2-40B4-BE49-F238E27FC236}">
                <a16:creationId xmlns:a16="http://schemas.microsoft.com/office/drawing/2014/main" id="{5C997152-A057-1285-EAC5-0248DA8ECB9C}"/>
              </a:ext>
            </a:extLst>
          </p:cNvPr>
          <p:cNvCxnSpPr/>
          <p:nvPr/>
        </p:nvCxnSpPr>
        <p:spPr>
          <a:xfrm flipH="1">
            <a:off x="1338943" y="3382443"/>
            <a:ext cx="696686" cy="601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رابط كسهم مستقيم 14">
            <a:extLst>
              <a:ext uri="{FF2B5EF4-FFF2-40B4-BE49-F238E27FC236}">
                <a16:creationId xmlns:a16="http://schemas.microsoft.com/office/drawing/2014/main" id="{877B3965-F5D4-CE10-00CC-AF746C7D3EFA}"/>
              </a:ext>
            </a:extLst>
          </p:cNvPr>
          <p:cNvCxnSpPr>
            <a:cxnSpLocks/>
          </p:cNvCxnSpPr>
          <p:nvPr/>
        </p:nvCxnSpPr>
        <p:spPr>
          <a:xfrm flipH="1">
            <a:off x="481693" y="4572000"/>
            <a:ext cx="508907" cy="391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مربع نص 16">
            <a:extLst>
              <a:ext uri="{FF2B5EF4-FFF2-40B4-BE49-F238E27FC236}">
                <a16:creationId xmlns:a16="http://schemas.microsoft.com/office/drawing/2014/main" id="{523A8D25-0C6C-975C-BE9C-CF9AAD402C1E}"/>
              </a:ext>
            </a:extLst>
          </p:cNvPr>
          <p:cNvSpPr txBox="1"/>
          <p:nvPr/>
        </p:nvSpPr>
        <p:spPr>
          <a:xfrm>
            <a:off x="1141638" y="5819191"/>
            <a:ext cx="3098347" cy="400110"/>
          </a:xfrm>
          <a:prstGeom prst="rect">
            <a:avLst/>
          </a:prstGeom>
          <a:noFill/>
        </p:spPr>
        <p:txBody>
          <a:bodyPr wrap="square">
            <a:spAutoFit/>
          </a:bodyPr>
          <a:lstStyle/>
          <a:p>
            <a:pPr algn="just"/>
            <a:r>
              <a:rPr lang="en-US" sz="2000" dirty="0">
                <a:solidFill>
                  <a:schemeClr val="accent2">
                    <a:lumMod val="50000"/>
                  </a:schemeClr>
                </a:solidFill>
                <a:latin typeface="erdana"/>
              </a:rPr>
              <a:t>Insertion a node in the left</a:t>
            </a:r>
            <a:endParaRPr lang="en-US" sz="2000" i="0" dirty="0">
              <a:solidFill>
                <a:schemeClr val="accent2">
                  <a:lumMod val="50000"/>
                </a:schemeClr>
              </a:solidFill>
              <a:effectLst/>
              <a:latin typeface="erdana"/>
            </a:endParaRPr>
          </a:p>
        </p:txBody>
      </p:sp>
    </p:spTree>
    <p:extLst>
      <p:ext uri="{BB962C8B-B14F-4D97-AF65-F5344CB8AC3E}">
        <p14:creationId xmlns:p14="http://schemas.microsoft.com/office/powerpoint/2010/main" val="147637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ربع نص 4">
            <a:extLst>
              <a:ext uri="{FF2B5EF4-FFF2-40B4-BE49-F238E27FC236}">
                <a16:creationId xmlns:a16="http://schemas.microsoft.com/office/drawing/2014/main" id="{BCF4D2E0-EC69-77D3-E091-9A7C89E3F840}"/>
              </a:ext>
            </a:extLst>
          </p:cNvPr>
          <p:cNvSpPr txBox="1"/>
          <p:nvPr/>
        </p:nvSpPr>
        <p:spPr>
          <a:xfrm>
            <a:off x="449036" y="348733"/>
            <a:ext cx="6101442" cy="584775"/>
          </a:xfrm>
          <a:prstGeom prst="rect">
            <a:avLst/>
          </a:prstGeom>
          <a:noFill/>
        </p:spPr>
        <p:txBody>
          <a:bodyPr wrap="square">
            <a:spAutoFit/>
          </a:bodyPr>
          <a:lstStyle/>
          <a:p>
            <a:pPr algn="just"/>
            <a:r>
              <a:rPr lang="en-US" sz="3200" b="1" i="0" dirty="0">
                <a:solidFill>
                  <a:schemeClr val="accent2">
                    <a:lumMod val="50000"/>
                  </a:schemeClr>
                </a:solidFill>
                <a:effectLst/>
                <a:latin typeface="erdana"/>
              </a:rPr>
              <a:t>Deletion in general binary tree</a:t>
            </a:r>
          </a:p>
        </p:txBody>
      </p:sp>
      <p:sp>
        <p:nvSpPr>
          <p:cNvPr id="6" name="مربع نص 5">
            <a:extLst>
              <a:ext uri="{FF2B5EF4-FFF2-40B4-BE49-F238E27FC236}">
                <a16:creationId xmlns:a16="http://schemas.microsoft.com/office/drawing/2014/main" id="{77409052-C625-07B4-57E2-33972BBA8D76}"/>
              </a:ext>
            </a:extLst>
          </p:cNvPr>
          <p:cNvSpPr txBox="1"/>
          <p:nvPr/>
        </p:nvSpPr>
        <p:spPr>
          <a:xfrm>
            <a:off x="449036" y="1472977"/>
            <a:ext cx="10197192" cy="4401205"/>
          </a:xfrm>
          <a:prstGeom prst="rect">
            <a:avLst/>
          </a:prstGeom>
          <a:noFill/>
        </p:spPr>
        <p:txBody>
          <a:bodyPr wrap="square">
            <a:spAutoFit/>
          </a:bodyPr>
          <a:lstStyle/>
          <a:p>
            <a:pPr algn="just"/>
            <a:r>
              <a:rPr lang="en-US" sz="2800" dirty="0">
                <a:solidFill>
                  <a:srgbClr val="333333"/>
                </a:solidFill>
                <a:latin typeface="Calibri" panose="020F0502020204030204" pitchFamily="34" charset="0"/>
                <a:cs typeface="Calibri" panose="020F0502020204030204" pitchFamily="34" charset="0"/>
              </a:rPr>
              <a:t>To delete a node in general binary tree we first find the location of that node in the tree and depending on that location we rearrange the tree after the deletion.</a:t>
            </a:r>
          </a:p>
          <a:p>
            <a:pPr algn="just"/>
            <a:endParaRPr lang="en-US" sz="2800" b="0" i="0" dirty="0">
              <a:solidFill>
                <a:srgbClr val="333333"/>
              </a:solidFill>
              <a:effectLst/>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800" dirty="0">
                <a:solidFill>
                  <a:srgbClr val="333333"/>
                </a:solidFill>
                <a:latin typeface="Calibri" panose="020F0502020204030204" pitchFamily="34" charset="0"/>
                <a:cs typeface="Calibri" panose="020F0502020204030204" pitchFamily="34" charset="0"/>
              </a:rPr>
              <a:t>Delete a leaf node.</a:t>
            </a:r>
          </a:p>
          <a:p>
            <a:pPr marL="457200" indent="-457200" algn="just">
              <a:buFont typeface="Arial" panose="020B0604020202020204" pitchFamily="34" charset="0"/>
              <a:buChar char="•"/>
            </a:pPr>
            <a:r>
              <a:rPr lang="en-US" sz="2800" b="0" i="0" dirty="0">
                <a:solidFill>
                  <a:srgbClr val="333333"/>
                </a:solidFill>
                <a:effectLst/>
                <a:latin typeface="Calibri" panose="020F0502020204030204" pitchFamily="34" charset="0"/>
                <a:cs typeface="Calibri" panose="020F0502020204030204" pitchFamily="34" charset="0"/>
              </a:rPr>
              <a:t>Delete a parent node with one child.</a:t>
            </a:r>
          </a:p>
          <a:p>
            <a:pPr marL="457200" indent="-457200" algn="just">
              <a:buFont typeface="Arial" panose="020B0604020202020204" pitchFamily="34" charset="0"/>
              <a:buChar char="•"/>
            </a:pPr>
            <a:r>
              <a:rPr lang="en-US" sz="2800" b="0" i="0" dirty="0">
                <a:solidFill>
                  <a:srgbClr val="333333"/>
                </a:solidFill>
                <a:effectLst/>
                <a:latin typeface="Calibri" panose="020F0502020204030204" pitchFamily="34" charset="0"/>
                <a:cs typeface="Calibri" panose="020F0502020204030204" pitchFamily="34" charset="0"/>
              </a:rPr>
              <a:t>Delete a parent node with two child.</a:t>
            </a:r>
          </a:p>
          <a:p>
            <a:pPr marL="457200" indent="-457200" algn="just">
              <a:buFont typeface="Arial" panose="020B0604020202020204" pitchFamily="34" charset="0"/>
              <a:buChar char="•"/>
            </a:pPr>
            <a:r>
              <a:rPr lang="en-US" sz="2800" dirty="0">
                <a:solidFill>
                  <a:srgbClr val="333333"/>
                </a:solidFill>
                <a:latin typeface="Calibri" panose="020F0502020204030204" pitchFamily="34" charset="0"/>
                <a:cs typeface="Calibri" panose="020F0502020204030204" pitchFamily="34" charset="0"/>
              </a:rPr>
              <a:t>Delete the root node.</a:t>
            </a:r>
          </a:p>
          <a:p>
            <a:pPr algn="just"/>
            <a:endParaRPr lang="en-US" sz="2800" b="0" i="0" dirty="0">
              <a:solidFill>
                <a:srgbClr val="333333"/>
              </a:solidFill>
              <a:effectLst/>
              <a:latin typeface="Calibri" panose="020F0502020204030204" pitchFamily="34" charset="0"/>
              <a:cs typeface="Calibri" panose="020F0502020204030204" pitchFamily="34" charset="0"/>
            </a:endParaRPr>
          </a:p>
          <a:p>
            <a:pPr algn="just"/>
            <a:r>
              <a:rPr lang="en-US" sz="2800" dirty="0">
                <a:solidFill>
                  <a:srgbClr val="333333"/>
                </a:solidFill>
                <a:latin typeface="Calibri" panose="020F0502020204030204" pitchFamily="34" charset="0"/>
                <a:cs typeface="Calibri" panose="020F0502020204030204" pitchFamily="34" charset="0"/>
              </a:rPr>
              <a:t>We will discuss that in BST lecture.</a:t>
            </a:r>
            <a:endParaRPr lang="en-US" sz="2800" b="0" i="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233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ربع نص 4">
            <a:extLst>
              <a:ext uri="{FF2B5EF4-FFF2-40B4-BE49-F238E27FC236}">
                <a16:creationId xmlns:a16="http://schemas.microsoft.com/office/drawing/2014/main" id="{ED471253-6082-4DFF-17F9-F9949011A6EB}"/>
              </a:ext>
            </a:extLst>
          </p:cNvPr>
          <p:cNvSpPr txBox="1"/>
          <p:nvPr/>
        </p:nvSpPr>
        <p:spPr>
          <a:xfrm>
            <a:off x="355905" y="1090064"/>
            <a:ext cx="10149327" cy="4862870"/>
          </a:xfrm>
          <a:prstGeom prst="rect">
            <a:avLst/>
          </a:prstGeom>
          <a:noFill/>
        </p:spPr>
        <p:txBody>
          <a:bodyPr wrap="square">
            <a:spAutoFit/>
          </a:bodyPr>
          <a:lstStyle/>
          <a:p>
            <a:pPr marL="457200" indent="-457200" algn="just">
              <a:spcBef>
                <a:spcPts val="600"/>
              </a:spcBef>
              <a:spcAft>
                <a:spcPts val="600"/>
              </a:spcAft>
              <a:buFont typeface="Arial" panose="020B0604020202020204" pitchFamily="34" charset="0"/>
              <a:buChar char="•"/>
            </a:pPr>
            <a:r>
              <a:rPr lang="en-US" sz="2800" b="0" i="0" dirty="0">
                <a:solidFill>
                  <a:srgbClr val="000000"/>
                </a:solidFill>
                <a:effectLst/>
                <a:latin typeface="Calibri" panose="020F0502020204030204" pitchFamily="34" charset="0"/>
                <a:cs typeface="Calibri" panose="020F0502020204030204" pitchFamily="34" charset="0"/>
              </a:rPr>
              <a:t>Binary Tree is a special data structure used for data storage purposes. </a:t>
            </a:r>
          </a:p>
          <a:p>
            <a:pPr marL="457200" indent="-457200" algn="just">
              <a:spcBef>
                <a:spcPts val="600"/>
              </a:spcBef>
              <a:spcAft>
                <a:spcPts val="600"/>
              </a:spcAft>
              <a:buFont typeface="Arial" panose="020B0604020202020204" pitchFamily="34" charset="0"/>
              <a:buChar char="•"/>
            </a:pPr>
            <a:r>
              <a:rPr lang="en-US" sz="2800" dirty="0">
                <a:solidFill>
                  <a:srgbClr val="000000"/>
                </a:solidFill>
                <a:latin typeface="Calibri" panose="020F0502020204030204" pitchFamily="34" charset="0"/>
                <a:cs typeface="Calibri" panose="020F0502020204030204" pitchFamily="34" charset="0"/>
              </a:rPr>
              <a:t>A </a:t>
            </a:r>
            <a:r>
              <a:rPr lang="en-US" sz="2800" b="0" i="0" dirty="0">
                <a:solidFill>
                  <a:srgbClr val="000000"/>
                </a:solidFill>
                <a:effectLst/>
                <a:latin typeface="Calibri" panose="020F0502020204030204" pitchFamily="34" charset="0"/>
                <a:cs typeface="Calibri" panose="020F0502020204030204" pitchFamily="34" charset="0"/>
              </a:rPr>
              <a:t>binary tree has a special condition that each node can have a maximum of two children. </a:t>
            </a:r>
          </a:p>
          <a:p>
            <a:pPr marL="457200" indent="-457200" algn="just">
              <a:spcBef>
                <a:spcPts val="600"/>
              </a:spcBef>
              <a:spcAft>
                <a:spcPts val="600"/>
              </a:spcAft>
              <a:buFont typeface="Arial" panose="020B0604020202020204" pitchFamily="34" charset="0"/>
              <a:buChar char="•"/>
            </a:pPr>
            <a:r>
              <a:rPr lang="en-US" sz="2800" b="0" i="0" u="none" strike="noStrike" baseline="0" dirty="0">
                <a:latin typeface="Calibri" panose="020F0502020204030204" pitchFamily="34" charset="0"/>
                <a:cs typeface="Calibri" panose="020F0502020204030204" pitchFamily="34" charset="0"/>
              </a:rPr>
              <a:t>Each node in a binary tree stores the actual data of that particular element and the link part store address of the left or right subtree in a hierarchical manner. </a:t>
            </a:r>
            <a:endParaRPr lang="en-US" sz="2800" b="0" i="0" dirty="0">
              <a:effectLst/>
              <a:latin typeface="Calibri" panose="020F0502020204030204" pitchFamily="34" charset="0"/>
              <a:cs typeface="Calibri" panose="020F0502020204030204" pitchFamily="34" charset="0"/>
            </a:endParaRPr>
          </a:p>
          <a:p>
            <a:pPr marL="457200" indent="-457200" algn="just">
              <a:spcBef>
                <a:spcPts val="600"/>
              </a:spcBef>
              <a:spcAft>
                <a:spcPts val="600"/>
              </a:spcAft>
              <a:buFont typeface="Arial" panose="020B0604020202020204" pitchFamily="34" charset="0"/>
              <a:buChar char="•"/>
            </a:pPr>
            <a:r>
              <a:rPr lang="en-US" sz="2800" b="0" i="0" dirty="0">
                <a:solidFill>
                  <a:srgbClr val="000000"/>
                </a:solidFill>
                <a:effectLst/>
                <a:latin typeface="Calibri" panose="020F0502020204030204" pitchFamily="34" charset="0"/>
                <a:cs typeface="Calibri" panose="020F0502020204030204" pitchFamily="34" charset="0"/>
              </a:rPr>
              <a:t>A binary tree has the benefits of both an ordered array and a linked list as search is as quick as in a sorted array and insertion or deletion operation are as fast as in linked list.</a:t>
            </a:r>
            <a:endParaRPr lang="ar-SA"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481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11DB0679-88FC-5768-A221-3CEA68BE8545}"/>
              </a:ext>
            </a:extLst>
          </p:cNvPr>
          <p:cNvPicPr>
            <a:picLocks noChangeAspect="1"/>
          </p:cNvPicPr>
          <p:nvPr/>
        </p:nvPicPr>
        <p:blipFill rotWithShape="1">
          <a:blip r:embed="rId2"/>
          <a:srcRect l="4723" t="2707" r="4398" b="8451"/>
          <a:stretch/>
        </p:blipFill>
        <p:spPr>
          <a:xfrm>
            <a:off x="522514" y="285008"/>
            <a:ext cx="9725892" cy="6341423"/>
          </a:xfrm>
          <a:prstGeom prst="rect">
            <a:avLst/>
          </a:prstGeom>
        </p:spPr>
      </p:pic>
      <p:sp>
        <p:nvSpPr>
          <p:cNvPr id="5" name="دمعة 4">
            <a:extLst>
              <a:ext uri="{FF2B5EF4-FFF2-40B4-BE49-F238E27FC236}">
                <a16:creationId xmlns:a16="http://schemas.microsoft.com/office/drawing/2014/main" id="{F218CB91-2CED-F570-6BA5-81716DFC2020}"/>
              </a:ext>
            </a:extLst>
          </p:cNvPr>
          <p:cNvSpPr/>
          <p:nvPr/>
        </p:nvSpPr>
        <p:spPr>
          <a:xfrm rot="1604808">
            <a:off x="2852587" y="1011812"/>
            <a:ext cx="3594582" cy="4887815"/>
          </a:xfrm>
          <a:prstGeom prst="teardrop">
            <a:avLst>
              <a:gd name="adj" fmla="val 70876"/>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 name="مربع نص 6">
            <a:extLst>
              <a:ext uri="{FF2B5EF4-FFF2-40B4-BE49-F238E27FC236}">
                <a16:creationId xmlns:a16="http://schemas.microsoft.com/office/drawing/2014/main" id="{123513D6-8079-0382-42BB-B7E5BB2F1BB8}"/>
              </a:ext>
            </a:extLst>
          </p:cNvPr>
          <p:cNvSpPr txBox="1"/>
          <p:nvPr/>
        </p:nvSpPr>
        <p:spPr>
          <a:xfrm>
            <a:off x="3240644" y="907154"/>
            <a:ext cx="1992573" cy="400110"/>
          </a:xfrm>
          <a:prstGeom prst="rect">
            <a:avLst/>
          </a:prstGeom>
          <a:noFill/>
        </p:spPr>
        <p:txBody>
          <a:bodyPr wrap="square" rtlCol="0">
            <a:spAutoFit/>
          </a:bodyPr>
          <a:lstStyle/>
          <a:p>
            <a:r>
              <a:rPr lang="en-US" sz="2000" b="1" dirty="0"/>
              <a:t>Sub-tree</a:t>
            </a:r>
            <a:endParaRPr lang="ar-SA" sz="2000" b="1" dirty="0"/>
          </a:p>
        </p:txBody>
      </p:sp>
    </p:spTree>
    <p:extLst>
      <p:ext uri="{BB962C8B-B14F-4D97-AF65-F5344CB8AC3E}">
        <p14:creationId xmlns:p14="http://schemas.microsoft.com/office/powerpoint/2010/main" val="119101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DF1259B6-441A-E193-71B7-73A0ABDF2DCE}"/>
              </a:ext>
            </a:extLst>
          </p:cNvPr>
          <p:cNvSpPr txBox="1"/>
          <p:nvPr/>
        </p:nvSpPr>
        <p:spPr>
          <a:xfrm>
            <a:off x="751113" y="257967"/>
            <a:ext cx="9777549" cy="1815882"/>
          </a:xfrm>
          <a:prstGeom prst="rect">
            <a:avLst/>
          </a:prstGeom>
          <a:noFill/>
        </p:spPr>
        <p:txBody>
          <a:bodyPr wrap="square">
            <a:spAutoFit/>
          </a:bodyPr>
          <a:lstStyle/>
          <a:p>
            <a:pPr algn="just"/>
            <a:r>
              <a:rPr lang="en-US" sz="2800" b="1" i="0" u="none" strike="noStrike" baseline="0" dirty="0">
                <a:solidFill>
                  <a:schemeClr val="accent2">
                    <a:lumMod val="50000"/>
                  </a:schemeClr>
                </a:solidFill>
                <a:latin typeface="Calibri" panose="020F0502020204030204" pitchFamily="34" charset="0"/>
                <a:cs typeface="Calibri" panose="020F0502020204030204" pitchFamily="34" charset="0"/>
              </a:rPr>
              <a:t>Root node: </a:t>
            </a:r>
            <a:endParaRPr lang="en-US" sz="2800" b="0" i="0" u="none" strike="noStrike" baseline="0" dirty="0">
              <a:solidFill>
                <a:schemeClr val="accent2">
                  <a:lumMod val="50000"/>
                </a:schemeClr>
              </a:solidFill>
              <a:latin typeface="Calibri" panose="020F0502020204030204" pitchFamily="34" charset="0"/>
              <a:cs typeface="Calibri" panose="020F0502020204030204" pitchFamily="34" charset="0"/>
            </a:endParaRPr>
          </a:p>
          <a:p>
            <a:pPr marL="457200" marR="2400" indent="-457200" algn="just">
              <a:buFont typeface="Arial" panose="020B0604020202020204" pitchFamily="34" charset="0"/>
              <a:buChar char="•"/>
            </a:pPr>
            <a:r>
              <a:rPr lang="en-US" sz="2800" dirty="0">
                <a:solidFill>
                  <a:srgbClr val="000000"/>
                </a:solidFill>
                <a:latin typeface="Calibri" panose="020F0502020204030204" pitchFamily="34" charset="0"/>
                <a:cs typeface="Calibri" panose="020F0502020204030204" pitchFamily="34" charset="0"/>
              </a:rPr>
              <a:t>T</a:t>
            </a:r>
            <a:r>
              <a:rPr lang="en-US" sz="2800" b="0" i="0" u="none" strike="noStrike" baseline="0" dirty="0">
                <a:solidFill>
                  <a:srgbClr val="000000"/>
                </a:solidFill>
                <a:latin typeface="Calibri" panose="020F0502020204030204" pitchFamily="34" charset="0"/>
                <a:cs typeface="Calibri" panose="020F0502020204030204" pitchFamily="34" charset="0"/>
              </a:rPr>
              <a:t>he first node in the tree is called a root node.</a:t>
            </a:r>
          </a:p>
          <a:p>
            <a:pPr marL="457200" marR="2400" indent="-457200" algn="jus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A parent-free node is referred to as a root node. </a:t>
            </a:r>
          </a:p>
          <a:p>
            <a:pPr marL="457200" marR="2400" indent="-457200" algn="jus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Every tree </a:t>
            </a:r>
            <a:r>
              <a:rPr lang="en-US" sz="2800" dirty="0">
                <a:solidFill>
                  <a:srgbClr val="000000"/>
                </a:solidFill>
                <a:latin typeface="Calibri" panose="020F0502020204030204" pitchFamily="34" charset="0"/>
                <a:cs typeface="Calibri" panose="020F0502020204030204" pitchFamily="34" charset="0"/>
              </a:rPr>
              <a:t>has one </a:t>
            </a:r>
            <a:r>
              <a:rPr lang="en-US" sz="2800" b="0" i="0" u="none" strike="noStrike" baseline="0" dirty="0">
                <a:solidFill>
                  <a:srgbClr val="000000"/>
                </a:solidFill>
                <a:latin typeface="Calibri" panose="020F0502020204030204" pitchFamily="34" charset="0"/>
                <a:cs typeface="Calibri" panose="020F0502020204030204" pitchFamily="34" charset="0"/>
              </a:rPr>
              <a:t>root node. </a:t>
            </a:r>
          </a:p>
        </p:txBody>
      </p:sp>
      <p:sp>
        <p:nvSpPr>
          <p:cNvPr id="5" name="مربع نص 4">
            <a:extLst>
              <a:ext uri="{FF2B5EF4-FFF2-40B4-BE49-F238E27FC236}">
                <a16:creationId xmlns:a16="http://schemas.microsoft.com/office/drawing/2014/main" id="{CF2B06C6-3375-5E7D-D07C-F201B4224E67}"/>
              </a:ext>
            </a:extLst>
          </p:cNvPr>
          <p:cNvSpPr txBox="1"/>
          <p:nvPr/>
        </p:nvSpPr>
        <p:spPr>
          <a:xfrm>
            <a:off x="751107" y="2165886"/>
            <a:ext cx="9777549" cy="1815882"/>
          </a:xfrm>
          <a:prstGeom prst="rect">
            <a:avLst/>
          </a:prstGeom>
          <a:noFill/>
        </p:spPr>
        <p:txBody>
          <a:bodyPr wrap="square">
            <a:spAutoFit/>
          </a:bodyPr>
          <a:lstStyle/>
          <a:p>
            <a:pPr algn="just"/>
            <a:r>
              <a:rPr lang="en-US" sz="2800" b="1" i="0" u="none" strike="noStrike" baseline="0" dirty="0">
                <a:solidFill>
                  <a:schemeClr val="accent2">
                    <a:lumMod val="50000"/>
                  </a:schemeClr>
                </a:solidFill>
                <a:latin typeface="Calibri" panose="020F0502020204030204" pitchFamily="34" charset="0"/>
                <a:cs typeface="Calibri" panose="020F0502020204030204" pitchFamily="34" charset="0"/>
              </a:rPr>
              <a:t>Edge: </a:t>
            </a:r>
            <a:endParaRPr lang="en-US" sz="2800" b="0" i="0" u="none" strike="noStrike" baseline="0" dirty="0">
              <a:solidFill>
                <a:schemeClr val="accent2">
                  <a:lumMod val="50000"/>
                </a:schemeClr>
              </a:solidFill>
              <a:latin typeface="Calibri" panose="020F0502020204030204" pitchFamily="34" charset="0"/>
              <a:cs typeface="Calibri" panose="020F0502020204030204" pitchFamily="34" charset="0"/>
            </a:endParaRPr>
          </a:p>
          <a:p>
            <a:pPr marR="2400" algn="just"/>
            <a:r>
              <a:rPr lang="en-US" sz="2800" dirty="0">
                <a:solidFill>
                  <a:srgbClr val="000000"/>
                </a:solidFill>
                <a:latin typeface="Calibri" panose="020F0502020204030204" pitchFamily="34" charset="0"/>
                <a:cs typeface="Calibri" panose="020F0502020204030204" pitchFamily="34" charset="0"/>
              </a:rPr>
              <a:t>T</a:t>
            </a:r>
            <a:r>
              <a:rPr lang="en-US" sz="2800" b="0" i="0" u="none" strike="noStrike" baseline="0" dirty="0">
                <a:solidFill>
                  <a:srgbClr val="000000"/>
                </a:solidFill>
                <a:latin typeface="Calibri" panose="020F0502020204030204" pitchFamily="34" charset="0"/>
                <a:cs typeface="Calibri" panose="020F0502020204030204" pitchFamily="34" charset="0"/>
              </a:rPr>
              <a:t>he connecting link between any two nodes is called an edge. A tree with several nodes ‘N’ will have a maximum number N-1 of edges. </a:t>
            </a:r>
            <a:endParaRPr lang="ar-SA" sz="2800" dirty="0">
              <a:latin typeface="Calibri" panose="020F0502020204030204" pitchFamily="34" charset="0"/>
              <a:cs typeface="Calibri" panose="020F0502020204030204" pitchFamily="34" charset="0"/>
            </a:endParaRPr>
          </a:p>
        </p:txBody>
      </p:sp>
      <p:sp>
        <p:nvSpPr>
          <p:cNvPr id="7" name="مربع نص 6">
            <a:extLst>
              <a:ext uri="{FF2B5EF4-FFF2-40B4-BE49-F238E27FC236}">
                <a16:creationId xmlns:a16="http://schemas.microsoft.com/office/drawing/2014/main" id="{5380BD6D-2BB9-40D7-E60A-F24E29C50D59}"/>
              </a:ext>
            </a:extLst>
          </p:cNvPr>
          <p:cNvSpPr txBox="1"/>
          <p:nvPr/>
        </p:nvSpPr>
        <p:spPr>
          <a:xfrm>
            <a:off x="751106" y="3981768"/>
            <a:ext cx="9777549" cy="2246769"/>
          </a:xfrm>
          <a:prstGeom prst="rect">
            <a:avLst/>
          </a:prstGeom>
          <a:noFill/>
        </p:spPr>
        <p:txBody>
          <a:bodyPr wrap="square">
            <a:spAutoFit/>
          </a:bodyPr>
          <a:lstStyle/>
          <a:p>
            <a:pPr algn="just"/>
            <a:r>
              <a:rPr lang="en-US" sz="2800" b="1" i="0" u="none" strike="noStrike" baseline="0" dirty="0">
                <a:solidFill>
                  <a:schemeClr val="accent2">
                    <a:lumMod val="50000"/>
                  </a:schemeClr>
                </a:solidFill>
                <a:latin typeface="Calibri" panose="020F0502020204030204" pitchFamily="34" charset="0"/>
                <a:cs typeface="Calibri" panose="020F0502020204030204" pitchFamily="34" charset="0"/>
              </a:rPr>
              <a:t>Parent: </a:t>
            </a:r>
            <a:endParaRPr lang="en-US" sz="2800" b="0" i="0" u="none" strike="noStrike" baseline="0" dirty="0">
              <a:solidFill>
                <a:schemeClr val="accent2">
                  <a:lumMod val="50000"/>
                </a:schemeClr>
              </a:solidFill>
              <a:latin typeface="Calibri" panose="020F0502020204030204" pitchFamily="34" charset="0"/>
              <a:cs typeface="Calibri" panose="020F0502020204030204" pitchFamily="34" charset="0"/>
            </a:endParaRPr>
          </a:p>
          <a:p>
            <a:pPr marR="2400" algn="just"/>
            <a:r>
              <a:rPr lang="en-US" sz="2800" dirty="0">
                <a:solidFill>
                  <a:srgbClr val="000000"/>
                </a:solidFill>
                <a:latin typeface="Calibri" panose="020F0502020204030204" pitchFamily="34" charset="0"/>
                <a:cs typeface="Calibri" panose="020F0502020204030204" pitchFamily="34" charset="0"/>
              </a:rPr>
              <a:t>T</a:t>
            </a:r>
            <a:r>
              <a:rPr lang="en-US" sz="2800" b="0" i="0" u="none" strike="noStrike" baseline="0" dirty="0">
                <a:solidFill>
                  <a:srgbClr val="000000"/>
                </a:solidFill>
                <a:latin typeface="Calibri" panose="020F0502020204030204" pitchFamily="34" charset="0"/>
                <a:cs typeface="Calibri" panose="020F0502020204030204" pitchFamily="34" charset="0"/>
              </a:rPr>
              <a:t>he node which is the ancestor of any node is called the parent node. In simple terms, the node which has branched from it to any other node is known as the parent node. A parent node can also be described as, “the node that has a child or children”. </a:t>
            </a:r>
            <a:endParaRPr lang="ar-SA"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1456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62BA7A87-8CE7-3774-9A22-EA26CA674C74}"/>
              </a:ext>
            </a:extLst>
          </p:cNvPr>
          <p:cNvSpPr txBox="1"/>
          <p:nvPr/>
        </p:nvSpPr>
        <p:spPr>
          <a:xfrm>
            <a:off x="396268" y="511447"/>
            <a:ext cx="10371816" cy="2677656"/>
          </a:xfrm>
          <a:prstGeom prst="rect">
            <a:avLst/>
          </a:prstGeom>
          <a:noFill/>
        </p:spPr>
        <p:txBody>
          <a:bodyPr wrap="square">
            <a:spAutoFit/>
          </a:bodyPr>
          <a:lstStyle/>
          <a:p>
            <a:pPr algn="just"/>
            <a:r>
              <a:rPr lang="en-US" sz="2800" b="1" i="0" u="none" strike="noStrike" baseline="0" dirty="0">
                <a:solidFill>
                  <a:schemeClr val="accent2">
                    <a:lumMod val="50000"/>
                  </a:schemeClr>
                </a:solidFill>
                <a:latin typeface="Calibri" panose="020F0502020204030204" pitchFamily="34" charset="0"/>
                <a:cs typeface="Calibri" panose="020F0502020204030204" pitchFamily="34" charset="0"/>
              </a:rPr>
              <a:t>Child: </a:t>
            </a:r>
            <a:endParaRPr lang="en-US" sz="2800" b="0" i="0" u="none" strike="noStrike" baseline="0" dirty="0">
              <a:solidFill>
                <a:schemeClr val="accent2">
                  <a:lumMod val="50000"/>
                </a:schemeClr>
              </a:solidFill>
              <a:latin typeface="Calibri" panose="020F0502020204030204" pitchFamily="34" charset="0"/>
              <a:cs typeface="Calibri" panose="020F0502020204030204" pitchFamily="34" charset="0"/>
            </a:endParaRPr>
          </a:p>
          <a:p>
            <a:pPr algn="just"/>
            <a:r>
              <a:rPr lang="en-US" sz="2800" dirty="0">
                <a:solidFill>
                  <a:srgbClr val="000000"/>
                </a:solidFill>
                <a:latin typeface="Calibri" panose="020F0502020204030204" pitchFamily="34" charset="0"/>
                <a:cs typeface="Calibri" panose="020F0502020204030204" pitchFamily="34" charset="0"/>
              </a:rPr>
              <a:t>T</a:t>
            </a:r>
            <a:r>
              <a:rPr lang="en-US" sz="2800" b="0" i="0" u="none" strike="noStrike" baseline="0" dirty="0">
                <a:solidFill>
                  <a:srgbClr val="000000"/>
                </a:solidFill>
                <a:latin typeface="Calibri" panose="020F0502020204030204" pitchFamily="34" charset="0"/>
                <a:cs typeface="Calibri" panose="020F0502020204030204" pitchFamily="34" charset="0"/>
              </a:rPr>
              <a:t>he node that is a descendant of any node is referred to as a child node. In simple terms, the node that has an edge on its parent node is called the child node. Within a tree data structure, any parent node may have any number of child nodes. In a tree, all the nodes except the root are child nodes. </a:t>
            </a:r>
            <a:endParaRPr lang="ar-SA" sz="2800" dirty="0">
              <a:latin typeface="Calibri" panose="020F0502020204030204" pitchFamily="34" charset="0"/>
              <a:cs typeface="Calibri" panose="020F0502020204030204" pitchFamily="34" charset="0"/>
            </a:endParaRPr>
          </a:p>
        </p:txBody>
      </p:sp>
      <p:sp>
        <p:nvSpPr>
          <p:cNvPr id="3" name="مربع نص 2">
            <a:extLst>
              <a:ext uri="{FF2B5EF4-FFF2-40B4-BE49-F238E27FC236}">
                <a16:creationId xmlns:a16="http://schemas.microsoft.com/office/drawing/2014/main" id="{4C0CB54A-4882-8762-2BC0-698522C710A9}"/>
              </a:ext>
            </a:extLst>
          </p:cNvPr>
          <p:cNvSpPr txBox="1"/>
          <p:nvPr/>
        </p:nvSpPr>
        <p:spPr>
          <a:xfrm>
            <a:off x="396268" y="3668898"/>
            <a:ext cx="10208622" cy="1815882"/>
          </a:xfrm>
          <a:prstGeom prst="rect">
            <a:avLst/>
          </a:prstGeom>
          <a:noFill/>
        </p:spPr>
        <p:txBody>
          <a:bodyPr wrap="square">
            <a:spAutoFit/>
          </a:bodyPr>
          <a:lstStyle/>
          <a:p>
            <a:pPr algn="just"/>
            <a:r>
              <a:rPr lang="en-US" sz="2800" b="1" i="0" u="none" strike="noStrike" baseline="0" dirty="0">
                <a:solidFill>
                  <a:schemeClr val="accent2">
                    <a:lumMod val="50000"/>
                  </a:schemeClr>
                </a:solidFill>
                <a:latin typeface="Calibri" panose="020F0502020204030204" pitchFamily="34" charset="0"/>
                <a:cs typeface="Calibri" panose="020F0502020204030204" pitchFamily="34" charset="0"/>
              </a:rPr>
              <a:t>Siblings: </a:t>
            </a:r>
            <a:endParaRPr lang="en-US" sz="2800" b="0" i="0" u="none" strike="noStrike" baseline="0" dirty="0">
              <a:solidFill>
                <a:schemeClr val="accent2">
                  <a:lumMod val="50000"/>
                </a:schemeClr>
              </a:solidFill>
              <a:latin typeface="Calibri" panose="020F0502020204030204" pitchFamily="34" charset="0"/>
              <a:cs typeface="Calibri" panose="020F0502020204030204" pitchFamily="34" charset="0"/>
            </a:endParaRPr>
          </a:p>
          <a:p>
            <a:pPr algn="just"/>
            <a:r>
              <a:rPr lang="en-US" sz="2800" dirty="0">
                <a:solidFill>
                  <a:srgbClr val="000000"/>
                </a:solidFill>
                <a:latin typeface="Calibri" panose="020F0502020204030204" pitchFamily="34" charset="0"/>
                <a:cs typeface="Calibri" panose="020F0502020204030204" pitchFamily="34" charset="0"/>
              </a:rPr>
              <a:t>T</a:t>
            </a:r>
            <a:r>
              <a:rPr lang="en-US" sz="2800" b="0" i="0" u="none" strike="noStrike" baseline="0" dirty="0">
                <a:solidFill>
                  <a:srgbClr val="000000"/>
                </a:solidFill>
                <a:latin typeface="Calibri" panose="020F0502020204030204" pitchFamily="34" charset="0"/>
                <a:cs typeface="Calibri" panose="020F0502020204030204" pitchFamily="34" charset="0"/>
              </a:rPr>
              <a:t>he nodes belonging to the same parent are referred to as brothers and sisters or siblings. In simple words, the nodes with the same parent are called sibling nodes.</a:t>
            </a:r>
            <a:endParaRPr lang="ar-SA"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864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ربع نص 4">
            <a:extLst>
              <a:ext uri="{FF2B5EF4-FFF2-40B4-BE49-F238E27FC236}">
                <a16:creationId xmlns:a16="http://schemas.microsoft.com/office/drawing/2014/main" id="{0A3D5B7B-E87F-439C-B559-C3BE10258970}"/>
              </a:ext>
            </a:extLst>
          </p:cNvPr>
          <p:cNvSpPr txBox="1"/>
          <p:nvPr/>
        </p:nvSpPr>
        <p:spPr>
          <a:xfrm>
            <a:off x="372288" y="377872"/>
            <a:ext cx="10208621" cy="2246769"/>
          </a:xfrm>
          <a:prstGeom prst="rect">
            <a:avLst/>
          </a:prstGeom>
          <a:noFill/>
        </p:spPr>
        <p:txBody>
          <a:bodyPr wrap="square">
            <a:spAutoFit/>
          </a:bodyPr>
          <a:lstStyle/>
          <a:p>
            <a:pPr marR="27820"/>
            <a:r>
              <a:rPr lang="en-US" sz="2800" b="1" i="0" u="none" strike="noStrike" baseline="0" dirty="0">
                <a:solidFill>
                  <a:schemeClr val="accent2">
                    <a:lumMod val="50000"/>
                  </a:schemeClr>
                </a:solidFill>
                <a:latin typeface="Calibri" panose="020F0502020204030204" pitchFamily="34" charset="0"/>
                <a:cs typeface="Calibri" panose="020F0502020204030204" pitchFamily="34" charset="0"/>
              </a:rPr>
              <a:t>Leaf:</a:t>
            </a:r>
          </a:p>
          <a:p>
            <a:pPr marL="457200" marR="27820" indent="-457200" algn="just">
              <a:buFont typeface="Arial" panose="020B0604020202020204" pitchFamily="34" charset="0"/>
              <a:buChar char="•"/>
            </a:pPr>
            <a:r>
              <a:rPr lang="en-US" sz="2800" dirty="0">
                <a:solidFill>
                  <a:srgbClr val="000000"/>
                </a:solidFill>
                <a:latin typeface="Calibri" panose="020F0502020204030204" pitchFamily="34" charset="0"/>
                <a:cs typeface="Calibri" panose="020F0502020204030204" pitchFamily="34" charset="0"/>
              </a:rPr>
              <a:t>T</a:t>
            </a:r>
            <a:r>
              <a:rPr lang="en-US" sz="2800" b="0" i="0" u="none" strike="noStrike" baseline="0" dirty="0">
                <a:solidFill>
                  <a:srgbClr val="000000"/>
                </a:solidFill>
                <a:latin typeface="Calibri" panose="020F0502020204030204" pitchFamily="34" charset="0"/>
                <a:cs typeface="Calibri" panose="020F0502020204030204" pitchFamily="34" charset="0"/>
              </a:rPr>
              <a:t>he node with no child is called a leaf node. In simple terms, a leaf node is a node that has no child. </a:t>
            </a:r>
          </a:p>
          <a:p>
            <a:pPr marL="457200" indent="-457200" algn="jus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In a tree data structure, leaf nodes are also known as external nodes. External node is also a node with no child. </a:t>
            </a:r>
            <a:endParaRPr lang="ar-SA" sz="2800" dirty="0">
              <a:latin typeface="Calibri" panose="020F0502020204030204" pitchFamily="34" charset="0"/>
              <a:cs typeface="Calibri" panose="020F0502020204030204" pitchFamily="34" charset="0"/>
            </a:endParaRPr>
          </a:p>
        </p:txBody>
      </p:sp>
      <p:sp>
        <p:nvSpPr>
          <p:cNvPr id="7" name="مربع نص 6">
            <a:extLst>
              <a:ext uri="{FF2B5EF4-FFF2-40B4-BE49-F238E27FC236}">
                <a16:creationId xmlns:a16="http://schemas.microsoft.com/office/drawing/2014/main" id="{D8B9856D-AA70-B93C-EB97-8EEF371C1125}"/>
              </a:ext>
            </a:extLst>
          </p:cNvPr>
          <p:cNvSpPr txBox="1"/>
          <p:nvPr/>
        </p:nvSpPr>
        <p:spPr>
          <a:xfrm>
            <a:off x="372289" y="2890501"/>
            <a:ext cx="10208621" cy="3539430"/>
          </a:xfrm>
          <a:prstGeom prst="rect">
            <a:avLst/>
          </a:prstGeom>
          <a:noFill/>
        </p:spPr>
        <p:txBody>
          <a:bodyPr wrap="square">
            <a:spAutoFit/>
          </a:bodyPr>
          <a:lstStyle/>
          <a:p>
            <a:pPr algn="just"/>
            <a:r>
              <a:rPr lang="en-US" sz="2800" b="1" i="0" u="none" strike="noStrike" baseline="0" dirty="0">
                <a:solidFill>
                  <a:schemeClr val="accent2">
                    <a:lumMod val="50000"/>
                  </a:schemeClr>
                </a:solidFill>
                <a:latin typeface="Calibri" panose="020F0502020204030204" pitchFamily="34" charset="0"/>
                <a:cs typeface="Calibri" panose="020F0502020204030204" pitchFamily="34" charset="0"/>
              </a:rPr>
              <a:t>Internal nodes: </a:t>
            </a:r>
            <a:endParaRPr lang="en-US" sz="2800" b="0" i="0" u="none" strike="noStrike" baseline="0" dirty="0">
              <a:solidFill>
                <a:schemeClr val="accent2">
                  <a:lumMod val="50000"/>
                </a:schemeClr>
              </a:solidFill>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The node that has at least one child is referred to as the internal node. In simple terms, an internal node is a node with at least one child. </a:t>
            </a:r>
          </a:p>
          <a:p>
            <a:pPr marL="457200" indent="-457200" algn="jus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In a tree data structure, nodes other than leaf nodes or external nodes are called internal nodes. The root node is also considered an internal node if the tree structure has more than one node. Internal nodes are also called non-terminal nodes. </a:t>
            </a:r>
            <a:endParaRPr lang="ar-SA"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554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4A06F0FA-800C-858E-911C-883BA0C49FA4}"/>
              </a:ext>
            </a:extLst>
          </p:cNvPr>
          <p:cNvSpPr txBox="1"/>
          <p:nvPr/>
        </p:nvSpPr>
        <p:spPr>
          <a:xfrm>
            <a:off x="437606" y="330156"/>
            <a:ext cx="10234748" cy="2677656"/>
          </a:xfrm>
          <a:prstGeom prst="rect">
            <a:avLst/>
          </a:prstGeom>
          <a:noFill/>
        </p:spPr>
        <p:txBody>
          <a:bodyPr wrap="square">
            <a:spAutoFit/>
          </a:bodyPr>
          <a:lstStyle/>
          <a:p>
            <a:pPr algn="just"/>
            <a:r>
              <a:rPr lang="en-US" sz="2800" b="1" i="0" u="none" strike="noStrike" baseline="0" dirty="0">
                <a:solidFill>
                  <a:schemeClr val="accent2">
                    <a:lumMod val="50000"/>
                  </a:schemeClr>
                </a:solidFill>
                <a:latin typeface="Calibri" panose="020F0502020204030204" pitchFamily="34" charset="0"/>
                <a:cs typeface="Calibri" panose="020F0502020204030204" pitchFamily="34" charset="0"/>
              </a:rPr>
              <a:t>Degree: </a:t>
            </a:r>
            <a:endParaRPr lang="en-US" sz="2800" b="0" i="0" u="none" strike="noStrike" baseline="0" dirty="0">
              <a:solidFill>
                <a:schemeClr val="accent2">
                  <a:lumMod val="50000"/>
                </a:schemeClr>
              </a:solidFill>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800" dirty="0">
                <a:solidFill>
                  <a:srgbClr val="000000"/>
                </a:solidFill>
                <a:latin typeface="Calibri" panose="020F0502020204030204" pitchFamily="34" charset="0"/>
                <a:cs typeface="Calibri" panose="020F0502020204030204" pitchFamily="34" charset="0"/>
              </a:rPr>
              <a:t>T</a:t>
            </a:r>
            <a:r>
              <a:rPr lang="en-US" sz="2800" b="0" i="0" u="none" strike="noStrike" baseline="0" dirty="0">
                <a:solidFill>
                  <a:srgbClr val="000000"/>
                </a:solidFill>
                <a:latin typeface="Calibri" panose="020F0502020204030204" pitchFamily="34" charset="0"/>
                <a:cs typeface="Calibri" panose="020F0502020204030204" pitchFamily="34" charset="0"/>
              </a:rPr>
              <a:t>he total number of children of a node is known as the degree of that node. Simply stated, the degree of a node in a tree data structure is the total number of child nodes it has. </a:t>
            </a:r>
          </a:p>
          <a:p>
            <a:pPr marL="457200" indent="-457200" algn="jus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The highest degree of a node among all the nodes of a tree is termed as ‘degree of tree’. </a:t>
            </a:r>
            <a:endParaRPr lang="ar-SA" sz="2800" dirty="0">
              <a:latin typeface="Calibri" panose="020F0502020204030204" pitchFamily="34" charset="0"/>
              <a:cs typeface="Calibri" panose="020F0502020204030204" pitchFamily="34" charset="0"/>
            </a:endParaRPr>
          </a:p>
        </p:txBody>
      </p:sp>
      <p:sp>
        <p:nvSpPr>
          <p:cNvPr id="5" name="مربع نص 4">
            <a:extLst>
              <a:ext uri="{FF2B5EF4-FFF2-40B4-BE49-F238E27FC236}">
                <a16:creationId xmlns:a16="http://schemas.microsoft.com/office/drawing/2014/main" id="{0CDB0A5F-BD9F-CECB-01B7-5916BB656E67}"/>
              </a:ext>
            </a:extLst>
          </p:cNvPr>
          <p:cNvSpPr txBox="1"/>
          <p:nvPr/>
        </p:nvSpPr>
        <p:spPr>
          <a:xfrm>
            <a:off x="437606" y="3239823"/>
            <a:ext cx="10234748" cy="2677656"/>
          </a:xfrm>
          <a:prstGeom prst="rect">
            <a:avLst/>
          </a:prstGeom>
          <a:noFill/>
        </p:spPr>
        <p:txBody>
          <a:bodyPr wrap="square">
            <a:spAutoFit/>
          </a:bodyPr>
          <a:lstStyle/>
          <a:p>
            <a:pPr algn="just"/>
            <a:r>
              <a:rPr lang="en-US" sz="2800" b="1" i="0" u="none" strike="noStrike" baseline="0" dirty="0">
                <a:solidFill>
                  <a:schemeClr val="accent2">
                    <a:lumMod val="50000"/>
                  </a:schemeClr>
                </a:solidFill>
                <a:latin typeface="Calibri" panose="020F0502020204030204" pitchFamily="34" charset="0"/>
                <a:cs typeface="Calibri" panose="020F0502020204030204" pitchFamily="34" charset="0"/>
              </a:rPr>
              <a:t>Level: </a:t>
            </a:r>
          </a:p>
          <a:p>
            <a:pPr algn="just"/>
            <a:r>
              <a:rPr lang="en-US" sz="2800" dirty="0">
                <a:solidFill>
                  <a:srgbClr val="000000"/>
                </a:solidFill>
                <a:latin typeface="Calibri" panose="020F0502020204030204" pitchFamily="34" charset="0"/>
                <a:cs typeface="Calibri" panose="020F0502020204030204" pitchFamily="34" charset="0"/>
              </a:rPr>
              <a:t>T</a:t>
            </a:r>
            <a:r>
              <a:rPr lang="en-US" sz="2800" b="0" i="0" u="none" strike="noStrike" baseline="0" dirty="0">
                <a:solidFill>
                  <a:srgbClr val="000000"/>
                </a:solidFill>
                <a:latin typeface="Calibri" panose="020F0502020204030204" pitchFamily="34" charset="0"/>
                <a:cs typeface="Calibri" panose="020F0502020204030204" pitchFamily="34" charset="0"/>
              </a:rPr>
              <a:t>he root node is stated to be at Level 0 and the children of the root node are at Level 1 and the children of the nodes which are at Level 1 will be at Level 2 and so on. Simply stated, in a tree data structure, each step from top to bottom is called a Level, and the Level count starts with ‘0’ and is incremented by one at each level or step.</a:t>
            </a:r>
            <a:endParaRPr lang="ar-SA"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1389907"/>
      </p:ext>
    </p:extLst>
  </p:cSld>
  <p:clrMapOvr>
    <a:masterClrMapping/>
  </p:clrMapOvr>
</p:sld>
</file>

<file path=ppt/theme/theme1.xml><?xml version="1.0" encoding="utf-8"?>
<a:theme xmlns:a="http://schemas.openxmlformats.org/drawingml/2006/main" name="واجهة">
  <a:themeElements>
    <a:clrScheme name="أزرق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واجهة">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واجهة">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1334</TotalTime>
  <Words>2053</Words>
  <Application>Microsoft Office PowerPoint</Application>
  <PresentationFormat>شاشة عريضة</PresentationFormat>
  <Paragraphs>155</Paragraphs>
  <Slides>37</Slides>
  <Notes>0</Notes>
  <HiddenSlides>0</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37</vt:i4>
      </vt:variant>
    </vt:vector>
  </HeadingPairs>
  <TitlesOfParts>
    <vt:vector size="47" baseType="lpstr">
      <vt:lpstr>Arial</vt:lpstr>
      <vt:lpstr>Calibri</vt:lpstr>
      <vt:lpstr>erdana</vt:lpstr>
      <vt:lpstr>euclid_circular_a</vt:lpstr>
      <vt:lpstr>inter-bold</vt:lpstr>
      <vt:lpstr>inter-regular</vt:lpstr>
      <vt:lpstr>Trebuchet MS</vt:lpstr>
      <vt:lpstr>urw-din</vt:lpstr>
      <vt:lpstr>Wingdings 3</vt:lpstr>
      <vt:lpstr>واجهة</vt:lpstr>
      <vt:lpstr>Data Structures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pc</dc:creator>
  <cp:lastModifiedBy>T-COM</cp:lastModifiedBy>
  <cp:revision>99</cp:revision>
  <dcterms:created xsi:type="dcterms:W3CDTF">2022-10-12T21:57:59Z</dcterms:created>
  <dcterms:modified xsi:type="dcterms:W3CDTF">2023-11-25T18:26:50Z</dcterms:modified>
</cp:coreProperties>
</file>