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0" r:id="rId2"/>
    <p:sldId id="287" r:id="rId3"/>
    <p:sldId id="552" r:id="rId4"/>
    <p:sldId id="553" r:id="rId5"/>
    <p:sldId id="595" r:id="rId6"/>
    <p:sldId id="554" r:id="rId7"/>
    <p:sldId id="556" r:id="rId8"/>
    <p:sldId id="558" r:id="rId9"/>
    <p:sldId id="596" r:id="rId10"/>
    <p:sldId id="560" r:id="rId11"/>
    <p:sldId id="561" r:id="rId12"/>
    <p:sldId id="597" r:id="rId13"/>
    <p:sldId id="562" r:id="rId14"/>
    <p:sldId id="563" r:id="rId15"/>
    <p:sldId id="570" r:id="rId16"/>
    <p:sldId id="571" r:id="rId17"/>
    <p:sldId id="572" r:id="rId18"/>
    <p:sldId id="573" r:id="rId19"/>
    <p:sldId id="574" r:id="rId20"/>
    <p:sldId id="575" r:id="rId21"/>
    <p:sldId id="5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85" autoAdjust="0"/>
  </p:normalViewPr>
  <p:slideViewPr>
    <p:cSldViewPr snapToGrid="0">
      <p:cViewPr varScale="1">
        <p:scale>
          <a:sx n="50" d="100"/>
          <a:sy n="50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D4766908-1EFF-47C4-9410-74C9CF8C16F8}" type="datetimeFigureOut">
              <a:rPr lang="ar-SA" smtClean="0"/>
              <a:t>05/05/1445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4D0C499-1A93-400E-BA1C-C3396E755B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632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C499-1A93-400E-BA1C-C3396E755BC0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871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17FF9CE-6EC3-96C1-C6B0-D5773E392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CB81B3-703E-434E-984B-FBB4CE904AE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1817268-2EF4-5A24-2FBF-3F3A4A745E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4DD2223-C087-1FD9-6B67-AAF565361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BC71724-746A-2365-0513-7C6079644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A633DD-5DC5-4709-8841-4CCB3C276F6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951238B-60E7-6BCB-0C1E-0C5C0821A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E5952D0-F3D2-049A-5E71-856D71B07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0D12596-4AB0-2A66-E1D6-175070509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6A2D9F-C43A-4AF4-8D82-D0A98C1F27F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6295AAE-F9DB-2812-0640-7E9A0A8A4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6A63C98-F8C0-8416-2437-49AA5AF68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7374B5A-20EB-7C05-46FA-FA65CEDA6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DBC2BD-AA69-4A56-A6A3-0367682F9A9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044D0FA-3153-510B-5C0D-100C7454E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E267945-4F7D-2F20-03E4-74CE26C7A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940FBB5-9CA4-58C5-5E50-280DCC511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570F6E-760D-4ACA-922F-E359FD358FBB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E493F81-12F1-1427-5A6B-C68AEAEB7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1F3D591-538C-4CF2-EB15-941133131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CED4ADB-F22D-DAEF-C509-431FA5BCE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FA6BB1-622C-48EF-AD70-FC85D097A0E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871C2BD-2E7C-11E2-C797-13C53DB72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F69F7AB-9BF8-78FF-4DA4-57505BAC3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8162074-F261-4220-47AE-5ADA46CEC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D3E4D-819B-4FBB-B79B-BF08B1B199B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FFE2244-B198-2C1A-FDF9-30F5A2412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EB58F0-374D-3137-876A-497BA7D78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05F5847-C7D4-40CE-9095-E619295FF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75D3D2-9672-405D-BE36-2BF45E2F319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5ECBCE1-DCCD-982B-194B-BC5C33B7B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FC62D48-67F7-739C-0C80-71085C446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A369896-741B-2734-B43F-B232F0BA3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6FF73-39D1-4153-9E92-3F8A0C9806B6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C13216E-9C3B-4472-B901-43F306785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B9ED2F1-5376-59B3-4C8A-3AE06B100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07EF5BD-69FF-8B4D-3D9A-50151F161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8161C9-CDCF-410D-9931-CFDA3A37B1FA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5EBB61A-F1D8-09F6-F060-F95412E2C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52F3EB1-A8E7-7174-E631-6DADC550D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8C78422-9E54-CCEA-0B99-EE5CBC681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0ABDF4-BB90-453B-9F02-F89A7266099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B37BBB-18B5-4D11-119D-AA39965D1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90713AF-6073-0F72-6D2D-7246D848B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DD4DE9F-8E7A-64FE-5E40-EF5DB5CC1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6C6D07-A0F5-41EE-848D-91474F5F33F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1EB06C8-F10A-D034-6F33-0FE4ECC6A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603F270-0EED-3BF6-5155-41DFB2357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FF7CA9C-C5AF-07E2-B49C-A26980AB9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C53B84-85E5-48A6-9B31-A8E4B08E034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E5A2AE4-904A-2FC7-2670-2943D767CA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AFD7D99-D592-2E34-B61E-2C996246C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BE4EFE0-9D95-76CA-8ACF-164BDA602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C208ED-BB40-4874-82A5-39E64822955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98A5D3E-AC8D-C27D-C07F-FA59D3831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07A91E5-D14E-9433-D45B-6CF249B61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EEBA7D6-9316-491A-CA0F-1B627D4BA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052D9F-8CE5-428F-AA45-A61189B5830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F69DF12-DAC8-2757-73C6-BB78C04ED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BB502F0-6AF3-BB46-0910-93C1DA8E9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95C5E4C-C8F6-033D-923F-4AF245AFF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395D38-51FE-4DAE-A231-95C1A03D374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F349EF0-26A9-68E0-191E-7435932FA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AD3BEDB-ED97-1660-14BA-229E01FF4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82ED948-D30E-519C-D2CE-DDB34D1AD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8E8E7C-11A5-4F42-93AD-A5F82572685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D39ADA3-2408-2DE4-61D1-2DB8A523E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6C1C3-7862-F4FB-FF41-E56DC9157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B7F16B8-CC39-4E28-9E4C-C47511B84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3C4D2B-B227-401B-88BE-CC8D62A2D3D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913C716-E7AE-20CB-F852-AB16BB3AB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0EBB92B-1080-B010-32D5-E6A632D6F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0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9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45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4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9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4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052DB-DB78-A0AE-E66A-E9BEAF9297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9630C2-897A-52D6-A4BE-A0E9372F13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F96B6-415F-4AC4-A635-EF1600B91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44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0500"/>
            <a:chOff x="-12514255" y="-8467"/>
            <a:chExt cx="24706255" cy="6870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514255" y="4017233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A484-854F-4E49-A0E2-50B1AEB4AD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0C16-5E61-4552-AB1A-A53C5948E3BC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Structures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353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2CC5490C-49BA-AB0B-1B8E-DAA2EFCB2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4B152-F757-460C-A372-D74537224CD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DFB5E5B-48C5-3FED-BFC8-23B7A8F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164" y="192882"/>
            <a:ext cx="10597010" cy="6199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Finding the Minimum in a Binary Search Tree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82F584A-3826-6138-0035-364F12D68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801" y="1078876"/>
            <a:ext cx="8346786" cy="379793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sz="2800" dirty="0"/>
              <a:t>Goal: find the minimum value in a BST</a:t>
            </a:r>
          </a:p>
          <a:p>
            <a:pPr marL="914400" lvl="1" indent="-457200"/>
            <a:r>
              <a:rPr lang="en-US" altLang="en-US" sz="2800" dirty="0"/>
              <a:t>Following left child pointers from the root, until a NULL is encountered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457200" lvl="1" indent="0">
              <a:buNone/>
            </a:pPr>
            <a:endParaRPr lang="en-US" altLang="en-US" sz="2800" dirty="0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>
              <a:buNone/>
            </a:pPr>
            <a:r>
              <a:rPr lang="en-US" altLang="en-US" sz="2800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altLang="en-US" sz="2800" dirty="0"/>
              <a:t> TREE-MINIMUM</a:t>
            </a:r>
            <a:r>
              <a:rPr lang="en-US" altLang="en-US" sz="2800" dirty="0">
                <a:latin typeface="Comic Sans MS" panose="030F0702030302020204" pitchFamily="66" charset="0"/>
              </a:rPr>
              <a:t>(x)</a:t>
            </a:r>
            <a:r>
              <a:rPr lang="en-US" altLang="en-US" sz="2800" dirty="0"/>
              <a:t> 			</a:t>
            </a:r>
            <a:endParaRPr lang="en-US" altLang="en-US" sz="2800" i="1" dirty="0"/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while x-&gt;</a:t>
            </a:r>
            <a:r>
              <a:rPr lang="en-US" altLang="en-US" sz="2800" dirty="0">
                <a:latin typeface="Comic Sans MS" panose="030F0702030302020204" pitchFamily="66" charset="0"/>
              </a:rPr>
              <a:t>left 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</a:t>
            </a:r>
            <a:r>
              <a:rPr lang="en-US" altLang="en-US" sz="2800" dirty="0"/>
              <a:t> NULL		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     </a:t>
            </a:r>
            <a:r>
              <a:rPr lang="en-US" altLang="en-US" sz="2800" b="1" dirty="0"/>
              <a:t>do </a:t>
            </a:r>
            <a:r>
              <a:rPr lang="en-US" altLang="en-US" sz="2800" dirty="0">
                <a:latin typeface="Comic Sans MS" panose="030F0702030302020204" pitchFamily="66" charset="0"/>
              </a:rPr>
              <a:t>x ← x-&gt;left</a:t>
            </a:r>
            <a:r>
              <a:rPr lang="en-US" altLang="en-US" sz="2800" dirty="0"/>
              <a:t>		 	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return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i="1" dirty="0">
                <a:latin typeface="Monotype Corsiva" panose="03010101010201010101" pitchFamily="66" charset="0"/>
              </a:rPr>
              <a:t>				 	</a:t>
            </a:r>
            <a:endParaRPr lang="en-US" altLang="en-US" sz="2800" dirty="0"/>
          </a:p>
          <a:p>
            <a:pPr marL="533400" indent="-533400">
              <a:buNone/>
            </a:pPr>
            <a:endParaRPr lang="en-US" altLang="en-US" sz="2800" dirty="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926EACED-DACB-E710-5B0E-65FB802D91F8}"/>
              </a:ext>
            </a:extLst>
          </p:cNvPr>
          <p:cNvGrpSpPr>
            <a:grpSpLocks/>
          </p:cNvGrpSpPr>
          <p:nvPr/>
        </p:nvGrpSpPr>
        <p:grpSpPr bwMode="auto">
          <a:xfrm>
            <a:off x="6745184" y="2343813"/>
            <a:ext cx="3998419" cy="3251200"/>
            <a:chOff x="624" y="1200"/>
            <a:chExt cx="1854" cy="1392"/>
          </a:xfrm>
        </p:grpSpPr>
        <p:sp>
          <p:nvSpPr>
            <p:cNvPr id="12295" name="Line 5">
              <a:extLst>
                <a:ext uri="{FF2B5EF4-FFF2-40B4-BE49-F238E27FC236}">
                  <a16:creationId xmlns:a16="http://schemas.microsoft.com/office/drawing/2014/main" id="{50F2CE4A-03EA-7DE1-B16C-7B38A98CC9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96" name="Line 6">
              <a:extLst>
                <a:ext uri="{FF2B5EF4-FFF2-40B4-BE49-F238E27FC236}">
                  <a16:creationId xmlns:a16="http://schemas.microsoft.com/office/drawing/2014/main" id="{E86D8156-3AD6-31B7-F42D-EA8857895D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97" name="Line 7">
              <a:extLst>
                <a:ext uri="{FF2B5EF4-FFF2-40B4-BE49-F238E27FC236}">
                  <a16:creationId xmlns:a16="http://schemas.microsoft.com/office/drawing/2014/main" id="{D111E825-E343-54CE-40EA-F8F3BAD54A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98" name="Line 8">
              <a:extLst>
                <a:ext uri="{FF2B5EF4-FFF2-40B4-BE49-F238E27FC236}">
                  <a16:creationId xmlns:a16="http://schemas.microsoft.com/office/drawing/2014/main" id="{50D53914-B8E6-41AC-22D6-E89EE8D011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99" name="Line 9">
              <a:extLst>
                <a:ext uri="{FF2B5EF4-FFF2-40B4-BE49-F238E27FC236}">
                  <a16:creationId xmlns:a16="http://schemas.microsoft.com/office/drawing/2014/main" id="{83BE7D7C-D5A4-278A-192E-EF6B140819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1AC46E10-E5CF-C84A-8939-D1212C710B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1" name="Line 11">
              <a:extLst>
                <a:ext uri="{FF2B5EF4-FFF2-40B4-BE49-F238E27FC236}">
                  <a16:creationId xmlns:a16="http://schemas.microsoft.com/office/drawing/2014/main" id="{6095E487-FC2F-BDD4-7B91-CE3319124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02" name="Oval 12">
              <a:extLst>
                <a:ext uri="{FF2B5EF4-FFF2-40B4-BE49-F238E27FC236}">
                  <a16:creationId xmlns:a16="http://schemas.microsoft.com/office/drawing/2014/main" id="{EF03DF5D-AD6E-9B25-5930-A432491A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2303" name="Oval 13">
              <a:extLst>
                <a:ext uri="{FF2B5EF4-FFF2-40B4-BE49-F238E27FC236}">
                  <a16:creationId xmlns:a16="http://schemas.microsoft.com/office/drawing/2014/main" id="{EF2A2C0F-5177-A8DC-17FB-616FCFFE8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2304" name="Oval 14">
              <a:extLst>
                <a:ext uri="{FF2B5EF4-FFF2-40B4-BE49-F238E27FC236}">
                  <a16:creationId xmlns:a16="http://schemas.microsoft.com/office/drawing/2014/main" id="{BF24B5BB-C2F1-8E52-0433-046CBB67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2305" name="Oval 15">
              <a:extLst>
                <a:ext uri="{FF2B5EF4-FFF2-40B4-BE49-F238E27FC236}">
                  <a16:creationId xmlns:a16="http://schemas.microsoft.com/office/drawing/2014/main" id="{1F580848-A84E-EC20-2ED6-7E1AC3BF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12306" name="Oval 16">
              <a:extLst>
                <a:ext uri="{FF2B5EF4-FFF2-40B4-BE49-F238E27FC236}">
                  <a16:creationId xmlns:a16="http://schemas.microsoft.com/office/drawing/2014/main" id="{3848B0BF-6ACF-7F92-A48D-F0D83D09F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2307" name="Oval 17">
              <a:extLst>
                <a:ext uri="{FF2B5EF4-FFF2-40B4-BE49-F238E27FC236}">
                  <a16:creationId xmlns:a16="http://schemas.microsoft.com/office/drawing/2014/main" id="{789A9431-8D93-FA4A-9DB4-4E0E7997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12308" name="Oval 18">
              <a:extLst>
                <a:ext uri="{FF2B5EF4-FFF2-40B4-BE49-F238E27FC236}">
                  <a16:creationId xmlns:a16="http://schemas.microsoft.com/office/drawing/2014/main" id="{01EAF16B-DCDB-7FB1-4A98-F51AF3E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sp>
          <p:nvSpPr>
            <p:cNvPr id="12309" name="Oval 19">
              <a:extLst>
                <a:ext uri="{FF2B5EF4-FFF2-40B4-BE49-F238E27FC236}">
                  <a16:creationId xmlns:a16="http://schemas.microsoft.com/office/drawing/2014/main" id="{C1AB1704-6917-2E11-528F-549945E16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18</a:t>
              </a:r>
            </a:p>
          </p:txBody>
        </p:sp>
        <p:sp>
          <p:nvSpPr>
            <p:cNvPr id="12310" name="Oval 20">
              <a:extLst>
                <a:ext uri="{FF2B5EF4-FFF2-40B4-BE49-F238E27FC236}">
                  <a16:creationId xmlns:a16="http://schemas.microsoft.com/office/drawing/2014/main" id="{76E4AF3E-DF32-9DF8-D6AB-9B2A32E9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17</a:t>
              </a:r>
            </a:p>
          </p:txBody>
        </p:sp>
        <p:sp>
          <p:nvSpPr>
            <p:cNvPr id="12311" name="Oval 21">
              <a:extLst>
                <a:ext uri="{FF2B5EF4-FFF2-40B4-BE49-F238E27FC236}">
                  <a16:creationId xmlns:a16="http://schemas.microsoft.com/office/drawing/2014/main" id="{2F240983-205B-92F4-DAE7-F25E0CC2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2312" name="Oval 22">
              <a:extLst>
                <a:ext uri="{FF2B5EF4-FFF2-40B4-BE49-F238E27FC236}">
                  <a16:creationId xmlns:a16="http://schemas.microsoft.com/office/drawing/2014/main" id="{BAAF6460-402E-6E3F-4F78-F9602BE9D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</p:grpSp>
      <p:sp>
        <p:nvSpPr>
          <p:cNvPr id="12294" name="Text Box 23">
            <a:extLst>
              <a:ext uri="{FF2B5EF4-FFF2-40B4-BE49-F238E27FC236}">
                <a16:creationId xmlns:a16="http://schemas.microsoft.com/office/drawing/2014/main" id="{B2C826A2-E96D-5311-3D64-DD42CDE0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847" y="5721350"/>
            <a:ext cx="149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Minimum = 2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CCC1FEF8-C879-AFD9-256E-1EE036FEC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FEA6C-C95C-448F-9A38-6DD483E4D53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7171536-4C6F-2146-D9F8-73DAA32C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864" y="159545"/>
            <a:ext cx="9562662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Finding the Maximum in a Binary Search Tree</a:t>
            </a: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B297CA18-8679-D88B-559A-3E3BC8C9E2C7}"/>
              </a:ext>
            </a:extLst>
          </p:cNvPr>
          <p:cNvGrpSpPr>
            <a:grpSpLocks/>
          </p:cNvGrpSpPr>
          <p:nvPr/>
        </p:nvGrpSpPr>
        <p:grpSpPr bwMode="auto">
          <a:xfrm>
            <a:off x="6974947" y="1480345"/>
            <a:ext cx="3841928" cy="3710780"/>
            <a:chOff x="624" y="1200"/>
            <a:chExt cx="1854" cy="1392"/>
          </a:xfrm>
        </p:grpSpPr>
        <p:sp>
          <p:nvSpPr>
            <p:cNvPr id="13319" name="Line 4">
              <a:extLst>
                <a:ext uri="{FF2B5EF4-FFF2-40B4-BE49-F238E27FC236}">
                  <a16:creationId xmlns:a16="http://schemas.microsoft.com/office/drawing/2014/main" id="{41B5A91E-AA5E-80B3-3374-09D6D821BB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0" name="Line 5">
              <a:extLst>
                <a:ext uri="{FF2B5EF4-FFF2-40B4-BE49-F238E27FC236}">
                  <a16:creationId xmlns:a16="http://schemas.microsoft.com/office/drawing/2014/main" id="{2E99E4A3-A85B-D2D2-9B08-4895A861B3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2F6B7FEC-CCFA-114B-5129-CC826FEAE0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52311F5C-FCF4-BC6E-B8BD-2BB89C6013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3" name="Line 8">
              <a:extLst>
                <a:ext uri="{FF2B5EF4-FFF2-40B4-BE49-F238E27FC236}">
                  <a16:creationId xmlns:a16="http://schemas.microsoft.com/office/drawing/2014/main" id="{C0568493-E809-2732-62A9-97C902573A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4" name="Line 9">
              <a:extLst>
                <a:ext uri="{FF2B5EF4-FFF2-40B4-BE49-F238E27FC236}">
                  <a16:creationId xmlns:a16="http://schemas.microsoft.com/office/drawing/2014/main" id="{9F91AF9D-C9EE-3914-B99D-E6177564D0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5" name="Line 10">
              <a:extLst>
                <a:ext uri="{FF2B5EF4-FFF2-40B4-BE49-F238E27FC236}">
                  <a16:creationId xmlns:a16="http://schemas.microsoft.com/office/drawing/2014/main" id="{A5933077-BDA8-EA03-5D2C-52C3FC81E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26" name="Oval 11">
              <a:extLst>
                <a:ext uri="{FF2B5EF4-FFF2-40B4-BE49-F238E27FC236}">
                  <a16:creationId xmlns:a16="http://schemas.microsoft.com/office/drawing/2014/main" id="{BCAB3667-101C-050C-8889-08636EB3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3327" name="Oval 12">
              <a:extLst>
                <a:ext uri="{FF2B5EF4-FFF2-40B4-BE49-F238E27FC236}">
                  <a16:creationId xmlns:a16="http://schemas.microsoft.com/office/drawing/2014/main" id="{8D4428DA-6AAA-54C6-F882-6CE3B676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3328" name="Oval 13">
              <a:extLst>
                <a:ext uri="{FF2B5EF4-FFF2-40B4-BE49-F238E27FC236}">
                  <a16:creationId xmlns:a16="http://schemas.microsoft.com/office/drawing/2014/main" id="{C4F20BDE-26F0-847C-9AC0-22E9D36D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4</a:t>
              </a:r>
            </a:p>
          </p:txBody>
        </p:sp>
        <p:sp>
          <p:nvSpPr>
            <p:cNvPr id="13329" name="Oval 14">
              <a:extLst>
                <a:ext uri="{FF2B5EF4-FFF2-40B4-BE49-F238E27FC236}">
                  <a16:creationId xmlns:a16="http://schemas.microsoft.com/office/drawing/2014/main" id="{AB78968A-BB9A-3D4A-CF96-41BF83CE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13330" name="Oval 15">
              <a:extLst>
                <a:ext uri="{FF2B5EF4-FFF2-40B4-BE49-F238E27FC236}">
                  <a16:creationId xmlns:a16="http://schemas.microsoft.com/office/drawing/2014/main" id="{46891EBC-9544-D9A3-9AC7-B90026D2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3331" name="Oval 16">
              <a:extLst>
                <a:ext uri="{FF2B5EF4-FFF2-40B4-BE49-F238E27FC236}">
                  <a16:creationId xmlns:a16="http://schemas.microsoft.com/office/drawing/2014/main" id="{0C385A15-FBAC-9EA4-DC83-9DF3632B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13332" name="Oval 17">
              <a:extLst>
                <a:ext uri="{FF2B5EF4-FFF2-40B4-BE49-F238E27FC236}">
                  <a16:creationId xmlns:a16="http://schemas.microsoft.com/office/drawing/2014/main" id="{52F8D4C3-41A3-F7BB-1711-1F790645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sp>
          <p:nvSpPr>
            <p:cNvPr id="13333" name="Oval 18">
              <a:extLst>
                <a:ext uri="{FF2B5EF4-FFF2-40B4-BE49-F238E27FC236}">
                  <a16:creationId xmlns:a16="http://schemas.microsoft.com/office/drawing/2014/main" id="{A530760D-4BB8-08A2-F22D-3BCA11135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18</a:t>
              </a:r>
            </a:p>
          </p:txBody>
        </p:sp>
        <p:sp>
          <p:nvSpPr>
            <p:cNvPr id="13334" name="Oval 19">
              <a:extLst>
                <a:ext uri="{FF2B5EF4-FFF2-40B4-BE49-F238E27FC236}">
                  <a16:creationId xmlns:a16="http://schemas.microsoft.com/office/drawing/2014/main" id="{19297809-5629-D6C9-0212-A426094E9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17</a:t>
              </a:r>
            </a:p>
          </p:txBody>
        </p:sp>
        <p:sp>
          <p:nvSpPr>
            <p:cNvPr id="13335" name="Oval 20">
              <a:extLst>
                <a:ext uri="{FF2B5EF4-FFF2-40B4-BE49-F238E27FC236}">
                  <a16:creationId xmlns:a16="http://schemas.microsoft.com/office/drawing/2014/main" id="{C04EF4D3-560C-22B3-0583-01F7334B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3336" name="Oval 21">
              <a:extLst>
                <a:ext uri="{FF2B5EF4-FFF2-40B4-BE49-F238E27FC236}">
                  <a16:creationId xmlns:a16="http://schemas.microsoft.com/office/drawing/2014/main" id="{D71D375A-25B7-18C0-C4D5-C61363E14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</p:grpSp>
      <p:sp>
        <p:nvSpPr>
          <p:cNvPr id="13317" name="Text Box 22">
            <a:extLst>
              <a:ext uri="{FF2B5EF4-FFF2-40B4-BE49-F238E27FC236}">
                <a16:creationId xmlns:a16="http://schemas.microsoft.com/office/drawing/2014/main" id="{60A62842-7670-58B4-A030-8771F7DAC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553" y="5521003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Maximum = 20</a:t>
            </a:r>
          </a:p>
        </p:txBody>
      </p:sp>
      <p:sp>
        <p:nvSpPr>
          <p:cNvPr id="13318" name="Rectangle 23">
            <a:extLst>
              <a:ext uri="{FF2B5EF4-FFF2-40B4-BE49-F238E27FC236}">
                <a16:creationId xmlns:a16="http://schemas.microsoft.com/office/drawing/2014/main" id="{E029C250-80A8-261E-FC2F-A89435A88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953" y="1408906"/>
            <a:ext cx="7026275" cy="4338751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sz="2800" dirty="0"/>
              <a:t>Goal: find the maximum value in a BST</a:t>
            </a:r>
          </a:p>
          <a:p>
            <a:pPr marL="914400" lvl="1" indent="-457200"/>
            <a:r>
              <a:rPr lang="en-US" altLang="en-US" sz="2800" dirty="0"/>
              <a:t>Following right child pointers from the root, until a NIL is encountered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DD0111"/>
              </a:solidFill>
              <a:latin typeface="Monotype Corsiva" panose="03010101010201010101" pitchFamily="66" charset="0"/>
            </a:endParaRPr>
          </a:p>
          <a:p>
            <a:pPr marL="533400" indent="-533400">
              <a:buNone/>
            </a:pPr>
            <a:r>
              <a:rPr lang="en-US" altLang="en-US" sz="2800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altLang="en-US" sz="2800" dirty="0"/>
              <a:t> TREE-MAXIMUM</a:t>
            </a:r>
            <a:r>
              <a:rPr lang="en-US" altLang="en-US" sz="2800" i="1" dirty="0"/>
              <a:t>(x)		 	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while x-&gt;</a:t>
            </a:r>
            <a:r>
              <a:rPr lang="en-US" altLang="en-US" sz="2800" dirty="0">
                <a:latin typeface="Comic Sans MS" panose="030F0702030302020204" pitchFamily="66" charset="0"/>
              </a:rPr>
              <a:t>right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</a:t>
            </a:r>
            <a:r>
              <a:rPr lang="en-US" altLang="en-US" sz="2800" dirty="0"/>
              <a:t> NULL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    </a:t>
            </a:r>
            <a:r>
              <a:rPr lang="en-US" altLang="en-US" sz="2800" b="1" dirty="0"/>
              <a:t>   do </a:t>
            </a:r>
            <a:r>
              <a:rPr lang="en-US" altLang="en-US" sz="2800" dirty="0">
                <a:latin typeface="Comic Sans MS" panose="030F0702030302020204" pitchFamily="66" charset="0"/>
              </a:rPr>
              <a:t>x ← x-&gt;right</a:t>
            </a:r>
            <a:r>
              <a:rPr lang="en-US" altLang="en-US" sz="2800" dirty="0"/>
              <a:t>			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return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endParaRPr lang="en-US" altLang="en-US" sz="2800" i="1" dirty="0">
              <a:latin typeface="Monotype Corsiva" panose="03010101010201010101" pitchFamily="66" charset="0"/>
            </a:endParaRPr>
          </a:p>
          <a:p>
            <a:pPr marL="533400" indent="-533400">
              <a:buNone/>
            </a:pPr>
            <a:r>
              <a:rPr lang="en-US" altLang="en-US" sz="2800" i="1" dirty="0">
                <a:latin typeface="Monotype Corsiva" panose="03010101010201010101" pitchFamily="66" charset="0"/>
              </a:rPr>
              <a:t>			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34886910-B7EF-4F5D-7AB1-EDF694A7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24"/>
          <a:stretch/>
        </p:blipFill>
        <p:spPr>
          <a:xfrm>
            <a:off x="1667494" y="315687"/>
            <a:ext cx="8249392" cy="62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8D9E48D1-F504-4529-EEDB-19ECBE64A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4CBA9A-092B-45E6-8B88-015FA2C737A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84CCBB3-F887-4394-2110-C5D563C02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046" y="182562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Successor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E6EA131-0552-48E7-01A2-4C8735C11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633" y="667560"/>
            <a:ext cx="9485618" cy="54324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Def:</a:t>
            </a:r>
            <a:r>
              <a:rPr lang="en-US" altLang="en-US" sz="2800" dirty="0">
                <a:latin typeface="Monotype Corsiva" panose="03010101010201010101" pitchFamily="66" charset="0"/>
              </a:rPr>
              <a:t> successor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 </a:t>
            </a:r>
            <a:r>
              <a:rPr lang="en-US" altLang="en-US" sz="2800" dirty="0"/>
              <a:t>) </a:t>
            </a:r>
            <a:r>
              <a:rPr lang="en-US" altLang="en-US" sz="2800" dirty="0">
                <a:latin typeface="Monotype Corsiva" panose="03010101010201010101" pitchFamily="66" charset="0"/>
              </a:rPr>
              <a:t>=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, such that y-&gt;</a:t>
            </a:r>
            <a:r>
              <a:rPr lang="en-US" altLang="en-US" sz="2800" dirty="0">
                <a:latin typeface="Comic Sans MS" panose="030F0702030302020204" pitchFamily="66" charset="0"/>
              </a:rPr>
              <a:t>key</a:t>
            </a:r>
            <a:r>
              <a:rPr lang="en-US" altLang="en-US" sz="2800" dirty="0"/>
              <a:t> is the 				smallest key </a:t>
            </a:r>
            <a:r>
              <a:rPr lang="en-US" altLang="en-US" sz="2800" i="1" dirty="0"/>
              <a:t>&gt; x-&gt;</a:t>
            </a:r>
            <a:r>
              <a:rPr lang="en-US" altLang="en-US" sz="2800" dirty="0">
                <a:latin typeface="Comic Sans MS" panose="030F0702030302020204" pitchFamily="66" charset="0"/>
              </a:rPr>
              <a:t>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Monotype Corsiva" panose="03010101010201010101" pitchFamily="66" charset="0"/>
              </a:rPr>
              <a:t>successor (15) = 17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 		 </a:t>
            </a:r>
            <a:r>
              <a:rPr lang="en-US" altLang="en-US" sz="2800" dirty="0">
                <a:latin typeface="Monotype Corsiva" panose="03010101010201010101" pitchFamily="66" charset="0"/>
              </a:rPr>
              <a:t>successor (13) = 15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Monotype Corsiva" panose="03010101010201010101" pitchFamily="66" charset="0"/>
              </a:rPr>
              <a:t>		 successor (9) = 13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Monotype Corsiva" panose="03010101010201010101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Case 1: x-&gt;</a:t>
            </a:r>
            <a:r>
              <a:rPr lang="en-US" altLang="en-US" sz="2800" dirty="0">
                <a:latin typeface="Comic Sans MS" panose="030F0702030302020204" pitchFamily="66" charset="0"/>
              </a:rPr>
              <a:t>right</a:t>
            </a:r>
            <a:r>
              <a:rPr lang="en-US" altLang="en-US" sz="2800" dirty="0"/>
              <a:t> is non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latin typeface="Monotype Corsiva" panose="03010101010201010101" pitchFamily="66" charset="0"/>
              </a:rPr>
              <a:t>successor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</a:t>
            </a:r>
            <a:r>
              <a:rPr lang="en-US" altLang="en-US" sz="2800" dirty="0"/>
              <a:t> ) = the minimum in x-&gt;</a:t>
            </a:r>
            <a:r>
              <a:rPr lang="en-US" altLang="en-US" sz="2800" dirty="0">
                <a:latin typeface="Comic Sans MS" panose="030F0702030302020204" pitchFamily="66" charset="0"/>
              </a:rPr>
              <a:t>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Case 2: x-&gt;</a:t>
            </a:r>
            <a:r>
              <a:rPr lang="en-US" altLang="en-US" sz="2800" dirty="0">
                <a:latin typeface="Comic Sans MS" panose="030F0702030302020204" pitchFamily="66" charset="0"/>
              </a:rPr>
              <a:t>right</a:t>
            </a:r>
            <a:r>
              <a:rPr lang="en-US" altLang="en-US" sz="2800" dirty="0"/>
              <a:t>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go up the tree until the current node is a left child: </a:t>
            </a:r>
            <a:r>
              <a:rPr lang="en-US" altLang="en-US" sz="2800" dirty="0">
                <a:latin typeface="Monotype Corsiva" panose="03010101010201010101" pitchFamily="66" charset="0"/>
              </a:rPr>
              <a:t>successor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</a:t>
            </a:r>
            <a:r>
              <a:rPr lang="en-US" altLang="en-US" sz="2800" dirty="0"/>
              <a:t> ) is the parent of the current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if you cannot go further (and you reached the root):   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 is the largest element</a:t>
            </a:r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80BBF30B-C418-2225-79F5-25637D06DDE7}"/>
              </a:ext>
            </a:extLst>
          </p:cNvPr>
          <p:cNvGrpSpPr/>
          <p:nvPr/>
        </p:nvGrpSpPr>
        <p:grpSpPr>
          <a:xfrm>
            <a:off x="6863939" y="667560"/>
            <a:ext cx="3942606" cy="3045602"/>
            <a:chOff x="7505701" y="1997075"/>
            <a:chExt cx="2943225" cy="2209800"/>
          </a:xfrm>
        </p:grpSpPr>
        <p:grpSp>
          <p:nvGrpSpPr>
            <p:cNvPr id="14341" name="Group 4">
              <a:extLst>
                <a:ext uri="{FF2B5EF4-FFF2-40B4-BE49-F238E27FC236}">
                  <a16:creationId xmlns:a16="http://schemas.microsoft.com/office/drawing/2014/main" id="{C3B1A672-4F5C-45D5-F379-B10C2E917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5701" y="1997075"/>
              <a:ext cx="2943225" cy="2209800"/>
              <a:chOff x="624" y="1200"/>
              <a:chExt cx="1854" cy="1392"/>
            </a:xfrm>
          </p:grpSpPr>
          <p:sp>
            <p:nvSpPr>
              <p:cNvPr id="14349" name="Line 5">
                <a:extLst>
                  <a:ext uri="{FF2B5EF4-FFF2-40B4-BE49-F238E27FC236}">
                    <a16:creationId xmlns:a16="http://schemas.microsoft.com/office/drawing/2014/main" id="{CCA17CF4-29B7-2007-8C4B-9D750B2479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488" y="2262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0" name="Line 6">
                <a:extLst>
                  <a:ext uri="{FF2B5EF4-FFF2-40B4-BE49-F238E27FC236}">
                    <a16:creationId xmlns:a16="http://schemas.microsoft.com/office/drawing/2014/main" id="{9B11DAA6-201D-8D6E-2877-CE145265DE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1523" y="205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1" name="Line 7">
                <a:extLst>
                  <a:ext uri="{FF2B5EF4-FFF2-40B4-BE49-F238E27FC236}">
                    <a16:creationId xmlns:a16="http://schemas.microsoft.com/office/drawing/2014/main" id="{D2AFD46A-9B58-B1D8-13FA-353F012350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05" y="1725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2" name="Line 8">
                <a:extLst>
                  <a:ext uri="{FF2B5EF4-FFF2-40B4-BE49-F238E27FC236}">
                    <a16:creationId xmlns:a16="http://schemas.microsoft.com/office/drawing/2014/main" id="{2C9F19C4-70FD-480E-F6C0-F31FB72930E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04" y="197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3" name="Line 9">
                <a:extLst>
                  <a:ext uri="{FF2B5EF4-FFF2-40B4-BE49-F238E27FC236}">
                    <a16:creationId xmlns:a16="http://schemas.microsoft.com/office/drawing/2014/main" id="{68A70819-0897-364E-3056-83FD2E53D7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245" y="17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4" name="Line 10">
                <a:extLst>
                  <a:ext uri="{FF2B5EF4-FFF2-40B4-BE49-F238E27FC236}">
                    <a16:creationId xmlns:a16="http://schemas.microsoft.com/office/drawing/2014/main" id="{EC38563E-BB2B-0B4D-18E2-DBE35463EC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641" y="1268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5" name="Line 11">
                <a:extLst>
                  <a:ext uri="{FF2B5EF4-FFF2-40B4-BE49-F238E27FC236}">
                    <a16:creationId xmlns:a16="http://schemas.microsoft.com/office/drawing/2014/main" id="{3923B6C1-F4A1-D36F-0571-7E01A19FC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" y="129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56" name="Oval 12">
                <a:extLst>
                  <a:ext uri="{FF2B5EF4-FFF2-40B4-BE49-F238E27FC236}">
                    <a16:creationId xmlns:a16="http://schemas.microsoft.com/office/drawing/2014/main" id="{936537FE-6823-EFE7-1486-68D6B70E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4357" name="Oval 13">
                <a:extLst>
                  <a:ext uri="{FF2B5EF4-FFF2-40B4-BE49-F238E27FC236}">
                    <a16:creationId xmlns:a16="http://schemas.microsoft.com/office/drawing/2014/main" id="{9ED19317-5263-EB03-5AEA-047BC9283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4358" name="Oval 14">
                <a:extLst>
                  <a:ext uri="{FF2B5EF4-FFF2-40B4-BE49-F238E27FC236}">
                    <a16:creationId xmlns:a16="http://schemas.microsoft.com/office/drawing/2014/main" id="{ACCEDD56-F5E4-B597-4D85-F94A563B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4359" name="Oval 15">
                <a:extLst>
                  <a:ext uri="{FF2B5EF4-FFF2-40B4-BE49-F238E27FC236}">
                    <a16:creationId xmlns:a16="http://schemas.microsoft.com/office/drawing/2014/main" id="{063DE70B-4304-45DA-C686-F38387C60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6</a:t>
                </a:r>
              </a:p>
            </p:txBody>
          </p:sp>
          <p:sp>
            <p:nvSpPr>
              <p:cNvPr id="14360" name="Oval 16">
                <a:extLst>
                  <a:ext uri="{FF2B5EF4-FFF2-40B4-BE49-F238E27FC236}">
                    <a16:creationId xmlns:a16="http://schemas.microsoft.com/office/drawing/2014/main" id="{53A158F2-333A-B562-E491-7B369EF89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14361" name="Oval 17">
                <a:extLst>
                  <a:ext uri="{FF2B5EF4-FFF2-40B4-BE49-F238E27FC236}">
                    <a16:creationId xmlns:a16="http://schemas.microsoft.com/office/drawing/2014/main" id="{B7D95A0D-2474-8A18-027D-EAF5A98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14362" name="Oval 18">
                <a:extLst>
                  <a:ext uri="{FF2B5EF4-FFF2-40B4-BE49-F238E27FC236}">
                    <a16:creationId xmlns:a16="http://schemas.microsoft.com/office/drawing/2014/main" id="{2C812B21-AF6F-6A0B-FB9C-BA1D71D4C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20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4363" name="Oval 19">
                <a:extLst>
                  <a:ext uri="{FF2B5EF4-FFF2-40B4-BE49-F238E27FC236}">
                    <a16:creationId xmlns:a16="http://schemas.microsoft.com/office/drawing/2014/main" id="{145C2ADE-19FD-CB14-CF17-C93C14776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4364" name="Oval 20">
                <a:extLst>
                  <a:ext uri="{FF2B5EF4-FFF2-40B4-BE49-F238E27FC236}">
                    <a16:creationId xmlns:a16="http://schemas.microsoft.com/office/drawing/2014/main" id="{8C745012-FA81-A2F0-45C2-A3B32231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14365" name="Oval 21">
                <a:extLst>
                  <a:ext uri="{FF2B5EF4-FFF2-40B4-BE49-F238E27FC236}">
                    <a16:creationId xmlns:a16="http://schemas.microsoft.com/office/drawing/2014/main" id="{95E66E74-7AA7-0F5D-068B-AFD29B7C8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14366" name="Oval 22">
                <a:extLst>
                  <a:ext uri="{FF2B5EF4-FFF2-40B4-BE49-F238E27FC236}">
                    <a16:creationId xmlns:a16="http://schemas.microsoft.com/office/drawing/2014/main" id="{AD23CB34-EDEE-2116-6DE1-9E65671FB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39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</p:grpSp>
        <p:sp>
          <p:nvSpPr>
            <p:cNvPr id="431149" name="Line 45">
              <a:extLst>
                <a:ext uri="{FF2B5EF4-FFF2-40B4-BE49-F238E27FC236}">
                  <a16:creationId xmlns:a16="http://schemas.microsoft.com/office/drawing/2014/main" id="{6AB40F76-2985-7729-0C40-02EFB7C2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6651" y="3557588"/>
              <a:ext cx="119063" cy="328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1150" name="Line 46">
              <a:extLst>
                <a:ext uri="{FF2B5EF4-FFF2-40B4-BE49-F238E27FC236}">
                  <a16:creationId xmlns:a16="http://schemas.microsoft.com/office/drawing/2014/main" id="{417F96A1-1B74-1BD3-41DA-8D4C07487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9439" y="3373438"/>
              <a:ext cx="174625" cy="328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1151" name="Text Box 47">
              <a:extLst>
                <a:ext uri="{FF2B5EF4-FFF2-40B4-BE49-F238E27FC236}">
                  <a16:creationId xmlns:a16="http://schemas.microsoft.com/office/drawing/2014/main" id="{95C4952F-FB2F-C7E5-D9C2-5FA9EEF1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3925" y="3282951"/>
              <a:ext cx="319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DD0111"/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431152" name="Text Box 48">
              <a:extLst>
                <a:ext uri="{FF2B5EF4-FFF2-40B4-BE49-F238E27FC236}">
                  <a16:creationId xmlns:a16="http://schemas.microsoft.com/office/drawing/2014/main" id="{B04EA79F-9651-498A-50E6-1E85F7026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1513" y="3148013"/>
              <a:ext cx="3032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DD0111"/>
                  </a:solidFill>
                  <a:latin typeface="Comic Sans MS" panose="030F0702030302020204" pitchFamily="66" charset="0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E5D02921-195E-EE66-8EEF-67A85409C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9E7613-E7F7-4D1D-96F8-BA3ECFB0DD6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4FFBF60-DB46-B9E7-83B6-9279B37E8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71" y="411956"/>
            <a:ext cx="9903580" cy="60153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Finding the Successor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9158835-A998-0022-0920-72B5ACAB6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106" y="1283826"/>
            <a:ext cx="8596669" cy="3880773"/>
          </a:xfrm>
        </p:spPr>
        <p:txBody>
          <a:bodyPr>
            <a:normAutofit lnSpcReduction="10000"/>
          </a:bodyPr>
          <a:lstStyle/>
          <a:p>
            <a:pPr marL="533400" indent="-533400">
              <a:buNone/>
            </a:pPr>
            <a:r>
              <a:rPr lang="en-US" altLang="en-US" sz="2400" dirty="0" err="1">
                <a:latin typeface="Monotype Corsiva" panose="03010101010201010101" pitchFamily="66" charset="0"/>
              </a:rPr>
              <a:t>Alg</a:t>
            </a:r>
            <a:r>
              <a:rPr lang="en-US" altLang="en-US" sz="2400" dirty="0">
                <a:latin typeface="Monotype Corsiva" panose="03010101010201010101" pitchFamily="66" charset="0"/>
              </a:rPr>
              <a:t>: </a:t>
            </a:r>
            <a:r>
              <a:rPr lang="en-US" altLang="en-US" sz="2400" dirty="0"/>
              <a:t>TREE-SUCCESSOR</a:t>
            </a:r>
            <a:r>
              <a:rPr lang="en-US" altLang="en-US" sz="2400" i="1" dirty="0"/>
              <a:t>(x)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if x-&gt;</a:t>
            </a:r>
            <a:r>
              <a:rPr lang="en-US" altLang="en-US" sz="2400" dirty="0">
                <a:latin typeface="Comic Sans MS" panose="030F0702030302020204" pitchFamily="66" charset="0"/>
              </a:rPr>
              <a:t>right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r>
              <a:rPr lang="en-US" altLang="en-US" sz="2400" dirty="0">
                <a:latin typeface="Comic Sans MS" panose="030F0702030302020204" pitchFamily="66" charset="0"/>
              </a:rPr>
              <a:t> NULL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</a:t>
            </a:r>
            <a:r>
              <a:rPr lang="en-US" altLang="en-US" sz="2400" b="1" dirty="0"/>
              <a:t>then return </a:t>
            </a:r>
            <a:r>
              <a:rPr lang="en-US" altLang="en-US" sz="2400" dirty="0"/>
              <a:t>TREE-MINIMUM(X-&gt;</a:t>
            </a:r>
            <a:r>
              <a:rPr lang="en-US" altLang="en-US" sz="2400" dirty="0">
                <a:latin typeface="Comic Sans MS" panose="030F0702030302020204" pitchFamily="66" charset="0"/>
              </a:rPr>
              <a:t>right</a:t>
            </a:r>
            <a:r>
              <a:rPr lang="en-US" alt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y ← parent[x]??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while </a:t>
            </a:r>
            <a:r>
              <a:rPr lang="en-US" altLang="en-US" sz="2400" dirty="0">
                <a:latin typeface="Comic Sans MS" panose="030F0702030302020204" pitchFamily="66" charset="0"/>
              </a:rPr>
              <a:t>y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r>
              <a:rPr lang="en-US" altLang="en-US" sz="2400" dirty="0">
                <a:latin typeface="Comic Sans MS" panose="030F0702030302020204" pitchFamily="66" charset="0"/>
              </a:rPr>
              <a:t> NULL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mic Sans MS" panose="030F0702030302020204" pitchFamily="66" charset="0"/>
              </a:rPr>
              <a:t>x = y-&gt;right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</a:t>
            </a:r>
            <a:r>
              <a:rPr lang="en-US" altLang="en-US" sz="2400" b="1" dirty="0"/>
              <a:t>do </a:t>
            </a:r>
            <a:r>
              <a:rPr lang="en-US" altLang="en-US" sz="2400" dirty="0">
                <a:latin typeface="Comic Sans MS" panose="030F0702030302020204" pitchFamily="66" charset="0"/>
              </a:rPr>
              <a:t>x ← 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      </a:t>
            </a:r>
            <a:r>
              <a:rPr lang="en-US" altLang="en-US" sz="2400" dirty="0">
                <a:latin typeface="Comic Sans MS" panose="030F0702030302020204" pitchFamily="66" charset="0"/>
              </a:rPr>
              <a:t>y ← parent[y]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return </a:t>
            </a:r>
            <a:r>
              <a:rPr lang="en-US" altLang="en-US" sz="2400" dirty="0">
                <a:latin typeface="Comic Sans MS" panose="030F0702030302020204" pitchFamily="66" charset="0"/>
              </a:rPr>
              <a:t>y</a:t>
            </a:r>
          </a:p>
          <a:p>
            <a:pPr marL="533400" indent="-533400">
              <a:buNone/>
            </a:pPr>
            <a:endParaRPr lang="en-US" altLang="en-US" sz="2400" dirty="0"/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D80B5E5D-F853-8520-C0F5-080DAC58E27D}"/>
              </a:ext>
            </a:extLst>
          </p:cNvPr>
          <p:cNvGrpSpPr/>
          <p:nvPr/>
        </p:nvGrpSpPr>
        <p:grpSpPr>
          <a:xfrm>
            <a:off x="7267700" y="1693401"/>
            <a:ext cx="3728852" cy="3205624"/>
            <a:chOff x="7464426" y="2689225"/>
            <a:chExt cx="2943225" cy="2209800"/>
          </a:xfrm>
        </p:grpSpPr>
        <p:grpSp>
          <p:nvGrpSpPr>
            <p:cNvPr id="15365" name="Group 4">
              <a:extLst>
                <a:ext uri="{FF2B5EF4-FFF2-40B4-BE49-F238E27FC236}">
                  <a16:creationId xmlns:a16="http://schemas.microsoft.com/office/drawing/2014/main" id="{EE349BE4-6E93-B320-DF71-C88823FD2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4426" y="2689225"/>
              <a:ext cx="2943225" cy="2209800"/>
              <a:chOff x="624" y="1200"/>
              <a:chExt cx="1854" cy="1392"/>
            </a:xfrm>
          </p:grpSpPr>
          <p:sp>
            <p:nvSpPr>
              <p:cNvPr id="15370" name="Line 5">
                <a:extLst>
                  <a:ext uri="{FF2B5EF4-FFF2-40B4-BE49-F238E27FC236}">
                    <a16:creationId xmlns:a16="http://schemas.microsoft.com/office/drawing/2014/main" id="{57EFE605-26F9-C6C2-2110-C720374AF3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488" y="2262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1" name="Line 6">
                <a:extLst>
                  <a:ext uri="{FF2B5EF4-FFF2-40B4-BE49-F238E27FC236}">
                    <a16:creationId xmlns:a16="http://schemas.microsoft.com/office/drawing/2014/main" id="{1F76A6C0-E709-A55B-08F3-E5094EA0D6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1523" y="205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2" name="Line 7">
                <a:extLst>
                  <a:ext uri="{FF2B5EF4-FFF2-40B4-BE49-F238E27FC236}">
                    <a16:creationId xmlns:a16="http://schemas.microsoft.com/office/drawing/2014/main" id="{FC8C40FB-1956-851C-EC6E-3304090EA3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05" y="1725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3" name="Line 8">
                <a:extLst>
                  <a:ext uri="{FF2B5EF4-FFF2-40B4-BE49-F238E27FC236}">
                    <a16:creationId xmlns:a16="http://schemas.microsoft.com/office/drawing/2014/main" id="{0ACDBCC5-BB3E-F046-B35B-340EABA700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04" y="197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4" name="Line 9">
                <a:extLst>
                  <a:ext uri="{FF2B5EF4-FFF2-40B4-BE49-F238E27FC236}">
                    <a16:creationId xmlns:a16="http://schemas.microsoft.com/office/drawing/2014/main" id="{41BDB07F-3D1C-134A-A097-0E02E94516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245" y="17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5" name="Line 10">
                <a:extLst>
                  <a:ext uri="{FF2B5EF4-FFF2-40B4-BE49-F238E27FC236}">
                    <a16:creationId xmlns:a16="http://schemas.microsoft.com/office/drawing/2014/main" id="{15DD2DCB-B703-F935-B883-E90141D58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641" y="1268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6" name="Line 11">
                <a:extLst>
                  <a:ext uri="{FF2B5EF4-FFF2-40B4-BE49-F238E27FC236}">
                    <a16:creationId xmlns:a16="http://schemas.microsoft.com/office/drawing/2014/main" id="{7238ED04-C7C6-DFB9-F88C-328DC51ED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" y="129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377" name="Oval 12">
                <a:extLst>
                  <a:ext uri="{FF2B5EF4-FFF2-40B4-BE49-F238E27FC236}">
                    <a16:creationId xmlns:a16="http://schemas.microsoft.com/office/drawing/2014/main" id="{8A6B6E5A-6F4E-8BED-1FAB-05CCBB85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5378" name="Oval 13">
                <a:extLst>
                  <a:ext uri="{FF2B5EF4-FFF2-40B4-BE49-F238E27FC236}">
                    <a16:creationId xmlns:a16="http://schemas.microsoft.com/office/drawing/2014/main" id="{E04D768D-8CA6-0DFA-148D-55E34226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5379" name="Oval 14">
                <a:extLst>
                  <a:ext uri="{FF2B5EF4-FFF2-40B4-BE49-F238E27FC236}">
                    <a16:creationId xmlns:a16="http://schemas.microsoft.com/office/drawing/2014/main" id="{BEF45E3F-65F3-9553-4470-5F9C566A7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5380" name="Oval 15">
                <a:extLst>
                  <a:ext uri="{FF2B5EF4-FFF2-40B4-BE49-F238E27FC236}">
                    <a16:creationId xmlns:a16="http://schemas.microsoft.com/office/drawing/2014/main" id="{1340F808-9D67-0A9D-A461-1F583087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15381" name="Oval 16">
                <a:extLst>
                  <a:ext uri="{FF2B5EF4-FFF2-40B4-BE49-F238E27FC236}">
                    <a16:creationId xmlns:a16="http://schemas.microsoft.com/office/drawing/2014/main" id="{CF6B062D-95E3-160B-DFD1-BD1A6EE2F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15382" name="Oval 17">
                <a:extLst>
                  <a:ext uri="{FF2B5EF4-FFF2-40B4-BE49-F238E27FC236}">
                    <a16:creationId xmlns:a16="http://schemas.microsoft.com/office/drawing/2014/main" id="{85A9FF12-7162-8F52-AEA3-64BEEAAA3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15383" name="Oval 18">
                <a:extLst>
                  <a:ext uri="{FF2B5EF4-FFF2-40B4-BE49-F238E27FC236}">
                    <a16:creationId xmlns:a16="http://schemas.microsoft.com/office/drawing/2014/main" id="{1E2DEAC4-97D3-6C22-9C1B-F7DB5ED67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20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5384" name="Oval 19">
                <a:extLst>
                  <a:ext uri="{FF2B5EF4-FFF2-40B4-BE49-F238E27FC236}">
                    <a16:creationId xmlns:a16="http://schemas.microsoft.com/office/drawing/2014/main" id="{C6497DCB-8A23-5BD3-3C5C-182A82B01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5385" name="Oval 20">
                <a:extLst>
                  <a:ext uri="{FF2B5EF4-FFF2-40B4-BE49-F238E27FC236}">
                    <a16:creationId xmlns:a16="http://schemas.microsoft.com/office/drawing/2014/main" id="{8AF9CE3D-F5AE-2125-728C-C0D94AD1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17</a:t>
                </a:r>
              </a:p>
            </p:txBody>
          </p:sp>
          <p:sp>
            <p:nvSpPr>
              <p:cNvPr id="15386" name="Oval 21">
                <a:extLst>
                  <a:ext uri="{FF2B5EF4-FFF2-40B4-BE49-F238E27FC236}">
                    <a16:creationId xmlns:a16="http://schemas.microsoft.com/office/drawing/2014/main" id="{ED27A2D5-1624-808E-22FA-649D05ADA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15387" name="Oval 22">
                <a:extLst>
                  <a:ext uri="{FF2B5EF4-FFF2-40B4-BE49-F238E27FC236}">
                    <a16:creationId xmlns:a16="http://schemas.microsoft.com/office/drawing/2014/main" id="{7EBA4B54-224F-5D67-27E9-B29CD8ED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39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</p:grpSp>
        <p:sp>
          <p:nvSpPr>
            <p:cNvPr id="15366" name="Line 23">
              <a:extLst>
                <a:ext uri="{FF2B5EF4-FFF2-40B4-BE49-F238E27FC236}">
                  <a16:creationId xmlns:a16="http://schemas.microsoft.com/office/drawing/2014/main" id="{0104ABE5-06C0-299A-8033-F8072ED5B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94941" flipH="1">
              <a:off x="8966201" y="3638550"/>
              <a:ext cx="288925" cy="128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367" name="Text Box 24">
              <a:extLst>
                <a:ext uri="{FF2B5EF4-FFF2-40B4-BE49-F238E27FC236}">
                  <a16:creationId xmlns:a16="http://schemas.microsoft.com/office/drawing/2014/main" id="{599D3AB5-2970-DD8A-5229-E067BB0BA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2101" y="3224213"/>
              <a:ext cx="3032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y</a:t>
              </a:r>
            </a:p>
          </p:txBody>
        </p:sp>
        <p:sp>
          <p:nvSpPr>
            <p:cNvPr id="15368" name="Line 25">
              <a:extLst>
                <a:ext uri="{FF2B5EF4-FFF2-40B4-BE49-F238E27FC236}">
                  <a16:creationId xmlns:a16="http://schemas.microsoft.com/office/drawing/2014/main" id="{BE28F701-1C38-30B1-B4C6-C43A3EA48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15463" y="4233863"/>
              <a:ext cx="303212" cy="139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369" name="Text Box 26">
              <a:extLst>
                <a:ext uri="{FF2B5EF4-FFF2-40B4-BE49-F238E27FC236}">
                  <a16:creationId xmlns:a16="http://schemas.microsoft.com/office/drawing/2014/main" id="{912968F4-8ACA-8BA5-5F1E-313C4F7C1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176" y="3981451"/>
              <a:ext cx="3032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C3FE9307-ECF0-2538-69AE-320C6154A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64FAE-5182-4452-BB5A-B5C0EF5678E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4F80085-1EBC-CCB2-C270-EBAFCCF30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846" y="255588"/>
            <a:ext cx="9876194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Predecessor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D733630-062D-CFAF-FD71-D77291600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84" y="885162"/>
            <a:ext cx="10901548" cy="533876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Def:</a:t>
            </a:r>
            <a:r>
              <a:rPr lang="en-US" altLang="en-US" sz="2800" dirty="0">
                <a:latin typeface="Monotype Corsiva" panose="03010101010201010101" pitchFamily="66" charset="0"/>
              </a:rPr>
              <a:t> predecessor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 </a:t>
            </a:r>
            <a:r>
              <a:rPr lang="en-US" altLang="en-US" sz="2800" dirty="0"/>
              <a:t>) </a:t>
            </a:r>
            <a:r>
              <a:rPr lang="en-US" altLang="en-US" sz="2800" dirty="0">
                <a:latin typeface="Monotype Corsiva" panose="03010101010201010101" pitchFamily="66" charset="0"/>
              </a:rPr>
              <a:t>=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Monotype Corsiva" panose="03010101010201010101" pitchFamily="66" charset="0"/>
              </a:rPr>
              <a:t>y</a:t>
            </a:r>
            <a:r>
              <a:rPr lang="en-US" altLang="en-US" sz="2800" dirty="0"/>
              <a:t>, such that y-&gt;</a:t>
            </a:r>
            <a:r>
              <a:rPr lang="en-US" altLang="en-US" sz="2800" dirty="0">
                <a:latin typeface="Comic Sans MS" panose="030F0702030302020204" pitchFamily="66" charset="0"/>
              </a:rPr>
              <a:t>key</a:t>
            </a:r>
            <a:r>
              <a:rPr lang="en-US" altLang="en-US" sz="2800" dirty="0"/>
              <a:t> is the biggest </a:t>
            </a:r>
            <a:r>
              <a:rPr lang="en-US" altLang="en-US" sz="2800" dirty="0">
                <a:latin typeface="Comic Sans MS" panose="030F0702030302020204" pitchFamily="66" charset="0"/>
              </a:rPr>
              <a:t>key &lt; x-&gt;key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Monotype Corsiva" panose="03010101010201010101" pitchFamily="66" charset="0"/>
              </a:rPr>
              <a:t>predecessor (15) =  13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/>
              <a:t> 		 </a:t>
            </a:r>
            <a:r>
              <a:rPr lang="en-US" altLang="en-US" sz="2800" dirty="0">
                <a:latin typeface="Monotype Corsiva" panose="03010101010201010101" pitchFamily="66" charset="0"/>
              </a:rPr>
              <a:t>predecessor (9) =  7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Monotype Corsiva" panose="03010101010201010101" pitchFamily="66" charset="0"/>
              </a:rPr>
              <a:t>		 predecessor (7) = 6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800" dirty="0">
              <a:latin typeface="Monotype Corsiva" panose="03010101010201010101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/>
              <a:t>Case 1: x-&gt;</a:t>
            </a:r>
            <a:r>
              <a:rPr lang="en-US" altLang="en-US" sz="2800" dirty="0">
                <a:latin typeface="Comic Sans MS" panose="030F0702030302020204" pitchFamily="66" charset="0"/>
              </a:rPr>
              <a:t>left </a:t>
            </a:r>
            <a:r>
              <a:rPr lang="en-US" altLang="en-US" sz="2800" dirty="0"/>
              <a:t>is non empty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800" dirty="0">
                <a:latin typeface="Monotype Corsiva" panose="03010101010201010101" pitchFamily="66" charset="0"/>
              </a:rPr>
              <a:t>predecessor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</a:t>
            </a:r>
            <a:r>
              <a:rPr lang="en-US" altLang="en-US" sz="2800" dirty="0"/>
              <a:t> ) = the maximum in </a:t>
            </a:r>
            <a:r>
              <a:rPr lang="en-US" altLang="en-US" sz="2800" dirty="0">
                <a:latin typeface="Comic Sans MS" panose="030F0702030302020204" pitchFamily="66" charset="0"/>
              </a:rPr>
              <a:t>left (x)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/>
              <a:t>Case 2: x-&gt;</a:t>
            </a:r>
            <a:r>
              <a:rPr lang="en-US" altLang="en-US" sz="2800" dirty="0">
                <a:latin typeface="Comic Sans MS" panose="030F0702030302020204" pitchFamily="66" charset="0"/>
              </a:rPr>
              <a:t>left</a:t>
            </a:r>
            <a:r>
              <a:rPr lang="en-US" altLang="en-US" sz="2800" dirty="0"/>
              <a:t> is empty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/>
              <a:t>go up the tree until the current node is a right child: 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2800" dirty="0">
                <a:latin typeface="Monotype Corsiva" panose="03010101010201010101" pitchFamily="66" charset="0"/>
              </a:rPr>
              <a:t>predecessor</a:t>
            </a:r>
            <a:r>
              <a:rPr lang="en-US" altLang="en-US" sz="2800" dirty="0"/>
              <a:t> (</a:t>
            </a:r>
            <a:r>
              <a:rPr lang="en-US" altLang="en-US" sz="2800" dirty="0">
                <a:latin typeface="Monotype Corsiva" panose="03010101010201010101" pitchFamily="66" charset="0"/>
              </a:rPr>
              <a:t>x </a:t>
            </a:r>
            <a:r>
              <a:rPr lang="en-US" altLang="en-US" sz="2800" dirty="0"/>
              <a:t>) is the parent of the current node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/>
              <a:t>if you cannot go further (and you reached the root):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 is the smallest element</a:t>
            </a: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BEBEEF83-DAF4-C61B-CF9F-07666A347C07}"/>
              </a:ext>
            </a:extLst>
          </p:cNvPr>
          <p:cNvGrpSpPr/>
          <p:nvPr/>
        </p:nvGrpSpPr>
        <p:grpSpPr>
          <a:xfrm>
            <a:off x="7650852" y="1316253"/>
            <a:ext cx="3978125" cy="3017837"/>
            <a:chOff x="7215189" y="2022475"/>
            <a:chExt cx="2943225" cy="2209800"/>
          </a:xfrm>
        </p:grpSpPr>
        <p:grpSp>
          <p:nvGrpSpPr>
            <p:cNvPr id="16389" name="Group 4">
              <a:extLst>
                <a:ext uri="{FF2B5EF4-FFF2-40B4-BE49-F238E27FC236}">
                  <a16:creationId xmlns:a16="http://schemas.microsoft.com/office/drawing/2014/main" id="{98DE1C41-B449-665A-1C6A-4702C43FA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9" y="2022475"/>
              <a:ext cx="2943225" cy="2209800"/>
              <a:chOff x="624" y="1200"/>
              <a:chExt cx="1854" cy="1392"/>
            </a:xfrm>
          </p:grpSpPr>
          <p:sp>
            <p:nvSpPr>
              <p:cNvPr id="16397" name="Line 5">
                <a:extLst>
                  <a:ext uri="{FF2B5EF4-FFF2-40B4-BE49-F238E27FC236}">
                    <a16:creationId xmlns:a16="http://schemas.microsoft.com/office/drawing/2014/main" id="{6C05F241-0C78-9635-1B39-253F36EE3B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488" y="2262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398" name="Line 6">
                <a:extLst>
                  <a:ext uri="{FF2B5EF4-FFF2-40B4-BE49-F238E27FC236}">
                    <a16:creationId xmlns:a16="http://schemas.microsoft.com/office/drawing/2014/main" id="{156C762A-4915-4803-D8B3-425A25E293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1523" y="205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399" name="Line 7">
                <a:extLst>
                  <a:ext uri="{FF2B5EF4-FFF2-40B4-BE49-F238E27FC236}">
                    <a16:creationId xmlns:a16="http://schemas.microsoft.com/office/drawing/2014/main" id="{9C484EDA-799F-2286-D371-0DDEBC2540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05" y="1725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400" name="Line 8">
                <a:extLst>
                  <a:ext uri="{FF2B5EF4-FFF2-40B4-BE49-F238E27FC236}">
                    <a16:creationId xmlns:a16="http://schemas.microsoft.com/office/drawing/2014/main" id="{C3AF17D2-F8D9-F870-1812-15222CECF9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04" y="197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401" name="Line 9">
                <a:extLst>
                  <a:ext uri="{FF2B5EF4-FFF2-40B4-BE49-F238E27FC236}">
                    <a16:creationId xmlns:a16="http://schemas.microsoft.com/office/drawing/2014/main" id="{FA724422-6C3C-1E6F-3C25-407DBDD8A2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245" y="17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402" name="Line 10">
                <a:extLst>
                  <a:ext uri="{FF2B5EF4-FFF2-40B4-BE49-F238E27FC236}">
                    <a16:creationId xmlns:a16="http://schemas.microsoft.com/office/drawing/2014/main" id="{A49C50E2-DB80-F757-37F6-1DF805972C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641" y="1268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403" name="Line 11">
                <a:extLst>
                  <a:ext uri="{FF2B5EF4-FFF2-40B4-BE49-F238E27FC236}">
                    <a16:creationId xmlns:a16="http://schemas.microsoft.com/office/drawing/2014/main" id="{019120FA-927D-936E-5C49-EA32944FF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" y="129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404" name="Oval 12">
                <a:extLst>
                  <a:ext uri="{FF2B5EF4-FFF2-40B4-BE49-F238E27FC236}">
                    <a16:creationId xmlns:a16="http://schemas.microsoft.com/office/drawing/2014/main" id="{53A0EA3A-1667-CFF8-8475-AED45108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6405" name="Oval 13">
                <a:extLst>
                  <a:ext uri="{FF2B5EF4-FFF2-40B4-BE49-F238E27FC236}">
                    <a16:creationId xmlns:a16="http://schemas.microsoft.com/office/drawing/2014/main" id="{B2D53A59-5022-2FE1-938E-F657B8D6F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6406" name="Oval 14">
                <a:extLst>
                  <a:ext uri="{FF2B5EF4-FFF2-40B4-BE49-F238E27FC236}">
                    <a16:creationId xmlns:a16="http://schemas.microsoft.com/office/drawing/2014/main" id="{CD37AC8A-5DE7-3782-BAD0-2107E84E2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6407" name="Oval 15">
                <a:extLst>
                  <a:ext uri="{FF2B5EF4-FFF2-40B4-BE49-F238E27FC236}">
                    <a16:creationId xmlns:a16="http://schemas.microsoft.com/office/drawing/2014/main" id="{81D8D4C2-551E-C586-7EE8-162366ACE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16408" name="Oval 16">
                <a:extLst>
                  <a:ext uri="{FF2B5EF4-FFF2-40B4-BE49-F238E27FC236}">
                    <a16:creationId xmlns:a16="http://schemas.microsoft.com/office/drawing/2014/main" id="{D97597E9-0262-E8B7-AA29-CA989FED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16409" name="Oval 17">
                <a:extLst>
                  <a:ext uri="{FF2B5EF4-FFF2-40B4-BE49-F238E27FC236}">
                    <a16:creationId xmlns:a16="http://schemas.microsoft.com/office/drawing/2014/main" id="{65273F08-D024-AE91-9F08-0A7CF377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13</a:t>
                </a:r>
              </a:p>
            </p:txBody>
          </p:sp>
          <p:sp>
            <p:nvSpPr>
              <p:cNvPr id="16410" name="Oval 18">
                <a:extLst>
                  <a:ext uri="{FF2B5EF4-FFF2-40B4-BE49-F238E27FC236}">
                    <a16:creationId xmlns:a16="http://schemas.microsoft.com/office/drawing/2014/main" id="{E1FE2C94-6174-5F73-06BB-F999592F7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20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6411" name="Oval 19">
                <a:extLst>
                  <a:ext uri="{FF2B5EF4-FFF2-40B4-BE49-F238E27FC236}">
                    <a16:creationId xmlns:a16="http://schemas.microsoft.com/office/drawing/2014/main" id="{05FB64C7-E894-2723-B05E-E9DBA28DB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6412" name="Oval 20">
                <a:extLst>
                  <a:ext uri="{FF2B5EF4-FFF2-40B4-BE49-F238E27FC236}">
                    <a16:creationId xmlns:a16="http://schemas.microsoft.com/office/drawing/2014/main" id="{41EEB83C-ED54-063B-3007-9CDE05C7E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16413" name="Oval 21">
                <a:extLst>
                  <a:ext uri="{FF2B5EF4-FFF2-40B4-BE49-F238E27FC236}">
                    <a16:creationId xmlns:a16="http://schemas.microsoft.com/office/drawing/2014/main" id="{BAE1D438-B320-3729-5043-3E23FF954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16414" name="Oval 22">
                <a:extLst>
                  <a:ext uri="{FF2B5EF4-FFF2-40B4-BE49-F238E27FC236}">
                    <a16:creationId xmlns:a16="http://schemas.microsoft.com/office/drawing/2014/main" id="{487CCC08-E9FC-F5F6-C2BE-0202E88C6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39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</p:grpSp>
        <p:sp>
          <p:nvSpPr>
            <p:cNvPr id="16393" name="Line 26">
              <a:extLst>
                <a:ext uri="{FF2B5EF4-FFF2-40B4-BE49-F238E27FC236}">
                  <a16:creationId xmlns:a16="http://schemas.microsoft.com/office/drawing/2014/main" id="{8B233CD9-232D-D7FB-21FC-764DB71F7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5700" y="2816225"/>
              <a:ext cx="90488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394" name="Line 27">
              <a:extLst>
                <a:ext uri="{FF2B5EF4-FFF2-40B4-BE49-F238E27FC236}">
                  <a16:creationId xmlns:a16="http://schemas.microsoft.com/office/drawing/2014/main" id="{64CD044F-C747-E5F3-351B-5658182C1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6676" y="2487614"/>
              <a:ext cx="347663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0348" name="Text Box 28">
              <a:extLst>
                <a:ext uri="{FF2B5EF4-FFF2-40B4-BE49-F238E27FC236}">
                  <a16:creationId xmlns:a16="http://schemas.microsoft.com/office/drawing/2014/main" id="{D9767181-2BB4-4409-EC6E-D595B0765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9514" y="2589213"/>
              <a:ext cx="3190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DD0111"/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440349" name="Text Box 29">
              <a:extLst>
                <a:ext uri="{FF2B5EF4-FFF2-40B4-BE49-F238E27FC236}">
                  <a16:creationId xmlns:a16="http://schemas.microsoft.com/office/drawing/2014/main" id="{37E06330-F8CE-FA60-3501-4FA523B3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3463" y="2268538"/>
              <a:ext cx="3032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DD0111"/>
                  </a:solidFill>
                  <a:latin typeface="Comic Sans MS" panose="030F0702030302020204" pitchFamily="66" charset="0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42C88781-AD01-9E94-96E2-20D4DAF06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125907-9A13-4892-8D74-707A8FFBC47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4CA5C960-CA35-85FD-A66F-AD5B94859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920" y="172245"/>
            <a:ext cx="9698394" cy="673894"/>
          </a:xfrm>
        </p:spPr>
        <p:txBody>
          <a:bodyPr/>
          <a:lstStyle/>
          <a:p>
            <a:pPr eaLnBrk="1" hangingPunct="1"/>
            <a:r>
              <a:rPr lang="en-US" altLang="en-US" dirty="0"/>
              <a:t>Insertion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15981964-1FE0-DDC8-0BA1-17601CBD3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1" y="1727178"/>
            <a:ext cx="10061924" cy="4211098"/>
          </a:xfrm>
        </p:spPr>
        <p:txBody>
          <a:bodyPr>
            <a:no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altLang="en-US" sz="2800" dirty="0"/>
              <a:t>If x-&gt;</a:t>
            </a:r>
            <a:r>
              <a:rPr lang="en-US" altLang="en-US" sz="2800" dirty="0">
                <a:latin typeface="Comic Sans MS" panose="030F0702030302020204" pitchFamily="66" charset="0"/>
              </a:rPr>
              <a:t>key &lt; v</a:t>
            </a:r>
            <a:r>
              <a:rPr lang="en-US" altLang="en-US" sz="2800" dirty="0"/>
              <a:t> move to the right child of </a:t>
            </a:r>
            <a:r>
              <a:rPr lang="en-US" altLang="en-US" sz="2800" dirty="0">
                <a:latin typeface="Comic Sans MS" panose="030F0702030302020204" pitchFamily="66" charset="0"/>
              </a:rPr>
              <a:t>x,</a:t>
            </a:r>
            <a:r>
              <a:rPr lang="en-US" altLang="en-US" sz="2800" dirty="0"/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/>
              <a:t>  	else move to the left child of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800" dirty="0"/>
              <a:t>When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 is NULL, we found the correct position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800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v &lt; y-&gt;key</a:t>
            </a:r>
            <a:r>
              <a:rPr lang="en-US" altLang="en-US" sz="2800" dirty="0"/>
              <a:t> insert the new node as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’s left child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800" dirty="0"/>
              <a:t>	  	</a:t>
            </a:r>
            <a:r>
              <a:rPr lang="en-US" altLang="en-US" sz="2800" dirty="0">
                <a:solidFill>
                  <a:schemeClr val="tx1"/>
                </a:solidFill>
              </a:rPr>
              <a:t>else insert it as </a:t>
            </a:r>
            <a:r>
              <a:rPr lang="en-US" alt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2800" dirty="0">
                <a:solidFill>
                  <a:schemeClr val="tx1"/>
                </a:solidFill>
              </a:rPr>
              <a:t>’s right child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800" dirty="0"/>
              <a:t>Beginning at the root, go down the tree and maintain: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800" dirty="0"/>
              <a:t>Pointer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>
                <a:latin typeface="Monotype Corsiva" panose="03010101010201010101" pitchFamily="66" charset="0"/>
              </a:rPr>
              <a:t> </a:t>
            </a:r>
            <a:r>
              <a:rPr lang="en-US" altLang="en-US" sz="2800" dirty="0"/>
              <a:t>: traces the downward path (current node)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800" dirty="0"/>
              <a:t>Pointer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>
                <a:latin typeface="Monotype Corsiva" panose="03010101010201010101" pitchFamily="66" charset="0"/>
              </a:rPr>
              <a:t> </a:t>
            </a:r>
            <a:r>
              <a:rPr lang="en-US" altLang="en-US" sz="2800" dirty="0"/>
              <a:t>: parent of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  (“trailing pointer” )</a:t>
            </a: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7A0AAA2D-1FA8-9921-571F-5EF0399297C1}"/>
              </a:ext>
            </a:extLst>
          </p:cNvPr>
          <p:cNvGrpSpPr/>
          <p:nvPr/>
        </p:nvGrpSpPr>
        <p:grpSpPr>
          <a:xfrm>
            <a:off x="7576457" y="233643"/>
            <a:ext cx="3574473" cy="2389002"/>
            <a:chOff x="7450139" y="3130551"/>
            <a:chExt cx="2943225" cy="1846263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F6F7AAF4-D9F7-64F8-5910-8A757FEA0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91588" y="4405313"/>
              <a:ext cx="501650" cy="571500"/>
              <a:chOff x="4626" y="2677"/>
              <a:chExt cx="316" cy="360"/>
            </a:xfrm>
          </p:grpSpPr>
          <p:sp>
            <p:nvSpPr>
              <p:cNvPr id="17432" name="Line 3">
                <a:extLst>
                  <a:ext uri="{FF2B5EF4-FFF2-40B4-BE49-F238E27FC236}">
                    <a16:creationId xmlns:a16="http://schemas.microsoft.com/office/drawing/2014/main" id="{DF879A7C-833B-1C14-4A3D-5FD16273B4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683" y="2677"/>
                <a:ext cx="259" cy="247"/>
              </a:xfrm>
              <a:prstGeom prst="line">
                <a:avLst/>
              </a:prstGeom>
              <a:noFill/>
              <a:ln w="38100">
                <a:solidFill>
                  <a:srgbClr val="DD011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33" name="Oval 4">
                <a:extLst>
                  <a:ext uri="{FF2B5EF4-FFF2-40B4-BE49-F238E27FC236}">
                    <a16:creationId xmlns:a16="http://schemas.microsoft.com/office/drawing/2014/main" id="{8D3735CD-DC25-A88C-275D-B74AD693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" y="283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13</a:t>
                </a:r>
              </a:p>
            </p:txBody>
          </p:sp>
        </p:grpSp>
        <p:grpSp>
          <p:nvGrpSpPr>
            <p:cNvPr id="17414" name="Group 7">
              <a:extLst>
                <a:ext uri="{FF2B5EF4-FFF2-40B4-BE49-F238E27FC236}">
                  <a16:creationId xmlns:a16="http://schemas.microsoft.com/office/drawing/2014/main" id="{540403AF-4C43-7E3C-8D3E-5840092C2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0139" y="3130551"/>
              <a:ext cx="2943225" cy="1846263"/>
              <a:chOff x="3718" y="1874"/>
              <a:chExt cx="1854" cy="1163"/>
            </a:xfrm>
          </p:grpSpPr>
          <p:sp>
            <p:nvSpPr>
              <p:cNvPr id="17416" name="Line 8">
                <a:extLst>
                  <a:ext uri="{FF2B5EF4-FFF2-40B4-BE49-F238E27FC236}">
                    <a16:creationId xmlns:a16="http://schemas.microsoft.com/office/drawing/2014/main" id="{D5F417EE-D3B1-E599-258A-5928DB2732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859" y="2645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17" name="Line 9">
                <a:extLst>
                  <a:ext uri="{FF2B5EF4-FFF2-40B4-BE49-F238E27FC236}">
                    <a16:creationId xmlns:a16="http://schemas.microsoft.com/office/drawing/2014/main" id="{D1F67F81-C451-7301-035C-0643D7EED5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899" y="239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18" name="Line 10">
                <a:extLst>
                  <a:ext uri="{FF2B5EF4-FFF2-40B4-BE49-F238E27FC236}">
                    <a16:creationId xmlns:a16="http://schemas.microsoft.com/office/drawing/2014/main" id="{BE6CE499-23CA-CFFA-1872-528646EAB6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3998" y="264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19" name="Line 11">
                <a:extLst>
                  <a:ext uri="{FF2B5EF4-FFF2-40B4-BE49-F238E27FC236}">
                    <a16:creationId xmlns:a16="http://schemas.microsoft.com/office/drawing/2014/main" id="{305374E8-E685-E69F-975D-4B5EA276BD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339" y="239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20" name="Line 12">
                <a:extLst>
                  <a:ext uri="{FF2B5EF4-FFF2-40B4-BE49-F238E27FC236}">
                    <a16:creationId xmlns:a16="http://schemas.microsoft.com/office/drawing/2014/main" id="{233B0CCB-1B28-7323-8FD9-FDD0AB5F88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735" y="1942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21" name="Line 13">
                <a:extLst>
                  <a:ext uri="{FF2B5EF4-FFF2-40B4-BE49-F238E27FC236}">
                    <a16:creationId xmlns:a16="http://schemas.microsoft.com/office/drawing/2014/main" id="{03DC3036-E38B-01E4-5596-7DDC2B6A0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1970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422" name="Oval 14">
                <a:extLst>
                  <a:ext uri="{FF2B5EF4-FFF2-40B4-BE49-F238E27FC236}">
                    <a16:creationId xmlns:a16="http://schemas.microsoft.com/office/drawing/2014/main" id="{D80A2FCA-8578-06ED-A532-C2D445CF5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5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7423" name="Oval 15">
                <a:extLst>
                  <a:ext uri="{FF2B5EF4-FFF2-40B4-BE49-F238E27FC236}">
                    <a16:creationId xmlns:a16="http://schemas.microsoft.com/office/drawing/2014/main" id="{22B0C8D6-86A0-2CC4-887D-2173F2B5A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283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7424" name="Oval 16">
                <a:extLst>
                  <a:ext uri="{FF2B5EF4-FFF2-40B4-BE49-F238E27FC236}">
                    <a16:creationId xmlns:a16="http://schemas.microsoft.com/office/drawing/2014/main" id="{BB04057C-9FB1-1070-E470-C253F8B57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283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7425" name="Oval 17">
                <a:extLst>
                  <a:ext uri="{FF2B5EF4-FFF2-40B4-BE49-F238E27FC236}">
                    <a16:creationId xmlns:a16="http://schemas.microsoft.com/office/drawing/2014/main" id="{D6D502BE-62E6-CBE9-CF3E-AEAF55F9D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23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17426" name="Oval 18">
                <a:extLst>
                  <a:ext uri="{FF2B5EF4-FFF2-40B4-BE49-F238E27FC236}">
                    <a16:creationId xmlns:a16="http://schemas.microsoft.com/office/drawing/2014/main" id="{7566CC23-851A-47BE-5B9C-670214E5D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5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7427" name="Oval 19">
                <a:extLst>
                  <a:ext uri="{FF2B5EF4-FFF2-40B4-BE49-F238E27FC236}">
                    <a16:creationId xmlns:a16="http://schemas.microsoft.com/office/drawing/2014/main" id="{4828D167-53F8-135C-CDF4-BAAAF3507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7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12</a:t>
                </a:r>
              </a:p>
            </p:txBody>
          </p:sp>
          <p:sp>
            <p:nvSpPr>
              <p:cNvPr id="17428" name="Oval 20">
                <a:extLst>
                  <a:ext uri="{FF2B5EF4-FFF2-40B4-BE49-F238E27FC236}">
                    <a16:creationId xmlns:a16="http://schemas.microsoft.com/office/drawing/2014/main" id="{480FB629-64E9-9115-6B4B-50F349951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23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18</a:t>
                </a:r>
              </a:p>
            </p:txBody>
          </p:sp>
          <p:sp>
            <p:nvSpPr>
              <p:cNvPr id="17429" name="Oval 21">
                <a:extLst>
                  <a:ext uri="{FF2B5EF4-FFF2-40B4-BE49-F238E27FC236}">
                    <a16:creationId xmlns:a16="http://schemas.microsoft.com/office/drawing/2014/main" id="{D0D718FE-7BF2-0B2A-E0F9-12C5BCDE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4" y="25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7430" name="Oval 22">
                <a:extLst>
                  <a:ext uri="{FF2B5EF4-FFF2-40B4-BE49-F238E27FC236}">
                    <a16:creationId xmlns:a16="http://schemas.microsoft.com/office/drawing/2014/main" id="{4D72D872-0081-C704-259D-94E4B018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25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19</a:t>
                </a:r>
              </a:p>
            </p:txBody>
          </p:sp>
          <p:sp>
            <p:nvSpPr>
              <p:cNvPr id="17431" name="Oval 23">
                <a:extLst>
                  <a:ext uri="{FF2B5EF4-FFF2-40B4-BE49-F238E27FC236}">
                    <a16:creationId xmlns:a16="http://schemas.microsoft.com/office/drawing/2014/main" id="{5BD6B0D9-2ACD-367D-C6D6-1FAD92B49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3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</p:grpSp>
      </p:grpSp>
      <p:sp>
        <p:nvSpPr>
          <p:cNvPr id="17415" name="Text Box 24">
            <a:extLst>
              <a:ext uri="{FF2B5EF4-FFF2-40B4-BE49-F238E27FC236}">
                <a16:creationId xmlns:a16="http://schemas.microsoft.com/office/drawing/2014/main" id="{FD675326-7F74-26BB-5A85-CA705B5F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098" y="478456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Insert value 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2DCE0232-F131-FDB9-6458-4A1100ACE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F45E45-DFD7-4277-8E25-160E3FCE8E41}" type="slidenum">
              <a:rPr lang="en-US" altLang="en-US"/>
              <a:pPr eaLnBrk="1" hangingPunct="1"/>
              <a:t>17</a:t>
            </a:fld>
            <a:endParaRPr lang="en-US" altLang="en-US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A8B417-F986-52E0-A5D5-E58A8FBCF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944" y="300963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</a:t>
            </a:r>
            <a:r>
              <a:rPr lang="en-US" altLang="en-US" sz="3200" dirty="0"/>
              <a:t>TREE-INSERT</a:t>
            </a:r>
          </a:p>
        </p:txBody>
      </p:sp>
      <p:grpSp>
        <p:nvGrpSpPr>
          <p:cNvPr id="18436" name="Group 3">
            <a:extLst>
              <a:ext uri="{FF2B5EF4-FFF2-40B4-BE49-F238E27FC236}">
                <a16:creationId xmlns:a16="http://schemas.microsoft.com/office/drawing/2014/main" id="{76250B3F-9556-31A8-6501-9088722A6149}"/>
              </a:ext>
            </a:extLst>
          </p:cNvPr>
          <p:cNvGrpSpPr>
            <a:grpSpLocks/>
          </p:cNvGrpSpPr>
          <p:nvPr/>
        </p:nvGrpSpPr>
        <p:grpSpPr bwMode="auto">
          <a:xfrm>
            <a:off x="2211389" y="1347788"/>
            <a:ext cx="2943225" cy="1846262"/>
            <a:chOff x="433" y="849"/>
            <a:chExt cx="1854" cy="1163"/>
          </a:xfrm>
        </p:grpSpPr>
        <p:sp>
          <p:nvSpPr>
            <p:cNvPr id="18515" name="Line 4">
              <a:extLst>
                <a:ext uri="{FF2B5EF4-FFF2-40B4-BE49-F238E27FC236}">
                  <a16:creationId xmlns:a16="http://schemas.microsoft.com/office/drawing/2014/main" id="{295A2AD5-1D04-2DFF-2F63-F1A4B928C5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574" y="16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16" name="Line 5">
              <a:extLst>
                <a:ext uri="{FF2B5EF4-FFF2-40B4-BE49-F238E27FC236}">
                  <a16:creationId xmlns:a16="http://schemas.microsoft.com/office/drawing/2014/main" id="{01CA7A4A-BFED-8F9D-BAD9-6483CECF3C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14" y="13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17" name="Line 6">
              <a:extLst>
                <a:ext uri="{FF2B5EF4-FFF2-40B4-BE49-F238E27FC236}">
                  <a16:creationId xmlns:a16="http://schemas.microsoft.com/office/drawing/2014/main" id="{EC33D9D0-4142-E594-3A55-8AB387B95A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713" y="161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18" name="Line 7">
              <a:extLst>
                <a:ext uri="{FF2B5EF4-FFF2-40B4-BE49-F238E27FC236}">
                  <a16:creationId xmlns:a16="http://schemas.microsoft.com/office/drawing/2014/main" id="{7F9C2BB3-2758-3825-6EB2-F29086C39F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054" y="136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19" name="Line 8">
              <a:extLst>
                <a:ext uri="{FF2B5EF4-FFF2-40B4-BE49-F238E27FC236}">
                  <a16:creationId xmlns:a16="http://schemas.microsoft.com/office/drawing/2014/main" id="{91F6482C-ED7C-D77D-063D-2BE906CE45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50" y="917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20" name="Line 9">
              <a:extLst>
                <a:ext uri="{FF2B5EF4-FFF2-40B4-BE49-F238E27FC236}">
                  <a16:creationId xmlns:a16="http://schemas.microsoft.com/office/drawing/2014/main" id="{C49CA58E-2B5C-B6E7-8A37-ECB238188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" y="945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21" name="Oval 10">
              <a:extLst>
                <a:ext uri="{FF2B5EF4-FFF2-40B4-BE49-F238E27FC236}">
                  <a16:creationId xmlns:a16="http://schemas.microsoft.com/office/drawing/2014/main" id="{60A2B59C-0105-4615-0B88-F487E557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8522" name="Oval 11">
              <a:extLst>
                <a:ext uri="{FF2B5EF4-FFF2-40B4-BE49-F238E27FC236}">
                  <a16:creationId xmlns:a16="http://schemas.microsoft.com/office/drawing/2014/main" id="{035E9596-315C-43AB-521E-BADDC528E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8523" name="Oval 12">
              <a:extLst>
                <a:ext uri="{FF2B5EF4-FFF2-40B4-BE49-F238E27FC236}">
                  <a16:creationId xmlns:a16="http://schemas.microsoft.com/office/drawing/2014/main" id="{F82F2C6E-E15F-AF41-AA2A-6D84B3607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8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8524" name="Oval 13">
              <a:extLst>
                <a:ext uri="{FF2B5EF4-FFF2-40B4-BE49-F238E27FC236}">
                  <a16:creationId xmlns:a16="http://schemas.microsoft.com/office/drawing/2014/main" id="{A1C93957-B632-D8C9-0DBF-71230FC6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8525" name="Oval 14">
              <a:extLst>
                <a:ext uri="{FF2B5EF4-FFF2-40B4-BE49-F238E27FC236}">
                  <a16:creationId xmlns:a16="http://schemas.microsoft.com/office/drawing/2014/main" id="{A190F2F1-8C7E-213F-1474-90D9A20C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  <p:sp>
          <p:nvSpPr>
            <p:cNvPr id="18526" name="Oval 15">
              <a:extLst>
                <a:ext uri="{FF2B5EF4-FFF2-40B4-BE49-F238E27FC236}">
                  <a16:creationId xmlns:a16="http://schemas.microsoft.com/office/drawing/2014/main" id="{8EF309A2-5034-177E-9D97-40330EFE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849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27" name="Oval 16">
              <a:extLst>
                <a:ext uri="{FF2B5EF4-FFF2-40B4-BE49-F238E27FC236}">
                  <a16:creationId xmlns:a16="http://schemas.microsoft.com/office/drawing/2014/main" id="{27317EA1-186A-BC90-C327-07D0A2D1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28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18</a:t>
              </a:r>
            </a:p>
          </p:txBody>
        </p:sp>
        <p:sp>
          <p:nvSpPr>
            <p:cNvPr id="18528" name="Oval 17">
              <a:extLst>
                <a:ext uri="{FF2B5EF4-FFF2-40B4-BE49-F238E27FC236}">
                  <a16:creationId xmlns:a16="http://schemas.microsoft.com/office/drawing/2014/main" id="{0A5CC23C-41FB-F558-6B90-A1FA719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sp>
          <p:nvSpPr>
            <p:cNvPr id="18529" name="Oval 18">
              <a:extLst>
                <a:ext uri="{FF2B5EF4-FFF2-40B4-BE49-F238E27FC236}">
                  <a16:creationId xmlns:a16="http://schemas.microsoft.com/office/drawing/2014/main" id="{11E4988B-8EE1-8EA6-286D-02658A6E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55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19</a:t>
              </a:r>
            </a:p>
          </p:txBody>
        </p:sp>
        <p:sp>
          <p:nvSpPr>
            <p:cNvPr id="18530" name="Oval 19">
              <a:extLst>
                <a:ext uri="{FF2B5EF4-FFF2-40B4-BE49-F238E27FC236}">
                  <a16:creationId xmlns:a16="http://schemas.microsoft.com/office/drawing/2014/main" id="{F2E2FBE2-0C74-BAC0-EB60-75E4143A1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8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17</a:t>
              </a:r>
            </a:p>
          </p:txBody>
        </p:sp>
      </p:grpSp>
      <p:sp>
        <p:nvSpPr>
          <p:cNvPr id="18437" name="Text Box 20">
            <a:extLst>
              <a:ext uri="{FF2B5EF4-FFF2-40B4-BE49-F238E27FC236}">
                <a16:creationId xmlns:a16="http://schemas.microsoft.com/office/drawing/2014/main" id="{B04FD96F-6EA6-919B-BD3B-1723A96C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1135063"/>
            <a:ext cx="2209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x=root[T], y=NULL</a:t>
            </a:r>
          </a:p>
        </p:txBody>
      </p:sp>
      <p:sp>
        <p:nvSpPr>
          <p:cNvPr id="18438" name="Line 21">
            <a:extLst>
              <a:ext uri="{FF2B5EF4-FFF2-40B4-BE49-F238E27FC236}">
                <a16:creationId xmlns:a16="http://schemas.microsoft.com/office/drawing/2014/main" id="{B5D0DE63-7000-63E4-28B4-D5FBF7560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1476" y="1355725"/>
            <a:ext cx="3333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18439" name="Text Box 22">
            <a:extLst>
              <a:ext uri="{FF2B5EF4-FFF2-40B4-BE49-F238E27FC236}">
                <a16:creationId xmlns:a16="http://schemas.microsoft.com/office/drawing/2014/main" id="{12796E67-C7F5-E64C-A1D2-9119079E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1270001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Insert 13:</a:t>
            </a:r>
          </a:p>
        </p:txBody>
      </p:sp>
      <p:sp>
        <p:nvSpPr>
          <p:cNvPr id="442391" name="Line 23">
            <a:extLst>
              <a:ext uri="{FF2B5EF4-FFF2-40B4-BE49-F238E27FC236}">
                <a16:creationId xmlns:a16="http://schemas.microsoft.com/office/drawing/2014/main" id="{AC7AF9D5-EEA2-F853-4561-F96076AB5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1624014"/>
            <a:ext cx="420688" cy="452437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459F45FC-DE48-4DC1-1406-D91CFB5982DF}"/>
              </a:ext>
            </a:extLst>
          </p:cNvPr>
          <p:cNvGrpSpPr>
            <a:grpSpLocks/>
          </p:cNvGrpSpPr>
          <p:nvPr/>
        </p:nvGrpSpPr>
        <p:grpSpPr bwMode="auto">
          <a:xfrm>
            <a:off x="6345238" y="1347788"/>
            <a:ext cx="3186112" cy="1846262"/>
            <a:chOff x="3037" y="849"/>
            <a:chExt cx="2007" cy="1163"/>
          </a:xfrm>
        </p:grpSpPr>
        <p:grpSp>
          <p:nvGrpSpPr>
            <p:cNvPr id="18495" name="Group 25">
              <a:extLst>
                <a:ext uri="{FF2B5EF4-FFF2-40B4-BE49-F238E27FC236}">
                  <a16:creationId xmlns:a16="http://schemas.microsoft.com/office/drawing/2014/main" id="{1CC45B88-A4DF-125C-6FAD-D3BEC3EBB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849"/>
              <a:ext cx="1854" cy="1163"/>
              <a:chOff x="433" y="849"/>
              <a:chExt cx="1854" cy="1163"/>
            </a:xfrm>
          </p:grpSpPr>
          <p:sp>
            <p:nvSpPr>
              <p:cNvPr id="18499" name="Line 26">
                <a:extLst>
                  <a:ext uri="{FF2B5EF4-FFF2-40B4-BE49-F238E27FC236}">
                    <a16:creationId xmlns:a16="http://schemas.microsoft.com/office/drawing/2014/main" id="{B6CF989F-1218-FDCA-B79D-16A677C35A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0" name="Line 27">
                <a:extLst>
                  <a:ext uri="{FF2B5EF4-FFF2-40B4-BE49-F238E27FC236}">
                    <a16:creationId xmlns:a16="http://schemas.microsoft.com/office/drawing/2014/main" id="{5634E8B7-ADC7-0ED7-7947-F42B994C74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1" name="Line 28">
                <a:extLst>
                  <a:ext uri="{FF2B5EF4-FFF2-40B4-BE49-F238E27FC236}">
                    <a16:creationId xmlns:a16="http://schemas.microsoft.com/office/drawing/2014/main" id="{DC952D2C-0B04-77EE-2370-103D66045B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2" name="Line 29">
                <a:extLst>
                  <a:ext uri="{FF2B5EF4-FFF2-40B4-BE49-F238E27FC236}">
                    <a16:creationId xmlns:a16="http://schemas.microsoft.com/office/drawing/2014/main" id="{F3C54CDF-2D26-C711-6CA3-FB60D87C53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3" name="Line 30">
                <a:extLst>
                  <a:ext uri="{FF2B5EF4-FFF2-40B4-BE49-F238E27FC236}">
                    <a16:creationId xmlns:a16="http://schemas.microsoft.com/office/drawing/2014/main" id="{BCB2B878-4266-349F-9E06-140515637A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4" name="Line 31">
                <a:extLst>
                  <a:ext uri="{FF2B5EF4-FFF2-40B4-BE49-F238E27FC236}">
                    <a16:creationId xmlns:a16="http://schemas.microsoft.com/office/drawing/2014/main" id="{23C237EA-AC7A-EA58-9206-B5CA4E457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505" name="Oval 32">
                <a:extLst>
                  <a:ext uri="{FF2B5EF4-FFF2-40B4-BE49-F238E27FC236}">
                    <a16:creationId xmlns:a16="http://schemas.microsoft.com/office/drawing/2014/main" id="{3C5C92E6-D661-8154-306C-79F98A318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8506" name="Oval 33">
                <a:extLst>
                  <a:ext uri="{FF2B5EF4-FFF2-40B4-BE49-F238E27FC236}">
                    <a16:creationId xmlns:a16="http://schemas.microsoft.com/office/drawing/2014/main" id="{D6706A7A-F6FA-CF23-512E-48AE51B36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8507" name="Oval 34">
                <a:extLst>
                  <a:ext uri="{FF2B5EF4-FFF2-40B4-BE49-F238E27FC236}">
                    <a16:creationId xmlns:a16="http://schemas.microsoft.com/office/drawing/2014/main" id="{E84537CF-A4DD-755B-A1A6-A7EF1653D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8508" name="Oval 35">
                <a:extLst>
                  <a:ext uri="{FF2B5EF4-FFF2-40B4-BE49-F238E27FC236}">
                    <a16:creationId xmlns:a16="http://schemas.microsoft.com/office/drawing/2014/main" id="{456A9A10-0A85-ADAB-15F6-BDCD3256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18509" name="Oval 36">
                <a:extLst>
                  <a:ext uri="{FF2B5EF4-FFF2-40B4-BE49-F238E27FC236}">
                    <a16:creationId xmlns:a16="http://schemas.microsoft.com/office/drawing/2014/main" id="{01984706-C34B-7BCD-13B4-8A19D7F03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8510" name="Oval 37">
                <a:extLst>
                  <a:ext uri="{FF2B5EF4-FFF2-40B4-BE49-F238E27FC236}">
                    <a16:creationId xmlns:a16="http://schemas.microsoft.com/office/drawing/2014/main" id="{CF633250-FD38-A554-BBE5-ADD318439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18511" name="Oval 38">
                <a:extLst>
                  <a:ext uri="{FF2B5EF4-FFF2-40B4-BE49-F238E27FC236}">
                    <a16:creationId xmlns:a16="http://schemas.microsoft.com/office/drawing/2014/main" id="{1CC57370-0B7C-E9E0-0D84-085D77542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8512" name="Oval 39">
                <a:extLst>
                  <a:ext uri="{FF2B5EF4-FFF2-40B4-BE49-F238E27FC236}">
                    <a16:creationId xmlns:a16="http://schemas.microsoft.com/office/drawing/2014/main" id="{2B18D0BA-B6EC-F7DA-D1EC-FCA4729FB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8513" name="Oval 40">
                <a:extLst>
                  <a:ext uri="{FF2B5EF4-FFF2-40B4-BE49-F238E27FC236}">
                    <a16:creationId xmlns:a16="http://schemas.microsoft.com/office/drawing/2014/main" id="{CF985C64-C24E-95D3-00F5-C2301DB1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19</a:t>
                </a:r>
              </a:p>
            </p:txBody>
          </p:sp>
          <p:sp>
            <p:nvSpPr>
              <p:cNvPr id="18514" name="Oval 41">
                <a:extLst>
                  <a:ext uri="{FF2B5EF4-FFF2-40B4-BE49-F238E27FC236}">
                    <a16:creationId xmlns:a16="http://schemas.microsoft.com/office/drawing/2014/main" id="{79DDFD9B-066B-510B-BDFB-C20A76A33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</p:grpSp>
        <p:sp>
          <p:nvSpPr>
            <p:cNvPr id="18496" name="Text Box 42">
              <a:extLst>
                <a:ext uri="{FF2B5EF4-FFF2-40B4-BE49-F238E27FC236}">
                  <a16:creationId xmlns:a16="http://schemas.microsoft.com/office/drawing/2014/main" id="{456F8AB8-7B2F-8493-565B-165C05B6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1094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8497" name="Line 43">
              <a:extLst>
                <a:ext uri="{FF2B5EF4-FFF2-40B4-BE49-F238E27FC236}">
                  <a16:creationId xmlns:a16="http://schemas.microsoft.com/office/drawing/2014/main" id="{511DAAD1-295F-6805-8774-978B3D529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1" y="1233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98" name="Line 44">
              <a:extLst>
                <a:ext uri="{FF2B5EF4-FFF2-40B4-BE49-F238E27FC236}">
                  <a16:creationId xmlns:a16="http://schemas.microsoft.com/office/drawing/2014/main" id="{E09DEAA7-CCE9-8294-3D1D-C98F13414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037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442413" name="Line 45">
            <a:extLst>
              <a:ext uri="{FF2B5EF4-FFF2-40B4-BE49-F238E27FC236}">
                <a16:creationId xmlns:a16="http://schemas.microsoft.com/office/drawing/2014/main" id="{10648EFF-377F-847C-855B-3228786A2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1676" y="2312988"/>
            <a:ext cx="269875" cy="247650"/>
          </a:xfrm>
          <a:prstGeom prst="line">
            <a:avLst/>
          </a:prstGeom>
          <a:noFill/>
          <a:ln w="25400">
            <a:solidFill>
              <a:srgbClr val="DD011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752FB485-FD3D-C980-9687-5664482A229E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3963988"/>
            <a:ext cx="2943225" cy="1846262"/>
            <a:chOff x="476" y="2497"/>
            <a:chExt cx="1854" cy="1163"/>
          </a:xfrm>
        </p:grpSpPr>
        <p:grpSp>
          <p:nvGrpSpPr>
            <p:cNvPr id="18474" name="Group 47">
              <a:extLst>
                <a:ext uri="{FF2B5EF4-FFF2-40B4-BE49-F238E27FC236}">
                  <a16:creationId xmlns:a16="http://schemas.microsoft.com/office/drawing/2014/main" id="{03090AC7-54E5-1427-0359-93AC94A81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497"/>
              <a:ext cx="1854" cy="1163"/>
              <a:chOff x="433" y="849"/>
              <a:chExt cx="1854" cy="1163"/>
            </a:xfrm>
          </p:grpSpPr>
          <p:sp>
            <p:nvSpPr>
              <p:cNvPr id="18479" name="Line 48">
                <a:extLst>
                  <a:ext uri="{FF2B5EF4-FFF2-40B4-BE49-F238E27FC236}">
                    <a16:creationId xmlns:a16="http://schemas.microsoft.com/office/drawing/2014/main" id="{749D515D-3CAA-7C43-F39C-C3DF9ACCE0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0" name="Line 49">
                <a:extLst>
                  <a:ext uri="{FF2B5EF4-FFF2-40B4-BE49-F238E27FC236}">
                    <a16:creationId xmlns:a16="http://schemas.microsoft.com/office/drawing/2014/main" id="{9B36A1EF-8DB5-7372-5182-4D00D3E9F4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1" name="Line 50">
                <a:extLst>
                  <a:ext uri="{FF2B5EF4-FFF2-40B4-BE49-F238E27FC236}">
                    <a16:creationId xmlns:a16="http://schemas.microsoft.com/office/drawing/2014/main" id="{C9AEB6BD-BFD5-6492-2225-C6FE9CF84EE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2" name="Line 51">
                <a:extLst>
                  <a:ext uri="{FF2B5EF4-FFF2-40B4-BE49-F238E27FC236}">
                    <a16:creationId xmlns:a16="http://schemas.microsoft.com/office/drawing/2014/main" id="{5EA89EEF-418C-D3F4-A30A-D4318FDBB7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3" name="Line 52">
                <a:extLst>
                  <a:ext uri="{FF2B5EF4-FFF2-40B4-BE49-F238E27FC236}">
                    <a16:creationId xmlns:a16="http://schemas.microsoft.com/office/drawing/2014/main" id="{A0AC01B0-8A7C-6EC9-F3D9-4196D014716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4" name="Line 53">
                <a:extLst>
                  <a:ext uri="{FF2B5EF4-FFF2-40B4-BE49-F238E27FC236}">
                    <a16:creationId xmlns:a16="http://schemas.microsoft.com/office/drawing/2014/main" id="{4ED3FEBA-3C53-DE2D-7BA7-339877A02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85" name="Oval 54">
                <a:extLst>
                  <a:ext uri="{FF2B5EF4-FFF2-40B4-BE49-F238E27FC236}">
                    <a16:creationId xmlns:a16="http://schemas.microsoft.com/office/drawing/2014/main" id="{DEF16BCB-9867-471D-0335-967F22806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8486" name="Oval 55">
                <a:extLst>
                  <a:ext uri="{FF2B5EF4-FFF2-40B4-BE49-F238E27FC236}">
                    <a16:creationId xmlns:a16="http://schemas.microsoft.com/office/drawing/2014/main" id="{8B0D5C82-FE52-5764-C1A0-216F5ED6C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8487" name="Oval 56">
                <a:extLst>
                  <a:ext uri="{FF2B5EF4-FFF2-40B4-BE49-F238E27FC236}">
                    <a16:creationId xmlns:a16="http://schemas.microsoft.com/office/drawing/2014/main" id="{5DA970E4-C247-1A03-842A-BC4E3A28D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8488" name="Oval 57">
                <a:extLst>
                  <a:ext uri="{FF2B5EF4-FFF2-40B4-BE49-F238E27FC236}">
                    <a16:creationId xmlns:a16="http://schemas.microsoft.com/office/drawing/2014/main" id="{C275CB11-A430-941D-2F25-814889AE4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18489" name="Oval 58">
                <a:extLst>
                  <a:ext uri="{FF2B5EF4-FFF2-40B4-BE49-F238E27FC236}">
                    <a16:creationId xmlns:a16="http://schemas.microsoft.com/office/drawing/2014/main" id="{B6094619-BE2E-1889-D271-E6DB42A4A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8490" name="Oval 59">
                <a:extLst>
                  <a:ext uri="{FF2B5EF4-FFF2-40B4-BE49-F238E27FC236}">
                    <a16:creationId xmlns:a16="http://schemas.microsoft.com/office/drawing/2014/main" id="{46F94E0B-1E87-E225-233D-5288F36F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18491" name="Oval 60">
                <a:extLst>
                  <a:ext uri="{FF2B5EF4-FFF2-40B4-BE49-F238E27FC236}">
                    <a16:creationId xmlns:a16="http://schemas.microsoft.com/office/drawing/2014/main" id="{CE593C50-978F-58D1-0D52-B3FCBCEE7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8492" name="Oval 61">
                <a:extLst>
                  <a:ext uri="{FF2B5EF4-FFF2-40B4-BE49-F238E27FC236}">
                    <a16:creationId xmlns:a16="http://schemas.microsoft.com/office/drawing/2014/main" id="{AAF33331-5731-0E31-20A6-58FE10BD9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8493" name="Oval 62">
                <a:extLst>
                  <a:ext uri="{FF2B5EF4-FFF2-40B4-BE49-F238E27FC236}">
                    <a16:creationId xmlns:a16="http://schemas.microsoft.com/office/drawing/2014/main" id="{71D9F5AC-B3CA-947F-2C2E-DAC0F10BD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19</a:t>
                </a:r>
              </a:p>
            </p:txBody>
          </p:sp>
          <p:sp>
            <p:nvSpPr>
              <p:cNvPr id="18494" name="Oval 63">
                <a:extLst>
                  <a:ext uri="{FF2B5EF4-FFF2-40B4-BE49-F238E27FC236}">
                    <a16:creationId xmlns:a16="http://schemas.microsoft.com/office/drawing/2014/main" id="{94E7BFCA-CE92-1E09-242C-7D274B62D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</p:grpSp>
        <p:sp>
          <p:nvSpPr>
            <p:cNvPr id="18475" name="Text Box 64">
              <a:extLst>
                <a:ext uri="{FF2B5EF4-FFF2-40B4-BE49-F238E27FC236}">
                  <a16:creationId xmlns:a16="http://schemas.microsoft.com/office/drawing/2014/main" id="{4A780874-A4AD-3F09-8221-D2F90A50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2809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x</a:t>
              </a:r>
            </a:p>
          </p:txBody>
        </p:sp>
        <p:sp>
          <p:nvSpPr>
            <p:cNvPr id="18476" name="Line 65">
              <a:extLst>
                <a:ext uri="{FF2B5EF4-FFF2-40B4-BE49-F238E27FC236}">
                  <a16:creationId xmlns:a16="http://schemas.microsoft.com/office/drawing/2014/main" id="{F47077F4-7C5B-267B-1A72-B3215529FA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832977" flipH="1">
              <a:off x="1514" y="3069"/>
              <a:ext cx="21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77" name="Line 66">
              <a:extLst>
                <a:ext uri="{FF2B5EF4-FFF2-40B4-BE49-F238E27FC236}">
                  <a16:creationId xmlns:a16="http://schemas.microsoft.com/office/drawing/2014/main" id="{3C7B3ACE-20AE-839C-6722-67518F367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685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78" name="Line 67">
              <a:extLst>
                <a:ext uri="{FF2B5EF4-FFF2-40B4-BE49-F238E27FC236}">
                  <a16:creationId xmlns:a16="http://schemas.microsoft.com/office/drawing/2014/main" id="{4F465B08-DA89-1C7E-C918-E189A8B46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5" y="3098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442436" name="Line 68">
            <a:extLst>
              <a:ext uri="{FF2B5EF4-FFF2-40B4-BE49-F238E27FC236}">
                <a16:creationId xmlns:a16="http://schemas.microsoft.com/office/drawing/2014/main" id="{F487F06E-A5D0-9413-7DB8-1CA9D9DD3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3013" y="5389564"/>
            <a:ext cx="258762" cy="268287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442437" name="Text Box 69">
            <a:extLst>
              <a:ext uri="{FF2B5EF4-FFF2-40B4-BE49-F238E27FC236}">
                <a16:creationId xmlns:a16="http://schemas.microsoft.com/office/drawing/2014/main" id="{EDF62197-6060-0DED-773D-817C67B5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5767388"/>
            <a:ext cx="1152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DD0111"/>
                </a:solidFill>
              </a:rPr>
              <a:t>x = NULL</a:t>
            </a:r>
          </a:p>
          <a:p>
            <a:pPr eaLnBrk="1" hangingPunct="1"/>
            <a:r>
              <a:rPr lang="en-US" altLang="en-US" dirty="0">
                <a:solidFill>
                  <a:srgbClr val="DD0111"/>
                </a:solidFill>
              </a:rPr>
              <a:t>y = 15</a:t>
            </a: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D674CD2A-9EFD-0D96-0A45-B91A25BA67BF}"/>
              </a:ext>
            </a:extLst>
          </p:cNvPr>
          <p:cNvGrpSpPr>
            <a:grpSpLocks/>
          </p:cNvGrpSpPr>
          <p:nvPr/>
        </p:nvGrpSpPr>
        <p:grpSpPr bwMode="auto">
          <a:xfrm>
            <a:off x="6699251" y="3960813"/>
            <a:ext cx="2943225" cy="1846262"/>
            <a:chOff x="3260" y="2495"/>
            <a:chExt cx="1854" cy="1163"/>
          </a:xfrm>
        </p:grpSpPr>
        <p:sp>
          <p:nvSpPr>
            <p:cNvPr id="18453" name="Line 71">
              <a:extLst>
                <a:ext uri="{FF2B5EF4-FFF2-40B4-BE49-F238E27FC236}">
                  <a16:creationId xmlns:a16="http://schemas.microsoft.com/office/drawing/2014/main" id="{3E8F2EF6-EA94-E0B7-632D-F2D88D2BC1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84" y="3298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54" name="Oval 72">
              <a:extLst>
                <a:ext uri="{FF2B5EF4-FFF2-40B4-BE49-F238E27FC236}">
                  <a16:creationId xmlns:a16="http://schemas.microsoft.com/office/drawing/2014/main" id="{3B29BA82-5DF6-FAE6-1921-D42B8CAD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345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grpSp>
          <p:nvGrpSpPr>
            <p:cNvPr id="18455" name="Group 73">
              <a:extLst>
                <a:ext uri="{FF2B5EF4-FFF2-40B4-BE49-F238E27FC236}">
                  <a16:creationId xmlns:a16="http://schemas.microsoft.com/office/drawing/2014/main" id="{5A5F58F1-5665-72B4-D38C-8368DC069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2495"/>
              <a:ext cx="1854" cy="1163"/>
              <a:chOff x="433" y="849"/>
              <a:chExt cx="1854" cy="1163"/>
            </a:xfrm>
          </p:grpSpPr>
          <p:sp>
            <p:nvSpPr>
              <p:cNvPr id="18458" name="Line 74">
                <a:extLst>
                  <a:ext uri="{FF2B5EF4-FFF2-40B4-BE49-F238E27FC236}">
                    <a16:creationId xmlns:a16="http://schemas.microsoft.com/office/drawing/2014/main" id="{07E9D3B6-121F-F51E-1591-B66262DA35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574" y="16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59" name="Line 75">
                <a:extLst>
                  <a:ext uri="{FF2B5EF4-FFF2-40B4-BE49-F238E27FC236}">
                    <a16:creationId xmlns:a16="http://schemas.microsoft.com/office/drawing/2014/main" id="{90AF37BB-5C2F-0218-925B-0DF3F63B9E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614" y="1374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60" name="Line 76">
                <a:extLst>
                  <a:ext uri="{FF2B5EF4-FFF2-40B4-BE49-F238E27FC236}">
                    <a16:creationId xmlns:a16="http://schemas.microsoft.com/office/drawing/2014/main" id="{87EB74E5-B9F6-C7D5-41D9-F2557F1D23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713" y="161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61" name="Line 77">
                <a:extLst>
                  <a:ext uri="{FF2B5EF4-FFF2-40B4-BE49-F238E27FC236}">
                    <a16:creationId xmlns:a16="http://schemas.microsoft.com/office/drawing/2014/main" id="{61F7FD04-4178-5F71-87A4-4E37181EA24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054" y="1369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62" name="Line 78">
                <a:extLst>
                  <a:ext uri="{FF2B5EF4-FFF2-40B4-BE49-F238E27FC236}">
                    <a16:creationId xmlns:a16="http://schemas.microsoft.com/office/drawing/2014/main" id="{E6C8A64B-7740-B404-C191-25994B3A73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450" y="917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63" name="Line 79">
                <a:extLst>
                  <a:ext uri="{FF2B5EF4-FFF2-40B4-BE49-F238E27FC236}">
                    <a16:creationId xmlns:a16="http://schemas.microsoft.com/office/drawing/2014/main" id="{870D39CF-B9B3-56D0-2677-BFA9DA773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" y="945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464" name="Oval 80">
                <a:extLst>
                  <a:ext uri="{FF2B5EF4-FFF2-40B4-BE49-F238E27FC236}">
                    <a16:creationId xmlns:a16="http://schemas.microsoft.com/office/drawing/2014/main" id="{F9B32F53-024F-EF22-97C3-3B4BFDDC5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8465" name="Oval 81">
                <a:extLst>
                  <a:ext uri="{FF2B5EF4-FFF2-40B4-BE49-F238E27FC236}">
                    <a16:creationId xmlns:a16="http://schemas.microsoft.com/office/drawing/2014/main" id="{E8D6E571-D525-7A06-82E6-7AE6D47AD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18466" name="Oval 82">
                <a:extLst>
                  <a:ext uri="{FF2B5EF4-FFF2-40B4-BE49-F238E27FC236}">
                    <a16:creationId xmlns:a16="http://schemas.microsoft.com/office/drawing/2014/main" id="{6CD77FA2-5627-F966-D50F-E78329AD3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180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8467" name="Oval 83">
                <a:extLst>
                  <a:ext uri="{FF2B5EF4-FFF2-40B4-BE49-F238E27FC236}">
                    <a16:creationId xmlns:a16="http://schemas.microsoft.com/office/drawing/2014/main" id="{2FDCA581-3B33-198F-C208-D389135D1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18468" name="Oval 84">
                <a:extLst>
                  <a:ext uri="{FF2B5EF4-FFF2-40B4-BE49-F238E27FC236}">
                    <a16:creationId xmlns:a16="http://schemas.microsoft.com/office/drawing/2014/main" id="{13F8E650-EEC2-A09E-E9DF-4A3E9C3A3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18469" name="Oval 85">
                <a:extLst>
                  <a:ext uri="{FF2B5EF4-FFF2-40B4-BE49-F238E27FC236}">
                    <a16:creationId xmlns:a16="http://schemas.microsoft.com/office/drawing/2014/main" id="{CB574CA7-65DF-8E7C-59DE-81741BE0E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84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18470" name="Oval 86">
                <a:extLst>
                  <a:ext uri="{FF2B5EF4-FFF2-40B4-BE49-F238E27FC236}">
                    <a16:creationId xmlns:a16="http://schemas.microsoft.com/office/drawing/2014/main" id="{5EA73F7A-115D-6C87-F661-E11DEFFD5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1281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8471" name="Oval 87">
                <a:extLst>
                  <a:ext uri="{FF2B5EF4-FFF2-40B4-BE49-F238E27FC236}">
                    <a16:creationId xmlns:a16="http://schemas.microsoft.com/office/drawing/2014/main" id="{BF6712EE-D889-DC3F-3FDD-A9D01C6A3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8472" name="Oval 88">
                <a:extLst>
                  <a:ext uri="{FF2B5EF4-FFF2-40B4-BE49-F238E27FC236}">
                    <a16:creationId xmlns:a16="http://schemas.microsoft.com/office/drawing/2014/main" id="{5C546C5D-B3EE-3634-322B-DDA0A1943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155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19</a:t>
                </a:r>
              </a:p>
            </p:txBody>
          </p:sp>
          <p:sp>
            <p:nvSpPr>
              <p:cNvPr id="18473" name="Oval 89">
                <a:extLst>
                  <a:ext uri="{FF2B5EF4-FFF2-40B4-BE49-F238E27FC236}">
                    <a16:creationId xmlns:a16="http://schemas.microsoft.com/office/drawing/2014/main" id="{D8B410E6-7941-4801-75DE-573A93A41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18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</p:grpSp>
        <p:sp>
          <p:nvSpPr>
            <p:cNvPr id="18456" name="Line 90">
              <a:extLst>
                <a:ext uri="{FF2B5EF4-FFF2-40B4-BE49-F238E27FC236}">
                  <a16:creationId xmlns:a16="http://schemas.microsoft.com/office/drawing/2014/main" id="{44D0DD10-89F5-4E21-6C1D-D28E1E555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2683"/>
              <a:ext cx="265" cy="28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57" name="Line 91">
              <a:extLst>
                <a:ext uri="{FF2B5EF4-FFF2-40B4-BE49-F238E27FC236}">
                  <a16:creationId xmlns:a16="http://schemas.microsoft.com/office/drawing/2014/main" id="{CB91E205-0842-74E0-F1DF-01DD21ECA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9" y="3096"/>
              <a:ext cx="170" cy="156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9" name="Group 92">
            <a:extLst>
              <a:ext uri="{FF2B5EF4-FFF2-40B4-BE49-F238E27FC236}">
                <a16:creationId xmlns:a16="http://schemas.microsoft.com/office/drawing/2014/main" id="{C06E403E-9C60-4FF0-5397-22508D75E22D}"/>
              </a:ext>
            </a:extLst>
          </p:cNvPr>
          <p:cNvGrpSpPr>
            <a:grpSpLocks/>
          </p:cNvGrpSpPr>
          <p:nvPr/>
        </p:nvGrpSpPr>
        <p:grpSpPr bwMode="auto">
          <a:xfrm>
            <a:off x="8247063" y="1144588"/>
            <a:ext cx="793750" cy="366712"/>
            <a:chOff x="4235" y="721"/>
            <a:chExt cx="500" cy="231"/>
          </a:xfrm>
        </p:grpSpPr>
        <p:sp>
          <p:nvSpPr>
            <p:cNvPr id="18451" name="Line 93">
              <a:extLst>
                <a:ext uri="{FF2B5EF4-FFF2-40B4-BE49-F238E27FC236}">
                  <a16:creationId xmlns:a16="http://schemas.microsoft.com/office/drawing/2014/main" id="{1A87E216-8563-2166-1786-3E1626A6C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52" name="Text Box 94">
              <a:extLst>
                <a:ext uri="{FF2B5EF4-FFF2-40B4-BE49-F238E27FC236}">
                  <a16:creationId xmlns:a16="http://schemas.microsoft.com/office/drawing/2014/main" id="{6203331E-54AD-5016-CE99-2F07E688A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y</a:t>
              </a:r>
            </a:p>
          </p:txBody>
        </p:sp>
      </p:grpSp>
      <p:grpSp>
        <p:nvGrpSpPr>
          <p:cNvPr id="10" name="Group 95">
            <a:extLst>
              <a:ext uri="{FF2B5EF4-FFF2-40B4-BE49-F238E27FC236}">
                <a16:creationId xmlns:a16="http://schemas.microsoft.com/office/drawing/2014/main" id="{CE5DC631-1044-2255-6762-0CDD4D9E728C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4427538"/>
            <a:ext cx="793750" cy="366712"/>
            <a:chOff x="4235" y="721"/>
            <a:chExt cx="500" cy="231"/>
          </a:xfrm>
        </p:grpSpPr>
        <p:sp>
          <p:nvSpPr>
            <p:cNvPr id="18449" name="Line 96">
              <a:extLst>
                <a:ext uri="{FF2B5EF4-FFF2-40B4-BE49-F238E27FC236}">
                  <a16:creationId xmlns:a16="http://schemas.microsoft.com/office/drawing/2014/main" id="{C61D36A1-B63F-0B5D-3031-EF185C6D0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806"/>
              <a:ext cx="292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50" name="Text Box 97">
              <a:extLst>
                <a:ext uri="{FF2B5EF4-FFF2-40B4-BE49-F238E27FC236}">
                  <a16:creationId xmlns:a16="http://schemas.microsoft.com/office/drawing/2014/main" id="{E6832533-8AFB-6A30-BE26-AA12BD16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721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ED8FAB69-4E12-48DD-3EE3-CE4B37BBC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8B99E2-F7F6-4E89-B739-5564EE73C04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6248D2C-618D-6782-A56D-1C72EBFF1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155" y="313711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altLang="en-US" dirty="0"/>
              <a:t> </a:t>
            </a:r>
            <a:r>
              <a:rPr lang="en-US" altLang="en-US" sz="3200" dirty="0"/>
              <a:t>TREE-INSERT</a:t>
            </a:r>
            <a:r>
              <a:rPr lang="en-US" altLang="en-US" sz="3200" dirty="0">
                <a:latin typeface="Comic Sans MS" panose="030F0702030302020204" pitchFamily="66" charset="0"/>
              </a:rPr>
              <a:t>(T, z)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A1748B2-9526-1703-488D-0F1FDDFB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214439"/>
            <a:ext cx="8860971" cy="538797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i="1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y ← NULL</a:t>
            </a:r>
            <a:r>
              <a:rPr lang="en-US" altLang="en-US" sz="2400" dirty="0"/>
              <a:t>			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x ← root [T]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while </a:t>
            </a:r>
            <a:r>
              <a:rPr lang="en-US" altLang="en-US" sz="2400" dirty="0">
                <a:latin typeface="Comic Sans MS" panose="030F0702030302020204" pitchFamily="66" charset="0"/>
              </a:rPr>
              <a:t>x 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≠</a:t>
            </a:r>
            <a:r>
              <a:rPr lang="en-US" altLang="en-US" sz="2400" dirty="0">
                <a:latin typeface="Comic Sans MS" panose="030F0702030302020204" pitchFamily="66" charset="0"/>
              </a:rPr>
              <a:t> NULL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    do </a:t>
            </a:r>
            <a:r>
              <a:rPr lang="en-US" altLang="en-US" sz="2400" dirty="0">
                <a:latin typeface="Comic Sans MS" panose="030F0702030302020204" pitchFamily="66" charset="0"/>
              </a:rPr>
              <a:t>y ← x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         </a:t>
            </a:r>
            <a:r>
              <a:rPr lang="en-US" altLang="en-US" sz="2400" b="1" dirty="0"/>
              <a:t>if z-&gt;</a:t>
            </a:r>
            <a:r>
              <a:rPr lang="en-US" altLang="en-US" sz="2400" dirty="0">
                <a:latin typeface="Comic Sans MS" panose="030F0702030302020204" pitchFamily="66" charset="0"/>
              </a:rPr>
              <a:t>key &lt; x-&gt;key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            then </a:t>
            </a:r>
            <a:r>
              <a:rPr lang="en-US" altLang="en-US" sz="2400" dirty="0">
                <a:latin typeface="Comic Sans MS" panose="030F0702030302020204" pitchFamily="66" charset="0"/>
              </a:rPr>
              <a:t>x ← x-&gt;left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            else </a:t>
            </a:r>
            <a:r>
              <a:rPr lang="en-US" altLang="en-US" sz="2400" dirty="0">
                <a:latin typeface="Comic Sans MS" panose="030F0702030302020204" pitchFamily="66" charset="0"/>
              </a:rPr>
              <a:t>x ← x-&gt;right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if </a:t>
            </a:r>
            <a:r>
              <a:rPr lang="en-US" altLang="en-US" sz="2400" dirty="0">
                <a:latin typeface="Comic Sans MS" panose="030F0702030302020204" pitchFamily="66" charset="0"/>
              </a:rPr>
              <a:t>y = NULL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   then </a:t>
            </a:r>
            <a:r>
              <a:rPr lang="en-US" altLang="en-US" sz="2400" dirty="0">
                <a:latin typeface="Comic Sans MS" panose="030F0702030302020204" pitchFamily="66" charset="0"/>
              </a:rPr>
              <a:t>root [T] ← z</a:t>
            </a:r>
            <a:r>
              <a:rPr lang="en-US" altLang="en-US" sz="2400" dirty="0"/>
              <a:t>                      Tree T was empty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   else if z-&gt;</a:t>
            </a:r>
            <a:r>
              <a:rPr lang="en-US" altLang="en-US" sz="2400" dirty="0">
                <a:latin typeface="Comic Sans MS" panose="030F0702030302020204" pitchFamily="66" charset="0"/>
              </a:rPr>
              <a:t>key &lt; y-&gt;key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 </a:t>
            </a:r>
            <a:r>
              <a:rPr lang="en-US" altLang="en-US" sz="2400" b="1" dirty="0"/>
              <a:t>              then y-&gt;</a:t>
            </a:r>
            <a:r>
              <a:rPr lang="en-US" altLang="en-US" sz="2400" dirty="0">
                <a:latin typeface="Comic Sans MS" panose="030F0702030302020204" pitchFamily="66" charset="0"/>
              </a:rPr>
              <a:t>left ← z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  </a:t>
            </a:r>
            <a:r>
              <a:rPr lang="en-US" altLang="en-US" sz="2400" b="1" dirty="0"/>
              <a:t>              else y-&gt;</a:t>
            </a:r>
            <a:r>
              <a:rPr lang="en-US" altLang="en-US" sz="2400" dirty="0">
                <a:latin typeface="Comic Sans MS" panose="030F0702030302020204" pitchFamily="66" charset="0"/>
              </a:rPr>
              <a:t>right ← z</a:t>
            </a:r>
          </a:p>
        </p:txBody>
      </p:sp>
      <p:grpSp>
        <p:nvGrpSpPr>
          <p:cNvPr id="19462" name="Group 5">
            <a:extLst>
              <a:ext uri="{FF2B5EF4-FFF2-40B4-BE49-F238E27FC236}">
                <a16:creationId xmlns:a16="http://schemas.microsoft.com/office/drawing/2014/main" id="{74674CCC-5E34-06A0-04BD-740D25D53C74}"/>
              </a:ext>
            </a:extLst>
          </p:cNvPr>
          <p:cNvGrpSpPr>
            <a:grpSpLocks/>
          </p:cNvGrpSpPr>
          <p:nvPr/>
        </p:nvGrpSpPr>
        <p:grpSpPr bwMode="auto">
          <a:xfrm>
            <a:off x="6607629" y="1066800"/>
            <a:ext cx="3984171" cy="2705100"/>
            <a:chOff x="1303" y="1537"/>
            <a:chExt cx="1854" cy="1163"/>
          </a:xfrm>
        </p:grpSpPr>
        <p:sp>
          <p:nvSpPr>
            <p:cNvPr id="19464" name="Line 6">
              <a:extLst>
                <a:ext uri="{FF2B5EF4-FFF2-40B4-BE49-F238E27FC236}">
                  <a16:creationId xmlns:a16="http://schemas.microsoft.com/office/drawing/2014/main" id="{9D1A9229-AA39-FD47-DFE3-5FB7ACB751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268" y="2340"/>
              <a:ext cx="259" cy="247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65" name="Line 7">
              <a:extLst>
                <a:ext uri="{FF2B5EF4-FFF2-40B4-BE49-F238E27FC236}">
                  <a16:creationId xmlns:a16="http://schemas.microsoft.com/office/drawing/2014/main" id="{EF7CA005-93C1-47AA-59ED-C1C8D1E804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444" y="2308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66" name="Line 8">
              <a:extLst>
                <a:ext uri="{FF2B5EF4-FFF2-40B4-BE49-F238E27FC236}">
                  <a16:creationId xmlns:a16="http://schemas.microsoft.com/office/drawing/2014/main" id="{F97EA9D2-04F6-7E23-DD94-C354DD8180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484" y="2062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67" name="Line 9">
              <a:extLst>
                <a:ext uri="{FF2B5EF4-FFF2-40B4-BE49-F238E27FC236}">
                  <a16:creationId xmlns:a16="http://schemas.microsoft.com/office/drawing/2014/main" id="{DBB6D0D1-3090-CF14-7FF9-1F8A0481D1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583" y="230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68" name="Line 10">
              <a:extLst>
                <a:ext uri="{FF2B5EF4-FFF2-40B4-BE49-F238E27FC236}">
                  <a16:creationId xmlns:a16="http://schemas.microsoft.com/office/drawing/2014/main" id="{83CF4945-BA08-A9DF-E680-07EE74ACD4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924" y="2057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69" name="Line 11">
              <a:extLst>
                <a:ext uri="{FF2B5EF4-FFF2-40B4-BE49-F238E27FC236}">
                  <a16:creationId xmlns:a16="http://schemas.microsoft.com/office/drawing/2014/main" id="{E8DB8850-0448-B224-0A65-AF676FB1F8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320" y="1605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70" name="Line 12">
              <a:extLst>
                <a:ext uri="{FF2B5EF4-FFF2-40B4-BE49-F238E27FC236}">
                  <a16:creationId xmlns:a16="http://schemas.microsoft.com/office/drawing/2014/main" id="{F23FAA2A-C000-D4E3-1ED7-E33FDEF54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633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71" name="Oval 13">
              <a:extLst>
                <a:ext uri="{FF2B5EF4-FFF2-40B4-BE49-F238E27FC236}">
                  <a16:creationId xmlns:a16="http://schemas.microsoft.com/office/drawing/2014/main" id="{7EB1BEC3-2EE4-05BA-09F3-37A2F4193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9472" name="Oval 14">
              <a:extLst>
                <a:ext uri="{FF2B5EF4-FFF2-40B4-BE49-F238E27FC236}">
                  <a16:creationId xmlns:a16="http://schemas.microsoft.com/office/drawing/2014/main" id="{6B914E61-2D62-22B5-51A9-A390F1BB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19473" name="Oval 15">
              <a:extLst>
                <a:ext uri="{FF2B5EF4-FFF2-40B4-BE49-F238E27FC236}">
                  <a16:creationId xmlns:a16="http://schemas.microsoft.com/office/drawing/2014/main" id="{2E3A8C4A-DF94-FC6B-8E66-9E211A55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49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9474" name="Oval 16">
              <a:extLst>
                <a:ext uri="{FF2B5EF4-FFF2-40B4-BE49-F238E27FC236}">
                  <a16:creationId xmlns:a16="http://schemas.microsoft.com/office/drawing/2014/main" id="{D49EBB62-BD14-A51B-06BF-39B5D93AB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9475" name="Oval 17">
              <a:extLst>
                <a:ext uri="{FF2B5EF4-FFF2-40B4-BE49-F238E27FC236}">
                  <a16:creationId xmlns:a16="http://schemas.microsoft.com/office/drawing/2014/main" id="{2E803C3A-2CED-B165-2B6B-93BBAE59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  <p:sp>
          <p:nvSpPr>
            <p:cNvPr id="19476" name="Oval 18">
              <a:extLst>
                <a:ext uri="{FF2B5EF4-FFF2-40B4-BE49-F238E27FC236}">
                  <a16:creationId xmlns:a16="http://schemas.microsoft.com/office/drawing/2014/main" id="{487395AA-5DAF-9BFD-E32C-D48BB27B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53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12</a:t>
              </a:r>
            </a:p>
          </p:txBody>
        </p:sp>
        <p:sp>
          <p:nvSpPr>
            <p:cNvPr id="19477" name="Oval 19">
              <a:extLst>
                <a:ext uri="{FF2B5EF4-FFF2-40B4-BE49-F238E27FC236}">
                  <a16:creationId xmlns:a16="http://schemas.microsoft.com/office/drawing/2014/main" id="{A5DEBFDC-A046-02AB-F9E8-33E1BFEE5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96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18</a:t>
              </a:r>
            </a:p>
          </p:txBody>
        </p:sp>
        <p:sp>
          <p:nvSpPr>
            <p:cNvPr id="19478" name="Oval 20">
              <a:extLst>
                <a:ext uri="{FF2B5EF4-FFF2-40B4-BE49-F238E27FC236}">
                  <a16:creationId xmlns:a16="http://schemas.microsoft.com/office/drawing/2014/main" id="{34BCD9D7-FBBF-2885-A9BE-631C316B8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sp>
          <p:nvSpPr>
            <p:cNvPr id="19479" name="Oval 21">
              <a:extLst>
                <a:ext uri="{FF2B5EF4-FFF2-40B4-BE49-F238E27FC236}">
                  <a16:creationId xmlns:a16="http://schemas.microsoft.com/office/drawing/2014/main" id="{D4E7506B-C1C9-2AEC-CE3C-242A2742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22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19</a:t>
              </a:r>
            </a:p>
          </p:txBody>
        </p:sp>
        <p:sp>
          <p:nvSpPr>
            <p:cNvPr id="19480" name="Oval 22">
              <a:extLst>
                <a:ext uri="{FF2B5EF4-FFF2-40B4-BE49-F238E27FC236}">
                  <a16:creationId xmlns:a16="http://schemas.microsoft.com/office/drawing/2014/main" id="{0DD66C8A-CA27-8083-B6A9-6D3CD023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17</a:t>
              </a:r>
            </a:p>
          </p:txBody>
        </p:sp>
        <p:sp>
          <p:nvSpPr>
            <p:cNvPr id="19481" name="Oval 23">
              <a:extLst>
                <a:ext uri="{FF2B5EF4-FFF2-40B4-BE49-F238E27FC236}">
                  <a16:creationId xmlns:a16="http://schemas.microsoft.com/office/drawing/2014/main" id="{0BAFF4F4-5BF9-DCF9-D91E-E279F856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498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44B82A60-B8F4-1F09-2B63-51074645BD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B1819B-7807-46E7-9C37-01C5E4DFCCE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6918E2F-69E4-1F67-597A-2AB6235C7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092" y="238127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Deletion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169966B-835A-BE2A-3D72-A6FD927BA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7864" y="849314"/>
            <a:ext cx="9687524" cy="23018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Goal:</a:t>
            </a:r>
          </a:p>
          <a:p>
            <a:pPr lvl="1" eaLnBrk="1" hangingPunct="1"/>
            <a:r>
              <a:rPr lang="en-US" altLang="en-US" sz="2800" dirty="0"/>
              <a:t>Delete a given node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from a binary search tree</a:t>
            </a:r>
          </a:p>
          <a:p>
            <a:pPr eaLnBrk="1" hangingPunct="1"/>
            <a:r>
              <a:rPr lang="en-US" altLang="en-US" sz="2800" dirty="0"/>
              <a:t>Idea:</a:t>
            </a:r>
          </a:p>
          <a:p>
            <a:pPr lvl="1" eaLnBrk="1" hangingPunct="1"/>
            <a:r>
              <a:rPr lang="en-US" altLang="en-US" sz="2800" b="1" dirty="0"/>
              <a:t>Case 1: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has no children</a:t>
            </a:r>
          </a:p>
          <a:p>
            <a:pPr lvl="2" eaLnBrk="1" hangingPunct="1"/>
            <a:r>
              <a:rPr lang="en-US" altLang="en-US" sz="2800" dirty="0"/>
              <a:t>Delete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by making the parent of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point to NIL</a:t>
            </a:r>
            <a:endParaRPr lang="en-US" altLang="en-US" sz="2800" dirty="0">
              <a:latin typeface="Comic Sans MS" panose="030F0702030302020204" pitchFamily="66" charset="0"/>
            </a:endParaRP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AC6666F5-D64C-E139-2948-FDACD34F62AE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3635376"/>
            <a:ext cx="4202113" cy="2994025"/>
            <a:chOff x="1817" y="2253"/>
            <a:chExt cx="2647" cy="1886"/>
          </a:xfrm>
        </p:grpSpPr>
        <p:sp>
          <p:nvSpPr>
            <p:cNvPr id="20511" name="Oval 5">
              <a:extLst>
                <a:ext uri="{FF2B5EF4-FFF2-40B4-BE49-F238E27FC236}">
                  <a16:creationId xmlns:a16="http://schemas.microsoft.com/office/drawing/2014/main" id="{E2C031A8-247F-C0C3-BDCC-898B7898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25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0512" name="Group 6">
              <a:extLst>
                <a:ext uri="{FF2B5EF4-FFF2-40B4-BE49-F238E27FC236}">
                  <a16:creationId xmlns:a16="http://schemas.microsoft.com/office/drawing/2014/main" id="{6418E148-D6F5-1356-68DC-CF1E9773C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2585"/>
              <a:ext cx="1011" cy="889"/>
              <a:chOff x="3795" y="2585"/>
              <a:chExt cx="1011" cy="889"/>
            </a:xfrm>
          </p:grpSpPr>
          <p:sp>
            <p:nvSpPr>
              <p:cNvPr id="20532" name="Oval 7">
                <a:extLst>
                  <a:ext uri="{FF2B5EF4-FFF2-40B4-BE49-F238E27FC236}">
                    <a16:creationId xmlns:a16="http://schemas.microsoft.com/office/drawing/2014/main" id="{C903643F-9465-56DF-0635-1D1B0CB5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20533" name="Oval 8">
                <a:extLst>
                  <a:ext uri="{FF2B5EF4-FFF2-40B4-BE49-F238E27FC236}">
                    <a16:creationId xmlns:a16="http://schemas.microsoft.com/office/drawing/2014/main" id="{50483AA4-D18A-C698-A044-560A2A212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0534" name="Oval 9">
                <a:extLst>
                  <a:ext uri="{FF2B5EF4-FFF2-40B4-BE49-F238E27FC236}">
                    <a16:creationId xmlns:a16="http://schemas.microsoft.com/office/drawing/2014/main" id="{CCBDDB6C-B7B6-A84A-F06E-D2CF04451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0535" name="Oval 10">
                <a:extLst>
                  <a:ext uri="{FF2B5EF4-FFF2-40B4-BE49-F238E27FC236}">
                    <a16:creationId xmlns:a16="http://schemas.microsoft.com/office/drawing/2014/main" id="{D1A65A5B-831A-C6D3-1C89-FA2EF3CF9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0536" name="Line 11">
                <a:extLst>
                  <a:ext uri="{FF2B5EF4-FFF2-40B4-BE49-F238E27FC236}">
                    <a16:creationId xmlns:a16="http://schemas.microsoft.com/office/drawing/2014/main" id="{C7E7D5BD-A591-7ACC-45C9-5E6885B1E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37" name="Line 12">
                <a:extLst>
                  <a:ext uri="{FF2B5EF4-FFF2-40B4-BE49-F238E27FC236}">
                    <a16:creationId xmlns:a16="http://schemas.microsoft.com/office/drawing/2014/main" id="{48621E65-E492-36BE-6460-4DB5C9A8F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38" name="Line 13">
                <a:extLst>
                  <a:ext uri="{FF2B5EF4-FFF2-40B4-BE49-F238E27FC236}">
                    <a16:creationId xmlns:a16="http://schemas.microsoft.com/office/drawing/2014/main" id="{7A049BD8-24CC-AE08-1814-4D571850F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20513" name="Group 14">
              <a:extLst>
                <a:ext uri="{FF2B5EF4-FFF2-40B4-BE49-F238E27FC236}">
                  <a16:creationId xmlns:a16="http://schemas.microsoft.com/office/drawing/2014/main" id="{2DAE11FD-0473-2855-1634-0D8BF213D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" y="2585"/>
              <a:ext cx="2215" cy="1554"/>
              <a:chOff x="1470" y="2585"/>
              <a:chExt cx="2215" cy="1554"/>
            </a:xfrm>
          </p:grpSpPr>
          <p:sp>
            <p:nvSpPr>
              <p:cNvPr id="20516" name="Oval 15">
                <a:extLst>
                  <a:ext uri="{FF2B5EF4-FFF2-40B4-BE49-F238E27FC236}">
                    <a16:creationId xmlns:a16="http://schemas.microsoft.com/office/drawing/2014/main" id="{9FA2A2AD-E7EA-CA72-8D6A-48C0B0EB3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360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20517" name="Oval 16">
                <a:extLst>
                  <a:ext uri="{FF2B5EF4-FFF2-40B4-BE49-F238E27FC236}">
                    <a16:creationId xmlns:a16="http://schemas.microsoft.com/office/drawing/2014/main" id="{FA587DF4-573A-A154-F901-7E3F65E02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5</a:t>
                </a:r>
              </a:p>
            </p:txBody>
          </p:sp>
          <p:grpSp>
            <p:nvGrpSpPr>
              <p:cNvPr id="20518" name="Group 17">
                <a:extLst>
                  <a:ext uri="{FF2B5EF4-FFF2-40B4-BE49-F238E27FC236}">
                    <a16:creationId xmlns:a16="http://schemas.microsoft.com/office/drawing/2014/main" id="{DC1CF154-03DB-898F-3922-6D496A361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0" y="2917"/>
                <a:ext cx="1176" cy="224"/>
                <a:chOff x="1018" y="3184"/>
                <a:chExt cx="1176" cy="224"/>
              </a:xfrm>
            </p:grpSpPr>
            <p:sp>
              <p:nvSpPr>
                <p:cNvPr id="20530" name="Oval 18">
                  <a:extLst>
                    <a:ext uri="{FF2B5EF4-FFF2-40B4-BE49-F238E27FC236}">
                      <a16:creationId xmlns:a16="http://schemas.microsoft.com/office/drawing/2014/main" id="{FFFBF683-A421-6D7D-5BCD-55F9EBF8A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2" y="3206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12</a:t>
                  </a:r>
                </a:p>
              </p:txBody>
            </p:sp>
            <p:sp>
              <p:nvSpPr>
                <p:cNvPr id="20531" name="Oval 19">
                  <a:extLst>
                    <a:ext uri="{FF2B5EF4-FFF2-40B4-BE49-F238E27FC236}">
                      <a16:creationId xmlns:a16="http://schemas.microsoft.com/office/drawing/2014/main" id="{97B30DA2-F665-1D0E-816D-6A9D065C7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8" y="3184"/>
                  <a:ext cx="202" cy="20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3</a:t>
                  </a:r>
                </a:p>
              </p:txBody>
            </p:sp>
          </p:grpSp>
          <p:sp>
            <p:nvSpPr>
              <p:cNvPr id="20519" name="Oval 20">
                <a:extLst>
                  <a:ext uri="{FF2B5EF4-FFF2-40B4-BE49-F238E27FC236}">
                    <a16:creationId xmlns:a16="http://schemas.microsoft.com/office/drawing/2014/main" id="{02A9AC00-6911-18B8-086C-EE4D09304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93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20520" name="Oval 21">
                <a:extLst>
                  <a:ext uri="{FF2B5EF4-FFF2-40B4-BE49-F238E27FC236}">
                    <a16:creationId xmlns:a16="http://schemas.microsoft.com/office/drawing/2014/main" id="{12D800E7-388A-9FBD-BA88-9C281DC71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20521" name="Oval 22">
                <a:extLst>
                  <a:ext uri="{FF2B5EF4-FFF2-40B4-BE49-F238E27FC236}">
                    <a16:creationId xmlns:a16="http://schemas.microsoft.com/office/drawing/2014/main" id="{A73FB037-7509-7733-A69D-4A89AE08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3272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20522" name="Line 23">
                <a:extLst>
                  <a:ext uri="{FF2B5EF4-FFF2-40B4-BE49-F238E27FC236}">
                    <a16:creationId xmlns:a16="http://schemas.microsoft.com/office/drawing/2014/main" id="{86E2EFEB-2901-DFE4-BB6E-F71444B60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9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3" name="Line 24">
                <a:extLst>
                  <a:ext uri="{FF2B5EF4-FFF2-40B4-BE49-F238E27FC236}">
                    <a16:creationId xmlns:a16="http://schemas.microsoft.com/office/drawing/2014/main" id="{1B0F4D36-CCF0-491A-A646-8FFED530C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1" y="2752"/>
                <a:ext cx="318" cy="2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4" name="Line 25">
                <a:extLst>
                  <a:ext uri="{FF2B5EF4-FFF2-40B4-BE49-F238E27FC236}">
                    <a16:creationId xmlns:a16="http://schemas.microsoft.com/office/drawing/2014/main" id="{6CEFA5B3-DFDA-D05A-D2AC-4408CFF61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6" y="3124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5" name="Line 26">
                <a:extLst>
                  <a:ext uri="{FF2B5EF4-FFF2-40B4-BE49-F238E27FC236}">
                    <a16:creationId xmlns:a16="http://schemas.microsoft.com/office/drawing/2014/main" id="{13D292E7-B34F-8E81-BCF9-0E9738E90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3132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6" name="Line 27">
                <a:extLst>
                  <a:ext uri="{FF2B5EF4-FFF2-40B4-BE49-F238E27FC236}">
                    <a16:creationId xmlns:a16="http://schemas.microsoft.com/office/drawing/2014/main" id="{BAF1DA5E-5576-4E57-586E-B247C1712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03" y="3470"/>
                <a:ext cx="115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7" name="Line 28">
                <a:extLst>
                  <a:ext uri="{FF2B5EF4-FFF2-40B4-BE49-F238E27FC236}">
                    <a16:creationId xmlns:a16="http://schemas.microsoft.com/office/drawing/2014/main" id="{0F985072-A622-2EEC-0024-62041EFC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3795"/>
                <a:ext cx="177" cy="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28" name="Text Box 29">
                <a:extLst>
                  <a:ext uri="{FF2B5EF4-FFF2-40B4-BE49-F238E27FC236}">
                    <a16:creationId xmlns:a16="http://schemas.microsoft.com/office/drawing/2014/main" id="{4734767C-02FD-07C1-5F74-453FC43AF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7" y="355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delete</a:t>
                </a:r>
              </a:p>
            </p:txBody>
          </p:sp>
          <p:sp>
            <p:nvSpPr>
              <p:cNvPr id="20529" name="Line 30">
                <a:extLst>
                  <a:ext uri="{FF2B5EF4-FFF2-40B4-BE49-F238E27FC236}">
                    <a16:creationId xmlns:a16="http://schemas.microsoft.com/office/drawing/2014/main" id="{361AC11C-433D-DE2B-05D1-9EA4BD55F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75" y="347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0514" name="Line 31">
              <a:extLst>
                <a:ext uri="{FF2B5EF4-FFF2-40B4-BE49-F238E27FC236}">
                  <a16:creationId xmlns:a16="http://schemas.microsoft.com/office/drawing/2014/main" id="{78FAB895-B7CD-3632-41CA-CAC4ADE9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95562B2B-89A9-934E-6454-35E25A2F8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552A2D3C-E682-1481-B110-E28B3058B637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3635376"/>
            <a:ext cx="4202112" cy="2994025"/>
            <a:chOff x="3017" y="2290"/>
            <a:chExt cx="2647" cy="1886"/>
          </a:xfrm>
        </p:grpSpPr>
        <p:sp>
          <p:nvSpPr>
            <p:cNvPr id="20488" name="Oval 34">
              <a:extLst>
                <a:ext uri="{FF2B5EF4-FFF2-40B4-BE49-F238E27FC236}">
                  <a16:creationId xmlns:a16="http://schemas.microsoft.com/office/drawing/2014/main" id="{E6048F7C-2380-520C-C8AA-53168A6EF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2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0489" name="Group 35">
              <a:extLst>
                <a:ext uri="{FF2B5EF4-FFF2-40B4-BE49-F238E27FC236}">
                  <a16:creationId xmlns:a16="http://schemas.microsoft.com/office/drawing/2014/main" id="{D9E18882-F067-5388-0EAA-B3CF1C1F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622"/>
              <a:ext cx="1011" cy="889"/>
              <a:chOff x="3795" y="2585"/>
              <a:chExt cx="1011" cy="889"/>
            </a:xfrm>
          </p:grpSpPr>
          <p:sp>
            <p:nvSpPr>
              <p:cNvPr id="20504" name="Oval 36">
                <a:extLst>
                  <a:ext uri="{FF2B5EF4-FFF2-40B4-BE49-F238E27FC236}">
                    <a16:creationId xmlns:a16="http://schemas.microsoft.com/office/drawing/2014/main" id="{2AAD1B41-24DC-49B3-9A45-FB6EB7CC8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20505" name="Oval 37">
                <a:extLst>
                  <a:ext uri="{FF2B5EF4-FFF2-40B4-BE49-F238E27FC236}">
                    <a16:creationId xmlns:a16="http://schemas.microsoft.com/office/drawing/2014/main" id="{DA9A518E-A8F0-60C5-8C59-EB056D4B5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0506" name="Oval 38">
                <a:extLst>
                  <a:ext uri="{FF2B5EF4-FFF2-40B4-BE49-F238E27FC236}">
                    <a16:creationId xmlns:a16="http://schemas.microsoft.com/office/drawing/2014/main" id="{733770EC-F90A-6BBB-EA69-1C86D821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0507" name="Oval 39">
                <a:extLst>
                  <a:ext uri="{FF2B5EF4-FFF2-40B4-BE49-F238E27FC236}">
                    <a16:creationId xmlns:a16="http://schemas.microsoft.com/office/drawing/2014/main" id="{9A84DC2A-96A4-3BEB-4EE4-E9916BB34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0508" name="Line 40">
                <a:extLst>
                  <a:ext uri="{FF2B5EF4-FFF2-40B4-BE49-F238E27FC236}">
                    <a16:creationId xmlns:a16="http://schemas.microsoft.com/office/drawing/2014/main" id="{DE375D12-8EFB-C873-4E07-E9AE174F9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09" name="Line 41">
                <a:extLst>
                  <a:ext uri="{FF2B5EF4-FFF2-40B4-BE49-F238E27FC236}">
                    <a16:creationId xmlns:a16="http://schemas.microsoft.com/office/drawing/2014/main" id="{E9E91EAF-6E69-1DFE-CE46-CB28EBD5C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510" name="Line 42">
                <a:extLst>
                  <a:ext uri="{FF2B5EF4-FFF2-40B4-BE49-F238E27FC236}">
                    <a16:creationId xmlns:a16="http://schemas.microsoft.com/office/drawing/2014/main" id="{550D834F-BFE3-587F-25FB-F13BA051A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0490" name="Oval 43">
              <a:extLst>
                <a:ext uri="{FF2B5EF4-FFF2-40B4-BE49-F238E27FC236}">
                  <a16:creationId xmlns:a16="http://schemas.microsoft.com/office/drawing/2014/main" id="{9CE783E0-5EE8-7CEB-D2A2-37214200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36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20491" name="Oval 44">
              <a:extLst>
                <a:ext uri="{FF2B5EF4-FFF2-40B4-BE49-F238E27FC236}">
                  <a16:creationId xmlns:a16="http://schemas.microsoft.com/office/drawing/2014/main" id="{C6CB42A8-9F5B-B340-5411-00A1B758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62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grpSp>
          <p:nvGrpSpPr>
            <p:cNvPr id="20492" name="Group 45">
              <a:extLst>
                <a:ext uri="{FF2B5EF4-FFF2-40B4-BE49-F238E27FC236}">
                  <a16:creationId xmlns:a16="http://schemas.microsoft.com/office/drawing/2014/main" id="{D31437DE-9023-8308-06DB-C9425E215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2954"/>
              <a:ext cx="1176" cy="224"/>
              <a:chOff x="1018" y="3184"/>
              <a:chExt cx="1176" cy="224"/>
            </a:xfrm>
          </p:grpSpPr>
          <p:sp>
            <p:nvSpPr>
              <p:cNvPr id="20502" name="Oval 46">
                <a:extLst>
                  <a:ext uri="{FF2B5EF4-FFF2-40B4-BE49-F238E27FC236}">
                    <a16:creationId xmlns:a16="http://schemas.microsoft.com/office/drawing/2014/main" id="{EF0F9613-F308-6C3D-F4E1-9F062B10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0503" name="Oval 47">
                <a:extLst>
                  <a:ext uri="{FF2B5EF4-FFF2-40B4-BE49-F238E27FC236}">
                    <a16:creationId xmlns:a16="http://schemas.microsoft.com/office/drawing/2014/main" id="{E852BB0E-C50E-FF73-19FB-042F28096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</p:grpSp>
        <p:sp>
          <p:nvSpPr>
            <p:cNvPr id="20493" name="Oval 48">
              <a:extLst>
                <a:ext uri="{FF2B5EF4-FFF2-40B4-BE49-F238E27FC236}">
                  <a16:creationId xmlns:a16="http://schemas.microsoft.com/office/drawing/2014/main" id="{016CAE6C-4200-A3DE-4D91-778944D17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9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20494" name="Oval 49">
              <a:extLst>
                <a:ext uri="{FF2B5EF4-FFF2-40B4-BE49-F238E27FC236}">
                  <a16:creationId xmlns:a16="http://schemas.microsoft.com/office/drawing/2014/main" id="{A8D74EE0-10CD-1A6E-7E48-EC89ED0F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330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0495" name="Line 50">
              <a:extLst>
                <a:ext uri="{FF2B5EF4-FFF2-40B4-BE49-F238E27FC236}">
                  <a16:creationId xmlns:a16="http://schemas.microsoft.com/office/drawing/2014/main" id="{F83627FC-D098-2182-F145-68F3C4426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6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96" name="Line 51">
              <a:extLst>
                <a:ext uri="{FF2B5EF4-FFF2-40B4-BE49-F238E27FC236}">
                  <a16:creationId xmlns:a16="http://schemas.microsoft.com/office/drawing/2014/main" id="{F2AB39CC-F11A-A985-F285-84490268E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2789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97" name="Line 52">
              <a:extLst>
                <a:ext uri="{FF2B5EF4-FFF2-40B4-BE49-F238E27FC236}">
                  <a16:creationId xmlns:a16="http://schemas.microsoft.com/office/drawing/2014/main" id="{F6F87691-E2D6-D3D9-E921-2B3BE403B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" y="3161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98" name="Line 53">
              <a:extLst>
                <a:ext uri="{FF2B5EF4-FFF2-40B4-BE49-F238E27FC236}">
                  <a16:creationId xmlns:a16="http://schemas.microsoft.com/office/drawing/2014/main" id="{8588D71F-701C-D75C-E7CC-0795656CB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0" y="3507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99" name="Line 54">
              <a:extLst>
                <a:ext uri="{FF2B5EF4-FFF2-40B4-BE49-F238E27FC236}">
                  <a16:creationId xmlns:a16="http://schemas.microsoft.com/office/drawing/2014/main" id="{42DAE756-7B76-7FC3-4E84-2A37BA942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3832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500" name="Line 55">
              <a:extLst>
                <a:ext uri="{FF2B5EF4-FFF2-40B4-BE49-F238E27FC236}">
                  <a16:creationId xmlns:a16="http://schemas.microsoft.com/office/drawing/2014/main" id="{4D3F6A2A-0517-9D03-03D0-E3641B33A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501" name="Line 56">
              <a:extLst>
                <a:ext uri="{FF2B5EF4-FFF2-40B4-BE49-F238E27FC236}">
                  <a16:creationId xmlns:a16="http://schemas.microsoft.com/office/drawing/2014/main" id="{DFB6E4CD-C983-4111-E814-182122D61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3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20487" name="Text Box 57">
            <a:extLst>
              <a:ext uri="{FF2B5EF4-FFF2-40B4-BE49-F238E27FC236}">
                <a16:creationId xmlns:a16="http://schemas.microsoft.com/office/drawing/2014/main" id="{4D3EB35E-10AB-893A-6943-929795FE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F79A3E6F-13E8-1AD5-ECC9-E2345144B74A}"/>
              </a:ext>
            </a:extLst>
          </p:cNvPr>
          <p:cNvSpPr txBox="1"/>
          <p:nvPr/>
        </p:nvSpPr>
        <p:spPr>
          <a:xfrm>
            <a:off x="613985" y="763764"/>
            <a:ext cx="99778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search tree (BST)</a:t>
            </a:r>
          </a:p>
          <a:p>
            <a:endParaRPr lang="en-US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a binary tree has the property that all elements in the left subtree of a node n are lesser than the contents of n and all elements in the right sub-tree are greater than or equal to the contents of n, such a binary tree is called a binary search tree (BST). 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 BST, if the same elements are inserted, then the same element is inserted on the right side of the node, having the same value. </a:t>
            </a:r>
          </a:p>
        </p:txBody>
      </p:sp>
    </p:spTree>
    <p:extLst>
      <p:ext uri="{BB962C8B-B14F-4D97-AF65-F5344CB8AC3E}">
        <p14:creationId xmlns:p14="http://schemas.microsoft.com/office/powerpoint/2010/main" val="289097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C15C9EB8-4BC0-AD78-E269-C89E182BC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35BC42-3535-40BE-86C3-20904DDEC974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6A2B192-8B94-912F-B8C9-F6DD1552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404" y="130175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Deletion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91FE4B4-43C7-BD69-E25A-1B7FA7073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05" y="892815"/>
            <a:ext cx="10604665" cy="19367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/>
              <a:t>Case 2: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i="1" dirty="0"/>
              <a:t> </a:t>
            </a:r>
            <a:r>
              <a:rPr lang="en-US" altLang="en-US" sz="2800" dirty="0"/>
              <a:t>has one child</a:t>
            </a:r>
          </a:p>
          <a:p>
            <a:pPr lvl="1" algn="just" eaLnBrk="1" hangingPunct="1"/>
            <a:r>
              <a:rPr lang="en-US" altLang="en-US" sz="2800" dirty="0"/>
              <a:t>Delete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by making the parent of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point to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’s child, instead of to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83E1458C-C134-747C-E874-94D6742CE8C8}"/>
              </a:ext>
            </a:extLst>
          </p:cNvPr>
          <p:cNvGrpSpPr>
            <a:grpSpLocks/>
          </p:cNvGrpSpPr>
          <p:nvPr/>
        </p:nvGrpSpPr>
        <p:grpSpPr bwMode="auto">
          <a:xfrm>
            <a:off x="1874838" y="3087689"/>
            <a:ext cx="4235450" cy="2994025"/>
            <a:chOff x="144" y="1728"/>
            <a:chExt cx="2668" cy="1886"/>
          </a:xfrm>
        </p:grpSpPr>
        <p:sp>
          <p:nvSpPr>
            <p:cNvPr id="21535" name="Oval 5">
              <a:extLst>
                <a:ext uri="{FF2B5EF4-FFF2-40B4-BE49-F238E27FC236}">
                  <a16:creationId xmlns:a16="http://schemas.microsoft.com/office/drawing/2014/main" id="{279AA45F-1FC3-31A2-B95B-D995670A8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1536" name="Group 6">
              <a:extLst>
                <a:ext uri="{FF2B5EF4-FFF2-40B4-BE49-F238E27FC236}">
                  <a16:creationId xmlns:a16="http://schemas.microsoft.com/office/drawing/2014/main" id="{440C959F-2FD5-5AE1-C151-AE5FDD123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060"/>
              <a:ext cx="1011" cy="889"/>
              <a:chOff x="3795" y="2585"/>
              <a:chExt cx="1011" cy="889"/>
            </a:xfrm>
          </p:grpSpPr>
          <p:sp>
            <p:nvSpPr>
              <p:cNvPr id="21555" name="Oval 7">
                <a:extLst>
                  <a:ext uri="{FF2B5EF4-FFF2-40B4-BE49-F238E27FC236}">
                    <a16:creationId xmlns:a16="http://schemas.microsoft.com/office/drawing/2014/main" id="{12D5F95C-71EE-729D-609A-EA03205B8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rgbClr val="EAEAEA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21556" name="Oval 8">
                <a:extLst>
                  <a:ext uri="{FF2B5EF4-FFF2-40B4-BE49-F238E27FC236}">
                    <a16:creationId xmlns:a16="http://schemas.microsoft.com/office/drawing/2014/main" id="{65141A69-BD4D-69A5-BEE1-300AEC104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1557" name="Oval 9">
                <a:extLst>
                  <a:ext uri="{FF2B5EF4-FFF2-40B4-BE49-F238E27FC236}">
                    <a16:creationId xmlns:a16="http://schemas.microsoft.com/office/drawing/2014/main" id="{494C6F2D-AEDF-992B-3D64-E3D1A08A0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1558" name="Oval 10">
                <a:extLst>
                  <a:ext uri="{FF2B5EF4-FFF2-40B4-BE49-F238E27FC236}">
                    <a16:creationId xmlns:a16="http://schemas.microsoft.com/office/drawing/2014/main" id="{14B097F1-0C02-7E43-F7BB-4250BF3F8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1559" name="Line 11">
                <a:extLst>
                  <a:ext uri="{FF2B5EF4-FFF2-40B4-BE49-F238E27FC236}">
                    <a16:creationId xmlns:a16="http://schemas.microsoft.com/office/drawing/2014/main" id="{6362BC59-9621-D5B4-58C0-37054576D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560" name="Line 12">
                <a:extLst>
                  <a:ext uri="{FF2B5EF4-FFF2-40B4-BE49-F238E27FC236}">
                    <a16:creationId xmlns:a16="http://schemas.microsoft.com/office/drawing/2014/main" id="{A100DA83-9B69-DD92-2FDA-2420A942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561" name="Line 13">
                <a:extLst>
                  <a:ext uri="{FF2B5EF4-FFF2-40B4-BE49-F238E27FC236}">
                    <a16:creationId xmlns:a16="http://schemas.microsoft.com/office/drawing/2014/main" id="{A02C2183-0C63-8654-A687-ECFE54CB4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1537" name="Oval 14">
              <a:extLst>
                <a:ext uri="{FF2B5EF4-FFF2-40B4-BE49-F238E27FC236}">
                  <a16:creationId xmlns:a16="http://schemas.microsoft.com/office/drawing/2014/main" id="{57DA1AB1-C25A-924F-5A9B-36B29254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21538" name="Oval 15">
              <a:extLst>
                <a:ext uri="{FF2B5EF4-FFF2-40B4-BE49-F238E27FC236}">
                  <a16:creationId xmlns:a16="http://schemas.microsoft.com/office/drawing/2014/main" id="{6096CF32-51BE-13DD-AD20-D6515F97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grpSp>
          <p:nvGrpSpPr>
            <p:cNvPr id="21539" name="Group 16">
              <a:extLst>
                <a:ext uri="{FF2B5EF4-FFF2-40B4-BE49-F238E27FC236}">
                  <a16:creationId xmlns:a16="http://schemas.microsoft.com/office/drawing/2014/main" id="{60AF6996-73EB-3537-462E-CD661FBB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392"/>
              <a:ext cx="1176" cy="224"/>
              <a:chOff x="1018" y="3184"/>
              <a:chExt cx="1176" cy="224"/>
            </a:xfrm>
          </p:grpSpPr>
          <p:sp>
            <p:nvSpPr>
              <p:cNvPr id="21553" name="Oval 17">
                <a:extLst>
                  <a:ext uri="{FF2B5EF4-FFF2-40B4-BE49-F238E27FC236}">
                    <a16:creationId xmlns:a16="http://schemas.microsoft.com/office/drawing/2014/main" id="{4BE6E3BB-5F79-AE30-75F5-869357ED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1554" name="Oval 18">
                <a:extLst>
                  <a:ext uri="{FF2B5EF4-FFF2-40B4-BE49-F238E27FC236}">
                    <a16:creationId xmlns:a16="http://schemas.microsoft.com/office/drawing/2014/main" id="{3ABEF11B-17D2-AE7D-5083-B6A9ED98F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</p:grpSp>
        <p:sp>
          <p:nvSpPr>
            <p:cNvPr id="21540" name="Oval 19">
              <a:extLst>
                <a:ext uri="{FF2B5EF4-FFF2-40B4-BE49-F238E27FC236}">
                  <a16:creationId xmlns:a16="http://schemas.microsoft.com/office/drawing/2014/main" id="{7347F6E0-88ED-ACA0-96B7-E1AD5D24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21541" name="Oval 20">
              <a:extLst>
                <a:ext uri="{FF2B5EF4-FFF2-40B4-BE49-F238E27FC236}">
                  <a16:creationId xmlns:a16="http://schemas.microsoft.com/office/drawing/2014/main" id="{0CECD717-45C2-7EF1-7B3B-66DB66FC5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1542" name="Oval 21">
              <a:extLst>
                <a:ext uri="{FF2B5EF4-FFF2-40B4-BE49-F238E27FC236}">
                  <a16:creationId xmlns:a16="http://schemas.microsoft.com/office/drawing/2014/main" id="{5251E5DE-7C5A-9351-9596-D76C26DB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747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21543" name="Line 22">
              <a:extLst>
                <a:ext uri="{FF2B5EF4-FFF2-40B4-BE49-F238E27FC236}">
                  <a16:creationId xmlns:a16="http://schemas.microsoft.com/office/drawing/2014/main" id="{63E601F8-63BF-AA24-6173-11C681777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4" name="Line 23">
              <a:extLst>
                <a:ext uri="{FF2B5EF4-FFF2-40B4-BE49-F238E27FC236}">
                  <a16:creationId xmlns:a16="http://schemas.microsoft.com/office/drawing/2014/main" id="{F5B08571-8800-A388-8E23-94DC72CF5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5" name="Line 24">
              <a:extLst>
                <a:ext uri="{FF2B5EF4-FFF2-40B4-BE49-F238E27FC236}">
                  <a16:creationId xmlns:a16="http://schemas.microsoft.com/office/drawing/2014/main" id="{4A488D6B-7901-D3EF-25A9-21B7C0BA4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6" name="Line 25">
              <a:extLst>
                <a:ext uri="{FF2B5EF4-FFF2-40B4-BE49-F238E27FC236}">
                  <a16:creationId xmlns:a16="http://schemas.microsoft.com/office/drawing/2014/main" id="{6F03C865-112E-B679-4FA6-09DA71EBE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9" y="2607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7" name="Line 26">
              <a:extLst>
                <a:ext uri="{FF2B5EF4-FFF2-40B4-BE49-F238E27FC236}">
                  <a16:creationId xmlns:a16="http://schemas.microsoft.com/office/drawing/2014/main" id="{22C4BB11-D092-8340-BE76-46406DEA4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8" name="Line 27">
              <a:extLst>
                <a:ext uri="{FF2B5EF4-FFF2-40B4-BE49-F238E27FC236}">
                  <a16:creationId xmlns:a16="http://schemas.microsoft.com/office/drawing/2014/main" id="{C8A1215C-D2EE-E42F-11D0-B3C76519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49" name="Text Box 28">
              <a:extLst>
                <a:ext uri="{FF2B5EF4-FFF2-40B4-BE49-F238E27FC236}">
                  <a16:creationId xmlns:a16="http://schemas.microsoft.com/office/drawing/2014/main" id="{AC40364E-2BE7-BCDD-A1F7-4DDBB0FCA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7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delete</a:t>
              </a:r>
            </a:p>
          </p:txBody>
        </p:sp>
        <p:sp>
          <p:nvSpPr>
            <p:cNvPr id="21550" name="Line 29">
              <a:extLst>
                <a:ext uri="{FF2B5EF4-FFF2-40B4-BE49-F238E27FC236}">
                  <a16:creationId xmlns:a16="http://schemas.microsoft.com/office/drawing/2014/main" id="{A65B73EB-B99B-3115-BDE9-0BCB9911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917994" flipH="1" flipV="1">
              <a:off x="1992" y="1944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51" name="Line 30">
              <a:extLst>
                <a:ext uri="{FF2B5EF4-FFF2-40B4-BE49-F238E27FC236}">
                  <a16:creationId xmlns:a16="http://schemas.microsoft.com/office/drawing/2014/main" id="{0EA9DE82-5663-ED9F-9AF6-6067500C9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52" name="Line 31">
              <a:extLst>
                <a:ext uri="{FF2B5EF4-FFF2-40B4-BE49-F238E27FC236}">
                  <a16:creationId xmlns:a16="http://schemas.microsoft.com/office/drawing/2014/main" id="{8961B063-5988-BCB8-76C9-D30DCE990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F654D224-1CE0-DB52-18DB-FFC57334A557}"/>
              </a:ext>
            </a:extLst>
          </p:cNvPr>
          <p:cNvGrpSpPr>
            <a:grpSpLocks/>
          </p:cNvGrpSpPr>
          <p:nvPr/>
        </p:nvGrpSpPr>
        <p:grpSpPr bwMode="auto">
          <a:xfrm>
            <a:off x="6846889" y="3087689"/>
            <a:ext cx="3292475" cy="2994025"/>
            <a:chOff x="3017" y="1728"/>
            <a:chExt cx="2074" cy="1886"/>
          </a:xfrm>
        </p:grpSpPr>
        <p:sp>
          <p:nvSpPr>
            <p:cNvPr id="21514" name="Oval 33">
              <a:extLst>
                <a:ext uri="{FF2B5EF4-FFF2-40B4-BE49-F238E27FC236}">
                  <a16:creationId xmlns:a16="http://schemas.microsoft.com/office/drawing/2014/main" id="{4110D453-7555-B264-2A9D-EE99FAB8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172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1515" name="Group 34">
              <a:extLst>
                <a:ext uri="{FF2B5EF4-FFF2-40B4-BE49-F238E27FC236}">
                  <a16:creationId xmlns:a16="http://schemas.microsoft.com/office/drawing/2014/main" id="{7AA63AAB-B36B-E5DC-5ADB-7618B59B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" y="2091"/>
              <a:ext cx="716" cy="535"/>
              <a:chOff x="4948" y="2414"/>
              <a:chExt cx="716" cy="535"/>
            </a:xfrm>
          </p:grpSpPr>
          <p:sp>
            <p:nvSpPr>
              <p:cNvPr id="21530" name="Oval 35">
                <a:extLst>
                  <a:ext uri="{FF2B5EF4-FFF2-40B4-BE49-F238E27FC236}">
                    <a16:creationId xmlns:a16="http://schemas.microsoft.com/office/drawing/2014/main" id="{1D99C188-4241-582E-1DD4-865D2B01C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1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1531" name="Oval 36">
                <a:extLst>
                  <a:ext uri="{FF2B5EF4-FFF2-40B4-BE49-F238E27FC236}">
                    <a16:creationId xmlns:a16="http://schemas.microsoft.com/office/drawing/2014/main" id="{14176FB2-F5F8-CCE0-CF38-BDEFB9BE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1532" name="Oval 37">
                <a:extLst>
                  <a:ext uri="{FF2B5EF4-FFF2-40B4-BE49-F238E27FC236}">
                    <a16:creationId xmlns:a16="http://schemas.microsoft.com/office/drawing/2014/main" id="{7CD3D12A-2E4E-01A9-47FD-708258EE5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2747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1533" name="Line 38">
                <a:extLst>
                  <a:ext uri="{FF2B5EF4-FFF2-40B4-BE49-F238E27FC236}">
                    <a16:creationId xmlns:a16="http://schemas.microsoft.com/office/drawing/2014/main" id="{FBEB3878-A192-F616-A8C5-7F8C5052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2" y="2600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534" name="Line 39">
                <a:extLst>
                  <a:ext uri="{FF2B5EF4-FFF2-40B4-BE49-F238E27FC236}">
                    <a16:creationId xmlns:a16="http://schemas.microsoft.com/office/drawing/2014/main" id="{8A3449D9-94FD-D48B-24BD-ABEA8F812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1" y="2608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1516" name="Oval 40">
              <a:extLst>
                <a:ext uri="{FF2B5EF4-FFF2-40B4-BE49-F238E27FC236}">
                  <a16:creationId xmlns:a16="http://schemas.microsoft.com/office/drawing/2014/main" id="{FA0EF57C-9839-3E1C-14AA-98D8329E2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3079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21517" name="Oval 41">
              <a:extLst>
                <a:ext uri="{FF2B5EF4-FFF2-40B4-BE49-F238E27FC236}">
                  <a16:creationId xmlns:a16="http://schemas.microsoft.com/office/drawing/2014/main" id="{E9D31095-C0B9-6A59-C0AC-9CBAE2DD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0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grpSp>
          <p:nvGrpSpPr>
            <p:cNvPr id="21518" name="Group 42">
              <a:extLst>
                <a:ext uri="{FF2B5EF4-FFF2-40B4-BE49-F238E27FC236}">
                  <a16:creationId xmlns:a16="http://schemas.microsoft.com/office/drawing/2014/main" id="{82A34DC3-FA8D-1CBB-1398-15D9A1DB3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2392"/>
              <a:ext cx="1176" cy="224"/>
              <a:chOff x="1018" y="3184"/>
              <a:chExt cx="1176" cy="224"/>
            </a:xfrm>
          </p:grpSpPr>
          <p:sp>
            <p:nvSpPr>
              <p:cNvPr id="21528" name="Oval 43">
                <a:extLst>
                  <a:ext uri="{FF2B5EF4-FFF2-40B4-BE49-F238E27FC236}">
                    <a16:creationId xmlns:a16="http://schemas.microsoft.com/office/drawing/2014/main" id="{70F62716-226B-5B31-ACE3-8AFA2678C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1529" name="Oval 44">
                <a:extLst>
                  <a:ext uri="{FF2B5EF4-FFF2-40B4-BE49-F238E27FC236}">
                    <a16:creationId xmlns:a16="http://schemas.microsoft.com/office/drawing/2014/main" id="{305978FC-14F0-3608-C32D-5FCB9F2B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</p:grpSp>
        <p:sp>
          <p:nvSpPr>
            <p:cNvPr id="21519" name="Oval 45">
              <a:extLst>
                <a:ext uri="{FF2B5EF4-FFF2-40B4-BE49-F238E27FC236}">
                  <a16:creationId xmlns:a16="http://schemas.microsoft.com/office/drawing/2014/main" id="{11F30264-A0EF-1709-8D2F-CFAAC1A6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41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21520" name="Oval 46">
              <a:extLst>
                <a:ext uri="{FF2B5EF4-FFF2-40B4-BE49-F238E27FC236}">
                  <a16:creationId xmlns:a16="http://schemas.microsoft.com/office/drawing/2014/main" id="{66D5008D-29CE-0FFD-AE94-FD77BFC33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747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1521" name="Line 47">
              <a:extLst>
                <a:ext uri="{FF2B5EF4-FFF2-40B4-BE49-F238E27FC236}">
                  <a16:creationId xmlns:a16="http://schemas.microsoft.com/office/drawing/2014/main" id="{3B08C50E-99D7-533D-D5F5-6AB3E6F04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6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2" name="Line 48">
              <a:extLst>
                <a:ext uri="{FF2B5EF4-FFF2-40B4-BE49-F238E27FC236}">
                  <a16:creationId xmlns:a16="http://schemas.microsoft.com/office/drawing/2014/main" id="{BF84307A-727B-CFE5-F8C0-2C2DE02A5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2227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3" name="Line 49">
              <a:extLst>
                <a:ext uri="{FF2B5EF4-FFF2-40B4-BE49-F238E27FC236}">
                  <a16:creationId xmlns:a16="http://schemas.microsoft.com/office/drawing/2014/main" id="{2B41E386-AF18-EF58-9E00-B6F6B23B8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" y="2599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4" name="Line 50">
              <a:extLst>
                <a:ext uri="{FF2B5EF4-FFF2-40B4-BE49-F238E27FC236}">
                  <a16:creationId xmlns:a16="http://schemas.microsoft.com/office/drawing/2014/main" id="{38A42FC4-31CE-A2BC-3F68-23D28E40F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0" y="2945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5" name="Line 51">
              <a:extLst>
                <a:ext uri="{FF2B5EF4-FFF2-40B4-BE49-F238E27FC236}">
                  <a16:creationId xmlns:a16="http://schemas.microsoft.com/office/drawing/2014/main" id="{32660FB0-DA19-6144-7A85-A7DB18061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3270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6" name="Line 52">
              <a:extLst>
                <a:ext uri="{FF2B5EF4-FFF2-40B4-BE49-F238E27FC236}">
                  <a16:creationId xmlns:a16="http://schemas.microsoft.com/office/drawing/2014/main" id="{D86B6F1C-AFC3-94E5-84E4-1A0A40172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527" name="Line 53">
              <a:extLst>
                <a:ext uri="{FF2B5EF4-FFF2-40B4-BE49-F238E27FC236}">
                  <a16:creationId xmlns:a16="http://schemas.microsoft.com/office/drawing/2014/main" id="{9518B4B7-8A1B-F192-B92B-C1069AE0F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875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445494" name="Freeform 54">
            <a:extLst>
              <a:ext uri="{FF2B5EF4-FFF2-40B4-BE49-F238E27FC236}">
                <a16:creationId xmlns:a16="http://schemas.microsoft.com/office/drawing/2014/main" id="{6342AE48-6E91-A065-71BB-F0763EED2E0C}"/>
              </a:ext>
            </a:extLst>
          </p:cNvPr>
          <p:cNvSpPr>
            <a:spLocks/>
          </p:cNvSpPr>
          <p:nvPr/>
        </p:nvSpPr>
        <p:spPr bwMode="auto">
          <a:xfrm>
            <a:off x="3779838" y="3392488"/>
            <a:ext cx="1524000" cy="990600"/>
          </a:xfrm>
          <a:custGeom>
            <a:avLst/>
            <a:gdLst>
              <a:gd name="T0" fmla="*/ 0 w 960"/>
              <a:gd name="T1" fmla="*/ 0 h 624"/>
              <a:gd name="T2" fmla="*/ 384 w 960"/>
              <a:gd name="T3" fmla="*/ 480 h 624"/>
              <a:gd name="T4" fmla="*/ 960 w 960"/>
              <a:gd name="T5" fmla="*/ 624 h 624"/>
              <a:gd name="T6" fmla="*/ 0 60000 65536"/>
              <a:gd name="T7" fmla="*/ 0 60000 65536"/>
              <a:gd name="T8" fmla="*/ 0 60000 65536"/>
              <a:gd name="T9" fmla="*/ 0 w 960"/>
              <a:gd name="T10" fmla="*/ 0 h 624"/>
              <a:gd name="T11" fmla="*/ 960 w 960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624">
                <a:moveTo>
                  <a:pt x="0" y="0"/>
                </a:moveTo>
                <a:cubicBezTo>
                  <a:pt x="112" y="188"/>
                  <a:pt x="224" y="376"/>
                  <a:pt x="384" y="480"/>
                </a:cubicBezTo>
                <a:cubicBezTo>
                  <a:pt x="544" y="584"/>
                  <a:pt x="864" y="608"/>
                  <a:pt x="960" y="624"/>
                </a:cubicBezTo>
              </a:path>
            </a:pathLst>
          </a:custGeom>
          <a:noFill/>
          <a:ln w="25400" cap="flat">
            <a:solidFill>
              <a:srgbClr val="DD011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21512" name="Text Box 55">
            <a:extLst>
              <a:ext uri="{FF2B5EF4-FFF2-40B4-BE49-F238E27FC236}">
                <a16:creationId xmlns:a16="http://schemas.microsoft.com/office/drawing/2014/main" id="{43F00821-B9C5-CE7F-0C08-3B56470C2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3271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5355D188-9A3A-4BDA-1C6D-C56474547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7F0C12-6E8D-492E-B4CD-6F706BA746BE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114D874-16F7-32C1-1D7F-865F37091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947" y="156703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Deletion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926F3EC-2E61-98FB-CC41-D199D8E7B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477" y="715041"/>
            <a:ext cx="10639300" cy="50768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b="1" dirty="0"/>
              <a:t>Case 3: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 has two children</a:t>
            </a:r>
          </a:p>
          <a:p>
            <a:pPr lvl="1" algn="just" eaLnBrk="1" hangingPunct="1"/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’s successor (y) is the minimum node in </a:t>
            </a:r>
            <a:r>
              <a:rPr lang="en-US" altLang="en-US" sz="2800" dirty="0">
                <a:latin typeface="Comic Sans MS" panose="030F0702030302020204" pitchFamily="66" charset="0"/>
              </a:rPr>
              <a:t>z</a:t>
            </a:r>
            <a:r>
              <a:rPr lang="en-US" altLang="en-US" sz="2800" dirty="0"/>
              <a:t>’s right subtree</a:t>
            </a:r>
          </a:p>
          <a:p>
            <a:pPr lvl="1" algn="just" eaLnBrk="1" hangingPunct="1"/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 has either no children or one right child (but no left child)</a:t>
            </a:r>
          </a:p>
          <a:p>
            <a:pPr lvl="1" algn="just" eaLnBrk="1" hangingPunct="1"/>
            <a:r>
              <a:rPr lang="en-US" altLang="en-US" sz="2800" dirty="0"/>
              <a:t>Delete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 from the tree (via Case 1 or 2)</a:t>
            </a:r>
          </a:p>
          <a:p>
            <a:pPr lvl="1" algn="just" eaLnBrk="1" hangingPunct="1"/>
            <a:r>
              <a:rPr lang="en-US" altLang="en-US" sz="2800" dirty="0"/>
              <a:t>Replace z’s key and satellite data with y’s.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CFB13157-E101-B354-9492-206EB8F65D29}"/>
              </a:ext>
            </a:extLst>
          </p:cNvPr>
          <p:cNvGrpSpPr>
            <a:grpSpLocks/>
          </p:cNvGrpSpPr>
          <p:nvPr/>
        </p:nvGrpSpPr>
        <p:grpSpPr bwMode="auto">
          <a:xfrm>
            <a:off x="1608139" y="3657601"/>
            <a:ext cx="4664075" cy="2994025"/>
            <a:chOff x="137" y="2304"/>
            <a:chExt cx="2938" cy="1886"/>
          </a:xfrm>
        </p:grpSpPr>
        <p:sp>
          <p:nvSpPr>
            <p:cNvPr id="22563" name="Oval 5">
              <a:extLst>
                <a:ext uri="{FF2B5EF4-FFF2-40B4-BE49-F238E27FC236}">
                  <a16:creationId xmlns:a16="http://schemas.microsoft.com/office/drawing/2014/main" id="{33DA10BA-FA68-E462-9ACF-14D9BA32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0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2564" name="Group 6">
              <a:extLst>
                <a:ext uri="{FF2B5EF4-FFF2-40B4-BE49-F238E27FC236}">
                  <a16:creationId xmlns:a16="http://schemas.microsoft.com/office/drawing/2014/main" id="{7B59EFC8-25B2-9EE2-93E2-AC14B5242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636"/>
              <a:ext cx="1011" cy="889"/>
              <a:chOff x="3795" y="2585"/>
              <a:chExt cx="1011" cy="889"/>
            </a:xfrm>
          </p:grpSpPr>
          <p:sp>
            <p:nvSpPr>
              <p:cNvPr id="22584" name="Oval 7">
                <a:extLst>
                  <a:ext uri="{FF2B5EF4-FFF2-40B4-BE49-F238E27FC236}">
                    <a16:creationId xmlns:a16="http://schemas.microsoft.com/office/drawing/2014/main" id="{041EFEDB-45D6-94BB-DB96-DAF31672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22585" name="Oval 8">
                <a:extLst>
                  <a:ext uri="{FF2B5EF4-FFF2-40B4-BE49-F238E27FC236}">
                    <a16:creationId xmlns:a16="http://schemas.microsoft.com/office/drawing/2014/main" id="{EB60A07F-CF94-3B91-C592-6F8C6E672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2586" name="Oval 9">
                <a:extLst>
                  <a:ext uri="{FF2B5EF4-FFF2-40B4-BE49-F238E27FC236}">
                    <a16:creationId xmlns:a16="http://schemas.microsoft.com/office/drawing/2014/main" id="{D10DB1D8-B89C-721D-3041-B349C2E08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587" name="Oval 10">
                <a:extLst>
                  <a:ext uri="{FF2B5EF4-FFF2-40B4-BE49-F238E27FC236}">
                    <a16:creationId xmlns:a16="http://schemas.microsoft.com/office/drawing/2014/main" id="{9B6F62B5-432E-8C9D-B732-A7FD0D38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2588" name="Line 11">
                <a:extLst>
                  <a:ext uri="{FF2B5EF4-FFF2-40B4-BE49-F238E27FC236}">
                    <a16:creationId xmlns:a16="http://schemas.microsoft.com/office/drawing/2014/main" id="{8897FA49-5F98-A2DE-85DC-F6A4B9D5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589" name="Line 12">
                <a:extLst>
                  <a:ext uri="{FF2B5EF4-FFF2-40B4-BE49-F238E27FC236}">
                    <a16:creationId xmlns:a16="http://schemas.microsoft.com/office/drawing/2014/main" id="{1C8D54D0-A0CC-62A9-4ED3-0EC01CBF8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590" name="Line 13">
                <a:extLst>
                  <a:ext uri="{FF2B5EF4-FFF2-40B4-BE49-F238E27FC236}">
                    <a16:creationId xmlns:a16="http://schemas.microsoft.com/office/drawing/2014/main" id="{E638F6A6-CDF9-F734-48D9-4E0CBF93B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2565" name="Oval 14">
              <a:extLst>
                <a:ext uri="{FF2B5EF4-FFF2-40B4-BE49-F238E27FC236}">
                  <a16:creationId xmlns:a16="http://schemas.microsoft.com/office/drawing/2014/main" id="{EB3441F9-2604-B971-0058-46E3BD92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3655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22566" name="Oval 15">
              <a:extLst>
                <a:ext uri="{FF2B5EF4-FFF2-40B4-BE49-F238E27FC236}">
                  <a16:creationId xmlns:a16="http://schemas.microsoft.com/office/drawing/2014/main" id="{E1248D1B-95D6-E585-B614-7ECDD253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636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grpSp>
          <p:nvGrpSpPr>
            <p:cNvPr id="22567" name="Group 16">
              <a:extLst>
                <a:ext uri="{FF2B5EF4-FFF2-40B4-BE49-F238E27FC236}">
                  <a16:creationId xmlns:a16="http://schemas.microsoft.com/office/drawing/2014/main" id="{AE4E6451-7178-2309-8519-F847B10B3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968"/>
              <a:ext cx="1176" cy="224"/>
              <a:chOff x="1018" y="3184"/>
              <a:chExt cx="1176" cy="224"/>
            </a:xfrm>
          </p:grpSpPr>
          <p:sp>
            <p:nvSpPr>
              <p:cNvPr id="22582" name="Oval 17">
                <a:extLst>
                  <a:ext uri="{FF2B5EF4-FFF2-40B4-BE49-F238E27FC236}">
                    <a16:creationId xmlns:a16="http://schemas.microsoft.com/office/drawing/2014/main" id="{189CC856-95ED-BBC0-B9A6-50C004CB8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583" name="Oval 18">
                <a:extLst>
                  <a:ext uri="{FF2B5EF4-FFF2-40B4-BE49-F238E27FC236}">
                    <a16:creationId xmlns:a16="http://schemas.microsoft.com/office/drawing/2014/main" id="{984B1C34-E199-E714-F48B-53411718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</p:grpSp>
        <p:sp>
          <p:nvSpPr>
            <p:cNvPr id="22568" name="Oval 19">
              <a:extLst>
                <a:ext uri="{FF2B5EF4-FFF2-40B4-BE49-F238E27FC236}">
                  <a16:creationId xmlns:a16="http://schemas.microsoft.com/office/drawing/2014/main" id="{9DDFB5DB-4ABF-33E0-EE0E-C4745B98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3988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22569" name="Oval 20">
              <a:extLst>
                <a:ext uri="{FF2B5EF4-FFF2-40B4-BE49-F238E27FC236}">
                  <a16:creationId xmlns:a16="http://schemas.microsoft.com/office/drawing/2014/main" id="{93C80A0C-ECB1-F701-EE78-CAB5BA36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3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2570" name="Oval 21">
              <a:extLst>
                <a:ext uri="{FF2B5EF4-FFF2-40B4-BE49-F238E27FC236}">
                  <a16:creationId xmlns:a16="http://schemas.microsoft.com/office/drawing/2014/main" id="{2134884E-7820-20E7-22EA-B8C0051A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323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22571" name="Line 22">
              <a:extLst>
                <a:ext uri="{FF2B5EF4-FFF2-40B4-BE49-F238E27FC236}">
                  <a16:creationId xmlns:a16="http://schemas.microsoft.com/office/drawing/2014/main" id="{CA73B4BD-7D1F-91BE-C285-35461A8A9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2" name="Line 23">
              <a:extLst>
                <a:ext uri="{FF2B5EF4-FFF2-40B4-BE49-F238E27FC236}">
                  <a16:creationId xmlns:a16="http://schemas.microsoft.com/office/drawing/2014/main" id="{0BAC570F-F207-5B2F-60C8-917119E21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803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3" name="Line 24">
              <a:extLst>
                <a:ext uri="{FF2B5EF4-FFF2-40B4-BE49-F238E27FC236}">
                  <a16:creationId xmlns:a16="http://schemas.microsoft.com/office/drawing/2014/main" id="{197D56E8-53EE-997A-6005-5A4D908CA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175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4" name="Line 25">
              <a:extLst>
                <a:ext uri="{FF2B5EF4-FFF2-40B4-BE49-F238E27FC236}">
                  <a16:creationId xmlns:a16="http://schemas.microsoft.com/office/drawing/2014/main" id="{D15CB7E6-64F7-10AC-6BF3-54D0E4329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3183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5" name="Line 26">
              <a:extLst>
                <a:ext uri="{FF2B5EF4-FFF2-40B4-BE49-F238E27FC236}">
                  <a16:creationId xmlns:a16="http://schemas.microsoft.com/office/drawing/2014/main" id="{CE456B61-9713-6248-1280-01ACAFBF2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3521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6" name="Line 27">
              <a:extLst>
                <a:ext uri="{FF2B5EF4-FFF2-40B4-BE49-F238E27FC236}">
                  <a16:creationId xmlns:a16="http://schemas.microsoft.com/office/drawing/2014/main" id="{BA555831-84EE-C133-0D06-DCC57D43F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" y="3846"/>
              <a:ext cx="17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7" name="Text Box 28">
              <a:extLst>
                <a:ext uri="{FF2B5EF4-FFF2-40B4-BE49-F238E27FC236}">
                  <a16:creationId xmlns:a16="http://schemas.microsoft.com/office/drawing/2014/main" id="{647BDE6C-367E-5469-B329-FB9446FAD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243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delete</a:t>
              </a:r>
            </a:p>
          </p:txBody>
        </p:sp>
        <p:sp>
          <p:nvSpPr>
            <p:cNvPr id="22578" name="Line 29">
              <a:extLst>
                <a:ext uri="{FF2B5EF4-FFF2-40B4-BE49-F238E27FC236}">
                  <a16:creationId xmlns:a16="http://schemas.microsoft.com/office/drawing/2014/main" id="{A4719B6A-CBDD-3227-20B9-8ADB4A398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7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79" name="Line 30">
              <a:extLst>
                <a:ext uri="{FF2B5EF4-FFF2-40B4-BE49-F238E27FC236}">
                  <a16:creationId xmlns:a16="http://schemas.microsoft.com/office/drawing/2014/main" id="{120C7C34-5A34-D588-C227-7813197D6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4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80" name="Text Box 31">
              <a:extLst>
                <a:ext uri="{FF2B5EF4-FFF2-40B4-BE49-F238E27FC236}">
                  <a16:creationId xmlns:a16="http://schemas.microsoft.com/office/drawing/2014/main" id="{76B23BF9-0896-857B-8717-F8CBFC15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" y="24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22581" name="Line 32">
              <a:extLst>
                <a:ext uri="{FF2B5EF4-FFF2-40B4-BE49-F238E27FC236}">
                  <a16:creationId xmlns:a16="http://schemas.microsoft.com/office/drawing/2014/main" id="{3A79F4DF-4BD0-ADD6-8C67-7DD12E1C6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589"/>
              <a:ext cx="237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446497" name="Text Box 33">
            <a:extLst>
              <a:ext uri="{FF2B5EF4-FFF2-40B4-BE49-F238E27FC236}">
                <a16:creationId xmlns:a16="http://schemas.microsoft.com/office/drawing/2014/main" id="{9A59CD3B-EA64-B43F-800A-325E09FB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5873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DD0111"/>
                </a:solidFill>
              </a:rPr>
              <a:t>y</a:t>
            </a:r>
          </a:p>
        </p:txBody>
      </p:sp>
      <p:sp>
        <p:nvSpPr>
          <p:cNvPr id="446498" name="Line 34">
            <a:extLst>
              <a:ext uri="{FF2B5EF4-FFF2-40B4-BE49-F238E27FC236}">
                <a16:creationId xmlns:a16="http://schemas.microsoft.com/office/drawing/2014/main" id="{D9EA06A2-F990-3875-548D-6F55B3BC0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5594350"/>
            <a:ext cx="107950" cy="731838"/>
          </a:xfrm>
          <a:prstGeom prst="line">
            <a:avLst/>
          </a:prstGeom>
          <a:noFill/>
          <a:ln w="25400">
            <a:solidFill>
              <a:srgbClr val="DD011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1525CCEA-7F96-D646-2ABD-48DA3402E4CC}"/>
              </a:ext>
            </a:extLst>
          </p:cNvPr>
          <p:cNvGrpSpPr>
            <a:grpSpLocks/>
          </p:cNvGrpSpPr>
          <p:nvPr/>
        </p:nvGrpSpPr>
        <p:grpSpPr bwMode="auto">
          <a:xfrm>
            <a:off x="6337301" y="3687764"/>
            <a:ext cx="4202113" cy="2465387"/>
            <a:chOff x="2948" y="2323"/>
            <a:chExt cx="2647" cy="1553"/>
          </a:xfrm>
        </p:grpSpPr>
        <p:sp>
          <p:nvSpPr>
            <p:cNvPr id="22540" name="Oval 36">
              <a:extLst>
                <a:ext uri="{FF2B5EF4-FFF2-40B4-BE49-F238E27FC236}">
                  <a16:creationId xmlns:a16="http://schemas.microsoft.com/office/drawing/2014/main" id="{44322221-9F43-6883-545B-707E1D81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32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15</a:t>
              </a:r>
            </a:p>
          </p:txBody>
        </p:sp>
        <p:grpSp>
          <p:nvGrpSpPr>
            <p:cNvPr id="22541" name="Group 37">
              <a:extLst>
                <a:ext uri="{FF2B5EF4-FFF2-40B4-BE49-F238E27FC236}">
                  <a16:creationId xmlns:a16="http://schemas.microsoft.com/office/drawing/2014/main" id="{01EF9C10-11EA-4EFD-ED12-1D91B7398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2655"/>
              <a:ext cx="1011" cy="889"/>
              <a:chOff x="3795" y="2585"/>
              <a:chExt cx="1011" cy="889"/>
            </a:xfrm>
          </p:grpSpPr>
          <p:sp>
            <p:nvSpPr>
              <p:cNvPr id="22556" name="Oval 38">
                <a:extLst>
                  <a:ext uri="{FF2B5EF4-FFF2-40B4-BE49-F238E27FC236}">
                    <a16:creationId xmlns:a16="http://schemas.microsoft.com/office/drawing/2014/main" id="{E934909C-2A6E-1B49-5CEA-39E1CA406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5" y="2585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22557" name="Oval 39">
                <a:extLst>
                  <a:ext uri="{FF2B5EF4-FFF2-40B4-BE49-F238E27FC236}">
                    <a16:creationId xmlns:a16="http://schemas.microsoft.com/office/drawing/2014/main" id="{C3BDA0A9-5205-D7F3-C87A-A36312E31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293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22558" name="Oval 40">
                <a:extLst>
                  <a:ext uri="{FF2B5EF4-FFF2-40B4-BE49-F238E27FC236}">
                    <a16:creationId xmlns:a16="http://schemas.microsoft.com/office/drawing/2014/main" id="{ED05E09D-1598-D410-0333-B7106E20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559" name="Oval 41">
                <a:extLst>
                  <a:ext uri="{FF2B5EF4-FFF2-40B4-BE49-F238E27FC236}">
                    <a16:creationId xmlns:a16="http://schemas.microsoft.com/office/drawing/2014/main" id="{4E4A4B45-E70A-4D70-C7BE-A213E62E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7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23</a:t>
                </a:r>
              </a:p>
            </p:txBody>
          </p:sp>
          <p:sp>
            <p:nvSpPr>
              <p:cNvPr id="22560" name="Line 42">
                <a:extLst>
                  <a:ext uri="{FF2B5EF4-FFF2-40B4-BE49-F238E27FC236}">
                    <a16:creationId xmlns:a16="http://schemas.microsoft.com/office/drawing/2014/main" id="{FAE2D03C-819D-D161-3DAE-0103979E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2740"/>
                <a:ext cx="385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561" name="Line 43">
                <a:extLst>
                  <a:ext uri="{FF2B5EF4-FFF2-40B4-BE49-F238E27FC236}">
                    <a16:creationId xmlns:a16="http://schemas.microsoft.com/office/drawing/2014/main" id="{CA6DC8B9-06DE-4296-CD28-149A46CA5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125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562" name="Line 44">
                <a:extLst>
                  <a:ext uri="{FF2B5EF4-FFF2-40B4-BE49-F238E27FC236}">
                    <a16:creationId xmlns:a16="http://schemas.microsoft.com/office/drawing/2014/main" id="{6E0B1FB1-A646-6E08-5D37-928EDBA2F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3133"/>
                <a:ext cx="156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sp>
          <p:nvSpPr>
            <p:cNvPr id="22542" name="Oval 45">
              <a:extLst>
                <a:ext uri="{FF2B5EF4-FFF2-40B4-BE49-F238E27FC236}">
                  <a16:creationId xmlns:a16="http://schemas.microsoft.com/office/drawing/2014/main" id="{CEFE1916-C6D7-15D3-F3A9-E6953572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7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22543" name="Oval 46">
              <a:extLst>
                <a:ext uri="{FF2B5EF4-FFF2-40B4-BE49-F238E27FC236}">
                  <a16:creationId xmlns:a16="http://schemas.microsoft.com/office/drawing/2014/main" id="{5353454B-D11B-705C-16A5-00AB9E42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655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grpSp>
          <p:nvGrpSpPr>
            <p:cNvPr id="22544" name="Group 47">
              <a:extLst>
                <a:ext uri="{FF2B5EF4-FFF2-40B4-BE49-F238E27FC236}">
                  <a16:creationId xmlns:a16="http://schemas.microsoft.com/office/drawing/2014/main" id="{C25537A3-2112-3A57-7E35-7ED55BAD7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8" y="2987"/>
              <a:ext cx="1176" cy="224"/>
              <a:chOff x="1018" y="3184"/>
              <a:chExt cx="1176" cy="224"/>
            </a:xfrm>
          </p:grpSpPr>
          <p:sp>
            <p:nvSpPr>
              <p:cNvPr id="22554" name="Oval 48">
                <a:extLst>
                  <a:ext uri="{FF2B5EF4-FFF2-40B4-BE49-F238E27FC236}">
                    <a16:creationId xmlns:a16="http://schemas.microsoft.com/office/drawing/2014/main" id="{2DD53245-FF92-555D-083F-DE165A185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3206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555" name="Oval 49">
                <a:extLst>
                  <a:ext uri="{FF2B5EF4-FFF2-40B4-BE49-F238E27FC236}">
                    <a16:creationId xmlns:a16="http://schemas.microsoft.com/office/drawing/2014/main" id="{984AD883-1329-E821-4D9F-7034F8B0D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184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</p:grpSp>
        <p:sp>
          <p:nvSpPr>
            <p:cNvPr id="22545" name="Oval 50">
              <a:extLst>
                <a:ext uri="{FF2B5EF4-FFF2-40B4-BE49-F238E27FC236}">
                  <a16:creationId xmlns:a16="http://schemas.microsoft.com/office/drawing/2014/main" id="{D27CD75C-97EA-F6FB-545B-448E0DB63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334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</a:t>
              </a:r>
            </a:p>
          </p:txBody>
        </p:sp>
        <p:sp>
          <p:nvSpPr>
            <p:cNvPr id="22546" name="Oval 51">
              <a:extLst>
                <a:ext uri="{FF2B5EF4-FFF2-40B4-BE49-F238E27FC236}">
                  <a16:creationId xmlns:a16="http://schemas.microsoft.com/office/drawing/2014/main" id="{FCCF921B-66A5-29C5-BAF9-270A8C2F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342"/>
              <a:ext cx="202" cy="2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13</a:t>
              </a:r>
            </a:p>
          </p:txBody>
        </p:sp>
        <p:sp>
          <p:nvSpPr>
            <p:cNvPr id="22547" name="Line 52">
              <a:extLst>
                <a:ext uri="{FF2B5EF4-FFF2-40B4-BE49-F238E27FC236}">
                  <a16:creationId xmlns:a16="http://schemas.microsoft.com/office/drawing/2014/main" id="{0F6BFE25-C1E0-AB39-8FAC-35569788C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7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48" name="Line 53">
              <a:extLst>
                <a:ext uri="{FF2B5EF4-FFF2-40B4-BE49-F238E27FC236}">
                  <a16:creationId xmlns:a16="http://schemas.microsoft.com/office/drawing/2014/main" id="{B27F4A6B-1BAE-AC08-5F0F-7A6AC6CE0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22"/>
              <a:ext cx="31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49" name="Line 54">
              <a:extLst>
                <a:ext uri="{FF2B5EF4-FFF2-40B4-BE49-F238E27FC236}">
                  <a16:creationId xmlns:a16="http://schemas.microsoft.com/office/drawing/2014/main" id="{8548AF54-B0DF-9710-4A86-F3A4F0044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4" y="3194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50" name="Line 55">
              <a:extLst>
                <a:ext uri="{FF2B5EF4-FFF2-40B4-BE49-F238E27FC236}">
                  <a16:creationId xmlns:a16="http://schemas.microsoft.com/office/drawing/2014/main" id="{FA88C4EE-22C5-6DB1-2CF2-42A63995B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3202"/>
              <a:ext cx="156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51" name="Line 56">
              <a:extLst>
                <a:ext uri="{FF2B5EF4-FFF2-40B4-BE49-F238E27FC236}">
                  <a16:creationId xmlns:a16="http://schemas.microsoft.com/office/drawing/2014/main" id="{8D7617E1-EE29-F47C-A6C4-7F30007CF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" y="3540"/>
              <a:ext cx="115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52" name="Line 57">
              <a:extLst>
                <a:ext uri="{FF2B5EF4-FFF2-40B4-BE49-F238E27FC236}">
                  <a16:creationId xmlns:a16="http://schemas.microsoft.com/office/drawing/2014/main" id="{D464E575-20A1-2244-9931-D43E2496A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7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553" name="Line 58">
              <a:extLst>
                <a:ext uri="{FF2B5EF4-FFF2-40B4-BE49-F238E27FC236}">
                  <a16:creationId xmlns:a16="http://schemas.microsoft.com/office/drawing/2014/main" id="{0E23CE08-D5A3-F1CF-0499-B10CFA6B7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247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C206223D-E74D-17EF-9ED3-C367792AA755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3571875"/>
            <a:ext cx="584200" cy="623888"/>
            <a:chOff x="694" y="2250"/>
            <a:chExt cx="368" cy="393"/>
          </a:xfrm>
        </p:grpSpPr>
        <p:sp>
          <p:nvSpPr>
            <p:cNvPr id="22538" name="Oval 60">
              <a:extLst>
                <a:ext uri="{FF2B5EF4-FFF2-40B4-BE49-F238E27FC236}">
                  <a16:creationId xmlns:a16="http://schemas.microsoft.com/office/drawing/2014/main" id="{29B0ACD1-985F-7481-7975-F4C5AEAD8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250"/>
              <a:ext cx="202" cy="202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6</a:t>
              </a:r>
            </a:p>
          </p:txBody>
        </p:sp>
        <p:sp>
          <p:nvSpPr>
            <p:cNvPr id="22539" name="Freeform 61">
              <a:extLst>
                <a:ext uri="{FF2B5EF4-FFF2-40B4-BE49-F238E27FC236}">
                  <a16:creationId xmlns:a16="http://schemas.microsoft.com/office/drawing/2014/main" id="{224F22FD-7519-DC6B-629B-E49F1334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2345"/>
              <a:ext cx="168" cy="298"/>
            </a:xfrm>
            <a:custGeom>
              <a:avLst/>
              <a:gdLst>
                <a:gd name="T0" fmla="*/ 0 w 168"/>
                <a:gd name="T1" fmla="*/ 0 h 298"/>
                <a:gd name="T2" fmla="*/ 143 w 168"/>
                <a:gd name="T3" fmla="*/ 88 h 298"/>
                <a:gd name="T4" fmla="*/ 150 w 168"/>
                <a:gd name="T5" fmla="*/ 217 h 298"/>
                <a:gd name="T6" fmla="*/ 116 w 168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298"/>
                <a:gd name="T14" fmla="*/ 168 w 168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298">
                  <a:moveTo>
                    <a:pt x="0" y="0"/>
                  </a:moveTo>
                  <a:cubicBezTo>
                    <a:pt x="59" y="26"/>
                    <a:pt x="118" y="52"/>
                    <a:pt x="143" y="88"/>
                  </a:cubicBezTo>
                  <a:cubicBezTo>
                    <a:pt x="168" y="124"/>
                    <a:pt x="154" y="182"/>
                    <a:pt x="150" y="217"/>
                  </a:cubicBezTo>
                  <a:cubicBezTo>
                    <a:pt x="146" y="252"/>
                    <a:pt x="103" y="288"/>
                    <a:pt x="116" y="2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5B4CBCAF-03B9-4AA4-BE8D-42F01634C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263E32-B6A4-48A7-A567-57E83CDF602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22F4B95-46D2-3A4D-4D38-F390444A7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526" y="254525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Binary Search Trees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46BC97D2-F537-0AE4-7F41-2346BF7D0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826" y="1033820"/>
            <a:ext cx="6460434" cy="50075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Tree representation:</a:t>
            </a:r>
          </a:p>
          <a:p>
            <a:pPr lvl="1" eaLnBrk="1" hangingPunct="1"/>
            <a:r>
              <a:rPr lang="en-US" altLang="en-US" sz="2400" dirty="0"/>
              <a:t>A linked data structure in which each node is an object</a:t>
            </a:r>
          </a:p>
          <a:p>
            <a:pPr eaLnBrk="1" hangingPunct="1"/>
            <a:r>
              <a:rPr lang="en-US" altLang="en-US" sz="2800" dirty="0"/>
              <a:t>Node representation: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Key</a:t>
            </a:r>
            <a:r>
              <a:rPr lang="en-US" altLang="en-US" sz="2400" dirty="0"/>
              <a:t> field</a:t>
            </a:r>
          </a:p>
          <a:p>
            <a:pPr lvl="1" eaLnBrk="1" hangingPunct="1"/>
            <a:r>
              <a:rPr lang="en-US" altLang="en-US" sz="2400" dirty="0"/>
              <a:t>Satellite data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Left:</a:t>
            </a:r>
            <a:r>
              <a:rPr lang="en-US" altLang="en-US" sz="2400" dirty="0"/>
              <a:t> pointer to left child</a:t>
            </a:r>
          </a:p>
          <a:p>
            <a:pPr lvl="1" eaLnBrk="1" hangingPunct="1"/>
            <a:r>
              <a:rPr lang="en-US" altLang="en-US" sz="2400" dirty="0">
                <a:latin typeface="Comic Sans MS" panose="030F0702030302020204" pitchFamily="66" charset="0"/>
              </a:rPr>
              <a:t>Right:</a:t>
            </a:r>
            <a:r>
              <a:rPr lang="en-US" altLang="en-US" sz="2400" dirty="0"/>
              <a:t> pointer to right child</a:t>
            </a:r>
          </a:p>
          <a:p>
            <a:pPr eaLnBrk="1" hangingPunct="1"/>
            <a:r>
              <a:rPr lang="en-US" altLang="en-US" sz="2800" dirty="0"/>
              <a:t>Satisfies the binary-search-tree property !!</a:t>
            </a: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76EFA65C-F524-FE5F-9F5A-BD01E2F9D1E6}"/>
              </a:ext>
            </a:extLst>
          </p:cNvPr>
          <p:cNvGrpSpPr/>
          <p:nvPr/>
        </p:nvGrpSpPr>
        <p:grpSpPr>
          <a:xfrm>
            <a:off x="7027863" y="1033463"/>
            <a:ext cx="3478212" cy="4818062"/>
            <a:chOff x="7027863" y="1033463"/>
            <a:chExt cx="3478212" cy="4818062"/>
          </a:xfrm>
        </p:grpSpPr>
        <p:sp>
          <p:nvSpPr>
            <p:cNvPr id="3078" name="AutoShape 5">
              <a:extLst>
                <a:ext uri="{FF2B5EF4-FFF2-40B4-BE49-F238E27FC236}">
                  <a16:creationId xmlns:a16="http://schemas.microsoft.com/office/drawing/2014/main" id="{8A8041BA-CC25-760B-6543-E247CB3E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925" y="1431925"/>
              <a:ext cx="1022350" cy="4524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79" name="AutoShape 6">
              <a:extLst>
                <a:ext uri="{FF2B5EF4-FFF2-40B4-BE49-F238E27FC236}">
                  <a16:creationId xmlns:a16="http://schemas.microsoft.com/office/drawing/2014/main" id="{588768A7-5E21-86DA-9D5E-AC30E3642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788" y="2470150"/>
              <a:ext cx="2087562" cy="1012825"/>
            </a:xfrm>
            <a:prstGeom prst="roundRect">
              <a:avLst>
                <a:gd name="adj" fmla="val 16667"/>
              </a:avLst>
            </a:prstGeom>
            <a:solidFill>
              <a:srgbClr val="E5F3F5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080" name="AutoShape 7">
              <a:extLst>
                <a:ext uri="{FF2B5EF4-FFF2-40B4-BE49-F238E27FC236}">
                  <a16:creationId xmlns:a16="http://schemas.microsoft.com/office/drawing/2014/main" id="{8EBCA76A-064E-63A7-0853-E9A19D04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7863" y="4078288"/>
              <a:ext cx="1484312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Left child</a:t>
              </a:r>
            </a:p>
          </p:txBody>
        </p:sp>
        <p:sp>
          <p:nvSpPr>
            <p:cNvPr id="3081" name="AutoShape 8">
              <a:extLst>
                <a:ext uri="{FF2B5EF4-FFF2-40B4-BE49-F238E27FC236}">
                  <a16:creationId xmlns:a16="http://schemas.microsoft.com/office/drawing/2014/main" id="{CEE6A702-5FB5-CA77-05D9-683F5B063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963" y="4070350"/>
              <a:ext cx="1484312" cy="5175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mic Sans MS" panose="030F0702030302020204" pitchFamily="66" charset="0"/>
                </a:rPr>
                <a:t>Right child</a:t>
              </a:r>
            </a:p>
          </p:txBody>
        </p:sp>
        <p:sp>
          <p:nvSpPr>
            <p:cNvPr id="3082" name="Line 9">
              <a:extLst>
                <a:ext uri="{FF2B5EF4-FFF2-40B4-BE49-F238E27FC236}">
                  <a16:creationId xmlns:a16="http://schemas.microsoft.com/office/drawing/2014/main" id="{1C3DEA51-F4F0-009A-2483-F41CD2B31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0525" y="2484438"/>
              <a:ext cx="0" cy="1011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id="{45D199D3-1119-1E50-069F-254924199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38" y="2459038"/>
              <a:ext cx="0" cy="1011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id="{A4894044-CDED-28B5-DD7F-7CEB27A05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275" y="2803525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3085" name="Text Box 12">
              <a:extLst>
                <a:ext uri="{FF2B5EF4-FFF2-40B4-BE49-F238E27FC236}">
                  <a16:creationId xmlns:a16="http://schemas.microsoft.com/office/drawing/2014/main" id="{74E0C00B-6461-95AC-5BB1-C38F7B16B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6875" y="2803525"/>
              <a:ext cx="327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3090" name="Text Box 17">
              <a:extLst>
                <a:ext uri="{FF2B5EF4-FFF2-40B4-BE49-F238E27FC236}">
                  <a16:creationId xmlns:a16="http://schemas.microsoft.com/office/drawing/2014/main" id="{D446F756-E766-A3EC-51D0-DC95BE679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0084" y="2625612"/>
              <a:ext cx="6976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Data</a:t>
              </a:r>
            </a:p>
            <a:p>
              <a:pPr algn="ctr" eaLnBrk="1" hangingPunct="1"/>
              <a:r>
                <a:rPr lang="en-US" altLang="en-US" dirty="0">
                  <a:latin typeface="Comic Sans MS" panose="030F0702030302020204" pitchFamily="66" charset="0"/>
                </a:rPr>
                <a:t>key</a:t>
              </a:r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id="{AB24FA08-F77C-84F4-5E65-A22174EFD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5525" y="1882775"/>
              <a:ext cx="1054100" cy="581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id="{B932AA9C-CF28-1D03-B876-30E579504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3486150"/>
              <a:ext cx="774700" cy="6016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id="{62DBA190-2808-E6C4-F6F2-7D718230F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2663" y="3482975"/>
              <a:ext cx="774700" cy="6016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4" name="Freeform 21">
              <a:extLst>
                <a:ext uri="{FF2B5EF4-FFF2-40B4-BE49-F238E27FC236}">
                  <a16:creationId xmlns:a16="http://schemas.microsoft.com/office/drawing/2014/main" id="{BAB66EEC-454B-DC84-6A48-A8823214D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3281363"/>
              <a:ext cx="377825" cy="795337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5" name="Freeform 22">
              <a:extLst>
                <a:ext uri="{FF2B5EF4-FFF2-40B4-BE49-F238E27FC236}">
                  <a16:creationId xmlns:a16="http://schemas.microsoft.com/office/drawing/2014/main" id="{33216F0C-4C03-259C-C488-BA5C83960F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48800" y="3278188"/>
              <a:ext cx="377825" cy="795337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 cap="flat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id="{90E796F9-A999-2E12-5669-0B67DD18A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6338" y="4603750"/>
              <a:ext cx="236537" cy="657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id="{C9B7B6FE-2237-835D-5ECE-8F99AC4DB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7638" y="4600575"/>
              <a:ext cx="236537" cy="657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id="{3ADD09BF-9029-2C09-4CDD-6D0F953A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3375" y="4600575"/>
              <a:ext cx="236537" cy="657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id="{A443F23B-D825-C08C-E721-8716C2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4675" y="4597400"/>
              <a:ext cx="236537" cy="657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id="{FD4C2A10-C661-D99A-29C0-2D5C38C60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2238" y="5357813"/>
              <a:ext cx="0" cy="49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id="{E896DAAF-C5CD-5747-638B-37562FCE6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2613" y="5357813"/>
              <a:ext cx="0" cy="493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id="{36249F4C-3345-57E9-3300-2584F6E69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78988" y="1033463"/>
              <a:ext cx="827087" cy="407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47DD0259-DFC6-C859-03E9-525B96FAD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597EDD-FCCF-4CD1-976C-FD559A15F78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88EAA8D-5456-2755-845E-0BAA75D53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Tree Property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AF5EAF2-5E12-3C01-2EC2-AA28DC0E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403" y="1543792"/>
            <a:ext cx="6458197" cy="424740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Binary search tree property:</a:t>
            </a:r>
          </a:p>
          <a:p>
            <a:pPr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 is in left subtree of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, </a:t>
            </a:r>
          </a:p>
          <a:p>
            <a:pPr lvl="2" eaLnBrk="1" hangingPunct="1">
              <a:buFontTx/>
              <a:buNone/>
            </a:pPr>
            <a:r>
              <a:rPr lang="en-US" altLang="en-US" sz="2800" dirty="0"/>
              <a:t>then y-&gt;</a:t>
            </a:r>
            <a:r>
              <a:rPr lang="en-US" altLang="en-US" sz="2800" dirty="0">
                <a:latin typeface="Comic Sans MS" panose="030F0702030302020204" pitchFamily="66" charset="0"/>
              </a:rPr>
              <a:t>key &lt; x-&gt;key</a:t>
            </a:r>
          </a:p>
          <a:p>
            <a:pPr lvl="2" eaLnBrk="1" hangingPunct="1">
              <a:buFontTx/>
              <a:buNone/>
            </a:pP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y</a:t>
            </a:r>
            <a:r>
              <a:rPr lang="en-US" altLang="en-US" sz="2800" dirty="0"/>
              <a:t> is in right subtree of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  <a:r>
              <a:rPr lang="en-US" altLang="en-US" sz="2800" dirty="0"/>
              <a:t>, </a:t>
            </a:r>
          </a:p>
          <a:p>
            <a:pPr lvl="2" eaLnBrk="1" hangingPunct="1">
              <a:buFontTx/>
              <a:buNone/>
            </a:pPr>
            <a:r>
              <a:rPr lang="en-US" altLang="en-US" sz="2800" dirty="0"/>
              <a:t>then y-&gt;</a:t>
            </a:r>
            <a:r>
              <a:rPr lang="en-US" altLang="en-US" sz="2800" dirty="0">
                <a:latin typeface="Comic Sans MS" panose="030F0702030302020204" pitchFamily="66" charset="0"/>
              </a:rPr>
              <a:t>key ≥ x-&gt;key</a:t>
            </a: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8CB65897-01DB-8E55-C482-406C52DF1739}"/>
              </a:ext>
            </a:extLst>
          </p:cNvPr>
          <p:cNvGrpSpPr>
            <a:grpSpLocks/>
          </p:cNvGrpSpPr>
          <p:nvPr/>
        </p:nvGrpSpPr>
        <p:grpSpPr bwMode="auto">
          <a:xfrm>
            <a:off x="6531429" y="1718953"/>
            <a:ext cx="3930732" cy="3420094"/>
            <a:chOff x="682" y="1950"/>
            <a:chExt cx="1604" cy="912"/>
          </a:xfrm>
        </p:grpSpPr>
        <p:sp>
          <p:nvSpPr>
            <p:cNvPr id="4102" name="Line 5">
              <a:extLst>
                <a:ext uri="{FF2B5EF4-FFF2-40B4-BE49-F238E27FC236}">
                  <a16:creationId xmlns:a16="http://schemas.microsoft.com/office/drawing/2014/main" id="{2E4B08AC-CC7D-1995-9248-DCBA07664A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03" name="Line 6">
              <a:extLst>
                <a:ext uri="{FF2B5EF4-FFF2-40B4-BE49-F238E27FC236}">
                  <a16:creationId xmlns:a16="http://schemas.microsoft.com/office/drawing/2014/main" id="{E01D1A5C-BACD-75DF-137F-C3AEBD0712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04" name="Line 7">
              <a:extLst>
                <a:ext uri="{FF2B5EF4-FFF2-40B4-BE49-F238E27FC236}">
                  <a16:creationId xmlns:a16="http://schemas.microsoft.com/office/drawing/2014/main" id="{42FAF2EA-B998-8498-2291-77987272B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05" name="Oval 8">
              <a:extLst>
                <a:ext uri="{FF2B5EF4-FFF2-40B4-BE49-F238E27FC236}">
                  <a16:creationId xmlns:a16="http://schemas.microsoft.com/office/drawing/2014/main" id="{8F20E853-489E-7F14-F83D-CA6A0210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4106" name="Oval 9">
              <a:extLst>
                <a:ext uri="{FF2B5EF4-FFF2-40B4-BE49-F238E27FC236}">
                  <a16:creationId xmlns:a16="http://schemas.microsoft.com/office/drawing/2014/main" id="{C6B18FD6-3EF1-B792-225A-28E9B7FD3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4107" name="Oval 10">
              <a:extLst>
                <a:ext uri="{FF2B5EF4-FFF2-40B4-BE49-F238E27FC236}">
                  <a16:creationId xmlns:a16="http://schemas.microsoft.com/office/drawing/2014/main" id="{C283BAB6-BBD0-B22F-3106-93745075A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4108" name="Oval 11">
              <a:extLst>
                <a:ext uri="{FF2B5EF4-FFF2-40B4-BE49-F238E27FC236}">
                  <a16:creationId xmlns:a16="http://schemas.microsoft.com/office/drawing/2014/main" id="{501ED049-13AF-1E7E-2179-B04FDAD5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4109" name="Oval 12">
              <a:extLst>
                <a:ext uri="{FF2B5EF4-FFF2-40B4-BE49-F238E27FC236}">
                  <a16:creationId xmlns:a16="http://schemas.microsoft.com/office/drawing/2014/main" id="{06B50802-B89F-AD7D-375C-7085D1FA0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4110" name="Oval 13">
              <a:extLst>
                <a:ext uri="{FF2B5EF4-FFF2-40B4-BE49-F238E27FC236}">
                  <a16:creationId xmlns:a16="http://schemas.microsoft.com/office/drawing/2014/main" id="{725FD904-B9C7-CEAF-B6BE-17525A14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EB972EBF-71ED-332A-A64B-71144A636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DEBF59-AB1E-451D-9B5E-2F07B7D482E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10C278C-037C-0697-7D52-FAA9ED89B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66" y="277091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Binary Search Trees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5300ABC-A4C7-954A-4B20-FDD0FEC1F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66" y="937491"/>
            <a:ext cx="10058400" cy="5643561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/>
              <a:t>Support many dynamic set operations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TRAVERSE, SEARCH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MINIMUM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MAXIMUM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PREDECESSOR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SUCCESSOR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INSERT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dirty="0"/>
              <a:t>DELETE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ECA9565E-2777-A763-C751-882EB03B3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A6978-1D50-44E3-87AD-2AD2C056D12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6ECF299-9696-B8E0-83D6-C61E3C2AF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704" y="122712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Traversing a Binary Search Tree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6A4E5CC-F1CA-3DA4-15B1-9DE7409B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0238" y="899556"/>
            <a:ext cx="10016424" cy="5195888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en-US" sz="2800" b="1" dirty="0" err="1"/>
              <a:t>Inorder</a:t>
            </a:r>
            <a:r>
              <a:rPr lang="en-US" altLang="en-US" sz="2800" dirty="0"/>
              <a:t> tree walk:</a:t>
            </a:r>
          </a:p>
          <a:p>
            <a:pPr marL="914400" lvl="1" indent="-457200"/>
            <a:r>
              <a:rPr lang="en-US" altLang="en-US" sz="2800" dirty="0"/>
              <a:t>Root is printed between the values of its left and right subtrees: </a:t>
            </a:r>
            <a:r>
              <a:rPr lang="en-US" altLang="en-US" sz="2800" dirty="0">
                <a:solidFill>
                  <a:srgbClr val="336699"/>
                </a:solidFill>
              </a:rPr>
              <a:t>left, root, right</a:t>
            </a:r>
          </a:p>
          <a:p>
            <a:pPr marL="914400" lvl="1" indent="-457200"/>
            <a:r>
              <a:rPr lang="en-US" altLang="en-US" sz="2800" dirty="0"/>
              <a:t>Keys are printed in </a:t>
            </a:r>
            <a:r>
              <a:rPr lang="en-US" altLang="en-US" sz="2800" dirty="0">
                <a:solidFill>
                  <a:srgbClr val="DD0111"/>
                </a:solidFill>
              </a:rPr>
              <a:t>sorted order</a:t>
            </a:r>
            <a:endParaRPr lang="en-US" altLang="en-US" sz="2800" dirty="0">
              <a:solidFill>
                <a:srgbClr val="336699"/>
              </a:solidFill>
            </a:endParaRPr>
          </a:p>
          <a:p>
            <a:pPr marL="533400" indent="-533400"/>
            <a:r>
              <a:rPr lang="en-US" altLang="en-US" sz="2800" b="1" dirty="0"/>
              <a:t>Preorder</a:t>
            </a:r>
            <a:r>
              <a:rPr lang="en-US" altLang="en-US" sz="2800" dirty="0"/>
              <a:t> tree walk:</a:t>
            </a:r>
          </a:p>
          <a:p>
            <a:pPr marL="914400" lvl="1" indent="-457200"/>
            <a:r>
              <a:rPr lang="en-US" altLang="en-US" sz="2800" dirty="0"/>
              <a:t>root printed first: </a:t>
            </a:r>
            <a:r>
              <a:rPr lang="en-US" altLang="en-US" sz="2800" dirty="0">
                <a:solidFill>
                  <a:srgbClr val="336699"/>
                </a:solidFill>
              </a:rPr>
              <a:t>root, left, right</a:t>
            </a:r>
          </a:p>
          <a:p>
            <a:pPr marL="533400" indent="-533400"/>
            <a:r>
              <a:rPr lang="en-US" altLang="en-US" sz="2800" b="1" dirty="0" err="1"/>
              <a:t>Postorder</a:t>
            </a:r>
            <a:r>
              <a:rPr lang="en-US" altLang="en-US" sz="2800" dirty="0"/>
              <a:t> tree walk:</a:t>
            </a:r>
            <a:endParaRPr lang="en-US" altLang="en-US" sz="2800" dirty="0">
              <a:solidFill>
                <a:srgbClr val="336699"/>
              </a:solidFill>
            </a:endParaRPr>
          </a:p>
          <a:p>
            <a:pPr marL="914400" lvl="1" indent="-457200"/>
            <a:r>
              <a:rPr lang="en-US" altLang="en-US" sz="2800" dirty="0"/>
              <a:t>root printed last: </a:t>
            </a:r>
            <a:r>
              <a:rPr lang="en-US" altLang="en-US" sz="2800" dirty="0">
                <a:solidFill>
                  <a:srgbClr val="006699"/>
                </a:solidFill>
              </a:rPr>
              <a:t>left, right, root</a:t>
            </a:r>
          </a:p>
        </p:txBody>
      </p:sp>
      <p:grpSp>
        <p:nvGrpSpPr>
          <p:cNvPr id="7173" name="Group 4">
            <a:extLst>
              <a:ext uri="{FF2B5EF4-FFF2-40B4-BE49-F238E27FC236}">
                <a16:creationId xmlns:a16="http://schemas.microsoft.com/office/drawing/2014/main" id="{17198732-5F74-BDBF-1019-6912AF0467EC}"/>
              </a:ext>
            </a:extLst>
          </p:cNvPr>
          <p:cNvGrpSpPr>
            <a:grpSpLocks/>
          </p:cNvGrpSpPr>
          <p:nvPr/>
        </p:nvGrpSpPr>
        <p:grpSpPr bwMode="auto">
          <a:xfrm>
            <a:off x="7126287" y="2235288"/>
            <a:ext cx="3861480" cy="2582632"/>
            <a:chOff x="682" y="1950"/>
            <a:chExt cx="1604" cy="912"/>
          </a:xfrm>
        </p:grpSpPr>
        <p:sp>
          <p:nvSpPr>
            <p:cNvPr id="7177" name="Line 5">
              <a:extLst>
                <a:ext uri="{FF2B5EF4-FFF2-40B4-BE49-F238E27FC236}">
                  <a16:creationId xmlns:a16="http://schemas.microsoft.com/office/drawing/2014/main" id="{60E9635E-1640-7568-1CB0-15EC1473C1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78" name="Line 6">
              <a:extLst>
                <a:ext uri="{FF2B5EF4-FFF2-40B4-BE49-F238E27FC236}">
                  <a16:creationId xmlns:a16="http://schemas.microsoft.com/office/drawing/2014/main" id="{168BC316-DF23-F9C3-4802-E667EDC290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79" name="Line 7">
              <a:extLst>
                <a:ext uri="{FF2B5EF4-FFF2-40B4-BE49-F238E27FC236}">
                  <a16:creationId xmlns:a16="http://schemas.microsoft.com/office/drawing/2014/main" id="{ABADF8BA-31E9-EC4D-6DB6-D1794A15F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80" name="Oval 8">
              <a:extLst>
                <a:ext uri="{FF2B5EF4-FFF2-40B4-BE49-F238E27FC236}">
                  <a16:creationId xmlns:a16="http://schemas.microsoft.com/office/drawing/2014/main" id="{5E9FBB14-6F7A-8151-0005-33981278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7181" name="Oval 9">
              <a:extLst>
                <a:ext uri="{FF2B5EF4-FFF2-40B4-BE49-F238E27FC236}">
                  <a16:creationId xmlns:a16="http://schemas.microsoft.com/office/drawing/2014/main" id="{1E79AAA1-7DE5-74DB-6DAC-7D6B1632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7182" name="Oval 10">
              <a:extLst>
                <a:ext uri="{FF2B5EF4-FFF2-40B4-BE49-F238E27FC236}">
                  <a16:creationId xmlns:a16="http://schemas.microsoft.com/office/drawing/2014/main" id="{23393101-A0AB-44A3-2742-178EF3E30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7183" name="Oval 11">
              <a:extLst>
                <a:ext uri="{FF2B5EF4-FFF2-40B4-BE49-F238E27FC236}">
                  <a16:creationId xmlns:a16="http://schemas.microsoft.com/office/drawing/2014/main" id="{F3BC310F-B9D0-6D95-F7F3-57B5C5BD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7184" name="Oval 12">
              <a:extLst>
                <a:ext uri="{FF2B5EF4-FFF2-40B4-BE49-F238E27FC236}">
                  <a16:creationId xmlns:a16="http://schemas.microsoft.com/office/drawing/2014/main" id="{051943EA-6075-2292-7EEF-6C48D078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7</a:t>
              </a:r>
            </a:p>
          </p:txBody>
        </p:sp>
        <p:sp>
          <p:nvSpPr>
            <p:cNvPr id="7185" name="Oval 13">
              <a:extLst>
                <a:ext uri="{FF2B5EF4-FFF2-40B4-BE49-F238E27FC236}">
                  <a16:creationId xmlns:a16="http://schemas.microsoft.com/office/drawing/2014/main" id="{E792547B-8234-6006-148F-389CF592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9</a:t>
              </a:r>
            </a:p>
          </p:txBody>
        </p:sp>
      </p:grpSp>
      <p:sp>
        <p:nvSpPr>
          <p:cNvPr id="7174" name="Text Box 14">
            <a:extLst>
              <a:ext uri="{FF2B5EF4-FFF2-40B4-BE49-F238E27FC236}">
                <a16:creationId xmlns:a16="http://schemas.microsoft.com/office/drawing/2014/main" id="{0FD23CFA-1093-2B2B-589A-E4D9D0C9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172" y="5638244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Preorder: 5 3 2 5 7 9</a:t>
            </a:r>
          </a:p>
        </p:txBody>
      </p:sp>
      <p:sp>
        <p:nvSpPr>
          <p:cNvPr id="7175" name="Text Box 15">
            <a:extLst>
              <a:ext uri="{FF2B5EF4-FFF2-40B4-BE49-F238E27FC236}">
                <a16:creationId xmlns:a16="http://schemas.microsoft.com/office/drawing/2014/main" id="{7A13042D-8BC3-4D17-518E-E0055C3A5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11" y="5638244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Inorder</a:t>
            </a:r>
            <a:r>
              <a:rPr lang="en-US" altLang="en-US" sz="2400" dirty="0"/>
              <a:t>: 2 3 5 5 7 9</a:t>
            </a:r>
          </a:p>
        </p:txBody>
      </p:sp>
      <p:sp>
        <p:nvSpPr>
          <p:cNvPr id="7176" name="Text Box 16">
            <a:extLst>
              <a:ext uri="{FF2B5EF4-FFF2-40B4-BE49-F238E27FC236}">
                <a16:creationId xmlns:a16="http://schemas.microsoft.com/office/drawing/2014/main" id="{6B60F865-3505-C6D8-16DA-3260AFFA7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796" y="5572118"/>
            <a:ext cx="311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Postorder</a:t>
            </a:r>
            <a:r>
              <a:rPr lang="en-US" altLang="en-US" sz="2400" dirty="0"/>
              <a:t>: 2 5 3 9 7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7C76CD79-B74F-D33D-D3B0-544005557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DCCF41-33E4-4825-AF2C-CC5DF4F0C87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3B2AFA5-7FB7-0731-5E0F-CE3286677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570" y="261938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Searching for a Key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3F1E596-8A8B-9A79-2EF9-27F5C2846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892" y="1154114"/>
            <a:ext cx="9999022" cy="5432425"/>
          </a:xfrm>
        </p:spPr>
        <p:txBody>
          <a:bodyPr>
            <a:noAutofit/>
          </a:bodyPr>
          <a:lstStyle/>
          <a:p>
            <a:pPr marL="533400" indent="-533400">
              <a:spcBef>
                <a:spcPts val="600"/>
              </a:spcBef>
            </a:pPr>
            <a:r>
              <a:rPr lang="en-US" altLang="en-US" sz="2800" dirty="0"/>
              <a:t>Given a pointer to the root of a tree and a key </a:t>
            </a:r>
            <a:r>
              <a:rPr lang="en-US" altLang="en-US" sz="2800" dirty="0">
                <a:latin typeface="Comic Sans MS" panose="030F0702030302020204" pitchFamily="66" charset="0"/>
              </a:rPr>
              <a:t>k</a:t>
            </a:r>
            <a:r>
              <a:rPr lang="en-US" altLang="en-US" sz="2800" dirty="0"/>
              <a:t>: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en-US" sz="2800" dirty="0"/>
              <a:t>Return a pointer to a node with key </a:t>
            </a:r>
            <a:r>
              <a:rPr lang="en-US" altLang="en-US" sz="2800" dirty="0">
                <a:latin typeface="Comic Sans MS" panose="030F0702030302020204" pitchFamily="66" charset="0"/>
              </a:rPr>
              <a:t>k</a:t>
            </a:r>
            <a:r>
              <a:rPr lang="en-US" altLang="en-US" sz="2800" dirty="0"/>
              <a:t>  </a:t>
            </a:r>
          </a:p>
          <a:p>
            <a:pPr marL="914400" lvl="1" indent="-457200">
              <a:spcBef>
                <a:spcPts val="600"/>
              </a:spcBef>
              <a:buNone/>
            </a:pPr>
            <a:r>
              <a:rPr lang="en-US" altLang="en-US" sz="2800" dirty="0"/>
              <a:t>	if one exists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en-US" sz="2800" dirty="0"/>
              <a:t>Otherwise return NULL </a:t>
            </a:r>
          </a:p>
          <a:p>
            <a:pPr marL="533400" indent="-533400">
              <a:spcBef>
                <a:spcPts val="600"/>
              </a:spcBef>
            </a:pPr>
            <a:r>
              <a:rPr lang="en-US" altLang="en-US" sz="2800" dirty="0"/>
              <a:t>Idea</a:t>
            </a:r>
          </a:p>
          <a:p>
            <a:pPr marL="914400" lvl="1" indent="-457200">
              <a:spcBef>
                <a:spcPts val="600"/>
              </a:spcBef>
            </a:pPr>
            <a:r>
              <a:rPr lang="en-US" altLang="en-US" sz="2800" dirty="0"/>
              <a:t>Starting at the root: trace down a path by comparing </a:t>
            </a:r>
            <a:r>
              <a:rPr lang="en-US" altLang="en-US" sz="2800" dirty="0">
                <a:latin typeface="Comic Sans MS" panose="030F0702030302020204" pitchFamily="66" charset="0"/>
              </a:rPr>
              <a:t>k</a:t>
            </a:r>
            <a:r>
              <a:rPr lang="en-US" altLang="en-US" sz="2800" dirty="0"/>
              <a:t> with the key of the current node:</a:t>
            </a:r>
          </a:p>
          <a:p>
            <a:pPr marL="1295400" lvl="2" indent="-381000">
              <a:spcBef>
                <a:spcPts val="600"/>
              </a:spcBef>
            </a:pPr>
            <a:r>
              <a:rPr lang="en-US" altLang="en-US" sz="2800" dirty="0"/>
              <a:t>If the keys are equal: we have found the key</a:t>
            </a:r>
          </a:p>
          <a:p>
            <a:pPr marL="1295400" lvl="2" indent="-381000">
              <a:spcBef>
                <a:spcPts val="600"/>
              </a:spcBef>
            </a:pPr>
            <a:r>
              <a:rPr lang="en-US" altLang="en-US" sz="2800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k &lt; x-&gt;key</a:t>
            </a:r>
            <a:r>
              <a:rPr lang="en-US" altLang="en-US" sz="2800" dirty="0"/>
              <a:t> search in the left subtree of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</a:p>
          <a:p>
            <a:pPr marL="1295400" lvl="2" indent="-381000">
              <a:spcBef>
                <a:spcPts val="600"/>
              </a:spcBef>
            </a:pPr>
            <a:r>
              <a:rPr lang="en-US" altLang="en-US" sz="2800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k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&gt; </a:t>
            </a:r>
            <a:r>
              <a:rPr lang="en-US" altLang="en-US" sz="2800" dirty="0">
                <a:latin typeface="Comic Sans MS" panose="030F0702030302020204" pitchFamily="66" charset="0"/>
              </a:rPr>
              <a:t>x-&gt;key</a:t>
            </a:r>
            <a:r>
              <a:rPr lang="en-US" altLang="en-US" sz="2800" dirty="0">
                <a:cs typeface="Arial" panose="020B0604020202020204" pitchFamily="34" charset="0"/>
              </a:rPr>
              <a:t> search in the right subtree of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</a:rPr>
              <a:t>x</a:t>
            </a:r>
            <a:r>
              <a:rPr lang="en-US" altLang="en-US" sz="2800" dirty="0"/>
              <a:t> 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0C6E903D-FDB1-F94C-D873-6D04EFFF2CB0}"/>
              </a:ext>
            </a:extLst>
          </p:cNvPr>
          <p:cNvGrpSpPr>
            <a:grpSpLocks/>
          </p:cNvGrpSpPr>
          <p:nvPr/>
        </p:nvGrpSpPr>
        <p:grpSpPr bwMode="auto">
          <a:xfrm>
            <a:off x="8034564" y="1401288"/>
            <a:ext cx="2839672" cy="2027712"/>
            <a:chOff x="682" y="1950"/>
            <a:chExt cx="1604" cy="912"/>
          </a:xfrm>
        </p:grpSpPr>
        <p:sp>
          <p:nvSpPr>
            <p:cNvPr id="9222" name="Line 5">
              <a:extLst>
                <a:ext uri="{FF2B5EF4-FFF2-40B4-BE49-F238E27FC236}">
                  <a16:creationId xmlns:a16="http://schemas.microsoft.com/office/drawing/2014/main" id="{4D09FB05-9B64-772E-FCC9-62BAB41F83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23" name="Line 6">
              <a:extLst>
                <a:ext uri="{FF2B5EF4-FFF2-40B4-BE49-F238E27FC236}">
                  <a16:creationId xmlns:a16="http://schemas.microsoft.com/office/drawing/2014/main" id="{08CE3DEF-3263-D5DD-AAED-0AAA4EB265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24" name="Line 7">
              <a:extLst>
                <a:ext uri="{FF2B5EF4-FFF2-40B4-BE49-F238E27FC236}">
                  <a16:creationId xmlns:a16="http://schemas.microsoft.com/office/drawing/2014/main" id="{C5342493-0FF1-B4E8-51E5-7AB619E4E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3A7C940B-F5E2-6D54-8D5E-839FCADD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9226" name="Oval 9">
              <a:extLst>
                <a:ext uri="{FF2B5EF4-FFF2-40B4-BE49-F238E27FC236}">
                  <a16:creationId xmlns:a16="http://schemas.microsoft.com/office/drawing/2014/main" id="{9576FA9F-6386-9AFE-CEC6-EBEDE602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9227" name="Oval 10">
              <a:extLst>
                <a:ext uri="{FF2B5EF4-FFF2-40B4-BE49-F238E27FC236}">
                  <a16:creationId xmlns:a16="http://schemas.microsoft.com/office/drawing/2014/main" id="{C2E19FC3-E8D2-4EAE-F8D1-7D6B1994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9228" name="Oval 11">
              <a:extLst>
                <a:ext uri="{FF2B5EF4-FFF2-40B4-BE49-F238E27FC236}">
                  <a16:creationId xmlns:a16="http://schemas.microsoft.com/office/drawing/2014/main" id="{85393A22-C5B4-D13C-9738-6FF6ED532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9229" name="Oval 12">
              <a:extLst>
                <a:ext uri="{FF2B5EF4-FFF2-40B4-BE49-F238E27FC236}">
                  <a16:creationId xmlns:a16="http://schemas.microsoft.com/office/drawing/2014/main" id="{463862E4-0DF9-DEE4-964A-966FD743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9230" name="Oval 13">
              <a:extLst>
                <a:ext uri="{FF2B5EF4-FFF2-40B4-BE49-F238E27FC236}">
                  <a16:creationId xmlns:a16="http://schemas.microsoft.com/office/drawing/2014/main" id="{C1217C8A-4A80-F08C-A180-7BFC6C41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6645CFD-580C-C561-6420-C9112B262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08AEB7-44C0-4716-A403-F0BF4A18819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213A73-2764-1E97-C23A-4DA0E91E6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TREE-SEARCH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8FDEB791-25E0-6C0F-CD1B-C4B656E19E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93519" y="2330048"/>
            <a:ext cx="40386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Search for key 13:</a:t>
            </a:r>
          </a:p>
          <a:p>
            <a:pPr lvl="1" eaLnBrk="1" hangingPunct="1"/>
            <a:r>
              <a:rPr lang="en-US" altLang="en-US" sz="2800" dirty="0"/>
              <a:t>15 </a:t>
            </a:r>
            <a:r>
              <a:rPr lang="en-US" altLang="en-US" sz="2800" dirty="0">
                <a:sym typeface="Symbol" panose="05050102010706020507" pitchFamily="18" charset="2"/>
              </a:rPr>
              <a:t> 6  7  13</a:t>
            </a:r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F5FDD983-5B46-C814-C959-2C6EE8278DD5}"/>
              </a:ext>
            </a:extLst>
          </p:cNvPr>
          <p:cNvGrpSpPr/>
          <p:nvPr/>
        </p:nvGrpSpPr>
        <p:grpSpPr>
          <a:xfrm>
            <a:off x="866897" y="1377539"/>
            <a:ext cx="5377239" cy="4405744"/>
            <a:chOff x="2514601" y="2133600"/>
            <a:chExt cx="2943225" cy="2209800"/>
          </a:xfrm>
        </p:grpSpPr>
        <p:grpSp>
          <p:nvGrpSpPr>
            <p:cNvPr id="10245" name="Group 4">
              <a:extLst>
                <a:ext uri="{FF2B5EF4-FFF2-40B4-BE49-F238E27FC236}">
                  <a16:creationId xmlns:a16="http://schemas.microsoft.com/office/drawing/2014/main" id="{59AD54AD-FB0D-BA58-5F7D-55021C780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1" y="2133600"/>
              <a:ext cx="2943225" cy="2209800"/>
              <a:chOff x="624" y="1200"/>
              <a:chExt cx="1854" cy="1392"/>
            </a:xfrm>
          </p:grpSpPr>
          <p:sp>
            <p:nvSpPr>
              <p:cNvPr id="10249" name="Line 5">
                <a:extLst>
                  <a:ext uri="{FF2B5EF4-FFF2-40B4-BE49-F238E27FC236}">
                    <a16:creationId xmlns:a16="http://schemas.microsoft.com/office/drawing/2014/main" id="{EF3B789D-60CD-08EF-30EE-B2B5723AF4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488" y="2262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0" name="Line 6">
                <a:extLst>
                  <a:ext uri="{FF2B5EF4-FFF2-40B4-BE49-F238E27FC236}">
                    <a16:creationId xmlns:a16="http://schemas.microsoft.com/office/drawing/2014/main" id="{B2F3FA0F-11A6-C1AA-C113-0FBAE65F9B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V="1">
                <a:off x="1523" y="2051"/>
                <a:ext cx="259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1" name="Line 7">
                <a:extLst>
                  <a:ext uri="{FF2B5EF4-FFF2-40B4-BE49-F238E27FC236}">
                    <a16:creationId xmlns:a16="http://schemas.microsoft.com/office/drawing/2014/main" id="{1E0DF19E-CCA4-EB7C-CBC1-79036990C9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805" y="1725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2" name="Line 8">
                <a:extLst>
                  <a:ext uri="{FF2B5EF4-FFF2-40B4-BE49-F238E27FC236}">
                    <a16:creationId xmlns:a16="http://schemas.microsoft.com/office/drawing/2014/main" id="{F65F38E1-E5AB-5C26-A13E-0A0574172D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904" y="197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3" name="Line 9">
                <a:extLst>
                  <a:ext uri="{FF2B5EF4-FFF2-40B4-BE49-F238E27FC236}">
                    <a16:creationId xmlns:a16="http://schemas.microsoft.com/office/drawing/2014/main" id="{EE81960B-17A1-33B5-DC36-BBD6C8986B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245" y="1720"/>
                <a:ext cx="322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4" name="Line 10">
                <a:extLst>
                  <a:ext uri="{FF2B5EF4-FFF2-40B4-BE49-F238E27FC236}">
                    <a16:creationId xmlns:a16="http://schemas.microsoft.com/office/drawing/2014/main" id="{4DAF8B0B-276C-6034-8312-F129DE910B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641" y="1268"/>
                <a:ext cx="80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5" name="Line 11">
                <a:extLst>
                  <a:ext uri="{FF2B5EF4-FFF2-40B4-BE49-F238E27FC236}">
                    <a16:creationId xmlns:a16="http://schemas.microsoft.com/office/drawing/2014/main" id="{B6C88D74-81E5-B31C-C204-64C32488B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" y="129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0256" name="Oval 12">
                <a:extLst>
                  <a:ext uri="{FF2B5EF4-FFF2-40B4-BE49-F238E27FC236}">
                    <a16:creationId xmlns:a16="http://schemas.microsoft.com/office/drawing/2014/main" id="{E0487B2A-4489-73BF-00B1-78C77C1AB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10257" name="Oval 13">
                <a:extLst>
                  <a:ext uri="{FF2B5EF4-FFF2-40B4-BE49-F238E27FC236}">
                    <a16:creationId xmlns:a16="http://schemas.microsoft.com/office/drawing/2014/main" id="{AC61EBFC-D817-9DAE-59FB-8B592C789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10258" name="Oval 14">
                <a:extLst>
                  <a:ext uri="{FF2B5EF4-FFF2-40B4-BE49-F238E27FC236}">
                    <a16:creationId xmlns:a16="http://schemas.microsoft.com/office/drawing/2014/main" id="{B0589556-9C6D-3F0D-C337-EDFCFE2C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10259" name="Oval 15">
                <a:extLst>
                  <a:ext uri="{FF2B5EF4-FFF2-40B4-BE49-F238E27FC236}">
                    <a16:creationId xmlns:a16="http://schemas.microsoft.com/office/drawing/2014/main" id="{F3E49CA9-6ED3-3030-4DE1-DED7A7C37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10260" name="Oval 16">
                <a:extLst>
                  <a:ext uri="{FF2B5EF4-FFF2-40B4-BE49-F238E27FC236}">
                    <a16:creationId xmlns:a16="http://schemas.microsoft.com/office/drawing/2014/main" id="{D18DC236-720A-601C-D469-41F50F2FC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dirty="0"/>
                  <a:t>7</a:t>
                </a:r>
              </a:p>
            </p:txBody>
          </p:sp>
          <p:sp>
            <p:nvSpPr>
              <p:cNvPr id="10261" name="Oval 17">
                <a:extLst>
                  <a:ext uri="{FF2B5EF4-FFF2-40B4-BE49-F238E27FC236}">
                    <a16:creationId xmlns:a16="http://schemas.microsoft.com/office/drawing/2014/main" id="{B3D620AF-ADEC-D5FF-5382-6762F100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216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10262" name="Oval 18">
                <a:extLst>
                  <a:ext uri="{FF2B5EF4-FFF2-40B4-BE49-F238E27FC236}">
                    <a16:creationId xmlns:a16="http://schemas.microsoft.com/office/drawing/2014/main" id="{E718EB37-4754-0866-9A83-6B1D707E9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20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10263" name="Oval 19">
                <a:extLst>
                  <a:ext uri="{FF2B5EF4-FFF2-40B4-BE49-F238E27FC236}">
                    <a16:creationId xmlns:a16="http://schemas.microsoft.com/office/drawing/2014/main" id="{F899059A-166F-AA25-0772-E4C7050B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2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10264" name="Oval 20">
                <a:extLst>
                  <a:ext uri="{FF2B5EF4-FFF2-40B4-BE49-F238E27FC236}">
                    <a16:creationId xmlns:a16="http://schemas.microsoft.com/office/drawing/2014/main" id="{C029496F-CBE0-412D-C584-9414DE700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10265" name="Oval 21">
                <a:extLst>
                  <a:ext uri="{FF2B5EF4-FFF2-40B4-BE49-F238E27FC236}">
                    <a16:creationId xmlns:a16="http://schemas.microsoft.com/office/drawing/2014/main" id="{E64DFCD9-5398-39AA-E6F8-B3B72ACF8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91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20</a:t>
                </a:r>
              </a:p>
            </p:txBody>
          </p:sp>
          <p:sp>
            <p:nvSpPr>
              <p:cNvPr id="10266" name="Oval 22">
                <a:extLst>
                  <a:ext uri="{FF2B5EF4-FFF2-40B4-BE49-F238E27FC236}">
                    <a16:creationId xmlns:a16="http://schemas.microsoft.com/office/drawing/2014/main" id="{15AD7697-DBAF-9BDC-B0D9-44AC34658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390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9</a:t>
                </a:r>
              </a:p>
            </p:txBody>
          </p:sp>
        </p:grpSp>
        <p:sp>
          <p:nvSpPr>
            <p:cNvPr id="427031" name="Line 23">
              <a:extLst>
                <a:ext uri="{FF2B5EF4-FFF2-40B4-BE49-F238E27FC236}">
                  <a16:creationId xmlns:a16="http://schemas.microsoft.com/office/drawing/2014/main" id="{22990050-9BDF-2707-48C7-E85BAEE20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2438400"/>
              <a:ext cx="457200" cy="457200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7032" name="Line 24">
              <a:extLst>
                <a:ext uri="{FF2B5EF4-FFF2-40B4-BE49-F238E27FC236}">
                  <a16:creationId xmlns:a16="http://schemas.microsoft.com/office/drawing/2014/main" id="{547E73A0-0100-9CB2-FF85-CCC65650B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664" y="3090864"/>
              <a:ext cx="211137" cy="219075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7033" name="Line 25">
              <a:extLst>
                <a:ext uri="{FF2B5EF4-FFF2-40B4-BE49-F238E27FC236}">
                  <a16:creationId xmlns:a16="http://schemas.microsoft.com/office/drawing/2014/main" id="{9CAE8D6E-C056-8924-AA99-C827B137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538" y="3563939"/>
              <a:ext cx="127000" cy="136525"/>
            </a:xfrm>
            <a:prstGeom prst="lin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B3C5D369-572B-1EB8-07D2-7C27287AD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DFE57F-9B85-4A44-BC4E-C2A3C3A14DC7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3433DB3-EBC6-9631-3E88-EA14A664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for a Key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41E9677-1115-DE59-9227-C533A73E1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0631" y="1834505"/>
            <a:ext cx="9474077" cy="3937958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altLang="en-US" sz="2800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altLang="en-US" sz="2800" dirty="0">
                <a:solidFill>
                  <a:srgbClr val="DD0111"/>
                </a:solidFill>
                <a:latin typeface="Monotype Corsiva" panose="03010101010201010101" pitchFamily="66" charset="0"/>
              </a:rPr>
              <a:t>: </a:t>
            </a:r>
            <a:r>
              <a:rPr lang="en-US" altLang="en-US" sz="2800" dirty="0"/>
              <a:t>TREE-SEARCH</a:t>
            </a:r>
            <a:r>
              <a:rPr lang="en-US" altLang="en-US" sz="2800" dirty="0">
                <a:latin typeface="Comic Sans MS" panose="030F0702030302020204" pitchFamily="66" charset="0"/>
              </a:rPr>
              <a:t>(x, k)</a:t>
            </a:r>
          </a:p>
          <a:p>
            <a:pPr marL="533400" indent="-533400">
              <a:buNone/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x = NULL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mic Sans MS" panose="030F0702030302020204" pitchFamily="66" charset="0"/>
              </a:rPr>
              <a:t>k = x-&gt;key</a:t>
            </a:r>
            <a:r>
              <a:rPr lang="en-US" altLang="en-US" sz="2800" dirty="0"/>
              <a:t> </a:t>
            </a:r>
            <a:endParaRPr lang="en-US" altLang="en-US" sz="2800" dirty="0">
              <a:latin typeface="Comic Sans MS" panose="030F0702030302020204" pitchFamily="66" charset="0"/>
            </a:endParaRP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</a:t>
            </a:r>
            <a:r>
              <a:rPr lang="en-US" altLang="en-US" sz="2800" b="1" dirty="0"/>
              <a:t>     then return </a:t>
            </a:r>
            <a:r>
              <a:rPr lang="en-US" altLang="en-US" sz="2800" dirty="0">
                <a:latin typeface="Comic Sans MS" panose="030F0702030302020204" pitchFamily="66" charset="0"/>
              </a:rPr>
              <a:t>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</a:t>
            </a:r>
            <a:r>
              <a:rPr lang="en-US" altLang="en-US" sz="2800" b="1" dirty="0"/>
              <a:t>if </a:t>
            </a:r>
            <a:r>
              <a:rPr lang="en-US" altLang="en-US" sz="2800" dirty="0">
                <a:latin typeface="Comic Sans MS" panose="030F0702030302020204" pitchFamily="66" charset="0"/>
              </a:rPr>
              <a:t>k &lt; x-&gt;key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</a:t>
            </a:r>
            <a:r>
              <a:rPr lang="en-US" altLang="en-US" sz="2800" b="1" dirty="0"/>
              <a:t>     then return </a:t>
            </a:r>
            <a:r>
              <a:rPr lang="en-US" altLang="en-US" sz="2800" dirty="0"/>
              <a:t>TREE-SEARCH</a:t>
            </a:r>
            <a:r>
              <a:rPr lang="en-US" altLang="en-US" sz="2800" dirty="0">
                <a:latin typeface="Comic Sans MS" panose="030F0702030302020204" pitchFamily="66" charset="0"/>
              </a:rPr>
              <a:t>(x-&gt;left, k 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800" dirty="0"/>
              <a:t>    </a:t>
            </a:r>
            <a:r>
              <a:rPr lang="en-US" altLang="en-US" sz="2800" b="1" dirty="0"/>
              <a:t>   else return </a:t>
            </a:r>
            <a:r>
              <a:rPr lang="en-US" altLang="en-US" sz="2800" dirty="0"/>
              <a:t>TREE-SEARCH</a:t>
            </a:r>
            <a:r>
              <a:rPr lang="en-US" altLang="en-US" sz="2800" dirty="0">
                <a:latin typeface="Comic Sans MS" panose="030F0702030302020204" pitchFamily="66" charset="0"/>
              </a:rPr>
              <a:t>(x-&gt;right, k )</a:t>
            </a:r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A9D5A626-75A4-D561-5EF3-F3EA2567FA13}"/>
              </a:ext>
            </a:extLst>
          </p:cNvPr>
          <p:cNvGrpSpPr>
            <a:grpSpLocks/>
          </p:cNvGrpSpPr>
          <p:nvPr/>
        </p:nvGrpSpPr>
        <p:grpSpPr bwMode="auto">
          <a:xfrm>
            <a:off x="7065818" y="1565606"/>
            <a:ext cx="3904110" cy="2743199"/>
            <a:chOff x="682" y="1950"/>
            <a:chExt cx="1604" cy="912"/>
          </a:xfrm>
        </p:grpSpPr>
        <p:sp>
          <p:nvSpPr>
            <p:cNvPr id="11271" name="Line 6">
              <a:extLst>
                <a:ext uri="{FF2B5EF4-FFF2-40B4-BE49-F238E27FC236}">
                  <a16:creationId xmlns:a16="http://schemas.microsoft.com/office/drawing/2014/main" id="{14BCC0E3-42D0-ED34-4650-6BBA690922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72" name="Line 7">
              <a:extLst>
                <a:ext uri="{FF2B5EF4-FFF2-40B4-BE49-F238E27FC236}">
                  <a16:creationId xmlns:a16="http://schemas.microsoft.com/office/drawing/2014/main" id="{148DB337-5473-7ED7-9B52-FCB196E635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6CE90A3D-693A-50EC-6EDF-DD141EC4B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74" name="Oval 9">
              <a:extLst>
                <a:ext uri="{FF2B5EF4-FFF2-40B4-BE49-F238E27FC236}">
                  <a16:creationId xmlns:a16="http://schemas.microsoft.com/office/drawing/2014/main" id="{4B28717F-3FD5-0F6A-1802-7B62713B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11275" name="Oval 10">
              <a:extLst>
                <a:ext uri="{FF2B5EF4-FFF2-40B4-BE49-F238E27FC236}">
                  <a16:creationId xmlns:a16="http://schemas.microsoft.com/office/drawing/2014/main" id="{F4820325-642C-9CB2-AC5E-A5D7DBB3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11276" name="Oval 11">
              <a:extLst>
                <a:ext uri="{FF2B5EF4-FFF2-40B4-BE49-F238E27FC236}">
                  <a16:creationId xmlns:a16="http://schemas.microsoft.com/office/drawing/2014/main" id="{1E2F6FF3-4733-C575-C855-E1EF4A39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11277" name="Oval 12">
              <a:extLst>
                <a:ext uri="{FF2B5EF4-FFF2-40B4-BE49-F238E27FC236}">
                  <a16:creationId xmlns:a16="http://schemas.microsoft.com/office/drawing/2014/main" id="{BB0B9B32-62AD-7690-378B-ADF44467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11278" name="Oval 13">
              <a:extLst>
                <a:ext uri="{FF2B5EF4-FFF2-40B4-BE49-F238E27FC236}">
                  <a16:creationId xmlns:a16="http://schemas.microsoft.com/office/drawing/2014/main" id="{CAC2F209-88FD-D101-7E19-39523D37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7</a:t>
              </a:r>
            </a:p>
          </p:txBody>
        </p:sp>
        <p:sp>
          <p:nvSpPr>
            <p:cNvPr id="11279" name="Oval 14">
              <a:extLst>
                <a:ext uri="{FF2B5EF4-FFF2-40B4-BE49-F238E27FC236}">
                  <a16:creationId xmlns:a16="http://schemas.microsoft.com/office/drawing/2014/main" id="{08C0F1DD-CE1C-46EA-271B-948CF3F8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1500</Words>
  <Application>Microsoft Office PowerPoint</Application>
  <PresentationFormat>شاشة عريضة</PresentationFormat>
  <Paragraphs>442</Paragraphs>
  <Slides>21</Slides>
  <Notes>19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8" baseType="lpstr">
      <vt:lpstr>Arial</vt:lpstr>
      <vt:lpstr>Calibri</vt:lpstr>
      <vt:lpstr>Comic Sans MS</vt:lpstr>
      <vt:lpstr>Monotype Corsiva</vt:lpstr>
      <vt:lpstr>Trebuchet MS</vt:lpstr>
      <vt:lpstr>Wingdings 3</vt:lpstr>
      <vt:lpstr>واجهة</vt:lpstr>
      <vt:lpstr>Data Structures </vt:lpstr>
      <vt:lpstr>عرض تقديمي في PowerPoint</vt:lpstr>
      <vt:lpstr>Binary Search Trees</vt:lpstr>
      <vt:lpstr>Binary Search Tree Property</vt:lpstr>
      <vt:lpstr>Binary Search Trees</vt:lpstr>
      <vt:lpstr>Traversing a Binary Search Tree</vt:lpstr>
      <vt:lpstr>Searching for a Key</vt:lpstr>
      <vt:lpstr>Example: TREE-SEARCH</vt:lpstr>
      <vt:lpstr>Searching for a Key</vt:lpstr>
      <vt:lpstr>Finding the Minimum in a Binary Search Tree</vt:lpstr>
      <vt:lpstr>Finding the Maximum in a Binary Search Tree</vt:lpstr>
      <vt:lpstr>عرض تقديمي في PowerPoint</vt:lpstr>
      <vt:lpstr>Successor</vt:lpstr>
      <vt:lpstr>Finding the Successor</vt:lpstr>
      <vt:lpstr>Predecessor</vt:lpstr>
      <vt:lpstr>Insertion</vt:lpstr>
      <vt:lpstr>Example: TREE-INSERT</vt:lpstr>
      <vt:lpstr>Alg: TREE-INSERT(T, z)</vt:lpstr>
      <vt:lpstr>Deletion</vt:lpstr>
      <vt:lpstr>Deletion</vt:lpstr>
      <vt:lpstr>Deletion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pc</dc:creator>
  <cp:lastModifiedBy>T-COM</cp:lastModifiedBy>
  <cp:revision>48</cp:revision>
  <dcterms:created xsi:type="dcterms:W3CDTF">2022-10-12T21:57:59Z</dcterms:created>
  <dcterms:modified xsi:type="dcterms:W3CDTF">2023-11-17T18:59:43Z</dcterms:modified>
</cp:coreProperties>
</file>