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0" r:id="rId2"/>
    <p:sldId id="850" r:id="rId3"/>
    <p:sldId id="261" r:id="rId4"/>
    <p:sldId id="838" r:id="rId5"/>
    <p:sldId id="856" r:id="rId6"/>
    <p:sldId id="848" r:id="rId7"/>
    <p:sldId id="851" r:id="rId8"/>
    <p:sldId id="852" r:id="rId9"/>
    <p:sldId id="855" r:id="rId10"/>
    <p:sldId id="857" r:id="rId11"/>
    <p:sldId id="841" r:id="rId12"/>
    <p:sldId id="842" r:id="rId13"/>
    <p:sldId id="844" r:id="rId14"/>
    <p:sldId id="845" r:id="rId15"/>
    <p:sldId id="846" r:id="rId16"/>
    <p:sldId id="854" r:id="rId17"/>
    <p:sldId id="858" r:id="rId18"/>
    <p:sldId id="859" r:id="rId19"/>
    <p:sldId id="257" r:id="rId20"/>
    <p:sldId id="25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05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BFDBB31-4030-4CF0-A9A4-895A7BF4D097}" type="datetimeFigureOut">
              <a:rPr lang="ar-SA" smtClean="0"/>
              <a:t>27/05/1445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9A6E760A-D198-4D81-9086-16007580426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4962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BD132B6-6A35-1869-0B48-2C707E113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FB1349-1B61-4C45-8D0F-707FBB663E4C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1452CC2-5CAC-5FE1-A526-1905A137D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4BE850B-450B-ED64-6FD0-EC2E045D8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66BE055-85CE-34DE-B620-562B5DB27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83C13B-1964-46BA-AD34-E8D39F8589A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D9063A5-D47D-56B1-8B43-C12536A3B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7930F8F-4588-08A4-F610-80400C828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A678EA7A-3B58-8D23-FFA6-0CCFEBCCA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A266F2-7B38-445D-8280-F2263F2E201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0AAE8B4-E63C-5024-E810-71CDD59AA5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06F2021-AF4D-7687-8CDD-6C8B6646E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36DAAD7-7DF5-4F9F-CEAE-73129B092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0C7F18-50A2-4F1C-B395-3FB653AEBFC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49A44C9-6A97-8FA8-B6E1-311270601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13576EB-4DB4-CB0C-C4AA-6218417E5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F44F907-2D18-B665-AD0E-94E9828C6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259AA7-BB90-4405-905E-B7AD271EFE35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D594C4B-B68A-B65B-82EE-BCB57E3A84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5DD657D-2E0D-DD5A-2998-4B45BC75A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A1DCE36-5C5D-B412-B9C5-A42EB8734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927098-F815-4854-9EAF-5C5643F753C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5A65D3F-25E7-C62F-3925-80BFCABAA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21D1C8D-B6C5-4AEE-63B5-C2E9EBE8C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7F4A30F-DD02-EBA9-B931-DF951F2206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9820F9-F6E0-4E83-8F10-F1003200DAB5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341D57F-AC81-72EA-9C7B-03E51316D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49D831B-0400-CC39-54D7-437DE6493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287CE64-82F0-6C44-0615-9C5B67742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ECEAE2-9D0F-479C-BBE2-5CC486B7249C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7313CA4-7E81-15BE-C5E8-6503E8DD8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5B53508-F442-EEAD-5216-6F7458F34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D253043-CC09-6E59-5BD7-820CDDAB51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E17C7-484B-4282-A5B5-74375F9F865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895FE6E-4A95-0066-7548-7113A2140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A8368F1-3841-8AFF-0ECD-4EB5CFBE5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A43B13A-EF2E-3717-AE17-32412603A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41EDBE-0B06-4182-8576-C1F35D2C880D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5EB9918-68B2-0601-2FE0-5DD901389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0722A26-F676-7C3D-544A-D90C62CA6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776CA30-E177-78F5-6528-C59EEE413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87B17B-E029-47DE-AD1D-26ABBC53945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37EDBF3-61BD-8318-ADB6-5FEF1F1201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A4FA64C-8676-F613-5C0A-FD9DB10EC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AC8E59D-97D6-4F8C-8EB1-6BD50A286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3345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6DD51B-3C1E-4B59-A66B-F63DB67BFA80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2F36270-8203-C2D7-0963-9C5907F45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BC0AF67-E8D3-DCFF-6672-B425F8FC5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3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0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79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45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4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9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4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DAEAC50-B0C1-482E-2E09-996DE1845E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737B6-C696-A0F1-D197-7AE5ECAEDC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749D59-E109-4747-97B5-35C17D8411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1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9" cy="388077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0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70500"/>
            <a:chOff x="-12514255" y="-8467"/>
            <a:chExt cx="24706255" cy="68705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514255" y="4017233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jpeg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Data Structures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3539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F8297AF9-4643-ED26-4015-46DC91D683DD}"/>
              </a:ext>
            </a:extLst>
          </p:cNvPr>
          <p:cNvSpPr txBox="1"/>
          <p:nvPr/>
        </p:nvSpPr>
        <p:spPr>
          <a:xfrm>
            <a:off x="498765" y="860362"/>
            <a:ext cx="10153402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a typeface="굴림" panose="020B0600000101010101" pitchFamily="34" charset="-127"/>
              </a:rPr>
              <a:t>Adjacent node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굴림" panose="020B0600000101010101" pitchFamily="34" charset="-127"/>
              </a:rPr>
              <a:t>If e(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굴림" panose="020B0600000101010101" pitchFamily="34" charset="-127"/>
              </a:rPr>
              <a:t>u,v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굴림" panose="020B0600000101010101" pitchFamily="34" charset="-127"/>
              </a:rPr>
              <a:t>) represent an edge between u and v vertices then both u and v are called adjacent to each other. That means, u is adjacent to v and v is adjacent to u.</a:t>
            </a:r>
          </a:p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a typeface="굴림" panose="020B0600000101010101" pitchFamily="34" charset="-127"/>
            </a:endParaRPr>
          </a:p>
          <a:p>
            <a:pPr algn="just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a typeface="굴림" panose="020B0600000101010101" pitchFamily="34" charset="-127"/>
              </a:rPr>
              <a:t>Degree of a vertex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굴림" panose="020B0600000101010101" pitchFamily="34" charset="-127"/>
              </a:rPr>
              <a:t>is the number of edges connected to a vertex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a typeface="굴림" panose="020B0600000101010101" pitchFamily="34" charset="-127"/>
            </a:endParaRPr>
          </a:p>
          <a:p>
            <a:pPr algn="just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a typeface="굴림" panose="020B0600000101010101" pitchFamily="34" charset="-127"/>
              </a:rPr>
              <a:t>Indegree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굴림" panose="020B0600000101010101" pitchFamily="34" charset="-127"/>
              </a:rPr>
              <a:t>In a directed graph, indegree of a vertex is the number of edges ending at the vertex.</a:t>
            </a:r>
          </a:p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a typeface="굴림" panose="020B0600000101010101" pitchFamily="34" charset="-127"/>
            </a:endParaRPr>
          </a:p>
          <a:p>
            <a:pPr algn="just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a typeface="굴림" panose="020B0600000101010101" pitchFamily="34" charset="-127"/>
              </a:rPr>
              <a:t>Outdegree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굴림" panose="020B0600000101010101" pitchFamily="34" charset="-127"/>
              </a:rPr>
              <a:t>In a directed graph, outdegree of a vertex is the number of edges beginning at the vertex.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굴림" panose="020B0600000101010101" pitchFamily="34" charset="-127"/>
            </a:endParaRP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a typeface="굴림" panose="020B0600000101010101" pitchFamily="34" charset="-127"/>
              </a:rPr>
              <a:t>Loop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굴림" panose="020B0600000101010101" pitchFamily="34" charset="-127"/>
              </a:rPr>
              <a:t> It is an edge whose endpoint is same. </a:t>
            </a:r>
            <a:endParaRPr lang="ar-SA" sz="2800" dirty="0">
              <a:solidFill>
                <a:schemeClr val="tx1">
                  <a:lumMod val="75000"/>
                  <a:lumOff val="25000"/>
                </a:schemeClr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48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C1069CF0-E1CD-8F62-B292-FF7EAC2E12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05AAAA-AD48-42B2-91D9-EBBB606264D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BF39A24-A131-C136-AEFF-D56B0BAC8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420" y="204786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Graph Representation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5B25D81-3C61-AA7F-5BD3-020D81D2A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0263" y="1214438"/>
            <a:ext cx="10280468" cy="27543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Adjacency list representation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 of G = (V, E)</a:t>
            </a:r>
          </a:p>
          <a:p>
            <a:pPr lvl="1" eaLnBrk="1" hangingPunct="1"/>
            <a:r>
              <a:rPr lang="en-US" altLang="en-US" sz="2400" dirty="0"/>
              <a:t>An array of </a:t>
            </a:r>
            <a:r>
              <a:rPr lang="en-US" altLang="en-US" sz="2400" dirty="0">
                <a:sym typeface="Symbol" panose="05050102010706020507" pitchFamily="18" charset="2"/>
              </a:rPr>
              <a:t>V lists, one for each vertex in V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Each list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Adj[u]</a:t>
            </a:r>
            <a:r>
              <a:rPr lang="en-US" altLang="en-US" sz="2400" dirty="0">
                <a:sym typeface="Symbol" panose="05050102010706020507" pitchFamily="18" charset="2"/>
              </a:rPr>
              <a:t> contains all the vertices v that are adjacent to u (i.e., there is an edge from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 to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v)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Can be used for both directed and undirected graphs</a:t>
            </a:r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AD96FCDE-FDDF-9BC0-E6FB-826C5A12C61D}"/>
              </a:ext>
            </a:extLst>
          </p:cNvPr>
          <p:cNvGrpSpPr>
            <a:grpSpLocks/>
          </p:cNvGrpSpPr>
          <p:nvPr/>
        </p:nvGrpSpPr>
        <p:grpSpPr bwMode="auto">
          <a:xfrm>
            <a:off x="1630182" y="4270376"/>
            <a:ext cx="3167243" cy="1376363"/>
            <a:chOff x="828" y="2753"/>
            <a:chExt cx="1360" cy="867"/>
          </a:xfrm>
        </p:grpSpPr>
        <p:sp>
          <p:nvSpPr>
            <p:cNvPr id="11416" name="Oval 5">
              <a:extLst>
                <a:ext uri="{FF2B5EF4-FFF2-40B4-BE49-F238E27FC236}">
                  <a16:creationId xmlns:a16="http://schemas.microsoft.com/office/drawing/2014/main" id="{C63F3371-6BF0-5364-401C-FDEF9FD4F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11417" name="Oval 6">
              <a:extLst>
                <a:ext uri="{FF2B5EF4-FFF2-40B4-BE49-F238E27FC236}">
                  <a16:creationId xmlns:a16="http://schemas.microsoft.com/office/drawing/2014/main" id="{B4CA8AA1-F419-5989-E676-5394802EF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1418" name="Oval 7">
              <a:extLst>
                <a:ext uri="{FF2B5EF4-FFF2-40B4-BE49-F238E27FC236}">
                  <a16:creationId xmlns:a16="http://schemas.microsoft.com/office/drawing/2014/main" id="{658E15F0-F48F-A56E-E7D0-4DE463DC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1419" name="Oval 8">
              <a:extLst>
                <a:ext uri="{FF2B5EF4-FFF2-40B4-BE49-F238E27FC236}">
                  <a16:creationId xmlns:a16="http://schemas.microsoft.com/office/drawing/2014/main" id="{DEA23B74-6C55-94E1-77E7-24CBA1BCD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11420" name="Line 9">
              <a:extLst>
                <a:ext uri="{FF2B5EF4-FFF2-40B4-BE49-F238E27FC236}">
                  <a16:creationId xmlns:a16="http://schemas.microsoft.com/office/drawing/2014/main" id="{7066BC67-4656-64D3-8B4C-AE976803E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421" name="Line 10">
              <a:extLst>
                <a:ext uri="{FF2B5EF4-FFF2-40B4-BE49-F238E27FC236}">
                  <a16:creationId xmlns:a16="http://schemas.microsoft.com/office/drawing/2014/main" id="{D514750B-6FBA-5394-E963-12B8D60A4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422" name="Line 11">
              <a:extLst>
                <a:ext uri="{FF2B5EF4-FFF2-40B4-BE49-F238E27FC236}">
                  <a16:creationId xmlns:a16="http://schemas.microsoft.com/office/drawing/2014/main" id="{3548F510-315E-A29B-03F5-CF7C1AC56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423" name="Line 12">
              <a:extLst>
                <a:ext uri="{FF2B5EF4-FFF2-40B4-BE49-F238E27FC236}">
                  <a16:creationId xmlns:a16="http://schemas.microsoft.com/office/drawing/2014/main" id="{F02698B7-892E-F28B-A402-29450F493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424" name="Oval 13">
              <a:extLst>
                <a:ext uri="{FF2B5EF4-FFF2-40B4-BE49-F238E27FC236}">
                  <a16:creationId xmlns:a16="http://schemas.microsoft.com/office/drawing/2014/main" id="{7369060E-9D6B-863C-56DF-BA3869F4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11425" name="Line 14">
              <a:extLst>
                <a:ext uri="{FF2B5EF4-FFF2-40B4-BE49-F238E27FC236}">
                  <a16:creationId xmlns:a16="http://schemas.microsoft.com/office/drawing/2014/main" id="{32F3E604-DD89-460F-F3E9-8BFC62A8C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426" name="Line 15">
              <a:extLst>
                <a:ext uri="{FF2B5EF4-FFF2-40B4-BE49-F238E27FC236}">
                  <a16:creationId xmlns:a16="http://schemas.microsoft.com/office/drawing/2014/main" id="{4768D621-96EB-00EF-B25D-98392517A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427" name="Line 16">
              <a:extLst>
                <a:ext uri="{FF2B5EF4-FFF2-40B4-BE49-F238E27FC236}">
                  <a16:creationId xmlns:a16="http://schemas.microsoft.com/office/drawing/2014/main" id="{CD6FD959-E14C-E7C5-4C3C-86B80426B8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aphicFrame>
        <p:nvGraphicFramePr>
          <p:cNvPr id="694289" name="Group 17">
            <a:extLst>
              <a:ext uri="{FF2B5EF4-FFF2-40B4-BE49-F238E27FC236}">
                <a16:creationId xmlns:a16="http://schemas.microsoft.com/office/drawing/2014/main" id="{976E5E9E-8749-9457-F993-75B93203E850}"/>
              </a:ext>
            </a:extLst>
          </p:cNvPr>
          <p:cNvGraphicFramePr>
            <a:graphicFrameLocks noGrp="1"/>
          </p:cNvGraphicFramePr>
          <p:nvPr/>
        </p:nvGraphicFramePr>
        <p:xfrm>
          <a:off x="5529264" y="3948114"/>
          <a:ext cx="560387" cy="2020889"/>
        </p:xfrm>
        <a:graphic>
          <a:graphicData uri="http://schemas.openxmlformats.org/drawingml/2006/table">
            <a:tbl>
              <a:tblPr/>
              <a:tblGrid>
                <a:gridCol w="56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4303" name="Group 31">
            <a:extLst>
              <a:ext uri="{FF2B5EF4-FFF2-40B4-BE49-F238E27FC236}">
                <a16:creationId xmlns:a16="http://schemas.microsoft.com/office/drawing/2014/main" id="{E1EA5680-16D8-3888-246B-427485B59E3D}"/>
              </a:ext>
            </a:extLst>
          </p:cNvPr>
          <p:cNvGraphicFramePr>
            <a:graphicFrameLocks noGrp="1"/>
          </p:cNvGraphicFramePr>
          <p:nvPr/>
        </p:nvGraphicFramePr>
        <p:xfrm>
          <a:off x="6419850" y="3970338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4311" name="Group 39">
            <a:extLst>
              <a:ext uri="{FF2B5EF4-FFF2-40B4-BE49-F238E27FC236}">
                <a16:creationId xmlns:a16="http://schemas.microsoft.com/office/drawing/2014/main" id="{F2CFBA64-727F-6C8E-B966-BF9327C4664E}"/>
              </a:ext>
            </a:extLst>
          </p:cNvPr>
          <p:cNvGraphicFramePr>
            <a:graphicFrameLocks noGrp="1"/>
          </p:cNvGraphicFramePr>
          <p:nvPr/>
        </p:nvGraphicFramePr>
        <p:xfrm>
          <a:off x="7358063" y="3973513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00" name="Line 47">
            <a:extLst>
              <a:ext uri="{FF2B5EF4-FFF2-40B4-BE49-F238E27FC236}">
                <a16:creationId xmlns:a16="http://schemas.microsoft.com/office/drawing/2014/main" id="{7B5AFC78-CC8D-6001-6C48-33C9D0467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129088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11301" name="Line 48">
            <a:extLst>
              <a:ext uri="{FF2B5EF4-FFF2-40B4-BE49-F238E27FC236}">
                <a16:creationId xmlns:a16="http://schemas.microsoft.com/office/drawing/2014/main" id="{F1B1AA72-2877-C677-5708-D6C4E319B9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8013" y="41481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graphicFrame>
        <p:nvGraphicFramePr>
          <p:cNvPr id="694321" name="Group 49">
            <a:extLst>
              <a:ext uri="{FF2B5EF4-FFF2-40B4-BE49-F238E27FC236}">
                <a16:creationId xmlns:a16="http://schemas.microsoft.com/office/drawing/2014/main" id="{F44FFDA3-1521-3758-4782-643690B21A9B}"/>
              </a:ext>
            </a:extLst>
          </p:cNvPr>
          <p:cNvGraphicFramePr>
            <a:graphicFrameLocks noGrp="1"/>
          </p:cNvGraphicFramePr>
          <p:nvPr/>
        </p:nvGraphicFramePr>
        <p:xfrm>
          <a:off x="6408738" y="4373563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4329" name="Group 57">
            <a:extLst>
              <a:ext uri="{FF2B5EF4-FFF2-40B4-BE49-F238E27FC236}">
                <a16:creationId xmlns:a16="http://schemas.microsoft.com/office/drawing/2014/main" id="{99F835B2-48C5-7AC1-B53F-9CBB576B15A5}"/>
              </a:ext>
            </a:extLst>
          </p:cNvPr>
          <p:cNvGraphicFramePr>
            <a:graphicFrameLocks noGrp="1"/>
          </p:cNvGraphicFramePr>
          <p:nvPr/>
        </p:nvGraphicFramePr>
        <p:xfrm>
          <a:off x="7346950" y="4376738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18" name="Line 65">
            <a:extLst>
              <a:ext uri="{FF2B5EF4-FFF2-40B4-BE49-F238E27FC236}">
                <a16:creationId xmlns:a16="http://schemas.microsoft.com/office/drawing/2014/main" id="{C90392FD-F730-7827-F99B-7C07CA296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4" y="4532313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11319" name="Line 66">
            <a:extLst>
              <a:ext uri="{FF2B5EF4-FFF2-40B4-BE49-F238E27FC236}">
                <a16:creationId xmlns:a16="http://schemas.microsoft.com/office/drawing/2014/main" id="{9E8AC1B3-3689-4D7C-8F51-500B5CA6AD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6900" y="455136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graphicFrame>
        <p:nvGraphicFramePr>
          <p:cNvPr id="694339" name="Group 67">
            <a:extLst>
              <a:ext uri="{FF2B5EF4-FFF2-40B4-BE49-F238E27FC236}">
                <a16:creationId xmlns:a16="http://schemas.microsoft.com/office/drawing/2014/main" id="{1A8C22F3-3A5F-CF75-D3A6-0D0FE6AA9047}"/>
              </a:ext>
            </a:extLst>
          </p:cNvPr>
          <p:cNvGraphicFramePr>
            <a:graphicFrameLocks noGrp="1"/>
          </p:cNvGraphicFramePr>
          <p:nvPr/>
        </p:nvGraphicFramePr>
        <p:xfrm>
          <a:off x="8291513" y="4367213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28" name="Line 75">
            <a:extLst>
              <a:ext uri="{FF2B5EF4-FFF2-40B4-BE49-F238E27FC236}">
                <a16:creationId xmlns:a16="http://schemas.microsoft.com/office/drawing/2014/main" id="{48CBC550-A586-2E5B-CF25-2D30045910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1463" y="45418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graphicFrame>
        <p:nvGraphicFramePr>
          <p:cNvPr id="694348" name="Group 76">
            <a:extLst>
              <a:ext uri="{FF2B5EF4-FFF2-40B4-BE49-F238E27FC236}">
                <a16:creationId xmlns:a16="http://schemas.microsoft.com/office/drawing/2014/main" id="{D2B2EE78-710D-5DF2-556C-3158DAFEC249}"/>
              </a:ext>
            </a:extLst>
          </p:cNvPr>
          <p:cNvGraphicFramePr>
            <a:graphicFrameLocks noGrp="1"/>
          </p:cNvGraphicFramePr>
          <p:nvPr/>
        </p:nvGraphicFramePr>
        <p:xfrm>
          <a:off x="9228138" y="4354513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37" name="Line 84">
            <a:extLst>
              <a:ext uri="{FF2B5EF4-FFF2-40B4-BE49-F238E27FC236}">
                <a16:creationId xmlns:a16="http://schemas.microsoft.com/office/drawing/2014/main" id="{D007121E-076F-56C1-70C8-2CB85E732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8088" y="45291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11338" name="Text Box 85">
            <a:extLst>
              <a:ext uri="{FF2B5EF4-FFF2-40B4-BE49-F238E27FC236}">
                <a16:creationId xmlns:a16="http://schemas.microsoft.com/office/drawing/2014/main" id="{B70A323E-AC92-F805-CB3B-A711960EF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963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1339" name="Text Box 86">
            <a:extLst>
              <a:ext uri="{FF2B5EF4-FFF2-40B4-BE49-F238E27FC236}">
                <a16:creationId xmlns:a16="http://schemas.microsoft.com/office/drawing/2014/main" id="{C3D4076E-8AF4-4BF2-7AD3-7786CE90A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4346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11340" name="Text Box 87">
            <a:extLst>
              <a:ext uri="{FF2B5EF4-FFF2-40B4-BE49-F238E27FC236}">
                <a16:creationId xmlns:a16="http://schemas.microsoft.com/office/drawing/2014/main" id="{B7229F79-6367-B0B4-1E80-33F5E3788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47291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11341" name="Text Box 88">
            <a:extLst>
              <a:ext uri="{FF2B5EF4-FFF2-40B4-BE49-F238E27FC236}">
                <a16:creationId xmlns:a16="http://schemas.microsoft.com/office/drawing/2014/main" id="{A83CAB3A-EE17-256E-A2E6-82070492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51117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4</a:t>
            </a:r>
          </a:p>
        </p:txBody>
      </p:sp>
      <p:sp>
        <p:nvSpPr>
          <p:cNvPr id="11342" name="Text Box 89">
            <a:extLst>
              <a:ext uri="{FF2B5EF4-FFF2-40B4-BE49-F238E27FC236}">
                <a16:creationId xmlns:a16="http://schemas.microsoft.com/office/drawing/2014/main" id="{CD06AAD1-138B-2898-0B55-5E51AA340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5494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graphicFrame>
        <p:nvGraphicFramePr>
          <p:cNvPr id="694362" name="Group 90">
            <a:extLst>
              <a:ext uri="{FF2B5EF4-FFF2-40B4-BE49-F238E27FC236}">
                <a16:creationId xmlns:a16="http://schemas.microsoft.com/office/drawing/2014/main" id="{FA212640-5F35-7BC0-0AEF-3E16A603D507}"/>
              </a:ext>
            </a:extLst>
          </p:cNvPr>
          <p:cNvGraphicFramePr>
            <a:graphicFrameLocks noGrp="1"/>
          </p:cNvGraphicFramePr>
          <p:nvPr/>
        </p:nvGraphicFramePr>
        <p:xfrm>
          <a:off x="6407150" y="4800601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4370" name="Group 98">
            <a:extLst>
              <a:ext uri="{FF2B5EF4-FFF2-40B4-BE49-F238E27FC236}">
                <a16:creationId xmlns:a16="http://schemas.microsoft.com/office/drawing/2014/main" id="{C49C62B2-13DE-3DAD-6C81-F4D9A1431416}"/>
              </a:ext>
            </a:extLst>
          </p:cNvPr>
          <p:cNvGraphicFramePr>
            <a:graphicFrameLocks noGrp="1"/>
          </p:cNvGraphicFramePr>
          <p:nvPr/>
        </p:nvGraphicFramePr>
        <p:xfrm>
          <a:off x="7345363" y="4803776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59" name="Line 106">
            <a:extLst>
              <a:ext uri="{FF2B5EF4-FFF2-40B4-BE49-F238E27FC236}">
                <a16:creationId xmlns:a16="http://schemas.microsoft.com/office/drawing/2014/main" id="{935A8AEB-12AD-B14C-F291-4221D1A9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5" y="4959350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11360" name="Line 107">
            <a:extLst>
              <a:ext uri="{FF2B5EF4-FFF2-40B4-BE49-F238E27FC236}">
                <a16:creationId xmlns:a16="http://schemas.microsoft.com/office/drawing/2014/main" id="{E255C13F-286A-BF17-1B06-F0BDDA12A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5313" y="49784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graphicFrame>
        <p:nvGraphicFramePr>
          <p:cNvPr id="694380" name="Group 108">
            <a:extLst>
              <a:ext uri="{FF2B5EF4-FFF2-40B4-BE49-F238E27FC236}">
                <a16:creationId xmlns:a16="http://schemas.microsoft.com/office/drawing/2014/main" id="{9E5517BE-7508-AF91-E4C8-B8E79CA1146E}"/>
              </a:ext>
            </a:extLst>
          </p:cNvPr>
          <p:cNvGraphicFramePr>
            <a:graphicFrameLocks noGrp="1"/>
          </p:cNvGraphicFramePr>
          <p:nvPr/>
        </p:nvGraphicFramePr>
        <p:xfrm>
          <a:off x="6411913" y="5205413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4388" name="Group 116">
            <a:extLst>
              <a:ext uri="{FF2B5EF4-FFF2-40B4-BE49-F238E27FC236}">
                <a16:creationId xmlns:a16="http://schemas.microsoft.com/office/drawing/2014/main" id="{567609A3-3146-78E6-09D5-FF35CC999122}"/>
              </a:ext>
            </a:extLst>
          </p:cNvPr>
          <p:cNvGraphicFramePr>
            <a:graphicFrameLocks noGrp="1"/>
          </p:cNvGraphicFramePr>
          <p:nvPr/>
        </p:nvGraphicFramePr>
        <p:xfrm>
          <a:off x="7350125" y="5208588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77" name="Line 124">
            <a:extLst>
              <a:ext uri="{FF2B5EF4-FFF2-40B4-BE49-F238E27FC236}">
                <a16:creationId xmlns:a16="http://schemas.microsoft.com/office/drawing/2014/main" id="{C9E94BD5-0639-8F60-03C7-0E2287C4E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9" y="5364163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11378" name="Line 125">
            <a:extLst>
              <a:ext uri="{FF2B5EF4-FFF2-40B4-BE49-F238E27FC236}">
                <a16:creationId xmlns:a16="http://schemas.microsoft.com/office/drawing/2014/main" id="{8AC0AF36-8E79-C39F-3A5F-491FE4A2F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0075" y="538321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graphicFrame>
        <p:nvGraphicFramePr>
          <p:cNvPr id="694398" name="Group 126">
            <a:extLst>
              <a:ext uri="{FF2B5EF4-FFF2-40B4-BE49-F238E27FC236}">
                <a16:creationId xmlns:a16="http://schemas.microsoft.com/office/drawing/2014/main" id="{9C77CC31-2DF4-FBE1-BA8A-DB2F3B8C6D41}"/>
              </a:ext>
            </a:extLst>
          </p:cNvPr>
          <p:cNvGraphicFramePr>
            <a:graphicFrameLocks noGrp="1"/>
          </p:cNvGraphicFramePr>
          <p:nvPr/>
        </p:nvGraphicFramePr>
        <p:xfrm>
          <a:off x="8294688" y="5199063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87" name="Line 134">
            <a:extLst>
              <a:ext uri="{FF2B5EF4-FFF2-40B4-BE49-F238E27FC236}">
                <a16:creationId xmlns:a16="http://schemas.microsoft.com/office/drawing/2014/main" id="{014D5642-419C-C9E5-8304-2A35F74566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4638" y="537368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graphicFrame>
        <p:nvGraphicFramePr>
          <p:cNvPr id="694407" name="Group 135">
            <a:extLst>
              <a:ext uri="{FF2B5EF4-FFF2-40B4-BE49-F238E27FC236}">
                <a16:creationId xmlns:a16="http://schemas.microsoft.com/office/drawing/2014/main" id="{08B5BB97-6FF7-7AE0-C62A-75AAA9EA6918}"/>
              </a:ext>
            </a:extLst>
          </p:cNvPr>
          <p:cNvGraphicFramePr>
            <a:graphicFrameLocks noGrp="1"/>
          </p:cNvGraphicFramePr>
          <p:nvPr/>
        </p:nvGraphicFramePr>
        <p:xfrm>
          <a:off x="6418263" y="5622926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4415" name="Group 143">
            <a:extLst>
              <a:ext uri="{FF2B5EF4-FFF2-40B4-BE49-F238E27FC236}">
                <a16:creationId xmlns:a16="http://schemas.microsoft.com/office/drawing/2014/main" id="{F4F2368F-554A-7459-BDA6-088AEEF30877}"/>
              </a:ext>
            </a:extLst>
          </p:cNvPr>
          <p:cNvGraphicFramePr>
            <a:graphicFrameLocks noGrp="1"/>
          </p:cNvGraphicFramePr>
          <p:nvPr/>
        </p:nvGraphicFramePr>
        <p:xfrm>
          <a:off x="7356475" y="5626101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04" name="Line 151">
            <a:extLst>
              <a:ext uri="{FF2B5EF4-FFF2-40B4-BE49-F238E27FC236}">
                <a16:creationId xmlns:a16="http://schemas.microsoft.com/office/drawing/2014/main" id="{7AEF22F3-B151-FE38-2A61-C1FEF81E9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9" y="57816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11405" name="Line 152">
            <a:extLst>
              <a:ext uri="{FF2B5EF4-FFF2-40B4-BE49-F238E27FC236}">
                <a16:creationId xmlns:a16="http://schemas.microsoft.com/office/drawing/2014/main" id="{F0356EF9-819B-0F32-D579-4AF8F9ADE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6425" y="5800725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graphicFrame>
        <p:nvGraphicFramePr>
          <p:cNvPr id="694425" name="Group 153">
            <a:extLst>
              <a:ext uri="{FF2B5EF4-FFF2-40B4-BE49-F238E27FC236}">
                <a16:creationId xmlns:a16="http://schemas.microsoft.com/office/drawing/2014/main" id="{41DCB53C-92B9-6DC3-A676-6E66FB0E30DF}"/>
              </a:ext>
            </a:extLst>
          </p:cNvPr>
          <p:cNvGraphicFramePr>
            <a:graphicFrameLocks noGrp="1"/>
          </p:cNvGraphicFramePr>
          <p:nvPr/>
        </p:nvGraphicFramePr>
        <p:xfrm>
          <a:off x="8301038" y="5616576"/>
          <a:ext cx="774700" cy="335194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14" name="Line 161">
            <a:extLst>
              <a:ext uri="{FF2B5EF4-FFF2-40B4-BE49-F238E27FC236}">
                <a16:creationId xmlns:a16="http://schemas.microsoft.com/office/drawing/2014/main" id="{3EC75E4A-2F16-631A-7ACB-7849E2CF98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0988" y="57912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11415" name="Text Box 162">
            <a:extLst>
              <a:ext uri="{FF2B5EF4-FFF2-40B4-BE49-F238E27FC236}">
                <a16:creationId xmlns:a16="http://schemas.microsoft.com/office/drawing/2014/main" id="{FE6E52CA-C6C7-F0B4-C01A-AE821266B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926138"/>
            <a:ext cx="193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Undirected graph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EEF84788-118D-FBA2-E3AD-9B0EB9F4A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614" y="220664"/>
            <a:ext cx="9840474" cy="66588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Properties of Adjacency-List Representation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66CC77E-1A0C-D95D-4DFA-68C64542F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247" y="961912"/>
            <a:ext cx="7715317" cy="558323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 sz="3200" dirty="0"/>
              <a:t>Sum of “lengths” of all adjacency lists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800" dirty="0"/>
              <a:t>Directed graph: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en-US" sz="2400" dirty="0"/>
              <a:t>edge </a:t>
            </a:r>
            <a:r>
              <a:rPr lang="en-US" altLang="en-US" sz="2400" dirty="0">
                <a:latin typeface="Comic Sans MS" panose="030F0702030302020204" pitchFamily="66" charset="0"/>
              </a:rPr>
              <a:t>(u, v)</a:t>
            </a:r>
            <a:r>
              <a:rPr lang="en-US" altLang="en-US" sz="2400" dirty="0"/>
              <a:t> appears only once (i.e., in the list of </a:t>
            </a:r>
            <a:r>
              <a:rPr lang="en-US" altLang="en-US" sz="2400" b="1" dirty="0"/>
              <a:t>u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800" dirty="0"/>
              <a:t>Undirected graph: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en-US" sz="2400" dirty="0"/>
              <a:t>edge </a:t>
            </a:r>
            <a:r>
              <a:rPr lang="en-US" altLang="en-US" sz="2400" dirty="0">
                <a:latin typeface="Comic Sans MS" panose="030F0702030302020204" pitchFamily="66" charset="0"/>
              </a:rPr>
              <a:t>(u, v)</a:t>
            </a:r>
            <a:r>
              <a:rPr lang="en-US" altLang="en-US" sz="2400" dirty="0"/>
              <a:t> appears twice (i.e., in the lists of  both </a:t>
            </a:r>
            <a:r>
              <a:rPr lang="en-US" altLang="en-US" sz="2400" b="1" dirty="0"/>
              <a:t>u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v</a:t>
            </a:r>
            <a:r>
              <a:rPr lang="en-US" altLang="en-US" sz="2400" dirty="0"/>
              <a:t>)</a:t>
            </a:r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A3F0FFBF-BB8A-93F3-E0BE-A0DF00EED1F1}"/>
              </a:ext>
            </a:extLst>
          </p:cNvPr>
          <p:cNvGrpSpPr>
            <a:grpSpLocks/>
          </p:cNvGrpSpPr>
          <p:nvPr/>
        </p:nvGrpSpPr>
        <p:grpSpPr bwMode="auto">
          <a:xfrm>
            <a:off x="8251825" y="3948113"/>
            <a:ext cx="2159000" cy="1376362"/>
            <a:chOff x="828" y="2753"/>
            <a:chExt cx="1360" cy="867"/>
          </a:xfrm>
        </p:grpSpPr>
        <p:sp>
          <p:nvSpPr>
            <p:cNvPr id="12310" name="Oval 5">
              <a:extLst>
                <a:ext uri="{FF2B5EF4-FFF2-40B4-BE49-F238E27FC236}">
                  <a16:creationId xmlns:a16="http://schemas.microsoft.com/office/drawing/2014/main" id="{CF279B5B-041C-9E1F-2D3D-541E7088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12311" name="Oval 6">
              <a:extLst>
                <a:ext uri="{FF2B5EF4-FFF2-40B4-BE49-F238E27FC236}">
                  <a16:creationId xmlns:a16="http://schemas.microsoft.com/office/drawing/2014/main" id="{5348F9E7-8350-288F-18FA-F4D46DE84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2312" name="Oval 7">
              <a:extLst>
                <a:ext uri="{FF2B5EF4-FFF2-40B4-BE49-F238E27FC236}">
                  <a16:creationId xmlns:a16="http://schemas.microsoft.com/office/drawing/2014/main" id="{25791C06-DF06-4687-B0B0-3DACEFEE8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2313" name="Oval 8">
              <a:extLst>
                <a:ext uri="{FF2B5EF4-FFF2-40B4-BE49-F238E27FC236}">
                  <a16:creationId xmlns:a16="http://schemas.microsoft.com/office/drawing/2014/main" id="{D104FF2F-AFD3-C2B9-0A5D-5009CF2B5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12314" name="Line 9">
              <a:extLst>
                <a:ext uri="{FF2B5EF4-FFF2-40B4-BE49-F238E27FC236}">
                  <a16:creationId xmlns:a16="http://schemas.microsoft.com/office/drawing/2014/main" id="{E147BAAE-DDAF-134E-735D-F326A7304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15" name="Line 10">
              <a:extLst>
                <a:ext uri="{FF2B5EF4-FFF2-40B4-BE49-F238E27FC236}">
                  <a16:creationId xmlns:a16="http://schemas.microsoft.com/office/drawing/2014/main" id="{28987D86-A6C4-16D0-E7DC-A70C1222E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16" name="Line 11">
              <a:extLst>
                <a:ext uri="{FF2B5EF4-FFF2-40B4-BE49-F238E27FC236}">
                  <a16:creationId xmlns:a16="http://schemas.microsoft.com/office/drawing/2014/main" id="{722292DA-FFF3-1ECF-3615-343BDEFE9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17" name="Line 12">
              <a:extLst>
                <a:ext uri="{FF2B5EF4-FFF2-40B4-BE49-F238E27FC236}">
                  <a16:creationId xmlns:a16="http://schemas.microsoft.com/office/drawing/2014/main" id="{E4A62B60-B6BB-A0A1-342F-FC3450E0E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18" name="Oval 13">
              <a:extLst>
                <a:ext uri="{FF2B5EF4-FFF2-40B4-BE49-F238E27FC236}">
                  <a16:creationId xmlns:a16="http://schemas.microsoft.com/office/drawing/2014/main" id="{68E9ABE7-6384-2235-2314-039F551A9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12319" name="Line 14">
              <a:extLst>
                <a:ext uri="{FF2B5EF4-FFF2-40B4-BE49-F238E27FC236}">
                  <a16:creationId xmlns:a16="http://schemas.microsoft.com/office/drawing/2014/main" id="{2BC93706-1E1F-3302-5317-F71BB6A0C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20" name="Line 15">
              <a:extLst>
                <a:ext uri="{FF2B5EF4-FFF2-40B4-BE49-F238E27FC236}">
                  <a16:creationId xmlns:a16="http://schemas.microsoft.com/office/drawing/2014/main" id="{C6D27AD5-6DEA-CCD0-29F8-4A39222C0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21" name="Line 16">
              <a:extLst>
                <a:ext uri="{FF2B5EF4-FFF2-40B4-BE49-F238E27FC236}">
                  <a16:creationId xmlns:a16="http://schemas.microsoft.com/office/drawing/2014/main" id="{FB34C5F8-6AB4-FF1E-FAA4-E48660130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2294" name="Text Box 17">
            <a:extLst>
              <a:ext uri="{FF2B5EF4-FFF2-40B4-BE49-F238E27FC236}">
                <a16:creationId xmlns:a16="http://schemas.microsoft.com/office/drawing/2014/main" id="{171258CE-D48F-0818-C832-69179E1C9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5603876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Undirected graph</a:t>
            </a:r>
          </a:p>
        </p:txBody>
      </p:sp>
      <p:grpSp>
        <p:nvGrpSpPr>
          <p:cNvPr id="12295" name="Group 18">
            <a:extLst>
              <a:ext uri="{FF2B5EF4-FFF2-40B4-BE49-F238E27FC236}">
                <a16:creationId xmlns:a16="http://schemas.microsoft.com/office/drawing/2014/main" id="{0F4D4A65-5DDE-99F8-5CB9-7A04FAC340F7}"/>
              </a:ext>
            </a:extLst>
          </p:cNvPr>
          <p:cNvGrpSpPr>
            <a:grpSpLocks/>
          </p:cNvGrpSpPr>
          <p:nvPr/>
        </p:nvGrpSpPr>
        <p:grpSpPr bwMode="auto">
          <a:xfrm>
            <a:off x="8394700" y="1489802"/>
            <a:ext cx="1631950" cy="1514475"/>
            <a:chOff x="1062" y="2754"/>
            <a:chExt cx="1028" cy="954"/>
          </a:xfrm>
        </p:grpSpPr>
        <p:sp>
          <p:nvSpPr>
            <p:cNvPr id="12299" name="Oval 19">
              <a:extLst>
                <a:ext uri="{FF2B5EF4-FFF2-40B4-BE49-F238E27FC236}">
                  <a16:creationId xmlns:a16="http://schemas.microsoft.com/office/drawing/2014/main" id="{517DB1D0-AD89-E256-1F87-DA02E81C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12300" name="Oval 20">
              <a:extLst>
                <a:ext uri="{FF2B5EF4-FFF2-40B4-BE49-F238E27FC236}">
                  <a16:creationId xmlns:a16="http://schemas.microsoft.com/office/drawing/2014/main" id="{F8F8E380-616F-4432-455C-5EF0F350C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2301" name="Oval 21">
              <a:extLst>
                <a:ext uri="{FF2B5EF4-FFF2-40B4-BE49-F238E27FC236}">
                  <a16:creationId xmlns:a16="http://schemas.microsoft.com/office/drawing/2014/main" id="{78EFCBD9-E874-AF9A-A905-6F45AAFF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12302" name="Oval 22">
              <a:extLst>
                <a:ext uri="{FF2B5EF4-FFF2-40B4-BE49-F238E27FC236}">
                  <a16:creationId xmlns:a16="http://schemas.microsoft.com/office/drawing/2014/main" id="{1A0FA73C-B1F4-6B50-4FED-DC2EF28E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12303" name="Line 23">
              <a:extLst>
                <a:ext uri="{FF2B5EF4-FFF2-40B4-BE49-F238E27FC236}">
                  <a16:creationId xmlns:a16="http://schemas.microsoft.com/office/drawing/2014/main" id="{BFCD181B-0284-0B8D-3EE3-225B19E0E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04" name="Line 24">
              <a:extLst>
                <a:ext uri="{FF2B5EF4-FFF2-40B4-BE49-F238E27FC236}">
                  <a16:creationId xmlns:a16="http://schemas.microsoft.com/office/drawing/2014/main" id="{D7E78338-6352-9ECF-8116-EDDDCB2CF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05" name="Line 25">
              <a:extLst>
                <a:ext uri="{FF2B5EF4-FFF2-40B4-BE49-F238E27FC236}">
                  <a16:creationId xmlns:a16="http://schemas.microsoft.com/office/drawing/2014/main" id="{ADDDE712-929C-4017-0168-5F1259FDF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06" name="Line 26">
              <a:extLst>
                <a:ext uri="{FF2B5EF4-FFF2-40B4-BE49-F238E27FC236}">
                  <a16:creationId xmlns:a16="http://schemas.microsoft.com/office/drawing/2014/main" id="{43C14225-FCA8-D49A-0895-27E981DD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07" name="Freeform 27">
              <a:extLst>
                <a:ext uri="{FF2B5EF4-FFF2-40B4-BE49-F238E27FC236}">
                  <a16:creationId xmlns:a16="http://schemas.microsoft.com/office/drawing/2014/main" id="{2E2D8EF0-D6A4-20E3-12DC-2F1536D3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08" name="Freeform 28">
              <a:extLst>
                <a:ext uri="{FF2B5EF4-FFF2-40B4-BE49-F238E27FC236}">
                  <a16:creationId xmlns:a16="http://schemas.microsoft.com/office/drawing/2014/main" id="{9F02BB74-F1FB-60F2-E76C-17DCACCC9F0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09" name="Freeform 29">
              <a:extLst>
                <a:ext uri="{FF2B5EF4-FFF2-40B4-BE49-F238E27FC236}">
                  <a16:creationId xmlns:a16="http://schemas.microsoft.com/office/drawing/2014/main" id="{6C8AA51B-0442-F71D-3A56-1B0E8433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3"/>
                <a:gd name="T17" fmla="*/ 178 w 1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2296" name="Text Box 30">
            <a:extLst>
              <a:ext uri="{FF2B5EF4-FFF2-40B4-BE49-F238E27FC236}">
                <a16:creationId xmlns:a16="http://schemas.microsoft.com/office/drawing/2014/main" id="{CDBF455B-5235-5A94-11BE-F2D18455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3090863"/>
            <a:ext cx="1963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Directed graph</a:t>
            </a:r>
          </a:p>
        </p:txBody>
      </p:sp>
      <p:sp>
        <p:nvSpPr>
          <p:cNvPr id="12297" name="Rectangle 31">
            <a:extLst>
              <a:ext uri="{FF2B5EF4-FFF2-40B4-BE49-F238E27FC236}">
                <a16:creationId xmlns:a16="http://schemas.microsoft.com/office/drawing/2014/main" id="{D0ECCA9B-97EC-1937-55A2-1C006865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05" y="2343349"/>
            <a:ext cx="70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E </a:t>
            </a:r>
          </a:p>
        </p:txBody>
      </p:sp>
      <p:sp>
        <p:nvSpPr>
          <p:cNvPr id="12298" name="Rectangle 32">
            <a:extLst>
              <a:ext uri="{FF2B5EF4-FFF2-40B4-BE49-F238E27FC236}">
                <a16:creationId xmlns:a16="http://schemas.microsoft.com/office/drawing/2014/main" id="{A0B7EF62-DC0A-86AA-65B9-E06BE4D9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05" y="4059635"/>
            <a:ext cx="960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2 E 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2D96736C-9046-A5F2-6B7B-6B1EFF650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0764DA-9304-4C74-A38A-03E5DCACF6E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AB879EE-3334-0726-0FB3-13A744C88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5254" y="294483"/>
            <a:ext cx="8596668" cy="644396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Graph Representation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A4B4BEA-D545-D6D0-BFAB-9D53A7D3A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3791" y="1050003"/>
            <a:ext cx="9711908" cy="266474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Adjacency matrix representation </a:t>
            </a:r>
            <a:r>
              <a:rPr lang="en-US" altLang="en-US" sz="2800" dirty="0"/>
              <a:t>of G = (V, E)</a:t>
            </a:r>
          </a:p>
          <a:p>
            <a:pPr lvl="1" eaLnBrk="1" hangingPunct="1"/>
            <a:r>
              <a:rPr lang="en-US" altLang="en-US" sz="2800" dirty="0"/>
              <a:t>Assume vertices are numbered 1, 2, … </a:t>
            </a:r>
            <a:r>
              <a:rPr lang="en-US" altLang="en-US" sz="2800" dirty="0">
                <a:sym typeface="Symbol" panose="05050102010706020507" pitchFamily="18" charset="2"/>
              </a:rPr>
              <a:t>V </a:t>
            </a:r>
          </a:p>
          <a:p>
            <a:pPr lvl="1" eaLnBrk="1" hangingPunct="1"/>
            <a:r>
              <a:rPr lang="en-US" altLang="en-US" sz="2800" dirty="0">
                <a:sym typeface="Symbol" panose="05050102010706020507" pitchFamily="18" charset="2"/>
              </a:rPr>
              <a:t>The representation consists of a matrix A </a:t>
            </a:r>
            <a:r>
              <a:rPr lang="en-US" altLang="en-US" sz="2800" baseline="-25000" dirty="0">
                <a:sym typeface="Symbol" panose="05050102010706020507" pitchFamily="18" charset="2"/>
              </a:rPr>
              <a:t>V x V </a:t>
            </a:r>
            <a:r>
              <a:rPr lang="en-US" altLang="en-US" sz="2800" dirty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sz="2800" dirty="0" err="1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ij</a:t>
            </a:r>
            <a:r>
              <a:rPr lang="en-US" altLang="en-US" sz="2800" dirty="0">
                <a:sym typeface="Symbol" panose="05050102010706020507" pitchFamily="18" charset="2"/>
              </a:rPr>
              <a:t> =   1    if (</a:t>
            </a:r>
            <a:r>
              <a:rPr lang="en-US" altLang="en-US" sz="2800" dirty="0" err="1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, j)  E</a:t>
            </a:r>
          </a:p>
          <a:p>
            <a:pPr lvl="1" eaLnBrk="1" hangingPunct="1">
              <a:buFontTx/>
              <a:buNone/>
            </a:pPr>
            <a:r>
              <a:rPr lang="en-US" altLang="en-US" sz="2800" baseline="-25000" dirty="0">
                <a:sym typeface="Symbol" panose="05050102010706020507" pitchFamily="18" charset="2"/>
              </a:rPr>
              <a:t>		           </a:t>
            </a:r>
            <a:r>
              <a:rPr lang="en-US" altLang="en-US" sz="2800" dirty="0">
                <a:sym typeface="Symbol" panose="05050102010706020507" pitchFamily="18" charset="2"/>
              </a:rPr>
              <a:t>0    otherwise</a:t>
            </a:r>
            <a:endParaRPr lang="en-US" altLang="en-US" sz="2800" baseline="-25000" dirty="0">
              <a:sym typeface="Symbol" panose="05050102010706020507" pitchFamily="18" charset="2"/>
            </a:endParaRPr>
          </a:p>
        </p:txBody>
      </p:sp>
      <p:sp>
        <p:nvSpPr>
          <p:cNvPr id="14341" name="AutoShape 4">
            <a:extLst>
              <a:ext uri="{FF2B5EF4-FFF2-40B4-BE49-F238E27FC236}">
                <a16:creationId xmlns:a16="http://schemas.microsoft.com/office/drawing/2014/main" id="{C6156786-A835-9967-F642-338DC56B1E7B}"/>
              </a:ext>
            </a:extLst>
          </p:cNvPr>
          <p:cNvSpPr>
            <a:spLocks/>
          </p:cNvSpPr>
          <p:nvPr/>
        </p:nvSpPr>
        <p:spPr bwMode="auto">
          <a:xfrm>
            <a:off x="1910810" y="2731296"/>
            <a:ext cx="88900" cy="820737"/>
          </a:xfrm>
          <a:prstGeom prst="leftBrace">
            <a:avLst>
              <a:gd name="adj1" fmla="val 7693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14342" name="Group 5">
            <a:extLst>
              <a:ext uri="{FF2B5EF4-FFF2-40B4-BE49-F238E27FC236}">
                <a16:creationId xmlns:a16="http://schemas.microsoft.com/office/drawing/2014/main" id="{7BF9D958-F479-4B15-421D-B41D918F4F86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3971926"/>
            <a:ext cx="2159000" cy="1376363"/>
            <a:chOff x="828" y="2753"/>
            <a:chExt cx="1360" cy="867"/>
          </a:xfrm>
        </p:grpSpPr>
        <p:sp>
          <p:nvSpPr>
            <p:cNvPr id="14423" name="Oval 6">
              <a:extLst>
                <a:ext uri="{FF2B5EF4-FFF2-40B4-BE49-F238E27FC236}">
                  <a16:creationId xmlns:a16="http://schemas.microsoft.com/office/drawing/2014/main" id="{CC5031D5-F64A-44B6-2645-C3B632312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14424" name="Oval 7">
              <a:extLst>
                <a:ext uri="{FF2B5EF4-FFF2-40B4-BE49-F238E27FC236}">
                  <a16:creationId xmlns:a16="http://schemas.microsoft.com/office/drawing/2014/main" id="{199E58ED-D41F-4EC2-DD39-CBD51308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4425" name="Oval 8">
              <a:extLst>
                <a:ext uri="{FF2B5EF4-FFF2-40B4-BE49-F238E27FC236}">
                  <a16:creationId xmlns:a16="http://schemas.microsoft.com/office/drawing/2014/main" id="{B3E0307F-59F2-63D3-DEEA-3E949ACD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4426" name="Oval 9">
              <a:extLst>
                <a:ext uri="{FF2B5EF4-FFF2-40B4-BE49-F238E27FC236}">
                  <a16:creationId xmlns:a16="http://schemas.microsoft.com/office/drawing/2014/main" id="{9C398060-B9F4-3A95-77FE-87C8B258B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14427" name="Line 10">
              <a:extLst>
                <a:ext uri="{FF2B5EF4-FFF2-40B4-BE49-F238E27FC236}">
                  <a16:creationId xmlns:a16="http://schemas.microsoft.com/office/drawing/2014/main" id="{091F7687-85EE-B514-08B8-691FA07B4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4428" name="Line 11">
              <a:extLst>
                <a:ext uri="{FF2B5EF4-FFF2-40B4-BE49-F238E27FC236}">
                  <a16:creationId xmlns:a16="http://schemas.microsoft.com/office/drawing/2014/main" id="{B59522FE-48BB-BCC1-E60F-2080F9888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4429" name="Line 12">
              <a:extLst>
                <a:ext uri="{FF2B5EF4-FFF2-40B4-BE49-F238E27FC236}">
                  <a16:creationId xmlns:a16="http://schemas.microsoft.com/office/drawing/2014/main" id="{00EF2219-D54D-3625-09AD-67669957E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4430" name="Line 13">
              <a:extLst>
                <a:ext uri="{FF2B5EF4-FFF2-40B4-BE49-F238E27FC236}">
                  <a16:creationId xmlns:a16="http://schemas.microsoft.com/office/drawing/2014/main" id="{A8914F37-4DE4-16B0-3570-0247E1538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4431" name="Oval 14">
              <a:extLst>
                <a:ext uri="{FF2B5EF4-FFF2-40B4-BE49-F238E27FC236}">
                  <a16:creationId xmlns:a16="http://schemas.microsoft.com/office/drawing/2014/main" id="{EF1FD873-849A-3A9C-D592-48F8E07FD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14432" name="Line 15">
              <a:extLst>
                <a:ext uri="{FF2B5EF4-FFF2-40B4-BE49-F238E27FC236}">
                  <a16:creationId xmlns:a16="http://schemas.microsoft.com/office/drawing/2014/main" id="{41162CC7-2067-6760-4562-4F57C318B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4433" name="Line 16">
              <a:extLst>
                <a:ext uri="{FF2B5EF4-FFF2-40B4-BE49-F238E27FC236}">
                  <a16:creationId xmlns:a16="http://schemas.microsoft.com/office/drawing/2014/main" id="{6A629FD5-838F-A281-A099-62BA17BA9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4434" name="Line 17">
              <a:extLst>
                <a:ext uri="{FF2B5EF4-FFF2-40B4-BE49-F238E27FC236}">
                  <a16:creationId xmlns:a16="http://schemas.microsoft.com/office/drawing/2014/main" id="{3E158905-6260-2A62-5880-9058EFFDC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4343" name="Text Box 18">
            <a:extLst>
              <a:ext uri="{FF2B5EF4-FFF2-40B4-BE49-F238E27FC236}">
                <a16:creationId xmlns:a16="http://schemas.microsoft.com/office/drawing/2014/main" id="{AC3A6C72-F006-D5BB-384D-C4A57D1DF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5627688"/>
            <a:ext cx="193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Undirected graph</a:t>
            </a:r>
          </a:p>
        </p:txBody>
      </p:sp>
      <p:graphicFrame>
        <p:nvGraphicFramePr>
          <p:cNvPr id="697363" name="Group 19">
            <a:extLst>
              <a:ext uri="{FF2B5EF4-FFF2-40B4-BE49-F238E27FC236}">
                <a16:creationId xmlns:a16="http://schemas.microsoft.com/office/drawing/2014/main" id="{71E08C4F-D708-6799-6691-A3F34817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25422"/>
              </p:ext>
            </p:extLst>
          </p:nvPr>
        </p:nvGraphicFramePr>
        <p:xfrm>
          <a:off x="5000626" y="3838576"/>
          <a:ext cx="2881313" cy="2379663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82" name="Text Box 57">
            <a:extLst>
              <a:ext uri="{FF2B5EF4-FFF2-40B4-BE49-F238E27FC236}">
                <a16:creationId xmlns:a16="http://schemas.microsoft.com/office/drawing/2014/main" id="{747CDA9E-0562-845C-4067-73E8FA70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3906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4383" name="Text Box 58">
            <a:extLst>
              <a:ext uri="{FF2B5EF4-FFF2-40B4-BE49-F238E27FC236}">
                <a16:creationId xmlns:a16="http://schemas.microsoft.com/office/drawing/2014/main" id="{EBC3A633-D275-8D0F-D6B8-E871B9B3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43846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14384" name="Text Box 59">
            <a:extLst>
              <a:ext uri="{FF2B5EF4-FFF2-40B4-BE49-F238E27FC236}">
                <a16:creationId xmlns:a16="http://schemas.microsoft.com/office/drawing/2014/main" id="{D808F3EC-A83E-E18F-115E-9BAB9040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4862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14385" name="Text Box 60">
            <a:extLst>
              <a:ext uri="{FF2B5EF4-FFF2-40B4-BE49-F238E27FC236}">
                <a16:creationId xmlns:a16="http://schemas.microsoft.com/office/drawing/2014/main" id="{052E11AC-41DE-9D1A-7A54-0B568F44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53403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14386" name="Text Box 61">
            <a:extLst>
              <a:ext uri="{FF2B5EF4-FFF2-40B4-BE49-F238E27FC236}">
                <a16:creationId xmlns:a16="http://schemas.microsoft.com/office/drawing/2014/main" id="{AE59377E-0EF3-C417-5F29-F23FC5CB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58181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4387" name="Text Box 62">
            <a:extLst>
              <a:ext uri="{FF2B5EF4-FFF2-40B4-BE49-F238E27FC236}">
                <a16:creationId xmlns:a16="http://schemas.microsoft.com/office/drawing/2014/main" id="{28D7989D-B35C-BB76-C5A6-7646D38AC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3436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4388" name="Text Box 63">
            <a:extLst>
              <a:ext uri="{FF2B5EF4-FFF2-40B4-BE49-F238E27FC236}">
                <a16:creationId xmlns:a16="http://schemas.microsoft.com/office/drawing/2014/main" id="{9059D820-C479-4B63-7034-D71C62CA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0" y="3436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14389" name="Text Box 64">
            <a:extLst>
              <a:ext uri="{FF2B5EF4-FFF2-40B4-BE49-F238E27FC236}">
                <a16:creationId xmlns:a16="http://schemas.microsoft.com/office/drawing/2014/main" id="{7259F454-DEFF-4A99-1E71-38FD9EC75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3436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14390" name="Text Box 65">
            <a:extLst>
              <a:ext uri="{FF2B5EF4-FFF2-40B4-BE49-F238E27FC236}">
                <a16:creationId xmlns:a16="http://schemas.microsoft.com/office/drawing/2014/main" id="{7D6BF39D-C174-69C6-7501-80712A22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3436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14391" name="Text Box 66">
            <a:extLst>
              <a:ext uri="{FF2B5EF4-FFF2-40B4-BE49-F238E27FC236}">
                <a16:creationId xmlns:a16="http://schemas.microsoft.com/office/drawing/2014/main" id="{F8ACE947-D0E7-9199-771C-B0E2D72F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50" y="3436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grpSp>
        <p:nvGrpSpPr>
          <p:cNvPr id="14392" name="Group 67">
            <a:extLst>
              <a:ext uri="{FF2B5EF4-FFF2-40B4-BE49-F238E27FC236}">
                <a16:creationId xmlns:a16="http://schemas.microsoft.com/office/drawing/2014/main" id="{54DECF0F-1C82-BAED-83B2-8787E33EB7A4}"/>
              </a:ext>
            </a:extLst>
          </p:cNvPr>
          <p:cNvGrpSpPr>
            <a:grpSpLocks/>
          </p:cNvGrpSpPr>
          <p:nvPr/>
        </p:nvGrpSpPr>
        <p:grpSpPr bwMode="auto">
          <a:xfrm>
            <a:off x="5130800" y="3890963"/>
            <a:ext cx="2616200" cy="368300"/>
            <a:chOff x="3221" y="2177"/>
            <a:chExt cx="1648" cy="232"/>
          </a:xfrm>
        </p:grpSpPr>
        <p:sp>
          <p:nvSpPr>
            <p:cNvPr id="14418" name="Text Box 68">
              <a:extLst>
                <a:ext uri="{FF2B5EF4-FFF2-40B4-BE49-F238E27FC236}">
                  <a16:creationId xmlns:a16="http://schemas.microsoft.com/office/drawing/2014/main" id="{9433B101-B3BA-8B4B-01B7-4A2E36E2E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" y="21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4419" name="Text Box 69">
              <a:extLst>
                <a:ext uri="{FF2B5EF4-FFF2-40B4-BE49-F238E27FC236}">
                  <a16:creationId xmlns:a16="http://schemas.microsoft.com/office/drawing/2014/main" id="{5A1F7CF3-AD31-0068-EB4D-0ED46916C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21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20" name="Text Box 70">
              <a:extLst>
                <a:ext uri="{FF2B5EF4-FFF2-40B4-BE49-F238E27FC236}">
                  <a16:creationId xmlns:a16="http://schemas.microsoft.com/office/drawing/2014/main" id="{0BA58998-C440-B721-DC6B-1C73699AE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21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21" name="Text Box 71">
              <a:extLst>
                <a:ext uri="{FF2B5EF4-FFF2-40B4-BE49-F238E27FC236}">
                  <a16:creationId xmlns:a16="http://schemas.microsoft.com/office/drawing/2014/main" id="{75C5E38A-19D4-22BD-A018-0F3FEE45D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" y="217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4422" name="Text Box 72">
              <a:extLst>
                <a:ext uri="{FF2B5EF4-FFF2-40B4-BE49-F238E27FC236}">
                  <a16:creationId xmlns:a16="http://schemas.microsoft.com/office/drawing/2014/main" id="{983CFCD7-78E1-E611-8510-CB7A19A7A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1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14393" name="Group 73">
            <a:extLst>
              <a:ext uri="{FF2B5EF4-FFF2-40B4-BE49-F238E27FC236}">
                <a16:creationId xmlns:a16="http://schemas.microsoft.com/office/drawing/2014/main" id="{2EB5CBC3-8F85-DC12-99C3-F6D1C32E3097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4359275"/>
            <a:ext cx="2614612" cy="368300"/>
            <a:chOff x="3222" y="2472"/>
            <a:chExt cx="1647" cy="232"/>
          </a:xfrm>
        </p:grpSpPr>
        <p:sp>
          <p:nvSpPr>
            <p:cNvPr id="14413" name="Text Box 74">
              <a:extLst>
                <a:ext uri="{FF2B5EF4-FFF2-40B4-BE49-F238E27FC236}">
                  <a16:creationId xmlns:a16="http://schemas.microsoft.com/office/drawing/2014/main" id="{BC70940E-7649-53EB-FBF7-3FD984D5D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24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14" name="Text Box 75">
              <a:extLst>
                <a:ext uri="{FF2B5EF4-FFF2-40B4-BE49-F238E27FC236}">
                  <a16:creationId xmlns:a16="http://schemas.microsoft.com/office/drawing/2014/main" id="{258A1D21-CB20-647C-34CB-98D690493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" y="24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15" name="Text Box 76">
              <a:extLst>
                <a:ext uri="{FF2B5EF4-FFF2-40B4-BE49-F238E27FC236}">
                  <a16:creationId xmlns:a16="http://schemas.microsoft.com/office/drawing/2014/main" id="{20C184FB-AF81-0DCE-CD30-6295CA6E2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47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16" name="Text Box 77">
              <a:extLst>
                <a:ext uri="{FF2B5EF4-FFF2-40B4-BE49-F238E27FC236}">
                  <a16:creationId xmlns:a16="http://schemas.microsoft.com/office/drawing/2014/main" id="{3D1FB953-F310-5647-532B-6E2058687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247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17" name="Text Box 78">
              <a:extLst>
                <a:ext uri="{FF2B5EF4-FFF2-40B4-BE49-F238E27FC236}">
                  <a16:creationId xmlns:a16="http://schemas.microsoft.com/office/drawing/2014/main" id="{A6A70ABD-9703-5C9C-AB1F-26C5E8D26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247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14394" name="Group 79">
            <a:extLst>
              <a:ext uri="{FF2B5EF4-FFF2-40B4-BE49-F238E27FC236}">
                <a16:creationId xmlns:a16="http://schemas.microsoft.com/office/drawing/2014/main" id="{A55EE081-1851-F027-D613-FDB42004DA64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4841876"/>
            <a:ext cx="2614612" cy="366713"/>
            <a:chOff x="3222" y="2776"/>
            <a:chExt cx="1647" cy="231"/>
          </a:xfrm>
        </p:grpSpPr>
        <p:sp>
          <p:nvSpPr>
            <p:cNvPr id="14408" name="Text Box 80">
              <a:extLst>
                <a:ext uri="{FF2B5EF4-FFF2-40B4-BE49-F238E27FC236}">
                  <a16:creationId xmlns:a16="http://schemas.microsoft.com/office/drawing/2014/main" id="{A28D356C-F782-2E4C-3873-7E061E8C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27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09" name="Text Box 81">
              <a:extLst>
                <a:ext uri="{FF2B5EF4-FFF2-40B4-BE49-F238E27FC236}">
                  <a16:creationId xmlns:a16="http://schemas.microsoft.com/office/drawing/2014/main" id="{5421B0F6-B351-6E48-DFBF-DB5FBD790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7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10" name="Text Box 82">
              <a:extLst>
                <a:ext uri="{FF2B5EF4-FFF2-40B4-BE49-F238E27FC236}">
                  <a16:creationId xmlns:a16="http://schemas.microsoft.com/office/drawing/2014/main" id="{60CB6187-9E41-66DB-3239-642A96B08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27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4411" name="Text Box 83">
              <a:extLst>
                <a:ext uri="{FF2B5EF4-FFF2-40B4-BE49-F238E27FC236}">
                  <a16:creationId xmlns:a16="http://schemas.microsoft.com/office/drawing/2014/main" id="{F7E13CBA-7030-E6B3-B673-D27443CEA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" y="27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4412" name="Text Box 84">
              <a:extLst>
                <a:ext uri="{FF2B5EF4-FFF2-40B4-BE49-F238E27FC236}">
                  <a16:creationId xmlns:a16="http://schemas.microsoft.com/office/drawing/2014/main" id="{004D3A78-6220-5811-F6AD-45310B60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27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14395" name="Group 85">
            <a:extLst>
              <a:ext uri="{FF2B5EF4-FFF2-40B4-BE49-F238E27FC236}">
                <a16:creationId xmlns:a16="http://schemas.microsoft.com/office/drawing/2014/main" id="{09A6424B-64E2-2CC0-D367-2D928BEAA85E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5326063"/>
            <a:ext cx="2614612" cy="368300"/>
            <a:chOff x="3222" y="3081"/>
            <a:chExt cx="1647" cy="232"/>
          </a:xfrm>
        </p:grpSpPr>
        <p:sp>
          <p:nvSpPr>
            <p:cNvPr id="14403" name="Text Box 86">
              <a:extLst>
                <a:ext uri="{FF2B5EF4-FFF2-40B4-BE49-F238E27FC236}">
                  <a16:creationId xmlns:a16="http://schemas.microsoft.com/office/drawing/2014/main" id="{694AA35B-233A-AF55-85E5-83F3AD6BD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30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04" name="Text Box 87">
              <a:extLst>
                <a:ext uri="{FF2B5EF4-FFF2-40B4-BE49-F238E27FC236}">
                  <a16:creationId xmlns:a16="http://schemas.microsoft.com/office/drawing/2014/main" id="{C7E328D7-C0D6-4A40-D7B6-3043CBDED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" y="30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05" name="Text Box 88">
              <a:extLst>
                <a:ext uri="{FF2B5EF4-FFF2-40B4-BE49-F238E27FC236}">
                  <a16:creationId xmlns:a16="http://schemas.microsoft.com/office/drawing/2014/main" id="{2164F1C5-C039-EFBF-F495-CB41DCD77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30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06" name="Text Box 89">
              <a:extLst>
                <a:ext uri="{FF2B5EF4-FFF2-40B4-BE49-F238E27FC236}">
                  <a16:creationId xmlns:a16="http://schemas.microsoft.com/office/drawing/2014/main" id="{D4A71F17-5E40-14FD-A970-F3BE42637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30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4407" name="Text Box 90">
              <a:extLst>
                <a:ext uri="{FF2B5EF4-FFF2-40B4-BE49-F238E27FC236}">
                  <a16:creationId xmlns:a16="http://schemas.microsoft.com/office/drawing/2014/main" id="{59200E79-F27A-2BAD-CCF9-3D8B79A84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30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14396" name="Group 91">
            <a:extLst>
              <a:ext uri="{FF2B5EF4-FFF2-40B4-BE49-F238E27FC236}">
                <a16:creationId xmlns:a16="http://schemas.microsoft.com/office/drawing/2014/main" id="{BF8357AE-52CD-5C41-213E-67E19B817F65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5795963"/>
            <a:ext cx="2614612" cy="368300"/>
            <a:chOff x="3222" y="3377"/>
            <a:chExt cx="1647" cy="232"/>
          </a:xfrm>
        </p:grpSpPr>
        <p:sp>
          <p:nvSpPr>
            <p:cNvPr id="14398" name="Text Box 92">
              <a:extLst>
                <a:ext uri="{FF2B5EF4-FFF2-40B4-BE49-F238E27FC236}">
                  <a16:creationId xmlns:a16="http://schemas.microsoft.com/office/drawing/2014/main" id="{F34A0AEE-B11E-911E-A203-1D5A4D259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33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399" name="Text Box 93">
              <a:extLst>
                <a:ext uri="{FF2B5EF4-FFF2-40B4-BE49-F238E27FC236}">
                  <a16:creationId xmlns:a16="http://schemas.microsoft.com/office/drawing/2014/main" id="{CFF97808-E8B5-512A-1CFC-93C3AB081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33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00" name="Text Box 94">
              <a:extLst>
                <a:ext uri="{FF2B5EF4-FFF2-40B4-BE49-F238E27FC236}">
                  <a16:creationId xmlns:a16="http://schemas.microsoft.com/office/drawing/2014/main" id="{6BF7DB18-92BA-54CF-2727-C5C0C07C3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337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401" name="Text Box 95">
              <a:extLst>
                <a:ext uri="{FF2B5EF4-FFF2-40B4-BE49-F238E27FC236}">
                  <a16:creationId xmlns:a16="http://schemas.microsoft.com/office/drawing/2014/main" id="{37C52FD9-034F-EE71-1996-9EA39D9D8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" y="33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4402" name="Text Box 96">
              <a:extLst>
                <a:ext uri="{FF2B5EF4-FFF2-40B4-BE49-F238E27FC236}">
                  <a16:creationId xmlns:a16="http://schemas.microsoft.com/office/drawing/2014/main" id="{F4C1AA7A-3745-C99E-5B81-A85E6E4ED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33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sp>
        <p:nvSpPr>
          <p:cNvPr id="14397" name="Text Box 97">
            <a:extLst>
              <a:ext uri="{FF2B5EF4-FFF2-40B4-BE49-F238E27FC236}">
                <a16:creationId xmlns:a16="http://schemas.microsoft.com/office/drawing/2014/main" id="{245D5427-52FC-3717-1C4A-68218589F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234" y="3727724"/>
            <a:ext cx="24733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For undirected graphs, matrix A is symmetric: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  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ij</a:t>
            </a:r>
            <a:r>
              <a:rPr lang="en-US" altLang="en-US" sz="2400" dirty="0"/>
              <a:t> = a</a:t>
            </a:r>
            <a:r>
              <a:rPr lang="en-US" altLang="en-US" sz="2400" baseline="-25000" dirty="0"/>
              <a:t>ji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   A = A</a:t>
            </a:r>
            <a:r>
              <a:rPr lang="en-US" altLang="en-US" sz="2400" baseline="30000" dirty="0"/>
              <a:t>T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D00234B-CA72-2133-BCD8-059EA174E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8266" y="255496"/>
            <a:ext cx="9968895" cy="68840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Properties of Adjacency Matrix Representation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84F7742-3A11-C129-FF42-7FEF104B2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572" y="890587"/>
            <a:ext cx="10582604" cy="5076825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Memory required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(V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), independent on the number of edges in G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Preferred when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The graph is </a:t>
            </a:r>
            <a:r>
              <a:rPr lang="en-US" altLang="en-US" sz="2800" b="1" dirty="0">
                <a:sym typeface="Symbol" panose="05050102010706020507" pitchFamily="18" charset="2"/>
              </a:rPr>
              <a:t>dense:</a:t>
            </a:r>
            <a:r>
              <a:rPr lang="en-US" altLang="en-US" sz="2800" dirty="0">
                <a:sym typeface="Symbol" panose="05050102010706020507" pitchFamily="18" charset="2"/>
              </a:rPr>
              <a:t> E is close to V 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We need to quickly determine if there is 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     an edge between two vertices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Time to determine if (u, v)  E: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(1)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Disadvantage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/>
              <a:t>No quick way to determine the vertices 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sz="2800" dirty="0"/>
              <a:t>     adjacent to another vertex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Time to list all vertices adjacent to u: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(V)</a:t>
            </a:r>
          </a:p>
        </p:txBody>
      </p:sp>
      <p:grpSp>
        <p:nvGrpSpPr>
          <p:cNvPr id="15365" name="Group 4">
            <a:extLst>
              <a:ext uri="{FF2B5EF4-FFF2-40B4-BE49-F238E27FC236}">
                <a16:creationId xmlns:a16="http://schemas.microsoft.com/office/drawing/2014/main" id="{604C0D46-3BA4-EEEF-3209-69F2CF29B869}"/>
              </a:ext>
            </a:extLst>
          </p:cNvPr>
          <p:cNvGrpSpPr>
            <a:grpSpLocks/>
          </p:cNvGrpSpPr>
          <p:nvPr/>
        </p:nvGrpSpPr>
        <p:grpSpPr bwMode="auto">
          <a:xfrm>
            <a:off x="8504341" y="1974187"/>
            <a:ext cx="2159000" cy="4249737"/>
            <a:chOff x="4038" y="945"/>
            <a:chExt cx="1360" cy="2677"/>
          </a:xfrm>
        </p:grpSpPr>
        <p:grpSp>
          <p:nvGrpSpPr>
            <p:cNvPr id="15366" name="Group 5">
              <a:extLst>
                <a:ext uri="{FF2B5EF4-FFF2-40B4-BE49-F238E27FC236}">
                  <a16:creationId xmlns:a16="http://schemas.microsoft.com/office/drawing/2014/main" id="{DDD5F759-977D-7FD6-8F84-F1ED946ED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" y="945"/>
              <a:ext cx="1360" cy="867"/>
              <a:chOff x="828" y="2753"/>
              <a:chExt cx="1360" cy="867"/>
            </a:xfrm>
          </p:grpSpPr>
          <p:sp>
            <p:nvSpPr>
              <p:cNvPr id="15381" name="Oval 6">
                <a:extLst>
                  <a:ext uri="{FF2B5EF4-FFF2-40B4-BE49-F238E27FC236}">
                    <a16:creationId xmlns:a16="http://schemas.microsoft.com/office/drawing/2014/main" id="{73D3B89A-9C85-4834-72CE-F450261C9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" y="2754"/>
                <a:ext cx="284" cy="2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15382" name="Oval 7">
                <a:extLst>
                  <a:ext uri="{FF2B5EF4-FFF2-40B4-BE49-F238E27FC236}">
                    <a16:creationId xmlns:a16="http://schemas.microsoft.com/office/drawing/2014/main" id="{C58E91B5-3A0D-8A90-DBD5-8450D49C3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2753"/>
                <a:ext cx="284" cy="2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2</a:t>
                </a:r>
              </a:p>
            </p:txBody>
          </p:sp>
          <p:sp>
            <p:nvSpPr>
              <p:cNvPr id="15383" name="Oval 8">
                <a:extLst>
                  <a:ext uri="{FF2B5EF4-FFF2-40B4-BE49-F238E27FC236}">
                    <a16:creationId xmlns:a16="http://schemas.microsoft.com/office/drawing/2014/main" id="{11587B82-D255-DE6D-7B7F-44478EC10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" y="3363"/>
                <a:ext cx="284" cy="2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5</a:t>
                </a:r>
              </a:p>
            </p:txBody>
          </p:sp>
          <p:sp>
            <p:nvSpPr>
              <p:cNvPr id="15384" name="Oval 9">
                <a:extLst>
                  <a:ext uri="{FF2B5EF4-FFF2-40B4-BE49-F238E27FC236}">
                    <a16:creationId xmlns:a16="http://schemas.microsoft.com/office/drawing/2014/main" id="{D26EFC20-55B1-3902-2A9F-DDEE125C5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3363"/>
                <a:ext cx="284" cy="2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15385" name="Line 10">
                <a:extLst>
                  <a:ext uri="{FF2B5EF4-FFF2-40B4-BE49-F238E27FC236}">
                    <a16:creationId xmlns:a16="http://schemas.microsoft.com/office/drawing/2014/main" id="{0899CDEA-0717-2B93-4C8E-DE68E8217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866"/>
                <a:ext cx="35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86" name="Line 11">
                <a:extLst>
                  <a:ext uri="{FF2B5EF4-FFF2-40B4-BE49-F238E27FC236}">
                    <a16:creationId xmlns:a16="http://schemas.microsoft.com/office/drawing/2014/main" id="{E37EB0C1-CB42-4318-E76D-D092785BE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2" y="3011"/>
                <a:ext cx="1" cy="3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87" name="Line 12">
                <a:extLst>
                  <a:ext uri="{FF2B5EF4-FFF2-40B4-BE49-F238E27FC236}">
                    <a16:creationId xmlns:a16="http://schemas.microsoft.com/office/drawing/2014/main" id="{B4029775-8EFA-FA01-C535-F9AFE182E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0" y="3007"/>
                <a:ext cx="1" cy="3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88" name="Line 13">
                <a:extLst>
                  <a:ext uri="{FF2B5EF4-FFF2-40B4-BE49-F238E27FC236}">
                    <a16:creationId xmlns:a16="http://schemas.microsoft.com/office/drawing/2014/main" id="{096ED453-701B-8FF1-9BA6-05CB32414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1" y="2976"/>
                <a:ext cx="447" cy="4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89" name="Oval 14">
                <a:extLst>
                  <a:ext uri="{FF2B5EF4-FFF2-40B4-BE49-F238E27FC236}">
                    <a16:creationId xmlns:a16="http://schemas.microsoft.com/office/drawing/2014/main" id="{9A769957-3D50-349B-F263-B930C211C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047"/>
                <a:ext cx="284" cy="2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15390" name="Line 15">
                <a:extLst>
                  <a:ext uri="{FF2B5EF4-FFF2-40B4-BE49-F238E27FC236}">
                    <a16:creationId xmlns:a16="http://schemas.microsoft.com/office/drawing/2014/main" id="{BBBC9B42-2F76-6334-1D19-DDA882B31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3" y="3483"/>
                <a:ext cx="36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91" name="Line 16">
                <a:extLst>
                  <a:ext uri="{FF2B5EF4-FFF2-40B4-BE49-F238E27FC236}">
                    <a16:creationId xmlns:a16="http://schemas.microsoft.com/office/drawing/2014/main" id="{E1DC6492-78FD-FCF2-9251-77D9E6F4F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2" y="2903"/>
                <a:ext cx="225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92" name="Line 17">
                <a:extLst>
                  <a:ext uri="{FF2B5EF4-FFF2-40B4-BE49-F238E27FC236}">
                    <a16:creationId xmlns:a16="http://schemas.microsoft.com/office/drawing/2014/main" id="{F99E515F-DBF9-67AA-0013-6AB77961E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3" y="3276"/>
                <a:ext cx="229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sp>
          <p:nvSpPr>
            <p:cNvPr id="15367" name="Text Box 18">
              <a:extLst>
                <a:ext uri="{FF2B5EF4-FFF2-40B4-BE49-F238E27FC236}">
                  <a16:creationId xmlns:a16="http://schemas.microsoft.com/office/drawing/2014/main" id="{89DCB2ED-7B99-8A1C-6E7C-8355C4D49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" y="1988"/>
              <a:ext cx="1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Undirected graph</a:t>
              </a:r>
            </a:p>
          </p:txBody>
        </p:sp>
        <p:grpSp>
          <p:nvGrpSpPr>
            <p:cNvPr id="15368" name="Group 19">
              <a:extLst>
                <a:ext uri="{FF2B5EF4-FFF2-40B4-BE49-F238E27FC236}">
                  <a16:creationId xmlns:a16="http://schemas.microsoft.com/office/drawing/2014/main" id="{C41A87A8-C657-3399-0719-06BAED688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7" y="2366"/>
              <a:ext cx="1028" cy="954"/>
              <a:chOff x="1062" y="2754"/>
              <a:chExt cx="1028" cy="954"/>
            </a:xfrm>
          </p:grpSpPr>
          <p:sp>
            <p:nvSpPr>
              <p:cNvPr id="15370" name="Oval 20">
                <a:extLst>
                  <a:ext uri="{FF2B5EF4-FFF2-40B4-BE49-F238E27FC236}">
                    <a16:creationId xmlns:a16="http://schemas.microsoft.com/office/drawing/2014/main" id="{A384DCE2-7A72-2939-D400-8CE16AA11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2842"/>
                <a:ext cx="284" cy="2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15371" name="Oval 21">
                <a:extLst>
                  <a:ext uri="{FF2B5EF4-FFF2-40B4-BE49-F238E27FC236}">
                    <a16:creationId xmlns:a16="http://schemas.microsoft.com/office/drawing/2014/main" id="{AB227C0A-9A6D-EF3D-B8EA-95F93988E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841"/>
                <a:ext cx="284" cy="2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5372" name="Oval 22">
                <a:extLst>
                  <a:ext uri="{FF2B5EF4-FFF2-40B4-BE49-F238E27FC236}">
                    <a16:creationId xmlns:a16="http://schemas.microsoft.com/office/drawing/2014/main" id="{0C910B95-B855-3540-6CF5-DF831E83A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3451"/>
                <a:ext cx="284" cy="2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15373" name="Oval 23">
                <a:extLst>
                  <a:ext uri="{FF2B5EF4-FFF2-40B4-BE49-F238E27FC236}">
                    <a16:creationId xmlns:a16="http://schemas.microsoft.com/office/drawing/2014/main" id="{1A70856D-D771-39A3-601A-B6BCBAC79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3451"/>
                <a:ext cx="284" cy="2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15374" name="Line 24">
                <a:extLst>
                  <a:ext uri="{FF2B5EF4-FFF2-40B4-BE49-F238E27FC236}">
                    <a16:creationId xmlns:a16="http://schemas.microsoft.com/office/drawing/2014/main" id="{96BFF356-AB38-4B5E-FB73-B12647508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" y="2954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5" name="Line 25">
                <a:extLst>
                  <a:ext uri="{FF2B5EF4-FFF2-40B4-BE49-F238E27FC236}">
                    <a16:creationId xmlns:a16="http://schemas.microsoft.com/office/drawing/2014/main" id="{BA8C945F-1AF3-3B58-FFA3-E21363263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6" y="3099"/>
                <a:ext cx="0" cy="3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6" name="Line 26">
                <a:extLst>
                  <a:ext uri="{FF2B5EF4-FFF2-40B4-BE49-F238E27FC236}">
                    <a16:creationId xmlns:a16="http://schemas.microsoft.com/office/drawing/2014/main" id="{E68601A5-3701-2D24-70AA-9282B0739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4" y="3095"/>
                <a:ext cx="0" cy="3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7" name="Line 27">
                <a:extLst>
                  <a:ext uri="{FF2B5EF4-FFF2-40B4-BE49-F238E27FC236}">
                    <a16:creationId xmlns:a16="http://schemas.microsoft.com/office/drawing/2014/main" id="{B8C91033-DA3F-37B9-C68C-967E0283B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5" y="3064"/>
                <a:ext cx="447" cy="4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8" name="Freeform 28">
                <a:extLst>
                  <a:ext uri="{FF2B5EF4-FFF2-40B4-BE49-F238E27FC236}">
                    <a16:creationId xmlns:a16="http://schemas.microsoft.com/office/drawing/2014/main" id="{EDC2FD22-578E-61AE-169F-803D6657E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0" y="3479"/>
                <a:ext cx="364" cy="73"/>
              </a:xfrm>
              <a:custGeom>
                <a:avLst/>
                <a:gdLst>
                  <a:gd name="T0" fmla="*/ 0 w 364"/>
                  <a:gd name="T1" fmla="*/ 73 h 73"/>
                  <a:gd name="T2" fmla="*/ 173 w 364"/>
                  <a:gd name="T3" fmla="*/ 2 h 73"/>
                  <a:gd name="T4" fmla="*/ 364 w 364"/>
                  <a:gd name="T5" fmla="*/ 59 h 73"/>
                  <a:gd name="T6" fmla="*/ 0 60000 65536"/>
                  <a:gd name="T7" fmla="*/ 0 60000 65536"/>
                  <a:gd name="T8" fmla="*/ 0 60000 65536"/>
                  <a:gd name="T9" fmla="*/ 0 w 364"/>
                  <a:gd name="T10" fmla="*/ 0 h 73"/>
                  <a:gd name="T11" fmla="*/ 364 w 364"/>
                  <a:gd name="T12" fmla="*/ 73 h 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4" h="73">
                    <a:moveTo>
                      <a:pt x="0" y="73"/>
                    </a:moveTo>
                    <a:cubicBezTo>
                      <a:pt x="56" y="38"/>
                      <a:pt x="112" y="4"/>
                      <a:pt x="173" y="2"/>
                    </a:cubicBezTo>
                    <a:cubicBezTo>
                      <a:pt x="234" y="0"/>
                      <a:pt x="299" y="29"/>
                      <a:pt x="364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9" name="Freeform 29">
                <a:extLst>
                  <a:ext uri="{FF2B5EF4-FFF2-40B4-BE49-F238E27FC236}">
                    <a16:creationId xmlns:a16="http://schemas.microsoft.com/office/drawing/2014/main" id="{2B048FD3-81BE-ADC7-379F-5854456E914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334" y="3623"/>
                <a:ext cx="364" cy="73"/>
              </a:xfrm>
              <a:custGeom>
                <a:avLst/>
                <a:gdLst>
                  <a:gd name="T0" fmla="*/ 0 w 364"/>
                  <a:gd name="T1" fmla="*/ 73 h 73"/>
                  <a:gd name="T2" fmla="*/ 173 w 364"/>
                  <a:gd name="T3" fmla="*/ 2 h 73"/>
                  <a:gd name="T4" fmla="*/ 364 w 364"/>
                  <a:gd name="T5" fmla="*/ 59 h 73"/>
                  <a:gd name="T6" fmla="*/ 0 60000 65536"/>
                  <a:gd name="T7" fmla="*/ 0 60000 65536"/>
                  <a:gd name="T8" fmla="*/ 0 60000 65536"/>
                  <a:gd name="T9" fmla="*/ 0 w 364"/>
                  <a:gd name="T10" fmla="*/ 0 h 73"/>
                  <a:gd name="T11" fmla="*/ 364 w 364"/>
                  <a:gd name="T12" fmla="*/ 73 h 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4" h="73">
                    <a:moveTo>
                      <a:pt x="0" y="73"/>
                    </a:moveTo>
                    <a:cubicBezTo>
                      <a:pt x="56" y="38"/>
                      <a:pt x="112" y="4"/>
                      <a:pt x="173" y="2"/>
                    </a:cubicBezTo>
                    <a:cubicBezTo>
                      <a:pt x="234" y="0"/>
                      <a:pt x="299" y="29"/>
                      <a:pt x="364" y="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80" name="Freeform 30">
                <a:extLst>
                  <a:ext uri="{FF2B5EF4-FFF2-40B4-BE49-F238E27FC236}">
                    <a16:creationId xmlns:a16="http://schemas.microsoft.com/office/drawing/2014/main" id="{95A253D7-A5C1-174F-47D4-EFF01A47B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2754"/>
                <a:ext cx="178" cy="173"/>
              </a:xfrm>
              <a:custGeom>
                <a:avLst/>
                <a:gdLst>
                  <a:gd name="T0" fmla="*/ 0 w 178"/>
                  <a:gd name="T1" fmla="*/ 102 h 173"/>
                  <a:gd name="T2" fmla="*/ 44 w 178"/>
                  <a:gd name="T3" fmla="*/ 13 h 173"/>
                  <a:gd name="T4" fmla="*/ 146 w 178"/>
                  <a:gd name="T5" fmla="*/ 22 h 173"/>
                  <a:gd name="T6" fmla="*/ 164 w 178"/>
                  <a:gd name="T7" fmla="*/ 111 h 173"/>
                  <a:gd name="T8" fmla="*/ 62 w 178"/>
                  <a:gd name="T9" fmla="*/ 173 h 1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73"/>
                  <a:gd name="T17" fmla="*/ 178 w 178"/>
                  <a:gd name="T18" fmla="*/ 173 h 1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73">
                    <a:moveTo>
                      <a:pt x="0" y="102"/>
                    </a:moveTo>
                    <a:cubicBezTo>
                      <a:pt x="10" y="64"/>
                      <a:pt x="20" y="26"/>
                      <a:pt x="44" y="13"/>
                    </a:cubicBezTo>
                    <a:cubicBezTo>
                      <a:pt x="68" y="0"/>
                      <a:pt x="126" y="6"/>
                      <a:pt x="146" y="22"/>
                    </a:cubicBezTo>
                    <a:cubicBezTo>
                      <a:pt x="166" y="38"/>
                      <a:pt x="178" y="86"/>
                      <a:pt x="164" y="111"/>
                    </a:cubicBezTo>
                    <a:cubicBezTo>
                      <a:pt x="150" y="136"/>
                      <a:pt x="106" y="154"/>
                      <a:pt x="62" y="17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sp>
          <p:nvSpPr>
            <p:cNvPr id="15369" name="Text Box 31">
              <a:extLst>
                <a:ext uri="{FF2B5EF4-FFF2-40B4-BE49-F238E27FC236}">
                  <a16:creationId xmlns:a16="http://schemas.microsoft.com/office/drawing/2014/main" id="{EE9A4BF2-1CBE-4ABE-0048-926DC343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" y="3391"/>
              <a:ext cx="1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Directed graph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D3973526-E5EB-5E6D-0005-631605E0A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9204" y="333706"/>
            <a:ext cx="8596668" cy="67569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Weighted Graphs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8A799DD-5EC8-528B-9A41-442C136BB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575" y="1177284"/>
            <a:ext cx="8300411" cy="498472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Graphs for which each edge has an associated weight </a:t>
            </a:r>
            <a:r>
              <a:rPr lang="en-US" altLang="en-US" sz="2800" dirty="0">
                <a:latin typeface="Comic Sans MS" panose="030F0702030302020204" pitchFamily="66" charset="0"/>
              </a:rPr>
              <a:t>w(u, v)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		</a:t>
            </a:r>
            <a:r>
              <a:rPr lang="en-US" altLang="en-US" sz="2800" dirty="0">
                <a:latin typeface="Comic Sans MS" panose="030F0702030302020204" pitchFamily="66" charset="0"/>
              </a:rPr>
              <a:t>w:</a:t>
            </a:r>
            <a:r>
              <a:rPr lang="en-US" altLang="en-US" sz="2800" dirty="0"/>
              <a:t> </a:t>
            </a:r>
            <a:r>
              <a:rPr lang="en-US" altLang="en-US" sz="2800" i="1" dirty="0"/>
              <a:t>E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R, weight function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Storing the weights of a graph</a:t>
            </a:r>
          </a:p>
          <a:p>
            <a:pPr lvl="1" eaLnBrk="1" hangingPunct="1"/>
            <a:r>
              <a:rPr lang="en-US" altLang="en-US" sz="2800" dirty="0">
                <a:sym typeface="Symbol" panose="05050102010706020507" pitchFamily="18" charset="2"/>
              </a:rPr>
              <a:t>Adjacency list: </a:t>
            </a:r>
          </a:p>
          <a:p>
            <a:pPr lvl="2" algn="just" eaLnBrk="1" hangingPunct="1"/>
            <a:r>
              <a:rPr lang="en-US" altLang="en-US" sz="2800" dirty="0">
                <a:sym typeface="Symbol" panose="05050102010706020507" pitchFamily="18" charset="2"/>
              </a:rPr>
              <a:t>Store </a:t>
            </a:r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w(</a:t>
            </a:r>
            <a:r>
              <a:rPr lang="en-US" altLang="en-US" sz="2800" dirty="0" err="1">
                <a:latin typeface="Comic Sans MS" panose="030F0702030302020204" pitchFamily="66" charset="0"/>
                <a:sym typeface="Symbol" panose="05050102010706020507" pitchFamily="18" charset="2"/>
              </a:rPr>
              <a:t>u,v</a:t>
            </a:r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en-US" sz="2800" dirty="0">
                <a:sym typeface="Symbol" panose="05050102010706020507" pitchFamily="18" charset="2"/>
              </a:rPr>
              <a:t> along with vertex </a:t>
            </a:r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800" dirty="0">
                <a:sym typeface="Symbol" panose="05050102010706020507" pitchFamily="18" charset="2"/>
              </a:rPr>
              <a:t> in </a:t>
            </a:r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800" dirty="0">
                <a:sym typeface="Symbol" panose="05050102010706020507" pitchFamily="18" charset="2"/>
              </a:rPr>
              <a:t>’s adjacency list</a:t>
            </a:r>
          </a:p>
          <a:p>
            <a:pPr lvl="1" eaLnBrk="1" hangingPunct="1"/>
            <a:r>
              <a:rPr lang="en-US" altLang="en-US" sz="2800" dirty="0">
                <a:sym typeface="Symbol" panose="05050102010706020507" pitchFamily="18" charset="2"/>
              </a:rPr>
              <a:t>Adjacency matrix:</a:t>
            </a:r>
          </a:p>
          <a:p>
            <a:pPr lvl="2" eaLnBrk="1" hangingPunct="1"/>
            <a:r>
              <a:rPr lang="en-US" altLang="en-US" sz="2800" dirty="0">
                <a:sym typeface="Symbol" panose="05050102010706020507" pitchFamily="18" charset="2"/>
              </a:rPr>
              <a:t>Store </a:t>
            </a:r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w(u, v)</a:t>
            </a:r>
            <a:r>
              <a:rPr lang="en-US" altLang="en-US" sz="2800" dirty="0">
                <a:sym typeface="Symbol" panose="05050102010706020507" pitchFamily="18" charset="2"/>
              </a:rPr>
              <a:t> at location </a:t>
            </a:r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(u, v)</a:t>
            </a:r>
            <a:r>
              <a:rPr lang="en-US" altLang="en-US" sz="2800" dirty="0">
                <a:sym typeface="Symbol" panose="05050102010706020507" pitchFamily="18" charset="2"/>
              </a:rPr>
              <a:t> in the matrix</a:t>
            </a:r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C7272C6A-316D-B850-4842-D98A208B2F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6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32" b="2338"/>
          <a:stretch/>
        </p:blipFill>
        <p:spPr bwMode="auto">
          <a:xfrm>
            <a:off x="8889958" y="771896"/>
            <a:ext cx="2510354" cy="5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D4FF88EE-3F5D-BB1B-E28C-022E3F9ED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DB4ED-CBD5-48FD-9543-266C9B97B8AF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3F5E29D-6609-1D82-5ED4-E5B605BB6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451" y="170213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Weighted Graphs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0165E466-B98D-D4BB-A82C-E04E26F1CE5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lum bright="-54000" contras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0655" y="973777"/>
            <a:ext cx="9072748" cy="5579239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23CD66-5C5E-9BB0-3A28-DCA7821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515796"/>
            <a:ext cx="9974832" cy="60168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GRAPH TRAVERSAL</a:t>
            </a:r>
            <a:endParaRPr lang="ar-SA" sz="32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93B0B89-D250-D5E7-A48F-67229754C04E}"/>
              </a:ext>
            </a:extLst>
          </p:cNvPr>
          <p:cNvSpPr txBox="1"/>
          <p:nvPr/>
        </p:nvSpPr>
        <p:spPr>
          <a:xfrm>
            <a:off x="344823" y="1359402"/>
            <a:ext cx="104023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of the common tasks associated with graphs is to traverse or visit the graph nodes and edges in a systematic manner. There are two methods of traversing a graph:</a:t>
            </a:r>
          </a:p>
          <a:p>
            <a:pPr algn="just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Breadth First Search (BFS)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Depth First Search (DFS)</a:t>
            </a:r>
          </a:p>
          <a:p>
            <a:pPr marL="457200" indent="-457200" algn="l">
              <a:buFont typeface="+mj-lt"/>
              <a:buAutoNum type="arabicPeriod"/>
            </a:pPr>
            <a:endParaRPr lang="en-US" sz="2800" dirty="0">
              <a:latin typeface="Generic131-Regular"/>
            </a:endParaRPr>
          </a:p>
          <a:p>
            <a:pPr algn="l"/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14520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9511DD87-C94E-37D8-319B-265F184C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9" y="486888"/>
            <a:ext cx="8687553" cy="56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5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5D82E31D-D765-42C2-99EE-6349E9CC828C}"/>
              </a:ext>
            </a:extLst>
          </p:cNvPr>
          <p:cNvSpPr txBox="1"/>
          <p:nvPr/>
        </p:nvSpPr>
        <p:spPr>
          <a:xfrm>
            <a:off x="578328" y="392079"/>
            <a:ext cx="10401300" cy="607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Procedure Breadth-first-search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Begin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Place the starting node in a queue;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ii) </a:t>
            </a: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Repeat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Delete queue to get the front element;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front element of the queue = goal,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success and stop;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Else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		Begin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insert the children of the front element,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if exist, in any order at the rear end of the queue;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		End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Until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queue is empty;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End.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2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093FB12E-1B66-33A6-84F1-B867AA452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189" y="422321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83F03FA7-306D-15E7-2610-67F497B99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022" y="1647643"/>
            <a:ext cx="9418320" cy="439371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</a:rPr>
              <a:t>Definition</a:t>
            </a:r>
            <a:r>
              <a:rPr lang="en-US" altLang="en-US" sz="3200" dirty="0"/>
              <a:t> = a set of nodes (vertices) with edges (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lang="en-US" altLang="en-US" sz="3200" dirty="0"/>
              <a:t>) between them.</a:t>
            </a:r>
          </a:p>
          <a:p>
            <a:pPr eaLnBrk="1" hangingPunct="1"/>
            <a:r>
              <a:rPr lang="en-US" altLang="en-US" sz="3200" dirty="0"/>
              <a:t>G = (V, E) - graph</a:t>
            </a:r>
          </a:p>
          <a:p>
            <a:pPr eaLnBrk="1" hangingPunct="1"/>
            <a:r>
              <a:rPr lang="en-US" altLang="en-US" sz="3200" dirty="0"/>
              <a:t>V = set of vertices	</a:t>
            </a:r>
            <a:r>
              <a:rPr lang="en-US" altLang="en-US" sz="3200" dirty="0">
                <a:sym typeface="Symbol" panose="05050102010706020507" pitchFamily="18" charset="2"/>
              </a:rPr>
              <a:t>V = n</a:t>
            </a:r>
          </a:p>
          <a:p>
            <a:pPr eaLnBrk="1" hangingPunct="1"/>
            <a:r>
              <a:rPr lang="en-US" altLang="en-US" sz="3200" dirty="0"/>
              <a:t>E = set of edges	</a:t>
            </a:r>
            <a:r>
              <a:rPr lang="en-US" altLang="en-US" sz="3200" dirty="0">
                <a:sym typeface="Symbol" panose="05050102010706020507" pitchFamily="18" charset="2"/>
              </a:rPr>
              <a:t>E = m</a:t>
            </a:r>
          </a:p>
          <a:p>
            <a:pPr lvl="1" eaLnBrk="1" hangingPunct="1"/>
            <a:r>
              <a:rPr lang="en-US" altLang="en-US" sz="3200" dirty="0">
                <a:sym typeface="Symbol" panose="05050102010706020507" pitchFamily="18" charset="2"/>
              </a:rPr>
              <a:t>Binary relation on V</a:t>
            </a:r>
          </a:p>
          <a:p>
            <a:pPr lvl="1" eaLnBrk="1" hangingPunct="1"/>
            <a:r>
              <a:rPr lang="en-US" altLang="en-US" sz="3200" dirty="0">
                <a:sym typeface="Symbol" panose="05050102010706020507" pitchFamily="18" charset="2"/>
              </a:rPr>
              <a:t>Subset of V x V ={(</a:t>
            </a:r>
            <a:r>
              <a:rPr lang="en-US" altLang="en-US" sz="3200" dirty="0" err="1">
                <a:sym typeface="Symbol" panose="05050102010706020507" pitchFamily="18" charset="2"/>
              </a:rPr>
              <a:t>u,v</a:t>
            </a:r>
            <a:r>
              <a:rPr lang="en-US" altLang="en-US" sz="3200" dirty="0">
                <a:sym typeface="Symbol" panose="05050102010706020507" pitchFamily="18" charset="2"/>
              </a:rPr>
              <a:t>): u V, v V}</a:t>
            </a:r>
          </a:p>
          <a:p>
            <a:pPr lvl="1" eaLnBrk="1" hangingPunct="1">
              <a:buFontTx/>
              <a:buNone/>
            </a:pPr>
            <a:endParaRPr lang="en-US" altLang="en-US" sz="3200" dirty="0"/>
          </a:p>
        </p:txBody>
      </p:sp>
      <p:grpSp>
        <p:nvGrpSpPr>
          <p:cNvPr id="3077" name="Group 36">
            <a:extLst>
              <a:ext uri="{FF2B5EF4-FFF2-40B4-BE49-F238E27FC236}">
                <a16:creationId xmlns:a16="http://schemas.microsoft.com/office/drawing/2014/main" id="{EDB833C2-37ED-DC12-A76F-86AE24250CD1}"/>
              </a:ext>
            </a:extLst>
          </p:cNvPr>
          <p:cNvGrpSpPr>
            <a:grpSpLocks/>
          </p:cNvGrpSpPr>
          <p:nvPr/>
        </p:nvGrpSpPr>
        <p:grpSpPr bwMode="auto">
          <a:xfrm>
            <a:off x="8099289" y="2584546"/>
            <a:ext cx="2389760" cy="2353213"/>
            <a:chOff x="1062" y="2841"/>
            <a:chExt cx="922" cy="867"/>
          </a:xfrm>
        </p:grpSpPr>
        <p:sp>
          <p:nvSpPr>
            <p:cNvPr id="3078" name="Oval 37">
              <a:extLst>
                <a:ext uri="{FF2B5EF4-FFF2-40B4-BE49-F238E27FC236}">
                  <a16:creationId xmlns:a16="http://schemas.microsoft.com/office/drawing/2014/main" id="{D3D4379E-496F-13E6-35FC-6491CAC40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3079" name="Oval 38">
              <a:extLst>
                <a:ext uri="{FF2B5EF4-FFF2-40B4-BE49-F238E27FC236}">
                  <a16:creationId xmlns:a16="http://schemas.microsoft.com/office/drawing/2014/main" id="{B941416C-0A52-E42F-D61B-20C17E9F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3080" name="Oval 39">
              <a:extLst>
                <a:ext uri="{FF2B5EF4-FFF2-40B4-BE49-F238E27FC236}">
                  <a16:creationId xmlns:a16="http://schemas.microsoft.com/office/drawing/2014/main" id="{9EB9CE7F-2F74-6F88-0B99-12CDD72C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3081" name="Oval 40">
              <a:extLst>
                <a:ext uri="{FF2B5EF4-FFF2-40B4-BE49-F238E27FC236}">
                  <a16:creationId xmlns:a16="http://schemas.microsoft.com/office/drawing/2014/main" id="{FD0E4B81-6CF5-C11E-64ED-8FE4FA75A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3082" name="Line 41">
              <a:extLst>
                <a:ext uri="{FF2B5EF4-FFF2-40B4-BE49-F238E27FC236}">
                  <a16:creationId xmlns:a16="http://schemas.microsoft.com/office/drawing/2014/main" id="{DA688460-E62F-743C-F5D6-7D6E04370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83" name="Line 42">
              <a:extLst>
                <a:ext uri="{FF2B5EF4-FFF2-40B4-BE49-F238E27FC236}">
                  <a16:creationId xmlns:a16="http://schemas.microsoft.com/office/drawing/2014/main" id="{0E843AEB-2A2F-3D32-6E4C-129A26F34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84" name="Line 43">
              <a:extLst>
                <a:ext uri="{FF2B5EF4-FFF2-40B4-BE49-F238E27FC236}">
                  <a16:creationId xmlns:a16="http://schemas.microsoft.com/office/drawing/2014/main" id="{32CEC3B1-FF03-932D-30AE-4A1B5A107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85" name="Line 44">
              <a:extLst>
                <a:ext uri="{FF2B5EF4-FFF2-40B4-BE49-F238E27FC236}">
                  <a16:creationId xmlns:a16="http://schemas.microsoft.com/office/drawing/2014/main" id="{B3C4F7DD-10F9-475C-A878-C06BE167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86" name="Freeform 45">
              <a:extLst>
                <a:ext uri="{FF2B5EF4-FFF2-40B4-BE49-F238E27FC236}">
                  <a16:creationId xmlns:a16="http://schemas.microsoft.com/office/drawing/2014/main" id="{0A9B8771-5777-E161-3949-439550076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87" name="Freeform 46">
              <a:extLst>
                <a:ext uri="{FF2B5EF4-FFF2-40B4-BE49-F238E27FC236}">
                  <a16:creationId xmlns:a16="http://schemas.microsoft.com/office/drawing/2014/main" id="{3D463DFC-DC21-833E-5744-B09B6F72C31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F3A4C7-735E-4630-8AFB-7BD85C8F0B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44" y="478467"/>
            <a:ext cx="10536865" cy="59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5088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A1707763-BD6B-4D48-B6C3-A7ECECD50295}"/>
              </a:ext>
            </a:extLst>
          </p:cNvPr>
          <p:cNvSpPr txBox="1"/>
          <p:nvPr/>
        </p:nvSpPr>
        <p:spPr>
          <a:xfrm>
            <a:off x="480213" y="554189"/>
            <a:ext cx="10994065" cy="52951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Procedure Depth first search</a:t>
            </a:r>
          </a:p>
          <a:p>
            <a:endParaRPr lang="en-GB" dirty="0"/>
          </a:p>
          <a:p>
            <a:r>
              <a:rPr lang="en-GB" sz="2400" dirty="0"/>
              <a:t>Begin</a:t>
            </a:r>
            <a:endParaRPr lang="en-US" sz="2400" dirty="0"/>
          </a:p>
          <a:p>
            <a:r>
              <a:rPr lang="en-GB" sz="2400" b="0" dirty="0">
                <a:solidFill>
                  <a:schemeClr val="tx1"/>
                </a:solidFill>
              </a:rPr>
              <a:t>1. Push the starting node at the stack</a:t>
            </a:r>
            <a:r>
              <a:rPr lang="en-GB" sz="2400" dirty="0"/>
              <a:t>, </a:t>
            </a:r>
            <a:r>
              <a:rPr lang="en-GB" sz="2400" b="0" dirty="0">
                <a:solidFill>
                  <a:schemeClr val="tx1"/>
                </a:solidFill>
              </a:rPr>
              <a:t>pointed to by the stack-top;</a:t>
            </a:r>
            <a:endParaRPr lang="en-US" sz="2400" b="0" dirty="0">
              <a:solidFill>
                <a:schemeClr val="tx1"/>
              </a:solidFill>
            </a:endParaRPr>
          </a:p>
          <a:p>
            <a:r>
              <a:rPr lang="en-GB" sz="2400" dirty="0"/>
              <a:t>2. While </a:t>
            </a:r>
            <a:r>
              <a:rPr lang="en-GB" sz="2400" b="0" dirty="0">
                <a:solidFill>
                  <a:schemeClr val="tx1"/>
                </a:solidFill>
              </a:rPr>
              <a:t>stack is not empty </a:t>
            </a:r>
            <a:r>
              <a:rPr lang="en-GB" sz="2400" dirty="0"/>
              <a:t>do</a:t>
            </a:r>
            <a:endParaRPr lang="en-US" sz="2400" dirty="0"/>
          </a:p>
          <a:p>
            <a:r>
              <a:rPr lang="en-GB" sz="2400" dirty="0"/>
              <a:t>	Begin</a:t>
            </a:r>
            <a:endParaRPr lang="en-US" sz="2400" dirty="0"/>
          </a:p>
          <a:p>
            <a:r>
              <a:rPr lang="en-GB" sz="2400" dirty="0"/>
              <a:t>	  </a:t>
            </a:r>
            <a:r>
              <a:rPr lang="en-GB" sz="2400" b="0" dirty="0">
                <a:solidFill>
                  <a:schemeClr val="tx1"/>
                </a:solidFill>
              </a:rPr>
              <a:t>Pop stack to get stack-top element;</a:t>
            </a:r>
            <a:endParaRPr lang="en-US" sz="2400" b="0" dirty="0">
              <a:solidFill>
                <a:schemeClr val="tx1"/>
              </a:solidFill>
            </a:endParaRPr>
          </a:p>
          <a:p>
            <a:r>
              <a:rPr lang="en-GB" sz="2400" dirty="0"/>
              <a:t>	  If </a:t>
            </a:r>
            <a:r>
              <a:rPr lang="en-GB" sz="2400" b="0" dirty="0">
                <a:solidFill>
                  <a:schemeClr val="tx1"/>
                </a:solidFill>
              </a:rPr>
              <a:t>stack-top element = goal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b="0" dirty="0">
                <a:solidFill>
                  <a:schemeClr val="tx1"/>
                </a:solidFill>
              </a:rPr>
              <a:t>return success and stop</a:t>
            </a:r>
            <a:endParaRPr lang="en-US" sz="2400" b="0" dirty="0">
              <a:solidFill>
                <a:schemeClr val="tx1"/>
              </a:solidFill>
            </a:endParaRPr>
          </a:p>
          <a:p>
            <a:r>
              <a:rPr lang="en-GB" sz="2400" dirty="0"/>
              <a:t>	  Else </a:t>
            </a:r>
            <a:r>
              <a:rPr lang="en-GB" sz="2400" b="0" dirty="0">
                <a:solidFill>
                  <a:schemeClr val="tx1"/>
                </a:solidFill>
              </a:rPr>
              <a:t>push the children of the stack-top element in any order </a:t>
            </a:r>
          </a:p>
          <a:p>
            <a:r>
              <a:rPr lang="en-GB" sz="2400" dirty="0"/>
              <a:t>		       </a:t>
            </a:r>
            <a:r>
              <a:rPr lang="en-GB" sz="2400" b="0" dirty="0">
                <a:solidFill>
                  <a:schemeClr val="tx1"/>
                </a:solidFill>
              </a:rPr>
              <a:t>into the stack;</a:t>
            </a:r>
            <a:endParaRPr lang="en-US" sz="2400" b="0" dirty="0">
              <a:solidFill>
                <a:schemeClr val="tx1"/>
              </a:solidFill>
            </a:endParaRPr>
          </a:p>
          <a:p>
            <a:r>
              <a:rPr lang="en-GB" sz="2400" dirty="0"/>
              <a:t>          End</a:t>
            </a:r>
            <a:endParaRPr lang="en-US" sz="2400" dirty="0"/>
          </a:p>
          <a:p>
            <a:r>
              <a:rPr lang="en-GB" sz="2400" dirty="0"/>
              <a:t>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1EA0902D-1E0B-8CC2-CD55-B5D8A0465600}"/>
              </a:ext>
            </a:extLst>
          </p:cNvPr>
          <p:cNvSpPr txBox="1"/>
          <p:nvPr/>
        </p:nvSpPr>
        <p:spPr>
          <a:xfrm>
            <a:off x="403761" y="540994"/>
            <a:ext cx="99871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Example: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V = {1, 2, 3, 4}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E = {(1, 2), (3, 1), (2, 3), (2, 4), (3, 4), (4, 3)}</a:t>
            </a:r>
          </a:p>
          <a:p>
            <a:pPr algn="just"/>
            <a:endParaRPr lang="en-US" sz="2800" dirty="0"/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233EC685-D3CE-CE96-524D-1BDAB901C205}"/>
              </a:ext>
            </a:extLst>
          </p:cNvPr>
          <p:cNvGrpSpPr>
            <a:grpSpLocks/>
          </p:cNvGrpSpPr>
          <p:nvPr/>
        </p:nvGrpSpPr>
        <p:grpSpPr bwMode="auto">
          <a:xfrm>
            <a:off x="4477315" y="3429000"/>
            <a:ext cx="2389760" cy="2353213"/>
            <a:chOff x="1062" y="2841"/>
            <a:chExt cx="922" cy="867"/>
          </a:xfrm>
        </p:grpSpPr>
        <p:sp>
          <p:nvSpPr>
            <p:cNvPr id="4" name="Oval 37">
              <a:extLst>
                <a:ext uri="{FF2B5EF4-FFF2-40B4-BE49-F238E27FC236}">
                  <a16:creationId xmlns:a16="http://schemas.microsoft.com/office/drawing/2014/main" id="{E8B2485A-DDBE-AA59-77AD-95D3A9178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C31A6BCE-0627-DA13-E1E7-5A26F21C8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7" name="Oval 39">
              <a:extLst>
                <a:ext uri="{FF2B5EF4-FFF2-40B4-BE49-F238E27FC236}">
                  <a16:creationId xmlns:a16="http://schemas.microsoft.com/office/drawing/2014/main" id="{B8D7C90C-5CDA-EA27-DE9F-CCFED3AE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8" name="Oval 40">
              <a:extLst>
                <a:ext uri="{FF2B5EF4-FFF2-40B4-BE49-F238E27FC236}">
                  <a16:creationId xmlns:a16="http://schemas.microsoft.com/office/drawing/2014/main" id="{80D70DED-B717-30CD-74EB-9A7C19BE9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9" name="Line 41">
              <a:extLst>
                <a:ext uri="{FF2B5EF4-FFF2-40B4-BE49-F238E27FC236}">
                  <a16:creationId xmlns:a16="http://schemas.microsoft.com/office/drawing/2014/main" id="{75CE0133-E528-2B6D-0BD0-8F35D1D78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" name="Line 42">
              <a:extLst>
                <a:ext uri="{FF2B5EF4-FFF2-40B4-BE49-F238E27FC236}">
                  <a16:creationId xmlns:a16="http://schemas.microsoft.com/office/drawing/2014/main" id="{8CB612C7-1C59-E4F4-0967-778A4665B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9AB89111-6C00-B004-2764-F35BC0E25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" name="Line 44">
              <a:extLst>
                <a:ext uri="{FF2B5EF4-FFF2-40B4-BE49-F238E27FC236}">
                  <a16:creationId xmlns:a16="http://schemas.microsoft.com/office/drawing/2014/main" id="{1BDF71ED-2BA5-39EA-A5C0-15040CC43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F7B9EA6-E2A3-7080-34B4-B6B6669EE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1CF805A-C9A1-F42B-8D7B-94AE63AE811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326514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C306CD42-5146-D36B-5587-5AC41A20E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accent2">
                    <a:lumMod val="50000"/>
                  </a:schemeClr>
                </a:solidFill>
              </a:rPr>
              <a:t>Graph Applications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D65CC06-CF6E-3352-8E55-B857668587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5084" y="854870"/>
            <a:ext cx="10515600" cy="16541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3200" dirty="0"/>
              <a:t>Applications that involve not only a set of items, but also the connections between them</a:t>
            </a:r>
          </a:p>
        </p:txBody>
      </p: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18B0C86A-C462-B6B9-7E9D-5EFD935A3904}"/>
              </a:ext>
            </a:extLst>
          </p:cNvPr>
          <p:cNvGrpSpPr/>
          <p:nvPr/>
        </p:nvGrpSpPr>
        <p:grpSpPr>
          <a:xfrm>
            <a:off x="1565427" y="2174943"/>
            <a:ext cx="8752114" cy="4583044"/>
            <a:chOff x="2357438" y="2174943"/>
            <a:chExt cx="7477124" cy="4240146"/>
          </a:xfrm>
        </p:grpSpPr>
        <p:sp>
          <p:nvSpPr>
            <p:cNvPr id="4105" name="Text Box 8">
              <a:extLst>
                <a:ext uri="{FF2B5EF4-FFF2-40B4-BE49-F238E27FC236}">
                  <a16:creationId xmlns:a16="http://schemas.microsoft.com/office/drawing/2014/main" id="{D4D22E22-3B24-B047-D959-2E15EB1D1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6438" y="6048376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Circuits</a:t>
              </a:r>
            </a:p>
          </p:txBody>
        </p:sp>
        <p:sp>
          <p:nvSpPr>
            <p:cNvPr id="4107" name="Text Box 10">
              <a:extLst>
                <a:ext uri="{FF2B5EF4-FFF2-40B4-BE49-F238E27FC236}">
                  <a16:creationId xmlns:a16="http://schemas.microsoft.com/office/drawing/2014/main" id="{EEE05252-6FE2-DFEC-7BA8-3E8C720FB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263" y="6048376"/>
              <a:ext cx="1162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Hypertext</a:t>
              </a:r>
            </a:p>
          </p:txBody>
        </p:sp>
        <p:grpSp>
          <p:nvGrpSpPr>
            <p:cNvPr id="2" name="مجموعة 1">
              <a:extLst>
                <a:ext uri="{FF2B5EF4-FFF2-40B4-BE49-F238E27FC236}">
                  <a16:creationId xmlns:a16="http://schemas.microsoft.com/office/drawing/2014/main" id="{D65E7480-28E8-D31B-AD52-A20CE476EE85}"/>
                </a:ext>
              </a:extLst>
            </p:cNvPr>
            <p:cNvGrpSpPr/>
            <p:nvPr/>
          </p:nvGrpSpPr>
          <p:grpSpPr>
            <a:xfrm>
              <a:off x="2357438" y="2174943"/>
              <a:ext cx="7477124" cy="3828187"/>
              <a:chOff x="2381251" y="2147889"/>
              <a:chExt cx="7477124" cy="3828187"/>
            </a:xfrm>
          </p:grpSpPr>
          <p:pic>
            <p:nvPicPr>
              <p:cNvPr id="4101" name="Picture 4" descr="BasicHyperText">
                <a:extLst>
                  <a:ext uri="{FF2B5EF4-FFF2-40B4-BE49-F238E27FC236}">
                    <a16:creationId xmlns:a16="http://schemas.microsoft.com/office/drawing/2014/main" id="{8EA9506C-3FEA-D92C-D5EA-A09E28FEED98}"/>
                  </a:ext>
                </a:extLst>
              </p:cNvPr>
              <p:cNvPicPr>
                <a:picLocks noGrp="1" noChangeAspect="1" noChangeArrowheads="1"/>
              </p:cNvPicPr>
              <p:nvPr>
                <p:ph sz="quarter" idx="2"/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805238" y="4160838"/>
                <a:ext cx="1357312" cy="1770062"/>
              </a:xfrm>
              <a:noFill/>
            </p:spPr>
          </p:pic>
          <p:pic>
            <p:nvPicPr>
              <p:cNvPr id="4102" name="Picture 5" descr="BS00369_">
                <a:extLst>
                  <a:ext uri="{FF2B5EF4-FFF2-40B4-BE49-F238E27FC236}">
                    <a16:creationId xmlns:a16="http://schemas.microsoft.com/office/drawing/2014/main" id="{5F6E7B99-F1C7-9D25-6B9E-56D75F80E9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6839" y="2163764"/>
                <a:ext cx="1920875" cy="1398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3" name="Picture 6" descr="BS00892_">
                <a:extLst>
                  <a:ext uri="{FF2B5EF4-FFF2-40B4-BE49-F238E27FC236}">
                    <a16:creationId xmlns:a16="http://schemas.microsoft.com/office/drawing/2014/main" id="{F5939C65-D367-43BA-7336-F7992AE30F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001" y="2147889"/>
                <a:ext cx="1679575" cy="154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4" name="Text Box 7">
                <a:extLst>
                  <a:ext uri="{FF2B5EF4-FFF2-40B4-BE49-F238E27FC236}">
                    <a16:creationId xmlns:a16="http://schemas.microsoft.com/office/drawing/2014/main" id="{7571DBB7-24F1-4726-40C4-57287E349E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3025" y="3635376"/>
                <a:ext cx="2165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Computer networks</a:t>
                </a:r>
              </a:p>
            </p:txBody>
          </p:sp>
          <p:sp>
            <p:nvSpPr>
              <p:cNvPr id="4106" name="Text Box 9">
                <a:extLst>
                  <a:ext uri="{FF2B5EF4-FFF2-40B4-BE49-F238E27FC236}">
                    <a16:creationId xmlns:a16="http://schemas.microsoft.com/office/drawing/2014/main" id="{15620B06-E964-D919-3F90-186A047120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1950" y="3635376"/>
                <a:ext cx="12509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Schedules</a:t>
                </a:r>
              </a:p>
            </p:txBody>
          </p:sp>
          <p:pic>
            <p:nvPicPr>
              <p:cNvPr id="4108" name="Picture 11" descr="cla">
                <a:extLst>
                  <a:ext uri="{FF2B5EF4-FFF2-40B4-BE49-F238E27FC236}">
                    <a16:creationId xmlns:a16="http://schemas.microsoft.com/office/drawing/2014/main" id="{A934EDD2-70EE-B8A5-43B0-B0ADD3172431}"/>
                  </a:ext>
                </a:extLst>
              </p:cNvPr>
              <p:cNvPicPr>
                <a:picLocks noGrp="1" noChangeAspect="1" noChangeArrowheads="1"/>
              </p:cNvPicPr>
              <p:nvPr>
                <p:ph sz="quarter" idx="3"/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381251" y="2252664"/>
                <a:ext cx="1997075" cy="1360487"/>
              </a:xfrm>
              <a:noFill/>
            </p:spPr>
          </p:pic>
          <p:sp>
            <p:nvSpPr>
              <p:cNvPr id="4109" name="Text Box 12">
                <a:extLst>
                  <a:ext uri="{FF2B5EF4-FFF2-40B4-BE49-F238E27FC236}">
                    <a16:creationId xmlns:a16="http://schemas.microsoft.com/office/drawing/2014/main" id="{2F6186B8-F131-B6AD-8ACF-7B59B116A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3213" y="3635376"/>
                <a:ext cx="7429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Maps</a:t>
                </a:r>
              </a:p>
            </p:txBody>
          </p:sp>
          <p:pic>
            <p:nvPicPr>
              <p:cNvPr id="4110" name="Picture 13" descr="circuits">
                <a:extLst>
                  <a:ext uri="{FF2B5EF4-FFF2-40B4-BE49-F238E27FC236}">
                    <a16:creationId xmlns:a16="http://schemas.microsoft.com/office/drawing/2014/main" id="{50D5C33E-0C52-D67C-4C4C-70F144FD6B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8963" y="4186964"/>
                <a:ext cx="1154112" cy="178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2B174EB4-72E3-5A90-5749-F83C823D0FA9}"/>
              </a:ext>
            </a:extLst>
          </p:cNvPr>
          <p:cNvSpPr txBox="1"/>
          <p:nvPr/>
        </p:nvSpPr>
        <p:spPr>
          <a:xfrm>
            <a:off x="368137" y="781516"/>
            <a:ext cx="1031965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Graph </a:t>
            </a:r>
          </a:p>
          <a:p>
            <a:pPr algn="just"/>
            <a:endParaRPr lang="en-US" sz="2800" b="0" i="0" u="none" strike="noStrike" baseline="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1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Directed Graph </a:t>
            </a:r>
            <a:endParaRPr lang="en-US" sz="2800" b="0" u="none" strike="noStrike" baseline="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Directed graph is also called digraph is a collection of nodes connected by edges, where the edges have a direction linked with them. </a:t>
            </a:r>
          </a:p>
          <a:p>
            <a:pPr algn="just"/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1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Undirected Graph </a:t>
            </a:r>
            <a:endParaRPr lang="en-US" sz="2800" b="0" u="none" strike="noStrike" baseline="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undirected graph is a type of graph, in which a set of vertices or nodes are connected, and all the edges are bidirectional. </a:t>
            </a:r>
            <a:endParaRPr lang="ar-S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7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A7D8C8D8-A3F4-6AE4-8692-A1E313779AA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532" y="1175657"/>
            <a:ext cx="8953995" cy="5230830"/>
          </a:xfrm>
          <a:noFill/>
        </p:spPr>
      </p:pic>
      <p:sp>
        <p:nvSpPr>
          <p:cNvPr id="5125" name="Text Box 5">
            <a:extLst>
              <a:ext uri="{FF2B5EF4-FFF2-40B4-BE49-F238E27FC236}">
                <a16:creationId xmlns:a16="http://schemas.microsoft.com/office/drawing/2014/main" id="{E7FF854B-14FA-52DF-03A3-985238AC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55" y="451513"/>
            <a:ext cx="5400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Directed vs Undirected graphs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>
            <a:extLst>
              <a:ext uri="{FF2B5EF4-FFF2-40B4-BE49-F238E27FC236}">
                <a16:creationId xmlns:a16="http://schemas.microsoft.com/office/drawing/2014/main" id="{B68D3AEB-478F-FD75-9319-1DB7B69EE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3173" y="403888"/>
            <a:ext cx="10083775" cy="43652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Complete graph</a:t>
            </a:r>
          </a:p>
          <a:p>
            <a:pPr lvl="1" eaLnBrk="1" hangingPunct="1"/>
            <a:r>
              <a:rPr lang="en-US" altLang="en-US" sz="2400" dirty="0"/>
              <a:t>A graph with an edge between each pair of vertices</a:t>
            </a:r>
          </a:p>
          <a:p>
            <a:pPr eaLnBrk="1" hangingPunct="1"/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Subgraph</a:t>
            </a:r>
          </a:p>
          <a:p>
            <a:pPr lvl="1" eaLnBrk="1" hangingPunct="1"/>
            <a:r>
              <a:rPr lang="en-US" altLang="en-US" sz="2400" dirty="0"/>
              <a:t>A graph (V</a:t>
            </a:r>
            <a:r>
              <a:rPr lang="en-US" altLang="en-US" sz="2400" baseline="30000" dirty="0"/>
              <a:t>’</a:t>
            </a:r>
            <a:r>
              <a:rPr lang="en-US" altLang="en-US" sz="2400" dirty="0"/>
              <a:t>, E</a:t>
            </a:r>
            <a:r>
              <a:rPr lang="en-US" altLang="en-US" sz="2400" baseline="30000" dirty="0"/>
              <a:t>’</a:t>
            </a:r>
            <a:r>
              <a:rPr lang="en-US" altLang="en-US" sz="2400" dirty="0"/>
              <a:t>) such that V</a:t>
            </a:r>
            <a:r>
              <a:rPr lang="en-US" altLang="en-US" sz="2400" baseline="30000" dirty="0"/>
              <a:t>’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V and E</a:t>
            </a:r>
            <a:r>
              <a:rPr lang="en-US" altLang="en-US" sz="2400" baseline="30000" dirty="0"/>
              <a:t>’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E</a:t>
            </a:r>
          </a:p>
          <a:p>
            <a:pPr eaLnBrk="1" hangingPunct="1"/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Path from v to w</a:t>
            </a:r>
          </a:p>
          <a:p>
            <a:pPr lvl="1" eaLnBrk="1" hangingPunct="1"/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A sequence of vertices &lt;v</a:t>
            </a:r>
            <a:r>
              <a:rPr lang="en-US" altLang="en-US" sz="2400" baseline="-25000" dirty="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, v</a:t>
            </a:r>
            <a:r>
              <a:rPr lang="en-US" altLang="en-US" sz="2400" baseline="-25000" dirty="0">
                <a:ea typeface="굴림" panose="020B0600000101010101" pitchFamily="34" charset="-127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…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&gt; such that v</a:t>
            </a:r>
            <a:r>
              <a:rPr lang="en-US" altLang="en-US" sz="2400" baseline="-25000" dirty="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=v and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=w</a:t>
            </a:r>
          </a:p>
          <a:p>
            <a:pPr eaLnBrk="1" hangingPunct="1"/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Length of a path</a:t>
            </a:r>
          </a:p>
          <a:p>
            <a:pPr lvl="1" eaLnBrk="1" hangingPunct="1"/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Number of edges in the path</a:t>
            </a:r>
          </a:p>
          <a:p>
            <a:pPr marL="457200" lvl="1" indent="0" eaLnBrk="1" hangingPunct="1">
              <a:buNone/>
            </a:pPr>
            <a:endParaRPr lang="en-US" altLang="en-US" sz="24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6149" name="Group 5">
            <a:extLst>
              <a:ext uri="{FF2B5EF4-FFF2-40B4-BE49-F238E27FC236}">
                <a16:creationId xmlns:a16="http://schemas.microsoft.com/office/drawing/2014/main" id="{AFB5F42F-92A0-FB00-3074-C7D21417D547}"/>
              </a:ext>
            </a:extLst>
          </p:cNvPr>
          <p:cNvGrpSpPr>
            <a:grpSpLocks/>
          </p:cNvGrpSpPr>
          <p:nvPr/>
        </p:nvGrpSpPr>
        <p:grpSpPr bwMode="auto">
          <a:xfrm>
            <a:off x="8038408" y="4097617"/>
            <a:ext cx="2314792" cy="2356495"/>
            <a:chOff x="1062" y="2754"/>
            <a:chExt cx="1028" cy="954"/>
          </a:xfrm>
        </p:grpSpPr>
        <p:sp>
          <p:nvSpPr>
            <p:cNvPr id="6151" name="Oval 6">
              <a:extLst>
                <a:ext uri="{FF2B5EF4-FFF2-40B4-BE49-F238E27FC236}">
                  <a16:creationId xmlns:a16="http://schemas.microsoft.com/office/drawing/2014/main" id="{E77689A7-E13B-ECE6-24CD-E494C93DA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</a:t>
              </a:r>
            </a:p>
          </p:txBody>
        </p:sp>
        <p:sp>
          <p:nvSpPr>
            <p:cNvPr id="6152" name="Oval 7">
              <a:extLst>
                <a:ext uri="{FF2B5EF4-FFF2-40B4-BE49-F238E27FC236}">
                  <a16:creationId xmlns:a16="http://schemas.microsoft.com/office/drawing/2014/main" id="{5DBCD976-65F4-BAE3-E8FD-219D7E185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2</a:t>
              </a:r>
            </a:p>
          </p:txBody>
        </p:sp>
        <p:sp>
          <p:nvSpPr>
            <p:cNvPr id="6153" name="Oval 8">
              <a:extLst>
                <a:ext uri="{FF2B5EF4-FFF2-40B4-BE49-F238E27FC236}">
                  <a16:creationId xmlns:a16="http://schemas.microsoft.com/office/drawing/2014/main" id="{46B9A904-19EE-4EB3-A760-9F0A105C3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3</a:t>
              </a:r>
            </a:p>
          </p:txBody>
        </p:sp>
        <p:sp>
          <p:nvSpPr>
            <p:cNvPr id="6154" name="Oval 9">
              <a:extLst>
                <a:ext uri="{FF2B5EF4-FFF2-40B4-BE49-F238E27FC236}">
                  <a16:creationId xmlns:a16="http://schemas.microsoft.com/office/drawing/2014/main" id="{0D25546A-37C7-2A27-A291-5E33D0EA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4</a:t>
              </a:r>
            </a:p>
          </p:txBody>
        </p:sp>
        <p:sp>
          <p:nvSpPr>
            <p:cNvPr id="6155" name="Line 10">
              <a:extLst>
                <a:ext uri="{FF2B5EF4-FFF2-40B4-BE49-F238E27FC236}">
                  <a16:creationId xmlns:a16="http://schemas.microsoft.com/office/drawing/2014/main" id="{F4BB5B97-50C8-A89C-65D2-C6822BC14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 sz="2400"/>
            </a:p>
          </p:txBody>
        </p:sp>
        <p:sp>
          <p:nvSpPr>
            <p:cNvPr id="6156" name="Line 11">
              <a:extLst>
                <a:ext uri="{FF2B5EF4-FFF2-40B4-BE49-F238E27FC236}">
                  <a16:creationId xmlns:a16="http://schemas.microsoft.com/office/drawing/2014/main" id="{BC2B333C-37B7-7072-7227-BD10D92A3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 sz="2400"/>
            </a:p>
          </p:txBody>
        </p:sp>
        <p:sp>
          <p:nvSpPr>
            <p:cNvPr id="6157" name="Line 12">
              <a:extLst>
                <a:ext uri="{FF2B5EF4-FFF2-40B4-BE49-F238E27FC236}">
                  <a16:creationId xmlns:a16="http://schemas.microsoft.com/office/drawing/2014/main" id="{855951E1-8E2F-4623-FBFE-2BCC48110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 sz="2400"/>
            </a:p>
          </p:txBody>
        </p:sp>
        <p:sp>
          <p:nvSpPr>
            <p:cNvPr id="6158" name="Line 13">
              <a:extLst>
                <a:ext uri="{FF2B5EF4-FFF2-40B4-BE49-F238E27FC236}">
                  <a16:creationId xmlns:a16="http://schemas.microsoft.com/office/drawing/2014/main" id="{0F80D236-7BCF-5EB4-551D-FAFB92124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 sz="2400"/>
            </a:p>
          </p:txBody>
        </p:sp>
        <p:sp>
          <p:nvSpPr>
            <p:cNvPr id="6159" name="Freeform 14">
              <a:extLst>
                <a:ext uri="{FF2B5EF4-FFF2-40B4-BE49-F238E27FC236}">
                  <a16:creationId xmlns:a16="http://schemas.microsoft.com/office/drawing/2014/main" id="{20882879-77B4-C260-A480-5E358BB84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2400"/>
            </a:p>
          </p:txBody>
        </p:sp>
        <p:sp>
          <p:nvSpPr>
            <p:cNvPr id="6160" name="Freeform 15">
              <a:extLst>
                <a:ext uri="{FF2B5EF4-FFF2-40B4-BE49-F238E27FC236}">
                  <a16:creationId xmlns:a16="http://schemas.microsoft.com/office/drawing/2014/main" id="{BFB96544-9FBF-CD7B-3593-7039CF21A26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2400"/>
            </a:p>
          </p:txBody>
        </p:sp>
        <p:sp>
          <p:nvSpPr>
            <p:cNvPr id="6161" name="Freeform 16">
              <a:extLst>
                <a:ext uri="{FF2B5EF4-FFF2-40B4-BE49-F238E27FC236}">
                  <a16:creationId xmlns:a16="http://schemas.microsoft.com/office/drawing/2014/main" id="{FAAF5890-BD33-028C-1233-284B66D94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3"/>
                <a:gd name="T17" fmla="*/ 178 w 1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2400"/>
            </a:p>
          </p:txBody>
        </p:sp>
      </p:grpSp>
      <p:sp>
        <p:nvSpPr>
          <p:cNvPr id="6150" name="Rectangle 17">
            <a:extLst>
              <a:ext uri="{FF2B5EF4-FFF2-40B4-BE49-F238E27FC236}">
                <a16:creationId xmlns:a16="http://schemas.microsoft.com/office/drawing/2014/main" id="{542ECE50-5B7D-3F75-EA80-55A4FBB8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388" y="5056309"/>
            <a:ext cx="2531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path from v</a:t>
            </a:r>
            <a:r>
              <a:rPr lang="en-US" altLang="en-US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 to v</a:t>
            </a:r>
            <a:r>
              <a:rPr lang="en-US" altLang="en-US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     &lt;v</a:t>
            </a:r>
            <a:r>
              <a:rPr lang="en-US" altLang="en-US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, v</a:t>
            </a:r>
            <a:r>
              <a:rPr lang="en-US" altLang="en-US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, v</a:t>
            </a:r>
            <a:r>
              <a:rPr lang="en-US" altLang="en-US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520FBBC4-7524-039B-0AFA-52A495965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AA465E-1BFA-4C70-A48D-3A398492C0A9}" type="slidenum">
              <a:rPr lang="en-US" altLang="en-US" sz="1100"/>
              <a:pPr eaLnBrk="1" hangingPunct="1"/>
              <a:t>8</a:t>
            </a:fld>
            <a:endParaRPr lang="en-US" altLang="en-US" sz="110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F0756EF-A289-792A-0B3E-7985710FB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760" y="988475"/>
            <a:ext cx="8596669" cy="49042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ea typeface="굴림" panose="020B0600000101010101" pitchFamily="34" charset="-127"/>
                <a:sym typeface="Symbol" panose="05050102010706020507" pitchFamily="18" charset="2"/>
              </a:rPr>
              <a:t>w is 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reachable</a:t>
            </a:r>
            <a:r>
              <a:rPr lang="en-US" altLang="en-US" sz="2800" dirty="0">
                <a:ea typeface="굴림" panose="020B0600000101010101" pitchFamily="34" charset="-127"/>
                <a:sym typeface="Symbol" panose="05050102010706020507" pitchFamily="18" charset="2"/>
              </a:rPr>
              <a:t> from v</a:t>
            </a:r>
          </a:p>
          <a:p>
            <a:pPr lvl="1" eaLnBrk="1" hangingPunct="1"/>
            <a:r>
              <a:rPr lang="en-US" altLang="en-US" sz="2800" dirty="0">
                <a:ea typeface="굴림" panose="020B0600000101010101" pitchFamily="34" charset="-127"/>
                <a:sym typeface="Symbol" panose="05050102010706020507" pitchFamily="18" charset="2"/>
              </a:rPr>
              <a:t>If there is a path from v to w</a:t>
            </a:r>
          </a:p>
          <a:p>
            <a:pPr eaLnBrk="1" hangingPunct="1"/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Simple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path </a:t>
            </a:r>
          </a:p>
          <a:p>
            <a:pPr lvl="1" eaLnBrk="1" hangingPunct="1"/>
            <a:r>
              <a:rPr lang="en-US" altLang="en-US" sz="2800" dirty="0">
                <a:ea typeface="굴림" panose="020B0600000101010101" pitchFamily="34" charset="-127"/>
                <a:sym typeface="Symbol" panose="05050102010706020507" pitchFamily="18" charset="2"/>
              </a:rPr>
              <a:t>All the vertices in the path are distinct</a:t>
            </a:r>
          </a:p>
          <a:p>
            <a:pPr eaLnBrk="1" hangingPunct="1"/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Cycles</a:t>
            </a:r>
          </a:p>
          <a:p>
            <a:pPr lvl="1" eaLnBrk="1" hangingPunct="1"/>
            <a:r>
              <a:rPr lang="en-US" altLang="en-US" sz="2800" dirty="0">
                <a:ea typeface="굴림" panose="020B0600000101010101" pitchFamily="34" charset="-127"/>
                <a:sym typeface="Symbol" panose="05050102010706020507" pitchFamily="18" charset="2"/>
              </a:rPr>
              <a:t>A path &lt;v</a:t>
            </a:r>
            <a:r>
              <a:rPr lang="en-US" altLang="en-US" sz="2800" baseline="-25000" dirty="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ea typeface="굴림" panose="020B0600000101010101" pitchFamily="34" charset="-127"/>
                <a:sym typeface="Symbol" panose="05050102010706020507" pitchFamily="18" charset="2"/>
              </a:rPr>
              <a:t>, v</a:t>
            </a:r>
            <a:r>
              <a:rPr lang="en-US" altLang="en-US" sz="2800" baseline="-25000" dirty="0">
                <a:ea typeface="굴림" panose="020B0600000101010101" pitchFamily="34" charset="-127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en-US" sz="2800" dirty="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…</a:t>
            </a:r>
            <a:r>
              <a:rPr lang="en-US" altLang="en-US" sz="2800" dirty="0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en-US" sz="2800" dirty="0" err="1">
                <a:ea typeface="굴림" panose="020B0600000101010101" pitchFamily="34" charset="-127"/>
                <a:sym typeface="Symbol" panose="05050102010706020507" pitchFamily="18" charset="2"/>
              </a:rPr>
              <a:t>v</a:t>
            </a:r>
            <a:r>
              <a:rPr lang="en-US" altLang="en-US" sz="28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ea typeface="굴림" panose="020B0600000101010101" pitchFamily="34" charset="-127"/>
                <a:sym typeface="Symbol" panose="05050102010706020507" pitchFamily="18" charset="2"/>
              </a:rPr>
              <a:t>&gt; forms a cycle if v</a:t>
            </a:r>
            <a:r>
              <a:rPr lang="en-US" altLang="en-US" sz="2800" baseline="-25000" dirty="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ea typeface="굴림" panose="020B0600000101010101" pitchFamily="34" charset="-127"/>
                <a:sym typeface="Symbol" panose="05050102010706020507" pitchFamily="18" charset="2"/>
              </a:rPr>
              <a:t>=</a:t>
            </a:r>
            <a:r>
              <a:rPr lang="en-US" altLang="en-US" sz="2800" dirty="0" err="1">
                <a:ea typeface="굴림" panose="020B0600000101010101" pitchFamily="34" charset="-127"/>
                <a:sym typeface="Symbol" panose="05050102010706020507" pitchFamily="18" charset="2"/>
              </a:rPr>
              <a:t>v</a:t>
            </a:r>
            <a:r>
              <a:rPr lang="en-US" altLang="en-US" sz="28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ea typeface="굴림" panose="020B0600000101010101" pitchFamily="34" charset="-127"/>
                <a:sym typeface="Symbol" panose="05050102010706020507" pitchFamily="18" charset="2"/>
              </a:rPr>
              <a:t> and k</a:t>
            </a:r>
            <a:r>
              <a:rPr lang="en-US" altLang="en-US" sz="28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≥2</a:t>
            </a:r>
          </a:p>
          <a:p>
            <a:pPr eaLnBrk="1" hangingPunct="1"/>
            <a:r>
              <a:rPr lang="en-US" altLang="en-US" sz="2800" b="1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Acyclic graph</a:t>
            </a:r>
          </a:p>
          <a:p>
            <a:pPr lvl="1" eaLnBrk="1" hangingPunct="1"/>
            <a:r>
              <a:rPr lang="en-US" altLang="en-US" sz="28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A graph without any cycles</a:t>
            </a:r>
          </a:p>
        </p:txBody>
      </p:sp>
      <p:grpSp>
        <p:nvGrpSpPr>
          <p:cNvPr id="7173" name="Group 4">
            <a:extLst>
              <a:ext uri="{FF2B5EF4-FFF2-40B4-BE49-F238E27FC236}">
                <a16:creationId xmlns:a16="http://schemas.microsoft.com/office/drawing/2014/main" id="{40FD1493-FC2E-0BE5-7AC9-AB4A2066A6D1}"/>
              </a:ext>
            </a:extLst>
          </p:cNvPr>
          <p:cNvGrpSpPr>
            <a:grpSpLocks/>
          </p:cNvGrpSpPr>
          <p:nvPr/>
        </p:nvGrpSpPr>
        <p:grpSpPr bwMode="auto">
          <a:xfrm>
            <a:off x="8267629" y="433287"/>
            <a:ext cx="2441221" cy="2296247"/>
            <a:chOff x="1062" y="2754"/>
            <a:chExt cx="1028" cy="954"/>
          </a:xfrm>
        </p:grpSpPr>
        <p:sp>
          <p:nvSpPr>
            <p:cNvPr id="7175" name="Oval 5">
              <a:extLst>
                <a:ext uri="{FF2B5EF4-FFF2-40B4-BE49-F238E27FC236}">
                  <a16:creationId xmlns:a16="http://schemas.microsoft.com/office/drawing/2014/main" id="{F153E28F-AC94-62AF-486C-51905E2BA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1</a:t>
              </a:r>
            </a:p>
          </p:txBody>
        </p:sp>
        <p:sp>
          <p:nvSpPr>
            <p:cNvPr id="7176" name="Oval 6">
              <a:extLst>
                <a:ext uri="{FF2B5EF4-FFF2-40B4-BE49-F238E27FC236}">
                  <a16:creationId xmlns:a16="http://schemas.microsoft.com/office/drawing/2014/main" id="{55BAD742-946D-4478-5415-B1A6BCBDC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2</a:t>
              </a:r>
            </a:p>
          </p:txBody>
        </p:sp>
        <p:sp>
          <p:nvSpPr>
            <p:cNvPr id="7177" name="Oval 7">
              <a:extLst>
                <a:ext uri="{FF2B5EF4-FFF2-40B4-BE49-F238E27FC236}">
                  <a16:creationId xmlns:a16="http://schemas.microsoft.com/office/drawing/2014/main" id="{8BB39726-9F4B-165D-0CED-B67CFA996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dirty="0"/>
                <a:t>3</a:t>
              </a:r>
            </a:p>
          </p:txBody>
        </p:sp>
        <p:sp>
          <p:nvSpPr>
            <p:cNvPr id="7178" name="Oval 8">
              <a:extLst>
                <a:ext uri="{FF2B5EF4-FFF2-40B4-BE49-F238E27FC236}">
                  <a16:creationId xmlns:a16="http://schemas.microsoft.com/office/drawing/2014/main" id="{8A9F51CD-CC71-9474-111A-DED80F516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4</a:t>
              </a:r>
            </a:p>
          </p:txBody>
        </p:sp>
        <p:sp>
          <p:nvSpPr>
            <p:cNvPr id="7179" name="Line 9">
              <a:extLst>
                <a:ext uri="{FF2B5EF4-FFF2-40B4-BE49-F238E27FC236}">
                  <a16:creationId xmlns:a16="http://schemas.microsoft.com/office/drawing/2014/main" id="{023F2B54-FDB0-BBFC-5577-C3696C8BB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 sz="2800"/>
            </a:p>
          </p:txBody>
        </p:sp>
        <p:sp>
          <p:nvSpPr>
            <p:cNvPr id="7180" name="Line 10">
              <a:extLst>
                <a:ext uri="{FF2B5EF4-FFF2-40B4-BE49-F238E27FC236}">
                  <a16:creationId xmlns:a16="http://schemas.microsoft.com/office/drawing/2014/main" id="{1C71DE32-1C9F-072F-B9C2-EC4F92D04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 sz="2800"/>
            </a:p>
          </p:txBody>
        </p:sp>
        <p:sp>
          <p:nvSpPr>
            <p:cNvPr id="7181" name="Line 11">
              <a:extLst>
                <a:ext uri="{FF2B5EF4-FFF2-40B4-BE49-F238E27FC236}">
                  <a16:creationId xmlns:a16="http://schemas.microsoft.com/office/drawing/2014/main" id="{32D17433-4D1D-1D59-BC08-3FE1D9F91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 sz="2800"/>
            </a:p>
          </p:txBody>
        </p:sp>
        <p:sp>
          <p:nvSpPr>
            <p:cNvPr id="7182" name="Line 12">
              <a:extLst>
                <a:ext uri="{FF2B5EF4-FFF2-40B4-BE49-F238E27FC236}">
                  <a16:creationId xmlns:a16="http://schemas.microsoft.com/office/drawing/2014/main" id="{538309BF-3D8C-2023-4D25-3B054B855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 sz="2800"/>
            </a:p>
          </p:txBody>
        </p:sp>
        <p:sp>
          <p:nvSpPr>
            <p:cNvPr id="7183" name="Freeform 13">
              <a:extLst>
                <a:ext uri="{FF2B5EF4-FFF2-40B4-BE49-F238E27FC236}">
                  <a16:creationId xmlns:a16="http://schemas.microsoft.com/office/drawing/2014/main" id="{89769585-BAB9-3706-50A0-876B94ABE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2800"/>
            </a:p>
          </p:txBody>
        </p:sp>
        <p:sp>
          <p:nvSpPr>
            <p:cNvPr id="7184" name="Freeform 14">
              <a:extLst>
                <a:ext uri="{FF2B5EF4-FFF2-40B4-BE49-F238E27FC236}">
                  <a16:creationId xmlns:a16="http://schemas.microsoft.com/office/drawing/2014/main" id="{7427DD08-8CD3-604B-90E9-D6CB080D7FD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2800"/>
            </a:p>
          </p:txBody>
        </p:sp>
        <p:sp>
          <p:nvSpPr>
            <p:cNvPr id="7185" name="Freeform 15">
              <a:extLst>
                <a:ext uri="{FF2B5EF4-FFF2-40B4-BE49-F238E27FC236}">
                  <a16:creationId xmlns:a16="http://schemas.microsoft.com/office/drawing/2014/main" id="{21DD77D9-17F5-D76E-BEF6-02FAF748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3"/>
                <a:gd name="T17" fmla="*/ 178 w 1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2800"/>
            </a:p>
          </p:txBody>
        </p:sp>
      </p:grpSp>
      <p:sp>
        <p:nvSpPr>
          <p:cNvPr id="7174" name="Rectangle 16">
            <a:extLst>
              <a:ext uri="{FF2B5EF4-FFF2-40B4-BE49-F238E27FC236}">
                <a16:creationId xmlns:a16="http://schemas.microsoft.com/office/drawing/2014/main" id="{D9E7C466-9CAB-8BB1-7479-F85F720DA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797" y="2838194"/>
            <a:ext cx="30460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cycle from v</a:t>
            </a:r>
            <a:r>
              <a:rPr lang="en-US" altLang="en-US" sz="28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 to v</a:t>
            </a:r>
            <a:r>
              <a:rPr lang="en-US" altLang="en-US" sz="28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     &lt;v</a:t>
            </a:r>
            <a:r>
              <a:rPr lang="en-US" altLang="en-US" sz="28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, v</a:t>
            </a:r>
            <a:r>
              <a:rPr lang="en-US" altLang="en-US" sz="28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, v</a:t>
            </a:r>
            <a:r>
              <a:rPr lang="en-US" altLang="en-US" sz="28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,v</a:t>
            </a:r>
            <a:r>
              <a:rPr lang="en-US" altLang="en-US" sz="28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3ABB5EE4-2713-D34C-44A8-073752979A3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7451" r="19890" b="20831"/>
          <a:stretch>
            <a:fillRect/>
          </a:stretch>
        </p:blipFill>
        <p:spPr>
          <a:xfrm>
            <a:off x="914399" y="1227137"/>
            <a:ext cx="9345881" cy="5155349"/>
          </a:xfrm>
          <a:noFill/>
        </p:spPr>
      </p:pic>
      <p:sp>
        <p:nvSpPr>
          <p:cNvPr id="8197" name="Text Box 5">
            <a:extLst>
              <a:ext uri="{FF2B5EF4-FFF2-40B4-BE49-F238E27FC236}">
                <a16:creationId xmlns:a16="http://schemas.microsoft.com/office/drawing/2014/main" id="{3F757CD6-AC9B-8056-AC15-B616F0A73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13" y="475514"/>
            <a:ext cx="7460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Connected and Strongly Connected graph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أزرق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1179</Words>
  <Application>Microsoft Office PowerPoint</Application>
  <PresentationFormat>شاشة عريضة</PresentationFormat>
  <Paragraphs>260</Paragraphs>
  <Slides>21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9" baseType="lpstr">
      <vt:lpstr>Arial</vt:lpstr>
      <vt:lpstr>Calibri</vt:lpstr>
      <vt:lpstr>Comic Sans MS</vt:lpstr>
      <vt:lpstr>Generic131-Regular</vt:lpstr>
      <vt:lpstr>Times New Roman</vt:lpstr>
      <vt:lpstr>Trebuchet MS</vt:lpstr>
      <vt:lpstr>Wingdings 3</vt:lpstr>
      <vt:lpstr>واجهة</vt:lpstr>
      <vt:lpstr>Data Structures </vt:lpstr>
      <vt:lpstr>Graphs</vt:lpstr>
      <vt:lpstr>عرض تقديمي في PowerPoint</vt:lpstr>
      <vt:lpstr>Graph Applications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Graph Representation</vt:lpstr>
      <vt:lpstr>Properties of Adjacency-List Representation</vt:lpstr>
      <vt:lpstr>Graph Representation</vt:lpstr>
      <vt:lpstr>Properties of Adjacency Matrix Representation</vt:lpstr>
      <vt:lpstr>Weighted Graphs</vt:lpstr>
      <vt:lpstr>Weighted Graphs</vt:lpstr>
      <vt:lpstr>GRAPH TRAVERSAL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pc</dc:creator>
  <cp:lastModifiedBy>T-COM</cp:lastModifiedBy>
  <cp:revision>51</cp:revision>
  <dcterms:created xsi:type="dcterms:W3CDTF">2022-10-12T21:57:59Z</dcterms:created>
  <dcterms:modified xsi:type="dcterms:W3CDTF">2023-12-09T07:41:48Z</dcterms:modified>
</cp:coreProperties>
</file>