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81" r:id="rId25"/>
    <p:sldId id="280" r:id="rId26"/>
    <p:sldId id="282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99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D8752-A6A3-4266-B8D6-4FFC1BD071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757AED-73D8-4C52-B79E-4658BE8E0682}">
      <dgm:prSet/>
      <dgm:spPr/>
      <dgm:t>
        <a:bodyPr/>
        <a:lstStyle/>
        <a:p>
          <a:r>
            <a:rPr lang="en-US" b="0" i="0"/>
            <a:t>Source: Kaggle</a:t>
          </a:r>
          <a:endParaRPr lang="en-US"/>
        </a:p>
      </dgm:t>
    </dgm:pt>
    <dgm:pt modelId="{B9F91D2E-2F07-4F14-9C20-A06F7C4FDDD4}" type="parTrans" cxnId="{A4682C17-AB71-4561-A02A-0BD1234B2FAD}">
      <dgm:prSet/>
      <dgm:spPr/>
      <dgm:t>
        <a:bodyPr/>
        <a:lstStyle/>
        <a:p>
          <a:endParaRPr lang="en-US"/>
        </a:p>
      </dgm:t>
    </dgm:pt>
    <dgm:pt modelId="{5478E0B7-BADF-41A4-9069-20F7AB557F6C}" type="sibTrans" cxnId="{A4682C17-AB71-4561-A02A-0BD1234B2FAD}">
      <dgm:prSet/>
      <dgm:spPr/>
      <dgm:t>
        <a:bodyPr/>
        <a:lstStyle/>
        <a:p>
          <a:endParaRPr lang="en-US"/>
        </a:p>
      </dgm:t>
    </dgm:pt>
    <dgm:pt modelId="{00E34484-4D8B-4FC1-B7FB-418CF1A68AA0}">
      <dgm:prSet/>
      <dgm:spPr/>
      <dgm:t>
        <a:bodyPr/>
        <a:lstStyle/>
        <a:p>
          <a:r>
            <a:rPr lang="en-US" b="0" i="0" dirty="0"/>
            <a:t>Data collection: Website of  Massachusetts State, USA</a:t>
          </a:r>
          <a:endParaRPr lang="en-US" dirty="0"/>
        </a:p>
      </dgm:t>
    </dgm:pt>
    <dgm:pt modelId="{F3257A86-00DE-4EAB-9E3F-267CBAC170F6}" type="parTrans" cxnId="{AE501BAB-077D-412B-A316-5B932A903339}">
      <dgm:prSet/>
      <dgm:spPr/>
      <dgm:t>
        <a:bodyPr/>
        <a:lstStyle/>
        <a:p>
          <a:endParaRPr lang="en-US"/>
        </a:p>
      </dgm:t>
    </dgm:pt>
    <dgm:pt modelId="{390CBE3C-B399-4635-8722-CE6172D2D65C}" type="sibTrans" cxnId="{AE501BAB-077D-412B-A316-5B932A903339}">
      <dgm:prSet/>
      <dgm:spPr/>
      <dgm:t>
        <a:bodyPr/>
        <a:lstStyle/>
        <a:p>
          <a:endParaRPr lang="en-US"/>
        </a:p>
      </dgm:t>
    </dgm:pt>
    <dgm:pt modelId="{016962FB-A365-49F9-9DD0-C88A29B69FAE}">
      <dgm:prSet/>
      <dgm:spPr/>
      <dgm:t>
        <a:bodyPr/>
        <a:lstStyle/>
        <a:p>
          <a:r>
            <a:rPr lang="en-US" b="0" i="0" dirty="0"/>
            <a:t>Data set of size 693,071  rows and  57 columns</a:t>
          </a:r>
          <a:endParaRPr lang="en-US" dirty="0"/>
        </a:p>
      </dgm:t>
    </dgm:pt>
    <dgm:pt modelId="{FFD24C61-9EC4-4F5D-A7D7-D87129BACAAB}" type="parTrans" cxnId="{6409A253-DB7F-4920-81DF-58D860F0E5E4}">
      <dgm:prSet/>
      <dgm:spPr/>
      <dgm:t>
        <a:bodyPr/>
        <a:lstStyle/>
        <a:p>
          <a:endParaRPr lang="en-US"/>
        </a:p>
      </dgm:t>
    </dgm:pt>
    <dgm:pt modelId="{17A1884E-3383-4A02-9991-5BD2B32286DD}" type="sibTrans" cxnId="{6409A253-DB7F-4920-81DF-58D860F0E5E4}">
      <dgm:prSet/>
      <dgm:spPr/>
      <dgm:t>
        <a:bodyPr/>
        <a:lstStyle/>
        <a:p>
          <a:endParaRPr lang="en-US"/>
        </a:p>
      </dgm:t>
    </dgm:pt>
    <dgm:pt modelId="{018E22DE-A931-46E4-8001-6E73B0DD7F16}" type="pres">
      <dgm:prSet presAssocID="{F18D8752-A6A3-4266-B8D6-4FFC1BD071B4}" presName="linear" presStyleCnt="0">
        <dgm:presLayoutVars>
          <dgm:animLvl val="lvl"/>
          <dgm:resizeHandles val="exact"/>
        </dgm:presLayoutVars>
      </dgm:prSet>
      <dgm:spPr/>
    </dgm:pt>
    <dgm:pt modelId="{2160ACE8-5C04-448D-86D6-72B3D4126B0A}" type="pres">
      <dgm:prSet presAssocID="{95757AED-73D8-4C52-B79E-4658BE8E06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EF0FD8-D732-4E22-96E4-D877DDA2AD44}" type="pres">
      <dgm:prSet presAssocID="{5478E0B7-BADF-41A4-9069-20F7AB557F6C}" presName="spacer" presStyleCnt="0"/>
      <dgm:spPr/>
    </dgm:pt>
    <dgm:pt modelId="{0F2E05B3-A9C2-49CE-84E9-5D49E6810C80}" type="pres">
      <dgm:prSet presAssocID="{00E34484-4D8B-4FC1-B7FB-418CF1A68A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E933DD-E74A-4537-8B70-41203447D66E}" type="pres">
      <dgm:prSet presAssocID="{390CBE3C-B399-4635-8722-CE6172D2D65C}" presName="spacer" presStyleCnt="0"/>
      <dgm:spPr/>
    </dgm:pt>
    <dgm:pt modelId="{DC00FB16-7734-4E05-9F5B-78B0BB0C6576}" type="pres">
      <dgm:prSet presAssocID="{016962FB-A365-49F9-9DD0-C88A29B69F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06910A-2081-4DAD-9AC2-0E8A28A00C54}" type="presOf" srcId="{00E34484-4D8B-4FC1-B7FB-418CF1A68AA0}" destId="{0F2E05B3-A9C2-49CE-84E9-5D49E6810C80}" srcOrd="0" destOrd="0" presId="urn:microsoft.com/office/officeart/2005/8/layout/vList2"/>
    <dgm:cxn modelId="{A4682C17-AB71-4561-A02A-0BD1234B2FAD}" srcId="{F18D8752-A6A3-4266-B8D6-4FFC1BD071B4}" destId="{95757AED-73D8-4C52-B79E-4658BE8E0682}" srcOrd="0" destOrd="0" parTransId="{B9F91D2E-2F07-4F14-9C20-A06F7C4FDDD4}" sibTransId="{5478E0B7-BADF-41A4-9069-20F7AB557F6C}"/>
    <dgm:cxn modelId="{582D212E-160D-4E9F-8A45-3F0D3BF009C3}" type="presOf" srcId="{016962FB-A365-49F9-9DD0-C88A29B69FAE}" destId="{DC00FB16-7734-4E05-9F5B-78B0BB0C6576}" srcOrd="0" destOrd="0" presId="urn:microsoft.com/office/officeart/2005/8/layout/vList2"/>
    <dgm:cxn modelId="{6409A253-DB7F-4920-81DF-58D860F0E5E4}" srcId="{F18D8752-A6A3-4266-B8D6-4FFC1BD071B4}" destId="{016962FB-A365-49F9-9DD0-C88A29B69FAE}" srcOrd="2" destOrd="0" parTransId="{FFD24C61-9EC4-4F5D-A7D7-D87129BACAAB}" sibTransId="{17A1884E-3383-4A02-9991-5BD2B32286DD}"/>
    <dgm:cxn modelId="{B6AF6295-EB3C-4332-94B6-7FF4B096E841}" type="presOf" srcId="{95757AED-73D8-4C52-B79E-4658BE8E0682}" destId="{2160ACE8-5C04-448D-86D6-72B3D4126B0A}" srcOrd="0" destOrd="0" presId="urn:microsoft.com/office/officeart/2005/8/layout/vList2"/>
    <dgm:cxn modelId="{AE501BAB-077D-412B-A316-5B932A903339}" srcId="{F18D8752-A6A3-4266-B8D6-4FFC1BD071B4}" destId="{00E34484-4D8B-4FC1-B7FB-418CF1A68AA0}" srcOrd="1" destOrd="0" parTransId="{F3257A86-00DE-4EAB-9E3F-267CBAC170F6}" sibTransId="{390CBE3C-B399-4635-8722-CE6172D2D65C}"/>
    <dgm:cxn modelId="{1EE500BA-74E9-4559-94AC-08F6D8E7960D}" type="presOf" srcId="{F18D8752-A6A3-4266-B8D6-4FFC1BD071B4}" destId="{018E22DE-A931-46E4-8001-6E73B0DD7F16}" srcOrd="0" destOrd="0" presId="urn:microsoft.com/office/officeart/2005/8/layout/vList2"/>
    <dgm:cxn modelId="{5F158A64-DA00-42E8-AE71-D160D781BABC}" type="presParOf" srcId="{018E22DE-A931-46E4-8001-6E73B0DD7F16}" destId="{2160ACE8-5C04-448D-86D6-72B3D4126B0A}" srcOrd="0" destOrd="0" presId="urn:microsoft.com/office/officeart/2005/8/layout/vList2"/>
    <dgm:cxn modelId="{2415C0C0-EF2D-42AA-A5E3-751FCDCFB7DE}" type="presParOf" srcId="{018E22DE-A931-46E4-8001-6E73B0DD7F16}" destId="{07EF0FD8-D732-4E22-96E4-D877DDA2AD44}" srcOrd="1" destOrd="0" presId="urn:microsoft.com/office/officeart/2005/8/layout/vList2"/>
    <dgm:cxn modelId="{85AB2B5C-F4DB-4099-8C18-EF816BD76487}" type="presParOf" srcId="{018E22DE-A931-46E4-8001-6E73B0DD7F16}" destId="{0F2E05B3-A9C2-49CE-84E9-5D49E6810C80}" srcOrd="2" destOrd="0" presId="urn:microsoft.com/office/officeart/2005/8/layout/vList2"/>
    <dgm:cxn modelId="{26222C50-074F-4EDA-BD77-B91374165A6A}" type="presParOf" srcId="{018E22DE-A931-46E4-8001-6E73B0DD7F16}" destId="{DEE933DD-E74A-4537-8B70-41203447D66E}" srcOrd="3" destOrd="0" presId="urn:microsoft.com/office/officeart/2005/8/layout/vList2"/>
    <dgm:cxn modelId="{01091D91-906B-4DC6-B20C-A9205C73242F}" type="presParOf" srcId="{018E22DE-A931-46E4-8001-6E73B0DD7F16}" destId="{DC00FB16-7734-4E05-9F5B-78B0BB0C65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AC58C-293A-4056-BF3A-14474A450A2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501A76-B7D2-40A0-B4F7-50196DA62D59}">
      <dgm:prSet/>
      <dgm:spPr/>
      <dgm:t>
        <a:bodyPr/>
        <a:lstStyle/>
        <a:p>
          <a:r>
            <a:rPr lang="en-US"/>
            <a:t>Tidy</a:t>
          </a:r>
        </a:p>
      </dgm:t>
    </dgm:pt>
    <dgm:pt modelId="{198E6B59-C388-41AA-B948-079BE0B46D54}" type="parTrans" cxnId="{6CC8D8C7-917A-4B71-96B8-57B398D2F534}">
      <dgm:prSet/>
      <dgm:spPr/>
      <dgm:t>
        <a:bodyPr/>
        <a:lstStyle/>
        <a:p>
          <a:endParaRPr lang="en-US"/>
        </a:p>
      </dgm:t>
    </dgm:pt>
    <dgm:pt modelId="{C00AD21C-2656-415F-8326-C17FAE51A14B}" type="sibTrans" cxnId="{6CC8D8C7-917A-4B71-96B8-57B398D2F534}">
      <dgm:prSet/>
      <dgm:spPr/>
      <dgm:t>
        <a:bodyPr/>
        <a:lstStyle/>
        <a:p>
          <a:endParaRPr lang="en-US"/>
        </a:p>
      </dgm:t>
    </dgm:pt>
    <dgm:pt modelId="{65251645-4D88-490A-90A5-A1D11524DF85}">
      <dgm:prSet/>
      <dgm:spPr/>
      <dgm:t>
        <a:bodyPr/>
        <a:lstStyle/>
        <a:p>
          <a:r>
            <a:rPr lang="en-US"/>
            <a:t>Tidy the data </a:t>
          </a:r>
        </a:p>
      </dgm:t>
    </dgm:pt>
    <dgm:pt modelId="{A494763C-54A0-47BD-B12B-FB7F7B166EE9}" type="parTrans" cxnId="{C8061E58-CAFE-434A-96FA-21B1F0A2FF8B}">
      <dgm:prSet/>
      <dgm:spPr/>
      <dgm:t>
        <a:bodyPr/>
        <a:lstStyle/>
        <a:p>
          <a:endParaRPr lang="en-US"/>
        </a:p>
      </dgm:t>
    </dgm:pt>
    <dgm:pt modelId="{A2D97DF9-AF5C-4E24-A6D6-F43C2B39EC8C}" type="sibTrans" cxnId="{C8061E58-CAFE-434A-96FA-21B1F0A2FF8B}">
      <dgm:prSet/>
      <dgm:spPr/>
      <dgm:t>
        <a:bodyPr/>
        <a:lstStyle/>
        <a:p>
          <a:endParaRPr lang="en-US"/>
        </a:p>
      </dgm:t>
    </dgm:pt>
    <dgm:pt modelId="{0D1BAD78-CEA2-4391-8D98-E4A4168E2943}">
      <dgm:prSet/>
      <dgm:spPr/>
      <dgm:t>
        <a:bodyPr/>
        <a:lstStyle/>
        <a:p>
          <a:r>
            <a:rPr lang="en-US"/>
            <a:t>Individuate</a:t>
          </a:r>
        </a:p>
      </dgm:t>
    </dgm:pt>
    <dgm:pt modelId="{C30A604B-15F7-4468-B6EC-71766F3AA6A4}" type="parTrans" cxnId="{ADC9DC10-A7EC-4315-81EC-287F007A7375}">
      <dgm:prSet/>
      <dgm:spPr/>
      <dgm:t>
        <a:bodyPr/>
        <a:lstStyle/>
        <a:p>
          <a:endParaRPr lang="en-US"/>
        </a:p>
      </dgm:t>
    </dgm:pt>
    <dgm:pt modelId="{F5A78B2F-8C5F-4BBC-8579-A3465E4C7CFE}" type="sibTrans" cxnId="{ADC9DC10-A7EC-4315-81EC-287F007A7375}">
      <dgm:prSet/>
      <dgm:spPr/>
      <dgm:t>
        <a:bodyPr/>
        <a:lstStyle/>
        <a:p>
          <a:endParaRPr lang="en-US"/>
        </a:p>
      </dgm:t>
    </dgm:pt>
    <dgm:pt modelId="{FCDE2D6A-AE19-428E-B1EB-ED334AF6B13B}">
      <dgm:prSet/>
      <dgm:spPr/>
      <dgm:t>
        <a:bodyPr/>
        <a:lstStyle/>
        <a:p>
          <a:r>
            <a:rPr lang="en-US" dirty="0"/>
            <a:t>Individuate some outcome variables to study </a:t>
          </a:r>
        </a:p>
      </dgm:t>
    </dgm:pt>
    <dgm:pt modelId="{6D40EC84-E3B5-46F0-82C3-D995F581B8A1}" type="parTrans" cxnId="{3BAD2632-A7B5-44AA-965F-14CD8E95D15C}">
      <dgm:prSet/>
      <dgm:spPr/>
      <dgm:t>
        <a:bodyPr/>
        <a:lstStyle/>
        <a:p>
          <a:endParaRPr lang="en-US"/>
        </a:p>
      </dgm:t>
    </dgm:pt>
    <dgm:pt modelId="{C852B564-E53E-4AA7-A2EA-0B35A9D4D948}" type="sibTrans" cxnId="{3BAD2632-A7B5-44AA-965F-14CD8E95D15C}">
      <dgm:prSet/>
      <dgm:spPr/>
      <dgm:t>
        <a:bodyPr/>
        <a:lstStyle/>
        <a:p>
          <a:endParaRPr lang="en-US"/>
        </a:p>
      </dgm:t>
    </dgm:pt>
    <dgm:pt modelId="{F62DD547-AD96-4171-A891-D6BF2CEA0826}">
      <dgm:prSet/>
      <dgm:spPr/>
      <dgm:t>
        <a:bodyPr/>
        <a:lstStyle/>
        <a:p>
          <a:r>
            <a:rPr lang="en-US"/>
            <a:t>Explore</a:t>
          </a:r>
        </a:p>
      </dgm:t>
    </dgm:pt>
    <dgm:pt modelId="{D32924B4-5B1A-4407-A781-625A809F3D5E}" type="parTrans" cxnId="{DCB06A77-C7A4-4930-B60C-CFFE33966746}">
      <dgm:prSet/>
      <dgm:spPr/>
      <dgm:t>
        <a:bodyPr/>
        <a:lstStyle/>
        <a:p>
          <a:endParaRPr lang="en-US"/>
        </a:p>
      </dgm:t>
    </dgm:pt>
    <dgm:pt modelId="{D7954981-1C09-4B41-812C-56AD9FE1670D}" type="sibTrans" cxnId="{DCB06A77-C7A4-4930-B60C-CFFE33966746}">
      <dgm:prSet/>
      <dgm:spPr/>
      <dgm:t>
        <a:bodyPr/>
        <a:lstStyle/>
        <a:p>
          <a:endParaRPr lang="en-US"/>
        </a:p>
      </dgm:t>
    </dgm:pt>
    <dgm:pt modelId="{F5B52104-4AEE-431F-920D-0C2F674688CF}">
      <dgm:prSet/>
      <dgm:spPr/>
      <dgm:t>
        <a:bodyPr/>
        <a:lstStyle/>
        <a:p>
          <a:r>
            <a:rPr lang="en-US"/>
            <a:t>Explore the data visually </a:t>
          </a:r>
        </a:p>
      </dgm:t>
    </dgm:pt>
    <dgm:pt modelId="{C037123E-BFB6-417B-A4E3-B42EA4663296}" type="parTrans" cxnId="{F73F986D-E75B-43BF-B506-35922178BCB4}">
      <dgm:prSet/>
      <dgm:spPr/>
      <dgm:t>
        <a:bodyPr/>
        <a:lstStyle/>
        <a:p>
          <a:endParaRPr lang="en-US"/>
        </a:p>
      </dgm:t>
    </dgm:pt>
    <dgm:pt modelId="{A456EF2F-F40F-448C-8EEB-1B7B22150AE5}" type="sibTrans" cxnId="{F73F986D-E75B-43BF-B506-35922178BCB4}">
      <dgm:prSet/>
      <dgm:spPr/>
      <dgm:t>
        <a:bodyPr/>
        <a:lstStyle/>
        <a:p>
          <a:endParaRPr lang="en-US"/>
        </a:p>
      </dgm:t>
    </dgm:pt>
    <dgm:pt modelId="{E56E650E-A40F-48D1-A93B-6C393414E871}">
      <dgm:prSet/>
      <dgm:spPr/>
      <dgm:t>
        <a:bodyPr/>
        <a:lstStyle/>
        <a:p>
          <a:r>
            <a:rPr lang="en-US"/>
            <a:t>Build</a:t>
          </a:r>
        </a:p>
      </dgm:t>
    </dgm:pt>
    <dgm:pt modelId="{49D34ADD-93CC-40C1-9CE3-38EE36B98652}" type="parTrans" cxnId="{9A744EA8-A7B9-4A75-8F08-8DD264A0DAF7}">
      <dgm:prSet/>
      <dgm:spPr/>
      <dgm:t>
        <a:bodyPr/>
        <a:lstStyle/>
        <a:p>
          <a:endParaRPr lang="en-US"/>
        </a:p>
      </dgm:t>
    </dgm:pt>
    <dgm:pt modelId="{7B52561F-DC11-46DC-BADC-31BB01C0ECD2}" type="sibTrans" cxnId="{9A744EA8-A7B9-4A75-8F08-8DD264A0DAF7}">
      <dgm:prSet/>
      <dgm:spPr/>
      <dgm:t>
        <a:bodyPr/>
        <a:lstStyle/>
        <a:p>
          <a:endParaRPr lang="en-US"/>
        </a:p>
      </dgm:t>
    </dgm:pt>
    <dgm:pt modelId="{F61607AB-FF94-489F-BF8D-5887602598EC}">
      <dgm:prSet/>
      <dgm:spPr/>
      <dgm:t>
        <a:bodyPr/>
        <a:lstStyle/>
        <a:p>
          <a:r>
            <a:rPr lang="en-US"/>
            <a:t>Build significative models </a:t>
          </a:r>
        </a:p>
      </dgm:t>
    </dgm:pt>
    <dgm:pt modelId="{EBA7BC9F-CE5B-4776-892A-F891CCAF623C}" type="parTrans" cxnId="{17B851AA-F7BA-4AB5-9B9B-C53E3340B82B}">
      <dgm:prSet/>
      <dgm:spPr/>
      <dgm:t>
        <a:bodyPr/>
        <a:lstStyle/>
        <a:p>
          <a:endParaRPr lang="en-US"/>
        </a:p>
      </dgm:t>
    </dgm:pt>
    <dgm:pt modelId="{A8CBDF43-46E4-4F89-8C6C-EB8ECC3C97FE}" type="sibTrans" cxnId="{17B851AA-F7BA-4AB5-9B9B-C53E3340B82B}">
      <dgm:prSet/>
      <dgm:spPr/>
      <dgm:t>
        <a:bodyPr/>
        <a:lstStyle/>
        <a:p>
          <a:endParaRPr lang="en-US"/>
        </a:p>
      </dgm:t>
    </dgm:pt>
    <dgm:pt modelId="{9717DFA5-B324-46D9-898C-C8939DF9368B}">
      <dgm:prSet/>
      <dgm:spPr/>
      <dgm:t>
        <a:bodyPr/>
        <a:lstStyle/>
        <a:p>
          <a:r>
            <a:rPr lang="en-US"/>
            <a:t>Interpret and justify</a:t>
          </a:r>
        </a:p>
      </dgm:t>
    </dgm:pt>
    <dgm:pt modelId="{1BF63C94-FEA6-4A6F-8C22-33F2ACF38104}" type="parTrans" cxnId="{E463B7AD-119B-4445-93C4-6F88C1CA1727}">
      <dgm:prSet/>
      <dgm:spPr/>
      <dgm:t>
        <a:bodyPr/>
        <a:lstStyle/>
        <a:p>
          <a:endParaRPr lang="en-US"/>
        </a:p>
      </dgm:t>
    </dgm:pt>
    <dgm:pt modelId="{61D3F1DC-BA8C-4435-81E0-E4BB15E12B3C}" type="sibTrans" cxnId="{E463B7AD-119B-4445-93C4-6F88C1CA1727}">
      <dgm:prSet/>
      <dgm:spPr/>
      <dgm:t>
        <a:bodyPr/>
        <a:lstStyle/>
        <a:p>
          <a:endParaRPr lang="en-US"/>
        </a:p>
      </dgm:t>
    </dgm:pt>
    <dgm:pt modelId="{951BB728-01A7-4DE4-BEE3-0144AE3B8752}">
      <dgm:prSet/>
      <dgm:spPr/>
      <dgm:t>
        <a:bodyPr/>
        <a:lstStyle/>
        <a:p>
          <a:r>
            <a:rPr lang="en-US"/>
            <a:t>Interpret and justify the results</a:t>
          </a:r>
        </a:p>
      </dgm:t>
    </dgm:pt>
    <dgm:pt modelId="{0CF15667-0A07-443A-BA91-D1848A97905E}" type="parTrans" cxnId="{12434CD6-B1F9-4985-95DF-6473E3F969EB}">
      <dgm:prSet/>
      <dgm:spPr/>
      <dgm:t>
        <a:bodyPr/>
        <a:lstStyle/>
        <a:p>
          <a:endParaRPr lang="en-US"/>
        </a:p>
      </dgm:t>
    </dgm:pt>
    <dgm:pt modelId="{73A8DCA9-8EF0-4778-BD42-640D95C3D9F1}" type="sibTrans" cxnId="{12434CD6-B1F9-4985-95DF-6473E3F969EB}">
      <dgm:prSet/>
      <dgm:spPr/>
      <dgm:t>
        <a:bodyPr/>
        <a:lstStyle/>
        <a:p>
          <a:endParaRPr lang="en-US"/>
        </a:p>
      </dgm:t>
    </dgm:pt>
    <dgm:pt modelId="{362C0B62-3DF9-45E7-B660-710ED8700027}" type="pres">
      <dgm:prSet presAssocID="{D20AC58C-293A-4056-BF3A-14474A450A2D}" presName="Name0" presStyleCnt="0">
        <dgm:presLayoutVars>
          <dgm:dir/>
          <dgm:animLvl val="lvl"/>
          <dgm:resizeHandles val="exact"/>
        </dgm:presLayoutVars>
      </dgm:prSet>
      <dgm:spPr/>
    </dgm:pt>
    <dgm:pt modelId="{5AE11D18-1BCE-4DCB-B02F-AD204F6F612D}" type="pres">
      <dgm:prSet presAssocID="{9717DFA5-B324-46D9-898C-C8939DF9368B}" presName="boxAndChildren" presStyleCnt="0"/>
      <dgm:spPr/>
    </dgm:pt>
    <dgm:pt modelId="{5FDE86F7-1A7C-4FC9-AEAE-7FE73B1F160E}" type="pres">
      <dgm:prSet presAssocID="{9717DFA5-B324-46D9-898C-C8939DF9368B}" presName="parentTextBox" presStyleLbl="alignNode1" presStyleIdx="0" presStyleCnt="5"/>
      <dgm:spPr/>
    </dgm:pt>
    <dgm:pt modelId="{4FCA5426-E71E-4279-9DC4-A9EC3C5DF6D8}" type="pres">
      <dgm:prSet presAssocID="{9717DFA5-B324-46D9-898C-C8939DF9368B}" presName="descendantBox" presStyleLbl="bgAccFollowNode1" presStyleIdx="0" presStyleCnt="5"/>
      <dgm:spPr/>
    </dgm:pt>
    <dgm:pt modelId="{672CD781-BBF2-48C0-A4B4-18D33759E145}" type="pres">
      <dgm:prSet presAssocID="{7B52561F-DC11-46DC-BADC-31BB01C0ECD2}" presName="sp" presStyleCnt="0"/>
      <dgm:spPr/>
    </dgm:pt>
    <dgm:pt modelId="{EE38B8FA-F4B1-4B10-9709-765054679398}" type="pres">
      <dgm:prSet presAssocID="{E56E650E-A40F-48D1-A93B-6C393414E871}" presName="arrowAndChildren" presStyleCnt="0"/>
      <dgm:spPr/>
    </dgm:pt>
    <dgm:pt modelId="{76A9CFB0-1BCC-46BA-9D3B-CA5C0B934710}" type="pres">
      <dgm:prSet presAssocID="{E56E650E-A40F-48D1-A93B-6C393414E871}" presName="parentTextArrow" presStyleLbl="node1" presStyleIdx="0" presStyleCnt="0"/>
      <dgm:spPr/>
    </dgm:pt>
    <dgm:pt modelId="{996997B1-145B-4899-9D69-E21EF0E82E14}" type="pres">
      <dgm:prSet presAssocID="{E56E650E-A40F-48D1-A93B-6C393414E871}" presName="arrow" presStyleLbl="alignNode1" presStyleIdx="1" presStyleCnt="5"/>
      <dgm:spPr/>
    </dgm:pt>
    <dgm:pt modelId="{EA4A119A-382E-4E8D-8427-DBD381131F91}" type="pres">
      <dgm:prSet presAssocID="{E56E650E-A40F-48D1-A93B-6C393414E871}" presName="descendantArrow" presStyleLbl="bgAccFollowNode1" presStyleIdx="1" presStyleCnt="5"/>
      <dgm:spPr/>
    </dgm:pt>
    <dgm:pt modelId="{8F79126C-C70D-41DF-BCBF-3A7E398F2CDB}" type="pres">
      <dgm:prSet presAssocID="{D7954981-1C09-4B41-812C-56AD9FE1670D}" presName="sp" presStyleCnt="0"/>
      <dgm:spPr/>
    </dgm:pt>
    <dgm:pt modelId="{FCF99CFF-D173-4A11-9FD0-19D34730D776}" type="pres">
      <dgm:prSet presAssocID="{F62DD547-AD96-4171-A891-D6BF2CEA0826}" presName="arrowAndChildren" presStyleCnt="0"/>
      <dgm:spPr/>
    </dgm:pt>
    <dgm:pt modelId="{B74E6481-C93A-467B-8D5C-474EEC890007}" type="pres">
      <dgm:prSet presAssocID="{F62DD547-AD96-4171-A891-D6BF2CEA0826}" presName="parentTextArrow" presStyleLbl="node1" presStyleIdx="0" presStyleCnt="0"/>
      <dgm:spPr/>
    </dgm:pt>
    <dgm:pt modelId="{75B2CCF6-75D2-4D6C-B33B-8D2AA9410022}" type="pres">
      <dgm:prSet presAssocID="{F62DD547-AD96-4171-A891-D6BF2CEA0826}" presName="arrow" presStyleLbl="alignNode1" presStyleIdx="2" presStyleCnt="5"/>
      <dgm:spPr/>
    </dgm:pt>
    <dgm:pt modelId="{10E266D1-9342-4E90-89A5-20216CA4CA5F}" type="pres">
      <dgm:prSet presAssocID="{F62DD547-AD96-4171-A891-D6BF2CEA0826}" presName="descendantArrow" presStyleLbl="bgAccFollowNode1" presStyleIdx="2" presStyleCnt="5"/>
      <dgm:spPr/>
    </dgm:pt>
    <dgm:pt modelId="{0C085DA7-F26C-4CE3-8B5F-A99D5C2BEFA1}" type="pres">
      <dgm:prSet presAssocID="{F5A78B2F-8C5F-4BBC-8579-A3465E4C7CFE}" presName="sp" presStyleCnt="0"/>
      <dgm:spPr/>
    </dgm:pt>
    <dgm:pt modelId="{DF0995D4-B19D-4680-B5C6-8AF98F97070E}" type="pres">
      <dgm:prSet presAssocID="{0D1BAD78-CEA2-4391-8D98-E4A4168E2943}" presName="arrowAndChildren" presStyleCnt="0"/>
      <dgm:spPr/>
    </dgm:pt>
    <dgm:pt modelId="{E7E16D44-769D-41E4-97ED-4FD6421A260F}" type="pres">
      <dgm:prSet presAssocID="{0D1BAD78-CEA2-4391-8D98-E4A4168E2943}" presName="parentTextArrow" presStyleLbl="node1" presStyleIdx="0" presStyleCnt="0"/>
      <dgm:spPr/>
    </dgm:pt>
    <dgm:pt modelId="{A07D0836-A88C-4725-9641-DB8E19C7C608}" type="pres">
      <dgm:prSet presAssocID="{0D1BAD78-CEA2-4391-8D98-E4A4168E2943}" presName="arrow" presStyleLbl="alignNode1" presStyleIdx="3" presStyleCnt="5"/>
      <dgm:spPr/>
    </dgm:pt>
    <dgm:pt modelId="{10CF8934-0C55-46B7-8E42-6BA6232D9806}" type="pres">
      <dgm:prSet presAssocID="{0D1BAD78-CEA2-4391-8D98-E4A4168E2943}" presName="descendantArrow" presStyleLbl="bgAccFollowNode1" presStyleIdx="3" presStyleCnt="5"/>
      <dgm:spPr/>
    </dgm:pt>
    <dgm:pt modelId="{043E1335-B63A-4F5F-B746-66097328790D}" type="pres">
      <dgm:prSet presAssocID="{C00AD21C-2656-415F-8326-C17FAE51A14B}" presName="sp" presStyleCnt="0"/>
      <dgm:spPr/>
    </dgm:pt>
    <dgm:pt modelId="{66617A31-7792-4CD1-A467-20C1DA59CAFC}" type="pres">
      <dgm:prSet presAssocID="{9E501A76-B7D2-40A0-B4F7-50196DA62D59}" presName="arrowAndChildren" presStyleCnt="0"/>
      <dgm:spPr/>
    </dgm:pt>
    <dgm:pt modelId="{936AC7D9-6B82-41F0-ABF2-652446AB55F1}" type="pres">
      <dgm:prSet presAssocID="{9E501A76-B7D2-40A0-B4F7-50196DA62D59}" presName="parentTextArrow" presStyleLbl="node1" presStyleIdx="0" presStyleCnt="0"/>
      <dgm:spPr/>
    </dgm:pt>
    <dgm:pt modelId="{6C1822A2-9228-4A02-99CA-6C10A395505D}" type="pres">
      <dgm:prSet presAssocID="{9E501A76-B7D2-40A0-B4F7-50196DA62D59}" presName="arrow" presStyleLbl="alignNode1" presStyleIdx="4" presStyleCnt="5"/>
      <dgm:spPr/>
    </dgm:pt>
    <dgm:pt modelId="{CDF09D5C-213E-4574-8BC8-6C9D51205373}" type="pres">
      <dgm:prSet presAssocID="{9E501A76-B7D2-40A0-B4F7-50196DA62D59}" presName="descendantArrow" presStyleLbl="bgAccFollowNode1" presStyleIdx="4" presStyleCnt="5"/>
      <dgm:spPr/>
    </dgm:pt>
  </dgm:ptLst>
  <dgm:cxnLst>
    <dgm:cxn modelId="{ADC9DC10-A7EC-4315-81EC-287F007A7375}" srcId="{D20AC58C-293A-4056-BF3A-14474A450A2D}" destId="{0D1BAD78-CEA2-4391-8D98-E4A4168E2943}" srcOrd="1" destOrd="0" parTransId="{C30A604B-15F7-4468-B6EC-71766F3AA6A4}" sibTransId="{F5A78B2F-8C5F-4BBC-8579-A3465E4C7CFE}"/>
    <dgm:cxn modelId="{D4280E11-E1AB-4B9F-BC25-E75B723DF46C}" type="presOf" srcId="{F62DD547-AD96-4171-A891-D6BF2CEA0826}" destId="{75B2CCF6-75D2-4D6C-B33B-8D2AA9410022}" srcOrd="1" destOrd="0" presId="urn:microsoft.com/office/officeart/2016/7/layout/VerticalDownArrowProcess"/>
    <dgm:cxn modelId="{EA9A5425-8AD2-4C8B-835F-A798727DA0F3}" type="presOf" srcId="{9E501A76-B7D2-40A0-B4F7-50196DA62D59}" destId="{936AC7D9-6B82-41F0-ABF2-652446AB55F1}" srcOrd="0" destOrd="0" presId="urn:microsoft.com/office/officeart/2016/7/layout/VerticalDownArrowProcess"/>
    <dgm:cxn modelId="{3BAD2632-A7B5-44AA-965F-14CD8E95D15C}" srcId="{0D1BAD78-CEA2-4391-8D98-E4A4168E2943}" destId="{FCDE2D6A-AE19-428E-B1EB-ED334AF6B13B}" srcOrd="0" destOrd="0" parTransId="{6D40EC84-E3B5-46F0-82C3-D995F581B8A1}" sibTransId="{C852B564-E53E-4AA7-A2EA-0B35A9D4D948}"/>
    <dgm:cxn modelId="{60F5D937-33AC-457F-A6E3-4F4843853FDB}" type="presOf" srcId="{F62DD547-AD96-4171-A891-D6BF2CEA0826}" destId="{B74E6481-C93A-467B-8D5C-474EEC890007}" srcOrd="0" destOrd="0" presId="urn:microsoft.com/office/officeart/2016/7/layout/VerticalDownArrowProcess"/>
    <dgm:cxn modelId="{9119083A-0B62-41AD-8C3F-1DCFDD76A89E}" type="presOf" srcId="{F5B52104-4AEE-431F-920D-0C2F674688CF}" destId="{10E266D1-9342-4E90-89A5-20216CA4CA5F}" srcOrd="0" destOrd="0" presId="urn:microsoft.com/office/officeart/2016/7/layout/VerticalDownArrowProcess"/>
    <dgm:cxn modelId="{3C013F43-7B3F-412C-851F-3068A3F50A69}" type="presOf" srcId="{E56E650E-A40F-48D1-A93B-6C393414E871}" destId="{76A9CFB0-1BCC-46BA-9D3B-CA5C0B934710}" srcOrd="0" destOrd="0" presId="urn:microsoft.com/office/officeart/2016/7/layout/VerticalDownArrowProcess"/>
    <dgm:cxn modelId="{5BA81247-CCBA-4CE3-B4D1-7721C6FE6090}" type="presOf" srcId="{951BB728-01A7-4DE4-BEE3-0144AE3B8752}" destId="{4FCA5426-E71E-4279-9DC4-A9EC3C5DF6D8}" srcOrd="0" destOrd="0" presId="urn:microsoft.com/office/officeart/2016/7/layout/VerticalDownArrowProcess"/>
    <dgm:cxn modelId="{F73F986D-E75B-43BF-B506-35922178BCB4}" srcId="{F62DD547-AD96-4171-A891-D6BF2CEA0826}" destId="{F5B52104-4AEE-431F-920D-0C2F674688CF}" srcOrd="0" destOrd="0" parTransId="{C037123E-BFB6-417B-A4E3-B42EA4663296}" sibTransId="{A456EF2F-F40F-448C-8EEB-1B7B22150AE5}"/>
    <dgm:cxn modelId="{14963F75-66FC-4250-A70A-DAA147C2FEFE}" type="presOf" srcId="{E56E650E-A40F-48D1-A93B-6C393414E871}" destId="{996997B1-145B-4899-9D69-E21EF0E82E14}" srcOrd="1" destOrd="0" presId="urn:microsoft.com/office/officeart/2016/7/layout/VerticalDownArrowProcess"/>
    <dgm:cxn modelId="{DCB06A77-C7A4-4930-B60C-CFFE33966746}" srcId="{D20AC58C-293A-4056-BF3A-14474A450A2D}" destId="{F62DD547-AD96-4171-A891-D6BF2CEA0826}" srcOrd="2" destOrd="0" parTransId="{D32924B4-5B1A-4407-A781-625A809F3D5E}" sibTransId="{D7954981-1C09-4B41-812C-56AD9FE1670D}"/>
    <dgm:cxn modelId="{C8061E58-CAFE-434A-96FA-21B1F0A2FF8B}" srcId="{9E501A76-B7D2-40A0-B4F7-50196DA62D59}" destId="{65251645-4D88-490A-90A5-A1D11524DF85}" srcOrd="0" destOrd="0" parTransId="{A494763C-54A0-47BD-B12B-FB7F7B166EE9}" sibTransId="{A2D97DF9-AF5C-4E24-A6D6-F43C2B39EC8C}"/>
    <dgm:cxn modelId="{B6926458-7546-4BB2-8C1B-229372A15D97}" type="presOf" srcId="{9E501A76-B7D2-40A0-B4F7-50196DA62D59}" destId="{6C1822A2-9228-4A02-99CA-6C10A395505D}" srcOrd="1" destOrd="0" presId="urn:microsoft.com/office/officeart/2016/7/layout/VerticalDownArrowProcess"/>
    <dgm:cxn modelId="{6D6DA25A-9F99-45CA-B111-861A695E7992}" type="presOf" srcId="{F61607AB-FF94-489F-BF8D-5887602598EC}" destId="{EA4A119A-382E-4E8D-8427-DBD381131F91}" srcOrd="0" destOrd="0" presId="urn:microsoft.com/office/officeart/2016/7/layout/VerticalDownArrowProcess"/>
    <dgm:cxn modelId="{AAE64381-93E9-4A91-AB92-8A6B307A233C}" type="presOf" srcId="{0D1BAD78-CEA2-4391-8D98-E4A4168E2943}" destId="{E7E16D44-769D-41E4-97ED-4FD6421A260F}" srcOrd="0" destOrd="0" presId="urn:microsoft.com/office/officeart/2016/7/layout/VerticalDownArrowProcess"/>
    <dgm:cxn modelId="{852C2285-C00B-492F-88F5-D4660E43D009}" type="presOf" srcId="{D20AC58C-293A-4056-BF3A-14474A450A2D}" destId="{362C0B62-3DF9-45E7-B660-710ED8700027}" srcOrd="0" destOrd="0" presId="urn:microsoft.com/office/officeart/2016/7/layout/VerticalDownArrowProcess"/>
    <dgm:cxn modelId="{9A744EA8-A7B9-4A75-8F08-8DD264A0DAF7}" srcId="{D20AC58C-293A-4056-BF3A-14474A450A2D}" destId="{E56E650E-A40F-48D1-A93B-6C393414E871}" srcOrd="3" destOrd="0" parTransId="{49D34ADD-93CC-40C1-9CE3-38EE36B98652}" sibTransId="{7B52561F-DC11-46DC-BADC-31BB01C0ECD2}"/>
    <dgm:cxn modelId="{17B851AA-F7BA-4AB5-9B9B-C53E3340B82B}" srcId="{E56E650E-A40F-48D1-A93B-6C393414E871}" destId="{F61607AB-FF94-489F-BF8D-5887602598EC}" srcOrd="0" destOrd="0" parTransId="{EBA7BC9F-CE5B-4776-892A-F891CCAF623C}" sibTransId="{A8CBDF43-46E4-4F89-8C6C-EB8ECC3C97FE}"/>
    <dgm:cxn modelId="{E463B7AD-119B-4445-93C4-6F88C1CA1727}" srcId="{D20AC58C-293A-4056-BF3A-14474A450A2D}" destId="{9717DFA5-B324-46D9-898C-C8939DF9368B}" srcOrd="4" destOrd="0" parTransId="{1BF63C94-FEA6-4A6F-8C22-33F2ACF38104}" sibTransId="{61D3F1DC-BA8C-4435-81E0-E4BB15E12B3C}"/>
    <dgm:cxn modelId="{087F9CC6-A2E2-4DF5-8A56-CC29CCFCD6D5}" type="presOf" srcId="{65251645-4D88-490A-90A5-A1D11524DF85}" destId="{CDF09D5C-213E-4574-8BC8-6C9D51205373}" srcOrd="0" destOrd="0" presId="urn:microsoft.com/office/officeart/2016/7/layout/VerticalDownArrowProcess"/>
    <dgm:cxn modelId="{6CC8D8C7-917A-4B71-96B8-57B398D2F534}" srcId="{D20AC58C-293A-4056-BF3A-14474A450A2D}" destId="{9E501A76-B7D2-40A0-B4F7-50196DA62D59}" srcOrd="0" destOrd="0" parTransId="{198E6B59-C388-41AA-B948-079BE0B46D54}" sibTransId="{C00AD21C-2656-415F-8326-C17FAE51A14B}"/>
    <dgm:cxn modelId="{12434CD6-B1F9-4985-95DF-6473E3F969EB}" srcId="{9717DFA5-B324-46D9-898C-C8939DF9368B}" destId="{951BB728-01A7-4DE4-BEE3-0144AE3B8752}" srcOrd="0" destOrd="0" parTransId="{0CF15667-0A07-443A-BA91-D1848A97905E}" sibTransId="{73A8DCA9-8EF0-4778-BD42-640D95C3D9F1}"/>
    <dgm:cxn modelId="{AFB25CDB-B53D-43C8-B047-D8B2BB85E386}" type="presOf" srcId="{9717DFA5-B324-46D9-898C-C8939DF9368B}" destId="{5FDE86F7-1A7C-4FC9-AEAE-7FE73B1F160E}" srcOrd="0" destOrd="0" presId="urn:microsoft.com/office/officeart/2016/7/layout/VerticalDownArrowProcess"/>
    <dgm:cxn modelId="{F932B2ED-002A-407C-9012-7F671A23F5A2}" type="presOf" srcId="{FCDE2D6A-AE19-428E-B1EB-ED334AF6B13B}" destId="{10CF8934-0C55-46B7-8E42-6BA6232D9806}" srcOrd="0" destOrd="0" presId="urn:microsoft.com/office/officeart/2016/7/layout/VerticalDownArrowProcess"/>
    <dgm:cxn modelId="{804E05F2-0742-46FF-8FC6-2396B30942A0}" type="presOf" srcId="{0D1BAD78-CEA2-4391-8D98-E4A4168E2943}" destId="{A07D0836-A88C-4725-9641-DB8E19C7C608}" srcOrd="1" destOrd="0" presId="urn:microsoft.com/office/officeart/2016/7/layout/VerticalDownArrowProcess"/>
    <dgm:cxn modelId="{43DF5BE6-14A3-4FA9-94FD-EDE886A023A7}" type="presParOf" srcId="{362C0B62-3DF9-45E7-B660-710ED8700027}" destId="{5AE11D18-1BCE-4DCB-B02F-AD204F6F612D}" srcOrd="0" destOrd="0" presId="urn:microsoft.com/office/officeart/2016/7/layout/VerticalDownArrowProcess"/>
    <dgm:cxn modelId="{41A6BECF-AFA7-4725-8D73-CE7F1DA0D9A3}" type="presParOf" srcId="{5AE11D18-1BCE-4DCB-B02F-AD204F6F612D}" destId="{5FDE86F7-1A7C-4FC9-AEAE-7FE73B1F160E}" srcOrd="0" destOrd="0" presId="urn:microsoft.com/office/officeart/2016/7/layout/VerticalDownArrowProcess"/>
    <dgm:cxn modelId="{009BFE9F-7D64-436A-8690-D9D9802E9C5C}" type="presParOf" srcId="{5AE11D18-1BCE-4DCB-B02F-AD204F6F612D}" destId="{4FCA5426-E71E-4279-9DC4-A9EC3C5DF6D8}" srcOrd="1" destOrd="0" presId="urn:microsoft.com/office/officeart/2016/7/layout/VerticalDownArrowProcess"/>
    <dgm:cxn modelId="{2E00BD96-C8D0-4264-B354-3715AD628B80}" type="presParOf" srcId="{362C0B62-3DF9-45E7-B660-710ED8700027}" destId="{672CD781-BBF2-48C0-A4B4-18D33759E145}" srcOrd="1" destOrd="0" presId="urn:microsoft.com/office/officeart/2016/7/layout/VerticalDownArrowProcess"/>
    <dgm:cxn modelId="{C7584813-AB6C-48CB-B67B-F25483763E44}" type="presParOf" srcId="{362C0B62-3DF9-45E7-B660-710ED8700027}" destId="{EE38B8FA-F4B1-4B10-9709-765054679398}" srcOrd="2" destOrd="0" presId="urn:microsoft.com/office/officeart/2016/7/layout/VerticalDownArrowProcess"/>
    <dgm:cxn modelId="{37BAAD2E-203C-4BC5-A9FA-B51471E1DBBB}" type="presParOf" srcId="{EE38B8FA-F4B1-4B10-9709-765054679398}" destId="{76A9CFB0-1BCC-46BA-9D3B-CA5C0B934710}" srcOrd="0" destOrd="0" presId="urn:microsoft.com/office/officeart/2016/7/layout/VerticalDownArrowProcess"/>
    <dgm:cxn modelId="{899A2E63-352F-49A2-8F1B-66D5599CC0B8}" type="presParOf" srcId="{EE38B8FA-F4B1-4B10-9709-765054679398}" destId="{996997B1-145B-4899-9D69-E21EF0E82E14}" srcOrd="1" destOrd="0" presId="urn:microsoft.com/office/officeart/2016/7/layout/VerticalDownArrowProcess"/>
    <dgm:cxn modelId="{09F91DCE-0E14-4110-871C-579258C9EF1F}" type="presParOf" srcId="{EE38B8FA-F4B1-4B10-9709-765054679398}" destId="{EA4A119A-382E-4E8D-8427-DBD381131F91}" srcOrd="2" destOrd="0" presId="urn:microsoft.com/office/officeart/2016/7/layout/VerticalDownArrowProcess"/>
    <dgm:cxn modelId="{6A9F3511-EC6A-4DFB-9715-C286CC1A1C31}" type="presParOf" srcId="{362C0B62-3DF9-45E7-B660-710ED8700027}" destId="{8F79126C-C70D-41DF-BCBF-3A7E398F2CDB}" srcOrd="3" destOrd="0" presId="urn:microsoft.com/office/officeart/2016/7/layout/VerticalDownArrowProcess"/>
    <dgm:cxn modelId="{A55D0791-8387-471D-8753-241F0F102294}" type="presParOf" srcId="{362C0B62-3DF9-45E7-B660-710ED8700027}" destId="{FCF99CFF-D173-4A11-9FD0-19D34730D776}" srcOrd="4" destOrd="0" presId="urn:microsoft.com/office/officeart/2016/7/layout/VerticalDownArrowProcess"/>
    <dgm:cxn modelId="{3C2942AC-7A2E-4935-95A4-F79ACD0BEC31}" type="presParOf" srcId="{FCF99CFF-D173-4A11-9FD0-19D34730D776}" destId="{B74E6481-C93A-467B-8D5C-474EEC890007}" srcOrd="0" destOrd="0" presId="urn:microsoft.com/office/officeart/2016/7/layout/VerticalDownArrowProcess"/>
    <dgm:cxn modelId="{5ACD6208-7A2B-478E-850B-C43D58CAFA80}" type="presParOf" srcId="{FCF99CFF-D173-4A11-9FD0-19D34730D776}" destId="{75B2CCF6-75D2-4D6C-B33B-8D2AA9410022}" srcOrd="1" destOrd="0" presId="urn:microsoft.com/office/officeart/2016/7/layout/VerticalDownArrowProcess"/>
    <dgm:cxn modelId="{F316994C-2826-4706-AA4F-CD0F3615481F}" type="presParOf" srcId="{FCF99CFF-D173-4A11-9FD0-19D34730D776}" destId="{10E266D1-9342-4E90-89A5-20216CA4CA5F}" srcOrd="2" destOrd="0" presId="urn:microsoft.com/office/officeart/2016/7/layout/VerticalDownArrowProcess"/>
    <dgm:cxn modelId="{95C728BE-4856-4589-855A-C29BDBD222BB}" type="presParOf" srcId="{362C0B62-3DF9-45E7-B660-710ED8700027}" destId="{0C085DA7-F26C-4CE3-8B5F-A99D5C2BEFA1}" srcOrd="5" destOrd="0" presId="urn:microsoft.com/office/officeart/2016/7/layout/VerticalDownArrowProcess"/>
    <dgm:cxn modelId="{21A13EA2-FDC1-43A1-9FA6-A3E4A2696089}" type="presParOf" srcId="{362C0B62-3DF9-45E7-B660-710ED8700027}" destId="{DF0995D4-B19D-4680-B5C6-8AF98F97070E}" srcOrd="6" destOrd="0" presId="urn:microsoft.com/office/officeart/2016/7/layout/VerticalDownArrowProcess"/>
    <dgm:cxn modelId="{4F34A8AF-0DE8-4DED-92D7-72846518AF3C}" type="presParOf" srcId="{DF0995D4-B19D-4680-B5C6-8AF98F97070E}" destId="{E7E16D44-769D-41E4-97ED-4FD6421A260F}" srcOrd="0" destOrd="0" presId="urn:microsoft.com/office/officeart/2016/7/layout/VerticalDownArrowProcess"/>
    <dgm:cxn modelId="{264FA412-ED2B-4151-B448-237C92CB383E}" type="presParOf" srcId="{DF0995D4-B19D-4680-B5C6-8AF98F97070E}" destId="{A07D0836-A88C-4725-9641-DB8E19C7C608}" srcOrd="1" destOrd="0" presId="urn:microsoft.com/office/officeart/2016/7/layout/VerticalDownArrowProcess"/>
    <dgm:cxn modelId="{700CBB48-CD26-471F-A2AE-D974A2CF9EFB}" type="presParOf" srcId="{DF0995D4-B19D-4680-B5C6-8AF98F97070E}" destId="{10CF8934-0C55-46B7-8E42-6BA6232D9806}" srcOrd="2" destOrd="0" presId="urn:microsoft.com/office/officeart/2016/7/layout/VerticalDownArrowProcess"/>
    <dgm:cxn modelId="{3771C6D9-5491-499D-8552-D70ADBCE8008}" type="presParOf" srcId="{362C0B62-3DF9-45E7-B660-710ED8700027}" destId="{043E1335-B63A-4F5F-B746-66097328790D}" srcOrd="7" destOrd="0" presId="urn:microsoft.com/office/officeart/2016/7/layout/VerticalDownArrowProcess"/>
    <dgm:cxn modelId="{1ACC93E8-3716-4962-9D5E-8F515CB33631}" type="presParOf" srcId="{362C0B62-3DF9-45E7-B660-710ED8700027}" destId="{66617A31-7792-4CD1-A467-20C1DA59CAFC}" srcOrd="8" destOrd="0" presId="urn:microsoft.com/office/officeart/2016/7/layout/VerticalDownArrowProcess"/>
    <dgm:cxn modelId="{4F405A07-85B1-48E6-8F4A-421E1F0A64DF}" type="presParOf" srcId="{66617A31-7792-4CD1-A467-20C1DA59CAFC}" destId="{936AC7D9-6B82-41F0-ABF2-652446AB55F1}" srcOrd="0" destOrd="0" presId="urn:microsoft.com/office/officeart/2016/7/layout/VerticalDownArrowProcess"/>
    <dgm:cxn modelId="{920E2F54-6688-4EF5-B36B-23B35B183313}" type="presParOf" srcId="{66617A31-7792-4CD1-A467-20C1DA59CAFC}" destId="{6C1822A2-9228-4A02-99CA-6C10A395505D}" srcOrd="1" destOrd="0" presId="urn:microsoft.com/office/officeart/2016/7/layout/VerticalDownArrowProcess"/>
    <dgm:cxn modelId="{3D52948A-2630-4620-B81E-B88B74527D23}" type="presParOf" srcId="{66617A31-7792-4CD1-A467-20C1DA59CAFC}" destId="{CDF09D5C-213E-4574-8BC8-6C9D5120537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0ACE8-5C04-448D-86D6-72B3D4126B0A}">
      <dsp:nvSpPr>
        <dsp:cNvPr id="0" name=""/>
        <dsp:cNvSpPr/>
      </dsp:nvSpPr>
      <dsp:spPr>
        <a:xfrm>
          <a:off x="0" y="37161"/>
          <a:ext cx="6496050" cy="1430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Source: Kaggle</a:t>
          </a:r>
          <a:endParaRPr lang="en-US" sz="3600" kern="1200"/>
        </a:p>
      </dsp:txBody>
      <dsp:txXfrm>
        <a:off x="69812" y="106973"/>
        <a:ext cx="6356426" cy="1290481"/>
      </dsp:txXfrm>
    </dsp:sp>
    <dsp:sp modelId="{0F2E05B3-A9C2-49CE-84E9-5D49E6810C80}">
      <dsp:nvSpPr>
        <dsp:cNvPr id="0" name=""/>
        <dsp:cNvSpPr/>
      </dsp:nvSpPr>
      <dsp:spPr>
        <a:xfrm>
          <a:off x="0" y="1570947"/>
          <a:ext cx="6496050" cy="1430105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Data collection: Website of  Massachusetts State, USA</a:t>
          </a:r>
          <a:endParaRPr lang="en-US" sz="3600" kern="1200" dirty="0"/>
        </a:p>
      </dsp:txBody>
      <dsp:txXfrm>
        <a:off x="69812" y="1640759"/>
        <a:ext cx="6356426" cy="1290481"/>
      </dsp:txXfrm>
    </dsp:sp>
    <dsp:sp modelId="{DC00FB16-7734-4E05-9F5B-78B0BB0C6576}">
      <dsp:nvSpPr>
        <dsp:cNvPr id="0" name=""/>
        <dsp:cNvSpPr/>
      </dsp:nvSpPr>
      <dsp:spPr>
        <a:xfrm>
          <a:off x="0" y="3104732"/>
          <a:ext cx="6496050" cy="143010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Data set of size 693,071  rows and  57 columns</a:t>
          </a:r>
          <a:endParaRPr lang="en-US" sz="3600" kern="1200" dirty="0"/>
        </a:p>
      </dsp:txBody>
      <dsp:txXfrm>
        <a:off x="69812" y="3174544"/>
        <a:ext cx="6356426" cy="129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E86F7-1A7C-4FC9-AEAE-7FE73B1F160E}">
      <dsp:nvSpPr>
        <dsp:cNvPr id="0" name=""/>
        <dsp:cNvSpPr/>
      </dsp:nvSpPr>
      <dsp:spPr>
        <a:xfrm>
          <a:off x="0" y="3602461"/>
          <a:ext cx="2236635" cy="591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69" tIns="113792" rIns="15906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Interpret and justify</a:t>
          </a:r>
        </a:p>
      </dsp:txBody>
      <dsp:txXfrm>
        <a:off x="0" y="3602461"/>
        <a:ext cx="2236635" cy="591013"/>
      </dsp:txXfrm>
    </dsp:sp>
    <dsp:sp modelId="{4FCA5426-E71E-4279-9DC4-A9EC3C5DF6D8}">
      <dsp:nvSpPr>
        <dsp:cNvPr id="0" name=""/>
        <dsp:cNvSpPr/>
      </dsp:nvSpPr>
      <dsp:spPr>
        <a:xfrm>
          <a:off x="2236635" y="3602461"/>
          <a:ext cx="6709905" cy="5910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09" tIns="177800" rIns="13610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Interpret and justify the results</a:t>
          </a:r>
        </a:p>
      </dsp:txBody>
      <dsp:txXfrm>
        <a:off x="2236635" y="3602461"/>
        <a:ext cx="6709905" cy="591013"/>
      </dsp:txXfrm>
    </dsp:sp>
    <dsp:sp modelId="{996997B1-145B-4899-9D69-E21EF0E82E14}">
      <dsp:nvSpPr>
        <dsp:cNvPr id="0" name=""/>
        <dsp:cNvSpPr/>
      </dsp:nvSpPr>
      <dsp:spPr>
        <a:xfrm rot="10800000">
          <a:off x="0" y="2702347"/>
          <a:ext cx="2236635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69" tIns="113792" rIns="15906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</a:t>
          </a:r>
        </a:p>
      </dsp:txBody>
      <dsp:txXfrm rot="-10800000">
        <a:off x="0" y="2702347"/>
        <a:ext cx="2236635" cy="590836"/>
      </dsp:txXfrm>
    </dsp:sp>
    <dsp:sp modelId="{EA4A119A-382E-4E8D-8427-DBD381131F91}">
      <dsp:nvSpPr>
        <dsp:cNvPr id="0" name=""/>
        <dsp:cNvSpPr/>
      </dsp:nvSpPr>
      <dsp:spPr>
        <a:xfrm>
          <a:off x="2236635" y="2702347"/>
          <a:ext cx="6709905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09" tIns="177800" rIns="13610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significative models </a:t>
          </a:r>
        </a:p>
      </dsp:txBody>
      <dsp:txXfrm>
        <a:off x="2236635" y="2702347"/>
        <a:ext cx="6709905" cy="590836"/>
      </dsp:txXfrm>
    </dsp:sp>
    <dsp:sp modelId="{75B2CCF6-75D2-4D6C-B33B-8D2AA9410022}">
      <dsp:nvSpPr>
        <dsp:cNvPr id="0" name=""/>
        <dsp:cNvSpPr/>
      </dsp:nvSpPr>
      <dsp:spPr>
        <a:xfrm rot="10800000">
          <a:off x="0" y="1802233"/>
          <a:ext cx="2236635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69" tIns="113792" rIns="15906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</a:t>
          </a:r>
        </a:p>
      </dsp:txBody>
      <dsp:txXfrm rot="-10800000">
        <a:off x="0" y="1802233"/>
        <a:ext cx="2236635" cy="590836"/>
      </dsp:txXfrm>
    </dsp:sp>
    <dsp:sp modelId="{10E266D1-9342-4E90-89A5-20216CA4CA5F}">
      <dsp:nvSpPr>
        <dsp:cNvPr id="0" name=""/>
        <dsp:cNvSpPr/>
      </dsp:nvSpPr>
      <dsp:spPr>
        <a:xfrm>
          <a:off x="2236635" y="1802233"/>
          <a:ext cx="6709905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09" tIns="177800" rIns="13610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 the data visually </a:t>
          </a:r>
        </a:p>
      </dsp:txBody>
      <dsp:txXfrm>
        <a:off x="2236635" y="1802233"/>
        <a:ext cx="6709905" cy="590836"/>
      </dsp:txXfrm>
    </dsp:sp>
    <dsp:sp modelId="{A07D0836-A88C-4725-9641-DB8E19C7C608}">
      <dsp:nvSpPr>
        <dsp:cNvPr id="0" name=""/>
        <dsp:cNvSpPr/>
      </dsp:nvSpPr>
      <dsp:spPr>
        <a:xfrm rot="10800000">
          <a:off x="0" y="902119"/>
          <a:ext cx="2236635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69" tIns="113792" rIns="15906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Individuate</a:t>
          </a:r>
        </a:p>
      </dsp:txBody>
      <dsp:txXfrm rot="-10800000">
        <a:off x="0" y="902119"/>
        <a:ext cx="2236635" cy="590836"/>
      </dsp:txXfrm>
    </dsp:sp>
    <dsp:sp modelId="{10CF8934-0C55-46B7-8E42-6BA6232D9806}">
      <dsp:nvSpPr>
        <dsp:cNvPr id="0" name=""/>
        <dsp:cNvSpPr/>
      </dsp:nvSpPr>
      <dsp:spPr>
        <a:xfrm>
          <a:off x="2236635" y="902119"/>
          <a:ext cx="6709905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09" tIns="177800" rIns="13610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Individuate some outcome variables to study </a:t>
          </a:r>
        </a:p>
      </dsp:txBody>
      <dsp:txXfrm>
        <a:off x="2236635" y="902119"/>
        <a:ext cx="6709905" cy="590836"/>
      </dsp:txXfrm>
    </dsp:sp>
    <dsp:sp modelId="{6C1822A2-9228-4A02-99CA-6C10A395505D}">
      <dsp:nvSpPr>
        <dsp:cNvPr id="0" name=""/>
        <dsp:cNvSpPr/>
      </dsp:nvSpPr>
      <dsp:spPr>
        <a:xfrm rot="10800000">
          <a:off x="0" y="2005"/>
          <a:ext cx="2236635" cy="9089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69" tIns="113792" rIns="15906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Tidy</a:t>
          </a:r>
        </a:p>
      </dsp:txBody>
      <dsp:txXfrm rot="-10800000">
        <a:off x="0" y="2005"/>
        <a:ext cx="2236635" cy="590836"/>
      </dsp:txXfrm>
    </dsp:sp>
    <dsp:sp modelId="{CDF09D5C-213E-4574-8BC8-6C9D51205373}">
      <dsp:nvSpPr>
        <dsp:cNvPr id="0" name=""/>
        <dsp:cNvSpPr/>
      </dsp:nvSpPr>
      <dsp:spPr>
        <a:xfrm>
          <a:off x="2236635" y="2005"/>
          <a:ext cx="6709905" cy="5908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09" tIns="177800" rIns="136109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Tidy the data </a:t>
          </a:r>
        </a:p>
      </dsp:txBody>
      <dsp:txXfrm>
        <a:off x="2236635" y="2005"/>
        <a:ext cx="6709905" cy="590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CCBE-8AAF-4461-B36F-E6AC9ECF86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7192-4BFD-4768-BCFD-1A4DBD94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BEBEB"/>
                </a:solidFill>
              </a:rPr>
              <a:t>In this section, we will look deep into the characteristics of each variable using visual methods like histograms and boxplots.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Here, we need to pay attention to the Y-axis scale which is where the difference is clear the model with log(Y) transformation has centric residuals around zero.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From the residual plots, we can see that the GLM model has almost zero mean of residuals.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scale location plot is assumed to be centered around zero.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The spread of the residuals is roughly equal at all fitted values therefore variance is constant across the entire range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Basically,  </a:t>
            </a:r>
            <a:r>
              <a:rPr lang="en-US" sz="1200" dirty="0"/>
              <a:t>Null Hypothesis (H0): The residuals are homoscedastic (i.e. evenly spread)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Alternative Hypothesis (HA): The residuals are heteroscedastic (i.e. not evenly spread)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Having high R^2 the best fit line passes through many of the data points in the regression model</a:t>
            </a:r>
          </a:p>
          <a:p>
            <a:endParaRPr lang="en-US" b="1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Since P value is less than 0.05 % which means that all independent variables w.r.t dependent variables are statistically significant.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 </a:t>
            </a:r>
            <a:r>
              <a:rPr lang="en-US" dirty="0" err="1"/>
              <a:t>nvmax</a:t>
            </a:r>
            <a:r>
              <a:rPr lang="en-US" dirty="0"/>
              <a:t> 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represents the maximum number of predictors to incorporate in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7192-4BFD-4768-BCFD-1A4DBD949D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4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8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4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1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50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9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F1B0DB-1A92-B3D5-9301-866CF874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8139"/>
          <a:stretch/>
        </p:blipFill>
        <p:spPr>
          <a:xfrm>
            <a:off x="1" y="10"/>
            <a:ext cx="12188921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323376-7049-93FB-5FA6-2DD7C0C8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1"/>
            <a:ext cx="9277305" cy="2742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Uber and Lyft prices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2DAA5-4F3C-7AF3-EFDB-AC5223251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75" y="3602038"/>
            <a:ext cx="8500496" cy="2569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STATISTICAL LEARNING FINAL PROJECT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6928E49-E094-B9A4-CB33-56B01AAEE54E}"/>
              </a:ext>
            </a:extLst>
          </p:cNvPr>
          <p:cNvSpPr txBox="1">
            <a:spLocks/>
          </p:cNvSpPr>
          <p:nvPr/>
        </p:nvSpPr>
        <p:spPr>
          <a:xfrm>
            <a:off x="6191086" y="4882573"/>
            <a:ext cx="3991092" cy="10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MANOJ KUMAR NAGABANDI </a:t>
            </a:r>
          </a:p>
          <a:p>
            <a:pPr algn="ctr"/>
            <a:r>
              <a:rPr lang="it-IT" dirty="0"/>
              <a:t>2039097</a:t>
            </a:r>
          </a:p>
          <a:p>
            <a:pPr algn="ctr"/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AAD38ED-1147-0BB3-4DDC-A786D92CA697}"/>
              </a:ext>
            </a:extLst>
          </p:cNvPr>
          <p:cNvSpPr txBox="1">
            <a:spLocks/>
          </p:cNvSpPr>
          <p:nvPr/>
        </p:nvSpPr>
        <p:spPr>
          <a:xfrm>
            <a:off x="297793" y="4968762"/>
            <a:ext cx="3991092" cy="10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Prof. ALBERTO ROVERATO</a:t>
            </a:r>
            <a:endParaRPr lang="en-US" b="1" dirty="0"/>
          </a:p>
          <a:p>
            <a:pPr algn="ctr"/>
            <a:endParaRPr lang="it-IT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CC2F-F4D3-0F4B-4045-E207BF31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005831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Exploratory Data Analysis (EDA)</a:t>
            </a: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BB84-F392-AD31-9C2C-0C5FAF3E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many hours of data are logged?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 have logged data of 24hrs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91C75-D05A-6FB9-0680-8733F066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728207"/>
            <a:ext cx="6495847" cy="4011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9095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8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CC2F-F4D3-0F4B-4045-E207BF31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Exploratory Data Analysis (EDA)</a:t>
            </a:r>
          </a:p>
        </p:txBody>
      </p:sp>
      <p:sp>
        <p:nvSpPr>
          <p:cNvPr id="68" name="Rectangle 60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B9D2B1-CBF9-2C4D-AB82-1F2BC446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13" y="1627632"/>
            <a:ext cx="5614835" cy="3467160"/>
          </a:xfrm>
          <a:prstGeom prst="rect">
            <a:avLst/>
          </a:prstGeom>
          <a:effectLst/>
        </p:spPr>
      </p:pic>
      <p:sp>
        <p:nvSpPr>
          <p:cNvPr id="70" name="Rectangle 64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BB84-F392-AD31-9C2C-0C5FAF3E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company cabs are used more?</a:t>
            </a:r>
          </a:p>
          <a:p>
            <a:r>
              <a:rPr lang="en-US" dirty="0">
                <a:solidFill>
                  <a:srgbClr val="FFFFFF"/>
                </a:solidFill>
              </a:rPr>
              <a:t>Uber and Lyft categories have almost same size</a:t>
            </a:r>
          </a:p>
          <a:p>
            <a:r>
              <a:rPr lang="en-US" dirty="0">
                <a:solidFill>
                  <a:srgbClr val="FFFFFF"/>
                </a:solidFill>
              </a:rPr>
              <a:t>Uber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 151,560 values</a:t>
            </a:r>
          </a:p>
          <a:p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Lyft  142,317 values 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1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CC2F-F4D3-0F4B-4045-E207BF31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07" y="789433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Exploratory Data Analysis (EDA)</a:t>
            </a:r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BB84-F392-AD31-9C2C-0C5FAF3E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343807"/>
            <a:ext cx="3108057" cy="41718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Which cab has best price per mile?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Firstly, Lyft XL has a slightly lower fare per mile than </a:t>
            </a:r>
            <a:r>
              <a:rPr lang="en-US" sz="1600" dirty="0" err="1">
                <a:solidFill>
                  <a:srgbClr val="FFFFFF"/>
                </a:solidFill>
              </a:rPr>
              <a:t>UberXL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Uber Black SUV shows a lower rate than Lyft Black XL.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Lyft’s ordinary ride when compared to UberX has higher fares per mile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7D4B1-C71D-7F03-27C9-F956383E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64" y="1524169"/>
            <a:ext cx="7036716" cy="45045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4596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B0A2-97A7-0B76-B6BC-4A9F9C4A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it-IT" b="1" dirty="0"/>
              <a:t>Model Building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02D6-6CE9-43DD-8F18-FB048A5A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20"/>
            <a:ext cx="8946541" cy="40641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293,877 rows are taken and randomly split into training(60%), test(20%), and validation(20%) sets which are used to train, validate and test the model.</a:t>
            </a:r>
          </a:p>
          <a:p>
            <a:pPr>
              <a:lnSpc>
                <a:spcPct val="150000"/>
              </a:lnSpc>
            </a:pPr>
            <a:r>
              <a:rPr lang="it-IT" dirty="0"/>
              <a:t>Before building a linear model 4 assumptions are needed to be checked. </a:t>
            </a:r>
          </a:p>
          <a:p>
            <a:pPr>
              <a:lnSpc>
                <a:spcPct val="150000"/>
              </a:lnSpc>
            </a:pPr>
            <a:r>
              <a:rPr lang="it-IT" dirty="0"/>
              <a:t>The checking of assumptions are done by training 3 models below: </a:t>
            </a:r>
          </a:p>
          <a:p>
            <a:pPr>
              <a:lnSpc>
                <a:spcPct val="150000"/>
              </a:lnSpc>
            </a:pPr>
            <a:r>
              <a:rPr lang="it-IT" dirty="0"/>
              <a:t>1) linear model </a:t>
            </a:r>
          </a:p>
          <a:p>
            <a:pPr>
              <a:lnSpc>
                <a:spcPct val="150000"/>
              </a:lnSpc>
            </a:pPr>
            <a:r>
              <a:rPr lang="it-IT" dirty="0"/>
              <a:t>2) linear model with log applied</a:t>
            </a:r>
          </a:p>
          <a:p>
            <a:pPr>
              <a:lnSpc>
                <a:spcPct val="150000"/>
              </a:lnSpc>
            </a:pPr>
            <a:r>
              <a:rPr lang="it-IT" dirty="0"/>
              <a:t>3) linear model with sqrt appled </a:t>
            </a:r>
          </a:p>
        </p:txBody>
      </p:sp>
    </p:spTree>
    <p:extLst>
      <p:ext uri="{BB962C8B-B14F-4D97-AF65-F5344CB8AC3E}">
        <p14:creationId xmlns:p14="http://schemas.microsoft.com/office/powerpoint/2010/main" val="8765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DE818-E52D-3199-54B5-D45E43FD5FD6}"/>
              </a:ext>
            </a:extLst>
          </p:cNvPr>
          <p:cNvSpPr txBox="1"/>
          <p:nvPr/>
        </p:nvSpPr>
        <p:spPr>
          <a:xfrm>
            <a:off x="177371" y="2330426"/>
            <a:ext cx="3620771" cy="29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1) There is a linear relationship         between the predictors (x) and  the outcome (y).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2) Residual Errors have a mean value of zero.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AutoNum type="arabicParenR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FA64A-3F28-C129-DF1B-F3E4DF7EA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431" y="1146851"/>
            <a:ext cx="3833445" cy="2367151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672CD-F4E0-3346-689D-2902E65BE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82" y="4352180"/>
            <a:ext cx="3833444" cy="2367151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9EC93-DE63-2E4A-1CD7-383F821AE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496" y="2112684"/>
            <a:ext cx="4185504" cy="2584548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B28450-E0AA-8CE4-A1C2-2365E5B9996D}"/>
              </a:ext>
            </a:extLst>
          </p:cNvPr>
          <p:cNvSpPr txBox="1"/>
          <p:nvPr/>
        </p:nvSpPr>
        <p:spPr>
          <a:xfrm>
            <a:off x="165783" y="689770"/>
            <a:ext cx="3363631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There are 4 assumptions considered for linear regression are :</a:t>
            </a:r>
          </a:p>
        </p:txBody>
      </p:sp>
    </p:spTree>
    <p:extLst>
      <p:ext uri="{BB962C8B-B14F-4D97-AF65-F5344CB8AC3E}">
        <p14:creationId xmlns:p14="http://schemas.microsoft.com/office/powerpoint/2010/main" val="34415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DE818-E52D-3199-54B5-D45E43FD5FD6}"/>
              </a:ext>
            </a:extLst>
          </p:cNvPr>
          <p:cNvSpPr txBox="1"/>
          <p:nvPr/>
        </p:nvSpPr>
        <p:spPr>
          <a:xfrm>
            <a:off x="648930" y="629266"/>
            <a:ext cx="9714270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3) Predictors (x) are independent and    observed with negligible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3A38-1FAD-ED39-B1FD-E69602D8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defTabSz="457200">
              <a:lnSpc>
                <a:spcPct val="150000"/>
              </a:lnSpc>
            </a:pPr>
            <a:r>
              <a:rPr lang="en-US" sz="1800" dirty="0"/>
              <a:t>We use Durbin Watson test in which null hypothesis of the test states that there is no auto-correlation of residuals.</a:t>
            </a:r>
          </a:p>
          <a:p>
            <a:pPr defTabSz="457200">
              <a:lnSpc>
                <a:spcPct val="150000"/>
              </a:lnSpc>
            </a:pPr>
            <a:r>
              <a:rPr lang="en-US" sz="1800" dirty="0"/>
              <a:t> Implicitly, our target has enough evidence and fail to reject H0 hypotheses. </a:t>
            </a:r>
          </a:p>
          <a:p>
            <a:pPr defTabSz="457200">
              <a:lnSpc>
                <a:spcPct val="150000"/>
              </a:lnSpc>
            </a:pPr>
            <a:r>
              <a:rPr lang="en-US" sz="1800" dirty="0"/>
              <a:t>Therefore all 3  models which we assumed have no auto correlation among their predicted variables.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634FDE2-87F2-8F96-3DD4-28E288DD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62" y="2763148"/>
            <a:ext cx="5451627" cy="24259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48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624A-A1E6-EFD7-4DBF-2580E7DB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900" dirty="0"/>
              <a:t>4) </a:t>
            </a:r>
            <a:r>
              <a:rPr lang="en-US" sz="3900" dirty="0"/>
              <a:t>Residual errors have constant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0B50-D2F4-0B56-48BF-FAEB8F9D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red line is roughly horizontal across the plot.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But, to check homoscedasticity we use Breusch-Pagan Test since it is not clear from the red line that we have constant 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08D71-F3AD-577E-D793-FC0FAAE89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62" y="2205859"/>
            <a:ext cx="5451627" cy="33663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8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8B11-CC28-61CF-D882-577C79A7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48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000" dirty="0"/>
              <a:t>Breusch-Pagan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8AF1-536C-1F01-CBD9-A89B61C9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348" y="1677075"/>
            <a:ext cx="4338409" cy="41961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  <a:p>
            <a:pPr>
              <a:lnSpc>
                <a:spcPct val="150000"/>
              </a:lnSpc>
            </a:pPr>
            <a:r>
              <a:rPr lang="en-US" sz="1900" dirty="0"/>
              <a:t>From the output we can see that the p-value of the test is less than 0.05, we reject the null hypothesis.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We have sufficient evidence to say that heteroscedasticity is present in the regression model which means there may be some non constant variance which is not desirable.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FDBF38-7C57-7563-A12D-A895E3719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75" y="1853249"/>
            <a:ext cx="5196514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8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9A6B-17AB-5EEC-27C5-C00E8F49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09600"/>
            <a:ext cx="8946541" cy="56388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Several assumptions ar</a:t>
            </a:r>
            <a:r>
              <a:rPr lang="en-US" dirty="0"/>
              <a:t>e satisfied by 3 linear models.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Now, we experiment with the following models by training them:</a:t>
            </a:r>
            <a:br>
              <a:rPr lang="en-US" sz="2000" dirty="0"/>
            </a:br>
            <a:r>
              <a:rPr lang="en-US" sz="2000" dirty="0"/>
              <a:t>- Full linear model</a:t>
            </a:r>
            <a:br>
              <a:rPr lang="en-US" sz="2000" dirty="0"/>
            </a:br>
            <a:r>
              <a:rPr lang="en-US" sz="2000" dirty="0"/>
              <a:t>- Poisson GLM (log transform of target variable)</a:t>
            </a:r>
            <a:br>
              <a:rPr lang="en-US" sz="2000" dirty="0"/>
            </a:br>
            <a:r>
              <a:rPr lang="en-US" sz="2000" dirty="0"/>
              <a:t>- Backward and forward coefficients selection is done and best models, based on Bayesian Information </a:t>
            </a:r>
            <a:r>
              <a:rPr lang="en-US" dirty="0"/>
              <a:t>Criterion and Mallow's Cp coefficient are trained.</a:t>
            </a: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2000" dirty="0"/>
              <a:t>After training the models, we compare and select the best in terms of:</a:t>
            </a:r>
            <a:br>
              <a:rPr lang="en-US" sz="2000" dirty="0"/>
            </a:br>
            <a:r>
              <a:rPr lang="en-US" sz="2000" dirty="0"/>
              <a:t>- Adjuster R squared</a:t>
            </a:r>
            <a:br>
              <a:rPr lang="en-US" sz="2000" dirty="0"/>
            </a:br>
            <a:r>
              <a:rPr lang="en-US" sz="2000" dirty="0"/>
              <a:t>- Akaike Information Criterion</a:t>
            </a:r>
            <a:br>
              <a:rPr lang="en-US" sz="2000" dirty="0"/>
            </a:br>
            <a:r>
              <a:rPr lang="en-US" sz="2000" dirty="0"/>
              <a:t>- Bayesian Information Criterion</a:t>
            </a:r>
            <a:br>
              <a:rPr lang="en-US" sz="2000" dirty="0"/>
            </a:br>
            <a:r>
              <a:rPr lang="en-US" sz="2000" dirty="0"/>
              <a:t>- Number of parameters</a:t>
            </a:r>
            <a:br>
              <a:rPr lang="en-US" sz="2000" dirty="0"/>
            </a:br>
            <a:r>
              <a:rPr lang="en-US" sz="2000" dirty="0"/>
              <a:t>- Validation R 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9A48-60C8-564C-B18E-36AFAEF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40" y="454290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1)Full linear model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FE19A7-4AE2-39C8-3CD2-FF64D4346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1146757"/>
            <a:ext cx="5449471" cy="174383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529898-CE89-F87B-FEA1-72223DE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2208229"/>
            <a:ext cx="4799757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adjusted R squared for the full linear model is 0.9247 with p-value less than 0.05</a:t>
            </a:r>
          </a:p>
          <a:p>
            <a:pPr>
              <a:lnSpc>
                <a:spcPct val="150000"/>
              </a:lnSpc>
            </a:pPr>
            <a:r>
              <a:rPr lang="en-US" dirty="0"/>
              <a:t>With other techniques, we will try to improve these metrics while decreasing the number of parameters considered.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FF0EFE-3AA9-A4E3-D6F4-7EFD789DB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9" y="2869555"/>
            <a:ext cx="5836334" cy="18800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20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81FB-60B1-E7D0-032C-94CB4D76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7" cy="4572000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F2F2F2"/>
                </a:solidFill>
              </a:rPr>
              <a:t>Obtaining Data</a:t>
            </a: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09" y="0"/>
            <a:ext cx="8030691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1" y="-2"/>
            <a:ext cx="559472" cy="3709643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7F3BE-2A21-96D6-AEA1-01BD6774B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403417"/>
              </p:ext>
            </p:extLst>
          </p:nvPr>
        </p:nvGraphicFramePr>
        <p:xfrm>
          <a:off x="5048249" y="1447800"/>
          <a:ext cx="649605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0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9A48-60C8-564C-B18E-36AFAEF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2)Poisson GLM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D0DB28E-BDB8-1D62-930B-16A8F0DA7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09" y="974400"/>
            <a:ext cx="5431172" cy="2029927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529898-CE89-F87B-FEA1-72223DE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transformation is used to increase R squared up to 0.9386 from 0.9247.</a:t>
            </a:r>
          </a:p>
          <a:p>
            <a:pPr>
              <a:lnSpc>
                <a:spcPct val="150000"/>
              </a:lnSpc>
            </a:pPr>
            <a:r>
              <a:rPr lang="en-US" dirty="0"/>
              <a:t>To improve these metrics while decreasing the number of parameters considered forward and backward selection are used.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D2D0309-CBED-8951-8815-89A8E3D71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8" y="3067473"/>
            <a:ext cx="5377543" cy="24386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34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19A48-60C8-564C-B18E-36AFAEF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571500"/>
            <a:ext cx="3631586" cy="1503485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EBEBEB"/>
                </a:solidFill>
              </a:rPr>
              <a:t>3) Linear model (forward / backward model selection)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529898-CE89-F87B-FEA1-72223DE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24" y="2203937"/>
            <a:ext cx="3426888" cy="408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FF"/>
                </a:solidFill>
              </a:rPr>
              <a:t>Many correlated indices were removed by trial &amp; error method and </a:t>
            </a:r>
            <a:r>
              <a:rPr lang="en-US" sz="1800" dirty="0" err="1">
                <a:solidFill>
                  <a:srgbClr val="FFFFFF"/>
                </a:solidFill>
              </a:rPr>
              <a:t>nvmax</a:t>
            </a:r>
            <a:r>
              <a:rPr lang="en-US" sz="1800" dirty="0">
                <a:solidFill>
                  <a:srgbClr val="FFFFFF"/>
                </a:solidFill>
              </a:rPr>
              <a:t> is chosen 15  for both forward and backward subset selection.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DFAD2-0F42-CD31-2DC4-AB3CA880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1751654"/>
            <a:ext cx="6495847" cy="4011185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5EA28A5-EFE7-1513-67E7-F8FE43845085}"/>
              </a:ext>
            </a:extLst>
          </p:cNvPr>
          <p:cNvSpPr txBox="1">
            <a:spLocks/>
          </p:cNvSpPr>
          <p:nvPr/>
        </p:nvSpPr>
        <p:spPr>
          <a:xfrm>
            <a:off x="6735923" y="1118608"/>
            <a:ext cx="2739003" cy="482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Forward subsets</a:t>
            </a:r>
          </a:p>
        </p:txBody>
      </p:sp>
    </p:spTree>
    <p:extLst>
      <p:ext uri="{BB962C8B-B14F-4D97-AF65-F5344CB8AC3E}">
        <p14:creationId xmlns:p14="http://schemas.microsoft.com/office/powerpoint/2010/main" val="307558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19A48-60C8-564C-B18E-36AFAEF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EBEBEB"/>
                </a:solidFill>
              </a:rPr>
              <a:t>3) Linear model (forward / backward model selection)</a:t>
            </a:r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316A89B0-3728-BBA1-0222-8F83003F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52" y="1746346"/>
            <a:ext cx="6007517" cy="3709641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529898-CE89-F87B-FEA1-72223DE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EBEB"/>
                </a:solidFill>
              </a:rPr>
              <a:t>Best number of parameters in Backward selection and Forward selection are same with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EBEB"/>
                </a:solidFill>
              </a:rPr>
              <a:t>BIC </a:t>
            </a:r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EBEBEB"/>
                </a:solidFill>
              </a:rPr>
              <a:t>13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EBEB"/>
                </a:solidFill>
              </a:rPr>
              <a:t>Cp </a:t>
            </a:r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EBEBEB"/>
                </a:solidFill>
              </a:rPr>
              <a:t>13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2D9D39F-D7B6-A86D-8BBE-B3AF1F800902}"/>
              </a:ext>
            </a:extLst>
          </p:cNvPr>
          <p:cNvSpPr txBox="1">
            <a:spLocks/>
          </p:cNvSpPr>
          <p:nvPr/>
        </p:nvSpPr>
        <p:spPr>
          <a:xfrm>
            <a:off x="7069015" y="901773"/>
            <a:ext cx="3000305" cy="657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Backward subsets</a:t>
            </a:r>
          </a:p>
        </p:txBody>
      </p:sp>
    </p:spTree>
    <p:extLst>
      <p:ext uri="{BB962C8B-B14F-4D97-AF65-F5344CB8AC3E}">
        <p14:creationId xmlns:p14="http://schemas.microsoft.com/office/powerpoint/2010/main" val="339433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A1FB-3862-3179-2F19-46D8933D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9" y="2559573"/>
            <a:ext cx="4886445" cy="533399"/>
          </a:xfrm>
        </p:spPr>
        <p:txBody>
          <a:bodyPr>
            <a:noAutofit/>
          </a:bodyPr>
          <a:lstStyle/>
          <a:p>
            <a:pPr algn="ctr"/>
            <a:r>
              <a:rPr lang="it-IT" sz="3900" dirty="0"/>
              <a:t>forward</a:t>
            </a:r>
            <a:endParaRPr lang="en-US" sz="3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A198-FFAF-7EFE-92B5-46C5AF75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143000"/>
            <a:ext cx="10642966" cy="1027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represent the most significant variables, we used variable elimination plots based on r^2 value.</a:t>
            </a:r>
          </a:p>
          <a:p>
            <a:r>
              <a:rPr lang="en-US" dirty="0"/>
              <a:t>After elimination of variables,  best BIC and Cp model are retrained.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2D4E0D8-127F-0254-E0C7-D5203E4F73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6735E5-0693-ACB8-C43D-A48B6C741014}"/>
              </a:ext>
            </a:extLst>
          </p:cNvPr>
          <p:cNvSpPr txBox="1">
            <a:spLocks/>
          </p:cNvSpPr>
          <p:nvPr/>
        </p:nvSpPr>
        <p:spPr>
          <a:xfrm>
            <a:off x="6237489" y="2559573"/>
            <a:ext cx="5334461" cy="583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dirty="0"/>
              <a:t>backward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AC638-F7EA-D3D5-B534-2A967862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89" y="3248961"/>
            <a:ext cx="5334462" cy="329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D55E69-17F2-A66B-4AB0-EBFE7B830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0" y="324896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19A48-60C8-564C-B18E-36AFAEF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375084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800" dirty="0"/>
              <a:t>4) Forward / backward selection for log(Y) transform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F34C438-4D91-5AAA-5DC3-E0CECC692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E7C5D-C787-DC63-2387-8E65CC495F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849" y="1782937"/>
            <a:ext cx="5334462" cy="329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07E910-26D3-603A-746E-C8637B9E0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150" y="1782937"/>
            <a:ext cx="5334462" cy="32921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0BC14F0-E2D0-8DC4-0501-C091974E1254}"/>
              </a:ext>
            </a:extLst>
          </p:cNvPr>
          <p:cNvSpPr txBox="1">
            <a:spLocks/>
          </p:cNvSpPr>
          <p:nvPr/>
        </p:nvSpPr>
        <p:spPr>
          <a:xfrm>
            <a:off x="7236376" y="5199180"/>
            <a:ext cx="2739003" cy="482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Backward subsets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2FCED19-0670-C115-8F37-89526EFBB117}"/>
              </a:ext>
            </a:extLst>
          </p:cNvPr>
          <p:cNvSpPr txBox="1">
            <a:spLocks/>
          </p:cNvSpPr>
          <p:nvPr/>
        </p:nvSpPr>
        <p:spPr>
          <a:xfrm>
            <a:off x="1669745" y="5199180"/>
            <a:ext cx="2739003" cy="482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Forward subsets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15EB4-647E-B593-FECD-CA2387EAED4F}"/>
              </a:ext>
            </a:extLst>
          </p:cNvPr>
          <p:cNvSpPr txBox="1"/>
          <p:nvPr/>
        </p:nvSpPr>
        <p:spPr>
          <a:xfrm>
            <a:off x="932533" y="6144548"/>
            <a:ext cx="98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best coefficients for both selections are BIC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13 &amp; Cp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13 </a:t>
            </a:r>
          </a:p>
        </p:txBody>
      </p:sp>
    </p:spTree>
    <p:extLst>
      <p:ext uri="{BB962C8B-B14F-4D97-AF65-F5344CB8AC3E}">
        <p14:creationId xmlns:p14="http://schemas.microsoft.com/office/powerpoint/2010/main" val="398726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BF0-52A2-80AA-8AB6-00FAB1D0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BEBEB"/>
                </a:solidFill>
              </a:rPr>
              <a:t>Comparison of models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FA5-66C2-40FA-C4BB-73930B18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746345"/>
            <a:ext cx="5449889" cy="336530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38F8-A15B-2D33-9F54-FEBCBCA0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EBEBEB"/>
                </a:solidFill>
              </a:rPr>
              <a:t>Comparison of adjusted R^2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EBEB"/>
                </a:solidFill>
              </a:rPr>
              <a:t>From the plot we can say that independent of parameter selection technique generalized linear model was capable of achieving better R^2 results.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9BE626B-F702-D28E-D8E3-87A5C11F4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BC8E0-E2FC-AB82-2647-6377BF4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174953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rgbClr val="EBEBEB"/>
                </a:solidFill>
              </a:rPr>
              <a:t>2)Comparison of AIC and BIC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AC09-E7F4-9868-70CD-FF2C2248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98120"/>
            <a:ext cx="5449889" cy="336530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BFA0-4533-A151-DEBB-50AC6BF4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74" y="1992923"/>
            <a:ext cx="4166509" cy="409021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EBEBEB"/>
                </a:solidFill>
              </a:rPr>
              <a:t>A remarkable difference is also observed in terms of Akaike and Bayesian information criteria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EBEBEB"/>
                </a:solidFill>
              </a:rPr>
              <a:t>The lower the AIC and BIC the better, and a negative AIC or BIC  indicates a lower degree of information loss than a positive AIC or BIC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0502C-4C29-EFF2-90AD-0ACC73B9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68" y="3409929"/>
            <a:ext cx="5561280" cy="33657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631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32632-1D92-4080-0A79-0A165736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4)Comparison </a:t>
            </a:r>
            <a:r>
              <a:rPr lang="en-US" sz="3600" dirty="0">
                <a:solidFill>
                  <a:srgbClr val="EBEBEB"/>
                </a:solidFill>
              </a:rPr>
              <a:t>based on 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number of parameters 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A6F4E-C7EB-92F7-73B8-FFE60E4C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92" y="1746345"/>
            <a:ext cx="5449889" cy="3365306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98B9E-126F-3BBC-3EC4-13D49182A7D3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powerful result can be made here - having up to 87 percent less parameters, the lightweight models like </a:t>
            </a:r>
            <a:r>
              <a:rPr lang="en-US" dirty="0">
                <a:solidFill>
                  <a:srgbClr val="EBEBEB"/>
                </a:solidFill>
              </a:rPr>
              <a:t>GLM with backward selection and GLM log model with backward selection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were able to achieve better R squared metrics with less parameters.</a:t>
            </a:r>
          </a:p>
        </p:txBody>
      </p:sp>
    </p:spTree>
    <p:extLst>
      <p:ext uri="{BB962C8B-B14F-4D97-AF65-F5344CB8AC3E}">
        <p14:creationId xmlns:p14="http://schemas.microsoft.com/office/powerpoint/2010/main" val="107742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B1220-F287-3FA2-C32A-840B7917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69791"/>
            <a:ext cx="5449889" cy="336530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BEEF-0B4E-0033-F5B3-730DD995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On the validation set, all models achieved comparable results.</a:t>
            </a:r>
          </a:p>
          <a:p>
            <a:r>
              <a:rPr lang="en-US" sz="2200" b="1" dirty="0">
                <a:solidFill>
                  <a:srgbClr val="EBEBEB"/>
                </a:solidFill>
              </a:rPr>
              <a:t>Conclusion:</a:t>
            </a:r>
          </a:p>
          <a:p>
            <a:r>
              <a:rPr lang="en-US" dirty="0">
                <a:solidFill>
                  <a:srgbClr val="EBEBEB"/>
                </a:solidFill>
              </a:rPr>
              <a:t>The best model is a Poisson GLM, with backward coefficients selection. </a:t>
            </a:r>
          </a:p>
          <a:p>
            <a:r>
              <a:rPr lang="en-US" dirty="0">
                <a:solidFill>
                  <a:srgbClr val="EBEBEB"/>
                </a:solidFill>
              </a:rPr>
              <a:t>It has 87% less parameters than full model, allowing for around 0.9386 adjusted R squared.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2692B7C-85FE-1726-03D2-1725B83B7D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3683D9-4BD3-BA91-C416-68703A25ECFC}"/>
              </a:ext>
            </a:extLst>
          </p:cNvPr>
          <p:cNvSpPr txBox="1">
            <a:spLocks/>
          </p:cNvSpPr>
          <p:nvPr/>
        </p:nvSpPr>
        <p:spPr>
          <a:xfrm>
            <a:off x="827090" y="408040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5)Comparison  Based on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62728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54AF4-8DA6-6B9B-0854-691CC157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61" name="Freeform: Shape 48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D801AD5-EAF1-B26B-B2C2-967540201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587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823A-0493-0DBF-A86F-E863811C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project: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4F5192-003E-0DB1-A143-03FF31461A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20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73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2" y="1762068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68677-B65E-6C42-325D-8C497A26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7"/>
            <a:ext cx="8947523" cy="14005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Data Set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F97475-77C8-6BF9-58C8-C4D7A4DD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53012"/>
            <a:ext cx="8946541" cy="38912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The rideshare dataset contain 56 features: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"id" , "timestamp" , "hour" , "day" , "month", "datetime" , "</a:t>
            </a:r>
            <a:r>
              <a:rPr lang="en-US" sz="1700" dirty="0" err="1"/>
              <a:t>timezone</a:t>
            </a:r>
            <a:r>
              <a:rPr lang="en-US" sz="1700" dirty="0"/>
              <a:t>”, "source“, "destination“,  “</a:t>
            </a:r>
            <a:r>
              <a:rPr lang="en-US" sz="1700" dirty="0" err="1"/>
              <a:t>cab_type</a:t>
            </a:r>
            <a:r>
              <a:rPr lang="en-US" sz="1700" dirty="0"/>
              <a:t>”, “</a:t>
            </a:r>
            <a:r>
              <a:rPr lang="en-US" sz="1700" dirty="0" err="1"/>
              <a:t>product_id</a:t>
            </a:r>
            <a:r>
              <a:rPr lang="en-US" sz="1700" dirty="0"/>
              <a:t>”, “name”, “price”, “distance”, “</a:t>
            </a:r>
            <a:r>
              <a:rPr lang="en-US" sz="1700" dirty="0" err="1"/>
              <a:t>surge_multiplier</a:t>
            </a:r>
            <a:r>
              <a:rPr lang="en-US" sz="1700" dirty="0"/>
              <a:t>”, “latitude”, “longitude,"</a:t>
            </a:r>
            <a:r>
              <a:rPr lang="en-US" sz="1700" dirty="0" err="1"/>
              <a:t>sunriseTime</a:t>
            </a:r>
            <a:r>
              <a:rPr lang="en-US" sz="1700" dirty="0"/>
              <a:t>“, "</a:t>
            </a:r>
            <a:r>
              <a:rPr lang="en-US" sz="1700" dirty="0" err="1"/>
              <a:t>uvIndexTime</a:t>
            </a:r>
            <a:r>
              <a:rPr lang="en-US" sz="1700" dirty="0"/>
              <a:t>" ,"</a:t>
            </a:r>
            <a:r>
              <a:rPr lang="en-US" sz="1700" dirty="0" err="1"/>
              <a:t>sunsetTime</a:t>
            </a:r>
            <a:r>
              <a:rPr lang="en-US" sz="1700" dirty="0"/>
              <a:t>“,“</a:t>
            </a:r>
            <a:r>
              <a:rPr lang="en-US" sz="1700" dirty="0" err="1"/>
              <a:t>short_summary</a:t>
            </a:r>
            <a:r>
              <a:rPr lang="en-US" sz="1700" dirty="0"/>
              <a:t>”, “</a:t>
            </a:r>
            <a:r>
              <a:rPr lang="en-US" sz="1700" dirty="0" err="1"/>
              <a:t>long_summary</a:t>
            </a:r>
            <a:r>
              <a:rPr lang="en-US" sz="1700" dirty="0"/>
              <a:t>, "</a:t>
            </a:r>
            <a:r>
              <a:rPr lang="en-US" sz="1700" dirty="0" err="1"/>
              <a:t>windGustTime</a:t>
            </a:r>
            <a:r>
              <a:rPr lang="en-US" sz="1700" dirty="0"/>
              <a:t>“ ,“icon”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"visibility“, “dewpoint”, “pressure”, “</a:t>
            </a:r>
            <a:r>
              <a:rPr lang="en-US" sz="1700" dirty="0" err="1"/>
              <a:t>windBearing</a:t>
            </a:r>
            <a:r>
              <a:rPr lang="en-US" sz="1700" dirty="0"/>
              <a:t>”, “</a:t>
            </a:r>
            <a:r>
              <a:rPr lang="en-US" sz="1700" dirty="0" err="1"/>
              <a:t>cloudCover</a:t>
            </a:r>
            <a:r>
              <a:rPr lang="en-US" sz="1700" dirty="0"/>
              <a:t>”, “</a:t>
            </a:r>
            <a:r>
              <a:rPr lang="en-US" sz="1700" dirty="0" err="1"/>
              <a:t>uvIndex</a:t>
            </a:r>
            <a:r>
              <a:rPr lang="en-US" sz="1700" dirty="0"/>
              <a:t>”, “ozone”, “</a:t>
            </a:r>
            <a:r>
              <a:rPr lang="en-US" sz="1700" dirty="0" err="1"/>
              <a:t>moonPhase</a:t>
            </a:r>
            <a:r>
              <a:rPr lang="en-US" sz="1700" dirty="0"/>
              <a:t>”, "</a:t>
            </a:r>
            <a:r>
              <a:rPr lang="en-US" sz="1700" dirty="0" err="1"/>
              <a:t>precipIntensityMax</a:t>
            </a:r>
            <a:r>
              <a:rPr lang="en-US" sz="1700" dirty="0"/>
              <a:t>“, “</a:t>
            </a:r>
            <a:r>
              <a:rPr lang="en-US" sz="1700" dirty="0" err="1"/>
              <a:t>precipIntesity</a:t>
            </a:r>
            <a:r>
              <a:rPr lang="en-US" sz="1700" dirty="0"/>
              <a:t>”, “</a:t>
            </a:r>
            <a:r>
              <a:rPr lang="en-US" sz="1700" dirty="0" err="1"/>
              <a:t>precipProbability</a:t>
            </a:r>
            <a:r>
              <a:rPr lang="en-US" sz="1700" dirty="0"/>
              <a:t>, ”,  “humidity”, "</a:t>
            </a:r>
            <a:r>
              <a:rPr lang="en-US" sz="1700" dirty="0" err="1"/>
              <a:t>windSpeed</a:t>
            </a:r>
            <a:r>
              <a:rPr lang="en-US" sz="1700" dirty="0"/>
              <a:t>" , "</a:t>
            </a:r>
            <a:r>
              <a:rPr lang="en-US" sz="1700" dirty="0" err="1"/>
              <a:t>windGust</a:t>
            </a:r>
            <a:r>
              <a:rPr lang="en-US" sz="1700" dirty="0"/>
              <a:t>“, , “visibility.1”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"</a:t>
            </a:r>
            <a:r>
              <a:rPr lang="en-US" sz="1700" dirty="0" err="1"/>
              <a:t>temperatureMin</a:t>
            </a:r>
            <a:r>
              <a:rPr lang="en-US" sz="1700" dirty="0"/>
              <a:t>" , "</a:t>
            </a:r>
            <a:r>
              <a:rPr lang="en-US" sz="1700" dirty="0" err="1"/>
              <a:t>temperatureMinTime</a:t>
            </a:r>
            <a:r>
              <a:rPr lang="en-US" sz="1700" dirty="0"/>
              <a:t>“, "</a:t>
            </a:r>
            <a:r>
              <a:rPr lang="en-US" sz="1700" dirty="0" err="1"/>
              <a:t>temperatureMax</a:t>
            </a:r>
            <a:r>
              <a:rPr lang="en-US" sz="1700" dirty="0"/>
              <a:t>" , "</a:t>
            </a:r>
            <a:r>
              <a:rPr lang="en-US" sz="1700" dirty="0" err="1"/>
              <a:t>temperatureMaxTime</a:t>
            </a:r>
            <a:r>
              <a:rPr lang="en-US" sz="1700" dirty="0"/>
              <a:t>“, "</a:t>
            </a:r>
            <a:r>
              <a:rPr lang="en-US" sz="1700" dirty="0" err="1"/>
              <a:t>apparentTemperatureMin</a:t>
            </a:r>
            <a:r>
              <a:rPr lang="en-US" sz="1700" dirty="0"/>
              <a:t>" , "</a:t>
            </a:r>
            <a:r>
              <a:rPr lang="en-US" sz="1700" dirty="0" err="1"/>
              <a:t>apparentTemperatureMinTime</a:t>
            </a:r>
            <a:r>
              <a:rPr lang="en-US" sz="1700" dirty="0"/>
              <a:t>“, "</a:t>
            </a:r>
            <a:r>
              <a:rPr lang="en-US" sz="1700" dirty="0" err="1"/>
              <a:t>apparentTemperatureMax</a:t>
            </a:r>
            <a:r>
              <a:rPr lang="en-US" sz="1700" dirty="0"/>
              <a:t>" , "</a:t>
            </a:r>
            <a:r>
              <a:rPr lang="en-US" sz="1700" dirty="0" err="1"/>
              <a:t>apparentTemperatureMaxTime</a:t>
            </a:r>
            <a:r>
              <a:rPr lang="en-US" sz="1700" dirty="0"/>
              <a:t>" , “temperature” , “</a:t>
            </a:r>
            <a:r>
              <a:rPr lang="en-US" sz="1700" dirty="0" err="1"/>
              <a:t>temperatureHigh</a:t>
            </a:r>
            <a:r>
              <a:rPr lang="en-US" sz="1700" dirty="0"/>
              <a:t>”, "</a:t>
            </a:r>
            <a:r>
              <a:rPr lang="en-US" sz="1700" dirty="0" err="1"/>
              <a:t>temperatureHighTime</a:t>
            </a:r>
            <a:r>
              <a:rPr lang="en-US" sz="1700" dirty="0"/>
              <a:t>“, "</a:t>
            </a:r>
            <a:r>
              <a:rPr lang="en-US" sz="1700" dirty="0" err="1"/>
              <a:t>temperatureLow</a:t>
            </a:r>
            <a:r>
              <a:rPr lang="en-US" sz="1700" dirty="0"/>
              <a:t>“,  “</a:t>
            </a:r>
            <a:r>
              <a:rPr lang="en-US" sz="1700" dirty="0" err="1"/>
              <a:t>apparentTempertaure</a:t>
            </a:r>
            <a:r>
              <a:rPr lang="en-US" sz="1700" dirty="0"/>
              <a:t>”, "</a:t>
            </a:r>
            <a:r>
              <a:rPr lang="en-US" sz="1700" dirty="0" err="1"/>
              <a:t>temperatureLowTime</a:t>
            </a:r>
            <a:r>
              <a:rPr lang="en-US" sz="1700" dirty="0"/>
              <a:t>“.            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48CAC6-71F6-0FF9-E948-CD5DA158D967}"/>
              </a:ext>
            </a:extLst>
          </p:cNvPr>
          <p:cNvCxnSpPr/>
          <p:nvPr/>
        </p:nvCxnSpPr>
        <p:spPr>
          <a:xfrm flipH="1">
            <a:off x="9662160" y="4083970"/>
            <a:ext cx="775652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C94AB-0375-994B-1550-01569CE24F72}"/>
              </a:ext>
            </a:extLst>
          </p:cNvPr>
          <p:cNvSpPr/>
          <p:nvPr/>
        </p:nvSpPr>
        <p:spPr>
          <a:xfrm>
            <a:off x="10455969" y="3654623"/>
            <a:ext cx="1562590" cy="766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Related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8E735D-E2B4-D76B-59A0-8294FFEEB166}"/>
              </a:ext>
            </a:extLst>
          </p:cNvPr>
          <p:cNvCxnSpPr>
            <a:cxnSpLocks/>
          </p:cNvCxnSpPr>
          <p:nvPr/>
        </p:nvCxnSpPr>
        <p:spPr>
          <a:xfrm flipH="1" flipV="1">
            <a:off x="9685033" y="5560144"/>
            <a:ext cx="775652" cy="30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790D86-AC90-02C8-8CA2-C0537B201B6D}"/>
              </a:ext>
            </a:extLst>
          </p:cNvPr>
          <p:cNvSpPr/>
          <p:nvPr/>
        </p:nvSpPr>
        <p:spPr>
          <a:xfrm>
            <a:off x="10455969" y="5492007"/>
            <a:ext cx="1562590" cy="7661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Temperature 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25456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83D-DFD5-AF23-67A3-308C2924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90" y="429272"/>
            <a:ext cx="9827172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Clean &amp; Filter Data(Pre-processing)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2F74-0DB3-0AEE-179A-1D1FBFDC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2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Initially, checks for NAN, infinite values, and missing values are done and 55,095 missing values are present in the data which are omitted.</a:t>
            </a:r>
          </a:p>
          <a:p>
            <a:pPr>
              <a:lnSpc>
                <a:spcPct val="150000"/>
              </a:lnSpc>
            </a:pPr>
            <a:r>
              <a:rPr lang="it-IT" dirty="0"/>
              <a:t>Both </a:t>
            </a:r>
            <a:r>
              <a:rPr lang="en-US" dirty="0"/>
              <a:t>“</a:t>
            </a:r>
            <a:r>
              <a:rPr lang="it-IT" dirty="0"/>
              <a:t>visibility</a:t>
            </a:r>
            <a:r>
              <a:rPr lang="en-US" dirty="0"/>
              <a:t>”</a:t>
            </a:r>
            <a:r>
              <a:rPr lang="it-IT" dirty="0"/>
              <a:t> and </a:t>
            </a:r>
            <a:r>
              <a:rPr lang="en-US" dirty="0"/>
              <a:t>“</a:t>
            </a:r>
            <a:r>
              <a:rPr lang="it-IT" dirty="0"/>
              <a:t>visibility.1</a:t>
            </a:r>
            <a:r>
              <a:rPr lang="en-US" dirty="0"/>
              <a:t>“</a:t>
            </a:r>
            <a:r>
              <a:rPr lang="it-IT" dirty="0"/>
              <a:t> features have exactly the same data in their columns one of them is dropped.</a:t>
            </a:r>
          </a:p>
          <a:p>
            <a:pPr>
              <a:lnSpc>
                <a:spcPct val="150000"/>
              </a:lnSpc>
            </a:pPr>
            <a:r>
              <a:rPr lang="it-IT" dirty="0"/>
              <a:t>Checks for skewness are done on all numeric features and 15 features are found to be negatively skewed and 26 features are found to be positively skewed.</a:t>
            </a:r>
          </a:p>
          <a:p>
            <a:pPr>
              <a:lnSpc>
                <a:spcPct val="150000"/>
              </a:lnSpc>
            </a:pPr>
            <a:r>
              <a:rPr lang="en-US" dirty="0"/>
              <a:t>Since skewness is greater than 3 for "</a:t>
            </a:r>
            <a:r>
              <a:rPr lang="en-US" dirty="0" err="1"/>
              <a:t>surge_multiplier</a:t>
            </a:r>
            <a:r>
              <a:rPr lang="en-US" dirty="0"/>
              <a:t>“ and "</a:t>
            </a:r>
            <a:r>
              <a:rPr lang="en-US" dirty="0" err="1"/>
              <a:t>precipIntensity</a:t>
            </a:r>
            <a:r>
              <a:rPr lang="en-US" dirty="0"/>
              <a:t>"  features we apply</a:t>
            </a:r>
            <a:r>
              <a:rPr lang="it-IT" dirty="0"/>
              <a:t> cube root transformation is applied to normalize and reduce the skewness of the features.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9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5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D1769-8958-EDC0-6DB7-359AB68A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7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Clean &amp; Filter Data(Pre-processing)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D4683E-0579-4B4E-340C-35ADDEB3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3"/>
            <a:ext cx="6399931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Outliers are found </a:t>
            </a:r>
            <a:r>
              <a:rPr lang="it-IT" dirty="0"/>
              <a:t>by using the </a:t>
            </a:r>
            <a:r>
              <a:rPr lang="en-US" dirty="0"/>
              <a:t>interquartile range.</a:t>
            </a:r>
          </a:p>
          <a:p>
            <a:r>
              <a:rPr lang="en-US" dirty="0"/>
              <a:t>Features whose outliers(&gt;10%) are: </a:t>
            </a:r>
          </a:p>
          <a:p>
            <a:r>
              <a:rPr lang="en-US" dirty="0"/>
              <a:t>latitude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b="1" dirty="0"/>
              <a:t> 0.127 %</a:t>
            </a:r>
            <a:endParaRPr lang="en-US" dirty="0"/>
          </a:p>
          <a:p>
            <a:r>
              <a:rPr lang="en-US" dirty="0"/>
              <a:t>Visibility</a:t>
            </a:r>
            <a:r>
              <a:rPr lang="en-US" dirty="0">
                <a:sym typeface="Wingdings" panose="05000000000000000000" pitchFamily="2" charset="2"/>
              </a:rPr>
              <a:t>  </a:t>
            </a:r>
            <a:r>
              <a:rPr lang="en-US" b="1" dirty="0"/>
              <a:t>0.197 %</a:t>
            </a:r>
            <a:endParaRPr lang="en-US" dirty="0"/>
          </a:p>
          <a:p>
            <a:r>
              <a:rPr lang="en-US" dirty="0" err="1"/>
              <a:t>temperatureHigh</a:t>
            </a:r>
            <a:r>
              <a:rPr lang="en-US" dirty="0">
                <a:sym typeface="Wingdings" panose="05000000000000000000" pitchFamily="2" charset="2"/>
              </a:rPr>
              <a:t>  </a:t>
            </a:r>
            <a:r>
              <a:rPr lang="en-US" b="1" dirty="0"/>
              <a:t>0.236 %</a:t>
            </a:r>
            <a:endParaRPr lang="en-US" dirty="0"/>
          </a:p>
          <a:p>
            <a:r>
              <a:rPr lang="en-US" dirty="0" err="1"/>
              <a:t>apparentTemperatureHigh</a:t>
            </a:r>
            <a:r>
              <a:rPr lang="en-US" dirty="0">
                <a:sym typeface="Wingdings" panose="05000000000000000000" pitchFamily="2" charset="2"/>
              </a:rPr>
              <a:t> </a:t>
            </a:r>
            <a:r>
              <a:rPr lang="en-US" b="1" dirty="0"/>
              <a:t> 0.103 %</a:t>
            </a:r>
            <a:endParaRPr lang="en-US" dirty="0"/>
          </a:p>
          <a:p>
            <a:r>
              <a:rPr lang="en-US" dirty="0" err="1"/>
              <a:t>apparentTemperatureLow</a:t>
            </a:r>
            <a:r>
              <a:rPr lang="en-US" dirty="0">
                <a:sym typeface="Wingdings" panose="05000000000000000000" pitchFamily="2" charset="2"/>
              </a:rPr>
              <a:t>  </a:t>
            </a:r>
            <a:r>
              <a:rPr lang="en-US" b="1" dirty="0"/>
              <a:t>0.126 %</a:t>
            </a:r>
            <a:endParaRPr lang="en-US" dirty="0"/>
          </a:p>
          <a:p>
            <a:r>
              <a:rPr lang="en-US" dirty="0" err="1"/>
              <a:t>temperatureMax</a:t>
            </a:r>
            <a:r>
              <a:rPr lang="en-US" dirty="0">
                <a:sym typeface="Wingdings" panose="05000000000000000000" pitchFamily="2" charset="2"/>
              </a:rPr>
              <a:t>  </a:t>
            </a:r>
            <a:r>
              <a:rPr lang="en-US" b="1" dirty="0"/>
              <a:t>0.197 %</a:t>
            </a:r>
            <a:endParaRPr lang="en-US" dirty="0"/>
          </a:p>
          <a:p>
            <a:r>
              <a:rPr lang="en-US" dirty="0" err="1"/>
              <a:t>apparentTemperatureMin</a:t>
            </a:r>
            <a:r>
              <a:rPr lang="en-US" dirty="0">
                <a:sym typeface="Wingdings" panose="05000000000000000000" pitchFamily="2" charset="2"/>
              </a:rPr>
              <a:t>  </a:t>
            </a:r>
            <a:r>
              <a:rPr lang="en-US" b="1" dirty="0"/>
              <a:t>0.109 %</a:t>
            </a:r>
          </a:p>
          <a:p>
            <a:r>
              <a:rPr lang="en-US" b="1" dirty="0"/>
              <a:t>After deleting rows with outlier values, the final dimension used is 293877 rows and 56 columns.</a:t>
            </a:r>
          </a:p>
        </p:txBody>
      </p:sp>
    </p:spTree>
    <p:extLst>
      <p:ext uri="{BB962C8B-B14F-4D97-AF65-F5344CB8AC3E}">
        <p14:creationId xmlns:p14="http://schemas.microsoft.com/office/powerpoint/2010/main" val="31114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5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E62C5-3075-272D-11EF-BB986E99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7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Clean &amp; Filter Data(Pre-processing)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81CC-5F3D-5DB9-9AFF-3DD7F856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07" y="804673"/>
            <a:ext cx="6399931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There are 11 features with character datatype are: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Id, datetime, </a:t>
            </a:r>
            <a:r>
              <a:rPr lang="en-US" sz="1700" dirty="0" err="1"/>
              <a:t>timezone</a:t>
            </a:r>
            <a:r>
              <a:rPr lang="en-US" sz="1700" dirty="0"/>
              <a:t>, source, destination, </a:t>
            </a:r>
            <a:r>
              <a:rPr lang="en-US" sz="1700" dirty="0" err="1"/>
              <a:t>cab_type</a:t>
            </a:r>
            <a:r>
              <a:rPr lang="en-US" sz="1700" dirty="0"/>
              <a:t>, </a:t>
            </a:r>
            <a:r>
              <a:rPr lang="en-US" sz="1700" dirty="0" err="1"/>
              <a:t>product_id</a:t>
            </a:r>
            <a:r>
              <a:rPr lang="en-US" sz="1700" dirty="0"/>
              <a:t>, name, </a:t>
            </a:r>
            <a:r>
              <a:rPr lang="en-US" sz="1700" dirty="0" err="1"/>
              <a:t>short_summary</a:t>
            </a:r>
            <a:r>
              <a:rPr lang="en-US" sz="1700" dirty="0"/>
              <a:t>, </a:t>
            </a:r>
            <a:r>
              <a:rPr lang="en-US" sz="1700" dirty="0" err="1"/>
              <a:t>long_summary</a:t>
            </a:r>
            <a:r>
              <a:rPr lang="en-US" sz="1700" dirty="0"/>
              <a:t>, icon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Since every row of the “id” feature values are unique and every row of the “</a:t>
            </a:r>
            <a:r>
              <a:rPr lang="en-US" sz="1700" dirty="0" err="1"/>
              <a:t>timezone</a:t>
            </a:r>
            <a:r>
              <a:rPr lang="en-US" sz="1700" dirty="0"/>
              <a:t>” feature has the same value.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From the above 2 features model does not learn anything so they can be discarded.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Finally, in the feature “</a:t>
            </a:r>
            <a:r>
              <a:rPr lang="en-US" sz="1700" dirty="0" err="1"/>
              <a:t>product_id</a:t>
            </a:r>
            <a:r>
              <a:rPr lang="en-US" sz="1700" dirty="0"/>
              <a:t>” we have unidentified information so this feature can be dropped as well.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Therefore, there are 8 categorical features remaining to which one hot encoding is applied to convert them to binary vectors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Therefore, the final size of our data frame is </a:t>
            </a:r>
            <a:r>
              <a:rPr lang="en-US" sz="1700" b="1" dirty="0"/>
              <a:t>293,877 rows and 102 columns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030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CC2F-F4D3-0F4B-4045-E207BF31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Exploratory Data Analysis (EDA)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72F63-F97D-C729-3779-1E9037BA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746345"/>
            <a:ext cx="5449889" cy="3365306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BB84-F392-AD31-9C2C-0C5FAF3E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 which months did most of the rides occur?</a:t>
            </a:r>
          </a:p>
          <a:p>
            <a:r>
              <a:rPr lang="en-US" dirty="0">
                <a:solidFill>
                  <a:srgbClr val="EBEBEB"/>
                </a:solidFill>
              </a:rPr>
              <a:t>It appears that we only have November and December data in our monthly data</a:t>
            </a:r>
          </a:p>
          <a:p>
            <a:r>
              <a:rPr lang="en-US" dirty="0">
                <a:solidFill>
                  <a:srgbClr val="EBEBEB"/>
                </a:solidFill>
              </a:rPr>
              <a:t>November </a:t>
            </a:r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rgbClr val="EBEBEB"/>
                </a:solidFill>
              </a:rPr>
              <a:t>169512 values December </a:t>
            </a:r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rgbClr val="EBEBEB"/>
                </a:solidFill>
              </a:rPr>
              <a:t>124365 values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2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7CC2F-F4D3-0F4B-4045-E207BF31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0" y="588579"/>
            <a:ext cx="3327793" cy="1846772"/>
          </a:xfrm>
        </p:spPr>
        <p:txBody>
          <a:bodyPr anchor="b"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EBEBEB"/>
                </a:solidFill>
              </a:rPr>
              <a:t>Exploratory Data Analysis (EDA)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BB84-F392-AD31-9C2C-0C5FAF3E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On what dates most rides have not taken place?</a:t>
            </a:r>
          </a:p>
          <a:p>
            <a:r>
              <a:rPr lang="en-US" dirty="0">
                <a:solidFill>
                  <a:srgbClr val="FFFFFF"/>
                </a:solidFill>
              </a:rPr>
              <a:t>We have many gaps in data between 4th - 12th days and from 17th - 25th days data are not present in each month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9916F-A8FB-5289-336D-264711B5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28" y="1623704"/>
            <a:ext cx="6495847" cy="4011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7208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890</TotalTime>
  <Words>1781</Words>
  <Application>Microsoft Office PowerPoint</Application>
  <PresentationFormat>Widescreen</PresentationFormat>
  <Paragraphs>160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</vt:lpstr>
      <vt:lpstr>Calibri</vt:lpstr>
      <vt:lpstr>Century Gothic</vt:lpstr>
      <vt:lpstr>Wingdings</vt:lpstr>
      <vt:lpstr>Wingdings 3</vt:lpstr>
      <vt:lpstr>Ion</vt:lpstr>
      <vt:lpstr>Uber and Lyft prices prediction</vt:lpstr>
      <vt:lpstr>Obtaining Data</vt:lpstr>
      <vt:lpstr>Outline of the project:</vt:lpstr>
      <vt:lpstr>Features in Data Set</vt:lpstr>
      <vt:lpstr>Clean &amp; Filter Data(Pre-processing)</vt:lpstr>
      <vt:lpstr>Clean &amp; Filter Data(Pre-processing)</vt:lpstr>
      <vt:lpstr>Clean &amp; Filter Data(Pre-processing)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Model Building</vt:lpstr>
      <vt:lpstr>PowerPoint Presentation</vt:lpstr>
      <vt:lpstr>PowerPoint Presentation</vt:lpstr>
      <vt:lpstr>4) Residual errors have constant variance</vt:lpstr>
      <vt:lpstr>Breusch-Pagan Test</vt:lpstr>
      <vt:lpstr>PowerPoint Presentation</vt:lpstr>
      <vt:lpstr>1)Full linear model</vt:lpstr>
      <vt:lpstr>2)Poisson GLM</vt:lpstr>
      <vt:lpstr>3) Linear model (forward / backward model selection)</vt:lpstr>
      <vt:lpstr>3) Linear model (forward / backward model selection)</vt:lpstr>
      <vt:lpstr>forward</vt:lpstr>
      <vt:lpstr>4) Forward / backward selection for log(Y) transform</vt:lpstr>
      <vt:lpstr>Comparison of models</vt:lpstr>
      <vt:lpstr>2)Comparison of AIC and BIC</vt:lpstr>
      <vt:lpstr>4)Comparison based on number of parameters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and lyft price prediction</dc:title>
  <dc:creator>manoj kumar nagabandi</dc:creator>
  <cp:lastModifiedBy>manoj kumar nagabandi</cp:lastModifiedBy>
  <cp:revision>20</cp:revision>
  <dcterms:created xsi:type="dcterms:W3CDTF">2022-07-17T01:35:51Z</dcterms:created>
  <dcterms:modified xsi:type="dcterms:W3CDTF">2022-07-19T14:17:20Z</dcterms:modified>
</cp:coreProperties>
</file>