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05030-29A6-8A55-5837-E4630AE782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46A66F-DCA6-AF78-BE10-3684DB716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87AC3-6E23-D983-AE24-5BBBB2DCADC2}"/>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C14052E6-AF6D-31CE-2B90-C21271C2D9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FC8E37-4E4A-AE63-FCF2-2BB965632101}"/>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34978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BAD8-BFAA-C412-5452-80D87FCA16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F7EB0B-8391-EAF2-DDCE-E1B8DE4733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A6E8CF-C5E4-B311-18AC-B4DC12ED3B8B}"/>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2F9155DF-4E77-71D2-818E-D985319B5C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B76CD9-DC53-88B4-44E8-B6ABC3F5FFE8}"/>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174527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66F5B9-0F64-F0A0-7E73-02862762B1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ADC697-CC84-25E9-79E0-5A1E50FFFC5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4AB29C-3512-8345-0A17-984ADA8C5033}"/>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802035C5-842C-71B8-91D5-471EF64AF8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9175D-EACD-43C0-4CE7-4CF42A847E30}"/>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226973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34CB6-1747-595C-C2F2-535895D24C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185DD1-CE9A-D5AD-09C8-89E6E95098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9A888E-7D46-5EB4-9CB5-3FF6D8E0DB84}"/>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9BD6E2E8-AFC3-222A-20C8-DBB7BC20F0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CB5101-92C7-9E58-923E-41101549A44D}"/>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28180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EFA28-3566-F2D6-B487-071D8D6394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6C7B9-EE80-18FB-65CE-DC0FE698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4F28900-57CC-913E-3550-7707B888E292}"/>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964A3523-F3B4-3191-D4AE-E1C5A49E92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AF7238-32EE-1378-DEDF-9768ADA0C140}"/>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81082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03460-7C38-B500-478B-67AB1AF979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721577-C580-699A-8C0E-FC0108296B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A851F0-BC17-D524-1BB0-D95B931CFA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15B991-64D0-FF20-6E73-B24B3657B224}"/>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6" name="页脚占位符 5">
            <a:extLst>
              <a:ext uri="{FF2B5EF4-FFF2-40B4-BE49-F238E27FC236}">
                <a16:creationId xmlns:a16="http://schemas.microsoft.com/office/drawing/2014/main" id="{81F0E0A1-035B-F5C5-9129-71337C311F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FA459-4DE8-0480-F850-3F0C12BF18A8}"/>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184791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D3843-3D21-FA89-205C-08B8B5D2EB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2E6948-F977-CD3C-2005-2F9AB8BB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00DFE4-9E9A-1B43-5F2B-A589AF48A6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CC8EE1-14B4-192A-B7EB-429ACCE5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1F7EA6-C9E8-DDCA-A46D-C2534D8FE5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86CF98-B16C-DB1B-BB8C-ED0D2DA7788F}"/>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8" name="页脚占位符 7">
            <a:extLst>
              <a:ext uri="{FF2B5EF4-FFF2-40B4-BE49-F238E27FC236}">
                <a16:creationId xmlns:a16="http://schemas.microsoft.com/office/drawing/2014/main" id="{1D74A158-7F62-4C9D-1DC2-0A9840D1D7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49B63D-0339-7123-D974-6FCC801E044C}"/>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82318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059ED-9CE7-A339-C912-7E5F0221F7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DCFC01-E8D2-DF39-ECC3-4DE1993FDDBB}"/>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4" name="页脚占位符 3">
            <a:extLst>
              <a:ext uri="{FF2B5EF4-FFF2-40B4-BE49-F238E27FC236}">
                <a16:creationId xmlns:a16="http://schemas.microsoft.com/office/drawing/2014/main" id="{34230478-DA4E-F081-464B-A5145E50BB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90F5A4-2413-4E14-AA3D-333793D63B4C}"/>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414494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CC93FA-413A-1D85-1BCF-78D30B3BA6EF}"/>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3" name="页脚占位符 2">
            <a:extLst>
              <a:ext uri="{FF2B5EF4-FFF2-40B4-BE49-F238E27FC236}">
                <a16:creationId xmlns:a16="http://schemas.microsoft.com/office/drawing/2014/main" id="{0213437D-E3DC-E12D-D30E-9A7E38C7974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762C28-56E6-031F-D2DE-466F562D2A20}"/>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75287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82B5E-5B5F-7313-18C5-6D91948ABB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E0F88E-5BFC-EE93-C2F4-563CB61ED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1DAC6B-5A7E-1EE3-A4EA-C288FA53F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27CB34-7E0A-FE5C-B176-7FFAA1A906DC}"/>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6" name="页脚占位符 5">
            <a:extLst>
              <a:ext uri="{FF2B5EF4-FFF2-40B4-BE49-F238E27FC236}">
                <a16:creationId xmlns:a16="http://schemas.microsoft.com/office/drawing/2014/main" id="{E8CDF4FF-DBB8-F28B-6322-F6436BDD84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97611A-3591-5659-59FC-B4F3C349FBE6}"/>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30759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3A8A3-A61C-92B1-0D6F-0113CB05B1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DAFA9A-E0FA-8E9B-BDC2-E7355DF052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0EE1B9-4DB9-E237-1E1D-9B7D70439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C376A2-99A3-5AE6-E603-1D751AE70598}"/>
              </a:ext>
            </a:extLst>
          </p:cNvPr>
          <p:cNvSpPr>
            <a:spLocks noGrp="1"/>
          </p:cNvSpPr>
          <p:nvPr>
            <p:ph type="dt" sz="half" idx="10"/>
          </p:nvPr>
        </p:nvSpPr>
        <p:spPr/>
        <p:txBody>
          <a:bodyPr/>
          <a:lstStyle/>
          <a:p>
            <a:fld id="{BA6AE6CD-1BE8-4ECB-901B-3E7B08DD05AA}" type="datetimeFigureOut">
              <a:rPr lang="zh-CN" altLang="en-US" smtClean="0"/>
              <a:t>2022/7/13</a:t>
            </a:fld>
            <a:endParaRPr lang="zh-CN" altLang="en-US"/>
          </a:p>
        </p:txBody>
      </p:sp>
      <p:sp>
        <p:nvSpPr>
          <p:cNvPr id="6" name="页脚占位符 5">
            <a:extLst>
              <a:ext uri="{FF2B5EF4-FFF2-40B4-BE49-F238E27FC236}">
                <a16:creationId xmlns:a16="http://schemas.microsoft.com/office/drawing/2014/main" id="{E7C9BF00-5A37-9C0F-19E9-77FD8785CA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C6A2D8-4332-888F-1038-4004F2E938C8}"/>
              </a:ext>
            </a:extLst>
          </p:cNvPr>
          <p:cNvSpPr>
            <a:spLocks noGrp="1"/>
          </p:cNvSpPr>
          <p:nvPr>
            <p:ph type="sldNum" sz="quarter" idx="12"/>
          </p:nvPr>
        </p:nvSpPr>
        <p:spPr/>
        <p:txBody>
          <a:body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59639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3748F2-4403-0A9D-6DAB-25B068BBD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EE0ACC-1523-61DD-C177-38AA4A12C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A014C5-EFE2-4BA4-FFF6-DA9F74006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AE6CD-1BE8-4ECB-901B-3E7B08DD05AA}" type="datetimeFigureOut">
              <a:rPr lang="zh-CN" altLang="en-US" smtClean="0"/>
              <a:t>2022/7/13</a:t>
            </a:fld>
            <a:endParaRPr lang="zh-CN" altLang="en-US"/>
          </a:p>
        </p:txBody>
      </p:sp>
      <p:sp>
        <p:nvSpPr>
          <p:cNvPr id="5" name="页脚占位符 4">
            <a:extLst>
              <a:ext uri="{FF2B5EF4-FFF2-40B4-BE49-F238E27FC236}">
                <a16:creationId xmlns:a16="http://schemas.microsoft.com/office/drawing/2014/main" id="{3DDBA0CE-C000-39EF-F5B1-ACD13BF2B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1FB590-2563-319D-3939-FC31A87BC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540AA-91A6-4F12-92E8-7FF529C44871}" type="slidenum">
              <a:rPr lang="zh-CN" altLang="en-US" smtClean="0"/>
              <a:t>‹#›</a:t>
            </a:fld>
            <a:endParaRPr lang="zh-CN" altLang="en-US"/>
          </a:p>
        </p:txBody>
      </p:sp>
    </p:spTree>
    <p:extLst>
      <p:ext uri="{BB962C8B-B14F-4D97-AF65-F5344CB8AC3E}">
        <p14:creationId xmlns:p14="http://schemas.microsoft.com/office/powerpoint/2010/main" val="2910345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BE511-1A0E-D0F1-ADC6-B0AFB5A34C3C}"/>
              </a:ext>
            </a:extLst>
          </p:cNvPr>
          <p:cNvSpPr>
            <a:spLocks noGrp="1"/>
          </p:cNvSpPr>
          <p:nvPr>
            <p:ph type="ctrTitle"/>
          </p:nvPr>
        </p:nvSpPr>
        <p:spPr/>
        <p:txBody>
          <a:bodyPr/>
          <a:lstStyle/>
          <a:p>
            <a:r>
              <a:rPr lang="en-GB" altLang="zh-CN" dirty="0"/>
              <a:t>G2M CASE STUDY </a:t>
            </a:r>
            <a:endParaRPr lang="zh-CN" altLang="en-US" dirty="0"/>
          </a:p>
        </p:txBody>
      </p:sp>
      <p:sp>
        <p:nvSpPr>
          <p:cNvPr id="3" name="副标题 2">
            <a:extLst>
              <a:ext uri="{FF2B5EF4-FFF2-40B4-BE49-F238E27FC236}">
                <a16:creationId xmlns:a16="http://schemas.microsoft.com/office/drawing/2014/main" id="{9F6AB81E-8983-B606-277E-E875459F952E}"/>
              </a:ext>
            </a:extLst>
          </p:cNvPr>
          <p:cNvSpPr>
            <a:spLocks noGrp="1"/>
          </p:cNvSpPr>
          <p:nvPr>
            <p:ph type="subTitle" idx="1"/>
          </p:nvPr>
        </p:nvSpPr>
        <p:spPr/>
        <p:txBody>
          <a:bodyPr/>
          <a:lstStyle/>
          <a:p>
            <a:r>
              <a:rPr lang="en-GB" altLang="zh-CN" dirty="0"/>
              <a:t>Sirui Zhang</a:t>
            </a:r>
            <a:endParaRPr lang="zh-CN" altLang="en-US" dirty="0"/>
          </a:p>
        </p:txBody>
      </p:sp>
    </p:spTree>
    <p:extLst>
      <p:ext uri="{BB962C8B-B14F-4D97-AF65-F5344CB8AC3E}">
        <p14:creationId xmlns:p14="http://schemas.microsoft.com/office/powerpoint/2010/main" val="46868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96D10-87D4-6016-658A-C8C91252703C}"/>
              </a:ext>
            </a:extLst>
          </p:cNvPr>
          <p:cNvSpPr>
            <a:spLocks noGrp="1"/>
          </p:cNvSpPr>
          <p:nvPr>
            <p:ph type="title"/>
          </p:nvPr>
        </p:nvSpPr>
        <p:spPr/>
        <p:txBody>
          <a:bodyPr/>
          <a:lstStyle/>
          <a:p>
            <a:r>
              <a:rPr lang="en-GB" altLang="zh-CN" dirty="0"/>
              <a:t>Customer Analysis</a:t>
            </a:r>
            <a:endParaRPr lang="zh-CN" altLang="en-US" dirty="0"/>
          </a:p>
        </p:txBody>
      </p:sp>
      <p:pic>
        <p:nvPicPr>
          <p:cNvPr id="5" name="内容占位符 4">
            <a:extLst>
              <a:ext uri="{FF2B5EF4-FFF2-40B4-BE49-F238E27FC236}">
                <a16:creationId xmlns:a16="http://schemas.microsoft.com/office/drawing/2014/main" id="{11BF7A7B-B413-E189-4DE5-E53A1BF33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956" y="1690688"/>
            <a:ext cx="5801784" cy="4351338"/>
          </a:xfrm>
        </p:spPr>
      </p:pic>
      <p:sp>
        <p:nvSpPr>
          <p:cNvPr id="6" name="文本框 5">
            <a:extLst>
              <a:ext uri="{FF2B5EF4-FFF2-40B4-BE49-F238E27FC236}">
                <a16:creationId xmlns:a16="http://schemas.microsoft.com/office/drawing/2014/main" id="{AF139523-2CA1-535B-FBE2-84C5A3C7F322}"/>
              </a:ext>
            </a:extLst>
          </p:cNvPr>
          <p:cNvSpPr txBox="1"/>
          <p:nvPr/>
        </p:nvSpPr>
        <p:spPr>
          <a:xfrm>
            <a:off x="7297445" y="2246050"/>
            <a:ext cx="2974019" cy="2862322"/>
          </a:xfrm>
          <a:prstGeom prst="rect">
            <a:avLst/>
          </a:prstGeom>
          <a:noFill/>
        </p:spPr>
        <p:txBody>
          <a:bodyPr wrap="square" rtlCol="0">
            <a:spAutoFit/>
          </a:bodyPr>
          <a:lstStyle/>
          <a:p>
            <a:r>
              <a:rPr lang="en-GB" altLang="zh-CN" dirty="0"/>
              <a:t>This picture shows each age groups’ income stage. We can see that age group 18-25 and 41-60 are more likely to earn less than 3500, and age group 26-40 is more likely to earn more than 15000. The income stage 3500-15000 ‘s age structure is normal. </a:t>
            </a:r>
            <a:endParaRPr lang="zh-CN" altLang="en-US" dirty="0"/>
          </a:p>
        </p:txBody>
      </p:sp>
    </p:spTree>
    <p:extLst>
      <p:ext uri="{BB962C8B-B14F-4D97-AF65-F5344CB8AC3E}">
        <p14:creationId xmlns:p14="http://schemas.microsoft.com/office/powerpoint/2010/main" val="223514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2F8B1-C8A3-7AC4-DD25-35C6CF254FFF}"/>
              </a:ext>
            </a:extLst>
          </p:cNvPr>
          <p:cNvSpPr>
            <a:spLocks noGrp="1"/>
          </p:cNvSpPr>
          <p:nvPr>
            <p:ph type="title"/>
          </p:nvPr>
        </p:nvSpPr>
        <p:spPr/>
        <p:txBody>
          <a:bodyPr/>
          <a:lstStyle/>
          <a:p>
            <a:r>
              <a:rPr lang="en-GB" altLang="zh-CN" dirty="0"/>
              <a:t>Customer Analysis</a:t>
            </a:r>
            <a:endParaRPr lang="zh-CN" altLang="en-US" dirty="0"/>
          </a:p>
        </p:txBody>
      </p:sp>
      <p:pic>
        <p:nvPicPr>
          <p:cNvPr id="5" name="内容占位符 4">
            <a:extLst>
              <a:ext uri="{FF2B5EF4-FFF2-40B4-BE49-F238E27FC236}">
                <a16:creationId xmlns:a16="http://schemas.microsoft.com/office/drawing/2014/main" id="{8F309A19-5C6C-77CE-F50D-AAAAC4125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7904" y="1816747"/>
            <a:ext cx="5801784" cy="4351338"/>
          </a:xfrm>
        </p:spPr>
      </p:pic>
      <p:pic>
        <p:nvPicPr>
          <p:cNvPr id="7" name="图片 6">
            <a:extLst>
              <a:ext uri="{FF2B5EF4-FFF2-40B4-BE49-F238E27FC236}">
                <a16:creationId xmlns:a16="http://schemas.microsoft.com/office/drawing/2014/main" id="{C72038AE-ADFE-178D-1240-B8BFEAC4E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34" y="1816747"/>
            <a:ext cx="5852172" cy="4389129"/>
          </a:xfrm>
          <a:prstGeom prst="rect">
            <a:avLst/>
          </a:prstGeom>
        </p:spPr>
      </p:pic>
      <p:sp>
        <p:nvSpPr>
          <p:cNvPr id="9" name="文本框 8">
            <a:extLst>
              <a:ext uri="{FF2B5EF4-FFF2-40B4-BE49-F238E27FC236}">
                <a16:creationId xmlns:a16="http://schemas.microsoft.com/office/drawing/2014/main" id="{C428A56D-2FCA-B04A-1BF3-9D7B6627E73E}"/>
              </a:ext>
            </a:extLst>
          </p:cNvPr>
          <p:cNvSpPr txBox="1"/>
          <p:nvPr/>
        </p:nvSpPr>
        <p:spPr>
          <a:xfrm>
            <a:off x="5868140" y="365125"/>
            <a:ext cx="5584054" cy="1200329"/>
          </a:xfrm>
          <a:prstGeom prst="rect">
            <a:avLst/>
          </a:prstGeom>
          <a:noFill/>
        </p:spPr>
        <p:txBody>
          <a:bodyPr wrap="square" rtlCol="0">
            <a:spAutoFit/>
          </a:bodyPr>
          <a:lstStyle/>
          <a:p>
            <a:r>
              <a:rPr lang="en-GB" altLang="zh-CN" dirty="0"/>
              <a:t>For both companies, each age groups provide similar average profit. But, it is significant that age group 26-40 provide more transactions. Then is 18-25, then 41-60. Age group 60+ provide the least transactions.</a:t>
            </a:r>
            <a:endParaRPr lang="zh-CN" altLang="en-US" dirty="0"/>
          </a:p>
        </p:txBody>
      </p:sp>
    </p:spTree>
    <p:extLst>
      <p:ext uri="{BB962C8B-B14F-4D97-AF65-F5344CB8AC3E}">
        <p14:creationId xmlns:p14="http://schemas.microsoft.com/office/powerpoint/2010/main" val="44635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81EC9-292A-82AD-54A6-68749FCD33EF}"/>
              </a:ext>
            </a:extLst>
          </p:cNvPr>
          <p:cNvSpPr>
            <a:spLocks noGrp="1"/>
          </p:cNvSpPr>
          <p:nvPr>
            <p:ph type="title"/>
          </p:nvPr>
        </p:nvSpPr>
        <p:spPr/>
        <p:txBody>
          <a:bodyPr/>
          <a:lstStyle/>
          <a:p>
            <a:r>
              <a:rPr lang="en-GB" altLang="zh-CN" dirty="0"/>
              <a:t>Customer Analysis</a:t>
            </a:r>
            <a:endParaRPr lang="zh-CN" altLang="en-US" dirty="0"/>
          </a:p>
        </p:txBody>
      </p:sp>
      <p:pic>
        <p:nvPicPr>
          <p:cNvPr id="5" name="内容占位符 4">
            <a:extLst>
              <a:ext uri="{FF2B5EF4-FFF2-40B4-BE49-F238E27FC236}">
                <a16:creationId xmlns:a16="http://schemas.microsoft.com/office/drawing/2014/main" id="{F84A6611-8787-F8BC-1A49-A28E4967E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498" y="1997915"/>
            <a:ext cx="5801784" cy="4351338"/>
          </a:xfrm>
        </p:spPr>
      </p:pic>
      <p:pic>
        <p:nvPicPr>
          <p:cNvPr id="7" name="图片 6">
            <a:extLst>
              <a:ext uri="{FF2B5EF4-FFF2-40B4-BE49-F238E27FC236}">
                <a16:creationId xmlns:a16="http://schemas.microsoft.com/office/drawing/2014/main" id="{722A64F6-5BC4-30AD-62C0-A840E6D95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26" y="1997915"/>
            <a:ext cx="5852172" cy="4389129"/>
          </a:xfrm>
          <a:prstGeom prst="rect">
            <a:avLst/>
          </a:prstGeom>
        </p:spPr>
      </p:pic>
      <p:sp>
        <p:nvSpPr>
          <p:cNvPr id="8" name="文本框 7">
            <a:extLst>
              <a:ext uri="{FF2B5EF4-FFF2-40B4-BE49-F238E27FC236}">
                <a16:creationId xmlns:a16="http://schemas.microsoft.com/office/drawing/2014/main" id="{79557568-81B0-105D-C8D8-1ED3646A80A8}"/>
              </a:ext>
            </a:extLst>
          </p:cNvPr>
          <p:cNvSpPr txBox="1"/>
          <p:nvPr/>
        </p:nvSpPr>
        <p:spPr>
          <a:xfrm>
            <a:off x="5708342" y="204186"/>
            <a:ext cx="5645458" cy="1200329"/>
          </a:xfrm>
          <a:prstGeom prst="rect">
            <a:avLst/>
          </a:prstGeom>
          <a:noFill/>
        </p:spPr>
        <p:txBody>
          <a:bodyPr wrap="square" rtlCol="0">
            <a:spAutoFit/>
          </a:bodyPr>
          <a:lstStyle/>
          <a:p>
            <a:r>
              <a:rPr lang="en-GB" altLang="zh-CN" dirty="0"/>
              <a:t>Similar as age stage, the mean profit of each income stage are similar. But, for transaction amounts, those who have &gt;15000 income provide the most transactions. </a:t>
            </a:r>
            <a:endParaRPr lang="zh-CN" altLang="en-US" dirty="0"/>
          </a:p>
        </p:txBody>
      </p:sp>
    </p:spTree>
    <p:extLst>
      <p:ext uri="{BB962C8B-B14F-4D97-AF65-F5344CB8AC3E}">
        <p14:creationId xmlns:p14="http://schemas.microsoft.com/office/powerpoint/2010/main" val="412215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77ADB-AF39-19CB-184D-8ECAB01F4729}"/>
              </a:ext>
            </a:extLst>
          </p:cNvPr>
          <p:cNvSpPr>
            <a:spLocks noGrp="1"/>
          </p:cNvSpPr>
          <p:nvPr>
            <p:ph type="title"/>
          </p:nvPr>
        </p:nvSpPr>
        <p:spPr/>
        <p:txBody>
          <a:bodyPr/>
          <a:lstStyle/>
          <a:p>
            <a:r>
              <a:rPr lang="en-GB" altLang="zh-CN" dirty="0"/>
              <a:t>City analysis</a:t>
            </a:r>
            <a:endParaRPr lang="zh-CN" altLang="en-US" dirty="0"/>
          </a:p>
        </p:txBody>
      </p:sp>
      <p:pic>
        <p:nvPicPr>
          <p:cNvPr id="5" name="内容占位符 4">
            <a:extLst>
              <a:ext uri="{FF2B5EF4-FFF2-40B4-BE49-F238E27FC236}">
                <a16:creationId xmlns:a16="http://schemas.microsoft.com/office/drawing/2014/main" id="{E7D57874-B846-0F41-9746-A0305B9C99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41" r="8266"/>
          <a:stretch/>
        </p:blipFill>
        <p:spPr>
          <a:xfrm>
            <a:off x="125755" y="2263804"/>
            <a:ext cx="11228045" cy="3524435"/>
          </a:xfrm>
        </p:spPr>
      </p:pic>
      <p:sp>
        <p:nvSpPr>
          <p:cNvPr id="6" name="文本框 5">
            <a:extLst>
              <a:ext uri="{FF2B5EF4-FFF2-40B4-BE49-F238E27FC236}">
                <a16:creationId xmlns:a16="http://schemas.microsoft.com/office/drawing/2014/main" id="{36F39FE5-D298-02A3-E17B-7D6A1D70EA50}"/>
              </a:ext>
            </a:extLst>
          </p:cNvPr>
          <p:cNvSpPr txBox="1"/>
          <p:nvPr/>
        </p:nvSpPr>
        <p:spPr>
          <a:xfrm>
            <a:off x="838200" y="1690688"/>
            <a:ext cx="10377996" cy="369332"/>
          </a:xfrm>
          <a:prstGeom prst="rect">
            <a:avLst/>
          </a:prstGeom>
          <a:noFill/>
        </p:spPr>
        <p:txBody>
          <a:bodyPr wrap="square" rtlCol="0">
            <a:spAutoFit/>
          </a:bodyPr>
          <a:lstStyle/>
          <a:p>
            <a:r>
              <a:rPr lang="en-GB" altLang="zh-CN" dirty="0"/>
              <a:t>It is significant that yellow company occupy more in each city. </a:t>
            </a:r>
            <a:endParaRPr lang="zh-CN" altLang="en-US" dirty="0"/>
          </a:p>
        </p:txBody>
      </p:sp>
    </p:spTree>
    <p:extLst>
      <p:ext uri="{BB962C8B-B14F-4D97-AF65-F5344CB8AC3E}">
        <p14:creationId xmlns:p14="http://schemas.microsoft.com/office/powerpoint/2010/main" val="379891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548FA-6E70-6981-5026-339FB42BFD2F}"/>
              </a:ext>
            </a:extLst>
          </p:cNvPr>
          <p:cNvSpPr>
            <a:spLocks noGrp="1"/>
          </p:cNvSpPr>
          <p:nvPr>
            <p:ph type="title"/>
          </p:nvPr>
        </p:nvSpPr>
        <p:spPr/>
        <p:txBody>
          <a:bodyPr/>
          <a:lstStyle/>
          <a:p>
            <a:r>
              <a:rPr lang="en-GB" altLang="zh-CN" dirty="0"/>
              <a:t>Transaction and Profit</a:t>
            </a:r>
            <a:endParaRPr lang="zh-CN" altLang="en-US" dirty="0"/>
          </a:p>
        </p:txBody>
      </p:sp>
      <p:pic>
        <p:nvPicPr>
          <p:cNvPr id="5" name="内容占位符 4">
            <a:extLst>
              <a:ext uri="{FF2B5EF4-FFF2-40B4-BE49-F238E27FC236}">
                <a16:creationId xmlns:a16="http://schemas.microsoft.com/office/drawing/2014/main" id="{FDAD8507-4558-FD86-3FE0-3A06F5560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195" y="1743446"/>
            <a:ext cx="5801784" cy="4351338"/>
          </a:xfrm>
        </p:spPr>
      </p:pic>
      <p:pic>
        <p:nvPicPr>
          <p:cNvPr id="7" name="图片 6">
            <a:extLst>
              <a:ext uri="{FF2B5EF4-FFF2-40B4-BE49-F238E27FC236}">
                <a16:creationId xmlns:a16="http://schemas.microsoft.com/office/drawing/2014/main" id="{5F6CE91C-CE9A-0FAE-C963-A9C6F7E9A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203" y="1743446"/>
            <a:ext cx="5852172" cy="4389129"/>
          </a:xfrm>
          <a:prstGeom prst="rect">
            <a:avLst/>
          </a:prstGeom>
        </p:spPr>
      </p:pic>
      <p:sp>
        <p:nvSpPr>
          <p:cNvPr id="8" name="文本框 7">
            <a:extLst>
              <a:ext uri="{FF2B5EF4-FFF2-40B4-BE49-F238E27FC236}">
                <a16:creationId xmlns:a16="http://schemas.microsoft.com/office/drawing/2014/main" id="{2C85FB0E-23A0-0C21-A69B-F09B9A5BE023}"/>
              </a:ext>
            </a:extLst>
          </p:cNvPr>
          <p:cNvSpPr txBox="1"/>
          <p:nvPr/>
        </p:nvSpPr>
        <p:spPr>
          <a:xfrm>
            <a:off x="6888703" y="503274"/>
            <a:ext cx="4607510" cy="923330"/>
          </a:xfrm>
          <a:prstGeom prst="rect">
            <a:avLst/>
          </a:prstGeom>
          <a:noFill/>
        </p:spPr>
        <p:txBody>
          <a:bodyPr wrap="square" rtlCol="0">
            <a:spAutoFit/>
          </a:bodyPr>
          <a:lstStyle/>
          <a:p>
            <a:r>
              <a:rPr lang="en-GB" altLang="zh-CN" dirty="0"/>
              <a:t>In winter, people’s willingness to use the services is the most. But in summer, each transaction provides more profit. </a:t>
            </a:r>
            <a:endParaRPr lang="zh-CN" altLang="en-US" dirty="0"/>
          </a:p>
        </p:txBody>
      </p:sp>
    </p:spTree>
    <p:extLst>
      <p:ext uri="{BB962C8B-B14F-4D97-AF65-F5344CB8AC3E}">
        <p14:creationId xmlns:p14="http://schemas.microsoft.com/office/powerpoint/2010/main" val="228521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4D282-7C29-B670-1CCD-3B419EA7CF02}"/>
              </a:ext>
            </a:extLst>
          </p:cNvPr>
          <p:cNvSpPr>
            <a:spLocks noGrp="1"/>
          </p:cNvSpPr>
          <p:nvPr>
            <p:ph type="title"/>
          </p:nvPr>
        </p:nvSpPr>
        <p:spPr/>
        <p:txBody>
          <a:bodyPr/>
          <a:lstStyle/>
          <a:p>
            <a:r>
              <a:rPr lang="en-GB" altLang="zh-CN" dirty="0"/>
              <a:t>Recommendations</a:t>
            </a:r>
            <a:endParaRPr lang="zh-CN" altLang="en-US" dirty="0"/>
          </a:p>
        </p:txBody>
      </p:sp>
      <p:sp>
        <p:nvSpPr>
          <p:cNvPr id="3" name="内容占位符 2">
            <a:extLst>
              <a:ext uri="{FF2B5EF4-FFF2-40B4-BE49-F238E27FC236}">
                <a16:creationId xmlns:a16="http://schemas.microsoft.com/office/drawing/2014/main" id="{3C300A1F-CE2A-EEC8-D8D0-006851AC232D}"/>
              </a:ext>
            </a:extLst>
          </p:cNvPr>
          <p:cNvSpPr>
            <a:spLocks noGrp="1"/>
          </p:cNvSpPr>
          <p:nvPr>
            <p:ph idx="1"/>
          </p:nvPr>
        </p:nvSpPr>
        <p:spPr>
          <a:xfrm>
            <a:off x="838200" y="1825625"/>
            <a:ext cx="11040122" cy="4351338"/>
          </a:xfrm>
        </p:spPr>
        <p:txBody>
          <a:bodyPr>
            <a:normAutofit lnSpcReduction="10000"/>
          </a:bodyPr>
          <a:lstStyle/>
          <a:p>
            <a:r>
              <a:rPr lang="en-GB" altLang="zh-CN" dirty="0"/>
              <a:t>For market occupation, yellow company has absolutely advantage. Yellow company has three times of transactions and 2 times of customers as pink company.</a:t>
            </a:r>
          </a:p>
          <a:p>
            <a:r>
              <a:rPr lang="en-GB" altLang="zh-CN" dirty="0"/>
              <a:t>Yellow company’s customer has higher willingness to consume. Each customer of yellow company provide two times of amount of  transactions as customers of pink company.</a:t>
            </a:r>
          </a:p>
          <a:p>
            <a:r>
              <a:rPr lang="en-GB" altLang="zh-CN" dirty="0"/>
              <a:t>Yellow company have more high-income customers which provide more profit.</a:t>
            </a:r>
          </a:p>
          <a:p>
            <a:r>
              <a:rPr lang="en-GB" altLang="zh-CN" dirty="0"/>
              <a:t>As profit rate:</a:t>
            </a:r>
          </a:p>
          <a:p>
            <a:pPr marL="0" indent="0">
              <a:buNone/>
            </a:pPr>
            <a:r>
              <a:rPr lang="en-GB" altLang="zh-CN" dirty="0"/>
              <a:t>  yellow company also win.</a:t>
            </a:r>
          </a:p>
        </p:txBody>
      </p:sp>
      <p:graphicFrame>
        <p:nvGraphicFramePr>
          <p:cNvPr id="4" name="表格 15">
            <a:extLst>
              <a:ext uri="{FF2B5EF4-FFF2-40B4-BE49-F238E27FC236}">
                <a16:creationId xmlns:a16="http://schemas.microsoft.com/office/drawing/2014/main" id="{71B777DD-970C-A5C5-5100-CAA364ABF9BC}"/>
              </a:ext>
            </a:extLst>
          </p:cNvPr>
          <p:cNvGraphicFramePr>
            <a:graphicFrameLocks noGrp="1"/>
          </p:cNvGraphicFramePr>
          <p:nvPr>
            <p:extLst>
              <p:ext uri="{D42A27DB-BD31-4B8C-83A1-F6EECF244321}">
                <p14:modId xmlns:p14="http://schemas.microsoft.com/office/powerpoint/2010/main" val="830485264"/>
              </p:ext>
            </p:extLst>
          </p:nvPr>
        </p:nvGraphicFramePr>
        <p:xfrm>
          <a:off x="5504154" y="5024761"/>
          <a:ext cx="3444537" cy="743128"/>
        </p:xfrm>
        <a:graphic>
          <a:graphicData uri="http://schemas.openxmlformats.org/drawingml/2006/table">
            <a:tbl>
              <a:tblPr firstRow="1" bandRow="1">
                <a:tableStyleId>{5C22544A-7EE6-4342-B048-85BDC9FD1C3A}</a:tableStyleId>
              </a:tblPr>
              <a:tblGrid>
                <a:gridCol w="1952598">
                  <a:extLst>
                    <a:ext uri="{9D8B030D-6E8A-4147-A177-3AD203B41FA5}">
                      <a16:colId xmlns:a16="http://schemas.microsoft.com/office/drawing/2014/main" val="1516672705"/>
                    </a:ext>
                  </a:extLst>
                </a:gridCol>
                <a:gridCol w="1491939">
                  <a:extLst>
                    <a:ext uri="{9D8B030D-6E8A-4147-A177-3AD203B41FA5}">
                      <a16:colId xmlns:a16="http://schemas.microsoft.com/office/drawing/2014/main" val="2533236387"/>
                    </a:ext>
                  </a:extLst>
                </a:gridCol>
              </a:tblGrid>
              <a:tr h="372288">
                <a:tc>
                  <a:txBody>
                    <a:bodyPr/>
                    <a:lstStyle/>
                    <a:p>
                      <a:r>
                        <a:rPr lang="en-GB" altLang="zh-CN" dirty="0"/>
                        <a:t>yellow</a:t>
                      </a:r>
                      <a:endParaRPr lang="zh-CN" altLang="en-US" dirty="0"/>
                    </a:p>
                  </a:txBody>
                  <a:tcPr/>
                </a:tc>
                <a:tc>
                  <a:txBody>
                    <a:bodyPr/>
                    <a:lstStyle/>
                    <a:p>
                      <a:r>
                        <a:rPr lang="en-GB" altLang="zh-CN" dirty="0"/>
                        <a:t>54.3%</a:t>
                      </a:r>
                      <a:endParaRPr lang="zh-CN" altLang="en-US" dirty="0"/>
                    </a:p>
                  </a:txBody>
                  <a:tcPr/>
                </a:tc>
                <a:extLst>
                  <a:ext uri="{0D108BD9-81ED-4DB2-BD59-A6C34878D82A}">
                    <a16:rowId xmlns:a16="http://schemas.microsoft.com/office/drawing/2014/main" val="1879518677"/>
                  </a:ext>
                </a:extLst>
              </a:tr>
              <a:tr h="370840">
                <a:tc>
                  <a:txBody>
                    <a:bodyPr/>
                    <a:lstStyle/>
                    <a:p>
                      <a:r>
                        <a:rPr lang="en-GB" altLang="zh-CN" dirty="0"/>
                        <a:t>pink</a:t>
                      </a:r>
                      <a:endParaRPr lang="zh-CN" altLang="en-US" dirty="0"/>
                    </a:p>
                  </a:txBody>
                  <a:tcPr/>
                </a:tc>
                <a:tc>
                  <a:txBody>
                    <a:bodyPr/>
                    <a:lstStyle/>
                    <a:p>
                      <a:r>
                        <a:rPr lang="en-GB" altLang="zh-CN" dirty="0"/>
                        <a:t>25.56%</a:t>
                      </a:r>
                      <a:endParaRPr lang="zh-CN" altLang="en-US" dirty="0"/>
                    </a:p>
                  </a:txBody>
                  <a:tcPr/>
                </a:tc>
                <a:extLst>
                  <a:ext uri="{0D108BD9-81ED-4DB2-BD59-A6C34878D82A}">
                    <a16:rowId xmlns:a16="http://schemas.microsoft.com/office/drawing/2014/main" val="4013454868"/>
                  </a:ext>
                </a:extLst>
              </a:tr>
            </a:tbl>
          </a:graphicData>
        </a:graphic>
      </p:graphicFrame>
    </p:spTree>
    <p:extLst>
      <p:ext uri="{BB962C8B-B14F-4D97-AF65-F5344CB8AC3E}">
        <p14:creationId xmlns:p14="http://schemas.microsoft.com/office/powerpoint/2010/main" val="23442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C2DA3-C1EF-7DBB-02C3-5695A8A5A024}"/>
              </a:ext>
            </a:extLst>
          </p:cNvPr>
          <p:cNvSpPr>
            <a:spLocks noGrp="1"/>
          </p:cNvSpPr>
          <p:nvPr>
            <p:ph type="title"/>
          </p:nvPr>
        </p:nvSpPr>
        <p:spPr/>
        <p:txBody>
          <a:bodyPr/>
          <a:lstStyle/>
          <a:p>
            <a:r>
              <a:rPr lang="en-GB" altLang="zh-CN" dirty="0"/>
              <a:t>Recommendations</a:t>
            </a:r>
            <a:endParaRPr lang="zh-CN" altLang="en-US" dirty="0"/>
          </a:p>
        </p:txBody>
      </p:sp>
      <p:sp>
        <p:nvSpPr>
          <p:cNvPr id="3" name="内容占位符 2">
            <a:extLst>
              <a:ext uri="{FF2B5EF4-FFF2-40B4-BE49-F238E27FC236}">
                <a16:creationId xmlns:a16="http://schemas.microsoft.com/office/drawing/2014/main" id="{1D02FC69-5672-10AC-8652-D1A89E252A95}"/>
              </a:ext>
            </a:extLst>
          </p:cNvPr>
          <p:cNvSpPr>
            <a:spLocks noGrp="1"/>
          </p:cNvSpPr>
          <p:nvPr>
            <p:ph idx="1"/>
          </p:nvPr>
        </p:nvSpPr>
        <p:spPr/>
        <p:txBody>
          <a:bodyPr/>
          <a:lstStyle/>
          <a:p>
            <a:r>
              <a:rPr lang="en-GB" altLang="zh-CN" dirty="0"/>
              <a:t>During three years, both companies’ transaction and customer increased by about 1.15 .  But the rate of 24-40 age group and &gt;15000 income group of pink company, increased less compared with yellow company.</a:t>
            </a:r>
          </a:p>
          <a:p>
            <a:endParaRPr lang="en-GB" altLang="zh-CN" dirty="0"/>
          </a:p>
          <a:p>
            <a:endParaRPr lang="en-GB" altLang="zh-CN" dirty="0"/>
          </a:p>
          <a:p>
            <a:r>
              <a:rPr lang="en-GB" altLang="zh-CN" dirty="0"/>
              <a:t>Base on these points, we will recommend yellow company </a:t>
            </a:r>
            <a:r>
              <a:rPr lang="en-GB" altLang="zh-CN"/>
              <a:t>for investment</a:t>
            </a:r>
            <a:endParaRPr lang="zh-CN" altLang="en-US" dirty="0"/>
          </a:p>
        </p:txBody>
      </p:sp>
    </p:spTree>
    <p:extLst>
      <p:ext uri="{BB962C8B-B14F-4D97-AF65-F5344CB8AC3E}">
        <p14:creationId xmlns:p14="http://schemas.microsoft.com/office/powerpoint/2010/main" val="313365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86B25-D513-85DE-90A8-CF7D4F8AD459}"/>
              </a:ext>
            </a:extLst>
          </p:cNvPr>
          <p:cNvSpPr>
            <a:spLocks noGrp="1"/>
          </p:cNvSpPr>
          <p:nvPr>
            <p:ph type="title"/>
          </p:nvPr>
        </p:nvSpPr>
        <p:spPr/>
        <p:txBody>
          <a:bodyPr/>
          <a:lstStyle/>
          <a:p>
            <a:r>
              <a:rPr lang="en-GB" altLang="zh-CN" dirty="0"/>
              <a:t>Background</a:t>
            </a:r>
            <a:endParaRPr lang="zh-CN" altLang="en-US" dirty="0"/>
          </a:p>
        </p:txBody>
      </p:sp>
      <p:sp>
        <p:nvSpPr>
          <p:cNvPr id="3" name="内容占位符 2">
            <a:extLst>
              <a:ext uri="{FF2B5EF4-FFF2-40B4-BE49-F238E27FC236}">
                <a16:creationId xmlns:a16="http://schemas.microsoft.com/office/drawing/2014/main" id="{FFB8F60B-B13F-E9C5-2CEF-43F35D8C5FD4}"/>
              </a:ext>
            </a:extLst>
          </p:cNvPr>
          <p:cNvSpPr>
            <a:spLocks noGrp="1"/>
          </p:cNvSpPr>
          <p:nvPr>
            <p:ph idx="1"/>
          </p:nvPr>
        </p:nvSpPr>
        <p:spPr/>
        <p:txBody>
          <a:bodyPr/>
          <a:lstStyle/>
          <a:p>
            <a:r>
              <a:rPr lang="en-US" altLang="zh-CN"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they want to understand the market before taking final decision.</a:t>
            </a:r>
          </a:p>
          <a:p>
            <a:endParaRPr lang="en-US" altLang="zh-CN" dirty="0">
              <a:solidFill>
                <a:srgbClr val="2D3B45"/>
              </a:solidFill>
              <a:latin typeface="Lato Extended"/>
            </a:endParaRPr>
          </a:p>
          <a:p>
            <a:r>
              <a:rPr lang="en-US" altLang="zh-CN" b="0" i="0" dirty="0">
                <a:solidFill>
                  <a:srgbClr val="2D3B45"/>
                </a:solidFill>
                <a:effectLst/>
                <a:latin typeface="Lato Extended"/>
              </a:rPr>
              <a:t>This presentation will be judged based on the visuals provided, the quality of my analysis and the value of my recommendations and insights.</a:t>
            </a:r>
            <a:endParaRPr lang="zh-CN" altLang="en-US" dirty="0"/>
          </a:p>
        </p:txBody>
      </p:sp>
    </p:spTree>
    <p:extLst>
      <p:ext uri="{BB962C8B-B14F-4D97-AF65-F5344CB8AC3E}">
        <p14:creationId xmlns:p14="http://schemas.microsoft.com/office/powerpoint/2010/main" val="103194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9B929-2593-C2A4-35DE-D6AE717CBCB6}"/>
              </a:ext>
            </a:extLst>
          </p:cNvPr>
          <p:cNvSpPr>
            <a:spLocks noGrp="1"/>
          </p:cNvSpPr>
          <p:nvPr>
            <p:ph type="title"/>
          </p:nvPr>
        </p:nvSpPr>
        <p:spPr/>
        <p:txBody>
          <a:bodyPr/>
          <a:lstStyle/>
          <a:p>
            <a:r>
              <a:rPr lang="en-GB" altLang="zh-CN" dirty="0"/>
              <a:t>Data Exploration</a:t>
            </a:r>
            <a:endParaRPr lang="zh-CN" altLang="en-US" dirty="0"/>
          </a:p>
        </p:txBody>
      </p:sp>
      <p:sp>
        <p:nvSpPr>
          <p:cNvPr id="5" name="内容占位符 4">
            <a:extLst>
              <a:ext uri="{FF2B5EF4-FFF2-40B4-BE49-F238E27FC236}">
                <a16:creationId xmlns:a16="http://schemas.microsoft.com/office/drawing/2014/main" id="{C97C8F72-AF28-9DC6-387B-C3B9577173C7}"/>
              </a:ext>
            </a:extLst>
          </p:cNvPr>
          <p:cNvSpPr>
            <a:spLocks noGrp="1"/>
          </p:cNvSpPr>
          <p:nvPr>
            <p:ph idx="1"/>
          </p:nvPr>
        </p:nvSpPr>
        <p:spPr/>
        <p:txBody>
          <a:bodyPr/>
          <a:lstStyle/>
          <a:p>
            <a:pPr marL="0" indent="0">
              <a:buNone/>
            </a:pPr>
            <a:r>
              <a:rPr lang="en-GB" altLang="zh-CN" dirty="0"/>
              <a:t>Information files:                                     </a:t>
            </a:r>
          </a:p>
          <a:p>
            <a:pPr marL="0" indent="0">
              <a:buNone/>
            </a:pPr>
            <a:r>
              <a:rPr lang="en-GB" altLang="zh-CN" dirty="0"/>
              <a:t>Cab_Data.csv                   information of two companies’ transaction</a:t>
            </a:r>
          </a:p>
          <a:p>
            <a:pPr marL="0" indent="0">
              <a:buNone/>
            </a:pPr>
            <a:r>
              <a:rPr lang="en-GB" altLang="zh-CN" dirty="0"/>
              <a:t>City.csv                            information about each city</a:t>
            </a:r>
          </a:p>
          <a:p>
            <a:pPr marL="0" indent="0">
              <a:buNone/>
            </a:pPr>
            <a:r>
              <a:rPr lang="en-GB" altLang="zh-CN" dirty="0"/>
              <a:t>Transaction_ID.csv           transactions’ related customers</a:t>
            </a:r>
          </a:p>
          <a:p>
            <a:pPr marL="0" indent="0">
              <a:buNone/>
            </a:pPr>
            <a:r>
              <a:rPr lang="en-GB" altLang="zh-CN" dirty="0"/>
              <a:t>Customer_ID.csv              information about each customer</a:t>
            </a:r>
          </a:p>
          <a:p>
            <a:pPr marL="0" indent="0">
              <a:buNone/>
            </a:pPr>
            <a:endParaRPr lang="en-GB" altLang="zh-CN" dirty="0"/>
          </a:p>
          <a:p>
            <a:pPr marL="0" indent="0">
              <a:buNone/>
            </a:pPr>
            <a:r>
              <a:rPr lang="en-GB" altLang="zh-CN" dirty="0"/>
              <a:t>Final results:</a:t>
            </a:r>
          </a:p>
          <a:p>
            <a:pPr marL="0" indent="0">
              <a:buNone/>
            </a:pPr>
            <a:r>
              <a:rPr lang="en-GB" altLang="zh-CN" dirty="0"/>
              <a:t>result.ppt</a:t>
            </a:r>
            <a:endParaRPr lang="zh-CN" altLang="en-US" dirty="0"/>
          </a:p>
        </p:txBody>
      </p:sp>
    </p:spTree>
    <p:extLst>
      <p:ext uri="{BB962C8B-B14F-4D97-AF65-F5344CB8AC3E}">
        <p14:creationId xmlns:p14="http://schemas.microsoft.com/office/powerpoint/2010/main" val="230992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571DB-39B0-D7AF-5037-D5DF1F289044}"/>
              </a:ext>
            </a:extLst>
          </p:cNvPr>
          <p:cNvSpPr>
            <a:spLocks noGrp="1"/>
          </p:cNvSpPr>
          <p:nvPr>
            <p:ph type="title"/>
          </p:nvPr>
        </p:nvSpPr>
        <p:spPr/>
        <p:txBody>
          <a:bodyPr/>
          <a:lstStyle/>
          <a:p>
            <a:r>
              <a:rPr lang="en-GB" altLang="zh-CN" dirty="0"/>
              <a:t>Transaction and Customer</a:t>
            </a:r>
            <a:endParaRPr lang="zh-CN" altLang="en-US" dirty="0"/>
          </a:p>
        </p:txBody>
      </p:sp>
      <p:pic>
        <p:nvPicPr>
          <p:cNvPr id="5" name="内容占位符 4">
            <a:extLst>
              <a:ext uri="{FF2B5EF4-FFF2-40B4-BE49-F238E27FC236}">
                <a16:creationId xmlns:a16="http://schemas.microsoft.com/office/drawing/2014/main" id="{C5655F6E-C033-E176-3CD9-F357FCB8B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275" y="2225119"/>
            <a:ext cx="5801784" cy="4351338"/>
          </a:xfrm>
        </p:spPr>
      </p:pic>
      <p:pic>
        <p:nvPicPr>
          <p:cNvPr id="11" name="图片 10">
            <a:extLst>
              <a:ext uri="{FF2B5EF4-FFF2-40B4-BE49-F238E27FC236}">
                <a16:creationId xmlns:a16="http://schemas.microsoft.com/office/drawing/2014/main" id="{776197B5-95DD-5A3D-1133-1D5BB5590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2225119"/>
            <a:ext cx="5852172" cy="4389129"/>
          </a:xfrm>
          <a:prstGeom prst="rect">
            <a:avLst/>
          </a:prstGeom>
        </p:spPr>
      </p:pic>
      <p:sp>
        <p:nvSpPr>
          <p:cNvPr id="12" name="文本框 11">
            <a:extLst>
              <a:ext uri="{FF2B5EF4-FFF2-40B4-BE49-F238E27FC236}">
                <a16:creationId xmlns:a16="http://schemas.microsoft.com/office/drawing/2014/main" id="{FFAEA723-6191-1DC4-7E95-7AD393C48129}"/>
              </a:ext>
            </a:extLst>
          </p:cNvPr>
          <p:cNvSpPr txBox="1"/>
          <p:nvPr/>
        </p:nvSpPr>
        <p:spPr>
          <a:xfrm>
            <a:off x="697955" y="1367522"/>
            <a:ext cx="11283746" cy="923330"/>
          </a:xfrm>
          <a:prstGeom prst="rect">
            <a:avLst/>
          </a:prstGeom>
          <a:noFill/>
        </p:spPr>
        <p:txBody>
          <a:bodyPr wrap="square" rtlCol="0">
            <a:spAutoFit/>
          </a:bodyPr>
          <a:lstStyle/>
          <a:p>
            <a:r>
              <a:rPr lang="en-GB" altLang="zh-CN" dirty="0"/>
              <a:t>Both company had the least transactions and customers in 2016, reach peak in 2017 and their transactions both decreased  a bit in 2018. Their customers in 2018 is almost the same as 2017 . But, yellow company has higher amount of both transactions and customers compared with pink company</a:t>
            </a:r>
            <a:endParaRPr lang="zh-CN" altLang="en-US" dirty="0"/>
          </a:p>
        </p:txBody>
      </p:sp>
    </p:spTree>
    <p:extLst>
      <p:ext uri="{BB962C8B-B14F-4D97-AF65-F5344CB8AC3E}">
        <p14:creationId xmlns:p14="http://schemas.microsoft.com/office/powerpoint/2010/main" val="204685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01D5E-1482-BE29-B02D-4195523BBE3A}"/>
              </a:ext>
            </a:extLst>
          </p:cNvPr>
          <p:cNvSpPr>
            <a:spLocks noGrp="1"/>
          </p:cNvSpPr>
          <p:nvPr>
            <p:ph type="title"/>
          </p:nvPr>
        </p:nvSpPr>
        <p:spPr/>
        <p:txBody>
          <a:bodyPr/>
          <a:lstStyle/>
          <a:p>
            <a:r>
              <a:rPr lang="en-GB" altLang="zh-CN" dirty="0"/>
              <a:t>Transaction and Customer</a:t>
            </a:r>
            <a:endParaRPr lang="zh-CN" altLang="en-US" dirty="0"/>
          </a:p>
        </p:txBody>
      </p:sp>
      <p:pic>
        <p:nvPicPr>
          <p:cNvPr id="9" name="内容占位符 8">
            <a:extLst>
              <a:ext uri="{FF2B5EF4-FFF2-40B4-BE49-F238E27FC236}">
                <a16:creationId xmlns:a16="http://schemas.microsoft.com/office/drawing/2014/main" id="{240B17F9-1575-138A-9BE4-E07C1911D2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344" y="1690688"/>
            <a:ext cx="5801784" cy="4351338"/>
          </a:xfrm>
        </p:spPr>
      </p:pic>
      <p:sp>
        <p:nvSpPr>
          <p:cNvPr id="10" name="文本框 9">
            <a:extLst>
              <a:ext uri="{FF2B5EF4-FFF2-40B4-BE49-F238E27FC236}">
                <a16:creationId xmlns:a16="http://schemas.microsoft.com/office/drawing/2014/main" id="{F7ADAC48-76A0-05DB-5A69-D16FE599CCFA}"/>
              </a:ext>
            </a:extLst>
          </p:cNvPr>
          <p:cNvSpPr txBox="1"/>
          <p:nvPr/>
        </p:nvSpPr>
        <p:spPr>
          <a:xfrm>
            <a:off x="6968971" y="2158197"/>
            <a:ext cx="2104008" cy="3416320"/>
          </a:xfrm>
          <a:prstGeom prst="rect">
            <a:avLst/>
          </a:prstGeom>
          <a:noFill/>
        </p:spPr>
        <p:txBody>
          <a:bodyPr wrap="square" rtlCol="0">
            <a:spAutoFit/>
          </a:bodyPr>
          <a:lstStyle/>
          <a:p>
            <a:r>
              <a:rPr lang="en-GB" altLang="zh-CN" dirty="0"/>
              <a:t>Yellow company’s customers have stronger willingness to use the services. These three pictures significantly show that yellow company occupy more market needs and customers than pink company.</a:t>
            </a:r>
            <a:endParaRPr lang="zh-CN" altLang="en-US" dirty="0"/>
          </a:p>
        </p:txBody>
      </p:sp>
    </p:spTree>
    <p:extLst>
      <p:ext uri="{BB962C8B-B14F-4D97-AF65-F5344CB8AC3E}">
        <p14:creationId xmlns:p14="http://schemas.microsoft.com/office/powerpoint/2010/main" val="347842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BBF93-B285-D6E9-91DF-DB2B3D25240F}"/>
              </a:ext>
            </a:extLst>
          </p:cNvPr>
          <p:cNvSpPr>
            <a:spLocks noGrp="1"/>
          </p:cNvSpPr>
          <p:nvPr>
            <p:ph type="title"/>
          </p:nvPr>
        </p:nvSpPr>
        <p:spPr/>
        <p:txBody>
          <a:bodyPr/>
          <a:lstStyle/>
          <a:p>
            <a:r>
              <a:rPr lang="en-GB" altLang="zh-CN" dirty="0"/>
              <a:t>Distance and Profit</a:t>
            </a:r>
            <a:endParaRPr lang="zh-CN" altLang="en-US" dirty="0"/>
          </a:p>
        </p:txBody>
      </p:sp>
      <p:pic>
        <p:nvPicPr>
          <p:cNvPr id="5" name="内容占位符 4">
            <a:extLst>
              <a:ext uri="{FF2B5EF4-FFF2-40B4-BE49-F238E27FC236}">
                <a16:creationId xmlns:a16="http://schemas.microsoft.com/office/drawing/2014/main" id="{E9619E50-C488-3D35-05EF-36F218F7A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2506662"/>
            <a:ext cx="5801784" cy="4351338"/>
          </a:xfrm>
        </p:spPr>
      </p:pic>
      <p:pic>
        <p:nvPicPr>
          <p:cNvPr id="7" name="图片 6">
            <a:extLst>
              <a:ext uri="{FF2B5EF4-FFF2-40B4-BE49-F238E27FC236}">
                <a16:creationId xmlns:a16="http://schemas.microsoft.com/office/drawing/2014/main" id="{44D37DD8-4285-90E6-1DB5-0EE168319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10" y="2468871"/>
            <a:ext cx="5852172" cy="4389129"/>
          </a:xfrm>
          <a:prstGeom prst="rect">
            <a:avLst/>
          </a:prstGeom>
        </p:spPr>
      </p:pic>
    </p:spTree>
    <p:extLst>
      <p:ext uri="{BB962C8B-B14F-4D97-AF65-F5344CB8AC3E}">
        <p14:creationId xmlns:p14="http://schemas.microsoft.com/office/powerpoint/2010/main" val="147999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7FEE1-9068-9B58-1B9B-569556AB3CFE}"/>
              </a:ext>
            </a:extLst>
          </p:cNvPr>
          <p:cNvSpPr>
            <a:spLocks noGrp="1"/>
          </p:cNvSpPr>
          <p:nvPr>
            <p:ph type="title"/>
          </p:nvPr>
        </p:nvSpPr>
        <p:spPr/>
        <p:txBody>
          <a:bodyPr/>
          <a:lstStyle/>
          <a:p>
            <a:r>
              <a:rPr lang="en-GB" altLang="zh-CN" dirty="0"/>
              <a:t>Distance and Profit</a:t>
            </a:r>
            <a:endParaRPr lang="zh-CN" altLang="en-US" dirty="0"/>
          </a:p>
        </p:txBody>
      </p:sp>
      <p:pic>
        <p:nvPicPr>
          <p:cNvPr id="9" name="内容占位符 8">
            <a:extLst>
              <a:ext uri="{FF2B5EF4-FFF2-40B4-BE49-F238E27FC236}">
                <a16:creationId xmlns:a16="http://schemas.microsoft.com/office/drawing/2014/main" id="{D02057EF-C1BB-7B4D-C6F7-8A9CB19BB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6" y="1814204"/>
            <a:ext cx="5801784" cy="4351338"/>
          </a:xfrm>
        </p:spPr>
      </p:pic>
      <p:sp>
        <p:nvSpPr>
          <p:cNvPr id="14" name="文本框 13">
            <a:extLst>
              <a:ext uri="{FF2B5EF4-FFF2-40B4-BE49-F238E27FC236}">
                <a16:creationId xmlns:a16="http://schemas.microsoft.com/office/drawing/2014/main" id="{83BFBB9C-5F74-F37F-7F17-AA326BDA044B}"/>
              </a:ext>
            </a:extLst>
          </p:cNvPr>
          <p:cNvSpPr txBox="1"/>
          <p:nvPr/>
        </p:nvSpPr>
        <p:spPr>
          <a:xfrm>
            <a:off x="6241003" y="2290439"/>
            <a:ext cx="2175029" cy="2585323"/>
          </a:xfrm>
          <a:prstGeom prst="rect">
            <a:avLst/>
          </a:prstGeom>
          <a:noFill/>
        </p:spPr>
        <p:txBody>
          <a:bodyPr wrap="square" rtlCol="0">
            <a:spAutoFit/>
          </a:bodyPr>
          <a:lstStyle/>
          <a:p>
            <a:r>
              <a:rPr lang="en-GB" altLang="zh-CN" dirty="0"/>
              <a:t>Yellow company undoubtable has a bigger size than pink company. And, from the profit per km, we can see that the transaction of yellow company is under higher price.</a:t>
            </a:r>
            <a:endParaRPr lang="zh-CN" altLang="en-US" dirty="0"/>
          </a:p>
        </p:txBody>
      </p:sp>
    </p:spTree>
    <p:extLst>
      <p:ext uri="{BB962C8B-B14F-4D97-AF65-F5344CB8AC3E}">
        <p14:creationId xmlns:p14="http://schemas.microsoft.com/office/powerpoint/2010/main" val="320283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6C99-F2A0-1F75-B07A-2ECC6E791F73}"/>
              </a:ext>
            </a:extLst>
          </p:cNvPr>
          <p:cNvSpPr>
            <a:spLocks noGrp="1"/>
          </p:cNvSpPr>
          <p:nvPr>
            <p:ph type="title"/>
          </p:nvPr>
        </p:nvSpPr>
        <p:spPr/>
        <p:txBody>
          <a:bodyPr/>
          <a:lstStyle/>
          <a:p>
            <a:r>
              <a:rPr lang="en-GB" altLang="zh-CN" dirty="0"/>
              <a:t>Customer Analysis</a:t>
            </a:r>
            <a:endParaRPr lang="zh-CN" altLang="en-US" dirty="0"/>
          </a:p>
        </p:txBody>
      </p:sp>
      <p:pic>
        <p:nvPicPr>
          <p:cNvPr id="9" name="内容占位符 8">
            <a:extLst>
              <a:ext uri="{FF2B5EF4-FFF2-40B4-BE49-F238E27FC236}">
                <a16:creationId xmlns:a16="http://schemas.microsoft.com/office/drawing/2014/main" id="{4E3CB65F-5FBF-879D-F919-FA59B7F93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26" y="1690688"/>
            <a:ext cx="5801784" cy="4351338"/>
          </a:xfrm>
        </p:spPr>
      </p:pic>
      <p:pic>
        <p:nvPicPr>
          <p:cNvPr id="11" name="图片 10">
            <a:extLst>
              <a:ext uri="{FF2B5EF4-FFF2-40B4-BE49-F238E27FC236}">
                <a16:creationId xmlns:a16="http://schemas.microsoft.com/office/drawing/2014/main" id="{C1C49125-D375-A65D-44FC-E259217DF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652897"/>
            <a:ext cx="5852172" cy="4389129"/>
          </a:xfrm>
          <a:prstGeom prst="rect">
            <a:avLst/>
          </a:prstGeom>
        </p:spPr>
      </p:pic>
      <p:sp>
        <p:nvSpPr>
          <p:cNvPr id="12" name="文本框 11">
            <a:extLst>
              <a:ext uri="{FF2B5EF4-FFF2-40B4-BE49-F238E27FC236}">
                <a16:creationId xmlns:a16="http://schemas.microsoft.com/office/drawing/2014/main" id="{DF9EAA62-BA67-6FB9-C970-5AA6786F1587}"/>
              </a:ext>
            </a:extLst>
          </p:cNvPr>
          <p:cNvSpPr txBox="1"/>
          <p:nvPr/>
        </p:nvSpPr>
        <p:spPr>
          <a:xfrm>
            <a:off x="6764785" y="566241"/>
            <a:ext cx="4829452" cy="923330"/>
          </a:xfrm>
          <a:prstGeom prst="rect">
            <a:avLst/>
          </a:prstGeom>
          <a:noFill/>
        </p:spPr>
        <p:txBody>
          <a:bodyPr wrap="square" rtlCol="0">
            <a:spAutoFit/>
          </a:bodyPr>
          <a:lstStyle/>
          <a:p>
            <a:r>
              <a:rPr lang="en-GB" altLang="zh-CN" dirty="0"/>
              <a:t>Both companies’ customer structure are similar.</a:t>
            </a:r>
          </a:p>
          <a:p>
            <a:r>
              <a:rPr lang="en-GB" altLang="zh-CN" dirty="0"/>
              <a:t>Age group mainly 26-40, income group 3500-15000 and &gt;15000 have similar amount. </a:t>
            </a:r>
            <a:endParaRPr lang="zh-CN" altLang="en-US" dirty="0"/>
          </a:p>
        </p:txBody>
      </p:sp>
    </p:spTree>
    <p:extLst>
      <p:ext uri="{BB962C8B-B14F-4D97-AF65-F5344CB8AC3E}">
        <p14:creationId xmlns:p14="http://schemas.microsoft.com/office/powerpoint/2010/main" val="152512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A0C62-9D60-6184-B104-675D2882356B}"/>
              </a:ext>
            </a:extLst>
          </p:cNvPr>
          <p:cNvSpPr>
            <a:spLocks noGrp="1"/>
          </p:cNvSpPr>
          <p:nvPr>
            <p:ph type="title"/>
          </p:nvPr>
        </p:nvSpPr>
        <p:spPr/>
        <p:txBody>
          <a:bodyPr/>
          <a:lstStyle/>
          <a:p>
            <a:r>
              <a:rPr lang="en-GB" altLang="zh-CN" dirty="0"/>
              <a:t>Customer Analysis</a:t>
            </a:r>
            <a:endParaRPr lang="zh-CN" altLang="en-US" dirty="0"/>
          </a:p>
        </p:txBody>
      </p:sp>
      <p:pic>
        <p:nvPicPr>
          <p:cNvPr id="5" name="内容占位符 4">
            <a:extLst>
              <a:ext uri="{FF2B5EF4-FFF2-40B4-BE49-F238E27FC236}">
                <a16:creationId xmlns:a16="http://schemas.microsoft.com/office/drawing/2014/main" id="{8CC9C794-E580-78E7-8E1D-9E26B317F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33" y="1619666"/>
            <a:ext cx="5801784" cy="4351338"/>
          </a:xfrm>
        </p:spPr>
      </p:pic>
      <p:pic>
        <p:nvPicPr>
          <p:cNvPr id="7" name="图片 6">
            <a:extLst>
              <a:ext uri="{FF2B5EF4-FFF2-40B4-BE49-F238E27FC236}">
                <a16:creationId xmlns:a16="http://schemas.microsoft.com/office/drawing/2014/main" id="{096C8323-8649-8A18-9F5A-88FCB6278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117" y="1619666"/>
            <a:ext cx="5852172" cy="4389129"/>
          </a:xfrm>
          <a:prstGeom prst="rect">
            <a:avLst/>
          </a:prstGeom>
        </p:spPr>
      </p:pic>
      <p:sp>
        <p:nvSpPr>
          <p:cNvPr id="8" name="文本框 7">
            <a:extLst>
              <a:ext uri="{FF2B5EF4-FFF2-40B4-BE49-F238E27FC236}">
                <a16:creationId xmlns:a16="http://schemas.microsoft.com/office/drawing/2014/main" id="{07119651-33BD-1BB1-D0C5-951CBC8E0C92}"/>
              </a:ext>
            </a:extLst>
          </p:cNvPr>
          <p:cNvSpPr txBox="1"/>
          <p:nvPr/>
        </p:nvSpPr>
        <p:spPr>
          <a:xfrm>
            <a:off x="6329779" y="419532"/>
            <a:ext cx="5166804" cy="923330"/>
          </a:xfrm>
          <a:prstGeom prst="rect">
            <a:avLst/>
          </a:prstGeom>
          <a:noFill/>
        </p:spPr>
        <p:txBody>
          <a:bodyPr wrap="square" rtlCol="0">
            <a:spAutoFit/>
          </a:bodyPr>
          <a:lstStyle/>
          <a:p>
            <a:r>
              <a:rPr lang="en-GB" altLang="zh-CN" dirty="0"/>
              <a:t>There two picture shows the similar age structure. Customer who are 26-40 is the main consumer of both companies.</a:t>
            </a:r>
            <a:endParaRPr lang="zh-CN" altLang="en-US" dirty="0"/>
          </a:p>
        </p:txBody>
      </p:sp>
    </p:spTree>
    <p:extLst>
      <p:ext uri="{BB962C8B-B14F-4D97-AF65-F5344CB8AC3E}">
        <p14:creationId xmlns:p14="http://schemas.microsoft.com/office/powerpoint/2010/main" val="15941352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宽屏</PresentationFormat>
  <Paragraphs>52</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Lato Extended</vt:lpstr>
      <vt:lpstr>等线</vt:lpstr>
      <vt:lpstr>等线 Light</vt:lpstr>
      <vt:lpstr>Arial</vt:lpstr>
      <vt:lpstr>Office 主题​​</vt:lpstr>
      <vt:lpstr>G2M CASE STUDY </vt:lpstr>
      <vt:lpstr>Background</vt:lpstr>
      <vt:lpstr>Data Exploration</vt:lpstr>
      <vt:lpstr>Transaction and Customer</vt:lpstr>
      <vt:lpstr>Transaction and Customer</vt:lpstr>
      <vt:lpstr>Distance and Profit</vt:lpstr>
      <vt:lpstr>Distance and Profit</vt:lpstr>
      <vt:lpstr>Customer Analysis</vt:lpstr>
      <vt:lpstr>Customer Analysis</vt:lpstr>
      <vt:lpstr>Customer Analysis</vt:lpstr>
      <vt:lpstr>Customer Analysis</vt:lpstr>
      <vt:lpstr>Customer Analysis</vt:lpstr>
      <vt:lpstr>City analysis</vt:lpstr>
      <vt:lpstr>Transaction and Profit</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 </dc:title>
  <dc:creator>zhang sirui</dc:creator>
  <cp:lastModifiedBy>zhang sirui</cp:lastModifiedBy>
  <cp:revision>1</cp:revision>
  <dcterms:created xsi:type="dcterms:W3CDTF">2022-07-13T10:03:57Z</dcterms:created>
  <dcterms:modified xsi:type="dcterms:W3CDTF">2022-07-13T10:04:10Z</dcterms:modified>
</cp:coreProperties>
</file>