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9" r:id="rId4"/>
  </p:sldMasterIdLst>
  <p:notesMasterIdLst>
    <p:notesMasterId r:id="rId13"/>
  </p:notesMasterIdLst>
  <p:sldIdLst>
    <p:sldId id="256" r:id="rId5"/>
    <p:sldId id="257" r:id="rId6"/>
    <p:sldId id="258" r:id="rId7"/>
    <p:sldId id="283" r:id="rId8"/>
    <p:sldId id="285" r:id="rId9"/>
    <p:sldId id="286" r:id="rId10"/>
    <p:sldId id="259" r:id="rId11"/>
    <p:sldId id="287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58"/>
            <p14:sldId id="283"/>
            <p14:sldId id="285"/>
            <p14:sldId id="286"/>
            <p14:sldId id="25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260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7T16:14:3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F281BB-230D-40AC-BCB5-3BDD9A99A6D9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B1C361-858E-4169-95BB-7A26C8356F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6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987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9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43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0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55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8836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059D7-77B4-40CD-BFC8-3296F2C8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42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2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75603-94ED-4464-83BB-6A991671C80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9C7FD-C82C-474A-A0CC-E058948F2D55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0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6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45D89D-B761-40B6-99D8-18C3621BB42E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C78E3E-CCC8-4893-B132-9F5592C0E36A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50" r:id="rId18"/>
    <p:sldLayoutId id="2147483663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481943"/>
            <a:ext cx="8596668" cy="1320800"/>
          </a:xfrm>
        </p:spPr>
        <p:txBody>
          <a:bodyPr anchor="ctr" anchorCtr="1">
            <a:normAutofit fontScale="90000"/>
          </a:bodyPr>
          <a:lstStyle/>
          <a:p>
            <a:pPr algn="ctr"/>
            <a:b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  <a:t>MORE </a:t>
            </a:r>
            <a:r>
              <a:rPr lang="en-US" sz="2400" b="1" dirty="0" err="1">
                <a:latin typeface="Arial Black" panose="020B0A04020102020204" pitchFamily="34" charset="0"/>
                <a:cs typeface="Calibri" panose="020F0502020204030204" pitchFamily="34" charset="0"/>
              </a:rPr>
              <a:t>SQL:Complex</a:t>
            </a:r>
            <a: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Arial Black" panose="020B0A04020102020204" pitchFamily="34" charset="0"/>
                <a:cs typeface="Calibri" panose="020F0502020204030204" pitchFamily="34" charset="0"/>
              </a:rPr>
              <a:t>Queries,Triggers,View</a:t>
            </a:r>
            <a: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  <a:t> …..</a:t>
            </a:r>
            <a:b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</a:br>
            <a:endParaRPr lang="en-US" sz="2400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A7A3F3-8A34-7B4C-9697-A6D59D248927}"/>
                  </a:ext>
                </a:extLst>
              </p14:cNvPr>
              <p14:cNvContentPartPr/>
              <p14:nvPr/>
            </p14:nvContentPartPr>
            <p14:xfrm>
              <a:off x="1496615" y="93842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A7A3F3-8A34-7B4C-9697-A6D59D248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615" y="92978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32495" cy="47897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  <a:t>Comparisons Involving NULL and 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Three-Valued Logic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925FC83-4611-4BBB-94F1-F1DFC8D3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184"/>
            <a:ext cx="10832494" cy="524208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represent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missing value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that it usually has one of three different interpretations: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Unknown or Unknown value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person’s date of birth is not known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it is represented by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database. 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the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case of unknown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be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for a person’s home phone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not known whether or not the person has a home phone.</a:t>
            </a:r>
          </a:p>
          <a:p>
            <a:pPr marL="457200" lvl="1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not available or Unavailable or withheld value: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has a home phone but does not want it to be listed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it is withheld and represented as NULL in the database.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not applicable or Not applicable attribute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“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College Degree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would be NULL for a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who has no college degrees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does not apply to that person.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often not possible to determine which of the meanings is intended; for example, a NULL for the home phone of a person can have any of the three meanings. Hence, SQL does not distinguish among the different meanings of NULL.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4001643" cy="4669896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record with NULL in one of its attributes is involved in a comparison operation, the result is considered to be UNKNOWN (it may be TRUE or it may be FALSE).</a:t>
            </a:r>
          </a:p>
          <a:p>
            <a:pPr marL="285750" indent="-285750" algn="just"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uses a three-valued logic with values TRUE, FALSE, and UNKNOWN instead of the standard two-valued (Boolean) logic with values</a:t>
            </a:r>
          </a:p>
          <a:p>
            <a:pPr marL="285750" indent="-285750" algn="just">
              <a:buSzPct val="100000"/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would typically appear in the </a:t>
            </a: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of an SQL query.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A4666A-F850-46AF-BB70-ECD820E7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" y="609600"/>
            <a:ext cx="10836803" cy="57208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  <a:t>Comparisons Involving NULL and Three-Valued Logic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B463B-5B0F-43C5-B414-D12E6DEF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35" y="1507068"/>
            <a:ext cx="6237330" cy="46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314FF-2EB5-A34A-9F31-0348E08B1921}"/>
              </a:ext>
            </a:extLst>
          </p:cNvPr>
          <p:cNvSpPr/>
          <p:nvPr/>
        </p:nvSpPr>
        <p:spPr>
          <a:xfrm>
            <a:off x="7249673" y="4199021"/>
            <a:ext cx="3108960" cy="32707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32495" cy="47897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  <a:cs typeface="Calibri" panose="020F0502020204030204" pitchFamily="34" charset="0"/>
              </a:rPr>
              <a:t>Comparisons Involving NULL and Three-Valued Logic</a:t>
            </a:r>
            <a:endParaRPr lang="en-US" sz="2400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925FC83-4611-4BBB-94F1-F1DFC8D3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216"/>
            <a:ext cx="10832494" cy="524208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allows queries that check whether an attribute value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Rather than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or &lt;&gt; to compare an attribute value to 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uses the comparison operators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considers each NULL value as being distinct from every other NULL value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equality comparison is not appropriate.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FName, LName from EMPLOYEE_enrollment_number WHERE Super_Ssn IS NULL;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 displayed the fname and lname of employee who do not have supervisors.</a:t>
            </a:r>
          </a:p>
        </p:txBody>
      </p:sp>
    </p:spTree>
    <p:extLst>
      <p:ext uri="{BB962C8B-B14F-4D97-AF65-F5344CB8AC3E}">
        <p14:creationId xmlns:p14="http://schemas.microsoft.com/office/powerpoint/2010/main" val="196915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018674-F5EB-9048-86FF-7804C3B97800}"/>
              </a:ext>
            </a:extLst>
          </p:cNvPr>
          <p:cNvSpPr/>
          <p:nvPr/>
        </p:nvSpPr>
        <p:spPr>
          <a:xfrm>
            <a:off x="2442756" y="4828166"/>
            <a:ext cx="6557554" cy="888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F7B46-65D3-3649-9394-72AEE85BEDFE}"/>
              </a:ext>
            </a:extLst>
          </p:cNvPr>
          <p:cNvSpPr/>
          <p:nvPr/>
        </p:nvSpPr>
        <p:spPr>
          <a:xfrm>
            <a:off x="2586446" y="3617407"/>
            <a:ext cx="8923382" cy="842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925FC83-4611-4BBB-94F1-F1DFC8D3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87" y="1417639"/>
            <a:ext cx="10932312" cy="5242089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queries require that </a:t>
            </a:r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values in the database be fetched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used </a:t>
            </a:r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comparison condition. :Nested Queries</a:t>
            </a:r>
          </a:p>
          <a:p>
            <a:endParaRPr lang="en-IN" dirty="0"/>
          </a:p>
          <a:p>
            <a:r>
              <a:rPr lang="en-IN" dirty="0"/>
              <a:t>SELECT DISTINCT </a:t>
            </a:r>
            <a:r>
              <a:rPr lang="en-IN" dirty="0">
                <a:highlight>
                  <a:srgbClr val="FFFF00"/>
                </a:highlight>
              </a:rPr>
              <a:t>Pnumber 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		    FROM PROJECT </a:t>
            </a:r>
          </a:p>
          <a:p>
            <a:pPr marL="0" indent="0">
              <a:buNone/>
            </a:pPr>
            <a:r>
              <a:rPr lang="en-IN" dirty="0"/>
              <a:t>                 WHERE Pnumber </a:t>
            </a:r>
            <a:r>
              <a:rPr lang="en-IN" dirty="0">
                <a:highlight>
                  <a:srgbClr val="FFFF00"/>
                </a:highlight>
              </a:rPr>
              <a:t>IN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</a:t>
            </a:r>
            <a:r>
              <a:rPr lang="en-IN" dirty="0">
                <a:solidFill>
                  <a:srgbClr val="FF0000"/>
                </a:solidFill>
              </a:rPr>
              <a:t>( SELECT Pnumber FROM PROJECT, DEPARTMENT, EMPLOYEE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                         WHERE Dnum = Dnumber AND </a:t>
            </a:r>
            <a:r>
              <a:rPr lang="en-IN" dirty="0" err="1">
                <a:solidFill>
                  <a:srgbClr val="FF0000"/>
                </a:solidFill>
              </a:rPr>
              <a:t>Mgr_Ssn</a:t>
            </a:r>
            <a:r>
              <a:rPr lang="en-IN" dirty="0">
                <a:solidFill>
                  <a:srgbClr val="FF0000"/>
                </a:solidFill>
              </a:rPr>
              <a:t> = Ssn AND Lname = ‘Smith’ ) </a:t>
            </a:r>
          </a:p>
          <a:p>
            <a:pPr marL="0" indent="0">
              <a:buNone/>
            </a:pPr>
            <a:r>
              <a:rPr lang="en-IN" dirty="0"/>
              <a:t>   		    </a:t>
            </a:r>
            <a:r>
              <a:rPr lang="en-IN" dirty="0">
                <a:highlight>
                  <a:srgbClr val="00FF00"/>
                </a:highlight>
              </a:rPr>
              <a:t>OR</a:t>
            </a:r>
            <a:r>
              <a:rPr lang="en-IN" dirty="0"/>
              <a:t> Pnumber </a:t>
            </a:r>
            <a:r>
              <a:rPr lang="en-IN" dirty="0">
                <a:highlight>
                  <a:srgbClr val="FFFF00"/>
                </a:highlight>
              </a:rPr>
              <a:t>IN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>
                <a:solidFill>
                  <a:srgbClr val="7030A0"/>
                </a:solidFill>
              </a:rPr>
              <a:t>( SELECT  Pno FROM WORKS_ON, EMPLOYEE 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								   WHERE  Essn = Ssn AND Lname = ‘Smith’ );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32495" cy="478971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Queries, Tuples, and Set/Multiset Comparisons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1D25B-6BF5-2C48-B4CF-D51691E4AC32}"/>
              </a:ext>
            </a:extLst>
          </p:cNvPr>
          <p:cNvSpPr txBox="1"/>
          <p:nvPr/>
        </p:nvSpPr>
        <p:spPr>
          <a:xfrm>
            <a:off x="5225143" y="2181497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selects the </a:t>
            </a:r>
            <a:r>
              <a:rPr lang="en-IN" dirty="0">
                <a:highlight>
                  <a:srgbClr val="FFFF00"/>
                </a:highlight>
              </a:rPr>
              <a:t>project numbers of projects</a:t>
            </a:r>
            <a:r>
              <a:rPr lang="en-IN" dirty="0"/>
              <a:t> that have an employee with last name ‘Smith’ involved as manager, 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8EAC1B3-F080-4D47-96C7-47680533C2F0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212283" y="2612022"/>
            <a:ext cx="981720" cy="1044000"/>
          </a:xfrm>
          <a:prstGeom prst="curved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230A04-3972-0F48-961C-9D6FD3BC6FD6}"/>
              </a:ext>
            </a:extLst>
          </p:cNvPr>
          <p:cNvSpPr txBox="1"/>
          <p:nvPr/>
        </p:nvSpPr>
        <p:spPr>
          <a:xfrm>
            <a:off x="9000310" y="4459961"/>
            <a:ext cx="2586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Selects the </a:t>
            </a:r>
            <a:r>
              <a:rPr lang="en-IN" dirty="0">
                <a:highlight>
                  <a:srgbClr val="FFFF00"/>
                </a:highlight>
              </a:rPr>
              <a:t>project numbers of projects </a:t>
            </a:r>
            <a:r>
              <a:rPr lang="en-IN" dirty="0"/>
              <a:t>that have an employee with last name ‘Smith’ involved as worker. 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04F2934-8FC9-3846-8A05-626D6A942267}"/>
              </a:ext>
            </a:extLst>
          </p:cNvPr>
          <p:cNvCxnSpPr>
            <a:cxnSpLocks/>
          </p:cNvCxnSpPr>
          <p:nvPr/>
        </p:nvCxnSpPr>
        <p:spPr>
          <a:xfrm flipV="1">
            <a:off x="8477794" y="4607318"/>
            <a:ext cx="522516" cy="243087"/>
          </a:xfrm>
          <a:prstGeom prst="curvedConnector3">
            <a:avLst>
              <a:gd name="adj1" fmla="val 50000"/>
            </a:avLst>
          </a:prstGeom>
          <a:ln cmpd="tri">
            <a:solidFill>
              <a:schemeClr val="accent4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FB8EAF-5858-B847-B158-44D8633518A6}"/>
              </a:ext>
            </a:extLst>
          </p:cNvPr>
          <p:cNvSpPr txBox="1"/>
          <p:nvPr/>
        </p:nvSpPr>
        <p:spPr>
          <a:xfrm>
            <a:off x="605487" y="5786735"/>
            <a:ext cx="829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Outer query, use </a:t>
            </a:r>
            <a:r>
              <a:rPr lang="en-IN" dirty="0">
                <a:highlight>
                  <a:srgbClr val="00FF00"/>
                </a:highlight>
              </a:rPr>
              <a:t>OR</a:t>
            </a:r>
            <a:r>
              <a:rPr lang="en-IN" dirty="0"/>
              <a:t> logical connective to retrieve a table </a:t>
            </a:r>
            <a:r>
              <a:rPr lang="en-IN" dirty="0">
                <a:highlight>
                  <a:srgbClr val="FFFF00"/>
                </a:highlight>
              </a:rPr>
              <a:t>PROJECT’s  tuple </a:t>
            </a:r>
            <a:r>
              <a:rPr lang="en-IN" dirty="0"/>
              <a:t>if the PNUMBER value of that tuple is in the result of either nested query.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2" grpId="0"/>
      <p:bldP spid="7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925FC83-4611-4BBB-94F1-F1DFC8D3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184"/>
            <a:ext cx="10832494" cy="524208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nested query returns </a:t>
            </a:r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attribute </a:t>
            </a:r>
            <a:r>
              <a:rPr lang="en-IN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tuple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query result will be a single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cases, it is permissible to use </a:t>
            </a:r>
            <a:r>
              <a:rPr lang="en-IN" dirty="0">
                <a:solidFill>
                  <a:schemeClr val="accent5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IN" dirty="0">
                <a:solidFill>
                  <a:schemeClr val="accent5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comparison operator.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But in general, the nested query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will return a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(relation), which is a set or multiset of tuples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Case:2 </a:t>
            </a:r>
          </a:p>
          <a:p>
            <a:pPr lvl="1"/>
            <a:r>
              <a:rPr lang="en-IN" dirty="0"/>
              <a:t>SQL allows </a:t>
            </a:r>
            <a:r>
              <a:rPr lang="en-IN" dirty="0">
                <a:highlight>
                  <a:srgbClr val="FFFF00"/>
                </a:highlight>
              </a:rPr>
              <a:t>the use of </a:t>
            </a:r>
            <a:r>
              <a:rPr lang="en-IN" b="1" dirty="0">
                <a:highlight>
                  <a:srgbClr val="FFFF00"/>
                </a:highlight>
              </a:rPr>
              <a:t>tuples </a:t>
            </a:r>
            <a:r>
              <a:rPr lang="en-IN" dirty="0">
                <a:highlight>
                  <a:srgbClr val="FFFF00"/>
                </a:highlight>
              </a:rPr>
              <a:t>of values in comparisons by placing them within parentheses</a:t>
            </a:r>
            <a:r>
              <a:rPr lang="en-IN" dirty="0"/>
              <a:t>. Consider the following example of query: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b="1" dirty="0"/>
              <a:t>SELECT  DISTINCT  Essn FROM WORKS_ON </a:t>
            </a:r>
          </a:p>
          <a:p>
            <a:pPr marL="457200" lvl="1" indent="0">
              <a:buNone/>
            </a:pPr>
            <a:r>
              <a:rPr lang="en-IN" b="1" dirty="0"/>
              <a:t>				WHERE (Pno, Hours) IN </a:t>
            </a:r>
          </a:p>
          <a:p>
            <a:pPr marL="457200" lvl="1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(</a:t>
            </a:r>
            <a:r>
              <a:rPr lang="en-IN" b="1" dirty="0"/>
              <a:t> SELECT Pno, Hours FROM WORKS_ON WHERE  Essn =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‘123456789’ ); 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362108-D090-3940-8491-8EE7AA2F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32495" cy="478971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Queries, Tuples, and Set/Multiset Comparisons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02B06-7D6A-294E-B2F8-09D02A3F4784}"/>
              </a:ext>
            </a:extLst>
          </p:cNvPr>
          <p:cNvSpPr txBox="1"/>
          <p:nvPr/>
        </p:nvSpPr>
        <p:spPr>
          <a:xfrm>
            <a:off x="5610151" y="4082772"/>
            <a:ext cx="6204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Essn’s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employees who work on the same (project, hours) combination on some project that employee  Ssn = ‘123456789’. </a:t>
            </a:r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IN operator compares the sub-tuple of values in parentheses (Pno, Hours) within each tuple in WORKS_ON with the set of type-compatible tuples produced by the nested query. </a:t>
            </a:r>
          </a:p>
        </p:txBody>
      </p:sp>
    </p:spTree>
    <p:extLst>
      <p:ext uri="{BB962C8B-B14F-4D97-AF65-F5344CB8AC3E}">
        <p14:creationId xmlns:p14="http://schemas.microsoft.com/office/powerpoint/2010/main" val="18734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operators: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375602"/>
            <a:ext cx="10983366" cy="480516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Operator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number of other comparison operators can be used to compare single value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typically a attribute) to a set of multiset value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(typically a nested query) like: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or SOME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returns TRUE - if the value </a:t>
            </a:r>
            <a:r>
              <a:rPr lang="en-I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equal to </a:t>
            </a:r>
            <a:r>
              <a:rPr lang="en-I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value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set </a:t>
            </a:r>
            <a:r>
              <a:rPr lang="en-IN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hence equivalent to IN. Both have same effect.</a:t>
            </a:r>
          </a:p>
          <a:p>
            <a:pPr lvl="1" algn="just"/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operator that can be combined with ANY (or SOME) include &gt;,&gt;=,&lt;,&lt;=, and &lt;&gt; </a:t>
            </a:r>
          </a:p>
          <a:p>
            <a:pPr lvl="1" algn="just"/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ALL: can also can be combined with all these operators.</a:t>
            </a:r>
          </a:p>
          <a:p>
            <a:pPr lvl="1" algn="just"/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 algn="just">
              <a:buNone/>
            </a:pP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Lname, Fname FROM </a:t>
            </a:r>
            <a:r>
              <a:rPr lang="en-IN" sz="19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WHERE SALARY</a:t>
            </a:r>
            <a:r>
              <a:rPr lang="en-IN" sz="1900" b="1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&gt;ALL 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SALARY </a:t>
            </a:r>
          </a:p>
          <a:p>
            <a:pPr marL="914400" lvl="2" indent="0" algn="just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FROM EMPLOYEE WHERE Dno = 5);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2672-E3D4-DA43-B7C4-F7A182DA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97045" cy="58152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levels of nested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A255-7B01-E349-86D2-5562F1A7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379"/>
            <a:ext cx="10897044" cy="5245768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once again be faced with </a:t>
            </a:r>
            <a:r>
              <a:rPr lang="en-IN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possible ambiguity among attribute names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:- if attributes of the same name exist—</a:t>
            </a:r>
            <a:r>
              <a:rPr lang="en-IN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in a relation in the FROM clause of the </a:t>
            </a:r>
            <a:r>
              <a:rPr lang="en-IN" b="1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query,</a:t>
            </a:r>
            <a:r>
              <a:rPr lang="en-IN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in a relation in the FROM clause of the </a:t>
            </a:r>
            <a:r>
              <a:rPr lang="en-IN" b="1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query. </a:t>
            </a:r>
            <a:endParaRPr lang="en-IN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to an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unqualified attribute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relation declared in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innermost nested query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Retrieve the name of each employee who has a dependent with the same first name and is the same sex as the employee. 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 FROM EMPLOYEE AS E </a:t>
            </a:r>
          </a:p>
          <a:p>
            <a:pPr marL="0" indent="0">
              <a:buNone/>
            </a:pPr>
            <a:r>
              <a:rPr lang="en-US" dirty="0"/>
              <a:t>						WHERE </a:t>
            </a:r>
            <a:r>
              <a:rPr lang="en-US" dirty="0" err="1"/>
              <a:t>E.Ssn</a:t>
            </a:r>
            <a:r>
              <a:rPr lang="en-US" dirty="0"/>
              <a:t> IN (SELECT </a:t>
            </a:r>
            <a:r>
              <a:rPr lang="en-US" dirty="0" err="1"/>
              <a:t>D.Essn</a:t>
            </a:r>
            <a:r>
              <a:rPr lang="en-US" dirty="0"/>
              <a:t> FROM DEPENDENT AS D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WHERE </a:t>
            </a:r>
            <a:r>
              <a:rPr lang="en-US" dirty="0" err="1"/>
              <a:t>E.Fname</a:t>
            </a:r>
            <a:r>
              <a:rPr lang="en-US" dirty="0"/>
              <a:t>=</a:t>
            </a:r>
            <a:r>
              <a:rPr lang="en-US" dirty="0" err="1"/>
              <a:t>D.Dependent_Name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										 AND  </a:t>
            </a:r>
            <a:r>
              <a:rPr lang="en-US" dirty="0" err="1"/>
              <a:t>E.Sex</a:t>
            </a:r>
            <a:r>
              <a:rPr lang="en-US" dirty="0"/>
              <a:t>= </a:t>
            </a:r>
            <a:r>
              <a:rPr lang="en-US" dirty="0" err="1"/>
              <a:t>D.Sex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00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74A73-0280-47B7-9E46-5069D22208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867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Trebuchet MS</vt:lpstr>
      <vt:lpstr>Wingdings</vt:lpstr>
      <vt:lpstr>Wingdings 3</vt:lpstr>
      <vt:lpstr>Facet</vt:lpstr>
      <vt:lpstr>   MORE SQL:Complex Queries,Triggers,View …..  </vt:lpstr>
      <vt:lpstr>Comparisons Involving NULL and Three-Valued Logic</vt:lpstr>
      <vt:lpstr>Comparisons Involving NULL and Three-Valued Logic</vt:lpstr>
      <vt:lpstr>Comparisons Involving NULL and Three-Valued Logic</vt:lpstr>
      <vt:lpstr>Nested Queries, Tuples, and Set/Multiset Comparisons </vt:lpstr>
      <vt:lpstr>Nested Queries, Tuples, and Set/Multiset Comparisons </vt:lpstr>
      <vt:lpstr>Comparison operators: </vt:lpstr>
      <vt:lpstr>Several levels of nested queries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2019-09-07T03:50:44Z</dcterms:created>
  <dcterms:modified xsi:type="dcterms:W3CDTF">2019-09-10T05:14:05Z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