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493" r:id="rId3"/>
    <p:sldId id="486" r:id="rId4"/>
    <p:sldId id="492" r:id="rId5"/>
    <p:sldId id="494" r:id="rId6"/>
    <p:sldId id="495" r:id="rId7"/>
    <p:sldId id="505" r:id="rId8"/>
    <p:sldId id="496" r:id="rId9"/>
    <p:sldId id="497" r:id="rId10"/>
    <p:sldId id="488" r:id="rId11"/>
    <p:sldId id="490" r:id="rId12"/>
    <p:sldId id="498" r:id="rId13"/>
    <p:sldId id="502" r:id="rId14"/>
    <p:sldId id="500" r:id="rId15"/>
    <p:sldId id="503" r:id="rId16"/>
    <p:sldId id="5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DEDA"/>
    <a:srgbClr val="FF3F3F"/>
    <a:srgbClr val="F9778D"/>
    <a:srgbClr val="68D9F4"/>
    <a:srgbClr val="FFF0C1"/>
    <a:srgbClr val="9C5BCD"/>
    <a:srgbClr val="800000"/>
    <a:srgbClr val="5195D3"/>
    <a:srgbClr val="1A099B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84" y="8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9D59A-B170-47E4-BD96-A51C34BC3D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73EB7-3BAD-44B4-BB08-14505C2B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9C23-783D-4BE5-BF4C-55B12208E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46C27-6B0C-4C72-A033-148BCE428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F7FA-A8AC-42EA-9112-F8D79795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2C59-0902-4FF3-87F2-5833ADD1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3FDE-927C-477C-BFB1-DE3A2A75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0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9E18-3141-4A2B-B197-F8CC4547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42A15-4D5D-43A4-9C91-0A46FEA29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3F21-DF09-4A1F-BFE7-E491D082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B8E0-45E0-4EEA-A97A-FFD61A43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4C7C-07EA-45BF-8D00-5CBECA10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DE851-A72E-4775-8D82-4DE21659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46448-BB37-4F13-8257-2BFFB73F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C2C0-9412-40FB-A79D-0DA78670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9AAB-62D7-411D-8217-F9E78A9C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D636-CB78-4D00-9DB7-10DAB11F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64AB-5BDA-47A2-BD10-2AED9EBA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94EE-9C48-4F0B-BA50-69F83A74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26AD-E9CD-44E0-A470-3114FF09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EE8B-5688-4B28-A429-624FC795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3EA-F23C-4F6F-BE9B-C72F54C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4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F322-191B-4648-943F-E3830FCF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44522-ADB2-4C38-9460-32C4D697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F34D-FD1B-4D66-81DD-A4BC2F79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CEC5-FEBB-44A0-993D-BBCDC491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1B43-613A-48A3-BBA2-DE679A38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E8C6-410E-42AD-9E31-6580BD8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9EEC-E2D5-4618-991A-CA253E263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9BAB7-22E0-4D09-9890-8EFA76AB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D3E2-F765-4ABB-8BEC-86CCF9BF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9B795-97D1-4282-96B9-46233EFB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513D-7C85-40A0-A7DA-6A92F7CC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250E-1AC2-419F-A063-B6C1FB1C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65984-CA41-440B-BCFB-9CEAA5DE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53199-D167-4FCE-8F37-81C429715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D89F8-47AF-4C14-A0EA-8245BDD44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73BE4-6417-40C2-B4F2-3C2BBB1D0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BC8F3-3B4C-4505-AF34-C502AAF9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04544-363D-4E00-86FD-1B1E347D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DA602-8DA8-4F21-A06B-85347466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F70E-9687-4262-8FBC-FA8814A3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9A646-DA9B-4F5A-8D2B-228C2808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0DAA8-347B-4D49-AD59-69ED6F43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B06C7-BD0D-43E7-89F4-9AA30370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B9476-9D1D-47F3-9D51-70D67563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F224B-5CEA-4988-8B2F-B21AEE92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CF147-20DE-43ED-B9F8-E0AF1E58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749B-878D-41D7-AE41-09001715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7471-EB8C-4196-A2B6-7E678B219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69799-7982-4AD4-9482-E14CE57C2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ED3A3-3974-482B-88B4-1F3A1F19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000A2-C344-4C89-8722-19D17ABA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C764-7684-4DB4-AE88-E49786D8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262F-EB9D-4B7C-B459-72CDEAF1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6677D-991C-4C77-ADD0-196C53037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5BD10-CA1E-4045-94B1-956FC0A38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BEA10-9DC6-4DA0-B234-11C4FBB2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F7AF7-B143-4A65-9E29-1988EFAA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B848B-9008-4CF2-9472-304920C3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6EDE3-98DA-4005-9BB4-8D8FB4A3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E0F8B-F362-4EFF-8F47-E7DE7584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CD851-92AC-4ABB-AFFD-75696A1D8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7CBE-E559-4C96-8604-DB2D75FB314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53D8-E85F-4A47-9A3E-B7294FCB3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421F-B47A-4301-8F7A-F2191CBC7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3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22ABECA-8B3B-48B0-B4EC-E36D1FF33184}"/>
              </a:ext>
            </a:extLst>
          </p:cNvPr>
          <p:cNvSpPr txBox="1"/>
          <p:nvPr/>
        </p:nvSpPr>
        <p:spPr>
          <a:xfrm>
            <a:off x="9752196" y="5657671"/>
            <a:ext cx="222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Times New Roman" panose="02020603050405020304" pitchFamily="18" charset="0"/>
              </a:rPr>
              <a:t>CONCEPTS OF ECONOMICS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929718-3952-44B8-8AE8-333D7653A828}"/>
              </a:ext>
            </a:extLst>
          </p:cNvPr>
          <p:cNvSpPr txBox="1"/>
          <p:nvPr/>
        </p:nvSpPr>
        <p:spPr>
          <a:xfrm>
            <a:off x="150834" y="3578808"/>
            <a:ext cx="601056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Times New Roman" panose="02020603050405020304" pitchFamily="18" charset="0"/>
              </a:rPr>
              <a:t>Chapter 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100" b="1" dirty="0">
              <a:solidFill>
                <a:prstClr val="white">
                  <a:lumMod val="95000"/>
                </a:prstClr>
              </a:solidFill>
              <a:latin typeface="Ink Free" panose="03080402000500000000" pitchFamily="66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Times New Roman" panose="02020603050405020304" pitchFamily="18" charset="0"/>
              </a:rPr>
              <a:t>Introduction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8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208848" y="142526"/>
            <a:ext cx="2481943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Economics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FC5AB7-8489-C3CC-66B7-7E857640E691}"/>
              </a:ext>
            </a:extLst>
          </p:cNvPr>
          <p:cNvSpPr/>
          <p:nvPr/>
        </p:nvSpPr>
        <p:spPr>
          <a:xfrm>
            <a:off x="435427" y="1250521"/>
            <a:ext cx="3831773" cy="18845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The word is derived from the Greek word </a:t>
            </a: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Oikonomia,</a:t>
            </a: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 meaning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“household management”</a:t>
            </a:r>
            <a:endParaRPr kumimoji="0" lang="en-IN" sz="2400" b="1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52F043-9FD1-08F3-BE36-1F0D345F0180}"/>
              </a:ext>
            </a:extLst>
          </p:cNvPr>
          <p:cNvSpPr/>
          <p:nvPr/>
        </p:nvSpPr>
        <p:spPr>
          <a:xfrm>
            <a:off x="4610101" y="2758184"/>
            <a:ext cx="3314701" cy="352892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B94C77-CE35-FD27-5850-29B82BA328D9}"/>
              </a:ext>
            </a:extLst>
          </p:cNvPr>
          <p:cNvSpPr/>
          <p:nvPr/>
        </p:nvSpPr>
        <p:spPr>
          <a:xfrm>
            <a:off x="8403775" y="2744297"/>
            <a:ext cx="3614054" cy="3528927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260C9-1194-3FDD-437C-7DB99FB95F8B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EB27B-90AE-B3CC-B854-1F8E9973BF51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4A6BE-D429-BA44-182B-00CC43FB4DD8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054F0-BCFE-E327-56D1-5ECA9FC300BB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4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76200" y="1099772"/>
            <a:ext cx="11996057" cy="138499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Economics is a social science that examines how individuals, businesses, and societies allocate scarce resources to satisfy unlimited wants and needs.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A3890-B535-62E9-88CC-2190AF0EDDF7}"/>
              </a:ext>
            </a:extLst>
          </p:cNvPr>
          <p:cNvSpPr txBox="1"/>
          <p:nvPr/>
        </p:nvSpPr>
        <p:spPr>
          <a:xfrm>
            <a:off x="-97971" y="353943"/>
            <a:ext cx="8044542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3F3F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Economics: The Study of Scarcity and Choice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3F3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290D6-2842-21C0-6AFB-448E95AC6022}"/>
              </a:ext>
            </a:extLst>
          </p:cNvPr>
          <p:cNvSpPr txBox="1"/>
          <p:nvPr/>
        </p:nvSpPr>
        <p:spPr>
          <a:xfrm>
            <a:off x="76200" y="3106394"/>
            <a:ext cx="466763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3F3F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Why Economics Matters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3F3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2CF38-DFCB-EAF7-2DF6-84E465A0B614}"/>
              </a:ext>
            </a:extLst>
          </p:cNvPr>
          <p:cNvSpPr txBox="1"/>
          <p:nvPr/>
        </p:nvSpPr>
        <p:spPr>
          <a:xfrm>
            <a:off x="0" y="3813459"/>
            <a:ext cx="11996057" cy="138499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Economics helps us understand how markets function, how policies impact the economy, and how societies can improve their living standards.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061D9-5132-EDD9-49D5-7CCEC94B1E26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47E8A-B9CC-F360-08B3-CB331D7BDFF6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1B73E-D18E-81C3-CBCA-F169D9C6C2ED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A7B4A-2A19-80F9-7182-9B106CB121A6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8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061D9-5132-EDD9-49D5-7CCEC94B1E26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47E8A-B9CC-F360-08B3-CB331D7BDFF6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1B73E-D18E-81C3-CBCA-F169D9C6C2ED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A7B4A-2A19-80F9-7182-9B106CB121A6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3A01EDE-BE55-F7A5-BF53-121F37A74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6" y="3235195"/>
            <a:ext cx="2867785" cy="23135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51DCBB-EE0F-4B40-BFD3-B23A01F15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949" y="3235184"/>
            <a:ext cx="3102101" cy="23135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4CED6B-D8AD-72F4-CAB1-E916F86C9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833" y="3193250"/>
            <a:ext cx="3222011" cy="23196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E2F5B7-5DC4-FE08-73C2-031A1E71C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806" y="334957"/>
            <a:ext cx="2154388" cy="194855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0EA11D-97EF-1C80-AC01-8FB85217B0C5}"/>
              </a:ext>
            </a:extLst>
          </p:cNvPr>
          <p:cNvCxnSpPr>
            <a:cxnSpLocks/>
          </p:cNvCxnSpPr>
          <p:nvPr/>
        </p:nvCxnSpPr>
        <p:spPr>
          <a:xfrm flipH="1">
            <a:off x="1899583" y="1360713"/>
            <a:ext cx="2867785" cy="17199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084A4A-E537-F222-9D1E-A4D14291A96A}"/>
              </a:ext>
            </a:extLst>
          </p:cNvPr>
          <p:cNvCxnSpPr>
            <a:cxnSpLocks/>
          </p:cNvCxnSpPr>
          <p:nvPr/>
        </p:nvCxnSpPr>
        <p:spPr>
          <a:xfrm>
            <a:off x="6096000" y="2427514"/>
            <a:ext cx="0" cy="65314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D03733-3BCD-90BB-E7DE-99DE97C098D7}"/>
              </a:ext>
            </a:extLst>
          </p:cNvPr>
          <p:cNvCxnSpPr>
            <a:cxnSpLocks/>
          </p:cNvCxnSpPr>
          <p:nvPr/>
        </p:nvCxnSpPr>
        <p:spPr>
          <a:xfrm>
            <a:off x="7424632" y="1309234"/>
            <a:ext cx="2568206" cy="17714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9D5D6D-90D0-F95C-DD26-A08BEE5B2A16}"/>
              </a:ext>
            </a:extLst>
          </p:cNvPr>
          <p:cNvSpPr txBox="1"/>
          <p:nvPr/>
        </p:nvSpPr>
        <p:spPr>
          <a:xfrm>
            <a:off x="114463" y="200092"/>
            <a:ext cx="4430486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3F3F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Central Problem of an Economy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3F3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1193E2-6B60-60ED-2A51-B418C44B5435}"/>
              </a:ext>
            </a:extLst>
          </p:cNvPr>
          <p:cNvSpPr txBox="1"/>
          <p:nvPr/>
        </p:nvSpPr>
        <p:spPr>
          <a:xfrm>
            <a:off x="4131292" y="6032288"/>
            <a:ext cx="373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Ideology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D6E1CB-312B-DADF-6818-B0F4587FB29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022048" y="5703314"/>
            <a:ext cx="2109244" cy="71369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C2B620-2229-08D5-9910-3955FDC4CDE3}"/>
              </a:ext>
            </a:extLst>
          </p:cNvPr>
          <p:cNvCxnSpPr>
            <a:cxnSpLocks/>
          </p:cNvCxnSpPr>
          <p:nvPr/>
        </p:nvCxnSpPr>
        <p:spPr>
          <a:xfrm>
            <a:off x="6033488" y="5602961"/>
            <a:ext cx="0" cy="4989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2A161D-FAAE-93BC-FAD0-013689C902C7}"/>
              </a:ext>
            </a:extLst>
          </p:cNvPr>
          <p:cNvCxnSpPr>
            <a:cxnSpLocks/>
          </p:cNvCxnSpPr>
          <p:nvPr/>
        </p:nvCxnSpPr>
        <p:spPr>
          <a:xfrm flipH="1">
            <a:off x="7424632" y="5703303"/>
            <a:ext cx="2745320" cy="7971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0" y="55874"/>
            <a:ext cx="3666466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Communism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260C9-1194-3FDD-437C-7DB99FB95F8B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EB27B-90AE-B3CC-B854-1F8E9973BF51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4A6BE-D429-BA44-182B-00CC43FB4DD8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054F0-BCFE-E327-56D1-5ECA9FC300BB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03FDE57-F59F-52B2-7D5F-9929CB735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3" y="1277974"/>
            <a:ext cx="6434629" cy="43020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8EFC49-C461-0FEA-98C5-1FE4ED453A9C}"/>
              </a:ext>
            </a:extLst>
          </p:cNvPr>
          <p:cNvSpPr txBox="1"/>
          <p:nvPr/>
        </p:nvSpPr>
        <p:spPr>
          <a:xfrm>
            <a:off x="7449189" y="1557756"/>
            <a:ext cx="430402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Elimination of Class Struggles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Central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Social Equality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Lack of Incentive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Centralization of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Limited Individual Freedom</a:t>
            </a:r>
          </a:p>
        </p:txBody>
      </p:sp>
    </p:spTree>
    <p:extLst>
      <p:ext uri="{BB962C8B-B14F-4D97-AF65-F5344CB8AC3E}">
        <p14:creationId xmlns:p14="http://schemas.microsoft.com/office/powerpoint/2010/main" val="80176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0" y="55874"/>
            <a:ext cx="3666466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Capitalism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260C9-1194-3FDD-437C-7DB99FB95F8B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EB27B-90AE-B3CC-B854-1F8E9973BF51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4A6BE-D429-BA44-182B-00CC43FB4DD8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054F0-BCFE-E327-56D1-5ECA9FC300BB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344E4FC-91F4-112C-33F0-B4F5AC3C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09" y="1163464"/>
            <a:ext cx="4661391" cy="45310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6BB9ED-8D81-D187-E4B3-4397531E344A}"/>
              </a:ext>
            </a:extLst>
          </p:cNvPr>
          <p:cNvSpPr txBox="1"/>
          <p:nvPr/>
        </p:nvSpPr>
        <p:spPr>
          <a:xfrm>
            <a:off x="5903710" y="1453267"/>
            <a:ext cx="564595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Economic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Individual 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Consumer Choice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Income Inequality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Lack of Social Safety 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Environmental Concerns</a:t>
            </a:r>
          </a:p>
        </p:txBody>
      </p:sp>
    </p:spTree>
    <p:extLst>
      <p:ext uri="{BB962C8B-B14F-4D97-AF65-F5344CB8AC3E}">
        <p14:creationId xmlns:p14="http://schemas.microsoft.com/office/powerpoint/2010/main" val="63498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0" y="55874"/>
            <a:ext cx="3666466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Mixed Economy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260C9-1194-3FDD-437C-7DB99FB95F8B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EB27B-90AE-B3CC-B854-1F8E9973BF51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4A6BE-D429-BA44-182B-00CC43FB4DD8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054F0-BCFE-E327-56D1-5ECA9FC300BB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9607FF-C382-0C42-F8FC-370485D1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14" y="1484171"/>
            <a:ext cx="8948235" cy="35466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9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0" y="55874"/>
            <a:ext cx="3666466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Mixed Economy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260C9-1194-3FDD-437C-7DB99FB95F8B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EB27B-90AE-B3CC-B854-1F8E9973BF51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4A6BE-D429-BA44-182B-00CC43FB4DD8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054F0-BCFE-E327-56D1-5ECA9FC300BB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B30AAA7-8CCC-225C-7BDE-D0356201B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" y="1697625"/>
            <a:ext cx="5622801" cy="330014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9FD300-F650-AEC3-2C20-79575FCEBFF3}"/>
              </a:ext>
            </a:extLst>
          </p:cNvPr>
          <p:cNvSpPr txBox="1"/>
          <p:nvPr/>
        </p:nvSpPr>
        <p:spPr>
          <a:xfrm>
            <a:off x="6363978" y="1422582"/>
            <a:ext cx="564595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Balancing Efficiency and 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Government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Diversity of Economic Activities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Political Debate</a:t>
            </a:r>
          </a:p>
        </p:txBody>
      </p:sp>
    </p:spTree>
    <p:extLst>
      <p:ext uri="{BB962C8B-B14F-4D97-AF65-F5344CB8AC3E}">
        <p14:creationId xmlns:p14="http://schemas.microsoft.com/office/powerpoint/2010/main" val="277605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193263" y="353943"/>
            <a:ext cx="3936589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Basic Questions??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7CB60-5136-B15F-6925-AE712221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77" y="1321236"/>
            <a:ext cx="2225233" cy="38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D45E42-3518-F9A0-1C63-F6596476CEC3}"/>
              </a:ext>
            </a:extLst>
          </p:cNvPr>
          <p:cNvSpPr txBox="1"/>
          <p:nvPr/>
        </p:nvSpPr>
        <p:spPr>
          <a:xfrm>
            <a:off x="117063" y="1074437"/>
            <a:ext cx="7285223" cy="129266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Why some nations are rich?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6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srgbClr val="3EDED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Nations can print money but still some countries are poor.</a:t>
            </a:r>
            <a:endParaRPr kumimoji="0" lang="en-US" sz="2600" b="1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srgbClr val="3EDEDA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4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B2EF2E-E45B-2D31-7FBD-5A33B504FF0F}"/>
              </a:ext>
            </a:extLst>
          </p:cNvPr>
          <p:cNvSpPr txBox="1"/>
          <p:nvPr/>
        </p:nvSpPr>
        <p:spPr>
          <a:xfrm>
            <a:off x="3058886" y="843677"/>
            <a:ext cx="6057900" cy="51706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Natural Resources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Human Capital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Political Stability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Infrastructure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Economic Policies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International Trade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Financial System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Rule of Law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Innovation and Technology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 Historical and Cultural 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6DBA6-7C5D-03F9-66B4-8301EEEE9AFA}"/>
              </a:ext>
            </a:extLst>
          </p:cNvPr>
          <p:cNvSpPr txBox="1"/>
          <p:nvPr/>
        </p:nvSpPr>
        <p:spPr>
          <a:xfrm>
            <a:off x="0" y="113947"/>
            <a:ext cx="4436676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Economic Prosperity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176A0-2B81-A34F-DA36-C4C53447E5CA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0E4F7-5F52-F052-DAFC-D393C5D7D643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156439-0BAE-7304-EF35-E5B5F738EA7D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82E58B-D885-0F5B-B676-FCB370E9D27B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1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193263" y="353943"/>
            <a:ext cx="3936589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Misconceptions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FC5AB7-8489-C3CC-66B7-7E857640E691}"/>
              </a:ext>
            </a:extLst>
          </p:cNvPr>
          <p:cNvSpPr/>
          <p:nvPr/>
        </p:nvSpPr>
        <p:spPr>
          <a:xfrm>
            <a:off x="598714" y="2001635"/>
            <a:ext cx="3125688" cy="23635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It is dry and academic, due to its reliance on statistics, graphs, and formula</a:t>
            </a:r>
            <a:endParaRPr kumimoji="0" lang="en-IN" sz="2400" b="1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A7C66-D04B-BEB8-3358-D50476CDE96C}"/>
              </a:ext>
            </a:extLst>
          </p:cNvPr>
          <p:cNvSpPr/>
          <p:nvPr/>
        </p:nvSpPr>
        <p:spPr>
          <a:xfrm>
            <a:off x="8375812" y="2001635"/>
            <a:ext cx="3125688" cy="23635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It is all about money</a:t>
            </a:r>
            <a:endParaRPr kumimoji="0" lang="en-IN" sz="2400" b="1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58596-F416-2882-4998-85FF1AE13E88}"/>
              </a:ext>
            </a:extLst>
          </p:cNvPr>
          <p:cNvSpPr txBox="1"/>
          <p:nvPr/>
        </p:nvSpPr>
        <p:spPr>
          <a:xfrm>
            <a:off x="2918860" y="5187201"/>
            <a:ext cx="5735283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So, What is economics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D2D0D-E3F9-33E1-4EBF-0E0257632E1D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8FDC8-641B-EF30-0775-0369DD93F513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F7CBFB-62E3-B505-9CDB-D7D245DB06B6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19BB8-56F6-8810-2A83-7740C4B96B6F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54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A7C66-D04B-BEB8-3358-D50476CDE96C}"/>
              </a:ext>
            </a:extLst>
          </p:cNvPr>
          <p:cNvSpPr/>
          <p:nvPr/>
        </p:nvSpPr>
        <p:spPr>
          <a:xfrm>
            <a:off x="483668" y="1654944"/>
            <a:ext cx="4436675" cy="3256165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3BEA43-0CAB-FC2B-8A62-47C8C22183D2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769729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3DFD9F-E31E-7244-98C2-B072CFC48BB3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2EF2E-E45B-2D31-7FBD-5A33B504FF0F}"/>
              </a:ext>
            </a:extLst>
          </p:cNvPr>
          <p:cNvSpPr txBox="1"/>
          <p:nvPr/>
        </p:nvSpPr>
        <p:spPr>
          <a:xfrm>
            <a:off x="5333999" y="2127689"/>
            <a:ext cx="621574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The system by which goods and services are produced, sold, and bought in a country/region.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D29C5-02BC-73AA-BD14-82852DA0AAF6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CA28AB-E7D6-125F-C1C2-97F7B5F0D814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91B3DC-81CC-3AC9-CDE3-A76AE5FB72A0}"/>
              </a:ext>
            </a:extLst>
          </p:cNvPr>
          <p:cNvSpPr txBox="1"/>
          <p:nvPr/>
        </p:nvSpPr>
        <p:spPr>
          <a:xfrm>
            <a:off x="70012" y="76944"/>
            <a:ext cx="2161560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Dreaming Outloud Pro" panose="03050502040302030504" pitchFamily="66" charset="0"/>
                <a:cs typeface="Dreaming Outloud Pro" panose="03050502040302030504" pitchFamily="66" charset="0"/>
              </a:rPr>
              <a:t>ECONOMY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40506A-3098-14AC-1DBD-E3A6C6C7E6F5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3BEA43-0CAB-FC2B-8A62-47C8C22183D2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769729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3DFD9F-E31E-7244-98C2-B072CFC48BB3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2EF2E-E45B-2D31-7FBD-5A33B504FF0F}"/>
              </a:ext>
            </a:extLst>
          </p:cNvPr>
          <p:cNvSpPr txBox="1"/>
          <p:nvPr/>
        </p:nvSpPr>
        <p:spPr>
          <a:xfrm>
            <a:off x="93273" y="1028233"/>
            <a:ext cx="10988383" cy="420115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 panose="020B0504020200020000" pitchFamily="34" charset="0"/>
                <a:cs typeface="Posterama" panose="020B0504020200020000" pitchFamily="34" charset="0"/>
              </a:rPr>
              <a:t>Market Economy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lang="en-US" sz="240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	</a:t>
            </a:r>
            <a:r>
              <a:rPr kumimoji="0" lang="en-US" sz="2400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 panose="020B0504020200020000" pitchFamily="34" charset="0"/>
                <a:cs typeface="Posterama" panose="020B0504020200020000" pitchFamily="34" charset="0"/>
              </a:rPr>
              <a:t>Driven by supply and demand with minimal government intervention.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 panose="020B0504020200020000" pitchFamily="34" charset="0"/>
                <a:cs typeface="Posterama" panose="020B0504020200020000" pitchFamily="34" charset="0"/>
              </a:rPr>
              <a:t>2.   Command Economy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lang="en-US" sz="240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	</a:t>
            </a:r>
            <a:r>
              <a:rPr kumimoji="0" lang="en-US" sz="2400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 panose="020B0504020200020000" pitchFamily="34" charset="0"/>
                <a:cs typeface="Posterama" panose="020B0504020200020000" pitchFamily="34" charset="0"/>
              </a:rPr>
              <a:t>Centrally planned, where the government controls production and 	distribution.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 panose="020B0504020200020000" pitchFamily="34" charset="0"/>
                <a:cs typeface="Posterama" panose="020B0504020200020000" pitchFamily="34" charset="0"/>
              </a:rPr>
              <a:t>3.   Mixed Economy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lang="en-US" sz="240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	</a:t>
            </a:r>
            <a:r>
              <a:rPr kumimoji="0" lang="en-US" sz="2400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 panose="020B0504020200020000" pitchFamily="34" charset="0"/>
                <a:cs typeface="Posterama" panose="020B0504020200020000" pitchFamily="34" charset="0"/>
              </a:rPr>
              <a:t>Combines elements of both market and command economies, 	common in most countries.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D29C5-02BC-73AA-BD14-82852DA0AAF6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CA28AB-E7D6-125F-C1C2-97F7B5F0D814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91B3DC-81CC-3AC9-CDE3-A76AE5FB72A0}"/>
              </a:ext>
            </a:extLst>
          </p:cNvPr>
          <p:cNvSpPr txBox="1"/>
          <p:nvPr/>
        </p:nvSpPr>
        <p:spPr>
          <a:xfrm>
            <a:off x="70012" y="76944"/>
            <a:ext cx="4436675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Dreaming Outloud Pro" panose="03050502040302030504" pitchFamily="66" charset="0"/>
                <a:ea typeface="+mn-ea"/>
                <a:cs typeface="Dreaming Outloud Pro" panose="03050502040302030504" pitchFamily="66" charset="0"/>
              </a:rPr>
              <a:t>TYPES OF ECONOMIES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reaming Outloud Pro" panose="03050502040302030504" pitchFamily="66" charset="0"/>
              <a:ea typeface="+mn-ea"/>
              <a:cs typeface="Dreaming Outloud Pro" panose="03050502040302030504" pitchFamily="66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40506A-3098-14AC-1DBD-E3A6C6C7E6F5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3BEA43-0CAB-FC2B-8A62-47C8C22183D2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769729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3DFD9F-E31E-7244-98C2-B072CFC48BB3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D29C5-02BC-73AA-BD14-82852DA0AAF6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CA28AB-E7D6-125F-C1C2-97F7B5F0D814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91B3DC-81CC-3AC9-CDE3-A76AE5FB72A0}"/>
              </a:ext>
            </a:extLst>
          </p:cNvPr>
          <p:cNvSpPr txBox="1"/>
          <p:nvPr/>
        </p:nvSpPr>
        <p:spPr>
          <a:xfrm>
            <a:off x="70012" y="76944"/>
            <a:ext cx="6481100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Dreaming Outloud Pro" panose="03050502040302030504" pitchFamily="66" charset="0"/>
                <a:ea typeface="+mn-ea"/>
                <a:cs typeface="Dreaming Outloud Pro" panose="03050502040302030504" pitchFamily="66" charset="0"/>
              </a:rPr>
              <a:t>Circular Nature of Economy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reaming Outloud Pro" panose="03050502040302030504" pitchFamily="66" charset="0"/>
              <a:ea typeface="+mn-ea"/>
              <a:cs typeface="Dreaming Outloud Pro" panose="03050502040302030504" pitchFamily="66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40506A-3098-14AC-1DBD-E3A6C6C7E6F5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08656372-FD38-A8ED-04CB-F6C08869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64" y="696808"/>
            <a:ext cx="8229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49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208848" y="142526"/>
            <a:ext cx="2481943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Economics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FC5AB7-8489-C3CC-66B7-7E857640E691}"/>
              </a:ext>
            </a:extLst>
          </p:cNvPr>
          <p:cNvSpPr/>
          <p:nvPr/>
        </p:nvSpPr>
        <p:spPr>
          <a:xfrm>
            <a:off x="2819399" y="669523"/>
            <a:ext cx="6161315" cy="220430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Is the </a:t>
            </a: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social science that studies the behavior of individuals, businesses, and societies concerning the production, distribution, and consumption of goods and services.</a:t>
            </a:r>
            <a:endParaRPr kumimoji="0" lang="en-IN" sz="2400" b="1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260C9-1194-3FDD-437C-7DB99FB95F8B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EB27B-90AE-B3CC-B854-1F8E9973BF51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4A6BE-D429-BA44-182B-00CC43FB4DD8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054F0-BCFE-E327-56D1-5ECA9FC300BB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63775A-DEBC-51F4-577D-24E60275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9" y="3303370"/>
            <a:ext cx="5475514" cy="31462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21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208848" y="142526"/>
            <a:ext cx="2481943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Economics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260C9-1194-3FDD-437C-7DB99FB95F8B}"/>
              </a:ext>
            </a:extLst>
          </p:cNvPr>
          <p:cNvSpPr txBox="1"/>
          <p:nvPr/>
        </p:nvSpPr>
        <p:spPr>
          <a:xfrm>
            <a:off x="-129856" y="6417009"/>
            <a:ext cx="2029439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EB27B-90AE-B3CC-B854-1F8E9973BF51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4A6BE-D429-BA44-182B-00CC43FB4DD8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054F0-BCFE-E327-56D1-5ECA9FC300BB}"/>
              </a:ext>
            </a:extLst>
          </p:cNvPr>
          <p:cNvCxnSpPr>
            <a:cxnSpLocks/>
          </p:cNvCxnSpPr>
          <p:nvPr/>
        </p:nvCxnSpPr>
        <p:spPr>
          <a:xfrm>
            <a:off x="0" y="6417009"/>
            <a:ext cx="1899583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ECBF34-221E-ED14-A6C4-19826E723434}"/>
              </a:ext>
            </a:extLst>
          </p:cNvPr>
          <p:cNvSpPr txBox="1"/>
          <p:nvPr/>
        </p:nvSpPr>
        <p:spPr>
          <a:xfrm>
            <a:off x="208848" y="843677"/>
            <a:ext cx="6057900" cy="36009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Key Concepts in microeconomics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Supply and Demand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Consumer Behaviour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Producer Behaviour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Market Structure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Elasticity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6D320-0DBE-79D1-4D78-E26C4A09CCB9}"/>
              </a:ext>
            </a:extLst>
          </p:cNvPr>
          <p:cNvSpPr txBox="1"/>
          <p:nvPr/>
        </p:nvSpPr>
        <p:spPr>
          <a:xfrm>
            <a:off x="6482443" y="805459"/>
            <a:ext cx="6057900" cy="36009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Key Concepts in macroeconomics</a:t>
            </a:r>
            <a:endParaRPr kumimoji="0" lang="en-US" sz="2400" b="1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n-US" sz="2400" b="1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GDP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Inflation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Unemployment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Fiscal Policy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Monetary Policy</a:t>
            </a:r>
          </a:p>
        </p:txBody>
      </p:sp>
    </p:spTree>
    <p:extLst>
      <p:ext uri="{BB962C8B-B14F-4D97-AF65-F5344CB8AC3E}">
        <p14:creationId xmlns:p14="http://schemas.microsoft.com/office/powerpoint/2010/main" val="214310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412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Bradley Hand ITC</vt:lpstr>
      <vt:lpstr>Calibri</vt:lpstr>
      <vt:lpstr>Calibri Light</vt:lpstr>
      <vt:lpstr>Cavolini</vt:lpstr>
      <vt:lpstr>Dreaming Outloud Pro</vt:lpstr>
      <vt:lpstr>Harlow Solid Italic</vt:lpstr>
      <vt:lpstr>Ink Free</vt:lpstr>
      <vt:lpstr>Posterama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arya</dc:creator>
  <cp:lastModifiedBy>Shekhar Singh</cp:lastModifiedBy>
  <cp:revision>358</cp:revision>
  <dcterms:created xsi:type="dcterms:W3CDTF">2020-08-21T18:04:03Z</dcterms:created>
  <dcterms:modified xsi:type="dcterms:W3CDTF">2025-07-21T11:30:11Z</dcterms:modified>
</cp:coreProperties>
</file>