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9" r:id="rId2"/>
    <p:sldId id="493" r:id="rId3"/>
    <p:sldId id="506" r:id="rId4"/>
    <p:sldId id="507" r:id="rId5"/>
    <p:sldId id="508" r:id="rId6"/>
    <p:sldId id="509" r:id="rId7"/>
    <p:sldId id="510" r:id="rId8"/>
    <p:sldId id="511" r:id="rId9"/>
    <p:sldId id="512" r:id="rId10"/>
    <p:sldId id="513" r:id="rId11"/>
    <p:sldId id="518" r:id="rId12"/>
    <p:sldId id="527" r:id="rId13"/>
    <p:sldId id="528" r:id="rId14"/>
    <p:sldId id="522" r:id="rId15"/>
    <p:sldId id="532" r:id="rId16"/>
    <p:sldId id="533" r:id="rId17"/>
    <p:sldId id="531" r:id="rId18"/>
    <p:sldId id="524" r:id="rId19"/>
    <p:sldId id="534" r:id="rId20"/>
    <p:sldId id="52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0C1"/>
    <a:srgbClr val="3D3DE7"/>
    <a:srgbClr val="434343"/>
    <a:srgbClr val="F9778D"/>
    <a:srgbClr val="3EDEDA"/>
    <a:srgbClr val="FF3F3F"/>
    <a:srgbClr val="68D9F4"/>
    <a:srgbClr val="9C5BCD"/>
    <a:srgbClr val="800000"/>
    <a:srgbClr val="519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280" y="80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99D59A-B170-47E4-BD96-A51C34BC3D64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73EB7-3BAD-44B4-BB08-14505C2B2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2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973EB7-3BAD-44B4-BB08-14505C2B2C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0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9C23-783D-4BE5-BF4C-55B12208E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46C27-6B0C-4C72-A033-148BCE428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0F7FA-A8AC-42EA-9112-F8D797958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7CBE-E559-4C96-8604-DB2D75FB3141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F2C59-0902-4FF3-87F2-5833ADD14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63FDE-927C-477C-BFB1-DE3A2A753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5C4A-3E84-4BCF-A91E-70D0F695F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105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D9E18-3141-4A2B-B197-F8CC45478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142A15-4D5D-43A4-9C91-0A46FEA29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D3F21-DF09-4A1F-BFE7-E491D082A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7CBE-E559-4C96-8604-DB2D75FB3141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5B8E0-45E0-4EEA-A97A-FFD61A43D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F4C7C-07EA-45BF-8D00-5CBECA10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5C4A-3E84-4BCF-A91E-70D0F695F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846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BDE851-A72E-4775-8D82-4DE21659CB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B46448-BB37-4F13-8257-2BFFB73F4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CC2C0-9412-40FB-A79D-0DA786705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7CBE-E559-4C96-8604-DB2D75FB3141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B9AAB-62D7-411D-8217-F9E78A9C8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DD636-CB78-4D00-9DB7-10DAB11FF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5C4A-3E84-4BCF-A91E-70D0F695F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62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764AB-5BDA-47A2-BD10-2AED9EBA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F94EE-9C48-4F0B-BA50-69F83A74F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526AD-E9CD-44E0-A470-3114FF098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7CBE-E559-4C96-8604-DB2D75FB3141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DEE8B-5688-4B28-A429-624FC795E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383EA-F23C-4F6F-BE9B-C72F54CA1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5C4A-3E84-4BCF-A91E-70D0F695F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44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4F322-191B-4648-943F-E3830FCFE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44522-ADB2-4C38-9460-32C4D697A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9F34D-FD1B-4D66-81DD-A4BC2F795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7CBE-E559-4C96-8604-DB2D75FB3141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4CEC5-FEBB-44A0-993D-BBCDC491D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01B43-613A-48A3-BBA2-DE679A38B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5C4A-3E84-4BCF-A91E-70D0F695F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23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9E8C6-410E-42AD-9E31-6580BD8F8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79EEC-E2D5-4618-991A-CA253E263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9BAB7-22E0-4D09-9890-8EFA76AB8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BD3E2-F765-4ABB-8BEC-86CCF9BF5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7CBE-E559-4C96-8604-DB2D75FB3141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9B795-97D1-4282-96B9-46233EFB8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E513D-7C85-40A0-A7DA-6A92F7CCC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5C4A-3E84-4BCF-A91E-70D0F695F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35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9250E-1AC2-419F-A063-B6C1FB1C8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65984-CA41-440B-BCFB-9CEAA5DEA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53199-D167-4FCE-8F37-81C429715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6D89F8-47AF-4C14-A0EA-8245BDD444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673BE4-6417-40C2-B4F2-3C2BBB1D02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FBC8F3-3B4C-4505-AF34-C502AAF90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7CBE-E559-4C96-8604-DB2D75FB3141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C04544-363D-4E00-86FD-1B1E347D5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BDA602-8DA8-4F21-A06B-853474664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5C4A-3E84-4BCF-A91E-70D0F695F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8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EF70E-9687-4262-8FBC-FA8814A3A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C9A646-DA9B-4F5A-8D2B-228C28082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7CBE-E559-4C96-8604-DB2D75FB3141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40DAA8-347B-4D49-AD59-69ED6F433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B06C7-BD0D-43E7-89F4-9AA303707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5C4A-3E84-4BCF-A91E-70D0F695F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5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1B9476-9D1D-47F3-9D51-70D675631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7CBE-E559-4C96-8604-DB2D75FB3141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4F224B-5CEA-4988-8B2F-B21AEE921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CF147-20DE-43ED-B9F8-E0AF1E58D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5C4A-3E84-4BCF-A91E-70D0F695F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08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D749B-878D-41D7-AE41-090017150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F7471-EB8C-4196-A2B6-7E678B219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A69799-7982-4AD4-9482-E14CE57C2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8ED3A3-3974-482B-88B4-1F3A1F195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7CBE-E559-4C96-8604-DB2D75FB3141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000A2-C344-4C89-8722-19D17ABA9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BC764-7684-4DB4-AE88-E49786D80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5C4A-3E84-4BCF-A91E-70D0F695F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868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8262F-EB9D-4B7C-B459-72CDEAF15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B6677D-991C-4C77-ADD0-196C53037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5BD10-CA1E-4045-94B1-956FC0A38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BBEA10-9DC6-4DA0-B234-11C4FBB2F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27CBE-E559-4C96-8604-DB2D75FB3141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DF7AF7-B143-4A65-9E29-1988EFAA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B848B-9008-4CF2-9472-304920C33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15C4A-3E84-4BCF-A91E-70D0F695F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2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D6EDE3-98DA-4005-9BB4-8D8FB4A3A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E0F8B-F362-4EFF-8F47-E7DE7584C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CD851-92AC-4ABB-AFFD-75696A1D8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27CBE-E559-4C96-8604-DB2D75FB3141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E53D8-E85F-4A47-9A3E-B7294FCB38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6421F-B47A-4301-8F7A-F2191CBC7A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15C4A-3E84-4BCF-A91E-70D0F695F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36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22ABECA-8B3B-48B0-B4EC-E36D1FF33184}"/>
              </a:ext>
            </a:extLst>
          </p:cNvPr>
          <p:cNvSpPr txBox="1"/>
          <p:nvPr/>
        </p:nvSpPr>
        <p:spPr>
          <a:xfrm>
            <a:off x="9752196" y="5657671"/>
            <a:ext cx="2222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Bradley Hand ITC" panose="03070402050302030203" pitchFamily="66" charset="0"/>
                <a:ea typeface="+mn-ea"/>
                <a:cs typeface="Times New Roman" panose="02020603050405020304" pitchFamily="18" charset="0"/>
              </a:rPr>
              <a:t>CONCEPTS OF ECONOMICS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929718-3952-44B8-8AE8-333D7653A828}"/>
              </a:ext>
            </a:extLst>
          </p:cNvPr>
          <p:cNvSpPr txBox="1"/>
          <p:nvPr/>
        </p:nvSpPr>
        <p:spPr>
          <a:xfrm>
            <a:off x="150834" y="3578808"/>
            <a:ext cx="744739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1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Ink Free" panose="03080402000500000000" pitchFamily="66" charset="0"/>
                <a:ea typeface="+mn-ea"/>
                <a:cs typeface="Times New Roman" panose="02020603050405020304" pitchFamily="18" charset="0"/>
              </a:rPr>
              <a:t>Chapter 02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b="1" dirty="0">
                <a:solidFill>
                  <a:prstClr val="white">
                    <a:lumMod val="95000"/>
                  </a:prstClr>
                </a:solidFill>
                <a:latin typeface="Ink Free" panose="03080402000500000000" pitchFamily="66" charset="0"/>
                <a:cs typeface="Times New Roman" panose="02020603050405020304" pitchFamily="18" charset="0"/>
              </a:rPr>
              <a:t>Fundamental Principles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Ink Free" panose="03080402000500000000" pitchFamily="66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2811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82C003-C394-40FB-8239-A7F4100D22D9}"/>
              </a:ext>
            </a:extLst>
          </p:cNvPr>
          <p:cNvSpPr txBox="1"/>
          <p:nvPr/>
        </p:nvSpPr>
        <p:spPr>
          <a:xfrm>
            <a:off x="0" y="59303"/>
            <a:ext cx="3936589" cy="646331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Harlow Solid Italic" panose="04030604020F02020D02" pitchFamily="82" charset="0"/>
                <a:ea typeface="+mn-ea"/>
                <a:cs typeface="+mn-cs"/>
              </a:rPr>
              <a:t>1. Opportunity Cost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CECC550-72C1-B688-C0C5-848E860B4CF6}"/>
              </a:ext>
            </a:extLst>
          </p:cNvPr>
          <p:cNvCxnSpPr>
            <a:cxnSpLocks/>
          </p:cNvCxnSpPr>
          <p:nvPr/>
        </p:nvCxnSpPr>
        <p:spPr>
          <a:xfrm>
            <a:off x="0" y="6514982"/>
            <a:ext cx="3246677" cy="0"/>
          </a:xfrm>
          <a:prstGeom prst="line">
            <a:avLst/>
          </a:prstGeom>
          <a:ln w="38100">
            <a:solidFill>
              <a:srgbClr val="FFF0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359694C-84EF-CF1E-082C-518BEAD38555}"/>
              </a:ext>
            </a:extLst>
          </p:cNvPr>
          <p:cNvSpPr txBox="1"/>
          <p:nvPr/>
        </p:nvSpPr>
        <p:spPr>
          <a:xfrm>
            <a:off x="9601200" y="0"/>
            <a:ext cx="2590800" cy="40011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3D5E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Harlow Solid Italic" panose="04030604020F02020D02" pitchFamily="82" charset="0"/>
                <a:ea typeface="+mn-ea"/>
                <a:cs typeface="+mn-cs"/>
              </a:rPr>
              <a:t>Concepts of Economics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3D5E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4097196-0590-6F59-41CB-CE11BC75E8F5}"/>
              </a:ext>
            </a:extLst>
          </p:cNvPr>
          <p:cNvCxnSpPr>
            <a:cxnSpLocks/>
          </p:cNvCxnSpPr>
          <p:nvPr/>
        </p:nvCxnSpPr>
        <p:spPr>
          <a:xfrm flipV="1">
            <a:off x="9710057" y="400110"/>
            <a:ext cx="2481943" cy="1879"/>
          </a:xfrm>
          <a:prstGeom prst="line">
            <a:avLst/>
          </a:prstGeom>
          <a:ln w="38100">
            <a:solidFill>
              <a:srgbClr val="FFF0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F78FAB4-41A4-E884-7C4A-24FC4EF6B31D}"/>
              </a:ext>
            </a:extLst>
          </p:cNvPr>
          <p:cNvSpPr txBox="1"/>
          <p:nvPr/>
        </p:nvSpPr>
        <p:spPr>
          <a:xfrm>
            <a:off x="-73466" y="6504057"/>
            <a:ext cx="3320143" cy="46166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3D5E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Harlow Solid Italic" panose="04030604020F02020D02" pitchFamily="82" charset="0"/>
                <a:ea typeface="+mn-ea"/>
                <a:cs typeface="+mn-cs"/>
              </a:rPr>
              <a:t>Fundamental Principles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7FD171-92C7-DC6E-79EA-E45ED02AF7F6}"/>
              </a:ext>
            </a:extLst>
          </p:cNvPr>
          <p:cNvSpPr txBox="1"/>
          <p:nvPr/>
        </p:nvSpPr>
        <p:spPr>
          <a:xfrm>
            <a:off x="1931879" y="713982"/>
            <a:ext cx="34385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Key Takeaways: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FE20B4A-C5DD-8693-0792-154A0319E8E0}"/>
              </a:ext>
            </a:extLst>
          </p:cNvPr>
          <p:cNvCxnSpPr/>
          <p:nvPr/>
        </p:nvCxnSpPr>
        <p:spPr>
          <a:xfrm>
            <a:off x="70769" y="1493423"/>
            <a:ext cx="1191708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B93622-8A3E-EB42-0B56-43001938FD2F}"/>
              </a:ext>
            </a:extLst>
          </p:cNvPr>
          <p:cNvCxnSpPr>
            <a:cxnSpLocks/>
          </p:cNvCxnSpPr>
          <p:nvPr/>
        </p:nvCxnSpPr>
        <p:spPr>
          <a:xfrm>
            <a:off x="5682343" y="1493423"/>
            <a:ext cx="0" cy="478381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036D57F-4B8E-11F8-AFE2-AE109CFFA9E8}"/>
              </a:ext>
            </a:extLst>
          </p:cNvPr>
          <p:cNvSpPr txBox="1"/>
          <p:nvPr/>
        </p:nvSpPr>
        <p:spPr>
          <a:xfrm>
            <a:off x="313008" y="2064087"/>
            <a:ext cx="5118961" cy="52322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9778D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MV Boli" panose="02000500030200090000" pitchFamily="2" charset="0"/>
                <a:cs typeface="MV Boli" panose="02000500030200090000" pitchFamily="2" charset="0"/>
              </a:rPr>
              <a:t>Inclusion of Implicit Costs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9778D"/>
              </a:solidFill>
              <a:effectLst/>
              <a:uLnTx/>
              <a:uFillTx/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6CA2FC-7C31-C5CE-FAD9-D5BE031FCB03}"/>
              </a:ext>
            </a:extLst>
          </p:cNvPr>
          <p:cNvSpPr txBox="1"/>
          <p:nvPr/>
        </p:nvSpPr>
        <p:spPr>
          <a:xfrm>
            <a:off x="410979" y="3509403"/>
            <a:ext cx="5118961" cy="52322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9778D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MV Boli" panose="02000500030200090000" pitchFamily="2" charset="0"/>
                <a:cs typeface="MV Boli" panose="02000500030200090000" pitchFamily="2" charset="0"/>
              </a:rPr>
              <a:t>Positive vs Negative Profit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9778D"/>
              </a:solidFill>
              <a:effectLst/>
              <a:uLnTx/>
              <a:uFillTx/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F6B1C9-8956-BA95-E8A9-41981EF1A0F4}"/>
              </a:ext>
            </a:extLst>
          </p:cNvPr>
          <p:cNvSpPr txBox="1"/>
          <p:nvPr/>
        </p:nvSpPr>
        <p:spPr>
          <a:xfrm>
            <a:off x="430334" y="5006730"/>
            <a:ext cx="5118961" cy="52322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9778D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MV Boli" panose="02000500030200090000" pitchFamily="2" charset="0"/>
                <a:cs typeface="MV Boli" panose="02000500030200090000" pitchFamily="2" charset="0"/>
              </a:rPr>
              <a:t>Decision-making Perspective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9778D"/>
              </a:solidFill>
              <a:effectLst/>
              <a:uLnTx/>
              <a:uFillTx/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A133EA-C9B1-8AFB-8B15-4A96B3B25B39}"/>
              </a:ext>
            </a:extLst>
          </p:cNvPr>
          <p:cNvSpPr txBox="1"/>
          <p:nvPr/>
        </p:nvSpPr>
        <p:spPr>
          <a:xfrm>
            <a:off x="6029309" y="879510"/>
            <a:ext cx="5860307" cy="46166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92D05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Harlow Solid Italic" panose="04030604020F02020D02" pitchFamily="82" charset="0"/>
                <a:ea typeface="+mn-ea"/>
                <a:cs typeface="+mn-cs"/>
              </a:rPr>
              <a:t>Accounting Profit VS Economic Profit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21EC01-2074-3AF0-E38B-7C3B8DB3B83A}"/>
              </a:ext>
            </a:extLst>
          </p:cNvPr>
          <p:cNvSpPr txBox="1"/>
          <p:nvPr/>
        </p:nvSpPr>
        <p:spPr>
          <a:xfrm>
            <a:off x="5864647" y="1924777"/>
            <a:ext cx="6014345" cy="1015663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92D05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MV Boli" panose="02000500030200090000" pitchFamily="2" charset="0"/>
                <a:cs typeface="MV Boli" panose="02000500030200090000" pitchFamily="2" charset="0"/>
              </a:rPr>
              <a:t>Accounting profit only considers explicit costs, while economic profit accounts for both explicit and implicit costs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5070DA-8C54-2DAD-E553-EA39EF8ABE64}"/>
              </a:ext>
            </a:extLst>
          </p:cNvPr>
          <p:cNvSpPr txBox="1"/>
          <p:nvPr/>
        </p:nvSpPr>
        <p:spPr>
          <a:xfrm>
            <a:off x="5875271" y="3464564"/>
            <a:ext cx="6014345" cy="707886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92D05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MV Boli" panose="02000500030200090000" pitchFamily="2" charset="0"/>
                <a:cs typeface="MV Boli" panose="02000500030200090000" pitchFamily="2" charset="0"/>
              </a:rPr>
              <a:t>Accounting profit can be positive even if economic profit is negative.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C4D1F4-B115-7D0D-E5DA-BBCE535E6345}"/>
              </a:ext>
            </a:extLst>
          </p:cNvPr>
          <p:cNvSpPr txBox="1"/>
          <p:nvPr/>
        </p:nvSpPr>
        <p:spPr>
          <a:xfrm>
            <a:off x="5932718" y="4957356"/>
            <a:ext cx="6014345" cy="1015663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92D05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MV Boli" panose="02000500030200090000" pitchFamily="2" charset="0"/>
                <a:cs typeface="MV Boli" panose="02000500030200090000" pitchFamily="2" charset="0"/>
              </a:rPr>
              <a:t>Economic profit is more relevant for decision-making because it reflects the real economic benefit.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94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82C003-C394-40FB-8239-A7F4100D22D9}"/>
              </a:ext>
            </a:extLst>
          </p:cNvPr>
          <p:cNvSpPr txBox="1"/>
          <p:nvPr/>
        </p:nvSpPr>
        <p:spPr>
          <a:xfrm>
            <a:off x="-1" y="-17000"/>
            <a:ext cx="4691744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Harlow Solid Italic" panose="04030604020F02020D02" pitchFamily="82" charset="0"/>
                <a:ea typeface="+mn-ea"/>
                <a:cs typeface="+mn-cs"/>
              </a:rPr>
              <a:t>2. Time Value of Money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CECC550-72C1-B688-C0C5-848E860B4CF6}"/>
              </a:ext>
            </a:extLst>
          </p:cNvPr>
          <p:cNvCxnSpPr>
            <a:cxnSpLocks/>
          </p:cNvCxnSpPr>
          <p:nvPr/>
        </p:nvCxnSpPr>
        <p:spPr>
          <a:xfrm>
            <a:off x="0" y="6406122"/>
            <a:ext cx="3246677" cy="0"/>
          </a:xfrm>
          <a:prstGeom prst="line">
            <a:avLst/>
          </a:prstGeom>
          <a:ln w="38100">
            <a:solidFill>
              <a:srgbClr val="FFF0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359694C-84EF-CF1E-082C-518BEAD38555}"/>
              </a:ext>
            </a:extLst>
          </p:cNvPr>
          <p:cNvSpPr txBox="1"/>
          <p:nvPr/>
        </p:nvSpPr>
        <p:spPr>
          <a:xfrm>
            <a:off x="9601200" y="0"/>
            <a:ext cx="2590800" cy="40011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3D5E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Harlow Solid Italic" panose="04030604020F02020D02" pitchFamily="82" charset="0"/>
                <a:ea typeface="+mn-ea"/>
                <a:cs typeface="+mn-cs"/>
              </a:rPr>
              <a:t>Concepts of Economics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3D5E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4097196-0590-6F59-41CB-CE11BC75E8F5}"/>
              </a:ext>
            </a:extLst>
          </p:cNvPr>
          <p:cNvCxnSpPr>
            <a:cxnSpLocks/>
          </p:cNvCxnSpPr>
          <p:nvPr/>
        </p:nvCxnSpPr>
        <p:spPr>
          <a:xfrm flipV="1">
            <a:off x="9710057" y="400110"/>
            <a:ext cx="2481943" cy="1879"/>
          </a:xfrm>
          <a:prstGeom prst="line">
            <a:avLst/>
          </a:prstGeom>
          <a:ln w="38100">
            <a:solidFill>
              <a:srgbClr val="FFF0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F78FAB4-41A4-E884-7C4A-24FC4EF6B31D}"/>
              </a:ext>
            </a:extLst>
          </p:cNvPr>
          <p:cNvSpPr txBox="1"/>
          <p:nvPr/>
        </p:nvSpPr>
        <p:spPr>
          <a:xfrm>
            <a:off x="-73466" y="6504057"/>
            <a:ext cx="3320143" cy="46166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3D5E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Harlow Solid Italic" panose="04030604020F02020D02" pitchFamily="82" charset="0"/>
                <a:ea typeface="+mn-ea"/>
                <a:cs typeface="+mn-cs"/>
              </a:rPr>
              <a:t>Fundamental Principles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82317C-3D6B-DB13-C0F8-6CB40E3A5713}"/>
              </a:ext>
            </a:extLst>
          </p:cNvPr>
          <p:cNvSpPr txBox="1"/>
          <p:nvPr/>
        </p:nvSpPr>
        <p:spPr>
          <a:xfrm>
            <a:off x="130630" y="785376"/>
            <a:ext cx="11832770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800"/>
              </a:spcAft>
            </a:pPr>
            <a:r>
              <a:rPr lang="en-US" sz="2400" b="1" dirty="0">
                <a:solidFill>
                  <a:srgbClr val="FFF0C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Would you prefer to have Rs 1 million now or Rs 1 million 10 years from now?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Berlin Sans FB" panose="020E0602020502020306" pitchFamily="34" charset="0"/>
                <a:cs typeface="Posterama" panose="020B0504020200020000" pitchFamily="34" charset="0"/>
              </a:rPr>
              <a:t>Time preference for money is an individual’s preference for possession of a given amount of money now, rather than the same amount at some future time.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Berlin Sans FB" panose="020E0602020502020306" pitchFamily="34" charset="0"/>
                <a:cs typeface="Posterama" panose="020B0504020200020000" pitchFamily="34" charset="0"/>
              </a:rPr>
              <a:t>Four reasons may be attributed to the individual’s time preference for money: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CAACC2-3CDB-B5DF-B009-79BA692A2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4700" y="2941969"/>
            <a:ext cx="5063100" cy="371583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20285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82C003-C394-40FB-8239-A7F4100D22D9}"/>
              </a:ext>
            </a:extLst>
          </p:cNvPr>
          <p:cNvSpPr txBox="1"/>
          <p:nvPr/>
        </p:nvSpPr>
        <p:spPr>
          <a:xfrm>
            <a:off x="-1" y="-17000"/>
            <a:ext cx="4691744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Harlow Solid Italic" panose="04030604020F02020D02" pitchFamily="82" charset="0"/>
                <a:ea typeface="+mn-ea"/>
                <a:cs typeface="+mn-cs"/>
              </a:rPr>
              <a:t>2. Time Value of Money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CECC550-72C1-B688-C0C5-848E860B4CF6}"/>
              </a:ext>
            </a:extLst>
          </p:cNvPr>
          <p:cNvCxnSpPr>
            <a:cxnSpLocks/>
          </p:cNvCxnSpPr>
          <p:nvPr/>
        </p:nvCxnSpPr>
        <p:spPr>
          <a:xfrm>
            <a:off x="0" y="6406122"/>
            <a:ext cx="3246677" cy="0"/>
          </a:xfrm>
          <a:prstGeom prst="line">
            <a:avLst/>
          </a:prstGeom>
          <a:ln w="38100">
            <a:solidFill>
              <a:srgbClr val="FFF0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359694C-84EF-CF1E-082C-518BEAD38555}"/>
              </a:ext>
            </a:extLst>
          </p:cNvPr>
          <p:cNvSpPr txBox="1"/>
          <p:nvPr/>
        </p:nvSpPr>
        <p:spPr>
          <a:xfrm>
            <a:off x="9601200" y="0"/>
            <a:ext cx="2590800" cy="40011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3D5E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Harlow Solid Italic" panose="04030604020F02020D02" pitchFamily="82" charset="0"/>
                <a:ea typeface="+mn-ea"/>
                <a:cs typeface="+mn-cs"/>
              </a:rPr>
              <a:t>Concepts of Economics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3D5E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4097196-0590-6F59-41CB-CE11BC75E8F5}"/>
              </a:ext>
            </a:extLst>
          </p:cNvPr>
          <p:cNvCxnSpPr>
            <a:cxnSpLocks/>
          </p:cNvCxnSpPr>
          <p:nvPr/>
        </p:nvCxnSpPr>
        <p:spPr>
          <a:xfrm flipV="1">
            <a:off x="9710057" y="400110"/>
            <a:ext cx="2481943" cy="1879"/>
          </a:xfrm>
          <a:prstGeom prst="line">
            <a:avLst/>
          </a:prstGeom>
          <a:ln w="38100">
            <a:solidFill>
              <a:srgbClr val="FFF0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F78FAB4-41A4-E884-7C4A-24FC4EF6B31D}"/>
              </a:ext>
            </a:extLst>
          </p:cNvPr>
          <p:cNvSpPr txBox="1"/>
          <p:nvPr/>
        </p:nvSpPr>
        <p:spPr>
          <a:xfrm>
            <a:off x="-73466" y="6504057"/>
            <a:ext cx="3320143" cy="46166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3D5E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Harlow Solid Italic" panose="04030604020F02020D02" pitchFamily="82" charset="0"/>
                <a:ea typeface="+mn-ea"/>
                <a:cs typeface="+mn-cs"/>
              </a:rPr>
              <a:t>Fundamental Principles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71A4B7-2509-4B21-AB1E-B125DD0BCC52}"/>
              </a:ext>
            </a:extLst>
          </p:cNvPr>
          <p:cNvSpPr txBox="1"/>
          <p:nvPr/>
        </p:nvSpPr>
        <p:spPr>
          <a:xfrm>
            <a:off x="2345871" y="659043"/>
            <a:ext cx="6291943" cy="52322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spc="5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latin typeface="Harlow Solid Italic" panose="04030604020F02020D02" pitchFamily="82" charset="0"/>
              </a:rPr>
              <a:t>Choosing from Different Alternatives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15C100-AF1E-7E41-7610-012DB9B84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1864" y="1405985"/>
            <a:ext cx="5666039" cy="16891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9CD2B13-34AD-6D6A-5745-DC5742D9F84A}"/>
              </a:ext>
            </a:extLst>
          </p:cNvPr>
          <p:cNvSpPr txBox="1"/>
          <p:nvPr/>
        </p:nvSpPr>
        <p:spPr>
          <a:xfrm>
            <a:off x="500743" y="3280782"/>
            <a:ext cx="1119051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spc="5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FF0C1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latin typeface="Harlow Solid Italic" panose="04030604020F02020D02" pitchFamily="82" charset="0"/>
              </a:rPr>
              <a:t>To make such comparisons, we must be able to compare the value of money at different point in time.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0A1CDB7-47EF-087D-1B87-ACDD354DE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256" y="4420514"/>
            <a:ext cx="2569293" cy="22481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5070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82C003-C394-40FB-8239-A7F4100D22D9}"/>
              </a:ext>
            </a:extLst>
          </p:cNvPr>
          <p:cNvSpPr txBox="1"/>
          <p:nvPr/>
        </p:nvSpPr>
        <p:spPr>
          <a:xfrm>
            <a:off x="-1" y="-17000"/>
            <a:ext cx="4691744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Harlow Solid Italic" panose="04030604020F02020D02" pitchFamily="82" charset="0"/>
                <a:ea typeface="+mn-ea"/>
                <a:cs typeface="+mn-cs"/>
              </a:rPr>
              <a:t>2. Time Value of Money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CECC550-72C1-B688-C0C5-848E860B4CF6}"/>
              </a:ext>
            </a:extLst>
          </p:cNvPr>
          <p:cNvCxnSpPr>
            <a:cxnSpLocks/>
          </p:cNvCxnSpPr>
          <p:nvPr/>
        </p:nvCxnSpPr>
        <p:spPr>
          <a:xfrm>
            <a:off x="0" y="6406122"/>
            <a:ext cx="3246677" cy="0"/>
          </a:xfrm>
          <a:prstGeom prst="line">
            <a:avLst/>
          </a:prstGeom>
          <a:ln w="38100">
            <a:solidFill>
              <a:srgbClr val="FFF0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359694C-84EF-CF1E-082C-518BEAD38555}"/>
              </a:ext>
            </a:extLst>
          </p:cNvPr>
          <p:cNvSpPr txBox="1"/>
          <p:nvPr/>
        </p:nvSpPr>
        <p:spPr>
          <a:xfrm>
            <a:off x="9601200" y="0"/>
            <a:ext cx="2590800" cy="40011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3D5E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Harlow Solid Italic" panose="04030604020F02020D02" pitchFamily="82" charset="0"/>
                <a:ea typeface="+mn-ea"/>
                <a:cs typeface="+mn-cs"/>
              </a:rPr>
              <a:t>Concepts of Economics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3D5E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4097196-0590-6F59-41CB-CE11BC75E8F5}"/>
              </a:ext>
            </a:extLst>
          </p:cNvPr>
          <p:cNvCxnSpPr>
            <a:cxnSpLocks/>
          </p:cNvCxnSpPr>
          <p:nvPr/>
        </p:nvCxnSpPr>
        <p:spPr>
          <a:xfrm flipV="1">
            <a:off x="9710057" y="400110"/>
            <a:ext cx="2481943" cy="1879"/>
          </a:xfrm>
          <a:prstGeom prst="line">
            <a:avLst/>
          </a:prstGeom>
          <a:ln w="38100">
            <a:solidFill>
              <a:srgbClr val="FFF0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F78FAB4-41A4-E884-7C4A-24FC4EF6B31D}"/>
              </a:ext>
            </a:extLst>
          </p:cNvPr>
          <p:cNvSpPr txBox="1"/>
          <p:nvPr/>
        </p:nvSpPr>
        <p:spPr>
          <a:xfrm>
            <a:off x="-73466" y="6504057"/>
            <a:ext cx="3320143" cy="46166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3D5E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Harlow Solid Italic" panose="04030604020F02020D02" pitchFamily="82" charset="0"/>
                <a:ea typeface="+mn-ea"/>
                <a:cs typeface="+mn-cs"/>
              </a:rPr>
              <a:t>Fundamental Principles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71A4B7-2509-4B21-AB1E-B125DD0BCC52}"/>
              </a:ext>
            </a:extLst>
          </p:cNvPr>
          <p:cNvSpPr txBox="1"/>
          <p:nvPr/>
        </p:nvSpPr>
        <p:spPr>
          <a:xfrm>
            <a:off x="2345871" y="659043"/>
            <a:ext cx="6291943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spc="5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latin typeface="Harlow Solid Italic" panose="04030604020F02020D02" pitchFamily="82" charset="0"/>
              </a:rPr>
              <a:t>Timelines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0AC6BACD-E081-1E41-B1AE-1C9B9E5D4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605" y="1493899"/>
            <a:ext cx="8845290" cy="17076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02FEC7-4B92-8404-1D14-0E227BAAB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019" y="3877641"/>
            <a:ext cx="3678919" cy="192682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723EAE-53FB-5210-E794-29999F5507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6218" y="3787687"/>
            <a:ext cx="3564275" cy="201677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3254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82C003-C394-40FB-8239-A7F4100D22D9}"/>
              </a:ext>
            </a:extLst>
          </p:cNvPr>
          <p:cNvSpPr txBox="1"/>
          <p:nvPr/>
        </p:nvSpPr>
        <p:spPr>
          <a:xfrm>
            <a:off x="-1" y="-17000"/>
            <a:ext cx="4691744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spc="5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latin typeface="Harlow Solid Italic" panose="04030604020F02020D02" pitchFamily="82" charset="0"/>
              </a:rPr>
              <a:t>2</a:t>
            </a:r>
            <a:r>
              <a:rPr kumimoji="0" lang="en-US" sz="32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Harlow Solid Italic" panose="04030604020F02020D02" pitchFamily="82" charset="0"/>
                <a:ea typeface="+mn-ea"/>
                <a:cs typeface="+mn-cs"/>
              </a:rPr>
              <a:t>. Time Value of Money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CECC550-72C1-B688-C0C5-848E860B4CF6}"/>
              </a:ext>
            </a:extLst>
          </p:cNvPr>
          <p:cNvCxnSpPr>
            <a:cxnSpLocks/>
          </p:cNvCxnSpPr>
          <p:nvPr/>
        </p:nvCxnSpPr>
        <p:spPr>
          <a:xfrm>
            <a:off x="0" y="6493210"/>
            <a:ext cx="3246677" cy="0"/>
          </a:xfrm>
          <a:prstGeom prst="line">
            <a:avLst/>
          </a:prstGeom>
          <a:ln w="38100">
            <a:solidFill>
              <a:srgbClr val="FFF0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359694C-84EF-CF1E-082C-518BEAD38555}"/>
              </a:ext>
            </a:extLst>
          </p:cNvPr>
          <p:cNvSpPr txBox="1"/>
          <p:nvPr/>
        </p:nvSpPr>
        <p:spPr>
          <a:xfrm>
            <a:off x="9601200" y="0"/>
            <a:ext cx="2590800" cy="40011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3D5E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Harlow Solid Italic" panose="04030604020F02020D02" pitchFamily="82" charset="0"/>
                <a:ea typeface="+mn-ea"/>
                <a:cs typeface="+mn-cs"/>
              </a:rPr>
              <a:t>Concepts of Economics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3D5E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4097196-0590-6F59-41CB-CE11BC75E8F5}"/>
              </a:ext>
            </a:extLst>
          </p:cNvPr>
          <p:cNvCxnSpPr>
            <a:cxnSpLocks/>
          </p:cNvCxnSpPr>
          <p:nvPr/>
        </p:nvCxnSpPr>
        <p:spPr>
          <a:xfrm flipV="1">
            <a:off x="9710057" y="400110"/>
            <a:ext cx="2481943" cy="1879"/>
          </a:xfrm>
          <a:prstGeom prst="line">
            <a:avLst/>
          </a:prstGeom>
          <a:ln w="38100">
            <a:solidFill>
              <a:srgbClr val="FFF0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F78FAB4-41A4-E884-7C4A-24FC4EF6B31D}"/>
              </a:ext>
            </a:extLst>
          </p:cNvPr>
          <p:cNvSpPr txBox="1"/>
          <p:nvPr/>
        </p:nvSpPr>
        <p:spPr>
          <a:xfrm>
            <a:off x="-73466" y="6504057"/>
            <a:ext cx="3320143" cy="46166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3D5E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Harlow Solid Italic" panose="04030604020F02020D02" pitchFamily="82" charset="0"/>
                <a:ea typeface="+mn-ea"/>
                <a:cs typeface="+mn-cs"/>
              </a:rPr>
              <a:t>Fundamental Principles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B3EEA9-7953-1319-AD53-2B139BB2AE7A}"/>
              </a:ext>
            </a:extLst>
          </p:cNvPr>
          <p:cNvSpPr txBox="1"/>
          <p:nvPr/>
        </p:nvSpPr>
        <p:spPr>
          <a:xfrm>
            <a:off x="73491" y="666264"/>
            <a:ext cx="4996543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spc="5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latin typeface="Harlow Solid Italic" panose="04030604020F02020D02" pitchFamily="82" charset="0"/>
              </a:rPr>
              <a:t>Future Value of a lumpsum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8C2CE1E-91AD-6118-AFF7-7C3EAF106812}"/>
              </a:ext>
            </a:extLst>
          </p:cNvPr>
          <p:cNvCxnSpPr>
            <a:cxnSpLocks/>
          </p:cNvCxnSpPr>
          <p:nvPr/>
        </p:nvCxnSpPr>
        <p:spPr>
          <a:xfrm flipH="1">
            <a:off x="5649685" y="1141818"/>
            <a:ext cx="87086" cy="535139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5D6231C-E25E-E1FA-EC28-A1D8036A89EB}"/>
              </a:ext>
            </a:extLst>
          </p:cNvPr>
          <p:cNvSpPr txBox="1"/>
          <p:nvPr/>
        </p:nvSpPr>
        <p:spPr>
          <a:xfrm>
            <a:off x="159844" y="1227980"/>
            <a:ext cx="52830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Berlin Sans FB" panose="020E0602020502020306" pitchFamily="34" charset="0"/>
              </a:rPr>
              <a:t>$100 compounded for 3 years at 5%.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FB7F74-6456-2F04-F87B-1EEE7EE29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26" y="1960150"/>
            <a:ext cx="4784248" cy="99941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B2E1AC-E0C0-2962-5319-BFFEA8DD488F}"/>
              </a:ext>
            </a:extLst>
          </p:cNvPr>
          <p:cNvSpPr txBox="1"/>
          <p:nvPr/>
        </p:nvSpPr>
        <p:spPr>
          <a:xfrm>
            <a:off x="-73466" y="3287349"/>
            <a:ext cx="4996543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spc="5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latin typeface="Harlow Solid Italic" panose="04030604020F02020D02" pitchFamily="82" charset="0"/>
              </a:rPr>
              <a:t>Formula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E20532-AE55-B8A2-6312-5F4E9E816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801" y="4142629"/>
            <a:ext cx="3017782" cy="72396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8088B8-6092-886F-E923-93E976E104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870" y="5388608"/>
            <a:ext cx="3246677" cy="58116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938981F-FDB3-25BA-FE06-9D13BEB2D9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101391"/>
            <a:ext cx="5751920" cy="34322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E55233F-42F9-DC8E-A317-FF6638BB0A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2508" y="1065623"/>
            <a:ext cx="5689509" cy="5828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6509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82C003-C394-40FB-8239-A7F4100D22D9}"/>
              </a:ext>
            </a:extLst>
          </p:cNvPr>
          <p:cNvSpPr txBox="1"/>
          <p:nvPr/>
        </p:nvSpPr>
        <p:spPr>
          <a:xfrm>
            <a:off x="-1" y="-17000"/>
            <a:ext cx="4691744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spc="5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latin typeface="Harlow Solid Italic" panose="04030604020F02020D02" pitchFamily="82" charset="0"/>
              </a:rPr>
              <a:t>2</a:t>
            </a:r>
            <a:r>
              <a:rPr kumimoji="0" lang="en-US" sz="32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Harlow Solid Italic" panose="04030604020F02020D02" pitchFamily="82" charset="0"/>
                <a:ea typeface="+mn-ea"/>
                <a:cs typeface="+mn-cs"/>
              </a:rPr>
              <a:t>. Time Value of Money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CECC550-72C1-B688-C0C5-848E860B4CF6}"/>
              </a:ext>
            </a:extLst>
          </p:cNvPr>
          <p:cNvCxnSpPr>
            <a:cxnSpLocks/>
          </p:cNvCxnSpPr>
          <p:nvPr/>
        </p:nvCxnSpPr>
        <p:spPr>
          <a:xfrm>
            <a:off x="0" y="6493210"/>
            <a:ext cx="3246677" cy="0"/>
          </a:xfrm>
          <a:prstGeom prst="line">
            <a:avLst/>
          </a:prstGeom>
          <a:ln w="38100">
            <a:solidFill>
              <a:srgbClr val="FFF0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359694C-84EF-CF1E-082C-518BEAD38555}"/>
              </a:ext>
            </a:extLst>
          </p:cNvPr>
          <p:cNvSpPr txBox="1"/>
          <p:nvPr/>
        </p:nvSpPr>
        <p:spPr>
          <a:xfrm>
            <a:off x="9601200" y="0"/>
            <a:ext cx="2590800" cy="40011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3D5E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Harlow Solid Italic" panose="04030604020F02020D02" pitchFamily="82" charset="0"/>
                <a:ea typeface="+mn-ea"/>
                <a:cs typeface="+mn-cs"/>
              </a:rPr>
              <a:t>Concepts of Economics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3D5E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4097196-0590-6F59-41CB-CE11BC75E8F5}"/>
              </a:ext>
            </a:extLst>
          </p:cNvPr>
          <p:cNvCxnSpPr>
            <a:cxnSpLocks/>
          </p:cNvCxnSpPr>
          <p:nvPr/>
        </p:nvCxnSpPr>
        <p:spPr>
          <a:xfrm flipV="1">
            <a:off x="9710057" y="400110"/>
            <a:ext cx="2481943" cy="1879"/>
          </a:xfrm>
          <a:prstGeom prst="line">
            <a:avLst/>
          </a:prstGeom>
          <a:ln w="38100">
            <a:solidFill>
              <a:srgbClr val="FFF0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F78FAB4-41A4-E884-7C4A-24FC4EF6B31D}"/>
              </a:ext>
            </a:extLst>
          </p:cNvPr>
          <p:cNvSpPr txBox="1"/>
          <p:nvPr/>
        </p:nvSpPr>
        <p:spPr>
          <a:xfrm>
            <a:off x="-73466" y="6504057"/>
            <a:ext cx="3320143" cy="46166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3D5E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Harlow Solid Italic" panose="04030604020F02020D02" pitchFamily="82" charset="0"/>
                <a:ea typeface="+mn-ea"/>
                <a:cs typeface="+mn-cs"/>
              </a:rPr>
              <a:t>Fundamental Principles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B3EEA9-7953-1319-AD53-2B139BB2AE7A}"/>
              </a:ext>
            </a:extLst>
          </p:cNvPr>
          <p:cNvSpPr txBox="1"/>
          <p:nvPr/>
        </p:nvSpPr>
        <p:spPr>
          <a:xfrm>
            <a:off x="73491" y="666264"/>
            <a:ext cx="4996543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spc="5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latin typeface="Harlow Solid Italic" panose="04030604020F02020D02" pitchFamily="82" charset="0"/>
              </a:rPr>
              <a:t>Present Value of a lumpsum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8C2CE1E-91AD-6118-AFF7-7C3EAF106812}"/>
              </a:ext>
            </a:extLst>
          </p:cNvPr>
          <p:cNvCxnSpPr>
            <a:cxnSpLocks/>
          </p:cNvCxnSpPr>
          <p:nvPr/>
        </p:nvCxnSpPr>
        <p:spPr>
          <a:xfrm flipH="1">
            <a:off x="6008914" y="1056816"/>
            <a:ext cx="87086" cy="535139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68F6A313-C955-BF44-9AD5-C2AD41533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903" y="4672043"/>
            <a:ext cx="2331922" cy="883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3FB7EF0-D71A-E8DE-35D5-667B5EE9CC31}"/>
              </a:ext>
            </a:extLst>
          </p:cNvPr>
          <p:cNvSpPr txBox="1"/>
          <p:nvPr/>
        </p:nvSpPr>
        <p:spPr>
          <a:xfrm>
            <a:off x="182348" y="1301960"/>
            <a:ext cx="56850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solidFill>
                  <a:schemeClr val="bg1"/>
                </a:solidFill>
                <a:latin typeface="Berlin Sans FB" panose="020E0602020502020306" pitchFamily="34" charset="0"/>
              </a:rPr>
              <a:t>Present value of  $10,00 received two received from now at discount rate 10%.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439549-2A7E-2EB0-D61F-EE9E31FD0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19" y="2309889"/>
            <a:ext cx="5197290" cy="15622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5970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82C003-C394-40FB-8239-A7F4100D22D9}"/>
              </a:ext>
            </a:extLst>
          </p:cNvPr>
          <p:cNvSpPr txBox="1"/>
          <p:nvPr/>
        </p:nvSpPr>
        <p:spPr>
          <a:xfrm>
            <a:off x="-1" y="-17000"/>
            <a:ext cx="4691744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spc="5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latin typeface="Harlow Solid Italic" panose="04030604020F02020D02" pitchFamily="82" charset="0"/>
              </a:rPr>
              <a:t>2</a:t>
            </a:r>
            <a:r>
              <a:rPr kumimoji="0" lang="en-US" sz="32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Harlow Solid Italic" panose="04030604020F02020D02" pitchFamily="82" charset="0"/>
                <a:ea typeface="+mn-ea"/>
                <a:cs typeface="+mn-cs"/>
              </a:rPr>
              <a:t>. Time Value of Money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CECC550-72C1-B688-C0C5-848E860B4CF6}"/>
              </a:ext>
            </a:extLst>
          </p:cNvPr>
          <p:cNvCxnSpPr>
            <a:cxnSpLocks/>
          </p:cNvCxnSpPr>
          <p:nvPr/>
        </p:nvCxnSpPr>
        <p:spPr>
          <a:xfrm>
            <a:off x="0" y="6493210"/>
            <a:ext cx="3246677" cy="0"/>
          </a:xfrm>
          <a:prstGeom prst="line">
            <a:avLst/>
          </a:prstGeom>
          <a:ln w="38100">
            <a:solidFill>
              <a:srgbClr val="FFF0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359694C-84EF-CF1E-082C-518BEAD38555}"/>
              </a:ext>
            </a:extLst>
          </p:cNvPr>
          <p:cNvSpPr txBox="1"/>
          <p:nvPr/>
        </p:nvSpPr>
        <p:spPr>
          <a:xfrm>
            <a:off x="9601200" y="0"/>
            <a:ext cx="2590800" cy="40011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3D5E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Harlow Solid Italic" panose="04030604020F02020D02" pitchFamily="82" charset="0"/>
                <a:ea typeface="+mn-ea"/>
                <a:cs typeface="+mn-cs"/>
              </a:rPr>
              <a:t>Concepts of Economics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3D5E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4097196-0590-6F59-41CB-CE11BC75E8F5}"/>
              </a:ext>
            </a:extLst>
          </p:cNvPr>
          <p:cNvCxnSpPr>
            <a:cxnSpLocks/>
          </p:cNvCxnSpPr>
          <p:nvPr/>
        </p:nvCxnSpPr>
        <p:spPr>
          <a:xfrm flipV="1">
            <a:off x="9710057" y="400110"/>
            <a:ext cx="2481943" cy="1879"/>
          </a:xfrm>
          <a:prstGeom prst="line">
            <a:avLst/>
          </a:prstGeom>
          <a:ln w="38100">
            <a:solidFill>
              <a:srgbClr val="FFF0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F78FAB4-41A4-E884-7C4A-24FC4EF6B31D}"/>
              </a:ext>
            </a:extLst>
          </p:cNvPr>
          <p:cNvSpPr txBox="1"/>
          <p:nvPr/>
        </p:nvSpPr>
        <p:spPr>
          <a:xfrm>
            <a:off x="-73466" y="6504057"/>
            <a:ext cx="3320143" cy="46166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3D5E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Harlow Solid Italic" panose="04030604020F02020D02" pitchFamily="82" charset="0"/>
                <a:ea typeface="+mn-ea"/>
                <a:cs typeface="+mn-cs"/>
              </a:rPr>
              <a:t>Fundamental Principles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B3EEA9-7953-1319-AD53-2B139BB2AE7A}"/>
              </a:ext>
            </a:extLst>
          </p:cNvPr>
          <p:cNvSpPr txBox="1"/>
          <p:nvPr/>
        </p:nvSpPr>
        <p:spPr>
          <a:xfrm>
            <a:off x="3597728" y="807779"/>
            <a:ext cx="4996543" cy="830997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spc="5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latin typeface="Harlow Solid Italic" panose="04030604020F02020D02" pitchFamily="82" charset="0"/>
              </a:rPr>
              <a:t>Annuity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3640FB-3EC7-8B1F-6AA1-165F34A0C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097" y="2098636"/>
            <a:ext cx="7337446" cy="28528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7176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82C003-C394-40FB-8239-A7F4100D22D9}"/>
              </a:ext>
            </a:extLst>
          </p:cNvPr>
          <p:cNvSpPr txBox="1"/>
          <p:nvPr/>
        </p:nvSpPr>
        <p:spPr>
          <a:xfrm>
            <a:off x="-1" y="-17000"/>
            <a:ext cx="4691744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spc="5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latin typeface="Harlow Solid Italic" panose="04030604020F02020D02" pitchFamily="82" charset="0"/>
              </a:rPr>
              <a:t>2</a:t>
            </a:r>
            <a:r>
              <a:rPr kumimoji="0" lang="en-US" sz="32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Harlow Solid Italic" panose="04030604020F02020D02" pitchFamily="82" charset="0"/>
                <a:ea typeface="+mn-ea"/>
                <a:cs typeface="+mn-cs"/>
              </a:rPr>
              <a:t>. Time Value of Money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CECC550-72C1-B688-C0C5-848E860B4CF6}"/>
              </a:ext>
            </a:extLst>
          </p:cNvPr>
          <p:cNvCxnSpPr>
            <a:cxnSpLocks/>
          </p:cNvCxnSpPr>
          <p:nvPr/>
        </p:nvCxnSpPr>
        <p:spPr>
          <a:xfrm>
            <a:off x="0" y="6493210"/>
            <a:ext cx="3246677" cy="0"/>
          </a:xfrm>
          <a:prstGeom prst="line">
            <a:avLst/>
          </a:prstGeom>
          <a:ln w="38100">
            <a:solidFill>
              <a:srgbClr val="FFF0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359694C-84EF-CF1E-082C-518BEAD38555}"/>
              </a:ext>
            </a:extLst>
          </p:cNvPr>
          <p:cNvSpPr txBox="1"/>
          <p:nvPr/>
        </p:nvSpPr>
        <p:spPr>
          <a:xfrm>
            <a:off x="9601200" y="0"/>
            <a:ext cx="2590800" cy="40011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3D5E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Harlow Solid Italic" panose="04030604020F02020D02" pitchFamily="82" charset="0"/>
                <a:ea typeface="+mn-ea"/>
                <a:cs typeface="+mn-cs"/>
              </a:rPr>
              <a:t>Concepts of Economics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3D5E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4097196-0590-6F59-41CB-CE11BC75E8F5}"/>
              </a:ext>
            </a:extLst>
          </p:cNvPr>
          <p:cNvCxnSpPr>
            <a:cxnSpLocks/>
          </p:cNvCxnSpPr>
          <p:nvPr/>
        </p:nvCxnSpPr>
        <p:spPr>
          <a:xfrm flipV="1">
            <a:off x="9710057" y="400110"/>
            <a:ext cx="2481943" cy="1879"/>
          </a:xfrm>
          <a:prstGeom prst="line">
            <a:avLst/>
          </a:prstGeom>
          <a:ln w="38100">
            <a:solidFill>
              <a:srgbClr val="FFF0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F78FAB4-41A4-E884-7C4A-24FC4EF6B31D}"/>
              </a:ext>
            </a:extLst>
          </p:cNvPr>
          <p:cNvSpPr txBox="1"/>
          <p:nvPr/>
        </p:nvSpPr>
        <p:spPr>
          <a:xfrm>
            <a:off x="-73466" y="6504057"/>
            <a:ext cx="3320143" cy="46166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3D5E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Harlow Solid Italic" panose="04030604020F02020D02" pitchFamily="82" charset="0"/>
                <a:ea typeface="+mn-ea"/>
                <a:cs typeface="+mn-cs"/>
              </a:rPr>
              <a:t>Fundamental Principles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B3EEA9-7953-1319-AD53-2B139BB2AE7A}"/>
              </a:ext>
            </a:extLst>
          </p:cNvPr>
          <p:cNvSpPr txBox="1"/>
          <p:nvPr/>
        </p:nvSpPr>
        <p:spPr>
          <a:xfrm>
            <a:off x="426716" y="594656"/>
            <a:ext cx="4996543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spc="5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latin typeface="Harlow Solid Italic" panose="04030604020F02020D02" pitchFamily="82" charset="0"/>
              </a:rPr>
              <a:t>Present Value of an annuity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FDBA8A-771C-9149-7FE4-DD94C19CE616}"/>
              </a:ext>
            </a:extLst>
          </p:cNvPr>
          <p:cNvSpPr txBox="1"/>
          <p:nvPr/>
        </p:nvSpPr>
        <p:spPr>
          <a:xfrm>
            <a:off x="6768741" y="567775"/>
            <a:ext cx="4996543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spc="5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latin typeface="Harlow Solid Italic" panose="04030604020F02020D02" pitchFamily="82" charset="0"/>
              </a:rPr>
              <a:t>Future Value of an annuity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8C2CE1E-91AD-6118-AFF7-7C3EAF106812}"/>
              </a:ext>
            </a:extLst>
          </p:cNvPr>
          <p:cNvCxnSpPr>
            <a:cxnSpLocks/>
          </p:cNvCxnSpPr>
          <p:nvPr/>
        </p:nvCxnSpPr>
        <p:spPr>
          <a:xfrm flipH="1">
            <a:off x="6008914" y="1056816"/>
            <a:ext cx="87086" cy="5351392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815F3E7-776E-9E49-85A9-FEE372187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896" y="1318336"/>
            <a:ext cx="5262232" cy="33662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5A6EBA-61EC-EB77-A0CA-64A16C4F2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92" y="1292184"/>
            <a:ext cx="4967390" cy="336623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67CA67-B439-783D-B172-0CE320649E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2478" y="4974936"/>
            <a:ext cx="2483695" cy="13205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CB636B-8B41-A15C-90A2-2235F03A5F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6232" y="4994759"/>
            <a:ext cx="2365719" cy="128088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736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82C003-C394-40FB-8239-A7F4100D22D9}"/>
              </a:ext>
            </a:extLst>
          </p:cNvPr>
          <p:cNvSpPr txBox="1"/>
          <p:nvPr/>
        </p:nvSpPr>
        <p:spPr>
          <a:xfrm>
            <a:off x="-1" y="-17000"/>
            <a:ext cx="4691744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Harlow Solid Italic" panose="04030604020F02020D02" pitchFamily="82" charset="0"/>
                <a:ea typeface="+mn-ea"/>
                <a:cs typeface="+mn-cs"/>
              </a:rPr>
              <a:t>3. Incremental Reasoning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CECC550-72C1-B688-C0C5-848E860B4CF6}"/>
              </a:ext>
            </a:extLst>
          </p:cNvPr>
          <p:cNvCxnSpPr>
            <a:cxnSpLocks/>
          </p:cNvCxnSpPr>
          <p:nvPr/>
        </p:nvCxnSpPr>
        <p:spPr>
          <a:xfrm>
            <a:off x="0" y="6406122"/>
            <a:ext cx="3246677" cy="0"/>
          </a:xfrm>
          <a:prstGeom prst="line">
            <a:avLst/>
          </a:prstGeom>
          <a:ln w="38100">
            <a:solidFill>
              <a:srgbClr val="FFF0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359694C-84EF-CF1E-082C-518BEAD38555}"/>
              </a:ext>
            </a:extLst>
          </p:cNvPr>
          <p:cNvSpPr txBox="1"/>
          <p:nvPr/>
        </p:nvSpPr>
        <p:spPr>
          <a:xfrm>
            <a:off x="9601200" y="0"/>
            <a:ext cx="2590800" cy="40011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3D5E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Harlow Solid Italic" panose="04030604020F02020D02" pitchFamily="82" charset="0"/>
                <a:ea typeface="+mn-ea"/>
                <a:cs typeface="+mn-cs"/>
              </a:rPr>
              <a:t>Concepts of Economics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3D5E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4097196-0590-6F59-41CB-CE11BC75E8F5}"/>
              </a:ext>
            </a:extLst>
          </p:cNvPr>
          <p:cNvCxnSpPr>
            <a:cxnSpLocks/>
          </p:cNvCxnSpPr>
          <p:nvPr/>
        </p:nvCxnSpPr>
        <p:spPr>
          <a:xfrm flipV="1">
            <a:off x="9710057" y="400110"/>
            <a:ext cx="2481943" cy="1879"/>
          </a:xfrm>
          <a:prstGeom prst="line">
            <a:avLst/>
          </a:prstGeom>
          <a:ln w="38100">
            <a:solidFill>
              <a:srgbClr val="FFF0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F78FAB4-41A4-E884-7C4A-24FC4EF6B31D}"/>
              </a:ext>
            </a:extLst>
          </p:cNvPr>
          <p:cNvSpPr txBox="1"/>
          <p:nvPr/>
        </p:nvSpPr>
        <p:spPr>
          <a:xfrm>
            <a:off x="-73466" y="6504057"/>
            <a:ext cx="3320143" cy="46166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3D5E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Harlow Solid Italic" panose="04030604020F02020D02" pitchFamily="82" charset="0"/>
                <a:ea typeface="+mn-ea"/>
                <a:cs typeface="+mn-cs"/>
              </a:rPr>
              <a:t>Fundamental Principles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36C668-6D6D-C026-3573-797C9C527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197" y="1024866"/>
            <a:ext cx="10672603" cy="5152097"/>
          </a:xfrm>
        </p:spPr>
        <p:txBody>
          <a:bodyPr/>
          <a:lstStyle/>
          <a:p>
            <a:pPr algn="just"/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Incremental reasoning involves making decisions based on the additional or incremental benefits and costs of a decision.</a:t>
            </a:r>
          </a:p>
          <a:p>
            <a:pPr algn="just"/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This approach helps in understanding the impact of small changes in decision-making processes.</a:t>
            </a:r>
          </a:p>
          <a:p>
            <a:pPr algn="just"/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Often used in optimizing resources and achieving the best possible outcomes in various economic activities.</a:t>
            </a:r>
          </a:p>
        </p:txBody>
      </p:sp>
    </p:spTree>
    <p:extLst>
      <p:ext uri="{BB962C8B-B14F-4D97-AF65-F5344CB8AC3E}">
        <p14:creationId xmlns:p14="http://schemas.microsoft.com/office/powerpoint/2010/main" val="3822394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82C003-C394-40FB-8239-A7F4100D22D9}"/>
              </a:ext>
            </a:extLst>
          </p:cNvPr>
          <p:cNvSpPr txBox="1"/>
          <p:nvPr/>
        </p:nvSpPr>
        <p:spPr>
          <a:xfrm>
            <a:off x="-1" y="-17000"/>
            <a:ext cx="4691744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Harlow Solid Italic" panose="04030604020F02020D02" pitchFamily="82" charset="0"/>
                <a:ea typeface="+mn-ea"/>
                <a:cs typeface="+mn-cs"/>
              </a:rPr>
              <a:t>3. Incremental Reasoning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CECC550-72C1-B688-C0C5-848E860B4CF6}"/>
              </a:ext>
            </a:extLst>
          </p:cNvPr>
          <p:cNvCxnSpPr>
            <a:cxnSpLocks/>
          </p:cNvCxnSpPr>
          <p:nvPr/>
        </p:nvCxnSpPr>
        <p:spPr>
          <a:xfrm>
            <a:off x="0" y="6406122"/>
            <a:ext cx="3246677" cy="0"/>
          </a:xfrm>
          <a:prstGeom prst="line">
            <a:avLst/>
          </a:prstGeom>
          <a:ln w="38100">
            <a:solidFill>
              <a:srgbClr val="FFF0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359694C-84EF-CF1E-082C-518BEAD38555}"/>
              </a:ext>
            </a:extLst>
          </p:cNvPr>
          <p:cNvSpPr txBox="1"/>
          <p:nvPr/>
        </p:nvSpPr>
        <p:spPr>
          <a:xfrm>
            <a:off x="9601200" y="0"/>
            <a:ext cx="2590800" cy="40011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3D5E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Harlow Solid Italic" panose="04030604020F02020D02" pitchFamily="82" charset="0"/>
                <a:ea typeface="+mn-ea"/>
                <a:cs typeface="+mn-cs"/>
              </a:rPr>
              <a:t>Concepts of Economics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3D5E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4097196-0590-6F59-41CB-CE11BC75E8F5}"/>
              </a:ext>
            </a:extLst>
          </p:cNvPr>
          <p:cNvCxnSpPr>
            <a:cxnSpLocks/>
          </p:cNvCxnSpPr>
          <p:nvPr/>
        </p:nvCxnSpPr>
        <p:spPr>
          <a:xfrm flipV="1">
            <a:off x="9710057" y="400110"/>
            <a:ext cx="2481943" cy="1879"/>
          </a:xfrm>
          <a:prstGeom prst="line">
            <a:avLst/>
          </a:prstGeom>
          <a:ln w="38100">
            <a:solidFill>
              <a:srgbClr val="FFF0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F78FAB4-41A4-E884-7C4A-24FC4EF6B31D}"/>
              </a:ext>
            </a:extLst>
          </p:cNvPr>
          <p:cNvSpPr txBox="1"/>
          <p:nvPr/>
        </p:nvSpPr>
        <p:spPr>
          <a:xfrm>
            <a:off x="-73466" y="6504057"/>
            <a:ext cx="3320143" cy="46166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3D5E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Harlow Solid Italic" panose="04030604020F02020D02" pitchFamily="82" charset="0"/>
                <a:ea typeface="+mn-ea"/>
                <a:cs typeface="+mn-cs"/>
              </a:rPr>
              <a:t>Fundamental Principles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BB4163-B659-9078-AE63-1608EFAEC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573" y="920300"/>
            <a:ext cx="5837426" cy="203471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497DE2-61D0-ED0C-9E17-D27A6DABA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336" y="3591936"/>
            <a:ext cx="6963863" cy="21772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8978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82C003-C394-40FB-8239-A7F4100D22D9}"/>
              </a:ext>
            </a:extLst>
          </p:cNvPr>
          <p:cNvSpPr txBox="1"/>
          <p:nvPr/>
        </p:nvSpPr>
        <p:spPr>
          <a:xfrm>
            <a:off x="204149" y="212222"/>
            <a:ext cx="3936589" cy="646331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Harlow Solid Italic" panose="04030604020F02020D02" pitchFamily="82" charset="0"/>
                <a:ea typeface="+mn-ea"/>
                <a:cs typeface="+mn-cs"/>
              </a:rPr>
              <a:t>1. Opportunity Cost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CECC550-72C1-B688-C0C5-848E860B4CF6}"/>
              </a:ext>
            </a:extLst>
          </p:cNvPr>
          <p:cNvCxnSpPr>
            <a:cxnSpLocks/>
          </p:cNvCxnSpPr>
          <p:nvPr/>
        </p:nvCxnSpPr>
        <p:spPr>
          <a:xfrm>
            <a:off x="0" y="6406122"/>
            <a:ext cx="3246677" cy="0"/>
          </a:xfrm>
          <a:prstGeom prst="line">
            <a:avLst/>
          </a:prstGeom>
          <a:ln w="38100">
            <a:solidFill>
              <a:srgbClr val="FFF0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359694C-84EF-CF1E-082C-518BEAD38555}"/>
              </a:ext>
            </a:extLst>
          </p:cNvPr>
          <p:cNvSpPr txBox="1"/>
          <p:nvPr/>
        </p:nvSpPr>
        <p:spPr>
          <a:xfrm>
            <a:off x="9601200" y="0"/>
            <a:ext cx="2590800" cy="40011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3D5E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Harlow Solid Italic" panose="04030604020F02020D02" pitchFamily="82" charset="0"/>
                <a:ea typeface="+mn-ea"/>
                <a:cs typeface="+mn-cs"/>
              </a:rPr>
              <a:t>Concepts of Economics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3D5E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4097196-0590-6F59-41CB-CE11BC75E8F5}"/>
              </a:ext>
            </a:extLst>
          </p:cNvPr>
          <p:cNvCxnSpPr>
            <a:cxnSpLocks/>
          </p:cNvCxnSpPr>
          <p:nvPr/>
        </p:nvCxnSpPr>
        <p:spPr>
          <a:xfrm flipV="1">
            <a:off x="9710057" y="400110"/>
            <a:ext cx="2481943" cy="1879"/>
          </a:xfrm>
          <a:prstGeom prst="line">
            <a:avLst/>
          </a:prstGeom>
          <a:ln w="38100">
            <a:solidFill>
              <a:srgbClr val="FFF0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F78FAB4-41A4-E884-7C4A-24FC4EF6B31D}"/>
              </a:ext>
            </a:extLst>
          </p:cNvPr>
          <p:cNvSpPr txBox="1"/>
          <p:nvPr/>
        </p:nvSpPr>
        <p:spPr>
          <a:xfrm>
            <a:off x="-73466" y="6504057"/>
            <a:ext cx="3320143" cy="46166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400" b="1" spc="5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3D5E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latin typeface="Harlow Solid Italic" panose="04030604020F02020D02" pitchFamily="82" charset="0"/>
              </a:rPr>
              <a:t>Fundamental Principles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8373E5-CC59-80FB-A074-A1DD0DBD6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767" y="1479343"/>
            <a:ext cx="6679799" cy="350631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A03842B-6C8A-A4A9-2C9E-09BCD3FD0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81" y="1479343"/>
            <a:ext cx="3871855" cy="35934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73842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82C003-C394-40FB-8239-A7F4100D22D9}"/>
              </a:ext>
            </a:extLst>
          </p:cNvPr>
          <p:cNvSpPr txBox="1"/>
          <p:nvPr/>
        </p:nvSpPr>
        <p:spPr>
          <a:xfrm>
            <a:off x="-1" y="-17000"/>
            <a:ext cx="4691744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Harlow Solid Italic" panose="04030604020F02020D02" pitchFamily="82" charset="0"/>
                <a:ea typeface="+mn-ea"/>
                <a:cs typeface="+mn-cs"/>
              </a:rPr>
              <a:t>3. Incremental Reasoning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CECC550-72C1-B688-C0C5-848E860B4CF6}"/>
              </a:ext>
            </a:extLst>
          </p:cNvPr>
          <p:cNvCxnSpPr>
            <a:cxnSpLocks/>
          </p:cNvCxnSpPr>
          <p:nvPr/>
        </p:nvCxnSpPr>
        <p:spPr>
          <a:xfrm>
            <a:off x="0" y="6406122"/>
            <a:ext cx="3246677" cy="0"/>
          </a:xfrm>
          <a:prstGeom prst="line">
            <a:avLst/>
          </a:prstGeom>
          <a:ln w="38100">
            <a:solidFill>
              <a:srgbClr val="FFF0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359694C-84EF-CF1E-082C-518BEAD38555}"/>
              </a:ext>
            </a:extLst>
          </p:cNvPr>
          <p:cNvSpPr txBox="1"/>
          <p:nvPr/>
        </p:nvSpPr>
        <p:spPr>
          <a:xfrm>
            <a:off x="9601200" y="0"/>
            <a:ext cx="2590800" cy="40011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3D5E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Harlow Solid Italic" panose="04030604020F02020D02" pitchFamily="82" charset="0"/>
                <a:ea typeface="+mn-ea"/>
                <a:cs typeface="+mn-cs"/>
              </a:rPr>
              <a:t>Concepts of Economics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3D5E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4097196-0590-6F59-41CB-CE11BC75E8F5}"/>
              </a:ext>
            </a:extLst>
          </p:cNvPr>
          <p:cNvCxnSpPr>
            <a:cxnSpLocks/>
          </p:cNvCxnSpPr>
          <p:nvPr/>
        </p:nvCxnSpPr>
        <p:spPr>
          <a:xfrm flipV="1">
            <a:off x="9710057" y="400110"/>
            <a:ext cx="2481943" cy="1879"/>
          </a:xfrm>
          <a:prstGeom prst="line">
            <a:avLst/>
          </a:prstGeom>
          <a:ln w="38100">
            <a:solidFill>
              <a:srgbClr val="FFF0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F78FAB4-41A4-E884-7C4A-24FC4EF6B31D}"/>
              </a:ext>
            </a:extLst>
          </p:cNvPr>
          <p:cNvSpPr txBox="1"/>
          <p:nvPr/>
        </p:nvSpPr>
        <p:spPr>
          <a:xfrm>
            <a:off x="-73466" y="6504057"/>
            <a:ext cx="3320143" cy="46166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3D5E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Harlow Solid Italic" panose="04030604020F02020D02" pitchFamily="82" charset="0"/>
                <a:ea typeface="+mn-ea"/>
                <a:cs typeface="+mn-cs"/>
              </a:rPr>
              <a:t>Fundamental Principles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ED3BB4-DFB8-42DE-00CC-296D3A29A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47" y="665709"/>
            <a:ext cx="5832681" cy="323851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32AB18-AA0F-1732-5236-2A34BB4F0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686" y="3429000"/>
            <a:ext cx="5643933" cy="3280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0879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82C003-C394-40FB-8239-A7F4100D22D9}"/>
              </a:ext>
            </a:extLst>
          </p:cNvPr>
          <p:cNvSpPr txBox="1"/>
          <p:nvPr/>
        </p:nvSpPr>
        <p:spPr>
          <a:xfrm>
            <a:off x="204149" y="212222"/>
            <a:ext cx="3936589" cy="646331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Harlow Solid Italic" panose="04030604020F02020D02" pitchFamily="82" charset="0"/>
                <a:ea typeface="+mn-ea"/>
                <a:cs typeface="+mn-cs"/>
              </a:rPr>
              <a:t>1. Opportunity Cost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CECC550-72C1-B688-C0C5-848E860B4CF6}"/>
              </a:ext>
            </a:extLst>
          </p:cNvPr>
          <p:cNvCxnSpPr>
            <a:cxnSpLocks/>
          </p:cNvCxnSpPr>
          <p:nvPr/>
        </p:nvCxnSpPr>
        <p:spPr>
          <a:xfrm>
            <a:off x="0" y="6406122"/>
            <a:ext cx="3246677" cy="0"/>
          </a:xfrm>
          <a:prstGeom prst="line">
            <a:avLst/>
          </a:prstGeom>
          <a:ln w="38100">
            <a:solidFill>
              <a:srgbClr val="FFF0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359694C-84EF-CF1E-082C-518BEAD38555}"/>
              </a:ext>
            </a:extLst>
          </p:cNvPr>
          <p:cNvSpPr txBox="1"/>
          <p:nvPr/>
        </p:nvSpPr>
        <p:spPr>
          <a:xfrm>
            <a:off x="9601200" y="0"/>
            <a:ext cx="2590800" cy="40011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3D5E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Harlow Solid Italic" panose="04030604020F02020D02" pitchFamily="82" charset="0"/>
                <a:ea typeface="+mn-ea"/>
                <a:cs typeface="+mn-cs"/>
              </a:rPr>
              <a:t>Concepts of Economics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3D5E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4097196-0590-6F59-41CB-CE11BC75E8F5}"/>
              </a:ext>
            </a:extLst>
          </p:cNvPr>
          <p:cNvCxnSpPr>
            <a:cxnSpLocks/>
          </p:cNvCxnSpPr>
          <p:nvPr/>
        </p:nvCxnSpPr>
        <p:spPr>
          <a:xfrm flipV="1">
            <a:off x="9710057" y="400110"/>
            <a:ext cx="2481943" cy="1879"/>
          </a:xfrm>
          <a:prstGeom prst="line">
            <a:avLst/>
          </a:prstGeom>
          <a:ln w="38100">
            <a:solidFill>
              <a:srgbClr val="FFF0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F78FAB4-41A4-E884-7C4A-24FC4EF6B31D}"/>
              </a:ext>
            </a:extLst>
          </p:cNvPr>
          <p:cNvSpPr txBox="1"/>
          <p:nvPr/>
        </p:nvSpPr>
        <p:spPr>
          <a:xfrm>
            <a:off x="-73466" y="6504057"/>
            <a:ext cx="3320143" cy="46166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3D5E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Harlow Solid Italic" panose="04030604020F02020D02" pitchFamily="82" charset="0"/>
                <a:ea typeface="+mn-ea"/>
                <a:cs typeface="+mn-cs"/>
              </a:rPr>
              <a:t>Fundamental Principles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16386A-D5E5-EA4A-3FDA-0739A1EEB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4194" y="3846257"/>
            <a:ext cx="6102262" cy="274711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8216D7-ED51-2F35-3206-F466C8F91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24" y="1187325"/>
            <a:ext cx="6019776" cy="224167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29493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82C003-C394-40FB-8239-A7F4100D22D9}"/>
              </a:ext>
            </a:extLst>
          </p:cNvPr>
          <p:cNvSpPr txBox="1"/>
          <p:nvPr/>
        </p:nvSpPr>
        <p:spPr>
          <a:xfrm>
            <a:off x="0" y="-39340"/>
            <a:ext cx="5323114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Harlow Solid Italic" panose="04030604020F02020D02" pitchFamily="82" charset="0"/>
                <a:ea typeface="+mn-ea"/>
                <a:cs typeface="+mn-cs"/>
              </a:rPr>
              <a:t>1. Opportunity Cost - Examples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CECC550-72C1-B688-C0C5-848E860B4CF6}"/>
              </a:ext>
            </a:extLst>
          </p:cNvPr>
          <p:cNvCxnSpPr>
            <a:cxnSpLocks/>
          </p:cNvCxnSpPr>
          <p:nvPr/>
        </p:nvCxnSpPr>
        <p:spPr>
          <a:xfrm>
            <a:off x="0" y="6525868"/>
            <a:ext cx="3246677" cy="0"/>
          </a:xfrm>
          <a:prstGeom prst="line">
            <a:avLst/>
          </a:prstGeom>
          <a:ln w="38100">
            <a:solidFill>
              <a:srgbClr val="FFF0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359694C-84EF-CF1E-082C-518BEAD38555}"/>
              </a:ext>
            </a:extLst>
          </p:cNvPr>
          <p:cNvSpPr txBox="1"/>
          <p:nvPr/>
        </p:nvSpPr>
        <p:spPr>
          <a:xfrm>
            <a:off x="9601200" y="0"/>
            <a:ext cx="2590800" cy="40011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3D5E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Harlow Solid Italic" panose="04030604020F02020D02" pitchFamily="82" charset="0"/>
                <a:ea typeface="+mn-ea"/>
                <a:cs typeface="+mn-cs"/>
              </a:rPr>
              <a:t>Concepts of Economics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3D5E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4097196-0590-6F59-41CB-CE11BC75E8F5}"/>
              </a:ext>
            </a:extLst>
          </p:cNvPr>
          <p:cNvCxnSpPr>
            <a:cxnSpLocks/>
          </p:cNvCxnSpPr>
          <p:nvPr/>
        </p:nvCxnSpPr>
        <p:spPr>
          <a:xfrm flipV="1">
            <a:off x="9710057" y="400110"/>
            <a:ext cx="2481943" cy="1879"/>
          </a:xfrm>
          <a:prstGeom prst="line">
            <a:avLst/>
          </a:prstGeom>
          <a:ln w="38100">
            <a:solidFill>
              <a:srgbClr val="FFF0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F78FAB4-41A4-E884-7C4A-24FC4EF6B31D}"/>
              </a:ext>
            </a:extLst>
          </p:cNvPr>
          <p:cNvSpPr txBox="1"/>
          <p:nvPr/>
        </p:nvSpPr>
        <p:spPr>
          <a:xfrm>
            <a:off x="-73466" y="6504057"/>
            <a:ext cx="3320143" cy="46166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3D5E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Harlow Solid Italic" panose="04030604020F02020D02" pitchFamily="82" charset="0"/>
                <a:ea typeface="+mn-ea"/>
                <a:cs typeface="+mn-cs"/>
              </a:rPr>
              <a:t>Fundamental Principles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436C109-E4D8-53AE-A068-33AE57298A34}"/>
              </a:ext>
            </a:extLst>
          </p:cNvPr>
          <p:cNvSpPr/>
          <p:nvPr/>
        </p:nvSpPr>
        <p:spPr>
          <a:xfrm>
            <a:off x="117062" y="1143871"/>
            <a:ext cx="11966079" cy="64633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n w="10160">
                  <a:solidFill>
                    <a:srgbClr val="5B9BD5"/>
                  </a:solidFill>
                  <a:prstDash val="solid"/>
                </a:ln>
                <a:solidFill>
                  <a:prstClr val="white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volini" panose="03000502040302020204" pitchFamily="66" charset="0"/>
                <a:cs typeface="Cavolini" panose="03000502040302020204" pitchFamily="66" charset="0"/>
              </a:rPr>
              <a:t>If a person decides to pursue a full-time degree, the opportunity cost is the potential income they could have earned by working during that time.</a:t>
            </a:r>
            <a:endParaRPr kumimoji="0" lang="en-IN" sz="2000" i="0" u="none" strike="noStrike" kern="1200" cap="none" spc="0" normalizeH="0" baseline="0" noProof="0" dirty="0">
              <a:ln w="10160">
                <a:solidFill>
                  <a:srgbClr val="5B9BD5"/>
                </a:solidFill>
                <a:prstDash val="solid"/>
              </a:ln>
              <a:solidFill>
                <a:prstClr val="white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Cavolini" panose="03000502040302020204" pitchFamily="66" charset="0"/>
              <a:ea typeface="+mn-ea"/>
              <a:cs typeface="Cavolini" panose="03000502040302020204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8A82CE-34A5-6C95-8DC7-0189163F3CC3}"/>
              </a:ext>
            </a:extLst>
          </p:cNvPr>
          <p:cNvSpPr txBox="1"/>
          <p:nvPr/>
        </p:nvSpPr>
        <p:spPr>
          <a:xfrm>
            <a:off x="117061" y="524555"/>
            <a:ext cx="3468943" cy="52322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Ink Free" panose="03080402000500000000" pitchFamily="66" charset="0"/>
              </a:rPr>
              <a:t>Education vs Work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nk Free" panose="03080402000500000000" pitchFamily="66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B15F985-D3B1-7B6D-B3BF-59D9383CE598}"/>
              </a:ext>
            </a:extLst>
          </p:cNvPr>
          <p:cNvSpPr/>
          <p:nvPr/>
        </p:nvSpPr>
        <p:spPr>
          <a:xfrm>
            <a:off x="112960" y="2636327"/>
            <a:ext cx="11966079" cy="64633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n w="10160">
                  <a:solidFill>
                    <a:srgbClr val="5B9BD5"/>
                  </a:solidFill>
                  <a:prstDash val="solid"/>
                </a:ln>
                <a:solidFill>
                  <a:prstClr val="white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volini" panose="03000502040302020204" pitchFamily="66" charset="0"/>
                <a:cs typeface="Cavolini" panose="03000502040302020204" pitchFamily="66" charset="0"/>
              </a:rPr>
              <a:t>Choosing to invest money in one stock instead of another means giving up the potential gains or benefits from the alternative investment.</a:t>
            </a:r>
            <a:endParaRPr kumimoji="0" lang="en-IN" sz="2000" i="0" u="none" strike="noStrike" kern="1200" cap="none" spc="0" normalizeH="0" baseline="0" noProof="0" dirty="0">
              <a:ln w="10160">
                <a:solidFill>
                  <a:srgbClr val="5B9BD5"/>
                </a:solidFill>
                <a:prstDash val="solid"/>
              </a:ln>
              <a:solidFill>
                <a:prstClr val="white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Cavolini" panose="03000502040302020204" pitchFamily="66" charset="0"/>
              <a:ea typeface="+mn-ea"/>
              <a:cs typeface="Cavolini" panose="030005020403020202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96C09A-A1DF-21C4-61FA-F67BA50F6FBD}"/>
              </a:ext>
            </a:extLst>
          </p:cNvPr>
          <p:cNvSpPr txBox="1"/>
          <p:nvPr/>
        </p:nvSpPr>
        <p:spPr>
          <a:xfrm>
            <a:off x="112959" y="2017011"/>
            <a:ext cx="3468943" cy="52322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Ink Free" panose="03080402000500000000" pitchFamily="66" charset="0"/>
              </a:rPr>
              <a:t>Investing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nk Free" panose="03080402000500000000" pitchFamily="66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9608AF5-F9F1-7CDE-A497-6D266F4EE11F}"/>
              </a:ext>
            </a:extLst>
          </p:cNvPr>
          <p:cNvSpPr/>
          <p:nvPr/>
        </p:nvSpPr>
        <p:spPr>
          <a:xfrm>
            <a:off x="112959" y="4135978"/>
            <a:ext cx="11966079" cy="64633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n w="10160">
                  <a:solidFill>
                    <a:srgbClr val="5B9BD5"/>
                  </a:solidFill>
                  <a:prstDash val="solid"/>
                </a:ln>
                <a:solidFill>
                  <a:prstClr val="white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volini" panose="03000502040302020204" pitchFamily="66" charset="0"/>
                <a:cs typeface="Cavolini" panose="03000502040302020204" pitchFamily="66" charset="0"/>
              </a:rPr>
              <a:t>Spending time on leisure activities might mean sacrificing the opportunity to develop new skills or engage in productive endeavors.</a:t>
            </a:r>
            <a:endParaRPr kumimoji="0" lang="en-IN" sz="2000" i="0" u="none" strike="noStrike" kern="1200" cap="none" spc="0" normalizeH="0" baseline="0" noProof="0" dirty="0">
              <a:ln w="10160">
                <a:solidFill>
                  <a:srgbClr val="5B9BD5"/>
                </a:solidFill>
                <a:prstDash val="solid"/>
              </a:ln>
              <a:solidFill>
                <a:prstClr val="white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Cavolini" panose="03000502040302020204" pitchFamily="66" charset="0"/>
              <a:ea typeface="+mn-ea"/>
              <a:cs typeface="Cavolini" panose="030005020403020202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60A7DE-8D3B-511A-F454-36638EC72FB1}"/>
              </a:ext>
            </a:extLst>
          </p:cNvPr>
          <p:cNvSpPr txBox="1"/>
          <p:nvPr/>
        </p:nvSpPr>
        <p:spPr>
          <a:xfrm>
            <a:off x="112958" y="3516662"/>
            <a:ext cx="3468943" cy="52322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Ink Free" panose="03080402000500000000" pitchFamily="66" charset="0"/>
              </a:rPr>
              <a:t>Time Allocation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nk Free" panose="03080402000500000000" pitchFamily="66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45A1CB5-F831-62D1-014C-4FD63D9CC52D}"/>
              </a:ext>
            </a:extLst>
          </p:cNvPr>
          <p:cNvSpPr/>
          <p:nvPr/>
        </p:nvSpPr>
        <p:spPr>
          <a:xfrm>
            <a:off x="117061" y="5712662"/>
            <a:ext cx="11878996" cy="64633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ln w="10160">
                  <a:solidFill>
                    <a:srgbClr val="5B9BD5"/>
                  </a:solidFill>
                  <a:prstDash val="solid"/>
                </a:ln>
                <a:solidFill>
                  <a:prstClr val="white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Cavolini" panose="03000502040302020204" pitchFamily="66" charset="0"/>
                <a:cs typeface="Cavolini" panose="03000502040302020204" pitchFamily="66" charset="0"/>
              </a:rPr>
              <a:t>A company deciding to invest its resources in expanding Product A may miss out on the opportunity to invest in the potentially more profitable Product B.</a:t>
            </a:r>
            <a:endParaRPr kumimoji="0" lang="en-IN" sz="2000" i="0" u="none" strike="noStrike" kern="1200" cap="none" spc="0" normalizeH="0" baseline="0" noProof="0" dirty="0">
              <a:ln w="10160">
                <a:solidFill>
                  <a:srgbClr val="5B9BD5"/>
                </a:solidFill>
                <a:prstDash val="solid"/>
              </a:ln>
              <a:solidFill>
                <a:prstClr val="white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Cavolini" panose="03000502040302020204" pitchFamily="66" charset="0"/>
              <a:ea typeface="+mn-ea"/>
              <a:cs typeface="Cavolini" panose="030005020403020202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1952D1-A3BE-9FB2-49E4-8CBC9DE443D3}"/>
              </a:ext>
            </a:extLst>
          </p:cNvPr>
          <p:cNvSpPr txBox="1"/>
          <p:nvPr/>
        </p:nvSpPr>
        <p:spPr>
          <a:xfrm>
            <a:off x="117064" y="5044379"/>
            <a:ext cx="3257508" cy="52322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Ink Free" panose="03080402000500000000" pitchFamily="66" charset="0"/>
              </a:rPr>
              <a:t>Business Decisions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967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82C003-C394-40FB-8239-A7F4100D22D9}"/>
              </a:ext>
            </a:extLst>
          </p:cNvPr>
          <p:cNvSpPr txBox="1"/>
          <p:nvPr/>
        </p:nvSpPr>
        <p:spPr>
          <a:xfrm>
            <a:off x="0" y="-39340"/>
            <a:ext cx="5323114" cy="58477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Harlow Solid Italic" panose="04030604020F02020D02" pitchFamily="82" charset="0"/>
                <a:ea typeface="+mn-ea"/>
                <a:cs typeface="+mn-cs"/>
              </a:rPr>
              <a:t>1. Opportunity Cost - Examples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CECC550-72C1-B688-C0C5-848E860B4CF6}"/>
              </a:ext>
            </a:extLst>
          </p:cNvPr>
          <p:cNvCxnSpPr>
            <a:cxnSpLocks/>
          </p:cNvCxnSpPr>
          <p:nvPr/>
        </p:nvCxnSpPr>
        <p:spPr>
          <a:xfrm>
            <a:off x="0" y="6514982"/>
            <a:ext cx="3246677" cy="0"/>
          </a:xfrm>
          <a:prstGeom prst="line">
            <a:avLst/>
          </a:prstGeom>
          <a:ln w="38100">
            <a:solidFill>
              <a:srgbClr val="FFF0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359694C-84EF-CF1E-082C-518BEAD38555}"/>
              </a:ext>
            </a:extLst>
          </p:cNvPr>
          <p:cNvSpPr txBox="1"/>
          <p:nvPr/>
        </p:nvSpPr>
        <p:spPr>
          <a:xfrm>
            <a:off x="9601200" y="0"/>
            <a:ext cx="2590800" cy="40011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3D5E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Harlow Solid Italic" panose="04030604020F02020D02" pitchFamily="82" charset="0"/>
                <a:ea typeface="+mn-ea"/>
                <a:cs typeface="+mn-cs"/>
              </a:rPr>
              <a:t>Concepts of Economics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3D5E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4097196-0590-6F59-41CB-CE11BC75E8F5}"/>
              </a:ext>
            </a:extLst>
          </p:cNvPr>
          <p:cNvCxnSpPr>
            <a:cxnSpLocks/>
          </p:cNvCxnSpPr>
          <p:nvPr/>
        </p:nvCxnSpPr>
        <p:spPr>
          <a:xfrm flipV="1">
            <a:off x="9710057" y="400110"/>
            <a:ext cx="2481943" cy="1879"/>
          </a:xfrm>
          <a:prstGeom prst="line">
            <a:avLst/>
          </a:prstGeom>
          <a:ln w="38100">
            <a:solidFill>
              <a:srgbClr val="FFF0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F78FAB4-41A4-E884-7C4A-24FC4EF6B31D}"/>
              </a:ext>
            </a:extLst>
          </p:cNvPr>
          <p:cNvSpPr txBox="1"/>
          <p:nvPr/>
        </p:nvSpPr>
        <p:spPr>
          <a:xfrm>
            <a:off x="-73466" y="6504057"/>
            <a:ext cx="3320143" cy="46166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3D5E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Harlow Solid Italic" panose="04030604020F02020D02" pitchFamily="82" charset="0"/>
                <a:ea typeface="+mn-ea"/>
                <a:cs typeface="+mn-cs"/>
              </a:rPr>
              <a:t>Fundamental Principles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436C109-E4D8-53AE-A068-33AE57298A34}"/>
              </a:ext>
            </a:extLst>
          </p:cNvPr>
          <p:cNvSpPr/>
          <p:nvPr/>
        </p:nvSpPr>
        <p:spPr>
          <a:xfrm>
            <a:off x="117062" y="1143871"/>
            <a:ext cx="11966079" cy="64633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 w="10160">
                  <a:solidFill>
                    <a:srgbClr val="5B9BD5"/>
                  </a:solidFill>
                  <a:prstDash val="solid"/>
                </a:ln>
                <a:solidFill>
                  <a:prstClr val="white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When a government allocates funds to one sector (e.g., defense), it may reduce the resources available for other sectors like education.</a:t>
            </a:r>
            <a:endParaRPr kumimoji="0" lang="en-IN" sz="2000" b="0" i="0" u="none" strike="noStrike" kern="1200" cap="none" spc="0" normalizeH="0" baseline="0" noProof="0" dirty="0">
              <a:ln w="10160">
                <a:solidFill>
                  <a:srgbClr val="5B9BD5"/>
                </a:solidFill>
                <a:prstDash val="solid"/>
              </a:ln>
              <a:solidFill>
                <a:prstClr val="white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Cavolini" panose="03000502040302020204" pitchFamily="66" charset="0"/>
              <a:ea typeface="+mn-ea"/>
              <a:cs typeface="Cavolini" panose="03000502040302020204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8A82CE-34A5-6C95-8DC7-0189163F3CC3}"/>
              </a:ext>
            </a:extLst>
          </p:cNvPr>
          <p:cNvSpPr txBox="1"/>
          <p:nvPr/>
        </p:nvSpPr>
        <p:spPr>
          <a:xfrm>
            <a:off x="117061" y="524555"/>
            <a:ext cx="4280768" cy="52322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Ink Free" panose="03080402000500000000" pitchFamily="66" charset="0"/>
                <a:ea typeface="+mn-ea"/>
                <a:cs typeface="+mn-cs"/>
              </a:rPr>
              <a:t>Government Spending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nk Free" panose="03080402000500000000" pitchFamily="66" charset="0"/>
              <a:ea typeface="+mn-ea"/>
              <a:cs typeface="+mn-cs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B15F985-D3B1-7B6D-B3BF-59D9383CE598}"/>
              </a:ext>
            </a:extLst>
          </p:cNvPr>
          <p:cNvSpPr/>
          <p:nvPr/>
        </p:nvSpPr>
        <p:spPr>
          <a:xfrm>
            <a:off x="112960" y="2636327"/>
            <a:ext cx="11966079" cy="64633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 w="10160">
                  <a:solidFill>
                    <a:srgbClr val="5B9BD5"/>
                  </a:solidFill>
                  <a:prstDash val="solid"/>
                </a:ln>
                <a:solidFill>
                  <a:prstClr val="white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Choosing to spend money on a luxury vacation might mean giving up the opportunity to save for a down payment on a house.</a:t>
            </a:r>
            <a:endParaRPr kumimoji="0" lang="en-IN" sz="2000" b="0" i="0" u="none" strike="noStrike" kern="1200" cap="none" spc="0" normalizeH="0" baseline="0" noProof="0" dirty="0">
              <a:ln w="10160">
                <a:solidFill>
                  <a:srgbClr val="5B9BD5"/>
                </a:solidFill>
                <a:prstDash val="solid"/>
              </a:ln>
              <a:solidFill>
                <a:prstClr val="white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Cavolini" panose="03000502040302020204" pitchFamily="66" charset="0"/>
              <a:ea typeface="+mn-ea"/>
              <a:cs typeface="Cavolini" panose="030005020403020202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96C09A-A1DF-21C4-61FA-F67BA50F6FBD}"/>
              </a:ext>
            </a:extLst>
          </p:cNvPr>
          <p:cNvSpPr txBox="1"/>
          <p:nvPr/>
        </p:nvSpPr>
        <p:spPr>
          <a:xfrm>
            <a:off x="112959" y="2017011"/>
            <a:ext cx="3468943" cy="52322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Ink Free" panose="03080402000500000000" pitchFamily="66" charset="0"/>
                <a:ea typeface="+mn-ea"/>
                <a:cs typeface="+mn-cs"/>
              </a:rPr>
              <a:t>Personal Expense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nk Free" panose="03080402000500000000" pitchFamily="66" charset="0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9608AF5-F9F1-7CDE-A497-6D266F4EE11F}"/>
              </a:ext>
            </a:extLst>
          </p:cNvPr>
          <p:cNvSpPr/>
          <p:nvPr/>
        </p:nvSpPr>
        <p:spPr>
          <a:xfrm>
            <a:off x="112959" y="4135978"/>
            <a:ext cx="11966079" cy="64633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 w="10160">
                  <a:solidFill>
                    <a:srgbClr val="5B9BD5"/>
                  </a:solidFill>
                  <a:prstDash val="solid"/>
                </a:ln>
                <a:solidFill>
                  <a:prstClr val="white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An entrepreneur starting a new venture may sacrifice a stable job with a regular income in pursuit of potential long-term business success.</a:t>
            </a:r>
            <a:endParaRPr kumimoji="0" lang="en-IN" sz="2000" b="0" i="0" u="none" strike="noStrike" kern="1200" cap="none" spc="0" normalizeH="0" baseline="0" noProof="0" dirty="0">
              <a:ln w="10160">
                <a:solidFill>
                  <a:srgbClr val="5B9BD5"/>
                </a:solidFill>
                <a:prstDash val="solid"/>
              </a:ln>
              <a:solidFill>
                <a:prstClr val="white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Cavolini" panose="03000502040302020204" pitchFamily="66" charset="0"/>
              <a:ea typeface="+mn-ea"/>
              <a:cs typeface="Cavolini" panose="03000502040302020204" pitchFamily="66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60A7DE-8D3B-511A-F454-36638EC72FB1}"/>
              </a:ext>
            </a:extLst>
          </p:cNvPr>
          <p:cNvSpPr txBox="1"/>
          <p:nvPr/>
        </p:nvSpPr>
        <p:spPr>
          <a:xfrm>
            <a:off x="112958" y="3516662"/>
            <a:ext cx="3468943" cy="52322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Ink Free" panose="03080402000500000000" pitchFamily="66" charset="0"/>
                <a:ea typeface="+mn-ea"/>
                <a:cs typeface="+mn-cs"/>
              </a:rPr>
              <a:t>Entrepreneurship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nk Free" panose="03080402000500000000" pitchFamily="66" charset="0"/>
              <a:ea typeface="+mn-ea"/>
              <a:cs typeface="+mn-cs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45A1CB5-F831-62D1-014C-4FD63D9CC52D}"/>
              </a:ext>
            </a:extLst>
          </p:cNvPr>
          <p:cNvSpPr/>
          <p:nvPr/>
        </p:nvSpPr>
        <p:spPr>
          <a:xfrm>
            <a:off x="112958" y="5635629"/>
            <a:ext cx="11878996" cy="646331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 w="10160">
                  <a:solidFill>
                    <a:srgbClr val="5B9BD5"/>
                  </a:solidFill>
                  <a:prstDash val="solid"/>
                </a:ln>
                <a:solidFill>
                  <a:prstClr val="white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Cavolini" panose="03000502040302020204" pitchFamily="66" charset="0"/>
                <a:ea typeface="+mn-ea"/>
                <a:cs typeface="Cavolini" panose="03000502040302020204" pitchFamily="66" charset="0"/>
              </a:rPr>
              <a:t>A country exporting its natural resources may gain revenue but lose the opportunity to use those resources for domestic development.</a:t>
            </a:r>
            <a:endParaRPr kumimoji="0" lang="en-IN" sz="2000" b="0" i="0" u="none" strike="noStrike" kern="1200" cap="none" spc="0" normalizeH="0" baseline="0" noProof="0" dirty="0">
              <a:ln w="10160">
                <a:solidFill>
                  <a:srgbClr val="5B9BD5"/>
                </a:solidFill>
                <a:prstDash val="solid"/>
              </a:ln>
              <a:solidFill>
                <a:prstClr val="white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Cavolini" panose="03000502040302020204" pitchFamily="66" charset="0"/>
              <a:ea typeface="+mn-ea"/>
              <a:cs typeface="Cavolini" panose="03000502040302020204" pitchFamily="66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1952D1-A3BE-9FB2-49E4-8CBC9DE443D3}"/>
              </a:ext>
            </a:extLst>
          </p:cNvPr>
          <p:cNvSpPr txBox="1"/>
          <p:nvPr/>
        </p:nvSpPr>
        <p:spPr>
          <a:xfrm>
            <a:off x="117064" y="5044379"/>
            <a:ext cx="3257508" cy="52322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Ink Free" panose="03080402000500000000" pitchFamily="66" charset="0"/>
                <a:ea typeface="+mn-ea"/>
                <a:cs typeface="+mn-cs"/>
              </a:rPr>
              <a:t>Natural Resource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Ink Free" panose="03080402000500000000" pitchFamily="66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4459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82C003-C394-40FB-8239-A7F4100D22D9}"/>
              </a:ext>
            </a:extLst>
          </p:cNvPr>
          <p:cNvSpPr txBox="1"/>
          <p:nvPr/>
        </p:nvSpPr>
        <p:spPr>
          <a:xfrm>
            <a:off x="204149" y="212222"/>
            <a:ext cx="3936589" cy="646331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Harlow Solid Italic" panose="04030604020F02020D02" pitchFamily="82" charset="0"/>
                <a:ea typeface="+mn-ea"/>
                <a:cs typeface="+mn-cs"/>
              </a:rPr>
              <a:t>1. Opportunity Cost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CECC550-72C1-B688-C0C5-848E860B4CF6}"/>
              </a:ext>
            </a:extLst>
          </p:cNvPr>
          <p:cNvCxnSpPr>
            <a:cxnSpLocks/>
          </p:cNvCxnSpPr>
          <p:nvPr/>
        </p:nvCxnSpPr>
        <p:spPr>
          <a:xfrm>
            <a:off x="0" y="6406122"/>
            <a:ext cx="3246677" cy="0"/>
          </a:xfrm>
          <a:prstGeom prst="line">
            <a:avLst/>
          </a:prstGeom>
          <a:ln w="38100">
            <a:solidFill>
              <a:srgbClr val="FFF0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359694C-84EF-CF1E-082C-518BEAD38555}"/>
              </a:ext>
            </a:extLst>
          </p:cNvPr>
          <p:cNvSpPr txBox="1"/>
          <p:nvPr/>
        </p:nvSpPr>
        <p:spPr>
          <a:xfrm>
            <a:off x="9601200" y="0"/>
            <a:ext cx="2590800" cy="40011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3D5E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Harlow Solid Italic" panose="04030604020F02020D02" pitchFamily="82" charset="0"/>
                <a:ea typeface="+mn-ea"/>
                <a:cs typeface="+mn-cs"/>
              </a:rPr>
              <a:t>Concepts of Economics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3D5E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4097196-0590-6F59-41CB-CE11BC75E8F5}"/>
              </a:ext>
            </a:extLst>
          </p:cNvPr>
          <p:cNvCxnSpPr>
            <a:cxnSpLocks/>
          </p:cNvCxnSpPr>
          <p:nvPr/>
        </p:nvCxnSpPr>
        <p:spPr>
          <a:xfrm flipV="1">
            <a:off x="9710057" y="400110"/>
            <a:ext cx="2481943" cy="1879"/>
          </a:xfrm>
          <a:prstGeom prst="line">
            <a:avLst/>
          </a:prstGeom>
          <a:ln w="38100">
            <a:solidFill>
              <a:srgbClr val="FFF0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F78FAB4-41A4-E884-7C4A-24FC4EF6B31D}"/>
              </a:ext>
            </a:extLst>
          </p:cNvPr>
          <p:cNvSpPr txBox="1"/>
          <p:nvPr/>
        </p:nvSpPr>
        <p:spPr>
          <a:xfrm>
            <a:off x="-73466" y="6504057"/>
            <a:ext cx="3320143" cy="46166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3D5E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Harlow Solid Italic" panose="04030604020F02020D02" pitchFamily="82" charset="0"/>
                <a:ea typeface="+mn-ea"/>
                <a:cs typeface="+mn-cs"/>
              </a:rPr>
              <a:t>Fundamental Principles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CE0FB2-9752-8A17-4AC3-DC17AB106C76}"/>
              </a:ext>
            </a:extLst>
          </p:cNvPr>
          <p:cNvSpPr txBox="1"/>
          <p:nvPr/>
        </p:nvSpPr>
        <p:spPr>
          <a:xfrm>
            <a:off x="1894114" y="858553"/>
            <a:ext cx="8403772" cy="646331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Harlow Solid Italic" panose="04030604020F02020D02" pitchFamily="82" charset="0"/>
                <a:ea typeface="+mn-ea"/>
                <a:cs typeface="+mn-cs"/>
              </a:rPr>
              <a:t>Accounting Profit VS Economic Profit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BFB8FE-AB7D-1221-6AAC-0DA7EBBC1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634" y="1770475"/>
            <a:ext cx="6149873" cy="198899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2A64C18-B53D-439B-ED11-0D8007CED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549" y="4461720"/>
            <a:ext cx="6073666" cy="204233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942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82C003-C394-40FB-8239-A7F4100D22D9}"/>
              </a:ext>
            </a:extLst>
          </p:cNvPr>
          <p:cNvSpPr txBox="1"/>
          <p:nvPr/>
        </p:nvSpPr>
        <p:spPr>
          <a:xfrm>
            <a:off x="204149" y="212222"/>
            <a:ext cx="3936589" cy="646331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Harlow Solid Italic" panose="04030604020F02020D02" pitchFamily="82" charset="0"/>
                <a:ea typeface="+mn-ea"/>
                <a:cs typeface="+mn-cs"/>
              </a:rPr>
              <a:t>1. Opportunity Cost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CECC550-72C1-B688-C0C5-848E860B4CF6}"/>
              </a:ext>
            </a:extLst>
          </p:cNvPr>
          <p:cNvCxnSpPr>
            <a:cxnSpLocks/>
          </p:cNvCxnSpPr>
          <p:nvPr/>
        </p:nvCxnSpPr>
        <p:spPr>
          <a:xfrm>
            <a:off x="0" y="6406122"/>
            <a:ext cx="3246677" cy="0"/>
          </a:xfrm>
          <a:prstGeom prst="line">
            <a:avLst/>
          </a:prstGeom>
          <a:ln w="38100">
            <a:solidFill>
              <a:srgbClr val="FFF0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359694C-84EF-CF1E-082C-518BEAD38555}"/>
              </a:ext>
            </a:extLst>
          </p:cNvPr>
          <p:cNvSpPr txBox="1"/>
          <p:nvPr/>
        </p:nvSpPr>
        <p:spPr>
          <a:xfrm>
            <a:off x="9601200" y="0"/>
            <a:ext cx="2590800" cy="40011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3D5E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Harlow Solid Italic" panose="04030604020F02020D02" pitchFamily="82" charset="0"/>
                <a:ea typeface="+mn-ea"/>
                <a:cs typeface="+mn-cs"/>
              </a:rPr>
              <a:t>Concepts of Economics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3D5E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4097196-0590-6F59-41CB-CE11BC75E8F5}"/>
              </a:ext>
            </a:extLst>
          </p:cNvPr>
          <p:cNvCxnSpPr>
            <a:cxnSpLocks/>
          </p:cNvCxnSpPr>
          <p:nvPr/>
        </p:nvCxnSpPr>
        <p:spPr>
          <a:xfrm flipV="1">
            <a:off x="9710057" y="400110"/>
            <a:ext cx="2481943" cy="1879"/>
          </a:xfrm>
          <a:prstGeom prst="line">
            <a:avLst/>
          </a:prstGeom>
          <a:ln w="38100">
            <a:solidFill>
              <a:srgbClr val="FFF0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F78FAB4-41A4-E884-7C4A-24FC4EF6B31D}"/>
              </a:ext>
            </a:extLst>
          </p:cNvPr>
          <p:cNvSpPr txBox="1"/>
          <p:nvPr/>
        </p:nvSpPr>
        <p:spPr>
          <a:xfrm>
            <a:off x="-73466" y="6504057"/>
            <a:ext cx="3320143" cy="46166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3D5E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Harlow Solid Italic" panose="04030604020F02020D02" pitchFamily="82" charset="0"/>
                <a:ea typeface="+mn-ea"/>
                <a:cs typeface="+mn-cs"/>
              </a:rPr>
              <a:t>Fundamental Principles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CE0FB2-9752-8A17-4AC3-DC17AB106C76}"/>
              </a:ext>
            </a:extLst>
          </p:cNvPr>
          <p:cNvSpPr txBox="1"/>
          <p:nvPr/>
        </p:nvSpPr>
        <p:spPr>
          <a:xfrm>
            <a:off x="1894114" y="858553"/>
            <a:ext cx="8403772" cy="646331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Harlow Solid Italic" panose="04030604020F02020D02" pitchFamily="82" charset="0"/>
                <a:ea typeface="+mn-ea"/>
                <a:cs typeface="+mn-cs"/>
              </a:rPr>
              <a:t>Accounting Profit VS Economic Profit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96EC5B-2245-C259-7AA3-44F530956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49" y="1753059"/>
            <a:ext cx="6778046" cy="20787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F17ED0-C09F-D620-17AE-8A52CD0F1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486" y="4332517"/>
            <a:ext cx="7125244" cy="22886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9185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82C003-C394-40FB-8239-A7F4100D22D9}"/>
              </a:ext>
            </a:extLst>
          </p:cNvPr>
          <p:cNvSpPr txBox="1"/>
          <p:nvPr/>
        </p:nvSpPr>
        <p:spPr>
          <a:xfrm>
            <a:off x="204149" y="212222"/>
            <a:ext cx="3936589" cy="646331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Harlow Solid Italic" panose="04030604020F02020D02" pitchFamily="82" charset="0"/>
                <a:ea typeface="+mn-ea"/>
                <a:cs typeface="+mn-cs"/>
              </a:rPr>
              <a:t>1. Opportunity Cost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CECC550-72C1-B688-C0C5-848E860B4CF6}"/>
              </a:ext>
            </a:extLst>
          </p:cNvPr>
          <p:cNvCxnSpPr>
            <a:cxnSpLocks/>
          </p:cNvCxnSpPr>
          <p:nvPr/>
        </p:nvCxnSpPr>
        <p:spPr>
          <a:xfrm>
            <a:off x="0" y="6406122"/>
            <a:ext cx="3246677" cy="0"/>
          </a:xfrm>
          <a:prstGeom prst="line">
            <a:avLst/>
          </a:prstGeom>
          <a:ln w="38100">
            <a:solidFill>
              <a:srgbClr val="FFF0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359694C-84EF-CF1E-082C-518BEAD38555}"/>
              </a:ext>
            </a:extLst>
          </p:cNvPr>
          <p:cNvSpPr txBox="1"/>
          <p:nvPr/>
        </p:nvSpPr>
        <p:spPr>
          <a:xfrm>
            <a:off x="9601200" y="0"/>
            <a:ext cx="2590800" cy="40011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3D5E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Harlow Solid Italic" panose="04030604020F02020D02" pitchFamily="82" charset="0"/>
                <a:ea typeface="+mn-ea"/>
                <a:cs typeface="+mn-cs"/>
              </a:rPr>
              <a:t>Concepts of Economics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3D5E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4097196-0590-6F59-41CB-CE11BC75E8F5}"/>
              </a:ext>
            </a:extLst>
          </p:cNvPr>
          <p:cNvCxnSpPr>
            <a:cxnSpLocks/>
          </p:cNvCxnSpPr>
          <p:nvPr/>
        </p:nvCxnSpPr>
        <p:spPr>
          <a:xfrm flipV="1">
            <a:off x="9710057" y="400110"/>
            <a:ext cx="2481943" cy="1879"/>
          </a:xfrm>
          <a:prstGeom prst="line">
            <a:avLst/>
          </a:prstGeom>
          <a:ln w="38100">
            <a:solidFill>
              <a:srgbClr val="FFF0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F78FAB4-41A4-E884-7C4A-24FC4EF6B31D}"/>
              </a:ext>
            </a:extLst>
          </p:cNvPr>
          <p:cNvSpPr txBox="1"/>
          <p:nvPr/>
        </p:nvSpPr>
        <p:spPr>
          <a:xfrm>
            <a:off x="-73466" y="6504057"/>
            <a:ext cx="3320143" cy="46166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3D5E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Harlow Solid Italic" panose="04030604020F02020D02" pitchFamily="82" charset="0"/>
                <a:ea typeface="+mn-ea"/>
                <a:cs typeface="+mn-cs"/>
              </a:rPr>
              <a:t>Fundamental Principles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CE0FB2-9752-8A17-4AC3-DC17AB106C76}"/>
              </a:ext>
            </a:extLst>
          </p:cNvPr>
          <p:cNvSpPr txBox="1"/>
          <p:nvPr/>
        </p:nvSpPr>
        <p:spPr>
          <a:xfrm>
            <a:off x="1894114" y="858553"/>
            <a:ext cx="8403772" cy="646331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Harlow Solid Italic" panose="04030604020F02020D02" pitchFamily="82" charset="0"/>
                <a:ea typeface="+mn-ea"/>
                <a:cs typeface="+mn-cs"/>
              </a:rPr>
              <a:t>Accounting Profit VS Economic Profit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96EC5B-2245-C259-7AA3-44F530956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149" y="1753059"/>
            <a:ext cx="6778046" cy="207870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F17ED0-C09F-D620-17AE-8A52CD0F1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486" y="4332517"/>
            <a:ext cx="7125244" cy="228866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9779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82C003-C394-40FB-8239-A7F4100D22D9}"/>
              </a:ext>
            </a:extLst>
          </p:cNvPr>
          <p:cNvSpPr txBox="1"/>
          <p:nvPr/>
        </p:nvSpPr>
        <p:spPr>
          <a:xfrm>
            <a:off x="204149" y="212222"/>
            <a:ext cx="3936589" cy="646331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FFF0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Harlow Solid Italic" panose="04030604020F02020D02" pitchFamily="82" charset="0"/>
                <a:ea typeface="+mn-ea"/>
                <a:cs typeface="+mn-cs"/>
              </a:rPr>
              <a:t>1. Opportunity Cost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CECC550-72C1-B688-C0C5-848E860B4CF6}"/>
              </a:ext>
            </a:extLst>
          </p:cNvPr>
          <p:cNvCxnSpPr>
            <a:cxnSpLocks/>
          </p:cNvCxnSpPr>
          <p:nvPr/>
        </p:nvCxnSpPr>
        <p:spPr>
          <a:xfrm>
            <a:off x="0" y="6406122"/>
            <a:ext cx="3246677" cy="0"/>
          </a:xfrm>
          <a:prstGeom prst="line">
            <a:avLst/>
          </a:prstGeom>
          <a:ln w="38100">
            <a:solidFill>
              <a:srgbClr val="FFF0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359694C-84EF-CF1E-082C-518BEAD38555}"/>
              </a:ext>
            </a:extLst>
          </p:cNvPr>
          <p:cNvSpPr txBox="1"/>
          <p:nvPr/>
        </p:nvSpPr>
        <p:spPr>
          <a:xfrm>
            <a:off x="9601200" y="0"/>
            <a:ext cx="2590800" cy="40011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3D5E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Harlow Solid Italic" panose="04030604020F02020D02" pitchFamily="82" charset="0"/>
                <a:ea typeface="+mn-ea"/>
                <a:cs typeface="+mn-cs"/>
              </a:rPr>
              <a:t>Concepts of Economics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3D5E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4097196-0590-6F59-41CB-CE11BC75E8F5}"/>
              </a:ext>
            </a:extLst>
          </p:cNvPr>
          <p:cNvCxnSpPr>
            <a:cxnSpLocks/>
          </p:cNvCxnSpPr>
          <p:nvPr/>
        </p:nvCxnSpPr>
        <p:spPr>
          <a:xfrm flipV="1">
            <a:off x="9710057" y="400110"/>
            <a:ext cx="2481943" cy="1879"/>
          </a:xfrm>
          <a:prstGeom prst="line">
            <a:avLst/>
          </a:prstGeom>
          <a:ln w="38100">
            <a:solidFill>
              <a:srgbClr val="FFF0C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F78FAB4-41A4-E884-7C4A-24FC4EF6B31D}"/>
              </a:ext>
            </a:extLst>
          </p:cNvPr>
          <p:cNvSpPr txBox="1"/>
          <p:nvPr/>
        </p:nvSpPr>
        <p:spPr>
          <a:xfrm>
            <a:off x="-73466" y="6504057"/>
            <a:ext cx="3320143" cy="46166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3D5E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Harlow Solid Italic" panose="04030604020F02020D02" pitchFamily="82" charset="0"/>
                <a:ea typeface="+mn-ea"/>
                <a:cs typeface="+mn-cs"/>
              </a:rPr>
              <a:t>Fundamental Principles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977A23-068C-ED83-761B-7549B4087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49" y="2786744"/>
            <a:ext cx="4968671" cy="34904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17FD171-92C7-DC6E-79EA-E45ED02AF7F6}"/>
              </a:ext>
            </a:extLst>
          </p:cNvPr>
          <p:cNvSpPr txBox="1"/>
          <p:nvPr/>
        </p:nvSpPr>
        <p:spPr>
          <a:xfrm>
            <a:off x="137459" y="911163"/>
            <a:ext cx="119170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chemeClr val="bg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Suppose you have a small business selling handmade jewelry. Given year, your business experiences the following financials: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DAEEFA-EA68-500E-9371-517787AD63D8}"/>
              </a:ext>
            </a:extLst>
          </p:cNvPr>
          <p:cNvSpPr txBox="1"/>
          <p:nvPr/>
        </p:nvSpPr>
        <p:spPr>
          <a:xfrm>
            <a:off x="6312339" y="2706340"/>
            <a:ext cx="56755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0" i="0" dirty="0">
                <a:solidFill>
                  <a:schemeClr val="bg1"/>
                </a:solidFill>
                <a:effectLst/>
                <a:latin typeface="Söhne"/>
              </a:rPr>
              <a:t>Assume that before starting this jewelry business, you were offered a job with an annual salary of $50,000 in a financial firm. You turned down the job to pursue your business venture.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FE20B4A-C5DD-8693-0792-154A0319E8E0}"/>
              </a:ext>
            </a:extLst>
          </p:cNvPr>
          <p:cNvCxnSpPr/>
          <p:nvPr/>
        </p:nvCxnSpPr>
        <p:spPr>
          <a:xfrm>
            <a:off x="70769" y="1830880"/>
            <a:ext cx="1191708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B93622-8A3E-EB42-0B56-43001938FD2F}"/>
              </a:ext>
            </a:extLst>
          </p:cNvPr>
          <p:cNvCxnSpPr>
            <a:cxnSpLocks/>
          </p:cNvCxnSpPr>
          <p:nvPr/>
        </p:nvCxnSpPr>
        <p:spPr>
          <a:xfrm>
            <a:off x="6074229" y="2109276"/>
            <a:ext cx="0" cy="4261296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A61A2B2A-5953-CD8B-C5E6-51165095C2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9527" y="4286891"/>
            <a:ext cx="5578323" cy="146076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2495F0F-461B-135D-93A3-EE1D4D47DE83}"/>
              </a:ext>
            </a:extLst>
          </p:cNvPr>
          <p:cNvSpPr txBox="1"/>
          <p:nvPr/>
        </p:nvSpPr>
        <p:spPr>
          <a:xfrm>
            <a:off x="304800" y="1959770"/>
            <a:ext cx="4682224" cy="52322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Harlow Solid Italic" panose="04030604020F02020D02" pitchFamily="82" charset="0"/>
                <a:ea typeface="+mn-ea"/>
                <a:cs typeface="+mn-cs"/>
              </a:rPr>
              <a:t>Accounting Profit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36D57F-4B8E-11F8-AFE2-AE109CFFA9E8}"/>
              </a:ext>
            </a:extLst>
          </p:cNvPr>
          <p:cNvSpPr txBox="1"/>
          <p:nvPr/>
        </p:nvSpPr>
        <p:spPr>
          <a:xfrm>
            <a:off x="6808982" y="1959770"/>
            <a:ext cx="4682224" cy="523220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50" normalizeH="0" baseline="0" noProof="0" dirty="0">
                <a:ln w="9525" cmpd="sng">
                  <a:solidFill>
                    <a:srgbClr val="4472C4"/>
                  </a:solidFill>
                  <a:prstDash val="solid"/>
                </a:ln>
                <a:solidFill>
                  <a:srgbClr val="FF0000"/>
                </a:solidFill>
                <a:effectLst>
                  <a:glow rad="38100">
                    <a:srgbClr val="4472C4">
                      <a:alpha val="40000"/>
                    </a:srgbClr>
                  </a:glow>
                </a:effectLst>
                <a:uLnTx/>
                <a:uFillTx/>
                <a:latin typeface="Harlow Solid Italic" panose="04030604020F02020D02" pitchFamily="82" charset="0"/>
                <a:ea typeface="+mn-ea"/>
                <a:cs typeface="+mn-cs"/>
              </a:rPr>
              <a:t>Economic Profit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173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3555</TotalTime>
  <Words>720</Words>
  <Application>Microsoft Office PowerPoint</Application>
  <PresentationFormat>Widescreen</PresentationFormat>
  <Paragraphs>109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ADLaM Display</vt:lpstr>
      <vt:lpstr>Arial</vt:lpstr>
      <vt:lpstr>Berlin Sans FB</vt:lpstr>
      <vt:lpstr>Bradley Hand ITC</vt:lpstr>
      <vt:lpstr>Calibri</vt:lpstr>
      <vt:lpstr>Calibri Light</vt:lpstr>
      <vt:lpstr>Cavolini</vt:lpstr>
      <vt:lpstr>Harlow Solid Italic</vt:lpstr>
      <vt:lpstr>Ink Free</vt:lpstr>
      <vt:lpstr>MV Boli</vt:lpstr>
      <vt:lpstr>Posterama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sandeep arya</dc:creator>
  <cp:lastModifiedBy>Shekhar Singh</cp:lastModifiedBy>
  <cp:revision>434</cp:revision>
  <dcterms:created xsi:type="dcterms:W3CDTF">2020-08-21T18:04:03Z</dcterms:created>
  <dcterms:modified xsi:type="dcterms:W3CDTF">2024-07-29T17:07:25Z</dcterms:modified>
</cp:coreProperties>
</file>