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9" r:id="rId2"/>
    <p:sldId id="493" r:id="rId3"/>
    <p:sldId id="534" r:id="rId4"/>
    <p:sldId id="536" r:id="rId5"/>
    <p:sldId id="537" r:id="rId6"/>
    <p:sldId id="539" r:id="rId7"/>
    <p:sldId id="540" r:id="rId8"/>
    <p:sldId id="541" r:id="rId9"/>
    <p:sldId id="543" r:id="rId10"/>
    <p:sldId id="544" r:id="rId11"/>
    <p:sldId id="545" r:id="rId12"/>
    <p:sldId id="546" r:id="rId13"/>
    <p:sldId id="548" r:id="rId14"/>
    <p:sldId id="547" r:id="rId15"/>
    <p:sldId id="551" r:id="rId16"/>
    <p:sldId id="549" r:id="rId17"/>
    <p:sldId id="552" r:id="rId18"/>
    <p:sldId id="553" r:id="rId19"/>
    <p:sldId id="554" r:id="rId20"/>
    <p:sldId id="555" r:id="rId21"/>
    <p:sldId id="556" r:id="rId22"/>
    <p:sldId id="557" r:id="rId23"/>
    <p:sldId id="559" r:id="rId24"/>
    <p:sldId id="560" r:id="rId25"/>
    <p:sldId id="558" r:id="rId26"/>
    <p:sldId id="561" r:id="rId27"/>
    <p:sldId id="562" r:id="rId28"/>
    <p:sldId id="563" r:id="rId29"/>
    <p:sldId id="5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95D3"/>
    <a:srgbClr val="FFF0C1"/>
    <a:srgbClr val="3D3DE7"/>
    <a:srgbClr val="434343"/>
    <a:srgbClr val="F9778D"/>
    <a:srgbClr val="3EDEDA"/>
    <a:srgbClr val="FF3F3F"/>
    <a:srgbClr val="68D9F4"/>
    <a:srgbClr val="9C5BCD"/>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280" y="80"/>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6T13:06:57.739"/>
    </inkml:context>
    <inkml:brush xml:id="br0">
      <inkml:brushProperty name="width" value="0.05" units="cm"/>
      <inkml:brushProperty name="height" value="0.05" units="cm"/>
    </inkml:brush>
  </inkml:definitions>
  <inkml:trace contextRef="#ctx0" brushRef="#br0">124 122 24575,'3'-3'0,"0"1"0,1 0 0,-1-1 0,0 2 0,1-1 0,-1 0 0,1 1 0,0-1 0,0 1 0,6-1 0,43-5 0,-40 6 0,330-4 0,-189 7 0,-120-2 0,0-1 0,0-1 0,57-13 0,-89 14 0,0 0 0,1 1 0,-1-1 0,1 1 0,-1 0 0,0 0 0,1-1 0,-1 1 0,1 1 0,-1-1 0,1 0 0,-1 1 0,0-1 0,1 1 0,-1 0 0,0-1 0,0 1 0,1 0 0,-1 1 0,0-1 0,0 0 0,2 3 0,-1-1 0,-1 0 0,1 1 0,-1-1 0,0 1 0,0 0 0,-1-1 0,1 1 0,-1 0 0,0 0 0,0 0 0,0 0 0,0 7 0,2 5 0,-1-1 0,-1 1 0,-1-1 0,0 1 0,-1-1 0,-1 0 0,-6 31 0,6-40 0,-1-1 0,1 1 0,-1 0 0,0-1 0,0 1 0,0-1 0,-1 0 0,1 0 0,-2 0 0,1-1 0,0 1 0,-1-1 0,0 0 0,0 0 0,0-1 0,0 0 0,0 1 0,-1-2 0,0 1 0,1-1 0,-1 0 0,-8 2 0,-8 1 0,0-2 0,0 0 0,-1-2 0,-30-1 0,30-1 0,0 1 0,1 1 0,-1 1 0,-29 7 0,15 1 0,9-1 0,-1-2 0,0-1 0,-59 5 0,56-11 0,-208-3 0,234 2 0,1 0 0,-1 0 0,0 0 0,1-1 0,-1 0 0,1 0 0,0-1 0,0 1 0,0-1 0,0 0 0,0 0 0,0-1 0,1 0 0,0 0 0,-1 0 0,1 0 0,1 0 0,-1-1 0,1 0 0,0 1 0,0-1 0,0-1 0,1 1 0,-1 0 0,1-1 0,1 1 0,-2-6 0,1 3 0,0 0 0,1 0 0,0 0 0,0 1 0,1-1 0,0 0 0,1 0 0,0 0 0,0 0 0,0 0 0,1 1 0,0-1 0,1 0 0,-1 1 0,2 0 0,-1 0 0,1 0 0,0 0 0,7-9 0,-6 11 0,0 0 0,1 0 0,0 0 0,0 1 0,0 0 0,0 0 0,1 1 0,-1-1 0,1 1 0,13-3 0,8-2 0,43-5 0,-13 3 0,-25 2 0,17-4 0,1 2 0,0 2 0,68-3 0,-96 10 0,-1-2 0,0 0 0,1-2 0,36-12 0,-39 10 0,0 2 0,0 0 0,1 0 0,0 2 0,30-1 0,-49 4 0,1 1 0,-1-1 0,1 0 0,-1 1 0,1-1 0,-1 1 0,1 0 0,-1 0 0,1 0 0,-1 0 0,0 0 0,0 0 0,0 1 0,0-1 0,0 1 0,0 0 0,0-1 0,2 3 0,-1 0 0,-1 0 0,0-1 0,1 1 0,-2 0 0,1 0 0,0 1 0,-1-1 0,0 0 0,2 8 0,-1 3 0,-1 0 0,-1 1 0,0-1 0,-1 0 0,-4 21 0,2-26 0,0 0 0,-1 0 0,0 0 0,-1-1 0,0 1 0,0-1 0,-1 0 0,0-1 0,0 1 0,-1-1 0,0-1 0,-1 1 0,0-1 0,0 0 0,0-1 0,-1 0 0,0 0 0,-11 5 0,2-2 0,1 0 0,-2-2 0,1 0 0,-1-1 0,0 0 0,0-2 0,-1 0 0,1-1 0,-21 0 0,-170-9 0,184 5 0,22-2 0,10-2 0,12-4 0,370-129 0,-326 117 0,-52 18 0,11-4 0,0 0 0,29-4 0,-49 11 0,0-1 0,0 1 0,0 0 0,0 0 0,1 0 0,-1 0 0,0 0 0,0 0 0,0 0 0,0 0 0,0 0 0,0 1 0,0-1 0,0 0 0,0 1 0,2 0 0,-3-1 0,0 1 0,0-1 0,0 1 0,0-1 0,0 0 0,0 1 0,0-1 0,0 1 0,0-1 0,0 0 0,0 1 0,0-1 0,0 1 0,0-1 0,0 0 0,-1 1 0,1-1 0,0 0 0,0 1 0,0-1 0,-1 0 0,1 1 0,0-1 0,0 0 0,-1 1 0,1-1 0,0 0 0,-1 1 0,-4 3 0,1 0 0,-1-1 0,0 0 0,0 1 0,-7 2 0,-32 11 0,0-1 0,-1-2 0,-53 8 0,-143 13 0,195-29 0,39-4 0,31-3 0,489-51 0,-789 121 0,263-66 0,1 0 0,0 1 0,0 0 0,-19 9 0,31-13 0,0 0 0,0 0 0,1 0 0,-1 0 0,0 0 0,0 0 0,0 0 0,0 0 0,0 0 0,1 1 0,-1-1 0,0 0 0,0 0 0,0 0 0,0 0 0,0 0 0,0 0 0,0 1 0,1-1 0,-1 0 0,0 0 0,0 0 0,0 0 0,0 1 0,0-1 0,0 0 0,0 0 0,0 0 0,0 0 0,0 1 0,0-1 0,0 0 0,0 0 0,0 0 0,0 0 0,0 1 0,0-1 0,0 0 0,0 0 0,0 0 0,0 0 0,-1 1 0,1-1 0,0 0 0,0 0 0,0 0 0,0 0 0,0 0 0,0 1 0,0-1 0,-1 0 0,1 0 0,0 0 0,0 0 0,20 0 0,1-1 0,1-2 0,-1-1 0,1 0 0,26-10 0,-34 4 0,-13 10 0,-1 0 0,0 0 0,0-1 0,0 1 0,-1 0 0,1-1 0,0 1 0,0 0 0,0 0 0,0-1 0,0 1 0,0 0 0,0-1 0,0 1 0,0 0 0,-1 0 0,1 0 0,0-1 0,0 1 0,0 0 0,-1 0 0,1 0 0,0-1 0,0 1 0,-1 0 0,1 0 0,0 0 0,0 0 0,-1-1 0,1 1 0,0 0 0,-1 0 0,-31-7 0,-2 8 0,0 0 0,-33 7 0,18-2 0,120-33 0,-44 19 0,-1 1 0,0-2 0,0 0 0,-1-2 0,30-18 0,-54 29 0,0-1 0,1 0 0,-1 1 0,0-1 0,0 0 0,-1 1 0,1-1 0,0 0 0,0 0 0,0 0 0,0 0 0,-1 0 0,1 0 0,0 0 0,-1 0 0,1 0 0,0-3 0,-1 4 0,0-1 0,-1 1 0,1-1 0,0 0 0,0 1 0,0-1 0,-1 1 0,1-1 0,0 1 0,-1-1 0,1 1 0,0 0 0,-1-1 0,1 1 0,0-1 0,-1 1 0,1 0 0,-1-1 0,1 1 0,-1 0 0,1-1 0,-1 1 0,1 0 0,-1 0 0,-1-1 0,-3 0 0,-1-1 0,1 1 0,-1 0 0,0 1 0,0-1 0,-6 2 0,-59 5 0,1 4 0,0 3 0,-88 28 0,110-24 0,36-9 0,13-3 0,22-3 0,28-7 0,-1-3 0,85-24 0,-98 22 0,-35 10 0,11-3 0,0-1 0,0 0 0,0-1 0,21-10 0,-34 15 0,1-1 0,-1 1 0,0 0 0,1 0 0,-1 0 0,0 0 0,1 0 0,-1 0 0,0-1 0,1 1 0,-1 0 0,0 0 0,1-1 0,-1 1 0,0 0 0,1 0 0,-1-1 0,0 1 0,0 0 0,0-1 0,1 1 0,-1 0 0,0-1 0,0 1 0,0 0 0,0-1 0,0 1 0,0-1 0,1 1 0,-1 0 0,0-1 0,0 1 0,0 0 0,0-1 0,0 1 0,0-1 0,-1 1 0,1 0 0,0-1 0,0 1 0,0 0 0,0-1 0,0 1 0,-1 0 0,1-1 0,0 1 0,0 0 0,0-1 0,-1 1 0,1 0 0,0-1 0,0 1 0,-1 0 0,1 0 0,0-1 0,-1 1 0,1 0 0,0 0 0,-1 0 0,1 0 0,0-1 0,-1 1 0,1 0 0,-1 0 0,1 0 0,0 0 0,-1 0 0,0 0 0,-28-5 0,7 6 0,0 0 0,1 2 0,-1 0 0,-27 9 0,-80 33 0,97-30 0,26-8 0,10-5 0,17-3 0,38-12 0,0-2 0,78-33 0,-125 42 0,-11 2 0,-21-1 0,-32 4 0,70-11 0,0 0 0,20-10 0,-17 12 0,-9 5 0,0 0 0,0-2 0,0 1 0,-1-1 0,0-1 0,12-11 0,-22 19 0,-1-1 0,1 1 0,-1-1 0,1 1 0,-1-1 0,1 1 0,-1-1 0,1 1 0,-1-1 0,0 1 0,1-1 0,-1 1 0,0-1 0,0 0 0,1 1 0,-1-1 0,0 0 0,0 1 0,0-1 0,0 0 0,0 1 0,0-1 0,0 0 0,0 0 0,-12-5 0,-25 10 0,28-2 0,0 0 0,0 1 0,0 0 0,-14 7 0,23-10 0,0 0 0,1 0 0,-1 0 0,0 0 0,0 0 0,0 0 0,1 0 0,-1 0 0,0 0 0,0 0 0,0 0 0,1 1 0,-1-1 0,0 0 0,0 0 0,0 0 0,0 0 0,0 0 0,1 1 0,-1-1 0,0 0 0,0 0 0,0 0 0,0 0 0,0 1 0,0-1 0,0 0 0,0 0 0,1 0 0,-1 1 0,0-1 0,0 0 0,0 0 0,0 0 0,0 1 0,0-1 0,0 0 0,0 0 0,0 0 0,0 1 0,0-1 0,-1 0 0,1 0 0,0 0 0,0 1 0,0-1 0,0 0 0,0 0 0,0 0 0,0 0 0,0 1 0,-1-1 0,1 0 0,0 0 0,0 0 0,0 0 0,0 0 0,0 0 0,-1 1 0,1-1 0,0 0 0,0 0 0,-1 0 0,22 1 0,12-6 0,0 0 0,60-20 0,-139 53 0,36-23 0,0-1 0,-1 1 0,1 0 0,0 0 0,1 1 0,-1 0 0,1 1 0,0 0 0,-10 11 0,19-18 0,0 0 0,0 0 0,0 1 0,0-1 0,-1 0 0,1 0 0,0 0 0,0 1 0,0-1 0,0 0 0,0 0 0,0 0 0,0 1 0,0-1 0,0 0 0,0 0 0,0 0 0,0 1 0,0-1 0,1 0 0,-1 0 0,0 0 0,0 1 0,0-1 0,0 0 0,0 0 0,0 0 0,0 1 0,1-1 0,-1 0 0,0 0 0,0 0 0,0 0 0,0 0 0,1 1 0,-1-1 0,0 0 0,0 0 0,0 0 0,0 0 0,1 0 0,-1 0 0,16 5 0,17-2 0,-32-3 0,109 1 0,-104 2 0,-13 3 0,-19 6 0,24-11 0,-32 12 0,-58 25 0,81-33 0,0 1 0,1 0 0,0 0 0,0 1 0,-16 16 0,24-22 0,0 0 0,0 0 0,0 0 0,0 0 0,0-1 0,0 1 0,0 0 0,0-1 0,0 0 0,-1 1 0,1-1 0,0 0 0,0 0 0,0 0 0,-1-1 0,1 1 0,-2-1 0,-17 0 0,-187 27 0,187-20 0,18-1 0,6-5 0,-1 1 0,1 0 0,-1-1 0,1 0 0,0 1 0,-1-1 0,1 0 0,-1 0 0,1-1 0,3 0 0,65-10 0,125-37 0,-163 36 0,-33 12 0,0 0 0,0 0 0,0 0 0,0 0 0,-1 0 0,1 0 0,0 0 0,0 0 0,0 0 0,0 0 0,0 0 0,-1-1 0,1 1 0,0 0 0,0 0 0,0 0 0,0 0 0,0 0 0,0-1 0,0 1 0,0 0 0,-1 0 0,1 0 0,0 0 0,0-1 0,0 1 0,0 0 0,0 0 0,0 0 0,0 0 0,0-1 0,0 1 0,0 0 0,0 0 0,0 0 0,0-1 0,0 1 0,0 0 0,1 0 0,-1 0 0,0 0 0,0-1 0,0 1 0,0 0 0,0 0 0,0 0 0,0 0 0,0 0 0,1 0 0,-1-1 0,0 1 0,0 0 0,0 0 0,0 0 0,0 0 0,1 0 0,-1 0 0,0 0 0,0 0 0,0 0 0,0 0 0,1 0 0,-1 0 0,0-1 0,0 1 0,0 0 0,0 0 0,1 1 0,-8-3 0,-1 1 0,1 0 0,-1 0 0,1 1 0,-1-1 0,1 2 0,-12 1 0,4-1 0,-52 5 0,-127 29 0,206-37 0,79-22 0,-79 21 0,0-1 0,-1 0 0,0-1 0,0 0 0,0-1 0,14-9 0,-25 15 0,0 0 0,1-1 0,-1 1 0,0 0 0,0 0 0,1 0 0,-1 0 0,0 0 0,0 0 0,1 0 0,-1-1 0,0 1 0,0 0 0,0 0 0,1 0 0,-1 0 0,0-1 0,0 1 0,0 0 0,0 0 0,1-1 0,-1 1 0,0 0 0,0 0 0,0-1 0,0 1 0,0 0 0,0 0 0,0-1 0,0 1 0,0 0 0,0 0 0,0-1 0,0 1 0,0 0 0,0 0 0,0-1 0,0 1 0,0 0 0,0-1 0,0 1 0,0 0 0,0 0 0,-1 0 0,1-1 0,0 1 0,0 0 0,0 0 0,0-1 0,0 1 0,-1 0 0,1 0 0,0 0 0,0 0 0,-1-1 0,1 1 0,0 0 0,0 0 0,0 0 0,-1 0 0,1 0 0,0 0 0,0 0 0,-1-1 0,-19 0 0,-16 4 0,0 2 0,0 2 0,-57 18 0,92-25 0,-34 12 0,28-6 0,11-3 0,14-3 0,39-11 0,-1-3 0,58-22 0,-67 20 0,-31 11 0,-12 5 0,0-1 0,0 0 0,0 0 0,0-1 0,0 1 0,0-1 0,0 0 0,0 0 0,-1 0 0,7-6 0,-10 8 0,0 0 0,0-1 0,0 1 0,0 0 0,0 0 0,0 0 0,0-1 0,0 1 0,0 0 0,0 0 0,0 0 0,0-1 0,0 1 0,0 0 0,0 0 0,0-1 0,0 1 0,0 0 0,0 0 0,0 0 0,-1 0 0,1-1 0,0 1 0,0 0 0,0 0 0,0 0 0,0 0 0,-1-1 0,1 1 0,0 0 0,0 0 0,0 0 0,0 0 0,-1 0 0,1 0 0,0 0 0,0 0 0,0 0 0,-1-1 0,1 1 0,0 0 0,0 0 0,-1 0 0,1 0 0,0 0 0,0 0 0,0 0 0,-1 1 0,1-1 0,0 0 0,-1 0 0,-6-1 0,0 1 0,0 1 0,-1-1 0,1 1 0,0 0 0,0 1 0,-12 3 0,-53 23 0,47-17 0,15-8 0,7-2 0,-1 0 0,1 0 0,0 0 0,0 0 0,0 1 0,0-1 0,1 1 0,-1 0 0,0 0 0,1 0 0,-1 0 0,-3 4 0,6-6 0,1 1 0,-1-1 0,0 0 0,1 0 0,-1 1 0,1-1 0,-1 0 0,0 0 0,1 0 0,-1 0 0,1 1 0,-1-1 0,1 0 0,-1 0 0,1 0 0,-1 0 0,1 0 0,-1 0 0,1 0 0,-1 0 0,1 0 0,-1-1 0,0 1 0,1 0 0,-1 0 0,1 0 0,-1 0 0,1-1 0,20-4 0,5-1 0,-7 1 0,1 0 0,-2-1 0,31-14 0,-35 8 0,-13 11 0,-1 1 0,0 0 0,0-1 0,0 1 0,0 0 0,0-1 0,0 1 0,0 0 0,0-1 0,0 1 0,0 0 0,-1 0 0,1-1 0,0 1 0,0 0 0,0-1 0,0 1 0,0 0 0,-1 0 0,1-1 0,0 1 0,0 0 0,0 0 0,-1-1 0,1 1 0,0 0 0,0 0 0,-1 0 0,1 0 0,0-1 0,-1 1 0,-2-1 0,0-1 0,-1 1 0,1 0 0,-1 0 0,1 1 0,-1-1 0,-5 1 0,-23-1 0,1 2 0,-62 11 0,77-8 0,14-1 0,26-4 0,-14 0 0,-1-2 0,1 1 0,-1-2 0,17-7 0,-25 11 0,-1 0 0,0 0 0,0 0 0,1 0 0,-1 0 0,0 0 0,0 0 0,1 0 0,-1 0 0,0 0 0,0-1 0,1 1 0,-1 0 0,0 0 0,0 0 0,0 0 0,1-1 0,-1 1 0,0 0 0,0 0 0,0 0 0,0-1 0,1 1 0,-1 0 0,0 0 0,0-1 0,0 1 0,0 0 0,0 0 0,0-1 0,0 1 0,0 0 0,0-1 0,0 1 0,0 0 0,0 0 0,0-1 0,0 1 0,0 0 0,0 0 0,0-1 0,0 1 0,0 0 0,-1-1 0,-13-3 0,-24 3 0,-32 5 0,-105 21 0,150-19 0,23-5 0,6 0 0,36-5 0,-39 4 0,36-5 0,-21 7 0,-15-2 0,-1 0 0,0 0 0,0 0 0,1 1 0,-1-1 0,0 0 0,0 0 0,0 0 0,0 0 0,1 1 0,-1-1 0,0 0 0,0 0 0,0 0 0,0 1 0,0-1 0,0 0 0,0 0 0,0 1 0,0-1 0,1 0 0,-1 0 0,0 1 0,0-1 0,0 0 0,0 0 0,0 1 0,0-1 0,-1 0 0,1 0 0,0 1 0,0-1 0,0 0 0,0 0 0,0 0 0,0 1 0,0-1 0,0 0 0,-1 0 0,1 0 0,0 1 0,0-1 0,0 0 0,0 0 0,-1 1 0,-4 6 0,3-6 0,0 1 0,1 0 0,-1 0 0,1 0 0,0 1 0,0-1 0,0 0 0,0 0 0,-2 5 0,3-6 0,1 0 0,-1 0 0,0 0 0,0 0 0,1 0 0,-1 0 0,1 0 0,-1 0 0,1 0 0,-1 0 0,1 0 0,-1 0 0,1-1 0,0 1 0,-1 0 0,1 0 0,0-1 0,0 1 0,0-1 0,0 1 0,-1 0 0,1-1 0,0 1 0,0-1 0,0 0 0,0 1 0,0-1 0,0 0 0,0 0 0,0 0 0,2 1 0,12 2 0,0-1 0,0 0 0,1-1 0,20-1 0,-22-1 0,-1 1 0,1 1 0,0 0 0,-1 1 0,25 6 0,-38-8 0,1 0 0,-1 0 0,1 0 0,-1 0 0,0 0 0,1 0 0,-1 1 0,1-1 0,-1 0 0,1 0 0,-1 0 0,1 1 0,-1-1 0,0 0 0,1 1 0,-1-1 0,0 0 0,1 1 0,-1-1 0,0 0 0,1 1 0,-1-1 0,0 1 0,0-1 0,1 0 0,-1 1 0,0-1 0,0 1 0,0-1 0,0 1 0,1-1 0,-1 1 0,0-1 0,0 1 0,0-1 0,0 1 0,0-1 0,0 1 0,-1 1 0,0-1 0,-1 1 0,1-1 0,0 0 0,0 1 0,0-1 0,-1 0 0,1 0 0,-1 0 0,1 0 0,-3 1 0,-37 18 0,-1-1 0,-1-3 0,-81 21 0,19-6 0,71-18 0,34-13 0,0 0 0,0 0 0,-1 0 0,1 0 0,0 0 0,0 0 0,-1 0 0,1 0 0,0 0 0,0 0 0,-1 1 0,1-1 0,0 0 0,0 0 0,0 0 0,-1 0 0,1 0 0,0 1 0,0-1 0,0 0 0,-1 0 0,1 0 0,0 1 0,0-1 0,0 0 0,0 0 0,0 1 0,0-1 0,0 0 0,-1 0 0,1 1 0,0-1 0,0 0 0,0 0 0,0 1 0,0-1 0,0 0 0,0 0 0,0 1 0,12 3 0,17-2 0,-29-2 0,18 0 0,-8 1 0,-1-1 0,1 0 0,0-1 0,14-2 0,-26 3 0,1-1 0,0 1 0,-1 0 0,1-1 0,0 1 0,0-1 0,-1 1 0,1-1 0,0 0 0,0 1 0,0-1 0,0 0 0,0 0 0,0 0 0,0 0 0,0 0 0,0 0 0,0-1 0,-17-23 0,15 20 0,0 0 0,1 1 0,0-1 0,0 0 0,0-1 0,0 1 0,1 0 0,0 0 0,0-1 0,1 1 0,-1 0 0,1-1 0,0 1 0,1-1 0,-1 1 0,1 0 0,0-1 0,0 1 0,1 0 0,0 0 0,0 0 0,0 0 0,0 0 0,1 0 0,0 0 0,0 1 0,0 0 0,0-1 0,1 1 0,0 0 0,4-3 0,9-6 0,0 0 0,1 2 0,0 0 0,37-15 0,-54 25 0,0 0 0,1 1 0,-1-1 0,1 0 0,-1 1 0,0-1 0,1 1 0,-1 0 0,1 0 0,-1-1 0,1 1 0,-1 0 0,1 0 0,1 1 0,-3-1 0,0 0 0,1 0 0,-1 1 0,0-1 0,0 0 0,0 1 0,0-1 0,1 1 0,-1-1 0,0 0 0,0 1 0,0-1 0,0 0 0,0 1 0,0-1 0,0 1 0,0-1 0,0 0 0,0 1 0,0-1 0,0 0 0,-1 1 0,1-1 0,0 0 0,0 1 0,0-1 0,0 0 0,-1 1 0,1-1 0,0 0 0,0 1 0,-1-1 0,-28 36 0,24-32 0,-1 2 0,-1 0 0,1 0 0,1 0 0,-1 1 0,1 0 0,-7 12 0,11-18 0,1 1 0,-1-1 0,1 0 0,-1 1 0,1-1 0,0 1 0,0-1 0,-1 1 0,1-1 0,0 1 0,0-1 0,1 1 0,-1-1 0,0 1 0,0-1 0,1 0 0,-1 1 0,1 1 0,1-1 0,-1 0 0,1 0 0,0 0 0,-1 0 0,1 0 0,0 0 0,0 0 0,0-1 0,0 1 0,0-1 0,1 0 0,-1 0 0,0 1 0,3 0 0,13 4 0,0 0 0,0-2 0,1 1 0,-1-2 0,27 1 0,-6-2 0,63-5 0,-91 2 0,-1-1 0,1 0 0,0 0 0,-1-1 0,1 0 0,-1-1 0,10-5 0,-19 9 0,-1 0 0,0 0 0,0 0 0,0 0 0,0-1 0,0 1 0,0 0 0,0 0 0,0 0 0,0 0 0,0 0 0,0-1 0,0 1 0,0 0 0,0 0 0,0 0 0,0 0 0,0 0 0,0-1 0,0 1 0,0 0 0,0 0 0,0 0 0,0 0 0,0 0 0,-1-1 0,1 1 0,0 0 0,0 0 0,0 0 0,0 0 0,0 0 0,0 0 0,0 0 0,0 0 0,-1-1 0,1 1 0,0 0 0,0 0 0,0 0 0,0 0 0,0 0 0,0 0 0,-1 0 0,1 0 0,0 0 0,0 0 0,0 0 0,0 0 0,-1 0 0,1 0 0,0 0 0,0 0 0,0 0 0,0 0 0,0 0 0,-1 0 0,1 0 0,0 0 0,0 0 0,0 0 0,0 0 0,0 1 0,-16-3 0,-45 0 0,1 2 0,-1 3 0,-96 18 0,148-19 0,1-1 0,0 0 0,0 1 0,1 0 0,-1 0 0,1 1 0,-1 0 0,1 0 0,0 0 0,-11 9 0,17-12 0,1 0 0,0 0 0,-1 1 0,1-1 0,0 0 0,0 0 0,-1 0 0,1 1 0,0-1 0,0 0 0,0 1 0,0-1 0,-1 0 0,1 1 0,0-1 0,0 0 0,0 1 0,0-1 0,0 0 0,0 1 0,0-1 0,0 0 0,0 1 0,0-1 0,0 0 0,0 1 0,0-1 0,0 0 0,0 1 0,0-1 0,0 0 0,0 1 0,1-1 0,-1 0 0,0 1 0,0-1 0,0 0 0,1 0 0,-1 1 0,0-1 0,0 0 0,0 0 0,1 1 0,-1-1 0,0 0 0,1 0 0,-1 0 0,1 1 0,7 2 0,0 0 0,0-1 0,0 1 0,1-2 0,-1 1 0,1-1 0,-1 0 0,13-1 0,-3 1 0,60 0 0,0-3 0,0-4 0,0-2 0,-1-5 0,89-25 0,-156 36 0,-1-1 0,0 1 0,1-2 0,-1 0 0,0 0 0,-1 0 0,13-9 0,-20 13 0,0-1 0,-1 1 0,1 0 0,0-1 0,-1 1 0,1-1 0,0 1 0,-1-1 0,1 1 0,-1-1 0,1 1 0,-1-1 0,1 0 0,-1 1 0,1-1 0,-1 0 0,0 1 0,1-1 0,-1 0 0,0 1 0,0-1 0,1 0 0,-1 0 0,0 0 0,0 1 0,0-1 0,0 0 0,0 0 0,0 1 0,0-1 0,0 0 0,0 0 0,0 1 0,-1-1 0,1 0 0,0 0 0,0 1 0,-1-1 0,1 0 0,-1 0 0,1 1 0,0-1 0,-1 1 0,1-1 0,-1 0 0,1 1 0,-1-1 0,0 1 0,1-1 0,-1 1 0,0 0 0,1-1 0,-1 1 0,0-1 0,1 1 0,-1 0 0,0 0 0,-1-1 0,-5-2 0,-1 1 0,1 0 0,-1 0 0,-11-1 0,-41-1 0,-100 5 0,124 1 0,206-25 0,-81 17 0,-325 6 0,245-3 0,0 0 0,-1-1 0,1 0 0,-1 0 0,0-1 0,0 0 0,14-12 0,-19 15 0,-2 1 0,0 1 0,0-1 0,0 0 0,0 1 0,0-1 0,0 0 0,0 0 0,0 0 0,-1 0 0,1 0 0,0 0 0,-1 0 0,1 0 0,-1 0 0,1 0 0,-1 0 0,1 0 0,-1 0 0,1-2 0,-1 3 0,-1-1 0,1 0 0,0 1 0,0-1 0,-1 0 0,1 1 0,0-1 0,-1 1 0,1-1 0,-1 0 0,1 1 0,-1-1 0,1 1 0,-1-1 0,1 1 0,-1 0 0,1-1 0,-1 1 0,0-1 0,1 1 0,-1 0 0,-1-1 0,-5-1 0,0-1 0,0 2 0,-1-1 0,-13 0 0,-10-2 0,-1 2 0,0 1 0,0 2 0,0 1 0,1 1 0,-1 2 0,1 1 0,-53 17 0,73-19 0,-14 6 0,-43 23 0,61-30 0,1 1 0,0 0 0,0 0 0,1 1 0,-1 0 0,1 0 0,0 0 0,1 0 0,-1 1 0,1 0 0,-7 12 0,11-17 0,-1 0 0,0 0 0,1 1 0,-1-1 0,1 0 0,0 1 0,-1-1 0,1 0 0,0 1 0,0-1 0,0 0 0,0 1 0,0-1 0,0 1 0,0-1 0,0 0 0,1 1 0,-1-1 0,0 0 0,1 1 0,-1-1 0,1 0 0,0 0 0,-1 1 0,1-1 0,0 0 0,0 0 0,0 0 0,0 0 0,0 0 0,0 0 0,0 0 0,0 0 0,0 0 0,0-1 0,0 1 0,0 0 0,1-1 0,-1 1 0,0-1 0,3 1 0,6 2 0,1 0 0,-1-1 0,1 0 0,15 1 0,-25-3 0,412 2 0,-389-3 0,-10 1 0,-1 0 0,0-1 0,1 0 0,-1-2 0,0 1 0,1-1 0,14-7 0,-27 10 0,-1 0 0,0 0 0,1 0 0,-1 0 0,0 0 0,0 0 0,1 0 0,-1-1 0,0 1 0,0 0 0,1 0 0,-1 0 0,0-1 0,0 1 0,1 0 0,-1 0 0,0-1 0,0 1 0,0 0 0,0 0 0,0-1 0,1 1 0,-1 0 0,0 0 0,0-1 0,0 1 0,0 0 0,0-1 0,0 1 0,0 0 0,0-1 0,0 1 0,0 0 0,0 0 0,0-1 0,0 1 0,-10-9 0,-19-3 0,28 11 0,-36-10 0,0 1 0,0 2 0,-1 2 0,0 1 0,-71 0 0,17 7 0,360-1 0,-224-2 0,-38 1 0,10 0 0,1 0 0,-1-1 0,1-1 0,-1 0 0,0-2 0,0 1 0,0-2 0,18-7 0,-33 12 0,0-1 0,-1 1 0,1 0 0,-1 0 0,1-1 0,0 1 0,-1 0 0,1-1 0,-1 1 0,1-1 0,-1 1 0,1 0 0,-1-1 0,1 1 0,-1-1 0,1 0 0,-1 1 0,0-1 0,1 1 0,-1-1 0,0 1 0,1-1 0,-1 0 0,0 1 0,0-1 0,0-1 0,0 1 0,0 1 0,-1-1 0,1 1 0,-1-1 0,1 0 0,-1 1 0,0-1 0,1 1 0,-1-1 0,0 1 0,1-1 0,-1 1 0,0 0 0,1-1 0,-1 1 0,0 0 0,0-1 0,0 1 0,-40-8 0,-259 6 0,153 5 0,137-4 0,0 2 0,-1-1 0,1 2 0,-1-1 0,1 1 0,-18 6 0,27-7 0,-1 0 0,0 0 0,0 0 0,0 0 0,1 0 0,-1 0 0,0 1 0,1-1 0,-1 0 0,1 1 0,0-1 0,-1 1 0,1 0 0,0-1 0,0 1 0,-2 3 0,3-2 0,0-1 0,-1 1 0,1 0 0,0-1 0,0 1 0,0-1 0,0 1 0,1-1 0,-1 1 0,1-1 0,-1 1 0,1-1 0,0 0 0,0 1 0,0-1 0,0 0 0,2 3 0,1 0 0,0 0 0,-1 0 0,2-1 0,-1 1 0,0-1 0,1 0 0,0-1 0,0 1 0,0-1 0,0 0 0,1 0 0,-1 0 0,1-1 0,0 0 0,-1 0 0,1 0 0,0-1 0,7 1 0,16 2 0,0-1 0,44-2 0,-47-1 0,9 1 0,-2 0 0,49-5 0,-74 3 0,0 0 0,0 0 0,0-1 0,0 0 0,-1-1 0,1 0 0,-1 0 0,1 0 0,-1-1 0,0 0 0,9-7 0,-14 9 0,-1 1 0,1 0 0,0-1 0,-1 1 0,1-1 0,-1 0 0,0 1 0,1-1 0,-1 0 0,0 0 0,0 0 0,0 0 0,0 0 0,-1 0 0,1 0 0,0 0 0,-1 0 0,1 0 0,-1-1 0,0 1 0,0 0 0,0 0 0,0 0 0,-1-4 0,0 3 0,0 1 0,0 0 0,0 0 0,-1 0 0,1 0 0,-1 0 0,1 0 0,-1 1 0,0-1 0,1 0 0,-1 1 0,0 0 0,0-1 0,0 1 0,-1 0 0,1 0 0,0 0 0,0 0 0,-1 0 0,1 1 0,0-1 0,-4 0 0,-24-3 0,0 1 0,-1 1 0,1 2 0,-33 3 0,-3 0 0,25-4 0,27 0 0,1 1 0,-1 0 0,1 1 0,0 0 0,-1 1 0,-15 4 0,28-5 0,-1-1 0,0 1 0,0 0 0,0 0 0,0 0 0,0 0 0,1 0 0,-1 0 0,1 0 0,-1 1 0,1-1 0,-1 0 0,1 1 0,-2 2 0,2-3 0,1 0 0,-1 0 0,1 0 0,0 0 0,0 0 0,-1 0 0,1 0 0,0 0 0,0 0 0,0 0 0,0 0 0,0 0 0,0 0 0,1 0 0,-1 0 0,0 0 0,0 0 0,1 0 0,-1 0 0,0 0 0,1 0 0,1 2 0,0 0 0,1 0 0,-1-1 0,0 1 0,1-1 0,-1 0 0,1 0 0,0 0 0,0 0 0,-1 0 0,1 0 0,1-1 0,-1 0 0,0 1 0,4 0 0,28 4 0,0-1 0,1-1 0,0-2 0,63-5 0,-42 1 0,-46 2 0,1 0 0,-1-1 0,0-1 0,-1 0 0,1 0 0,0-1 0,12-5 0,-17 5 0,0-1 0,0 1 0,0-1 0,0 0 0,-1 0 0,1-1 0,-1 0 0,0 0 0,0 0 0,-1 0 0,0-1 0,6-9 0,-9 13 0,0 0 0,0 0 0,0 0 0,0 0 0,0 0 0,-1 0 0,1-1 0,-1 1 0,1 0 0,-1 0 0,0-1 0,0 1 0,0 0 0,0-1 0,0 1 0,-1 0 0,1-1 0,-1 1 0,1 0 0,-2-3 0,0 0 0,-1 1 0,1 0 0,-1-1 0,0 1 0,-1 0 0,1 0 0,0 1 0,-9-8 0,1 3 0,-1 0 0,0 0 0,0 1 0,-1 0 0,0 2 0,-15-6 0,2 5 0,-1 1 0,0 1 0,0 2 0,-1 1 0,1 1 0,-47 5 0,24 3 0,-90 26 0,82-18 0,45-12 0,1 0 0,0 1 0,0 1 0,0 0 0,1 0 0,-1 1 0,-15 13 0,21-15 0,1 0 0,-1 0 0,1 0 0,0 0 0,0 1 0,1 0 0,-1 0 0,2 0 0,-1 1 0,0 0 0,1-1 0,0 1 0,1 0 0,-3 12 0,4-16 0,1 0 0,0 0 0,-1 0 0,1 0 0,1 0 0,-1 0 0,0 0 0,1-1 0,-1 1 0,1 0 0,0 0 0,0-1 0,0 1 0,0 0 0,1-1 0,-1 1 0,1-1 0,2 4 0,-1-3 0,0 0 0,1 0 0,-1-1 0,1 1 0,-1-1 0,1 0 0,0 0 0,0 0 0,0-1 0,0 1 0,6 0 0,10 2 0,0-2 0,1 0 0,-1-1 0,27-3 0,-33 2 0,384-4 0,-367 4 0,-19-1 0,-1 0 0,1 0 0,-1-1 0,1 0 0,-1-1 0,0-1 0,0 0 0,0 0 0,-1-1 0,1 0 0,-1-1 0,17-13 0,-24 17 0,5-3 0,0 0 0,-1 0 0,0 0 0,0-1 0,9-11 0,-15 16 0,0 0 0,0 0 0,0-1 0,0 1 0,0 0 0,-1-1 0,1 1 0,-1-1 0,1 1 0,-1 0 0,0-1 0,1 1 0,-1-1 0,0 1 0,0-1 0,0 1 0,0-1 0,0 0 0,0 1 0,0-1 0,-1 1 0,1 0 0,-1-1 0,1 1 0,-1-1 0,1 1 0,-1 0 0,0-1 0,0 1 0,1 0 0,-1-1 0,0 1 0,0 0 0,0 0 0,0 0 0,-1 0 0,1 0 0,0 0 0,0 0 0,-1 1 0,-1-2 0,-9-6 0,0 1 0,-1 0 0,0 1 0,-1 0 0,1 1 0,-1 1 0,0 0 0,0 1 0,-1 0 0,-18 0 0,43-4 0,0 0 0,0 1 0,18-8 0,-19 10 0,0 0 0,1 1 0,0 0 0,0 1 0,0 0 0,16-1 0,-24 3 0,0 0 0,0 0 0,0-1 0,0 1 0,0 0 0,0 1 0,0-1 0,0 0 0,0 1 0,-1-1 0,1 1 0,0-1 0,0 1 0,0 0 0,-1 0 0,1 0 0,0 0 0,-1 0 0,1 0 0,0 0 0,-1 1 0,0-1 0,1 0 0,-1 1 0,0-1 0,0 1 0,0 0 0,0-1 0,0 1 0,0 0 0,0 0 0,0-1 0,-1 1 0,1 0 0,-1 0 0,1 0 0,-1 0 0,0 0 0,0 0 0,0 4 0,-1-2 0,1 1 0,-1-1 0,0 0 0,-1 1 0,1-1 0,-1 0 0,0 0 0,0 0 0,0 0 0,0 0 0,-1-1 0,-4 7 0,-43 39 0,33-34 0,10-9 0,-1 0 0,1 0 0,-1-1 0,-1 0 0,1 0 0,-1-1 0,1 0 0,-15 4 0,-5-1 0,-42 5 0,38-7 0,-31 9 0,-32 13 0,81-22 0,15-1 0,26 0 0,43-6 0,-1-2 0,93-18 0,-27-10 0,-126 30 0,-1 0 0,-1 0 0,1 0 0,0-1 0,0-1 0,-1 1 0,0-1 0,0 0 0,8-6 0,-14 8 0,1 1 0,-1-1 0,1 1 0,-1-1 0,0 1 0,0-1 0,1 0 0,-1 0 0,0 1 0,-1-1 0,1 0 0,0 0 0,0 0 0,-1 0 0,0 0 0,1-4 0,-1 3 0,0 1 0,-1-1 0,1 0 0,-1 1 0,0-1 0,0 0 0,0 1 0,0-1 0,0 1 0,0-1 0,-1 1 0,1 0 0,-1-1 0,0 1 0,-3-4 0,-1 2 0,1-1 0,-1 1 0,1 0 0,-1 0 0,0 1 0,-1-1 0,1 1 0,0 1 0,-1-1 0,0 1 0,0 1 0,1-1 0,-1 1 0,-10-1 0,-15 0 0,-61 5 0,44 0 0,-381-1 0,423-3 0,-31 2 0,36-1 0,1 0 0,0 0 0,-1 0 0,1 0 0,0 0 0,-1 1 0,1-1 0,0 0 0,-1 1 0,1-1 0,0 1 0,0-1 0,-1 1 0,1 0 0,0 0 0,0-1 0,0 1 0,0 0 0,0 0 0,-1 1 0,3 1-12,0 0 0,1-1-1,0 1 1,-1-1-1,1 0 1,0 1 0,0-1-1,4 4 1,2 1-1242,3 9-5572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9D59A-B170-47E4-BD96-A51C34BC3D64}" type="datetimeFigureOut">
              <a:rPr lang="en-US" smtClean="0"/>
              <a:t>8/5/2024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73EB7-3BAD-44B4-BB08-14505C2B2C3E}" type="slidenum">
              <a:rPr lang="en-US" smtClean="0"/>
              <a:t>‹#›</a:t>
            </a:fld>
            <a:endParaRPr lang="en-US"/>
          </a:p>
        </p:txBody>
      </p:sp>
    </p:spTree>
    <p:extLst>
      <p:ext uri="{BB962C8B-B14F-4D97-AF65-F5344CB8AC3E}">
        <p14:creationId xmlns:p14="http://schemas.microsoft.com/office/powerpoint/2010/main" val="233632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9C23-783D-4BE5-BF4C-55B12208E4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646C27-6B0C-4C72-A033-148BCE428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60F7FA-A8AC-42EA-9112-F8D797958DD7}"/>
              </a:ext>
            </a:extLst>
          </p:cNvPr>
          <p:cNvSpPr>
            <a:spLocks noGrp="1"/>
          </p:cNvSpPr>
          <p:nvPr>
            <p:ph type="dt" sz="half" idx="10"/>
          </p:nvPr>
        </p:nvSpPr>
        <p:spPr/>
        <p:txBody>
          <a:bodyPr/>
          <a:lstStyle/>
          <a:p>
            <a:fld id="{69227CBE-E559-4C96-8604-DB2D75FB3141}" type="datetimeFigureOut">
              <a:rPr lang="en-US" smtClean="0"/>
              <a:t>8/5/2024</a:t>
            </a:fld>
            <a:endParaRPr lang="en-US"/>
          </a:p>
        </p:txBody>
      </p:sp>
      <p:sp>
        <p:nvSpPr>
          <p:cNvPr id="5" name="Footer Placeholder 4">
            <a:extLst>
              <a:ext uri="{FF2B5EF4-FFF2-40B4-BE49-F238E27FC236}">
                <a16:creationId xmlns:a16="http://schemas.microsoft.com/office/drawing/2014/main" id="{896F2C59-0902-4FF3-87F2-5833ADD14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63FDE-927C-477C-BFB1-DE3A2A753F4F}"/>
              </a:ext>
            </a:extLst>
          </p:cNvPr>
          <p:cNvSpPr>
            <a:spLocks noGrp="1"/>
          </p:cNvSpPr>
          <p:nvPr>
            <p:ph type="sldNum" sz="quarter" idx="12"/>
          </p:nvPr>
        </p:nvSpPr>
        <p:spPr/>
        <p:txBody>
          <a:bodyPr/>
          <a:lstStyle/>
          <a:p>
            <a:fld id="{DD415C4A-3E84-4BCF-A91E-70D0F695FD3C}" type="slidenum">
              <a:rPr lang="en-US" smtClean="0"/>
              <a:t>‹#›</a:t>
            </a:fld>
            <a:endParaRPr lang="en-US"/>
          </a:p>
        </p:txBody>
      </p:sp>
    </p:spTree>
    <p:extLst>
      <p:ext uri="{BB962C8B-B14F-4D97-AF65-F5344CB8AC3E}">
        <p14:creationId xmlns:p14="http://schemas.microsoft.com/office/powerpoint/2010/main" val="93510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9E18-3141-4A2B-B197-F8CC45478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142A15-4D5D-43A4-9C91-0A46FEA29D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D3F21-DF09-4A1F-BFE7-E491D082A5F0}"/>
              </a:ext>
            </a:extLst>
          </p:cNvPr>
          <p:cNvSpPr>
            <a:spLocks noGrp="1"/>
          </p:cNvSpPr>
          <p:nvPr>
            <p:ph type="dt" sz="half" idx="10"/>
          </p:nvPr>
        </p:nvSpPr>
        <p:spPr/>
        <p:txBody>
          <a:bodyPr/>
          <a:lstStyle/>
          <a:p>
            <a:fld id="{69227CBE-E559-4C96-8604-DB2D75FB3141}" type="datetimeFigureOut">
              <a:rPr lang="en-US" smtClean="0"/>
              <a:t>8/5/2024</a:t>
            </a:fld>
            <a:endParaRPr lang="en-US"/>
          </a:p>
        </p:txBody>
      </p:sp>
      <p:sp>
        <p:nvSpPr>
          <p:cNvPr id="5" name="Footer Placeholder 4">
            <a:extLst>
              <a:ext uri="{FF2B5EF4-FFF2-40B4-BE49-F238E27FC236}">
                <a16:creationId xmlns:a16="http://schemas.microsoft.com/office/drawing/2014/main" id="{4965B8E0-45E0-4EEA-A97A-FFD61A43D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F4C7C-07EA-45BF-8D00-5CBECA108596}"/>
              </a:ext>
            </a:extLst>
          </p:cNvPr>
          <p:cNvSpPr>
            <a:spLocks noGrp="1"/>
          </p:cNvSpPr>
          <p:nvPr>
            <p:ph type="sldNum" sz="quarter" idx="12"/>
          </p:nvPr>
        </p:nvSpPr>
        <p:spPr/>
        <p:txBody>
          <a:bodyPr/>
          <a:lstStyle/>
          <a:p>
            <a:fld id="{DD415C4A-3E84-4BCF-A91E-70D0F695FD3C}" type="slidenum">
              <a:rPr lang="en-US" smtClean="0"/>
              <a:t>‹#›</a:t>
            </a:fld>
            <a:endParaRPr lang="en-US"/>
          </a:p>
        </p:txBody>
      </p:sp>
    </p:spTree>
    <p:extLst>
      <p:ext uri="{BB962C8B-B14F-4D97-AF65-F5344CB8AC3E}">
        <p14:creationId xmlns:p14="http://schemas.microsoft.com/office/powerpoint/2010/main" val="262384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DE851-A72E-4775-8D82-4DE21659CB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B46448-BB37-4F13-8257-2BFFB73F40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0CC2C0-9412-40FB-A79D-0DA7867057B3}"/>
              </a:ext>
            </a:extLst>
          </p:cNvPr>
          <p:cNvSpPr>
            <a:spLocks noGrp="1"/>
          </p:cNvSpPr>
          <p:nvPr>
            <p:ph type="dt" sz="half" idx="10"/>
          </p:nvPr>
        </p:nvSpPr>
        <p:spPr/>
        <p:txBody>
          <a:bodyPr/>
          <a:lstStyle/>
          <a:p>
            <a:fld id="{69227CBE-E559-4C96-8604-DB2D75FB3141}" type="datetimeFigureOut">
              <a:rPr lang="en-US" smtClean="0"/>
              <a:t>8/5/2024</a:t>
            </a:fld>
            <a:endParaRPr lang="en-US"/>
          </a:p>
        </p:txBody>
      </p:sp>
      <p:sp>
        <p:nvSpPr>
          <p:cNvPr id="5" name="Footer Placeholder 4">
            <a:extLst>
              <a:ext uri="{FF2B5EF4-FFF2-40B4-BE49-F238E27FC236}">
                <a16:creationId xmlns:a16="http://schemas.microsoft.com/office/drawing/2014/main" id="{A7CB9AAB-62D7-411D-8217-F9E78A9C8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DD636-CB78-4D00-9DB7-10DAB11FF8BE}"/>
              </a:ext>
            </a:extLst>
          </p:cNvPr>
          <p:cNvSpPr>
            <a:spLocks noGrp="1"/>
          </p:cNvSpPr>
          <p:nvPr>
            <p:ph type="sldNum" sz="quarter" idx="12"/>
          </p:nvPr>
        </p:nvSpPr>
        <p:spPr/>
        <p:txBody>
          <a:bodyPr/>
          <a:lstStyle/>
          <a:p>
            <a:fld id="{DD415C4A-3E84-4BCF-A91E-70D0F695FD3C}" type="slidenum">
              <a:rPr lang="en-US" smtClean="0"/>
              <a:t>‹#›</a:t>
            </a:fld>
            <a:endParaRPr lang="en-US"/>
          </a:p>
        </p:txBody>
      </p:sp>
    </p:spTree>
    <p:extLst>
      <p:ext uri="{BB962C8B-B14F-4D97-AF65-F5344CB8AC3E}">
        <p14:creationId xmlns:p14="http://schemas.microsoft.com/office/powerpoint/2010/main" val="158576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64AB-5BDA-47A2-BD10-2AED9EBA7D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F94EE-9C48-4F0B-BA50-69F83A74F3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526AD-E9CD-44E0-A470-3114FF098E20}"/>
              </a:ext>
            </a:extLst>
          </p:cNvPr>
          <p:cNvSpPr>
            <a:spLocks noGrp="1"/>
          </p:cNvSpPr>
          <p:nvPr>
            <p:ph type="dt" sz="half" idx="10"/>
          </p:nvPr>
        </p:nvSpPr>
        <p:spPr/>
        <p:txBody>
          <a:bodyPr/>
          <a:lstStyle/>
          <a:p>
            <a:fld id="{69227CBE-E559-4C96-8604-DB2D75FB3141}" type="datetimeFigureOut">
              <a:rPr lang="en-US" smtClean="0"/>
              <a:t>8/5/2024</a:t>
            </a:fld>
            <a:endParaRPr lang="en-US"/>
          </a:p>
        </p:txBody>
      </p:sp>
      <p:sp>
        <p:nvSpPr>
          <p:cNvPr id="5" name="Footer Placeholder 4">
            <a:extLst>
              <a:ext uri="{FF2B5EF4-FFF2-40B4-BE49-F238E27FC236}">
                <a16:creationId xmlns:a16="http://schemas.microsoft.com/office/drawing/2014/main" id="{F57DEE8B-5688-4B28-A429-624FC795E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383EA-F23C-4F6F-BE9B-C72F54CA19F5}"/>
              </a:ext>
            </a:extLst>
          </p:cNvPr>
          <p:cNvSpPr>
            <a:spLocks noGrp="1"/>
          </p:cNvSpPr>
          <p:nvPr>
            <p:ph type="sldNum" sz="quarter" idx="12"/>
          </p:nvPr>
        </p:nvSpPr>
        <p:spPr/>
        <p:txBody>
          <a:bodyPr/>
          <a:lstStyle/>
          <a:p>
            <a:fld id="{DD415C4A-3E84-4BCF-A91E-70D0F695FD3C}" type="slidenum">
              <a:rPr lang="en-US" smtClean="0"/>
              <a:t>‹#›</a:t>
            </a:fld>
            <a:endParaRPr lang="en-US"/>
          </a:p>
        </p:txBody>
      </p:sp>
    </p:spTree>
    <p:extLst>
      <p:ext uri="{BB962C8B-B14F-4D97-AF65-F5344CB8AC3E}">
        <p14:creationId xmlns:p14="http://schemas.microsoft.com/office/powerpoint/2010/main" val="298614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F322-191B-4648-943F-E3830FCFE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144522-ADB2-4C38-9460-32C4D697A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09F34D-FD1B-4D66-81DD-A4BC2F79506D}"/>
              </a:ext>
            </a:extLst>
          </p:cNvPr>
          <p:cNvSpPr>
            <a:spLocks noGrp="1"/>
          </p:cNvSpPr>
          <p:nvPr>
            <p:ph type="dt" sz="half" idx="10"/>
          </p:nvPr>
        </p:nvSpPr>
        <p:spPr/>
        <p:txBody>
          <a:bodyPr/>
          <a:lstStyle/>
          <a:p>
            <a:fld id="{69227CBE-E559-4C96-8604-DB2D75FB3141}" type="datetimeFigureOut">
              <a:rPr lang="en-US" smtClean="0"/>
              <a:t>8/5/2024</a:t>
            </a:fld>
            <a:endParaRPr lang="en-US"/>
          </a:p>
        </p:txBody>
      </p:sp>
      <p:sp>
        <p:nvSpPr>
          <p:cNvPr id="5" name="Footer Placeholder 4">
            <a:extLst>
              <a:ext uri="{FF2B5EF4-FFF2-40B4-BE49-F238E27FC236}">
                <a16:creationId xmlns:a16="http://schemas.microsoft.com/office/drawing/2014/main" id="{4494CEC5-FEBB-44A0-993D-BBCDC491D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01B43-613A-48A3-BBA2-DE679A38B61C}"/>
              </a:ext>
            </a:extLst>
          </p:cNvPr>
          <p:cNvSpPr>
            <a:spLocks noGrp="1"/>
          </p:cNvSpPr>
          <p:nvPr>
            <p:ph type="sldNum" sz="quarter" idx="12"/>
          </p:nvPr>
        </p:nvSpPr>
        <p:spPr/>
        <p:txBody>
          <a:bodyPr/>
          <a:lstStyle/>
          <a:p>
            <a:fld id="{DD415C4A-3E84-4BCF-A91E-70D0F695FD3C}" type="slidenum">
              <a:rPr lang="en-US" smtClean="0"/>
              <a:t>‹#›</a:t>
            </a:fld>
            <a:endParaRPr lang="en-US"/>
          </a:p>
        </p:txBody>
      </p:sp>
    </p:spTree>
    <p:extLst>
      <p:ext uri="{BB962C8B-B14F-4D97-AF65-F5344CB8AC3E}">
        <p14:creationId xmlns:p14="http://schemas.microsoft.com/office/powerpoint/2010/main" val="187582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E8C6-410E-42AD-9E31-6580BD8F8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D79EEC-E2D5-4618-991A-CA253E263A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39BAB7-22E0-4D09-9890-8EFA76AB8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BBD3E2-F765-4ABB-8BEC-86CCF9BF501B}"/>
              </a:ext>
            </a:extLst>
          </p:cNvPr>
          <p:cNvSpPr>
            <a:spLocks noGrp="1"/>
          </p:cNvSpPr>
          <p:nvPr>
            <p:ph type="dt" sz="half" idx="10"/>
          </p:nvPr>
        </p:nvSpPr>
        <p:spPr/>
        <p:txBody>
          <a:bodyPr/>
          <a:lstStyle/>
          <a:p>
            <a:fld id="{69227CBE-E559-4C96-8604-DB2D75FB3141}" type="datetimeFigureOut">
              <a:rPr lang="en-US" smtClean="0"/>
              <a:t>8/5/2024</a:t>
            </a:fld>
            <a:endParaRPr lang="en-US"/>
          </a:p>
        </p:txBody>
      </p:sp>
      <p:sp>
        <p:nvSpPr>
          <p:cNvPr id="6" name="Footer Placeholder 5">
            <a:extLst>
              <a:ext uri="{FF2B5EF4-FFF2-40B4-BE49-F238E27FC236}">
                <a16:creationId xmlns:a16="http://schemas.microsoft.com/office/drawing/2014/main" id="{C369B795-97D1-4282-96B9-46233EFB8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E513D-7C85-40A0-A7DA-6A92F7CCC4B6}"/>
              </a:ext>
            </a:extLst>
          </p:cNvPr>
          <p:cNvSpPr>
            <a:spLocks noGrp="1"/>
          </p:cNvSpPr>
          <p:nvPr>
            <p:ph type="sldNum" sz="quarter" idx="12"/>
          </p:nvPr>
        </p:nvSpPr>
        <p:spPr/>
        <p:txBody>
          <a:bodyPr/>
          <a:lstStyle/>
          <a:p>
            <a:fld id="{DD415C4A-3E84-4BCF-A91E-70D0F695FD3C}" type="slidenum">
              <a:rPr lang="en-US" smtClean="0"/>
              <a:t>‹#›</a:t>
            </a:fld>
            <a:endParaRPr lang="en-US"/>
          </a:p>
        </p:txBody>
      </p:sp>
    </p:spTree>
    <p:extLst>
      <p:ext uri="{BB962C8B-B14F-4D97-AF65-F5344CB8AC3E}">
        <p14:creationId xmlns:p14="http://schemas.microsoft.com/office/powerpoint/2010/main" val="331933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250E-1AC2-419F-A063-B6C1FB1C8B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C65984-CA41-440B-BCFB-9CEAA5DEAC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53199-D167-4FCE-8F37-81C429715D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6D89F8-47AF-4C14-A0EA-8245BDD44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673BE4-6417-40C2-B4F2-3C2BBB1D0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BC8F3-3B4C-4505-AF34-C502AAF90591}"/>
              </a:ext>
            </a:extLst>
          </p:cNvPr>
          <p:cNvSpPr>
            <a:spLocks noGrp="1"/>
          </p:cNvSpPr>
          <p:nvPr>
            <p:ph type="dt" sz="half" idx="10"/>
          </p:nvPr>
        </p:nvSpPr>
        <p:spPr/>
        <p:txBody>
          <a:bodyPr/>
          <a:lstStyle/>
          <a:p>
            <a:fld id="{69227CBE-E559-4C96-8604-DB2D75FB3141}" type="datetimeFigureOut">
              <a:rPr lang="en-US" smtClean="0"/>
              <a:t>8/5/2024</a:t>
            </a:fld>
            <a:endParaRPr lang="en-US"/>
          </a:p>
        </p:txBody>
      </p:sp>
      <p:sp>
        <p:nvSpPr>
          <p:cNvPr id="8" name="Footer Placeholder 7">
            <a:extLst>
              <a:ext uri="{FF2B5EF4-FFF2-40B4-BE49-F238E27FC236}">
                <a16:creationId xmlns:a16="http://schemas.microsoft.com/office/drawing/2014/main" id="{42C04544-363D-4E00-86FD-1B1E347D51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BDA602-8DA8-4F21-A06B-853474664820}"/>
              </a:ext>
            </a:extLst>
          </p:cNvPr>
          <p:cNvSpPr>
            <a:spLocks noGrp="1"/>
          </p:cNvSpPr>
          <p:nvPr>
            <p:ph type="sldNum" sz="quarter" idx="12"/>
          </p:nvPr>
        </p:nvSpPr>
        <p:spPr/>
        <p:txBody>
          <a:bodyPr/>
          <a:lstStyle/>
          <a:p>
            <a:fld id="{DD415C4A-3E84-4BCF-A91E-70D0F695FD3C}" type="slidenum">
              <a:rPr lang="en-US" smtClean="0"/>
              <a:t>‹#›</a:t>
            </a:fld>
            <a:endParaRPr lang="en-US"/>
          </a:p>
        </p:txBody>
      </p:sp>
    </p:spTree>
    <p:extLst>
      <p:ext uri="{BB962C8B-B14F-4D97-AF65-F5344CB8AC3E}">
        <p14:creationId xmlns:p14="http://schemas.microsoft.com/office/powerpoint/2010/main" val="28671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F70E-9687-4262-8FBC-FA8814A3A0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C9A646-DA9B-4F5A-8D2B-228C28082354}"/>
              </a:ext>
            </a:extLst>
          </p:cNvPr>
          <p:cNvSpPr>
            <a:spLocks noGrp="1"/>
          </p:cNvSpPr>
          <p:nvPr>
            <p:ph type="dt" sz="half" idx="10"/>
          </p:nvPr>
        </p:nvSpPr>
        <p:spPr/>
        <p:txBody>
          <a:bodyPr/>
          <a:lstStyle/>
          <a:p>
            <a:fld id="{69227CBE-E559-4C96-8604-DB2D75FB3141}" type="datetimeFigureOut">
              <a:rPr lang="en-US" smtClean="0"/>
              <a:t>8/5/2024</a:t>
            </a:fld>
            <a:endParaRPr lang="en-US"/>
          </a:p>
        </p:txBody>
      </p:sp>
      <p:sp>
        <p:nvSpPr>
          <p:cNvPr id="4" name="Footer Placeholder 3">
            <a:extLst>
              <a:ext uri="{FF2B5EF4-FFF2-40B4-BE49-F238E27FC236}">
                <a16:creationId xmlns:a16="http://schemas.microsoft.com/office/drawing/2014/main" id="{B540DAA8-347B-4D49-AD59-69ED6F4333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B06C7-BD0D-43E7-89F4-9AA3037078F6}"/>
              </a:ext>
            </a:extLst>
          </p:cNvPr>
          <p:cNvSpPr>
            <a:spLocks noGrp="1"/>
          </p:cNvSpPr>
          <p:nvPr>
            <p:ph type="sldNum" sz="quarter" idx="12"/>
          </p:nvPr>
        </p:nvSpPr>
        <p:spPr/>
        <p:txBody>
          <a:bodyPr/>
          <a:lstStyle/>
          <a:p>
            <a:fld id="{DD415C4A-3E84-4BCF-A91E-70D0F695FD3C}" type="slidenum">
              <a:rPr lang="en-US" smtClean="0"/>
              <a:t>‹#›</a:t>
            </a:fld>
            <a:endParaRPr lang="en-US"/>
          </a:p>
        </p:txBody>
      </p:sp>
    </p:spTree>
    <p:extLst>
      <p:ext uri="{BB962C8B-B14F-4D97-AF65-F5344CB8AC3E}">
        <p14:creationId xmlns:p14="http://schemas.microsoft.com/office/powerpoint/2010/main" val="267635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B9476-9D1D-47F3-9D51-70D675631221}"/>
              </a:ext>
            </a:extLst>
          </p:cNvPr>
          <p:cNvSpPr>
            <a:spLocks noGrp="1"/>
          </p:cNvSpPr>
          <p:nvPr>
            <p:ph type="dt" sz="half" idx="10"/>
          </p:nvPr>
        </p:nvSpPr>
        <p:spPr/>
        <p:txBody>
          <a:bodyPr/>
          <a:lstStyle/>
          <a:p>
            <a:fld id="{69227CBE-E559-4C96-8604-DB2D75FB3141}" type="datetimeFigureOut">
              <a:rPr lang="en-US" smtClean="0"/>
              <a:t>8/5/2024</a:t>
            </a:fld>
            <a:endParaRPr lang="en-US"/>
          </a:p>
        </p:txBody>
      </p:sp>
      <p:sp>
        <p:nvSpPr>
          <p:cNvPr id="3" name="Footer Placeholder 2">
            <a:extLst>
              <a:ext uri="{FF2B5EF4-FFF2-40B4-BE49-F238E27FC236}">
                <a16:creationId xmlns:a16="http://schemas.microsoft.com/office/drawing/2014/main" id="{324F224B-5CEA-4988-8B2F-B21AEE921D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DCF147-20DE-43ED-B9F8-E0AF1E58D7A0}"/>
              </a:ext>
            </a:extLst>
          </p:cNvPr>
          <p:cNvSpPr>
            <a:spLocks noGrp="1"/>
          </p:cNvSpPr>
          <p:nvPr>
            <p:ph type="sldNum" sz="quarter" idx="12"/>
          </p:nvPr>
        </p:nvSpPr>
        <p:spPr/>
        <p:txBody>
          <a:bodyPr/>
          <a:lstStyle/>
          <a:p>
            <a:fld id="{DD415C4A-3E84-4BCF-A91E-70D0F695FD3C}" type="slidenum">
              <a:rPr lang="en-US" smtClean="0"/>
              <a:t>‹#›</a:t>
            </a:fld>
            <a:endParaRPr lang="en-US"/>
          </a:p>
        </p:txBody>
      </p:sp>
    </p:spTree>
    <p:extLst>
      <p:ext uri="{BB962C8B-B14F-4D97-AF65-F5344CB8AC3E}">
        <p14:creationId xmlns:p14="http://schemas.microsoft.com/office/powerpoint/2010/main" val="2324408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749B-878D-41D7-AE41-090017150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1F7471-EB8C-4196-A2B6-7E678B219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A69799-7982-4AD4-9482-E14CE57C2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ED3A3-3974-482B-88B4-1F3A1F19543C}"/>
              </a:ext>
            </a:extLst>
          </p:cNvPr>
          <p:cNvSpPr>
            <a:spLocks noGrp="1"/>
          </p:cNvSpPr>
          <p:nvPr>
            <p:ph type="dt" sz="half" idx="10"/>
          </p:nvPr>
        </p:nvSpPr>
        <p:spPr/>
        <p:txBody>
          <a:bodyPr/>
          <a:lstStyle/>
          <a:p>
            <a:fld id="{69227CBE-E559-4C96-8604-DB2D75FB3141}" type="datetimeFigureOut">
              <a:rPr lang="en-US" smtClean="0"/>
              <a:t>8/5/2024</a:t>
            </a:fld>
            <a:endParaRPr lang="en-US"/>
          </a:p>
        </p:txBody>
      </p:sp>
      <p:sp>
        <p:nvSpPr>
          <p:cNvPr id="6" name="Footer Placeholder 5">
            <a:extLst>
              <a:ext uri="{FF2B5EF4-FFF2-40B4-BE49-F238E27FC236}">
                <a16:creationId xmlns:a16="http://schemas.microsoft.com/office/drawing/2014/main" id="{91F000A2-C344-4C89-8722-19D17ABA9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BC764-7684-4DB4-AE88-E49786D809B1}"/>
              </a:ext>
            </a:extLst>
          </p:cNvPr>
          <p:cNvSpPr>
            <a:spLocks noGrp="1"/>
          </p:cNvSpPr>
          <p:nvPr>
            <p:ph type="sldNum" sz="quarter" idx="12"/>
          </p:nvPr>
        </p:nvSpPr>
        <p:spPr/>
        <p:txBody>
          <a:bodyPr/>
          <a:lstStyle/>
          <a:p>
            <a:fld id="{DD415C4A-3E84-4BCF-A91E-70D0F695FD3C}" type="slidenum">
              <a:rPr lang="en-US" smtClean="0"/>
              <a:t>‹#›</a:t>
            </a:fld>
            <a:endParaRPr lang="en-US"/>
          </a:p>
        </p:txBody>
      </p:sp>
    </p:spTree>
    <p:extLst>
      <p:ext uri="{BB962C8B-B14F-4D97-AF65-F5344CB8AC3E}">
        <p14:creationId xmlns:p14="http://schemas.microsoft.com/office/powerpoint/2010/main" val="122886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262F-EB9D-4B7C-B459-72CDEAF15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6677D-991C-4C77-ADD0-196C53037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D5BD10-CA1E-4045-94B1-956FC0A38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BEA10-9DC6-4DA0-B234-11C4FBB2FA4D}"/>
              </a:ext>
            </a:extLst>
          </p:cNvPr>
          <p:cNvSpPr>
            <a:spLocks noGrp="1"/>
          </p:cNvSpPr>
          <p:nvPr>
            <p:ph type="dt" sz="half" idx="10"/>
          </p:nvPr>
        </p:nvSpPr>
        <p:spPr/>
        <p:txBody>
          <a:bodyPr/>
          <a:lstStyle/>
          <a:p>
            <a:fld id="{69227CBE-E559-4C96-8604-DB2D75FB3141}" type="datetimeFigureOut">
              <a:rPr lang="en-US" smtClean="0"/>
              <a:t>8/5/2024</a:t>
            </a:fld>
            <a:endParaRPr lang="en-US"/>
          </a:p>
        </p:txBody>
      </p:sp>
      <p:sp>
        <p:nvSpPr>
          <p:cNvPr id="6" name="Footer Placeholder 5">
            <a:extLst>
              <a:ext uri="{FF2B5EF4-FFF2-40B4-BE49-F238E27FC236}">
                <a16:creationId xmlns:a16="http://schemas.microsoft.com/office/drawing/2014/main" id="{0BDF7AF7-B143-4A65-9E29-1988EFAAE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BB848B-9008-4CF2-9472-304920C33560}"/>
              </a:ext>
            </a:extLst>
          </p:cNvPr>
          <p:cNvSpPr>
            <a:spLocks noGrp="1"/>
          </p:cNvSpPr>
          <p:nvPr>
            <p:ph type="sldNum" sz="quarter" idx="12"/>
          </p:nvPr>
        </p:nvSpPr>
        <p:spPr/>
        <p:txBody>
          <a:bodyPr/>
          <a:lstStyle/>
          <a:p>
            <a:fld id="{DD415C4A-3E84-4BCF-A91E-70D0F695FD3C}" type="slidenum">
              <a:rPr lang="en-US" smtClean="0"/>
              <a:t>‹#›</a:t>
            </a:fld>
            <a:endParaRPr lang="en-US"/>
          </a:p>
        </p:txBody>
      </p:sp>
    </p:spTree>
    <p:extLst>
      <p:ext uri="{BB962C8B-B14F-4D97-AF65-F5344CB8AC3E}">
        <p14:creationId xmlns:p14="http://schemas.microsoft.com/office/powerpoint/2010/main" val="409582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D6EDE3-98DA-4005-9BB4-8D8FB4A3A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3E0F8B-F362-4EFF-8F47-E7DE7584C5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CD851-92AC-4ABB-AFFD-75696A1D83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27CBE-E559-4C96-8604-DB2D75FB3141}" type="datetimeFigureOut">
              <a:rPr lang="en-US" smtClean="0"/>
              <a:t>8/5/2024</a:t>
            </a:fld>
            <a:endParaRPr lang="en-US"/>
          </a:p>
        </p:txBody>
      </p:sp>
      <p:sp>
        <p:nvSpPr>
          <p:cNvPr id="5" name="Footer Placeholder 4">
            <a:extLst>
              <a:ext uri="{FF2B5EF4-FFF2-40B4-BE49-F238E27FC236}">
                <a16:creationId xmlns:a16="http://schemas.microsoft.com/office/drawing/2014/main" id="{53FE53D8-E85F-4A47-9A3E-B7294FCB3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56421F-B47A-4301-8F7A-F2191CBC7A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15C4A-3E84-4BCF-A91E-70D0F695FD3C}" type="slidenum">
              <a:rPr lang="en-US" smtClean="0"/>
              <a:t>‹#›</a:t>
            </a:fld>
            <a:endParaRPr lang="en-US"/>
          </a:p>
        </p:txBody>
      </p:sp>
    </p:spTree>
    <p:extLst>
      <p:ext uri="{BB962C8B-B14F-4D97-AF65-F5344CB8AC3E}">
        <p14:creationId xmlns:p14="http://schemas.microsoft.com/office/powerpoint/2010/main" val="1992436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22ABECA-8B3B-48B0-B4EC-E36D1FF33184}"/>
              </a:ext>
            </a:extLst>
          </p:cNvPr>
          <p:cNvSpPr txBox="1"/>
          <p:nvPr/>
        </p:nvSpPr>
        <p:spPr>
          <a:xfrm>
            <a:off x="9752196" y="5657671"/>
            <a:ext cx="222209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95000"/>
                  </a:prstClr>
                </a:solidFill>
                <a:effectLst/>
                <a:uLnTx/>
                <a:uFillTx/>
                <a:latin typeface="Bradley Hand ITC" panose="03070402050302030203" pitchFamily="66" charset="0"/>
                <a:ea typeface="+mn-ea"/>
                <a:cs typeface="Times New Roman" panose="02020603050405020304" pitchFamily="18" charset="0"/>
              </a:rPr>
              <a:t>CONCEPTS OF ECONOMICS</a:t>
            </a:r>
          </a:p>
        </p:txBody>
      </p:sp>
      <p:sp>
        <p:nvSpPr>
          <p:cNvPr id="19" name="TextBox 18">
            <a:extLst>
              <a:ext uri="{FF2B5EF4-FFF2-40B4-BE49-F238E27FC236}">
                <a16:creationId xmlns:a16="http://schemas.microsoft.com/office/drawing/2014/main" id="{C7929718-3952-44B8-8AE8-333D7653A828}"/>
              </a:ext>
            </a:extLst>
          </p:cNvPr>
          <p:cNvSpPr txBox="1"/>
          <p:nvPr/>
        </p:nvSpPr>
        <p:spPr>
          <a:xfrm>
            <a:off x="412092" y="4026455"/>
            <a:ext cx="6685394" cy="246221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4100" b="1" i="0" u="none" strike="noStrike" kern="1200" cap="none" spc="0" normalizeH="0" baseline="0" noProof="0" dirty="0">
                <a:ln>
                  <a:noFill/>
                </a:ln>
                <a:solidFill>
                  <a:prstClr val="white">
                    <a:lumMod val="95000"/>
                  </a:prstClr>
                </a:solidFill>
                <a:effectLst/>
                <a:uLnTx/>
                <a:uFillTx/>
                <a:latin typeface="Ink Free" panose="03080402000500000000" pitchFamily="66" charset="0"/>
                <a:ea typeface="+mn-ea"/>
                <a:cs typeface="Times New Roman" panose="02020603050405020304" pitchFamily="18" charset="0"/>
              </a:rPr>
              <a:t>Chapter 03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dirty="0">
                <a:solidFill>
                  <a:prstClr val="white">
                    <a:lumMod val="95000"/>
                  </a:prstClr>
                </a:solidFill>
                <a:latin typeface="Ink Free" panose="03080402000500000000" pitchFamily="66" charset="0"/>
                <a:cs typeface="Times New Roman" panose="02020603050405020304" pitchFamily="18" charset="0"/>
              </a:rPr>
              <a:t>MACRO ECONOMICS CONCEPTS</a:t>
            </a:r>
            <a:endParaRPr kumimoji="0" lang="en-US" sz="5400" b="1" i="0" u="none" strike="noStrike" kern="1200" cap="none" spc="0" normalizeH="0" baseline="0" noProof="0" dirty="0">
              <a:ln>
                <a:noFill/>
              </a:ln>
              <a:solidFill>
                <a:prstClr val="white">
                  <a:lumMod val="95000"/>
                </a:prstClr>
              </a:solidFill>
              <a:effectLst/>
              <a:uLnTx/>
              <a:uFillTx/>
              <a:latin typeface="Ink Free" panose="03080402000500000000" pitchFamily="66" charset="0"/>
              <a:ea typeface="+mn-ea"/>
              <a:cs typeface="Times New Roman" panose="02020603050405020304" pitchFamily="18" charset="0"/>
            </a:endParaRPr>
          </a:p>
        </p:txBody>
      </p:sp>
    </p:spTree>
    <p:extLst>
      <p:ext uri="{BB962C8B-B14F-4D97-AF65-F5344CB8AC3E}">
        <p14:creationId xmlns:p14="http://schemas.microsoft.com/office/powerpoint/2010/main" val="2696281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Fundamental Concepts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3EE4F3E8-3BC7-0D1A-DEFD-5B963AE343B0}"/>
              </a:ext>
            </a:extLst>
          </p:cNvPr>
          <p:cNvSpPr txBox="1"/>
          <p:nvPr/>
        </p:nvSpPr>
        <p:spPr>
          <a:xfrm>
            <a:off x="2623458" y="560343"/>
            <a:ext cx="628379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3. Inflation </a:t>
            </a:r>
            <a:endParaRPr kumimoji="0" lang="en-US" sz="3200" i="0" u="none" strike="noStrike" kern="1200" cap="none" spc="0" normalizeH="0" baseline="0" noProof="0" dirty="0">
              <a:ln>
                <a:noFill/>
              </a:ln>
              <a:solidFill>
                <a:srgbClr val="FF0000"/>
              </a:solidFill>
              <a:effectLst/>
              <a:uLnTx/>
              <a:uFillTx/>
              <a:latin typeface="Berlin Sans FB" panose="020E0602020502020306" pitchFamily="34" charset="0"/>
            </a:endParaRPr>
          </a:p>
        </p:txBody>
      </p:sp>
      <p:sp>
        <p:nvSpPr>
          <p:cNvPr id="5" name="Rectangle 3">
            <a:extLst>
              <a:ext uri="{FF2B5EF4-FFF2-40B4-BE49-F238E27FC236}">
                <a16:creationId xmlns:a16="http://schemas.microsoft.com/office/drawing/2014/main" id="{E7B26B98-C62D-EDD4-C3BA-C7E86CF4AAC3}"/>
              </a:ext>
            </a:extLst>
          </p:cNvPr>
          <p:cNvSpPr txBox="1">
            <a:spLocks noChangeArrowheads="1"/>
          </p:cNvSpPr>
          <p:nvPr/>
        </p:nvSpPr>
        <p:spPr>
          <a:xfrm>
            <a:off x="424542" y="1442280"/>
            <a:ext cx="11462657" cy="2726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spcAft>
                <a:spcPts val="600"/>
              </a:spcAft>
            </a:pPr>
            <a:r>
              <a:rPr lang="en-US" altLang="en-US" sz="2400" dirty="0">
                <a:solidFill>
                  <a:schemeClr val="bg1"/>
                </a:solidFill>
                <a:latin typeface="Daytona" panose="020B0604030500040204" pitchFamily="34" charset="0"/>
                <a:cs typeface="Posterama" panose="020B0504020200020000" pitchFamily="34" charset="0"/>
              </a:rPr>
              <a:t>Inflation is defined as a sustained increase in the price level or a sustained fall in the value of money.</a:t>
            </a:r>
          </a:p>
          <a:p>
            <a:pPr algn="just">
              <a:spcBef>
                <a:spcPts val="600"/>
              </a:spcBef>
              <a:spcAft>
                <a:spcPts val="600"/>
              </a:spcAft>
            </a:pPr>
            <a:r>
              <a:rPr lang="en-US" altLang="en-US" sz="2400" dirty="0">
                <a:solidFill>
                  <a:schemeClr val="bg1"/>
                </a:solidFill>
                <a:latin typeface="Daytona" panose="020B0604030500040204" pitchFamily="34" charset="0"/>
                <a:cs typeface="Posterama" panose="020B0504020200020000" pitchFamily="34" charset="0"/>
              </a:rPr>
              <a:t>To quantify the amount of inflation in the economy, indicators such as the Wholesale Price Index, the Consumer Price Index are used. </a:t>
            </a:r>
          </a:p>
          <a:p>
            <a:pPr algn="just">
              <a:spcBef>
                <a:spcPts val="600"/>
              </a:spcBef>
              <a:spcAft>
                <a:spcPts val="600"/>
              </a:spcAft>
            </a:pPr>
            <a:r>
              <a:rPr lang="en-US" altLang="en-US" sz="2400" dirty="0">
                <a:solidFill>
                  <a:schemeClr val="bg1"/>
                </a:solidFill>
                <a:latin typeface="Daytona" panose="020B0604030500040204" pitchFamily="34" charset="0"/>
                <a:cs typeface="Posterama" panose="020B0504020200020000" pitchFamily="34" charset="0"/>
              </a:rPr>
              <a:t>It measures the changes in prices that have occurred between the base year and the current year. </a:t>
            </a:r>
          </a:p>
        </p:txBody>
      </p:sp>
      <p:pic>
        <p:nvPicPr>
          <p:cNvPr id="7" name="Picture 4">
            <a:extLst>
              <a:ext uri="{FF2B5EF4-FFF2-40B4-BE49-F238E27FC236}">
                <a16:creationId xmlns:a16="http://schemas.microsoft.com/office/drawing/2014/main" id="{BC44B2C5-2EFC-5F80-875A-438EA52A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28" y="4396766"/>
            <a:ext cx="4460875" cy="1163877"/>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54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Fundamental Concepts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3EE4F3E8-3BC7-0D1A-DEFD-5B963AE343B0}"/>
              </a:ext>
            </a:extLst>
          </p:cNvPr>
          <p:cNvSpPr txBox="1"/>
          <p:nvPr/>
        </p:nvSpPr>
        <p:spPr>
          <a:xfrm>
            <a:off x="2623458" y="443617"/>
            <a:ext cx="628379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3. Inflation </a:t>
            </a:r>
            <a:endParaRPr kumimoji="0" lang="en-US" sz="3200" i="0" u="none" strike="noStrike" kern="1200" cap="none" spc="0" normalizeH="0" baseline="0" noProof="0" dirty="0">
              <a:ln>
                <a:noFill/>
              </a:ln>
              <a:solidFill>
                <a:srgbClr val="FF0000"/>
              </a:solidFill>
              <a:effectLst/>
              <a:uLnTx/>
              <a:uFillTx/>
              <a:latin typeface="Berlin Sans FB" panose="020E0602020502020306" pitchFamily="34" charset="0"/>
            </a:endParaRPr>
          </a:p>
        </p:txBody>
      </p:sp>
      <p:pic>
        <p:nvPicPr>
          <p:cNvPr id="13" name="Picture 12">
            <a:extLst>
              <a:ext uri="{FF2B5EF4-FFF2-40B4-BE49-F238E27FC236}">
                <a16:creationId xmlns:a16="http://schemas.microsoft.com/office/drawing/2014/main" id="{5EE9F04C-F13D-185B-2219-FCA0E5A1B9F1}"/>
              </a:ext>
            </a:extLst>
          </p:cNvPr>
          <p:cNvPicPr>
            <a:picLocks noChangeAspect="1"/>
          </p:cNvPicPr>
          <p:nvPr/>
        </p:nvPicPr>
        <p:blipFill>
          <a:blip r:embed="rId2"/>
          <a:stretch>
            <a:fillRect/>
          </a:stretch>
        </p:blipFill>
        <p:spPr>
          <a:xfrm>
            <a:off x="1372283" y="1279147"/>
            <a:ext cx="9447433" cy="5018510"/>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spTree>
    <p:extLst>
      <p:ext uri="{BB962C8B-B14F-4D97-AF65-F5344CB8AC3E}">
        <p14:creationId xmlns:p14="http://schemas.microsoft.com/office/powerpoint/2010/main" val="13582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Fundamental Concepts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3EE4F3E8-3BC7-0D1A-DEFD-5B963AE343B0}"/>
              </a:ext>
            </a:extLst>
          </p:cNvPr>
          <p:cNvSpPr txBox="1"/>
          <p:nvPr/>
        </p:nvSpPr>
        <p:spPr>
          <a:xfrm>
            <a:off x="2623458" y="560343"/>
            <a:ext cx="628379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3. Types of Inflation </a:t>
            </a:r>
            <a:endParaRPr kumimoji="0" lang="en-US" sz="3200" i="0" u="none" strike="noStrike" kern="1200" cap="none" spc="0" normalizeH="0" baseline="0" noProof="0" dirty="0">
              <a:ln>
                <a:noFill/>
              </a:ln>
              <a:solidFill>
                <a:srgbClr val="FF0000"/>
              </a:solidFill>
              <a:effectLst/>
              <a:uLnTx/>
              <a:uFillTx/>
              <a:latin typeface="Berlin Sans FB" panose="020E0602020502020306" pitchFamily="34" charset="0"/>
            </a:endParaRPr>
          </a:p>
        </p:txBody>
      </p:sp>
      <p:sp>
        <p:nvSpPr>
          <p:cNvPr id="5" name="Rectangle: Rounded Corners 4">
            <a:extLst>
              <a:ext uri="{FF2B5EF4-FFF2-40B4-BE49-F238E27FC236}">
                <a16:creationId xmlns:a16="http://schemas.microsoft.com/office/drawing/2014/main" id="{C92BD25F-4F63-DE45-D0E1-563F509E318F}"/>
              </a:ext>
            </a:extLst>
          </p:cNvPr>
          <p:cNvSpPr/>
          <p:nvPr/>
        </p:nvSpPr>
        <p:spPr>
          <a:xfrm>
            <a:off x="112960" y="1800426"/>
            <a:ext cx="11966079" cy="873704"/>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ln w="10160">
                  <a:solidFill>
                    <a:srgbClr val="5B9BD5"/>
                  </a:solidFill>
                  <a:prstDash val="solid"/>
                </a:ln>
                <a:solidFill>
                  <a:prstClr val="white"/>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State in which the price are falling and thus purchasing power of money is increasing.</a:t>
            </a:r>
            <a:endParaRPr kumimoji="0" lang="en-IN" sz="2400" i="0" u="none" strike="noStrike" kern="1200" cap="none" spc="0" normalizeH="0" baseline="0" noProof="0" dirty="0">
              <a:ln w="10160">
                <a:solidFill>
                  <a:srgbClr val="5B9BD5"/>
                </a:solidFill>
                <a:prstDash val="solid"/>
              </a:ln>
              <a:solidFill>
                <a:prstClr val="white"/>
              </a:solidFill>
              <a:effectLst>
                <a:outerShdw blurRad="38100" dist="22860" dir="5400000" algn="tl" rotWithShape="0">
                  <a:srgbClr val="000000">
                    <a:alpha val="30000"/>
                  </a:srgbClr>
                </a:outerShdw>
              </a:effectLst>
              <a:uLnTx/>
              <a:uFillTx/>
              <a:latin typeface="Cavolini" panose="03000502040302020204" pitchFamily="66" charset="0"/>
              <a:ea typeface="+mn-ea"/>
              <a:cs typeface="Cavolini" panose="03000502040302020204" pitchFamily="66" charset="0"/>
            </a:endParaRPr>
          </a:p>
        </p:txBody>
      </p:sp>
      <p:sp>
        <p:nvSpPr>
          <p:cNvPr id="6" name="TextBox 5">
            <a:extLst>
              <a:ext uri="{FF2B5EF4-FFF2-40B4-BE49-F238E27FC236}">
                <a16:creationId xmlns:a16="http://schemas.microsoft.com/office/drawing/2014/main" id="{92AD5436-83C2-DA42-7F55-DEE94E978211}"/>
              </a:ext>
            </a:extLst>
          </p:cNvPr>
          <p:cNvSpPr txBox="1"/>
          <p:nvPr/>
        </p:nvSpPr>
        <p:spPr>
          <a:xfrm>
            <a:off x="112959" y="1181109"/>
            <a:ext cx="4186898"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defRPr/>
            </a:pPr>
            <a:r>
              <a:rPr lang="en-US" sz="3200" b="1" dirty="0">
                <a:solidFill>
                  <a:srgbClr val="FFFF00"/>
                </a:solidFill>
                <a:latin typeface="Ink Free" panose="03080402000500000000" pitchFamily="66" charset="0"/>
              </a:rPr>
              <a:t>Deflation</a:t>
            </a:r>
          </a:p>
        </p:txBody>
      </p:sp>
      <p:sp>
        <p:nvSpPr>
          <p:cNvPr id="7" name="Rectangle: Rounded Corners 6">
            <a:extLst>
              <a:ext uri="{FF2B5EF4-FFF2-40B4-BE49-F238E27FC236}">
                <a16:creationId xmlns:a16="http://schemas.microsoft.com/office/drawing/2014/main" id="{AC69A084-F5D2-FEB2-7FD8-F7F2B511ADAF}"/>
              </a:ext>
            </a:extLst>
          </p:cNvPr>
          <p:cNvSpPr/>
          <p:nvPr/>
        </p:nvSpPr>
        <p:spPr>
          <a:xfrm>
            <a:off x="112960" y="3714660"/>
            <a:ext cx="11966079" cy="745899"/>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ln w="10160">
                  <a:solidFill>
                    <a:srgbClr val="5B9BD5"/>
                  </a:solidFill>
                  <a:prstDash val="solid"/>
                </a:ln>
                <a:solidFill>
                  <a:prstClr val="white"/>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Annual price rise varies between 2% and 3%. It also known as mild- inflation.</a:t>
            </a:r>
            <a:endParaRPr kumimoji="0" lang="en-IN" sz="2400" i="0" u="none" strike="noStrike" kern="1200" cap="none" spc="0" normalizeH="0" baseline="0" noProof="0" dirty="0">
              <a:ln w="10160">
                <a:solidFill>
                  <a:srgbClr val="5B9BD5"/>
                </a:solidFill>
                <a:prstDash val="solid"/>
              </a:ln>
              <a:solidFill>
                <a:prstClr val="white"/>
              </a:solidFill>
              <a:effectLst>
                <a:outerShdw blurRad="38100" dist="22860" dir="5400000" algn="tl" rotWithShape="0">
                  <a:srgbClr val="000000">
                    <a:alpha val="30000"/>
                  </a:srgbClr>
                </a:outerShdw>
              </a:effectLst>
              <a:uLnTx/>
              <a:uFillTx/>
              <a:latin typeface="Cavolini" panose="03000502040302020204" pitchFamily="66" charset="0"/>
              <a:ea typeface="+mn-ea"/>
              <a:cs typeface="Cavolini" panose="03000502040302020204" pitchFamily="66" charset="0"/>
            </a:endParaRPr>
          </a:p>
        </p:txBody>
      </p:sp>
      <p:sp>
        <p:nvSpPr>
          <p:cNvPr id="8" name="TextBox 7">
            <a:extLst>
              <a:ext uri="{FF2B5EF4-FFF2-40B4-BE49-F238E27FC236}">
                <a16:creationId xmlns:a16="http://schemas.microsoft.com/office/drawing/2014/main" id="{818D1E49-0A29-8598-15F7-1994B6D59823}"/>
              </a:ext>
            </a:extLst>
          </p:cNvPr>
          <p:cNvSpPr txBox="1"/>
          <p:nvPr/>
        </p:nvSpPr>
        <p:spPr>
          <a:xfrm>
            <a:off x="112959" y="3095344"/>
            <a:ext cx="4186898"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defRPr/>
            </a:pPr>
            <a:r>
              <a:rPr lang="en-US" sz="3200" b="1" dirty="0">
                <a:solidFill>
                  <a:srgbClr val="FFFF00"/>
                </a:solidFill>
                <a:latin typeface="Ink Free" panose="03080402000500000000" pitchFamily="66" charset="0"/>
              </a:rPr>
              <a:t>Creeping Inflation</a:t>
            </a:r>
          </a:p>
        </p:txBody>
      </p:sp>
      <p:sp>
        <p:nvSpPr>
          <p:cNvPr id="12" name="Rectangle: Rounded Corners 11">
            <a:extLst>
              <a:ext uri="{FF2B5EF4-FFF2-40B4-BE49-F238E27FC236}">
                <a16:creationId xmlns:a16="http://schemas.microsoft.com/office/drawing/2014/main" id="{39736965-B45F-6E12-CB1E-E847322B3FAF}"/>
              </a:ext>
            </a:extLst>
          </p:cNvPr>
          <p:cNvSpPr/>
          <p:nvPr/>
        </p:nvSpPr>
        <p:spPr>
          <a:xfrm>
            <a:off x="112959" y="5498068"/>
            <a:ext cx="11918436" cy="745899"/>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ln w="10160">
                  <a:solidFill>
                    <a:srgbClr val="5B9BD5"/>
                  </a:solidFill>
                  <a:prstDash val="solid"/>
                </a:ln>
                <a:solidFill>
                  <a:prstClr val="white"/>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Rate of annual price increases lies between 3% and 4% then we have a situation of walking inflation.</a:t>
            </a:r>
            <a:endParaRPr kumimoji="0" lang="en-IN" sz="2400" i="0" u="none" strike="noStrike" kern="1200" cap="none" spc="0" normalizeH="0" baseline="0" noProof="0" dirty="0">
              <a:ln w="10160">
                <a:solidFill>
                  <a:srgbClr val="5B9BD5"/>
                </a:solidFill>
                <a:prstDash val="solid"/>
              </a:ln>
              <a:solidFill>
                <a:prstClr val="white"/>
              </a:solidFill>
              <a:effectLst>
                <a:outerShdw blurRad="38100" dist="22860" dir="5400000" algn="tl" rotWithShape="0">
                  <a:srgbClr val="000000">
                    <a:alpha val="30000"/>
                  </a:srgbClr>
                </a:outerShdw>
              </a:effectLst>
              <a:uLnTx/>
              <a:uFillTx/>
              <a:latin typeface="Cavolini" panose="03000502040302020204" pitchFamily="66" charset="0"/>
              <a:ea typeface="+mn-ea"/>
              <a:cs typeface="Cavolini" panose="03000502040302020204" pitchFamily="66" charset="0"/>
            </a:endParaRPr>
          </a:p>
        </p:txBody>
      </p:sp>
      <p:sp>
        <p:nvSpPr>
          <p:cNvPr id="14" name="TextBox 13">
            <a:extLst>
              <a:ext uri="{FF2B5EF4-FFF2-40B4-BE49-F238E27FC236}">
                <a16:creationId xmlns:a16="http://schemas.microsoft.com/office/drawing/2014/main" id="{D0F708DB-13FF-BC6B-9FB8-6DF56502D255}"/>
              </a:ext>
            </a:extLst>
          </p:cNvPr>
          <p:cNvSpPr txBox="1"/>
          <p:nvPr/>
        </p:nvSpPr>
        <p:spPr>
          <a:xfrm>
            <a:off x="112959" y="4897533"/>
            <a:ext cx="3374571"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FF00"/>
                </a:solidFill>
                <a:effectLst/>
                <a:uLnTx/>
                <a:uFillTx/>
                <a:latin typeface="Ink Free" panose="03080402000500000000" pitchFamily="66" charset="0"/>
              </a:rPr>
              <a:t>Walking Inflation</a:t>
            </a:r>
          </a:p>
        </p:txBody>
      </p:sp>
    </p:spTree>
    <p:extLst>
      <p:ext uri="{BB962C8B-B14F-4D97-AF65-F5344CB8AC3E}">
        <p14:creationId xmlns:p14="http://schemas.microsoft.com/office/powerpoint/2010/main" val="133500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Fundamental Concepts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3EE4F3E8-3BC7-0D1A-DEFD-5B963AE343B0}"/>
              </a:ext>
            </a:extLst>
          </p:cNvPr>
          <p:cNvSpPr txBox="1"/>
          <p:nvPr/>
        </p:nvSpPr>
        <p:spPr>
          <a:xfrm>
            <a:off x="2623458" y="560343"/>
            <a:ext cx="628379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3. Types of Inflation </a:t>
            </a:r>
            <a:endParaRPr kumimoji="0" lang="en-US" sz="3200" i="0" u="none" strike="noStrike" kern="1200" cap="none" spc="0" normalizeH="0" baseline="0" noProof="0" dirty="0">
              <a:ln>
                <a:noFill/>
              </a:ln>
              <a:solidFill>
                <a:srgbClr val="FF0000"/>
              </a:solidFill>
              <a:effectLst/>
              <a:uLnTx/>
              <a:uFillTx/>
              <a:latin typeface="Berlin Sans FB" panose="020E0602020502020306" pitchFamily="34" charset="0"/>
            </a:endParaRPr>
          </a:p>
        </p:txBody>
      </p:sp>
      <p:sp>
        <p:nvSpPr>
          <p:cNvPr id="5" name="Rectangle: Rounded Corners 4">
            <a:extLst>
              <a:ext uri="{FF2B5EF4-FFF2-40B4-BE49-F238E27FC236}">
                <a16:creationId xmlns:a16="http://schemas.microsoft.com/office/drawing/2014/main" id="{C92BD25F-4F63-DE45-D0E1-563F509E318F}"/>
              </a:ext>
            </a:extLst>
          </p:cNvPr>
          <p:cNvSpPr/>
          <p:nvPr/>
        </p:nvSpPr>
        <p:spPr>
          <a:xfrm>
            <a:off x="112960" y="1970314"/>
            <a:ext cx="11966079" cy="1228207"/>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ln w="10160">
                  <a:solidFill>
                    <a:srgbClr val="5B9BD5"/>
                  </a:solidFill>
                  <a:prstDash val="solid"/>
                </a:ln>
                <a:solidFill>
                  <a:prstClr val="white"/>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Prices rise at 20%-100% rates per annum. It tends to distort relative prices and results in disquieting changes in distribution of purchasing power of different groups of income earners. </a:t>
            </a:r>
          </a:p>
        </p:txBody>
      </p:sp>
      <p:sp>
        <p:nvSpPr>
          <p:cNvPr id="6" name="TextBox 5">
            <a:extLst>
              <a:ext uri="{FF2B5EF4-FFF2-40B4-BE49-F238E27FC236}">
                <a16:creationId xmlns:a16="http://schemas.microsoft.com/office/drawing/2014/main" id="{92AD5436-83C2-DA42-7F55-DEE94E978211}"/>
              </a:ext>
            </a:extLst>
          </p:cNvPr>
          <p:cNvSpPr txBox="1"/>
          <p:nvPr/>
        </p:nvSpPr>
        <p:spPr>
          <a:xfrm>
            <a:off x="112959" y="1181109"/>
            <a:ext cx="4186898"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defRPr/>
            </a:pPr>
            <a:r>
              <a:rPr lang="en-US" sz="3200" b="1" dirty="0">
                <a:solidFill>
                  <a:srgbClr val="FFFF00"/>
                </a:solidFill>
                <a:latin typeface="Ink Free" panose="03080402000500000000" pitchFamily="66" charset="0"/>
              </a:rPr>
              <a:t>Galloping Inflation</a:t>
            </a:r>
          </a:p>
        </p:txBody>
      </p:sp>
      <p:sp>
        <p:nvSpPr>
          <p:cNvPr id="7" name="Rectangle: Rounded Corners 6">
            <a:extLst>
              <a:ext uri="{FF2B5EF4-FFF2-40B4-BE49-F238E27FC236}">
                <a16:creationId xmlns:a16="http://schemas.microsoft.com/office/drawing/2014/main" id="{AC69A084-F5D2-FEB2-7FD8-F7F2B511ADAF}"/>
              </a:ext>
            </a:extLst>
          </p:cNvPr>
          <p:cNvSpPr/>
          <p:nvPr/>
        </p:nvSpPr>
        <p:spPr>
          <a:xfrm>
            <a:off x="112959" y="4179405"/>
            <a:ext cx="11966078" cy="2118252"/>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ln w="10160">
                  <a:solidFill>
                    <a:srgbClr val="5B9BD5"/>
                  </a:solidFill>
                  <a:prstDash val="solid"/>
                </a:ln>
                <a:solidFill>
                  <a:prstClr val="white"/>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Thousand or a million or even a billion per cent per year.</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ln w="10160">
                  <a:solidFill>
                    <a:srgbClr val="5B9BD5"/>
                  </a:solidFill>
                  <a:prstDash val="solid"/>
                </a:ln>
                <a:solidFill>
                  <a:prstClr val="white"/>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Prices and money supply rise alarmingly.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ln w="10160">
                  <a:solidFill>
                    <a:srgbClr val="5B9BD5"/>
                  </a:solidFill>
                  <a:prstDash val="solid"/>
                </a:ln>
                <a:solidFill>
                  <a:prstClr val="white"/>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Germany experienced hyper inflation during 1920-23.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ln w="10160">
                  <a:solidFill>
                    <a:srgbClr val="5B9BD5"/>
                  </a:solidFill>
                  <a:prstDash val="solid"/>
                </a:ln>
                <a:solidFill>
                  <a:prstClr val="white"/>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Generally, a result of war, political revolution or some other catastrophic event.</a:t>
            </a:r>
          </a:p>
        </p:txBody>
      </p:sp>
      <p:sp>
        <p:nvSpPr>
          <p:cNvPr id="8" name="TextBox 7">
            <a:extLst>
              <a:ext uri="{FF2B5EF4-FFF2-40B4-BE49-F238E27FC236}">
                <a16:creationId xmlns:a16="http://schemas.microsoft.com/office/drawing/2014/main" id="{818D1E49-0A29-8598-15F7-1994B6D59823}"/>
              </a:ext>
            </a:extLst>
          </p:cNvPr>
          <p:cNvSpPr txBox="1"/>
          <p:nvPr/>
        </p:nvSpPr>
        <p:spPr>
          <a:xfrm>
            <a:off x="112959" y="3566373"/>
            <a:ext cx="4186898"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defRPr/>
            </a:pPr>
            <a:r>
              <a:rPr lang="en-US" sz="3200" b="1" dirty="0">
                <a:solidFill>
                  <a:srgbClr val="FFFF00"/>
                </a:solidFill>
                <a:latin typeface="Ink Free" panose="03080402000500000000" pitchFamily="66" charset="0"/>
              </a:rPr>
              <a:t>Hyper Inflation</a:t>
            </a:r>
          </a:p>
        </p:txBody>
      </p:sp>
    </p:spTree>
    <p:extLst>
      <p:ext uri="{BB962C8B-B14F-4D97-AF65-F5344CB8AC3E}">
        <p14:creationId xmlns:p14="http://schemas.microsoft.com/office/powerpoint/2010/main" val="309997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Fundamental Concepts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Macro economics concepts</a:t>
            </a:r>
          </a:p>
        </p:txBody>
      </p:sp>
      <p:sp>
        <p:nvSpPr>
          <p:cNvPr id="4" name="TextBox 3">
            <a:extLst>
              <a:ext uri="{FF2B5EF4-FFF2-40B4-BE49-F238E27FC236}">
                <a16:creationId xmlns:a16="http://schemas.microsoft.com/office/drawing/2014/main" id="{3EE4F3E8-3BC7-0D1A-DEFD-5B963AE343B0}"/>
              </a:ext>
            </a:extLst>
          </p:cNvPr>
          <p:cNvSpPr txBox="1"/>
          <p:nvPr/>
        </p:nvSpPr>
        <p:spPr>
          <a:xfrm>
            <a:off x="2623458" y="560343"/>
            <a:ext cx="628379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3. Types of Inflation </a:t>
            </a:r>
            <a:endParaRPr kumimoji="0" lang="en-US" sz="3200" b="0" i="0" u="none" strike="noStrike" kern="1200" cap="none" spc="0" normalizeH="0" baseline="0" noProof="0" dirty="0">
              <a:ln>
                <a:noFill/>
              </a:ln>
              <a:solidFill>
                <a:srgbClr val="FF0000"/>
              </a:solidFill>
              <a:effectLst/>
              <a:uLnTx/>
              <a:uFillTx/>
              <a:latin typeface="Berlin Sans FB" panose="020E0602020502020306" pitchFamily="34" charset="0"/>
              <a:ea typeface="+mn-ea"/>
              <a:cs typeface="+mn-cs"/>
            </a:endParaRPr>
          </a:p>
        </p:txBody>
      </p:sp>
      <p:sp>
        <p:nvSpPr>
          <p:cNvPr id="5" name="Rectangle: Rounded Corners 4">
            <a:extLst>
              <a:ext uri="{FF2B5EF4-FFF2-40B4-BE49-F238E27FC236}">
                <a16:creationId xmlns:a16="http://schemas.microsoft.com/office/drawing/2014/main" id="{C92BD25F-4F63-DE45-D0E1-563F509E318F}"/>
              </a:ext>
            </a:extLst>
          </p:cNvPr>
          <p:cNvSpPr/>
          <p:nvPr/>
        </p:nvSpPr>
        <p:spPr>
          <a:xfrm>
            <a:off x="112960" y="1800426"/>
            <a:ext cx="11966079" cy="873704"/>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w="10160">
                  <a:solidFill>
                    <a:srgbClr val="5B9BD5"/>
                  </a:solidFill>
                  <a:prstDash val="solid"/>
                </a:ln>
                <a:solidFill>
                  <a:prstClr val="white"/>
                </a:solidFill>
                <a:effectLst>
                  <a:outerShdw blurRad="38100" dist="22860" dir="5400000" algn="tl" rotWithShape="0">
                    <a:srgbClr val="000000">
                      <a:alpha val="30000"/>
                    </a:srgbClr>
                  </a:outerShdw>
                </a:effectLst>
                <a:uLnTx/>
                <a:uFillTx/>
                <a:latin typeface="Cavolini" panose="03000502040302020204" pitchFamily="66" charset="0"/>
                <a:ea typeface="+mn-ea"/>
                <a:cs typeface="Cavolini" panose="03000502040302020204" pitchFamily="66" charset="0"/>
              </a:rPr>
              <a:t>It means to the phenomenon when prices consistently rises because demand is more than supply of goods and services. Too much money chasing too few goods.</a:t>
            </a:r>
            <a:endParaRPr kumimoji="0" lang="en-IN" sz="2000" b="0" i="0" u="none" strike="noStrike" kern="1200" cap="none" spc="0" normalizeH="0" baseline="0" noProof="0" dirty="0">
              <a:ln w="10160">
                <a:solidFill>
                  <a:srgbClr val="5B9BD5"/>
                </a:solidFill>
                <a:prstDash val="solid"/>
              </a:ln>
              <a:solidFill>
                <a:prstClr val="white"/>
              </a:solidFill>
              <a:effectLst>
                <a:outerShdw blurRad="38100" dist="22860" dir="5400000" algn="tl" rotWithShape="0">
                  <a:srgbClr val="000000">
                    <a:alpha val="30000"/>
                  </a:srgbClr>
                </a:outerShdw>
              </a:effectLst>
              <a:uLnTx/>
              <a:uFillTx/>
              <a:latin typeface="Cavolini" panose="03000502040302020204" pitchFamily="66" charset="0"/>
              <a:ea typeface="+mn-ea"/>
              <a:cs typeface="Cavolini" panose="03000502040302020204" pitchFamily="66" charset="0"/>
            </a:endParaRPr>
          </a:p>
        </p:txBody>
      </p:sp>
      <p:sp>
        <p:nvSpPr>
          <p:cNvPr id="6" name="TextBox 5">
            <a:extLst>
              <a:ext uri="{FF2B5EF4-FFF2-40B4-BE49-F238E27FC236}">
                <a16:creationId xmlns:a16="http://schemas.microsoft.com/office/drawing/2014/main" id="{92AD5436-83C2-DA42-7F55-DEE94E978211}"/>
              </a:ext>
            </a:extLst>
          </p:cNvPr>
          <p:cNvSpPr txBox="1"/>
          <p:nvPr/>
        </p:nvSpPr>
        <p:spPr>
          <a:xfrm>
            <a:off x="112959" y="1181109"/>
            <a:ext cx="4186898"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FF00"/>
                </a:solidFill>
                <a:effectLst/>
                <a:uLnTx/>
                <a:uFillTx/>
                <a:latin typeface="Ink Free" panose="03080402000500000000" pitchFamily="66" charset="0"/>
                <a:ea typeface="+mn-ea"/>
                <a:cs typeface="+mn-cs"/>
              </a:rPr>
              <a:t>Demand Pull Inflation</a:t>
            </a:r>
          </a:p>
        </p:txBody>
      </p:sp>
      <p:sp>
        <p:nvSpPr>
          <p:cNvPr id="7" name="Rectangle: Rounded Corners 6">
            <a:extLst>
              <a:ext uri="{FF2B5EF4-FFF2-40B4-BE49-F238E27FC236}">
                <a16:creationId xmlns:a16="http://schemas.microsoft.com/office/drawing/2014/main" id="{AC69A084-F5D2-FEB2-7FD8-F7F2B511ADAF}"/>
              </a:ext>
            </a:extLst>
          </p:cNvPr>
          <p:cNvSpPr/>
          <p:nvPr/>
        </p:nvSpPr>
        <p:spPr>
          <a:xfrm>
            <a:off x="112960" y="3714660"/>
            <a:ext cx="11966079" cy="745899"/>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w="10160">
                  <a:solidFill>
                    <a:srgbClr val="5B9BD5"/>
                  </a:solidFill>
                  <a:prstDash val="solid"/>
                </a:ln>
                <a:solidFill>
                  <a:prstClr val="white"/>
                </a:solidFill>
                <a:effectLst>
                  <a:outerShdw blurRad="38100" dist="22860" dir="5400000" algn="tl" rotWithShape="0">
                    <a:srgbClr val="000000">
                      <a:alpha val="30000"/>
                    </a:srgbClr>
                  </a:outerShdw>
                </a:effectLst>
                <a:uLnTx/>
                <a:uFillTx/>
                <a:latin typeface="Cavolini" panose="03000502040302020204" pitchFamily="66" charset="0"/>
                <a:ea typeface="+mn-ea"/>
                <a:cs typeface="Cavolini" panose="03000502040302020204" pitchFamily="66" charset="0"/>
              </a:rPr>
              <a:t>Situation where price persistently rise because of growing factor costs.</a:t>
            </a:r>
            <a:endParaRPr kumimoji="0" lang="en-IN" sz="2400" b="0" i="0" u="none" strike="noStrike" kern="1200" cap="none" spc="0" normalizeH="0" baseline="0" noProof="0" dirty="0">
              <a:ln w="10160">
                <a:solidFill>
                  <a:srgbClr val="5B9BD5"/>
                </a:solidFill>
                <a:prstDash val="solid"/>
              </a:ln>
              <a:solidFill>
                <a:prstClr val="white"/>
              </a:solidFill>
              <a:effectLst>
                <a:outerShdw blurRad="38100" dist="22860" dir="5400000" algn="tl" rotWithShape="0">
                  <a:srgbClr val="000000">
                    <a:alpha val="30000"/>
                  </a:srgbClr>
                </a:outerShdw>
              </a:effectLst>
              <a:uLnTx/>
              <a:uFillTx/>
              <a:latin typeface="Cavolini" panose="03000502040302020204" pitchFamily="66" charset="0"/>
              <a:ea typeface="+mn-ea"/>
              <a:cs typeface="Cavolini" panose="03000502040302020204" pitchFamily="66" charset="0"/>
            </a:endParaRPr>
          </a:p>
        </p:txBody>
      </p:sp>
      <p:sp>
        <p:nvSpPr>
          <p:cNvPr id="8" name="TextBox 7">
            <a:extLst>
              <a:ext uri="{FF2B5EF4-FFF2-40B4-BE49-F238E27FC236}">
                <a16:creationId xmlns:a16="http://schemas.microsoft.com/office/drawing/2014/main" id="{818D1E49-0A29-8598-15F7-1994B6D59823}"/>
              </a:ext>
            </a:extLst>
          </p:cNvPr>
          <p:cNvSpPr txBox="1"/>
          <p:nvPr/>
        </p:nvSpPr>
        <p:spPr>
          <a:xfrm>
            <a:off x="112959" y="3095344"/>
            <a:ext cx="4186898"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FF00"/>
                </a:solidFill>
                <a:effectLst/>
                <a:uLnTx/>
                <a:uFillTx/>
                <a:latin typeface="Ink Free" panose="03080402000500000000" pitchFamily="66" charset="0"/>
                <a:ea typeface="+mn-ea"/>
                <a:cs typeface="+mn-cs"/>
              </a:rPr>
              <a:t>Cost Push Inflation</a:t>
            </a:r>
          </a:p>
        </p:txBody>
      </p:sp>
      <p:sp>
        <p:nvSpPr>
          <p:cNvPr id="12" name="Rectangle: Rounded Corners 11">
            <a:extLst>
              <a:ext uri="{FF2B5EF4-FFF2-40B4-BE49-F238E27FC236}">
                <a16:creationId xmlns:a16="http://schemas.microsoft.com/office/drawing/2014/main" id="{39736965-B45F-6E12-CB1E-E847322B3FAF}"/>
              </a:ext>
            </a:extLst>
          </p:cNvPr>
          <p:cNvSpPr/>
          <p:nvPr/>
        </p:nvSpPr>
        <p:spPr>
          <a:xfrm>
            <a:off x="112959" y="5391066"/>
            <a:ext cx="11918436" cy="1066824"/>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w="10160">
                  <a:solidFill>
                    <a:srgbClr val="5B9BD5"/>
                  </a:solidFill>
                  <a:prstDash val="solid"/>
                </a:ln>
                <a:solidFill>
                  <a:prstClr val="white"/>
                </a:solidFill>
                <a:effectLst>
                  <a:outerShdw blurRad="38100" dist="22860" dir="5400000" algn="tl" rotWithShape="0">
                    <a:srgbClr val="000000">
                      <a:alpha val="30000"/>
                    </a:srgbClr>
                  </a:outerShdw>
                </a:effectLst>
                <a:uLnTx/>
                <a:uFillTx/>
                <a:latin typeface="Cavolini" panose="03000502040302020204" pitchFamily="66" charset="0"/>
                <a:ea typeface="+mn-ea"/>
                <a:cs typeface="Cavolini" panose="03000502040302020204" pitchFamily="66" charset="0"/>
              </a:rPr>
              <a:t>is an economic situation characterized by the simultaneous occurrence of stagnant economic growth, high unemployment, and high inflation.</a:t>
            </a:r>
            <a:endParaRPr kumimoji="0" lang="en-IN" sz="2400" b="0" i="0" u="none" strike="noStrike" kern="1200" cap="none" spc="0" normalizeH="0" baseline="0" noProof="0" dirty="0">
              <a:ln w="10160">
                <a:solidFill>
                  <a:srgbClr val="5B9BD5"/>
                </a:solidFill>
                <a:prstDash val="solid"/>
              </a:ln>
              <a:solidFill>
                <a:prstClr val="white"/>
              </a:solidFill>
              <a:effectLst>
                <a:outerShdw blurRad="38100" dist="22860" dir="5400000" algn="tl" rotWithShape="0">
                  <a:srgbClr val="000000">
                    <a:alpha val="30000"/>
                  </a:srgbClr>
                </a:outerShdw>
              </a:effectLst>
              <a:uLnTx/>
              <a:uFillTx/>
              <a:latin typeface="Cavolini" panose="03000502040302020204" pitchFamily="66" charset="0"/>
              <a:ea typeface="+mn-ea"/>
              <a:cs typeface="Cavolini" panose="03000502040302020204" pitchFamily="66" charset="0"/>
            </a:endParaRPr>
          </a:p>
        </p:txBody>
      </p:sp>
      <p:sp>
        <p:nvSpPr>
          <p:cNvPr id="14" name="TextBox 13">
            <a:extLst>
              <a:ext uri="{FF2B5EF4-FFF2-40B4-BE49-F238E27FC236}">
                <a16:creationId xmlns:a16="http://schemas.microsoft.com/office/drawing/2014/main" id="{D0F708DB-13FF-BC6B-9FB8-6DF56502D255}"/>
              </a:ext>
            </a:extLst>
          </p:cNvPr>
          <p:cNvSpPr txBox="1"/>
          <p:nvPr/>
        </p:nvSpPr>
        <p:spPr>
          <a:xfrm>
            <a:off x="65315" y="4762149"/>
            <a:ext cx="4186898"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FF00"/>
                </a:solidFill>
                <a:effectLst/>
                <a:uLnTx/>
                <a:uFillTx/>
                <a:latin typeface="Ink Free" panose="03080402000500000000" pitchFamily="66" charset="0"/>
                <a:ea typeface="+mn-ea"/>
                <a:cs typeface="+mn-cs"/>
              </a:rPr>
              <a:t>Stagflation</a:t>
            </a:r>
          </a:p>
        </p:txBody>
      </p:sp>
    </p:spTree>
    <p:extLst>
      <p:ext uri="{BB962C8B-B14F-4D97-AF65-F5344CB8AC3E}">
        <p14:creationId xmlns:p14="http://schemas.microsoft.com/office/powerpoint/2010/main" val="91090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Fundamental Concepts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Macro economics concepts</a:t>
            </a:r>
          </a:p>
        </p:txBody>
      </p:sp>
      <p:sp>
        <p:nvSpPr>
          <p:cNvPr id="4" name="TextBox 3">
            <a:extLst>
              <a:ext uri="{FF2B5EF4-FFF2-40B4-BE49-F238E27FC236}">
                <a16:creationId xmlns:a16="http://schemas.microsoft.com/office/drawing/2014/main" id="{3EE4F3E8-3BC7-0D1A-DEFD-5B963AE343B0}"/>
              </a:ext>
            </a:extLst>
          </p:cNvPr>
          <p:cNvSpPr txBox="1"/>
          <p:nvPr/>
        </p:nvSpPr>
        <p:spPr>
          <a:xfrm>
            <a:off x="2623458" y="560343"/>
            <a:ext cx="628379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3. Types of Inflation </a:t>
            </a:r>
            <a:endParaRPr kumimoji="0" lang="en-US" sz="3200" b="0" i="0" u="none" strike="noStrike" kern="1200" cap="none" spc="0" normalizeH="0" baseline="0" noProof="0" dirty="0">
              <a:ln>
                <a:noFill/>
              </a:ln>
              <a:solidFill>
                <a:srgbClr val="FF0000"/>
              </a:solidFill>
              <a:effectLst/>
              <a:uLnTx/>
              <a:uFillTx/>
              <a:latin typeface="Berlin Sans FB" panose="020E0602020502020306" pitchFamily="34" charset="0"/>
              <a:ea typeface="+mn-ea"/>
              <a:cs typeface="+mn-cs"/>
            </a:endParaRPr>
          </a:p>
        </p:txBody>
      </p:sp>
      <p:sp>
        <p:nvSpPr>
          <p:cNvPr id="6" name="TextBox 5">
            <a:extLst>
              <a:ext uri="{FF2B5EF4-FFF2-40B4-BE49-F238E27FC236}">
                <a16:creationId xmlns:a16="http://schemas.microsoft.com/office/drawing/2014/main" id="{92AD5436-83C2-DA42-7F55-DEE94E978211}"/>
              </a:ext>
            </a:extLst>
          </p:cNvPr>
          <p:cNvSpPr txBox="1"/>
          <p:nvPr/>
        </p:nvSpPr>
        <p:spPr>
          <a:xfrm>
            <a:off x="112958" y="1181109"/>
            <a:ext cx="6472899"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FFFF00"/>
                </a:solidFill>
                <a:latin typeface="Ink Free" panose="03080402000500000000" pitchFamily="66" charset="0"/>
              </a:rPr>
              <a:t>Money Supply - </a:t>
            </a:r>
            <a:r>
              <a:rPr kumimoji="0" lang="en-US" sz="3200" b="1" i="0" u="none" strike="noStrike" kern="1200" cap="none" spc="0" normalizeH="0" baseline="0" noProof="0" dirty="0">
                <a:ln>
                  <a:noFill/>
                </a:ln>
                <a:solidFill>
                  <a:srgbClr val="FFFF00"/>
                </a:solidFill>
                <a:effectLst/>
                <a:uLnTx/>
                <a:uFillTx/>
                <a:latin typeface="Ink Free" panose="03080402000500000000" pitchFamily="66" charset="0"/>
                <a:ea typeface="+mn-ea"/>
                <a:cs typeface="+mn-cs"/>
              </a:rPr>
              <a:t>Demand Pull Theory</a:t>
            </a:r>
          </a:p>
        </p:txBody>
      </p:sp>
      <p:sp>
        <p:nvSpPr>
          <p:cNvPr id="12" name="Rectangle: Rounded Corners 11">
            <a:extLst>
              <a:ext uri="{FF2B5EF4-FFF2-40B4-BE49-F238E27FC236}">
                <a16:creationId xmlns:a16="http://schemas.microsoft.com/office/drawing/2014/main" id="{39736965-B45F-6E12-CB1E-E847322B3FAF}"/>
              </a:ext>
            </a:extLst>
          </p:cNvPr>
          <p:cNvSpPr/>
          <p:nvPr/>
        </p:nvSpPr>
        <p:spPr>
          <a:xfrm>
            <a:off x="156501" y="1913199"/>
            <a:ext cx="11918436" cy="1426836"/>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lnSpc>
                <a:spcPct val="90000"/>
              </a:lnSpc>
              <a:buFont typeface="Arial" panose="020B0604020202020204" pitchFamily="34" charset="0"/>
              <a:buChar char="•"/>
            </a:pPr>
            <a:r>
              <a:rPr lang="en-US" altLang="en-US" sz="2800" dirty="0">
                <a:solidFill>
                  <a:schemeClr val="bg1"/>
                </a:solidFill>
              </a:rPr>
              <a:t>Disposable income and consumer expenditures</a:t>
            </a:r>
          </a:p>
          <a:p>
            <a:pPr marL="914400" lvl="1" indent="-457200">
              <a:lnSpc>
                <a:spcPct val="90000"/>
              </a:lnSpc>
              <a:buFont typeface="Arial" panose="020B0604020202020204" pitchFamily="34" charset="0"/>
              <a:buChar char="•"/>
            </a:pPr>
            <a:r>
              <a:rPr lang="en-US" altLang="en-US" sz="2800" dirty="0">
                <a:solidFill>
                  <a:schemeClr val="bg1"/>
                </a:solidFill>
              </a:rPr>
              <a:t>Reduction in direct or indirect taxation</a:t>
            </a:r>
          </a:p>
          <a:p>
            <a:pPr marL="914400" lvl="1" indent="-457200">
              <a:lnSpc>
                <a:spcPct val="90000"/>
              </a:lnSpc>
              <a:buFont typeface="Arial" panose="020B0604020202020204" pitchFamily="34" charset="0"/>
              <a:buChar char="•"/>
            </a:pPr>
            <a:r>
              <a:rPr lang="en-US" altLang="en-US" sz="2800" dirty="0">
                <a:solidFill>
                  <a:schemeClr val="bg1"/>
                </a:solidFill>
              </a:rPr>
              <a:t>Depreciation in exchange rate</a:t>
            </a:r>
          </a:p>
        </p:txBody>
      </p:sp>
      <p:sp>
        <p:nvSpPr>
          <p:cNvPr id="15" name="TextBox 14">
            <a:extLst>
              <a:ext uri="{FF2B5EF4-FFF2-40B4-BE49-F238E27FC236}">
                <a16:creationId xmlns:a16="http://schemas.microsoft.com/office/drawing/2014/main" id="{74F1382C-3C91-A906-95AA-74AFF5ECA41E}"/>
              </a:ext>
            </a:extLst>
          </p:cNvPr>
          <p:cNvSpPr txBox="1"/>
          <p:nvPr/>
        </p:nvSpPr>
        <p:spPr>
          <a:xfrm>
            <a:off x="112958" y="3905278"/>
            <a:ext cx="691921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FFFF00"/>
                </a:solidFill>
                <a:latin typeface="Ink Free" panose="03080402000500000000" pitchFamily="66" charset="0"/>
              </a:rPr>
              <a:t>Business Outlays – Cost Push Theory</a:t>
            </a:r>
            <a:endParaRPr kumimoji="0" lang="en-US" sz="3200" b="1" i="0" u="none" strike="noStrike" kern="1200" cap="none" spc="0" normalizeH="0" baseline="0" noProof="0" dirty="0">
              <a:ln>
                <a:noFill/>
              </a:ln>
              <a:solidFill>
                <a:srgbClr val="FFFF00"/>
              </a:solidFill>
              <a:effectLst/>
              <a:uLnTx/>
              <a:uFillTx/>
              <a:latin typeface="Ink Free" panose="03080402000500000000" pitchFamily="66" charset="0"/>
              <a:ea typeface="+mn-ea"/>
              <a:cs typeface="+mn-cs"/>
            </a:endParaRPr>
          </a:p>
        </p:txBody>
      </p:sp>
      <p:sp>
        <p:nvSpPr>
          <p:cNvPr id="16" name="Rectangle: Rounded Corners 15">
            <a:extLst>
              <a:ext uri="{FF2B5EF4-FFF2-40B4-BE49-F238E27FC236}">
                <a16:creationId xmlns:a16="http://schemas.microsoft.com/office/drawing/2014/main" id="{52BD6BC7-99EC-6A41-D98F-3E040DAB8950}"/>
              </a:ext>
            </a:extLst>
          </p:cNvPr>
          <p:cNvSpPr/>
          <p:nvPr/>
        </p:nvSpPr>
        <p:spPr>
          <a:xfrm>
            <a:off x="156501" y="4637368"/>
            <a:ext cx="11918436" cy="1426836"/>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lnSpc>
                <a:spcPct val="90000"/>
              </a:lnSpc>
              <a:buFont typeface="Arial" panose="020B0604020202020204" pitchFamily="34" charset="0"/>
              <a:buChar char="•"/>
            </a:pPr>
            <a:r>
              <a:rPr lang="en-US" altLang="en-US" sz="2800" dirty="0">
                <a:solidFill>
                  <a:schemeClr val="bg1"/>
                </a:solidFill>
              </a:rPr>
              <a:t>Rising imported raw materials costs</a:t>
            </a:r>
          </a:p>
          <a:p>
            <a:pPr marL="914400" lvl="1" indent="-457200">
              <a:lnSpc>
                <a:spcPct val="90000"/>
              </a:lnSpc>
              <a:buFont typeface="Arial" panose="020B0604020202020204" pitchFamily="34" charset="0"/>
              <a:buChar char="•"/>
            </a:pPr>
            <a:r>
              <a:rPr lang="en-US" altLang="en-US" sz="2800" dirty="0">
                <a:solidFill>
                  <a:schemeClr val="bg1"/>
                </a:solidFill>
              </a:rPr>
              <a:t>Rising labour costs</a:t>
            </a:r>
          </a:p>
          <a:p>
            <a:pPr marL="914400" lvl="1" indent="-457200">
              <a:lnSpc>
                <a:spcPct val="90000"/>
              </a:lnSpc>
              <a:buFont typeface="Arial" panose="020B0604020202020204" pitchFamily="34" charset="0"/>
              <a:buChar char="•"/>
            </a:pPr>
            <a:r>
              <a:rPr lang="en-US" altLang="en-US" sz="2800" dirty="0">
                <a:solidFill>
                  <a:schemeClr val="bg1"/>
                </a:solidFill>
              </a:rPr>
              <a:t>Higher indirect taxes imposed by govt</a:t>
            </a:r>
          </a:p>
        </p:txBody>
      </p:sp>
    </p:spTree>
    <p:extLst>
      <p:ext uri="{BB962C8B-B14F-4D97-AF65-F5344CB8AC3E}">
        <p14:creationId xmlns:p14="http://schemas.microsoft.com/office/powerpoint/2010/main" val="28583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Monetary Policy</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7" name="Rectangle: Rounded Corners 6">
            <a:extLst>
              <a:ext uri="{FF2B5EF4-FFF2-40B4-BE49-F238E27FC236}">
                <a16:creationId xmlns:a16="http://schemas.microsoft.com/office/drawing/2014/main" id="{AC69A084-F5D2-FEB2-7FD8-F7F2B511ADAF}"/>
              </a:ext>
            </a:extLst>
          </p:cNvPr>
          <p:cNvSpPr/>
          <p:nvPr/>
        </p:nvSpPr>
        <p:spPr>
          <a:xfrm>
            <a:off x="112959" y="936171"/>
            <a:ext cx="11966078" cy="5517961"/>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spcAft>
                <a:spcPts val="1200"/>
              </a:spcAft>
              <a:buFont typeface="Arial" panose="020B0604020202020204" pitchFamily="34" charset="0"/>
              <a:buChar char="•"/>
            </a:pPr>
            <a:r>
              <a:rPr lang="en-US" altLang="en-US" sz="2800" dirty="0">
                <a:solidFill>
                  <a:schemeClr val="bg1"/>
                </a:solidFill>
              </a:rPr>
              <a:t>Monetary policy is the process by which the monetary authority of a country controls the supply of money, often targeting a rate of interest for the purpose of promoting economic growth and stability.</a:t>
            </a:r>
          </a:p>
          <a:p>
            <a:pPr marL="457200" indent="-457200" algn="just">
              <a:spcAft>
                <a:spcPts val="1200"/>
              </a:spcAft>
              <a:buFont typeface="Arial" panose="020B0604020202020204" pitchFamily="34" charset="0"/>
              <a:buChar char="•"/>
            </a:pPr>
            <a:r>
              <a:rPr lang="en-US" altLang="en-US" sz="2800" dirty="0">
                <a:solidFill>
                  <a:schemeClr val="bg1"/>
                </a:solidFill>
              </a:rPr>
              <a:t>The term monetary policy refers to actions taken by central banks to affect monetary magnitudes or other financial conditions.</a:t>
            </a:r>
          </a:p>
          <a:p>
            <a:pPr marL="457200" indent="-457200" algn="just">
              <a:spcAft>
                <a:spcPts val="1200"/>
              </a:spcAft>
              <a:buFont typeface="Arial" panose="020B0604020202020204" pitchFamily="34" charset="0"/>
              <a:buChar char="•"/>
            </a:pPr>
            <a:r>
              <a:rPr lang="en-US" altLang="en-US" sz="2800" dirty="0">
                <a:solidFill>
                  <a:schemeClr val="bg1"/>
                </a:solidFill>
              </a:rPr>
              <a:t>Monetary Policy operates on monetary magnitudes or variables such as money supply, interest rates and availability of credit.</a:t>
            </a:r>
          </a:p>
          <a:p>
            <a:pPr marL="457200" indent="-457200" algn="just">
              <a:spcAft>
                <a:spcPts val="1200"/>
              </a:spcAft>
              <a:buFont typeface="Arial" panose="020B0604020202020204" pitchFamily="34" charset="0"/>
              <a:buChar char="•"/>
            </a:pPr>
            <a:r>
              <a:rPr lang="en-US" altLang="en-US" sz="2800" dirty="0">
                <a:solidFill>
                  <a:schemeClr val="bg1"/>
                </a:solidFill>
              </a:rPr>
              <a:t>Monetary Policy ultimately operates through its influence on expenditure flows in the economy.</a:t>
            </a:r>
          </a:p>
          <a:p>
            <a:pPr marL="457200" indent="-457200" algn="just">
              <a:spcAft>
                <a:spcPts val="1200"/>
              </a:spcAft>
              <a:buFont typeface="Arial" panose="020B0604020202020204" pitchFamily="34" charset="0"/>
              <a:buChar char="•"/>
            </a:pPr>
            <a:r>
              <a:rPr lang="en-US" altLang="en-US" sz="2800" dirty="0">
                <a:solidFill>
                  <a:schemeClr val="bg1"/>
                </a:solidFill>
              </a:rPr>
              <a:t>In other words, affects liquidity and by affecting liquidity, and thus credit, it affects total demand in the economy.</a:t>
            </a:r>
          </a:p>
        </p:txBody>
      </p:sp>
    </p:spTree>
    <p:extLst>
      <p:ext uri="{BB962C8B-B14F-4D97-AF65-F5344CB8AC3E}">
        <p14:creationId xmlns:p14="http://schemas.microsoft.com/office/powerpoint/2010/main" val="3108202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Monetary Policy</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7" name="Rectangle: Rounded Corners 6">
            <a:extLst>
              <a:ext uri="{FF2B5EF4-FFF2-40B4-BE49-F238E27FC236}">
                <a16:creationId xmlns:a16="http://schemas.microsoft.com/office/drawing/2014/main" id="{AC69A084-F5D2-FEB2-7FD8-F7F2B511ADAF}"/>
              </a:ext>
            </a:extLst>
          </p:cNvPr>
          <p:cNvSpPr/>
          <p:nvPr/>
        </p:nvSpPr>
        <p:spPr>
          <a:xfrm>
            <a:off x="112959" y="936172"/>
            <a:ext cx="11966078" cy="5335192"/>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spcAft>
                <a:spcPts val="1200"/>
              </a:spcAft>
              <a:buFont typeface="Arial" panose="020B0604020202020204" pitchFamily="34" charset="0"/>
              <a:buChar char="•"/>
            </a:pPr>
            <a:r>
              <a:rPr lang="en-US" altLang="en-US" sz="2800" dirty="0">
                <a:solidFill>
                  <a:schemeClr val="bg1"/>
                </a:solidFill>
              </a:rPr>
              <a:t>Central Bank (RBI) may directly affect the money supply to control its growth.</a:t>
            </a:r>
          </a:p>
          <a:p>
            <a:pPr marL="457200" indent="-457200" algn="just">
              <a:spcAft>
                <a:spcPts val="1200"/>
              </a:spcAft>
              <a:buFont typeface="Arial" panose="020B0604020202020204" pitchFamily="34" charset="0"/>
              <a:buChar char="•"/>
            </a:pPr>
            <a:r>
              <a:rPr lang="en-US" altLang="en-US" sz="2800" dirty="0">
                <a:solidFill>
                  <a:schemeClr val="bg1"/>
                </a:solidFill>
              </a:rPr>
              <a:t>It might act indirectly to affect cost and availability of credit in the economy.</a:t>
            </a:r>
          </a:p>
          <a:p>
            <a:pPr marL="457200" indent="-457200" algn="just">
              <a:spcAft>
                <a:spcPts val="1200"/>
              </a:spcAft>
              <a:buFont typeface="Arial" panose="020B0604020202020204" pitchFamily="34" charset="0"/>
              <a:buChar char="•"/>
            </a:pPr>
            <a:r>
              <a:rPr lang="en-US" altLang="en-US" sz="2800" dirty="0">
                <a:solidFill>
                  <a:schemeClr val="bg1"/>
                </a:solidFill>
              </a:rPr>
              <a:t>In modern times the bulk of money in developed economies consists of bank deposits rather than currencies and coins.</a:t>
            </a:r>
          </a:p>
          <a:p>
            <a:pPr marL="457200" indent="-457200" algn="just">
              <a:spcAft>
                <a:spcPts val="1200"/>
              </a:spcAft>
              <a:buFont typeface="Arial" panose="020B0604020202020204" pitchFamily="34" charset="0"/>
              <a:buChar char="•"/>
            </a:pPr>
            <a:r>
              <a:rPr lang="en-US" altLang="en-US" sz="2800" dirty="0">
                <a:solidFill>
                  <a:schemeClr val="bg1"/>
                </a:solidFill>
              </a:rPr>
              <a:t>RBI today guide monetary developments with instruments that control over deposit creation and influence general financial conditions.</a:t>
            </a:r>
          </a:p>
          <a:p>
            <a:pPr marL="457200" indent="-457200" algn="just">
              <a:spcAft>
                <a:spcPts val="1200"/>
              </a:spcAft>
              <a:buFont typeface="Arial" panose="020B0604020202020204" pitchFamily="34" charset="0"/>
              <a:buChar char="•"/>
            </a:pPr>
            <a:r>
              <a:rPr lang="en-US" altLang="en-US" sz="2800" dirty="0">
                <a:solidFill>
                  <a:schemeClr val="bg1"/>
                </a:solidFill>
              </a:rPr>
              <a:t>Credit policy is concerned with changes in the supply of credit.</a:t>
            </a:r>
          </a:p>
          <a:p>
            <a:pPr marL="457200" indent="-457200" algn="just">
              <a:spcAft>
                <a:spcPts val="1200"/>
              </a:spcAft>
              <a:buFont typeface="Arial" panose="020B0604020202020204" pitchFamily="34" charset="0"/>
              <a:buChar char="•"/>
            </a:pPr>
            <a:r>
              <a:rPr lang="en-US" altLang="en-US" sz="2800" dirty="0">
                <a:solidFill>
                  <a:schemeClr val="bg1"/>
                </a:solidFill>
              </a:rPr>
              <a:t>Central Bank administers both the Credit and Monetary policy</a:t>
            </a:r>
          </a:p>
        </p:txBody>
      </p:sp>
      <p:sp>
        <p:nvSpPr>
          <p:cNvPr id="4" name="TextBox 3">
            <a:extLst>
              <a:ext uri="{FF2B5EF4-FFF2-40B4-BE49-F238E27FC236}">
                <a16:creationId xmlns:a16="http://schemas.microsoft.com/office/drawing/2014/main" id="{2377E6C3-4428-4B81-27DD-500C44A8010E}"/>
              </a:ext>
            </a:extLst>
          </p:cNvPr>
          <p:cNvSpPr txBox="1"/>
          <p:nvPr/>
        </p:nvSpPr>
        <p:spPr>
          <a:xfrm>
            <a:off x="3695700" y="199712"/>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Credit Policy</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3183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Monetary Policy</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7" name="Rectangle: Rounded Corners 6">
            <a:extLst>
              <a:ext uri="{FF2B5EF4-FFF2-40B4-BE49-F238E27FC236}">
                <a16:creationId xmlns:a16="http://schemas.microsoft.com/office/drawing/2014/main" id="{AC69A084-F5D2-FEB2-7FD8-F7F2B511ADAF}"/>
              </a:ext>
            </a:extLst>
          </p:cNvPr>
          <p:cNvSpPr/>
          <p:nvPr/>
        </p:nvSpPr>
        <p:spPr>
          <a:xfrm>
            <a:off x="1830167" y="1479722"/>
            <a:ext cx="8380633" cy="3712028"/>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spcAft>
                <a:spcPts val="1200"/>
              </a:spcAft>
              <a:buFont typeface="Wingdings" panose="05000000000000000000" pitchFamily="2" charset="2"/>
              <a:buChar char="ü"/>
            </a:pPr>
            <a:r>
              <a:rPr lang="en-US" altLang="en-US" sz="2800" dirty="0">
                <a:solidFill>
                  <a:schemeClr val="bg1"/>
                </a:solidFill>
              </a:rPr>
              <a:t>Reasonable Price Stability</a:t>
            </a:r>
          </a:p>
          <a:p>
            <a:pPr marL="457200" indent="-457200" algn="just">
              <a:spcAft>
                <a:spcPts val="1200"/>
              </a:spcAft>
              <a:buFont typeface="Wingdings" panose="05000000000000000000" pitchFamily="2" charset="2"/>
              <a:buChar char="ü"/>
            </a:pPr>
            <a:r>
              <a:rPr lang="en-US" altLang="en-US" sz="2800" dirty="0">
                <a:solidFill>
                  <a:schemeClr val="bg1"/>
                </a:solidFill>
              </a:rPr>
              <a:t>Full employment</a:t>
            </a:r>
          </a:p>
          <a:p>
            <a:pPr marL="457200" indent="-457200" algn="just">
              <a:spcAft>
                <a:spcPts val="1200"/>
              </a:spcAft>
              <a:buFont typeface="Wingdings" panose="05000000000000000000" pitchFamily="2" charset="2"/>
              <a:buChar char="ü"/>
            </a:pPr>
            <a:r>
              <a:rPr lang="en-US" altLang="en-US" sz="2800" dirty="0">
                <a:solidFill>
                  <a:schemeClr val="bg1"/>
                </a:solidFill>
              </a:rPr>
              <a:t>Stable exchange rate</a:t>
            </a:r>
          </a:p>
          <a:p>
            <a:pPr marL="457200" indent="-457200" algn="just">
              <a:spcAft>
                <a:spcPts val="1200"/>
              </a:spcAft>
              <a:buFont typeface="Wingdings" panose="05000000000000000000" pitchFamily="2" charset="2"/>
              <a:buChar char="ü"/>
            </a:pPr>
            <a:r>
              <a:rPr lang="en-US" altLang="en-US" sz="2800" dirty="0">
                <a:solidFill>
                  <a:schemeClr val="bg1"/>
                </a:solidFill>
              </a:rPr>
              <a:t>Economic growth</a:t>
            </a:r>
          </a:p>
          <a:p>
            <a:pPr marL="457200" indent="-457200">
              <a:spcAft>
                <a:spcPts val="1200"/>
              </a:spcAft>
              <a:buFont typeface="Wingdings" panose="05000000000000000000" pitchFamily="2" charset="2"/>
              <a:buChar char="ü"/>
            </a:pPr>
            <a:r>
              <a:rPr lang="en-US" altLang="en-US" sz="2800" dirty="0">
                <a:solidFill>
                  <a:schemeClr val="bg1"/>
                </a:solidFill>
              </a:rPr>
              <a:t>Greater equality in distribution of income &amp; wealth</a:t>
            </a:r>
          </a:p>
          <a:p>
            <a:pPr marL="457200" indent="-457200" algn="just">
              <a:spcAft>
                <a:spcPts val="1200"/>
              </a:spcAft>
              <a:buFont typeface="Wingdings" panose="05000000000000000000" pitchFamily="2" charset="2"/>
              <a:buChar char="ü"/>
            </a:pPr>
            <a:r>
              <a:rPr lang="en-US" altLang="en-US" sz="2800" dirty="0">
                <a:solidFill>
                  <a:schemeClr val="bg1"/>
                </a:solidFill>
              </a:rPr>
              <a:t>Financial stability</a:t>
            </a:r>
          </a:p>
        </p:txBody>
      </p:sp>
      <p:sp>
        <p:nvSpPr>
          <p:cNvPr id="4" name="TextBox 3">
            <a:extLst>
              <a:ext uri="{FF2B5EF4-FFF2-40B4-BE49-F238E27FC236}">
                <a16:creationId xmlns:a16="http://schemas.microsoft.com/office/drawing/2014/main" id="{2377E6C3-4428-4B81-27DD-500C44A8010E}"/>
              </a:ext>
            </a:extLst>
          </p:cNvPr>
          <p:cNvSpPr txBox="1"/>
          <p:nvPr/>
        </p:nvSpPr>
        <p:spPr>
          <a:xfrm>
            <a:off x="3695700" y="199712"/>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Aims</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990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Monetary Policy</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7" name="Rectangle: Rounded Corners 6">
            <a:extLst>
              <a:ext uri="{FF2B5EF4-FFF2-40B4-BE49-F238E27FC236}">
                <a16:creationId xmlns:a16="http://schemas.microsoft.com/office/drawing/2014/main" id="{AC69A084-F5D2-FEB2-7FD8-F7F2B511ADAF}"/>
              </a:ext>
            </a:extLst>
          </p:cNvPr>
          <p:cNvSpPr/>
          <p:nvPr/>
        </p:nvSpPr>
        <p:spPr>
          <a:xfrm>
            <a:off x="337457" y="1479721"/>
            <a:ext cx="11277600" cy="4770123"/>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spcAft>
                <a:spcPts val="1200"/>
              </a:spcAft>
              <a:buFont typeface="Wingdings" panose="05000000000000000000" pitchFamily="2" charset="2"/>
              <a:buChar char="ü"/>
            </a:pPr>
            <a:r>
              <a:rPr lang="en-US" altLang="en-US" sz="2800" dirty="0">
                <a:solidFill>
                  <a:schemeClr val="bg1"/>
                </a:solidFill>
              </a:rPr>
              <a:t>Does not mean complete year-to-year price stability which is difficult to attain.</a:t>
            </a:r>
          </a:p>
          <a:p>
            <a:pPr marL="457200" indent="-457200" algn="just">
              <a:spcAft>
                <a:spcPts val="1200"/>
              </a:spcAft>
              <a:buFont typeface="Wingdings" panose="05000000000000000000" pitchFamily="2" charset="2"/>
              <a:buChar char="ü"/>
            </a:pPr>
            <a:r>
              <a:rPr lang="en-US" altLang="en-US" sz="2800" dirty="0">
                <a:solidFill>
                  <a:schemeClr val="bg1"/>
                </a:solidFill>
              </a:rPr>
              <a:t>Refers to the long run average stability of prices.</a:t>
            </a:r>
          </a:p>
          <a:p>
            <a:pPr marL="457200" indent="-457200" algn="just">
              <a:spcAft>
                <a:spcPts val="1200"/>
              </a:spcAft>
              <a:buFont typeface="Wingdings" panose="05000000000000000000" pitchFamily="2" charset="2"/>
              <a:buChar char="ü"/>
            </a:pPr>
            <a:r>
              <a:rPr lang="en-US" altLang="en-US" sz="2800" dirty="0">
                <a:solidFill>
                  <a:schemeClr val="bg1"/>
                </a:solidFill>
              </a:rPr>
              <a:t>Involves avoidance of both inflationary and deflationary pressures.</a:t>
            </a:r>
          </a:p>
          <a:p>
            <a:pPr marL="457200" indent="-457200" algn="just">
              <a:spcAft>
                <a:spcPts val="1200"/>
              </a:spcAft>
              <a:buFont typeface="Wingdings" panose="05000000000000000000" pitchFamily="2" charset="2"/>
              <a:buChar char="ü"/>
            </a:pPr>
            <a:r>
              <a:rPr lang="en-US" altLang="en-US" sz="2800" dirty="0">
                <a:solidFill>
                  <a:schemeClr val="bg1"/>
                </a:solidFill>
              </a:rPr>
              <a:t>Contributes improvements in the standard of living of people.</a:t>
            </a:r>
          </a:p>
          <a:p>
            <a:pPr marL="457200" indent="-457200" algn="just">
              <a:spcAft>
                <a:spcPts val="1200"/>
              </a:spcAft>
              <a:buFont typeface="Wingdings" panose="05000000000000000000" pitchFamily="2" charset="2"/>
              <a:buChar char="ü"/>
            </a:pPr>
            <a:r>
              <a:rPr lang="en-US" altLang="en-US" sz="2800" dirty="0">
                <a:solidFill>
                  <a:schemeClr val="bg1"/>
                </a:solidFill>
              </a:rPr>
              <a:t>Leads to interest rate stability, and exchange rate stability (via export import stability).</a:t>
            </a:r>
          </a:p>
          <a:p>
            <a:pPr marL="457200" indent="-457200" algn="just">
              <a:spcAft>
                <a:spcPts val="1200"/>
              </a:spcAft>
              <a:buFont typeface="Wingdings" panose="05000000000000000000" pitchFamily="2" charset="2"/>
              <a:buChar char="ü"/>
            </a:pPr>
            <a:r>
              <a:rPr lang="en-US" altLang="en-US" sz="2800" dirty="0">
                <a:solidFill>
                  <a:schemeClr val="bg1"/>
                </a:solidFill>
              </a:rPr>
              <a:t>Contributes to the overall financial stability of the economy.</a:t>
            </a:r>
          </a:p>
        </p:txBody>
      </p:sp>
      <p:sp>
        <p:nvSpPr>
          <p:cNvPr id="4" name="TextBox 3">
            <a:extLst>
              <a:ext uri="{FF2B5EF4-FFF2-40B4-BE49-F238E27FC236}">
                <a16:creationId xmlns:a16="http://schemas.microsoft.com/office/drawing/2014/main" id="{2377E6C3-4428-4B81-27DD-500C44A8010E}"/>
              </a:ext>
            </a:extLst>
          </p:cNvPr>
          <p:cNvSpPr txBox="1"/>
          <p:nvPr/>
        </p:nvSpPr>
        <p:spPr>
          <a:xfrm>
            <a:off x="2492830" y="604395"/>
            <a:ext cx="7641770"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Price Stability – The Dominant Objective</a:t>
            </a:r>
            <a:endPar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30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2590800"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Introduction</a:t>
            </a:r>
            <a:endParaRPr kumimoji="0" lang="en-US" sz="36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72"/>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145590" y="6482328"/>
            <a:ext cx="3624943"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pic>
        <p:nvPicPr>
          <p:cNvPr id="7" name="Picture 6">
            <a:extLst>
              <a:ext uri="{FF2B5EF4-FFF2-40B4-BE49-F238E27FC236}">
                <a16:creationId xmlns:a16="http://schemas.microsoft.com/office/drawing/2014/main" id="{3FDEECE3-895B-C254-B31B-766FEF0F04E4}"/>
              </a:ext>
            </a:extLst>
          </p:cNvPr>
          <p:cNvPicPr>
            <a:picLocks noChangeAspect="1"/>
          </p:cNvPicPr>
          <p:nvPr/>
        </p:nvPicPr>
        <p:blipFill>
          <a:blip r:embed="rId2"/>
          <a:stretch>
            <a:fillRect/>
          </a:stretch>
        </p:blipFill>
        <p:spPr>
          <a:xfrm>
            <a:off x="3903524" y="543095"/>
            <a:ext cx="4384951" cy="5618219"/>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spTree>
    <p:extLst>
      <p:ext uri="{BB962C8B-B14F-4D97-AF65-F5344CB8AC3E}">
        <p14:creationId xmlns:p14="http://schemas.microsoft.com/office/powerpoint/2010/main" val="4273842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Monetary Policy</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2377E6C3-4428-4B81-27DD-500C44A8010E}"/>
              </a:ext>
            </a:extLst>
          </p:cNvPr>
          <p:cNvSpPr txBox="1"/>
          <p:nvPr/>
        </p:nvSpPr>
        <p:spPr>
          <a:xfrm>
            <a:off x="2492830" y="604395"/>
            <a:ext cx="7641770"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Instruments of Monetary Policy</a:t>
            </a:r>
            <a:endPar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8E1CA81A-12B8-4B9A-0E99-46F070A4E05D}"/>
              </a:ext>
            </a:extLst>
          </p:cNvPr>
          <p:cNvPicPr>
            <a:picLocks noChangeAspect="1"/>
          </p:cNvPicPr>
          <p:nvPr/>
        </p:nvPicPr>
        <p:blipFill>
          <a:blip r:embed="rId3"/>
          <a:stretch>
            <a:fillRect/>
          </a:stretch>
        </p:blipFill>
        <p:spPr>
          <a:xfrm>
            <a:off x="2246389" y="1189170"/>
            <a:ext cx="7786762" cy="5028442"/>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spTree>
    <p:extLst>
      <p:ext uri="{BB962C8B-B14F-4D97-AF65-F5344CB8AC3E}">
        <p14:creationId xmlns:p14="http://schemas.microsoft.com/office/powerpoint/2010/main" val="48372411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58020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Monetary Policy - Instruments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2377E6C3-4428-4B81-27DD-500C44A8010E}"/>
              </a:ext>
            </a:extLst>
          </p:cNvPr>
          <p:cNvSpPr txBox="1"/>
          <p:nvPr/>
        </p:nvSpPr>
        <p:spPr>
          <a:xfrm>
            <a:off x="2492830" y="604395"/>
            <a:ext cx="7641770"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50" normalizeH="0" baseline="0" noProof="0" dirty="0">
                <a:ln w="9525" cmpd="sng">
                  <a:solidFill>
                    <a:srgbClr val="4472C4"/>
                  </a:solidFill>
                  <a:prstDash val="solid"/>
                </a:ln>
                <a:solidFill>
                  <a:srgbClr val="5195D3"/>
                </a:solidFill>
                <a:effectLst>
                  <a:glow rad="38100">
                    <a:srgbClr val="4472C4">
                      <a:alpha val="40000"/>
                    </a:srgbClr>
                  </a:glow>
                </a:effectLst>
                <a:uLnTx/>
                <a:uFillTx/>
                <a:latin typeface="Ink Free" panose="03080402000500000000" pitchFamily="66" charset="0"/>
              </a:rPr>
              <a:t>1. Open Market Operations</a:t>
            </a:r>
            <a:endParaRPr kumimoji="0" lang="en-US" sz="2800" b="0" i="0" u="none" strike="noStrike" kern="1200" cap="none" spc="0" normalizeH="0" baseline="0" noProof="0" dirty="0">
              <a:ln>
                <a:noFill/>
              </a:ln>
              <a:solidFill>
                <a:srgbClr val="5195D3"/>
              </a:solidFill>
              <a:effectLst/>
              <a:uLnTx/>
              <a:uFillTx/>
              <a:latin typeface="Ink Free" panose="03080402000500000000" pitchFamily="66" charset="0"/>
            </a:endParaRPr>
          </a:p>
        </p:txBody>
      </p:sp>
      <p:sp>
        <p:nvSpPr>
          <p:cNvPr id="8" name="Rectangle: Rounded Corners 7">
            <a:extLst>
              <a:ext uri="{FF2B5EF4-FFF2-40B4-BE49-F238E27FC236}">
                <a16:creationId xmlns:a16="http://schemas.microsoft.com/office/drawing/2014/main" id="{137B4EB1-56BE-6A7F-E70D-8D2A36877822}"/>
              </a:ext>
            </a:extLst>
          </p:cNvPr>
          <p:cNvSpPr/>
          <p:nvPr/>
        </p:nvSpPr>
        <p:spPr>
          <a:xfrm>
            <a:off x="544286" y="1946355"/>
            <a:ext cx="11277600" cy="2749340"/>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spcAft>
                <a:spcPts val="1200"/>
              </a:spcAft>
              <a:buFont typeface="Wingdings" panose="05000000000000000000" pitchFamily="2" charset="2"/>
              <a:buChar char="ü"/>
            </a:pPr>
            <a:r>
              <a:rPr lang="en-US" altLang="en-US" sz="2800" dirty="0">
                <a:solidFill>
                  <a:schemeClr val="bg1"/>
                </a:solidFill>
              </a:rPr>
              <a:t>OMOs involve buying (outright or temporary) and selling of govt. securities by the central bank, from or to the public and banks.</a:t>
            </a:r>
          </a:p>
          <a:p>
            <a:pPr marL="457200" indent="-457200" algn="just">
              <a:spcAft>
                <a:spcPts val="1200"/>
              </a:spcAft>
              <a:buFont typeface="Wingdings" panose="05000000000000000000" pitchFamily="2" charset="2"/>
              <a:buChar char="ü"/>
            </a:pPr>
            <a:r>
              <a:rPr lang="en-US" altLang="en-US" sz="2800" dirty="0">
                <a:solidFill>
                  <a:schemeClr val="bg1"/>
                </a:solidFill>
              </a:rPr>
              <a:t>In times of inflation, RBI sells securities to mop up the excess money in the market. Similarly, to increase the supply of money, RBI purchases securities. </a:t>
            </a:r>
          </a:p>
        </p:txBody>
      </p:sp>
    </p:spTree>
    <p:extLst>
      <p:ext uri="{BB962C8B-B14F-4D97-AF65-F5344CB8AC3E}">
        <p14:creationId xmlns:p14="http://schemas.microsoft.com/office/powerpoint/2010/main" val="397653023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58020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Monetary Policy - Instruments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2377E6C3-4428-4B81-27DD-500C44A8010E}"/>
              </a:ext>
            </a:extLst>
          </p:cNvPr>
          <p:cNvSpPr txBox="1"/>
          <p:nvPr/>
        </p:nvSpPr>
        <p:spPr>
          <a:xfrm>
            <a:off x="2492830" y="604395"/>
            <a:ext cx="7641770"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spc="50" dirty="0">
                <a:ln w="9525" cmpd="sng">
                  <a:solidFill>
                    <a:srgbClr val="4472C4"/>
                  </a:solidFill>
                  <a:prstDash val="solid"/>
                </a:ln>
                <a:solidFill>
                  <a:srgbClr val="5195D3"/>
                </a:solidFill>
                <a:effectLst>
                  <a:glow rad="38100">
                    <a:srgbClr val="4472C4">
                      <a:alpha val="40000"/>
                    </a:srgbClr>
                  </a:glow>
                </a:effectLst>
                <a:latin typeface="Ink Free" panose="03080402000500000000" pitchFamily="66" charset="0"/>
              </a:rPr>
              <a:t>2</a:t>
            </a:r>
            <a:r>
              <a:rPr kumimoji="0" lang="en-US" sz="2800" b="1" i="0" u="none" strike="noStrike" kern="1200" cap="none" spc="50" normalizeH="0" baseline="0" noProof="0" dirty="0">
                <a:ln w="9525" cmpd="sng">
                  <a:solidFill>
                    <a:srgbClr val="4472C4"/>
                  </a:solidFill>
                  <a:prstDash val="solid"/>
                </a:ln>
                <a:solidFill>
                  <a:srgbClr val="5195D3"/>
                </a:solidFill>
                <a:effectLst>
                  <a:glow rad="38100">
                    <a:srgbClr val="4472C4">
                      <a:alpha val="40000"/>
                    </a:srgbClr>
                  </a:glow>
                </a:effectLst>
                <a:uLnTx/>
                <a:uFillTx/>
                <a:latin typeface="Ink Free" panose="03080402000500000000" pitchFamily="66" charset="0"/>
              </a:rPr>
              <a:t>. Bank Rates</a:t>
            </a:r>
            <a:endParaRPr kumimoji="0" lang="en-US" sz="2800" b="0" i="0" u="none" strike="noStrike" kern="1200" cap="none" spc="0" normalizeH="0" baseline="0" noProof="0" dirty="0">
              <a:ln>
                <a:noFill/>
              </a:ln>
              <a:solidFill>
                <a:srgbClr val="5195D3"/>
              </a:solidFill>
              <a:effectLst/>
              <a:uLnTx/>
              <a:uFillTx/>
              <a:latin typeface="Ink Free" panose="03080402000500000000" pitchFamily="66" charset="0"/>
            </a:endParaRPr>
          </a:p>
        </p:txBody>
      </p:sp>
      <p:sp>
        <p:nvSpPr>
          <p:cNvPr id="8" name="Rectangle: Rounded Corners 7">
            <a:extLst>
              <a:ext uri="{FF2B5EF4-FFF2-40B4-BE49-F238E27FC236}">
                <a16:creationId xmlns:a16="http://schemas.microsoft.com/office/drawing/2014/main" id="{137B4EB1-56BE-6A7F-E70D-8D2A36877822}"/>
              </a:ext>
            </a:extLst>
          </p:cNvPr>
          <p:cNvSpPr/>
          <p:nvPr/>
        </p:nvSpPr>
        <p:spPr>
          <a:xfrm>
            <a:off x="598715" y="1330021"/>
            <a:ext cx="11277600" cy="3503236"/>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spcAft>
                <a:spcPts val="1200"/>
              </a:spcAft>
              <a:buFont typeface="Wingdings" panose="05000000000000000000" pitchFamily="2" charset="2"/>
              <a:buChar char="ü"/>
            </a:pPr>
            <a:r>
              <a:rPr lang="en-US" altLang="en-US" sz="2800" dirty="0">
                <a:solidFill>
                  <a:srgbClr val="FFFF00"/>
                </a:solidFill>
              </a:rPr>
              <a:t>Bank rate:  </a:t>
            </a:r>
            <a:r>
              <a:rPr lang="en-US" altLang="en-US" sz="2800" dirty="0">
                <a:solidFill>
                  <a:schemeClr val="bg1"/>
                </a:solidFill>
              </a:rPr>
              <a:t>Rate of interest charged by the central bank for providing funds or loans to the banking system. </a:t>
            </a:r>
          </a:p>
          <a:p>
            <a:pPr marL="457200" indent="-457200" algn="just">
              <a:spcAft>
                <a:spcPts val="1200"/>
              </a:spcAft>
              <a:buFont typeface="Wingdings" panose="05000000000000000000" pitchFamily="2" charset="2"/>
              <a:buChar char="ü"/>
            </a:pPr>
            <a:r>
              <a:rPr lang="en-US" altLang="en-US" sz="2800" dirty="0">
                <a:solidFill>
                  <a:schemeClr val="bg1"/>
                </a:solidFill>
              </a:rPr>
              <a:t>Raising Bank Rate raises cost of borrowing by commercial banks, causing reduction in credit volume to the banks, and decline in money supply.</a:t>
            </a:r>
          </a:p>
          <a:p>
            <a:pPr marL="457200" indent="-457200" algn="just">
              <a:spcAft>
                <a:spcPts val="1200"/>
              </a:spcAft>
              <a:buFont typeface="Wingdings" panose="05000000000000000000" pitchFamily="2" charset="2"/>
              <a:buChar char="ü"/>
            </a:pPr>
            <a:r>
              <a:rPr lang="en-US" altLang="en-US" sz="2800" dirty="0">
                <a:solidFill>
                  <a:schemeClr val="bg1"/>
                </a:solidFill>
              </a:rPr>
              <a:t>Market regards the increase in Bank rate as the official signal for beginning of a tight money situation.</a:t>
            </a:r>
          </a:p>
        </p:txBody>
      </p:sp>
    </p:spTree>
    <p:extLst>
      <p:ext uri="{BB962C8B-B14F-4D97-AF65-F5344CB8AC3E}">
        <p14:creationId xmlns:p14="http://schemas.microsoft.com/office/powerpoint/2010/main" val="413231055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58020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Monetary Policy - Instruments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2377E6C3-4428-4B81-27DD-500C44A8010E}"/>
              </a:ext>
            </a:extLst>
          </p:cNvPr>
          <p:cNvSpPr txBox="1"/>
          <p:nvPr/>
        </p:nvSpPr>
        <p:spPr>
          <a:xfrm>
            <a:off x="2492830" y="604395"/>
            <a:ext cx="7641770"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50" normalizeH="0" baseline="0" noProof="0" dirty="0">
                <a:ln w="9525" cmpd="sng">
                  <a:solidFill>
                    <a:srgbClr val="4472C4"/>
                  </a:solidFill>
                  <a:prstDash val="solid"/>
                </a:ln>
                <a:solidFill>
                  <a:srgbClr val="5195D3"/>
                </a:solidFill>
                <a:effectLst>
                  <a:glow rad="38100">
                    <a:srgbClr val="4472C4">
                      <a:alpha val="40000"/>
                    </a:srgbClr>
                  </a:glow>
                </a:effectLst>
                <a:uLnTx/>
                <a:uFillTx/>
                <a:latin typeface="Ink Free" panose="03080402000500000000" pitchFamily="66" charset="0"/>
              </a:rPr>
              <a:t>3.  Repo and Reverse Repo Rate</a:t>
            </a:r>
            <a:endParaRPr kumimoji="0" lang="en-US" sz="2800" b="0" i="0" u="none" strike="noStrike" kern="1200" cap="none" spc="0" normalizeH="0" baseline="0" noProof="0" dirty="0">
              <a:ln>
                <a:noFill/>
              </a:ln>
              <a:solidFill>
                <a:srgbClr val="5195D3"/>
              </a:solidFill>
              <a:effectLst/>
              <a:uLnTx/>
              <a:uFillTx/>
              <a:latin typeface="Ink Free" panose="03080402000500000000" pitchFamily="66" charset="0"/>
            </a:endParaRPr>
          </a:p>
        </p:txBody>
      </p:sp>
      <p:sp>
        <p:nvSpPr>
          <p:cNvPr id="8" name="Rectangle: Rounded Corners 7">
            <a:extLst>
              <a:ext uri="{FF2B5EF4-FFF2-40B4-BE49-F238E27FC236}">
                <a16:creationId xmlns:a16="http://schemas.microsoft.com/office/drawing/2014/main" id="{137B4EB1-56BE-6A7F-E70D-8D2A36877822}"/>
              </a:ext>
            </a:extLst>
          </p:cNvPr>
          <p:cNvSpPr/>
          <p:nvPr/>
        </p:nvSpPr>
        <p:spPr>
          <a:xfrm>
            <a:off x="555172" y="1683981"/>
            <a:ext cx="11277600" cy="4032878"/>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spcAft>
                <a:spcPts val="1200"/>
              </a:spcAft>
              <a:buFont typeface="Wingdings" panose="05000000000000000000" pitchFamily="2" charset="2"/>
              <a:buChar char="ü"/>
            </a:pPr>
            <a:r>
              <a:rPr lang="en-US" altLang="en-US" sz="2800" dirty="0">
                <a:solidFill>
                  <a:srgbClr val="FFFF00"/>
                </a:solidFill>
              </a:rPr>
              <a:t>Repo Rate</a:t>
            </a:r>
            <a:r>
              <a:rPr lang="en-US" altLang="en-US" sz="2800" dirty="0">
                <a:solidFill>
                  <a:schemeClr val="bg1"/>
                </a:solidFill>
              </a:rPr>
              <a:t>: Rate at which the RBI lends to commercial banks by purchasing securities while bank rate loans are unsecured. </a:t>
            </a:r>
          </a:p>
          <a:p>
            <a:pPr algn="just">
              <a:spcAft>
                <a:spcPts val="1200"/>
              </a:spcAft>
            </a:pPr>
            <a:endParaRPr lang="en-US" altLang="en-US" sz="2800" dirty="0">
              <a:solidFill>
                <a:schemeClr val="bg1"/>
              </a:solidFill>
            </a:endParaRPr>
          </a:p>
          <a:p>
            <a:pPr marL="457200" indent="-457200" algn="just">
              <a:spcAft>
                <a:spcPts val="1200"/>
              </a:spcAft>
              <a:buFont typeface="Wingdings" panose="05000000000000000000" pitchFamily="2" charset="2"/>
              <a:buChar char="ü"/>
            </a:pPr>
            <a:r>
              <a:rPr lang="en-US" altLang="en-US" sz="2800" dirty="0">
                <a:solidFill>
                  <a:srgbClr val="FFFF00"/>
                </a:solidFill>
              </a:rPr>
              <a:t>Reverse Repo Rate: </a:t>
            </a:r>
            <a:r>
              <a:rPr lang="en-US" altLang="en-US" sz="2800" dirty="0">
                <a:solidFill>
                  <a:schemeClr val="bg1"/>
                </a:solidFill>
              </a:rPr>
              <a:t>The reverse repo rate is the rate at which the RBI borrows funds from the country's commercial banks. </a:t>
            </a:r>
          </a:p>
          <a:p>
            <a:pPr marL="457200" indent="-457200" algn="just">
              <a:spcAft>
                <a:spcPts val="1200"/>
              </a:spcAft>
              <a:buFont typeface="Wingdings" panose="05000000000000000000" pitchFamily="2" charset="2"/>
              <a:buChar char="ü"/>
            </a:pPr>
            <a:r>
              <a:rPr lang="en-US" altLang="en-US" sz="2800" dirty="0">
                <a:solidFill>
                  <a:schemeClr val="bg1"/>
                </a:solidFill>
              </a:rPr>
              <a:t>It is the rate where the commercial banks in India park excess funds with the Reserve Bank of India, typically for a short period of time.</a:t>
            </a:r>
          </a:p>
        </p:txBody>
      </p:sp>
    </p:spTree>
    <p:extLst>
      <p:ext uri="{BB962C8B-B14F-4D97-AF65-F5344CB8AC3E}">
        <p14:creationId xmlns:p14="http://schemas.microsoft.com/office/powerpoint/2010/main" val="277302881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58020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Monetary Policy - Instruments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2377E6C3-4428-4B81-27DD-500C44A8010E}"/>
              </a:ext>
            </a:extLst>
          </p:cNvPr>
          <p:cNvSpPr txBox="1"/>
          <p:nvPr/>
        </p:nvSpPr>
        <p:spPr>
          <a:xfrm>
            <a:off x="2492830" y="604395"/>
            <a:ext cx="7641770"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spc="50" dirty="0">
                <a:ln w="9525" cmpd="sng">
                  <a:solidFill>
                    <a:srgbClr val="4472C4"/>
                  </a:solidFill>
                  <a:prstDash val="solid"/>
                </a:ln>
                <a:solidFill>
                  <a:srgbClr val="5195D3"/>
                </a:solidFill>
                <a:effectLst>
                  <a:glow rad="38100">
                    <a:srgbClr val="4472C4">
                      <a:alpha val="40000"/>
                    </a:srgbClr>
                  </a:glow>
                </a:effectLst>
                <a:latin typeface="Ink Free" panose="03080402000500000000" pitchFamily="66" charset="0"/>
              </a:rPr>
              <a:t>4</a:t>
            </a:r>
            <a:r>
              <a:rPr kumimoji="0" lang="en-US" sz="2800" b="1" i="0" u="none" strike="noStrike" kern="1200" cap="none" spc="50" normalizeH="0" baseline="0" noProof="0" dirty="0">
                <a:ln w="9525" cmpd="sng">
                  <a:solidFill>
                    <a:srgbClr val="4472C4"/>
                  </a:solidFill>
                  <a:prstDash val="solid"/>
                </a:ln>
                <a:solidFill>
                  <a:srgbClr val="5195D3"/>
                </a:solidFill>
                <a:effectLst>
                  <a:glow rad="38100">
                    <a:srgbClr val="4472C4">
                      <a:alpha val="40000"/>
                    </a:srgbClr>
                  </a:glow>
                </a:effectLst>
                <a:uLnTx/>
                <a:uFillTx/>
                <a:latin typeface="Ink Free" panose="03080402000500000000" pitchFamily="66" charset="0"/>
              </a:rPr>
              <a:t>. Reserve Ratio</a:t>
            </a:r>
            <a:endParaRPr kumimoji="0" lang="en-US" sz="2800" b="0" i="0" u="none" strike="noStrike" kern="1200" cap="none" spc="0" normalizeH="0" baseline="0" noProof="0" dirty="0">
              <a:ln>
                <a:noFill/>
              </a:ln>
              <a:solidFill>
                <a:srgbClr val="5195D3"/>
              </a:solidFill>
              <a:effectLst/>
              <a:uLnTx/>
              <a:uFillTx/>
              <a:latin typeface="Ink Free" panose="03080402000500000000" pitchFamily="66" charset="0"/>
            </a:endParaRPr>
          </a:p>
        </p:txBody>
      </p:sp>
      <p:sp>
        <p:nvSpPr>
          <p:cNvPr id="8" name="Rectangle: Rounded Corners 7">
            <a:extLst>
              <a:ext uri="{FF2B5EF4-FFF2-40B4-BE49-F238E27FC236}">
                <a16:creationId xmlns:a16="http://schemas.microsoft.com/office/drawing/2014/main" id="{137B4EB1-56BE-6A7F-E70D-8D2A36877822}"/>
              </a:ext>
            </a:extLst>
          </p:cNvPr>
          <p:cNvSpPr/>
          <p:nvPr/>
        </p:nvSpPr>
        <p:spPr>
          <a:xfrm>
            <a:off x="533401" y="1460649"/>
            <a:ext cx="11277600" cy="3122237"/>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spcAft>
                <a:spcPts val="1200"/>
              </a:spcAft>
              <a:buFont typeface="Wingdings" panose="05000000000000000000" pitchFamily="2" charset="2"/>
              <a:buChar char="ü"/>
            </a:pPr>
            <a:r>
              <a:rPr lang="en-US" altLang="en-US" sz="2800" dirty="0">
                <a:solidFill>
                  <a:srgbClr val="FFFF00"/>
                </a:solidFill>
              </a:rPr>
              <a:t>Cash Reserve Ratio</a:t>
            </a:r>
            <a:r>
              <a:rPr lang="en-US" altLang="en-US" sz="2800" dirty="0">
                <a:solidFill>
                  <a:schemeClr val="bg1"/>
                </a:solidFill>
              </a:rPr>
              <a:t>: CRR is the percentage of money, which a bank has to keep with RBI in the form of cash.</a:t>
            </a:r>
          </a:p>
          <a:p>
            <a:pPr algn="just">
              <a:spcAft>
                <a:spcPts val="1200"/>
              </a:spcAft>
            </a:pPr>
            <a:endParaRPr lang="en-US" altLang="en-US" sz="2800" dirty="0">
              <a:solidFill>
                <a:schemeClr val="bg1"/>
              </a:solidFill>
            </a:endParaRPr>
          </a:p>
          <a:p>
            <a:pPr marL="457200" indent="-457200" algn="just">
              <a:spcAft>
                <a:spcPts val="1200"/>
              </a:spcAft>
              <a:buFont typeface="Wingdings" panose="05000000000000000000" pitchFamily="2" charset="2"/>
              <a:buChar char="ü"/>
            </a:pPr>
            <a:r>
              <a:rPr lang="en-US" altLang="en-US" sz="2800" dirty="0">
                <a:solidFill>
                  <a:srgbClr val="FFFF00"/>
                </a:solidFill>
              </a:rPr>
              <a:t>Statutory Liquidity Ratio</a:t>
            </a:r>
            <a:r>
              <a:rPr lang="en-US" altLang="en-US" sz="2800" dirty="0">
                <a:solidFill>
                  <a:schemeClr val="bg1"/>
                </a:solidFill>
              </a:rPr>
              <a:t>: SLR is the minimum percentage of deposits that a commercial bank has to maintain in the form of liquid cash, gold or other securities.</a:t>
            </a:r>
          </a:p>
        </p:txBody>
      </p:sp>
    </p:spTree>
    <p:extLst>
      <p:ext uri="{BB962C8B-B14F-4D97-AF65-F5344CB8AC3E}">
        <p14:creationId xmlns:p14="http://schemas.microsoft.com/office/powerpoint/2010/main" val="113476129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58020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Monetary Policy - Instruments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2377E6C3-4428-4B81-27DD-500C44A8010E}"/>
              </a:ext>
            </a:extLst>
          </p:cNvPr>
          <p:cNvSpPr txBox="1"/>
          <p:nvPr/>
        </p:nvSpPr>
        <p:spPr>
          <a:xfrm>
            <a:off x="2492830" y="604395"/>
            <a:ext cx="7641770"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spc="50" dirty="0">
                <a:ln w="9525" cmpd="sng">
                  <a:solidFill>
                    <a:srgbClr val="4472C4"/>
                  </a:solidFill>
                  <a:prstDash val="solid"/>
                </a:ln>
                <a:solidFill>
                  <a:srgbClr val="5195D3"/>
                </a:solidFill>
                <a:effectLst>
                  <a:glow rad="38100">
                    <a:srgbClr val="4472C4">
                      <a:alpha val="40000"/>
                    </a:srgbClr>
                  </a:glow>
                </a:effectLst>
                <a:latin typeface="Ink Free" panose="03080402000500000000" pitchFamily="66" charset="0"/>
              </a:rPr>
              <a:t>Selective Credit Controls</a:t>
            </a:r>
            <a:endParaRPr kumimoji="0" lang="en-US" sz="2800" b="0" i="0" u="none" strike="noStrike" kern="1200" cap="none" spc="0" normalizeH="0" baseline="0" noProof="0" dirty="0">
              <a:ln>
                <a:noFill/>
              </a:ln>
              <a:solidFill>
                <a:srgbClr val="5195D3"/>
              </a:solidFill>
              <a:effectLst/>
              <a:uLnTx/>
              <a:uFillTx/>
              <a:latin typeface="Ink Free" panose="03080402000500000000" pitchFamily="66" charset="0"/>
            </a:endParaRPr>
          </a:p>
        </p:txBody>
      </p:sp>
      <p:sp>
        <p:nvSpPr>
          <p:cNvPr id="8" name="Rectangle: Rounded Corners 7">
            <a:extLst>
              <a:ext uri="{FF2B5EF4-FFF2-40B4-BE49-F238E27FC236}">
                <a16:creationId xmlns:a16="http://schemas.microsoft.com/office/drawing/2014/main" id="{137B4EB1-56BE-6A7F-E70D-8D2A36877822}"/>
              </a:ext>
            </a:extLst>
          </p:cNvPr>
          <p:cNvSpPr/>
          <p:nvPr/>
        </p:nvSpPr>
        <p:spPr>
          <a:xfrm>
            <a:off x="261258" y="1189171"/>
            <a:ext cx="11713028" cy="5266840"/>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spcAft>
                <a:spcPts val="1200"/>
              </a:spcAft>
              <a:buFont typeface="Wingdings" panose="05000000000000000000" pitchFamily="2" charset="2"/>
              <a:buChar char="ü"/>
            </a:pPr>
            <a:r>
              <a:rPr lang="en-US" altLang="en-US" sz="2600" dirty="0">
                <a:solidFill>
                  <a:srgbClr val="FFFF00"/>
                </a:solidFill>
              </a:rPr>
              <a:t>Credit Rationing</a:t>
            </a:r>
            <a:r>
              <a:rPr lang="en-US" altLang="en-US" sz="2600" dirty="0">
                <a:solidFill>
                  <a:schemeClr val="bg1"/>
                </a:solidFill>
              </a:rPr>
              <a:t>: RBI fixes a ceiling (maximum limit) on loans and advances of various categories, which the commercial banks cannot exceed. This controls the amount of credit for certain sectors and ensures that all sectors get adequate credit. Required for inclusive growth of all sectors. </a:t>
            </a:r>
          </a:p>
          <a:p>
            <a:pPr marL="457200" indent="-457200" algn="just">
              <a:spcAft>
                <a:spcPts val="1200"/>
              </a:spcAft>
              <a:buFont typeface="Wingdings" panose="05000000000000000000" pitchFamily="2" charset="2"/>
              <a:buChar char="ü"/>
            </a:pPr>
            <a:r>
              <a:rPr lang="en-US" altLang="en-US" sz="2600" dirty="0">
                <a:solidFill>
                  <a:srgbClr val="FFFF00"/>
                </a:solidFill>
              </a:rPr>
              <a:t>Margin Lending: </a:t>
            </a:r>
            <a:r>
              <a:rPr lang="en-US" altLang="en-US" sz="2600" dirty="0">
                <a:solidFill>
                  <a:schemeClr val="bg1"/>
                </a:solidFill>
              </a:rPr>
              <a:t>Type of loan that allows you to borrow money to invest, by using your existing shares, managed funds and/or cash as security.</a:t>
            </a:r>
          </a:p>
          <a:p>
            <a:pPr marL="457200" indent="-457200" algn="just">
              <a:spcAft>
                <a:spcPts val="1200"/>
              </a:spcAft>
              <a:buFont typeface="Wingdings" panose="05000000000000000000" pitchFamily="2" charset="2"/>
              <a:buChar char="ü"/>
            </a:pPr>
            <a:r>
              <a:rPr lang="en-US" altLang="en-US" sz="2600" dirty="0">
                <a:solidFill>
                  <a:srgbClr val="FFFF00"/>
                </a:solidFill>
              </a:rPr>
              <a:t>Moral Suasion: </a:t>
            </a:r>
            <a:r>
              <a:rPr lang="en-US" altLang="en-US" sz="2600" dirty="0">
                <a:solidFill>
                  <a:schemeClr val="bg1"/>
                </a:solidFill>
              </a:rPr>
              <a:t>Type of influencing procedure which is applied by Central Banks to keep the pressure on commercial banks in order to abide by the monetary policies that are established. It is carried out by transferring speeches, seminars and meetings.</a:t>
            </a:r>
          </a:p>
        </p:txBody>
      </p:sp>
    </p:spTree>
    <p:extLst>
      <p:ext uri="{BB962C8B-B14F-4D97-AF65-F5344CB8AC3E}">
        <p14:creationId xmlns:p14="http://schemas.microsoft.com/office/powerpoint/2010/main" val="341115906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2732314"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Fiscal Policy</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5" name="Rectangle: Rounded Corners 4">
            <a:extLst>
              <a:ext uri="{FF2B5EF4-FFF2-40B4-BE49-F238E27FC236}">
                <a16:creationId xmlns:a16="http://schemas.microsoft.com/office/drawing/2014/main" id="{0A5BA5A6-6C38-A745-F301-3CB6E91516D8}"/>
              </a:ext>
            </a:extLst>
          </p:cNvPr>
          <p:cNvSpPr/>
          <p:nvPr/>
        </p:nvSpPr>
        <p:spPr>
          <a:xfrm>
            <a:off x="225922" y="935461"/>
            <a:ext cx="11704821" cy="5437927"/>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The word fisc means ‘state treasury’ and fiscal policy refers to policy concerning the use of ‘state treasury’ or the govt. finances to achieve the macroeconomic goals.</a:t>
            </a:r>
            <a:b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br>
            <a:endPar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“Any decision to change the level, composition or timing of govt. expenditure or to vary the burden, the structure or frequency of the tax payment is fiscal policy.”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The two main instruments of fiscal policy are government expenditure and taxation.</a:t>
            </a:r>
          </a:p>
        </p:txBody>
      </p:sp>
    </p:spTree>
    <p:extLst>
      <p:ext uri="{BB962C8B-B14F-4D97-AF65-F5344CB8AC3E}">
        <p14:creationId xmlns:p14="http://schemas.microsoft.com/office/powerpoint/2010/main" val="726868446"/>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2732314"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Fiscal Policy</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5" name="Rectangle: Rounded Corners 4">
            <a:extLst>
              <a:ext uri="{FF2B5EF4-FFF2-40B4-BE49-F238E27FC236}">
                <a16:creationId xmlns:a16="http://schemas.microsoft.com/office/drawing/2014/main" id="{0A5BA5A6-6C38-A745-F301-3CB6E91516D8}"/>
              </a:ext>
            </a:extLst>
          </p:cNvPr>
          <p:cNvSpPr/>
          <p:nvPr/>
        </p:nvSpPr>
        <p:spPr>
          <a:xfrm>
            <a:off x="225922" y="1246223"/>
            <a:ext cx="11704821" cy="5127165"/>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sz="2400" dirty="0">
                <a:ln w="10160">
                  <a:solidFill>
                    <a:srgbClr val="5B9BD5"/>
                  </a:solidFill>
                  <a:prstDash val="solid"/>
                </a:ln>
                <a:solidFill>
                  <a:srgbClr val="FFFF00"/>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Economic Growth</a:t>
            </a: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 Creating conditions for increase in savings &amp; investment. </a:t>
            </a:r>
          </a:p>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sz="2400" dirty="0">
                <a:ln w="10160">
                  <a:solidFill>
                    <a:srgbClr val="5B9BD5"/>
                  </a:solidFill>
                  <a:prstDash val="solid"/>
                </a:ln>
                <a:solidFill>
                  <a:srgbClr val="FFFF00"/>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Employment</a:t>
            </a: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 Encouraging the use of labour- absorbing technology </a:t>
            </a:r>
          </a:p>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sz="2400" dirty="0">
                <a:ln w="10160">
                  <a:solidFill>
                    <a:srgbClr val="5B9BD5"/>
                  </a:solidFill>
                  <a:prstDash val="solid"/>
                </a:ln>
                <a:solidFill>
                  <a:srgbClr val="FFFF00"/>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Stabilization:</a:t>
            </a: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 Fight with depressionary trends and booming (overheating) indications in the economy </a:t>
            </a:r>
          </a:p>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sz="2400" dirty="0">
                <a:ln w="10160">
                  <a:solidFill>
                    <a:srgbClr val="5B9BD5"/>
                  </a:solidFill>
                  <a:prstDash val="solid"/>
                </a:ln>
                <a:solidFill>
                  <a:srgbClr val="FFFF00"/>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Economic Equality</a:t>
            </a: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 Reducing the income and wealth  gaps between the rich and poor. </a:t>
            </a:r>
          </a:p>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sz="2400" dirty="0">
                <a:ln w="10160">
                  <a:solidFill>
                    <a:srgbClr val="5B9BD5"/>
                  </a:solidFill>
                  <a:prstDash val="solid"/>
                </a:ln>
                <a:solidFill>
                  <a:srgbClr val="FFFF00"/>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Price Stability</a:t>
            </a: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 Employed to contain inflationary and deflationary tendencies in the economy.</a:t>
            </a:r>
          </a:p>
        </p:txBody>
      </p:sp>
      <p:sp>
        <p:nvSpPr>
          <p:cNvPr id="8" name="TextBox 7">
            <a:extLst>
              <a:ext uri="{FF2B5EF4-FFF2-40B4-BE49-F238E27FC236}">
                <a16:creationId xmlns:a16="http://schemas.microsoft.com/office/drawing/2014/main" id="{52B7EA35-9581-77AE-320F-58F628C3BF59}"/>
              </a:ext>
            </a:extLst>
          </p:cNvPr>
          <p:cNvSpPr txBox="1"/>
          <p:nvPr/>
        </p:nvSpPr>
        <p:spPr>
          <a:xfrm>
            <a:off x="2452020" y="530779"/>
            <a:ext cx="7149180" cy="584775"/>
          </a:xfrm>
          <a:prstGeom prst="rect">
            <a:avLst/>
          </a:prstGeom>
          <a:noFill/>
        </p:spPr>
        <p:txBody>
          <a:bodyPr wrap="square">
            <a:spAutoFit/>
          </a:bodyPr>
          <a:lstStyle/>
          <a:p>
            <a:pPr algn="ctr"/>
            <a:r>
              <a:rPr lang="en-US" sz="3200" b="1" dirty="0">
                <a:solidFill>
                  <a:srgbClr val="FFFF00"/>
                </a:solidFill>
                <a:latin typeface="Ink Free" panose="03080402000500000000" pitchFamily="66" charset="0"/>
                <a:cs typeface="Cavolini" panose="03000502040302020204" pitchFamily="66" charset="0"/>
              </a:rPr>
              <a:t>Fiscal Policy and Macro Economic Goals</a:t>
            </a:r>
          </a:p>
        </p:txBody>
      </p:sp>
    </p:spTree>
    <p:extLst>
      <p:ext uri="{BB962C8B-B14F-4D97-AF65-F5344CB8AC3E}">
        <p14:creationId xmlns:p14="http://schemas.microsoft.com/office/powerpoint/2010/main" val="1065490099"/>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2732314"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Fiscal Policy</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5" name="Rectangle: Rounded Corners 4">
            <a:extLst>
              <a:ext uri="{FF2B5EF4-FFF2-40B4-BE49-F238E27FC236}">
                <a16:creationId xmlns:a16="http://schemas.microsoft.com/office/drawing/2014/main" id="{0A5BA5A6-6C38-A745-F301-3CB6E91516D8}"/>
              </a:ext>
            </a:extLst>
          </p:cNvPr>
          <p:cNvSpPr/>
          <p:nvPr/>
        </p:nvSpPr>
        <p:spPr>
          <a:xfrm>
            <a:off x="225922" y="1246223"/>
            <a:ext cx="11704821" cy="5127165"/>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Aggregate demand, which is the total demand for goods and services in the economy, depends on three main variables - consumption, private investment and government spending. </a:t>
            </a:r>
          </a:p>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When the government increases its expenditure then it spurs the aggregate demand in the economy. </a:t>
            </a:r>
          </a:p>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A higher aggregate demand in turn will stimulate output, growth and employment. </a:t>
            </a:r>
          </a:p>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Whereas if the government lowers it’s spending then it decreases the aggregate demand and hence slows down the growth of the economy.  </a:t>
            </a:r>
          </a:p>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95738445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2732314"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Fiscal Policy</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5" name="Rectangle: Rounded Corners 4">
            <a:extLst>
              <a:ext uri="{FF2B5EF4-FFF2-40B4-BE49-F238E27FC236}">
                <a16:creationId xmlns:a16="http://schemas.microsoft.com/office/drawing/2014/main" id="{0A5BA5A6-6C38-A745-F301-3CB6E91516D8}"/>
              </a:ext>
            </a:extLst>
          </p:cNvPr>
          <p:cNvSpPr/>
          <p:nvPr/>
        </p:nvSpPr>
        <p:spPr>
          <a:xfrm>
            <a:off x="225922" y="654615"/>
            <a:ext cx="11704821" cy="5702642"/>
          </a:xfrm>
          <a:prstGeom prst="round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When Govt. makes use of its revenue and expenditure programmes and affects the aggregate level of demand for goods and services in the economy, then this action is essentially known as fiscal policy. (Union Budget)</a:t>
            </a:r>
          </a:p>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Related to fiscal policy are deficits and surpluses. When the government’s expenditure exceeds its revenue, then there is a fiscal deficit and the opposite of this is known is fiscal surplus. Government should cut taxes and increase spending to bring the economy out of a slump, this kind of a policy action is known is expansionary fiscal policy. </a:t>
            </a:r>
          </a:p>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rPr>
              <a:t>Govt. should increase taxes and cut expenditure to bring the economy out of inflationary pressure, that is, it should follow a contractionary fiscal policy.</a:t>
            </a:r>
          </a:p>
          <a:p>
            <a:pPr marL="342900" marR="0" lvl="0" indent="-342900" algn="just"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endParaRPr lang="en-US" sz="2400" dirty="0">
              <a:ln w="10160">
                <a:solidFill>
                  <a:srgbClr val="5B9BD5"/>
                </a:solidFill>
                <a:prstDash val="solid"/>
              </a:ln>
              <a:solidFill>
                <a:schemeClr val="bg1"/>
              </a:solidFill>
              <a:effectLst>
                <a:outerShdw blurRad="38100" dist="22860" dir="5400000" algn="tl" rotWithShape="0">
                  <a:srgbClr val="000000">
                    <a:alpha val="30000"/>
                  </a:srgbClr>
                </a:outerShdw>
              </a:effectLst>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16596835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6226630"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Components of Macroeconomics</a:t>
            </a:r>
            <a:endParaRPr kumimoji="0" lang="en-US" sz="36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DE257E8-3411-DCB6-2AA0-5651BDEBA6C5}"/>
              </a:ext>
            </a:extLst>
          </p:cNvPr>
          <p:cNvPicPr>
            <a:picLocks noChangeAspect="1"/>
          </p:cNvPicPr>
          <p:nvPr/>
        </p:nvPicPr>
        <p:blipFill>
          <a:blip r:embed="rId2"/>
          <a:stretch>
            <a:fillRect/>
          </a:stretch>
        </p:blipFill>
        <p:spPr>
          <a:xfrm>
            <a:off x="1734566" y="853556"/>
            <a:ext cx="8722867" cy="5197873"/>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cxnSp>
        <p:nvCxnSpPr>
          <p:cNvPr id="9" name="Straight Connector 8">
            <a:extLst>
              <a:ext uri="{FF2B5EF4-FFF2-40B4-BE49-F238E27FC236}">
                <a16:creationId xmlns:a16="http://schemas.microsoft.com/office/drawing/2014/main" id="{B40F0508-2B1D-F201-253F-09F86B78A8A7}"/>
              </a:ext>
            </a:extLst>
          </p:cNvPr>
          <p:cNvCxnSpPr>
            <a:cxnSpLocks/>
          </p:cNvCxnSpPr>
          <p:nvPr/>
        </p:nvCxnSpPr>
        <p:spPr>
          <a:xfrm>
            <a:off x="0" y="6525872"/>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DAA60A-23E3-BEAE-25E5-85F55BABAF07}"/>
              </a:ext>
            </a:extLst>
          </p:cNvPr>
          <p:cNvSpPr txBox="1"/>
          <p:nvPr/>
        </p:nvSpPr>
        <p:spPr>
          <a:xfrm>
            <a:off x="-145590" y="6482328"/>
            <a:ext cx="3624943"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Tree>
    <p:extLst>
      <p:ext uri="{BB962C8B-B14F-4D97-AF65-F5344CB8AC3E}">
        <p14:creationId xmlns:p14="http://schemas.microsoft.com/office/powerpoint/2010/main" val="361589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4876800"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Macroeconomic Concerns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pic>
        <p:nvPicPr>
          <p:cNvPr id="5" name="Picture 4">
            <a:extLst>
              <a:ext uri="{FF2B5EF4-FFF2-40B4-BE49-F238E27FC236}">
                <a16:creationId xmlns:a16="http://schemas.microsoft.com/office/drawing/2014/main" id="{E6F61D5E-C74A-4363-8AC5-7D31497C91EF}"/>
              </a:ext>
            </a:extLst>
          </p:cNvPr>
          <p:cNvPicPr>
            <a:picLocks noChangeAspect="1"/>
          </p:cNvPicPr>
          <p:nvPr/>
        </p:nvPicPr>
        <p:blipFill>
          <a:blip r:embed="rId2"/>
          <a:stretch>
            <a:fillRect/>
          </a:stretch>
        </p:blipFill>
        <p:spPr>
          <a:xfrm>
            <a:off x="2888988" y="876550"/>
            <a:ext cx="6414024" cy="5209465"/>
          </a:xfrm>
          <a:prstGeom prst="rect">
            <a:avLst/>
          </a:prstGeom>
          <a:solidFill>
            <a:schemeClr val="accent2"/>
          </a:solidFill>
          <a:ln>
            <a:solidFill>
              <a:schemeClr val="accent1"/>
            </a:solidFill>
          </a:ln>
          <a:effectLst>
            <a:glow rad="228600">
              <a:schemeClr val="accent4">
                <a:satMod val="175000"/>
                <a:alpha val="40000"/>
              </a:schemeClr>
            </a:glow>
            <a:outerShdw blurRad="50800" dist="38100" dir="18900000" algn="b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D419BC2-5E48-B3FB-B406-99B5AC262173}"/>
                  </a:ext>
                </a:extLst>
              </p14:cNvPr>
              <p14:cNvContentPartPr/>
              <p14:nvPr/>
            </p14:nvContentPartPr>
            <p14:xfrm>
              <a:off x="4287651" y="1687320"/>
              <a:ext cx="363240" cy="165960"/>
            </p14:xfrm>
          </p:contentPart>
        </mc:Choice>
        <mc:Fallback xmlns="">
          <p:pic>
            <p:nvPicPr>
              <p:cNvPr id="8" name="Ink 7">
                <a:extLst>
                  <a:ext uri="{FF2B5EF4-FFF2-40B4-BE49-F238E27FC236}">
                    <a16:creationId xmlns:a16="http://schemas.microsoft.com/office/drawing/2014/main" id="{0D419BC2-5E48-B3FB-B406-99B5AC262173}"/>
                  </a:ext>
                </a:extLst>
              </p:cNvPr>
              <p:cNvPicPr/>
              <p:nvPr/>
            </p:nvPicPr>
            <p:blipFill>
              <a:blip r:embed="rId4"/>
              <a:stretch>
                <a:fillRect/>
              </a:stretch>
            </p:blipFill>
            <p:spPr>
              <a:xfrm>
                <a:off x="4278651" y="1678320"/>
                <a:ext cx="380880" cy="183600"/>
              </a:xfrm>
              <a:prstGeom prst="rect">
                <a:avLst/>
              </a:prstGeom>
            </p:spPr>
          </p:pic>
        </mc:Fallback>
      </mc:AlternateContent>
    </p:spTree>
    <p:extLst>
      <p:ext uri="{BB962C8B-B14F-4D97-AF65-F5344CB8AC3E}">
        <p14:creationId xmlns:p14="http://schemas.microsoft.com/office/powerpoint/2010/main" val="419605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Fundamental Concepts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3EE4F3E8-3BC7-0D1A-DEFD-5B963AE343B0}"/>
              </a:ext>
            </a:extLst>
          </p:cNvPr>
          <p:cNvSpPr txBox="1"/>
          <p:nvPr/>
        </p:nvSpPr>
        <p:spPr>
          <a:xfrm>
            <a:off x="3646714" y="654615"/>
            <a:ext cx="4789715"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1. National Income</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BB69B2A1-3B85-EB4D-7ADB-2C64FF5728BB}"/>
              </a:ext>
            </a:extLst>
          </p:cNvPr>
          <p:cNvPicPr>
            <a:picLocks noChangeAspect="1"/>
          </p:cNvPicPr>
          <p:nvPr/>
        </p:nvPicPr>
        <p:blipFill>
          <a:blip r:embed="rId2"/>
          <a:stretch>
            <a:fillRect/>
          </a:stretch>
        </p:blipFill>
        <p:spPr>
          <a:xfrm>
            <a:off x="299685" y="2043593"/>
            <a:ext cx="8881985" cy="1247746"/>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pic>
        <p:nvPicPr>
          <p:cNvPr id="9" name="Picture 8">
            <a:extLst>
              <a:ext uri="{FF2B5EF4-FFF2-40B4-BE49-F238E27FC236}">
                <a16:creationId xmlns:a16="http://schemas.microsoft.com/office/drawing/2014/main" id="{8E415C7D-9B1C-6CE1-2A15-750AD855FFA6}"/>
              </a:ext>
            </a:extLst>
          </p:cNvPr>
          <p:cNvPicPr>
            <a:picLocks noChangeAspect="1"/>
          </p:cNvPicPr>
          <p:nvPr/>
        </p:nvPicPr>
        <p:blipFill>
          <a:blip r:embed="rId3"/>
          <a:stretch>
            <a:fillRect/>
          </a:stretch>
        </p:blipFill>
        <p:spPr>
          <a:xfrm>
            <a:off x="5154000" y="3712990"/>
            <a:ext cx="4071167" cy="2633716"/>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pic>
        <p:nvPicPr>
          <p:cNvPr id="16" name="Picture 15">
            <a:extLst>
              <a:ext uri="{FF2B5EF4-FFF2-40B4-BE49-F238E27FC236}">
                <a16:creationId xmlns:a16="http://schemas.microsoft.com/office/drawing/2014/main" id="{2CCE967F-8D47-F6F6-9FD1-10121CA495C1}"/>
              </a:ext>
            </a:extLst>
          </p:cNvPr>
          <p:cNvPicPr>
            <a:picLocks noChangeAspect="1"/>
          </p:cNvPicPr>
          <p:nvPr/>
        </p:nvPicPr>
        <p:blipFill>
          <a:blip r:embed="rId4"/>
          <a:stretch>
            <a:fillRect/>
          </a:stretch>
        </p:blipFill>
        <p:spPr>
          <a:xfrm>
            <a:off x="416597" y="3749393"/>
            <a:ext cx="3722502" cy="2597313"/>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pic>
        <p:nvPicPr>
          <p:cNvPr id="23" name="Picture 22">
            <a:extLst>
              <a:ext uri="{FF2B5EF4-FFF2-40B4-BE49-F238E27FC236}">
                <a16:creationId xmlns:a16="http://schemas.microsoft.com/office/drawing/2014/main" id="{64664390-F83F-7EDF-1F4D-10562204773C}"/>
              </a:ext>
            </a:extLst>
          </p:cNvPr>
          <p:cNvPicPr>
            <a:picLocks noChangeAspect="1"/>
          </p:cNvPicPr>
          <p:nvPr/>
        </p:nvPicPr>
        <p:blipFill>
          <a:blip r:embed="rId5"/>
          <a:stretch>
            <a:fillRect/>
          </a:stretch>
        </p:blipFill>
        <p:spPr>
          <a:xfrm>
            <a:off x="9691846" y="1239390"/>
            <a:ext cx="2276669" cy="1902423"/>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sp>
        <p:nvSpPr>
          <p:cNvPr id="24" name="TextBox 23">
            <a:extLst>
              <a:ext uri="{FF2B5EF4-FFF2-40B4-BE49-F238E27FC236}">
                <a16:creationId xmlns:a16="http://schemas.microsoft.com/office/drawing/2014/main" id="{0C72A722-914E-B53A-34E1-4ACA776C1F21}"/>
              </a:ext>
            </a:extLst>
          </p:cNvPr>
          <p:cNvSpPr txBox="1"/>
          <p:nvPr/>
        </p:nvSpPr>
        <p:spPr>
          <a:xfrm>
            <a:off x="226510" y="1239390"/>
            <a:ext cx="4947241" cy="523220"/>
          </a:xfrm>
          <a:prstGeom prst="rect">
            <a:avLst/>
          </a:prstGeom>
          <a:noFill/>
        </p:spPr>
        <p:txBody>
          <a:bodyPr wrap="square">
            <a:spAutoFit/>
          </a:bodyPr>
          <a:lstStyle/>
          <a:p>
            <a:r>
              <a:rPr lang="en-US" sz="2800" spc="50" dirty="0">
                <a:ln w="9525" cmpd="sng">
                  <a:solidFill>
                    <a:srgbClr val="4472C4"/>
                  </a:solidFill>
                  <a:prstDash val="solid"/>
                </a:ln>
                <a:solidFill>
                  <a:schemeClr val="bg1"/>
                </a:solidFill>
                <a:effectLst>
                  <a:glow rad="38100">
                    <a:srgbClr val="4472C4">
                      <a:alpha val="40000"/>
                    </a:srgbClr>
                  </a:glow>
                </a:effectLst>
                <a:latin typeface="Berlin Sans FB" panose="020E0602020502020306" pitchFamily="34" charset="0"/>
              </a:rPr>
              <a:t>Gross Domestic Product (GDP)</a:t>
            </a:r>
            <a:endParaRPr lang="en-US" sz="2800" dirty="0">
              <a:solidFill>
                <a:schemeClr val="bg1"/>
              </a:solidFill>
            </a:endParaRPr>
          </a:p>
        </p:txBody>
      </p:sp>
    </p:spTree>
    <p:extLst>
      <p:ext uri="{BB962C8B-B14F-4D97-AF65-F5344CB8AC3E}">
        <p14:creationId xmlns:p14="http://schemas.microsoft.com/office/powerpoint/2010/main" val="357206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Fundamental Concepts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3EE4F3E8-3BC7-0D1A-DEFD-5B963AE343B0}"/>
              </a:ext>
            </a:extLst>
          </p:cNvPr>
          <p:cNvSpPr txBox="1"/>
          <p:nvPr/>
        </p:nvSpPr>
        <p:spPr>
          <a:xfrm>
            <a:off x="2601686" y="654615"/>
            <a:ext cx="628379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1. National Income </a:t>
            </a:r>
            <a:endParaRPr kumimoji="0" lang="en-US" sz="3200" i="0" u="none" strike="noStrike" kern="1200" cap="none" spc="0" normalizeH="0" baseline="0" noProof="0" dirty="0">
              <a:ln>
                <a:noFill/>
              </a:ln>
              <a:solidFill>
                <a:srgbClr val="FF0000"/>
              </a:solidFill>
              <a:effectLst/>
              <a:uLnTx/>
              <a:uFillTx/>
              <a:latin typeface="Berlin Sans FB" panose="020E0602020502020306" pitchFamily="34" charset="0"/>
            </a:endParaRPr>
          </a:p>
        </p:txBody>
      </p:sp>
      <p:pic>
        <p:nvPicPr>
          <p:cNvPr id="10" name="Picture 9">
            <a:extLst>
              <a:ext uri="{FF2B5EF4-FFF2-40B4-BE49-F238E27FC236}">
                <a16:creationId xmlns:a16="http://schemas.microsoft.com/office/drawing/2014/main" id="{02A2DDA3-F749-0661-614F-43870A675BF6}"/>
              </a:ext>
            </a:extLst>
          </p:cNvPr>
          <p:cNvPicPr>
            <a:picLocks noChangeAspect="1"/>
          </p:cNvPicPr>
          <p:nvPr/>
        </p:nvPicPr>
        <p:blipFill>
          <a:blip r:embed="rId2"/>
          <a:stretch>
            <a:fillRect/>
          </a:stretch>
        </p:blipFill>
        <p:spPr>
          <a:xfrm>
            <a:off x="266700" y="2235092"/>
            <a:ext cx="3973286" cy="1778144"/>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pic>
        <p:nvPicPr>
          <p:cNvPr id="18" name="Picture 17">
            <a:extLst>
              <a:ext uri="{FF2B5EF4-FFF2-40B4-BE49-F238E27FC236}">
                <a16:creationId xmlns:a16="http://schemas.microsoft.com/office/drawing/2014/main" id="{0A30D178-4756-5CD9-5F66-B58F8273F500}"/>
              </a:ext>
            </a:extLst>
          </p:cNvPr>
          <p:cNvPicPr>
            <a:picLocks noChangeAspect="1"/>
          </p:cNvPicPr>
          <p:nvPr/>
        </p:nvPicPr>
        <p:blipFill>
          <a:blip r:embed="rId3"/>
          <a:stretch>
            <a:fillRect/>
          </a:stretch>
        </p:blipFill>
        <p:spPr>
          <a:xfrm>
            <a:off x="4823564" y="2235092"/>
            <a:ext cx="4149001" cy="1778144"/>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pic>
        <p:nvPicPr>
          <p:cNvPr id="24" name="Picture 23">
            <a:extLst>
              <a:ext uri="{FF2B5EF4-FFF2-40B4-BE49-F238E27FC236}">
                <a16:creationId xmlns:a16="http://schemas.microsoft.com/office/drawing/2014/main" id="{A9EBCA6E-0209-640B-BEB9-A7354B86FE80}"/>
              </a:ext>
            </a:extLst>
          </p:cNvPr>
          <p:cNvPicPr>
            <a:picLocks noChangeAspect="1"/>
          </p:cNvPicPr>
          <p:nvPr/>
        </p:nvPicPr>
        <p:blipFill>
          <a:blip r:embed="rId4"/>
          <a:stretch>
            <a:fillRect/>
          </a:stretch>
        </p:blipFill>
        <p:spPr>
          <a:xfrm>
            <a:off x="825953" y="5535909"/>
            <a:ext cx="3147333" cy="662997"/>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pic>
        <p:nvPicPr>
          <p:cNvPr id="28" name="Picture 27">
            <a:extLst>
              <a:ext uri="{FF2B5EF4-FFF2-40B4-BE49-F238E27FC236}">
                <a16:creationId xmlns:a16="http://schemas.microsoft.com/office/drawing/2014/main" id="{289CC321-C29C-0739-F3CD-9C514BA7D262}"/>
              </a:ext>
            </a:extLst>
          </p:cNvPr>
          <p:cNvPicPr>
            <a:picLocks noChangeAspect="1"/>
          </p:cNvPicPr>
          <p:nvPr/>
        </p:nvPicPr>
        <p:blipFill>
          <a:blip r:embed="rId5"/>
          <a:stretch>
            <a:fillRect/>
          </a:stretch>
        </p:blipFill>
        <p:spPr>
          <a:xfrm>
            <a:off x="5284955" y="5589027"/>
            <a:ext cx="3226218" cy="625491"/>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pic>
        <p:nvPicPr>
          <p:cNvPr id="30" name="Picture 29">
            <a:extLst>
              <a:ext uri="{FF2B5EF4-FFF2-40B4-BE49-F238E27FC236}">
                <a16:creationId xmlns:a16="http://schemas.microsoft.com/office/drawing/2014/main" id="{44553F44-9F31-0A79-12A3-897996C8A616}"/>
              </a:ext>
            </a:extLst>
          </p:cNvPr>
          <p:cNvPicPr>
            <a:picLocks noChangeAspect="1"/>
          </p:cNvPicPr>
          <p:nvPr/>
        </p:nvPicPr>
        <p:blipFill>
          <a:blip r:embed="rId6"/>
          <a:stretch>
            <a:fillRect/>
          </a:stretch>
        </p:blipFill>
        <p:spPr>
          <a:xfrm>
            <a:off x="3199325" y="4464067"/>
            <a:ext cx="3208913" cy="579169"/>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pic>
        <p:nvPicPr>
          <p:cNvPr id="32" name="Picture 31">
            <a:extLst>
              <a:ext uri="{FF2B5EF4-FFF2-40B4-BE49-F238E27FC236}">
                <a16:creationId xmlns:a16="http://schemas.microsoft.com/office/drawing/2014/main" id="{88F4681A-6057-4270-BEA7-86090831EC82}"/>
              </a:ext>
            </a:extLst>
          </p:cNvPr>
          <p:cNvPicPr>
            <a:picLocks noChangeAspect="1"/>
          </p:cNvPicPr>
          <p:nvPr/>
        </p:nvPicPr>
        <p:blipFill>
          <a:blip r:embed="rId7"/>
          <a:stretch>
            <a:fillRect/>
          </a:stretch>
        </p:blipFill>
        <p:spPr>
          <a:xfrm>
            <a:off x="9765847" y="632804"/>
            <a:ext cx="2171700" cy="1514475"/>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sp>
        <p:nvSpPr>
          <p:cNvPr id="34" name="TextBox 33">
            <a:extLst>
              <a:ext uri="{FF2B5EF4-FFF2-40B4-BE49-F238E27FC236}">
                <a16:creationId xmlns:a16="http://schemas.microsoft.com/office/drawing/2014/main" id="{5A85C288-4A91-9307-110A-828DF9E5BBAE}"/>
              </a:ext>
            </a:extLst>
          </p:cNvPr>
          <p:cNvSpPr txBox="1"/>
          <p:nvPr/>
        </p:nvSpPr>
        <p:spPr>
          <a:xfrm>
            <a:off x="234359" y="1285395"/>
            <a:ext cx="4947241" cy="523220"/>
          </a:xfrm>
          <a:prstGeom prst="rect">
            <a:avLst/>
          </a:prstGeom>
          <a:noFill/>
        </p:spPr>
        <p:txBody>
          <a:bodyPr wrap="square">
            <a:spAutoFit/>
          </a:bodyPr>
          <a:lstStyle/>
          <a:p>
            <a:r>
              <a:rPr lang="en-US" sz="2800" spc="50" dirty="0">
                <a:ln w="9525" cmpd="sng">
                  <a:solidFill>
                    <a:srgbClr val="4472C4"/>
                  </a:solidFill>
                  <a:prstDash val="solid"/>
                </a:ln>
                <a:solidFill>
                  <a:schemeClr val="bg1"/>
                </a:solidFill>
                <a:effectLst>
                  <a:glow rad="38100">
                    <a:srgbClr val="4472C4">
                      <a:alpha val="40000"/>
                    </a:srgbClr>
                  </a:glow>
                </a:effectLst>
                <a:latin typeface="Berlin Sans FB" panose="020E0602020502020306" pitchFamily="34" charset="0"/>
              </a:rPr>
              <a:t>Gross Domestic Product (GDP)</a:t>
            </a:r>
            <a:endParaRPr lang="en-US" sz="2800" dirty="0">
              <a:solidFill>
                <a:schemeClr val="bg1"/>
              </a:solidFill>
            </a:endParaRPr>
          </a:p>
        </p:txBody>
      </p:sp>
    </p:spTree>
    <p:extLst>
      <p:ext uri="{BB962C8B-B14F-4D97-AF65-F5344CB8AC3E}">
        <p14:creationId xmlns:p14="http://schemas.microsoft.com/office/powerpoint/2010/main" val="79220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Fundamental Concepts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3EE4F3E8-3BC7-0D1A-DEFD-5B963AE343B0}"/>
              </a:ext>
            </a:extLst>
          </p:cNvPr>
          <p:cNvSpPr txBox="1"/>
          <p:nvPr/>
        </p:nvSpPr>
        <p:spPr>
          <a:xfrm>
            <a:off x="2601686" y="654615"/>
            <a:ext cx="628379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1. National Income </a:t>
            </a:r>
            <a:endParaRPr kumimoji="0" lang="en-US" sz="3200" i="0" u="none" strike="noStrike" kern="1200" cap="none" spc="0" normalizeH="0" baseline="0" noProof="0" dirty="0">
              <a:ln>
                <a:noFill/>
              </a:ln>
              <a:solidFill>
                <a:srgbClr val="FF0000"/>
              </a:solidFill>
              <a:effectLst/>
              <a:uLnTx/>
              <a:uFillTx/>
              <a:latin typeface="Berlin Sans FB" panose="020E0602020502020306" pitchFamily="34" charset="0"/>
            </a:endParaRPr>
          </a:p>
        </p:txBody>
      </p:sp>
      <p:sp>
        <p:nvSpPr>
          <p:cNvPr id="34" name="TextBox 33">
            <a:extLst>
              <a:ext uri="{FF2B5EF4-FFF2-40B4-BE49-F238E27FC236}">
                <a16:creationId xmlns:a16="http://schemas.microsoft.com/office/drawing/2014/main" id="{5A85C288-4A91-9307-110A-828DF9E5BBAE}"/>
              </a:ext>
            </a:extLst>
          </p:cNvPr>
          <p:cNvSpPr txBox="1"/>
          <p:nvPr/>
        </p:nvSpPr>
        <p:spPr>
          <a:xfrm>
            <a:off x="234359" y="1285395"/>
            <a:ext cx="4947241" cy="523220"/>
          </a:xfrm>
          <a:prstGeom prst="rect">
            <a:avLst/>
          </a:prstGeom>
          <a:noFill/>
        </p:spPr>
        <p:txBody>
          <a:bodyPr wrap="square">
            <a:spAutoFit/>
          </a:bodyPr>
          <a:lstStyle/>
          <a:p>
            <a:r>
              <a:rPr lang="en-US" sz="2800" spc="50" dirty="0">
                <a:ln w="9525" cmpd="sng">
                  <a:solidFill>
                    <a:srgbClr val="4472C4"/>
                  </a:solidFill>
                  <a:prstDash val="solid"/>
                </a:ln>
                <a:solidFill>
                  <a:schemeClr val="bg1"/>
                </a:solidFill>
                <a:effectLst>
                  <a:glow rad="38100">
                    <a:srgbClr val="4472C4">
                      <a:alpha val="40000"/>
                    </a:srgbClr>
                  </a:glow>
                </a:effectLst>
                <a:latin typeface="Berlin Sans FB" panose="020E0602020502020306" pitchFamily="34" charset="0"/>
              </a:rPr>
              <a:t>Net Domestic Product (NDP)</a:t>
            </a:r>
            <a:endParaRPr lang="en-US" sz="2800" dirty="0">
              <a:solidFill>
                <a:schemeClr val="bg1"/>
              </a:solidFill>
            </a:endParaRPr>
          </a:p>
        </p:txBody>
      </p:sp>
      <p:pic>
        <p:nvPicPr>
          <p:cNvPr id="8" name="Picture 7">
            <a:extLst>
              <a:ext uri="{FF2B5EF4-FFF2-40B4-BE49-F238E27FC236}">
                <a16:creationId xmlns:a16="http://schemas.microsoft.com/office/drawing/2014/main" id="{58531746-9D3A-306C-D77D-37BB24C8B3E1}"/>
              </a:ext>
            </a:extLst>
          </p:cNvPr>
          <p:cNvPicPr>
            <a:picLocks noChangeAspect="1"/>
          </p:cNvPicPr>
          <p:nvPr/>
        </p:nvPicPr>
        <p:blipFill>
          <a:blip r:embed="rId2"/>
          <a:stretch>
            <a:fillRect/>
          </a:stretch>
        </p:blipFill>
        <p:spPr>
          <a:xfrm>
            <a:off x="1957010" y="1979169"/>
            <a:ext cx="7753047" cy="4245475"/>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spTree>
    <p:extLst>
      <p:ext uri="{BB962C8B-B14F-4D97-AF65-F5344CB8AC3E}">
        <p14:creationId xmlns:p14="http://schemas.microsoft.com/office/powerpoint/2010/main" val="24792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Fundamental Concepts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3EE4F3E8-3BC7-0D1A-DEFD-5B963AE343B0}"/>
              </a:ext>
            </a:extLst>
          </p:cNvPr>
          <p:cNvSpPr txBox="1"/>
          <p:nvPr/>
        </p:nvSpPr>
        <p:spPr>
          <a:xfrm>
            <a:off x="2601686" y="654615"/>
            <a:ext cx="628379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1. National Income </a:t>
            </a:r>
            <a:endParaRPr kumimoji="0" lang="en-US" sz="3200" i="0" u="none" strike="noStrike" kern="1200" cap="none" spc="0" normalizeH="0" baseline="0" noProof="0" dirty="0">
              <a:ln>
                <a:noFill/>
              </a:ln>
              <a:solidFill>
                <a:srgbClr val="FF0000"/>
              </a:solidFill>
              <a:effectLst/>
              <a:uLnTx/>
              <a:uFillTx/>
              <a:latin typeface="Berlin Sans FB" panose="020E0602020502020306" pitchFamily="34" charset="0"/>
            </a:endParaRPr>
          </a:p>
        </p:txBody>
      </p:sp>
      <p:sp>
        <p:nvSpPr>
          <p:cNvPr id="34" name="TextBox 33">
            <a:extLst>
              <a:ext uri="{FF2B5EF4-FFF2-40B4-BE49-F238E27FC236}">
                <a16:creationId xmlns:a16="http://schemas.microsoft.com/office/drawing/2014/main" id="{5A85C288-4A91-9307-110A-828DF9E5BBAE}"/>
              </a:ext>
            </a:extLst>
          </p:cNvPr>
          <p:cNvSpPr txBox="1"/>
          <p:nvPr/>
        </p:nvSpPr>
        <p:spPr>
          <a:xfrm>
            <a:off x="234359" y="1285395"/>
            <a:ext cx="4947241" cy="523220"/>
          </a:xfrm>
          <a:prstGeom prst="rect">
            <a:avLst/>
          </a:prstGeom>
          <a:noFill/>
        </p:spPr>
        <p:txBody>
          <a:bodyPr wrap="square">
            <a:spAutoFit/>
          </a:bodyPr>
          <a:lstStyle/>
          <a:p>
            <a:r>
              <a:rPr lang="en-US" sz="2800" spc="50" dirty="0">
                <a:ln w="9525" cmpd="sng">
                  <a:solidFill>
                    <a:srgbClr val="4472C4"/>
                  </a:solidFill>
                  <a:prstDash val="solid"/>
                </a:ln>
                <a:solidFill>
                  <a:schemeClr val="bg1"/>
                </a:solidFill>
                <a:effectLst>
                  <a:glow rad="38100">
                    <a:srgbClr val="4472C4">
                      <a:alpha val="40000"/>
                    </a:srgbClr>
                  </a:glow>
                </a:effectLst>
                <a:latin typeface="Berlin Sans FB" panose="020E0602020502020306" pitchFamily="34" charset="0"/>
              </a:rPr>
              <a:t>Gross National Product (GNP)</a:t>
            </a:r>
            <a:endParaRPr lang="en-US" sz="2800" dirty="0">
              <a:solidFill>
                <a:schemeClr val="bg1"/>
              </a:solidFill>
            </a:endParaRPr>
          </a:p>
        </p:txBody>
      </p:sp>
      <p:pic>
        <p:nvPicPr>
          <p:cNvPr id="10" name="Picture 9">
            <a:extLst>
              <a:ext uri="{FF2B5EF4-FFF2-40B4-BE49-F238E27FC236}">
                <a16:creationId xmlns:a16="http://schemas.microsoft.com/office/drawing/2014/main" id="{8F4E1513-C755-1822-94EF-1138FE1CF1ED}"/>
              </a:ext>
            </a:extLst>
          </p:cNvPr>
          <p:cNvPicPr>
            <a:picLocks noChangeAspect="1"/>
          </p:cNvPicPr>
          <p:nvPr/>
        </p:nvPicPr>
        <p:blipFill>
          <a:blip r:embed="rId2"/>
          <a:stretch>
            <a:fillRect/>
          </a:stretch>
        </p:blipFill>
        <p:spPr>
          <a:xfrm>
            <a:off x="267016" y="1886595"/>
            <a:ext cx="8618463" cy="1124148"/>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pic>
        <p:nvPicPr>
          <p:cNvPr id="14" name="Picture 13">
            <a:extLst>
              <a:ext uri="{FF2B5EF4-FFF2-40B4-BE49-F238E27FC236}">
                <a16:creationId xmlns:a16="http://schemas.microsoft.com/office/drawing/2014/main" id="{2CAA1D13-56F7-02AF-CF7C-769140FC6186}"/>
              </a:ext>
            </a:extLst>
          </p:cNvPr>
          <p:cNvPicPr>
            <a:picLocks noChangeAspect="1"/>
          </p:cNvPicPr>
          <p:nvPr/>
        </p:nvPicPr>
        <p:blipFill>
          <a:blip r:embed="rId3"/>
          <a:stretch>
            <a:fillRect/>
          </a:stretch>
        </p:blipFill>
        <p:spPr>
          <a:xfrm>
            <a:off x="304503" y="3088723"/>
            <a:ext cx="3429297" cy="3261643"/>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pic>
        <p:nvPicPr>
          <p:cNvPr id="7" name="Picture 6">
            <a:extLst>
              <a:ext uri="{FF2B5EF4-FFF2-40B4-BE49-F238E27FC236}">
                <a16:creationId xmlns:a16="http://schemas.microsoft.com/office/drawing/2014/main" id="{98A6C115-F068-708F-EB66-88D4E16C8F6D}"/>
              </a:ext>
            </a:extLst>
          </p:cNvPr>
          <p:cNvPicPr>
            <a:picLocks noChangeAspect="1"/>
          </p:cNvPicPr>
          <p:nvPr/>
        </p:nvPicPr>
        <p:blipFill>
          <a:blip r:embed="rId4"/>
          <a:stretch>
            <a:fillRect/>
          </a:stretch>
        </p:blipFill>
        <p:spPr>
          <a:xfrm>
            <a:off x="4019565" y="3847258"/>
            <a:ext cx="3872578" cy="2503108"/>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pic>
        <p:nvPicPr>
          <p:cNvPr id="8" name="Picture 7">
            <a:extLst>
              <a:ext uri="{FF2B5EF4-FFF2-40B4-BE49-F238E27FC236}">
                <a16:creationId xmlns:a16="http://schemas.microsoft.com/office/drawing/2014/main" id="{665D29A9-5FB6-3772-BD90-BCE84D0455E2}"/>
              </a:ext>
            </a:extLst>
          </p:cNvPr>
          <p:cNvPicPr>
            <a:picLocks noChangeAspect="1"/>
          </p:cNvPicPr>
          <p:nvPr/>
        </p:nvPicPr>
        <p:blipFill>
          <a:blip r:embed="rId5"/>
          <a:stretch>
            <a:fillRect/>
          </a:stretch>
        </p:blipFill>
        <p:spPr>
          <a:xfrm>
            <a:off x="8382002" y="3759833"/>
            <a:ext cx="3589847" cy="2597969"/>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spTree>
    <p:extLst>
      <p:ext uri="{BB962C8B-B14F-4D97-AF65-F5344CB8AC3E}">
        <p14:creationId xmlns:p14="http://schemas.microsoft.com/office/powerpoint/2010/main" val="1936168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2C003-C394-40FB-8239-A7F4100D22D9}"/>
              </a:ext>
            </a:extLst>
          </p:cNvPr>
          <p:cNvSpPr txBox="1"/>
          <p:nvPr/>
        </p:nvSpPr>
        <p:spPr>
          <a:xfrm>
            <a:off x="0" y="48029"/>
            <a:ext cx="3973286"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FF00"/>
                </a:solidFill>
                <a:effectLst>
                  <a:glow rad="38100">
                    <a:srgbClr val="4472C4">
                      <a:alpha val="40000"/>
                    </a:srgbClr>
                  </a:glow>
                </a:effectLst>
                <a:uLnTx/>
                <a:uFillTx/>
                <a:latin typeface="Harlow Solid Italic" panose="04030604020F02020D02" pitchFamily="82" charset="0"/>
                <a:ea typeface="+mn-ea"/>
                <a:cs typeface="+mn-cs"/>
              </a:rPr>
              <a:t>Fundamental Concepts</a:t>
            </a:r>
            <a:endParaRPr kumimoji="0" lang="en-US" sz="32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BCECC550-72C1-B688-C0C5-848E860B4CF6}"/>
              </a:ext>
            </a:extLst>
          </p:cNvPr>
          <p:cNvCxnSpPr>
            <a:cxnSpLocks/>
          </p:cNvCxnSpPr>
          <p:nvPr/>
        </p:nvCxnSpPr>
        <p:spPr>
          <a:xfrm>
            <a:off x="0" y="6525868"/>
            <a:ext cx="3246677" cy="0"/>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59694C-84EF-CF1E-082C-518BEAD38555}"/>
              </a:ext>
            </a:extLst>
          </p:cNvPr>
          <p:cNvSpPr txBox="1"/>
          <p:nvPr/>
        </p:nvSpPr>
        <p:spPr>
          <a:xfrm>
            <a:off x="9601200" y="0"/>
            <a:ext cx="25908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9525" cmpd="sng">
                  <a:solidFill>
                    <a:srgbClr val="4472C4"/>
                  </a:solidFill>
                  <a:prstDash val="solid"/>
                </a:ln>
                <a:solidFill>
                  <a:srgbClr val="F3D5E0"/>
                </a:solidFill>
                <a:effectLst>
                  <a:glow rad="38100">
                    <a:srgbClr val="4472C4">
                      <a:alpha val="40000"/>
                    </a:srgbClr>
                  </a:glow>
                </a:effectLst>
                <a:uLnTx/>
                <a:uFillTx/>
                <a:latin typeface="Harlow Solid Italic" panose="04030604020F02020D02" pitchFamily="82" charset="0"/>
                <a:ea typeface="+mn-ea"/>
                <a:cs typeface="+mn-cs"/>
              </a:rPr>
              <a:t>Concepts of Economics</a:t>
            </a:r>
            <a:endParaRPr kumimoji="0" lang="en-US" sz="2000" b="0" i="0" u="none" strike="noStrike" kern="1200" cap="none" spc="0" normalizeH="0" baseline="0" noProof="0" dirty="0">
              <a:ln>
                <a:noFill/>
              </a:ln>
              <a:solidFill>
                <a:srgbClr val="F3D5E0"/>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34097196-0590-6F59-41CB-CE11BC75E8F5}"/>
              </a:ext>
            </a:extLst>
          </p:cNvPr>
          <p:cNvCxnSpPr>
            <a:cxnSpLocks/>
          </p:cNvCxnSpPr>
          <p:nvPr/>
        </p:nvCxnSpPr>
        <p:spPr>
          <a:xfrm flipV="1">
            <a:off x="9710057" y="400110"/>
            <a:ext cx="2481943" cy="1879"/>
          </a:xfrm>
          <a:prstGeom prst="line">
            <a:avLst/>
          </a:prstGeom>
          <a:ln w="38100">
            <a:solidFill>
              <a:srgbClr val="FFF0C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78FAB4-41A4-E884-7C4A-24FC4EF6B31D}"/>
              </a:ext>
            </a:extLst>
          </p:cNvPr>
          <p:cNvSpPr txBox="1"/>
          <p:nvPr/>
        </p:nvSpPr>
        <p:spPr>
          <a:xfrm>
            <a:off x="-73466" y="6504057"/>
            <a:ext cx="380726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en-US" sz="2400" b="1" spc="50" dirty="0">
                <a:ln w="9525" cmpd="sng">
                  <a:solidFill>
                    <a:srgbClr val="4472C4"/>
                  </a:solidFill>
                  <a:prstDash val="solid"/>
                </a:ln>
                <a:solidFill>
                  <a:srgbClr val="F3D5E0"/>
                </a:solidFill>
                <a:effectLst>
                  <a:glow rad="38100">
                    <a:srgbClr val="4472C4">
                      <a:alpha val="40000"/>
                    </a:srgbClr>
                  </a:glow>
                </a:effectLst>
                <a:latin typeface="Harlow Solid Italic" panose="04030604020F02020D02" pitchFamily="82" charset="0"/>
              </a:rPr>
              <a:t>Macro economics concepts</a:t>
            </a:r>
          </a:p>
        </p:txBody>
      </p:sp>
      <p:sp>
        <p:nvSpPr>
          <p:cNvPr id="4" name="TextBox 3">
            <a:extLst>
              <a:ext uri="{FF2B5EF4-FFF2-40B4-BE49-F238E27FC236}">
                <a16:creationId xmlns:a16="http://schemas.microsoft.com/office/drawing/2014/main" id="{3EE4F3E8-3BC7-0D1A-DEFD-5B963AE343B0}"/>
              </a:ext>
            </a:extLst>
          </p:cNvPr>
          <p:cNvSpPr txBox="1"/>
          <p:nvPr/>
        </p:nvSpPr>
        <p:spPr>
          <a:xfrm>
            <a:off x="2601686" y="654615"/>
            <a:ext cx="628379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50" normalizeH="0" baseline="0" noProof="0" dirty="0">
                <a:ln w="9525" cmpd="sng">
                  <a:solidFill>
                    <a:srgbClr val="4472C4"/>
                  </a:solidFill>
                  <a:prstDash val="solid"/>
                </a:ln>
                <a:solidFill>
                  <a:srgbClr val="FF0000"/>
                </a:solidFill>
                <a:effectLst>
                  <a:glow rad="38100">
                    <a:srgbClr val="4472C4">
                      <a:alpha val="40000"/>
                    </a:srgbClr>
                  </a:glow>
                </a:effectLst>
                <a:uLnTx/>
                <a:uFillTx/>
                <a:latin typeface="Harlow Solid Italic" panose="04030604020F02020D02" pitchFamily="82" charset="0"/>
                <a:ea typeface="+mn-ea"/>
                <a:cs typeface="+mn-cs"/>
              </a:rPr>
              <a:t>2. Business Cycle </a:t>
            </a:r>
            <a:endParaRPr kumimoji="0" lang="en-US" sz="3200" i="0" u="none" strike="noStrike" kern="1200" cap="none" spc="0" normalizeH="0" baseline="0" noProof="0" dirty="0">
              <a:ln>
                <a:noFill/>
              </a:ln>
              <a:solidFill>
                <a:srgbClr val="FF0000"/>
              </a:solidFill>
              <a:effectLst/>
              <a:uLnTx/>
              <a:uFillTx/>
              <a:latin typeface="Berlin Sans FB" panose="020E0602020502020306" pitchFamily="34" charset="0"/>
            </a:endParaRPr>
          </a:p>
        </p:txBody>
      </p:sp>
      <p:pic>
        <p:nvPicPr>
          <p:cNvPr id="9" name="Picture 8">
            <a:extLst>
              <a:ext uri="{FF2B5EF4-FFF2-40B4-BE49-F238E27FC236}">
                <a16:creationId xmlns:a16="http://schemas.microsoft.com/office/drawing/2014/main" id="{64B988F9-8CCA-9E8A-FF71-7710F8DE1A25}"/>
              </a:ext>
            </a:extLst>
          </p:cNvPr>
          <p:cNvPicPr>
            <a:picLocks noChangeAspect="1"/>
          </p:cNvPicPr>
          <p:nvPr/>
        </p:nvPicPr>
        <p:blipFill>
          <a:blip r:embed="rId2"/>
          <a:stretch>
            <a:fillRect/>
          </a:stretch>
        </p:blipFill>
        <p:spPr>
          <a:xfrm>
            <a:off x="1322924" y="1372511"/>
            <a:ext cx="9290647" cy="4875290"/>
          </a:xfrm>
          <a:prstGeom prst="rect">
            <a:avLst/>
          </a:prstGeom>
          <a:solidFill>
            <a:schemeClr val="tx1">
              <a:lumMod val="85000"/>
              <a:lumOff val="15000"/>
            </a:schemeClr>
          </a:solidFill>
          <a:ln>
            <a:noFill/>
          </a:ln>
          <a:effectLst>
            <a:glow rad="228600">
              <a:schemeClr val="accent4">
                <a:satMod val="175000"/>
                <a:alpha val="40000"/>
              </a:schemeClr>
            </a:glow>
            <a:outerShdw blurRad="50800" dist="38100" dir="18900000" algn="bl" rotWithShape="0">
              <a:prstClr val="black">
                <a:alpha val="40000"/>
              </a:prstClr>
            </a:outerShdw>
          </a:effectLst>
        </p:spPr>
      </p:pic>
    </p:spTree>
    <p:extLst>
      <p:ext uri="{BB962C8B-B14F-4D97-AF65-F5344CB8AC3E}">
        <p14:creationId xmlns:p14="http://schemas.microsoft.com/office/powerpoint/2010/main" val="3280586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4073</TotalTime>
  <Words>1692</Words>
  <Application>Microsoft Office PowerPoint</Application>
  <PresentationFormat>Widescreen</PresentationFormat>
  <Paragraphs>196</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Berlin Sans FB</vt:lpstr>
      <vt:lpstr>Bradley Hand ITC</vt:lpstr>
      <vt:lpstr>Calibri</vt:lpstr>
      <vt:lpstr>Calibri Light</vt:lpstr>
      <vt:lpstr>Cavolini</vt:lpstr>
      <vt:lpstr>Daytona</vt:lpstr>
      <vt:lpstr>Harlow Solid Italic</vt:lpstr>
      <vt:lpstr>Ink Free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arya</dc:creator>
  <cp:lastModifiedBy>Shekhar Singh</cp:lastModifiedBy>
  <cp:revision>493</cp:revision>
  <dcterms:created xsi:type="dcterms:W3CDTF">2020-08-21T18:04:03Z</dcterms:created>
  <dcterms:modified xsi:type="dcterms:W3CDTF">2024-08-05T10:51:05Z</dcterms:modified>
</cp:coreProperties>
</file>