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Lst>
  <p:notesMasterIdLst>
    <p:notesMasterId r:id="rId71"/>
  </p:notesMasterIdLst>
  <p:sldIdLst>
    <p:sldId id="258" r:id="rId5"/>
    <p:sldId id="279" r:id="rId6"/>
    <p:sldId id="257" r:id="rId7"/>
    <p:sldId id="367" r:id="rId8"/>
    <p:sldId id="431" r:id="rId9"/>
    <p:sldId id="393" r:id="rId10"/>
    <p:sldId id="432" r:id="rId11"/>
    <p:sldId id="494" r:id="rId12"/>
    <p:sldId id="434" r:id="rId13"/>
    <p:sldId id="435" r:id="rId14"/>
    <p:sldId id="436" r:id="rId15"/>
    <p:sldId id="437" r:id="rId16"/>
    <p:sldId id="438" r:id="rId17"/>
    <p:sldId id="439" r:id="rId18"/>
    <p:sldId id="440" r:id="rId19"/>
    <p:sldId id="497" r:id="rId20"/>
    <p:sldId id="442" r:id="rId21"/>
    <p:sldId id="443" r:id="rId22"/>
    <p:sldId id="444" r:id="rId23"/>
    <p:sldId id="445" r:id="rId24"/>
    <p:sldId id="446" r:id="rId25"/>
    <p:sldId id="499"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1" r:id="rId39"/>
    <p:sldId id="462" r:id="rId40"/>
    <p:sldId id="463" r:id="rId41"/>
    <p:sldId id="464" r:id="rId42"/>
    <p:sldId id="465" r:id="rId43"/>
    <p:sldId id="466" r:id="rId44"/>
    <p:sldId id="467" r:id="rId45"/>
    <p:sldId id="500" r:id="rId46"/>
    <p:sldId id="468" r:id="rId47"/>
    <p:sldId id="469" r:id="rId48"/>
    <p:sldId id="470" r:id="rId49"/>
    <p:sldId id="471" r:id="rId50"/>
    <p:sldId id="472" r:id="rId51"/>
    <p:sldId id="473" r:id="rId52"/>
    <p:sldId id="474" r:id="rId53"/>
    <p:sldId id="475" r:id="rId54"/>
    <p:sldId id="477" r:id="rId55"/>
    <p:sldId id="478" r:id="rId56"/>
    <p:sldId id="479" r:id="rId57"/>
    <p:sldId id="481" r:id="rId58"/>
    <p:sldId id="482" r:id="rId59"/>
    <p:sldId id="483" r:id="rId60"/>
    <p:sldId id="484" r:id="rId61"/>
    <p:sldId id="486" r:id="rId62"/>
    <p:sldId id="487" r:id="rId63"/>
    <p:sldId id="488" r:id="rId64"/>
    <p:sldId id="489" r:id="rId65"/>
    <p:sldId id="490" r:id="rId66"/>
    <p:sldId id="491" r:id="rId67"/>
    <p:sldId id="492" r:id="rId68"/>
    <p:sldId id="493" r:id="rId69"/>
    <p:sldId id="381" r:id="rId70"/>
  </p:sldIdLst>
  <p:sldSz cx="12192000" cy="6858000"/>
  <p:notesSz cx="6858000" cy="9144000"/>
  <p:embeddedFontLst>
    <p:embeddedFont>
      <p:font typeface="Arimo" panose="020B0604020202020204" charset="0"/>
      <p:regular r:id="rId72"/>
      <p:bold r:id="rId73"/>
      <p:italic r:id="rId74"/>
      <p:boldItalic r:id="rId75"/>
    </p:embeddedFont>
    <p:embeddedFont>
      <p:font typeface="Calibri" panose="020F0502020204030204" pitchFamily="34" charset="0"/>
      <p:regular r:id="rId76"/>
      <p:bold r:id="rId77"/>
      <p:italic r:id="rId78"/>
      <p:boldItalic r:id="rId79"/>
    </p:embeddedFont>
    <p:embeddedFont>
      <p:font typeface="Cambria" panose="02040503050406030204" pitchFamily="18" charset="0"/>
      <p:regular r:id="rId80"/>
      <p:bold r:id="rId81"/>
      <p:italic r:id="rId82"/>
      <p:boldItalic r:id="rId83"/>
    </p:embeddedFont>
    <p:embeddedFont>
      <p:font typeface="Noto Sans Symbols" panose="020B0604020202020204" charset="0"/>
      <p:regular r:id="rId84"/>
      <p:bold r:id="rId85"/>
    </p:embeddedFont>
    <p:embeddedFont>
      <p:font typeface="Tahoma" panose="020B0604030504040204" pitchFamily="34" charset="0"/>
      <p:regular r:id="rId86"/>
      <p:bold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1" userDrawn="1">
          <p15:clr>
            <a:srgbClr val="FFFFFF"/>
          </p15:clr>
        </p15:guide>
        <p15:guide id="2" pos="1368" userDrawn="1">
          <p15:clr>
            <a:srgbClr val="FFFFFF"/>
          </p15:clr>
        </p15:guide>
        <p15:guide id="3" orient="horz" pos="346" userDrawn="1">
          <p15:clr>
            <a:srgbClr val="FFFFFF"/>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bhit  Tyagi" initials="ST" lastIdx="1" clrIdx="0">
    <p:extLst>
      <p:ext uri="{19B8F6BF-5375-455C-9EA6-DF929625EA0E}">
        <p15:presenceInfo xmlns:p15="http://schemas.microsoft.com/office/powerpoint/2012/main" userId="Shobhit  Tyag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6FA9"/>
    <a:srgbClr val="640000"/>
    <a:srgbClr val="75A3D1"/>
    <a:srgbClr val="B59DC3"/>
    <a:srgbClr val="90B3C2"/>
    <a:srgbClr val="8A81B1"/>
    <a:srgbClr val="4F9BC9"/>
    <a:srgbClr val="8E87B7"/>
    <a:srgbClr val="76BBD4"/>
    <a:srgbClr val="5E7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5F526-33FA-4FCB-9636-5639686733BC}">
  <a:tblStyle styleId="{87D5F526-33FA-4FCB-9636-5639686733B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90"/>
      </p:cViewPr>
      <p:guideLst>
        <p:guide orient="horz" pos="1071"/>
        <p:guide pos="1368"/>
        <p:guide orient="horz" pos="34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font" Target="fonts/font13.fntdata"/><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6.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fntdata"/><Relationship Id="rId80" Type="http://schemas.openxmlformats.org/officeDocument/2006/relationships/font" Target="fonts/font9.fntdata"/><Relationship Id="rId85"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4.fntdata"/><Relationship Id="rId83" Type="http://schemas.openxmlformats.org/officeDocument/2006/relationships/font" Target="fonts/font12.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font" Target="fonts/font10.fntdata"/><Relationship Id="rId86"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5.fntdata"/><Relationship Id="rId7" Type="http://schemas.openxmlformats.org/officeDocument/2006/relationships/slide" Target="slides/slide3.xml"/><Relationship Id="rId71" Type="http://schemas.openxmlformats.org/officeDocument/2006/relationships/notesMaster" Target="notesMasters/notesMaster1.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font" Target="fonts/font16.fntdata"/><Relationship Id="rId61" Type="http://schemas.openxmlformats.org/officeDocument/2006/relationships/slide" Target="slides/slide57.xml"/><Relationship Id="rId82" Type="http://schemas.openxmlformats.org/officeDocument/2006/relationships/font" Target="fonts/font11.fntdata"/><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936567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36CF3-4EC5-4372-AF5C-5429E45FDA51}" type="slidenum">
              <a:rPr lang="en-IN" smtClean="0"/>
              <a:pPr/>
              <a:t>1</a:t>
            </a:fld>
            <a:endParaRPr lang="en-IN"/>
          </a:p>
        </p:txBody>
      </p:sp>
      <p:sp>
        <p:nvSpPr>
          <p:cNvPr id="5" name="Header Placeholder 4"/>
          <p:cNvSpPr>
            <a:spLocks noGrp="1"/>
          </p:cNvSpPr>
          <p:nvPr>
            <p:ph type="hdr" sz="quarter" idx="11"/>
          </p:nvPr>
        </p:nvSpPr>
        <p:spPr/>
        <p:txBody>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434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840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067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862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9458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05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105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6473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2020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854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36CF3-4EC5-4372-AF5C-5429E45FDA51}" type="slidenum">
              <a:rPr lang="en-IN" smtClean="0"/>
              <a:pPr/>
              <a:t>2</a:t>
            </a:fld>
            <a:endParaRPr lang="en-IN"/>
          </a:p>
        </p:txBody>
      </p:sp>
      <p:sp>
        <p:nvSpPr>
          <p:cNvPr id="5" name="Header Placeholder 4"/>
          <p:cNvSpPr>
            <a:spLocks noGrp="1"/>
          </p:cNvSpPr>
          <p:nvPr>
            <p:ph type="hdr" sz="quarter" idx="11"/>
          </p:nvPr>
        </p:nvSpPr>
        <p:spPr/>
        <p:txBody>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3989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516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6688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882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462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5757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823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888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379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25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d8a84f7c6_2_37: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1" name="Google Shape;81;ged8a84f7c6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237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3664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4808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125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358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923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09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202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689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466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640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1504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8a84f7c6_2_42:notes"/>
          <p:cNvSpPr txBox="1">
            <a:spLocks noGrp="1"/>
          </p:cNvSpPr>
          <p:nvPr>
            <p:ph type="body" idx="1"/>
          </p:nvPr>
        </p:nvSpPr>
        <p:spPr>
          <a:xfrm>
            <a:off x="915585" y="4342453"/>
            <a:ext cx="5026841" cy="4115385"/>
          </a:xfrm>
          <a:prstGeom prst="rect">
            <a:avLst/>
          </a:prstGeom>
        </p:spPr>
        <p:txBody>
          <a:bodyPr spcFirstLastPara="1" wrap="square" lIns="93825" tIns="93825" rIns="93825" bIns="93825" anchor="t" anchorCtr="0">
            <a:noAutofit/>
          </a:bodyPr>
          <a:lstStyle/>
          <a:p>
            <a:pPr marL="0" lvl="0" indent="0" algn="l" rtl="0">
              <a:spcBef>
                <a:spcPts val="0"/>
              </a:spcBef>
              <a:spcAft>
                <a:spcPts val="0"/>
              </a:spcAft>
              <a:buNone/>
            </a:pPr>
            <a:endParaRPr/>
          </a:p>
        </p:txBody>
      </p:sp>
      <p:sp>
        <p:nvSpPr>
          <p:cNvPr id="87" name="Google Shape;87;ged8a84f7c6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068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2"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23" lvl="0" indent="-457143" algn="ctr">
              <a:spcBef>
                <a:spcPts val="0"/>
              </a:spcBef>
              <a:spcAft>
                <a:spcPts val="0"/>
              </a:spcAft>
              <a:buSzPts val="1800"/>
              <a:buChar char="●"/>
              <a:defRPr/>
            </a:lvl1pPr>
            <a:lvl2pPr marL="1219050" lvl="1" indent="-423280" algn="ctr">
              <a:spcBef>
                <a:spcPts val="0"/>
              </a:spcBef>
              <a:spcAft>
                <a:spcPts val="0"/>
              </a:spcAft>
              <a:buSzPts val="1400"/>
              <a:buChar char="○"/>
              <a:defRPr/>
            </a:lvl2pPr>
            <a:lvl3pPr marL="1828573" lvl="2" indent="-423280" algn="ctr">
              <a:spcBef>
                <a:spcPts val="0"/>
              </a:spcBef>
              <a:spcAft>
                <a:spcPts val="0"/>
              </a:spcAft>
              <a:buSzPts val="1400"/>
              <a:buChar char="■"/>
              <a:defRPr/>
            </a:lvl3pPr>
            <a:lvl4pPr marL="2438098" lvl="3" indent="-423280" algn="ctr">
              <a:spcBef>
                <a:spcPts val="0"/>
              </a:spcBef>
              <a:spcAft>
                <a:spcPts val="0"/>
              </a:spcAft>
              <a:buSzPts val="1400"/>
              <a:buChar char="●"/>
              <a:defRPr/>
            </a:lvl4pPr>
            <a:lvl5pPr marL="3047620" lvl="4" indent="-423280" algn="ctr">
              <a:spcBef>
                <a:spcPts val="0"/>
              </a:spcBef>
              <a:spcAft>
                <a:spcPts val="0"/>
              </a:spcAft>
              <a:buSzPts val="1400"/>
              <a:buChar char="○"/>
              <a:defRPr/>
            </a:lvl5pPr>
            <a:lvl6pPr marL="3657143" lvl="5" indent="-423280" algn="ctr">
              <a:spcBef>
                <a:spcPts val="0"/>
              </a:spcBef>
              <a:spcAft>
                <a:spcPts val="0"/>
              </a:spcAft>
              <a:buSzPts val="1400"/>
              <a:buChar char="■"/>
              <a:defRPr/>
            </a:lvl6pPr>
            <a:lvl7pPr marL="4266667" lvl="6" indent="-423280" algn="ctr">
              <a:spcBef>
                <a:spcPts val="0"/>
              </a:spcBef>
              <a:spcAft>
                <a:spcPts val="0"/>
              </a:spcAft>
              <a:buSzPts val="1400"/>
              <a:buChar char="●"/>
              <a:defRPr/>
            </a:lvl7pPr>
            <a:lvl8pPr marL="4876191" lvl="7" indent="-423280" algn="ctr">
              <a:spcBef>
                <a:spcPts val="0"/>
              </a:spcBef>
              <a:spcAft>
                <a:spcPts val="0"/>
              </a:spcAft>
              <a:buSzPts val="1400"/>
              <a:buChar char="○"/>
              <a:defRPr/>
            </a:lvl8pPr>
            <a:lvl9pPr marL="5485718" lvl="8" indent="-42328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94294-F2F6-854A-9FC4-E013C8429C26}" type="datetime1">
              <a:rPr lang="en-IN" smtClean="0"/>
              <a:t>11-08-2025</a:t>
            </a:fld>
            <a:endParaRPr lang="en-IN" dirty="0"/>
          </a:p>
        </p:txBody>
      </p:sp>
      <p:sp>
        <p:nvSpPr>
          <p:cNvPr id="5" name="Footer Placeholder 4"/>
          <p:cNvSpPr>
            <a:spLocks noGrp="1"/>
          </p:cNvSpPr>
          <p:nvPr>
            <p:ph type="ftr" sz="quarter" idx="11"/>
          </p:nvPr>
        </p:nvSpPr>
        <p:spPr/>
        <p:txBody>
          <a:bodyPr/>
          <a:lstStyle/>
          <a:p>
            <a:r>
              <a:rPr lang="en-IN"/>
              <a:t>© Shruti Jaiswal</a:t>
            </a:r>
            <a:endParaRPr lang="en-IN" dirty="0"/>
          </a:p>
        </p:txBody>
      </p:sp>
      <p:sp>
        <p:nvSpPr>
          <p:cNvPr id="6" name="Slide Number Placeholder 5"/>
          <p:cNvSpPr>
            <a:spLocks noGrp="1"/>
          </p:cNvSpPr>
          <p:nvPr>
            <p:ph type="sldNum" sz="quarter" idx="12"/>
          </p:nvPr>
        </p:nvSpPr>
        <p:spPr/>
        <p:txBody>
          <a:bodyPr/>
          <a:lstStyle/>
          <a:p>
            <a:fld id="{C9A0615A-79E6-423C-A6E2-DC5FF8B742A7}" type="slidenum">
              <a:rPr lang="en-IN" smtClean="0"/>
              <a:pPr/>
              <a:t>‹#›</a:t>
            </a:fld>
            <a:endParaRPr lang="en-IN"/>
          </a:p>
        </p:txBody>
      </p:sp>
    </p:spTree>
    <p:extLst>
      <p:ext uri="{BB962C8B-B14F-4D97-AF65-F5344CB8AC3E}">
        <p14:creationId xmlns:p14="http://schemas.microsoft.com/office/powerpoint/2010/main" val="4237093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541868" y="228600"/>
            <a:ext cx="10363200" cy="914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711200" y="1600200"/>
            <a:ext cx="10668000" cy="4476749"/>
          </a:xfrm>
          <a:prstGeom prst="rect">
            <a:avLst/>
          </a:prstGeom>
          <a:noFill/>
          <a:ln>
            <a:noFill/>
          </a:ln>
        </p:spPr>
        <p:txBody>
          <a:bodyPr spcFirstLastPara="1" wrap="square" lIns="91425" tIns="45700" rIns="91425" bIns="45700" anchor="t" anchorCtr="0">
            <a:noAutofit/>
          </a:bodyPr>
          <a:lstStyle>
            <a:lvl1pPr marL="609523" lvl="0" indent="-457143" algn="l">
              <a:spcBef>
                <a:spcPts val="480"/>
              </a:spcBef>
              <a:spcAft>
                <a:spcPts val="0"/>
              </a:spcAft>
              <a:buSzPts val="1800"/>
              <a:buChar char="4"/>
              <a:defRPr/>
            </a:lvl1pPr>
            <a:lvl2pPr marL="1219050" lvl="1" indent="-426667" algn="l">
              <a:spcBef>
                <a:spcPts val="480"/>
              </a:spcBef>
              <a:spcAft>
                <a:spcPts val="0"/>
              </a:spcAft>
              <a:buSzPts val="1440"/>
              <a:buChar char="●"/>
              <a:defRPr/>
            </a:lvl2pPr>
            <a:lvl3pPr marL="1828573" lvl="2" indent="-457143" algn="l">
              <a:spcBef>
                <a:spcPts val="480"/>
              </a:spcBef>
              <a:spcAft>
                <a:spcPts val="0"/>
              </a:spcAft>
              <a:buSzPts val="1800"/>
              <a:buChar char="−"/>
              <a:defRPr/>
            </a:lvl3pPr>
            <a:lvl4pPr marL="2438098" lvl="3" indent="-457143" algn="l">
              <a:spcBef>
                <a:spcPts val="480"/>
              </a:spcBef>
              <a:spcAft>
                <a:spcPts val="0"/>
              </a:spcAft>
              <a:buSzPts val="1800"/>
              <a:buChar char="•"/>
              <a:defRPr/>
            </a:lvl4pPr>
            <a:lvl5pPr marL="3047620" lvl="4" indent="-457143" algn="l">
              <a:spcBef>
                <a:spcPts val="480"/>
              </a:spcBef>
              <a:spcAft>
                <a:spcPts val="0"/>
              </a:spcAft>
              <a:buSzPts val="1800"/>
              <a:buChar char="–"/>
              <a:defRPr/>
            </a:lvl5pPr>
            <a:lvl6pPr marL="3657143" lvl="5" indent="-457143" algn="l">
              <a:lnSpc>
                <a:spcPct val="90000"/>
              </a:lnSpc>
              <a:spcBef>
                <a:spcPts val="667"/>
              </a:spcBef>
              <a:spcAft>
                <a:spcPts val="0"/>
              </a:spcAft>
              <a:buClr>
                <a:schemeClr val="dk1"/>
              </a:buClr>
              <a:buSzPts val="1800"/>
              <a:buChar char="•"/>
              <a:defRPr/>
            </a:lvl6pPr>
            <a:lvl7pPr marL="4266667" lvl="6" indent="-457143" algn="l">
              <a:lnSpc>
                <a:spcPct val="90000"/>
              </a:lnSpc>
              <a:spcBef>
                <a:spcPts val="667"/>
              </a:spcBef>
              <a:spcAft>
                <a:spcPts val="0"/>
              </a:spcAft>
              <a:buClr>
                <a:schemeClr val="dk1"/>
              </a:buClr>
              <a:buSzPts val="1800"/>
              <a:buChar char="•"/>
              <a:defRPr/>
            </a:lvl7pPr>
            <a:lvl8pPr marL="4876191" lvl="7" indent="-457143" algn="l">
              <a:lnSpc>
                <a:spcPct val="90000"/>
              </a:lnSpc>
              <a:spcBef>
                <a:spcPts val="667"/>
              </a:spcBef>
              <a:spcAft>
                <a:spcPts val="0"/>
              </a:spcAft>
              <a:buClr>
                <a:schemeClr val="dk1"/>
              </a:buClr>
              <a:buSzPts val="1800"/>
              <a:buChar char="•"/>
              <a:defRPr/>
            </a:lvl8pPr>
            <a:lvl9pPr marL="5485718" lvl="8" indent="-457143" algn="l">
              <a:lnSpc>
                <a:spcPct val="90000"/>
              </a:lnSpc>
              <a:spcBef>
                <a:spcPts val="667"/>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23" lvl="0" indent="-457143">
              <a:spcBef>
                <a:spcPts val="0"/>
              </a:spcBef>
              <a:spcAft>
                <a:spcPts val="0"/>
              </a:spcAft>
              <a:buSzPts val="1800"/>
              <a:buChar char="●"/>
              <a:defRPr/>
            </a:lvl1pPr>
            <a:lvl2pPr marL="1219050" lvl="1" indent="-423280">
              <a:spcBef>
                <a:spcPts val="0"/>
              </a:spcBef>
              <a:spcAft>
                <a:spcPts val="0"/>
              </a:spcAft>
              <a:buSzPts val="1400"/>
              <a:buChar char="○"/>
              <a:defRPr/>
            </a:lvl2pPr>
            <a:lvl3pPr marL="1828573" lvl="2" indent="-423280">
              <a:spcBef>
                <a:spcPts val="0"/>
              </a:spcBef>
              <a:spcAft>
                <a:spcPts val="0"/>
              </a:spcAft>
              <a:buSzPts val="1400"/>
              <a:buChar char="■"/>
              <a:defRPr/>
            </a:lvl3pPr>
            <a:lvl4pPr marL="2438098" lvl="3" indent="-423280">
              <a:spcBef>
                <a:spcPts val="0"/>
              </a:spcBef>
              <a:spcAft>
                <a:spcPts val="0"/>
              </a:spcAft>
              <a:buSzPts val="1400"/>
              <a:buChar char="●"/>
              <a:defRPr/>
            </a:lvl4pPr>
            <a:lvl5pPr marL="3047620" lvl="4" indent="-423280">
              <a:spcBef>
                <a:spcPts val="0"/>
              </a:spcBef>
              <a:spcAft>
                <a:spcPts val="0"/>
              </a:spcAft>
              <a:buSzPts val="1400"/>
              <a:buChar char="○"/>
              <a:defRPr/>
            </a:lvl5pPr>
            <a:lvl6pPr marL="3657143" lvl="5" indent="-423280">
              <a:spcBef>
                <a:spcPts val="0"/>
              </a:spcBef>
              <a:spcAft>
                <a:spcPts val="0"/>
              </a:spcAft>
              <a:buSzPts val="1400"/>
              <a:buChar char="■"/>
              <a:defRPr/>
            </a:lvl6pPr>
            <a:lvl7pPr marL="4266667" lvl="6" indent="-423280">
              <a:spcBef>
                <a:spcPts val="0"/>
              </a:spcBef>
              <a:spcAft>
                <a:spcPts val="0"/>
              </a:spcAft>
              <a:buSzPts val="1400"/>
              <a:buChar char="●"/>
              <a:defRPr/>
            </a:lvl7pPr>
            <a:lvl8pPr marL="4876191" lvl="7" indent="-423280">
              <a:spcBef>
                <a:spcPts val="0"/>
              </a:spcBef>
              <a:spcAft>
                <a:spcPts val="0"/>
              </a:spcAft>
              <a:buSzPts val="1400"/>
              <a:buChar char="○"/>
              <a:defRPr/>
            </a:lvl8pPr>
            <a:lvl9pPr marL="5485718" lvl="8" indent="-42328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23" lvl="0" indent="-423280">
              <a:spcBef>
                <a:spcPts val="0"/>
              </a:spcBef>
              <a:spcAft>
                <a:spcPts val="0"/>
              </a:spcAft>
              <a:buSzPts val="1400"/>
              <a:buChar char="●"/>
              <a:defRPr sz="1867"/>
            </a:lvl1pPr>
            <a:lvl2pPr marL="1219050" lvl="1" indent="-406351">
              <a:spcBef>
                <a:spcPts val="0"/>
              </a:spcBef>
              <a:spcAft>
                <a:spcPts val="0"/>
              </a:spcAft>
              <a:buSzPts val="1200"/>
              <a:buChar char="○"/>
              <a:defRPr sz="1600"/>
            </a:lvl2pPr>
            <a:lvl3pPr marL="1828573" lvl="2" indent="-406351">
              <a:spcBef>
                <a:spcPts val="0"/>
              </a:spcBef>
              <a:spcAft>
                <a:spcPts val="0"/>
              </a:spcAft>
              <a:buSzPts val="1200"/>
              <a:buChar char="■"/>
              <a:defRPr sz="1600"/>
            </a:lvl3pPr>
            <a:lvl4pPr marL="2438098" lvl="3" indent="-406351">
              <a:spcBef>
                <a:spcPts val="0"/>
              </a:spcBef>
              <a:spcAft>
                <a:spcPts val="0"/>
              </a:spcAft>
              <a:buSzPts val="1200"/>
              <a:buChar char="●"/>
              <a:defRPr sz="1600"/>
            </a:lvl4pPr>
            <a:lvl5pPr marL="3047620" lvl="4" indent="-406351">
              <a:spcBef>
                <a:spcPts val="0"/>
              </a:spcBef>
              <a:spcAft>
                <a:spcPts val="0"/>
              </a:spcAft>
              <a:buSzPts val="1200"/>
              <a:buChar char="○"/>
              <a:defRPr sz="1600"/>
            </a:lvl5pPr>
            <a:lvl6pPr marL="3657143" lvl="5" indent="-406351">
              <a:spcBef>
                <a:spcPts val="0"/>
              </a:spcBef>
              <a:spcAft>
                <a:spcPts val="0"/>
              </a:spcAft>
              <a:buSzPts val="1200"/>
              <a:buChar char="■"/>
              <a:defRPr sz="1600"/>
            </a:lvl6pPr>
            <a:lvl7pPr marL="4266667" lvl="6" indent="-406351">
              <a:spcBef>
                <a:spcPts val="0"/>
              </a:spcBef>
              <a:spcAft>
                <a:spcPts val="0"/>
              </a:spcAft>
              <a:buSzPts val="1200"/>
              <a:buChar char="●"/>
              <a:defRPr sz="1600"/>
            </a:lvl7pPr>
            <a:lvl8pPr marL="4876191" lvl="7" indent="-406351">
              <a:spcBef>
                <a:spcPts val="0"/>
              </a:spcBef>
              <a:spcAft>
                <a:spcPts val="0"/>
              </a:spcAft>
              <a:buSzPts val="1200"/>
              <a:buChar char="○"/>
              <a:defRPr sz="1600"/>
            </a:lvl8pPr>
            <a:lvl9pPr marL="5485718" lvl="8" indent="-406351">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23" lvl="0" indent="-423280">
              <a:spcBef>
                <a:spcPts val="0"/>
              </a:spcBef>
              <a:spcAft>
                <a:spcPts val="0"/>
              </a:spcAft>
              <a:buSzPts val="1400"/>
              <a:buChar char="●"/>
              <a:defRPr sz="1867"/>
            </a:lvl1pPr>
            <a:lvl2pPr marL="1219050" lvl="1" indent="-406351">
              <a:spcBef>
                <a:spcPts val="0"/>
              </a:spcBef>
              <a:spcAft>
                <a:spcPts val="0"/>
              </a:spcAft>
              <a:buSzPts val="1200"/>
              <a:buChar char="○"/>
              <a:defRPr sz="1600"/>
            </a:lvl2pPr>
            <a:lvl3pPr marL="1828573" lvl="2" indent="-406351">
              <a:spcBef>
                <a:spcPts val="0"/>
              </a:spcBef>
              <a:spcAft>
                <a:spcPts val="0"/>
              </a:spcAft>
              <a:buSzPts val="1200"/>
              <a:buChar char="■"/>
              <a:defRPr sz="1600"/>
            </a:lvl3pPr>
            <a:lvl4pPr marL="2438098" lvl="3" indent="-406351">
              <a:spcBef>
                <a:spcPts val="0"/>
              </a:spcBef>
              <a:spcAft>
                <a:spcPts val="0"/>
              </a:spcAft>
              <a:buSzPts val="1200"/>
              <a:buChar char="●"/>
              <a:defRPr sz="1600"/>
            </a:lvl4pPr>
            <a:lvl5pPr marL="3047620" lvl="4" indent="-406351">
              <a:spcBef>
                <a:spcPts val="0"/>
              </a:spcBef>
              <a:spcAft>
                <a:spcPts val="0"/>
              </a:spcAft>
              <a:buSzPts val="1200"/>
              <a:buChar char="○"/>
              <a:defRPr sz="1600"/>
            </a:lvl5pPr>
            <a:lvl6pPr marL="3657143" lvl="5" indent="-406351">
              <a:spcBef>
                <a:spcPts val="0"/>
              </a:spcBef>
              <a:spcAft>
                <a:spcPts val="0"/>
              </a:spcAft>
              <a:buSzPts val="1200"/>
              <a:buChar char="■"/>
              <a:defRPr sz="1600"/>
            </a:lvl6pPr>
            <a:lvl7pPr marL="4266667" lvl="6" indent="-406351">
              <a:spcBef>
                <a:spcPts val="0"/>
              </a:spcBef>
              <a:spcAft>
                <a:spcPts val="0"/>
              </a:spcAft>
              <a:buSzPts val="1200"/>
              <a:buChar char="●"/>
              <a:defRPr sz="1600"/>
            </a:lvl7pPr>
            <a:lvl8pPr marL="4876191" lvl="7" indent="-406351">
              <a:spcBef>
                <a:spcPts val="0"/>
              </a:spcBef>
              <a:spcAft>
                <a:spcPts val="0"/>
              </a:spcAft>
              <a:buSzPts val="1200"/>
              <a:buChar char="○"/>
              <a:defRPr sz="1600"/>
            </a:lvl8pPr>
            <a:lvl9pPr marL="5485718" lvl="8" indent="-406351">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1"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1" y="1852800"/>
            <a:ext cx="3744000" cy="4239200"/>
          </a:xfrm>
          <a:prstGeom prst="rect">
            <a:avLst/>
          </a:prstGeom>
        </p:spPr>
        <p:txBody>
          <a:bodyPr spcFirstLastPara="1" wrap="square" lIns="91425" tIns="91425" rIns="91425" bIns="91425" anchor="t" anchorCtr="0">
            <a:normAutofit/>
          </a:bodyPr>
          <a:lstStyle>
            <a:lvl1pPr marL="609523" lvl="0" indent="-406351">
              <a:spcBef>
                <a:spcPts val="0"/>
              </a:spcBef>
              <a:spcAft>
                <a:spcPts val="0"/>
              </a:spcAft>
              <a:buSzPts val="1200"/>
              <a:buChar char="●"/>
              <a:defRPr sz="1600"/>
            </a:lvl1pPr>
            <a:lvl2pPr marL="1219050" lvl="1" indent="-406351">
              <a:spcBef>
                <a:spcPts val="0"/>
              </a:spcBef>
              <a:spcAft>
                <a:spcPts val="0"/>
              </a:spcAft>
              <a:buSzPts val="1200"/>
              <a:buChar char="○"/>
              <a:defRPr sz="1600"/>
            </a:lvl2pPr>
            <a:lvl3pPr marL="1828573" lvl="2" indent="-406351">
              <a:spcBef>
                <a:spcPts val="0"/>
              </a:spcBef>
              <a:spcAft>
                <a:spcPts val="0"/>
              </a:spcAft>
              <a:buSzPts val="1200"/>
              <a:buChar char="■"/>
              <a:defRPr sz="1600"/>
            </a:lvl3pPr>
            <a:lvl4pPr marL="2438098" lvl="3" indent="-406351">
              <a:spcBef>
                <a:spcPts val="0"/>
              </a:spcBef>
              <a:spcAft>
                <a:spcPts val="0"/>
              </a:spcAft>
              <a:buSzPts val="1200"/>
              <a:buChar char="●"/>
              <a:defRPr sz="1600"/>
            </a:lvl4pPr>
            <a:lvl5pPr marL="3047620" lvl="4" indent="-406351">
              <a:spcBef>
                <a:spcPts val="0"/>
              </a:spcBef>
              <a:spcAft>
                <a:spcPts val="0"/>
              </a:spcAft>
              <a:buSzPts val="1200"/>
              <a:buChar char="○"/>
              <a:defRPr sz="1600"/>
            </a:lvl5pPr>
            <a:lvl6pPr marL="3657143" lvl="5" indent="-406351">
              <a:spcBef>
                <a:spcPts val="0"/>
              </a:spcBef>
              <a:spcAft>
                <a:spcPts val="0"/>
              </a:spcAft>
              <a:buSzPts val="1200"/>
              <a:buChar char="■"/>
              <a:defRPr sz="1600"/>
            </a:lvl6pPr>
            <a:lvl7pPr marL="4266667" lvl="6" indent="-406351">
              <a:spcBef>
                <a:spcPts val="0"/>
              </a:spcBef>
              <a:spcAft>
                <a:spcPts val="0"/>
              </a:spcAft>
              <a:buSzPts val="1200"/>
              <a:buChar char="●"/>
              <a:defRPr sz="1600"/>
            </a:lvl7pPr>
            <a:lvl8pPr marL="4876191" lvl="7" indent="-406351">
              <a:spcBef>
                <a:spcPts val="0"/>
              </a:spcBef>
              <a:spcAft>
                <a:spcPts val="0"/>
              </a:spcAft>
              <a:buSzPts val="1200"/>
              <a:buChar char="○"/>
              <a:defRPr sz="1600"/>
            </a:lvl8pPr>
            <a:lvl9pPr marL="5485718" lvl="8" indent="-406351">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23" lvl="0" indent="-457143">
              <a:spcBef>
                <a:spcPts val="0"/>
              </a:spcBef>
              <a:spcAft>
                <a:spcPts val="0"/>
              </a:spcAft>
              <a:buSzPts val="1800"/>
              <a:buChar char="●"/>
              <a:defRPr/>
            </a:lvl1pPr>
            <a:lvl2pPr marL="1219050" lvl="1" indent="-423280">
              <a:spcBef>
                <a:spcPts val="0"/>
              </a:spcBef>
              <a:spcAft>
                <a:spcPts val="0"/>
              </a:spcAft>
              <a:buSzPts val="1400"/>
              <a:buChar char="○"/>
              <a:defRPr/>
            </a:lvl2pPr>
            <a:lvl3pPr marL="1828573" lvl="2" indent="-423280">
              <a:spcBef>
                <a:spcPts val="0"/>
              </a:spcBef>
              <a:spcAft>
                <a:spcPts val="0"/>
              </a:spcAft>
              <a:buSzPts val="1400"/>
              <a:buChar char="■"/>
              <a:defRPr/>
            </a:lvl3pPr>
            <a:lvl4pPr marL="2438098" lvl="3" indent="-423280">
              <a:spcBef>
                <a:spcPts val="0"/>
              </a:spcBef>
              <a:spcAft>
                <a:spcPts val="0"/>
              </a:spcAft>
              <a:buSzPts val="1400"/>
              <a:buChar char="●"/>
              <a:defRPr/>
            </a:lvl4pPr>
            <a:lvl5pPr marL="3047620" lvl="4" indent="-423280">
              <a:spcBef>
                <a:spcPts val="0"/>
              </a:spcBef>
              <a:spcAft>
                <a:spcPts val="0"/>
              </a:spcAft>
              <a:buSzPts val="1400"/>
              <a:buChar char="○"/>
              <a:defRPr/>
            </a:lvl5pPr>
            <a:lvl6pPr marL="3657143" lvl="5" indent="-423280">
              <a:spcBef>
                <a:spcPts val="0"/>
              </a:spcBef>
              <a:spcAft>
                <a:spcPts val="0"/>
              </a:spcAft>
              <a:buSzPts val="1400"/>
              <a:buChar char="■"/>
              <a:defRPr/>
            </a:lvl6pPr>
            <a:lvl7pPr marL="4266667" lvl="6" indent="-423280">
              <a:spcBef>
                <a:spcPts val="0"/>
              </a:spcBef>
              <a:spcAft>
                <a:spcPts val="0"/>
              </a:spcAft>
              <a:buSzPts val="1400"/>
              <a:buChar char="●"/>
              <a:defRPr/>
            </a:lvl7pPr>
            <a:lvl8pPr marL="4876191" lvl="7" indent="-423280">
              <a:spcBef>
                <a:spcPts val="0"/>
              </a:spcBef>
              <a:spcAft>
                <a:spcPts val="0"/>
              </a:spcAft>
              <a:buSzPts val="1400"/>
              <a:buChar char="○"/>
              <a:defRPr/>
            </a:lvl8pPr>
            <a:lvl9pPr marL="5485718" lvl="8" indent="-42328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1" y="5640767"/>
            <a:ext cx="7998400" cy="806800"/>
          </a:xfrm>
          <a:prstGeom prst="rect">
            <a:avLst/>
          </a:prstGeom>
        </p:spPr>
        <p:txBody>
          <a:bodyPr spcFirstLastPara="1" wrap="square" lIns="91425" tIns="91425" rIns="91425" bIns="91425" anchor="ctr" anchorCtr="0">
            <a:normAutofit/>
          </a:bodyPr>
          <a:lstStyle>
            <a:lvl1pPr marL="609523" lvl="0" indent="-30476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lumMod val="65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Shape 50"/>
        <p:cNvGrpSpPr/>
        <p:nvPr/>
      </p:nvGrpSpPr>
      <p:grpSpPr>
        <a:xfrm>
          <a:off x="0" y="0"/>
          <a:ext cx="0" cy="0"/>
          <a:chOff x="0" y="0"/>
          <a:chExt cx="0" cy="0"/>
        </a:xfrm>
      </p:grpSpPr>
      <p:pic>
        <p:nvPicPr>
          <p:cNvPr id="51" name="Google Shape;51;p13" descr="C:\manoj\iitlogored4.jpg"/>
          <p:cNvPicPr preferRelativeResize="0"/>
          <p:nvPr/>
        </p:nvPicPr>
        <p:blipFill rotWithShape="1">
          <a:blip r:embed="rId3">
            <a:alphaModFix/>
          </a:blip>
          <a:srcRect/>
          <a:stretch/>
        </p:blipFill>
        <p:spPr>
          <a:xfrm>
            <a:off x="10972807" y="152400"/>
            <a:ext cx="750887" cy="762000"/>
          </a:xfrm>
          <a:prstGeom prst="rect">
            <a:avLst/>
          </a:prstGeom>
          <a:noFill/>
          <a:ln>
            <a:noFill/>
          </a:ln>
        </p:spPr>
      </p:pic>
      <p:sp>
        <p:nvSpPr>
          <p:cNvPr id="52" name="Google Shape;52;p13"/>
          <p:cNvSpPr txBox="1"/>
          <p:nvPr/>
        </p:nvSpPr>
        <p:spPr>
          <a:xfrm>
            <a:off x="2133600" y="3810000"/>
            <a:ext cx="8534400" cy="1524000"/>
          </a:xfrm>
          <a:prstGeom prst="rect">
            <a:avLst/>
          </a:prstGeom>
          <a:noFill/>
          <a:ln>
            <a:noFill/>
          </a:ln>
        </p:spPr>
        <p:txBody>
          <a:bodyPr spcFirstLastPara="1" wrap="square" lIns="121900" tIns="60933" rIns="121900" bIns="60933" anchor="t" anchorCtr="0">
            <a:noAutofit/>
          </a:bodyPr>
          <a:lstStyle/>
          <a:p>
            <a:pPr marL="0" marR="0" lvl="0" indent="0" algn="ctr" rtl="0">
              <a:lnSpc>
                <a:spcPct val="100000"/>
              </a:lnSpc>
              <a:spcBef>
                <a:spcPts val="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Embedded Systems Group</a:t>
            </a:r>
            <a:endParaRPr sz="2489"/>
          </a:p>
          <a:p>
            <a:pPr marL="0" marR="0" lvl="0" indent="0" algn="ctr" rtl="0">
              <a:lnSpc>
                <a:spcPct val="100000"/>
              </a:lnSpc>
              <a:spcBef>
                <a:spcPts val="48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(http://www.cse.iitd.ac.in/esproject)</a:t>
            </a:r>
            <a:endParaRPr sz="2489"/>
          </a:p>
          <a:p>
            <a:pPr marL="0" marR="0" lvl="0" indent="0" algn="ctr" rtl="0">
              <a:lnSpc>
                <a:spcPct val="100000"/>
              </a:lnSpc>
              <a:spcBef>
                <a:spcPts val="48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Department of Computer Science &amp; Engineering</a:t>
            </a:r>
            <a:endParaRPr sz="2489"/>
          </a:p>
          <a:p>
            <a:pPr marL="0" marR="0" lvl="0" indent="0" algn="ctr" rtl="0">
              <a:lnSpc>
                <a:spcPct val="100000"/>
              </a:lnSpc>
              <a:spcBef>
                <a:spcPts val="48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Indian Institute of Technology Delhi</a:t>
            </a:r>
            <a:endParaRPr sz="2489"/>
          </a:p>
        </p:txBody>
      </p:sp>
      <p:sp>
        <p:nvSpPr>
          <p:cNvPr id="53" name="Google Shape;53;p13"/>
          <p:cNvSpPr txBox="1"/>
          <p:nvPr/>
        </p:nvSpPr>
        <p:spPr>
          <a:xfrm>
            <a:off x="2336800" y="5867400"/>
            <a:ext cx="8534400" cy="381000"/>
          </a:xfrm>
          <a:prstGeom prst="rect">
            <a:avLst/>
          </a:prstGeom>
          <a:noFill/>
          <a:ln>
            <a:noFill/>
          </a:ln>
        </p:spPr>
        <p:txBody>
          <a:bodyPr spcFirstLastPara="1" wrap="square" lIns="121900" tIns="60933" rIns="121900" bIns="60933" anchor="t" anchorCtr="0">
            <a:noAutofit/>
          </a:bodyPr>
          <a:lstStyle/>
          <a:p>
            <a:pPr marL="0" marR="0" lvl="0" indent="0" algn="ctr" rtl="0">
              <a:lnSpc>
                <a:spcPct val="100000"/>
              </a:lnSpc>
              <a:spcBef>
                <a:spcPts val="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June 11, 2002</a:t>
            </a:r>
            <a:endParaRPr sz="2489"/>
          </a:p>
        </p:txBody>
      </p:sp>
      <p:sp>
        <p:nvSpPr>
          <p:cNvPr id="54" name="Google Shape;54;p13"/>
          <p:cNvSpPr txBox="1">
            <a:spLocks noGrp="1"/>
          </p:cNvSpPr>
          <p:nvPr>
            <p:ph type="title"/>
          </p:nvPr>
        </p:nvSpPr>
        <p:spPr>
          <a:xfrm>
            <a:off x="541868" y="228600"/>
            <a:ext cx="10363200" cy="914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800" b="0" i="0" u="none" strike="noStrike" cap="none">
                <a:solidFill>
                  <a:srgbClr val="006600"/>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rgbClr val="006600"/>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rgbClr val="006600"/>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rgbClr val="006600"/>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rgbClr val="006600"/>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rgbClr val="006600"/>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rgbClr val="006600"/>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rgbClr val="006600"/>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rgbClr val="006600"/>
                </a:solidFill>
                <a:latin typeface="Tahoma"/>
                <a:ea typeface="Tahoma"/>
                <a:cs typeface="Tahoma"/>
                <a:sym typeface="Tahoma"/>
              </a:defRPr>
            </a:lvl9pPr>
          </a:lstStyle>
          <a:p>
            <a:endParaRPr/>
          </a:p>
        </p:txBody>
      </p:sp>
      <p:sp>
        <p:nvSpPr>
          <p:cNvPr id="55" name="Google Shape;55;p13"/>
          <p:cNvSpPr txBox="1">
            <a:spLocks noGrp="1"/>
          </p:cNvSpPr>
          <p:nvPr>
            <p:ph type="body" idx="1"/>
          </p:nvPr>
        </p:nvSpPr>
        <p:spPr>
          <a:xfrm>
            <a:off x="711200" y="1600200"/>
            <a:ext cx="10668000" cy="4476749"/>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mo"/>
              <a:buChar char="4"/>
              <a:defRPr sz="2400" b="0" i="0" u="none" strike="noStrike" cap="none">
                <a:solidFill>
                  <a:schemeClr val="dk1"/>
                </a:solidFill>
                <a:latin typeface="Tahoma"/>
                <a:ea typeface="Tahoma"/>
                <a:cs typeface="Tahoma"/>
                <a:sym typeface="Tahoma"/>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Tahoma"/>
                <a:ea typeface="Tahoma"/>
                <a:cs typeface="Tahoma"/>
                <a:sym typeface="Tahoma"/>
              </a:defRPr>
            </a:lvl2pPr>
            <a:lvl3pPr marL="1371600" marR="0" lvl="2"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Tahoma"/>
                <a:ea typeface="Tahoma"/>
                <a:cs typeface="Tahoma"/>
                <a:sym typeface="Tahoma"/>
              </a:defRPr>
            </a:lvl3pPr>
            <a:lvl4pPr marL="1828800" marR="0" lvl="3" indent="-317500" algn="l" rtl="0">
              <a:spcBef>
                <a:spcPts val="280"/>
              </a:spcBef>
              <a:spcAft>
                <a:spcPts val="0"/>
              </a:spcAft>
              <a:buClr>
                <a:schemeClr val="accent2"/>
              </a:buClr>
              <a:buSzPts val="1400"/>
              <a:buFont typeface="Tahoma"/>
              <a:buChar char="•"/>
              <a:defRPr sz="1400" b="0" i="0" u="none" strike="noStrike" cap="none">
                <a:solidFill>
                  <a:schemeClr val="dk1"/>
                </a:solidFill>
                <a:latin typeface="Tahoma"/>
                <a:ea typeface="Tahoma"/>
                <a:cs typeface="Tahoma"/>
                <a:sym typeface="Tahoma"/>
              </a:defRPr>
            </a:lvl4pPr>
            <a:lvl5pPr marL="2286000" marR="0" lvl="4" indent="-304800" algn="l" rtl="0">
              <a:spcBef>
                <a:spcPts val="240"/>
              </a:spcBef>
              <a:spcAft>
                <a:spcPts val="0"/>
              </a:spcAft>
              <a:buClr>
                <a:schemeClr val="accent2"/>
              </a:buClr>
              <a:buSzPts val="1200"/>
              <a:buFont typeface="Tahoma"/>
              <a:buChar char="–"/>
              <a:defRPr sz="12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541868" y="228600"/>
            <a:ext cx="10363200" cy="914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800" b="0" i="0" u="none" strike="noStrike" cap="none">
                <a:solidFill>
                  <a:srgbClr val="006600"/>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rgbClr val="006600"/>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rgbClr val="006600"/>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rgbClr val="006600"/>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rgbClr val="006600"/>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rgbClr val="006600"/>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rgbClr val="006600"/>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rgbClr val="006600"/>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rgbClr val="006600"/>
                </a:solidFill>
                <a:latin typeface="Tahoma"/>
                <a:ea typeface="Tahoma"/>
                <a:cs typeface="Tahoma"/>
                <a:sym typeface="Tahoma"/>
              </a:defRPr>
            </a:lvl9pPr>
          </a:lstStyle>
          <a:p>
            <a:endParaRPr/>
          </a:p>
        </p:txBody>
      </p:sp>
      <p:sp>
        <p:nvSpPr>
          <p:cNvPr id="61" name="Google Shape;61;p15"/>
          <p:cNvSpPr txBox="1">
            <a:spLocks noGrp="1"/>
          </p:cNvSpPr>
          <p:nvPr>
            <p:ph type="body" idx="1"/>
          </p:nvPr>
        </p:nvSpPr>
        <p:spPr>
          <a:xfrm>
            <a:off x="711200" y="1600200"/>
            <a:ext cx="10668000" cy="4476749"/>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mo"/>
              <a:buChar char="4"/>
              <a:defRPr sz="2400" b="0" i="0" u="none" strike="noStrike" cap="none">
                <a:solidFill>
                  <a:schemeClr val="dk1"/>
                </a:solidFill>
                <a:latin typeface="Tahoma"/>
                <a:ea typeface="Tahoma"/>
                <a:cs typeface="Tahoma"/>
                <a:sym typeface="Tahoma"/>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Tahoma"/>
                <a:ea typeface="Tahoma"/>
                <a:cs typeface="Tahoma"/>
                <a:sym typeface="Tahoma"/>
              </a:defRPr>
            </a:lvl2pPr>
            <a:lvl3pPr marL="1371600" marR="0" lvl="2"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Tahoma"/>
                <a:ea typeface="Tahoma"/>
                <a:cs typeface="Tahoma"/>
                <a:sym typeface="Tahoma"/>
              </a:defRPr>
            </a:lvl3pPr>
            <a:lvl4pPr marL="1828800" marR="0" lvl="3" indent="-317500" algn="l" rtl="0">
              <a:spcBef>
                <a:spcPts val="280"/>
              </a:spcBef>
              <a:spcAft>
                <a:spcPts val="0"/>
              </a:spcAft>
              <a:buClr>
                <a:schemeClr val="accent2"/>
              </a:buClr>
              <a:buSzPts val="1400"/>
              <a:buFont typeface="Tahoma"/>
              <a:buChar char="•"/>
              <a:defRPr sz="1400" b="0" i="0" u="none" strike="noStrike" cap="none">
                <a:solidFill>
                  <a:schemeClr val="dk1"/>
                </a:solidFill>
                <a:latin typeface="Tahoma"/>
                <a:ea typeface="Tahoma"/>
                <a:cs typeface="Tahoma"/>
                <a:sym typeface="Tahoma"/>
              </a:defRPr>
            </a:lvl4pPr>
            <a:lvl5pPr marL="2286000" marR="0" lvl="4" indent="-304800" algn="l" rtl="0">
              <a:spcBef>
                <a:spcPts val="240"/>
              </a:spcBef>
              <a:spcAft>
                <a:spcPts val="0"/>
              </a:spcAft>
              <a:buClr>
                <a:schemeClr val="accent2"/>
              </a:buClr>
              <a:buSzPts val="1200"/>
              <a:buFont typeface="Tahoma"/>
              <a:buChar char="–"/>
              <a:defRPr sz="12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541868" y="228600"/>
            <a:ext cx="10363200" cy="914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800" b="0" i="0" u="none" strike="noStrike" cap="none">
                <a:solidFill>
                  <a:srgbClr val="006600"/>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rgbClr val="006600"/>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rgbClr val="006600"/>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rgbClr val="006600"/>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rgbClr val="006600"/>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rgbClr val="006600"/>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rgbClr val="006600"/>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rgbClr val="006600"/>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rgbClr val="006600"/>
                </a:solidFill>
                <a:latin typeface="Tahoma"/>
                <a:ea typeface="Tahoma"/>
                <a:cs typeface="Tahoma"/>
                <a:sym typeface="Tahoma"/>
              </a:defRPr>
            </a:lvl9pPr>
          </a:lstStyle>
          <a:p>
            <a:endParaRPr/>
          </a:p>
        </p:txBody>
      </p:sp>
      <p:sp>
        <p:nvSpPr>
          <p:cNvPr id="67" name="Google Shape;67;p17"/>
          <p:cNvSpPr txBox="1">
            <a:spLocks noGrp="1"/>
          </p:cNvSpPr>
          <p:nvPr>
            <p:ph type="body" idx="1"/>
          </p:nvPr>
        </p:nvSpPr>
        <p:spPr>
          <a:xfrm>
            <a:off x="711200" y="1600200"/>
            <a:ext cx="10668000" cy="4476749"/>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mo"/>
              <a:buChar char="4"/>
              <a:defRPr sz="2400" b="0" i="0" u="none" strike="noStrike" cap="none">
                <a:solidFill>
                  <a:schemeClr val="dk1"/>
                </a:solidFill>
                <a:latin typeface="Tahoma"/>
                <a:ea typeface="Tahoma"/>
                <a:cs typeface="Tahoma"/>
                <a:sym typeface="Tahoma"/>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Tahoma"/>
                <a:ea typeface="Tahoma"/>
                <a:cs typeface="Tahoma"/>
                <a:sym typeface="Tahoma"/>
              </a:defRPr>
            </a:lvl2pPr>
            <a:lvl3pPr marL="1371600" marR="0" lvl="2"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Tahoma"/>
                <a:ea typeface="Tahoma"/>
                <a:cs typeface="Tahoma"/>
                <a:sym typeface="Tahoma"/>
              </a:defRPr>
            </a:lvl3pPr>
            <a:lvl4pPr marL="1828800" marR="0" lvl="3" indent="-317500" algn="l" rtl="0">
              <a:spcBef>
                <a:spcPts val="280"/>
              </a:spcBef>
              <a:spcAft>
                <a:spcPts val="0"/>
              </a:spcAft>
              <a:buClr>
                <a:schemeClr val="accent2"/>
              </a:buClr>
              <a:buSzPts val="1400"/>
              <a:buFont typeface="Tahoma"/>
              <a:buChar char="•"/>
              <a:defRPr sz="1400" b="0" i="0" u="none" strike="noStrike" cap="none">
                <a:solidFill>
                  <a:schemeClr val="dk1"/>
                </a:solidFill>
                <a:latin typeface="Tahoma"/>
                <a:ea typeface="Tahoma"/>
                <a:cs typeface="Tahoma"/>
                <a:sym typeface="Tahoma"/>
              </a:defRPr>
            </a:lvl4pPr>
            <a:lvl5pPr marL="2286000" marR="0" lvl="4" indent="-304800" algn="l" rtl="0">
              <a:spcBef>
                <a:spcPts val="240"/>
              </a:spcBef>
              <a:spcAft>
                <a:spcPts val="0"/>
              </a:spcAft>
              <a:buClr>
                <a:schemeClr val="accent2"/>
              </a:buClr>
              <a:buSzPts val="1200"/>
              <a:buFont typeface="Tahoma"/>
              <a:buChar char="–"/>
              <a:defRPr sz="12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17193" y="549275"/>
            <a:ext cx="8757613" cy="5571067"/>
          </a:xfrm>
        </p:spPr>
        <p:txBody>
          <a:bodyPr>
            <a:noAutofit/>
          </a:bodyPr>
          <a:lstStyle/>
          <a:p>
            <a:r>
              <a:rPr lang="en-IN" b="1" dirty="0">
                <a:solidFill>
                  <a:schemeClr val="tx1"/>
                </a:solidFill>
                <a:latin typeface="Arial" panose="020B0604020202020204" pitchFamily="34" charset="0"/>
                <a:cs typeface="Arial" panose="020B0604020202020204" pitchFamily="34" charset="0"/>
              </a:rPr>
              <a:t>LECTURE ID	       : </a:t>
            </a:r>
            <a:r>
              <a:rPr lang="en-US" b="1" dirty="0">
                <a:solidFill>
                  <a:schemeClr val="tx1"/>
                </a:solidFill>
                <a:latin typeface="Arial" panose="020B0604020202020204" pitchFamily="34" charset="0"/>
                <a:cs typeface="Arial" panose="020B0604020202020204" pitchFamily="34" charset="0"/>
              </a:rPr>
              <a:t>18B11CS311STL01</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PROGRAMME           : B.Tech.</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COURSE TITLE 	       : </a:t>
            </a:r>
            <a:r>
              <a:rPr lang="en-US" b="1" dirty="0">
                <a:solidFill>
                  <a:schemeClr val="tx1"/>
                </a:solidFill>
                <a:latin typeface="Arial" panose="020B0604020202020204" pitchFamily="34" charset="0"/>
                <a:cs typeface="Arial" panose="020B0604020202020204" pitchFamily="34" charset="0"/>
              </a:rPr>
              <a:t>Computer Networks and</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Internet of Things</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LECTURE TITLE       : </a:t>
            </a:r>
            <a:r>
              <a:rPr lang="en" b="1" dirty="0">
                <a:solidFill>
                  <a:schemeClr val="tx1"/>
                </a:solidFill>
                <a:effectLst>
                  <a:outerShdw blurRad="50800" dist="50800" dir="5400000" algn="ctr" rotWithShape="0">
                    <a:srgbClr val="000000">
                      <a:alpha val="0"/>
                    </a:srgbClr>
                  </a:outerShdw>
                </a:effectLst>
                <a:latin typeface="+mj-lt"/>
                <a:ea typeface="Tahoma" panose="020B0604030504040204" pitchFamily="34" charset="0"/>
                <a:cs typeface="Times New Roman" panose="02020603050405020304" pitchFamily="18" charset="0"/>
              </a:rPr>
              <a:t>Fundamentals of Routing</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FACULTY NAME      : </a:t>
            </a:r>
            <a:r>
              <a:rPr lang="en-IN" b="1" dirty="0" err="1">
                <a:solidFill>
                  <a:schemeClr val="tx1"/>
                </a:solidFill>
                <a:latin typeface="Arial" panose="020B0604020202020204" pitchFamily="34" charset="0"/>
                <a:cs typeface="Arial" panose="020B0604020202020204" pitchFamily="34" charset="0"/>
              </a:rPr>
              <a:t>Dr.</a:t>
            </a:r>
            <a:r>
              <a:rPr lang="en-IN" b="1" dirty="0">
                <a:solidFill>
                  <a:schemeClr val="tx1"/>
                </a:solidFill>
                <a:latin typeface="Arial" panose="020B0604020202020204" pitchFamily="34" charset="0"/>
                <a:cs typeface="Arial" panose="020B0604020202020204" pitchFamily="34" charset="0"/>
              </a:rPr>
              <a:t> </a:t>
            </a:r>
            <a:r>
              <a:rPr lang="en-IN" b="1" dirty="0" err="1">
                <a:solidFill>
                  <a:schemeClr val="tx1"/>
                </a:solidFill>
                <a:latin typeface="Arial" panose="020B0604020202020204" pitchFamily="34" charset="0"/>
                <a:cs typeface="Arial" panose="020B0604020202020204" pitchFamily="34" charset="0"/>
              </a:rPr>
              <a:t>Shobhit</a:t>
            </a:r>
            <a:r>
              <a:rPr lang="en-IN" b="1" dirty="0">
                <a:solidFill>
                  <a:schemeClr val="tx1"/>
                </a:solidFill>
                <a:latin typeface="Arial" panose="020B0604020202020204" pitchFamily="34" charset="0"/>
                <a:cs typeface="Arial" panose="020B0604020202020204" pitchFamily="34" charset="0"/>
              </a:rPr>
              <a:t> Tyagi</a:t>
            </a:r>
            <a:br>
              <a:rPr lang="en-US" b="1" dirty="0">
                <a:solidFill>
                  <a:schemeClr val="tx1"/>
                </a:solidFill>
                <a:highlight>
                  <a:srgbClr val="000000"/>
                </a:highlight>
                <a:latin typeface="Arial" panose="020B0604020202020204" pitchFamily="34" charset="0"/>
                <a:cs typeface="Arial" panose="020B0604020202020204" pitchFamily="34" charset="0"/>
              </a:rPr>
            </a:br>
            <a:endParaRPr lang="en-IN" b="1" dirty="0">
              <a:solidFill>
                <a:schemeClr val="tx1"/>
              </a:solidFill>
              <a:highlight>
                <a:srgbClr val="000000"/>
              </a:highligh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2171700" y="1253557"/>
            <a:ext cx="10020300" cy="4350886"/>
          </a:xfrm>
          <a:prstGeom prst="rect">
            <a:avLst/>
          </a:prstGeom>
          <a:noFill/>
          <a:ln>
            <a:noFill/>
          </a:ln>
        </p:spPr>
        <p:txBody>
          <a:bodyPr spcFirstLastPara="1" wrap="square" lIns="121900" tIns="60933" rIns="121900" bIns="60933" anchor="t" anchorCtr="0">
            <a:noAutofit/>
          </a:bodyPr>
          <a:lstStyle/>
          <a:p>
            <a:pPr marL="475132">
              <a:lnSpc>
                <a:spcPts val="4000"/>
              </a:lnSpc>
              <a:spcBef>
                <a:spcPts val="533"/>
              </a:spcBef>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Consider the image below. To get from Computer A to Computer B, should the data packet pass through networks 1, 3, and 5, or through networks 2 and 4? </a:t>
            </a:r>
          </a:p>
          <a:p>
            <a:pPr marL="475132">
              <a:lnSpc>
                <a:spcPts val="1333"/>
              </a:lnSpc>
              <a:spcBef>
                <a:spcPts val="533"/>
              </a:spcBef>
              <a:buClrTx/>
              <a:buSzPct val="10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475132">
              <a:lnSpc>
                <a:spcPts val="4000"/>
              </a:lnSpc>
              <a:spcBef>
                <a:spcPts val="533"/>
              </a:spcBef>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The packet will take a shorter path through networks 2 and 4. However, networks 1, 3, and 5 might be faster at forwarding packets. The IP router, after consulting its routing table, decides which network path is best.</a:t>
            </a:r>
          </a:p>
        </p:txBody>
      </p:sp>
      <p:sp>
        <p:nvSpPr>
          <p:cNvPr id="6" name="Google Shape;102;p24">
            <a:extLst>
              <a:ext uri="{FF2B5EF4-FFF2-40B4-BE49-F238E27FC236}">
                <a16:creationId xmlns:a16="http://schemas.microsoft.com/office/drawing/2014/main" id="{EF485A3F-0077-4F47-9BC9-51BDF61664AB}"/>
              </a:ext>
            </a:extLst>
          </p:cNvPr>
          <p:cNvSpPr txBox="1">
            <a:spLocks noGrp="1"/>
          </p:cNvSpPr>
          <p:nvPr>
            <p:ph type="title"/>
          </p:nvPr>
        </p:nvSpPr>
        <p:spPr>
          <a:xfrm>
            <a:off x="2632361" y="0"/>
            <a:ext cx="749993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pPr>
            <a:r>
              <a:rPr lang="en-US" sz="4000" b="1" dirty="0">
                <a:solidFill>
                  <a:srgbClr val="5A0000"/>
                </a:solidFill>
                <a:latin typeface="Arial" panose="020B0604020202020204" pitchFamily="34" charset="0"/>
                <a:cs typeface="Arial" panose="020B0604020202020204" pitchFamily="34" charset="0"/>
                <a:sym typeface="Arial"/>
              </a:rPr>
              <a:t>Introduction to Routing</a:t>
            </a:r>
          </a:p>
        </p:txBody>
      </p:sp>
    </p:spTree>
    <p:extLst>
      <p:ext uri="{BB962C8B-B14F-4D97-AF65-F5344CB8AC3E}">
        <p14:creationId xmlns:p14="http://schemas.microsoft.com/office/powerpoint/2010/main" val="309234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46960" y="7055321"/>
            <a:ext cx="9302023" cy="4663288"/>
          </a:xfrm>
          <a:prstGeom prst="rect">
            <a:avLst/>
          </a:prstGeom>
        </p:spPr>
      </p:pic>
      <p:sp>
        <p:nvSpPr>
          <p:cNvPr id="13" name="Google Shape;102;p24">
            <a:extLst>
              <a:ext uri="{FF2B5EF4-FFF2-40B4-BE49-F238E27FC236}">
                <a16:creationId xmlns:a16="http://schemas.microsoft.com/office/drawing/2014/main" id="{361DCE44-D05C-406B-B3B9-8B60C6FF231A}"/>
              </a:ext>
            </a:extLst>
          </p:cNvPr>
          <p:cNvSpPr txBox="1">
            <a:spLocks noGrp="1"/>
          </p:cNvSpPr>
          <p:nvPr>
            <p:ph type="title"/>
          </p:nvPr>
        </p:nvSpPr>
        <p:spPr>
          <a:xfrm>
            <a:off x="2632361" y="0"/>
            <a:ext cx="749993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pPr>
            <a:r>
              <a:rPr lang="en-US" sz="4000" b="1" dirty="0">
                <a:solidFill>
                  <a:srgbClr val="5A0000"/>
                </a:solidFill>
                <a:latin typeface="Arial" panose="020B0604020202020204" pitchFamily="34" charset="0"/>
                <a:cs typeface="Arial" panose="020B0604020202020204" pitchFamily="34" charset="0"/>
                <a:sym typeface="Arial"/>
              </a:rPr>
              <a:t>Introduction to Routing</a:t>
            </a:r>
          </a:p>
        </p:txBody>
      </p:sp>
      <p:grpSp>
        <p:nvGrpSpPr>
          <p:cNvPr id="14" name="Group 13">
            <a:extLst>
              <a:ext uri="{FF2B5EF4-FFF2-40B4-BE49-F238E27FC236}">
                <a16:creationId xmlns:a16="http://schemas.microsoft.com/office/drawing/2014/main" id="{93492F33-D4FC-4F8C-9F4B-B82310979440}"/>
              </a:ext>
            </a:extLst>
          </p:cNvPr>
          <p:cNvGrpSpPr/>
          <p:nvPr/>
        </p:nvGrpSpPr>
        <p:grpSpPr>
          <a:xfrm>
            <a:off x="1482117" y="1243898"/>
            <a:ext cx="10517019" cy="4795880"/>
            <a:chOff x="1396392" y="691448"/>
            <a:chExt cx="10517019" cy="4795880"/>
          </a:xfrm>
        </p:grpSpPr>
        <p:grpSp>
          <p:nvGrpSpPr>
            <p:cNvPr id="15" name="Group 14">
              <a:extLst>
                <a:ext uri="{FF2B5EF4-FFF2-40B4-BE49-F238E27FC236}">
                  <a16:creationId xmlns:a16="http://schemas.microsoft.com/office/drawing/2014/main" id="{82441427-F23F-417B-B199-B0E413ED9549}"/>
                </a:ext>
              </a:extLst>
            </p:cNvPr>
            <p:cNvGrpSpPr/>
            <p:nvPr/>
          </p:nvGrpSpPr>
          <p:grpSpPr>
            <a:xfrm>
              <a:off x="5736048" y="1231662"/>
              <a:ext cx="859747" cy="920900"/>
              <a:chOff x="2650958" y="2482688"/>
              <a:chExt cx="859747" cy="988907"/>
            </a:xfrm>
          </p:grpSpPr>
          <p:cxnSp>
            <p:nvCxnSpPr>
              <p:cNvPr id="130" name="Straight Connector 129">
                <a:extLst>
                  <a:ext uri="{FF2B5EF4-FFF2-40B4-BE49-F238E27FC236}">
                    <a16:creationId xmlns:a16="http://schemas.microsoft.com/office/drawing/2014/main" id="{D7A1F959-4403-45CA-A476-6326C771420D}"/>
                  </a:ext>
                </a:extLst>
              </p:cNvPr>
              <p:cNvCxnSpPr/>
              <p:nvPr/>
            </p:nvCxnSpPr>
            <p:spPr>
              <a:xfrm>
                <a:off x="2723147" y="2731169"/>
                <a:ext cx="0" cy="477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3265D74-860A-430D-A3BB-336F456DD9AE}"/>
                  </a:ext>
                </a:extLst>
              </p:cNvPr>
              <p:cNvCxnSpPr/>
              <p:nvPr/>
            </p:nvCxnSpPr>
            <p:spPr>
              <a:xfrm>
                <a:off x="3453063" y="2731169"/>
                <a:ext cx="0" cy="477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98F4D7E-218C-4949-99A6-5EEA1E0E2837}"/>
                  </a:ext>
                </a:extLst>
              </p:cNvPr>
              <p:cNvCxnSpPr>
                <a:cxnSpLocks/>
              </p:cNvCxnSpPr>
              <p:nvPr/>
            </p:nvCxnSpPr>
            <p:spPr>
              <a:xfrm flipH="1">
                <a:off x="2727157" y="2530642"/>
                <a:ext cx="381001" cy="200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0ABE793-7132-47A2-B403-50920C1BBDEA}"/>
                  </a:ext>
                </a:extLst>
              </p:cNvPr>
              <p:cNvCxnSpPr>
                <a:cxnSpLocks/>
              </p:cNvCxnSpPr>
              <p:nvPr/>
            </p:nvCxnSpPr>
            <p:spPr>
              <a:xfrm flipH="1" flipV="1">
                <a:off x="3104147" y="2530643"/>
                <a:ext cx="348916" cy="2005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1144E70-B303-483D-8C81-7344CF5ADAB2}"/>
                  </a:ext>
                </a:extLst>
              </p:cNvPr>
              <p:cNvCxnSpPr>
                <a:cxnSpLocks/>
              </p:cNvCxnSpPr>
              <p:nvPr/>
            </p:nvCxnSpPr>
            <p:spPr>
              <a:xfrm flipH="1" flipV="1">
                <a:off x="2711116" y="3216443"/>
                <a:ext cx="378994" cy="212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2DC66A7-8652-45F6-97E1-989822566714}"/>
                  </a:ext>
                </a:extLst>
              </p:cNvPr>
              <p:cNvCxnSpPr>
                <a:cxnSpLocks/>
              </p:cNvCxnSpPr>
              <p:nvPr/>
            </p:nvCxnSpPr>
            <p:spPr>
              <a:xfrm flipH="1">
                <a:off x="3076073" y="3207116"/>
                <a:ext cx="376990" cy="208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766D434-C625-4F89-B86E-98BF8A6A2671}"/>
                  </a:ext>
                </a:extLst>
              </p:cNvPr>
              <p:cNvCxnSpPr>
                <a:cxnSpLocks/>
              </p:cNvCxnSpPr>
              <p:nvPr/>
            </p:nvCxnSpPr>
            <p:spPr>
              <a:xfrm flipH="1">
                <a:off x="2739686" y="2553427"/>
                <a:ext cx="360452" cy="658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3092D71-75A5-49A3-B65F-26D51F855B69}"/>
                  </a:ext>
                </a:extLst>
              </p:cNvPr>
              <p:cNvCxnSpPr>
                <a:cxnSpLocks/>
              </p:cNvCxnSpPr>
              <p:nvPr/>
            </p:nvCxnSpPr>
            <p:spPr>
              <a:xfrm flipH="1" flipV="1">
                <a:off x="3104147" y="2540091"/>
                <a:ext cx="344907" cy="662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F39726F-3C60-4EA2-A33E-42B951A96790}"/>
                  </a:ext>
                </a:extLst>
              </p:cNvPr>
              <p:cNvCxnSpPr>
                <a:cxnSpLocks/>
              </p:cNvCxnSpPr>
              <p:nvPr/>
            </p:nvCxnSpPr>
            <p:spPr>
              <a:xfrm flipH="1">
                <a:off x="2737927" y="2753953"/>
                <a:ext cx="705108" cy="465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C71A1D-F319-45A1-9A42-C2D8D977442F}"/>
                  </a:ext>
                </a:extLst>
              </p:cNvPr>
              <p:cNvCxnSpPr>
                <a:cxnSpLocks/>
              </p:cNvCxnSpPr>
              <p:nvPr/>
            </p:nvCxnSpPr>
            <p:spPr>
              <a:xfrm flipH="1" flipV="1">
                <a:off x="2711116" y="2741924"/>
                <a:ext cx="751976" cy="48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DFF7AEA-F91B-461E-A344-109803129279}"/>
                  </a:ext>
                </a:extLst>
              </p:cNvPr>
              <p:cNvCxnSpPr>
                <a:cxnSpLocks/>
              </p:cNvCxnSpPr>
              <p:nvPr/>
            </p:nvCxnSpPr>
            <p:spPr>
              <a:xfrm flipV="1">
                <a:off x="3083585" y="2553427"/>
                <a:ext cx="16553" cy="8835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5118D3D-C46F-44D5-97A0-DDD07587FDB8}"/>
                  </a:ext>
                </a:extLst>
              </p:cNvPr>
              <p:cNvCxnSpPr>
                <a:cxnSpLocks/>
              </p:cNvCxnSpPr>
              <p:nvPr/>
            </p:nvCxnSpPr>
            <p:spPr>
              <a:xfrm flipH="1" flipV="1">
                <a:off x="2717760" y="2731169"/>
                <a:ext cx="344907" cy="662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6F4E5A9-893F-40A2-92FF-2E8DB99C19F9}"/>
                  </a:ext>
                </a:extLst>
              </p:cNvPr>
              <p:cNvCxnSpPr>
                <a:cxnSpLocks/>
              </p:cNvCxnSpPr>
              <p:nvPr/>
            </p:nvCxnSpPr>
            <p:spPr>
              <a:xfrm flipH="1">
                <a:off x="3094157" y="2753953"/>
                <a:ext cx="357901" cy="6503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B342CF5-B60D-4A71-A03B-0B58E093314E}"/>
                  </a:ext>
                </a:extLst>
              </p:cNvPr>
              <p:cNvSpPr/>
              <p:nvPr/>
            </p:nvSpPr>
            <p:spPr>
              <a:xfrm>
                <a:off x="3039981" y="2482688"/>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Oval 143">
                <a:extLst>
                  <a:ext uri="{FF2B5EF4-FFF2-40B4-BE49-F238E27FC236}">
                    <a16:creationId xmlns:a16="http://schemas.microsoft.com/office/drawing/2014/main" id="{EB68F770-87A7-4758-A0DA-E74F0A8714C1}"/>
                  </a:ext>
                </a:extLst>
              </p:cNvPr>
              <p:cNvSpPr/>
              <p:nvPr/>
            </p:nvSpPr>
            <p:spPr>
              <a:xfrm>
                <a:off x="3390389" y="2687298"/>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Oval 144">
                <a:extLst>
                  <a:ext uri="{FF2B5EF4-FFF2-40B4-BE49-F238E27FC236}">
                    <a16:creationId xmlns:a16="http://schemas.microsoft.com/office/drawing/2014/main" id="{59CAD64F-3C4B-4BAA-B3D4-9F63B898338D}"/>
                  </a:ext>
                </a:extLst>
              </p:cNvPr>
              <p:cNvSpPr/>
              <p:nvPr/>
            </p:nvSpPr>
            <p:spPr>
              <a:xfrm>
                <a:off x="3386380" y="3147843"/>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Oval 145">
                <a:extLst>
                  <a:ext uri="{FF2B5EF4-FFF2-40B4-BE49-F238E27FC236}">
                    <a16:creationId xmlns:a16="http://schemas.microsoft.com/office/drawing/2014/main" id="{9304EF27-F500-4A17-92E3-FF05D0296175}"/>
                  </a:ext>
                </a:extLst>
              </p:cNvPr>
              <p:cNvSpPr/>
              <p:nvPr/>
            </p:nvSpPr>
            <p:spPr>
              <a:xfrm>
                <a:off x="3022440" y="3350314"/>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Oval 146">
                <a:extLst>
                  <a:ext uri="{FF2B5EF4-FFF2-40B4-BE49-F238E27FC236}">
                    <a16:creationId xmlns:a16="http://schemas.microsoft.com/office/drawing/2014/main" id="{D706B252-34F9-4D47-9A6A-6AE8CD9C4C14}"/>
                  </a:ext>
                </a:extLst>
              </p:cNvPr>
              <p:cNvSpPr/>
              <p:nvPr/>
            </p:nvSpPr>
            <p:spPr>
              <a:xfrm>
                <a:off x="2650958" y="3169993"/>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Oval 147">
                <a:extLst>
                  <a:ext uri="{FF2B5EF4-FFF2-40B4-BE49-F238E27FC236}">
                    <a16:creationId xmlns:a16="http://schemas.microsoft.com/office/drawing/2014/main" id="{CD5D3B7F-FBAC-4E04-A714-216150CBA99B}"/>
                  </a:ext>
                </a:extLst>
              </p:cNvPr>
              <p:cNvSpPr/>
              <p:nvPr/>
            </p:nvSpPr>
            <p:spPr>
              <a:xfrm>
                <a:off x="2661226" y="2675906"/>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Oval 148">
                <a:extLst>
                  <a:ext uri="{FF2B5EF4-FFF2-40B4-BE49-F238E27FC236}">
                    <a16:creationId xmlns:a16="http://schemas.microsoft.com/office/drawing/2014/main" id="{8697D70A-2290-467D-92D4-EB64BD81946E}"/>
                  </a:ext>
                </a:extLst>
              </p:cNvPr>
              <p:cNvSpPr/>
              <p:nvPr/>
            </p:nvSpPr>
            <p:spPr>
              <a:xfrm>
                <a:off x="3033963" y="2914831"/>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id="{77AB3D88-F0EE-4059-8A92-AF801A6B42C7}"/>
                </a:ext>
              </a:extLst>
            </p:cNvPr>
            <p:cNvGrpSpPr/>
            <p:nvPr/>
          </p:nvGrpSpPr>
          <p:grpSpPr>
            <a:xfrm>
              <a:off x="7262414" y="1219812"/>
              <a:ext cx="859747" cy="920900"/>
              <a:chOff x="2650958" y="2482688"/>
              <a:chExt cx="859747" cy="988907"/>
            </a:xfrm>
          </p:grpSpPr>
          <p:cxnSp>
            <p:nvCxnSpPr>
              <p:cNvPr id="110" name="Straight Connector 109">
                <a:extLst>
                  <a:ext uri="{FF2B5EF4-FFF2-40B4-BE49-F238E27FC236}">
                    <a16:creationId xmlns:a16="http://schemas.microsoft.com/office/drawing/2014/main" id="{85E5EBE1-9ACC-46F4-A038-80E4DA7905E6}"/>
                  </a:ext>
                </a:extLst>
              </p:cNvPr>
              <p:cNvCxnSpPr/>
              <p:nvPr/>
            </p:nvCxnSpPr>
            <p:spPr>
              <a:xfrm>
                <a:off x="2723147" y="2731169"/>
                <a:ext cx="0" cy="477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D8D8A32-E257-4209-A984-AFE9B1D2DF5C}"/>
                  </a:ext>
                </a:extLst>
              </p:cNvPr>
              <p:cNvCxnSpPr/>
              <p:nvPr/>
            </p:nvCxnSpPr>
            <p:spPr>
              <a:xfrm>
                <a:off x="3453063" y="2731169"/>
                <a:ext cx="0" cy="477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C748A6A-7113-4AA0-9F61-3B3CDF53ABCF}"/>
                  </a:ext>
                </a:extLst>
              </p:cNvPr>
              <p:cNvCxnSpPr>
                <a:cxnSpLocks/>
              </p:cNvCxnSpPr>
              <p:nvPr/>
            </p:nvCxnSpPr>
            <p:spPr>
              <a:xfrm flipH="1">
                <a:off x="2727157" y="2530642"/>
                <a:ext cx="381001" cy="200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98135F3-9F4B-465D-9D1C-480D531DC9D1}"/>
                  </a:ext>
                </a:extLst>
              </p:cNvPr>
              <p:cNvCxnSpPr>
                <a:cxnSpLocks/>
              </p:cNvCxnSpPr>
              <p:nvPr/>
            </p:nvCxnSpPr>
            <p:spPr>
              <a:xfrm flipH="1" flipV="1">
                <a:off x="3104147" y="2530643"/>
                <a:ext cx="348916" cy="2005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7C4C1DF-F8E9-49BD-9C3E-4A7DD05385D8}"/>
                  </a:ext>
                </a:extLst>
              </p:cNvPr>
              <p:cNvCxnSpPr>
                <a:cxnSpLocks/>
              </p:cNvCxnSpPr>
              <p:nvPr/>
            </p:nvCxnSpPr>
            <p:spPr>
              <a:xfrm flipH="1" flipV="1">
                <a:off x="2711116" y="3216443"/>
                <a:ext cx="378994" cy="212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C58FB06-A532-4814-8ACD-DBFA3C6ECAB1}"/>
                  </a:ext>
                </a:extLst>
              </p:cNvPr>
              <p:cNvCxnSpPr>
                <a:cxnSpLocks/>
              </p:cNvCxnSpPr>
              <p:nvPr/>
            </p:nvCxnSpPr>
            <p:spPr>
              <a:xfrm flipH="1">
                <a:off x="3076073" y="3207116"/>
                <a:ext cx="376990" cy="208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52F186B-A736-421B-BFB0-39D47D7915CC}"/>
                  </a:ext>
                </a:extLst>
              </p:cNvPr>
              <p:cNvCxnSpPr>
                <a:cxnSpLocks/>
              </p:cNvCxnSpPr>
              <p:nvPr/>
            </p:nvCxnSpPr>
            <p:spPr>
              <a:xfrm flipH="1">
                <a:off x="2739686" y="2553427"/>
                <a:ext cx="360452" cy="658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30B400B-8A37-4F62-B3F7-0D6131F64F26}"/>
                  </a:ext>
                </a:extLst>
              </p:cNvPr>
              <p:cNvCxnSpPr>
                <a:cxnSpLocks/>
              </p:cNvCxnSpPr>
              <p:nvPr/>
            </p:nvCxnSpPr>
            <p:spPr>
              <a:xfrm flipH="1" flipV="1">
                <a:off x="3104147" y="2540091"/>
                <a:ext cx="344907" cy="662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2EBAF07-BAFF-403A-AE7B-52EEC1D6AB8B}"/>
                  </a:ext>
                </a:extLst>
              </p:cNvPr>
              <p:cNvCxnSpPr>
                <a:cxnSpLocks/>
              </p:cNvCxnSpPr>
              <p:nvPr/>
            </p:nvCxnSpPr>
            <p:spPr>
              <a:xfrm flipH="1">
                <a:off x="2737927" y="2753953"/>
                <a:ext cx="705108" cy="465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E68154-0D64-45EB-B39A-4001DE6013D9}"/>
                  </a:ext>
                </a:extLst>
              </p:cNvPr>
              <p:cNvCxnSpPr>
                <a:cxnSpLocks/>
              </p:cNvCxnSpPr>
              <p:nvPr/>
            </p:nvCxnSpPr>
            <p:spPr>
              <a:xfrm flipH="1" flipV="1">
                <a:off x="2711116" y="2741924"/>
                <a:ext cx="751976" cy="48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E09DE9B-D404-4136-A19B-D3A61B2A1943}"/>
                  </a:ext>
                </a:extLst>
              </p:cNvPr>
              <p:cNvCxnSpPr>
                <a:cxnSpLocks/>
              </p:cNvCxnSpPr>
              <p:nvPr/>
            </p:nvCxnSpPr>
            <p:spPr>
              <a:xfrm flipV="1">
                <a:off x="3083585" y="2553427"/>
                <a:ext cx="16553" cy="8835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4716000-6EF9-419E-92C3-A5C33C0B934E}"/>
                  </a:ext>
                </a:extLst>
              </p:cNvPr>
              <p:cNvCxnSpPr>
                <a:cxnSpLocks/>
              </p:cNvCxnSpPr>
              <p:nvPr/>
            </p:nvCxnSpPr>
            <p:spPr>
              <a:xfrm flipH="1" flipV="1">
                <a:off x="2717760" y="2731169"/>
                <a:ext cx="344907" cy="662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9378E81-5659-43BB-A30C-E5984CED4F06}"/>
                  </a:ext>
                </a:extLst>
              </p:cNvPr>
              <p:cNvCxnSpPr>
                <a:cxnSpLocks/>
              </p:cNvCxnSpPr>
              <p:nvPr/>
            </p:nvCxnSpPr>
            <p:spPr>
              <a:xfrm flipH="1">
                <a:off x="3094157" y="2753953"/>
                <a:ext cx="357901" cy="6503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Oval 122">
                <a:extLst>
                  <a:ext uri="{FF2B5EF4-FFF2-40B4-BE49-F238E27FC236}">
                    <a16:creationId xmlns:a16="http://schemas.microsoft.com/office/drawing/2014/main" id="{22D05840-F830-450D-8ECE-C01D11BBA500}"/>
                  </a:ext>
                </a:extLst>
              </p:cNvPr>
              <p:cNvSpPr/>
              <p:nvPr/>
            </p:nvSpPr>
            <p:spPr>
              <a:xfrm>
                <a:off x="3039981" y="2482688"/>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Oval 123">
                <a:extLst>
                  <a:ext uri="{FF2B5EF4-FFF2-40B4-BE49-F238E27FC236}">
                    <a16:creationId xmlns:a16="http://schemas.microsoft.com/office/drawing/2014/main" id="{0CBC1F72-4E59-4ACB-B875-38D0B0FF88B6}"/>
                  </a:ext>
                </a:extLst>
              </p:cNvPr>
              <p:cNvSpPr/>
              <p:nvPr/>
            </p:nvSpPr>
            <p:spPr>
              <a:xfrm>
                <a:off x="3390389" y="2687298"/>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Oval 124">
                <a:extLst>
                  <a:ext uri="{FF2B5EF4-FFF2-40B4-BE49-F238E27FC236}">
                    <a16:creationId xmlns:a16="http://schemas.microsoft.com/office/drawing/2014/main" id="{BBB06713-8DDB-47DB-9EB9-F5C158554F6E}"/>
                  </a:ext>
                </a:extLst>
              </p:cNvPr>
              <p:cNvSpPr/>
              <p:nvPr/>
            </p:nvSpPr>
            <p:spPr>
              <a:xfrm>
                <a:off x="3386380" y="3147843"/>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Oval 125">
                <a:extLst>
                  <a:ext uri="{FF2B5EF4-FFF2-40B4-BE49-F238E27FC236}">
                    <a16:creationId xmlns:a16="http://schemas.microsoft.com/office/drawing/2014/main" id="{D96F8873-DA1F-4978-A57D-CD7EE1E80476}"/>
                  </a:ext>
                </a:extLst>
              </p:cNvPr>
              <p:cNvSpPr/>
              <p:nvPr/>
            </p:nvSpPr>
            <p:spPr>
              <a:xfrm>
                <a:off x="3022440" y="3350314"/>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Oval 126">
                <a:extLst>
                  <a:ext uri="{FF2B5EF4-FFF2-40B4-BE49-F238E27FC236}">
                    <a16:creationId xmlns:a16="http://schemas.microsoft.com/office/drawing/2014/main" id="{144FAA3A-776D-44FE-83EB-DC2F01E8DF09}"/>
                  </a:ext>
                </a:extLst>
              </p:cNvPr>
              <p:cNvSpPr/>
              <p:nvPr/>
            </p:nvSpPr>
            <p:spPr>
              <a:xfrm>
                <a:off x="2650958" y="3169993"/>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Oval 127">
                <a:extLst>
                  <a:ext uri="{FF2B5EF4-FFF2-40B4-BE49-F238E27FC236}">
                    <a16:creationId xmlns:a16="http://schemas.microsoft.com/office/drawing/2014/main" id="{FB586587-624F-43DE-89E1-A8EEA085364B}"/>
                  </a:ext>
                </a:extLst>
              </p:cNvPr>
              <p:cNvSpPr/>
              <p:nvPr/>
            </p:nvSpPr>
            <p:spPr>
              <a:xfrm>
                <a:off x="2661226" y="2675906"/>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Oval 128">
                <a:extLst>
                  <a:ext uri="{FF2B5EF4-FFF2-40B4-BE49-F238E27FC236}">
                    <a16:creationId xmlns:a16="http://schemas.microsoft.com/office/drawing/2014/main" id="{546F8927-CFCD-4CE4-81D6-4BDEA275CBF5}"/>
                  </a:ext>
                </a:extLst>
              </p:cNvPr>
              <p:cNvSpPr/>
              <p:nvPr/>
            </p:nvSpPr>
            <p:spPr>
              <a:xfrm>
                <a:off x="3033963" y="2914831"/>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9179CF51-664D-49C7-AE32-BB94077BC295}"/>
                </a:ext>
              </a:extLst>
            </p:cNvPr>
            <p:cNvGrpSpPr/>
            <p:nvPr/>
          </p:nvGrpSpPr>
          <p:grpSpPr>
            <a:xfrm>
              <a:off x="8701683" y="1238976"/>
              <a:ext cx="859747" cy="920900"/>
              <a:chOff x="2650958" y="2482688"/>
              <a:chExt cx="859747" cy="988907"/>
            </a:xfrm>
          </p:grpSpPr>
          <p:cxnSp>
            <p:nvCxnSpPr>
              <p:cNvPr id="90" name="Straight Connector 89">
                <a:extLst>
                  <a:ext uri="{FF2B5EF4-FFF2-40B4-BE49-F238E27FC236}">
                    <a16:creationId xmlns:a16="http://schemas.microsoft.com/office/drawing/2014/main" id="{9733D627-6D58-4F7A-9E36-E610EAC75E2F}"/>
                  </a:ext>
                </a:extLst>
              </p:cNvPr>
              <p:cNvCxnSpPr/>
              <p:nvPr/>
            </p:nvCxnSpPr>
            <p:spPr>
              <a:xfrm>
                <a:off x="2723147" y="2731169"/>
                <a:ext cx="0" cy="477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3C775B-74F1-4EAC-83FA-9DE6180D66EE}"/>
                  </a:ext>
                </a:extLst>
              </p:cNvPr>
              <p:cNvCxnSpPr/>
              <p:nvPr/>
            </p:nvCxnSpPr>
            <p:spPr>
              <a:xfrm>
                <a:off x="3453063" y="2731169"/>
                <a:ext cx="0" cy="477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3433365-9CA4-44A6-A089-1D1D175D0B2D}"/>
                  </a:ext>
                </a:extLst>
              </p:cNvPr>
              <p:cNvCxnSpPr>
                <a:cxnSpLocks/>
              </p:cNvCxnSpPr>
              <p:nvPr/>
            </p:nvCxnSpPr>
            <p:spPr>
              <a:xfrm flipH="1">
                <a:off x="2727157" y="2530642"/>
                <a:ext cx="381001" cy="200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77FCBF7-5093-421D-84DE-29234D2DCC75}"/>
                  </a:ext>
                </a:extLst>
              </p:cNvPr>
              <p:cNvCxnSpPr>
                <a:cxnSpLocks/>
              </p:cNvCxnSpPr>
              <p:nvPr/>
            </p:nvCxnSpPr>
            <p:spPr>
              <a:xfrm flipH="1" flipV="1">
                <a:off x="3104147" y="2530643"/>
                <a:ext cx="348916" cy="2005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1E6512E-B47A-4F1A-81F6-30D60ED2B5BD}"/>
                  </a:ext>
                </a:extLst>
              </p:cNvPr>
              <p:cNvCxnSpPr>
                <a:cxnSpLocks/>
              </p:cNvCxnSpPr>
              <p:nvPr/>
            </p:nvCxnSpPr>
            <p:spPr>
              <a:xfrm flipH="1" flipV="1">
                <a:off x="2711116" y="3216443"/>
                <a:ext cx="378994" cy="212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E43B2CC-4429-456E-80D5-B5281F885B56}"/>
                  </a:ext>
                </a:extLst>
              </p:cNvPr>
              <p:cNvCxnSpPr>
                <a:cxnSpLocks/>
              </p:cNvCxnSpPr>
              <p:nvPr/>
            </p:nvCxnSpPr>
            <p:spPr>
              <a:xfrm flipH="1">
                <a:off x="3076073" y="3207116"/>
                <a:ext cx="376990" cy="208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FD95D16-3851-4AAA-98B8-671676E9E691}"/>
                  </a:ext>
                </a:extLst>
              </p:cNvPr>
              <p:cNvCxnSpPr>
                <a:cxnSpLocks/>
              </p:cNvCxnSpPr>
              <p:nvPr/>
            </p:nvCxnSpPr>
            <p:spPr>
              <a:xfrm flipH="1">
                <a:off x="2739686" y="2553427"/>
                <a:ext cx="360452" cy="658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2982D3-0F27-4A9A-9D8B-ED19311A95D6}"/>
                  </a:ext>
                </a:extLst>
              </p:cNvPr>
              <p:cNvCxnSpPr>
                <a:cxnSpLocks/>
              </p:cNvCxnSpPr>
              <p:nvPr/>
            </p:nvCxnSpPr>
            <p:spPr>
              <a:xfrm flipH="1" flipV="1">
                <a:off x="3104147" y="2540091"/>
                <a:ext cx="344907" cy="662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A8327-8A94-4AD7-933C-1693CFD33A61}"/>
                  </a:ext>
                </a:extLst>
              </p:cNvPr>
              <p:cNvCxnSpPr>
                <a:cxnSpLocks/>
              </p:cNvCxnSpPr>
              <p:nvPr/>
            </p:nvCxnSpPr>
            <p:spPr>
              <a:xfrm flipH="1">
                <a:off x="2737927" y="2753953"/>
                <a:ext cx="705108" cy="465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3EEEFA9-2617-42C1-A8F5-687742AACF35}"/>
                  </a:ext>
                </a:extLst>
              </p:cNvPr>
              <p:cNvCxnSpPr>
                <a:cxnSpLocks/>
              </p:cNvCxnSpPr>
              <p:nvPr/>
            </p:nvCxnSpPr>
            <p:spPr>
              <a:xfrm flipH="1" flipV="1">
                <a:off x="2711116" y="2741924"/>
                <a:ext cx="751976" cy="48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9A65256-BD3A-4CC2-B6DA-3DFA8C7686C1}"/>
                  </a:ext>
                </a:extLst>
              </p:cNvPr>
              <p:cNvCxnSpPr>
                <a:cxnSpLocks/>
              </p:cNvCxnSpPr>
              <p:nvPr/>
            </p:nvCxnSpPr>
            <p:spPr>
              <a:xfrm flipV="1">
                <a:off x="3083585" y="2553427"/>
                <a:ext cx="16553" cy="8835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712797B-030D-4F57-A5A1-72F2E1815952}"/>
                  </a:ext>
                </a:extLst>
              </p:cNvPr>
              <p:cNvCxnSpPr>
                <a:cxnSpLocks/>
              </p:cNvCxnSpPr>
              <p:nvPr/>
            </p:nvCxnSpPr>
            <p:spPr>
              <a:xfrm flipH="1" flipV="1">
                <a:off x="2717760" y="2731169"/>
                <a:ext cx="344907" cy="662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6490E8F-CB14-426B-B7EB-6A4901A18803}"/>
                  </a:ext>
                </a:extLst>
              </p:cNvPr>
              <p:cNvCxnSpPr>
                <a:cxnSpLocks/>
              </p:cNvCxnSpPr>
              <p:nvPr/>
            </p:nvCxnSpPr>
            <p:spPr>
              <a:xfrm flipH="1">
                <a:off x="3094157" y="2753953"/>
                <a:ext cx="357901" cy="6503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ACA8D409-C61B-485B-9807-169517D16E90}"/>
                  </a:ext>
                </a:extLst>
              </p:cNvPr>
              <p:cNvSpPr/>
              <p:nvPr/>
            </p:nvSpPr>
            <p:spPr>
              <a:xfrm>
                <a:off x="3039981" y="2482688"/>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Oval 103">
                <a:extLst>
                  <a:ext uri="{FF2B5EF4-FFF2-40B4-BE49-F238E27FC236}">
                    <a16:creationId xmlns:a16="http://schemas.microsoft.com/office/drawing/2014/main" id="{053937F7-FD87-4F48-A77C-DE205243E048}"/>
                  </a:ext>
                </a:extLst>
              </p:cNvPr>
              <p:cNvSpPr/>
              <p:nvPr/>
            </p:nvSpPr>
            <p:spPr>
              <a:xfrm>
                <a:off x="3390389" y="2687298"/>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val 104">
                <a:extLst>
                  <a:ext uri="{FF2B5EF4-FFF2-40B4-BE49-F238E27FC236}">
                    <a16:creationId xmlns:a16="http://schemas.microsoft.com/office/drawing/2014/main" id="{2CF96142-A590-49CA-8D7F-F6D6F37F9896}"/>
                  </a:ext>
                </a:extLst>
              </p:cNvPr>
              <p:cNvSpPr/>
              <p:nvPr/>
            </p:nvSpPr>
            <p:spPr>
              <a:xfrm>
                <a:off x="3386380" y="3147843"/>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Oval 105">
                <a:extLst>
                  <a:ext uri="{FF2B5EF4-FFF2-40B4-BE49-F238E27FC236}">
                    <a16:creationId xmlns:a16="http://schemas.microsoft.com/office/drawing/2014/main" id="{95CFB570-6164-4677-A555-35F764373AD2}"/>
                  </a:ext>
                </a:extLst>
              </p:cNvPr>
              <p:cNvSpPr/>
              <p:nvPr/>
            </p:nvSpPr>
            <p:spPr>
              <a:xfrm>
                <a:off x="3022440" y="3350314"/>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Oval 106">
                <a:extLst>
                  <a:ext uri="{FF2B5EF4-FFF2-40B4-BE49-F238E27FC236}">
                    <a16:creationId xmlns:a16="http://schemas.microsoft.com/office/drawing/2014/main" id="{073088D1-CC2F-4FA5-84E4-99FFA43D3D4D}"/>
                  </a:ext>
                </a:extLst>
              </p:cNvPr>
              <p:cNvSpPr/>
              <p:nvPr/>
            </p:nvSpPr>
            <p:spPr>
              <a:xfrm>
                <a:off x="2650958" y="3169993"/>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Oval 107">
                <a:extLst>
                  <a:ext uri="{FF2B5EF4-FFF2-40B4-BE49-F238E27FC236}">
                    <a16:creationId xmlns:a16="http://schemas.microsoft.com/office/drawing/2014/main" id="{2DD02D56-3757-4AE1-A62D-D0FB8280266E}"/>
                  </a:ext>
                </a:extLst>
              </p:cNvPr>
              <p:cNvSpPr/>
              <p:nvPr/>
            </p:nvSpPr>
            <p:spPr>
              <a:xfrm>
                <a:off x="2661226" y="2675906"/>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Oval 108">
                <a:extLst>
                  <a:ext uri="{FF2B5EF4-FFF2-40B4-BE49-F238E27FC236}">
                    <a16:creationId xmlns:a16="http://schemas.microsoft.com/office/drawing/2014/main" id="{738B74B9-D14E-4BBD-BBF5-E00BEB442FBC}"/>
                  </a:ext>
                </a:extLst>
              </p:cNvPr>
              <p:cNvSpPr/>
              <p:nvPr/>
            </p:nvSpPr>
            <p:spPr>
              <a:xfrm>
                <a:off x="3033963" y="2914831"/>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F50F3D7F-ED26-4AA3-BA3F-2C0C7A137697}"/>
                </a:ext>
              </a:extLst>
            </p:cNvPr>
            <p:cNvGrpSpPr/>
            <p:nvPr/>
          </p:nvGrpSpPr>
          <p:grpSpPr>
            <a:xfrm>
              <a:off x="5814791" y="4018657"/>
              <a:ext cx="859747" cy="920900"/>
              <a:chOff x="2650958" y="2482688"/>
              <a:chExt cx="859747" cy="988907"/>
            </a:xfrm>
          </p:grpSpPr>
          <p:cxnSp>
            <p:nvCxnSpPr>
              <p:cNvPr id="70" name="Straight Connector 69">
                <a:extLst>
                  <a:ext uri="{FF2B5EF4-FFF2-40B4-BE49-F238E27FC236}">
                    <a16:creationId xmlns:a16="http://schemas.microsoft.com/office/drawing/2014/main" id="{E20C618F-58F0-43E2-92FB-65E88D6D942C}"/>
                  </a:ext>
                </a:extLst>
              </p:cNvPr>
              <p:cNvCxnSpPr/>
              <p:nvPr/>
            </p:nvCxnSpPr>
            <p:spPr>
              <a:xfrm>
                <a:off x="2723147" y="2731169"/>
                <a:ext cx="0" cy="477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D3DDE60-A2F6-4232-8579-3D0716A3168D}"/>
                  </a:ext>
                </a:extLst>
              </p:cNvPr>
              <p:cNvCxnSpPr/>
              <p:nvPr/>
            </p:nvCxnSpPr>
            <p:spPr>
              <a:xfrm>
                <a:off x="3453063" y="2731169"/>
                <a:ext cx="0" cy="477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557EE37-3F12-4603-A480-4FC592F6794E}"/>
                  </a:ext>
                </a:extLst>
              </p:cNvPr>
              <p:cNvCxnSpPr>
                <a:cxnSpLocks/>
              </p:cNvCxnSpPr>
              <p:nvPr/>
            </p:nvCxnSpPr>
            <p:spPr>
              <a:xfrm flipH="1">
                <a:off x="2727157" y="2530642"/>
                <a:ext cx="381001" cy="200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EC3435-BED9-4CA3-8B86-2F89E5E68BC0}"/>
                  </a:ext>
                </a:extLst>
              </p:cNvPr>
              <p:cNvCxnSpPr>
                <a:cxnSpLocks/>
              </p:cNvCxnSpPr>
              <p:nvPr/>
            </p:nvCxnSpPr>
            <p:spPr>
              <a:xfrm flipH="1" flipV="1">
                <a:off x="3104147" y="2530643"/>
                <a:ext cx="348916" cy="2005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6B5C764-A1B3-4EB7-8E82-387660E07822}"/>
                  </a:ext>
                </a:extLst>
              </p:cNvPr>
              <p:cNvCxnSpPr>
                <a:cxnSpLocks/>
              </p:cNvCxnSpPr>
              <p:nvPr/>
            </p:nvCxnSpPr>
            <p:spPr>
              <a:xfrm flipH="1" flipV="1">
                <a:off x="2711116" y="3216443"/>
                <a:ext cx="378994" cy="212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02E483B-BA4A-4204-8C6D-469105A788B4}"/>
                  </a:ext>
                </a:extLst>
              </p:cNvPr>
              <p:cNvCxnSpPr>
                <a:cxnSpLocks/>
              </p:cNvCxnSpPr>
              <p:nvPr/>
            </p:nvCxnSpPr>
            <p:spPr>
              <a:xfrm flipH="1">
                <a:off x="3076073" y="3207116"/>
                <a:ext cx="376990" cy="208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6659468-CE31-4725-9B4B-898F9C8EC88B}"/>
                  </a:ext>
                </a:extLst>
              </p:cNvPr>
              <p:cNvCxnSpPr>
                <a:cxnSpLocks/>
              </p:cNvCxnSpPr>
              <p:nvPr/>
            </p:nvCxnSpPr>
            <p:spPr>
              <a:xfrm flipH="1">
                <a:off x="2739686" y="2553427"/>
                <a:ext cx="360452" cy="658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6C4DBB1-4614-40F6-9E45-2A17FB50B061}"/>
                  </a:ext>
                </a:extLst>
              </p:cNvPr>
              <p:cNvCxnSpPr>
                <a:cxnSpLocks/>
              </p:cNvCxnSpPr>
              <p:nvPr/>
            </p:nvCxnSpPr>
            <p:spPr>
              <a:xfrm flipH="1" flipV="1">
                <a:off x="3104147" y="2540091"/>
                <a:ext cx="344907" cy="662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268D87D-5678-4BBA-8EDF-A66BE7D1DF62}"/>
                  </a:ext>
                </a:extLst>
              </p:cNvPr>
              <p:cNvCxnSpPr>
                <a:cxnSpLocks/>
              </p:cNvCxnSpPr>
              <p:nvPr/>
            </p:nvCxnSpPr>
            <p:spPr>
              <a:xfrm flipH="1">
                <a:off x="2737927" y="2753953"/>
                <a:ext cx="705108" cy="465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38D7A64-8E83-468C-9933-BF79E28506B5}"/>
                  </a:ext>
                </a:extLst>
              </p:cNvPr>
              <p:cNvCxnSpPr>
                <a:cxnSpLocks/>
              </p:cNvCxnSpPr>
              <p:nvPr/>
            </p:nvCxnSpPr>
            <p:spPr>
              <a:xfrm flipH="1" flipV="1">
                <a:off x="2711116" y="2741924"/>
                <a:ext cx="751976" cy="48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B310003-B3FD-4C37-BA53-308C1D1F8BDB}"/>
                  </a:ext>
                </a:extLst>
              </p:cNvPr>
              <p:cNvCxnSpPr>
                <a:cxnSpLocks/>
              </p:cNvCxnSpPr>
              <p:nvPr/>
            </p:nvCxnSpPr>
            <p:spPr>
              <a:xfrm flipV="1">
                <a:off x="3083585" y="2553427"/>
                <a:ext cx="16553" cy="8835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7F4DB0F-EF2A-4F3F-8211-6054307B5DFF}"/>
                  </a:ext>
                </a:extLst>
              </p:cNvPr>
              <p:cNvCxnSpPr>
                <a:cxnSpLocks/>
              </p:cNvCxnSpPr>
              <p:nvPr/>
            </p:nvCxnSpPr>
            <p:spPr>
              <a:xfrm flipH="1" flipV="1">
                <a:off x="2717760" y="2731169"/>
                <a:ext cx="344907" cy="662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13CC3E4-4709-482E-9390-737D7E003EDA}"/>
                  </a:ext>
                </a:extLst>
              </p:cNvPr>
              <p:cNvCxnSpPr>
                <a:cxnSpLocks/>
              </p:cNvCxnSpPr>
              <p:nvPr/>
            </p:nvCxnSpPr>
            <p:spPr>
              <a:xfrm flipH="1">
                <a:off x="3094157" y="2753953"/>
                <a:ext cx="357901" cy="6503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BF79E8DC-8545-477E-897F-AC385D88DFB3}"/>
                  </a:ext>
                </a:extLst>
              </p:cNvPr>
              <p:cNvSpPr/>
              <p:nvPr/>
            </p:nvSpPr>
            <p:spPr>
              <a:xfrm>
                <a:off x="3039981" y="2482688"/>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250FF743-413C-4F7E-B160-DBE8B190B22B}"/>
                  </a:ext>
                </a:extLst>
              </p:cNvPr>
              <p:cNvSpPr/>
              <p:nvPr/>
            </p:nvSpPr>
            <p:spPr>
              <a:xfrm>
                <a:off x="3390389" y="2687298"/>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1B6A494B-D264-4175-ACF6-76ACDC75AF28}"/>
                  </a:ext>
                </a:extLst>
              </p:cNvPr>
              <p:cNvSpPr/>
              <p:nvPr/>
            </p:nvSpPr>
            <p:spPr>
              <a:xfrm>
                <a:off x="3386380" y="3147843"/>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19475605-B85E-4BCB-87F4-4AD5BF5ECE87}"/>
                  </a:ext>
                </a:extLst>
              </p:cNvPr>
              <p:cNvSpPr/>
              <p:nvPr/>
            </p:nvSpPr>
            <p:spPr>
              <a:xfrm>
                <a:off x="3022440" y="3350314"/>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EC6AA399-5A79-4E01-9789-3C9BE96668F4}"/>
                  </a:ext>
                </a:extLst>
              </p:cNvPr>
              <p:cNvSpPr/>
              <p:nvPr/>
            </p:nvSpPr>
            <p:spPr>
              <a:xfrm>
                <a:off x="2650958" y="3169993"/>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01A7C7A0-D4CA-4798-8FCD-1BF19C2FFF1E}"/>
                  </a:ext>
                </a:extLst>
              </p:cNvPr>
              <p:cNvSpPr/>
              <p:nvPr/>
            </p:nvSpPr>
            <p:spPr>
              <a:xfrm>
                <a:off x="2661226" y="2675906"/>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E17AFDDC-875F-40E0-BFD3-D4039136A821}"/>
                  </a:ext>
                </a:extLst>
              </p:cNvPr>
              <p:cNvSpPr/>
              <p:nvPr/>
            </p:nvSpPr>
            <p:spPr>
              <a:xfrm>
                <a:off x="3033963" y="2914831"/>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a:extLst>
                <a:ext uri="{FF2B5EF4-FFF2-40B4-BE49-F238E27FC236}">
                  <a16:creationId xmlns:a16="http://schemas.microsoft.com/office/drawing/2014/main" id="{1B272BD9-D89A-43FF-B83E-BF404D02E486}"/>
                </a:ext>
              </a:extLst>
            </p:cNvPr>
            <p:cNvGrpSpPr/>
            <p:nvPr/>
          </p:nvGrpSpPr>
          <p:grpSpPr>
            <a:xfrm>
              <a:off x="8675482" y="3973395"/>
              <a:ext cx="859747" cy="920900"/>
              <a:chOff x="2650958" y="2482688"/>
              <a:chExt cx="859747" cy="988907"/>
            </a:xfrm>
          </p:grpSpPr>
          <p:cxnSp>
            <p:nvCxnSpPr>
              <p:cNvPr id="50" name="Straight Connector 49">
                <a:extLst>
                  <a:ext uri="{FF2B5EF4-FFF2-40B4-BE49-F238E27FC236}">
                    <a16:creationId xmlns:a16="http://schemas.microsoft.com/office/drawing/2014/main" id="{CE7C096B-C8A8-4531-8179-3046523545A8}"/>
                  </a:ext>
                </a:extLst>
              </p:cNvPr>
              <p:cNvCxnSpPr/>
              <p:nvPr/>
            </p:nvCxnSpPr>
            <p:spPr>
              <a:xfrm>
                <a:off x="2723147" y="2731169"/>
                <a:ext cx="0" cy="477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C079915-3DDD-4CE7-83C9-DD4247A89DE8}"/>
                  </a:ext>
                </a:extLst>
              </p:cNvPr>
              <p:cNvCxnSpPr/>
              <p:nvPr/>
            </p:nvCxnSpPr>
            <p:spPr>
              <a:xfrm>
                <a:off x="3453063" y="2731169"/>
                <a:ext cx="0" cy="477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E518FA-8BA5-4FEB-81A3-7D7C883E6D8E}"/>
                  </a:ext>
                </a:extLst>
              </p:cNvPr>
              <p:cNvCxnSpPr>
                <a:cxnSpLocks/>
              </p:cNvCxnSpPr>
              <p:nvPr/>
            </p:nvCxnSpPr>
            <p:spPr>
              <a:xfrm flipH="1">
                <a:off x="2727157" y="2530642"/>
                <a:ext cx="381001" cy="2005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B89173C-E84F-459F-AA16-C5879CE078BC}"/>
                  </a:ext>
                </a:extLst>
              </p:cNvPr>
              <p:cNvCxnSpPr>
                <a:cxnSpLocks/>
              </p:cNvCxnSpPr>
              <p:nvPr/>
            </p:nvCxnSpPr>
            <p:spPr>
              <a:xfrm flipH="1" flipV="1">
                <a:off x="3104147" y="2530643"/>
                <a:ext cx="348916" cy="2005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316655C-6735-4262-8E5F-49103DFEA94A}"/>
                  </a:ext>
                </a:extLst>
              </p:cNvPr>
              <p:cNvCxnSpPr>
                <a:cxnSpLocks/>
              </p:cNvCxnSpPr>
              <p:nvPr/>
            </p:nvCxnSpPr>
            <p:spPr>
              <a:xfrm flipH="1" flipV="1">
                <a:off x="2711116" y="3216443"/>
                <a:ext cx="378994" cy="212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41F75-6D86-4B2A-93BE-9254C8FAD193}"/>
                  </a:ext>
                </a:extLst>
              </p:cNvPr>
              <p:cNvCxnSpPr>
                <a:cxnSpLocks/>
              </p:cNvCxnSpPr>
              <p:nvPr/>
            </p:nvCxnSpPr>
            <p:spPr>
              <a:xfrm flipH="1">
                <a:off x="3076073" y="3207116"/>
                <a:ext cx="376990" cy="208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482034F-D515-4B6B-B72B-D77199F2456F}"/>
                  </a:ext>
                </a:extLst>
              </p:cNvPr>
              <p:cNvCxnSpPr>
                <a:cxnSpLocks/>
              </p:cNvCxnSpPr>
              <p:nvPr/>
            </p:nvCxnSpPr>
            <p:spPr>
              <a:xfrm flipH="1">
                <a:off x="2739686" y="2553427"/>
                <a:ext cx="360452" cy="658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A01B37F-2F62-4242-A8C4-F7B3D52C06D1}"/>
                  </a:ext>
                </a:extLst>
              </p:cNvPr>
              <p:cNvCxnSpPr>
                <a:cxnSpLocks/>
              </p:cNvCxnSpPr>
              <p:nvPr/>
            </p:nvCxnSpPr>
            <p:spPr>
              <a:xfrm flipH="1" flipV="1">
                <a:off x="3104147" y="2540091"/>
                <a:ext cx="344907" cy="662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533B4E0-B15B-46AC-92F4-9CD64047D4C7}"/>
                  </a:ext>
                </a:extLst>
              </p:cNvPr>
              <p:cNvCxnSpPr>
                <a:cxnSpLocks/>
              </p:cNvCxnSpPr>
              <p:nvPr/>
            </p:nvCxnSpPr>
            <p:spPr>
              <a:xfrm flipH="1">
                <a:off x="2737927" y="2753953"/>
                <a:ext cx="705108" cy="465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16CFFC-492B-4370-BD5E-1A6E844EDC3C}"/>
                  </a:ext>
                </a:extLst>
              </p:cNvPr>
              <p:cNvCxnSpPr>
                <a:cxnSpLocks/>
              </p:cNvCxnSpPr>
              <p:nvPr/>
            </p:nvCxnSpPr>
            <p:spPr>
              <a:xfrm flipH="1" flipV="1">
                <a:off x="2711116" y="2741924"/>
                <a:ext cx="751976" cy="48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129EF5-D6F2-40BD-85E0-7AC4511AADFC}"/>
                  </a:ext>
                </a:extLst>
              </p:cNvPr>
              <p:cNvCxnSpPr>
                <a:cxnSpLocks/>
              </p:cNvCxnSpPr>
              <p:nvPr/>
            </p:nvCxnSpPr>
            <p:spPr>
              <a:xfrm flipV="1">
                <a:off x="3083585" y="2553427"/>
                <a:ext cx="16553" cy="8835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5106A43-167A-43A4-88B7-A7BE9DC5C79C}"/>
                  </a:ext>
                </a:extLst>
              </p:cNvPr>
              <p:cNvCxnSpPr>
                <a:cxnSpLocks/>
              </p:cNvCxnSpPr>
              <p:nvPr/>
            </p:nvCxnSpPr>
            <p:spPr>
              <a:xfrm flipH="1" flipV="1">
                <a:off x="2717760" y="2731169"/>
                <a:ext cx="344907" cy="662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065FB9A-930E-4E18-9CB1-B7B43CCF53FA}"/>
                  </a:ext>
                </a:extLst>
              </p:cNvPr>
              <p:cNvCxnSpPr>
                <a:cxnSpLocks/>
              </p:cNvCxnSpPr>
              <p:nvPr/>
            </p:nvCxnSpPr>
            <p:spPr>
              <a:xfrm flipH="1">
                <a:off x="3094157" y="2753953"/>
                <a:ext cx="357901" cy="6503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58052558-39B5-47A4-972B-78297B77ACD6}"/>
                  </a:ext>
                </a:extLst>
              </p:cNvPr>
              <p:cNvSpPr/>
              <p:nvPr/>
            </p:nvSpPr>
            <p:spPr>
              <a:xfrm>
                <a:off x="3039981" y="2482688"/>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BCAD79A6-DDBA-4E9D-B4D5-2B65006DD3B5}"/>
                  </a:ext>
                </a:extLst>
              </p:cNvPr>
              <p:cNvSpPr/>
              <p:nvPr/>
            </p:nvSpPr>
            <p:spPr>
              <a:xfrm>
                <a:off x="3390389" y="2687298"/>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D5565001-FDD8-4B34-9F5C-6DC53127A95F}"/>
                  </a:ext>
                </a:extLst>
              </p:cNvPr>
              <p:cNvSpPr/>
              <p:nvPr/>
            </p:nvSpPr>
            <p:spPr>
              <a:xfrm>
                <a:off x="3386380" y="3147843"/>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a:extLst>
                  <a:ext uri="{FF2B5EF4-FFF2-40B4-BE49-F238E27FC236}">
                    <a16:creationId xmlns:a16="http://schemas.microsoft.com/office/drawing/2014/main" id="{8D330A47-15EC-417E-B8CF-1E11F427B80E}"/>
                  </a:ext>
                </a:extLst>
              </p:cNvPr>
              <p:cNvSpPr/>
              <p:nvPr/>
            </p:nvSpPr>
            <p:spPr>
              <a:xfrm>
                <a:off x="3022440" y="3350314"/>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6F4686D8-C900-48CA-BA37-E0A69C8C028E}"/>
                  </a:ext>
                </a:extLst>
              </p:cNvPr>
              <p:cNvSpPr/>
              <p:nvPr/>
            </p:nvSpPr>
            <p:spPr>
              <a:xfrm>
                <a:off x="2650958" y="3169993"/>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5FF6B586-5253-4D31-B3F3-EFDDE31CBC26}"/>
                  </a:ext>
                </a:extLst>
              </p:cNvPr>
              <p:cNvSpPr/>
              <p:nvPr/>
            </p:nvSpPr>
            <p:spPr>
              <a:xfrm>
                <a:off x="2661226" y="2675906"/>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96DF8D0D-D33C-4366-9AA3-7BEBECC2EA4A}"/>
                  </a:ext>
                </a:extLst>
              </p:cNvPr>
              <p:cNvSpPr/>
              <p:nvPr/>
            </p:nvSpPr>
            <p:spPr>
              <a:xfrm>
                <a:off x="3033963" y="2914831"/>
                <a:ext cx="120316" cy="12128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0" name="Picture 19">
              <a:extLst>
                <a:ext uri="{FF2B5EF4-FFF2-40B4-BE49-F238E27FC236}">
                  <a16:creationId xmlns:a16="http://schemas.microsoft.com/office/drawing/2014/main" id="{D5DD58C2-5686-4694-9F5E-C42EBD09B2C4}"/>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1396392" y="2216244"/>
              <a:ext cx="1801807" cy="1801807"/>
            </a:xfrm>
            <a:prstGeom prst="rect">
              <a:avLst/>
            </a:prstGeom>
          </p:spPr>
        </p:pic>
        <p:grpSp>
          <p:nvGrpSpPr>
            <p:cNvPr id="21" name="Group 20">
              <a:extLst>
                <a:ext uri="{FF2B5EF4-FFF2-40B4-BE49-F238E27FC236}">
                  <a16:creationId xmlns:a16="http://schemas.microsoft.com/office/drawing/2014/main" id="{6E258A5B-A01D-4B9D-9898-1273870BE6A6}"/>
                </a:ext>
              </a:extLst>
            </p:cNvPr>
            <p:cNvGrpSpPr/>
            <p:nvPr/>
          </p:nvGrpSpPr>
          <p:grpSpPr>
            <a:xfrm>
              <a:off x="3837600" y="2477380"/>
              <a:ext cx="1064813" cy="890128"/>
              <a:chOff x="4705350" y="2563004"/>
              <a:chExt cx="1161282" cy="970771"/>
            </a:xfrm>
          </p:grpSpPr>
          <p:sp>
            <p:nvSpPr>
              <p:cNvPr id="41" name="Rectangle: Rounded Corners 40">
                <a:extLst>
                  <a:ext uri="{FF2B5EF4-FFF2-40B4-BE49-F238E27FC236}">
                    <a16:creationId xmlns:a16="http://schemas.microsoft.com/office/drawing/2014/main" id="{4977E629-809E-4173-8F62-81A57B0D1EAF}"/>
                  </a:ext>
                </a:extLst>
              </p:cNvPr>
              <p:cNvSpPr/>
              <p:nvPr/>
            </p:nvSpPr>
            <p:spPr>
              <a:xfrm>
                <a:off x="4705350" y="3039568"/>
                <a:ext cx="1161282" cy="389432"/>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3AEBE16A-8443-475A-93F6-369AEA8C0523}"/>
                  </a:ext>
                </a:extLst>
              </p:cNvPr>
              <p:cNvCxnSpPr>
                <a:cxnSpLocks/>
              </p:cNvCxnSpPr>
              <p:nvPr/>
            </p:nvCxnSpPr>
            <p:spPr>
              <a:xfrm>
                <a:off x="4942049" y="3533775"/>
                <a:ext cx="73598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964869-1F10-4AEB-881F-618D0489918B}"/>
                  </a:ext>
                </a:extLst>
              </p:cNvPr>
              <p:cNvCxnSpPr>
                <a:cxnSpLocks/>
              </p:cNvCxnSpPr>
              <p:nvPr/>
            </p:nvCxnSpPr>
            <p:spPr>
              <a:xfrm>
                <a:off x="4943475" y="2810107"/>
                <a:ext cx="0" cy="22946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6C284E23-3327-44A9-AEF8-10AE0CF43186}"/>
                  </a:ext>
                </a:extLst>
              </p:cNvPr>
              <p:cNvSpPr/>
              <p:nvPr/>
            </p:nvSpPr>
            <p:spPr>
              <a:xfrm>
                <a:off x="4748759" y="2563004"/>
                <a:ext cx="389432" cy="3894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2ADE80E2-AAF9-41B2-B496-AA9D65483689}"/>
                  </a:ext>
                </a:extLst>
              </p:cNvPr>
              <p:cNvSpPr/>
              <p:nvPr/>
            </p:nvSpPr>
            <p:spPr>
              <a:xfrm>
                <a:off x="4815434" y="2632529"/>
                <a:ext cx="253231" cy="25323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4A38A225-DA9E-40F6-8A18-F20BF994AC3D}"/>
                  </a:ext>
                </a:extLst>
              </p:cNvPr>
              <p:cNvSpPr/>
              <p:nvPr/>
            </p:nvSpPr>
            <p:spPr>
              <a:xfrm>
                <a:off x="5237828" y="3192782"/>
                <a:ext cx="95825" cy="838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7" name="Oval 46">
                <a:extLst>
                  <a:ext uri="{FF2B5EF4-FFF2-40B4-BE49-F238E27FC236}">
                    <a16:creationId xmlns:a16="http://schemas.microsoft.com/office/drawing/2014/main" id="{18B8E54F-09EF-467E-8CCC-EA54C9E814A1}"/>
                  </a:ext>
                </a:extLst>
              </p:cNvPr>
              <p:cNvSpPr/>
              <p:nvPr/>
            </p:nvSpPr>
            <p:spPr>
              <a:xfrm>
                <a:off x="5375534" y="3192782"/>
                <a:ext cx="95825" cy="838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8" name="Oval 47">
                <a:extLst>
                  <a:ext uri="{FF2B5EF4-FFF2-40B4-BE49-F238E27FC236}">
                    <a16:creationId xmlns:a16="http://schemas.microsoft.com/office/drawing/2014/main" id="{24EC4FFB-7857-43AC-AFD9-685A17A105BF}"/>
                  </a:ext>
                </a:extLst>
              </p:cNvPr>
              <p:cNvSpPr/>
              <p:nvPr/>
            </p:nvSpPr>
            <p:spPr>
              <a:xfrm>
                <a:off x="5513240" y="3195853"/>
                <a:ext cx="95825" cy="838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9" name="Oval 48">
                <a:extLst>
                  <a:ext uri="{FF2B5EF4-FFF2-40B4-BE49-F238E27FC236}">
                    <a16:creationId xmlns:a16="http://schemas.microsoft.com/office/drawing/2014/main" id="{C6B56745-938A-422C-BD0A-520FD2AF081D}"/>
                  </a:ext>
                </a:extLst>
              </p:cNvPr>
              <p:cNvSpPr/>
              <p:nvPr/>
            </p:nvSpPr>
            <p:spPr>
              <a:xfrm>
                <a:off x="5630125" y="3198315"/>
                <a:ext cx="95825" cy="838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grpSp>
        <p:pic>
          <p:nvPicPr>
            <p:cNvPr id="22" name="Picture 21">
              <a:extLst>
                <a:ext uri="{FF2B5EF4-FFF2-40B4-BE49-F238E27FC236}">
                  <a16:creationId xmlns:a16="http://schemas.microsoft.com/office/drawing/2014/main" id="{D4106C9B-BCEF-4D7B-A8D8-6CB9C1E1213F}"/>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10111604" y="2052657"/>
              <a:ext cx="1801807" cy="1801807"/>
            </a:xfrm>
            <a:prstGeom prst="rect">
              <a:avLst/>
            </a:prstGeom>
          </p:spPr>
        </p:pic>
        <p:cxnSp>
          <p:nvCxnSpPr>
            <p:cNvPr id="23" name="Straight Connector 22">
              <a:extLst>
                <a:ext uri="{FF2B5EF4-FFF2-40B4-BE49-F238E27FC236}">
                  <a16:creationId xmlns:a16="http://schemas.microsoft.com/office/drawing/2014/main" id="{822F983A-17FB-4294-BC11-F9204CE96795}"/>
                </a:ext>
              </a:extLst>
            </p:cNvPr>
            <p:cNvCxnSpPr>
              <a:cxnSpLocks/>
            </p:cNvCxnSpPr>
            <p:nvPr/>
          </p:nvCxnSpPr>
          <p:spPr>
            <a:xfrm>
              <a:off x="4413709" y="1735178"/>
              <a:ext cx="0" cy="862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597BCB-C2C4-4F66-BA66-34C515A93F18}"/>
                </a:ext>
              </a:extLst>
            </p:cNvPr>
            <p:cNvCxnSpPr>
              <a:cxnSpLocks/>
            </p:cNvCxnSpPr>
            <p:nvPr/>
          </p:nvCxnSpPr>
          <p:spPr>
            <a:xfrm>
              <a:off x="4411975" y="3927096"/>
              <a:ext cx="1734" cy="5902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C11BA8E-9359-4761-A9AE-944466F57E98}"/>
                </a:ext>
              </a:extLst>
            </p:cNvPr>
            <p:cNvCxnSpPr>
              <a:cxnSpLocks/>
            </p:cNvCxnSpPr>
            <p:nvPr/>
          </p:nvCxnSpPr>
          <p:spPr>
            <a:xfrm>
              <a:off x="4413709" y="1747028"/>
              <a:ext cx="1003535" cy="7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543A0E2-0515-4D2E-98DF-D00EE110CBE5}"/>
                </a:ext>
              </a:extLst>
            </p:cNvPr>
            <p:cNvCxnSpPr>
              <a:cxnSpLocks/>
            </p:cNvCxnSpPr>
            <p:nvPr/>
          </p:nvCxnSpPr>
          <p:spPr>
            <a:xfrm>
              <a:off x="4402988" y="4511597"/>
              <a:ext cx="1003535" cy="7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5CA0EB-896C-4318-A49A-937A0D8371DC}"/>
                </a:ext>
              </a:extLst>
            </p:cNvPr>
            <p:cNvCxnSpPr>
              <a:cxnSpLocks/>
            </p:cNvCxnSpPr>
            <p:nvPr/>
          </p:nvCxnSpPr>
          <p:spPr>
            <a:xfrm flipV="1">
              <a:off x="6827448" y="4481737"/>
              <a:ext cx="1746811" cy="142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8B2B4EC-E91E-4293-8D48-65D2AC41CA8F}"/>
                </a:ext>
              </a:extLst>
            </p:cNvPr>
            <p:cNvCxnSpPr>
              <a:cxnSpLocks/>
            </p:cNvCxnSpPr>
            <p:nvPr/>
          </p:nvCxnSpPr>
          <p:spPr>
            <a:xfrm flipH="1">
              <a:off x="9736444" y="1673420"/>
              <a:ext cx="12965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BD0380-9D17-4F34-BB2D-31EA941EB658}"/>
                </a:ext>
              </a:extLst>
            </p:cNvPr>
            <p:cNvCxnSpPr>
              <a:cxnSpLocks/>
            </p:cNvCxnSpPr>
            <p:nvPr/>
          </p:nvCxnSpPr>
          <p:spPr>
            <a:xfrm>
              <a:off x="9707499" y="4456459"/>
              <a:ext cx="13256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EC4A91E-8D74-4539-A7F2-87664FC50A6D}"/>
                </a:ext>
              </a:extLst>
            </p:cNvPr>
            <p:cNvCxnSpPr>
              <a:cxnSpLocks/>
              <a:endCxn id="22" idx="2"/>
            </p:cNvCxnSpPr>
            <p:nvPr/>
          </p:nvCxnSpPr>
          <p:spPr>
            <a:xfrm flipH="1" flipV="1">
              <a:off x="11012508" y="3854464"/>
              <a:ext cx="2" cy="5962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E878327-74A8-41AA-9D3B-44562D275C8B}"/>
                </a:ext>
              </a:extLst>
            </p:cNvPr>
            <p:cNvCxnSpPr>
              <a:cxnSpLocks/>
            </p:cNvCxnSpPr>
            <p:nvPr/>
          </p:nvCxnSpPr>
          <p:spPr>
            <a:xfrm>
              <a:off x="11032994" y="1673420"/>
              <a:ext cx="0" cy="7470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1E4FB79-18BA-4DB5-8B71-1F137766FA1F}"/>
                </a:ext>
              </a:extLst>
            </p:cNvPr>
            <p:cNvCxnSpPr>
              <a:cxnSpLocks/>
            </p:cNvCxnSpPr>
            <p:nvPr/>
          </p:nvCxnSpPr>
          <p:spPr>
            <a:xfrm>
              <a:off x="2911856" y="3092895"/>
              <a:ext cx="736087" cy="85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28138C1-B1FA-4CE7-9EB9-7945DDC86730}"/>
                </a:ext>
              </a:extLst>
            </p:cNvPr>
            <p:cNvSpPr txBox="1"/>
            <p:nvPr/>
          </p:nvSpPr>
          <p:spPr>
            <a:xfrm>
              <a:off x="5567311" y="704134"/>
              <a:ext cx="1409360" cy="400110"/>
            </a:xfrm>
            <a:prstGeom prst="rect">
              <a:avLst/>
            </a:prstGeom>
            <a:noFill/>
          </p:spPr>
          <p:txBody>
            <a:bodyPr wrap="none" rtlCol="0">
              <a:spAutoFit/>
            </a:bodyPr>
            <a:lstStyle/>
            <a:p>
              <a:r>
                <a:rPr lang="en-US" sz="2000" b="1" dirty="0"/>
                <a:t>Network 1</a:t>
              </a:r>
              <a:endParaRPr lang="en-IN" sz="2000" b="1" dirty="0"/>
            </a:p>
          </p:txBody>
        </p:sp>
        <p:sp>
          <p:nvSpPr>
            <p:cNvPr id="34" name="TextBox 33">
              <a:extLst>
                <a:ext uri="{FF2B5EF4-FFF2-40B4-BE49-F238E27FC236}">
                  <a16:creationId xmlns:a16="http://schemas.microsoft.com/office/drawing/2014/main" id="{93A8055F-EECC-44C5-9142-9D342FCA9BF4}"/>
                </a:ext>
              </a:extLst>
            </p:cNvPr>
            <p:cNvSpPr txBox="1"/>
            <p:nvPr/>
          </p:nvSpPr>
          <p:spPr>
            <a:xfrm>
              <a:off x="8509514" y="708654"/>
              <a:ext cx="1409360" cy="400110"/>
            </a:xfrm>
            <a:prstGeom prst="rect">
              <a:avLst/>
            </a:prstGeom>
            <a:noFill/>
          </p:spPr>
          <p:txBody>
            <a:bodyPr wrap="none" rtlCol="0">
              <a:spAutoFit/>
            </a:bodyPr>
            <a:lstStyle/>
            <a:p>
              <a:r>
                <a:rPr lang="en-US" sz="2000" b="1" dirty="0"/>
                <a:t>Network 5</a:t>
              </a:r>
              <a:endParaRPr lang="en-IN" sz="2000" b="1" dirty="0"/>
            </a:p>
          </p:txBody>
        </p:sp>
        <p:sp>
          <p:nvSpPr>
            <p:cNvPr id="35" name="TextBox 34">
              <a:extLst>
                <a:ext uri="{FF2B5EF4-FFF2-40B4-BE49-F238E27FC236}">
                  <a16:creationId xmlns:a16="http://schemas.microsoft.com/office/drawing/2014/main" id="{2963ADC7-41D3-4598-B981-5C97E122C34C}"/>
                </a:ext>
              </a:extLst>
            </p:cNvPr>
            <p:cNvSpPr txBox="1"/>
            <p:nvPr/>
          </p:nvSpPr>
          <p:spPr>
            <a:xfrm>
              <a:off x="7049532" y="691448"/>
              <a:ext cx="1409360" cy="400110"/>
            </a:xfrm>
            <a:prstGeom prst="rect">
              <a:avLst/>
            </a:prstGeom>
            <a:noFill/>
          </p:spPr>
          <p:txBody>
            <a:bodyPr wrap="none" rtlCol="0">
              <a:spAutoFit/>
            </a:bodyPr>
            <a:lstStyle/>
            <a:p>
              <a:r>
                <a:rPr lang="en-US" sz="2000" b="1" dirty="0"/>
                <a:t>Network 3</a:t>
              </a:r>
              <a:endParaRPr lang="en-IN" sz="2000" b="1" dirty="0"/>
            </a:p>
          </p:txBody>
        </p:sp>
        <p:sp>
          <p:nvSpPr>
            <p:cNvPr id="36" name="TextBox 35">
              <a:extLst>
                <a:ext uri="{FF2B5EF4-FFF2-40B4-BE49-F238E27FC236}">
                  <a16:creationId xmlns:a16="http://schemas.microsoft.com/office/drawing/2014/main" id="{7CDB5E8F-AB17-4377-957F-4FB53259EA13}"/>
                </a:ext>
              </a:extLst>
            </p:cNvPr>
            <p:cNvSpPr txBox="1"/>
            <p:nvPr/>
          </p:nvSpPr>
          <p:spPr>
            <a:xfrm>
              <a:off x="5521820" y="5087218"/>
              <a:ext cx="1409360" cy="400110"/>
            </a:xfrm>
            <a:prstGeom prst="rect">
              <a:avLst/>
            </a:prstGeom>
            <a:noFill/>
          </p:spPr>
          <p:txBody>
            <a:bodyPr wrap="none" rtlCol="0">
              <a:spAutoFit/>
            </a:bodyPr>
            <a:lstStyle/>
            <a:p>
              <a:r>
                <a:rPr lang="en-US" sz="2000" b="1" dirty="0"/>
                <a:t>Network 2</a:t>
              </a:r>
              <a:endParaRPr lang="en-IN" sz="2000" b="1" dirty="0"/>
            </a:p>
          </p:txBody>
        </p:sp>
        <p:sp>
          <p:nvSpPr>
            <p:cNvPr id="37" name="TextBox 36">
              <a:extLst>
                <a:ext uri="{FF2B5EF4-FFF2-40B4-BE49-F238E27FC236}">
                  <a16:creationId xmlns:a16="http://schemas.microsoft.com/office/drawing/2014/main" id="{DB144A44-E3E4-4B1C-8B13-6986B49E4ACC}"/>
                </a:ext>
              </a:extLst>
            </p:cNvPr>
            <p:cNvSpPr txBox="1"/>
            <p:nvPr/>
          </p:nvSpPr>
          <p:spPr>
            <a:xfrm>
              <a:off x="8380008" y="5032305"/>
              <a:ext cx="1409360" cy="400110"/>
            </a:xfrm>
            <a:prstGeom prst="rect">
              <a:avLst/>
            </a:prstGeom>
            <a:noFill/>
          </p:spPr>
          <p:txBody>
            <a:bodyPr wrap="none" rtlCol="0">
              <a:spAutoFit/>
            </a:bodyPr>
            <a:lstStyle/>
            <a:p>
              <a:r>
                <a:rPr lang="en-US" sz="2000" b="1" dirty="0"/>
                <a:t>Network 4</a:t>
              </a:r>
              <a:endParaRPr lang="en-IN" sz="2000" b="1" dirty="0"/>
            </a:p>
          </p:txBody>
        </p:sp>
        <p:sp>
          <p:nvSpPr>
            <p:cNvPr id="38" name="TextBox 37">
              <a:extLst>
                <a:ext uri="{FF2B5EF4-FFF2-40B4-BE49-F238E27FC236}">
                  <a16:creationId xmlns:a16="http://schemas.microsoft.com/office/drawing/2014/main" id="{F938EE60-00B9-4FBE-B9F9-D17146C2FA02}"/>
                </a:ext>
              </a:extLst>
            </p:cNvPr>
            <p:cNvSpPr txBox="1"/>
            <p:nvPr/>
          </p:nvSpPr>
          <p:spPr>
            <a:xfrm>
              <a:off x="1481998" y="3526986"/>
              <a:ext cx="1653017" cy="400110"/>
            </a:xfrm>
            <a:prstGeom prst="rect">
              <a:avLst/>
            </a:prstGeom>
            <a:noFill/>
          </p:spPr>
          <p:txBody>
            <a:bodyPr wrap="none" rtlCol="0">
              <a:spAutoFit/>
            </a:bodyPr>
            <a:lstStyle/>
            <a:p>
              <a:r>
                <a:rPr lang="en-US" sz="2000" b="1" dirty="0"/>
                <a:t>Computer A</a:t>
              </a:r>
              <a:endParaRPr lang="en-IN" sz="2000" b="1" dirty="0"/>
            </a:p>
          </p:txBody>
        </p:sp>
        <p:sp>
          <p:nvSpPr>
            <p:cNvPr id="39" name="TextBox 38">
              <a:extLst>
                <a:ext uri="{FF2B5EF4-FFF2-40B4-BE49-F238E27FC236}">
                  <a16:creationId xmlns:a16="http://schemas.microsoft.com/office/drawing/2014/main" id="{2A72C3AE-796D-4542-9422-FAE6A7D688E9}"/>
                </a:ext>
              </a:extLst>
            </p:cNvPr>
            <p:cNvSpPr txBox="1"/>
            <p:nvPr/>
          </p:nvSpPr>
          <p:spPr>
            <a:xfrm>
              <a:off x="10206485" y="3390869"/>
              <a:ext cx="1653017" cy="400110"/>
            </a:xfrm>
            <a:prstGeom prst="rect">
              <a:avLst/>
            </a:prstGeom>
            <a:noFill/>
          </p:spPr>
          <p:txBody>
            <a:bodyPr wrap="none" rtlCol="0">
              <a:spAutoFit/>
            </a:bodyPr>
            <a:lstStyle/>
            <a:p>
              <a:r>
                <a:rPr lang="en-US" sz="2000" b="1" dirty="0"/>
                <a:t>Computer B</a:t>
              </a:r>
              <a:endParaRPr lang="en-IN" sz="2000" b="1" dirty="0"/>
            </a:p>
          </p:txBody>
        </p:sp>
        <p:sp>
          <p:nvSpPr>
            <p:cNvPr id="40" name="TextBox 39">
              <a:extLst>
                <a:ext uri="{FF2B5EF4-FFF2-40B4-BE49-F238E27FC236}">
                  <a16:creationId xmlns:a16="http://schemas.microsoft.com/office/drawing/2014/main" id="{0BBBA287-5BEE-4BC2-B878-506C418B2DF9}"/>
                </a:ext>
              </a:extLst>
            </p:cNvPr>
            <p:cNvSpPr txBox="1"/>
            <p:nvPr/>
          </p:nvSpPr>
          <p:spPr>
            <a:xfrm>
              <a:off x="3923397" y="3424829"/>
              <a:ext cx="1011815" cy="400110"/>
            </a:xfrm>
            <a:prstGeom prst="rect">
              <a:avLst/>
            </a:prstGeom>
            <a:noFill/>
          </p:spPr>
          <p:txBody>
            <a:bodyPr wrap="none" rtlCol="0">
              <a:spAutoFit/>
            </a:bodyPr>
            <a:lstStyle/>
            <a:p>
              <a:r>
                <a:rPr lang="en-US" sz="2000" b="1" dirty="0"/>
                <a:t>Router</a:t>
              </a:r>
              <a:endParaRPr lang="en-IN" sz="2000" b="1" dirty="0"/>
            </a:p>
          </p:txBody>
        </p:sp>
      </p:grpSp>
    </p:spTree>
    <p:extLst>
      <p:ext uri="{BB962C8B-B14F-4D97-AF65-F5344CB8AC3E}">
        <p14:creationId xmlns:p14="http://schemas.microsoft.com/office/powerpoint/2010/main" val="3477331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17281" y="1116413"/>
            <a:ext cx="10274719" cy="4321860"/>
          </a:xfrm>
          <a:prstGeom prst="rect">
            <a:avLst/>
          </a:prstGeom>
          <a:noFill/>
          <a:ln>
            <a:noFill/>
          </a:ln>
        </p:spPr>
        <p:txBody>
          <a:bodyPr spcFirstLastPara="1" wrap="square" lIns="121900" tIns="60933" rIns="121900" bIns="60933" anchor="t" anchorCtr="0">
            <a:noAutofit/>
          </a:bodyPr>
          <a:lstStyle/>
          <a:p>
            <a:pPr>
              <a:lnSpc>
                <a:spcPts val="4000"/>
              </a:lnSpc>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Routing tables are a fundamental component of networking, used by routers and other network devices to determine the best path for forwarding packets to their destinations.</a:t>
            </a:r>
          </a:p>
          <a:p>
            <a:pPr>
              <a:lnSpc>
                <a:spcPts val="1333"/>
              </a:lnSpc>
              <a:buSzPct val="10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a:lnSpc>
                <a:spcPts val="4000"/>
              </a:lnSpc>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A routing table is a data structure stored in a router or a network host that lists paths (routes) to specific network destinations.</a:t>
            </a:r>
          </a:p>
        </p:txBody>
      </p:sp>
      <p:sp>
        <p:nvSpPr>
          <p:cNvPr id="5" name="Google Shape;102;p24"/>
          <p:cNvSpPr txBox="1">
            <a:spLocks noGrp="1"/>
          </p:cNvSpPr>
          <p:nvPr>
            <p:ph type="title"/>
          </p:nvPr>
        </p:nvSpPr>
        <p:spPr>
          <a:xfrm>
            <a:off x="3944002" y="0"/>
            <a:ext cx="5264573"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A0000"/>
                </a:solidFill>
                <a:latin typeface="Arial" panose="020B0604020202020204" pitchFamily="34" charset="0"/>
                <a:cs typeface="Arial" panose="020B0604020202020204" pitchFamily="34" charset="0"/>
              </a:rPr>
              <a:t>Routing Tables</a:t>
            </a:r>
          </a:p>
        </p:txBody>
      </p:sp>
    </p:spTree>
    <p:extLst>
      <p:ext uri="{BB962C8B-B14F-4D97-AF65-F5344CB8AC3E}">
        <p14:creationId xmlns:p14="http://schemas.microsoft.com/office/powerpoint/2010/main" val="1570328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05045" y="783558"/>
            <a:ext cx="10286955" cy="6025620"/>
          </a:xfrm>
          <a:prstGeom prst="rect">
            <a:avLst/>
          </a:prstGeom>
          <a:noFill/>
          <a:ln>
            <a:noFill/>
          </a:ln>
        </p:spPr>
        <p:txBody>
          <a:bodyPr spcFirstLastPara="1" wrap="square" lIns="121900" tIns="60933" rIns="121900" bIns="60933" anchor="t" anchorCtr="0">
            <a:noAutofit/>
          </a:bodyPr>
          <a:lstStyle/>
          <a:p>
            <a:pPr>
              <a:lnSpc>
                <a:spcPts val="3733"/>
              </a:lnSpc>
              <a:buClrTx/>
              <a:buSzPct val="10000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It holds information about:</a:t>
            </a:r>
          </a:p>
          <a:p>
            <a:pPr marL="1371430" lvl="1" indent="-609523">
              <a:lnSpc>
                <a:spcPts val="3733"/>
              </a:lnSpc>
              <a:buClrTx/>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Destination IP addresses or networks</a:t>
            </a:r>
          </a:p>
          <a:p>
            <a:pPr marL="1371430" lvl="1" indent="-609523">
              <a:lnSpc>
                <a:spcPts val="3733"/>
              </a:lnSpc>
              <a:buClrTx/>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Next-hop addresses (i.e., where to send the packet next)</a:t>
            </a:r>
          </a:p>
          <a:p>
            <a:pPr marL="1371430" lvl="1" indent="-609523">
              <a:lnSpc>
                <a:spcPts val="3733"/>
              </a:lnSpc>
              <a:buClrTx/>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Routing metrics (e.g., number of hops, link cost, etc.)</a:t>
            </a:r>
          </a:p>
          <a:p>
            <a:pPr marL="1371430" lvl="1" indent="-609523">
              <a:lnSpc>
                <a:spcPts val="3733"/>
              </a:lnSpc>
              <a:buClrTx/>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Interface (the network interface through which to forward the packet)</a:t>
            </a:r>
          </a:p>
          <a:p>
            <a:pPr marL="1371430" lvl="1" indent="-609523">
              <a:lnSpc>
                <a:spcPts val="3733"/>
              </a:lnSpc>
              <a:buClrTx/>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Subnet mask (to determine the range of IP addresses covered)</a:t>
            </a:r>
          </a:p>
          <a:p>
            <a:pPr marL="1371430" lvl="1" indent="-609523">
              <a:lnSpc>
                <a:spcPts val="3733"/>
              </a:lnSpc>
              <a:buClrTx/>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Distance to the destination</a:t>
            </a:r>
          </a:p>
        </p:txBody>
      </p:sp>
      <p:sp>
        <p:nvSpPr>
          <p:cNvPr id="7" name="Google Shape;102;p24">
            <a:extLst>
              <a:ext uri="{FF2B5EF4-FFF2-40B4-BE49-F238E27FC236}">
                <a16:creationId xmlns:a16="http://schemas.microsoft.com/office/drawing/2014/main" id="{0358D81D-9F28-4535-A955-E90B4E66DBE1}"/>
              </a:ext>
            </a:extLst>
          </p:cNvPr>
          <p:cNvSpPr txBox="1">
            <a:spLocks noGrp="1"/>
          </p:cNvSpPr>
          <p:nvPr>
            <p:ph type="title"/>
          </p:nvPr>
        </p:nvSpPr>
        <p:spPr>
          <a:xfrm>
            <a:off x="3944002" y="0"/>
            <a:ext cx="5264573"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A0000"/>
                </a:solidFill>
                <a:latin typeface="Arial" panose="020B0604020202020204" pitchFamily="34" charset="0"/>
                <a:cs typeface="Arial" panose="020B0604020202020204" pitchFamily="34" charset="0"/>
              </a:rPr>
              <a:t>Routing Tables</a:t>
            </a:r>
          </a:p>
        </p:txBody>
      </p:sp>
    </p:spTree>
    <p:extLst>
      <p:ext uri="{BB962C8B-B14F-4D97-AF65-F5344CB8AC3E}">
        <p14:creationId xmlns:p14="http://schemas.microsoft.com/office/powerpoint/2010/main" val="139597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899278" y="1558801"/>
            <a:ext cx="10292722" cy="3963694"/>
          </a:xfrm>
          <a:prstGeom prst="rect">
            <a:avLst/>
          </a:prstGeom>
          <a:noFill/>
          <a:ln>
            <a:noFill/>
          </a:ln>
        </p:spPr>
        <p:txBody>
          <a:bodyPr spcFirstLastPara="1" wrap="square" lIns="121900" tIns="60933" rIns="121900" bIns="60933" anchor="t" anchorCtr="0">
            <a:noAutofit/>
          </a:bodyPr>
          <a:lstStyle/>
          <a:p>
            <a:pPr>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Destination: </a:t>
            </a:r>
            <a:r>
              <a:rPr lang="en-US" sz="2800" b="1" dirty="0">
                <a:latin typeface="Arial" panose="020B0604020202020204" pitchFamily="34" charset="0"/>
                <a:cs typeface="Arial" panose="020B0604020202020204" pitchFamily="34" charset="0"/>
              </a:rPr>
              <a:t>The IP address or network prefix of the destination network.</a:t>
            </a:r>
          </a:p>
          <a:p>
            <a:pPr>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Next Hop: </a:t>
            </a:r>
            <a:r>
              <a:rPr lang="en-US" sz="2800" b="1" dirty="0">
                <a:latin typeface="Arial" panose="020B0604020202020204" pitchFamily="34" charset="0"/>
                <a:cs typeface="Arial" panose="020B0604020202020204" pitchFamily="34" charset="0"/>
              </a:rPr>
              <a:t>The IP address of the next router or gateway to which the packet should be sent.</a:t>
            </a:r>
          </a:p>
          <a:p>
            <a:pPr>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Metric: </a:t>
            </a:r>
            <a:r>
              <a:rPr lang="en-US" sz="2800" b="1" dirty="0">
                <a:latin typeface="Arial" panose="020B0604020202020204" pitchFamily="34" charset="0"/>
                <a:cs typeface="Arial" panose="020B0604020202020204" pitchFamily="34" charset="0"/>
              </a:rPr>
              <a:t>A value used to determine the best path (e.g., distance, bandwidth, or cost)</a:t>
            </a:r>
          </a:p>
          <a:p>
            <a:pPr>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Interface: </a:t>
            </a:r>
            <a:r>
              <a:rPr lang="en-US" sz="2800" b="1" dirty="0">
                <a:latin typeface="Arial" panose="020B0604020202020204" pitchFamily="34" charset="0"/>
                <a:cs typeface="Arial" panose="020B0604020202020204" pitchFamily="34" charset="0"/>
              </a:rPr>
              <a:t>The specific interface or port through which the router should forward the packet.</a:t>
            </a:r>
          </a:p>
          <a:p>
            <a:pPr>
              <a:buClrTx/>
              <a:buSzPct val="10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p:txBody>
      </p:sp>
      <p:sp>
        <p:nvSpPr>
          <p:cNvPr id="5" name="Google Shape;102;p24"/>
          <p:cNvSpPr txBox="1">
            <a:spLocks noGrp="1"/>
          </p:cNvSpPr>
          <p:nvPr>
            <p:ph type="title"/>
          </p:nvPr>
        </p:nvSpPr>
        <p:spPr>
          <a:xfrm>
            <a:off x="286327"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A0000"/>
                </a:solidFill>
                <a:latin typeface="Arial" panose="020B0604020202020204" pitchFamily="34" charset="0"/>
                <a:cs typeface="Arial" panose="020B0604020202020204" pitchFamily="34" charset="0"/>
              </a:rPr>
              <a:t>Component of Routing Tables</a:t>
            </a:r>
          </a:p>
        </p:txBody>
      </p:sp>
    </p:spTree>
    <p:extLst>
      <p:ext uri="{BB962C8B-B14F-4D97-AF65-F5344CB8AC3E}">
        <p14:creationId xmlns:p14="http://schemas.microsoft.com/office/powerpoint/2010/main" val="191280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26298" y="1057715"/>
            <a:ext cx="10265702" cy="4165071"/>
          </a:xfrm>
          <a:prstGeom prst="rect">
            <a:avLst/>
          </a:prstGeom>
          <a:noFill/>
          <a:ln>
            <a:noFill/>
          </a:ln>
        </p:spPr>
        <p:txBody>
          <a:bodyPr spcFirstLastPara="1" wrap="square" lIns="121900" tIns="60933" rIns="121900" bIns="60933" anchor="t" anchorCtr="0">
            <a:noAutofit/>
          </a:bodyPr>
          <a:lstStyle/>
          <a:p>
            <a:pPr>
              <a:lnSpc>
                <a:spcPts val="3733"/>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Interface: </a:t>
            </a:r>
            <a:r>
              <a:rPr lang="en-US" sz="2800" b="1" dirty="0">
                <a:latin typeface="Arial" panose="020B0604020202020204" pitchFamily="34" charset="0"/>
                <a:cs typeface="Arial" panose="020B0604020202020204" pitchFamily="34" charset="0"/>
              </a:rPr>
              <a:t>The specific interface or port through which the router should forward the packet.</a:t>
            </a:r>
          </a:p>
          <a:p>
            <a:pPr>
              <a:lnSpc>
                <a:spcPts val="3733"/>
              </a:lnSpc>
              <a:buClrTx/>
              <a:buSzPct val="100000"/>
              <a:buFont typeface="Arial" panose="020B0604020202020204" pitchFamily="34" charset="0"/>
              <a:buChar char="•"/>
            </a:pPr>
            <a:endParaRPr lang="en-US" sz="2800" b="1" dirty="0">
              <a:solidFill>
                <a:srgbClr val="002060"/>
              </a:solidFill>
              <a:latin typeface="Arial" panose="020B0604020202020204" pitchFamily="34" charset="0"/>
              <a:cs typeface="Arial" panose="020B0604020202020204" pitchFamily="34" charset="0"/>
            </a:endParaRPr>
          </a:p>
          <a:p>
            <a:pPr>
              <a:lnSpc>
                <a:spcPts val="3733"/>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Flags: </a:t>
            </a:r>
            <a:r>
              <a:rPr lang="en-US" sz="2800" b="1" dirty="0">
                <a:latin typeface="Arial" panose="020B0604020202020204" pitchFamily="34" charset="0"/>
                <a:cs typeface="Arial" panose="020B0604020202020204" pitchFamily="34" charset="0"/>
              </a:rPr>
              <a:t>These are special parameters that include:</a:t>
            </a:r>
          </a:p>
          <a:p>
            <a:pPr marL="1371430" lvl="1" indent="-609523">
              <a:lnSpc>
                <a:spcPts val="3733"/>
              </a:lnSpc>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U: Route is up (functional)</a:t>
            </a:r>
          </a:p>
          <a:p>
            <a:pPr marL="1371430" lvl="1" indent="-609523">
              <a:lnSpc>
                <a:spcPts val="3733"/>
              </a:lnSpc>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G: Uses a gateway</a:t>
            </a:r>
          </a:p>
          <a:p>
            <a:pPr marL="1371430" lvl="1" indent="-609523">
              <a:lnSpc>
                <a:spcPts val="3733"/>
              </a:lnSpc>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H: Target is host</a:t>
            </a:r>
          </a:p>
          <a:p>
            <a:pPr marL="1371430" lvl="1" indent="-609523">
              <a:lnSpc>
                <a:spcPts val="3733"/>
              </a:lnSpc>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D: Dynamically created route</a:t>
            </a:r>
          </a:p>
        </p:txBody>
      </p:sp>
      <p:sp>
        <p:nvSpPr>
          <p:cNvPr id="6" name="Google Shape;102;p24">
            <a:extLst>
              <a:ext uri="{FF2B5EF4-FFF2-40B4-BE49-F238E27FC236}">
                <a16:creationId xmlns:a16="http://schemas.microsoft.com/office/drawing/2014/main" id="{786DDE8B-1D49-4A38-A1C8-FF45037CC487}"/>
              </a:ext>
            </a:extLst>
          </p:cNvPr>
          <p:cNvSpPr txBox="1">
            <a:spLocks noGrp="1"/>
          </p:cNvSpPr>
          <p:nvPr>
            <p:ph type="title"/>
          </p:nvPr>
        </p:nvSpPr>
        <p:spPr>
          <a:xfrm>
            <a:off x="286327"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A0000"/>
                </a:solidFill>
                <a:latin typeface="Arial" panose="020B0604020202020204" pitchFamily="34" charset="0"/>
                <a:cs typeface="Arial" panose="020B0604020202020204" pitchFamily="34" charset="0"/>
              </a:rPr>
              <a:t>Component of Routing Tables</a:t>
            </a:r>
          </a:p>
        </p:txBody>
      </p:sp>
    </p:spTree>
    <p:extLst>
      <p:ext uri="{BB962C8B-B14F-4D97-AF65-F5344CB8AC3E}">
        <p14:creationId xmlns:p14="http://schemas.microsoft.com/office/powerpoint/2010/main" val="154136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09242" y="2687393"/>
            <a:ext cx="10282758" cy="3642863"/>
          </a:xfrm>
          <a:prstGeom prst="rect">
            <a:avLst/>
          </a:prstGeom>
          <a:noFill/>
          <a:ln>
            <a:noFill/>
          </a:ln>
        </p:spPr>
        <p:txBody>
          <a:bodyPr spcFirstLastPara="1" wrap="square" lIns="121900" tIns="60933" rIns="121900" bIns="60933" anchor="t" anchorCtr="0">
            <a:noAutofit/>
          </a:bodyPr>
          <a:lstStyle/>
          <a:p>
            <a:pPr marL="152380" indent="0">
              <a:lnSpc>
                <a:spcPts val="4000"/>
              </a:lnSpc>
              <a:buNone/>
            </a:pPr>
            <a:r>
              <a:rPr lang="en-US" sz="2800" b="1" dirty="0">
                <a:latin typeface="Arial" panose="020B0604020202020204" pitchFamily="34" charset="0"/>
                <a:cs typeface="Arial" panose="020B0604020202020204" pitchFamily="34" charset="0"/>
              </a:rPr>
              <a:t>In this example:</a:t>
            </a:r>
          </a:p>
          <a:p>
            <a:pPr>
              <a:lnSpc>
                <a:spcPts val="4000"/>
              </a:lnSpc>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192.168.1.0/24 is directly connected to eth0.</a:t>
            </a:r>
          </a:p>
          <a:p>
            <a:pPr>
              <a:lnSpc>
                <a:spcPts val="4000"/>
              </a:lnSpc>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Traffic for 10.0.0.0/8 is forwarded to the gateway 192.168.1.1.</a:t>
            </a:r>
          </a:p>
          <a:p>
            <a:pPr>
              <a:lnSpc>
                <a:spcPts val="4000"/>
              </a:lnSpc>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The default route (0.0.0.0) sends all other traffic to the same gateway.</a:t>
            </a:r>
            <a:endParaRPr lang="en-US" sz="2800" dirty="0">
              <a:latin typeface="Times New Roman" panose="02020603050405020304" pitchFamily="18" charset="0"/>
              <a:cs typeface="Times New Roman" panose="02020603050405020304" pitchFamily="18" charset="0"/>
            </a:endParaRPr>
          </a:p>
        </p:txBody>
      </p:sp>
      <p:sp>
        <p:nvSpPr>
          <p:cNvPr id="7" name="Google Shape;102;p24">
            <a:extLst>
              <a:ext uri="{FF2B5EF4-FFF2-40B4-BE49-F238E27FC236}">
                <a16:creationId xmlns:a16="http://schemas.microsoft.com/office/drawing/2014/main" id="{4DA34DB8-FBB6-486D-A965-46DBC0281E97}"/>
              </a:ext>
            </a:extLst>
          </p:cNvPr>
          <p:cNvSpPr txBox="1">
            <a:spLocks noGrp="1"/>
          </p:cNvSpPr>
          <p:nvPr>
            <p:ph type="title"/>
          </p:nvPr>
        </p:nvSpPr>
        <p:spPr>
          <a:xfrm>
            <a:off x="83127" y="-46180"/>
            <a:ext cx="12214437" cy="779916"/>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A0000"/>
                </a:solidFill>
                <a:latin typeface="Arial" panose="020B0604020202020204" pitchFamily="34" charset="0"/>
                <a:cs typeface="Arial" panose="020B0604020202020204" pitchFamily="34" charset="0"/>
              </a:rPr>
              <a:t>Example of Routing Tables</a:t>
            </a:r>
          </a:p>
        </p:txBody>
      </p:sp>
      <p:graphicFrame>
        <p:nvGraphicFramePr>
          <p:cNvPr id="8" name="Table 7">
            <a:extLst>
              <a:ext uri="{FF2B5EF4-FFF2-40B4-BE49-F238E27FC236}">
                <a16:creationId xmlns:a16="http://schemas.microsoft.com/office/drawing/2014/main" id="{6C15A885-752A-4514-BF88-505D373D26B9}"/>
              </a:ext>
            </a:extLst>
          </p:cNvPr>
          <p:cNvGraphicFramePr>
            <a:graphicFrameLocks noGrp="1"/>
          </p:cNvGraphicFramePr>
          <p:nvPr>
            <p:extLst>
              <p:ext uri="{D42A27DB-BD31-4B8C-83A1-F6EECF244321}">
                <p14:modId xmlns:p14="http://schemas.microsoft.com/office/powerpoint/2010/main" val="1657932867"/>
              </p:ext>
            </p:extLst>
          </p:nvPr>
        </p:nvGraphicFramePr>
        <p:xfrm>
          <a:off x="1777909" y="733736"/>
          <a:ext cx="10180454" cy="1615440"/>
        </p:xfrm>
        <a:graphic>
          <a:graphicData uri="http://schemas.openxmlformats.org/drawingml/2006/table">
            <a:tbl>
              <a:tblPr firstRow="1" bandRow="1">
                <a:tableStyleId>{87D5F526-33FA-4FCB-9636-5639686733BC}</a:tableStyleId>
              </a:tblPr>
              <a:tblGrid>
                <a:gridCol w="1750595">
                  <a:extLst>
                    <a:ext uri="{9D8B030D-6E8A-4147-A177-3AD203B41FA5}">
                      <a16:colId xmlns:a16="http://schemas.microsoft.com/office/drawing/2014/main" val="4035201838"/>
                    </a:ext>
                  </a:extLst>
                </a:gridCol>
                <a:gridCol w="1592580">
                  <a:extLst>
                    <a:ext uri="{9D8B030D-6E8A-4147-A177-3AD203B41FA5}">
                      <a16:colId xmlns:a16="http://schemas.microsoft.com/office/drawing/2014/main" val="3232036485"/>
                    </a:ext>
                  </a:extLst>
                </a:gridCol>
                <a:gridCol w="1875155">
                  <a:extLst>
                    <a:ext uri="{9D8B030D-6E8A-4147-A177-3AD203B41FA5}">
                      <a16:colId xmlns:a16="http://schemas.microsoft.com/office/drawing/2014/main" val="3287547600"/>
                    </a:ext>
                  </a:extLst>
                </a:gridCol>
                <a:gridCol w="935823">
                  <a:extLst>
                    <a:ext uri="{9D8B030D-6E8A-4147-A177-3AD203B41FA5}">
                      <a16:colId xmlns:a16="http://schemas.microsoft.com/office/drawing/2014/main" val="3388425525"/>
                    </a:ext>
                  </a:extLst>
                </a:gridCol>
                <a:gridCol w="1118936">
                  <a:extLst>
                    <a:ext uri="{9D8B030D-6E8A-4147-A177-3AD203B41FA5}">
                      <a16:colId xmlns:a16="http://schemas.microsoft.com/office/drawing/2014/main" val="2907490311"/>
                    </a:ext>
                  </a:extLst>
                </a:gridCol>
                <a:gridCol w="673769">
                  <a:extLst>
                    <a:ext uri="{9D8B030D-6E8A-4147-A177-3AD203B41FA5}">
                      <a16:colId xmlns:a16="http://schemas.microsoft.com/office/drawing/2014/main" val="789883855"/>
                    </a:ext>
                  </a:extLst>
                </a:gridCol>
                <a:gridCol w="806116">
                  <a:extLst>
                    <a:ext uri="{9D8B030D-6E8A-4147-A177-3AD203B41FA5}">
                      <a16:colId xmlns:a16="http://schemas.microsoft.com/office/drawing/2014/main" val="3563380829"/>
                    </a:ext>
                  </a:extLst>
                </a:gridCol>
                <a:gridCol w="1427480">
                  <a:extLst>
                    <a:ext uri="{9D8B030D-6E8A-4147-A177-3AD203B41FA5}">
                      <a16:colId xmlns:a16="http://schemas.microsoft.com/office/drawing/2014/main" val="290103066"/>
                    </a:ext>
                  </a:extLst>
                </a:gridCol>
              </a:tblGrid>
              <a:tr h="370840">
                <a:tc>
                  <a:txBody>
                    <a:bodyPr/>
                    <a:lstStyle/>
                    <a:p>
                      <a:r>
                        <a:rPr lang="en-IN" sz="2200" b="1" dirty="0"/>
                        <a:t>Destination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IN" sz="2200" b="1" dirty="0"/>
                        <a:t>Gateway</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IN" sz="2200" b="1" dirty="0" err="1"/>
                        <a:t>Genmask</a:t>
                      </a:r>
                      <a:endParaRPr lang="en-IN" sz="22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IN" sz="2200" b="1" dirty="0"/>
                        <a:t>Flags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IN" sz="2200" b="1" dirty="0"/>
                        <a:t>Metric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IN" sz="2200" b="1" dirty="0"/>
                        <a:t>Ref</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IN" sz="2200" b="1" dirty="0"/>
                        <a:t>Use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IN" sz="2200" b="1" dirty="0"/>
                        <a:t>Interface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640361484"/>
                  </a:ext>
                </a:extLst>
              </a:tr>
              <a:tr h="370840">
                <a:tc>
                  <a:txBody>
                    <a:bodyPr/>
                    <a:lstStyle/>
                    <a:p>
                      <a:r>
                        <a:rPr lang="en-IN" sz="2000" b="1" dirty="0"/>
                        <a:t>192.168.1.0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IN" sz="2000" b="1" dirty="0"/>
                        <a:t>0.0.0.0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IN" sz="2000" b="1" dirty="0"/>
                        <a:t>255.255.255.0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U</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0</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0</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0</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IN" sz="2000" b="1" dirty="0"/>
                        <a:t>eth0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0828254"/>
                  </a:ext>
                </a:extLst>
              </a:tr>
              <a:tr h="370840">
                <a:tc>
                  <a:txBody>
                    <a:bodyPr/>
                    <a:lstStyle/>
                    <a:p>
                      <a:r>
                        <a:rPr lang="en-IN" sz="2000" b="1" dirty="0"/>
                        <a:t>10.0.0.0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IN" sz="2000" b="1" dirty="0"/>
                        <a:t>192.168.1.1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IN" sz="2000" b="1" dirty="0"/>
                        <a:t>255.0.0.0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UG</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0</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0</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0</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IN" sz="2000" b="1" dirty="0"/>
                        <a:t>eth1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8717463"/>
                  </a:ext>
                </a:extLst>
              </a:tr>
              <a:tr h="370840">
                <a:tc>
                  <a:txBody>
                    <a:bodyPr/>
                    <a:lstStyle/>
                    <a:p>
                      <a:r>
                        <a:rPr lang="en-IN" sz="2000" b="1" dirty="0"/>
                        <a:t>0.0.0.0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IN" sz="2000" b="1" dirty="0"/>
                        <a:t>192.168.1.1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IN" sz="2000" b="1" dirty="0"/>
                        <a:t>0.0.0.0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UG</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0</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0</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1" dirty="0"/>
                        <a:t>0</a:t>
                      </a:r>
                      <a:endParaRPr lang="en-IN"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IN" sz="2000" b="1" dirty="0"/>
                        <a:t>eth0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1624232"/>
                  </a:ext>
                </a:extLst>
              </a:tr>
            </a:tbl>
          </a:graphicData>
        </a:graphic>
      </p:graphicFrame>
    </p:spTree>
    <p:extLst>
      <p:ext uri="{BB962C8B-B14F-4D97-AF65-F5344CB8AC3E}">
        <p14:creationId xmlns:p14="http://schemas.microsoft.com/office/powerpoint/2010/main" val="79912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2056774" y="1751040"/>
            <a:ext cx="10135226" cy="3049560"/>
          </a:xfrm>
          <a:prstGeom prst="rect">
            <a:avLst/>
          </a:prstGeom>
          <a:noFill/>
          <a:ln>
            <a:noFill/>
          </a:ln>
        </p:spPr>
        <p:txBody>
          <a:bodyPr spcFirstLastPara="1" wrap="square" lIns="121900" tIns="60933" rIns="121900" bIns="60933" anchor="t" anchorCtr="0">
            <a:noAutofit/>
          </a:bodyPr>
          <a:lstStyle/>
          <a:p>
            <a:pPr marL="666730" indent="-514350">
              <a:lnSpc>
                <a:spcPts val="3733"/>
              </a:lnSpc>
              <a:buClrTx/>
              <a:buSzPct val="100000"/>
              <a:buFont typeface="+mj-lt"/>
              <a:buAutoNum type="arabicPeriod"/>
            </a:pPr>
            <a:r>
              <a:rPr lang="en-US" sz="2800" b="1" dirty="0">
                <a:solidFill>
                  <a:srgbClr val="002060"/>
                </a:solidFill>
                <a:latin typeface="Arial" panose="020B0604020202020204" pitchFamily="34" charset="0"/>
                <a:cs typeface="Arial" panose="020B0604020202020204" pitchFamily="34" charset="0"/>
              </a:rPr>
              <a:t>Directly Connected Routes: </a:t>
            </a:r>
            <a:r>
              <a:rPr lang="en-US" sz="2800" b="1" dirty="0">
                <a:latin typeface="Arial" panose="020B0604020202020204" pitchFamily="34" charset="0"/>
                <a:cs typeface="Arial" panose="020B0604020202020204" pitchFamily="34" charset="0"/>
              </a:rPr>
              <a:t>These are routes that are directly connected to the router’s interfaces.</a:t>
            </a:r>
          </a:p>
          <a:p>
            <a:pPr marL="666730" indent="-514350">
              <a:lnSpc>
                <a:spcPts val="1333"/>
              </a:lnSpc>
              <a:buClrTx/>
              <a:buSzPct val="100000"/>
              <a:buFont typeface="+mj-lt"/>
              <a:buAutoNum type="arabicPeriod"/>
            </a:pPr>
            <a:endParaRPr lang="en-US" sz="2800" b="1" dirty="0">
              <a:latin typeface="Arial" panose="020B0604020202020204" pitchFamily="34" charset="0"/>
              <a:cs typeface="Arial" panose="020B0604020202020204" pitchFamily="34" charset="0"/>
            </a:endParaRPr>
          </a:p>
          <a:p>
            <a:pPr marL="666730" indent="-514350">
              <a:lnSpc>
                <a:spcPts val="3733"/>
              </a:lnSpc>
              <a:buClrTx/>
              <a:buSzPct val="100000"/>
              <a:buFont typeface="+mj-lt"/>
              <a:buAutoNum type="arabicPeriod"/>
            </a:pPr>
            <a:r>
              <a:rPr lang="en-US" sz="2800" b="1" dirty="0">
                <a:solidFill>
                  <a:srgbClr val="002060"/>
                </a:solidFill>
                <a:latin typeface="Arial" panose="020B0604020202020204" pitchFamily="34" charset="0"/>
                <a:cs typeface="Arial" panose="020B0604020202020204" pitchFamily="34" charset="0"/>
              </a:rPr>
              <a:t>Static Routes: </a:t>
            </a:r>
            <a:r>
              <a:rPr lang="en-US" sz="2800" b="1" dirty="0">
                <a:latin typeface="Arial" panose="020B0604020202020204" pitchFamily="34" charset="0"/>
                <a:cs typeface="Arial" panose="020B0604020202020204" pitchFamily="34" charset="0"/>
              </a:rPr>
              <a:t>These routes are manually configured by network administrators or users. They work well with small networks or topologies. Ex – Flooding.</a:t>
            </a:r>
          </a:p>
        </p:txBody>
      </p:sp>
      <p:sp>
        <p:nvSpPr>
          <p:cNvPr id="5" name="Google Shape;102;p24"/>
          <p:cNvSpPr txBox="1">
            <a:spLocks noGrp="1"/>
          </p:cNvSpPr>
          <p:nvPr>
            <p:ph type="title"/>
          </p:nvPr>
        </p:nvSpPr>
        <p:spPr>
          <a:xfrm>
            <a:off x="221673"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F0000"/>
                </a:solidFill>
                <a:latin typeface="Arial" panose="020B0604020202020204" pitchFamily="34" charset="0"/>
                <a:ea typeface="Calibri"/>
                <a:cs typeface="Arial" panose="020B0604020202020204" pitchFamily="34" charset="0"/>
              </a:rPr>
              <a:t>Types</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of</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Routes</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in a</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Table</a:t>
            </a:r>
          </a:p>
        </p:txBody>
      </p:sp>
      <p:sp>
        <p:nvSpPr>
          <p:cNvPr id="6" name="Google Shape;90;p22">
            <a:extLst>
              <a:ext uri="{FF2B5EF4-FFF2-40B4-BE49-F238E27FC236}">
                <a16:creationId xmlns:a16="http://schemas.microsoft.com/office/drawing/2014/main" id="{E4941B99-2750-4A95-81C5-ACEDA9EC3BFF}"/>
              </a:ext>
            </a:extLst>
          </p:cNvPr>
          <p:cNvSpPr txBox="1">
            <a:spLocks/>
          </p:cNvSpPr>
          <p:nvPr/>
        </p:nvSpPr>
        <p:spPr>
          <a:xfrm>
            <a:off x="1927769" y="728663"/>
            <a:ext cx="9754448" cy="728663"/>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mo"/>
              <a:buChar char="4"/>
              <a:defRPr sz="2400" b="0" i="0" u="none" strike="noStrike" cap="none">
                <a:solidFill>
                  <a:schemeClr val="dk1"/>
                </a:solidFill>
                <a:latin typeface="Tahoma"/>
                <a:ea typeface="Tahoma"/>
                <a:cs typeface="Tahoma"/>
                <a:sym typeface="Tahoma"/>
              </a:defRPr>
            </a:lvl1pPr>
            <a:lvl2pPr marL="914400" marR="0" lvl="1" indent="-320040" algn="l" rtl="0">
              <a:lnSpc>
                <a:spcPct val="100000"/>
              </a:lnSpc>
              <a:spcBef>
                <a:spcPts val="360"/>
              </a:spcBef>
              <a:spcAft>
                <a:spcPts val="0"/>
              </a:spcAft>
              <a:buClr>
                <a:schemeClr val="dk1"/>
              </a:buClr>
              <a:buSzPts val="1440"/>
              <a:buFont typeface="Noto Sans Symbols"/>
              <a:buChar char="●"/>
              <a:defRPr sz="2000" b="0" i="0" u="none" strike="noStrike" cap="none">
                <a:solidFill>
                  <a:schemeClr val="dk1"/>
                </a:solidFill>
                <a:latin typeface="Tahoma"/>
                <a:ea typeface="Tahoma"/>
                <a:cs typeface="Tahoma"/>
                <a:sym typeface="Tahoma"/>
              </a:defRPr>
            </a:lvl2pPr>
            <a:lvl3pPr marL="1371600" marR="0" lvl="2" indent="-342900" algn="l" rtl="0">
              <a:lnSpc>
                <a:spcPct val="100000"/>
              </a:lnSpc>
              <a:spcBef>
                <a:spcPts val="360"/>
              </a:spcBef>
              <a:spcAft>
                <a:spcPts val="0"/>
              </a:spcAft>
              <a:buClr>
                <a:schemeClr val="dk1"/>
              </a:buClr>
              <a:buSzPts val="1800"/>
              <a:buFont typeface="Noto Sans Symbols"/>
              <a:buChar char="−"/>
              <a:defRPr sz="1600" b="0" i="0" u="none" strike="noStrike" cap="none">
                <a:solidFill>
                  <a:schemeClr val="dk1"/>
                </a:solidFill>
                <a:latin typeface="Tahoma"/>
                <a:ea typeface="Tahoma"/>
                <a:cs typeface="Tahoma"/>
                <a:sym typeface="Tahoma"/>
              </a:defRPr>
            </a:lvl3pPr>
            <a:lvl4pPr marL="1828800" marR="0" lvl="3" indent="-342900" algn="l" rtl="0">
              <a:lnSpc>
                <a:spcPct val="100000"/>
              </a:lnSpc>
              <a:spcBef>
                <a:spcPts val="360"/>
              </a:spcBef>
              <a:spcAft>
                <a:spcPts val="0"/>
              </a:spcAft>
              <a:buClr>
                <a:schemeClr val="accent2"/>
              </a:buClr>
              <a:buSzPts val="1800"/>
              <a:buFont typeface="Tahoma"/>
              <a:buChar char="•"/>
              <a:defRPr sz="1400" b="0" i="0" u="none" strike="noStrike" cap="none">
                <a:solidFill>
                  <a:schemeClr val="dk1"/>
                </a:solidFill>
                <a:latin typeface="Tahoma"/>
                <a:ea typeface="Tahoma"/>
                <a:cs typeface="Tahoma"/>
                <a:sym typeface="Tahoma"/>
              </a:defRPr>
            </a:lvl4pPr>
            <a:lvl5pPr marL="2286000" marR="0" lvl="4" indent="-342900" algn="l" rtl="0">
              <a:lnSpc>
                <a:spcPct val="100000"/>
              </a:lnSpc>
              <a:spcBef>
                <a:spcPts val="360"/>
              </a:spcBef>
              <a:spcAft>
                <a:spcPts val="0"/>
              </a:spcAft>
              <a:buClr>
                <a:schemeClr val="accent2"/>
              </a:buClr>
              <a:buSzPts val="1800"/>
              <a:buFont typeface="Tahoma"/>
              <a:buChar char="–"/>
              <a:defRPr sz="12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pPr marL="152380" indent="0">
              <a:lnSpc>
                <a:spcPts val="3733"/>
              </a:lnSpc>
              <a:buNone/>
            </a:pPr>
            <a:r>
              <a:rPr lang="en-US" sz="2800" b="1" dirty="0">
                <a:latin typeface="Arial" panose="020B0604020202020204" pitchFamily="34" charset="0"/>
                <a:cs typeface="Arial" panose="020B0604020202020204" pitchFamily="34" charset="0"/>
              </a:rPr>
              <a:t>There are three types of routes in a routing table:</a:t>
            </a:r>
          </a:p>
        </p:txBody>
      </p:sp>
      <p:grpSp>
        <p:nvGrpSpPr>
          <p:cNvPr id="7" name="Group 6">
            <a:extLst>
              <a:ext uri="{FF2B5EF4-FFF2-40B4-BE49-F238E27FC236}">
                <a16:creationId xmlns:a16="http://schemas.microsoft.com/office/drawing/2014/main" id="{6AF30EDD-35E2-445C-B8AF-CC7E697527EA}"/>
              </a:ext>
            </a:extLst>
          </p:cNvPr>
          <p:cNvGrpSpPr/>
          <p:nvPr/>
        </p:nvGrpSpPr>
        <p:grpSpPr>
          <a:xfrm>
            <a:off x="3304214" y="4638675"/>
            <a:ext cx="6285889" cy="1968427"/>
            <a:chOff x="951539" y="1946562"/>
            <a:chExt cx="11263176" cy="3527065"/>
          </a:xfrm>
        </p:grpSpPr>
        <p:cxnSp>
          <p:nvCxnSpPr>
            <p:cNvPr id="8" name="Straight Connector 7">
              <a:extLst>
                <a:ext uri="{FF2B5EF4-FFF2-40B4-BE49-F238E27FC236}">
                  <a16:creationId xmlns:a16="http://schemas.microsoft.com/office/drawing/2014/main" id="{9CA725EC-5017-4C4E-86D4-F67D3FB7682C}"/>
                </a:ext>
              </a:extLst>
            </p:cNvPr>
            <p:cNvCxnSpPr>
              <a:cxnSpLocks/>
            </p:cNvCxnSpPr>
            <p:nvPr/>
          </p:nvCxnSpPr>
          <p:spPr>
            <a:xfrm>
              <a:off x="6324576" y="3170515"/>
              <a:ext cx="2194238" cy="1288439"/>
            </a:xfrm>
            <a:prstGeom prst="line">
              <a:avLst/>
            </a:prstGeom>
            <a:ln w="76200">
              <a:solidFill>
                <a:schemeClr val="bg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58813C1-EF5E-4DA0-AC72-A9EB2BADA6CB}"/>
                </a:ext>
              </a:extLst>
            </p:cNvPr>
            <p:cNvCxnSpPr>
              <a:cxnSpLocks/>
            </p:cNvCxnSpPr>
            <p:nvPr/>
          </p:nvCxnSpPr>
          <p:spPr>
            <a:xfrm>
              <a:off x="4740032" y="2828039"/>
              <a:ext cx="1886047" cy="1170152"/>
            </a:xfrm>
            <a:prstGeom prst="line">
              <a:avLst/>
            </a:prstGeom>
            <a:ln w="76200">
              <a:solidFill>
                <a:schemeClr val="bg2">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Cloud 9">
              <a:extLst>
                <a:ext uri="{FF2B5EF4-FFF2-40B4-BE49-F238E27FC236}">
                  <a16:creationId xmlns:a16="http://schemas.microsoft.com/office/drawing/2014/main" id="{0170D149-362D-4805-B5D2-50EB0A5CE799}"/>
                </a:ext>
              </a:extLst>
            </p:cNvPr>
            <p:cNvSpPr/>
            <p:nvPr/>
          </p:nvSpPr>
          <p:spPr>
            <a:xfrm>
              <a:off x="8327432" y="4221129"/>
              <a:ext cx="3887283" cy="1252498"/>
            </a:xfrm>
            <a:prstGeom prst="cloud">
              <a:avLst/>
            </a:prstGeom>
            <a:solidFill>
              <a:srgbClr val="CFC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1" name="Cloud 10">
              <a:extLst>
                <a:ext uri="{FF2B5EF4-FFF2-40B4-BE49-F238E27FC236}">
                  <a16:creationId xmlns:a16="http://schemas.microsoft.com/office/drawing/2014/main" id="{6E8D0317-F230-4238-BF41-D704BD5CA6A4}"/>
                </a:ext>
              </a:extLst>
            </p:cNvPr>
            <p:cNvSpPr/>
            <p:nvPr/>
          </p:nvSpPr>
          <p:spPr>
            <a:xfrm>
              <a:off x="951539" y="1946562"/>
              <a:ext cx="3887283" cy="1252498"/>
            </a:xfrm>
            <a:prstGeom prst="cloud">
              <a:avLst/>
            </a:prstGeom>
            <a:solidFill>
              <a:srgbClr val="CFC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cxnSp>
          <p:nvCxnSpPr>
            <p:cNvPr id="12" name="Straight Arrow Connector 11">
              <a:extLst>
                <a:ext uri="{FF2B5EF4-FFF2-40B4-BE49-F238E27FC236}">
                  <a16:creationId xmlns:a16="http://schemas.microsoft.com/office/drawing/2014/main" id="{3C1526BA-28F5-40A3-8844-22B7F9A767BF}"/>
                </a:ext>
              </a:extLst>
            </p:cNvPr>
            <p:cNvCxnSpPr>
              <a:cxnSpLocks/>
            </p:cNvCxnSpPr>
            <p:nvPr/>
          </p:nvCxnSpPr>
          <p:spPr>
            <a:xfrm>
              <a:off x="4344378" y="3482095"/>
              <a:ext cx="2160118" cy="13427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89239F3-86B1-42F6-AF2D-30B69181F0DA}"/>
                </a:ext>
              </a:extLst>
            </p:cNvPr>
            <p:cNvPicPr>
              <a:picLocks noChangeAspect="1"/>
            </p:cNvPicPr>
            <p:nvPr/>
          </p:nvPicPr>
          <p:blipFill>
            <a:blip r:embed="rId3"/>
            <a:stretch>
              <a:fillRect/>
            </a:stretch>
          </p:blipFill>
          <p:spPr>
            <a:xfrm>
              <a:off x="3690472" y="2359119"/>
              <a:ext cx="1886047" cy="756744"/>
            </a:xfrm>
            <a:prstGeom prst="rect">
              <a:avLst/>
            </a:prstGeom>
          </p:spPr>
        </p:pic>
        <p:pic>
          <p:nvPicPr>
            <p:cNvPr id="14" name="Picture 13">
              <a:extLst>
                <a:ext uri="{FF2B5EF4-FFF2-40B4-BE49-F238E27FC236}">
                  <a16:creationId xmlns:a16="http://schemas.microsoft.com/office/drawing/2014/main" id="{C358CF95-D207-4F0A-AB20-A65B2FE9463A}"/>
                </a:ext>
              </a:extLst>
            </p:cNvPr>
            <p:cNvPicPr>
              <a:picLocks noChangeAspect="1"/>
            </p:cNvPicPr>
            <p:nvPr/>
          </p:nvPicPr>
          <p:blipFill>
            <a:blip r:embed="rId3"/>
            <a:stretch>
              <a:fillRect/>
            </a:stretch>
          </p:blipFill>
          <p:spPr>
            <a:xfrm>
              <a:off x="7714433" y="4203991"/>
              <a:ext cx="1886047" cy="756744"/>
            </a:xfrm>
            <a:prstGeom prst="rect">
              <a:avLst/>
            </a:prstGeom>
          </p:spPr>
        </p:pic>
        <p:cxnSp>
          <p:nvCxnSpPr>
            <p:cNvPr id="15" name="Straight Connector 14">
              <a:extLst>
                <a:ext uri="{FF2B5EF4-FFF2-40B4-BE49-F238E27FC236}">
                  <a16:creationId xmlns:a16="http://schemas.microsoft.com/office/drawing/2014/main" id="{411BD8B1-482E-4FD4-8CF9-54879184C04A}"/>
                </a:ext>
              </a:extLst>
            </p:cNvPr>
            <p:cNvCxnSpPr/>
            <p:nvPr/>
          </p:nvCxnSpPr>
          <p:spPr>
            <a:xfrm flipH="1" flipV="1">
              <a:off x="6352099" y="3160996"/>
              <a:ext cx="248816" cy="837195"/>
            </a:xfrm>
            <a:prstGeom prst="line">
              <a:avLst/>
            </a:prstGeom>
            <a:ln w="76200">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B60C7B1-5A16-41AF-8E6C-1C124FB6C4EB}"/>
                </a:ext>
              </a:extLst>
            </p:cNvPr>
            <p:cNvSpPr txBox="1"/>
            <p:nvPr/>
          </p:nvSpPr>
          <p:spPr>
            <a:xfrm>
              <a:off x="6819020" y="2321880"/>
              <a:ext cx="1835759" cy="707886"/>
            </a:xfrm>
            <a:prstGeom prst="rect">
              <a:avLst/>
            </a:prstGeom>
            <a:noFill/>
          </p:spPr>
          <p:txBody>
            <a:bodyPr wrap="none" rtlCol="0">
              <a:spAutoFit/>
            </a:bodyPr>
            <a:lstStyle/>
            <a:p>
              <a:r>
                <a:rPr lang="en-US" sz="2000" b="1" dirty="0"/>
                <a:t>Point to point</a:t>
              </a:r>
            </a:p>
            <a:p>
              <a:r>
                <a:rPr lang="en-US" sz="2000" b="1" dirty="0"/>
                <a:t>connection</a:t>
              </a:r>
              <a:endParaRPr lang="en-IN" sz="2000" b="1" dirty="0"/>
            </a:p>
          </p:txBody>
        </p:sp>
        <p:sp>
          <p:nvSpPr>
            <p:cNvPr id="17" name="TextBox 16">
              <a:extLst>
                <a:ext uri="{FF2B5EF4-FFF2-40B4-BE49-F238E27FC236}">
                  <a16:creationId xmlns:a16="http://schemas.microsoft.com/office/drawing/2014/main" id="{DF6A2789-9AAC-436D-88C3-7464EC379CC5}"/>
                </a:ext>
              </a:extLst>
            </p:cNvPr>
            <p:cNvSpPr txBox="1"/>
            <p:nvPr/>
          </p:nvSpPr>
          <p:spPr>
            <a:xfrm>
              <a:off x="977168" y="3637564"/>
              <a:ext cx="2435282" cy="1015663"/>
            </a:xfrm>
            <a:prstGeom prst="rect">
              <a:avLst/>
            </a:prstGeom>
            <a:noFill/>
          </p:spPr>
          <p:txBody>
            <a:bodyPr wrap="none" rtlCol="0">
              <a:spAutoFit/>
            </a:bodyPr>
            <a:lstStyle/>
            <a:p>
              <a:r>
                <a:rPr lang="en-US" sz="2000" b="1" dirty="0"/>
                <a:t>Rout to this</a:t>
              </a:r>
            </a:p>
            <a:p>
              <a:r>
                <a:rPr lang="en-US" sz="2000" b="1" dirty="0"/>
                <a:t>Way only, no need</a:t>
              </a:r>
            </a:p>
            <a:p>
              <a:r>
                <a:rPr lang="en-US" sz="2000" b="1" dirty="0"/>
                <a:t>For update</a:t>
              </a:r>
              <a:endParaRPr lang="en-IN" sz="2000" b="1" dirty="0"/>
            </a:p>
          </p:txBody>
        </p:sp>
      </p:grpSp>
    </p:spTree>
    <p:extLst>
      <p:ext uri="{BB962C8B-B14F-4D97-AF65-F5344CB8AC3E}">
        <p14:creationId xmlns:p14="http://schemas.microsoft.com/office/powerpoint/2010/main" val="235095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35302" y="1119963"/>
            <a:ext cx="10256698" cy="4883795"/>
          </a:xfrm>
          <a:prstGeom prst="rect">
            <a:avLst/>
          </a:prstGeom>
          <a:noFill/>
          <a:ln>
            <a:noFill/>
          </a:ln>
        </p:spPr>
        <p:txBody>
          <a:bodyPr spcFirstLastPara="1" wrap="square" lIns="121900" tIns="60933" rIns="121900" bIns="60933" anchor="t" anchorCtr="0">
            <a:noAutofit/>
          </a:bodyPr>
          <a:lstStyle/>
          <a:p>
            <a:pPr marL="666730" indent="-514350">
              <a:lnSpc>
                <a:spcPts val="3733"/>
              </a:lnSpc>
              <a:buClrTx/>
              <a:buSzPct val="100000"/>
              <a:buFont typeface="+mj-lt"/>
              <a:buAutoNum type="arabicPeriod" startAt="3"/>
            </a:pPr>
            <a:r>
              <a:rPr lang="en-US" sz="2800" b="1" dirty="0">
                <a:solidFill>
                  <a:srgbClr val="002060"/>
                </a:solidFill>
                <a:latin typeface="Arial" panose="020B0604020202020204" pitchFamily="34" charset="0"/>
                <a:cs typeface="Arial" panose="020B0604020202020204" pitchFamily="34" charset="0"/>
              </a:rPr>
              <a:t>Dynamic Routes: </a:t>
            </a:r>
            <a:r>
              <a:rPr lang="en-US" sz="2800" b="1" dirty="0">
                <a:solidFill>
                  <a:schemeClr val="tx1"/>
                </a:solidFill>
                <a:latin typeface="Arial" panose="020B0604020202020204" pitchFamily="34" charset="0"/>
                <a:cs typeface="Arial" panose="020B0604020202020204" pitchFamily="34" charset="0"/>
              </a:rPr>
              <a:t>Learned through routing protocols such as RIP, OSPF, and BGP.</a:t>
            </a:r>
          </a:p>
          <a:p>
            <a:pPr lvl="1">
              <a:lnSpc>
                <a:spcPts val="3733"/>
              </a:lnSpc>
              <a:buClrTx/>
              <a:buSzPct val="80000"/>
              <a:buFont typeface="Wingdings" panose="05000000000000000000" pitchFamily="2" charset="2"/>
              <a:buChar char="§"/>
            </a:pPr>
            <a:r>
              <a:rPr lang="en-US" sz="2800" b="1" dirty="0">
                <a:solidFill>
                  <a:schemeClr val="tx1"/>
                </a:solidFill>
                <a:latin typeface="Arial" panose="020B0604020202020204" pitchFamily="34" charset="0"/>
                <a:cs typeface="Arial" panose="020B0604020202020204" pitchFamily="34" charset="0"/>
              </a:rPr>
              <a:t>The network protocol adjusts automatically to changes in topology or traffic.</a:t>
            </a:r>
          </a:p>
          <a:p>
            <a:pPr lvl="1">
              <a:lnSpc>
                <a:spcPts val="3733"/>
              </a:lnSpc>
              <a:buClrTx/>
              <a:buSzPct val="80000"/>
              <a:buFont typeface="Wingdings" panose="05000000000000000000" pitchFamily="2" charset="2"/>
              <a:buChar char="§"/>
            </a:pPr>
            <a:r>
              <a:rPr lang="en-US" sz="2800" b="1" dirty="0">
                <a:solidFill>
                  <a:schemeClr val="tx1"/>
                </a:solidFill>
                <a:latin typeface="Arial" panose="020B0604020202020204" pitchFamily="34" charset="0"/>
                <a:cs typeface="Arial" panose="020B0604020202020204" pitchFamily="34" charset="0"/>
              </a:rPr>
              <a:t>Unix hosts run routing daemons like routed or gated.</a:t>
            </a:r>
          </a:p>
          <a:p>
            <a:pPr lvl="1">
              <a:lnSpc>
                <a:spcPts val="3733"/>
              </a:lnSpc>
              <a:buClrTx/>
              <a:buSzPct val="80000"/>
              <a:buFont typeface="Wingdings" panose="05000000000000000000" pitchFamily="2" charset="2"/>
              <a:buChar char="§"/>
            </a:pPr>
            <a:r>
              <a:rPr lang="en-US" sz="2800" b="1" dirty="0">
                <a:solidFill>
                  <a:schemeClr val="tx1"/>
                </a:solidFill>
                <a:latin typeface="Arial" panose="020B0604020202020204" pitchFamily="34" charset="0"/>
                <a:cs typeface="Arial" panose="020B0604020202020204" pitchFamily="34" charset="0"/>
              </a:rPr>
              <a:t>The routing protocol maintains and distributes routing information.</a:t>
            </a:r>
          </a:p>
        </p:txBody>
      </p:sp>
      <p:sp>
        <p:nvSpPr>
          <p:cNvPr id="7" name="Google Shape;102;p24">
            <a:extLst>
              <a:ext uri="{FF2B5EF4-FFF2-40B4-BE49-F238E27FC236}">
                <a16:creationId xmlns:a16="http://schemas.microsoft.com/office/drawing/2014/main" id="{2BC083CD-27A0-4E3F-A8E4-54A9A79703F6}"/>
              </a:ext>
            </a:extLst>
          </p:cNvPr>
          <p:cNvSpPr txBox="1">
            <a:spLocks noGrp="1"/>
          </p:cNvSpPr>
          <p:nvPr>
            <p:ph type="title"/>
          </p:nvPr>
        </p:nvSpPr>
        <p:spPr>
          <a:xfrm>
            <a:off x="221673"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F0000"/>
                </a:solidFill>
                <a:latin typeface="Arial" panose="020B0604020202020204" pitchFamily="34" charset="0"/>
                <a:ea typeface="Calibri"/>
                <a:cs typeface="Arial" panose="020B0604020202020204" pitchFamily="34" charset="0"/>
              </a:rPr>
              <a:t>Types</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of</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Routes</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in a</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Table</a:t>
            </a:r>
          </a:p>
        </p:txBody>
      </p:sp>
    </p:spTree>
    <p:extLst>
      <p:ext uri="{BB962C8B-B14F-4D97-AF65-F5344CB8AC3E}">
        <p14:creationId xmlns:p14="http://schemas.microsoft.com/office/powerpoint/2010/main" val="2757851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07074" y="7066107"/>
            <a:ext cx="8880545" cy="4894580"/>
          </a:xfrm>
          <a:prstGeom prst="rect">
            <a:avLst/>
          </a:prstGeom>
        </p:spPr>
      </p:pic>
      <p:sp>
        <p:nvSpPr>
          <p:cNvPr id="7" name="Google Shape;102;p24">
            <a:extLst>
              <a:ext uri="{FF2B5EF4-FFF2-40B4-BE49-F238E27FC236}">
                <a16:creationId xmlns:a16="http://schemas.microsoft.com/office/drawing/2014/main" id="{2E490FE1-1798-4B3E-A21D-8BF382B43850}"/>
              </a:ext>
            </a:extLst>
          </p:cNvPr>
          <p:cNvSpPr txBox="1">
            <a:spLocks noGrp="1"/>
          </p:cNvSpPr>
          <p:nvPr>
            <p:ph type="title"/>
          </p:nvPr>
        </p:nvSpPr>
        <p:spPr>
          <a:xfrm>
            <a:off x="221673"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F0000"/>
                </a:solidFill>
                <a:latin typeface="Arial" panose="020B0604020202020204" pitchFamily="34" charset="0"/>
                <a:ea typeface="Calibri"/>
                <a:cs typeface="Arial" panose="020B0604020202020204" pitchFamily="34" charset="0"/>
              </a:rPr>
              <a:t>Types</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of</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Routes</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in a</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Table</a:t>
            </a:r>
          </a:p>
        </p:txBody>
      </p:sp>
      <p:grpSp>
        <p:nvGrpSpPr>
          <p:cNvPr id="30" name="Group 29">
            <a:extLst>
              <a:ext uri="{FF2B5EF4-FFF2-40B4-BE49-F238E27FC236}">
                <a16:creationId xmlns:a16="http://schemas.microsoft.com/office/drawing/2014/main" id="{73F1CFDE-D4DE-447D-B719-72E7D701128B}"/>
              </a:ext>
            </a:extLst>
          </p:cNvPr>
          <p:cNvGrpSpPr/>
          <p:nvPr/>
        </p:nvGrpSpPr>
        <p:grpSpPr>
          <a:xfrm>
            <a:off x="2947737" y="1700213"/>
            <a:ext cx="8783054" cy="3705609"/>
            <a:chOff x="3019926" y="1237427"/>
            <a:chExt cx="8783054" cy="3705609"/>
          </a:xfrm>
        </p:grpSpPr>
        <p:sp>
          <p:nvSpPr>
            <p:cNvPr id="29" name="Freeform: Shape 28">
              <a:extLst>
                <a:ext uri="{FF2B5EF4-FFF2-40B4-BE49-F238E27FC236}">
                  <a16:creationId xmlns:a16="http://schemas.microsoft.com/office/drawing/2014/main" id="{48309990-021A-426D-9EC7-0B2851B4BFC4}"/>
                </a:ext>
              </a:extLst>
            </p:cNvPr>
            <p:cNvSpPr/>
            <p:nvPr/>
          </p:nvSpPr>
          <p:spPr>
            <a:xfrm>
              <a:off x="6424863" y="3609474"/>
              <a:ext cx="1864895" cy="297430"/>
            </a:xfrm>
            <a:custGeom>
              <a:avLst/>
              <a:gdLst>
                <a:gd name="connsiteX0" fmla="*/ 0 w 1864895"/>
                <a:gd name="connsiteY0" fmla="*/ 192505 h 192505"/>
                <a:gd name="connsiteX1" fmla="*/ 1251284 w 1864895"/>
                <a:gd name="connsiteY1" fmla="*/ 192505 h 192505"/>
                <a:gd name="connsiteX2" fmla="*/ 830179 w 1864895"/>
                <a:gd name="connsiteY2" fmla="*/ 0 h 192505"/>
                <a:gd name="connsiteX3" fmla="*/ 1864895 w 1864895"/>
                <a:gd name="connsiteY3" fmla="*/ 0 h 192505"/>
              </a:gdLst>
              <a:ahLst/>
              <a:cxnLst>
                <a:cxn ang="0">
                  <a:pos x="connsiteX0" y="connsiteY0"/>
                </a:cxn>
                <a:cxn ang="0">
                  <a:pos x="connsiteX1" y="connsiteY1"/>
                </a:cxn>
                <a:cxn ang="0">
                  <a:pos x="connsiteX2" y="connsiteY2"/>
                </a:cxn>
                <a:cxn ang="0">
                  <a:pos x="connsiteX3" y="connsiteY3"/>
                </a:cxn>
              </a:cxnLst>
              <a:rect l="l" t="t" r="r" b="b"/>
              <a:pathLst>
                <a:path w="1864895" h="192505">
                  <a:moveTo>
                    <a:pt x="0" y="192505"/>
                  </a:moveTo>
                  <a:lnTo>
                    <a:pt x="1251284" y="192505"/>
                  </a:lnTo>
                  <a:lnTo>
                    <a:pt x="830179" y="0"/>
                  </a:lnTo>
                  <a:lnTo>
                    <a:pt x="1864895" y="0"/>
                  </a:lnTo>
                </a:path>
              </a:pathLst>
            </a:custGeom>
            <a:noFill/>
            <a:ln w="76200">
              <a:solidFill>
                <a:srgbClr val="5E7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5DFA1089-1E2C-423B-ACC7-AFB983E71E2C}"/>
                </a:ext>
              </a:extLst>
            </p:cNvPr>
            <p:cNvCxnSpPr>
              <a:cxnSpLocks/>
            </p:cNvCxnSpPr>
            <p:nvPr/>
          </p:nvCxnSpPr>
          <p:spPr>
            <a:xfrm flipH="1">
              <a:off x="6340856" y="3006069"/>
              <a:ext cx="312821" cy="5913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5FEE05F-B7E4-47A6-A526-5C09C67FCC66}"/>
                </a:ext>
              </a:extLst>
            </p:cNvPr>
            <p:cNvSpPr/>
            <p:nvPr/>
          </p:nvSpPr>
          <p:spPr>
            <a:xfrm>
              <a:off x="3019926" y="1237427"/>
              <a:ext cx="1419726" cy="1215189"/>
            </a:xfrm>
            <a:prstGeom prst="rect">
              <a:avLst/>
            </a:prstGeom>
            <a:solidFill>
              <a:srgbClr val="76BB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Routing Protocol</a:t>
              </a:r>
            </a:p>
          </p:txBody>
        </p:sp>
        <p:sp>
          <p:nvSpPr>
            <p:cNvPr id="8" name="Rectangle 7">
              <a:extLst>
                <a:ext uri="{FF2B5EF4-FFF2-40B4-BE49-F238E27FC236}">
                  <a16:creationId xmlns:a16="http://schemas.microsoft.com/office/drawing/2014/main" id="{EAC5C35F-7D59-4832-A8D5-CC8891C3ECBE}"/>
                </a:ext>
              </a:extLst>
            </p:cNvPr>
            <p:cNvSpPr/>
            <p:nvPr/>
          </p:nvSpPr>
          <p:spPr>
            <a:xfrm>
              <a:off x="5354053" y="1237427"/>
              <a:ext cx="1419726" cy="1768642"/>
            </a:xfrm>
            <a:prstGeom prst="rect">
              <a:avLst/>
            </a:prstGeom>
            <a:solidFill>
              <a:srgbClr val="4F9B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Routing Table</a:t>
              </a:r>
            </a:p>
          </p:txBody>
        </p:sp>
        <p:cxnSp>
          <p:nvCxnSpPr>
            <p:cNvPr id="11" name="Straight Arrow Connector 10">
              <a:extLst>
                <a:ext uri="{FF2B5EF4-FFF2-40B4-BE49-F238E27FC236}">
                  <a16:creationId xmlns:a16="http://schemas.microsoft.com/office/drawing/2014/main" id="{4691745F-25C4-468E-94AE-EFBE48CEDD2A}"/>
                </a:ext>
              </a:extLst>
            </p:cNvPr>
            <p:cNvCxnSpPr>
              <a:cxnSpLocks/>
              <a:stCxn id="5" idx="3"/>
            </p:cNvCxnSpPr>
            <p:nvPr/>
          </p:nvCxnSpPr>
          <p:spPr>
            <a:xfrm>
              <a:off x="4439652" y="1845022"/>
              <a:ext cx="914401" cy="811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02F722C-8F98-4129-8F0F-D18C2B608C67}"/>
                </a:ext>
              </a:extLst>
            </p:cNvPr>
            <p:cNvSpPr txBox="1"/>
            <p:nvPr/>
          </p:nvSpPr>
          <p:spPr>
            <a:xfrm>
              <a:off x="5354053" y="4481371"/>
              <a:ext cx="4249881" cy="461665"/>
            </a:xfrm>
            <a:prstGeom prst="rect">
              <a:avLst/>
            </a:prstGeom>
            <a:noFill/>
          </p:spPr>
          <p:txBody>
            <a:bodyPr wrap="none" rtlCol="0">
              <a:spAutoFit/>
            </a:bodyPr>
            <a:lstStyle/>
            <a:p>
              <a:r>
                <a:rPr lang="en-US" sz="2400" b="1" dirty="0"/>
                <a:t>Update Routing Information</a:t>
              </a:r>
              <a:endParaRPr lang="en-IN" sz="2400" b="1" dirty="0"/>
            </a:p>
          </p:txBody>
        </p:sp>
        <p:sp>
          <p:nvSpPr>
            <p:cNvPr id="18" name="Rectangle 17">
              <a:extLst>
                <a:ext uri="{FF2B5EF4-FFF2-40B4-BE49-F238E27FC236}">
                  <a16:creationId xmlns:a16="http://schemas.microsoft.com/office/drawing/2014/main" id="{AFC1B1DB-1E73-4822-AA18-72951F0673A7}"/>
                </a:ext>
              </a:extLst>
            </p:cNvPr>
            <p:cNvSpPr/>
            <p:nvPr/>
          </p:nvSpPr>
          <p:spPr>
            <a:xfrm>
              <a:off x="8049127" y="1237427"/>
              <a:ext cx="1419726" cy="1768642"/>
            </a:xfrm>
            <a:prstGeom prst="rect">
              <a:avLst/>
            </a:prstGeom>
            <a:solidFill>
              <a:srgbClr val="4F9B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Routing Table</a:t>
              </a:r>
            </a:p>
          </p:txBody>
        </p:sp>
        <p:cxnSp>
          <p:nvCxnSpPr>
            <p:cNvPr id="19" name="Straight Arrow Connector 18">
              <a:extLst>
                <a:ext uri="{FF2B5EF4-FFF2-40B4-BE49-F238E27FC236}">
                  <a16:creationId xmlns:a16="http://schemas.microsoft.com/office/drawing/2014/main" id="{A2141CB7-64E3-4B61-9C55-6F1F58AB5A65}"/>
                </a:ext>
              </a:extLst>
            </p:cNvPr>
            <p:cNvCxnSpPr>
              <a:cxnSpLocks/>
            </p:cNvCxnSpPr>
            <p:nvPr/>
          </p:nvCxnSpPr>
          <p:spPr>
            <a:xfrm>
              <a:off x="9468853" y="1836911"/>
              <a:ext cx="914401" cy="811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42D819E-2556-4F0C-8380-AC3B43441D45}"/>
                </a:ext>
              </a:extLst>
            </p:cNvPr>
            <p:cNvSpPr/>
            <p:nvPr/>
          </p:nvSpPr>
          <p:spPr>
            <a:xfrm>
              <a:off x="10383254" y="1245537"/>
              <a:ext cx="1419726" cy="1215189"/>
            </a:xfrm>
            <a:prstGeom prst="rect">
              <a:avLst/>
            </a:prstGeom>
            <a:solidFill>
              <a:srgbClr val="76BB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Routing Protocol</a:t>
              </a:r>
            </a:p>
          </p:txBody>
        </p:sp>
        <p:cxnSp>
          <p:nvCxnSpPr>
            <p:cNvPr id="21" name="Straight Arrow Connector 20">
              <a:extLst>
                <a:ext uri="{FF2B5EF4-FFF2-40B4-BE49-F238E27FC236}">
                  <a16:creationId xmlns:a16="http://schemas.microsoft.com/office/drawing/2014/main" id="{F6335D6A-77A8-4E62-ADAB-4EB50525B239}"/>
                </a:ext>
              </a:extLst>
            </p:cNvPr>
            <p:cNvCxnSpPr>
              <a:cxnSpLocks/>
            </p:cNvCxnSpPr>
            <p:nvPr/>
          </p:nvCxnSpPr>
          <p:spPr>
            <a:xfrm>
              <a:off x="7134726" y="4298188"/>
              <a:ext cx="914401" cy="8110"/>
            </a:xfrm>
            <a:prstGeom prst="straightConnector1">
              <a:avLst/>
            </a:prstGeom>
            <a:ln w="76200">
              <a:solidFill>
                <a:schemeClr val="accent5">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33B734-CBBF-4BE0-AF03-2A85E54B71C1}"/>
                </a:ext>
              </a:extLst>
            </p:cNvPr>
            <p:cNvCxnSpPr/>
            <p:nvPr/>
          </p:nvCxnSpPr>
          <p:spPr>
            <a:xfrm>
              <a:off x="5534526" y="3006069"/>
              <a:ext cx="312821" cy="5913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60E50CF-8515-4632-844B-9625E7B8F358}"/>
                </a:ext>
              </a:extLst>
            </p:cNvPr>
            <p:cNvPicPr>
              <a:picLocks noChangeAspect="1"/>
            </p:cNvPicPr>
            <p:nvPr/>
          </p:nvPicPr>
          <p:blipFill>
            <a:blip r:embed="rId4"/>
            <a:stretch>
              <a:fillRect/>
            </a:stretch>
          </p:blipFill>
          <p:spPr>
            <a:xfrm>
              <a:off x="5474154" y="3403001"/>
              <a:ext cx="1179523" cy="782295"/>
            </a:xfrm>
            <a:prstGeom prst="rect">
              <a:avLst/>
            </a:prstGeom>
          </p:spPr>
        </p:pic>
        <p:cxnSp>
          <p:nvCxnSpPr>
            <p:cNvPr id="26" name="Straight Connector 25">
              <a:extLst>
                <a:ext uri="{FF2B5EF4-FFF2-40B4-BE49-F238E27FC236}">
                  <a16:creationId xmlns:a16="http://schemas.microsoft.com/office/drawing/2014/main" id="{33AB5383-577F-41A9-988F-F1F34D980CA0}"/>
                </a:ext>
              </a:extLst>
            </p:cNvPr>
            <p:cNvCxnSpPr>
              <a:cxnSpLocks/>
            </p:cNvCxnSpPr>
            <p:nvPr/>
          </p:nvCxnSpPr>
          <p:spPr>
            <a:xfrm flipH="1">
              <a:off x="9023471" y="3006069"/>
              <a:ext cx="312821" cy="5913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B1C95F-23A1-42BA-B4CC-AE67D38469E8}"/>
                </a:ext>
              </a:extLst>
            </p:cNvPr>
            <p:cNvCxnSpPr/>
            <p:nvPr/>
          </p:nvCxnSpPr>
          <p:spPr>
            <a:xfrm>
              <a:off x="8217141" y="3006069"/>
              <a:ext cx="312821" cy="5913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9CA3AC03-E675-416C-9F43-5C5514213DF6}"/>
                </a:ext>
              </a:extLst>
            </p:cNvPr>
            <p:cNvPicPr>
              <a:picLocks noChangeAspect="1"/>
            </p:cNvPicPr>
            <p:nvPr/>
          </p:nvPicPr>
          <p:blipFill>
            <a:blip r:embed="rId4"/>
            <a:stretch>
              <a:fillRect/>
            </a:stretch>
          </p:blipFill>
          <p:spPr>
            <a:xfrm>
              <a:off x="8156769" y="3403001"/>
              <a:ext cx="1179523" cy="782295"/>
            </a:xfrm>
            <a:prstGeom prst="rect">
              <a:avLst/>
            </a:prstGeom>
          </p:spPr>
        </p:pic>
      </p:grpSp>
    </p:spTree>
    <p:extLst>
      <p:ext uri="{BB962C8B-B14F-4D97-AF65-F5344CB8AC3E}">
        <p14:creationId xmlns:p14="http://schemas.microsoft.com/office/powerpoint/2010/main" val="285963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15655" y="227504"/>
            <a:ext cx="9688308" cy="1361151"/>
          </a:xfrm>
        </p:spPr>
        <p:txBody>
          <a:bodyPr>
            <a:noAutofit/>
          </a:bodyPr>
          <a:lstStyle/>
          <a:p>
            <a:pPr algn="ctr"/>
            <a:r>
              <a:rPr lang="en-US" sz="6000" b="1" dirty="0">
                <a:solidFill>
                  <a:srgbClr val="5A0000"/>
                </a:solidFill>
                <a:latin typeface="Arial" panose="020B0604020202020204" pitchFamily="34" charset="0"/>
                <a:ea typeface="Cambria" charset="0"/>
                <a:cs typeface="Arial" panose="020B0604020202020204" pitchFamily="34" charset="0"/>
              </a:rPr>
              <a:t>Fundamentals of Routing</a:t>
            </a:r>
            <a:endParaRPr lang="en-IN" sz="6000" dirty="0">
              <a:latin typeface="Arial" panose="020B0604020202020204" pitchFamily="34" charset="0"/>
              <a:ea typeface="Cambria" charset="0"/>
              <a:cs typeface="Arial" panose="020B0604020202020204" pitchFamily="34" charset="0"/>
            </a:endParaRPr>
          </a:p>
        </p:txBody>
      </p:sp>
      <p:sp>
        <p:nvSpPr>
          <p:cNvPr id="3" name="Rectangle 2">
            <a:extLst>
              <a:ext uri="{FF2B5EF4-FFF2-40B4-BE49-F238E27FC236}">
                <a16:creationId xmlns:a16="http://schemas.microsoft.com/office/drawing/2014/main" id="{441B3BC8-1B02-4F96-845D-90A45C0D817C}"/>
              </a:ext>
            </a:extLst>
          </p:cNvPr>
          <p:cNvSpPr/>
          <p:nvPr/>
        </p:nvSpPr>
        <p:spPr>
          <a:xfrm>
            <a:off x="8519592" y="4760143"/>
            <a:ext cx="3672408" cy="1815882"/>
          </a:xfrm>
          <a:prstGeom prst="rect">
            <a:avLst/>
          </a:prstGeom>
        </p:spPr>
        <p:txBody>
          <a:bodyPr wrap="square">
            <a:spAutoFit/>
          </a:bodyPr>
          <a:lstStyle/>
          <a:p>
            <a:r>
              <a:rPr lang="en-IN" sz="2800" b="1" dirty="0">
                <a:solidFill>
                  <a:srgbClr val="5A0000"/>
                </a:solidFill>
                <a:latin typeface="Arial" panose="020B0604020202020204" pitchFamily="34" charset="0"/>
                <a:ea typeface="Cambria" charset="0"/>
                <a:cs typeface="Arial" panose="020B0604020202020204" pitchFamily="34" charset="0"/>
              </a:rPr>
              <a:t>By</a:t>
            </a:r>
            <a:br>
              <a:rPr lang="en-IN" sz="2800" b="1" dirty="0">
                <a:solidFill>
                  <a:srgbClr val="5A0000"/>
                </a:solidFill>
                <a:latin typeface="Arial" panose="020B0604020202020204" pitchFamily="34" charset="0"/>
                <a:ea typeface="Cambria" charset="0"/>
                <a:cs typeface="Arial" panose="020B0604020202020204" pitchFamily="34" charset="0"/>
              </a:rPr>
            </a:br>
            <a:r>
              <a:rPr lang="en-IN" sz="2800" b="1" dirty="0" err="1">
                <a:solidFill>
                  <a:srgbClr val="5A0000"/>
                </a:solidFill>
                <a:latin typeface="Arial" panose="020B0604020202020204" pitchFamily="34" charset="0"/>
                <a:ea typeface="Cambria" charset="0"/>
                <a:cs typeface="Arial" panose="020B0604020202020204" pitchFamily="34" charset="0"/>
              </a:rPr>
              <a:t>Dr.</a:t>
            </a:r>
            <a:r>
              <a:rPr lang="en-IN" sz="2800" b="1" dirty="0">
                <a:solidFill>
                  <a:srgbClr val="5A0000"/>
                </a:solidFill>
                <a:latin typeface="Arial" panose="020B0604020202020204" pitchFamily="34" charset="0"/>
                <a:ea typeface="Cambria" charset="0"/>
                <a:cs typeface="Arial" panose="020B0604020202020204" pitchFamily="34" charset="0"/>
              </a:rPr>
              <a:t> </a:t>
            </a:r>
            <a:r>
              <a:rPr lang="en-IN" sz="2800" b="1" dirty="0" err="1">
                <a:solidFill>
                  <a:srgbClr val="5A0000"/>
                </a:solidFill>
                <a:latin typeface="Arial" panose="020B0604020202020204" pitchFamily="34" charset="0"/>
                <a:ea typeface="Cambria" charset="0"/>
                <a:cs typeface="Arial" panose="020B0604020202020204" pitchFamily="34" charset="0"/>
              </a:rPr>
              <a:t>Shobhit</a:t>
            </a:r>
            <a:r>
              <a:rPr lang="en-IN" sz="2800" b="1" dirty="0">
                <a:solidFill>
                  <a:srgbClr val="5A0000"/>
                </a:solidFill>
                <a:latin typeface="Arial" panose="020B0604020202020204" pitchFamily="34" charset="0"/>
                <a:ea typeface="Cambria" charset="0"/>
                <a:cs typeface="Arial" panose="020B0604020202020204" pitchFamily="34" charset="0"/>
              </a:rPr>
              <a:t> Tyagi</a:t>
            </a:r>
            <a:br>
              <a:rPr lang="en-IN" sz="2800" b="1" dirty="0">
                <a:solidFill>
                  <a:srgbClr val="5A0000"/>
                </a:solidFill>
                <a:latin typeface="Arial" panose="020B0604020202020204" pitchFamily="34" charset="0"/>
                <a:ea typeface="Cambria" charset="0"/>
                <a:cs typeface="Arial" panose="020B0604020202020204" pitchFamily="34" charset="0"/>
              </a:rPr>
            </a:br>
            <a:r>
              <a:rPr lang="en-IN" sz="2800" b="1" dirty="0">
                <a:solidFill>
                  <a:srgbClr val="5A0000"/>
                </a:solidFill>
                <a:latin typeface="Arial" panose="020B0604020202020204" pitchFamily="34" charset="0"/>
                <a:ea typeface="Cambria" charset="0"/>
                <a:cs typeface="Arial" panose="020B0604020202020204" pitchFamily="34" charset="0"/>
              </a:rPr>
              <a:t>Dept. of CSE &amp; IT</a:t>
            </a:r>
            <a:br>
              <a:rPr lang="en-IN" sz="2800" b="1" dirty="0">
                <a:solidFill>
                  <a:srgbClr val="5A0000"/>
                </a:solidFill>
                <a:latin typeface="Arial" panose="020B0604020202020204" pitchFamily="34" charset="0"/>
                <a:ea typeface="Cambria" charset="0"/>
                <a:cs typeface="Arial" panose="020B0604020202020204" pitchFamily="34" charset="0"/>
              </a:rPr>
            </a:br>
            <a:r>
              <a:rPr lang="en-IN" sz="2800" b="1" dirty="0">
                <a:solidFill>
                  <a:srgbClr val="5A0000"/>
                </a:solidFill>
                <a:latin typeface="Arial" panose="020B0604020202020204" pitchFamily="34" charset="0"/>
                <a:ea typeface="Cambria" charset="0"/>
                <a:cs typeface="Arial" panose="020B0604020202020204" pitchFamily="34" charset="0"/>
              </a:rPr>
              <a:t>JIIT, NOIDA</a:t>
            </a:r>
            <a:endParaRPr lang="en-US" sz="2800" dirty="0">
              <a:solidFill>
                <a:srgbClr val="5A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6552" y="6973216"/>
            <a:ext cx="8589196" cy="6270627"/>
          </a:xfrm>
          <a:prstGeom prst="rect">
            <a:avLst/>
          </a:prstGeom>
        </p:spPr>
      </p:pic>
      <p:sp>
        <p:nvSpPr>
          <p:cNvPr id="3" name="Google Shape;102;p24">
            <a:extLst>
              <a:ext uri="{FF2B5EF4-FFF2-40B4-BE49-F238E27FC236}">
                <a16:creationId xmlns:a16="http://schemas.microsoft.com/office/drawing/2014/main" id="{88EB7ABF-2836-43F8-86A5-99B7748E935E}"/>
              </a:ext>
            </a:extLst>
          </p:cNvPr>
          <p:cNvSpPr txBox="1">
            <a:spLocks noGrp="1"/>
          </p:cNvSpPr>
          <p:nvPr>
            <p:ph type="title"/>
          </p:nvPr>
        </p:nvSpPr>
        <p:spPr>
          <a:xfrm>
            <a:off x="0"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F0000"/>
                </a:solidFill>
                <a:latin typeface="Arial" panose="020B0604020202020204" pitchFamily="34" charset="0"/>
                <a:ea typeface="Calibri"/>
                <a:cs typeface="Arial" panose="020B0604020202020204" pitchFamily="34" charset="0"/>
              </a:rPr>
              <a:t>Types of Routing Protocol</a:t>
            </a:r>
          </a:p>
        </p:txBody>
      </p:sp>
      <p:sp>
        <p:nvSpPr>
          <p:cNvPr id="2" name="Rectangle 1">
            <a:extLst>
              <a:ext uri="{FF2B5EF4-FFF2-40B4-BE49-F238E27FC236}">
                <a16:creationId xmlns:a16="http://schemas.microsoft.com/office/drawing/2014/main" id="{93ADAF83-8137-4205-A101-9D4305017F59}"/>
              </a:ext>
            </a:extLst>
          </p:cNvPr>
          <p:cNvSpPr/>
          <p:nvPr/>
        </p:nvSpPr>
        <p:spPr>
          <a:xfrm>
            <a:off x="4288458" y="1047311"/>
            <a:ext cx="4686300" cy="479663"/>
          </a:xfrm>
          <a:prstGeom prst="rect">
            <a:avLst/>
          </a:prstGeom>
          <a:solidFill>
            <a:srgbClr val="76BBD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Types of Routing Protocol</a:t>
            </a:r>
          </a:p>
        </p:txBody>
      </p:sp>
      <p:sp>
        <p:nvSpPr>
          <p:cNvPr id="5" name="Rectangle 4">
            <a:extLst>
              <a:ext uri="{FF2B5EF4-FFF2-40B4-BE49-F238E27FC236}">
                <a16:creationId xmlns:a16="http://schemas.microsoft.com/office/drawing/2014/main" id="{A6B79151-F5EE-49FA-990D-15C34150F534}"/>
              </a:ext>
            </a:extLst>
          </p:cNvPr>
          <p:cNvSpPr/>
          <p:nvPr/>
        </p:nvSpPr>
        <p:spPr>
          <a:xfrm>
            <a:off x="3746811" y="1879403"/>
            <a:ext cx="2343150" cy="728663"/>
          </a:xfrm>
          <a:prstGeom prst="rect">
            <a:avLst/>
          </a:prstGeom>
          <a:solidFill>
            <a:srgbClr val="8A81B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r>
              <a:rPr lang="en-IN" sz="2400" b="1" dirty="0">
                <a:solidFill>
                  <a:schemeClr val="tx1"/>
                </a:solidFill>
              </a:rPr>
              <a:t>Static Routing Protocol</a:t>
            </a:r>
          </a:p>
        </p:txBody>
      </p:sp>
      <p:sp>
        <p:nvSpPr>
          <p:cNvPr id="6" name="Rectangle 5">
            <a:extLst>
              <a:ext uri="{FF2B5EF4-FFF2-40B4-BE49-F238E27FC236}">
                <a16:creationId xmlns:a16="http://schemas.microsoft.com/office/drawing/2014/main" id="{28E96257-E969-4FDD-8563-79FBA8680BC7}"/>
              </a:ext>
            </a:extLst>
          </p:cNvPr>
          <p:cNvSpPr/>
          <p:nvPr/>
        </p:nvSpPr>
        <p:spPr>
          <a:xfrm>
            <a:off x="6824665" y="1879403"/>
            <a:ext cx="2752726" cy="728663"/>
          </a:xfrm>
          <a:prstGeom prst="rect">
            <a:avLst/>
          </a:prstGeom>
          <a:solidFill>
            <a:srgbClr val="8A81B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r>
              <a:rPr lang="en-IN" sz="2400" b="1" dirty="0">
                <a:solidFill>
                  <a:schemeClr val="tx1"/>
                </a:solidFill>
              </a:rPr>
              <a:t>Dynamic Routing Protocols</a:t>
            </a:r>
          </a:p>
        </p:txBody>
      </p:sp>
      <p:sp>
        <p:nvSpPr>
          <p:cNvPr id="7" name="Rectangle 6">
            <a:extLst>
              <a:ext uri="{FF2B5EF4-FFF2-40B4-BE49-F238E27FC236}">
                <a16:creationId xmlns:a16="http://schemas.microsoft.com/office/drawing/2014/main" id="{5127A135-D737-4BCB-AB0E-2DCA9275DAC0}"/>
              </a:ext>
            </a:extLst>
          </p:cNvPr>
          <p:cNvSpPr/>
          <p:nvPr/>
        </p:nvSpPr>
        <p:spPr>
          <a:xfrm>
            <a:off x="5724525" y="2989206"/>
            <a:ext cx="1552575" cy="728663"/>
          </a:xfrm>
          <a:prstGeom prst="rect">
            <a:avLst/>
          </a:prstGeom>
          <a:solidFill>
            <a:srgbClr val="B59DC3"/>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r>
              <a:rPr lang="en-IN" sz="2400" b="1" dirty="0">
                <a:solidFill>
                  <a:schemeClr val="tx1"/>
                </a:solidFill>
              </a:rPr>
              <a:t>Distance Vector</a:t>
            </a:r>
          </a:p>
        </p:txBody>
      </p:sp>
      <p:sp>
        <p:nvSpPr>
          <p:cNvPr id="8" name="Rectangle 7">
            <a:extLst>
              <a:ext uri="{FF2B5EF4-FFF2-40B4-BE49-F238E27FC236}">
                <a16:creationId xmlns:a16="http://schemas.microsoft.com/office/drawing/2014/main" id="{6828F7C3-7425-421B-82CB-F34EBA3BF46B}"/>
              </a:ext>
            </a:extLst>
          </p:cNvPr>
          <p:cNvSpPr/>
          <p:nvPr/>
        </p:nvSpPr>
        <p:spPr>
          <a:xfrm>
            <a:off x="8974758" y="3017646"/>
            <a:ext cx="1685924" cy="728663"/>
          </a:xfrm>
          <a:prstGeom prst="rect">
            <a:avLst/>
          </a:prstGeom>
          <a:solidFill>
            <a:srgbClr val="B59DC3"/>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r>
              <a:rPr lang="en-IN" sz="2400" b="1" dirty="0">
                <a:solidFill>
                  <a:schemeClr val="tx1"/>
                </a:solidFill>
              </a:rPr>
              <a:t>Link State</a:t>
            </a:r>
          </a:p>
        </p:txBody>
      </p:sp>
      <p:sp>
        <p:nvSpPr>
          <p:cNvPr id="9" name="Rectangle 8">
            <a:extLst>
              <a:ext uri="{FF2B5EF4-FFF2-40B4-BE49-F238E27FC236}">
                <a16:creationId xmlns:a16="http://schemas.microsoft.com/office/drawing/2014/main" id="{3BFFEE47-E85B-402D-88B5-EBA813060F4A}"/>
              </a:ext>
            </a:extLst>
          </p:cNvPr>
          <p:cNvSpPr/>
          <p:nvPr/>
        </p:nvSpPr>
        <p:spPr>
          <a:xfrm>
            <a:off x="5183982" y="4059435"/>
            <a:ext cx="1083294" cy="438150"/>
          </a:xfrm>
          <a:prstGeom prst="rect">
            <a:avLst/>
          </a:prstGeom>
          <a:solidFill>
            <a:srgbClr val="75A3D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r>
              <a:rPr lang="en-IN" sz="2400" b="1" dirty="0">
                <a:solidFill>
                  <a:schemeClr val="tx1"/>
                </a:solidFill>
              </a:rPr>
              <a:t>RIP</a:t>
            </a:r>
          </a:p>
        </p:txBody>
      </p:sp>
      <p:sp>
        <p:nvSpPr>
          <p:cNvPr id="11" name="Rectangle 10">
            <a:extLst>
              <a:ext uri="{FF2B5EF4-FFF2-40B4-BE49-F238E27FC236}">
                <a16:creationId xmlns:a16="http://schemas.microsoft.com/office/drawing/2014/main" id="{AA68CA7E-9DFE-4984-A9CA-2371FB83F007}"/>
              </a:ext>
            </a:extLst>
          </p:cNvPr>
          <p:cNvSpPr/>
          <p:nvPr/>
        </p:nvSpPr>
        <p:spPr>
          <a:xfrm>
            <a:off x="5488783" y="4833344"/>
            <a:ext cx="1176337" cy="438150"/>
          </a:xfrm>
          <a:prstGeom prst="rect">
            <a:avLst/>
          </a:prstGeom>
          <a:solidFill>
            <a:srgbClr val="75A3D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r>
              <a:rPr lang="en-IN" sz="2400" b="1" dirty="0">
                <a:solidFill>
                  <a:schemeClr val="tx1"/>
                </a:solidFill>
              </a:rPr>
              <a:t>RIPv1</a:t>
            </a:r>
          </a:p>
        </p:txBody>
      </p:sp>
      <p:sp>
        <p:nvSpPr>
          <p:cNvPr id="12" name="Rectangle 11">
            <a:extLst>
              <a:ext uri="{FF2B5EF4-FFF2-40B4-BE49-F238E27FC236}">
                <a16:creationId xmlns:a16="http://schemas.microsoft.com/office/drawing/2014/main" id="{E77555D7-B80B-45ED-BFD8-B9FFB4F6CAC7}"/>
              </a:ext>
            </a:extLst>
          </p:cNvPr>
          <p:cNvSpPr/>
          <p:nvPr/>
        </p:nvSpPr>
        <p:spPr>
          <a:xfrm>
            <a:off x="5488783" y="5600104"/>
            <a:ext cx="1176337" cy="438150"/>
          </a:xfrm>
          <a:prstGeom prst="rect">
            <a:avLst/>
          </a:prstGeom>
          <a:solidFill>
            <a:srgbClr val="75A3D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r>
              <a:rPr lang="en-IN" sz="2400" b="1" dirty="0">
                <a:solidFill>
                  <a:schemeClr val="tx1"/>
                </a:solidFill>
              </a:rPr>
              <a:t>RIPv2</a:t>
            </a:r>
          </a:p>
        </p:txBody>
      </p:sp>
      <p:sp>
        <p:nvSpPr>
          <p:cNvPr id="13" name="Rectangle 12">
            <a:extLst>
              <a:ext uri="{FF2B5EF4-FFF2-40B4-BE49-F238E27FC236}">
                <a16:creationId xmlns:a16="http://schemas.microsoft.com/office/drawing/2014/main" id="{C0152921-50C6-407C-B9A1-A7339333C6AB}"/>
              </a:ext>
            </a:extLst>
          </p:cNvPr>
          <p:cNvSpPr/>
          <p:nvPr/>
        </p:nvSpPr>
        <p:spPr>
          <a:xfrm>
            <a:off x="9577391" y="4082671"/>
            <a:ext cx="1176337" cy="438150"/>
          </a:xfrm>
          <a:prstGeom prst="rect">
            <a:avLst/>
          </a:prstGeom>
          <a:solidFill>
            <a:srgbClr val="B59DC3"/>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r>
              <a:rPr lang="en-IN" sz="2400" b="1" dirty="0">
                <a:solidFill>
                  <a:schemeClr val="tx1"/>
                </a:solidFill>
              </a:rPr>
              <a:t>EIGRP</a:t>
            </a:r>
          </a:p>
        </p:txBody>
      </p:sp>
      <p:sp>
        <p:nvSpPr>
          <p:cNvPr id="14" name="Rectangle 13">
            <a:extLst>
              <a:ext uri="{FF2B5EF4-FFF2-40B4-BE49-F238E27FC236}">
                <a16:creationId xmlns:a16="http://schemas.microsoft.com/office/drawing/2014/main" id="{9351D4CE-A5B9-4B45-8B94-96C0B4BA9918}"/>
              </a:ext>
            </a:extLst>
          </p:cNvPr>
          <p:cNvSpPr/>
          <p:nvPr/>
        </p:nvSpPr>
        <p:spPr>
          <a:xfrm>
            <a:off x="9577391" y="4849431"/>
            <a:ext cx="1176337" cy="438150"/>
          </a:xfrm>
          <a:prstGeom prst="rect">
            <a:avLst/>
          </a:prstGeom>
          <a:solidFill>
            <a:srgbClr val="B59DC3"/>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r>
              <a:rPr lang="en-IN" sz="2400" b="1" dirty="0">
                <a:solidFill>
                  <a:schemeClr val="tx1"/>
                </a:solidFill>
              </a:rPr>
              <a:t>OSPF</a:t>
            </a:r>
          </a:p>
        </p:txBody>
      </p:sp>
      <p:sp>
        <p:nvSpPr>
          <p:cNvPr id="15" name="Freeform: Shape 14">
            <a:extLst>
              <a:ext uri="{FF2B5EF4-FFF2-40B4-BE49-F238E27FC236}">
                <a16:creationId xmlns:a16="http://schemas.microsoft.com/office/drawing/2014/main" id="{82EEF41B-9237-41DB-8451-2C311F951448}"/>
              </a:ext>
            </a:extLst>
          </p:cNvPr>
          <p:cNvSpPr/>
          <p:nvPr/>
        </p:nvSpPr>
        <p:spPr>
          <a:xfrm>
            <a:off x="4876800" y="1514475"/>
            <a:ext cx="1609725" cy="352425"/>
          </a:xfrm>
          <a:custGeom>
            <a:avLst/>
            <a:gdLst>
              <a:gd name="connsiteX0" fmla="*/ 1609725 w 1609725"/>
              <a:gd name="connsiteY0" fmla="*/ 0 h 352425"/>
              <a:gd name="connsiteX1" fmla="*/ 1609725 w 1609725"/>
              <a:gd name="connsiteY1" fmla="*/ 190500 h 352425"/>
              <a:gd name="connsiteX2" fmla="*/ 0 w 1609725"/>
              <a:gd name="connsiteY2" fmla="*/ 190500 h 352425"/>
              <a:gd name="connsiteX3" fmla="*/ 0 w 16097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1609725" h="352425">
                <a:moveTo>
                  <a:pt x="1609725" y="0"/>
                </a:moveTo>
                <a:lnTo>
                  <a:pt x="1609725" y="190500"/>
                </a:lnTo>
                <a:lnTo>
                  <a:pt x="0" y="190500"/>
                </a:lnTo>
                <a:lnTo>
                  <a:pt x="0" y="35242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7C8E9B99-9ACA-4C19-AA24-E5FF234F68D9}"/>
              </a:ext>
            </a:extLst>
          </p:cNvPr>
          <p:cNvSpPr/>
          <p:nvPr/>
        </p:nvSpPr>
        <p:spPr>
          <a:xfrm flipV="1">
            <a:off x="6491115" y="1538886"/>
            <a:ext cx="1609725" cy="352425"/>
          </a:xfrm>
          <a:custGeom>
            <a:avLst/>
            <a:gdLst>
              <a:gd name="connsiteX0" fmla="*/ 1609725 w 1609725"/>
              <a:gd name="connsiteY0" fmla="*/ 0 h 352425"/>
              <a:gd name="connsiteX1" fmla="*/ 1609725 w 1609725"/>
              <a:gd name="connsiteY1" fmla="*/ 190500 h 352425"/>
              <a:gd name="connsiteX2" fmla="*/ 0 w 1609725"/>
              <a:gd name="connsiteY2" fmla="*/ 190500 h 352425"/>
              <a:gd name="connsiteX3" fmla="*/ 0 w 16097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1609725" h="352425">
                <a:moveTo>
                  <a:pt x="1609725" y="0"/>
                </a:moveTo>
                <a:lnTo>
                  <a:pt x="1609725" y="190500"/>
                </a:lnTo>
                <a:lnTo>
                  <a:pt x="0" y="190500"/>
                </a:lnTo>
                <a:lnTo>
                  <a:pt x="0" y="35242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D6C28905-1E80-4238-98D7-CB2BB71293E0}"/>
              </a:ext>
            </a:extLst>
          </p:cNvPr>
          <p:cNvSpPr/>
          <p:nvPr/>
        </p:nvSpPr>
        <p:spPr>
          <a:xfrm>
            <a:off x="6596067" y="2630380"/>
            <a:ext cx="1609725" cy="352425"/>
          </a:xfrm>
          <a:custGeom>
            <a:avLst/>
            <a:gdLst>
              <a:gd name="connsiteX0" fmla="*/ 1609725 w 1609725"/>
              <a:gd name="connsiteY0" fmla="*/ 0 h 352425"/>
              <a:gd name="connsiteX1" fmla="*/ 1609725 w 1609725"/>
              <a:gd name="connsiteY1" fmla="*/ 190500 h 352425"/>
              <a:gd name="connsiteX2" fmla="*/ 0 w 1609725"/>
              <a:gd name="connsiteY2" fmla="*/ 190500 h 352425"/>
              <a:gd name="connsiteX3" fmla="*/ 0 w 16097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1609725" h="352425">
                <a:moveTo>
                  <a:pt x="1609725" y="0"/>
                </a:moveTo>
                <a:lnTo>
                  <a:pt x="1609725" y="190500"/>
                </a:lnTo>
                <a:lnTo>
                  <a:pt x="0" y="190500"/>
                </a:lnTo>
                <a:lnTo>
                  <a:pt x="0" y="35242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Shape 17">
            <a:extLst>
              <a:ext uri="{FF2B5EF4-FFF2-40B4-BE49-F238E27FC236}">
                <a16:creationId xmlns:a16="http://schemas.microsoft.com/office/drawing/2014/main" id="{543B469C-91B6-4F4F-BC38-51B17FF190D8}"/>
              </a:ext>
            </a:extLst>
          </p:cNvPr>
          <p:cNvSpPr/>
          <p:nvPr/>
        </p:nvSpPr>
        <p:spPr>
          <a:xfrm flipV="1">
            <a:off x="8210382" y="2654791"/>
            <a:ext cx="1609725" cy="352425"/>
          </a:xfrm>
          <a:custGeom>
            <a:avLst/>
            <a:gdLst>
              <a:gd name="connsiteX0" fmla="*/ 1609725 w 1609725"/>
              <a:gd name="connsiteY0" fmla="*/ 0 h 352425"/>
              <a:gd name="connsiteX1" fmla="*/ 1609725 w 1609725"/>
              <a:gd name="connsiteY1" fmla="*/ 190500 h 352425"/>
              <a:gd name="connsiteX2" fmla="*/ 0 w 1609725"/>
              <a:gd name="connsiteY2" fmla="*/ 190500 h 352425"/>
              <a:gd name="connsiteX3" fmla="*/ 0 w 16097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1609725" h="352425">
                <a:moveTo>
                  <a:pt x="1609725" y="0"/>
                </a:moveTo>
                <a:lnTo>
                  <a:pt x="1609725" y="190500"/>
                </a:lnTo>
                <a:lnTo>
                  <a:pt x="0" y="190500"/>
                </a:lnTo>
                <a:lnTo>
                  <a:pt x="0" y="35242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D0878BB4-E7EE-4951-8DAB-316FC162114F}"/>
              </a:ext>
            </a:extLst>
          </p:cNvPr>
          <p:cNvSpPr/>
          <p:nvPr/>
        </p:nvSpPr>
        <p:spPr>
          <a:xfrm>
            <a:off x="5700540" y="3716377"/>
            <a:ext cx="785985" cy="352425"/>
          </a:xfrm>
          <a:custGeom>
            <a:avLst/>
            <a:gdLst>
              <a:gd name="connsiteX0" fmla="*/ 1609725 w 1609725"/>
              <a:gd name="connsiteY0" fmla="*/ 0 h 352425"/>
              <a:gd name="connsiteX1" fmla="*/ 1609725 w 1609725"/>
              <a:gd name="connsiteY1" fmla="*/ 190500 h 352425"/>
              <a:gd name="connsiteX2" fmla="*/ 0 w 1609725"/>
              <a:gd name="connsiteY2" fmla="*/ 190500 h 352425"/>
              <a:gd name="connsiteX3" fmla="*/ 0 w 16097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1609725" h="352425">
                <a:moveTo>
                  <a:pt x="1609725" y="0"/>
                </a:moveTo>
                <a:lnTo>
                  <a:pt x="1609725" y="190500"/>
                </a:lnTo>
                <a:lnTo>
                  <a:pt x="0" y="190500"/>
                </a:lnTo>
                <a:lnTo>
                  <a:pt x="0" y="35242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FFB6B691-4C6A-43B4-A757-5F7020C8A4F8}"/>
              </a:ext>
            </a:extLst>
          </p:cNvPr>
          <p:cNvSpPr/>
          <p:nvPr/>
        </p:nvSpPr>
        <p:spPr>
          <a:xfrm flipV="1">
            <a:off x="6491115" y="3740787"/>
            <a:ext cx="785985" cy="352425"/>
          </a:xfrm>
          <a:custGeom>
            <a:avLst/>
            <a:gdLst>
              <a:gd name="connsiteX0" fmla="*/ 1609725 w 1609725"/>
              <a:gd name="connsiteY0" fmla="*/ 0 h 352425"/>
              <a:gd name="connsiteX1" fmla="*/ 1609725 w 1609725"/>
              <a:gd name="connsiteY1" fmla="*/ 190500 h 352425"/>
              <a:gd name="connsiteX2" fmla="*/ 0 w 1609725"/>
              <a:gd name="connsiteY2" fmla="*/ 190500 h 352425"/>
              <a:gd name="connsiteX3" fmla="*/ 0 w 16097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1609725" h="352425">
                <a:moveTo>
                  <a:pt x="1609725" y="0"/>
                </a:moveTo>
                <a:lnTo>
                  <a:pt x="1609725" y="190500"/>
                </a:lnTo>
                <a:lnTo>
                  <a:pt x="0" y="190500"/>
                </a:lnTo>
                <a:lnTo>
                  <a:pt x="0" y="352425"/>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DA65036-933C-4362-8276-3D0811B04421}"/>
              </a:ext>
            </a:extLst>
          </p:cNvPr>
          <p:cNvSpPr/>
          <p:nvPr/>
        </p:nvSpPr>
        <p:spPr>
          <a:xfrm>
            <a:off x="6688931" y="4059435"/>
            <a:ext cx="1176337" cy="438150"/>
          </a:xfrm>
          <a:prstGeom prst="rect">
            <a:avLst/>
          </a:prstGeom>
          <a:solidFill>
            <a:srgbClr val="75A3D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r>
              <a:rPr lang="en-IN" sz="2400" b="1" dirty="0">
                <a:solidFill>
                  <a:schemeClr val="tx1"/>
                </a:solidFill>
              </a:rPr>
              <a:t>IGRP</a:t>
            </a:r>
          </a:p>
        </p:txBody>
      </p:sp>
      <p:sp>
        <p:nvSpPr>
          <p:cNvPr id="21" name="Freeform: Shape 20">
            <a:extLst>
              <a:ext uri="{FF2B5EF4-FFF2-40B4-BE49-F238E27FC236}">
                <a16:creationId xmlns:a16="http://schemas.microsoft.com/office/drawing/2014/main" id="{01058DEC-A591-483E-BF2B-5FBEFE5CB70F}"/>
              </a:ext>
            </a:extLst>
          </p:cNvPr>
          <p:cNvSpPr/>
          <p:nvPr/>
        </p:nvSpPr>
        <p:spPr>
          <a:xfrm>
            <a:off x="5286375" y="4505325"/>
            <a:ext cx="209550" cy="533400"/>
          </a:xfrm>
          <a:custGeom>
            <a:avLst/>
            <a:gdLst>
              <a:gd name="connsiteX0" fmla="*/ 0 w 209550"/>
              <a:gd name="connsiteY0" fmla="*/ 0 h 533400"/>
              <a:gd name="connsiteX1" fmla="*/ 0 w 209550"/>
              <a:gd name="connsiteY1" fmla="*/ 533400 h 533400"/>
              <a:gd name="connsiteX2" fmla="*/ 209550 w 209550"/>
              <a:gd name="connsiteY2" fmla="*/ 533400 h 533400"/>
            </a:gdLst>
            <a:ahLst/>
            <a:cxnLst>
              <a:cxn ang="0">
                <a:pos x="connsiteX0" y="connsiteY0"/>
              </a:cxn>
              <a:cxn ang="0">
                <a:pos x="connsiteX1" y="connsiteY1"/>
              </a:cxn>
              <a:cxn ang="0">
                <a:pos x="connsiteX2" y="connsiteY2"/>
              </a:cxn>
            </a:cxnLst>
            <a:rect l="l" t="t" r="r" b="b"/>
            <a:pathLst>
              <a:path w="209550" h="533400">
                <a:moveTo>
                  <a:pt x="0" y="0"/>
                </a:moveTo>
                <a:lnTo>
                  <a:pt x="0" y="533400"/>
                </a:lnTo>
                <a:lnTo>
                  <a:pt x="209550" y="53340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0F5AD6E3-4B7A-4DCB-8CD0-F96315DD80F9}"/>
              </a:ext>
            </a:extLst>
          </p:cNvPr>
          <p:cNvSpPr/>
          <p:nvPr/>
        </p:nvSpPr>
        <p:spPr>
          <a:xfrm>
            <a:off x="5286375" y="5026227"/>
            <a:ext cx="209550" cy="777039"/>
          </a:xfrm>
          <a:custGeom>
            <a:avLst/>
            <a:gdLst>
              <a:gd name="connsiteX0" fmla="*/ 0 w 209550"/>
              <a:gd name="connsiteY0" fmla="*/ 0 h 533400"/>
              <a:gd name="connsiteX1" fmla="*/ 0 w 209550"/>
              <a:gd name="connsiteY1" fmla="*/ 533400 h 533400"/>
              <a:gd name="connsiteX2" fmla="*/ 209550 w 209550"/>
              <a:gd name="connsiteY2" fmla="*/ 533400 h 533400"/>
            </a:gdLst>
            <a:ahLst/>
            <a:cxnLst>
              <a:cxn ang="0">
                <a:pos x="connsiteX0" y="connsiteY0"/>
              </a:cxn>
              <a:cxn ang="0">
                <a:pos x="connsiteX1" y="connsiteY1"/>
              </a:cxn>
              <a:cxn ang="0">
                <a:pos x="connsiteX2" y="connsiteY2"/>
              </a:cxn>
            </a:cxnLst>
            <a:rect l="l" t="t" r="r" b="b"/>
            <a:pathLst>
              <a:path w="209550" h="533400">
                <a:moveTo>
                  <a:pt x="0" y="0"/>
                </a:moveTo>
                <a:lnTo>
                  <a:pt x="0" y="533400"/>
                </a:lnTo>
                <a:lnTo>
                  <a:pt x="209550" y="53340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9AF05D0E-E78F-4A93-8C26-FA2F2CC19058}"/>
              </a:ext>
            </a:extLst>
          </p:cNvPr>
          <p:cNvSpPr/>
          <p:nvPr/>
        </p:nvSpPr>
        <p:spPr>
          <a:xfrm>
            <a:off x="9367841" y="3756739"/>
            <a:ext cx="209550" cy="533400"/>
          </a:xfrm>
          <a:custGeom>
            <a:avLst/>
            <a:gdLst>
              <a:gd name="connsiteX0" fmla="*/ 0 w 209550"/>
              <a:gd name="connsiteY0" fmla="*/ 0 h 533400"/>
              <a:gd name="connsiteX1" fmla="*/ 0 w 209550"/>
              <a:gd name="connsiteY1" fmla="*/ 533400 h 533400"/>
              <a:gd name="connsiteX2" fmla="*/ 209550 w 209550"/>
              <a:gd name="connsiteY2" fmla="*/ 533400 h 533400"/>
            </a:gdLst>
            <a:ahLst/>
            <a:cxnLst>
              <a:cxn ang="0">
                <a:pos x="connsiteX0" y="connsiteY0"/>
              </a:cxn>
              <a:cxn ang="0">
                <a:pos x="connsiteX1" y="connsiteY1"/>
              </a:cxn>
              <a:cxn ang="0">
                <a:pos x="connsiteX2" y="connsiteY2"/>
              </a:cxn>
            </a:cxnLst>
            <a:rect l="l" t="t" r="r" b="b"/>
            <a:pathLst>
              <a:path w="209550" h="533400">
                <a:moveTo>
                  <a:pt x="0" y="0"/>
                </a:moveTo>
                <a:lnTo>
                  <a:pt x="0" y="533400"/>
                </a:lnTo>
                <a:lnTo>
                  <a:pt x="209550" y="53340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reeform: Shape 23">
            <a:extLst>
              <a:ext uri="{FF2B5EF4-FFF2-40B4-BE49-F238E27FC236}">
                <a16:creationId xmlns:a16="http://schemas.microsoft.com/office/drawing/2014/main" id="{5041528B-CED3-4407-B8D9-ED6953146E32}"/>
              </a:ext>
            </a:extLst>
          </p:cNvPr>
          <p:cNvSpPr/>
          <p:nvPr/>
        </p:nvSpPr>
        <p:spPr>
          <a:xfrm>
            <a:off x="9367841" y="4277641"/>
            <a:ext cx="209550" cy="777039"/>
          </a:xfrm>
          <a:custGeom>
            <a:avLst/>
            <a:gdLst>
              <a:gd name="connsiteX0" fmla="*/ 0 w 209550"/>
              <a:gd name="connsiteY0" fmla="*/ 0 h 533400"/>
              <a:gd name="connsiteX1" fmla="*/ 0 w 209550"/>
              <a:gd name="connsiteY1" fmla="*/ 533400 h 533400"/>
              <a:gd name="connsiteX2" fmla="*/ 209550 w 209550"/>
              <a:gd name="connsiteY2" fmla="*/ 533400 h 533400"/>
            </a:gdLst>
            <a:ahLst/>
            <a:cxnLst>
              <a:cxn ang="0">
                <a:pos x="connsiteX0" y="connsiteY0"/>
              </a:cxn>
              <a:cxn ang="0">
                <a:pos x="connsiteX1" y="connsiteY1"/>
              </a:cxn>
              <a:cxn ang="0">
                <a:pos x="connsiteX2" y="connsiteY2"/>
              </a:cxn>
            </a:cxnLst>
            <a:rect l="l" t="t" r="r" b="b"/>
            <a:pathLst>
              <a:path w="209550" h="533400">
                <a:moveTo>
                  <a:pt x="0" y="0"/>
                </a:moveTo>
                <a:lnTo>
                  <a:pt x="0" y="533400"/>
                </a:lnTo>
                <a:lnTo>
                  <a:pt x="209550" y="533400"/>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39234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888959" y="1016425"/>
            <a:ext cx="10214809" cy="5611283"/>
          </a:xfrm>
          <a:prstGeom prst="rect">
            <a:avLst/>
          </a:prstGeom>
          <a:noFill/>
          <a:ln>
            <a:noFill/>
          </a:ln>
        </p:spPr>
        <p:txBody>
          <a:bodyPr spcFirstLastPara="1" wrap="square" lIns="121900" tIns="60933" rIns="121900" bIns="60933" anchor="t" anchorCtr="0">
            <a:noAutofit/>
          </a:bodyPr>
          <a:lstStyle/>
          <a:p>
            <a:pPr>
              <a:lnSpc>
                <a:spcPts val="4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Routing tables can be either </a:t>
            </a:r>
            <a:r>
              <a:rPr lang="en-US" sz="2800" b="1" dirty="0">
                <a:solidFill>
                  <a:srgbClr val="002060"/>
                </a:solidFill>
                <a:latin typeface="Arial" panose="020B0604020202020204" pitchFamily="34" charset="0"/>
                <a:cs typeface="Arial" panose="020B0604020202020204" pitchFamily="34" charset="0"/>
              </a:rPr>
              <a:t>static or dynamic</a:t>
            </a:r>
            <a:r>
              <a:rPr lang="en-US" sz="2800" b="1" dirty="0">
                <a:solidFill>
                  <a:schemeClr val="tx1"/>
                </a:solidFill>
                <a:latin typeface="Arial" panose="020B0604020202020204" pitchFamily="34" charset="0"/>
                <a:cs typeface="Arial" panose="020B0604020202020204" pitchFamily="34" charset="0"/>
              </a:rPr>
              <a:t>:</a:t>
            </a:r>
          </a:p>
          <a:p>
            <a:pPr>
              <a:lnSpc>
                <a:spcPts val="1333"/>
              </a:lnSpc>
              <a:buClrTx/>
              <a:buSzPct val="100000"/>
              <a:buFont typeface="Arial" panose="020B0604020202020204" pitchFamily="34" charset="0"/>
              <a:buChar char="•"/>
            </a:pPr>
            <a:endParaRPr lang="en-US" sz="2800" b="1" dirty="0">
              <a:solidFill>
                <a:schemeClr val="tx1"/>
              </a:solidFill>
              <a:latin typeface="Arial" panose="020B0604020202020204" pitchFamily="34" charset="0"/>
              <a:cs typeface="Arial" panose="020B0604020202020204" pitchFamily="34" charset="0"/>
            </a:endParaRPr>
          </a:p>
          <a:p>
            <a:pPr>
              <a:lnSpc>
                <a:spcPts val="4000"/>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Static Routing Tables: </a:t>
            </a:r>
            <a:r>
              <a:rPr lang="en-US" sz="2800" b="1" dirty="0">
                <a:latin typeface="Arial" panose="020B0604020202020204" pitchFamily="34" charset="0"/>
                <a:cs typeface="Arial" panose="020B0604020202020204" pitchFamily="34" charset="0"/>
              </a:rPr>
              <a:t>These do not change automatically. A network administrator manually sets up static routing tables, which determines the routes data packets take across the network. The routes remain fixed unless the administrator manually updates the tables.</a:t>
            </a:r>
          </a:p>
        </p:txBody>
      </p:sp>
      <p:sp>
        <p:nvSpPr>
          <p:cNvPr id="5" name="Google Shape;102;p24"/>
          <p:cNvSpPr txBox="1">
            <a:spLocks noGrp="1"/>
          </p:cNvSpPr>
          <p:nvPr>
            <p:ph type="title"/>
          </p:nvPr>
        </p:nvSpPr>
        <p:spPr>
          <a:xfrm>
            <a:off x="3833093" y="0"/>
            <a:ext cx="5098472"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pPr>
            <a:r>
              <a:rPr lang="en-US" sz="4000" b="1" dirty="0">
                <a:solidFill>
                  <a:srgbClr val="5F0000"/>
                </a:solidFill>
                <a:latin typeface="Arial" panose="020B0604020202020204" pitchFamily="34" charset="0"/>
                <a:ea typeface="Calibri"/>
                <a:cs typeface="Arial" panose="020B0604020202020204" pitchFamily="34" charset="0"/>
              </a:rPr>
              <a:t>Types of Routing</a:t>
            </a:r>
          </a:p>
        </p:txBody>
      </p:sp>
    </p:spTree>
    <p:extLst>
      <p:ext uri="{BB962C8B-B14F-4D97-AF65-F5344CB8AC3E}">
        <p14:creationId xmlns:p14="http://schemas.microsoft.com/office/powerpoint/2010/main" val="231822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13020" y="784939"/>
            <a:ext cx="10278979" cy="5288122"/>
          </a:xfrm>
          <a:prstGeom prst="rect">
            <a:avLst/>
          </a:prstGeom>
          <a:noFill/>
          <a:ln>
            <a:noFill/>
          </a:ln>
        </p:spPr>
        <p:txBody>
          <a:bodyPr spcFirstLastPara="1" wrap="square" lIns="121900" tIns="60933" rIns="121900" bIns="60933" anchor="t" anchorCtr="0">
            <a:noAutofit/>
          </a:bodyPr>
          <a:lstStyle/>
          <a:p>
            <a:pPr>
              <a:lnSpc>
                <a:spcPts val="3000"/>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Dynamic Routing Tables: </a:t>
            </a:r>
            <a:r>
              <a:rPr lang="en-US" sz="2800" b="1" dirty="0">
                <a:latin typeface="Arial" panose="020B0604020202020204" pitchFamily="34" charset="0"/>
                <a:cs typeface="Arial" panose="020B0604020202020204" pitchFamily="34" charset="0"/>
              </a:rPr>
              <a:t>These update automatically. Dynamic routers use various routing protocols (see below) to determine the shortest and fastest paths.</a:t>
            </a:r>
          </a:p>
          <a:p>
            <a:pPr>
              <a:lnSpc>
                <a:spcPts val="3000"/>
              </a:lnSpc>
              <a:buClrTx/>
              <a:buSzPct val="10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a:lnSpc>
                <a:spcPts val="3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This also takes into account the time it takes for packets to reach their destination, similar to how Google Maps, Waze, and other GPS services determine the best driving routes based on past driving performance and current conditions.</a:t>
            </a:r>
          </a:p>
          <a:p>
            <a:pPr>
              <a:lnSpc>
                <a:spcPts val="3000"/>
              </a:lnSpc>
              <a:buClrTx/>
              <a:buSzPct val="10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a:lnSpc>
                <a:spcPts val="3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This requires more computing power, which is why smaller networks may rely on static routing. However, for medium-sized and large networks, dynamic routing is generally much more efficient.</a:t>
            </a:r>
          </a:p>
          <a:p>
            <a:pPr>
              <a:lnSpc>
                <a:spcPts val="4000"/>
              </a:lnSpc>
              <a:buClrTx/>
              <a:buSzPct val="10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152380" indent="0">
              <a:lnSpc>
                <a:spcPts val="4000"/>
              </a:lnSpc>
              <a:buClrTx/>
              <a:buSzPct val="100000"/>
              <a:buNone/>
            </a:pPr>
            <a:endParaRPr lang="en-US" sz="2800" b="1" dirty="0">
              <a:latin typeface="Arial" panose="020B0604020202020204" pitchFamily="34" charset="0"/>
              <a:cs typeface="Arial" panose="020B0604020202020204" pitchFamily="34" charset="0"/>
            </a:endParaRPr>
          </a:p>
        </p:txBody>
      </p:sp>
      <p:sp>
        <p:nvSpPr>
          <p:cNvPr id="6" name="Google Shape;102;p24">
            <a:extLst>
              <a:ext uri="{FF2B5EF4-FFF2-40B4-BE49-F238E27FC236}">
                <a16:creationId xmlns:a16="http://schemas.microsoft.com/office/drawing/2014/main" id="{F56365E8-B134-456B-BA59-3B2E8857D127}"/>
              </a:ext>
            </a:extLst>
          </p:cNvPr>
          <p:cNvSpPr txBox="1">
            <a:spLocks noGrp="1"/>
          </p:cNvSpPr>
          <p:nvPr>
            <p:ph type="title"/>
          </p:nvPr>
        </p:nvSpPr>
        <p:spPr>
          <a:xfrm>
            <a:off x="3833093" y="0"/>
            <a:ext cx="5098472"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pPr>
            <a:r>
              <a:rPr lang="en-US" sz="4000" b="1" dirty="0">
                <a:solidFill>
                  <a:srgbClr val="5F0000"/>
                </a:solidFill>
                <a:latin typeface="Arial" panose="020B0604020202020204" pitchFamily="34" charset="0"/>
                <a:ea typeface="Calibri"/>
                <a:cs typeface="Arial" panose="020B0604020202020204" pitchFamily="34" charset="0"/>
              </a:rPr>
              <a:t>Types of Routing</a:t>
            </a:r>
          </a:p>
        </p:txBody>
      </p:sp>
    </p:spTree>
    <p:extLst>
      <p:ext uri="{BB962C8B-B14F-4D97-AF65-F5344CB8AC3E}">
        <p14:creationId xmlns:p14="http://schemas.microsoft.com/office/powerpoint/2010/main" val="1503067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00989" y="915736"/>
            <a:ext cx="10291011" cy="5640493"/>
          </a:xfrm>
          <a:prstGeom prst="rect">
            <a:avLst/>
          </a:prstGeom>
          <a:noFill/>
          <a:ln>
            <a:noFill/>
          </a:ln>
        </p:spPr>
        <p:txBody>
          <a:bodyPr spcFirstLastPara="1" wrap="square" lIns="121900" tIns="60933" rIns="121900" bIns="60933" anchor="t" anchorCtr="0">
            <a:noAutofit/>
          </a:bodyPr>
          <a:lstStyle/>
          <a:p>
            <a:pPr marL="152380" indent="0">
              <a:lnSpc>
                <a:spcPts val="3467"/>
              </a:lnSpc>
              <a:buNone/>
            </a:pPr>
            <a:r>
              <a:rPr lang="en-US" sz="2800" b="1" dirty="0">
                <a:latin typeface="Arial" panose="020B0604020202020204" pitchFamily="34" charset="0"/>
                <a:cs typeface="Arial" panose="020B0604020202020204" pitchFamily="34" charset="0"/>
              </a:rPr>
              <a:t>Key Features of Static Routing: </a:t>
            </a:r>
          </a:p>
          <a:p>
            <a:pPr marL="152380" indent="0">
              <a:lnSpc>
                <a:spcPts val="1333"/>
              </a:lnSpc>
              <a:buNone/>
            </a:pPr>
            <a:endParaRPr lang="en-US" sz="2800" b="1" dirty="0">
              <a:latin typeface="Arial" panose="020B0604020202020204" pitchFamily="34" charset="0"/>
              <a:cs typeface="Arial" panose="020B0604020202020204" pitchFamily="34" charset="0"/>
            </a:endParaRPr>
          </a:p>
          <a:p>
            <a:pPr>
              <a:lnSpc>
                <a:spcPts val="4000"/>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Simplicity: </a:t>
            </a:r>
            <a:r>
              <a:rPr lang="en-US" sz="2800" b="1" dirty="0">
                <a:latin typeface="Arial" panose="020B0604020202020204" pitchFamily="34" charset="0"/>
                <a:cs typeface="Arial" panose="020B0604020202020204" pitchFamily="34" charset="0"/>
              </a:rPr>
              <a:t>Easy to configure, especially in small networks. </a:t>
            </a:r>
          </a:p>
          <a:p>
            <a:pPr>
              <a:lnSpc>
                <a:spcPts val="4000"/>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No Overhead: </a:t>
            </a:r>
            <a:r>
              <a:rPr lang="en-US" sz="2800" b="1" dirty="0">
                <a:latin typeface="Arial" panose="020B0604020202020204" pitchFamily="34" charset="0"/>
                <a:cs typeface="Arial" panose="020B0604020202020204" pitchFamily="34" charset="0"/>
              </a:rPr>
              <a:t>Since routes are predefined, no bandwidth is used for routing updates.  </a:t>
            </a:r>
          </a:p>
          <a:p>
            <a:pPr>
              <a:lnSpc>
                <a:spcPts val="4000"/>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High Control: </a:t>
            </a:r>
            <a:r>
              <a:rPr lang="en-US" sz="2800" b="1" dirty="0">
                <a:latin typeface="Arial" panose="020B0604020202020204" pitchFamily="34" charset="0"/>
                <a:cs typeface="Arial" panose="020B0604020202020204" pitchFamily="34" charset="0"/>
              </a:rPr>
              <a:t>Administrators can dictate exact paths for traffic. However, the administrator must manually update all routers periodically.</a:t>
            </a:r>
          </a:p>
        </p:txBody>
      </p:sp>
      <p:sp>
        <p:nvSpPr>
          <p:cNvPr id="5" name="Google Shape;102;p24"/>
          <p:cNvSpPr txBox="1">
            <a:spLocks noGrp="1"/>
          </p:cNvSpPr>
          <p:nvPr>
            <p:ph type="title"/>
          </p:nvPr>
        </p:nvSpPr>
        <p:spPr>
          <a:xfrm>
            <a:off x="0" y="0"/>
            <a:ext cx="12192000" cy="711200"/>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F0000"/>
                </a:solidFill>
                <a:latin typeface="Arial" panose="020B0604020202020204" pitchFamily="34" charset="0"/>
                <a:ea typeface="Calibri"/>
                <a:cs typeface="Arial" panose="020B0604020202020204" pitchFamily="34" charset="0"/>
              </a:rPr>
              <a:t>Key</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Features</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and</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Use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Case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for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Static</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p>
        </p:txBody>
      </p:sp>
    </p:spTree>
    <p:extLst>
      <p:ext uri="{BB962C8B-B14F-4D97-AF65-F5344CB8AC3E}">
        <p14:creationId xmlns:p14="http://schemas.microsoft.com/office/powerpoint/2010/main" val="2941106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25053" y="838210"/>
            <a:ext cx="10233090" cy="5312569"/>
          </a:xfrm>
          <a:prstGeom prst="rect">
            <a:avLst/>
          </a:prstGeom>
          <a:noFill/>
          <a:ln>
            <a:noFill/>
          </a:ln>
        </p:spPr>
        <p:txBody>
          <a:bodyPr spcFirstLastPara="1" wrap="square" lIns="121900" tIns="60933" rIns="121900" bIns="60933" anchor="t" anchorCtr="0">
            <a:noAutofit/>
          </a:bodyPr>
          <a:lstStyle/>
          <a:p>
            <a:pPr marL="152380" indent="0">
              <a:lnSpc>
                <a:spcPts val="4000"/>
              </a:lnSpc>
              <a:buNone/>
            </a:pPr>
            <a:r>
              <a:rPr lang="en-US" sz="2800" b="1" dirty="0">
                <a:latin typeface="Arial" panose="020B0604020202020204" pitchFamily="34" charset="0"/>
                <a:cs typeface="Arial" panose="020B0604020202020204" pitchFamily="34" charset="0"/>
              </a:rPr>
              <a:t>Use Cases for Static Routing:</a:t>
            </a:r>
          </a:p>
          <a:p>
            <a:pPr>
              <a:lnSpc>
                <a:spcPts val="4000"/>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Small Networks: </a:t>
            </a:r>
            <a:r>
              <a:rPr lang="en-US" sz="2800" b="1" dirty="0">
                <a:latin typeface="Arial" panose="020B0604020202020204" pitchFamily="34" charset="0"/>
                <a:cs typeface="Arial" panose="020B0604020202020204" pitchFamily="34" charset="0"/>
              </a:rPr>
              <a:t>Ideal for networks with a simple topology that doesn’t change frequently.</a:t>
            </a:r>
          </a:p>
          <a:p>
            <a:pPr>
              <a:lnSpc>
                <a:spcPts val="4000"/>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Backup Routes: </a:t>
            </a:r>
            <a:r>
              <a:rPr lang="en-US" sz="2800" b="1" dirty="0">
                <a:latin typeface="Arial" panose="020B0604020202020204" pitchFamily="34" charset="0"/>
                <a:cs typeface="Arial" panose="020B0604020202020204" pitchFamily="34" charset="0"/>
              </a:rPr>
              <a:t>Static routes can serve as backup routes if dynamic routing fails.</a:t>
            </a:r>
          </a:p>
          <a:p>
            <a:pPr>
              <a:lnSpc>
                <a:spcPts val="4000"/>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Tight Security Requirements: </a:t>
            </a:r>
            <a:r>
              <a:rPr lang="en-US" sz="2800" b="1" dirty="0">
                <a:latin typeface="Arial" panose="020B0604020202020204" pitchFamily="34" charset="0"/>
                <a:cs typeface="Arial" panose="020B0604020202020204" pitchFamily="34" charset="0"/>
              </a:rPr>
              <a:t>Preferred in situations with high security needs, as they do not involve dynamic updates that could be exploited.</a:t>
            </a:r>
          </a:p>
        </p:txBody>
      </p:sp>
      <p:sp>
        <p:nvSpPr>
          <p:cNvPr id="7" name="Google Shape;102;p24">
            <a:extLst>
              <a:ext uri="{FF2B5EF4-FFF2-40B4-BE49-F238E27FC236}">
                <a16:creationId xmlns:a16="http://schemas.microsoft.com/office/drawing/2014/main" id="{5EFC4216-7886-451E-B502-AC01D21A7465}"/>
              </a:ext>
            </a:extLst>
          </p:cNvPr>
          <p:cNvSpPr txBox="1">
            <a:spLocks noGrp="1"/>
          </p:cNvSpPr>
          <p:nvPr>
            <p:ph type="title"/>
          </p:nvPr>
        </p:nvSpPr>
        <p:spPr>
          <a:xfrm>
            <a:off x="0" y="0"/>
            <a:ext cx="12192000" cy="711200"/>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F0000"/>
                </a:solidFill>
                <a:latin typeface="Arial" panose="020B0604020202020204" pitchFamily="34" charset="0"/>
                <a:ea typeface="Calibri"/>
                <a:cs typeface="Arial" panose="020B0604020202020204" pitchFamily="34" charset="0"/>
              </a:rPr>
              <a:t>Key</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Features</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and</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Use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Case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for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Static</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p>
        </p:txBody>
      </p:sp>
    </p:spTree>
    <p:extLst>
      <p:ext uri="{BB962C8B-B14F-4D97-AF65-F5344CB8AC3E}">
        <p14:creationId xmlns:p14="http://schemas.microsoft.com/office/powerpoint/2010/main" val="3258516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896386" y="1182803"/>
            <a:ext cx="10295615" cy="1697438"/>
          </a:xfrm>
          <a:prstGeom prst="rect">
            <a:avLst/>
          </a:prstGeom>
          <a:noFill/>
          <a:ln>
            <a:noFill/>
          </a:ln>
        </p:spPr>
        <p:txBody>
          <a:bodyPr spcFirstLastPara="1" wrap="square" lIns="121900" tIns="60933" rIns="121900" bIns="60933" anchor="t" anchorCtr="0">
            <a:noAutofit/>
          </a:bodyPr>
          <a:lstStyle/>
          <a:p>
            <a:pPr>
              <a:lnSpc>
                <a:spcPts val="4000"/>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Dynamic Routing: </a:t>
            </a:r>
            <a:r>
              <a:rPr lang="en-US" sz="2800" b="1" dirty="0">
                <a:latin typeface="Arial" panose="020B0604020202020204" pitchFamily="34" charset="0"/>
                <a:cs typeface="Arial" panose="020B0604020202020204" pitchFamily="34" charset="0"/>
              </a:rPr>
              <a:t>Allows routers to automatically discover and maintain routing information through routing protocols. </a:t>
            </a:r>
          </a:p>
          <a:p>
            <a:pPr>
              <a:lnSpc>
                <a:spcPts val="4000"/>
              </a:lnSpc>
              <a:buClrTx/>
              <a:buSzPct val="10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p:txBody>
      </p:sp>
      <p:sp>
        <p:nvSpPr>
          <p:cNvPr id="5" name="Google Shape;102;p24"/>
          <p:cNvSpPr txBox="1">
            <a:spLocks noGrp="1"/>
          </p:cNvSpPr>
          <p:nvPr>
            <p:ph type="title"/>
          </p:nvPr>
        </p:nvSpPr>
        <p:spPr>
          <a:xfrm>
            <a:off x="0" y="74198"/>
            <a:ext cx="12192000" cy="664711"/>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F0000"/>
                </a:solidFill>
                <a:latin typeface="Arial" panose="020B0604020202020204" pitchFamily="34" charset="0"/>
                <a:ea typeface="Calibri"/>
                <a:cs typeface="Arial" panose="020B0604020202020204" pitchFamily="34" charset="0"/>
              </a:rPr>
              <a:t>Dynamic</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p>
        </p:txBody>
      </p:sp>
      <p:sp>
        <p:nvSpPr>
          <p:cNvPr id="4" name="Google Shape;90;p22">
            <a:extLst>
              <a:ext uri="{FF2B5EF4-FFF2-40B4-BE49-F238E27FC236}">
                <a16:creationId xmlns:a16="http://schemas.microsoft.com/office/drawing/2014/main" id="{DB56D6F8-59E2-44AD-98A1-3560E372587B}"/>
              </a:ext>
            </a:extLst>
          </p:cNvPr>
          <p:cNvSpPr txBox="1">
            <a:spLocks/>
          </p:cNvSpPr>
          <p:nvPr/>
        </p:nvSpPr>
        <p:spPr>
          <a:xfrm>
            <a:off x="1928470" y="3132103"/>
            <a:ext cx="10075780" cy="3651699"/>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L="609523" marR="0" lvl="0" indent="-457143" algn="l" rtl="0">
              <a:lnSpc>
                <a:spcPct val="100000"/>
              </a:lnSpc>
              <a:spcBef>
                <a:spcPts val="480"/>
              </a:spcBef>
              <a:spcAft>
                <a:spcPts val="0"/>
              </a:spcAft>
              <a:buClr>
                <a:schemeClr val="dk1"/>
              </a:buClr>
              <a:buSzPts val="1800"/>
              <a:buFont typeface="Arimo"/>
              <a:buChar char="4"/>
              <a:defRPr sz="2400" b="0" i="0" u="none" strike="noStrike" cap="none">
                <a:solidFill>
                  <a:schemeClr val="dk1"/>
                </a:solidFill>
                <a:latin typeface="Tahoma"/>
                <a:ea typeface="Tahoma"/>
                <a:cs typeface="Tahoma"/>
                <a:sym typeface="Tahoma"/>
              </a:defRPr>
            </a:lvl1pPr>
            <a:lvl2pPr marL="1219050" marR="0" lvl="1" indent="-426667" algn="l" rtl="0">
              <a:lnSpc>
                <a:spcPct val="100000"/>
              </a:lnSpc>
              <a:spcBef>
                <a:spcPts val="480"/>
              </a:spcBef>
              <a:spcAft>
                <a:spcPts val="0"/>
              </a:spcAft>
              <a:buClr>
                <a:schemeClr val="dk1"/>
              </a:buClr>
              <a:buSzPts val="1440"/>
              <a:buFont typeface="Noto Sans Symbols"/>
              <a:buChar char="●"/>
              <a:defRPr sz="2000" b="0" i="0" u="none" strike="noStrike" cap="none">
                <a:solidFill>
                  <a:schemeClr val="dk1"/>
                </a:solidFill>
                <a:latin typeface="Tahoma"/>
                <a:ea typeface="Tahoma"/>
                <a:cs typeface="Tahoma"/>
                <a:sym typeface="Tahoma"/>
              </a:defRPr>
            </a:lvl2pPr>
            <a:lvl3pPr marL="1828573" marR="0" lvl="2" indent="-457143" algn="l" rtl="0">
              <a:lnSpc>
                <a:spcPct val="100000"/>
              </a:lnSpc>
              <a:spcBef>
                <a:spcPts val="480"/>
              </a:spcBef>
              <a:spcAft>
                <a:spcPts val="0"/>
              </a:spcAft>
              <a:buClr>
                <a:schemeClr val="dk1"/>
              </a:buClr>
              <a:buSzPts val="1800"/>
              <a:buFont typeface="Noto Sans Symbols"/>
              <a:buChar char="−"/>
              <a:defRPr sz="1600" b="0" i="0" u="none" strike="noStrike" cap="none">
                <a:solidFill>
                  <a:schemeClr val="dk1"/>
                </a:solidFill>
                <a:latin typeface="Tahoma"/>
                <a:ea typeface="Tahoma"/>
                <a:cs typeface="Tahoma"/>
                <a:sym typeface="Tahoma"/>
              </a:defRPr>
            </a:lvl3pPr>
            <a:lvl4pPr marL="2438098" marR="0" lvl="3" indent="-457143" algn="l" rtl="0">
              <a:lnSpc>
                <a:spcPct val="100000"/>
              </a:lnSpc>
              <a:spcBef>
                <a:spcPts val="480"/>
              </a:spcBef>
              <a:spcAft>
                <a:spcPts val="0"/>
              </a:spcAft>
              <a:buClr>
                <a:schemeClr val="accent2"/>
              </a:buClr>
              <a:buSzPts val="1800"/>
              <a:buFont typeface="Tahoma"/>
              <a:buChar char="•"/>
              <a:defRPr sz="1400" b="0" i="0" u="none" strike="noStrike" cap="none">
                <a:solidFill>
                  <a:schemeClr val="dk1"/>
                </a:solidFill>
                <a:latin typeface="Tahoma"/>
                <a:ea typeface="Tahoma"/>
                <a:cs typeface="Tahoma"/>
                <a:sym typeface="Tahoma"/>
              </a:defRPr>
            </a:lvl4pPr>
            <a:lvl5pPr marL="3047620" marR="0" lvl="4" indent="-457143" algn="l" rtl="0">
              <a:lnSpc>
                <a:spcPct val="100000"/>
              </a:lnSpc>
              <a:spcBef>
                <a:spcPts val="480"/>
              </a:spcBef>
              <a:spcAft>
                <a:spcPts val="0"/>
              </a:spcAft>
              <a:buClr>
                <a:schemeClr val="accent2"/>
              </a:buClr>
              <a:buSzPts val="1800"/>
              <a:buFont typeface="Tahoma"/>
              <a:buChar char="–"/>
              <a:defRPr sz="1200" b="0" i="0" u="none" strike="noStrike" cap="none">
                <a:solidFill>
                  <a:schemeClr val="dk1"/>
                </a:solidFill>
                <a:latin typeface="Tahoma"/>
                <a:ea typeface="Tahoma"/>
                <a:cs typeface="Tahoma"/>
                <a:sym typeface="Tahoma"/>
              </a:defRPr>
            </a:lvl5pPr>
            <a:lvl6pPr marL="3657143" marR="0" lvl="5"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4266667" marR="0" lvl="6"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4876191" marR="0" lvl="7"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5485718" marR="0" lvl="8"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pPr>
              <a:lnSpc>
                <a:spcPts val="4000"/>
              </a:lnSpc>
              <a:buClrTx/>
              <a:buSzPct val="10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Routing Protocols: </a:t>
            </a:r>
            <a:r>
              <a:rPr lang="en-US" sz="2800" b="1" dirty="0">
                <a:latin typeface="Arial" panose="020B0604020202020204" pitchFamily="34" charset="0"/>
                <a:cs typeface="Arial" panose="020B0604020202020204" pitchFamily="34" charset="0"/>
              </a:rPr>
              <a:t>These protocols enable routers to exchange information to learn the best paths to network destinations. All routers must use the same dynamic routing protocol to exchange routes. When a router changes in condition or topology, it broadcasts this information to all other routers.</a:t>
            </a:r>
          </a:p>
        </p:txBody>
      </p:sp>
    </p:spTree>
    <p:extLst>
      <p:ext uri="{BB962C8B-B14F-4D97-AF65-F5344CB8AC3E}">
        <p14:creationId xmlns:p14="http://schemas.microsoft.com/office/powerpoint/2010/main" val="3218095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52726" y="738909"/>
            <a:ext cx="9635915" cy="5699548"/>
          </a:xfrm>
          <a:prstGeom prst="rect">
            <a:avLst/>
          </a:prstGeom>
          <a:noFill/>
          <a:ln>
            <a:noFill/>
          </a:ln>
        </p:spPr>
        <p:txBody>
          <a:bodyPr spcFirstLastPara="1" wrap="square" lIns="121900" tIns="60933" rIns="121900" bIns="60933" anchor="t" anchorCtr="0">
            <a:normAutofit/>
          </a:bodyPr>
          <a:lstStyle/>
          <a:p>
            <a:pPr marL="152380" indent="0">
              <a:lnSpc>
                <a:spcPts val="4000"/>
              </a:lnSpc>
              <a:buNone/>
            </a:pPr>
            <a:r>
              <a:rPr lang="en-US" sz="2800" b="1" dirty="0">
                <a:solidFill>
                  <a:srgbClr val="002060"/>
                </a:solidFill>
                <a:latin typeface="Arial" panose="020B0604020202020204" pitchFamily="34" charset="0"/>
                <a:cs typeface="Arial" panose="020B0604020202020204" pitchFamily="34" charset="0"/>
              </a:rPr>
              <a:t>Advantages :</a:t>
            </a:r>
          </a:p>
          <a:p>
            <a:pPr>
              <a:lnSpc>
                <a:spcPts val="4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Less effort is needed to maintain configurations when adding or removing networks.</a:t>
            </a:r>
          </a:p>
          <a:p>
            <a:pPr>
              <a:lnSpc>
                <a:spcPts val="4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Protocols automatically adjust to topology changes, making routing more scalable.</a:t>
            </a:r>
          </a:p>
          <a:p>
            <a:pPr marL="152380" indent="0">
              <a:lnSpc>
                <a:spcPts val="4000"/>
              </a:lnSpc>
              <a:buNone/>
            </a:pPr>
            <a:r>
              <a:rPr lang="en-US" sz="2800" b="1" dirty="0">
                <a:solidFill>
                  <a:srgbClr val="002060"/>
                </a:solidFill>
                <a:latin typeface="Arial" panose="020B0604020202020204" pitchFamily="34" charset="0"/>
                <a:cs typeface="Arial" panose="020B0604020202020204" pitchFamily="34" charset="0"/>
              </a:rPr>
              <a:t>Disadvantages:</a:t>
            </a:r>
          </a:p>
          <a:p>
            <a:pPr>
              <a:lnSpc>
                <a:spcPts val="4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Router use additional resources for dynamic routing.</a:t>
            </a:r>
          </a:p>
          <a:p>
            <a:pPr>
              <a:lnSpc>
                <a:spcPts val="4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Requires more administrator knowledge for proper configuration.</a:t>
            </a:r>
          </a:p>
        </p:txBody>
      </p:sp>
      <p:sp>
        <p:nvSpPr>
          <p:cNvPr id="7" name="Google Shape;102;p24">
            <a:extLst>
              <a:ext uri="{FF2B5EF4-FFF2-40B4-BE49-F238E27FC236}">
                <a16:creationId xmlns:a16="http://schemas.microsoft.com/office/drawing/2014/main" id="{0EF86DE9-F648-4696-939E-68527BF6E5F3}"/>
              </a:ext>
            </a:extLst>
          </p:cNvPr>
          <p:cNvSpPr txBox="1">
            <a:spLocks noGrp="1"/>
          </p:cNvSpPr>
          <p:nvPr>
            <p:ph type="title"/>
          </p:nvPr>
        </p:nvSpPr>
        <p:spPr>
          <a:xfrm>
            <a:off x="0" y="74198"/>
            <a:ext cx="12192000" cy="664711"/>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F0000"/>
                </a:solidFill>
                <a:latin typeface="Arial" panose="020B0604020202020204" pitchFamily="34" charset="0"/>
                <a:ea typeface="Calibri"/>
                <a:cs typeface="Arial" panose="020B0604020202020204" pitchFamily="34" charset="0"/>
              </a:rPr>
              <a:t>Dynamic</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p>
        </p:txBody>
      </p:sp>
    </p:spTree>
    <p:extLst>
      <p:ext uri="{BB962C8B-B14F-4D97-AF65-F5344CB8AC3E}">
        <p14:creationId xmlns:p14="http://schemas.microsoft.com/office/powerpoint/2010/main" val="265199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5" name="Google Shape;102;p24"/>
          <p:cNvSpPr txBox="1">
            <a:spLocks noGrp="1"/>
          </p:cNvSpPr>
          <p:nvPr>
            <p:ph type="title"/>
          </p:nvPr>
        </p:nvSpPr>
        <p:spPr>
          <a:xfrm>
            <a:off x="23095" y="0"/>
            <a:ext cx="12192000" cy="725974"/>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F0000"/>
                </a:solidFill>
                <a:latin typeface="Arial" panose="020B0604020202020204" pitchFamily="34" charset="0"/>
                <a:ea typeface="Calibri"/>
                <a:cs typeface="Arial" panose="020B0604020202020204" pitchFamily="34" charset="0"/>
              </a:rPr>
              <a:t>Static</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vs</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Dynamic</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p>
        </p:txBody>
      </p:sp>
      <p:pic>
        <p:nvPicPr>
          <p:cNvPr id="8" name="Picture 7"/>
          <p:cNvPicPr>
            <a:picLocks noChangeAspect="1"/>
          </p:cNvPicPr>
          <p:nvPr/>
        </p:nvPicPr>
        <p:blipFill>
          <a:blip r:embed="rId3"/>
          <a:stretch>
            <a:fillRect/>
          </a:stretch>
        </p:blipFill>
        <p:spPr>
          <a:xfrm>
            <a:off x="229046" y="7132445"/>
            <a:ext cx="11154456" cy="5179833"/>
          </a:xfrm>
          <a:prstGeom prst="rect">
            <a:avLst/>
          </a:prstGeom>
        </p:spPr>
      </p:pic>
      <p:graphicFrame>
        <p:nvGraphicFramePr>
          <p:cNvPr id="2" name="Table 1">
            <a:extLst>
              <a:ext uri="{FF2B5EF4-FFF2-40B4-BE49-F238E27FC236}">
                <a16:creationId xmlns:a16="http://schemas.microsoft.com/office/drawing/2014/main" id="{377EB491-04A2-4444-9D3E-68F8D7F24D6E}"/>
              </a:ext>
            </a:extLst>
          </p:cNvPr>
          <p:cNvGraphicFramePr>
            <a:graphicFrameLocks noGrp="1"/>
          </p:cNvGraphicFramePr>
          <p:nvPr>
            <p:extLst>
              <p:ext uri="{D42A27DB-BD31-4B8C-83A1-F6EECF244321}">
                <p14:modId xmlns:p14="http://schemas.microsoft.com/office/powerpoint/2010/main" val="3561393195"/>
              </p:ext>
            </p:extLst>
          </p:nvPr>
        </p:nvGraphicFramePr>
        <p:xfrm>
          <a:off x="2171700" y="725974"/>
          <a:ext cx="9932067" cy="5699760"/>
        </p:xfrm>
        <a:graphic>
          <a:graphicData uri="http://schemas.openxmlformats.org/drawingml/2006/table">
            <a:tbl>
              <a:tblPr firstRow="1" bandRow="1">
                <a:tableStyleId>{87D5F526-33FA-4FCB-9636-5639686733BC}</a:tableStyleId>
              </a:tblPr>
              <a:tblGrid>
                <a:gridCol w="2207795">
                  <a:extLst>
                    <a:ext uri="{9D8B030D-6E8A-4147-A177-3AD203B41FA5}">
                      <a16:colId xmlns:a16="http://schemas.microsoft.com/office/drawing/2014/main" val="2472184766"/>
                    </a:ext>
                  </a:extLst>
                </a:gridCol>
                <a:gridCol w="3789947">
                  <a:extLst>
                    <a:ext uri="{9D8B030D-6E8A-4147-A177-3AD203B41FA5}">
                      <a16:colId xmlns:a16="http://schemas.microsoft.com/office/drawing/2014/main" val="1371812940"/>
                    </a:ext>
                  </a:extLst>
                </a:gridCol>
                <a:gridCol w="3934325">
                  <a:extLst>
                    <a:ext uri="{9D8B030D-6E8A-4147-A177-3AD203B41FA5}">
                      <a16:colId xmlns:a16="http://schemas.microsoft.com/office/drawing/2014/main" val="3602467767"/>
                    </a:ext>
                  </a:extLst>
                </a:gridCol>
              </a:tblGrid>
              <a:tr h="370840">
                <a:tc>
                  <a:txBody>
                    <a:bodyPr/>
                    <a:lstStyle/>
                    <a:p>
                      <a:r>
                        <a:rPr lang="en-IN" sz="2400" b="1" dirty="0"/>
                        <a:t>Feature</a:t>
                      </a:r>
                    </a:p>
                  </a:txBody>
                  <a:tcPr anchor="ctr">
                    <a:solidFill>
                      <a:schemeClr val="accent3">
                        <a:lumMod val="75000"/>
                      </a:schemeClr>
                    </a:solidFill>
                  </a:tcPr>
                </a:tc>
                <a:tc>
                  <a:txBody>
                    <a:bodyPr/>
                    <a:lstStyle/>
                    <a:p>
                      <a:r>
                        <a:rPr lang="en-IN" sz="2400" b="1" dirty="0"/>
                        <a:t>Static Routing</a:t>
                      </a:r>
                    </a:p>
                  </a:txBody>
                  <a:tcPr anchor="ctr">
                    <a:solidFill>
                      <a:schemeClr val="accent3">
                        <a:lumMod val="75000"/>
                      </a:schemeClr>
                    </a:solidFill>
                  </a:tcPr>
                </a:tc>
                <a:tc>
                  <a:txBody>
                    <a:bodyPr/>
                    <a:lstStyle/>
                    <a:p>
                      <a:r>
                        <a:rPr lang="en-IN" sz="2400" b="1" dirty="0"/>
                        <a:t>Dynamic Routing</a:t>
                      </a:r>
                    </a:p>
                  </a:txBody>
                  <a:tcPr anchor="ctr">
                    <a:solidFill>
                      <a:schemeClr val="accent3">
                        <a:lumMod val="75000"/>
                      </a:schemeClr>
                    </a:solidFill>
                  </a:tcPr>
                </a:tc>
                <a:extLst>
                  <a:ext uri="{0D108BD9-81ED-4DB2-BD59-A6C34878D82A}">
                    <a16:rowId xmlns:a16="http://schemas.microsoft.com/office/drawing/2014/main" val="2216299332"/>
                  </a:ext>
                </a:extLst>
              </a:tr>
              <a:tr h="370840">
                <a:tc>
                  <a:txBody>
                    <a:bodyPr/>
                    <a:lstStyle/>
                    <a:p>
                      <a:r>
                        <a:rPr lang="en-IN" sz="2200" b="1" dirty="0"/>
                        <a:t>Configuration</a:t>
                      </a:r>
                    </a:p>
                  </a:txBody>
                  <a:tcPr anchor="ctr"/>
                </a:tc>
                <a:tc>
                  <a:txBody>
                    <a:bodyPr/>
                    <a:lstStyle/>
                    <a:p>
                      <a:r>
                        <a:rPr lang="en-IN" sz="2200" b="1" dirty="0"/>
                        <a:t>Manual</a:t>
                      </a:r>
                    </a:p>
                  </a:txBody>
                  <a:tcPr anchor="ctr"/>
                </a:tc>
                <a:tc>
                  <a:txBody>
                    <a:bodyPr/>
                    <a:lstStyle/>
                    <a:p>
                      <a:r>
                        <a:rPr lang="en-IN" sz="2200" b="1" dirty="0"/>
                        <a:t>Automated (via routing protocols)</a:t>
                      </a:r>
                    </a:p>
                  </a:txBody>
                  <a:tcPr anchor="ctr"/>
                </a:tc>
                <a:extLst>
                  <a:ext uri="{0D108BD9-81ED-4DB2-BD59-A6C34878D82A}">
                    <a16:rowId xmlns:a16="http://schemas.microsoft.com/office/drawing/2014/main" val="3295974242"/>
                  </a:ext>
                </a:extLst>
              </a:tr>
              <a:tr h="370840">
                <a:tc>
                  <a:txBody>
                    <a:bodyPr/>
                    <a:lstStyle/>
                    <a:p>
                      <a:r>
                        <a:rPr lang="en-IN" sz="2200" b="1" dirty="0"/>
                        <a:t>Scalability</a:t>
                      </a:r>
                    </a:p>
                  </a:txBody>
                  <a:tcPr anchor="ctr"/>
                </a:tc>
                <a:tc>
                  <a:txBody>
                    <a:bodyPr/>
                    <a:lstStyle/>
                    <a:p>
                      <a:r>
                        <a:rPr lang="en-US" sz="2200" b="1" dirty="0"/>
                        <a:t>Limited, as each route must be manually added</a:t>
                      </a:r>
                      <a:endParaRPr lang="en-IN" sz="2200" b="1" dirty="0"/>
                    </a:p>
                  </a:txBody>
                  <a:tcPr anchor="ctr"/>
                </a:tc>
                <a:tc>
                  <a:txBody>
                    <a:bodyPr/>
                    <a:lstStyle/>
                    <a:p>
                      <a:r>
                        <a:rPr lang="en-US" sz="2200" b="1" dirty="0"/>
                        <a:t>Highly scalable, learns routes dynamically</a:t>
                      </a:r>
                      <a:endParaRPr lang="en-IN" sz="2200" b="1" dirty="0"/>
                    </a:p>
                  </a:txBody>
                  <a:tcPr anchor="ctr"/>
                </a:tc>
                <a:extLst>
                  <a:ext uri="{0D108BD9-81ED-4DB2-BD59-A6C34878D82A}">
                    <a16:rowId xmlns:a16="http://schemas.microsoft.com/office/drawing/2014/main" val="2177691895"/>
                  </a:ext>
                </a:extLst>
              </a:tr>
              <a:tr h="370840">
                <a:tc>
                  <a:txBody>
                    <a:bodyPr/>
                    <a:lstStyle/>
                    <a:p>
                      <a:r>
                        <a:rPr lang="en-IN" sz="2200" b="1" dirty="0"/>
                        <a:t>Overhead</a:t>
                      </a:r>
                    </a:p>
                  </a:txBody>
                  <a:tcPr anchor="ctr"/>
                </a:tc>
                <a:tc>
                  <a:txBody>
                    <a:bodyPr/>
                    <a:lstStyle/>
                    <a:p>
                      <a:r>
                        <a:rPr lang="en-US" sz="2200" b="1" dirty="0"/>
                        <a:t>No bandwidth used for updates</a:t>
                      </a:r>
                      <a:endParaRPr lang="en-IN" sz="2200" b="1" dirty="0"/>
                    </a:p>
                  </a:txBody>
                  <a:tcPr anchor="ctr"/>
                </a:tc>
                <a:tc>
                  <a:txBody>
                    <a:bodyPr/>
                    <a:lstStyle/>
                    <a:p>
                      <a:r>
                        <a:rPr lang="en-IN" sz="2200" b="1" dirty="0"/>
                        <a:t>Routing updates consume bandwidth</a:t>
                      </a:r>
                    </a:p>
                  </a:txBody>
                  <a:tcPr anchor="ctr"/>
                </a:tc>
                <a:extLst>
                  <a:ext uri="{0D108BD9-81ED-4DB2-BD59-A6C34878D82A}">
                    <a16:rowId xmlns:a16="http://schemas.microsoft.com/office/drawing/2014/main" val="1590284898"/>
                  </a:ext>
                </a:extLst>
              </a:tr>
              <a:tr h="370840">
                <a:tc>
                  <a:txBody>
                    <a:bodyPr/>
                    <a:lstStyle/>
                    <a:p>
                      <a:r>
                        <a:rPr lang="en-IN" sz="2200" b="1" dirty="0"/>
                        <a:t>Convergence</a:t>
                      </a:r>
                    </a:p>
                  </a:txBody>
                  <a:tcPr anchor="ctr"/>
                </a:tc>
                <a:tc>
                  <a:txBody>
                    <a:bodyPr/>
                    <a:lstStyle/>
                    <a:p>
                      <a:r>
                        <a:rPr lang="en-US" sz="2200" b="1" dirty="0"/>
                        <a:t>No convergence issues, static by nature</a:t>
                      </a:r>
                      <a:endParaRPr lang="en-IN" sz="2200" b="1" dirty="0"/>
                    </a:p>
                  </a:txBody>
                  <a:tcPr anchor="ctr"/>
                </a:tc>
                <a:tc>
                  <a:txBody>
                    <a:bodyPr/>
                    <a:lstStyle/>
                    <a:p>
                      <a:r>
                        <a:rPr lang="en-US" sz="2200" b="1" dirty="0"/>
                        <a:t>Varies depending on the protocol (e.g., OSPF converges faster than RIP)</a:t>
                      </a:r>
                      <a:endParaRPr lang="en-IN" sz="2200" b="1" dirty="0"/>
                    </a:p>
                  </a:txBody>
                  <a:tcPr anchor="ctr"/>
                </a:tc>
                <a:extLst>
                  <a:ext uri="{0D108BD9-81ED-4DB2-BD59-A6C34878D82A}">
                    <a16:rowId xmlns:a16="http://schemas.microsoft.com/office/drawing/2014/main" val="2310413334"/>
                  </a:ext>
                </a:extLst>
              </a:tr>
              <a:tr h="370840">
                <a:tc>
                  <a:txBody>
                    <a:bodyPr/>
                    <a:lstStyle/>
                    <a:p>
                      <a:r>
                        <a:rPr lang="en-IN" sz="2200" b="1" dirty="0"/>
                        <a:t>Adaptability</a:t>
                      </a:r>
                    </a:p>
                  </a:txBody>
                  <a:tcPr anchor="ctr"/>
                </a:tc>
                <a:tc>
                  <a:txBody>
                    <a:bodyPr/>
                    <a:lstStyle/>
                    <a:p>
                      <a:r>
                        <a:rPr lang="en-US" sz="2200" b="1" dirty="0"/>
                        <a:t>Does not adapt to network changes automatically</a:t>
                      </a:r>
                      <a:endParaRPr lang="en-IN" sz="2200" b="1" dirty="0"/>
                    </a:p>
                  </a:txBody>
                  <a:tcPr anchor="ctr"/>
                </a:tc>
                <a:tc>
                  <a:txBody>
                    <a:bodyPr/>
                    <a:lstStyle/>
                    <a:p>
                      <a:r>
                        <a:rPr lang="en-IN" sz="2200" b="1" dirty="0"/>
                        <a:t>Automatically adapts to changes</a:t>
                      </a:r>
                    </a:p>
                  </a:txBody>
                  <a:tcPr anchor="ctr"/>
                </a:tc>
                <a:extLst>
                  <a:ext uri="{0D108BD9-81ED-4DB2-BD59-A6C34878D82A}">
                    <a16:rowId xmlns:a16="http://schemas.microsoft.com/office/drawing/2014/main" val="1774101613"/>
                  </a:ext>
                </a:extLst>
              </a:tr>
              <a:tr h="370840">
                <a:tc>
                  <a:txBody>
                    <a:bodyPr/>
                    <a:lstStyle/>
                    <a:p>
                      <a:r>
                        <a:rPr lang="en-IN" sz="2200" b="1" dirty="0"/>
                        <a:t>Security</a:t>
                      </a:r>
                    </a:p>
                  </a:txBody>
                  <a:tcPr anchor="ctr"/>
                </a:tc>
                <a:tc>
                  <a:txBody>
                    <a:bodyPr/>
                    <a:lstStyle/>
                    <a:p>
                      <a:r>
                        <a:rPr lang="en-US" sz="2200" b="1" dirty="0"/>
                        <a:t>Considered more secure, as no dynamic info is exchanged</a:t>
                      </a:r>
                      <a:endParaRPr lang="en-IN" sz="2200" b="1" dirty="0"/>
                    </a:p>
                  </a:txBody>
                  <a:tcPr anchor="ctr"/>
                </a:tc>
                <a:tc>
                  <a:txBody>
                    <a:bodyPr/>
                    <a:lstStyle/>
                    <a:p>
                      <a:r>
                        <a:rPr lang="en-US" sz="2200" b="1" dirty="0"/>
                        <a:t>Dynamic but may require additional security (e.g., authentication)</a:t>
                      </a:r>
                      <a:endParaRPr lang="en-IN" sz="2200" b="1" dirty="0"/>
                    </a:p>
                  </a:txBody>
                  <a:tcPr anchor="ctr"/>
                </a:tc>
                <a:extLst>
                  <a:ext uri="{0D108BD9-81ED-4DB2-BD59-A6C34878D82A}">
                    <a16:rowId xmlns:a16="http://schemas.microsoft.com/office/drawing/2014/main" val="163969593"/>
                  </a:ext>
                </a:extLst>
              </a:tr>
            </a:tbl>
          </a:graphicData>
        </a:graphic>
      </p:graphicFrame>
    </p:spTree>
    <p:extLst>
      <p:ext uri="{BB962C8B-B14F-4D97-AF65-F5344CB8AC3E}">
        <p14:creationId xmlns:p14="http://schemas.microsoft.com/office/powerpoint/2010/main" val="3792773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31604" y="728663"/>
            <a:ext cx="10260396" cy="5638800"/>
          </a:xfrm>
          <a:prstGeom prst="rect">
            <a:avLst/>
          </a:prstGeom>
          <a:noFill/>
          <a:ln>
            <a:noFill/>
          </a:ln>
        </p:spPr>
        <p:txBody>
          <a:bodyPr spcFirstLastPara="1" wrap="square" lIns="121900" tIns="60933" rIns="121900" bIns="60933" anchor="t" anchorCtr="0">
            <a:noAutofit/>
          </a:bodyPr>
          <a:lstStyle/>
          <a:p>
            <a:pPr marL="152380" indent="0">
              <a:lnSpc>
                <a:spcPts val="3733"/>
              </a:lnSpc>
              <a:buNone/>
            </a:pPr>
            <a:r>
              <a:rPr lang="en-US" sz="2800" b="1" dirty="0">
                <a:latin typeface="Arial" panose="020B0604020202020204" pitchFamily="34" charset="0"/>
                <a:cs typeface="Arial" panose="020B0604020202020204" pitchFamily="34" charset="0"/>
              </a:rPr>
              <a:t>Dynamic routing protocols can be categorized based on various parameters. They are generally classified into two types:</a:t>
            </a:r>
          </a:p>
          <a:p>
            <a:pPr marL="666730" indent="-514350">
              <a:lnSpc>
                <a:spcPts val="3733"/>
              </a:lnSpc>
              <a:buClrTx/>
              <a:buSzPct val="100000"/>
              <a:buFont typeface="+mj-lt"/>
              <a:buAutoNum type="arabicPeriod"/>
            </a:pPr>
            <a:r>
              <a:rPr lang="en-US" sz="2800" b="1" dirty="0">
                <a:solidFill>
                  <a:srgbClr val="002060"/>
                </a:solidFill>
                <a:latin typeface="Arial" panose="020B0604020202020204" pitchFamily="34" charset="0"/>
                <a:cs typeface="Arial" panose="020B0604020202020204" pitchFamily="34" charset="0"/>
              </a:rPr>
              <a:t>Distance Vector Routing Protocols: </a:t>
            </a:r>
            <a:r>
              <a:rPr lang="en-US" sz="2800" b="1" dirty="0">
                <a:latin typeface="Arial" panose="020B0604020202020204" pitchFamily="34" charset="0"/>
                <a:cs typeface="Arial" panose="020B0604020202020204" pitchFamily="34" charset="0"/>
              </a:rPr>
              <a:t>These protocols use simple algorithms to calculate the cumulative distance between routers based on hop count. Example include:</a:t>
            </a:r>
          </a:p>
          <a:p>
            <a:pPr lvl="1">
              <a:lnSpc>
                <a:spcPts val="4000"/>
              </a:lnSpc>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Routing Information Protocol (RIP)</a:t>
            </a:r>
          </a:p>
          <a:p>
            <a:pPr lvl="1">
              <a:lnSpc>
                <a:spcPts val="3733"/>
              </a:lnSpc>
              <a:buSzPct val="80000"/>
              <a:buFont typeface="Wingdings" panose="05000000000000000000" pitchFamily="2" charset="2"/>
              <a:buChar char="§"/>
            </a:pPr>
            <a:r>
              <a:rPr lang="en-US" sz="2800" b="1" dirty="0">
                <a:latin typeface="Arial" panose="020B0604020202020204" pitchFamily="34" charset="0"/>
                <a:cs typeface="Arial" panose="020B0604020202020204" pitchFamily="34" charset="0"/>
              </a:rPr>
              <a:t>Interior Gateway Routing Protocol (IGRP)</a:t>
            </a:r>
          </a:p>
        </p:txBody>
      </p:sp>
      <p:sp>
        <p:nvSpPr>
          <p:cNvPr id="5" name="Google Shape;102;p24"/>
          <p:cNvSpPr txBox="1">
            <a:spLocks noGrp="1"/>
          </p:cNvSpPr>
          <p:nvPr>
            <p:ph type="title"/>
          </p:nvPr>
        </p:nvSpPr>
        <p:spPr>
          <a:xfrm>
            <a:off x="0"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F0000"/>
                </a:solidFill>
                <a:latin typeface="Arial" panose="020B0604020202020204" pitchFamily="34" charset="0"/>
                <a:ea typeface="Calibri"/>
                <a:cs typeface="Arial" panose="020B0604020202020204" pitchFamily="34" charset="0"/>
              </a:rPr>
              <a:t>Types</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of</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Dynamic</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p>
        </p:txBody>
      </p:sp>
    </p:spTree>
    <p:extLst>
      <p:ext uri="{BB962C8B-B14F-4D97-AF65-F5344CB8AC3E}">
        <p14:creationId xmlns:p14="http://schemas.microsoft.com/office/powerpoint/2010/main" val="4086556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07451" y="1098391"/>
            <a:ext cx="10104120" cy="4661217"/>
          </a:xfrm>
          <a:prstGeom prst="rect">
            <a:avLst/>
          </a:prstGeom>
          <a:noFill/>
          <a:ln>
            <a:noFill/>
          </a:ln>
        </p:spPr>
        <p:txBody>
          <a:bodyPr spcFirstLastPara="1" wrap="square" lIns="121900" tIns="60933" rIns="121900" bIns="60933" anchor="t" anchorCtr="0">
            <a:noAutofit/>
          </a:bodyPr>
          <a:lstStyle/>
          <a:p>
            <a:pPr marL="666730" indent="-514350">
              <a:lnSpc>
                <a:spcPts val="4000"/>
              </a:lnSpc>
              <a:buClrTx/>
              <a:buSzPct val="100000"/>
              <a:buFont typeface="+mj-lt"/>
              <a:buAutoNum type="arabicPeriod" startAt="2"/>
            </a:pPr>
            <a:r>
              <a:rPr lang="en-US" sz="2800" b="1" dirty="0">
                <a:solidFill>
                  <a:srgbClr val="002060"/>
                </a:solidFill>
                <a:latin typeface="Arial" panose="020B0604020202020204" pitchFamily="34" charset="0"/>
                <a:cs typeface="Arial" panose="020B0604020202020204" pitchFamily="34" charset="0"/>
              </a:rPr>
              <a:t>Link State Routing Protocols: </a:t>
            </a:r>
            <a:r>
              <a:rPr lang="en-US" sz="2800" b="1" dirty="0">
                <a:solidFill>
                  <a:schemeClr val="tx1"/>
                </a:solidFill>
                <a:latin typeface="Arial" panose="020B0604020202020204" pitchFamily="34" charset="0"/>
                <a:cs typeface="Arial" panose="020B0604020202020204" pitchFamily="34" charset="0"/>
              </a:rPr>
              <a:t>These protocols use sophisticated algorithms to maintain a detailed database of the network’s topology. Example include:</a:t>
            </a:r>
          </a:p>
          <a:p>
            <a:pPr>
              <a:lnSpc>
                <a:spcPts val="1333"/>
              </a:lnSpc>
              <a:buSzPct val="100000"/>
              <a:buFont typeface="Arial" panose="020B0604020202020204" pitchFamily="34" charset="0"/>
              <a:buChar char="•"/>
            </a:pPr>
            <a:endParaRPr lang="en-US" sz="2800" b="1" dirty="0">
              <a:solidFill>
                <a:schemeClr val="tx1"/>
              </a:solidFill>
              <a:latin typeface="Arial" panose="020B0604020202020204" pitchFamily="34" charset="0"/>
              <a:cs typeface="Arial" panose="020B0604020202020204" pitchFamily="34" charset="0"/>
            </a:endParaRPr>
          </a:p>
          <a:p>
            <a:pPr lvl="1">
              <a:lnSpc>
                <a:spcPts val="4000"/>
              </a:lnSpc>
              <a:buSzPct val="80000"/>
              <a:buFont typeface="Wingdings" panose="05000000000000000000" pitchFamily="2" charset="2"/>
              <a:buChar char="§"/>
            </a:pPr>
            <a:r>
              <a:rPr lang="en-US" sz="2800" b="1" dirty="0">
                <a:solidFill>
                  <a:schemeClr val="tx1"/>
                </a:solidFill>
                <a:latin typeface="Arial" panose="020B0604020202020204" pitchFamily="34" charset="0"/>
                <a:cs typeface="Arial" panose="020B0604020202020204" pitchFamily="34" charset="0"/>
              </a:rPr>
              <a:t>Enhanced Interior Gateway Routing Protocol (EIGRP)</a:t>
            </a:r>
          </a:p>
          <a:p>
            <a:pPr lvl="1">
              <a:lnSpc>
                <a:spcPts val="4000"/>
              </a:lnSpc>
              <a:buSzPct val="80000"/>
              <a:buFont typeface="Wingdings" panose="05000000000000000000" pitchFamily="2" charset="2"/>
              <a:buChar char="§"/>
            </a:pPr>
            <a:r>
              <a:rPr lang="en-US" sz="2800" b="1" dirty="0">
                <a:solidFill>
                  <a:schemeClr val="tx1"/>
                </a:solidFill>
                <a:latin typeface="Arial" panose="020B0604020202020204" pitchFamily="34" charset="0"/>
                <a:cs typeface="Arial" panose="020B0604020202020204" pitchFamily="34" charset="0"/>
              </a:rPr>
              <a:t>Open Shortest Path First (OSPF)</a:t>
            </a:r>
          </a:p>
        </p:txBody>
      </p:sp>
      <p:sp>
        <p:nvSpPr>
          <p:cNvPr id="7" name="Google Shape;102;p24">
            <a:extLst>
              <a:ext uri="{FF2B5EF4-FFF2-40B4-BE49-F238E27FC236}">
                <a16:creationId xmlns:a16="http://schemas.microsoft.com/office/drawing/2014/main" id="{BCB12B89-5EAE-4404-AB91-3B9FB6D2B97E}"/>
              </a:ext>
            </a:extLst>
          </p:cNvPr>
          <p:cNvSpPr txBox="1">
            <a:spLocks noGrp="1"/>
          </p:cNvSpPr>
          <p:nvPr>
            <p:ph type="title"/>
          </p:nvPr>
        </p:nvSpPr>
        <p:spPr>
          <a:xfrm>
            <a:off x="0"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dirty="0">
                <a:solidFill>
                  <a:srgbClr val="5F0000"/>
                </a:solidFill>
                <a:latin typeface="Arial" panose="020B0604020202020204" pitchFamily="34" charset="0"/>
                <a:ea typeface="Calibri"/>
                <a:cs typeface="Arial" panose="020B0604020202020204" pitchFamily="34" charset="0"/>
              </a:rPr>
              <a:t>Types</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of</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Dynamic</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p>
        </p:txBody>
      </p:sp>
    </p:spTree>
    <p:extLst>
      <p:ext uri="{BB962C8B-B14F-4D97-AF65-F5344CB8AC3E}">
        <p14:creationId xmlns:p14="http://schemas.microsoft.com/office/powerpoint/2010/main" val="305958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21"/>
          <p:cNvSpPr txBox="1"/>
          <p:nvPr/>
        </p:nvSpPr>
        <p:spPr>
          <a:xfrm>
            <a:off x="3261976" y="309418"/>
            <a:ext cx="5938982" cy="40178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algn="ctr">
              <a:buSzPts val="1400"/>
              <a:buNone/>
              <a:defRPr sz="4000" b="1">
                <a:solidFill>
                  <a:srgbClr val="5A0000"/>
                </a:solidFill>
                <a:latin typeface="Arial" panose="020B0604020202020204" pitchFamily="34" charset="0"/>
                <a:ea typeface="Tahoma"/>
                <a:cs typeface="Arial" panose="020B0604020202020204" pitchFamily="34" charset="0"/>
                <a:sym typeface="Tahoma"/>
              </a:defRPr>
            </a:lvl1pPr>
            <a:lvl2pPr>
              <a:buSzPts val="1400"/>
              <a:buNone/>
              <a:defRPr sz="2800">
                <a:solidFill>
                  <a:srgbClr val="006600"/>
                </a:solidFill>
                <a:latin typeface="Tahoma"/>
                <a:ea typeface="Tahoma"/>
                <a:cs typeface="Tahoma"/>
                <a:sym typeface="Tahoma"/>
              </a:defRPr>
            </a:lvl2pPr>
            <a:lvl3pPr>
              <a:buSzPts val="1400"/>
              <a:buNone/>
              <a:defRPr sz="2800">
                <a:solidFill>
                  <a:srgbClr val="006600"/>
                </a:solidFill>
                <a:latin typeface="Tahoma"/>
                <a:ea typeface="Tahoma"/>
                <a:cs typeface="Tahoma"/>
                <a:sym typeface="Tahoma"/>
              </a:defRPr>
            </a:lvl3pPr>
            <a:lvl4pPr>
              <a:buSzPts val="1400"/>
              <a:buNone/>
              <a:defRPr sz="2800">
                <a:solidFill>
                  <a:srgbClr val="006600"/>
                </a:solidFill>
                <a:latin typeface="Tahoma"/>
                <a:ea typeface="Tahoma"/>
                <a:cs typeface="Tahoma"/>
                <a:sym typeface="Tahoma"/>
              </a:defRPr>
            </a:lvl4pPr>
            <a:lvl5pPr>
              <a:buSzPts val="1400"/>
              <a:buNone/>
              <a:defRPr sz="2800">
                <a:solidFill>
                  <a:srgbClr val="006600"/>
                </a:solidFill>
                <a:latin typeface="Tahoma"/>
                <a:ea typeface="Tahoma"/>
                <a:cs typeface="Tahoma"/>
                <a:sym typeface="Tahoma"/>
              </a:defRPr>
            </a:lvl5pPr>
            <a:lvl6pPr>
              <a:buSzPts val="1400"/>
              <a:buNone/>
              <a:defRPr sz="2800">
                <a:solidFill>
                  <a:srgbClr val="006600"/>
                </a:solidFill>
                <a:latin typeface="Tahoma"/>
                <a:ea typeface="Tahoma"/>
                <a:cs typeface="Tahoma"/>
                <a:sym typeface="Tahoma"/>
              </a:defRPr>
            </a:lvl6pPr>
            <a:lvl7pPr>
              <a:buSzPts val="1400"/>
              <a:buNone/>
              <a:defRPr sz="2800">
                <a:solidFill>
                  <a:srgbClr val="006600"/>
                </a:solidFill>
                <a:latin typeface="Tahoma"/>
                <a:ea typeface="Tahoma"/>
                <a:cs typeface="Tahoma"/>
                <a:sym typeface="Tahoma"/>
              </a:defRPr>
            </a:lvl7pPr>
            <a:lvl8pPr>
              <a:buSzPts val="1400"/>
              <a:buNone/>
              <a:defRPr sz="2800">
                <a:solidFill>
                  <a:srgbClr val="006600"/>
                </a:solidFill>
                <a:latin typeface="Tahoma"/>
                <a:ea typeface="Tahoma"/>
                <a:cs typeface="Tahoma"/>
                <a:sym typeface="Tahoma"/>
              </a:defRPr>
            </a:lvl8pPr>
            <a:lvl9pPr>
              <a:buSzPts val="1400"/>
              <a:buNone/>
              <a:defRPr sz="2800">
                <a:solidFill>
                  <a:srgbClr val="006600"/>
                </a:solidFill>
                <a:latin typeface="Tahoma"/>
                <a:ea typeface="Tahoma"/>
                <a:cs typeface="Tahoma"/>
                <a:sym typeface="Tahoma"/>
              </a:defRPr>
            </a:lvl9pPr>
          </a:lstStyle>
          <a:p>
            <a:r>
              <a:rPr lang="en" dirty="0"/>
              <a:t>Presentation Outline</a:t>
            </a:r>
            <a:endParaRPr dirty="0"/>
          </a:p>
        </p:txBody>
      </p:sp>
      <p:sp>
        <p:nvSpPr>
          <p:cNvPr id="84" name="Google Shape;84;p21"/>
          <p:cNvSpPr txBox="1"/>
          <p:nvPr/>
        </p:nvSpPr>
        <p:spPr>
          <a:xfrm>
            <a:off x="3261976" y="1173513"/>
            <a:ext cx="7673591" cy="5293600"/>
          </a:xfrm>
          <a:prstGeom prst="rect">
            <a:avLst/>
          </a:prstGeom>
          <a:noFill/>
          <a:ln>
            <a:noFill/>
          </a:ln>
          <a:effectLst>
            <a:outerShdw blurRad="57150" dist="19050" dir="5400000" algn="bl" rotWithShape="0">
              <a:srgbClr val="000000">
                <a:alpha val="0"/>
              </a:srgbClr>
            </a:outerShdw>
          </a:effectLst>
        </p:spPr>
        <p:txBody>
          <a:bodyPr spcFirstLastPara="1" wrap="square" lIns="121900" tIns="60933" rIns="121900" bIns="60933" anchor="t" anchorCtr="0">
            <a:noAutofit/>
          </a:bodyPr>
          <a:lstStyle/>
          <a:p>
            <a:pPr marL="609523" indent="-609523">
              <a:spcBef>
                <a:spcPts val="1280"/>
              </a:spcBef>
              <a:buClrTx/>
              <a:buSzPct val="100000"/>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sym typeface="Tahoma"/>
              </a:rPr>
              <a:t>Introduction to Router </a:t>
            </a:r>
          </a:p>
          <a:p>
            <a:pPr marL="609523" indent="-609523">
              <a:spcBef>
                <a:spcPts val="1280"/>
              </a:spcBef>
              <a:buClrTx/>
              <a:buSzPct val="100000"/>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sym typeface="Tahoma"/>
              </a:rPr>
              <a:t>Types of Routing</a:t>
            </a:r>
          </a:p>
          <a:p>
            <a:pPr marL="609523" indent="-609523">
              <a:spcBef>
                <a:spcPts val="1280"/>
              </a:spcBef>
              <a:buClrTx/>
              <a:buSzPct val="100000"/>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sym typeface="Tahoma"/>
              </a:rPr>
              <a:t>Routing Table and its Components</a:t>
            </a:r>
          </a:p>
          <a:p>
            <a:pPr marL="609523" indent="-609523">
              <a:spcBef>
                <a:spcPts val="1280"/>
              </a:spcBef>
              <a:buClrTx/>
              <a:buSzPct val="100000"/>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sym typeface="Tahoma"/>
              </a:rPr>
              <a:t>Types of Routing Protocols</a:t>
            </a:r>
          </a:p>
          <a:p>
            <a:pPr marL="609523" indent="-609523">
              <a:spcBef>
                <a:spcPts val="1280"/>
              </a:spcBef>
              <a:buClrTx/>
              <a:buSzPct val="100000"/>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sym typeface="Tahoma"/>
              </a:rPr>
              <a:t>Static Routing Protocol</a:t>
            </a:r>
          </a:p>
          <a:p>
            <a:pPr marL="609523" indent="-609523">
              <a:spcBef>
                <a:spcPts val="1280"/>
              </a:spcBef>
              <a:buClrTx/>
              <a:buSzPct val="100000"/>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sym typeface="Tahoma"/>
              </a:rPr>
              <a:t>Dynamic Routing Protocol</a:t>
            </a:r>
          </a:p>
          <a:p>
            <a:pPr marL="609523" indent="-609523">
              <a:spcBef>
                <a:spcPts val="1280"/>
              </a:spcBef>
              <a:buClrTx/>
              <a:buSzPct val="100000"/>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sym typeface="Tahoma"/>
              </a:rPr>
              <a:t>Internet Routing Protocols</a:t>
            </a:r>
            <a:endParaRPr sz="2800" b="1" dirty="0">
              <a:solidFill>
                <a:schemeClr val="dk1"/>
              </a:solidFill>
              <a:latin typeface="Arial" panose="020B0604020202020204" pitchFamily="34" charset="0"/>
              <a:ea typeface="Tahoma"/>
              <a:cs typeface="Arial" panose="020B0604020202020204" pitchFamily="34" charset="0"/>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42D7F6B-CB50-AA08-1E7D-79863BFA02A6}"/>
              </a:ext>
            </a:extLst>
          </p:cNvPr>
          <p:cNvSpPr txBox="1">
            <a:spLocks/>
          </p:cNvSpPr>
          <p:nvPr/>
        </p:nvSpPr>
        <p:spPr>
          <a:xfrm>
            <a:off x="0" y="-150860"/>
            <a:ext cx="12192000"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Link</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State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p>
        </p:txBody>
      </p:sp>
      <p:sp>
        <p:nvSpPr>
          <p:cNvPr id="6" name="TextBox 5">
            <a:extLst>
              <a:ext uri="{FF2B5EF4-FFF2-40B4-BE49-F238E27FC236}">
                <a16:creationId xmlns:a16="http://schemas.microsoft.com/office/drawing/2014/main" id="{9FCBFE00-876A-1F5E-7229-7CA8938262AC}"/>
              </a:ext>
            </a:extLst>
          </p:cNvPr>
          <p:cNvSpPr txBox="1"/>
          <p:nvPr/>
        </p:nvSpPr>
        <p:spPr>
          <a:xfrm>
            <a:off x="2057400" y="1159405"/>
            <a:ext cx="10134600" cy="5175456"/>
          </a:xfrm>
          <a:prstGeom prst="rect">
            <a:avLst/>
          </a:prstGeom>
          <a:noFill/>
        </p:spPr>
        <p:txBody>
          <a:bodyPr wrap="square">
            <a:spAutoFit/>
          </a:bodyPr>
          <a:lstStyle/>
          <a:p>
            <a:pPr>
              <a:lnSpc>
                <a:spcPts val="4000"/>
              </a:lnSpc>
            </a:pPr>
            <a:r>
              <a:rPr lang="en-US" sz="2800" b="1" dirty="0">
                <a:latin typeface="Arial" panose="020B0604020202020204" pitchFamily="34" charset="0"/>
                <a:cs typeface="Arial" panose="020B0604020202020204" pitchFamily="34" charset="0"/>
              </a:rPr>
              <a:t>Link State Routing is a technique where each router shares information about its local network (neighborhood) with every other router in the internetwork.</a:t>
            </a:r>
          </a:p>
          <a:p>
            <a:pPr>
              <a:lnSpc>
                <a:spcPts val="4000"/>
              </a:lnSpc>
            </a:pPr>
            <a:endParaRPr lang="en-US" sz="2800" b="1" dirty="0">
              <a:latin typeface="Arial" panose="020B0604020202020204" pitchFamily="34" charset="0"/>
              <a:cs typeface="Arial" panose="020B0604020202020204" pitchFamily="34" charset="0"/>
            </a:endParaRPr>
          </a:p>
          <a:p>
            <a:pPr>
              <a:lnSpc>
                <a:spcPts val="4000"/>
              </a:lnSpc>
            </a:pPr>
            <a:r>
              <a:rPr lang="en-US" sz="2800" b="1" dirty="0">
                <a:latin typeface="Arial" panose="020B0604020202020204" pitchFamily="34" charset="0"/>
                <a:cs typeface="Arial" panose="020B0604020202020204" pitchFamily="34" charset="0"/>
              </a:rPr>
              <a:t>Three key aspects of the Link State Routing algorithm:</a:t>
            </a:r>
          </a:p>
          <a:p>
            <a:pPr>
              <a:lnSpc>
                <a:spcPts val="4000"/>
              </a:lnSpc>
            </a:pPr>
            <a:endParaRPr lang="en-US" sz="2800" b="1" dirty="0">
              <a:latin typeface="Arial" panose="020B0604020202020204" pitchFamily="34" charset="0"/>
              <a:cs typeface="Arial" panose="020B0604020202020204" pitchFamily="34" charset="0"/>
            </a:endParaRPr>
          </a:p>
          <a:p>
            <a:pPr marL="380953" indent="-380953">
              <a:lnSpc>
                <a:spcPts val="4000"/>
              </a:lnSpc>
              <a:buClrTx/>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Knowledge about the Neighborhood: </a:t>
            </a:r>
            <a:r>
              <a:rPr lang="en-US" sz="2800" b="1" dirty="0">
                <a:latin typeface="Arial" panose="020B0604020202020204" pitchFamily="34" charset="0"/>
                <a:cs typeface="Arial" panose="020B0604020202020204" pitchFamily="34" charset="0"/>
              </a:rPr>
              <a:t>Instead of sending its entire routing table, a router shares information only about its local neighborhood. Its broadcasts its identity and the cost of directly connected links to other routers.</a:t>
            </a:r>
          </a:p>
        </p:txBody>
      </p:sp>
    </p:spTree>
    <p:extLst>
      <p:ext uri="{BB962C8B-B14F-4D97-AF65-F5344CB8AC3E}">
        <p14:creationId xmlns:p14="http://schemas.microsoft.com/office/powerpoint/2010/main" val="2877634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0" y="709252"/>
            <a:ext cx="10020308" cy="5175456"/>
          </a:xfrm>
          <a:prstGeom prst="rect">
            <a:avLst/>
          </a:prstGeom>
          <a:noFill/>
        </p:spPr>
        <p:txBody>
          <a:bodyPr wrap="square">
            <a:spAutoFit/>
          </a:bodyPr>
          <a:lstStyle/>
          <a:p>
            <a:pPr>
              <a:lnSpc>
                <a:spcPts val="4000"/>
              </a:lnSpc>
              <a:buClrTx/>
              <a:buSzPct val="100000"/>
            </a:pPr>
            <a:r>
              <a:rPr lang="en-US" sz="2800" b="1" dirty="0">
                <a:solidFill>
                  <a:srgbClr val="002060"/>
                </a:solidFill>
                <a:latin typeface="Arial" panose="020B0604020202020204" pitchFamily="34" charset="0"/>
                <a:cs typeface="Arial" panose="020B0604020202020204" pitchFamily="34" charset="0"/>
              </a:rPr>
              <a:t>Flooding: </a:t>
            </a:r>
            <a:r>
              <a:rPr lang="en-US" sz="2800" b="1" dirty="0">
                <a:latin typeface="Arial" panose="020B0604020202020204" pitchFamily="34" charset="0"/>
                <a:cs typeface="Arial" panose="020B0604020202020204" pitchFamily="34" charset="0"/>
              </a:rPr>
              <a:t>Each router sends the information to every other router in the internetwork except its immediate neighbors. This process, known as flooding, ensures that every router eventually receives a copy of the information. Each router that receives the packet forwards copies to all its neighbors.</a:t>
            </a:r>
          </a:p>
          <a:p>
            <a:pPr>
              <a:lnSpc>
                <a:spcPts val="4000"/>
              </a:lnSpc>
              <a:buClrTx/>
              <a:buSzPct val="100000"/>
            </a:pPr>
            <a:endParaRPr lang="en-US" sz="2800" b="1" dirty="0">
              <a:latin typeface="Arial" panose="020B0604020202020204" pitchFamily="34" charset="0"/>
              <a:cs typeface="Arial" panose="020B0604020202020204" pitchFamily="34" charset="0"/>
            </a:endParaRPr>
          </a:p>
          <a:p>
            <a:pPr>
              <a:lnSpc>
                <a:spcPts val="4000"/>
              </a:lnSpc>
              <a:buClrTx/>
              <a:buSzPct val="100000"/>
            </a:pPr>
            <a:r>
              <a:rPr lang="en-US" sz="2800" b="1" dirty="0">
                <a:solidFill>
                  <a:srgbClr val="002060"/>
                </a:solidFill>
                <a:latin typeface="Arial" panose="020B0604020202020204" pitchFamily="34" charset="0"/>
                <a:cs typeface="Arial" panose="020B0604020202020204" pitchFamily="34" charset="0"/>
              </a:rPr>
              <a:t>Information Sharing: </a:t>
            </a:r>
            <a:r>
              <a:rPr lang="en-US" sz="2800" b="1" dirty="0">
                <a:latin typeface="Arial" panose="020B0604020202020204" pitchFamily="34" charset="0"/>
                <a:cs typeface="Arial" panose="020B0604020202020204" pitchFamily="34" charset="0"/>
              </a:rPr>
              <a:t>A router sends updated information to every other router only when a change occurs in its own routing information.</a:t>
            </a:r>
          </a:p>
        </p:txBody>
      </p:sp>
      <p:sp>
        <p:nvSpPr>
          <p:cNvPr id="4" name="Title 1">
            <a:extLst>
              <a:ext uri="{FF2B5EF4-FFF2-40B4-BE49-F238E27FC236}">
                <a16:creationId xmlns:a16="http://schemas.microsoft.com/office/drawing/2014/main" id="{CE873B54-802C-4E0C-B3A9-698CD5CE9648}"/>
              </a:ext>
            </a:extLst>
          </p:cNvPr>
          <p:cNvSpPr txBox="1">
            <a:spLocks/>
          </p:cNvSpPr>
          <p:nvPr/>
        </p:nvSpPr>
        <p:spPr>
          <a:xfrm>
            <a:off x="0" y="-150860"/>
            <a:ext cx="12192000"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Link</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State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p>
        </p:txBody>
      </p:sp>
    </p:spTree>
    <p:extLst>
      <p:ext uri="{BB962C8B-B14F-4D97-AF65-F5344CB8AC3E}">
        <p14:creationId xmlns:p14="http://schemas.microsoft.com/office/powerpoint/2010/main" val="3080724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069432" y="709252"/>
            <a:ext cx="9994241" cy="5893601"/>
          </a:xfrm>
          <a:prstGeom prst="rect">
            <a:avLst/>
          </a:prstGeom>
          <a:noFill/>
        </p:spPr>
        <p:txBody>
          <a:bodyPr wrap="square">
            <a:spAutoFit/>
          </a:bodyPr>
          <a:lstStyle/>
          <a:p>
            <a:pPr marL="285717" indent="-285717">
              <a:lnSpc>
                <a:spcPts val="4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Link-state routing is the second family of routing protocols. </a:t>
            </a:r>
          </a:p>
          <a:p>
            <a:pPr marL="285717" indent="-285717">
              <a:lnSpc>
                <a:spcPts val="1600"/>
              </a:lnSpc>
              <a:buClrTx/>
              <a:buSzPct val="10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17" indent="-285717">
              <a:lnSpc>
                <a:spcPts val="4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While distance-vector routing protocols use distributed algorithms to compute routing tables, link-state routing protocols involve link-state routers exchanging messages that allow each router to learn the entire network topology.</a:t>
            </a:r>
          </a:p>
          <a:p>
            <a:pPr marL="285717" indent="-285717">
              <a:lnSpc>
                <a:spcPts val="4000"/>
              </a:lnSpc>
              <a:buClrTx/>
              <a:buSzPct val="100000"/>
              <a:buFont typeface="Arial" panose="020B0604020202020204" pitchFamily="34" charset="0"/>
              <a:buChar char="•"/>
            </a:pPr>
            <a:endParaRPr lang="en-US" sz="1400" b="1" dirty="0">
              <a:latin typeface="Arial" panose="020B0604020202020204" pitchFamily="34" charset="0"/>
              <a:cs typeface="Arial" panose="020B0604020202020204" pitchFamily="34" charset="0"/>
            </a:endParaRPr>
          </a:p>
          <a:p>
            <a:pPr marL="285717" indent="-285717">
              <a:lnSpc>
                <a:spcPts val="4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Based on this learned topology, each router can then compute its routing table using shortest path algorithms.</a:t>
            </a:r>
          </a:p>
        </p:txBody>
      </p:sp>
      <p:sp>
        <p:nvSpPr>
          <p:cNvPr id="4" name="Title 1">
            <a:extLst>
              <a:ext uri="{FF2B5EF4-FFF2-40B4-BE49-F238E27FC236}">
                <a16:creationId xmlns:a16="http://schemas.microsoft.com/office/drawing/2014/main" id="{20C661C9-4BF6-4871-83B5-1784B8F9968F}"/>
              </a:ext>
            </a:extLst>
          </p:cNvPr>
          <p:cNvSpPr txBox="1">
            <a:spLocks/>
          </p:cNvSpPr>
          <p:nvPr/>
        </p:nvSpPr>
        <p:spPr>
          <a:xfrm>
            <a:off x="0" y="-150860"/>
            <a:ext cx="12192000"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Link</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State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p>
        </p:txBody>
      </p:sp>
    </p:spTree>
    <p:extLst>
      <p:ext uri="{BB962C8B-B14F-4D97-AF65-F5344CB8AC3E}">
        <p14:creationId xmlns:p14="http://schemas.microsoft.com/office/powerpoint/2010/main" val="2548199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0" y="1046136"/>
            <a:ext cx="9867901" cy="3969998"/>
          </a:xfrm>
          <a:prstGeom prst="rect">
            <a:avLst/>
          </a:prstGeom>
          <a:noFill/>
        </p:spPr>
        <p:txBody>
          <a:bodyPr wrap="square">
            <a:spAutoFit/>
          </a:bodyPr>
          <a:lstStyle/>
          <a:p>
            <a:pPr>
              <a:lnSpc>
                <a:spcPts val="4000"/>
              </a:lnSpc>
            </a:pPr>
            <a:r>
              <a:rPr lang="en-US" sz="2800" b="1" dirty="0">
                <a:solidFill>
                  <a:srgbClr val="002060"/>
                </a:solidFill>
                <a:latin typeface="Arial" panose="020B0604020202020204" pitchFamily="34" charset="0"/>
                <a:cs typeface="Arial" panose="020B0604020202020204" pitchFamily="34" charset="0"/>
              </a:rPr>
              <a:t>Protocols of Link-State Routing:</a:t>
            </a:r>
          </a:p>
          <a:p>
            <a:pPr>
              <a:lnSpc>
                <a:spcPts val="1333"/>
              </a:lnSpc>
            </a:pPr>
            <a:endParaRPr lang="en-US" sz="2800" b="1" dirty="0">
              <a:latin typeface="Arial" panose="020B0604020202020204" pitchFamily="34" charset="0"/>
              <a:cs typeface="Arial" panose="020B0604020202020204" pitchFamily="34" charset="0"/>
            </a:endParaRPr>
          </a:p>
          <a:p>
            <a:pPr marL="285717" indent="-285717">
              <a:lnSpc>
                <a:spcPts val="40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Open Shortest Path First (OSPF)</a:t>
            </a:r>
          </a:p>
          <a:p>
            <a:pPr marL="285717" indent="-285717">
              <a:lnSpc>
                <a:spcPts val="40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Intermediate System to Intermediate System (IS-IS)</a:t>
            </a:r>
          </a:p>
          <a:p>
            <a:pPr>
              <a:lnSpc>
                <a:spcPts val="4000"/>
              </a:lnSpc>
            </a:pPr>
            <a:endParaRPr lang="en-US" sz="2800" b="1" dirty="0">
              <a:latin typeface="Arial" panose="020B0604020202020204" pitchFamily="34" charset="0"/>
              <a:cs typeface="Arial" panose="020B0604020202020204" pitchFamily="34" charset="0"/>
            </a:endParaRPr>
          </a:p>
          <a:p>
            <a:pPr>
              <a:lnSpc>
                <a:spcPts val="4000"/>
              </a:lnSpc>
            </a:pPr>
            <a:r>
              <a:rPr lang="en-US" sz="2800" b="1" dirty="0">
                <a:solidFill>
                  <a:srgbClr val="002060"/>
                </a:solidFill>
                <a:latin typeface="Arial" panose="020B0604020202020204" pitchFamily="34" charset="0"/>
                <a:cs typeface="Arial" panose="020B0604020202020204" pitchFamily="34" charset="0"/>
              </a:rPr>
              <a:t>Calculation of Shortest Path:</a:t>
            </a:r>
          </a:p>
          <a:p>
            <a:pPr>
              <a:lnSpc>
                <a:spcPts val="1333"/>
              </a:lnSpc>
            </a:pPr>
            <a:endParaRPr lang="en-US" sz="2800" b="1" dirty="0">
              <a:latin typeface="Arial" panose="020B0604020202020204" pitchFamily="34" charset="0"/>
              <a:cs typeface="Arial" panose="020B0604020202020204" pitchFamily="34" charset="0"/>
            </a:endParaRPr>
          </a:p>
          <a:p>
            <a:pPr>
              <a:lnSpc>
                <a:spcPts val="4000"/>
              </a:lnSpc>
            </a:pPr>
            <a:r>
              <a:rPr lang="en-US" sz="2800" b="1" dirty="0">
                <a:latin typeface="Arial" panose="020B0604020202020204" pitchFamily="34" charset="0"/>
                <a:cs typeface="Arial" panose="020B0604020202020204" pitchFamily="34" charset="0"/>
              </a:rPr>
              <a:t>To determine the shortest path, each node uses Dijkstra algorithm.</a:t>
            </a:r>
          </a:p>
        </p:txBody>
      </p:sp>
      <p:sp>
        <p:nvSpPr>
          <p:cNvPr id="4" name="Title 1">
            <a:extLst>
              <a:ext uri="{FF2B5EF4-FFF2-40B4-BE49-F238E27FC236}">
                <a16:creationId xmlns:a16="http://schemas.microsoft.com/office/drawing/2014/main" id="{AD8B4391-B9A6-403E-9FE6-B4B537FD2F59}"/>
              </a:ext>
            </a:extLst>
          </p:cNvPr>
          <p:cNvSpPr txBox="1">
            <a:spLocks/>
          </p:cNvSpPr>
          <p:nvPr/>
        </p:nvSpPr>
        <p:spPr>
          <a:xfrm>
            <a:off x="0" y="-150860"/>
            <a:ext cx="12192000"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Link</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State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p>
        </p:txBody>
      </p:sp>
    </p:spTree>
    <p:extLst>
      <p:ext uri="{BB962C8B-B14F-4D97-AF65-F5344CB8AC3E}">
        <p14:creationId xmlns:p14="http://schemas.microsoft.com/office/powerpoint/2010/main" val="4221078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42D7F6B-CB50-AA08-1E7D-79863BFA02A6}"/>
              </a:ext>
            </a:extLst>
          </p:cNvPr>
          <p:cNvSpPr txBox="1">
            <a:spLocks/>
          </p:cNvSpPr>
          <p:nvPr/>
        </p:nvSpPr>
        <p:spPr>
          <a:xfrm>
            <a:off x="0" y="-73888"/>
            <a:ext cx="12192000" cy="77332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rPr>
              <a:t>Distance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Vector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(DVR)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Protocol</a:t>
            </a:r>
          </a:p>
        </p:txBody>
      </p:sp>
      <p:sp>
        <p:nvSpPr>
          <p:cNvPr id="6" name="TextBox 5">
            <a:extLst>
              <a:ext uri="{FF2B5EF4-FFF2-40B4-BE49-F238E27FC236}">
                <a16:creationId xmlns:a16="http://schemas.microsoft.com/office/drawing/2014/main" id="{9FCBFE00-876A-1F5E-7229-7CA8938262AC}"/>
              </a:ext>
            </a:extLst>
          </p:cNvPr>
          <p:cNvSpPr txBox="1"/>
          <p:nvPr/>
        </p:nvSpPr>
        <p:spPr>
          <a:xfrm>
            <a:off x="2099508" y="699437"/>
            <a:ext cx="10020300" cy="6108403"/>
          </a:xfrm>
          <a:prstGeom prst="rect">
            <a:avLst/>
          </a:prstGeom>
          <a:noFill/>
        </p:spPr>
        <p:txBody>
          <a:bodyPr wrap="square">
            <a:spAutoFit/>
          </a:bodyPr>
          <a:lstStyle/>
          <a:p>
            <a:pPr>
              <a:lnSpc>
                <a:spcPts val="4000"/>
              </a:lnSpc>
            </a:pPr>
            <a:r>
              <a:rPr lang="en-US" sz="2800" b="1" dirty="0">
                <a:latin typeface="Arial" panose="020B0604020202020204" pitchFamily="34" charset="0"/>
                <a:cs typeface="Arial" panose="020B0604020202020204" pitchFamily="34" charset="0"/>
              </a:rPr>
              <a:t>In </a:t>
            </a:r>
            <a:r>
              <a:rPr lang="en-US" sz="2800" b="1" dirty="0">
                <a:solidFill>
                  <a:srgbClr val="002060"/>
                </a:solidFill>
                <a:latin typeface="Arial" panose="020B0604020202020204" pitchFamily="34" charset="0"/>
                <a:cs typeface="Arial" panose="020B0604020202020204" pitchFamily="34" charset="0"/>
              </a:rPr>
              <a:t>distance-vector routing </a:t>
            </a:r>
            <a:r>
              <a:rPr lang="en-US" sz="2800" b="1" dirty="0">
                <a:latin typeface="Arial" panose="020B0604020202020204" pitchFamily="34" charset="0"/>
                <a:cs typeface="Arial" panose="020B0604020202020204" pitchFamily="34" charset="0"/>
              </a:rPr>
              <a:t>(DVR), each router periodically informs its neighboring routers of topology changes. Historically, this approach is known as the ARPNET routing algorithm or Bellman-Ford algorithm.</a:t>
            </a:r>
          </a:p>
          <a:p>
            <a:pPr>
              <a:lnSpc>
                <a:spcPts val="4000"/>
              </a:lnSpc>
            </a:pPr>
            <a:endParaRPr lang="en-US" sz="2800" b="1" dirty="0">
              <a:latin typeface="Arial" panose="020B0604020202020204" pitchFamily="34" charset="0"/>
              <a:cs typeface="Arial" panose="020B0604020202020204" pitchFamily="34" charset="0"/>
            </a:endParaRPr>
          </a:p>
          <a:p>
            <a:pPr marL="285717" indent="-285717">
              <a:lnSpc>
                <a:spcPts val="3733"/>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In DVR, each router maintains a routing table with one entry per destination. Each entry includes a preferred outgoing line to use for that destination and an estimate of the time (delay) to reach it. The tables are updated by exchanging information with neighboring routers.</a:t>
            </a:r>
          </a:p>
          <a:p>
            <a:pPr marL="285717" indent="-285717">
              <a:lnSpc>
                <a:spcPts val="1333"/>
              </a:lnSpc>
              <a:buClrTx/>
              <a:buSzPct val="10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17" indent="-285717">
              <a:lnSpc>
                <a:spcPts val="3733"/>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Each router knows the delay to its neighbors (e.g., by sending echo requests).</a:t>
            </a:r>
          </a:p>
        </p:txBody>
      </p:sp>
    </p:spTree>
    <p:extLst>
      <p:ext uri="{BB962C8B-B14F-4D97-AF65-F5344CB8AC3E}">
        <p14:creationId xmlns:p14="http://schemas.microsoft.com/office/powerpoint/2010/main" val="3737889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0" y="1086153"/>
            <a:ext cx="10020300" cy="4184800"/>
          </a:xfrm>
          <a:prstGeom prst="rect">
            <a:avLst/>
          </a:prstGeom>
          <a:noFill/>
        </p:spPr>
        <p:txBody>
          <a:bodyPr wrap="square">
            <a:spAutoFit/>
          </a:bodyPr>
          <a:lstStyle/>
          <a:p>
            <a:pPr marL="285717" indent="-285717">
              <a:lnSpc>
                <a:spcPts val="3733"/>
              </a:lnSpc>
              <a:buClrTx/>
              <a:buSzPct val="100000"/>
              <a:buFont typeface="Arial" panose="020B0604020202020204" pitchFamily="34" charset="0"/>
              <a:buChar char="•"/>
            </a:pPr>
            <a:r>
              <a:rPr lang="en-US" sz="2800" b="1" dirty="0">
                <a:latin typeface="+mj-lt"/>
                <a:cs typeface="Arial" panose="020B0604020202020204" pitchFamily="34" charset="0"/>
              </a:rPr>
              <a:t>Routers periodically exchange routing tables with their neighbors.</a:t>
            </a:r>
          </a:p>
          <a:p>
            <a:pPr marL="285717" indent="-285717">
              <a:lnSpc>
                <a:spcPts val="1333"/>
              </a:lnSpc>
              <a:buClrTx/>
              <a:buSzPct val="100000"/>
              <a:buFont typeface="Arial" panose="020B0604020202020204" pitchFamily="34" charset="0"/>
              <a:buChar char="•"/>
            </a:pPr>
            <a:endParaRPr lang="en-US" sz="2800" b="1" dirty="0">
              <a:latin typeface="+mj-lt"/>
              <a:cs typeface="Arial" panose="020B0604020202020204" pitchFamily="34" charset="0"/>
            </a:endParaRPr>
          </a:p>
          <a:p>
            <a:pPr marL="285717" indent="-285717">
              <a:lnSpc>
                <a:spcPts val="3733"/>
              </a:lnSpc>
              <a:buClrTx/>
              <a:buSzPct val="100000"/>
              <a:buFont typeface="Arial" panose="020B0604020202020204" pitchFamily="34" charset="0"/>
              <a:buChar char="•"/>
            </a:pPr>
            <a:r>
              <a:rPr lang="en-US" sz="2800" b="1" dirty="0">
                <a:latin typeface="+mj-lt"/>
                <a:cs typeface="Arial" panose="020B0604020202020204" pitchFamily="34" charset="0"/>
              </a:rPr>
              <a:t>Each router compares the delay in its local table with the delay in the neighbor’s table and the cost of reaching that neighbor.</a:t>
            </a:r>
          </a:p>
          <a:p>
            <a:pPr marL="285717" indent="-285717">
              <a:lnSpc>
                <a:spcPts val="1333"/>
              </a:lnSpc>
              <a:buClrTx/>
              <a:buSzPct val="100000"/>
              <a:buFont typeface="Arial" panose="020B0604020202020204" pitchFamily="34" charset="0"/>
              <a:buChar char="•"/>
            </a:pPr>
            <a:endParaRPr lang="en-US" sz="2800" b="1" dirty="0">
              <a:latin typeface="+mj-lt"/>
              <a:cs typeface="Arial" panose="020B0604020202020204" pitchFamily="34" charset="0"/>
            </a:endParaRPr>
          </a:p>
          <a:p>
            <a:pPr marL="285717" indent="-285717">
              <a:lnSpc>
                <a:spcPts val="3733"/>
              </a:lnSpc>
              <a:buClrTx/>
              <a:buSzPct val="100000"/>
              <a:buFont typeface="Arial" panose="020B0604020202020204" pitchFamily="34" charset="0"/>
              <a:buChar char="•"/>
            </a:pPr>
            <a:r>
              <a:rPr lang="en-US" sz="2800" b="1" dirty="0">
                <a:latin typeface="+mj-lt"/>
                <a:cs typeface="Arial" panose="020B0604020202020204" pitchFamily="34" charset="0"/>
              </a:rPr>
              <a:t>If the path through the neighbor offers a lower cost, the router updates its local table to forward packets via the neighbor.</a:t>
            </a:r>
          </a:p>
        </p:txBody>
      </p:sp>
      <p:sp>
        <p:nvSpPr>
          <p:cNvPr id="4" name="Title 1">
            <a:extLst>
              <a:ext uri="{FF2B5EF4-FFF2-40B4-BE49-F238E27FC236}">
                <a16:creationId xmlns:a16="http://schemas.microsoft.com/office/drawing/2014/main" id="{9A3AAF92-A2CE-4A25-BE87-C555B8C86023}"/>
              </a:ext>
            </a:extLst>
          </p:cNvPr>
          <p:cNvSpPr txBox="1">
            <a:spLocks/>
          </p:cNvSpPr>
          <p:nvPr/>
        </p:nvSpPr>
        <p:spPr>
          <a:xfrm>
            <a:off x="258628" y="-274020"/>
            <a:ext cx="12191999" cy="98160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rPr>
              <a:t>How the DVR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Protocol Works</a:t>
            </a:r>
          </a:p>
        </p:txBody>
      </p:sp>
    </p:spTree>
    <p:extLst>
      <p:ext uri="{BB962C8B-B14F-4D97-AF65-F5344CB8AC3E}">
        <p14:creationId xmlns:p14="http://schemas.microsoft.com/office/powerpoint/2010/main" val="3687363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42D7F6B-CB50-AA08-1E7D-79863BFA02A6}"/>
              </a:ext>
            </a:extLst>
          </p:cNvPr>
          <p:cNvSpPr txBox="1">
            <a:spLocks/>
          </p:cNvSpPr>
          <p:nvPr/>
        </p:nvSpPr>
        <p:spPr>
          <a:xfrm>
            <a:off x="0" y="-280476"/>
            <a:ext cx="12192000" cy="98806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rPr>
              <a:t>Distance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Vector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(DVR)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Protocol</a:t>
            </a:r>
          </a:p>
        </p:txBody>
      </p:sp>
      <p:sp>
        <p:nvSpPr>
          <p:cNvPr id="6" name="TextBox 5">
            <a:extLst>
              <a:ext uri="{FF2B5EF4-FFF2-40B4-BE49-F238E27FC236}">
                <a16:creationId xmlns:a16="http://schemas.microsoft.com/office/drawing/2014/main" id="{9FCBFE00-876A-1F5E-7229-7CA8938262AC}"/>
              </a:ext>
            </a:extLst>
          </p:cNvPr>
          <p:cNvSpPr txBox="1"/>
          <p:nvPr/>
        </p:nvSpPr>
        <p:spPr>
          <a:xfrm>
            <a:off x="2171700" y="989731"/>
            <a:ext cx="10020309" cy="5274842"/>
          </a:xfrm>
          <a:prstGeom prst="rect">
            <a:avLst/>
          </a:prstGeom>
          <a:noFill/>
        </p:spPr>
        <p:txBody>
          <a:bodyPr wrap="square">
            <a:spAutoFit/>
          </a:bodyPr>
          <a:lstStyle/>
          <a:p>
            <a:pPr>
              <a:lnSpc>
                <a:spcPts val="3733"/>
              </a:lnSpc>
            </a:pPr>
            <a:r>
              <a:rPr lang="en-US" sz="2800" b="1" dirty="0">
                <a:latin typeface="Arial" panose="020B0604020202020204" pitchFamily="34" charset="0"/>
                <a:cs typeface="Arial" panose="020B0604020202020204" pitchFamily="34" charset="0"/>
              </a:rPr>
              <a:t>Distance Vector Routing Algorithm</a:t>
            </a:r>
          </a:p>
          <a:p>
            <a:pPr>
              <a:lnSpc>
                <a:spcPts val="3733"/>
              </a:lnSpc>
            </a:pPr>
            <a:r>
              <a:rPr lang="en-US" sz="2800" b="1" dirty="0">
                <a:latin typeface="Arial" panose="020B0604020202020204" pitchFamily="34" charset="0"/>
                <a:cs typeface="Arial" panose="020B0604020202020204" pitchFamily="34" charset="0"/>
              </a:rPr>
              <a:t>Let dx(y) be the cost of the least-cost path from node x to node y. The least costs are related by the Bellman-Ford equation:</a:t>
            </a:r>
          </a:p>
          <a:p>
            <a:pPr>
              <a:lnSpc>
                <a:spcPts val="3733"/>
              </a:lnSpc>
            </a:pPr>
            <a:r>
              <a:rPr lang="en-US" sz="2800" b="1" dirty="0">
                <a:solidFill>
                  <a:srgbClr val="002060"/>
                </a:solidFill>
                <a:latin typeface="Arial" panose="020B0604020202020204" pitchFamily="34" charset="0"/>
                <a:cs typeface="Arial" panose="020B0604020202020204" pitchFamily="34" charset="0"/>
              </a:rPr>
              <a:t>dx(y) = </a:t>
            </a:r>
            <a:r>
              <a:rPr lang="en-US" sz="2800" b="1" dirty="0" err="1">
                <a:solidFill>
                  <a:srgbClr val="002060"/>
                </a:solidFill>
                <a:latin typeface="Arial" panose="020B0604020202020204" pitchFamily="34" charset="0"/>
                <a:cs typeface="Arial" panose="020B0604020202020204" pitchFamily="34" charset="0"/>
              </a:rPr>
              <a:t>minv</a:t>
            </a:r>
            <a:r>
              <a:rPr lang="en-US" sz="2800" b="1" dirty="0">
                <a:solidFill>
                  <a:srgbClr val="002060"/>
                </a:solidFill>
                <a:latin typeface="Arial" panose="020B0604020202020204" pitchFamily="34" charset="0"/>
                <a:cs typeface="Arial" panose="020B0604020202020204" pitchFamily="34" charset="0"/>
              </a:rPr>
              <a:t>{c(</a:t>
            </a:r>
            <a:r>
              <a:rPr lang="en-US" sz="2800" b="1" dirty="0" err="1">
                <a:solidFill>
                  <a:srgbClr val="002060"/>
                </a:solidFill>
                <a:latin typeface="Arial" panose="020B0604020202020204" pitchFamily="34" charset="0"/>
                <a:cs typeface="Arial" panose="020B0604020202020204" pitchFamily="34" charset="0"/>
              </a:rPr>
              <a:t>x,v</a:t>
            </a:r>
            <a:r>
              <a:rPr lang="en-US" sz="2800" b="1" dirty="0">
                <a:solidFill>
                  <a:srgbClr val="002060"/>
                </a:solidFill>
                <a:latin typeface="Arial" panose="020B0604020202020204" pitchFamily="34" charset="0"/>
                <a:cs typeface="Arial" panose="020B0604020202020204" pitchFamily="34" charset="0"/>
              </a:rPr>
              <a:t>) + dv(y)}</a:t>
            </a:r>
          </a:p>
          <a:p>
            <a:pPr>
              <a:lnSpc>
                <a:spcPts val="3733"/>
              </a:lnSpc>
            </a:pPr>
            <a:endParaRPr lang="en-US" sz="2800" b="1" dirty="0">
              <a:solidFill>
                <a:srgbClr val="002060"/>
              </a:solidFill>
              <a:latin typeface="Arial" panose="020B0604020202020204" pitchFamily="34" charset="0"/>
              <a:cs typeface="Arial" panose="020B0604020202020204" pitchFamily="34" charset="0"/>
            </a:endParaRPr>
          </a:p>
          <a:p>
            <a:pPr>
              <a:lnSpc>
                <a:spcPts val="3733"/>
              </a:lnSpc>
            </a:pPr>
            <a:r>
              <a:rPr lang="en-US" sz="2800" b="1" dirty="0">
                <a:latin typeface="Arial" panose="020B0604020202020204" pitchFamily="34" charset="0"/>
                <a:cs typeface="Arial" panose="020B0604020202020204" pitchFamily="34" charset="0"/>
              </a:rPr>
              <a:t>Where the minimum is taken over all neighbors v of node x. After traveling from x to v, if we consider the least-cost path from v to y, the path cost will be c(</a:t>
            </a:r>
            <a:r>
              <a:rPr lang="en-US" sz="2800" b="1" dirty="0" err="1">
                <a:latin typeface="Arial" panose="020B0604020202020204" pitchFamily="34" charset="0"/>
                <a:cs typeface="Arial" panose="020B0604020202020204" pitchFamily="34" charset="0"/>
              </a:rPr>
              <a:t>x,v</a:t>
            </a:r>
            <a:r>
              <a:rPr lang="en-US" sz="2800" b="1" dirty="0">
                <a:latin typeface="Arial" panose="020B0604020202020204" pitchFamily="34" charset="0"/>
                <a:cs typeface="Arial" panose="020B0604020202020204" pitchFamily="34" charset="0"/>
              </a:rPr>
              <a:t>) + dv(y). The least cost from x to y is the minimum of c(</a:t>
            </a:r>
            <a:r>
              <a:rPr lang="en-US" sz="2800" b="1" dirty="0" err="1">
                <a:latin typeface="Arial" panose="020B0604020202020204" pitchFamily="34" charset="0"/>
                <a:cs typeface="Arial" panose="020B0604020202020204" pitchFamily="34" charset="0"/>
              </a:rPr>
              <a:t>x,v</a:t>
            </a:r>
            <a:r>
              <a:rPr lang="en-US" sz="2800" b="1" dirty="0">
                <a:latin typeface="Arial" panose="020B0604020202020204" pitchFamily="34" charset="0"/>
                <a:cs typeface="Arial" panose="020B0604020202020204" pitchFamily="34" charset="0"/>
              </a:rPr>
              <a:t>) + dv(y) taken over all neighbors v.</a:t>
            </a:r>
          </a:p>
        </p:txBody>
      </p:sp>
    </p:spTree>
    <p:extLst>
      <p:ext uri="{BB962C8B-B14F-4D97-AF65-F5344CB8AC3E}">
        <p14:creationId xmlns:p14="http://schemas.microsoft.com/office/powerpoint/2010/main" val="369891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1985212" y="773625"/>
            <a:ext cx="10206788" cy="5986191"/>
          </a:xfrm>
          <a:prstGeom prst="rect">
            <a:avLst/>
          </a:prstGeom>
          <a:noFill/>
        </p:spPr>
        <p:txBody>
          <a:bodyPr wrap="square">
            <a:spAutoFit/>
          </a:bodyPr>
          <a:lstStyle/>
          <a:p>
            <a:pPr>
              <a:lnSpc>
                <a:spcPts val="3467"/>
              </a:lnSpc>
            </a:pPr>
            <a:r>
              <a:rPr lang="en-US" sz="2800" b="1" i="1" dirty="0">
                <a:solidFill>
                  <a:srgbClr val="660066"/>
                </a:solidFill>
                <a:latin typeface="+mj-lt"/>
                <a:cs typeface="Arial" panose="020B0604020202020204" pitchFamily="34" charset="0"/>
              </a:rPr>
              <a:t>Example: </a:t>
            </a:r>
            <a:r>
              <a:rPr lang="en-US" sz="2800" b="1" dirty="0">
                <a:latin typeface="+mj-lt"/>
                <a:cs typeface="Arial" panose="020B0604020202020204" pitchFamily="34" charset="0"/>
              </a:rPr>
              <a:t>Distance Vector Router Protocol</a:t>
            </a:r>
          </a:p>
          <a:p>
            <a:pPr>
              <a:lnSpc>
                <a:spcPts val="3467"/>
              </a:lnSpc>
            </a:pPr>
            <a:r>
              <a:rPr lang="en-US" sz="2800" b="1" dirty="0">
                <a:latin typeface="+mj-lt"/>
                <a:cs typeface="Arial" panose="020B0604020202020204" pitchFamily="34" charset="0"/>
              </a:rPr>
              <a:t>In the network shown below, there are three routers: A, B, and C.</a:t>
            </a:r>
          </a:p>
          <a:p>
            <a:pPr algn="just">
              <a:lnSpc>
                <a:spcPct val="150000"/>
              </a:lnSpc>
            </a:pPr>
            <a:endParaRPr lang="en-US" sz="2800" b="1" dirty="0">
              <a:latin typeface="+mj-lt"/>
              <a:cs typeface="Times New Roman" panose="02020603050405020304" pitchFamily="18" charset="0"/>
            </a:endParaRPr>
          </a:p>
          <a:p>
            <a:pPr algn="just">
              <a:lnSpc>
                <a:spcPct val="150000"/>
              </a:lnSpc>
            </a:pPr>
            <a:endParaRPr lang="en-US" sz="2800" b="1" dirty="0">
              <a:latin typeface="+mj-lt"/>
              <a:cs typeface="Times New Roman" panose="02020603050405020304" pitchFamily="18" charset="0"/>
            </a:endParaRPr>
          </a:p>
          <a:p>
            <a:pPr algn="just">
              <a:lnSpc>
                <a:spcPct val="150000"/>
              </a:lnSpc>
            </a:pPr>
            <a:endParaRPr lang="en-US" sz="2800" b="1" dirty="0">
              <a:latin typeface="+mj-lt"/>
              <a:cs typeface="Times New Roman" panose="02020603050405020304" pitchFamily="18" charset="0"/>
            </a:endParaRPr>
          </a:p>
          <a:p>
            <a:pPr algn="just"/>
            <a:endParaRPr lang="en-US" sz="2800" b="1" dirty="0">
              <a:latin typeface="+mj-lt"/>
              <a:cs typeface="Times New Roman" panose="02020603050405020304" pitchFamily="18" charset="0"/>
            </a:endParaRPr>
          </a:p>
          <a:p>
            <a:endParaRPr lang="en-US" sz="2700" b="1" dirty="0">
              <a:latin typeface="+mj-lt"/>
              <a:cs typeface="Times New Roman" panose="02020603050405020304" pitchFamily="18" charset="0"/>
            </a:endParaRPr>
          </a:p>
          <a:p>
            <a:pPr>
              <a:lnSpc>
                <a:spcPts val="3467"/>
              </a:lnSpc>
            </a:pPr>
            <a:r>
              <a:rPr lang="en-US" sz="2700" b="1" dirty="0">
                <a:latin typeface="+mj-lt"/>
                <a:cs typeface="Arial" panose="020B0604020202020204" pitchFamily="34" charset="0"/>
              </a:rPr>
              <a:t>Step 1 − In this DVR network, each router shares its routing table with every neighbor. For example, Router A will share its routing table with neighbors B and C and, while Routers B and C will share their routing tables with A.</a:t>
            </a:r>
          </a:p>
        </p:txBody>
      </p:sp>
      <p:pic>
        <p:nvPicPr>
          <p:cNvPr id="2" name="Picture 1">
            <a:extLst>
              <a:ext uri="{FF2B5EF4-FFF2-40B4-BE49-F238E27FC236}">
                <a16:creationId xmlns:a16="http://schemas.microsoft.com/office/drawing/2014/main" id="{04849D6B-79A3-611A-4A81-D833E5FF7D62}"/>
              </a:ext>
            </a:extLst>
          </p:cNvPr>
          <p:cNvPicPr>
            <a:picLocks noChangeAspect="1"/>
          </p:cNvPicPr>
          <p:nvPr/>
        </p:nvPicPr>
        <p:blipFill>
          <a:blip r:embed="rId2"/>
          <a:stretch>
            <a:fillRect/>
          </a:stretch>
        </p:blipFill>
        <p:spPr>
          <a:xfrm>
            <a:off x="5277965" y="6994880"/>
            <a:ext cx="2028825" cy="2066925"/>
          </a:xfrm>
          <a:prstGeom prst="rect">
            <a:avLst/>
          </a:prstGeom>
        </p:spPr>
      </p:pic>
      <p:sp>
        <p:nvSpPr>
          <p:cNvPr id="5" name="Title 1">
            <a:extLst>
              <a:ext uri="{FF2B5EF4-FFF2-40B4-BE49-F238E27FC236}">
                <a16:creationId xmlns:a16="http://schemas.microsoft.com/office/drawing/2014/main" id="{9E541E4B-A098-4208-AE84-C8D4E2E49B6F}"/>
              </a:ext>
            </a:extLst>
          </p:cNvPr>
          <p:cNvSpPr txBox="1">
            <a:spLocks/>
          </p:cNvSpPr>
          <p:nvPr/>
        </p:nvSpPr>
        <p:spPr>
          <a:xfrm>
            <a:off x="0" y="-280476"/>
            <a:ext cx="12192000" cy="98806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rPr>
              <a:t>Distance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Vector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(DVR)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Protocol</a:t>
            </a:r>
          </a:p>
        </p:txBody>
      </p:sp>
      <p:grpSp>
        <p:nvGrpSpPr>
          <p:cNvPr id="7" name="Group 6">
            <a:extLst>
              <a:ext uri="{FF2B5EF4-FFF2-40B4-BE49-F238E27FC236}">
                <a16:creationId xmlns:a16="http://schemas.microsoft.com/office/drawing/2014/main" id="{86F1B01A-91B5-436D-87D7-AD220BAEBF51}"/>
              </a:ext>
            </a:extLst>
          </p:cNvPr>
          <p:cNvGrpSpPr/>
          <p:nvPr/>
        </p:nvGrpSpPr>
        <p:grpSpPr>
          <a:xfrm>
            <a:off x="5797638" y="1968068"/>
            <a:ext cx="2759684" cy="2615972"/>
            <a:chOff x="7749412" y="2188543"/>
            <a:chExt cx="2759684" cy="2615972"/>
          </a:xfrm>
        </p:grpSpPr>
        <p:sp>
          <p:nvSpPr>
            <p:cNvPr id="8" name="Oval 7">
              <a:extLst>
                <a:ext uri="{FF2B5EF4-FFF2-40B4-BE49-F238E27FC236}">
                  <a16:creationId xmlns:a16="http://schemas.microsoft.com/office/drawing/2014/main" id="{2198E875-20F5-46F7-9A72-40EB58853934}"/>
                </a:ext>
              </a:extLst>
            </p:cNvPr>
            <p:cNvSpPr/>
            <p:nvPr/>
          </p:nvSpPr>
          <p:spPr>
            <a:xfrm>
              <a:off x="7977985" y="2188543"/>
              <a:ext cx="611417" cy="59103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AFABCBE-32FD-4379-ADC3-84BCBC4DA197}"/>
                </a:ext>
              </a:extLst>
            </p:cNvPr>
            <p:cNvSpPr/>
            <p:nvPr/>
          </p:nvSpPr>
          <p:spPr>
            <a:xfrm>
              <a:off x="7977985" y="4213478"/>
              <a:ext cx="611417" cy="59103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15E4B32-C43F-4C48-A104-2BDEE7F9A81F}"/>
                </a:ext>
              </a:extLst>
            </p:cNvPr>
            <p:cNvSpPr/>
            <p:nvPr/>
          </p:nvSpPr>
          <p:spPr>
            <a:xfrm>
              <a:off x="9897679" y="3273096"/>
              <a:ext cx="611417" cy="59103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F552A96D-2C08-437B-9917-C084941A6ACE}"/>
                </a:ext>
              </a:extLst>
            </p:cNvPr>
            <p:cNvCxnSpPr>
              <a:stCxn id="8" idx="4"/>
              <a:endCxn id="9" idx="0"/>
            </p:cNvCxnSpPr>
            <p:nvPr/>
          </p:nvCxnSpPr>
          <p:spPr>
            <a:xfrm>
              <a:off x="8283694" y="2779580"/>
              <a:ext cx="0" cy="14338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EBB46A-4C92-4A2E-9B1C-6D1E72A0921D}"/>
                </a:ext>
              </a:extLst>
            </p:cNvPr>
            <p:cNvCxnSpPr>
              <a:cxnSpLocks/>
              <a:endCxn id="10" idx="1"/>
            </p:cNvCxnSpPr>
            <p:nvPr/>
          </p:nvCxnSpPr>
          <p:spPr>
            <a:xfrm>
              <a:off x="8589402" y="2556147"/>
              <a:ext cx="1397817" cy="8035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83EA3B-36BC-4A64-B3F2-E7EA93D8E762}"/>
                </a:ext>
              </a:extLst>
            </p:cNvPr>
            <p:cNvCxnSpPr>
              <a:cxnSpLocks/>
              <a:endCxn id="10" idx="3"/>
            </p:cNvCxnSpPr>
            <p:nvPr/>
          </p:nvCxnSpPr>
          <p:spPr>
            <a:xfrm flipV="1">
              <a:off x="8589401" y="3777578"/>
              <a:ext cx="1397818" cy="6702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A95FC6-3796-4BE2-AB6C-740B8BA21A0C}"/>
                </a:ext>
              </a:extLst>
            </p:cNvPr>
            <p:cNvSpPr txBox="1"/>
            <p:nvPr/>
          </p:nvSpPr>
          <p:spPr>
            <a:xfrm>
              <a:off x="8072268" y="2245066"/>
              <a:ext cx="407484" cy="461665"/>
            </a:xfrm>
            <a:prstGeom prst="rect">
              <a:avLst/>
            </a:prstGeom>
            <a:noFill/>
          </p:spPr>
          <p:txBody>
            <a:bodyPr wrap="none" rtlCol="0">
              <a:spAutoFit/>
            </a:bodyPr>
            <a:lstStyle/>
            <a:p>
              <a:r>
                <a:rPr lang="en-US" sz="2400" b="1" dirty="0"/>
                <a:t>A</a:t>
              </a:r>
              <a:endParaRPr lang="en-IN" sz="2400" b="1" dirty="0"/>
            </a:p>
          </p:txBody>
        </p:sp>
        <p:sp>
          <p:nvSpPr>
            <p:cNvPr id="15" name="TextBox 14">
              <a:extLst>
                <a:ext uri="{FF2B5EF4-FFF2-40B4-BE49-F238E27FC236}">
                  <a16:creationId xmlns:a16="http://schemas.microsoft.com/office/drawing/2014/main" id="{3126B375-8B36-4474-BE0B-7705A4C6E8B5}"/>
                </a:ext>
              </a:extLst>
            </p:cNvPr>
            <p:cNvSpPr txBox="1"/>
            <p:nvPr/>
          </p:nvSpPr>
          <p:spPr>
            <a:xfrm>
              <a:off x="8079951" y="4265424"/>
              <a:ext cx="407484" cy="461665"/>
            </a:xfrm>
            <a:prstGeom prst="rect">
              <a:avLst/>
            </a:prstGeom>
            <a:noFill/>
          </p:spPr>
          <p:txBody>
            <a:bodyPr wrap="none" rtlCol="0">
              <a:spAutoFit/>
            </a:bodyPr>
            <a:lstStyle/>
            <a:p>
              <a:r>
                <a:rPr lang="en-US" sz="2400" b="1" dirty="0"/>
                <a:t>B</a:t>
              </a:r>
              <a:endParaRPr lang="en-IN" sz="2400" b="1" dirty="0"/>
            </a:p>
          </p:txBody>
        </p:sp>
        <p:sp>
          <p:nvSpPr>
            <p:cNvPr id="16" name="TextBox 15">
              <a:extLst>
                <a:ext uri="{FF2B5EF4-FFF2-40B4-BE49-F238E27FC236}">
                  <a16:creationId xmlns:a16="http://schemas.microsoft.com/office/drawing/2014/main" id="{4F5045C0-3F74-40A4-8F63-5F1600A37F76}"/>
                </a:ext>
              </a:extLst>
            </p:cNvPr>
            <p:cNvSpPr txBox="1"/>
            <p:nvPr/>
          </p:nvSpPr>
          <p:spPr>
            <a:xfrm>
              <a:off x="10022697" y="3330097"/>
              <a:ext cx="407484" cy="461665"/>
            </a:xfrm>
            <a:prstGeom prst="rect">
              <a:avLst/>
            </a:prstGeom>
            <a:noFill/>
          </p:spPr>
          <p:txBody>
            <a:bodyPr wrap="none" rtlCol="0">
              <a:spAutoFit/>
            </a:bodyPr>
            <a:lstStyle/>
            <a:p>
              <a:r>
                <a:rPr lang="en-US" sz="2400" b="1" dirty="0"/>
                <a:t>C</a:t>
              </a:r>
              <a:endParaRPr lang="en-IN" sz="2400" b="1" dirty="0"/>
            </a:p>
          </p:txBody>
        </p:sp>
        <p:sp>
          <p:nvSpPr>
            <p:cNvPr id="17" name="TextBox 16">
              <a:extLst>
                <a:ext uri="{FF2B5EF4-FFF2-40B4-BE49-F238E27FC236}">
                  <a16:creationId xmlns:a16="http://schemas.microsoft.com/office/drawing/2014/main" id="{FB32399F-F8D7-479D-B0B4-41D5C26019CE}"/>
                </a:ext>
              </a:extLst>
            </p:cNvPr>
            <p:cNvSpPr txBox="1"/>
            <p:nvPr/>
          </p:nvSpPr>
          <p:spPr>
            <a:xfrm>
              <a:off x="9218300" y="4164503"/>
              <a:ext cx="356188" cy="461665"/>
            </a:xfrm>
            <a:prstGeom prst="rect">
              <a:avLst/>
            </a:prstGeom>
            <a:noFill/>
          </p:spPr>
          <p:txBody>
            <a:bodyPr wrap="none" rtlCol="0">
              <a:spAutoFit/>
            </a:bodyPr>
            <a:lstStyle/>
            <a:p>
              <a:r>
                <a:rPr lang="en-US" sz="2400" b="1" dirty="0"/>
                <a:t>1</a:t>
              </a:r>
              <a:endParaRPr lang="en-IN" sz="2400" b="1" dirty="0"/>
            </a:p>
          </p:txBody>
        </p:sp>
        <p:sp>
          <p:nvSpPr>
            <p:cNvPr id="18" name="TextBox 17">
              <a:extLst>
                <a:ext uri="{FF2B5EF4-FFF2-40B4-BE49-F238E27FC236}">
                  <a16:creationId xmlns:a16="http://schemas.microsoft.com/office/drawing/2014/main" id="{67B40CB1-C46D-47D4-8FF9-A7908D5E1D2F}"/>
                </a:ext>
              </a:extLst>
            </p:cNvPr>
            <p:cNvSpPr txBox="1"/>
            <p:nvPr/>
          </p:nvSpPr>
          <p:spPr>
            <a:xfrm>
              <a:off x="9110216" y="2380905"/>
              <a:ext cx="356188" cy="461665"/>
            </a:xfrm>
            <a:prstGeom prst="rect">
              <a:avLst/>
            </a:prstGeom>
            <a:noFill/>
          </p:spPr>
          <p:txBody>
            <a:bodyPr wrap="none" rtlCol="0">
              <a:spAutoFit/>
            </a:bodyPr>
            <a:lstStyle/>
            <a:p>
              <a:r>
                <a:rPr lang="en-US" sz="2400" b="1" dirty="0"/>
                <a:t>4</a:t>
              </a:r>
              <a:endParaRPr lang="en-IN" sz="2400" b="1" dirty="0"/>
            </a:p>
          </p:txBody>
        </p:sp>
        <p:sp>
          <p:nvSpPr>
            <p:cNvPr id="19" name="TextBox 18">
              <a:extLst>
                <a:ext uri="{FF2B5EF4-FFF2-40B4-BE49-F238E27FC236}">
                  <a16:creationId xmlns:a16="http://schemas.microsoft.com/office/drawing/2014/main" id="{FCBE2FFA-5961-4058-997D-E39CF8EEEC99}"/>
                </a:ext>
              </a:extLst>
            </p:cNvPr>
            <p:cNvSpPr txBox="1"/>
            <p:nvPr/>
          </p:nvSpPr>
          <p:spPr>
            <a:xfrm>
              <a:off x="7749412" y="3215480"/>
              <a:ext cx="356188" cy="461665"/>
            </a:xfrm>
            <a:prstGeom prst="rect">
              <a:avLst/>
            </a:prstGeom>
            <a:noFill/>
          </p:spPr>
          <p:txBody>
            <a:bodyPr wrap="none" rtlCol="0">
              <a:spAutoFit/>
            </a:bodyPr>
            <a:lstStyle/>
            <a:p>
              <a:r>
                <a:rPr lang="en-US" sz="2400" b="1" dirty="0"/>
                <a:t>2</a:t>
              </a:r>
              <a:endParaRPr lang="en-IN" sz="2400" b="1" dirty="0"/>
            </a:p>
          </p:txBody>
        </p:sp>
      </p:grpSp>
    </p:spTree>
    <p:extLst>
      <p:ext uri="{BB962C8B-B14F-4D97-AF65-F5344CB8AC3E}">
        <p14:creationId xmlns:p14="http://schemas.microsoft.com/office/powerpoint/2010/main" val="102964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1078510" y="1840132"/>
            <a:ext cx="9792929" cy="376834"/>
          </a:xfrm>
          <a:prstGeom prst="rect">
            <a:avLst/>
          </a:prstGeom>
          <a:noFill/>
        </p:spPr>
        <p:txBody>
          <a:bodyPr wrap="square">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AC68E514-B705-EB90-F33F-89AA941FC599}"/>
              </a:ext>
            </a:extLst>
          </p:cNvPr>
          <p:cNvGraphicFramePr>
            <a:graphicFrameLocks noGrp="1"/>
          </p:cNvGraphicFramePr>
          <p:nvPr>
            <p:extLst>
              <p:ext uri="{D42A27DB-BD31-4B8C-83A1-F6EECF244321}">
                <p14:modId xmlns:p14="http://schemas.microsoft.com/office/powerpoint/2010/main" val="1308894446"/>
              </p:ext>
            </p:extLst>
          </p:nvPr>
        </p:nvGraphicFramePr>
        <p:xfrm>
          <a:off x="722237" y="2027148"/>
          <a:ext cx="3699219" cy="3377289"/>
        </p:xfrm>
        <a:graphic>
          <a:graphicData uri="http://schemas.openxmlformats.org/drawingml/2006/table">
            <a:tbl>
              <a:tblPr>
                <a:tableStyleId>{5940675A-B579-460E-94D1-54222C63F5DA}</a:tableStyleId>
              </a:tblPr>
              <a:tblGrid>
                <a:gridCol w="1303338">
                  <a:extLst>
                    <a:ext uri="{9D8B030D-6E8A-4147-A177-3AD203B41FA5}">
                      <a16:colId xmlns:a16="http://schemas.microsoft.com/office/drawing/2014/main" val="88071634"/>
                    </a:ext>
                  </a:extLst>
                </a:gridCol>
                <a:gridCol w="798627">
                  <a:extLst>
                    <a:ext uri="{9D8B030D-6E8A-4147-A177-3AD203B41FA5}">
                      <a16:colId xmlns:a16="http://schemas.microsoft.com/office/drawing/2014/main" val="2344906124"/>
                    </a:ext>
                  </a:extLst>
                </a:gridCol>
                <a:gridCol w="798627">
                  <a:extLst>
                    <a:ext uri="{9D8B030D-6E8A-4147-A177-3AD203B41FA5}">
                      <a16:colId xmlns:a16="http://schemas.microsoft.com/office/drawing/2014/main" val="4236119950"/>
                    </a:ext>
                  </a:extLst>
                </a:gridCol>
                <a:gridCol w="798627">
                  <a:extLst>
                    <a:ext uri="{9D8B030D-6E8A-4147-A177-3AD203B41FA5}">
                      <a16:colId xmlns:a16="http://schemas.microsoft.com/office/drawing/2014/main" val="2899111319"/>
                    </a:ext>
                  </a:extLst>
                </a:gridCol>
              </a:tblGrid>
              <a:tr h="526733">
                <a:tc>
                  <a:txBody>
                    <a:bodyPr/>
                    <a:lstStyle/>
                    <a:p>
                      <a:pPr algn="ctr" fontAlgn="t"/>
                      <a:endParaRPr lang="en-IN" sz="2400" b="1" dirty="0">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IN" sz="24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IN" sz="24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IN" sz="24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4526360"/>
                  </a:ext>
                </a:extLst>
              </a:tr>
              <a:tr h="526733">
                <a:tc>
                  <a:txBody>
                    <a:bodyPr/>
                    <a:lstStyle/>
                    <a:p>
                      <a:pPr algn="ctr" fontAlgn="t"/>
                      <a:r>
                        <a:rPr lang="en-IN" sz="2400" b="1" dirty="0">
                          <a:effectLst/>
                        </a:rPr>
                        <a:t>Form 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dirty="0">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dirty="0">
                          <a:effectLst/>
                        </a:rPr>
                        <a:t>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831949585"/>
                  </a:ext>
                </a:extLst>
              </a:tr>
              <a:tr h="526733">
                <a:tc>
                  <a:txBody>
                    <a:bodyPr/>
                    <a:lstStyle/>
                    <a:p>
                      <a:pPr algn="ctr" fontAlgn="t"/>
                      <a:r>
                        <a:rPr lang="en-IN" sz="2400" b="1">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0</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dirty="0">
                          <a:effectLst/>
                        </a:rPr>
                        <a:t>2</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dirty="0">
                          <a:effectLst/>
                        </a:rPr>
                        <a:t>3</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339293"/>
                  </a:ext>
                </a:extLst>
              </a:tr>
              <a:tr h="898545">
                <a:tc>
                  <a:txBody>
                    <a:bodyPr/>
                    <a:lstStyle/>
                    <a:p>
                      <a:pPr algn="ctr" fontAlgn="t"/>
                      <a:r>
                        <a:rPr lang="en-IN" sz="2400" b="1">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dirty="0">
                          <a:effectLst/>
                        </a:rPr>
                      </a:br>
                      <a:endParaRPr lang="en-IN" sz="2400" b="1" dirty="0">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999266"/>
                  </a:ext>
                </a:extLst>
              </a:tr>
              <a:tr h="898545">
                <a:tc>
                  <a:txBody>
                    <a:bodyPr/>
                    <a:lstStyle/>
                    <a:p>
                      <a:pPr algn="ctr" fontAlgn="t"/>
                      <a:r>
                        <a:rPr lang="en-IN" sz="2400" b="1">
                          <a:effectLst/>
                        </a:rPr>
                        <a:t>C</a:t>
                      </a:r>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dirty="0">
                          <a:effectLst/>
                        </a:rPr>
                      </a:br>
                      <a:endParaRPr lang="en-IN" sz="2400" b="1" dirty="0">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448162"/>
                  </a:ext>
                </a:extLst>
              </a:tr>
            </a:tbl>
          </a:graphicData>
        </a:graphic>
      </p:graphicFrame>
      <p:graphicFrame>
        <p:nvGraphicFramePr>
          <p:cNvPr id="10" name="Table 9">
            <a:extLst>
              <a:ext uri="{FF2B5EF4-FFF2-40B4-BE49-F238E27FC236}">
                <a16:creationId xmlns:a16="http://schemas.microsoft.com/office/drawing/2014/main" id="{0246A25C-9135-9BBA-A3CC-5944EEFF80A3}"/>
              </a:ext>
            </a:extLst>
          </p:cNvPr>
          <p:cNvGraphicFramePr>
            <a:graphicFrameLocks noGrp="1"/>
          </p:cNvGraphicFramePr>
          <p:nvPr>
            <p:extLst>
              <p:ext uri="{D42A27DB-BD31-4B8C-83A1-F6EECF244321}">
                <p14:modId xmlns:p14="http://schemas.microsoft.com/office/powerpoint/2010/main" val="3156535171"/>
              </p:ext>
            </p:extLst>
          </p:nvPr>
        </p:nvGraphicFramePr>
        <p:xfrm>
          <a:off x="4560797" y="2027848"/>
          <a:ext cx="3694731" cy="3377288"/>
        </p:xfrm>
        <a:graphic>
          <a:graphicData uri="http://schemas.openxmlformats.org/drawingml/2006/table">
            <a:tbl>
              <a:tblPr>
                <a:tableStyleId>{5940675A-B579-460E-94D1-54222C63F5DA}</a:tableStyleId>
              </a:tblPr>
              <a:tblGrid>
                <a:gridCol w="1303338">
                  <a:extLst>
                    <a:ext uri="{9D8B030D-6E8A-4147-A177-3AD203B41FA5}">
                      <a16:colId xmlns:a16="http://schemas.microsoft.com/office/drawing/2014/main" val="3427254123"/>
                    </a:ext>
                  </a:extLst>
                </a:gridCol>
                <a:gridCol w="797131">
                  <a:extLst>
                    <a:ext uri="{9D8B030D-6E8A-4147-A177-3AD203B41FA5}">
                      <a16:colId xmlns:a16="http://schemas.microsoft.com/office/drawing/2014/main" val="938366490"/>
                    </a:ext>
                  </a:extLst>
                </a:gridCol>
                <a:gridCol w="797131">
                  <a:extLst>
                    <a:ext uri="{9D8B030D-6E8A-4147-A177-3AD203B41FA5}">
                      <a16:colId xmlns:a16="http://schemas.microsoft.com/office/drawing/2014/main" val="1868155125"/>
                    </a:ext>
                  </a:extLst>
                </a:gridCol>
                <a:gridCol w="797131">
                  <a:extLst>
                    <a:ext uri="{9D8B030D-6E8A-4147-A177-3AD203B41FA5}">
                      <a16:colId xmlns:a16="http://schemas.microsoft.com/office/drawing/2014/main" val="541078674"/>
                    </a:ext>
                  </a:extLst>
                </a:gridCol>
              </a:tblGrid>
              <a:tr h="417747">
                <a:tc>
                  <a:txBody>
                    <a:bodyPr/>
                    <a:lstStyle/>
                    <a:p>
                      <a:pPr fontAlgn="t"/>
                      <a:endParaRPr lang="en-IN" sz="2400" b="1" dirty="0">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IN" sz="24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IN" sz="24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IN" sz="24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507129"/>
                  </a:ext>
                </a:extLst>
              </a:tr>
              <a:tr h="573128">
                <a:tc>
                  <a:txBody>
                    <a:bodyPr/>
                    <a:lstStyle/>
                    <a:p>
                      <a:pPr fontAlgn="t"/>
                      <a:r>
                        <a:rPr lang="en-IN" sz="2400" b="1">
                          <a:effectLst/>
                        </a:rPr>
                        <a:t>Form 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fontAlgn="t"/>
                      <a:r>
                        <a:rPr lang="en-IN" sz="2400" b="1">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fontAlgn="t"/>
                      <a:r>
                        <a:rPr lang="en-IN" sz="2400" b="1" dirty="0">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fontAlgn="t"/>
                      <a:r>
                        <a:rPr lang="en-IN" sz="2400" b="1" dirty="0">
                          <a:effectLst/>
                        </a:rPr>
                        <a:t>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729985652"/>
                  </a:ext>
                </a:extLst>
              </a:tr>
              <a:tr h="686300">
                <a:tc>
                  <a:txBody>
                    <a:bodyPr/>
                    <a:lstStyle/>
                    <a:p>
                      <a:pPr fontAlgn="t"/>
                      <a:r>
                        <a:rPr lang="en-IN" sz="2400" b="1">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284752"/>
                  </a:ext>
                </a:extLst>
              </a:tr>
              <a:tr h="417747">
                <a:tc>
                  <a:txBody>
                    <a:bodyPr/>
                    <a:lstStyle/>
                    <a:p>
                      <a:pPr fontAlgn="t"/>
                      <a:r>
                        <a:rPr lang="en-IN" sz="2400" b="1">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r>
                        <a:rPr lang="en-IN" sz="2400" b="1">
                          <a:effectLst/>
                        </a:rPr>
                        <a:t>2</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r>
                        <a:rPr lang="en-IN" sz="2400" b="1">
                          <a:effectLst/>
                        </a:rPr>
                        <a:t>0</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r>
                        <a:rPr lang="en-IN" sz="2400" b="1">
                          <a:effectLst/>
                        </a:rPr>
                        <a:t>1</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59120"/>
                  </a:ext>
                </a:extLst>
              </a:tr>
              <a:tr h="686300">
                <a:tc>
                  <a:txBody>
                    <a:bodyPr/>
                    <a:lstStyle/>
                    <a:p>
                      <a:pPr fontAlgn="t"/>
                      <a:r>
                        <a:rPr lang="en-IN" sz="2400" b="1">
                          <a:effectLst/>
                        </a:rPr>
                        <a:t>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br>
                        <a:rPr lang="en-IN" sz="2400" b="1" dirty="0">
                          <a:effectLst/>
                        </a:rPr>
                      </a:br>
                      <a:endParaRPr lang="en-IN" sz="2400" b="1" dirty="0">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9001964"/>
                  </a:ext>
                </a:extLst>
              </a:tr>
            </a:tbl>
          </a:graphicData>
        </a:graphic>
      </p:graphicFrame>
      <p:graphicFrame>
        <p:nvGraphicFramePr>
          <p:cNvPr id="7" name="Table 6">
            <a:extLst>
              <a:ext uri="{FF2B5EF4-FFF2-40B4-BE49-F238E27FC236}">
                <a16:creationId xmlns:a16="http://schemas.microsoft.com/office/drawing/2014/main" id="{0246A25C-9135-9BBA-A3CC-5944EEFF80A3}"/>
              </a:ext>
            </a:extLst>
          </p:cNvPr>
          <p:cNvGraphicFramePr>
            <a:graphicFrameLocks noGrp="1"/>
          </p:cNvGraphicFramePr>
          <p:nvPr>
            <p:extLst>
              <p:ext uri="{D42A27DB-BD31-4B8C-83A1-F6EECF244321}">
                <p14:modId xmlns:p14="http://schemas.microsoft.com/office/powerpoint/2010/main" val="3470791542"/>
              </p:ext>
            </p:extLst>
          </p:nvPr>
        </p:nvGraphicFramePr>
        <p:xfrm>
          <a:off x="8394869" y="2028549"/>
          <a:ext cx="3694731" cy="3377288"/>
        </p:xfrm>
        <a:graphic>
          <a:graphicData uri="http://schemas.openxmlformats.org/drawingml/2006/table">
            <a:tbl>
              <a:tblPr>
                <a:tableStyleId>{5940675A-B579-460E-94D1-54222C63F5DA}</a:tableStyleId>
              </a:tblPr>
              <a:tblGrid>
                <a:gridCol w="1303338">
                  <a:extLst>
                    <a:ext uri="{9D8B030D-6E8A-4147-A177-3AD203B41FA5}">
                      <a16:colId xmlns:a16="http://schemas.microsoft.com/office/drawing/2014/main" val="3427254123"/>
                    </a:ext>
                  </a:extLst>
                </a:gridCol>
                <a:gridCol w="797131">
                  <a:extLst>
                    <a:ext uri="{9D8B030D-6E8A-4147-A177-3AD203B41FA5}">
                      <a16:colId xmlns:a16="http://schemas.microsoft.com/office/drawing/2014/main" val="938366490"/>
                    </a:ext>
                  </a:extLst>
                </a:gridCol>
                <a:gridCol w="797131">
                  <a:extLst>
                    <a:ext uri="{9D8B030D-6E8A-4147-A177-3AD203B41FA5}">
                      <a16:colId xmlns:a16="http://schemas.microsoft.com/office/drawing/2014/main" val="1868155125"/>
                    </a:ext>
                  </a:extLst>
                </a:gridCol>
                <a:gridCol w="797131">
                  <a:extLst>
                    <a:ext uri="{9D8B030D-6E8A-4147-A177-3AD203B41FA5}">
                      <a16:colId xmlns:a16="http://schemas.microsoft.com/office/drawing/2014/main" val="541078674"/>
                    </a:ext>
                  </a:extLst>
                </a:gridCol>
              </a:tblGrid>
              <a:tr h="417747">
                <a:tc>
                  <a:txBody>
                    <a:bodyPr/>
                    <a:lstStyle/>
                    <a:p>
                      <a:pPr fontAlgn="t"/>
                      <a:endParaRPr lang="en-IN" sz="2400" b="1" dirty="0">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IN" sz="24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IN" sz="24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IN" sz="24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507129"/>
                  </a:ext>
                </a:extLst>
              </a:tr>
              <a:tr h="573128">
                <a:tc>
                  <a:txBody>
                    <a:bodyPr/>
                    <a:lstStyle/>
                    <a:p>
                      <a:pPr fontAlgn="t"/>
                      <a:r>
                        <a:rPr lang="en-IN" sz="2400" b="1" dirty="0">
                          <a:effectLst/>
                        </a:rPr>
                        <a:t>Form 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fontAlgn="t"/>
                      <a:r>
                        <a:rPr lang="en-IN" sz="2400" b="1" dirty="0">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fontAlgn="t"/>
                      <a:r>
                        <a:rPr lang="en-IN" sz="2400" b="1" dirty="0">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fontAlgn="t"/>
                      <a:r>
                        <a:rPr lang="en-IN" sz="2400" b="1" dirty="0">
                          <a:effectLst/>
                        </a:rPr>
                        <a:t>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729985652"/>
                  </a:ext>
                </a:extLst>
              </a:tr>
              <a:tr h="686300">
                <a:tc>
                  <a:txBody>
                    <a:bodyPr/>
                    <a:lstStyle/>
                    <a:p>
                      <a:pPr fontAlgn="t"/>
                      <a:r>
                        <a:rPr lang="en-IN" sz="2400" b="1">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284752"/>
                  </a:ext>
                </a:extLst>
              </a:tr>
              <a:tr h="417747">
                <a:tc>
                  <a:txBody>
                    <a:bodyPr/>
                    <a:lstStyle/>
                    <a:p>
                      <a:pPr fontAlgn="t"/>
                      <a:r>
                        <a:rPr lang="en-IN" sz="2400" b="1">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endParaRPr lang="en-IN" sz="2400" b="1" dirty="0">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endParaRPr lang="en-IN" sz="2400" b="1" dirty="0">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endParaRPr lang="en-IN" sz="2400" b="1" dirty="0">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59120"/>
                  </a:ext>
                </a:extLst>
              </a:tr>
              <a:tr h="686300">
                <a:tc>
                  <a:txBody>
                    <a:bodyPr/>
                    <a:lstStyle/>
                    <a:p>
                      <a:pPr fontAlgn="t"/>
                      <a:r>
                        <a:rPr lang="en-IN" sz="2400" b="1" dirty="0">
                          <a:effectLst/>
                        </a:rPr>
                        <a:t>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r>
                        <a:rPr lang="en-IN" sz="2400" b="1" dirty="0">
                          <a:effectLst/>
                        </a:rPr>
                        <a:t>4</a:t>
                      </a:r>
                      <a:br>
                        <a:rPr lang="en-IN" sz="2400" b="1" dirty="0">
                          <a:effectLst/>
                        </a:rPr>
                      </a:br>
                      <a:endParaRPr lang="en-IN" sz="2400" b="1" dirty="0">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r>
                        <a:rPr lang="en-IN" sz="2400" b="1" dirty="0">
                          <a:effectLst/>
                        </a:rPr>
                        <a:t>1</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fontAlgn="t"/>
                      <a:r>
                        <a:rPr lang="en-IN" sz="2400" b="1" dirty="0">
                          <a:effectLst/>
                        </a:rPr>
                        <a:t>0</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9001964"/>
                  </a:ext>
                </a:extLst>
              </a:tr>
            </a:tbl>
          </a:graphicData>
        </a:graphic>
      </p:graphicFrame>
      <p:sp>
        <p:nvSpPr>
          <p:cNvPr id="8" name="Title 1">
            <a:extLst>
              <a:ext uri="{FF2B5EF4-FFF2-40B4-BE49-F238E27FC236}">
                <a16:creationId xmlns:a16="http://schemas.microsoft.com/office/drawing/2014/main" id="{E169C0DF-E433-423A-807C-B10B49B2C8AD}"/>
              </a:ext>
            </a:extLst>
          </p:cNvPr>
          <p:cNvSpPr txBox="1">
            <a:spLocks/>
          </p:cNvSpPr>
          <p:nvPr/>
        </p:nvSpPr>
        <p:spPr>
          <a:xfrm>
            <a:off x="0" y="-280476"/>
            <a:ext cx="12192000" cy="98806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rPr>
              <a:t>Distance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Vector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(DVR)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Protocol</a:t>
            </a:r>
          </a:p>
        </p:txBody>
      </p:sp>
    </p:spTree>
    <p:extLst>
      <p:ext uri="{BB962C8B-B14F-4D97-AF65-F5344CB8AC3E}">
        <p14:creationId xmlns:p14="http://schemas.microsoft.com/office/powerpoint/2010/main" val="2133536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0" y="856348"/>
            <a:ext cx="9868757" cy="2754921"/>
          </a:xfrm>
          <a:prstGeom prst="rect">
            <a:avLst/>
          </a:prstGeom>
          <a:noFill/>
        </p:spPr>
        <p:txBody>
          <a:bodyPr wrap="square">
            <a:spAutoFit/>
          </a:bodyPr>
          <a:lstStyle/>
          <a:p>
            <a:pPr>
              <a:lnSpc>
                <a:spcPts val="3467"/>
              </a:lnSpc>
            </a:pPr>
            <a:r>
              <a:rPr lang="en-US" sz="2800" b="1" dirty="0">
                <a:latin typeface="Arial" panose="020B0604020202020204" pitchFamily="34" charset="0"/>
                <a:cs typeface="Arial" panose="020B0604020202020204" pitchFamily="34" charset="0"/>
              </a:rPr>
              <a:t>Step 2 − If the path via a neighbor has a lower cost, the router updates its local table to reflect this. For instance, if Router A finds a lower cost path to Router C through Router B, it updates its table to reflect the new cost. The router adjusts the weight from 4 to 3 for both Router A and C accordingly.</a:t>
            </a:r>
          </a:p>
        </p:txBody>
      </p:sp>
      <p:graphicFrame>
        <p:nvGraphicFramePr>
          <p:cNvPr id="2" name="Table 1">
            <a:extLst>
              <a:ext uri="{FF2B5EF4-FFF2-40B4-BE49-F238E27FC236}">
                <a16:creationId xmlns:a16="http://schemas.microsoft.com/office/drawing/2014/main" id="{E6B2279A-E6C1-5E19-E2CE-593B9AE8842A}"/>
              </a:ext>
            </a:extLst>
          </p:cNvPr>
          <p:cNvGraphicFramePr>
            <a:graphicFrameLocks noGrp="1"/>
          </p:cNvGraphicFramePr>
          <p:nvPr>
            <p:extLst>
              <p:ext uri="{D42A27DB-BD31-4B8C-83A1-F6EECF244321}">
                <p14:modId xmlns:p14="http://schemas.microsoft.com/office/powerpoint/2010/main" val="1780132623"/>
              </p:ext>
            </p:extLst>
          </p:nvPr>
        </p:nvGraphicFramePr>
        <p:xfrm>
          <a:off x="3799870" y="3760033"/>
          <a:ext cx="6003420" cy="2804160"/>
        </p:xfrm>
        <a:graphic>
          <a:graphicData uri="http://schemas.openxmlformats.org/drawingml/2006/table">
            <a:tbl>
              <a:tblPr>
                <a:tableStyleId>{5940675A-B579-460E-94D1-54222C63F5DA}</a:tableStyleId>
              </a:tblPr>
              <a:tblGrid>
                <a:gridCol w="1500855">
                  <a:extLst>
                    <a:ext uri="{9D8B030D-6E8A-4147-A177-3AD203B41FA5}">
                      <a16:colId xmlns:a16="http://schemas.microsoft.com/office/drawing/2014/main" val="3952725697"/>
                    </a:ext>
                  </a:extLst>
                </a:gridCol>
                <a:gridCol w="1500855">
                  <a:extLst>
                    <a:ext uri="{9D8B030D-6E8A-4147-A177-3AD203B41FA5}">
                      <a16:colId xmlns:a16="http://schemas.microsoft.com/office/drawing/2014/main" val="494527559"/>
                    </a:ext>
                  </a:extLst>
                </a:gridCol>
                <a:gridCol w="1500855">
                  <a:extLst>
                    <a:ext uri="{9D8B030D-6E8A-4147-A177-3AD203B41FA5}">
                      <a16:colId xmlns:a16="http://schemas.microsoft.com/office/drawing/2014/main" val="3518217016"/>
                    </a:ext>
                  </a:extLst>
                </a:gridCol>
                <a:gridCol w="1500855">
                  <a:extLst>
                    <a:ext uri="{9D8B030D-6E8A-4147-A177-3AD203B41FA5}">
                      <a16:colId xmlns:a16="http://schemas.microsoft.com/office/drawing/2014/main" val="2458133551"/>
                    </a:ext>
                  </a:extLst>
                </a:gridCol>
              </a:tblGrid>
              <a:tr h="433273">
                <a:tc>
                  <a:txBody>
                    <a:bodyPr/>
                    <a:lstStyle/>
                    <a:p>
                      <a:pPr algn="ctr" fontAlgn="t"/>
                      <a:r>
                        <a:rPr lang="en-IN" sz="2400" b="1" dirty="0">
                          <a:effectLst/>
                        </a:rPr>
                        <a:t>Form 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dirty="0">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dirty="0">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dirty="0">
                          <a:effectLst/>
                        </a:rPr>
                        <a:t>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589118845"/>
                  </a:ext>
                </a:extLst>
              </a:tr>
              <a:tr h="711805">
                <a:tc>
                  <a:txBody>
                    <a:bodyPr/>
                    <a:lstStyle/>
                    <a:p>
                      <a:pPr algn="ctr" fontAlgn="t"/>
                      <a:r>
                        <a:rPr lang="en-IN" sz="2400" b="1">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dirty="0">
                          <a:effectLst/>
                        </a:rPr>
                      </a:br>
                      <a:endParaRPr lang="en-IN" sz="2400" b="1" dirty="0">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2168967"/>
                  </a:ext>
                </a:extLst>
              </a:tr>
              <a:tr h="711805">
                <a:tc>
                  <a:txBody>
                    <a:bodyPr/>
                    <a:lstStyle/>
                    <a:p>
                      <a:pPr algn="ctr" fontAlgn="t"/>
                      <a:r>
                        <a:rPr lang="en-IN" sz="2400" b="1">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br>
                        <a:rPr lang="en-IN" sz="2400" b="1">
                          <a:effectLst/>
                        </a:rPr>
                      </a:br>
                      <a:endParaRPr lang="en-IN" sz="2400" b="1">
                        <a:effectLst/>
                      </a:endParaRP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131040"/>
                  </a:ext>
                </a:extLst>
              </a:tr>
              <a:tr h="433273">
                <a:tc>
                  <a:txBody>
                    <a:bodyPr/>
                    <a:lstStyle/>
                    <a:p>
                      <a:pPr algn="ctr" fontAlgn="t"/>
                      <a:r>
                        <a:rPr lang="en-IN" sz="2400" b="1">
                          <a:effectLst/>
                        </a:rPr>
                        <a:t>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3</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1</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dirty="0">
                          <a:effectLst/>
                        </a:rPr>
                        <a:t>0</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33813"/>
                  </a:ext>
                </a:extLst>
              </a:tr>
            </a:tbl>
          </a:graphicData>
        </a:graphic>
      </p:graphicFrame>
      <p:sp>
        <p:nvSpPr>
          <p:cNvPr id="5" name="Title 1">
            <a:extLst>
              <a:ext uri="{FF2B5EF4-FFF2-40B4-BE49-F238E27FC236}">
                <a16:creationId xmlns:a16="http://schemas.microsoft.com/office/drawing/2014/main" id="{BA15F973-04AF-4764-B470-02B8B2A8DEF7}"/>
              </a:ext>
            </a:extLst>
          </p:cNvPr>
          <p:cNvSpPr txBox="1">
            <a:spLocks/>
          </p:cNvSpPr>
          <p:nvPr/>
        </p:nvSpPr>
        <p:spPr>
          <a:xfrm>
            <a:off x="0" y="-280476"/>
            <a:ext cx="12192000" cy="98806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rPr>
              <a:t>Distance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Vector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(DVR)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Protocol</a:t>
            </a:r>
          </a:p>
        </p:txBody>
      </p:sp>
    </p:spTree>
    <p:extLst>
      <p:ext uri="{BB962C8B-B14F-4D97-AF65-F5344CB8AC3E}">
        <p14:creationId xmlns:p14="http://schemas.microsoft.com/office/powerpoint/2010/main" val="203279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2171700" y="1195431"/>
            <a:ext cx="10020300" cy="2465273"/>
          </a:xfrm>
          <a:prstGeom prst="rect">
            <a:avLst/>
          </a:prstGeom>
          <a:noFill/>
          <a:ln>
            <a:noFill/>
          </a:ln>
        </p:spPr>
        <p:txBody>
          <a:bodyPr spcFirstLastPara="1" wrap="square" lIns="121900" tIns="60933" rIns="121900" bIns="60933" anchor="t" anchorCtr="0">
            <a:noAutofit/>
          </a:bodyPr>
          <a:lstStyle/>
          <a:p>
            <a:pPr marL="357188" indent="-357188">
              <a:spcBef>
                <a:spcPts val="1280"/>
              </a:spcBef>
              <a:buClrTx/>
              <a:buSzPct val="100000"/>
              <a:buFont typeface="Arial" panose="020B0604020202020204" pitchFamily="34" charset="0"/>
              <a:buChar char="•"/>
            </a:pPr>
            <a:r>
              <a:rPr lang="en" sz="2800" b="1" dirty="0">
                <a:latin typeface="Arial" panose="020B0604020202020204" pitchFamily="34" charset="0"/>
                <a:cs typeface="Arial" panose="020B0604020202020204" pitchFamily="34" charset="0"/>
                <a:sym typeface="Arial"/>
              </a:rPr>
              <a:t>Routing is </a:t>
            </a:r>
            <a:r>
              <a:rPr lang="en-IN" sz="2800" b="1" dirty="0">
                <a:latin typeface="Arial" panose="020B0604020202020204" pitchFamily="34" charset="0"/>
                <a:cs typeface="Arial" panose="020B0604020202020204" pitchFamily="34" charset="0"/>
                <a:sym typeface="Arial"/>
              </a:rPr>
              <a:t>the</a:t>
            </a:r>
            <a:r>
              <a:rPr lang="en" sz="2800" b="1" dirty="0">
                <a:latin typeface="Arial" panose="020B0604020202020204" pitchFamily="34" charset="0"/>
                <a:cs typeface="Arial" panose="020B0604020202020204" pitchFamily="34" charset="0"/>
                <a:sym typeface="Arial"/>
              </a:rPr>
              <a:t> process of selecting a path across one or more networks or subnetworks. </a:t>
            </a:r>
            <a:r>
              <a:rPr lang="en-US" sz="2800" b="1" dirty="0">
                <a:latin typeface="Arial" panose="020B0604020202020204" pitchFamily="34" charset="0"/>
                <a:cs typeface="Arial" panose="020B0604020202020204" pitchFamily="34" charset="0"/>
                <a:sym typeface="Arial"/>
              </a:rPr>
              <a:t>The principles of routing apply to various types of networks, from telephone networks to public transportation systems.</a:t>
            </a:r>
          </a:p>
          <a:p>
            <a:pPr marL="357188" indent="-357188">
              <a:spcBef>
                <a:spcPts val="1280"/>
              </a:spcBef>
              <a:buClrTx/>
              <a:buSzPct val="100000"/>
              <a:buFont typeface="Arial" panose="020B0604020202020204" pitchFamily="34" charset="0"/>
              <a:buChar char="•"/>
            </a:pPr>
            <a:endParaRPr sz="2800" b="1" dirty="0">
              <a:latin typeface="Arial" panose="020B0604020202020204" pitchFamily="34" charset="0"/>
              <a:cs typeface="Arial" panose="020B0604020202020204" pitchFamily="34" charset="0"/>
            </a:endParaRPr>
          </a:p>
        </p:txBody>
      </p:sp>
      <p:sp>
        <p:nvSpPr>
          <p:cNvPr id="5" name="Google Shape;102;p24"/>
          <p:cNvSpPr txBox="1">
            <a:spLocks noGrp="1"/>
          </p:cNvSpPr>
          <p:nvPr>
            <p:ph type="title"/>
          </p:nvPr>
        </p:nvSpPr>
        <p:spPr>
          <a:xfrm>
            <a:off x="2632361" y="0"/>
            <a:ext cx="749993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pPr>
            <a:r>
              <a:rPr lang="en-US" sz="4000" b="1" dirty="0">
                <a:solidFill>
                  <a:srgbClr val="5A0000"/>
                </a:solidFill>
                <a:latin typeface="Arial" panose="020B0604020202020204" pitchFamily="34" charset="0"/>
                <a:cs typeface="Arial" panose="020B0604020202020204" pitchFamily="34" charset="0"/>
                <a:sym typeface="Arial"/>
              </a:rPr>
              <a:t>Introduction to Routing</a:t>
            </a:r>
          </a:p>
        </p:txBody>
      </p:sp>
      <p:sp>
        <p:nvSpPr>
          <p:cNvPr id="4" name="Google Shape;90;p22">
            <a:extLst>
              <a:ext uri="{FF2B5EF4-FFF2-40B4-BE49-F238E27FC236}">
                <a16:creationId xmlns:a16="http://schemas.microsoft.com/office/drawing/2014/main" id="{4B1A2158-8DEA-43B7-9046-54926FE266F8}"/>
              </a:ext>
            </a:extLst>
          </p:cNvPr>
          <p:cNvSpPr txBox="1">
            <a:spLocks/>
          </p:cNvSpPr>
          <p:nvPr/>
        </p:nvSpPr>
        <p:spPr>
          <a:xfrm>
            <a:off x="2171700" y="3588433"/>
            <a:ext cx="10020300" cy="1753002"/>
          </a:xfrm>
          <a:prstGeom prst="rect">
            <a:avLst/>
          </a:prstGeom>
          <a:noFill/>
          <a:ln>
            <a:noFill/>
          </a:ln>
          <a:effectLst>
            <a:outerShdw blurRad="57150" dist="19050" dir="5400000" algn="bl" rotWithShape="0">
              <a:srgbClr val="000000">
                <a:alpha val="0"/>
              </a:srgbClr>
            </a:outerShdw>
          </a:effectLst>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L="609523" marR="0" lvl="0" indent="-457143" algn="l" rtl="0">
              <a:lnSpc>
                <a:spcPct val="100000"/>
              </a:lnSpc>
              <a:spcBef>
                <a:spcPts val="480"/>
              </a:spcBef>
              <a:spcAft>
                <a:spcPts val="0"/>
              </a:spcAft>
              <a:buClr>
                <a:schemeClr val="dk1"/>
              </a:buClr>
              <a:buSzPts val="1800"/>
              <a:buFont typeface="Arimo"/>
              <a:buChar char="4"/>
              <a:defRPr sz="2400" b="0" i="0" u="none" strike="noStrike" cap="none">
                <a:solidFill>
                  <a:schemeClr val="dk1"/>
                </a:solidFill>
                <a:latin typeface="Tahoma"/>
                <a:ea typeface="Tahoma"/>
                <a:cs typeface="Tahoma"/>
                <a:sym typeface="Tahoma"/>
              </a:defRPr>
            </a:lvl1pPr>
            <a:lvl2pPr marL="1219050" marR="0" lvl="1" indent="-426667" algn="l" rtl="0">
              <a:lnSpc>
                <a:spcPct val="100000"/>
              </a:lnSpc>
              <a:spcBef>
                <a:spcPts val="480"/>
              </a:spcBef>
              <a:spcAft>
                <a:spcPts val="0"/>
              </a:spcAft>
              <a:buClr>
                <a:schemeClr val="dk1"/>
              </a:buClr>
              <a:buSzPts val="1440"/>
              <a:buFont typeface="Noto Sans Symbols"/>
              <a:buChar char="●"/>
              <a:defRPr sz="2000" b="0" i="0" u="none" strike="noStrike" cap="none">
                <a:solidFill>
                  <a:schemeClr val="dk1"/>
                </a:solidFill>
                <a:latin typeface="Tahoma"/>
                <a:ea typeface="Tahoma"/>
                <a:cs typeface="Tahoma"/>
                <a:sym typeface="Tahoma"/>
              </a:defRPr>
            </a:lvl2pPr>
            <a:lvl3pPr marL="1828573" marR="0" lvl="2" indent="-457143" algn="l" rtl="0">
              <a:lnSpc>
                <a:spcPct val="100000"/>
              </a:lnSpc>
              <a:spcBef>
                <a:spcPts val="480"/>
              </a:spcBef>
              <a:spcAft>
                <a:spcPts val="0"/>
              </a:spcAft>
              <a:buClr>
                <a:schemeClr val="dk1"/>
              </a:buClr>
              <a:buSzPts val="1800"/>
              <a:buFont typeface="Noto Sans Symbols"/>
              <a:buChar char="−"/>
              <a:defRPr sz="1600" b="0" i="0" u="none" strike="noStrike" cap="none">
                <a:solidFill>
                  <a:schemeClr val="dk1"/>
                </a:solidFill>
                <a:latin typeface="Tahoma"/>
                <a:ea typeface="Tahoma"/>
                <a:cs typeface="Tahoma"/>
                <a:sym typeface="Tahoma"/>
              </a:defRPr>
            </a:lvl3pPr>
            <a:lvl4pPr marL="2438098" marR="0" lvl="3" indent="-457143" algn="l" rtl="0">
              <a:lnSpc>
                <a:spcPct val="100000"/>
              </a:lnSpc>
              <a:spcBef>
                <a:spcPts val="480"/>
              </a:spcBef>
              <a:spcAft>
                <a:spcPts val="0"/>
              </a:spcAft>
              <a:buClr>
                <a:schemeClr val="accent2"/>
              </a:buClr>
              <a:buSzPts val="1800"/>
              <a:buFont typeface="Tahoma"/>
              <a:buChar char="•"/>
              <a:defRPr sz="1400" b="0" i="0" u="none" strike="noStrike" cap="none">
                <a:solidFill>
                  <a:schemeClr val="dk1"/>
                </a:solidFill>
                <a:latin typeface="Tahoma"/>
                <a:ea typeface="Tahoma"/>
                <a:cs typeface="Tahoma"/>
                <a:sym typeface="Tahoma"/>
              </a:defRPr>
            </a:lvl4pPr>
            <a:lvl5pPr marL="3047620" marR="0" lvl="4" indent="-457143" algn="l" rtl="0">
              <a:lnSpc>
                <a:spcPct val="100000"/>
              </a:lnSpc>
              <a:spcBef>
                <a:spcPts val="480"/>
              </a:spcBef>
              <a:spcAft>
                <a:spcPts val="0"/>
              </a:spcAft>
              <a:buClr>
                <a:schemeClr val="accent2"/>
              </a:buClr>
              <a:buSzPts val="1800"/>
              <a:buFont typeface="Tahoma"/>
              <a:buChar char="–"/>
              <a:defRPr sz="1200" b="0" i="0" u="none" strike="noStrike" cap="none">
                <a:solidFill>
                  <a:schemeClr val="dk1"/>
                </a:solidFill>
                <a:latin typeface="Tahoma"/>
                <a:ea typeface="Tahoma"/>
                <a:cs typeface="Tahoma"/>
                <a:sym typeface="Tahoma"/>
              </a:defRPr>
            </a:lvl5pPr>
            <a:lvl6pPr marL="3657143" marR="0" lvl="5"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4266667" marR="0" lvl="6"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4876191" marR="0" lvl="7"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5485718" marR="0" lvl="8"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pPr marL="358775" indent="-358775">
              <a:spcBef>
                <a:spcPts val="1280"/>
              </a:spcBef>
              <a:buClrTx/>
              <a:buSzPct val="100000"/>
              <a:buFont typeface="Arial" panose="020B0604020202020204" pitchFamily="34" charset="0"/>
              <a:buChar char="•"/>
            </a:pPr>
            <a:r>
              <a:rPr lang="en-US" sz="2800" b="1">
                <a:latin typeface="Arial" panose="020B0604020202020204" pitchFamily="34" charset="0"/>
                <a:cs typeface="Arial" panose="020B0604020202020204" pitchFamily="34" charset="0"/>
                <a:sym typeface="Arial"/>
              </a:rPr>
              <a:t>In packet-switching networks, such as the Internet, routing determines the paths for  Internet Protocol (IP) packets to travel from their origin to their destination.</a:t>
            </a:r>
            <a:endParaRPr lang="en-US" sz="2800" b="1" dirty="0">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114304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0" y="825102"/>
            <a:ext cx="10020300" cy="1478931"/>
          </a:xfrm>
          <a:prstGeom prst="rect">
            <a:avLst/>
          </a:prstGeom>
          <a:noFill/>
        </p:spPr>
        <p:txBody>
          <a:bodyPr wrap="square">
            <a:spAutoFit/>
          </a:bodyPr>
          <a:lstStyle/>
          <a:p>
            <a:pPr>
              <a:lnSpc>
                <a:spcPts val="3733"/>
              </a:lnSpc>
            </a:pPr>
            <a:r>
              <a:rPr lang="en-US" sz="2800" b="1" dirty="0">
                <a:solidFill>
                  <a:schemeClr val="tx1"/>
                </a:solidFill>
                <a:latin typeface="Arial" panose="020B0604020202020204" pitchFamily="34" charset="0"/>
                <a:cs typeface="Arial" panose="020B0604020202020204" pitchFamily="34" charset="0"/>
              </a:rPr>
              <a:t>Step 3 − The final updated routing table, reflecting the lower cost distance vector routing protocol for all routers A, B, and C is shown below :</a:t>
            </a:r>
          </a:p>
        </p:txBody>
      </p:sp>
      <p:graphicFrame>
        <p:nvGraphicFramePr>
          <p:cNvPr id="7" name="Table 6">
            <a:extLst>
              <a:ext uri="{FF2B5EF4-FFF2-40B4-BE49-F238E27FC236}">
                <a16:creationId xmlns:a16="http://schemas.microsoft.com/office/drawing/2014/main" id="{1F3CA6B4-9965-C5DB-1D1F-552E9186B290}"/>
              </a:ext>
            </a:extLst>
          </p:cNvPr>
          <p:cNvGraphicFramePr>
            <a:graphicFrameLocks noGrp="1"/>
          </p:cNvGraphicFramePr>
          <p:nvPr>
            <p:extLst>
              <p:ext uri="{D42A27DB-BD31-4B8C-83A1-F6EECF244321}">
                <p14:modId xmlns:p14="http://schemas.microsoft.com/office/powerpoint/2010/main" val="4156803441"/>
              </p:ext>
            </p:extLst>
          </p:nvPr>
        </p:nvGraphicFramePr>
        <p:xfrm>
          <a:off x="2171700" y="3429000"/>
          <a:ext cx="4358514" cy="2072640"/>
        </p:xfrm>
        <a:graphic>
          <a:graphicData uri="http://schemas.openxmlformats.org/drawingml/2006/table">
            <a:tbl>
              <a:tblPr>
                <a:tableStyleId>{5940675A-B579-460E-94D1-54222C63F5DA}</a:tableStyleId>
              </a:tblPr>
              <a:tblGrid>
                <a:gridCol w="1303338">
                  <a:extLst>
                    <a:ext uri="{9D8B030D-6E8A-4147-A177-3AD203B41FA5}">
                      <a16:colId xmlns:a16="http://schemas.microsoft.com/office/drawing/2014/main" val="2491384293"/>
                    </a:ext>
                  </a:extLst>
                </a:gridCol>
                <a:gridCol w="1018392">
                  <a:extLst>
                    <a:ext uri="{9D8B030D-6E8A-4147-A177-3AD203B41FA5}">
                      <a16:colId xmlns:a16="http://schemas.microsoft.com/office/drawing/2014/main" val="3631221240"/>
                    </a:ext>
                  </a:extLst>
                </a:gridCol>
                <a:gridCol w="1018392">
                  <a:extLst>
                    <a:ext uri="{9D8B030D-6E8A-4147-A177-3AD203B41FA5}">
                      <a16:colId xmlns:a16="http://schemas.microsoft.com/office/drawing/2014/main" val="1853595196"/>
                    </a:ext>
                  </a:extLst>
                </a:gridCol>
                <a:gridCol w="1018392">
                  <a:extLst>
                    <a:ext uri="{9D8B030D-6E8A-4147-A177-3AD203B41FA5}">
                      <a16:colId xmlns:a16="http://schemas.microsoft.com/office/drawing/2014/main" val="1402099090"/>
                    </a:ext>
                  </a:extLst>
                </a:gridCol>
              </a:tblGrid>
              <a:tr h="381000">
                <a:tc>
                  <a:txBody>
                    <a:bodyPr/>
                    <a:lstStyle/>
                    <a:p>
                      <a:pPr fontAlgn="t"/>
                      <a:r>
                        <a:rPr lang="en-IN" sz="2400" b="1">
                          <a:effectLst/>
                        </a:rPr>
                        <a:t>Form 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dirty="0">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dirty="0">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dirty="0">
                          <a:effectLst/>
                        </a:rPr>
                        <a:t>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974651117"/>
                  </a:ext>
                </a:extLst>
              </a:tr>
              <a:tr h="381000">
                <a:tc>
                  <a:txBody>
                    <a:bodyPr/>
                    <a:lstStyle/>
                    <a:p>
                      <a:pPr algn="ctr" fontAlgn="t"/>
                      <a:r>
                        <a:rPr lang="en-IN" sz="2400" b="1">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0</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2</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3</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483639"/>
                  </a:ext>
                </a:extLst>
              </a:tr>
              <a:tr h="381000">
                <a:tc>
                  <a:txBody>
                    <a:bodyPr/>
                    <a:lstStyle/>
                    <a:p>
                      <a:pPr algn="ctr" fontAlgn="t"/>
                      <a:r>
                        <a:rPr lang="en-IN" sz="2400" b="1">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2</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dirty="0">
                          <a:effectLst/>
                        </a:rPr>
                        <a:t>0</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1</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4051204"/>
                  </a:ext>
                </a:extLst>
              </a:tr>
              <a:tr h="381000">
                <a:tc>
                  <a:txBody>
                    <a:bodyPr/>
                    <a:lstStyle/>
                    <a:p>
                      <a:pPr algn="ctr" fontAlgn="t"/>
                      <a:r>
                        <a:rPr lang="en-IN" sz="2400" b="1">
                          <a:effectLst/>
                        </a:rPr>
                        <a:t>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3</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1</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dirty="0">
                          <a:effectLst/>
                        </a:rPr>
                        <a:t>0</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0736732"/>
                  </a:ext>
                </a:extLst>
              </a:tr>
            </a:tbl>
          </a:graphicData>
        </a:graphic>
      </p:graphicFrame>
      <p:graphicFrame>
        <p:nvGraphicFramePr>
          <p:cNvPr id="8" name="Table 7">
            <a:extLst>
              <a:ext uri="{FF2B5EF4-FFF2-40B4-BE49-F238E27FC236}">
                <a16:creationId xmlns:a16="http://schemas.microsoft.com/office/drawing/2014/main" id="{6794D6B1-FA55-F984-0C40-A2A537E488FC}"/>
              </a:ext>
            </a:extLst>
          </p:cNvPr>
          <p:cNvGraphicFramePr>
            <a:graphicFrameLocks noGrp="1"/>
          </p:cNvGraphicFramePr>
          <p:nvPr>
            <p:extLst>
              <p:ext uri="{D42A27DB-BD31-4B8C-83A1-F6EECF244321}">
                <p14:modId xmlns:p14="http://schemas.microsoft.com/office/powerpoint/2010/main" val="3312565679"/>
              </p:ext>
            </p:extLst>
          </p:nvPr>
        </p:nvGraphicFramePr>
        <p:xfrm>
          <a:off x="6780088" y="3429419"/>
          <a:ext cx="5215396" cy="2072640"/>
        </p:xfrm>
        <a:graphic>
          <a:graphicData uri="http://schemas.openxmlformats.org/drawingml/2006/table">
            <a:tbl>
              <a:tblPr>
                <a:tableStyleId>{5940675A-B579-460E-94D1-54222C63F5DA}</a:tableStyleId>
              </a:tblPr>
              <a:tblGrid>
                <a:gridCol w="1303849">
                  <a:extLst>
                    <a:ext uri="{9D8B030D-6E8A-4147-A177-3AD203B41FA5}">
                      <a16:colId xmlns:a16="http://schemas.microsoft.com/office/drawing/2014/main" val="2018392777"/>
                    </a:ext>
                  </a:extLst>
                </a:gridCol>
                <a:gridCol w="1303849">
                  <a:extLst>
                    <a:ext uri="{9D8B030D-6E8A-4147-A177-3AD203B41FA5}">
                      <a16:colId xmlns:a16="http://schemas.microsoft.com/office/drawing/2014/main" val="1534731221"/>
                    </a:ext>
                  </a:extLst>
                </a:gridCol>
                <a:gridCol w="1303849">
                  <a:extLst>
                    <a:ext uri="{9D8B030D-6E8A-4147-A177-3AD203B41FA5}">
                      <a16:colId xmlns:a16="http://schemas.microsoft.com/office/drawing/2014/main" val="2285976790"/>
                    </a:ext>
                  </a:extLst>
                </a:gridCol>
                <a:gridCol w="1303849">
                  <a:extLst>
                    <a:ext uri="{9D8B030D-6E8A-4147-A177-3AD203B41FA5}">
                      <a16:colId xmlns:a16="http://schemas.microsoft.com/office/drawing/2014/main" val="645580508"/>
                    </a:ext>
                  </a:extLst>
                </a:gridCol>
              </a:tblGrid>
              <a:tr h="381000">
                <a:tc>
                  <a:txBody>
                    <a:bodyPr/>
                    <a:lstStyle/>
                    <a:p>
                      <a:pPr algn="ctr" fontAlgn="t"/>
                      <a:r>
                        <a:rPr lang="en-IN" sz="2400" b="1">
                          <a:effectLst/>
                        </a:rPr>
                        <a:t>Form 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IN" sz="2400" b="1" dirty="0">
                          <a:effectLst/>
                        </a:rPr>
                        <a:t>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138872805"/>
                  </a:ext>
                </a:extLst>
              </a:tr>
              <a:tr h="381000">
                <a:tc>
                  <a:txBody>
                    <a:bodyPr/>
                    <a:lstStyle/>
                    <a:p>
                      <a:pPr algn="ctr" fontAlgn="t"/>
                      <a:r>
                        <a:rPr lang="en-IN" sz="2400" b="1">
                          <a:effectLst/>
                        </a:rPr>
                        <a:t>A</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dirty="0">
                          <a:effectLst/>
                        </a:rPr>
                        <a:t>0</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2</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3</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438377"/>
                  </a:ext>
                </a:extLst>
              </a:tr>
              <a:tr h="381000">
                <a:tc>
                  <a:txBody>
                    <a:bodyPr/>
                    <a:lstStyle/>
                    <a:p>
                      <a:pPr algn="ctr" fontAlgn="t"/>
                      <a:r>
                        <a:rPr lang="en-IN" sz="2400" b="1">
                          <a:effectLst/>
                        </a:rPr>
                        <a:t>B</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2</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0</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1</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297144"/>
                  </a:ext>
                </a:extLst>
              </a:tr>
              <a:tr h="381000">
                <a:tc>
                  <a:txBody>
                    <a:bodyPr/>
                    <a:lstStyle/>
                    <a:p>
                      <a:pPr algn="ctr" fontAlgn="t"/>
                      <a:r>
                        <a:rPr lang="en-IN" sz="2400" b="1">
                          <a:effectLst/>
                        </a:rPr>
                        <a:t>C</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dirty="0">
                          <a:effectLst/>
                        </a:rPr>
                        <a:t>3</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a:effectLst/>
                        </a:rPr>
                        <a:t>1</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IN" sz="2400" b="1" dirty="0">
                          <a:effectLst/>
                        </a:rPr>
                        <a:t>0</a:t>
                      </a:r>
                    </a:p>
                  </a:txBody>
                  <a:tcPr marL="76200" marR="76200" marT="76200" marB="762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569350"/>
                  </a:ext>
                </a:extLst>
              </a:tr>
            </a:tbl>
          </a:graphicData>
        </a:graphic>
      </p:graphicFrame>
      <p:sp>
        <p:nvSpPr>
          <p:cNvPr id="9" name="Title 1">
            <a:extLst>
              <a:ext uri="{FF2B5EF4-FFF2-40B4-BE49-F238E27FC236}">
                <a16:creationId xmlns:a16="http://schemas.microsoft.com/office/drawing/2014/main" id="{FFFD2F02-C54B-4CE3-9D5C-F6115FD9A5FA}"/>
              </a:ext>
            </a:extLst>
          </p:cNvPr>
          <p:cNvSpPr txBox="1">
            <a:spLocks/>
          </p:cNvSpPr>
          <p:nvPr/>
        </p:nvSpPr>
        <p:spPr>
          <a:xfrm>
            <a:off x="0" y="-280476"/>
            <a:ext cx="12192000" cy="98806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rPr>
              <a:t>Distance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Vector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(DVR)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Protocol</a:t>
            </a:r>
          </a:p>
        </p:txBody>
      </p:sp>
    </p:spTree>
    <p:extLst>
      <p:ext uri="{BB962C8B-B14F-4D97-AF65-F5344CB8AC3E}">
        <p14:creationId xmlns:p14="http://schemas.microsoft.com/office/powerpoint/2010/main" val="2829086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6CA6A2-08ED-38CE-3ABB-65575D361DDE}"/>
              </a:ext>
            </a:extLst>
          </p:cNvPr>
          <p:cNvPicPr>
            <a:picLocks noChangeAspect="1"/>
          </p:cNvPicPr>
          <p:nvPr/>
        </p:nvPicPr>
        <p:blipFill>
          <a:blip r:embed="rId2"/>
          <a:stretch>
            <a:fillRect/>
          </a:stretch>
        </p:blipFill>
        <p:spPr>
          <a:xfrm>
            <a:off x="1624155" y="7162800"/>
            <a:ext cx="9432611" cy="5187899"/>
          </a:xfrm>
          <a:prstGeom prst="rect">
            <a:avLst/>
          </a:prstGeom>
        </p:spPr>
      </p:pic>
      <p:graphicFrame>
        <p:nvGraphicFramePr>
          <p:cNvPr id="2" name="Table 1">
            <a:extLst>
              <a:ext uri="{FF2B5EF4-FFF2-40B4-BE49-F238E27FC236}">
                <a16:creationId xmlns:a16="http://schemas.microsoft.com/office/drawing/2014/main" id="{A137DDD3-CFE9-4F02-BF0A-BE5776C6149B}"/>
              </a:ext>
            </a:extLst>
          </p:cNvPr>
          <p:cNvGraphicFramePr>
            <a:graphicFrameLocks noGrp="1"/>
          </p:cNvGraphicFramePr>
          <p:nvPr>
            <p:extLst>
              <p:ext uri="{D42A27DB-BD31-4B8C-83A1-F6EECF244321}">
                <p14:modId xmlns:p14="http://schemas.microsoft.com/office/powerpoint/2010/main" val="3754173019"/>
              </p:ext>
            </p:extLst>
          </p:nvPr>
        </p:nvGraphicFramePr>
        <p:xfrm>
          <a:off x="2171699" y="1694181"/>
          <a:ext cx="9908006" cy="3810000"/>
        </p:xfrm>
        <a:graphic>
          <a:graphicData uri="http://schemas.openxmlformats.org/drawingml/2006/table">
            <a:tbl>
              <a:tblPr firstRow="1" bandRow="1">
                <a:tableStyleId>{87D5F526-33FA-4FCB-9636-5639686733BC}</a:tableStyleId>
              </a:tblPr>
              <a:tblGrid>
                <a:gridCol w="4954003">
                  <a:extLst>
                    <a:ext uri="{9D8B030D-6E8A-4147-A177-3AD203B41FA5}">
                      <a16:colId xmlns:a16="http://schemas.microsoft.com/office/drawing/2014/main" val="1063173774"/>
                    </a:ext>
                  </a:extLst>
                </a:gridCol>
                <a:gridCol w="4954003">
                  <a:extLst>
                    <a:ext uri="{9D8B030D-6E8A-4147-A177-3AD203B41FA5}">
                      <a16:colId xmlns:a16="http://schemas.microsoft.com/office/drawing/2014/main" val="939668787"/>
                    </a:ext>
                  </a:extLst>
                </a:gridCol>
              </a:tblGrid>
              <a:tr h="370840">
                <a:tc>
                  <a:txBody>
                    <a:bodyPr/>
                    <a:lstStyle/>
                    <a:p>
                      <a:pPr algn="ctr"/>
                      <a:r>
                        <a:rPr lang="en-IN" sz="2800" b="1" dirty="0"/>
                        <a:t>Distance Vector Routing</a:t>
                      </a:r>
                    </a:p>
                  </a:txBody>
                  <a:tcPr>
                    <a:solidFill>
                      <a:schemeClr val="accent3">
                        <a:lumMod val="75000"/>
                      </a:schemeClr>
                    </a:solidFill>
                  </a:tcPr>
                </a:tc>
                <a:tc>
                  <a:txBody>
                    <a:bodyPr/>
                    <a:lstStyle/>
                    <a:p>
                      <a:pPr algn="ctr"/>
                      <a:r>
                        <a:rPr lang="en-IN" sz="2800" b="1" dirty="0"/>
                        <a:t>Link State Routing</a:t>
                      </a:r>
                    </a:p>
                  </a:txBody>
                  <a:tcPr>
                    <a:solidFill>
                      <a:schemeClr val="accent3">
                        <a:lumMod val="75000"/>
                      </a:schemeClr>
                    </a:solidFill>
                  </a:tcPr>
                </a:tc>
                <a:extLst>
                  <a:ext uri="{0D108BD9-81ED-4DB2-BD59-A6C34878D82A}">
                    <a16:rowId xmlns:a16="http://schemas.microsoft.com/office/drawing/2014/main" val="545486728"/>
                  </a:ext>
                </a:extLst>
              </a:tr>
              <a:tr h="370840">
                <a:tc>
                  <a:txBody>
                    <a:bodyPr/>
                    <a:lstStyle/>
                    <a:p>
                      <a:r>
                        <a:rPr lang="en-US" sz="2400" b="1" dirty="0"/>
                        <a:t>Bandwidth required is less due to local sharing, small packets and no flooding.</a:t>
                      </a:r>
                      <a:endParaRPr lang="en-IN" sz="2400" b="1" dirty="0"/>
                    </a:p>
                  </a:txBody>
                  <a:tcPr/>
                </a:tc>
                <a:tc>
                  <a:txBody>
                    <a:bodyPr/>
                    <a:lstStyle/>
                    <a:p>
                      <a:r>
                        <a:rPr lang="en-US" sz="2400" b="1" dirty="0"/>
                        <a:t>Bandwidth required is more due to flooding and sending of large link state packets.</a:t>
                      </a:r>
                      <a:endParaRPr lang="en-IN" sz="2400" b="1" dirty="0"/>
                    </a:p>
                  </a:txBody>
                  <a:tcPr/>
                </a:tc>
                <a:extLst>
                  <a:ext uri="{0D108BD9-81ED-4DB2-BD59-A6C34878D82A}">
                    <a16:rowId xmlns:a16="http://schemas.microsoft.com/office/drawing/2014/main" val="1037111792"/>
                  </a:ext>
                </a:extLst>
              </a:tr>
              <a:tr h="370840">
                <a:tc>
                  <a:txBody>
                    <a:bodyPr/>
                    <a:lstStyle/>
                    <a:p>
                      <a:r>
                        <a:rPr lang="en-US" sz="2400" b="1" dirty="0"/>
                        <a:t>Based on local knowledge since it updates table based on information from neighbors.</a:t>
                      </a:r>
                      <a:endParaRPr lang="en-IN" sz="2400" b="1" dirty="0"/>
                    </a:p>
                  </a:txBody>
                  <a:tcPr/>
                </a:tc>
                <a:tc>
                  <a:txBody>
                    <a:bodyPr/>
                    <a:lstStyle/>
                    <a:p>
                      <a:r>
                        <a:rPr lang="en-US" sz="2400" b="1" dirty="0"/>
                        <a:t>Based on global knowledge i.e. it have knowledge about entire network.</a:t>
                      </a:r>
                      <a:endParaRPr lang="en-IN" sz="2400" b="1" dirty="0"/>
                    </a:p>
                  </a:txBody>
                  <a:tcPr/>
                </a:tc>
                <a:extLst>
                  <a:ext uri="{0D108BD9-81ED-4DB2-BD59-A6C34878D82A}">
                    <a16:rowId xmlns:a16="http://schemas.microsoft.com/office/drawing/2014/main" val="2773736381"/>
                  </a:ext>
                </a:extLst>
              </a:tr>
              <a:tr h="370840">
                <a:tc>
                  <a:txBody>
                    <a:bodyPr/>
                    <a:lstStyle/>
                    <a:p>
                      <a:r>
                        <a:rPr lang="en-US" sz="2400" b="1" dirty="0"/>
                        <a:t>Make use of Bellman Ford </a:t>
                      </a:r>
                      <a:r>
                        <a:rPr lang="en-US" sz="2400" b="1" dirty="0" err="1"/>
                        <a:t>algo</a:t>
                      </a:r>
                      <a:endParaRPr lang="en-IN" sz="2400" b="1" dirty="0"/>
                    </a:p>
                  </a:txBody>
                  <a:tcPr/>
                </a:tc>
                <a:tc>
                  <a:txBody>
                    <a:bodyPr/>
                    <a:lstStyle/>
                    <a:p>
                      <a:r>
                        <a:rPr lang="en-US" sz="2400" b="1" dirty="0"/>
                        <a:t>Make use of </a:t>
                      </a:r>
                      <a:r>
                        <a:rPr lang="en-US" sz="2400" b="1" dirty="0" err="1"/>
                        <a:t>Dijkastra's</a:t>
                      </a:r>
                      <a:r>
                        <a:rPr lang="en-US" sz="2400" b="1" dirty="0"/>
                        <a:t> </a:t>
                      </a:r>
                      <a:r>
                        <a:rPr lang="en-US" sz="2400" b="1" dirty="0" err="1"/>
                        <a:t>algo</a:t>
                      </a:r>
                      <a:endParaRPr lang="en-IN" sz="2400" b="1" dirty="0"/>
                    </a:p>
                  </a:txBody>
                  <a:tcPr/>
                </a:tc>
                <a:extLst>
                  <a:ext uri="{0D108BD9-81ED-4DB2-BD59-A6C34878D82A}">
                    <a16:rowId xmlns:a16="http://schemas.microsoft.com/office/drawing/2014/main" val="2732959874"/>
                  </a:ext>
                </a:extLst>
              </a:tr>
              <a:tr h="370840">
                <a:tc>
                  <a:txBody>
                    <a:bodyPr/>
                    <a:lstStyle/>
                    <a:p>
                      <a:r>
                        <a:rPr lang="en-IN" sz="2400" b="1" dirty="0"/>
                        <a:t>Traffic is less</a:t>
                      </a:r>
                    </a:p>
                  </a:txBody>
                  <a:tcPr/>
                </a:tc>
                <a:tc>
                  <a:txBody>
                    <a:bodyPr/>
                    <a:lstStyle/>
                    <a:p>
                      <a:r>
                        <a:rPr lang="en-IN" sz="2400" b="1" dirty="0"/>
                        <a:t>Traffic is more</a:t>
                      </a:r>
                    </a:p>
                  </a:txBody>
                  <a:tcPr/>
                </a:tc>
                <a:extLst>
                  <a:ext uri="{0D108BD9-81ED-4DB2-BD59-A6C34878D82A}">
                    <a16:rowId xmlns:a16="http://schemas.microsoft.com/office/drawing/2014/main" val="2044760711"/>
                  </a:ext>
                </a:extLst>
              </a:tr>
            </a:tbl>
          </a:graphicData>
        </a:graphic>
      </p:graphicFrame>
      <p:sp>
        <p:nvSpPr>
          <p:cNvPr id="7" name="Title 1">
            <a:extLst>
              <a:ext uri="{FF2B5EF4-FFF2-40B4-BE49-F238E27FC236}">
                <a16:creationId xmlns:a16="http://schemas.microsoft.com/office/drawing/2014/main" id="{0EF03A15-1796-4694-A07F-599039833C29}"/>
              </a:ext>
            </a:extLst>
          </p:cNvPr>
          <p:cNvSpPr txBox="1">
            <a:spLocks/>
          </p:cNvSpPr>
          <p:nvPr/>
        </p:nvSpPr>
        <p:spPr>
          <a:xfrm>
            <a:off x="0" y="-280476"/>
            <a:ext cx="12192000" cy="98806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rPr>
              <a:t>Distance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Vector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(DVR)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Protocol</a:t>
            </a:r>
          </a:p>
        </p:txBody>
      </p:sp>
    </p:spTree>
    <p:extLst>
      <p:ext uri="{BB962C8B-B14F-4D97-AF65-F5344CB8AC3E}">
        <p14:creationId xmlns:p14="http://schemas.microsoft.com/office/powerpoint/2010/main" val="1718099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6CA6A2-08ED-38CE-3ABB-65575D361DDE}"/>
              </a:ext>
            </a:extLst>
          </p:cNvPr>
          <p:cNvPicPr>
            <a:picLocks noChangeAspect="1"/>
          </p:cNvPicPr>
          <p:nvPr/>
        </p:nvPicPr>
        <p:blipFill>
          <a:blip r:embed="rId2"/>
          <a:stretch>
            <a:fillRect/>
          </a:stretch>
        </p:blipFill>
        <p:spPr>
          <a:xfrm>
            <a:off x="1624155" y="7162800"/>
            <a:ext cx="9432611" cy="5187899"/>
          </a:xfrm>
          <a:prstGeom prst="rect">
            <a:avLst/>
          </a:prstGeom>
        </p:spPr>
      </p:pic>
      <p:graphicFrame>
        <p:nvGraphicFramePr>
          <p:cNvPr id="2" name="Table 1">
            <a:extLst>
              <a:ext uri="{FF2B5EF4-FFF2-40B4-BE49-F238E27FC236}">
                <a16:creationId xmlns:a16="http://schemas.microsoft.com/office/drawing/2014/main" id="{A137DDD3-CFE9-4F02-BF0A-BE5776C6149B}"/>
              </a:ext>
            </a:extLst>
          </p:cNvPr>
          <p:cNvGraphicFramePr>
            <a:graphicFrameLocks noGrp="1"/>
          </p:cNvGraphicFramePr>
          <p:nvPr>
            <p:extLst>
              <p:ext uri="{D42A27DB-BD31-4B8C-83A1-F6EECF244321}">
                <p14:modId xmlns:p14="http://schemas.microsoft.com/office/powerpoint/2010/main" val="2543679345"/>
              </p:ext>
            </p:extLst>
          </p:nvPr>
        </p:nvGraphicFramePr>
        <p:xfrm>
          <a:off x="2171699" y="1694178"/>
          <a:ext cx="9908006" cy="3810000"/>
        </p:xfrm>
        <a:graphic>
          <a:graphicData uri="http://schemas.openxmlformats.org/drawingml/2006/table">
            <a:tbl>
              <a:tblPr firstRow="1" bandRow="1">
                <a:tableStyleId>{87D5F526-33FA-4FCB-9636-5639686733BC}</a:tableStyleId>
              </a:tblPr>
              <a:tblGrid>
                <a:gridCol w="4954003">
                  <a:extLst>
                    <a:ext uri="{9D8B030D-6E8A-4147-A177-3AD203B41FA5}">
                      <a16:colId xmlns:a16="http://schemas.microsoft.com/office/drawing/2014/main" val="1063173774"/>
                    </a:ext>
                  </a:extLst>
                </a:gridCol>
                <a:gridCol w="4954003">
                  <a:extLst>
                    <a:ext uri="{9D8B030D-6E8A-4147-A177-3AD203B41FA5}">
                      <a16:colId xmlns:a16="http://schemas.microsoft.com/office/drawing/2014/main" val="939668787"/>
                    </a:ext>
                  </a:extLst>
                </a:gridCol>
              </a:tblGrid>
              <a:tr h="370840">
                <a:tc>
                  <a:txBody>
                    <a:bodyPr/>
                    <a:lstStyle/>
                    <a:p>
                      <a:pPr algn="ctr"/>
                      <a:r>
                        <a:rPr lang="en-IN" sz="2800" b="1" dirty="0"/>
                        <a:t>Distance Vector Routing</a:t>
                      </a:r>
                    </a:p>
                  </a:txBody>
                  <a:tcPr>
                    <a:solidFill>
                      <a:schemeClr val="accent3">
                        <a:lumMod val="75000"/>
                      </a:schemeClr>
                    </a:solidFill>
                  </a:tcPr>
                </a:tc>
                <a:tc>
                  <a:txBody>
                    <a:bodyPr/>
                    <a:lstStyle/>
                    <a:p>
                      <a:pPr algn="ctr"/>
                      <a:r>
                        <a:rPr lang="en-IN" sz="2800" b="1" dirty="0"/>
                        <a:t>Link State Routing</a:t>
                      </a:r>
                    </a:p>
                  </a:txBody>
                  <a:tcPr>
                    <a:solidFill>
                      <a:schemeClr val="accent3">
                        <a:lumMod val="75000"/>
                      </a:schemeClr>
                    </a:solidFill>
                  </a:tcPr>
                </a:tc>
                <a:extLst>
                  <a:ext uri="{0D108BD9-81ED-4DB2-BD59-A6C34878D82A}">
                    <a16:rowId xmlns:a16="http://schemas.microsoft.com/office/drawing/2014/main" val="545486728"/>
                  </a:ext>
                </a:extLst>
              </a:tr>
              <a:tr h="370840">
                <a:tc>
                  <a:txBody>
                    <a:bodyPr/>
                    <a:lstStyle/>
                    <a:p>
                      <a:r>
                        <a:rPr lang="en-US" sz="2400" b="1" dirty="0"/>
                        <a:t>Converges slowly i.e. good news spread fast and bad news spread slowly.</a:t>
                      </a:r>
                      <a:endParaRPr lang="en-IN" sz="2400" b="1" dirty="0"/>
                    </a:p>
                  </a:txBody>
                  <a:tcPr/>
                </a:tc>
                <a:tc>
                  <a:txBody>
                    <a:bodyPr/>
                    <a:lstStyle/>
                    <a:p>
                      <a:r>
                        <a:rPr lang="en-IN" sz="2400" b="1" dirty="0"/>
                        <a:t>Converges faster.</a:t>
                      </a:r>
                    </a:p>
                  </a:txBody>
                  <a:tcPr/>
                </a:tc>
                <a:extLst>
                  <a:ext uri="{0D108BD9-81ED-4DB2-BD59-A6C34878D82A}">
                    <a16:rowId xmlns:a16="http://schemas.microsoft.com/office/drawing/2014/main" val="3202517577"/>
                  </a:ext>
                </a:extLst>
              </a:tr>
              <a:tr h="370840">
                <a:tc>
                  <a:txBody>
                    <a:bodyPr/>
                    <a:lstStyle/>
                    <a:p>
                      <a:r>
                        <a:rPr lang="en-IN" sz="2400" b="1" dirty="0"/>
                        <a:t>Count to infinity problem.</a:t>
                      </a:r>
                    </a:p>
                  </a:txBody>
                  <a:tcPr/>
                </a:tc>
                <a:tc>
                  <a:txBody>
                    <a:bodyPr/>
                    <a:lstStyle/>
                    <a:p>
                      <a:r>
                        <a:rPr lang="en-US" sz="2400" b="1" dirty="0"/>
                        <a:t>No count to infinity problem.</a:t>
                      </a:r>
                      <a:endParaRPr lang="en-IN" sz="2400" b="1" dirty="0"/>
                    </a:p>
                  </a:txBody>
                  <a:tcPr/>
                </a:tc>
                <a:extLst>
                  <a:ext uri="{0D108BD9-81ED-4DB2-BD59-A6C34878D82A}">
                    <a16:rowId xmlns:a16="http://schemas.microsoft.com/office/drawing/2014/main" val="2638054096"/>
                  </a:ext>
                </a:extLst>
              </a:tr>
              <a:tr h="370840">
                <a:tc>
                  <a:txBody>
                    <a:bodyPr/>
                    <a:lstStyle/>
                    <a:p>
                      <a:r>
                        <a:rPr lang="en-US" sz="2400" b="1" dirty="0"/>
                        <a:t>Persistent looping problem i.e. loop will there forever.</a:t>
                      </a:r>
                      <a:endParaRPr lang="en-IN" sz="2400" b="1" dirty="0"/>
                    </a:p>
                  </a:txBody>
                  <a:tcPr/>
                </a:tc>
                <a:tc>
                  <a:txBody>
                    <a:bodyPr/>
                    <a:lstStyle/>
                    <a:p>
                      <a:r>
                        <a:rPr lang="en-US" sz="2400" b="1" dirty="0"/>
                        <a:t>No persistent loops, only transient loops.</a:t>
                      </a:r>
                      <a:endParaRPr lang="en-IN" sz="2400" b="1" dirty="0"/>
                    </a:p>
                  </a:txBody>
                  <a:tcPr/>
                </a:tc>
                <a:extLst>
                  <a:ext uri="{0D108BD9-81ED-4DB2-BD59-A6C34878D82A}">
                    <a16:rowId xmlns:a16="http://schemas.microsoft.com/office/drawing/2014/main" val="3428089443"/>
                  </a:ext>
                </a:extLst>
              </a:tr>
              <a:tr h="370840">
                <a:tc>
                  <a:txBody>
                    <a:bodyPr/>
                    <a:lstStyle/>
                    <a:p>
                      <a:r>
                        <a:rPr lang="en-US" sz="2400" b="1" dirty="0"/>
                        <a:t>Practical implementation is RIP and IGRP.</a:t>
                      </a:r>
                      <a:endParaRPr lang="en-IN" sz="2400" b="1" dirty="0"/>
                    </a:p>
                  </a:txBody>
                  <a:tcPr/>
                </a:tc>
                <a:tc>
                  <a:txBody>
                    <a:bodyPr/>
                    <a:lstStyle/>
                    <a:p>
                      <a:r>
                        <a:rPr lang="en-US" sz="2400" b="1" dirty="0"/>
                        <a:t>Practical implementation is OSPF and ISIS.</a:t>
                      </a:r>
                      <a:endParaRPr lang="en-IN" sz="2400" b="1" dirty="0"/>
                    </a:p>
                  </a:txBody>
                  <a:tcPr/>
                </a:tc>
                <a:extLst>
                  <a:ext uri="{0D108BD9-81ED-4DB2-BD59-A6C34878D82A}">
                    <a16:rowId xmlns:a16="http://schemas.microsoft.com/office/drawing/2014/main" val="1695120451"/>
                  </a:ext>
                </a:extLst>
              </a:tr>
            </a:tbl>
          </a:graphicData>
        </a:graphic>
      </p:graphicFrame>
      <p:sp>
        <p:nvSpPr>
          <p:cNvPr id="7" name="Title 1">
            <a:extLst>
              <a:ext uri="{FF2B5EF4-FFF2-40B4-BE49-F238E27FC236}">
                <a16:creationId xmlns:a16="http://schemas.microsoft.com/office/drawing/2014/main" id="{0EF03A15-1796-4694-A07F-599039833C29}"/>
              </a:ext>
            </a:extLst>
          </p:cNvPr>
          <p:cNvSpPr txBox="1">
            <a:spLocks/>
          </p:cNvSpPr>
          <p:nvPr/>
        </p:nvSpPr>
        <p:spPr>
          <a:xfrm>
            <a:off x="0" y="-280476"/>
            <a:ext cx="12192000" cy="98806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rPr>
              <a:t>Distance</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Vector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Routing</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(DVR)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Protocol</a:t>
            </a:r>
          </a:p>
        </p:txBody>
      </p:sp>
    </p:spTree>
    <p:extLst>
      <p:ext uri="{BB962C8B-B14F-4D97-AF65-F5344CB8AC3E}">
        <p14:creationId xmlns:p14="http://schemas.microsoft.com/office/powerpoint/2010/main" val="1123615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876926" y="728663"/>
            <a:ext cx="10315073" cy="5553287"/>
          </a:xfrm>
          <a:prstGeom prst="rect">
            <a:avLst/>
          </a:prstGeom>
          <a:noFill/>
          <a:ln>
            <a:noFill/>
          </a:ln>
        </p:spPr>
        <p:txBody>
          <a:bodyPr spcFirstLastPara="1" wrap="square" lIns="121900" tIns="60933" rIns="121900" bIns="60933" anchor="t" anchorCtr="0">
            <a:noAutofit/>
          </a:bodyPr>
          <a:lstStyle/>
          <a:p>
            <a:pPr marL="152380" indent="0">
              <a:lnSpc>
                <a:spcPts val="4000"/>
              </a:lnSpc>
              <a:buNone/>
            </a:pPr>
            <a:r>
              <a:rPr lang="en-US" sz="2800" b="1" dirty="0">
                <a:latin typeface="Arial" panose="020B0604020202020204" pitchFamily="34" charset="0"/>
                <a:cs typeface="Arial" panose="020B0604020202020204" pitchFamily="34" charset="0"/>
              </a:rPr>
              <a:t>Common Dynamic Routing Protocols:</a:t>
            </a:r>
          </a:p>
          <a:p>
            <a:pPr marL="152380" indent="0">
              <a:lnSpc>
                <a:spcPts val="4000"/>
              </a:lnSpc>
              <a:buClrTx/>
              <a:buSzPct val="100000"/>
              <a:buNone/>
            </a:pPr>
            <a:r>
              <a:rPr lang="en-US" sz="2800" b="1" dirty="0">
                <a:solidFill>
                  <a:srgbClr val="002060"/>
                </a:solidFill>
                <a:latin typeface="Arial" panose="020B0604020202020204" pitchFamily="34" charset="0"/>
                <a:cs typeface="Arial" panose="020B0604020202020204" pitchFamily="34" charset="0"/>
              </a:rPr>
              <a:t>RIP (Routing Information Protocol): </a:t>
            </a:r>
            <a:r>
              <a:rPr lang="en-US" sz="2800" b="1" dirty="0">
                <a:latin typeface="Arial" panose="020B0604020202020204" pitchFamily="34" charset="0"/>
                <a:cs typeface="Arial" panose="020B0604020202020204" pitchFamily="34" charset="0"/>
              </a:rPr>
              <a:t>The Routing Information Protocol (RIP) uses "hop count" to determine the shortest path from one network to another, where "hop count" refers to the number of routers a packet must pass through on its way to the destination (with a maximum limit of 15 hops). </a:t>
            </a:r>
          </a:p>
        </p:txBody>
      </p:sp>
      <p:sp>
        <p:nvSpPr>
          <p:cNvPr id="5" name="Google Shape;102;p24"/>
          <p:cNvSpPr txBox="1">
            <a:spLocks noGrp="1"/>
          </p:cNvSpPr>
          <p:nvPr>
            <p:ph type="title"/>
          </p:nvPr>
        </p:nvSpPr>
        <p:spPr>
          <a:xfrm>
            <a:off x="0"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kern="1200" spc="-67" dirty="0">
                <a:solidFill>
                  <a:srgbClr val="5F0000"/>
                </a:solidFill>
                <a:latin typeface="Arial" panose="020B0604020202020204" pitchFamily="34" charset="0"/>
                <a:ea typeface="Calibri"/>
                <a:cs typeface="Arial" panose="020B0604020202020204" pitchFamily="34" charset="0"/>
                <a:sym typeface="Arial"/>
              </a:rPr>
              <a:t>Dynamic Routing Protocols</a:t>
            </a:r>
          </a:p>
        </p:txBody>
      </p:sp>
    </p:spTree>
    <p:extLst>
      <p:ext uri="{BB962C8B-B14F-4D97-AF65-F5344CB8AC3E}">
        <p14:creationId xmlns:p14="http://schemas.microsoft.com/office/powerpoint/2010/main" val="3068022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955587" y="1345043"/>
            <a:ext cx="9935633" cy="5010044"/>
          </a:xfrm>
          <a:prstGeom prst="rect">
            <a:avLst/>
          </a:prstGeom>
          <a:noFill/>
          <a:ln>
            <a:noFill/>
          </a:ln>
        </p:spPr>
        <p:txBody>
          <a:bodyPr spcFirstLastPara="1" wrap="square" lIns="121900" tIns="60933" rIns="121900" bIns="60933" anchor="t" anchorCtr="0">
            <a:noAutofit/>
          </a:bodyPr>
          <a:lstStyle/>
          <a:p>
            <a:pPr marL="152380" indent="0">
              <a:buNone/>
            </a:pPr>
            <a:r>
              <a:rPr lang="en-US" sz="2800" b="1" dirty="0">
                <a:latin typeface="Arial" panose="020B0604020202020204" pitchFamily="34" charset="0"/>
                <a:cs typeface="Arial" panose="020B0604020202020204" pitchFamily="34" charset="0"/>
              </a:rPr>
              <a:t>Each time a packet travels from one network to another, it is considered a "hop.“</a:t>
            </a:r>
          </a:p>
          <a:p>
            <a:pPr lvl="1">
              <a:buSzPct val="100000"/>
              <a:buFont typeface="Wingdings" panose="05000000000000000000" pitchFamily="2" charset="2"/>
              <a:buChar char="Ø"/>
            </a:pPr>
            <a:r>
              <a:rPr lang="en-US" sz="2800" b="1" dirty="0">
                <a:latin typeface="Arial" panose="020B0604020202020204" pitchFamily="34" charset="0"/>
                <a:cs typeface="Arial" panose="020B0604020202020204" pitchFamily="34" charset="0"/>
              </a:rPr>
              <a:t>Simple but not suitable for large networks due to the hop count limit.</a:t>
            </a:r>
          </a:p>
          <a:p>
            <a:pPr lvl="1">
              <a:buSzPct val="100000"/>
              <a:buFont typeface="Wingdings" panose="05000000000000000000" pitchFamily="2" charset="2"/>
              <a:buChar char="Ø"/>
            </a:pPr>
            <a:r>
              <a:rPr lang="en-US" sz="2800" b="1" dirty="0">
                <a:latin typeface="Arial" panose="020B0604020202020204" pitchFamily="34" charset="0"/>
                <a:cs typeface="Arial" panose="020B0604020202020204" pitchFamily="34" charset="0"/>
              </a:rPr>
              <a:t>Updates are shared every 30 seconds, which can lead to inefficient routing in larger networks.</a:t>
            </a:r>
          </a:p>
        </p:txBody>
      </p:sp>
      <p:sp>
        <p:nvSpPr>
          <p:cNvPr id="7" name="Google Shape;102;p24">
            <a:extLst>
              <a:ext uri="{FF2B5EF4-FFF2-40B4-BE49-F238E27FC236}">
                <a16:creationId xmlns:a16="http://schemas.microsoft.com/office/drawing/2014/main" id="{82D59241-60DD-4DE5-B63D-2D4A5DA421B7}"/>
              </a:ext>
            </a:extLst>
          </p:cNvPr>
          <p:cNvSpPr txBox="1">
            <a:spLocks noGrp="1"/>
          </p:cNvSpPr>
          <p:nvPr>
            <p:ph type="title"/>
          </p:nvPr>
        </p:nvSpPr>
        <p:spPr>
          <a:xfrm>
            <a:off x="0"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kern="1200" spc="-67" dirty="0">
                <a:solidFill>
                  <a:srgbClr val="5F0000"/>
                </a:solidFill>
                <a:latin typeface="Arial" panose="020B0604020202020204" pitchFamily="34" charset="0"/>
                <a:ea typeface="Calibri"/>
                <a:cs typeface="Arial" panose="020B0604020202020204" pitchFamily="34" charset="0"/>
                <a:sym typeface="Arial"/>
              </a:rPr>
              <a:t>Dynamic Routing Protocols</a:t>
            </a:r>
          </a:p>
        </p:txBody>
      </p:sp>
    </p:spTree>
    <p:extLst>
      <p:ext uri="{BB962C8B-B14F-4D97-AF65-F5344CB8AC3E}">
        <p14:creationId xmlns:p14="http://schemas.microsoft.com/office/powerpoint/2010/main" val="24710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42D7F6B-CB50-AA08-1E7D-79863BFA02A6}"/>
              </a:ext>
            </a:extLst>
          </p:cNvPr>
          <p:cNvSpPr txBox="1">
            <a:spLocks/>
          </p:cNvSpPr>
          <p:nvPr/>
        </p:nvSpPr>
        <p:spPr>
          <a:xfrm>
            <a:off x="5454861" y="110913"/>
            <a:ext cx="1373735" cy="591051"/>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RIP</a:t>
            </a:r>
          </a:p>
        </p:txBody>
      </p:sp>
      <p:sp>
        <p:nvSpPr>
          <p:cNvPr id="6" name="TextBox 5">
            <a:extLst>
              <a:ext uri="{FF2B5EF4-FFF2-40B4-BE49-F238E27FC236}">
                <a16:creationId xmlns:a16="http://schemas.microsoft.com/office/drawing/2014/main" id="{9FCBFE00-876A-1F5E-7229-7CA8938262AC}"/>
              </a:ext>
            </a:extLst>
          </p:cNvPr>
          <p:cNvSpPr txBox="1"/>
          <p:nvPr/>
        </p:nvSpPr>
        <p:spPr>
          <a:xfrm>
            <a:off x="2045368" y="903302"/>
            <a:ext cx="10146641" cy="4662495"/>
          </a:xfrm>
          <a:prstGeom prst="rect">
            <a:avLst/>
          </a:prstGeom>
          <a:noFill/>
        </p:spPr>
        <p:txBody>
          <a:bodyPr wrap="square">
            <a:spAutoFit/>
          </a:bodyPr>
          <a:lstStyle/>
          <a:p>
            <a:pPr marL="609523" indent="-609523">
              <a:lnSpc>
                <a:spcPts val="40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Routing Information Protocol (RIP) is a dynamic routing protocol that uses hop count as its routing metric to determine the best path between the source and destination networks.</a:t>
            </a:r>
          </a:p>
          <a:p>
            <a:pPr marL="609523" indent="-609523">
              <a:lnSpc>
                <a:spcPts val="4000"/>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609523" indent="-609523">
              <a:lnSpc>
                <a:spcPts val="40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It is a distance-vector routing protocol with an administrative distance (AD) value of 120 and operates at the Network layer of the OSI model. RIP uses port number 520.</a:t>
            </a:r>
          </a:p>
        </p:txBody>
      </p:sp>
    </p:spTree>
    <p:extLst>
      <p:ext uri="{BB962C8B-B14F-4D97-AF65-F5344CB8AC3E}">
        <p14:creationId xmlns:p14="http://schemas.microsoft.com/office/powerpoint/2010/main" val="3071100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019754" y="549275"/>
            <a:ext cx="10228391" cy="5837495"/>
          </a:xfrm>
          <a:prstGeom prst="rect">
            <a:avLst/>
          </a:prstGeom>
          <a:noFill/>
        </p:spPr>
        <p:txBody>
          <a:bodyPr wrap="square">
            <a:spAutoFit/>
          </a:bodyPr>
          <a:lstStyle/>
          <a:p>
            <a:pPr>
              <a:lnSpc>
                <a:spcPts val="3200"/>
              </a:lnSpc>
            </a:pPr>
            <a:r>
              <a:rPr lang="en-US" sz="2800" b="1" dirty="0">
                <a:solidFill>
                  <a:srgbClr val="002060"/>
                </a:solidFill>
                <a:latin typeface="Arial" panose="020B0604020202020204" pitchFamily="34" charset="0"/>
                <a:cs typeface="Arial" panose="020B0604020202020204" pitchFamily="34" charset="0"/>
              </a:rPr>
              <a:t>Hop Count:</a:t>
            </a:r>
          </a:p>
          <a:p>
            <a:pPr>
              <a:lnSpc>
                <a:spcPts val="3200"/>
              </a:lnSpc>
            </a:pPr>
            <a:endParaRPr lang="en-US" sz="2800" b="1" dirty="0">
              <a:latin typeface="Arial" panose="020B0604020202020204" pitchFamily="34" charset="0"/>
              <a:cs typeface="Arial" panose="020B0604020202020204" pitchFamily="34" charset="0"/>
            </a:endParaRPr>
          </a:p>
          <a:p>
            <a:pPr marL="285717" indent="-285717">
              <a:lnSpc>
                <a:spcPts val="32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Hop count is the number of routers encountered between the source and destination networks. The path with the lowest hop count is considered the best route and is therefore placed in the routing table. </a:t>
            </a:r>
          </a:p>
          <a:p>
            <a:pPr marL="285717" indent="-285717">
              <a:lnSpc>
                <a:spcPts val="3200"/>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17" indent="-285717">
              <a:lnSpc>
                <a:spcPts val="32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RIP prevents routing loops by limiting the number of hops allowed in a path between the source and destination. </a:t>
            </a:r>
          </a:p>
          <a:p>
            <a:pPr marL="285717" indent="-285717">
              <a:lnSpc>
                <a:spcPts val="3200"/>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17" indent="-285717">
              <a:lnSpc>
                <a:spcPts val="32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The maximum hop count allowed in RIP is 15, and a hop count of 16 is considered to indicate that the network is unreachable. </a:t>
            </a:r>
          </a:p>
        </p:txBody>
      </p:sp>
      <p:sp>
        <p:nvSpPr>
          <p:cNvPr id="4" name="Title 1">
            <a:extLst>
              <a:ext uri="{FF2B5EF4-FFF2-40B4-BE49-F238E27FC236}">
                <a16:creationId xmlns:a16="http://schemas.microsoft.com/office/drawing/2014/main" id="{D9348D7C-B7FF-4D67-A70D-150143116739}"/>
              </a:ext>
            </a:extLst>
          </p:cNvPr>
          <p:cNvSpPr txBox="1">
            <a:spLocks/>
          </p:cNvSpPr>
          <p:nvPr/>
        </p:nvSpPr>
        <p:spPr>
          <a:xfrm>
            <a:off x="5454861" y="110913"/>
            <a:ext cx="1373735" cy="591051"/>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RIP</a:t>
            </a:r>
          </a:p>
        </p:txBody>
      </p:sp>
    </p:spTree>
    <p:extLst>
      <p:ext uri="{BB962C8B-B14F-4D97-AF65-F5344CB8AC3E}">
        <p14:creationId xmlns:p14="http://schemas.microsoft.com/office/powerpoint/2010/main" val="1766715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051839" y="867206"/>
            <a:ext cx="9935633" cy="4662495"/>
          </a:xfrm>
          <a:prstGeom prst="rect">
            <a:avLst/>
          </a:prstGeom>
          <a:noFill/>
        </p:spPr>
        <p:txBody>
          <a:bodyPr wrap="square">
            <a:spAutoFit/>
          </a:bodyPr>
          <a:lstStyle/>
          <a:p>
            <a:pPr>
              <a:lnSpc>
                <a:spcPts val="4000"/>
              </a:lnSpc>
            </a:pPr>
            <a:r>
              <a:rPr lang="en-US" sz="2800" b="1" dirty="0">
                <a:solidFill>
                  <a:srgbClr val="002060"/>
                </a:solidFill>
                <a:latin typeface="Arial" panose="020B0604020202020204" pitchFamily="34" charset="0"/>
                <a:cs typeface="Arial" panose="020B0604020202020204" pitchFamily="34" charset="0"/>
              </a:rPr>
              <a:t>Features of RIP:</a:t>
            </a:r>
          </a:p>
          <a:p>
            <a:pPr>
              <a:lnSpc>
                <a:spcPts val="4000"/>
              </a:lnSpc>
            </a:pPr>
            <a:endParaRPr lang="en-US" sz="2800" b="1" dirty="0">
              <a:latin typeface="Arial" panose="020B0604020202020204" pitchFamily="34" charset="0"/>
              <a:cs typeface="Arial" panose="020B0604020202020204" pitchFamily="34" charset="0"/>
            </a:endParaRPr>
          </a:p>
          <a:p>
            <a:pPr marL="380953" indent="-380953">
              <a:lnSpc>
                <a:spcPts val="40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Network updates are exchanged periodically.</a:t>
            </a:r>
          </a:p>
          <a:p>
            <a:pPr marL="380953" indent="-380953">
              <a:lnSpc>
                <a:spcPts val="40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Updates (routing information) are broadcast to all routers in the network.</a:t>
            </a:r>
          </a:p>
          <a:p>
            <a:pPr marL="380953" indent="-380953">
              <a:lnSpc>
                <a:spcPts val="40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Full routing tables are sent in each update.</a:t>
            </a:r>
          </a:p>
          <a:p>
            <a:pPr marL="380953" indent="-380953">
              <a:lnSpc>
                <a:spcPts val="40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Routers trust the routing information received from neighbor routers; a practice known as “routing on rumors”.</a:t>
            </a:r>
          </a:p>
        </p:txBody>
      </p:sp>
      <p:sp>
        <p:nvSpPr>
          <p:cNvPr id="4" name="Title 1">
            <a:extLst>
              <a:ext uri="{FF2B5EF4-FFF2-40B4-BE49-F238E27FC236}">
                <a16:creationId xmlns:a16="http://schemas.microsoft.com/office/drawing/2014/main" id="{AF8B3EC2-E4F3-4C5F-ACAE-BC5D3AAEB58F}"/>
              </a:ext>
            </a:extLst>
          </p:cNvPr>
          <p:cNvSpPr txBox="1">
            <a:spLocks/>
          </p:cNvSpPr>
          <p:nvPr/>
        </p:nvSpPr>
        <p:spPr>
          <a:xfrm>
            <a:off x="5454861" y="110913"/>
            <a:ext cx="1373735" cy="591051"/>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RIP</a:t>
            </a:r>
          </a:p>
        </p:txBody>
      </p:sp>
    </p:spTree>
    <p:extLst>
      <p:ext uri="{BB962C8B-B14F-4D97-AF65-F5344CB8AC3E}">
        <p14:creationId xmlns:p14="http://schemas.microsoft.com/office/powerpoint/2010/main" val="3737190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0" y="903292"/>
            <a:ext cx="10020309" cy="5016758"/>
          </a:xfrm>
          <a:prstGeom prst="rect">
            <a:avLst/>
          </a:prstGeom>
          <a:noFill/>
        </p:spPr>
        <p:txBody>
          <a:bodyPr wrap="square">
            <a:spAutoFit/>
          </a:bodyPr>
          <a:lstStyle/>
          <a:p>
            <a:pPr>
              <a:lnSpc>
                <a:spcPts val="3200"/>
              </a:lnSpc>
            </a:pPr>
            <a:r>
              <a:rPr lang="en-US" sz="2800" b="1" dirty="0">
                <a:solidFill>
                  <a:srgbClr val="002060"/>
                </a:solidFill>
                <a:latin typeface="Arial" panose="020B0604020202020204" pitchFamily="34" charset="0"/>
                <a:cs typeface="Arial" panose="020B0604020202020204" pitchFamily="34" charset="0"/>
              </a:rPr>
              <a:t>How RIP Works:</a:t>
            </a:r>
          </a:p>
          <a:p>
            <a:pPr>
              <a:lnSpc>
                <a:spcPts val="3200"/>
              </a:lnSpc>
            </a:pPr>
            <a:endParaRPr lang="en-US" sz="2800" b="1" dirty="0">
              <a:latin typeface="Arial" panose="020B0604020202020204" pitchFamily="34" charset="0"/>
              <a:cs typeface="Arial" panose="020B0604020202020204" pitchFamily="34" charset="0"/>
            </a:endParaRPr>
          </a:p>
          <a:p>
            <a:pPr>
              <a:lnSpc>
                <a:spcPts val="3200"/>
              </a:lnSpc>
            </a:pPr>
            <a:r>
              <a:rPr lang="en-US" sz="2800" b="1" dirty="0">
                <a:latin typeface="Arial" panose="020B0604020202020204" pitchFamily="34" charset="0"/>
                <a:cs typeface="Arial" panose="020B0604020202020204" pitchFamily="34" charset="0"/>
              </a:rPr>
              <a:t>If there are 8 routers in a network and Router 1 wants to send data to Router 3, RIP will select the route with the fewest number of hops. Suppose there are three possible routes from Router 1 to Router 3: Route1, Route 2, and Route 3.</a:t>
            </a:r>
          </a:p>
          <a:p>
            <a:pPr marL="609523" indent="-609523">
              <a:lnSpc>
                <a:spcPts val="32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Route 1 has 3 hops.</a:t>
            </a:r>
          </a:p>
          <a:p>
            <a:pPr marL="609523" indent="-609523">
              <a:lnSpc>
                <a:spcPts val="32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Route 2 has 2 hops.</a:t>
            </a:r>
          </a:p>
          <a:p>
            <a:pPr marL="609523" indent="-609523">
              <a:lnSpc>
                <a:spcPts val="32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Route 3 has 4 hops.</a:t>
            </a:r>
          </a:p>
          <a:p>
            <a:pPr>
              <a:lnSpc>
                <a:spcPts val="3200"/>
              </a:lnSpc>
            </a:pPr>
            <a:r>
              <a:rPr lang="en-US" sz="2800" b="1" dirty="0">
                <a:latin typeface="Arial" panose="020B0604020202020204" pitchFamily="34" charset="0"/>
                <a:cs typeface="Arial" panose="020B0604020202020204" pitchFamily="34" charset="0"/>
              </a:rPr>
              <a:t>In this case, RIP will choose Route 2, as it has the least number of hops (2), making it the most efficient route.</a:t>
            </a:r>
          </a:p>
        </p:txBody>
      </p:sp>
      <p:sp>
        <p:nvSpPr>
          <p:cNvPr id="5" name="Title 1">
            <a:extLst>
              <a:ext uri="{FF2B5EF4-FFF2-40B4-BE49-F238E27FC236}">
                <a16:creationId xmlns:a16="http://schemas.microsoft.com/office/drawing/2014/main" id="{AC01F04A-1881-4A41-9C47-4131FA2780C5}"/>
              </a:ext>
            </a:extLst>
          </p:cNvPr>
          <p:cNvSpPr txBox="1">
            <a:spLocks/>
          </p:cNvSpPr>
          <p:nvPr/>
        </p:nvSpPr>
        <p:spPr>
          <a:xfrm>
            <a:off x="5454861" y="110913"/>
            <a:ext cx="1373735" cy="591051"/>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RIP</a:t>
            </a:r>
          </a:p>
        </p:txBody>
      </p:sp>
    </p:spTree>
    <p:extLst>
      <p:ext uri="{BB962C8B-B14F-4D97-AF65-F5344CB8AC3E}">
        <p14:creationId xmlns:p14="http://schemas.microsoft.com/office/powerpoint/2010/main" val="237040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A82AB4-9165-5844-725B-E9F189A8844F}"/>
              </a:ext>
            </a:extLst>
          </p:cNvPr>
          <p:cNvPicPr>
            <a:picLocks noChangeAspect="1"/>
          </p:cNvPicPr>
          <p:nvPr/>
        </p:nvPicPr>
        <p:blipFill>
          <a:blip r:embed="rId2"/>
          <a:stretch>
            <a:fillRect/>
          </a:stretch>
        </p:blipFill>
        <p:spPr>
          <a:xfrm>
            <a:off x="1582345" y="6858000"/>
            <a:ext cx="8721667" cy="5101807"/>
          </a:xfrm>
          <a:prstGeom prst="rect">
            <a:avLst/>
          </a:prstGeom>
        </p:spPr>
      </p:pic>
      <p:sp>
        <p:nvSpPr>
          <p:cNvPr id="5" name="Title 1">
            <a:extLst>
              <a:ext uri="{FF2B5EF4-FFF2-40B4-BE49-F238E27FC236}">
                <a16:creationId xmlns:a16="http://schemas.microsoft.com/office/drawing/2014/main" id="{6F49EB28-0A1D-4170-9285-AC4FBA051AEE}"/>
              </a:ext>
            </a:extLst>
          </p:cNvPr>
          <p:cNvSpPr txBox="1">
            <a:spLocks/>
          </p:cNvSpPr>
          <p:nvPr/>
        </p:nvSpPr>
        <p:spPr>
          <a:xfrm>
            <a:off x="5454861" y="110913"/>
            <a:ext cx="1373735" cy="591051"/>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RIP</a:t>
            </a:r>
          </a:p>
        </p:txBody>
      </p:sp>
      <p:grpSp>
        <p:nvGrpSpPr>
          <p:cNvPr id="4" name="Group 3">
            <a:extLst>
              <a:ext uri="{FF2B5EF4-FFF2-40B4-BE49-F238E27FC236}">
                <a16:creationId xmlns:a16="http://schemas.microsoft.com/office/drawing/2014/main" id="{5BA02B6B-B326-4861-B8E6-A47CF1B005A3}"/>
              </a:ext>
            </a:extLst>
          </p:cNvPr>
          <p:cNvGrpSpPr/>
          <p:nvPr/>
        </p:nvGrpSpPr>
        <p:grpSpPr>
          <a:xfrm>
            <a:off x="1800020" y="556067"/>
            <a:ext cx="8967221" cy="6115848"/>
            <a:chOff x="1800020" y="556067"/>
            <a:chExt cx="8967221" cy="6115848"/>
          </a:xfrm>
        </p:grpSpPr>
        <p:cxnSp>
          <p:nvCxnSpPr>
            <p:cNvPr id="6" name="Straight Connector 5">
              <a:extLst>
                <a:ext uri="{FF2B5EF4-FFF2-40B4-BE49-F238E27FC236}">
                  <a16:creationId xmlns:a16="http://schemas.microsoft.com/office/drawing/2014/main" id="{8383CFF4-329D-4C04-9A3D-FD01402C81A6}"/>
                </a:ext>
              </a:extLst>
            </p:cNvPr>
            <p:cNvCxnSpPr>
              <a:cxnSpLocks/>
            </p:cNvCxnSpPr>
            <p:nvPr/>
          </p:nvCxnSpPr>
          <p:spPr>
            <a:xfrm flipH="1" flipV="1">
              <a:off x="2943240" y="3600527"/>
              <a:ext cx="1187359" cy="2113984"/>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523806-4846-4F94-8397-854C344C0CE2}"/>
                </a:ext>
              </a:extLst>
            </p:cNvPr>
            <p:cNvCxnSpPr>
              <a:cxnSpLocks/>
            </p:cNvCxnSpPr>
            <p:nvPr/>
          </p:nvCxnSpPr>
          <p:spPr>
            <a:xfrm flipV="1">
              <a:off x="8255000" y="3586947"/>
              <a:ext cx="1324262" cy="2156257"/>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9A389C-7191-4391-A025-76AAD9747F68}"/>
                </a:ext>
              </a:extLst>
            </p:cNvPr>
            <p:cNvCxnSpPr>
              <a:cxnSpLocks/>
            </p:cNvCxnSpPr>
            <p:nvPr/>
          </p:nvCxnSpPr>
          <p:spPr>
            <a:xfrm>
              <a:off x="8139736" y="1333500"/>
              <a:ext cx="1350489" cy="2176598"/>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991465-AEB4-4D39-928F-AC2AAA213EF4}"/>
                </a:ext>
              </a:extLst>
            </p:cNvPr>
            <p:cNvCxnSpPr>
              <a:cxnSpLocks/>
            </p:cNvCxnSpPr>
            <p:nvPr/>
          </p:nvCxnSpPr>
          <p:spPr>
            <a:xfrm flipH="1">
              <a:off x="2987962" y="1449303"/>
              <a:ext cx="1266418" cy="193719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CCB4CF-EE00-488D-A1F3-D365AE065177}"/>
                </a:ext>
              </a:extLst>
            </p:cNvPr>
            <p:cNvCxnSpPr>
              <a:cxnSpLocks/>
            </p:cNvCxnSpPr>
            <p:nvPr/>
          </p:nvCxnSpPr>
          <p:spPr>
            <a:xfrm>
              <a:off x="4141418" y="5754502"/>
              <a:ext cx="400062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0142D10-4DD3-49A6-9F38-9BB2A6E377C0}"/>
                </a:ext>
              </a:extLst>
            </p:cNvPr>
            <p:cNvCxnSpPr>
              <a:cxnSpLocks/>
            </p:cNvCxnSpPr>
            <p:nvPr/>
          </p:nvCxnSpPr>
          <p:spPr>
            <a:xfrm>
              <a:off x="4254380" y="1333500"/>
              <a:ext cx="4000620" cy="0"/>
            </a:xfrm>
            <a:prstGeom prst="line">
              <a:avLst/>
            </a:prstGeom>
            <a:ln w="57150">
              <a:solidFill>
                <a:srgbClr val="008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5F7399-F095-400B-9804-44C8C3FC555F}"/>
                </a:ext>
              </a:extLst>
            </p:cNvPr>
            <p:cNvPicPr>
              <a:picLocks noChangeAspect="1"/>
            </p:cNvPicPr>
            <p:nvPr/>
          </p:nvPicPr>
          <p:blipFill>
            <a:blip r:embed="rId3"/>
            <a:stretch>
              <a:fillRect/>
            </a:stretch>
          </p:blipFill>
          <p:spPr>
            <a:xfrm>
              <a:off x="3622842" y="1065597"/>
              <a:ext cx="1263076" cy="837710"/>
            </a:xfrm>
            <a:prstGeom prst="rect">
              <a:avLst/>
            </a:prstGeom>
          </p:spPr>
        </p:pic>
        <p:pic>
          <p:nvPicPr>
            <p:cNvPr id="13" name="Picture 12">
              <a:extLst>
                <a:ext uri="{FF2B5EF4-FFF2-40B4-BE49-F238E27FC236}">
                  <a16:creationId xmlns:a16="http://schemas.microsoft.com/office/drawing/2014/main" id="{1A59A706-B347-4480-8B8B-1DA43E516871}"/>
                </a:ext>
              </a:extLst>
            </p:cNvPr>
            <p:cNvPicPr>
              <a:picLocks noChangeAspect="1"/>
            </p:cNvPicPr>
            <p:nvPr/>
          </p:nvPicPr>
          <p:blipFill>
            <a:blip r:embed="rId3"/>
            <a:stretch>
              <a:fillRect/>
            </a:stretch>
          </p:blipFill>
          <p:spPr>
            <a:xfrm>
              <a:off x="5565520" y="5366553"/>
              <a:ext cx="1263076" cy="837710"/>
            </a:xfrm>
            <a:prstGeom prst="rect">
              <a:avLst/>
            </a:prstGeom>
          </p:spPr>
        </p:pic>
        <p:pic>
          <p:nvPicPr>
            <p:cNvPr id="14" name="Picture 13">
              <a:extLst>
                <a:ext uri="{FF2B5EF4-FFF2-40B4-BE49-F238E27FC236}">
                  <a16:creationId xmlns:a16="http://schemas.microsoft.com/office/drawing/2014/main" id="{4A48B49F-0482-4FEF-B643-8FBB6B6127A9}"/>
                </a:ext>
              </a:extLst>
            </p:cNvPr>
            <p:cNvPicPr>
              <a:picLocks noChangeAspect="1"/>
            </p:cNvPicPr>
            <p:nvPr/>
          </p:nvPicPr>
          <p:blipFill>
            <a:blip r:embed="rId3"/>
            <a:stretch>
              <a:fillRect/>
            </a:stretch>
          </p:blipFill>
          <p:spPr>
            <a:xfrm>
              <a:off x="7508198" y="5366553"/>
              <a:ext cx="1263076" cy="837710"/>
            </a:xfrm>
            <a:prstGeom prst="rect">
              <a:avLst/>
            </a:prstGeom>
          </p:spPr>
        </p:pic>
        <p:pic>
          <p:nvPicPr>
            <p:cNvPr id="15" name="Picture 14">
              <a:extLst>
                <a:ext uri="{FF2B5EF4-FFF2-40B4-BE49-F238E27FC236}">
                  <a16:creationId xmlns:a16="http://schemas.microsoft.com/office/drawing/2014/main" id="{30D8F8E9-5F0C-4E95-B2FA-7BB14998FF44}"/>
                </a:ext>
              </a:extLst>
            </p:cNvPr>
            <p:cNvPicPr>
              <a:picLocks noChangeAspect="1"/>
            </p:cNvPicPr>
            <p:nvPr/>
          </p:nvPicPr>
          <p:blipFill>
            <a:blip r:embed="rId3"/>
            <a:stretch>
              <a:fillRect/>
            </a:stretch>
          </p:blipFill>
          <p:spPr>
            <a:xfrm>
              <a:off x="3622842" y="5411847"/>
              <a:ext cx="1263076" cy="837710"/>
            </a:xfrm>
            <a:prstGeom prst="rect">
              <a:avLst/>
            </a:prstGeom>
          </p:spPr>
        </p:pic>
        <p:cxnSp>
          <p:nvCxnSpPr>
            <p:cNvPr id="16" name="Straight Connector 15">
              <a:extLst>
                <a:ext uri="{FF2B5EF4-FFF2-40B4-BE49-F238E27FC236}">
                  <a16:creationId xmlns:a16="http://schemas.microsoft.com/office/drawing/2014/main" id="{0D909A1B-E6E3-4A9D-B10A-A91074DA894B}"/>
                </a:ext>
              </a:extLst>
            </p:cNvPr>
            <p:cNvCxnSpPr/>
            <p:nvPr/>
          </p:nvCxnSpPr>
          <p:spPr>
            <a:xfrm>
              <a:off x="3225800" y="3517900"/>
              <a:ext cx="6477000" cy="0"/>
            </a:xfrm>
            <a:prstGeom prst="line">
              <a:avLst/>
            </a:prstGeom>
            <a:ln w="57150">
              <a:solidFill>
                <a:srgbClr val="640000"/>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29D38258-2789-40D4-9166-EB6E3F7D2698}"/>
                </a:ext>
              </a:extLst>
            </p:cNvPr>
            <p:cNvPicPr>
              <a:picLocks noChangeAspect="1"/>
            </p:cNvPicPr>
            <p:nvPr/>
          </p:nvPicPr>
          <p:blipFill>
            <a:blip r:embed="rId3"/>
            <a:stretch>
              <a:fillRect/>
            </a:stretch>
          </p:blipFill>
          <p:spPr>
            <a:xfrm>
              <a:off x="2356424" y="3168092"/>
              <a:ext cx="1263076" cy="837710"/>
            </a:xfrm>
            <a:prstGeom prst="rect">
              <a:avLst/>
            </a:prstGeom>
          </p:spPr>
        </p:pic>
        <p:pic>
          <p:nvPicPr>
            <p:cNvPr id="18" name="Picture 17">
              <a:extLst>
                <a:ext uri="{FF2B5EF4-FFF2-40B4-BE49-F238E27FC236}">
                  <a16:creationId xmlns:a16="http://schemas.microsoft.com/office/drawing/2014/main" id="{48B408C2-30F9-464F-A8CA-A0EA4364802C}"/>
                </a:ext>
              </a:extLst>
            </p:cNvPr>
            <p:cNvPicPr>
              <a:picLocks noChangeAspect="1"/>
            </p:cNvPicPr>
            <p:nvPr/>
          </p:nvPicPr>
          <p:blipFill>
            <a:blip r:embed="rId3"/>
            <a:stretch>
              <a:fillRect/>
            </a:stretch>
          </p:blipFill>
          <p:spPr>
            <a:xfrm>
              <a:off x="8947724" y="3168092"/>
              <a:ext cx="1263076" cy="837710"/>
            </a:xfrm>
            <a:prstGeom prst="rect">
              <a:avLst/>
            </a:prstGeom>
          </p:spPr>
        </p:pic>
        <p:pic>
          <p:nvPicPr>
            <p:cNvPr id="19" name="Picture 18">
              <a:extLst>
                <a:ext uri="{FF2B5EF4-FFF2-40B4-BE49-F238E27FC236}">
                  <a16:creationId xmlns:a16="http://schemas.microsoft.com/office/drawing/2014/main" id="{3D7CFBC2-C6E4-46EA-8E43-C315C1A7A480}"/>
                </a:ext>
              </a:extLst>
            </p:cNvPr>
            <p:cNvPicPr>
              <a:picLocks noChangeAspect="1"/>
            </p:cNvPicPr>
            <p:nvPr/>
          </p:nvPicPr>
          <p:blipFill>
            <a:blip r:embed="rId3"/>
            <a:stretch>
              <a:fillRect/>
            </a:stretch>
          </p:blipFill>
          <p:spPr>
            <a:xfrm>
              <a:off x="5603198" y="3219572"/>
              <a:ext cx="1263076" cy="837710"/>
            </a:xfrm>
            <a:prstGeom prst="rect">
              <a:avLst/>
            </a:prstGeom>
          </p:spPr>
        </p:pic>
        <p:pic>
          <p:nvPicPr>
            <p:cNvPr id="20" name="Picture 19">
              <a:extLst>
                <a:ext uri="{FF2B5EF4-FFF2-40B4-BE49-F238E27FC236}">
                  <a16:creationId xmlns:a16="http://schemas.microsoft.com/office/drawing/2014/main" id="{53E2FD25-0A85-4C54-A9F0-599742A1712D}"/>
                </a:ext>
              </a:extLst>
            </p:cNvPr>
            <p:cNvPicPr>
              <a:picLocks noChangeAspect="1"/>
            </p:cNvPicPr>
            <p:nvPr/>
          </p:nvPicPr>
          <p:blipFill>
            <a:blip r:embed="rId3"/>
            <a:stretch>
              <a:fillRect/>
            </a:stretch>
          </p:blipFill>
          <p:spPr>
            <a:xfrm>
              <a:off x="7508198" y="1083845"/>
              <a:ext cx="1263076" cy="837710"/>
            </a:xfrm>
            <a:prstGeom prst="rect">
              <a:avLst/>
            </a:prstGeom>
          </p:spPr>
        </p:pic>
        <p:sp>
          <p:nvSpPr>
            <p:cNvPr id="21" name="TextBox 20">
              <a:extLst>
                <a:ext uri="{FF2B5EF4-FFF2-40B4-BE49-F238E27FC236}">
                  <a16:creationId xmlns:a16="http://schemas.microsoft.com/office/drawing/2014/main" id="{7A1FD4F3-E060-440F-9F66-74A249E454E9}"/>
                </a:ext>
              </a:extLst>
            </p:cNvPr>
            <p:cNvSpPr txBox="1"/>
            <p:nvPr/>
          </p:nvSpPr>
          <p:spPr>
            <a:xfrm>
              <a:off x="5603198" y="802789"/>
              <a:ext cx="1313180" cy="461665"/>
            </a:xfrm>
            <a:prstGeom prst="rect">
              <a:avLst/>
            </a:prstGeom>
            <a:noFill/>
          </p:spPr>
          <p:txBody>
            <a:bodyPr wrap="none" rtlCol="0">
              <a:spAutoFit/>
            </a:bodyPr>
            <a:lstStyle/>
            <a:p>
              <a:r>
                <a:rPr lang="en-US" sz="2400" b="1" dirty="0">
                  <a:solidFill>
                    <a:srgbClr val="640000"/>
                  </a:solidFill>
                </a:rPr>
                <a:t>Route 1</a:t>
              </a:r>
              <a:endParaRPr lang="en-IN" sz="2400" b="1" dirty="0">
                <a:solidFill>
                  <a:srgbClr val="640000"/>
                </a:solidFill>
              </a:endParaRPr>
            </a:p>
          </p:txBody>
        </p:sp>
        <p:sp>
          <p:nvSpPr>
            <p:cNvPr id="22" name="TextBox 21">
              <a:extLst>
                <a:ext uri="{FF2B5EF4-FFF2-40B4-BE49-F238E27FC236}">
                  <a16:creationId xmlns:a16="http://schemas.microsoft.com/office/drawing/2014/main" id="{E866E18D-ED44-4BB9-8BF0-CEBBC57A5C74}"/>
                </a:ext>
              </a:extLst>
            </p:cNvPr>
            <p:cNvSpPr txBox="1"/>
            <p:nvPr/>
          </p:nvSpPr>
          <p:spPr>
            <a:xfrm>
              <a:off x="5603198" y="4091908"/>
              <a:ext cx="1313180" cy="461665"/>
            </a:xfrm>
            <a:prstGeom prst="rect">
              <a:avLst/>
            </a:prstGeom>
            <a:noFill/>
          </p:spPr>
          <p:txBody>
            <a:bodyPr wrap="none" rtlCol="0">
              <a:spAutoFit/>
            </a:bodyPr>
            <a:lstStyle/>
            <a:p>
              <a:r>
                <a:rPr lang="en-US" sz="2400" b="1" dirty="0">
                  <a:solidFill>
                    <a:srgbClr val="640000"/>
                  </a:solidFill>
                </a:rPr>
                <a:t>Route 2</a:t>
              </a:r>
              <a:endParaRPr lang="en-IN" sz="2400" b="1" dirty="0">
                <a:solidFill>
                  <a:srgbClr val="640000"/>
                </a:solidFill>
              </a:endParaRPr>
            </a:p>
          </p:txBody>
        </p:sp>
        <p:sp>
          <p:nvSpPr>
            <p:cNvPr id="23" name="TextBox 22">
              <a:extLst>
                <a:ext uri="{FF2B5EF4-FFF2-40B4-BE49-F238E27FC236}">
                  <a16:creationId xmlns:a16="http://schemas.microsoft.com/office/drawing/2014/main" id="{7341E12D-BB22-406B-A9C7-200EE2582D5E}"/>
                </a:ext>
              </a:extLst>
            </p:cNvPr>
            <p:cNvSpPr txBox="1"/>
            <p:nvPr/>
          </p:nvSpPr>
          <p:spPr>
            <a:xfrm>
              <a:off x="2301567" y="1865216"/>
              <a:ext cx="1039067" cy="461665"/>
            </a:xfrm>
            <a:prstGeom prst="rect">
              <a:avLst/>
            </a:prstGeom>
            <a:noFill/>
          </p:spPr>
          <p:txBody>
            <a:bodyPr wrap="none" rtlCol="0">
              <a:spAutoFit/>
            </a:bodyPr>
            <a:lstStyle/>
            <a:p>
              <a:r>
                <a:rPr lang="en-US" sz="2400" b="1" dirty="0">
                  <a:solidFill>
                    <a:srgbClr val="640000"/>
                  </a:solidFill>
                </a:rPr>
                <a:t>1 Hop</a:t>
              </a:r>
              <a:endParaRPr lang="en-IN" sz="2400" b="1" dirty="0">
                <a:solidFill>
                  <a:srgbClr val="640000"/>
                </a:solidFill>
              </a:endParaRPr>
            </a:p>
          </p:txBody>
        </p:sp>
        <p:sp>
          <p:nvSpPr>
            <p:cNvPr id="24" name="TextBox 23">
              <a:extLst>
                <a:ext uri="{FF2B5EF4-FFF2-40B4-BE49-F238E27FC236}">
                  <a16:creationId xmlns:a16="http://schemas.microsoft.com/office/drawing/2014/main" id="{BE7E96A2-DC03-4DD0-9894-BB7D208CB435}"/>
                </a:ext>
              </a:extLst>
            </p:cNvPr>
            <p:cNvSpPr txBox="1"/>
            <p:nvPr/>
          </p:nvSpPr>
          <p:spPr>
            <a:xfrm>
              <a:off x="7325740" y="3009533"/>
              <a:ext cx="1210588" cy="461665"/>
            </a:xfrm>
            <a:prstGeom prst="rect">
              <a:avLst/>
            </a:prstGeom>
            <a:noFill/>
          </p:spPr>
          <p:txBody>
            <a:bodyPr wrap="none" rtlCol="0">
              <a:spAutoFit/>
            </a:bodyPr>
            <a:lstStyle/>
            <a:p>
              <a:r>
                <a:rPr lang="en-US" sz="2400" b="1" dirty="0">
                  <a:solidFill>
                    <a:srgbClr val="002060"/>
                  </a:solidFill>
                </a:rPr>
                <a:t>2 Hops</a:t>
              </a:r>
              <a:endParaRPr lang="en-IN" sz="2400" b="1" dirty="0">
                <a:solidFill>
                  <a:srgbClr val="002060"/>
                </a:solidFill>
              </a:endParaRPr>
            </a:p>
          </p:txBody>
        </p:sp>
        <p:sp>
          <p:nvSpPr>
            <p:cNvPr id="25" name="TextBox 24">
              <a:extLst>
                <a:ext uri="{FF2B5EF4-FFF2-40B4-BE49-F238E27FC236}">
                  <a16:creationId xmlns:a16="http://schemas.microsoft.com/office/drawing/2014/main" id="{854836B8-DF6B-4FE7-8D11-279974B7573C}"/>
                </a:ext>
              </a:extLst>
            </p:cNvPr>
            <p:cNvSpPr txBox="1"/>
            <p:nvPr/>
          </p:nvSpPr>
          <p:spPr>
            <a:xfrm>
              <a:off x="5965187" y="2650499"/>
              <a:ext cx="579005" cy="461665"/>
            </a:xfrm>
            <a:prstGeom prst="rect">
              <a:avLst/>
            </a:prstGeom>
            <a:noFill/>
          </p:spPr>
          <p:txBody>
            <a:bodyPr wrap="none" rtlCol="0">
              <a:spAutoFit/>
            </a:bodyPr>
            <a:lstStyle/>
            <a:p>
              <a:r>
                <a:rPr lang="en-US" sz="2400" b="1" dirty="0">
                  <a:solidFill>
                    <a:schemeClr val="tx1"/>
                  </a:solidFill>
                </a:rPr>
                <a:t>R2</a:t>
              </a:r>
              <a:endParaRPr lang="en-IN" sz="2400" b="1" dirty="0">
                <a:solidFill>
                  <a:schemeClr val="tx1"/>
                </a:solidFill>
              </a:endParaRPr>
            </a:p>
          </p:txBody>
        </p:sp>
        <p:sp>
          <p:nvSpPr>
            <p:cNvPr id="26" name="TextBox 25">
              <a:extLst>
                <a:ext uri="{FF2B5EF4-FFF2-40B4-BE49-F238E27FC236}">
                  <a16:creationId xmlns:a16="http://schemas.microsoft.com/office/drawing/2014/main" id="{0D324329-A9EA-4C56-9403-DF19CCAB0E6A}"/>
                </a:ext>
              </a:extLst>
            </p:cNvPr>
            <p:cNvSpPr txBox="1"/>
            <p:nvPr/>
          </p:nvSpPr>
          <p:spPr>
            <a:xfrm>
              <a:off x="7850233" y="568598"/>
              <a:ext cx="579005" cy="461665"/>
            </a:xfrm>
            <a:prstGeom prst="rect">
              <a:avLst/>
            </a:prstGeom>
            <a:noFill/>
          </p:spPr>
          <p:txBody>
            <a:bodyPr wrap="none" rtlCol="0">
              <a:spAutoFit/>
            </a:bodyPr>
            <a:lstStyle/>
            <a:p>
              <a:r>
                <a:rPr lang="en-US" sz="2400" b="1" dirty="0">
                  <a:solidFill>
                    <a:schemeClr val="tx1"/>
                  </a:solidFill>
                </a:rPr>
                <a:t>R5</a:t>
              </a:r>
              <a:endParaRPr lang="en-IN" sz="2400" b="1" dirty="0">
                <a:solidFill>
                  <a:schemeClr val="tx1"/>
                </a:solidFill>
              </a:endParaRPr>
            </a:p>
          </p:txBody>
        </p:sp>
        <p:sp>
          <p:nvSpPr>
            <p:cNvPr id="27" name="TextBox 26">
              <a:extLst>
                <a:ext uri="{FF2B5EF4-FFF2-40B4-BE49-F238E27FC236}">
                  <a16:creationId xmlns:a16="http://schemas.microsoft.com/office/drawing/2014/main" id="{B213BC24-9498-46BB-A9A4-1AC93DBE111C}"/>
                </a:ext>
              </a:extLst>
            </p:cNvPr>
            <p:cNvSpPr txBox="1"/>
            <p:nvPr/>
          </p:nvSpPr>
          <p:spPr>
            <a:xfrm>
              <a:off x="10188236" y="3287067"/>
              <a:ext cx="579005" cy="461665"/>
            </a:xfrm>
            <a:prstGeom prst="rect">
              <a:avLst/>
            </a:prstGeom>
            <a:noFill/>
          </p:spPr>
          <p:txBody>
            <a:bodyPr wrap="none" rtlCol="0">
              <a:spAutoFit/>
            </a:bodyPr>
            <a:lstStyle/>
            <a:p>
              <a:r>
                <a:rPr lang="en-US" sz="2400" b="1" dirty="0">
                  <a:solidFill>
                    <a:schemeClr val="tx1"/>
                  </a:solidFill>
                </a:rPr>
                <a:t>R3</a:t>
              </a:r>
              <a:endParaRPr lang="en-IN" sz="2400" b="1" dirty="0">
                <a:solidFill>
                  <a:schemeClr val="tx1"/>
                </a:solidFill>
              </a:endParaRPr>
            </a:p>
          </p:txBody>
        </p:sp>
        <p:sp>
          <p:nvSpPr>
            <p:cNvPr id="28" name="TextBox 27">
              <a:extLst>
                <a:ext uri="{FF2B5EF4-FFF2-40B4-BE49-F238E27FC236}">
                  <a16:creationId xmlns:a16="http://schemas.microsoft.com/office/drawing/2014/main" id="{9CFA85F1-B6C2-4F5D-B97A-F8A0AF23D745}"/>
                </a:ext>
              </a:extLst>
            </p:cNvPr>
            <p:cNvSpPr txBox="1"/>
            <p:nvPr/>
          </p:nvSpPr>
          <p:spPr>
            <a:xfrm>
              <a:off x="3964877" y="556067"/>
              <a:ext cx="579005" cy="461665"/>
            </a:xfrm>
            <a:prstGeom prst="rect">
              <a:avLst/>
            </a:prstGeom>
            <a:noFill/>
          </p:spPr>
          <p:txBody>
            <a:bodyPr wrap="none" rtlCol="0">
              <a:spAutoFit/>
            </a:bodyPr>
            <a:lstStyle/>
            <a:p>
              <a:r>
                <a:rPr lang="en-US" sz="2400" b="1" dirty="0">
                  <a:solidFill>
                    <a:schemeClr val="tx1"/>
                  </a:solidFill>
                </a:rPr>
                <a:t>R4</a:t>
              </a:r>
              <a:endParaRPr lang="en-IN" sz="2400" b="1" dirty="0">
                <a:solidFill>
                  <a:schemeClr val="tx1"/>
                </a:solidFill>
              </a:endParaRPr>
            </a:p>
          </p:txBody>
        </p:sp>
        <p:sp>
          <p:nvSpPr>
            <p:cNvPr id="29" name="TextBox 28">
              <a:extLst>
                <a:ext uri="{FF2B5EF4-FFF2-40B4-BE49-F238E27FC236}">
                  <a16:creationId xmlns:a16="http://schemas.microsoft.com/office/drawing/2014/main" id="{670B5AFD-C356-4D78-B6ED-ADE611C44461}"/>
                </a:ext>
              </a:extLst>
            </p:cNvPr>
            <p:cNvSpPr txBox="1"/>
            <p:nvPr/>
          </p:nvSpPr>
          <p:spPr>
            <a:xfrm>
              <a:off x="7931034" y="6210250"/>
              <a:ext cx="579005" cy="461665"/>
            </a:xfrm>
            <a:prstGeom prst="rect">
              <a:avLst/>
            </a:prstGeom>
            <a:noFill/>
          </p:spPr>
          <p:txBody>
            <a:bodyPr wrap="square" rtlCol="0">
              <a:spAutoFit/>
            </a:bodyPr>
            <a:lstStyle/>
            <a:p>
              <a:r>
                <a:rPr lang="en-US" sz="2400" b="1" dirty="0">
                  <a:solidFill>
                    <a:schemeClr val="tx1"/>
                  </a:solidFill>
                </a:rPr>
                <a:t>R8</a:t>
              </a:r>
              <a:endParaRPr lang="en-IN" sz="2400" b="1" dirty="0">
                <a:solidFill>
                  <a:schemeClr val="tx1"/>
                </a:solidFill>
              </a:endParaRPr>
            </a:p>
          </p:txBody>
        </p:sp>
        <p:sp>
          <p:nvSpPr>
            <p:cNvPr id="30" name="TextBox 29">
              <a:extLst>
                <a:ext uri="{FF2B5EF4-FFF2-40B4-BE49-F238E27FC236}">
                  <a16:creationId xmlns:a16="http://schemas.microsoft.com/office/drawing/2014/main" id="{D76DEBF1-6828-49AF-A58D-3A202783FB94}"/>
                </a:ext>
              </a:extLst>
            </p:cNvPr>
            <p:cNvSpPr txBox="1"/>
            <p:nvPr/>
          </p:nvSpPr>
          <p:spPr>
            <a:xfrm>
              <a:off x="5907555" y="6210250"/>
              <a:ext cx="579005" cy="461665"/>
            </a:xfrm>
            <a:prstGeom prst="rect">
              <a:avLst/>
            </a:prstGeom>
            <a:noFill/>
          </p:spPr>
          <p:txBody>
            <a:bodyPr wrap="square" rtlCol="0">
              <a:spAutoFit/>
            </a:bodyPr>
            <a:lstStyle/>
            <a:p>
              <a:r>
                <a:rPr lang="en-US" sz="2400" b="1" dirty="0">
                  <a:solidFill>
                    <a:schemeClr val="tx1"/>
                  </a:solidFill>
                </a:rPr>
                <a:t>R7</a:t>
              </a:r>
              <a:endParaRPr lang="en-IN" sz="2400" b="1" dirty="0">
                <a:solidFill>
                  <a:schemeClr val="tx1"/>
                </a:solidFill>
              </a:endParaRPr>
            </a:p>
          </p:txBody>
        </p:sp>
        <p:sp>
          <p:nvSpPr>
            <p:cNvPr id="31" name="TextBox 30">
              <a:extLst>
                <a:ext uri="{FF2B5EF4-FFF2-40B4-BE49-F238E27FC236}">
                  <a16:creationId xmlns:a16="http://schemas.microsoft.com/office/drawing/2014/main" id="{6EF24D3F-25BC-4039-A59E-1669506851E1}"/>
                </a:ext>
              </a:extLst>
            </p:cNvPr>
            <p:cNvSpPr txBox="1"/>
            <p:nvPr/>
          </p:nvSpPr>
          <p:spPr>
            <a:xfrm>
              <a:off x="3974776" y="6204263"/>
              <a:ext cx="579005" cy="461665"/>
            </a:xfrm>
            <a:prstGeom prst="rect">
              <a:avLst/>
            </a:prstGeom>
            <a:noFill/>
          </p:spPr>
          <p:txBody>
            <a:bodyPr wrap="square" rtlCol="0">
              <a:spAutoFit/>
            </a:bodyPr>
            <a:lstStyle/>
            <a:p>
              <a:r>
                <a:rPr lang="en-US" sz="2400" b="1" dirty="0">
                  <a:solidFill>
                    <a:schemeClr val="tx1"/>
                  </a:solidFill>
                </a:rPr>
                <a:t>R6</a:t>
              </a:r>
              <a:endParaRPr lang="en-IN" sz="2400" b="1" dirty="0">
                <a:solidFill>
                  <a:schemeClr val="tx1"/>
                </a:solidFill>
              </a:endParaRPr>
            </a:p>
          </p:txBody>
        </p:sp>
        <p:sp>
          <p:nvSpPr>
            <p:cNvPr id="32" name="TextBox 31">
              <a:extLst>
                <a:ext uri="{FF2B5EF4-FFF2-40B4-BE49-F238E27FC236}">
                  <a16:creationId xmlns:a16="http://schemas.microsoft.com/office/drawing/2014/main" id="{74D4A164-BDA1-4233-8BFF-67B02D4D603E}"/>
                </a:ext>
              </a:extLst>
            </p:cNvPr>
            <p:cNvSpPr txBox="1"/>
            <p:nvPr/>
          </p:nvSpPr>
          <p:spPr>
            <a:xfrm>
              <a:off x="1800020" y="3285678"/>
              <a:ext cx="579005" cy="461665"/>
            </a:xfrm>
            <a:prstGeom prst="rect">
              <a:avLst/>
            </a:prstGeom>
            <a:noFill/>
          </p:spPr>
          <p:txBody>
            <a:bodyPr wrap="square" rtlCol="0">
              <a:spAutoFit/>
            </a:bodyPr>
            <a:lstStyle/>
            <a:p>
              <a:r>
                <a:rPr lang="en-US" sz="2400" b="1" dirty="0">
                  <a:solidFill>
                    <a:schemeClr val="tx1"/>
                  </a:solidFill>
                </a:rPr>
                <a:t>R1</a:t>
              </a:r>
              <a:endParaRPr lang="en-IN" sz="2400" b="1" dirty="0">
                <a:solidFill>
                  <a:schemeClr val="tx1"/>
                </a:solidFill>
              </a:endParaRPr>
            </a:p>
          </p:txBody>
        </p:sp>
      </p:grpSp>
    </p:spTree>
    <p:extLst>
      <p:ext uri="{BB962C8B-B14F-4D97-AF65-F5344CB8AC3E}">
        <p14:creationId xmlns:p14="http://schemas.microsoft.com/office/powerpoint/2010/main" val="100463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2171700" y="1128571"/>
            <a:ext cx="10020300" cy="3454580"/>
          </a:xfrm>
          <a:prstGeom prst="rect">
            <a:avLst/>
          </a:prstGeom>
          <a:noFill/>
          <a:ln>
            <a:noFill/>
          </a:ln>
        </p:spPr>
        <p:txBody>
          <a:bodyPr spcFirstLastPara="1" wrap="square" lIns="121900" tIns="60933" rIns="121900" bIns="60933" anchor="t" anchorCtr="0">
            <a:noAutofit/>
          </a:bodyPr>
          <a:lstStyle/>
          <a:p>
            <a:pPr marL="357188" indent="-357188">
              <a:spcBef>
                <a:spcPts val="1280"/>
              </a:spcBef>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sym typeface="Arial"/>
              </a:rPr>
              <a:t>These Internet routing decisions are made by specialized network hardware called routers. A router is a networking device that forwards data packets between different computer networks or subnetworks. Routers connect to two or more IP networks or subnetworks and pass data packets between them as needed.</a:t>
            </a:r>
          </a:p>
          <a:p>
            <a:pPr marL="17992" indent="0">
              <a:spcBef>
                <a:spcPts val="533"/>
              </a:spcBef>
              <a:buSzPct val="78947"/>
              <a:buNone/>
            </a:pPr>
            <a:endParaRPr lang="en" sz="2800" dirty="0">
              <a:latin typeface="Times New Roman" panose="02020603050405020304" pitchFamily="18" charset="0"/>
              <a:cs typeface="Times New Roman" panose="02020603050405020304" pitchFamily="18" charset="0"/>
            </a:endParaRPr>
          </a:p>
          <a:p>
            <a:pPr marL="457143" indent="-287827">
              <a:spcBef>
                <a:spcPts val="533"/>
              </a:spcBef>
              <a:buSzPct val="100000"/>
              <a:buNone/>
            </a:pPr>
            <a:endParaRPr sz="2800" b="0" i="0" u="none" dirty="0">
              <a:solidFill>
                <a:schemeClr val="dk1"/>
              </a:solidFill>
              <a:latin typeface="Times New Roman" panose="02020603050405020304" pitchFamily="18" charset="0"/>
              <a:cs typeface="Times New Roman" panose="02020603050405020304" pitchFamily="18" charset="0"/>
              <a:sym typeface="Tahoma"/>
            </a:endParaRPr>
          </a:p>
        </p:txBody>
      </p:sp>
      <p:sp>
        <p:nvSpPr>
          <p:cNvPr id="6" name="Google Shape;102;p24">
            <a:extLst>
              <a:ext uri="{FF2B5EF4-FFF2-40B4-BE49-F238E27FC236}">
                <a16:creationId xmlns:a16="http://schemas.microsoft.com/office/drawing/2014/main" id="{39052C0C-EB5A-4C29-84B9-8467459AF1CB}"/>
              </a:ext>
            </a:extLst>
          </p:cNvPr>
          <p:cNvSpPr txBox="1">
            <a:spLocks noGrp="1"/>
          </p:cNvSpPr>
          <p:nvPr>
            <p:ph type="title"/>
          </p:nvPr>
        </p:nvSpPr>
        <p:spPr>
          <a:xfrm>
            <a:off x="2632361" y="0"/>
            <a:ext cx="749993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pPr>
            <a:r>
              <a:rPr lang="en-US" sz="4000" b="1" dirty="0">
                <a:solidFill>
                  <a:srgbClr val="5A0000"/>
                </a:solidFill>
                <a:latin typeface="Arial" panose="020B0604020202020204" pitchFamily="34" charset="0"/>
                <a:cs typeface="Arial" panose="020B0604020202020204" pitchFamily="34" charset="0"/>
                <a:sym typeface="Arial"/>
              </a:rPr>
              <a:t>Introduction to Routing</a:t>
            </a:r>
          </a:p>
        </p:txBody>
      </p:sp>
    </p:spTree>
    <p:extLst>
      <p:ext uri="{BB962C8B-B14F-4D97-AF65-F5344CB8AC3E}">
        <p14:creationId xmlns:p14="http://schemas.microsoft.com/office/powerpoint/2010/main" val="776224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852863" y="740836"/>
            <a:ext cx="10339137" cy="5949845"/>
          </a:xfrm>
          <a:prstGeom prst="rect">
            <a:avLst/>
          </a:prstGeom>
          <a:noFill/>
          <a:ln>
            <a:noFill/>
          </a:ln>
        </p:spPr>
        <p:txBody>
          <a:bodyPr spcFirstLastPara="1" wrap="square" lIns="121900" tIns="60933" rIns="121900" bIns="60933" anchor="t" anchorCtr="0">
            <a:noAutofit/>
          </a:bodyPr>
          <a:lstStyle/>
          <a:p>
            <a:pPr>
              <a:buSzPct val="13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OSPF (Open Shortest Path First): </a:t>
            </a:r>
            <a:r>
              <a:rPr lang="en-US" sz="2800" b="1" dirty="0">
                <a:latin typeface="Arial" panose="020B0604020202020204" pitchFamily="34" charset="0"/>
                <a:cs typeface="Arial" panose="020B0604020202020204" pitchFamily="34" charset="0"/>
              </a:rPr>
              <a:t>The OSPF protocol is widely used by network routers to dynamically determine the fastest and shortest routes for sending packets to their destination.</a:t>
            </a:r>
          </a:p>
          <a:p>
            <a:pPr lvl="1">
              <a:buSzPct val="100000"/>
              <a:buFont typeface="Wingdings" panose="05000000000000000000" pitchFamily="2" charset="2"/>
              <a:buChar char="Ø"/>
            </a:pPr>
            <a:r>
              <a:rPr lang="en-US" sz="2800" b="1" dirty="0">
                <a:latin typeface="Arial" panose="020B0604020202020204" pitchFamily="34" charset="0"/>
                <a:cs typeface="Arial" panose="020B0604020202020204" pitchFamily="34" charset="0"/>
              </a:rPr>
              <a:t>It is a link-state protocol, meaning each router builds a comprehensive map of the network.</a:t>
            </a:r>
          </a:p>
          <a:p>
            <a:pPr lvl="1">
              <a:buSzPct val="100000"/>
              <a:buFont typeface="Wingdings" panose="05000000000000000000" pitchFamily="2" charset="2"/>
              <a:buChar char="Ø"/>
            </a:pPr>
            <a:r>
              <a:rPr lang="en-US" sz="2800" b="1" dirty="0">
                <a:latin typeface="Arial" panose="020B0604020202020204" pitchFamily="34" charset="0"/>
                <a:cs typeface="Arial" panose="020B0604020202020204" pitchFamily="34" charset="0"/>
              </a:rPr>
              <a:t>It uses cost (based on bandwidth) as its metric for determining the best route.</a:t>
            </a:r>
          </a:p>
          <a:p>
            <a:pPr lvl="1">
              <a:buSzPct val="100000"/>
              <a:buFont typeface="Wingdings" panose="05000000000000000000" pitchFamily="2" charset="2"/>
              <a:buChar char="Ø"/>
            </a:pPr>
            <a:r>
              <a:rPr lang="en-US" sz="2800" b="1" dirty="0">
                <a:latin typeface="Arial" panose="020B0604020202020204" pitchFamily="34" charset="0"/>
                <a:cs typeface="Arial" panose="020B0604020202020204" pitchFamily="34" charset="0"/>
              </a:rPr>
              <a:t>OSPF is suitable for large, complex networks due to its faster convergence and scalability.</a:t>
            </a:r>
          </a:p>
          <a:p>
            <a:pPr lvl="1">
              <a:buSzPct val="100000"/>
              <a:buFont typeface="Wingdings" panose="05000000000000000000" pitchFamily="2" charset="2"/>
              <a:buChar char="Ø"/>
            </a:pPr>
            <a:r>
              <a:rPr lang="en-US" sz="2800" b="1" dirty="0">
                <a:latin typeface="Arial" panose="020B0604020202020204" pitchFamily="34" charset="0"/>
                <a:cs typeface="Arial" panose="020B0604020202020204" pitchFamily="34" charset="0"/>
              </a:rPr>
              <a:t>It supports hierarchical design with areas to limit the amount of routing information shared throughout the network.</a:t>
            </a:r>
          </a:p>
          <a:p>
            <a:pPr lvl="1">
              <a:buSzPct val="100000"/>
              <a:buFont typeface="Wingdings" panose="05000000000000000000" pitchFamily="2" charset="2"/>
              <a:buChar char="Ø"/>
            </a:pPr>
            <a:endParaRPr lang="en-US" sz="2800" b="1" dirty="0">
              <a:latin typeface="Arial" panose="020B0604020202020204" pitchFamily="34" charset="0"/>
              <a:cs typeface="Arial" panose="020B0604020202020204" pitchFamily="34" charset="0"/>
            </a:endParaRPr>
          </a:p>
        </p:txBody>
      </p:sp>
      <p:sp>
        <p:nvSpPr>
          <p:cNvPr id="5" name="Google Shape;102;p24"/>
          <p:cNvSpPr txBox="1">
            <a:spLocks noGrp="1"/>
          </p:cNvSpPr>
          <p:nvPr>
            <p:ph type="title"/>
          </p:nvPr>
        </p:nvSpPr>
        <p:spPr>
          <a:xfrm>
            <a:off x="0" y="12173"/>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kern="1200" spc="-67" dirty="0">
                <a:solidFill>
                  <a:srgbClr val="5F0000"/>
                </a:solidFill>
                <a:latin typeface="Arial" panose="020B0604020202020204" pitchFamily="34" charset="0"/>
                <a:ea typeface="Calibri"/>
                <a:cs typeface="Arial" panose="020B0604020202020204" pitchFamily="34" charset="0"/>
                <a:sym typeface="Arial"/>
              </a:rPr>
              <a:t>Dynamic</a:t>
            </a:r>
            <a:r>
              <a:rPr lang="en-US" sz="4000" dirty="0">
                <a:solidFill>
                  <a:srgbClr val="FF0000"/>
                </a:solidFill>
                <a:latin typeface="Times New Roman" panose="02020603050405020304" pitchFamily="18" charset="0"/>
                <a:cs typeface="Times New Roman" panose="02020603050405020304" pitchFamily="18" charset="0"/>
              </a:rPr>
              <a:t> </a:t>
            </a:r>
            <a:r>
              <a:rPr lang="en-US" sz="4000" b="1" kern="1200" spc="-67" dirty="0">
                <a:solidFill>
                  <a:srgbClr val="5F0000"/>
                </a:solidFill>
                <a:latin typeface="Arial" panose="020B0604020202020204" pitchFamily="34" charset="0"/>
                <a:ea typeface="Calibri"/>
                <a:cs typeface="Arial" panose="020B0604020202020204" pitchFamily="34" charset="0"/>
              </a:rPr>
              <a:t>Routing</a:t>
            </a:r>
          </a:p>
        </p:txBody>
      </p:sp>
    </p:spTree>
    <p:extLst>
      <p:ext uri="{BB962C8B-B14F-4D97-AF65-F5344CB8AC3E}">
        <p14:creationId xmlns:p14="http://schemas.microsoft.com/office/powerpoint/2010/main" val="3067830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42D7F6B-CB50-AA08-1E7D-79863BFA02A6}"/>
              </a:ext>
            </a:extLst>
          </p:cNvPr>
          <p:cNvSpPr txBox="1">
            <a:spLocks/>
          </p:cNvSpPr>
          <p:nvPr/>
        </p:nvSpPr>
        <p:spPr>
          <a:xfrm>
            <a:off x="249392" y="-143869"/>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Open</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Shortest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Path</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First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(OSPF)</a:t>
            </a:r>
          </a:p>
        </p:txBody>
      </p:sp>
      <p:sp>
        <p:nvSpPr>
          <p:cNvPr id="6" name="TextBox 5">
            <a:extLst>
              <a:ext uri="{FF2B5EF4-FFF2-40B4-BE49-F238E27FC236}">
                <a16:creationId xmlns:a16="http://schemas.microsoft.com/office/drawing/2014/main" id="{9FCBFE00-876A-1F5E-7229-7CA8938262AC}"/>
              </a:ext>
            </a:extLst>
          </p:cNvPr>
          <p:cNvSpPr txBox="1"/>
          <p:nvPr/>
        </p:nvSpPr>
        <p:spPr>
          <a:xfrm>
            <a:off x="2057400" y="1110630"/>
            <a:ext cx="10134600" cy="4196020"/>
          </a:xfrm>
          <a:prstGeom prst="rect">
            <a:avLst/>
          </a:prstGeom>
          <a:noFill/>
        </p:spPr>
        <p:txBody>
          <a:bodyPr wrap="square">
            <a:spAutoFit/>
          </a:bodyPr>
          <a:lstStyle/>
          <a:p>
            <a:pPr marL="609523" indent="-609523">
              <a:lnSpc>
                <a:spcPts val="32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Open Shortest Path First (OSPF) is a link-state routing protocol that determines the best path between the source and destination routers using its own Shortest Path First (SPF) algorithm.</a:t>
            </a:r>
          </a:p>
          <a:p>
            <a:pPr marL="609523" indent="-609523">
              <a:lnSpc>
                <a:spcPts val="3200"/>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609523" indent="-609523">
              <a:lnSpc>
                <a:spcPts val="32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A link-state routing protocol, such as OSPF, uses triggered updates. This means that updates are sent only when, there is a change in the network topology, unlike distance-vector routing protocols, where the routing table is exchanged periodically.</a:t>
            </a:r>
          </a:p>
        </p:txBody>
      </p:sp>
    </p:spTree>
    <p:extLst>
      <p:ext uri="{BB962C8B-B14F-4D97-AF65-F5344CB8AC3E}">
        <p14:creationId xmlns:p14="http://schemas.microsoft.com/office/powerpoint/2010/main" val="17180412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057400" y="1149672"/>
            <a:ext cx="10134609" cy="4101444"/>
          </a:xfrm>
          <a:prstGeom prst="rect">
            <a:avLst/>
          </a:prstGeom>
          <a:noFill/>
        </p:spPr>
        <p:txBody>
          <a:bodyPr wrap="square">
            <a:spAutoFit/>
          </a:bodyPr>
          <a:lstStyle/>
          <a:p>
            <a:pPr marL="609523" indent="-609523">
              <a:lnSpc>
                <a:spcPts val="3467"/>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Open Shortest Path First (OSPF) is a link-state routing protocol used to find the best path between source and destination routers using its own Shortest Path First (SPF) algorithm.</a:t>
            </a:r>
          </a:p>
          <a:p>
            <a:pPr marL="609523" indent="-609523">
              <a:lnSpc>
                <a:spcPts val="3467"/>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609523" indent="-609523">
              <a:lnSpc>
                <a:spcPts val="3467"/>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OSPF was developed by the Internet Engineering Task Force (IETF) as one of the Interior Gateway Protocol (IGPs). IGPs are protocols designed to manage routing within a large autonomous system or routing domain.</a:t>
            </a:r>
          </a:p>
        </p:txBody>
      </p:sp>
      <p:sp>
        <p:nvSpPr>
          <p:cNvPr id="4" name="Title 1">
            <a:extLst>
              <a:ext uri="{FF2B5EF4-FFF2-40B4-BE49-F238E27FC236}">
                <a16:creationId xmlns:a16="http://schemas.microsoft.com/office/drawing/2014/main" id="{870CFE0A-FDAE-4E88-83C0-EF36BE5EB004}"/>
              </a:ext>
            </a:extLst>
          </p:cNvPr>
          <p:cNvSpPr txBox="1">
            <a:spLocks/>
          </p:cNvSpPr>
          <p:nvPr/>
        </p:nvSpPr>
        <p:spPr>
          <a:xfrm>
            <a:off x="249392" y="-143869"/>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Open</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Shortest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Path</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First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(OSPF)</a:t>
            </a:r>
          </a:p>
        </p:txBody>
      </p:sp>
    </p:spTree>
    <p:extLst>
      <p:ext uri="{BB962C8B-B14F-4D97-AF65-F5344CB8AC3E}">
        <p14:creationId xmlns:p14="http://schemas.microsoft.com/office/powerpoint/2010/main" val="3976495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0" y="808786"/>
            <a:ext cx="9829808" cy="5916043"/>
          </a:xfrm>
          <a:prstGeom prst="rect">
            <a:avLst/>
          </a:prstGeom>
          <a:noFill/>
        </p:spPr>
        <p:txBody>
          <a:bodyPr wrap="square">
            <a:spAutoFit/>
          </a:bodyPr>
          <a:lstStyle/>
          <a:p>
            <a:pPr marL="285717" indent="-285717">
              <a:lnSpc>
                <a:spcPts val="28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OSPF is a network layer protocol that operates with protocol number 89 and has an administrative distance (AD) value of 110. It uses the multicast address 224.0.0.5 for normal communication and 224.0.0.6 for updates specifically to the Designated Router (DR) and Backup Designated Router (BDR).</a:t>
            </a:r>
          </a:p>
          <a:p>
            <a:pPr marL="285717" indent="-285717">
              <a:lnSpc>
                <a:spcPts val="2800"/>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17" indent="-285717">
              <a:lnSpc>
                <a:spcPts val="28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To manage routing efficiently and in a timely manner, OSPF divides an autonomous system into areas. An area is a collection of routers, hosts and networks all contained within the autonomous system.</a:t>
            </a:r>
          </a:p>
          <a:p>
            <a:pPr marL="285717" indent="-285717">
              <a:lnSpc>
                <a:spcPts val="2800"/>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17" indent="-285717">
              <a:lnSpc>
                <a:spcPts val="2800"/>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An autonomous system can be divided into multiple areas, but all networks within a single area must be interconnected.</a:t>
            </a:r>
          </a:p>
          <a:p>
            <a:pPr marL="285717" indent="-285717">
              <a:lnSpc>
                <a:spcPts val="3733"/>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1746132A-305E-4155-941F-248E9CD2C831}"/>
              </a:ext>
            </a:extLst>
          </p:cNvPr>
          <p:cNvSpPr txBox="1">
            <a:spLocks/>
          </p:cNvSpPr>
          <p:nvPr/>
        </p:nvSpPr>
        <p:spPr>
          <a:xfrm>
            <a:off x="249392" y="-143869"/>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Open</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Shortest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Path</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First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(OSPF)</a:t>
            </a:r>
          </a:p>
        </p:txBody>
      </p:sp>
    </p:spTree>
    <p:extLst>
      <p:ext uri="{BB962C8B-B14F-4D97-AF65-F5344CB8AC3E}">
        <p14:creationId xmlns:p14="http://schemas.microsoft.com/office/powerpoint/2010/main" val="769326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F17126-D807-8047-8B06-FE8C359C18E3}"/>
              </a:ext>
            </a:extLst>
          </p:cNvPr>
          <p:cNvPicPr>
            <a:picLocks noChangeAspect="1"/>
          </p:cNvPicPr>
          <p:nvPr/>
        </p:nvPicPr>
        <p:blipFill>
          <a:blip r:embed="rId2"/>
          <a:stretch>
            <a:fillRect/>
          </a:stretch>
        </p:blipFill>
        <p:spPr>
          <a:xfrm>
            <a:off x="1519014" y="7005324"/>
            <a:ext cx="9447779" cy="4884021"/>
          </a:xfrm>
          <a:prstGeom prst="rect">
            <a:avLst/>
          </a:prstGeom>
        </p:spPr>
      </p:pic>
      <p:sp>
        <p:nvSpPr>
          <p:cNvPr id="5" name="Title 1">
            <a:extLst>
              <a:ext uri="{FF2B5EF4-FFF2-40B4-BE49-F238E27FC236}">
                <a16:creationId xmlns:a16="http://schemas.microsoft.com/office/drawing/2014/main" id="{F1432097-C041-445E-994A-8A8A05F709D2}"/>
              </a:ext>
            </a:extLst>
          </p:cNvPr>
          <p:cNvSpPr txBox="1">
            <a:spLocks/>
          </p:cNvSpPr>
          <p:nvPr/>
        </p:nvSpPr>
        <p:spPr>
          <a:xfrm>
            <a:off x="249392" y="-143869"/>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Open</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Shortest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Path</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First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(OSPF)</a:t>
            </a:r>
          </a:p>
        </p:txBody>
      </p:sp>
      <p:grpSp>
        <p:nvGrpSpPr>
          <p:cNvPr id="33" name="Group 32">
            <a:extLst>
              <a:ext uri="{FF2B5EF4-FFF2-40B4-BE49-F238E27FC236}">
                <a16:creationId xmlns:a16="http://schemas.microsoft.com/office/drawing/2014/main" id="{CA6BAAB6-2D0D-4691-8751-7B5299E40B2B}"/>
              </a:ext>
            </a:extLst>
          </p:cNvPr>
          <p:cNvGrpSpPr/>
          <p:nvPr/>
        </p:nvGrpSpPr>
        <p:grpSpPr>
          <a:xfrm>
            <a:off x="2220656" y="1948873"/>
            <a:ext cx="9878212" cy="4392478"/>
            <a:chOff x="493770" y="1180990"/>
            <a:chExt cx="11605098" cy="5160361"/>
          </a:xfrm>
        </p:grpSpPr>
        <p:sp>
          <p:nvSpPr>
            <p:cNvPr id="34" name="Rectangle: Rounded Corners 33">
              <a:extLst>
                <a:ext uri="{FF2B5EF4-FFF2-40B4-BE49-F238E27FC236}">
                  <a16:creationId xmlns:a16="http://schemas.microsoft.com/office/drawing/2014/main" id="{86132189-6B60-4D7C-AC78-D8FC68E408E1}"/>
                </a:ext>
              </a:extLst>
            </p:cNvPr>
            <p:cNvSpPr/>
            <p:nvPr/>
          </p:nvSpPr>
          <p:spPr>
            <a:xfrm>
              <a:off x="493770" y="3735835"/>
              <a:ext cx="11522384" cy="260551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35" name="TextBox 34">
              <a:extLst>
                <a:ext uri="{FF2B5EF4-FFF2-40B4-BE49-F238E27FC236}">
                  <a16:creationId xmlns:a16="http://schemas.microsoft.com/office/drawing/2014/main" id="{29FC64F0-55BB-48EE-B45B-AA99EDB274CC}"/>
                </a:ext>
              </a:extLst>
            </p:cNvPr>
            <p:cNvSpPr txBox="1"/>
            <p:nvPr/>
          </p:nvSpPr>
          <p:spPr>
            <a:xfrm>
              <a:off x="710827" y="1248596"/>
              <a:ext cx="1137852" cy="470056"/>
            </a:xfrm>
            <a:prstGeom prst="rect">
              <a:avLst/>
            </a:prstGeom>
            <a:noFill/>
          </p:spPr>
          <p:txBody>
            <a:bodyPr wrap="none" rtlCol="0">
              <a:spAutoFit/>
            </a:bodyPr>
            <a:lstStyle/>
            <a:p>
              <a:r>
                <a:rPr lang="en-US" sz="2000" b="1" dirty="0">
                  <a:solidFill>
                    <a:srgbClr val="002060"/>
                  </a:solidFill>
                </a:rPr>
                <a:t>Area 1</a:t>
              </a:r>
              <a:endParaRPr lang="en-IN" sz="2000" b="1" dirty="0">
                <a:solidFill>
                  <a:srgbClr val="002060"/>
                </a:solidFill>
              </a:endParaRPr>
            </a:p>
          </p:txBody>
        </p:sp>
        <p:sp>
          <p:nvSpPr>
            <p:cNvPr id="36" name="TextBox 35">
              <a:extLst>
                <a:ext uri="{FF2B5EF4-FFF2-40B4-BE49-F238E27FC236}">
                  <a16:creationId xmlns:a16="http://schemas.microsoft.com/office/drawing/2014/main" id="{001227C7-18A1-4DC1-92A9-4BCEA1EAB345}"/>
                </a:ext>
              </a:extLst>
            </p:cNvPr>
            <p:cNvSpPr txBox="1"/>
            <p:nvPr/>
          </p:nvSpPr>
          <p:spPr>
            <a:xfrm>
              <a:off x="2804094" y="3002780"/>
              <a:ext cx="2877963" cy="470056"/>
            </a:xfrm>
            <a:prstGeom prst="rect">
              <a:avLst/>
            </a:prstGeom>
            <a:noFill/>
          </p:spPr>
          <p:txBody>
            <a:bodyPr wrap="none" rtlCol="0">
              <a:spAutoFit/>
            </a:bodyPr>
            <a:lstStyle/>
            <a:p>
              <a:r>
                <a:rPr lang="en-US" sz="2000" b="1" dirty="0">
                  <a:solidFill>
                    <a:srgbClr val="002060"/>
                  </a:solidFill>
                </a:rPr>
                <a:t>Area border router</a:t>
              </a:r>
              <a:endParaRPr lang="en-IN" sz="2000" b="1" dirty="0">
                <a:solidFill>
                  <a:srgbClr val="002060"/>
                </a:solidFill>
              </a:endParaRPr>
            </a:p>
          </p:txBody>
        </p:sp>
        <p:sp>
          <p:nvSpPr>
            <p:cNvPr id="37" name="TextBox 36">
              <a:extLst>
                <a:ext uri="{FF2B5EF4-FFF2-40B4-BE49-F238E27FC236}">
                  <a16:creationId xmlns:a16="http://schemas.microsoft.com/office/drawing/2014/main" id="{1FA11F3D-16D7-4CCA-A94F-3EB81CB8A3EB}"/>
                </a:ext>
              </a:extLst>
            </p:cNvPr>
            <p:cNvSpPr txBox="1"/>
            <p:nvPr/>
          </p:nvSpPr>
          <p:spPr>
            <a:xfrm>
              <a:off x="8750438" y="3002780"/>
              <a:ext cx="2827114" cy="470056"/>
            </a:xfrm>
            <a:prstGeom prst="rect">
              <a:avLst/>
            </a:prstGeom>
            <a:noFill/>
          </p:spPr>
          <p:txBody>
            <a:bodyPr wrap="none" rtlCol="0">
              <a:spAutoFit/>
            </a:bodyPr>
            <a:lstStyle/>
            <a:p>
              <a:r>
                <a:rPr lang="en-US" sz="2000" b="1" dirty="0">
                  <a:solidFill>
                    <a:srgbClr val="002060"/>
                  </a:solidFill>
                </a:rPr>
                <a:t>area border router</a:t>
              </a:r>
              <a:endParaRPr lang="en-IN" sz="2000" b="1" dirty="0">
                <a:solidFill>
                  <a:srgbClr val="002060"/>
                </a:solidFill>
              </a:endParaRPr>
            </a:p>
          </p:txBody>
        </p:sp>
        <p:sp>
          <p:nvSpPr>
            <p:cNvPr id="38" name="TextBox 37">
              <a:extLst>
                <a:ext uri="{FF2B5EF4-FFF2-40B4-BE49-F238E27FC236}">
                  <a16:creationId xmlns:a16="http://schemas.microsoft.com/office/drawing/2014/main" id="{6E06CEBC-CF9D-423A-91CE-D0BCFCEAF0F8}"/>
                </a:ext>
              </a:extLst>
            </p:cNvPr>
            <p:cNvSpPr txBox="1"/>
            <p:nvPr/>
          </p:nvSpPr>
          <p:spPr>
            <a:xfrm>
              <a:off x="1083104" y="5845327"/>
              <a:ext cx="2578527" cy="470056"/>
            </a:xfrm>
            <a:prstGeom prst="rect">
              <a:avLst/>
            </a:prstGeom>
            <a:noFill/>
          </p:spPr>
          <p:txBody>
            <a:bodyPr wrap="none" rtlCol="0">
              <a:spAutoFit/>
            </a:bodyPr>
            <a:lstStyle/>
            <a:p>
              <a:r>
                <a:rPr lang="en-US" sz="2000" b="1" dirty="0">
                  <a:solidFill>
                    <a:srgbClr val="002060"/>
                  </a:solidFill>
                </a:rPr>
                <a:t>backbone router</a:t>
              </a:r>
              <a:endParaRPr lang="en-IN" sz="2000" b="1" dirty="0">
                <a:solidFill>
                  <a:srgbClr val="002060"/>
                </a:solidFill>
              </a:endParaRPr>
            </a:p>
          </p:txBody>
        </p:sp>
        <p:sp>
          <p:nvSpPr>
            <p:cNvPr id="39" name="TextBox 38">
              <a:extLst>
                <a:ext uri="{FF2B5EF4-FFF2-40B4-BE49-F238E27FC236}">
                  <a16:creationId xmlns:a16="http://schemas.microsoft.com/office/drawing/2014/main" id="{C421CE3B-DE53-4F20-B93A-73D369A05F1B}"/>
                </a:ext>
              </a:extLst>
            </p:cNvPr>
            <p:cNvSpPr txBox="1"/>
            <p:nvPr/>
          </p:nvSpPr>
          <p:spPr>
            <a:xfrm>
              <a:off x="7927388" y="1211805"/>
              <a:ext cx="1137852" cy="470056"/>
            </a:xfrm>
            <a:prstGeom prst="rect">
              <a:avLst/>
            </a:prstGeom>
            <a:noFill/>
          </p:spPr>
          <p:txBody>
            <a:bodyPr wrap="none" rtlCol="0">
              <a:spAutoFit/>
            </a:bodyPr>
            <a:lstStyle/>
            <a:p>
              <a:r>
                <a:rPr lang="en-US" sz="2000" b="1" dirty="0">
                  <a:solidFill>
                    <a:srgbClr val="002060"/>
                  </a:solidFill>
                </a:rPr>
                <a:t>Area 2</a:t>
              </a:r>
              <a:endParaRPr lang="en-IN" sz="2000" b="1" dirty="0">
                <a:solidFill>
                  <a:srgbClr val="002060"/>
                </a:solidFill>
              </a:endParaRPr>
            </a:p>
          </p:txBody>
        </p:sp>
        <p:sp>
          <p:nvSpPr>
            <p:cNvPr id="40" name="TextBox 39">
              <a:extLst>
                <a:ext uri="{FF2B5EF4-FFF2-40B4-BE49-F238E27FC236}">
                  <a16:creationId xmlns:a16="http://schemas.microsoft.com/office/drawing/2014/main" id="{0E2190A1-A669-48DF-99EE-95B3A248A06C}"/>
                </a:ext>
              </a:extLst>
            </p:cNvPr>
            <p:cNvSpPr txBox="1"/>
            <p:nvPr/>
          </p:nvSpPr>
          <p:spPr>
            <a:xfrm>
              <a:off x="3658119" y="3787288"/>
              <a:ext cx="1137852" cy="470056"/>
            </a:xfrm>
            <a:prstGeom prst="rect">
              <a:avLst/>
            </a:prstGeom>
            <a:noFill/>
          </p:spPr>
          <p:txBody>
            <a:bodyPr wrap="none" rtlCol="0">
              <a:spAutoFit/>
            </a:bodyPr>
            <a:lstStyle/>
            <a:p>
              <a:r>
                <a:rPr lang="en-US" sz="2000" b="1" dirty="0">
                  <a:solidFill>
                    <a:srgbClr val="002060"/>
                  </a:solidFill>
                </a:rPr>
                <a:t>Area 3</a:t>
              </a:r>
              <a:endParaRPr lang="en-IN" sz="2000" b="1" dirty="0">
                <a:solidFill>
                  <a:srgbClr val="002060"/>
                </a:solidFill>
              </a:endParaRPr>
            </a:p>
          </p:txBody>
        </p:sp>
        <p:sp>
          <p:nvSpPr>
            <p:cNvPr id="41" name="Rectangle: Rounded Corners 40">
              <a:extLst>
                <a:ext uri="{FF2B5EF4-FFF2-40B4-BE49-F238E27FC236}">
                  <a16:creationId xmlns:a16="http://schemas.microsoft.com/office/drawing/2014/main" id="{F3A6DEC3-59FD-44FC-B69F-E5E9D6542AD2}"/>
                </a:ext>
              </a:extLst>
            </p:cNvPr>
            <p:cNvSpPr/>
            <p:nvPr/>
          </p:nvSpPr>
          <p:spPr>
            <a:xfrm>
              <a:off x="495300" y="1180990"/>
              <a:ext cx="5600700" cy="234354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42" name="Oval 41">
              <a:extLst>
                <a:ext uri="{FF2B5EF4-FFF2-40B4-BE49-F238E27FC236}">
                  <a16:creationId xmlns:a16="http://schemas.microsoft.com/office/drawing/2014/main" id="{589D1A5F-4F9E-41BC-B882-8DD9C42518FA}"/>
                </a:ext>
              </a:extLst>
            </p:cNvPr>
            <p:cNvSpPr/>
            <p:nvPr/>
          </p:nvSpPr>
          <p:spPr>
            <a:xfrm>
              <a:off x="623947" y="1790641"/>
              <a:ext cx="728775" cy="48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43" name="TextBox 42">
              <a:extLst>
                <a:ext uri="{FF2B5EF4-FFF2-40B4-BE49-F238E27FC236}">
                  <a16:creationId xmlns:a16="http://schemas.microsoft.com/office/drawing/2014/main" id="{68296680-765F-45AD-8409-EF2B76043D50}"/>
                </a:ext>
              </a:extLst>
            </p:cNvPr>
            <p:cNvSpPr txBox="1"/>
            <p:nvPr/>
          </p:nvSpPr>
          <p:spPr>
            <a:xfrm>
              <a:off x="5089283" y="1852027"/>
              <a:ext cx="728775" cy="470056"/>
            </a:xfrm>
            <a:prstGeom prst="rect">
              <a:avLst/>
            </a:prstGeom>
            <a:noFill/>
          </p:spPr>
          <p:txBody>
            <a:bodyPr wrap="square" rtlCol="0">
              <a:spAutoFit/>
            </a:bodyPr>
            <a:lstStyle/>
            <a:p>
              <a:r>
                <a:rPr lang="en-US" sz="2000" b="1" dirty="0">
                  <a:solidFill>
                    <a:srgbClr val="002060"/>
                  </a:solidFill>
                </a:rPr>
                <a:t>net</a:t>
              </a:r>
              <a:endParaRPr lang="en-IN" sz="2000" b="1" dirty="0">
                <a:solidFill>
                  <a:srgbClr val="002060"/>
                </a:solidFill>
              </a:endParaRPr>
            </a:p>
          </p:txBody>
        </p:sp>
        <p:sp>
          <p:nvSpPr>
            <p:cNvPr id="44" name="Oval 43">
              <a:extLst>
                <a:ext uri="{FF2B5EF4-FFF2-40B4-BE49-F238E27FC236}">
                  <a16:creationId xmlns:a16="http://schemas.microsoft.com/office/drawing/2014/main" id="{34D93D48-CBEA-484A-9CB5-E485C3522FD7}"/>
                </a:ext>
              </a:extLst>
            </p:cNvPr>
            <p:cNvSpPr/>
            <p:nvPr/>
          </p:nvSpPr>
          <p:spPr>
            <a:xfrm>
              <a:off x="2589450" y="1637979"/>
              <a:ext cx="862948"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45" name="TextBox 44">
              <a:extLst>
                <a:ext uri="{FF2B5EF4-FFF2-40B4-BE49-F238E27FC236}">
                  <a16:creationId xmlns:a16="http://schemas.microsoft.com/office/drawing/2014/main" id="{655EDB2B-1034-4A35-9367-BE27E70874CB}"/>
                </a:ext>
              </a:extLst>
            </p:cNvPr>
            <p:cNvSpPr txBox="1"/>
            <p:nvPr/>
          </p:nvSpPr>
          <p:spPr>
            <a:xfrm>
              <a:off x="2656501" y="1658896"/>
              <a:ext cx="668926" cy="470056"/>
            </a:xfrm>
            <a:prstGeom prst="rect">
              <a:avLst/>
            </a:prstGeom>
            <a:noFill/>
          </p:spPr>
          <p:txBody>
            <a:bodyPr wrap="none" rtlCol="0">
              <a:spAutoFit/>
            </a:bodyPr>
            <a:lstStyle/>
            <a:p>
              <a:r>
                <a:rPr lang="en-US" sz="2000" b="1" dirty="0">
                  <a:solidFill>
                    <a:srgbClr val="002060"/>
                  </a:solidFill>
                </a:rPr>
                <a:t>net</a:t>
              </a:r>
              <a:endParaRPr lang="en-IN" sz="2000" b="1" dirty="0">
                <a:solidFill>
                  <a:srgbClr val="002060"/>
                </a:solidFill>
              </a:endParaRPr>
            </a:p>
          </p:txBody>
        </p:sp>
        <p:sp>
          <p:nvSpPr>
            <p:cNvPr id="46" name="Oval 45">
              <a:extLst>
                <a:ext uri="{FF2B5EF4-FFF2-40B4-BE49-F238E27FC236}">
                  <a16:creationId xmlns:a16="http://schemas.microsoft.com/office/drawing/2014/main" id="{C04630B5-B87F-4456-BD96-01803E1DF4B8}"/>
                </a:ext>
              </a:extLst>
            </p:cNvPr>
            <p:cNvSpPr/>
            <p:nvPr/>
          </p:nvSpPr>
          <p:spPr>
            <a:xfrm>
              <a:off x="1569925" y="1790641"/>
              <a:ext cx="728775" cy="48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47" name="Oval 46">
              <a:extLst>
                <a:ext uri="{FF2B5EF4-FFF2-40B4-BE49-F238E27FC236}">
                  <a16:creationId xmlns:a16="http://schemas.microsoft.com/office/drawing/2014/main" id="{FF4B36E3-4CD9-43CA-97AA-B0C8F78A070F}"/>
                </a:ext>
              </a:extLst>
            </p:cNvPr>
            <p:cNvSpPr/>
            <p:nvPr/>
          </p:nvSpPr>
          <p:spPr>
            <a:xfrm>
              <a:off x="3960533" y="1730580"/>
              <a:ext cx="575241" cy="3857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48" name="Oval 47">
              <a:extLst>
                <a:ext uri="{FF2B5EF4-FFF2-40B4-BE49-F238E27FC236}">
                  <a16:creationId xmlns:a16="http://schemas.microsoft.com/office/drawing/2014/main" id="{8A7D2658-8736-412B-95B6-393AF9BC7746}"/>
                </a:ext>
              </a:extLst>
            </p:cNvPr>
            <p:cNvSpPr/>
            <p:nvPr/>
          </p:nvSpPr>
          <p:spPr>
            <a:xfrm>
              <a:off x="5089283" y="1703174"/>
              <a:ext cx="728775" cy="8263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cxnSp>
          <p:nvCxnSpPr>
            <p:cNvPr id="49" name="Straight Connector 48">
              <a:extLst>
                <a:ext uri="{FF2B5EF4-FFF2-40B4-BE49-F238E27FC236}">
                  <a16:creationId xmlns:a16="http://schemas.microsoft.com/office/drawing/2014/main" id="{7BFDCB08-82E5-4A9C-9C9F-DF4C3C26A584}"/>
                </a:ext>
              </a:extLst>
            </p:cNvPr>
            <p:cNvCxnSpPr>
              <a:cxnSpLocks/>
              <a:endCxn id="47" idx="6"/>
            </p:cNvCxnSpPr>
            <p:nvPr/>
          </p:nvCxnSpPr>
          <p:spPr>
            <a:xfrm flipH="1" flipV="1">
              <a:off x="4535774" y="1923463"/>
              <a:ext cx="578458" cy="80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49EEC14-F3B3-45E8-BBAE-5284FC9DBA86}"/>
                </a:ext>
              </a:extLst>
            </p:cNvPr>
            <p:cNvCxnSpPr>
              <a:cxnSpLocks/>
              <a:endCxn id="44" idx="6"/>
            </p:cNvCxnSpPr>
            <p:nvPr/>
          </p:nvCxnSpPr>
          <p:spPr>
            <a:xfrm flipH="1" flipV="1">
              <a:off x="3452398" y="1923729"/>
              <a:ext cx="514200" cy="7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CFC7EE-41B5-4F56-B18C-C11D11D699E7}"/>
                </a:ext>
              </a:extLst>
            </p:cNvPr>
            <p:cNvCxnSpPr>
              <a:cxnSpLocks/>
              <a:endCxn id="44" idx="2"/>
            </p:cNvCxnSpPr>
            <p:nvPr/>
          </p:nvCxnSpPr>
          <p:spPr>
            <a:xfrm flipV="1">
              <a:off x="2286965" y="1923729"/>
              <a:ext cx="302485" cy="108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62C687-81FA-41EF-95E1-48A5455A7D97}"/>
                </a:ext>
              </a:extLst>
            </p:cNvPr>
            <p:cNvCxnSpPr>
              <a:cxnSpLocks/>
              <a:stCxn id="46" idx="2"/>
            </p:cNvCxnSpPr>
            <p:nvPr/>
          </p:nvCxnSpPr>
          <p:spPr>
            <a:xfrm flipH="1" flipV="1">
              <a:off x="1346657" y="2021320"/>
              <a:ext cx="223268" cy="106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797243F1-899F-460B-8C62-64056FE2D98E}"/>
                </a:ext>
              </a:extLst>
            </p:cNvPr>
            <p:cNvGrpSpPr/>
            <p:nvPr/>
          </p:nvGrpSpPr>
          <p:grpSpPr>
            <a:xfrm>
              <a:off x="7379156" y="1511215"/>
              <a:ext cx="370541" cy="191959"/>
              <a:chOff x="6365550" y="1932205"/>
              <a:chExt cx="370541" cy="257020"/>
            </a:xfrm>
          </p:grpSpPr>
          <p:cxnSp>
            <p:nvCxnSpPr>
              <p:cNvPr id="142" name="Straight Connector 141">
                <a:extLst>
                  <a:ext uri="{FF2B5EF4-FFF2-40B4-BE49-F238E27FC236}">
                    <a16:creationId xmlns:a16="http://schemas.microsoft.com/office/drawing/2014/main" id="{EBE34E42-E121-4982-920C-F0C66B6285F5}"/>
                  </a:ext>
                </a:extLst>
              </p:cNvPr>
              <p:cNvCxnSpPr>
                <a:cxnSpLocks/>
              </p:cNvCxnSpPr>
              <p:nvPr/>
            </p:nvCxnSpPr>
            <p:spPr>
              <a:xfrm>
                <a:off x="6365550" y="1958431"/>
                <a:ext cx="370541" cy="227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8292E92-DAB2-4CF7-A9FC-E8A33CD0C999}"/>
                  </a:ext>
                </a:extLst>
              </p:cNvPr>
              <p:cNvCxnSpPr>
                <a:cxnSpLocks/>
              </p:cNvCxnSpPr>
              <p:nvPr/>
            </p:nvCxnSpPr>
            <p:spPr>
              <a:xfrm flipV="1">
                <a:off x="6398579" y="1932205"/>
                <a:ext cx="270277" cy="257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4A7C24C1-8D81-431F-90E3-06A7DDD979FD}"/>
                </a:ext>
              </a:extLst>
            </p:cNvPr>
            <p:cNvCxnSpPr>
              <a:cxnSpLocks/>
            </p:cNvCxnSpPr>
            <p:nvPr/>
          </p:nvCxnSpPr>
          <p:spPr>
            <a:xfrm>
              <a:off x="1738586" y="1919036"/>
              <a:ext cx="370541" cy="227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189BF9B-304C-4AEA-ADFE-09330F268655}"/>
                </a:ext>
              </a:extLst>
            </p:cNvPr>
            <p:cNvCxnSpPr>
              <a:cxnSpLocks/>
            </p:cNvCxnSpPr>
            <p:nvPr/>
          </p:nvCxnSpPr>
          <p:spPr>
            <a:xfrm flipV="1">
              <a:off x="1771615" y="1892810"/>
              <a:ext cx="270277" cy="257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C7DB6A6-583B-4340-BDF5-2956E759D568}"/>
                </a:ext>
              </a:extLst>
            </p:cNvPr>
            <p:cNvCxnSpPr>
              <a:cxnSpLocks/>
            </p:cNvCxnSpPr>
            <p:nvPr/>
          </p:nvCxnSpPr>
          <p:spPr>
            <a:xfrm>
              <a:off x="4058167" y="1810083"/>
              <a:ext cx="370541" cy="227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979191A-5762-4296-9C87-9FFCCD5BF029}"/>
                </a:ext>
              </a:extLst>
            </p:cNvPr>
            <p:cNvCxnSpPr>
              <a:cxnSpLocks/>
            </p:cNvCxnSpPr>
            <p:nvPr/>
          </p:nvCxnSpPr>
          <p:spPr>
            <a:xfrm flipV="1">
              <a:off x="4091196" y="1783857"/>
              <a:ext cx="270277" cy="257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Rounded Corners 45">
              <a:extLst>
                <a:ext uri="{FF2B5EF4-FFF2-40B4-BE49-F238E27FC236}">
                  <a16:creationId xmlns:a16="http://schemas.microsoft.com/office/drawing/2014/main" id="{E98967DE-C197-4BF5-B756-C20BD2EAF4EB}"/>
                </a:ext>
              </a:extLst>
            </p:cNvPr>
            <p:cNvSpPr/>
            <p:nvPr/>
          </p:nvSpPr>
          <p:spPr>
            <a:xfrm>
              <a:off x="6332642" y="1180990"/>
              <a:ext cx="5600700" cy="2343548"/>
            </a:xfrm>
            <a:custGeom>
              <a:avLst/>
              <a:gdLst>
                <a:gd name="connsiteX0" fmla="*/ 0 w 5600700"/>
                <a:gd name="connsiteY0" fmla="*/ 390599 h 2343548"/>
                <a:gd name="connsiteX1" fmla="*/ 390599 w 5600700"/>
                <a:gd name="connsiteY1" fmla="*/ 0 h 2343548"/>
                <a:gd name="connsiteX2" fmla="*/ 5210101 w 5600700"/>
                <a:gd name="connsiteY2" fmla="*/ 0 h 2343548"/>
                <a:gd name="connsiteX3" fmla="*/ 5600700 w 5600700"/>
                <a:gd name="connsiteY3" fmla="*/ 390599 h 2343548"/>
                <a:gd name="connsiteX4" fmla="*/ 5600700 w 5600700"/>
                <a:gd name="connsiteY4" fmla="*/ 1952949 h 2343548"/>
                <a:gd name="connsiteX5" fmla="*/ 5210101 w 5600700"/>
                <a:gd name="connsiteY5" fmla="*/ 2343548 h 2343548"/>
                <a:gd name="connsiteX6" fmla="*/ 390599 w 5600700"/>
                <a:gd name="connsiteY6" fmla="*/ 2343548 h 2343548"/>
                <a:gd name="connsiteX7" fmla="*/ 0 w 5600700"/>
                <a:gd name="connsiteY7" fmla="*/ 1952949 h 2343548"/>
                <a:gd name="connsiteX8" fmla="*/ 0 w 5600700"/>
                <a:gd name="connsiteY8" fmla="*/ 390599 h 2343548"/>
                <a:gd name="connsiteX0" fmla="*/ 0 w 5600700"/>
                <a:gd name="connsiteY0" fmla="*/ 390599 h 2343548"/>
                <a:gd name="connsiteX1" fmla="*/ 390599 w 5600700"/>
                <a:gd name="connsiteY1" fmla="*/ 0 h 2343548"/>
                <a:gd name="connsiteX2" fmla="*/ 5210101 w 5600700"/>
                <a:gd name="connsiteY2" fmla="*/ 0 h 2343548"/>
                <a:gd name="connsiteX3" fmla="*/ 5600700 w 5600700"/>
                <a:gd name="connsiteY3" fmla="*/ 390599 h 2343548"/>
                <a:gd name="connsiteX4" fmla="*/ 5600700 w 5600700"/>
                <a:gd name="connsiteY4" fmla="*/ 1952949 h 2343548"/>
                <a:gd name="connsiteX5" fmla="*/ 5210101 w 5600700"/>
                <a:gd name="connsiteY5" fmla="*/ 2343548 h 2343548"/>
                <a:gd name="connsiteX6" fmla="*/ 765275 w 5600700"/>
                <a:gd name="connsiteY6" fmla="*/ 2331755 h 2343548"/>
                <a:gd name="connsiteX7" fmla="*/ 390599 w 5600700"/>
                <a:gd name="connsiteY7" fmla="*/ 2343548 h 2343548"/>
                <a:gd name="connsiteX8" fmla="*/ 0 w 5600700"/>
                <a:gd name="connsiteY8" fmla="*/ 1952949 h 2343548"/>
                <a:gd name="connsiteX9" fmla="*/ 0 w 5600700"/>
                <a:gd name="connsiteY9" fmla="*/ 390599 h 2343548"/>
                <a:gd name="connsiteX0" fmla="*/ 0 w 5600700"/>
                <a:gd name="connsiteY0" fmla="*/ 390599 h 2343548"/>
                <a:gd name="connsiteX1" fmla="*/ 390599 w 5600700"/>
                <a:gd name="connsiteY1" fmla="*/ 0 h 2343548"/>
                <a:gd name="connsiteX2" fmla="*/ 5210101 w 5600700"/>
                <a:gd name="connsiteY2" fmla="*/ 0 h 2343548"/>
                <a:gd name="connsiteX3" fmla="*/ 5600700 w 5600700"/>
                <a:gd name="connsiteY3" fmla="*/ 390599 h 2343548"/>
                <a:gd name="connsiteX4" fmla="*/ 5600700 w 5600700"/>
                <a:gd name="connsiteY4" fmla="*/ 1952949 h 2343548"/>
                <a:gd name="connsiteX5" fmla="*/ 5210101 w 5600700"/>
                <a:gd name="connsiteY5" fmla="*/ 2343548 h 2343548"/>
                <a:gd name="connsiteX6" fmla="*/ 2349631 w 5600700"/>
                <a:gd name="connsiteY6" fmla="*/ 2340808 h 2343548"/>
                <a:gd name="connsiteX7" fmla="*/ 765275 w 5600700"/>
                <a:gd name="connsiteY7" fmla="*/ 2331755 h 2343548"/>
                <a:gd name="connsiteX8" fmla="*/ 390599 w 5600700"/>
                <a:gd name="connsiteY8" fmla="*/ 2343548 h 2343548"/>
                <a:gd name="connsiteX9" fmla="*/ 0 w 5600700"/>
                <a:gd name="connsiteY9" fmla="*/ 1952949 h 2343548"/>
                <a:gd name="connsiteX10" fmla="*/ 0 w 5600700"/>
                <a:gd name="connsiteY10" fmla="*/ 390599 h 234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00700" h="2343548">
                  <a:moveTo>
                    <a:pt x="0" y="390599"/>
                  </a:moveTo>
                  <a:cubicBezTo>
                    <a:pt x="0" y="174877"/>
                    <a:pt x="174877" y="0"/>
                    <a:pt x="390599" y="0"/>
                  </a:cubicBezTo>
                  <a:lnTo>
                    <a:pt x="5210101" y="0"/>
                  </a:lnTo>
                  <a:cubicBezTo>
                    <a:pt x="5425823" y="0"/>
                    <a:pt x="5600700" y="174877"/>
                    <a:pt x="5600700" y="390599"/>
                  </a:cubicBezTo>
                  <a:lnTo>
                    <a:pt x="5600700" y="1952949"/>
                  </a:lnTo>
                  <a:cubicBezTo>
                    <a:pt x="5600700" y="2168671"/>
                    <a:pt x="5425823" y="2343548"/>
                    <a:pt x="5210101" y="2343548"/>
                  </a:cubicBezTo>
                  <a:lnTo>
                    <a:pt x="2349631" y="2340808"/>
                  </a:lnTo>
                  <a:lnTo>
                    <a:pt x="765275" y="2331755"/>
                  </a:lnTo>
                  <a:lnTo>
                    <a:pt x="390599" y="2343548"/>
                  </a:lnTo>
                  <a:cubicBezTo>
                    <a:pt x="174877" y="2343548"/>
                    <a:pt x="0" y="2168671"/>
                    <a:pt x="0" y="1952949"/>
                  </a:cubicBezTo>
                  <a:lnTo>
                    <a:pt x="0" y="390599"/>
                  </a:ln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59" name="Oval 58">
              <a:extLst>
                <a:ext uri="{FF2B5EF4-FFF2-40B4-BE49-F238E27FC236}">
                  <a16:creationId xmlns:a16="http://schemas.microsoft.com/office/drawing/2014/main" id="{EF83FB98-563F-4655-BF9A-CADB760E2931}"/>
                </a:ext>
              </a:extLst>
            </p:cNvPr>
            <p:cNvSpPr/>
            <p:nvPr/>
          </p:nvSpPr>
          <p:spPr>
            <a:xfrm>
              <a:off x="10875619" y="2354638"/>
              <a:ext cx="728775" cy="48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60" name="TextBox 59">
              <a:extLst>
                <a:ext uri="{FF2B5EF4-FFF2-40B4-BE49-F238E27FC236}">
                  <a16:creationId xmlns:a16="http://schemas.microsoft.com/office/drawing/2014/main" id="{55836385-0973-40D7-B708-5E50680F28B6}"/>
                </a:ext>
              </a:extLst>
            </p:cNvPr>
            <p:cNvSpPr txBox="1"/>
            <p:nvPr/>
          </p:nvSpPr>
          <p:spPr>
            <a:xfrm>
              <a:off x="6358038" y="2193400"/>
              <a:ext cx="764627" cy="470056"/>
            </a:xfrm>
            <a:prstGeom prst="rect">
              <a:avLst/>
            </a:prstGeom>
            <a:noFill/>
          </p:spPr>
          <p:txBody>
            <a:bodyPr wrap="square" rtlCol="0">
              <a:spAutoFit/>
            </a:bodyPr>
            <a:lstStyle/>
            <a:p>
              <a:r>
                <a:rPr lang="en-US" sz="2000" b="1" dirty="0">
                  <a:solidFill>
                    <a:srgbClr val="002060"/>
                  </a:solidFill>
                </a:rPr>
                <a:t>Net</a:t>
              </a:r>
              <a:endParaRPr lang="en-IN" sz="2000" b="1" dirty="0">
                <a:solidFill>
                  <a:srgbClr val="002060"/>
                </a:solidFill>
              </a:endParaRPr>
            </a:p>
          </p:txBody>
        </p:sp>
        <p:sp>
          <p:nvSpPr>
            <p:cNvPr id="61" name="TextBox 60">
              <a:extLst>
                <a:ext uri="{FF2B5EF4-FFF2-40B4-BE49-F238E27FC236}">
                  <a16:creationId xmlns:a16="http://schemas.microsoft.com/office/drawing/2014/main" id="{F04B7017-701B-471C-BCE5-F971FDA8D5AA}"/>
                </a:ext>
              </a:extLst>
            </p:cNvPr>
            <p:cNvSpPr txBox="1"/>
            <p:nvPr/>
          </p:nvSpPr>
          <p:spPr>
            <a:xfrm>
              <a:off x="10159862" y="1328976"/>
              <a:ext cx="728775" cy="470056"/>
            </a:xfrm>
            <a:prstGeom prst="rect">
              <a:avLst/>
            </a:prstGeom>
            <a:noFill/>
          </p:spPr>
          <p:txBody>
            <a:bodyPr wrap="square" rtlCol="0">
              <a:spAutoFit/>
            </a:bodyPr>
            <a:lstStyle/>
            <a:p>
              <a:r>
                <a:rPr lang="en-US" sz="2000" b="1" dirty="0">
                  <a:solidFill>
                    <a:srgbClr val="002060"/>
                  </a:solidFill>
                </a:rPr>
                <a:t>net</a:t>
              </a:r>
              <a:endParaRPr lang="en-IN" sz="2000" b="1" dirty="0">
                <a:solidFill>
                  <a:srgbClr val="002060"/>
                </a:solidFill>
              </a:endParaRPr>
            </a:p>
          </p:txBody>
        </p:sp>
        <p:sp>
          <p:nvSpPr>
            <p:cNvPr id="62" name="Oval 61">
              <a:extLst>
                <a:ext uri="{FF2B5EF4-FFF2-40B4-BE49-F238E27FC236}">
                  <a16:creationId xmlns:a16="http://schemas.microsoft.com/office/drawing/2014/main" id="{528BB246-83E4-4DCB-9889-99007424378F}"/>
                </a:ext>
              </a:extLst>
            </p:cNvPr>
            <p:cNvSpPr/>
            <p:nvPr/>
          </p:nvSpPr>
          <p:spPr>
            <a:xfrm>
              <a:off x="7244929" y="3172892"/>
              <a:ext cx="1364918" cy="742466"/>
            </a:xfrm>
            <a:prstGeom prst="ellipse">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63" name="TextBox 62">
              <a:extLst>
                <a:ext uri="{FF2B5EF4-FFF2-40B4-BE49-F238E27FC236}">
                  <a16:creationId xmlns:a16="http://schemas.microsoft.com/office/drawing/2014/main" id="{1AED32C4-9849-4772-9CE8-CD406798555F}"/>
                </a:ext>
              </a:extLst>
            </p:cNvPr>
            <p:cNvSpPr txBox="1"/>
            <p:nvPr/>
          </p:nvSpPr>
          <p:spPr>
            <a:xfrm>
              <a:off x="10899206" y="2367454"/>
              <a:ext cx="668926" cy="470056"/>
            </a:xfrm>
            <a:prstGeom prst="rect">
              <a:avLst/>
            </a:prstGeom>
            <a:noFill/>
          </p:spPr>
          <p:txBody>
            <a:bodyPr wrap="none" rtlCol="0">
              <a:spAutoFit/>
            </a:bodyPr>
            <a:lstStyle/>
            <a:p>
              <a:r>
                <a:rPr lang="en-US" sz="2000" b="1" dirty="0">
                  <a:solidFill>
                    <a:srgbClr val="002060"/>
                  </a:solidFill>
                </a:rPr>
                <a:t>net</a:t>
              </a:r>
              <a:endParaRPr lang="en-IN" sz="2000" b="1" dirty="0">
                <a:solidFill>
                  <a:srgbClr val="002060"/>
                </a:solidFill>
              </a:endParaRPr>
            </a:p>
          </p:txBody>
        </p:sp>
        <p:sp>
          <p:nvSpPr>
            <p:cNvPr id="64" name="Oval 63">
              <a:extLst>
                <a:ext uri="{FF2B5EF4-FFF2-40B4-BE49-F238E27FC236}">
                  <a16:creationId xmlns:a16="http://schemas.microsoft.com/office/drawing/2014/main" id="{5194BFD6-5C1C-4921-B341-97421FBC0077}"/>
                </a:ext>
              </a:extLst>
            </p:cNvPr>
            <p:cNvSpPr/>
            <p:nvPr/>
          </p:nvSpPr>
          <p:spPr>
            <a:xfrm>
              <a:off x="7295772" y="1485829"/>
              <a:ext cx="508244" cy="2519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65" name="Oval 64">
              <a:extLst>
                <a:ext uri="{FF2B5EF4-FFF2-40B4-BE49-F238E27FC236}">
                  <a16:creationId xmlns:a16="http://schemas.microsoft.com/office/drawing/2014/main" id="{9EE80B67-0044-4572-A71B-26E81C0BF284}"/>
                </a:ext>
              </a:extLst>
            </p:cNvPr>
            <p:cNvSpPr/>
            <p:nvPr/>
          </p:nvSpPr>
          <p:spPr>
            <a:xfrm>
              <a:off x="10063676" y="2029702"/>
              <a:ext cx="477518" cy="2761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66" name="Oval 65">
              <a:extLst>
                <a:ext uri="{FF2B5EF4-FFF2-40B4-BE49-F238E27FC236}">
                  <a16:creationId xmlns:a16="http://schemas.microsoft.com/office/drawing/2014/main" id="{6872394F-AD85-43CD-B439-C3C5B3CF8157}"/>
                </a:ext>
              </a:extLst>
            </p:cNvPr>
            <p:cNvSpPr/>
            <p:nvPr/>
          </p:nvSpPr>
          <p:spPr>
            <a:xfrm>
              <a:off x="10146844" y="1398092"/>
              <a:ext cx="728775" cy="312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cxnSp>
          <p:nvCxnSpPr>
            <p:cNvPr id="67" name="Straight Connector 66">
              <a:extLst>
                <a:ext uri="{FF2B5EF4-FFF2-40B4-BE49-F238E27FC236}">
                  <a16:creationId xmlns:a16="http://schemas.microsoft.com/office/drawing/2014/main" id="{F089E8CC-29BD-4059-9A16-B807F19D029E}"/>
                </a:ext>
              </a:extLst>
            </p:cNvPr>
            <p:cNvCxnSpPr>
              <a:cxnSpLocks/>
            </p:cNvCxnSpPr>
            <p:nvPr/>
          </p:nvCxnSpPr>
          <p:spPr>
            <a:xfrm flipH="1" flipV="1">
              <a:off x="10524249" y="2240998"/>
              <a:ext cx="493818" cy="228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979A674-C248-462F-9B53-2A8259BED46E}"/>
                </a:ext>
              </a:extLst>
            </p:cNvPr>
            <p:cNvCxnSpPr>
              <a:cxnSpLocks/>
            </p:cNvCxnSpPr>
            <p:nvPr/>
          </p:nvCxnSpPr>
          <p:spPr>
            <a:xfrm flipH="1" flipV="1">
              <a:off x="7603553" y="1758831"/>
              <a:ext cx="480068" cy="1474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235C01C-D448-4908-977E-D1B9DE7B2472}"/>
                </a:ext>
              </a:extLst>
            </p:cNvPr>
            <p:cNvCxnSpPr>
              <a:cxnSpLocks/>
            </p:cNvCxnSpPr>
            <p:nvPr/>
          </p:nvCxnSpPr>
          <p:spPr>
            <a:xfrm>
              <a:off x="7595107" y="3207968"/>
              <a:ext cx="845485" cy="579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93990C0-2589-4655-9963-CFBE7D18A4CE}"/>
                </a:ext>
              </a:extLst>
            </p:cNvPr>
            <p:cNvCxnSpPr>
              <a:cxnSpLocks/>
              <a:stCxn id="64" idx="3"/>
            </p:cNvCxnSpPr>
            <p:nvPr/>
          </p:nvCxnSpPr>
          <p:spPr>
            <a:xfrm flipH="1">
              <a:off x="6831732" y="1700890"/>
              <a:ext cx="538471" cy="4851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F04052E9-D260-4F2B-B5F2-03BBCEE8427C}"/>
                </a:ext>
              </a:extLst>
            </p:cNvPr>
            <p:cNvGrpSpPr/>
            <p:nvPr/>
          </p:nvGrpSpPr>
          <p:grpSpPr>
            <a:xfrm>
              <a:off x="10152401" y="2063800"/>
              <a:ext cx="267984" cy="185883"/>
              <a:chOff x="9154547" y="1684035"/>
              <a:chExt cx="370541" cy="257020"/>
            </a:xfrm>
          </p:grpSpPr>
          <p:cxnSp>
            <p:nvCxnSpPr>
              <p:cNvPr id="140" name="Straight Connector 139">
                <a:extLst>
                  <a:ext uri="{FF2B5EF4-FFF2-40B4-BE49-F238E27FC236}">
                    <a16:creationId xmlns:a16="http://schemas.microsoft.com/office/drawing/2014/main" id="{5E8D3779-AA40-4820-8246-969133246048}"/>
                  </a:ext>
                </a:extLst>
              </p:cNvPr>
              <p:cNvCxnSpPr>
                <a:cxnSpLocks/>
              </p:cNvCxnSpPr>
              <p:nvPr/>
            </p:nvCxnSpPr>
            <p:spPr>
              <a:xfrm>
                <a:off x="9154547" y="1710261"/>
                <a:ext cx="370541" cy="227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5343C09-CD75-4874-8C12-7BF565457B24}"/>
                  </a:ext>
                </a:extLst>
              </p:cNvPr>
              <p:cNvCxnSpPr>
                <a:cxnSpLocks/>
              </p:cNvCxnSpPr>
              <p:nvPr/>
            </p:nvCxnSpPr>
            <p:spPr>
              <a:xfrm flipV="1">
                <a:off x="9187576" y="1684035"/>
                <a:ext cx="270277" cy="257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5DF23493-C45D-4467-AD80-2C76227DD0DA}"/>
                </a:ext>
              </a:extLst>
            </p:cNvPr>
            <p:cNvCxnSpPr>
              <a:cxnSpLocks/>
            </p:cNvCxnSpPr>
            <p:nvPr/>
          </p:nvCxnSpPr>
          <p:spPr>
            <a:xfrm flipV="1">
              <a:off x="7401660" y="3282617"/>
              <a:ext cx="959004" cy="5300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3A63D62-2203-4122-AA84-2627108A3BC8}"/>
                </a:ext>
              </a:extLst>
            </p:cNvPr>
            <p:cNvCxnSpPr>
              <a:cxnSpLocks/>
            </p:cNvCxnSpPr>
            <p:nvPr/>
          </p:nvCxnSpPr>
          <p:spPr>
            <a:xfrm flipV="1">
              <a:off x="7283339" y="3244705"/>
              <a:ext cx="1070944" cy="4925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1FCCC69-C7B0-4457-BD8E-7DB74F7388A6}"/>
                </a:ext>
              </a:extLst>
            </p:cNvPr>
            <p:cNvCxnSpPr>
              <a:cxnSpLocks/>
            </p:cNvCxnSpPr>
            <p:nvPr/>
          </p:nvCxnSpPr>
          <p:spPr>
            <a:xfrm flipV="1">
              <a:off x="7333717" y="3270134"/>
              <a:ext cx="1020566" cy="4925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0E4BF6-6AA0-466B-B57B-2F7F5E9DCB0B}"/>
                </a:ext>
              </a:extLst>
            </p:cNvPr>
            <p:cNvCxnSpPr>
              <a:cxnSpLocks/>
            </p:cNvCxnSpPr>
            <p:nvPr/>
          </p:nvCxnSpPr>
          <p:spPr>
            <a:xfrm flipV="1">
              <a:off x="7349691" y="3295563"/>
              <a:ext cx="1020566" cy="4925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2A6CD2C-42D3-486A-A371-CFC7EBB381F9}"/>
                </a:ext>
              </a:extLst>
            </p:cNvPr>
            <p:cNvCxnSpPr>
              <a:cxnSpLocks/>
            </p:cNvCxnSpPr>
            <p:nvPr/>
          </p:nvCxnSpPr>
          <p:spPr>
            <a:xfrm>
              <a:off x="7574339" y="3225460"/>
              <a:ext cx="845485" cy="579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8516609-E480-4DF2-BE09-99E0A89A3003}"/>
                </a:ext>
              </a:extLst>
            </p:cNvPr>
            <p:cNvCxnSpPr>
              <a:cxnSpLocks/>
              <a:stCxn id="65" idx="4"/>
            </p:cNvCxnSpPr>
            <p:nvPr/>
          </p:nvCxnSpPr>
          <p:spPr>
            <a:xfrm flipH="1">
              <a:off x="8253045" y="2305855"/>
              <a:ext cx="2049390" cy="910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26D3A48F-F6B0-4C8C-89EE-4478986BCA17}"/>
                </a:ext>
              </a:extLst>
            </p:cNvPr>
            <p:cNvSpPr/>
            <p:nvPr/>
          </p:nvSpPr>
          <p:spPr>
            <a:xfrm>
              <a:off x="6337316" y="2179497"/>
              <a:ext cx="728775" cy="48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79" name="TextBox 78">
              <a:extLst>
                <a:ext uri="{FF2B5EF4-FFF2-40B4-BE49-F238E27FC236}">
                  <a16:creationId xmlns:a16="http://schemas.microsoft.com/office/drawing/2014/main" id="{B50D80AB-DBD0-46C5-AD0A-D6163ED8C59E}"/>
                </a:ext>
              </a:extLst>
            </p:cNvPr>
            <p:cNvSpPr txBox="1"/>
            <p:nvPr/>
          </p:nvSpPr>
          <p:spPr>
            <a:xfrm>
              <a:off x="647263" y="1796579"/>
              <a:ext cx="764627" cy="470056"/>
            </a:xfrm>
            <a:prstGeom prst="rect">
              <a:avLst/>
            </a:prstGeom>
            <a:noFill/>
          </p:spPr>
          <p:txBody>
            <a:bodyPr wrap="square" rtlCol="0">
              <a:spAutoFit/>
            </a:bodyPr>
            <a:lstStyle/>
            <a:p>
              <a:r>
                <a:rPr lang="en-US" sz="2000" b="1" dirty="0">
                  <a:solidFill>
                    <a:srgbClr val="002060"/>
                  </a:solidFill>
                </a:rPr>
                <a:t>net</a:t>
              </a:r>
              <a:endParaRPr lang="en-IN" sz="2000" b="1" dirty="0">
                <a:solidFill>
                  <a:srgbClr val="002060"/>
                </a:solidFill>
              </a:endParaRPr>
            </a:p>
          </p:txBody>
        </p:sp>
        <p:sp>
          <p:nvSpPr>
            <p:cNvPr id="80" name="Oval 79">
              <a:extLst>
                <a:ext uri="{FF2B5EF4-FFF2-40B4-BE49-F238E27FC236}">
                  <a16:creationId xmlns:a16="http://schemas.microsoft.com/office/drawing/2014/main" id="{15FFE37A-88D1-407C-8757-044903347C78}"/>
                </a:ext>
              </a:extLst>
            </p:cNvPr>
            <p:cNvSpPr/>
            <p:nvPr/>
          </p:nvSpPr>
          <p:spPr>
            <a:xfrm>
              <a:off x="982269" y="4307508"/>
              <a:ext cx="728775" cy="482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81" name="Oval 80">
              <a:extLst>
                <a:ext uri="{FF2B5EF4-FFF2-40B4-BE49-F238E27FC236}">
                  <a16:creationId xmlns:a16="http://schemas.microsoft.com/office/drawing/2014/main" id="{7E535572-8D05-431D-A006-7335323D272D}"/>
                </a:ext>
              </a:extLst>
            </p:cNvPr>
            <p:cNvSpPr/>
            <p:nvPr/>
          </p:nvSpPr>
          <p:spPr>
            <a:xfrm>
              <a:off x="2299754" y="4829364"/>
              <a:ext cx="1009898" cy="6688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82" name="TextBox 81">
              <a:extLst>
                <a:ext uri="{FF2B5EF4-FFF2-40B4-BE49-F238E27FC236}">
                  <a16:creationId xmlns:a16="http://schemas.microsoft.com/office/drawing/2014/main" id="{B1C874D9-FFB3-44DA-A6E9-DC4AD116B3B1}"/>
                </a:ext>
              </a:extLst>
            </p:cNvPr>
            <p:cNvSpPr txBox="1"/>
            <p:nvPr/>
          </p:nvSpPr>
          <p:spPr>
            <a:xfrm>
              <a:off x="2336421" y="4991097"/>
              <a:ext cx="756393" cy="470056"/>
            </a:xfrm>
            <a:prstGeom prst="rect">
              <a:avLst/>
            </a:prstGeom>
            <a:noFill/>
          </p:spPr>
          <p:txBody>
            <a:bodyPr wrap="square" rtlCol="0">
              <a:spAutoFit/>
            </a:bodyPr>
            <a:lstStyle/>
            <a:p>
              <a:r>
                <a:rPr lang="en-US" sz="2000" b="1" dirty="0">
                  <a:solidFill>
                    <a:srgbClr val="002060"/>
                  </a:solidFill>
                </a:rPr>
                <a:t>net</a:t>
              </a:r>
              <a:endParaRPr lang="en-IN" sz="2000" b="1" dirty="0">
                <a:solidFill>
                  <a:srgbClr val="002060"/>
                </a:solidFill>
              </a:endParaRPr>
            </a:p>
          </p:txBody>
        </p:sp>
        <p:sp>
          <p:nvSpPr>
            <p:cNvPr id="83" name="TextBox 82">
              <a:extLst>
                <a:ext uri="{FF2B5EF4-FFF2-40B4-BE49-F238E27FC236}">
                  <a16:creationId xmlns:a16="http://schemas.microsoft.com/office/drawing/2014/main" id="{0D74488F-BA00-4440-AE8B-7913142C3788}"/>
                </a:ext>
              </a:extLst>
            </p:cNvPr>
            <p:cNvSpPr txBox="1"/>
            <p:nvPr/>
          </p:nvSpPr>
          <p:spPr>
            <a:xfrm>
              <a:off x="965794" y="4274237"/>
              <a:ext cx="756393" cy="470056"/>
            </a:xfrm>
            <a:prstGeom prst="rect">
              <a:avLst/>
            </a:prstGeom>
            <a:noFill/>
          </p:spPr>
          <p:txBody>
            <a:bodyPr wrap="square" rtlCol="0">
              <a:spAutoFit/>
            </a:bodyPr>
            <a:lstStyle/>
            <a:p>
              <a:r>
                <a:rPr lang="en-US" sz="2000" b="1" dirty="0">
                  <a:solidFill>
                    <a:srgbClr val="002060"/>
                  </a:solidFill>
                </a:rPr>
                <a:t>net</a:t>
              </a:r>
              <a:endParaRPr lang="en-IN" sz="2000" b="1" dirty="0">
                <a:solidFill>
                  <a:srgbClr val="002060"/>
                </a:solidFill>
              </a:endParaRPr>
            </a:p>
          </p:txBody>
        </p:sp>
        <p:grpSp>
          <p:nvGrpSpPr>
            <p:cNvPr id="84" name="Group 83">
              <a:extLst>
                <a:ext uri="{FF2B5EF4-FFF2-40B4-BE49-F238E27FC236}">
                  <a16:creationId xmlns:a16="http://schemas.microsoft.com/office/drawing/2014/main" id="{2582587B-884A-4489-ADAB-D2203E483DF0}"/>
                </a:ext>
              </a:extLst>
            </p:cNvPr>
            <p:cNvGrpSpPr/>
            <p:nvPr/>
          </p:nvGrpSpPr>
          <p:grpSpPr>
            <a:xfrm>
              <a:off x="598634" y="5360900"/>
              <a:ext cx="596078" cy="497007"/>
              <a:chOff x="1388694" y="4539444"/>
              <a:chExt cx="1364918" cy="659659"/>
            </a:xfrm>
          </p:grpSpPr>
          <p:sp>
            <p:nvSpPr>
              <p:cNvPr id="132" name="Oval 131">
                <a:extLst>
                  <a:ext uri="{FF2B5EF4-FFF2-40B4-BE49-F238E27FC236}">
                    <a16:creationId xmlns:a16="http://schemas.microsoft.com/office/drawing/2014/main" id="{ACDB0927-6A23-4619-8DCF-9996CA7C58CE}"/>
                  </a:ext>
                </a:extLst>
              </p:cNvPr>
              <p:cNvSpPr/>
              <p:nvPr/>
            </p:nvSpPr>
            <p:spPr>
              <a:xfrm>
                <a:off x="1388694" y="4539444"/>
                <a:ext cx="1364918" cy="6596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cxnSp>
            <p:nvCxnSpPr>
              <p:cNvPr id="133" name="Straight Connector 132">
                <a:extLst>
                  <a:ext uri="{FF2B5EF4-FFF2-40B4-BE49-F238E27FC236}">
                    <a16:creationId xmlns:a16="http://schemas.microsoft.com/office/drawing/2014/main" id="{6F59C240-3631-470B-9988-E76C9D05A7C2}"/>
                  </a:ext>
                </a:extLst>
              </p:cNvPr>
              <p:cNvCxnSpPr>
                <a:cxnSpLocks/>
              </p:cNvCxnSpPr>
              <p:nvPr/>
            </p:nvCxnSpPr>
            <p:spPr>
              <a:xfrm>
                <a:off x="1718285" y="4585587"/>
                <a:ext cx="810792" cy="542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FBF0337-2247-4622-A506-A7A9038423E0}"/>
                  </a:ext>
                </a:extLst>
              </p:cNvPr>
              <p:cNvCxnSpPr>
                <a:cxnSpLocks/>
                <a:stCxn id="132" idx="3"/>
              </p:cNvCxnSpPr>
              <p:nvPr/>
            </p:nvCxnSpPr>
            <p:spPr>
              <a:xfrm flipV="1">
                <a:off x="1588582" y="4649170"/>
                <a:ext cx="915847" cy="453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E6527A3-9121-4617-807F-5E90C9E77C1B}"/>
                  </a:ext>
                </a:extLst>
              </p:cNvPr>
              <p:cNvCxnSpPr>
                <a:cxnSpLocks/>
                <a:stCxn id="132" idx="3"/>
              </p:cNvCxnSpPr>
              <p:nvPr/>
            </p:nvCxnSpPr>
            <p:spPr>
              <a:xfrm flipV="1">
                <a:off x="1588582" y="4611258"/>
                <a:ext cx="909466" cy="491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54D1B7D-6AA3-46FD-B15C-DE2CAB38506A}"/>
                  </a:ext>
                </a:extLst>
              </p:cNvPr>
              <p:cNvCxnSpPr>
                <a:cxnSpLocks/>
                <a:stCxn id="132" idx="3"/>
                <a:endCxn id="132" idx="7"/>
              </p:cNvCxnSpPr>
              <p:nvPr/>
            </p:nvCxnSpPr>
            <p:spPr>
              <a:xfrm flipV="1">
                <a:off x="1588582" y="4636049"/>
                <a:ext cx="965142" cy="4664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33021DF-F055-4994-91C4-29BB3EA5FDEE}"/>
                  </a:ext>
                </a:extLst>
              </p:cNvPr>
              <p:cNvCxnSpPr>
                <a:cxnSpLocks/>
              </p:cNvCxnSpPr>
              <p:nvPr/>
            </p:nvCxnSpPr>
            <p:spPr>
              <a:xfrm flipV="1">
                <a:off x="1611760" y="4676230"/>
                <a:ext cx="925440" cy="440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42B2E3A-24BD-4D1E-A402-2FA4639E5F39}"/>
                  </a:ext>
                </a:extLst>
              </p:cNvPr>
              <p:cNvCxnSpPr>
                <a:cxnSpLocks/>
                <a:stCxn id="132" idx="1"/>
                <a:endCxn id="132" idx="5"/>
              </p:cNvCxnSpPr>
              <p:nvPr/>
            </p:nvCxnSpPr>
            <p:spPr>
              <a:xfrm>
                <a:off x="1588582" y="4636049"/>
                <a:ext cx="965142" cy="4664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704758A-F1CA-4F74-B459-1165205EE89E}"/>
                  </a:ext>
                </a:extLst>
              </p:cNvPr>
              <p:cNvCxnSpPr>
                <a:cxnSpLocks/>
                <a:endCxn id="132" idx="5"/>
              </p:cNvCxnSpPr>
              <p:nvPr/>
            </p:nvCxnSpPr>
            <p:spPr>
              <a:xfrm>
                <a:off x="1679043" y="4611258"/>
                <a:ext cx="874681" cy="491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E9F3ADEF-8087-42D8-B1C9-7B11E5B58736}"/>
                </a:ext>
              </a:extLst>
            </p:cNvPr>
            <p:cNvGrpSpPr/>
            <p:nvPr/>
          </p:nvGrpSpPr>
          <p:grpSpPr>
            <a:xfrm>
              <a:off x="4257970" y="5757313"/>
              <a:ext cx="370541" cy="191959"/>
              <a:chOff x="6365550" y="1932205"/>
              <a:chExt cx="370541" cy="257020"/>
            </a:xfrm>
          </p:grpSpPr>
          <p:cxnSp>
            <p:nvCxnSpPr>
              <p:cNvPr id="130" name="Straight Connector 129">
                <a:extLst>
                  <a:ext uri="{FF2B5EF4-FFF2-40B4-BE49-F238E27FC236}">
                    <a16:creationId xmlns:a16="http://schemas.microsoft.com/office/drawing/2014/main" id="{969AEC75-1351-4F12-B442-D11727695706}"/>
                  </a:ext>
                </a:extLst>
              </p:cNvPr>
              <p:cNvCxnSpPr>
                <a:cxnSpLocks/>
              </p:cNvCxnSpPr>
              <p:nvPr/>
            </p:nvCxnSpPr>
            <p:spPr>
              <a:xfrm>
                <a:off x="6365550" y="1958431"/>
                <a:ext cx="370541" cy="227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4F89591-9057-43A2-B897-E8BB97E01031}"/>
                  </a:ext>
                </a:extLst>
              </p:cNvPr>
              <p:cNvCxnSpPr>
                <a:cxnSpLocks/>
              </p:cNvCxnSpPr>
              <p:nvPr/>
            </p:nvCxnSpPr>
            <p:spPr>
              <a:xfrm flipV="1">
                <a:off x="6398579" y="1932205"/>
                <a:ext cx="270277" cy="257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Oval 85">
              <a:extLst>
                <a:ext uri="{FF2B5EF4-FFF2-40B4-BE49-F238E27FC236}">
                  <a16:creationId xmlns:a16="http://schemas.microsoft.com/office/drawing/2014/main" id="{8CFD3284-BAF7-4A88-A176-8B812F5A73F7}"/>
                </a:ext>
              </a:extLst>
            </p:cNvPr>
            <p:cNvSpPr/>
            <p:nvPr/>
          </p:nvSpPr>
          <p:spPr>
            <a:xfrm>
              <a:off x="4174586" y="5731927"/>
              <a:ext cx="508244" cy="2519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87" name="TextBox 86">
              <a:extLst>
                <a:ext uri="{FF2B5EF4-FFF2-40B4-BE49-F238E27FC236}">
                  <a16:creationId xmlns:a16="http://schemas.microsoft.com/office/drawing/2014/main" id="{903EE11E-5B68-4F4B-8333-014B3103BA5E}"/>
                </a:ext>
              </a:extLst>
            </p:cNvPr>
            <p:cNvSpPr txBox="1"/>
            <p:nvPr/>
          </p:nvSpPr>
          <p:spPr>
            <a:xfrm>
              <a:off x="5470602" y="5753054"/>
              <a:ext cx="756393" cy="470056"/>
            </a:xfrm>
            <a:prstGeom prst="rect">
              <a:avLst/>
            </a:prstGeom>
            <a:noFill/>
          </p:spPr>
          <p:txBody>
            <a:bodyPr wrap="square" rtlCol="0">
              <a:spAutoFit/>
            </a:bodyPr>
            <a:lstStyle/>
            <a:p>
              <a:r>
                <a:rPr lang="en-US" sz="2000" b="1" dirty="0">
                  <a:solidFill>
                    <a:srgbClr val="002060"/>
                  </a:solidFill>
                </a:rPr>
                <a:t>net</a:t>
              </a:r>
              <a:endParaRPr lang="en-IN" sz="2000" b="1" dirty="0">
                <a:solidFill>
                  <a:srgbClr val="002060"/>
                </a:solidFill>
              </a:endParaRPr>
            </a:p>
          </p:txBody>
        </p:sp>
        <p:grpSp>
          <p:nvGrpSpPr>
            <p:cNvPr id="88" name="Group 87">
              <a:extLst>
                <a:ext uri="{FF2B5EF4-FFF2-40B4-BE49-F238E27FC236}">
                  <a16:creationId xmlns:a16="http://schemas.microsoft.com/office/drawing/2014/main" id="{F9897CD2-15AD-4A66-AF5E-229545404283}"/>
                </a:ext>
              </a:extLst>
            </p:cNvPr>
            <p:cNvGrpSpPr/>
            <p:nvPr/>
          </p:nvGrpSpPr>
          <p:grpSpPr>
            <a:xfrm>
              <a:off x="1711044" y="3513271"/>
              <a:ext cx="1364918" cy="523595"/>
              <a:chOff x="1388694" y="4539444"/>
              <a:chExt cx="1364918" cy="659659"/>
            </a:xfrm>
            <a:solidFill>
              <a:srgbClr val="A6A6A6"/>
            </a:solidFill>
          </p:grpSpPr>
          <p:sp>
            <p:nvSpPr>
              <p:cNvPr id="122" name="Oval 121">
                <a:extLst>
                  <a:ext uri="{FF2B5EF4-FFF2-40B4-BE49-F238E27FC236}">
                    <a16:creationId xmlns:a16="http://schemas.microsoft.com/office/drawing/2014/main" id="{3AFD135B-1133-4DB6-B351-691A422E85CA}"/>
                  </a:ext>
                </a:extLst>
              </p:cNvPr>
              <p:cNvSpPr/>
              <p:nvPr/>
            </p:nvSpPr>
            <p:spPr>
              <a:xfrm>
                <a:off x="1388694" y="4539444"/>
                <a:ext cx="1364918" cy="65965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cxnSp>
            <p:nvCxnSpPr>
              <p:cNvPr id="123" name="Straight Connector 122">
                <a:extLst>
                  <a:ext uri="{FF2B5EF4-FFF2-40B4-BE49-F238E27FC236}">
                    <a16:creationId xmlns:a16="http://schemas.microsoft.com/office/drawing/2014/main" id="{7FA12120-1772-44E6-88A3-0439B0C70C07}"/>
                  </a:ext>
                </a:extLst>
              </p:cNvPr>
              <p:cNvCxnSpPr>
                <a:cxnSpLocks/>
              </p:cNvCxnSpPr>
              <p:nvPr/>
            </p:nvCxnSpPr>
            <p:spPr>
              <a:xfrm>
                <a:off x="1718285" y="4585587"/>
                <a:ext cx="810792" cy="5425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48B788C-5825-4073-9945-CBBAC178409E}"/>
                  </a:ext>
                </a:extLst>
              </p:cNvPr>
              <p:cNvCxnSpPr>
                <a:cxnSpLocks/>
                <a:stCxn id="122" idx="3"/>
              </p:cNvCxnSpPr>
              <p:nvPr/>
            </p:nvCxnSpPr>
            <p:spPr>
              <a:xfrm flipV="1">
                <a:off x="1588582" y="4649170"/>
                <a:ext cx="915847" cy="45332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29CB2D1-39A6-410C-9939-FE5E677EE59F}"/>
                  </a:ext>
                </a:extLst>
              </p:cNvPr>
              <p:cNvCxnSpPr>
                <a:cxnSpLocks/>
                <a:stCxn id="122" idx="3"/>
              </p:cNvCxnSpPr>
              <p:nvPr/>
            </p:nvCxnSpPr>
            <p:spPr>
              <a:xfrm flipV="1">
                <a:off x="1588582" y="4611258"/>
                <a:ext cx="909466" cy="49124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B41ECD9-5859-4F87-874B-E99E9BF14E5C}"/>
                  </a:ext>
                </a:extLst>
              </p:cNvPr>
              <p:cNvCxnSpPr>
                <a:cxnSpLocks/>
                <a:stCxn id="122" idx="3"/>
                <a:endCxn id="122" idx="7"/>
              </p:cNvCxnSpPr>
              <p:nvPr/>
            </p:nvCxnSpPr>
            <p:spPr>
              <a:xfrm flipV="1">
                <a:off x="1588582" y="4636049"/>
                <a:ext cx="965142" cy="46644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307C3FD-6360-4CC2-AB6A-649F72EF5EF9}"/>
                  </a:ext>
                </a:extLst>
              </p:cNvPr>
              <p:cNvCxnSpPr>
                <a:cxnSpLocks/>
              </p:cNvCxnSpPr>
              <p:nvPr/>
            </p:nvCxnSpPr>
            <p:spPr>
              <a:xfrm flipV="1">
                <a:off x="1611760" y="4676230"/>
                <a:ext cx="925440" cy="44038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F306923-25EC-4D91-A761-BFECDE0C100D}"/>
                  </a:ext>
                </a:extLst>
              </p:cNvPr>
              <p:cNvCxnSpPr>
                <a:cxnSpLocks/>
                <a:stCxn id="122" idx="1"/>
                <a:endCxn id="122" idx="5"/>
              </p:cNvCxnSpPr>
              <p:nvPr/>
            </p:nvCxnSpPr>
            <p:spPr>
              <a:xfrm>
                <a:off x="1588582" y="4636049"/>
                <a:ext cx="965142" cy="46644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B5E2C1E-B423-47DB-A055-9A44BAED9F52}"/>
                  </a:ext>
                </a:extLst>
              </p:cNvPr>
              <p:cNvCxnSpPr>
                <a:cxnSpLocks/>
                <a:endCxn id="122" idx="5"/>
              </p:cNvCxnSpPr>
              <p:nvPr/>
            </p:nvCxnSpPr>
            <p:spPr>
              <a:xfrm>
                <a:off x="1679043" y="4611258"/>
                <a:ext cx="874681" cy="49124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Oval 88">
              <a:extLst>
                <a:ext uri="{FF2B5EF4-FFF2-40B4-BE49-F238E27FC236}">
                  <a16:creationId xmlns:a16="http://schemas.microsoft.com/office/drawing/2014/main" id="{8E671642-0569-4EB4-B875-2309F07FF448}"/>
                </a:ext>
              </a:extLst>
            </p:cNvPr>
            <p:cNvSpPr/>
            <p:nvPr/>
          </p:nvSpPr>
          <p:spPr>
            <a:xfrm>
              <a:off x="5470602" y="5693246"/>
              <a:ext cx="756554" cy="5073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cxnSp>
          <p:nvCxnSpPr>
            <p:cNvPr id="90" name="Straight Connector 89">
              <a:extLst>
                <a:ext uri="{FF2B5EF4-FFF2-40B4-BE49-F238E27FC236}">
                  <a16:creationId xmlns:a16="http://schemas.microsoft.com/office/drawing/2014/main" id="{8FC48606-74FF-4D9F-A9CA-D3E9FB3C358E}"/>
                </a:ext>
              </a:extLst>
            </p:cNvPr>
            <p:cNvCxnSpPr>
              <a:cxnSpLocks/>
              <a:endCxn id="122" idx="4"/>
            </p:cNvCxnSpPr>
            <p:nvPr/>
          </p:nvCxnSpPr>
          <p:spPr>
            <a:xfrm flipH="1" flipV="1">
              <a:off x="2393503" y="4036866"/>
              <a:ext cx="195948" cy="908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2AF9793-CD6F-4DCE-A4CC-753F61C5B45D}"/>
                </a:ext>
              </a:extLst>
            </p:cNvPr>
            <p:cNvCxnSpPr>
              <a:cxnSpLocks/>
              <a:stCxn id="132" idx="0"/>
            </p:cNvCxnSpPr>
            <p:nvPr/>
          </p:nvCxnSpPr>
          <p:spPr>
            <a:xfrm flipV="1">
              <a:off x="896673" y="4802092"/>
              <a:ext cx="428847" cy="558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E1D4166-6129-4BCC-B0E3-1024825C29E3}"/>
                </a:ext>
              </a:extLst>
            </p:cNvPr>
            <p:cNvCxnSpPr>
              <a:cxnSpLocks/>
              <a:endCxn id="82" idx="1"/>
            </p:cNvCxnSpPr>
            <p:nvPr/>
          </p:nvCxnSpPr>
          <p:spPr>
            <a:xfrm flipV="1">
              <a:off x="1194712" y="5226125"/>
              <a:ext cx="1141709" cy="312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D7F117E-5995-4F17-AD61-53F3578DD7B4}"/>
                </a:ext>
              </a:extLst>
            </p:cNvPr>
            <p:cNvCxnSpPr>
              <a:cxnSpLocks/>
              <a:endCxn id="86" idx="1"/>
            </p:cNvCxnSpPr>
            <p:nvPr/>
          </p:nvCxnSpPr>
          <p:spPr>
            <a:xfrm>
              <a:off x="3289496" y="5113599"/>
              <a:ext cx="959521" cy="6552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9F7336D-5256-4C9D-9458-429D45F4259F}"/>
                </a:ext>
              </a:extLst>
            </p:cNvPr>
            <p:cNvCxnSpPr>
              <a:cxnSpLocks/>
            </p:cNvCxnSpPr>
            <p:nvPr/>
          </p:nvCxnSpPr>
          <p:spPr>
            <a:xfrm>
              <a:off x="4685319" y="5911737"/>
              <a:ext cx="807928" cy="703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D32F99ED-A591-4972-91C1-1090BC283F77}"/>
                </a:ext>
              </a:extLst>
            </p:cNvPr>
            <p:cNvGrpSpPr/>
            <p:nvPr/>
          </p:nvGrpSpPr>
          <p:grpSpPr>
            <a:xfrm>
              <a:off x="7737784" y="5093668"/>
              <a:ext cx="728685" cy="340017"/>
              <a:chOff x="1388694" y="4539444"/>
              <a:chExt cx="1364918" cy="659659"/>
            </a:xfrm>
            <a:solidFill>
              <a:srgbClr val="A6A6A6"/>
            </a:solidFill>
          </p:grpSpPr>
          <p:sp>
            <p:nvSpPr>
              <p:cNvPr id="114" name="Oval 113">
                <a:extLst>
                  <a:ext uri="{FF2B5EF4-FFF2-40B4-BE49-F238E27FC236}">
                    <a16:creationId xmlns:a16="http://schemas.microsoft.com/office/drawing/2014/main" id="{62BEB1EC-1E8D-4AE4-8AB7-FA6C0B6BA94D}"/>
                  </a:ext>
                </a:extLst>
              </p:cNvPr>
              <p:cNvSpPr/>
              <p:nvPr/>
            </p:nvSpPr>
            <p:spPr>
              <a:xfrm>
                <a:off x="1388694" y="4539444"/>
                <a:ext cx="1364918" cy="65965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cxnSp>
            <p:nvCxnSpPr>
              <p:cNvPr id="115" name="Straight Connector 114">
                <a:extLst>
                  <a:ext uri="{FF2B5EF4-FFF2-40B4-BE49-F238E27FC236}">
                    <a16:creationId xmlns:a16="http://schemas.microsoft.com/office/drawing/2014/main" id="{3143E153-F4B6-4D6F-B50E-9D4D97DAF65E}"/>
                  </a:ext>
                </a:extLst>
              </p:cNvPr>
              <p:cNvCxnSpPr>
                <a:cxnSpLocks/>
              </p:cNvCxnSpPr>
              <p:nvPr/>
            </p:nvCxnSpPr>
            <p:spPr>
              <a:xfrm>
                <a:off x="1718285" y="4585587"/>
                <a:ext cx="810792" cy="5425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242772-9F88-4B63-BD8F-93DB823709ED}"/>
                  </a:ext>
                </a:extLst>
              </p:cNvPr>
              <p:cNvCxnSpPr>
                <a:cxnSpLocks/>
                <a:stCxn id="114" idx="3"/>
              </p:cNvCxnSpPr>
              <p:nvPr/>
            </p:nvCxnSpPr>
            <p:spPr>
              <a:xfrm flipV="1">
                <a:off x="1588582" y="4649170"/>
                <a:ext cx="915847" cy="45332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6DDF2E9-4126-4FFE-B81C-30D74FBD9B38}"/>
                  </a:ext>
                </a:extLst>
              </p:cNvPr>
              <p:cNvCxnSpPr>
                <a:cxnSpLocks/>
                <a:stCxn id="114" idx="3"/>
              </p:cNvCxnSpPr>
              <p:nvPr/>
            </p:nvCxnSpPr>
            <p:spPr>
              <a:xfrm flipV="1">
                <a:off x="1588582" y="4611258"/>
                <a:ext cx="909466" cy="49124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8BCD3ED-CA0E-4967-892F-091D4A62BDFA}"/>
                  </a:ext>
                </a:extLst>
              </p:cNvPr>
              <p:cNvCxnSpPr>
                <a:cxnSpLocks/>
                <a:stCxn id="114" idx="3"/>
                <a:endCxn id="114" idx="7"/>
              </p:cNvCxnSpPr>
              <p:nvPr/>
            </p:nvCxnSpPr>
            <p:spPr>
              <a:xfrm flipV="1">
                <a:off x="1588582" y="4636049"/>
                <a:ext cx="965142" cy="46644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6388F8A-E4AE-4F39-8E47-FC8849721C21}"/>
                  </a:ext>
                </a:extLst>
              </p:cNvPr>
              <p:cNvCxnSpPr>
                <a:cxnSpLocks/>
              </p:cNvCxnSpPr>
              <p:nvPr/>
            </p:nvCxnSpPr>
            <p:spPr>
              <a:xfrm flipV="1">
                <a:off x="1611760" y="4676230"/>
                <a:ext cx="925440" cy="44038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8F534D-3E47-4C0B-926B-3DD1EC88B413}"/>
                  </a:ext>
                </a:extLst>
              </p:cNvPr>
              <p:cNvCxnSpPr>
                <a:cxnSpLocks/>
                <a:stCxn id="114" idx="1"/>
                <a:endCxn id="114" idx="5"/>
              </p:cNvCxnSpPr>
              <p:nvPr/>
            </p:nvCxnSpPr>
            <p:spPr>
              <a:xfrm>
                <a:off x="1588582" y="4636049"/>
                <a:ext cx="965142" cy="46644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34D8D33-84E9-4385-915F-321A1E453A9C}"/>
                  </a:ext>
                </a:extLst>
              </p:cNvPr>
              <p:cNvCxnSpPr>
                <a:cxnSpLocks/>
                <a:endCxn id="114" idx="5"/>
              </p:cNvCxnSpPr>
              <p:nvPr/>
            </p:nvCxnSpPr>
            <p:spPr>
              <a:xfrm>
                <a:off x="1679043" y="4611258"/>
                <a:ext cx="874681" cy="49124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6" name="Straight Connector 95">
              <a:extLst>
                <a:ext uri="{FF2B5EF4-FFF2-40B4-BE49-F238E27FC236}">
                  <a16:creationId xmlns:a16="http://schemas.microsoft.com/office/drawing/2014/main" id="{C3CF919D-EE30-479C-B243-A4FAD3919772}"/>
                </a:ext>
              </a:extLst>
            </p:cNvPr>
            <p:cNvCxnSpPr>
              <a:cxnSpLocks/>
              <a:stCxn id="114" idx="2"/>
              <a:endCxn id="81" idx="7"/>
            </p:cNvCxnSpPr>
            <p:nvPr/>
          </p:nvCxnSpPr>
          <p:spPr>
            <a:xfrm flipH="1" flipV="1">
              <a:off x="3161756" y="4927310"/>
              <a:ext cx="4576028" cy="3363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98DB8C-BAF4-44C9-B224-93B1EF3E7564}"/>
                </a:ext>
              </a:extLst>
            </p:cNvPr>
            <p:cNvCxnSpPr>
              <a:cxnSpLocks/>
            </p:cNvCxnSpPr>
            <p:nvPr/>
          </p:nvCxnSpPr>
          <p:spPr>
            <a:xfrm flipV="1">
              <a:off x="7973062" y="3915359"/>
              <a:ext cx="125948" cy="11661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5049BA25-87DA-4A90-993B-F91F0E97E639}"/>
                </a:ext>
              </a:extLst>
            </p:cNvPr>
            <p:cNvSpPr/>
            <p:nvPr/>
          </p:nvSpPr>
          <p:spPr>
            <a:xfrm>
              <a:off x="8813585" y="4619039"/>
              <a:ext cx="862948" cy="662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99" name="TextBox 98">
              <a:extLst>
                <a:ext uri="{FF2B5EF4-FFF2-40B4-BE49-F238E27FC236}">
                  <a16:creationId xmlns:a16="http://schemas.microsoft.com/office/drawing/2014/main" id="{A5EC91F2-7483-44BC-81E5-A40D97EA3762}"/>
                </a:ext>
              </a:extLst>
            </p:cNvPr>
            <p:cNvSpPr txBox="1"/>
            <p:nvPr/>
          </p:nvSpPr>
          <p:spPr>
            <a:xfrm>
              <a:off x="8886057" y="4810218"/>
              <a:ext cx="668926" cy="470056"/>
            </a:xfrm>
            <a:prstGeom prst="rect">
              <a:avLst/>
            </a:prstGeom>
            <a:noFill/>
          </p:spPr>
          <p:txBody>
            <a:bodyPr wrap="none" rtlCol="0">
              <a:spAutoFit/>
            </a:bodyPr>
            <a:lstStyle/>
            <a:p>
              <a:r>
                <a:rPr lang="en-US" sz="2000" b="1" dirty="0">
                  <a:solidFill>
                    <a:srgbClr val="002060"/>
                  </a:solidFill>
                </a:rPr>
                <a:t>net</a:t>
              </a:r>
              <a:endParaRPr lang="en-IN" sz="2000" b="1" dirty="0">
                <a:solidFill>
                  <a:srgbClr val="002060"/>
                </a:solidFill>
              </a:endParaRPr>
            </a:p>
          </p:txBody>
        </p:sp>
        <p:cxnSp>
          <p:nvCxnSpPr>
            <p:cNvPr id="100" name="Straight Connector 99">
              <a:extLst>
                <a:ext uri="{FF2B5EF4-FFF2-40B4-BE49-F238E27FC236}">
                  <a16:creationId xmlns:a16="http://schemas.microsoft.com/office/drawing/2014/main" id="{315B7D18-3C23-4D1E-8A7B-66A9D140F96D}"/>
                </a:ext>
              </a:extLst>
            </p:cNvPr>
            <p:cNvCxnSpPr>
              <a:cxnSpLocks/>
            </p:cNvCxnSpPr>
            <p:nvPr/>
          </p:nvCxnSpPr>
          <p:spPr>
            <a:xfrm flipH="1">
              <a:off x="8411316" y="4860984"/>
              <a:ext cx="501111" cy="2808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F05B6FE4-4C54-43C4-A106-5E939EEF8807}"/>
                </a:ext>
              </a:extLst>
            </p:cNvPr>
            <p:cNvGrpSpPr/>
            <p:nvPr/>
          </p:nvGrpSpPr>
          <p:grpSpPr>
            <a:xfrm>
              <a:off x="10222326" y="4262630"/>
              <a:ext cx="1248035" cy="435556"/>
              <a:chOff x="1388694" y="4539444"/>
              <a:chExt cx="1364918" cy="659659"/>
            </a:xfrm>
            <a:solidFill>
              <a:srgbClr val="A6A6A6"/>
            </a:solidFill>
          </p:grpSpPr>
          <p:sp>
            <p:nvSpPr>
              <p:cNvPr id="106" name="Oval 105">
                <a:extLst>
                  <a:ext uri="{FF2B5EF4-FFF2-40B4-BE49-F238E27FC236}">
                    <a16:creationId xmlns:a16="http://schemas.microsoft.com/office/drawing/2014/main" id="{F1E0EA3F-A42C-421F-BEB6-A68C3DA207A7}"/>
                  </a:ext>
                </a:extLst>
              </p:cNvPr>
              <p:cNvSpPr/>
              <p:nvPr/>
            </p:nvSpPr>
            <p:spPr>
              <a:xfrm>
                <a:off x="1388694" y="4539444"/>
                <a:ext cx="1364918" cy="65965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cxnSp>
            <p:nvCxnSpPr>
              <p:cNvPr id="107" name="Straight Connector 106">
                <a:extLst>
                  <a:ext uri="{FF2B5EF4-FFF2-40B4-BE49-F238E27FC236}">
                    <a16:creationId xmlns:a16="http://schemas.microsoft.com/office/drawing/2014/main" id="{ED36F64D-EDAB-4D52-95BF-D5EB48580B5E}"/>
                  </a:ext>
                </a:extLst>
              </p:cNvPr>
              <p:cNvCxnSpPr>
                <a:cxnSpLocks/>
              </p:cNvCxnSpPr>
              <p:nvPr/>
            </p:nvCxnSpPr>
            <p:spPr>
              <a:xfrm>
                <a:off x="1718285" y="4585587"/>
                <a:ext cx="810792" cy="542582"/>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8E05AEC-7455-4521-953C-1938A1EDADB0}"/>
                  </a:ext>
                </a:extLst>
              </p:cNvPr>
              <p:cNvCxnSpPr>
                <a:cxnSpLocks/>
                <a:stCxn id="106" idx="3"/>
              </p:cNvCxnSpPr>
              <p:nvPr/>
            </p:nvCxnSpPr>
            <p:spPr>
              <a:xfrm flipV="1">
                <a:off x="1588582" y="4649170"/>
                <a:ext cx="915847" cy="45332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2F2ABB7-0AE1-467E-9A5B-8EC81B561DF0}"/>
                  </a:ext>
                </a:extLst>
              </p:cNvPr>
              <p:cNvCxnSpPr>
                <a:cxnSpLocks/>
                <a:stCxn id="106" idx="3"/>
              </p:cNvCxnSpPr>
              <p:nvPr/>
            </p:nvCxnSpPr>
            <p:spPr>
              <a:xfrm flipV="1">
                <a:off x="1588582" y="4611258"/>
                <a:ext cx="909466" cy="49124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74C07FF-2BE2-4958-8B7A-4661C9F047B7}"/>
                  </a:ext>
                </a:extLst>
              </p:cNvPr>
              <p:cNvCxnSpPr>
                <a:cxnSpLocks/>
                <a:stCxn id="106" idx="3"/>
                <a:endCxn id="106" idx="7"/>
              </p:cNvCxnSpPr>
              <p:nvPr/>
            </p:nvCxnSpPr>
            <p:spPr>
              <a:xfrm flipV="1">
                <a:off x="1588582" y="4636049"/>
                <a:ext cx="965142" cy="46644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631C1FD-34DA-4F30-AF82-30C82A7CB466}"/>
                  </a:ext>
                </a:extLst>
              </p:cNvPr>
              <p:cNvCxnSpPr>
                <a:cxnSpLocks/>
              </p:cNvCxnSpPr>
              <p:nvPr/>
            </p:nvCxnSpPr>
            <p:spPr>
              <a:xfrm flipV="1">
                <a:off x="1611760" y="4676230"/>
                <a:ext cx="925440" cy="44038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7282DF0-483E-4A1E-A3BA-66A28D1E411E}"/>
                  </a:ext>
                </a:extLst>
              </p:cNvPr>
              <p:cNvCxnSpPr>
                <a:cxnSpLocks/>
                <a:stCxn id="106" idx="1"/>
                <a:endCxn id="106" idx="5"/>
              </p:cNvCxnSpPr>
              <p:nvPr/>
            </p:nvCxnSpPr>
            <p:spPr>
              <a:xfrm>
                <a:off x="1588582" y="4636049"/>
                <a:ext cx="965142" cy="46644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ADBB65E-0078-469A-BDEC-0447EBA925F2}"/>
                  </a:ext>
                </a:extLst>
              </p:cNvPr>
              <p:cNvCxnSpPr>
                <a:cxnSpLocks/>
                <a:endCxn id="106" idx="5"/>
              </p:cNvCxnSpPr>
              <p:nvPr/>
            </p:nvCxnSpPr>
            <p:spPr>
              <a:xfrm>
                <a:off x="1679043" y="4611258"/>
                <a:ext cx="874681" cy="49124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2" name="Straight Connector 101">
              <a:extLst>
                <a:ext uri="{FF2B5EF4-FFF2-40B4-BE49-F238E27FC236}">
                  <a16:creationId xmlns:a16="http://schemas.microsoft.com/office/drawing/2014/main" id="{4B1E43BC-BEC2-4CA3-BC8F-7E9B395EC936}"/>
                </a:ext>
              </a:extLst>
            </p:cNvPr>
            <p:cNvCxnSpPr>
              <a:cxnSpLocks/>
              <a:stCxn id="106" idx="2"/>
            </p:cNvCxnSpPr>
            <p:nvPr/>
          </p:nvCxnSpPr>
          <p:spPr>
            <a:xfrm flipH="1">
              <a:off x="9658752" y="4480408"/>
              <a:ext cx="563574" cy="395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D8CA926-4F6E-4C6B-8B40-FFCBCB75298A}"/>
                </a:ext>
              </a:extLst>
            </p:cNvPr>
            <p:cNvCxnSpPr>
              <a:cxnSpLocks/>
            </p:cNvCxnSpPr>
            <p:nvPr/>
          </p:nvCxnSpPr>
          <p:spPr>
            <a:xfrm flipH="1">
              <a:off x="11470361" y="4344464"/>
              <a:ext cx="587074" cy="1369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E5D8925-B1A3-44FD-B93E-EBD4D9C462C6}"/>
                </a:ext>
              </a:extLst>
            </p:cNvPr>
            <p:cNvCxnSpPr>
              <a:cxnSpLocks/>
              <a:endCxn id="106" idx="6"/>
            </p:cNvCxnSpPr>
            <p:nvPr/>
          </p:nvCxnSpPr>
          <p:spPr>
            <a:xfrm flipH="1">
              <a:off x="11470361" y="4429833"/>
              <a:ext cx="587074" cy="50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01E2F80-AF5E-4BF9-A0DF-4F486B5DEBBB}"/>
                </a:ext>
              </a:extLst>
            </p:cNvPr>
            <p:cNvCxnSpPr>
              <a:cxnSpLocks/>
            </p:cNvCxnSpPr>
            <p:nvPr/>
          </p:nvCxnSpPr>
          <p:spPr>
            <a:xfrm flipH="1">
              <a:off x="11470362" y="4412000"/>
              <a:ext cx="628506" cy="420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7207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0" y="966653"/>
            <a:ext cx="9831935" cy="4325864"/>
          </a:xfrm>
          <a:prstGeom prst="rect">
            <a:avLst/>
          </a:prstGeom>
          <a:noFill/>
        </p:spPr>
        <p:txBody>
          <a:bodyPr wrap="square">
            <a:spAutoFit/>
          </a:bodyPr>
          <a:lstStyle/>
          <a:p>
            <a:pPr>
              <a:lnSpc>
                <a:spcPts val="3733"/>
              </a:lnSpc>
            </a:pPr>
            <a:r>
              <a:rPr lang="en-US" sz="2800" b="1" dirty="0">
                <a:latin typeface="Arial" panose="020B0604020202020204" pitchFamily="34" charset="0"/>
                <a:cs typeface="Arial" panose="020B0604020202020204" pitchFamily="34" charset="0"/>
              </a:rPr>
              <a:t>Working of OSPF:</a:t>
            </a:r>
          </a:p>
          <a:p>
            <a:pPr>
              <a:lnSpc>
                <a:spcPts val="3733"/>
              </a:lnSpc>
            </a:pPr>
            <a:endParaRPr lang="en-US" sz="2800" b="1" dirty="0">
              <a:latin typeface="Arial" panose="020B0604020202020204" pitchFamily="34" charset="0"/>
              <a:cs typeface="Arial" panose="020B0604020202020204" pitchFamily="34" charset="0"/>
            </a:endParaRPr>
          </a:p>
          <a:p>
            <a:pPr>
              <a:lnSpc>
                <a:spcPts val="3733"/>
              </a:lnSpc>
            </a:pPr>
            <a:r>
              <a:rPr lang="en-US" sz="2800" b="1" dirty="0">
                <a:latin typeface="Arial" panose="020B0604020202020204" pitchFamily="34" charset="0"/>
                <a:cs typeface="Arial" panose="020B0604020202020204" pitchFamily="34" charset="0"/>
              </a:rPr>
              <a:t>The operation of the OSPF protocol can be understood in the following steps:</a:t>
            </a:r>
          </a:p>
          <a:p>
            <a:pPr>
              <a:lnSpc>
                <a:spcPts val="3733"/>
              </a:lnSpc>
            </a:pPr>
            <a:endParaRPr lang="en-US" sz="2800" b="1" dirty="0">
              <a:latin typeface="Arial" panose="020B0604020202020204" pitchFamily="34" charset="0"/>
              <a:cs typeface="Arial" panose="020B0604020202020204" pitchFamily="34" charset="0"/>
            </a:endParaRPr>
          </a:p>
          <a:p>
            <a:pPr>
              <a:lnSpc>
                <a:spcPts val="3733"/>
              </a:lnSpc>
            </a:pPr>
            <a:r>
              <a:rPr lang="en-US" sz="2800" b="1" dirty="0">
                <a:solidFill>
                  <a:srgbClr val="002060"/>
                </a:solidFill>
                <a:latin typeface="Arial" panose="020B0604020202020204" pitchFamily="34" charset="0"/>
                <a:cs typeface="Arial" panose="020B0604020202020204" pitchFamily="34" charset="0"/>
              </a:rPr>
              <a:t>Step 1: </a:t>
            </a:r>
            <a:r>
              <a:rPr lang="en-US" sz="2800" b="1" dirty="0">
                <a:latin typeface="Arial" panose="020B0604020202020204" pitchFamily="34" charset="0"/>
                <a:cs typeface="Arial" panose="020B0604020202020204" pitchFamily="34" charset="0"/>
              </a:rPr>
              <a:t>The first step in the OSPF protocol’s operation is establishing neighbor relationships. Routers running OSPF on the same link will establish a neighbor relationship with each other.</a:t>
            </a:r>
          </a:p>
        </p:txBody>
      </p:sp>
      <p:sp>
        <p:nvSpPr>
          <p:cNvPr id="4" name="Title 1">
            <a:extLst>
              <a:ext uri="{FF2B5EF4-FFF2-40B4-BE49-F238E27FC236}">
                <a16:creationId xmlns:a16="http://schemas.microsoft.com/office/drawing/2014/main" id="{9B1C5FDB-FFA2-43E7-9CEA-BF7C62EB1252}"/>
              </a:ext>
            </a:extLst>
          </p:cNvPr>
          <p:cNvSpPr txBox="1">
            <a:spLocks/>
          </p:cNvSpPr>
          <p:nvPr/>
        </p:nvSpPr>
        <p:spPr>
          <a:xfrm>
            <a:off x="249392" y="-143869"/>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Open</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Shortest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Path</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First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(OSPF)</a:t>
            </a:r>
          </a:p>
        </p:txBody>
      </p:sp>
    </p:spTree>
    <p:extLst>
      <p:ext uri="{BB962C8B-B14F-4D97-AF65-F5344CB8AC3E}">
        <p14:creationId xmlns:p14="http://schemas.microsoft.com/office/powerpoint/2010/main" val="2659235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0" y="989733"/>
            <a:ext cx="10026437" cy="4325864"/>
          </a:xfrm>
          <a:prstGeom prst="rect">
            <a:avLst/>
          </a:prstGeom>
          <a:noFill/>
        </p:spPr>
        <p:txBody>
          <a:bodyPr wrap="square">
            <a:spAutoFit/>
          </a:bodyPr>
          <a:lstStyle/>
          <a:p>
            <a:pPr>
              <a:lnSpc>
                <a:spcPts val="3733"/>
              </a:lnSpc>
            </a:pPr>
            <a:r>
              <a:rPr lang="en-US" sz="2800" b="1" dirty="0">
                <a:solidFill>
                  <a:srgbClr val="002060"/>
                </a:solidFill>
                <a:latin typeface="Arial" panose="020B0604020202020204" pitchFamily="34" charset="0"/>
                <a:cs typeface="Arial" panose="020B0604020202020204" pitchFamily="34" charset="0"/>
              </a:rPr>
              <a:t>Step 2: </a:t>
            </a:r>
            <a:r>
              <a:rPr lang="en-US" sz="2800" b="1" dirty="0">
                <a:latin typeface="Arial" panose="020B0604020202020204" pitchFamily="34" charset="0"/>
                <a:cs typeface="Arial" panose="020B0604020202020204" pitchFamily="34" charset="0"/>
              </a:rPr>
              <a:t>The next step is to exchange database information between the routers. Once a neighbor relationship is established, the routers exchange their Link-State Databases (LSDBs) with each other.</a:t>
            </a:r>
          </a:p>
          <a:p>
            <a:pPr>
              <a:lnSpc>
                <a:spcPts val="3733"/>
              </a:lnSpc>
            </a:pPr>
            <a:endParaRPr lang="en-US" sz="2800" b="1" dirty="0">
              <a:latin typeface="Arial" panose="020B0604020202020204" pitchFamily="34" charset="0"/>
              <a:cs typeface="Arial" panose="020B0604020202020204" pitchFamily="34" charset="0"/>
            </a:endParaRPr>
          </a:p>
          <a:p>
            <a:pPr>
              <a:lnSpc>
                <a:spcPts val="3733"/>
              </a:lnSpc>
            </a:pPr>
            <a:r>
              <a:rPr lang="en-US" sz="2800" b="1" dirty="0">
                <a:solidFill>
                  <a:srgbClr val="002060"/>
                </a:solidFill>
                <a:latin typeface="Arial" panose="020B0604020202020204" pitchFamily="34" charset="0"/>
                <a:cs typeface="Arial" panose="020B0604020202020204" pitchFamily="34" charset="0"/>
              </a:rPr>
              <a:t>Step 3: </a:t>
            </a:r>
            <a:r>
              <a:rPr lang="en-US" sz="2800" b="1" dirty="0">
                <a:latin typeface="Arial" panose="020B0604020202020204" pitchFamily="34" charset="0"/>
                <a:cs typeface="Arial" panose="020B0604020202020204" pitchFamily="34" charset="0"/>
              </a:rPr>
              <a:t>The final step is to select the best route. After exchanging LSDB information, each router calculates the best route to add to its routing table based on the updated database.</a:t>
            </a:r>
          </a:p>
        </p:txBody>
      </p:sp>
      <p:sp>
        <p:nvSpPr>
          <p:cNvPr id="4" name="Title 1">
            <a:extLst>
              <a:ext uri="{FF2B5EF4-FFF2-40B4-BE49-F238E27FC236}">
                <a16:creationId xmlns:a16="http://schemas.microsoft.com/office/drawing/2014/main" id="{9B869760-AA40-4A54-8570-44BC3FA970BD}"/>
              </a:ext>
            </a:extLst>
          </p:cNvPr>
          <p:cNvSpPr txBox="1">
            <a:spLocks/>
          </p:cNvSpPr>
          <p:nvPr/>
        </p:nvSpPr>
        <p:spPr>
          <a:xfrm>
            <a:off x="249392" y="-143869"/>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Open</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Shortest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Path</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First</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(OSPF)</a:t>
            </a:r>
          </a:p>
        </p:txBody>
      </p:sp>
    </p:spTree>
    <p:extLst>
      <p:ext uri="{BB962C8B-B14F-4D97-AF65-F5344CB8AC3E}">
        <p14:creationId xmlns:p14="http://schemas.microsoft.com/office/powerpoint/2010/main" val="13000461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1852863" y="728663"/>
            <a:ext cx="10339137" cy="5621337"/>
          </a:xfrm>
          <a:prstGeom prst="rect">
            <a:avLst/>
          </a:prstGeom>
          <a:noFill/>
          <a:ln>
            <a:noFill/>
          </a:ln>
        </p:spPr>
        <p:txBody>
          <a:bodyPr spcFirstLastPara="1" wrap="square" lIns="121900" tIns="60933" rIns="121900" bIns="60933" anchor="t" anchorCtr="0">
            <a:noAutofit/>
          </a:bodyPr>
          <a:lstStyle/>
          <a:p>
            <a:pPr>
              <a:lnSpc>
                <a:spcPts val="2800"/>
              </a:lnSpc>
              <a:buSzPct val="130000"/>
              <a:buFont typeface="Arial" panose="020B0604020202020204" pitchFamily="34" charset="0"/>
              <a:buChar char="•"/>
            </a:pPr>
            <a:r>
              <a:rPr lang="en-US" sz="2800" b="1" dirty="0">
                <a:solidFill>
                  <a:srgbClr val="002060"/>
                </a:solidFill>
                <a:latin typeface="Arial" panose="020B0604020202020204" pitchFamily="34" charset="0"/>
                <a:cs typeface="Arial" panose="020B0604020202020204" pitchFamily="34" charset="0"/>
              </a:rPr>
              <a:t>BGP (Border Gateway Protocol): </a:t>
            </a:r>
            <a:r>
              <a:rPr lang="en-US" sz="2800" b="1" dirty="0">
                <a:solidFill>
                  <a:schemeClr val="tx1"/>
                </a:solidFill>
                <a:latin typeface="Arial" panose="020B0604020202020204" pitchFamily="34" charset="0"/>
                <a:cs typeface="Arial" panose="020B0604020202020204" pitchFamily="34" charset="0"/>
              </a:rPr>
              <a:t>The Border Gateway Protocol (BGP) is used to announce which networks control specific IP addresses and how these networks are connected.</a:t>
            </a:r>
          </a:p>
          <a:p>
            <a:pPr>
              <a:lnSpc>
                <a:spcPts val="2800"/>
              </a:lnSpc>
              <a:buSzPct val="130000"/>
              <a:buFont typeface="Arial" panose="020B0604020202020204" pitchFamily="34" charset="0"/>
              <a:buChar char="•"/>
            </a:pPr>
            <a:endParaRPr lang="en-US" sz="2800" b="1" dirty="0">
              <a:solidFill>
                <a:schemeClr val="tx1"/>
              </a:solidFill>
              <a:latin typeface="Arial" panose="020B0604020202020204" pitchFamily="34" charset="0"/>
              <a:cs typeface="Arial" panose="020B0604020202020204" pitchFamily="34" charset="0"/>
            </a:endParaRPr>
          </a:p>
          <a:p>
            <a:pPr marL="152380" indent="0">
              <a:lnSpc>
                <a:spcPts val="2800"/>
              </a:lnSpc>
              <a:buSzPct val="130000"/>
              <a:buNone/>
            </a:pPr>
            <a:r>
              <a:rPr lang="en-US" sz="2800" b="1" dirty="0">
                <a:solidFill>
                  <a:schemeClr val="tx1"/>
                </a:solidFill>
                <a:latin typeface="Arial" panose="020B0604020202020204" pitchFamily="34" charset="0"/>
                <a:cs typeface="Arial" panose="020B0604020202020204" pitchFamily="34" charset="0"/>
              </a:rPr>
              <a:t>The large networks that make these BGP announcements are known as autonomous systems. BGP is a dynamic routing protocol.</a:t>
            </a:r>
          </a:p>
          <a:p>
            <a:pPr marL="608013" indent="-427038" eaLnBrk="0" fontAlgn="base" hangingPunct="0">
              <a:lnSpc>
                <a:spcPts val="2800"/>
              </a:lnSpc>
              <a:spcBef>
                <a:spcPct val="0"/>
              </a:spcBef>
              <a:spcAft>
                <a:spcPct val="0"/>
              </a:spcAft>
              <a:buClrTx/>
              <a:buSzPct val="13000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BGP is used for routing between different autonomous systems (AS), such as between Internet Service Providers (ISPs).</a:t>
            </a:r>
          </a:p>
          <a:p>
            <a:pPr marL="608013" indent="-427038" eaLnBrk="0" fontAlgn="base" hangingPunct="0">
              <a:lnSpc>
                <a:spcPts val="2800"/>
              </a:lnSpc>
              <a:spcBef>
                <a:spcPct val="0"/>
              </a:spcBef>
              <a:spcAft>
                <a:spcPct val="0"/>
              </a:spcAft>
              <a:buClrTx/>
              <a:buSzPct val="13000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It is highly scalable and complex, utilizing path vectoring and policy-based routing.</a:t>
            </a:r>
          </a:p>
          <a:p>
            <a:pPr marL="608013" indent="-427038" eaLnBrk="0" fontAlgn="base" hangingPunct="0">
              <a:lnSpc>
                <a:spcPts val="2800"/>
              </a:lnSpc>
              <a:spcBef>
                <a:spcPct val="0"/>
              </a:spcBef>
              <a:spcAft>
                <a:spcPct val="0"/>
              </a:spcAft>
              <a:buClrTx/>
              <a:buSzPct val="13000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BGP is crucial for the backbone of the internet, playing a key role in global routing.</a:t>
            </a:r>
          </a:p>
          <a:p>
            <a:pPr marL="152380" indent="0">
              <a:lnSpc>
                <a:spcPts val="3733"/>
              </a:lnSpc>
              <a:buSzPct val="130000"/>
              <a:buNone/>
            </a:pPr>
            <a:endParaRPr lang="en-US" sz="2800" b="1" dirty="0">
              <a:solidFill>
                <a:schemeClr val="tx1"/>
              </a:solidFill>
              <a:latin typeface="Arial" panose="020B0604020202020204" pitchFamily="34" charset="0"/>
              <a:cs typeface="Arial" panose="020B0604020202020204" pitchFamily="34" charset="0"/>
            </a:endParaRPr>
          </a:p>
        </p:txBody>
      </p:sp>
      <p:sp>
        <p:nvSpPr>
          <p:cNvPr id="5" name="Google Shape;102;p24"/>
          <p:cNvSpPr txBox="1">
            <a:spLocks noGrp="1"/>
          </p:cNvSpPr>
          <p:nvPr>
            <p:ph type="title"/>
          </p:nvPr>
        </p:nvSpPr>
        <p:spPr>
          <a:xfrm>
            <a:off x="0"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kern="1200" spc="-67" dirty="0">
                <a:solidFill>
                  <a:srgbClr val="5F0000"/>
                </a:solidFill>
                <a:latin typeface="Arial" panose="020B0604020202020204" pitchFamily="34" charset="0"/>
                <a:ea typeface="Calibri"/>
                <a:cs typeface="Arial" panose="020B0604020202020204" pitchFamily="34" charset="0"/>
                <a:sym typeface="Arial"/>
              </a:rPr>
              <a:t>Dynamic</a:t>
            </a:r>
            <a:r>
              <a:rPr lang="en-US" sz="4000" dirty="0">
                <a:solidFill>
                  <a:srgbClr val="FF0000"/>
                </a:solidFill>
                <a:latin typeface="Times New Roman" panose="02020603050405020304" pitchFamily="18" charset="0"/>
                <a:cs typeface="Times New Roman" panose="02020603050405020304" pitchFamily="18" charset="0"/>
              </a:rPr>
              <a:t> </a:t>
            </a:r>
            <a:r>
              <a:rPr lang="en-US" sz="4000" b="1" kern="1200" spc="-67" dirty="0">
                <a:solidFill>
                  <a:srgbClr val="5F0000"/>
                </a:solidFill>
                <a:latin typeface="Arial" panose="020B0604020202020204" pitchFamily="34" charset="0"/>
                <a:ea typeface="Calibri"/>
                <a:cs typeface="Arial" panose="020B0604020202020204" pitchFamily="34" charset="0"/>
              </a:rPr>
              <a:t>Routing</a:t>
            </a:r>
          </a:p>
        </p:txBody>
      </p:sp>
    </p:spTree>
    <p:extLst>
      <p:ext uri="{BB962C8B-B14F-4D97-AF65-F5344CB8AC3E}">
        <p14:creationId xmlns:p14="http://schemas.microsoft.com/office/powerpoint/2010/main" val="38936710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42D7F6B-CB50-AA08-1E7D-79863BFA02A6}"/>
              </a:ext>
            </a:extLst>
          </p:cNvPr>
          <p:cNvSpPr txBox="1">
            <a:spLocks/>
          </p:cNvSpPr>
          <p:nvPr/>
        </p:nvSpPr>
        <p:spPr>
          <a:xfrm>
            <a:off x="249391" y="-141624"/>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Border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Gateway Protocol (BGP)</a:t>
            </a:r>
          </a:p>
        </p:txBody>
      </p:sp>
      <p:sp>
        <p:nvSpPr>
          <p:cNvPr id="6" name="TextBox 5">
            <a:extLst>
              <a:ext uri="{FF2B5EF4-FFF2-40B4-BE49-F238E27FC236}">
                <a16:creationId xmlns:a16="http://schemas.microsoft.com/office/drawing/2014/main" id="{9FCBFE00-876A-1F5E-7229-7CA8938262AC}"/>
              </a:ext>
            </a:extLst>
          </p:cNvPr>
          <p:cNvSpPr txBox="1"/>
          <p:nvPr/>
        </p:nvSpPr>
        <p:spPr>
          <a:xfrm>
            <a:off x="2171700" y="1266869"/>
            <a:ext cx="10020309" cy="4324261"/>
          </a:xfrm>
          <a:prstGeom prst="rect">
            <a:avLst/>
          </a:prstGeom>
          <a:noFill/>
        </p:spPr>
        <p:txBody>
          <a:bodyPr wrap="square">
            <a:spAutoFit/>
          </a:bodyPr>
          <a:lstStyle/>
          <a:p>
            <a:pPr marL="285717" indent="-285717">
              <a:lnSpc>
                <a:spcPts val="3333"/>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BGP (Border Gateway Protocol) is a standardized gateway protocol used to exchange routing information across autonomous systems (AS). When a network router is connected to multiple networks, it cannot independently determine the best network to route its data to.</a:t>
            </a:r>
          </a:p>
          <a:p>
            <a:pPr>
              <a:lnSpc>
                <a:spcPts val="3333"/>
              </a:lnSpc>
              <a:buSzPct val="130000"/>
            </a:pPr>
            <a:endParaRPr lang="en-US" sz="2800" b="1" dirty="0">
              <a:latin typeface="Arial" panose="020B0604020202020204" pitchFamily="34" charset="0"/>
              <a:cs typeface="Arial" panose="020B0604020202020204" pitchFamily="34" charset="0"/>
            </a:endParaRPr>
          </a:p>
          <a:p>
            <a:pPr marL="285717" indent="-285717">
              <a:lnSpc>
                <a:spcPts val="3333"/>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BGP evaluates all its peering partners and routes traffic to the path that is deemed the most efficient based on its routing policies and the network’s overall topology.</a:t>
            </a:r>
          </a:p>
        </p:txBody>
      </p:sp>
    </p:spTree>
    <p:extLst>
      <p:ext uri="{BB962C8B-B14F-4D97-AF65-F5344CB8AC3E}">
        <p14:creationId xmlns:p14="http://schemas.microsoft.com/office/powerpoint/2010/main" val="2007350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31474" y="1177443"/>
            <a:ext cx="9935633" cy="4325864"/>
          </a:xfrm>
          <a:prstGeom prst="rect">
            <a:avLst/>
          </a:prstGeom>
          <a:noFill/>
        </p:spPr>
        <p:txBody>
          <a:bodyPr wrap="square">
            <a:spAutoFit/>
          </a:bodyPr>
          <a:lstStyle/>
          <a:p>
            <a:pPr marL="285717" indent="-285717">
              <a:lnSpc>
                <a:spcPts val="3733"/>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BGP enables communication by allowing peers to exchange routing information upon initialization and then storing that information in a Routing Information Base (RIB).</a:t>
            </a:r>
          </a:p>
          <a:p>
            <a:pPr marL="285717" indent="-285717">
              <a:lnSpc>
                <a:spcPts val="3733"/>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17" indent="-285717">
              <a:lnSpc>
                <a:spcPts val="3733"/>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The primary goal of BGP is to find a loop-free path to the destination. This differs from the typical goals of intradomain routing protocols, which focus on finding the optimal route based on specific link metrics.</a:t>
            </a:r>
          </a:p>
        </p:txBody>
      </p:sp>
      <p:sp>
        <p:nvSpPr>
          <p:cNvPr id="5" name="Title 1">
            <a:extLst>
              <a:ext uri="{FF2B5EF4-FFF2-40B4-BE49-F238E27FC236}">
                <a16:creationId xmlns:a16="http://schemas.microsoft.com/office/drawing/2014/main" id="{20A57B80-A62B-4164-B9F0-091357966F9A}"/>
              </a:ext>
            </a:extLst>
          </p:cNvPr>
          <p:cNvSpPr txBox="1">
            <a:spLocks/>
          </p:cNvSpPr>
          <p:nvPr/>
        </p:nvSpPr>
        <p:spPr>
          <a:xfrm>
            <a:off x="249391" y="-141624"/>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Border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Gateway Protocol (BGP)</a:t>
            </a:r>
          </a:p>
        </p:txBody>
      </p:sp>
    </p:spTree>
    <p:extLst>
      <p:ext uri="{BB962C8B-B14F-4D97-AF65-F5344CB8AC3E}">
        <p14:creationId xmlns:p14="http://schemas.microsoft.com/office/powerpoint/2010/main" val="242400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2171700" y="1408177"/>
            <a:ext cx="9884833" cy="3397998"/>
          </a:xfrm>
          <a:prstGeom prst="rect">
            <a:avLst/>
          </a:prstGeom>
          <a:noFill/>
          <a:ln>
            <a:noFill/>
          </a:ln>
        </p:spPr>
        <p:txBody>
          <a:bodyPr spcFirstLastPara="1" wrap="square" lIns="121900" tIns="60933" rIns="121900" bIns="60933" anchor="t" anchorCtr="0">
            <a:noAutofit/>
          </a:bodyPr>
          <a:lstStyle/>
          <a:p>
            <a:pPr marL="357188" indent="-357188">
              <a:spcBef>
                <a:spcPts val="1280"/>
              </a:spcBef>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Routing is the process of determining the paths that data packets must follow to reach their destination. In this process, a routing table is created, which contains information about the available routes. Various routing algorithms are used to decide which route an incoming data packet should take to reach its destination efficiently.</a:t>
            </a:r>
          </a:p>
          <a:p>
            <a:pPr marL="357188" indent="-357188">
              <a:spcBef>
                <a:spcPts val="1280"/>
              </a:spcBef>
              <a:buClrTx/>
              <a:buSzPct val="100000"/>
              <a:buFont typeface="Arial" panose="020B0604020202020204" pitchFamily="34" charset="0"/>
              <a:buChar char="•"/>
            </a:pPr>
            <a:endParaRPr lang="en" sz="2800" b="1" dirty="0">
              <a:latin typeface="Arial" panose="020B0604020202020204" pitchFamily="34" charset="0"/>
              <a:cs typeface="Arial" panose="020B0604020202020204" pitchFamily="34" charset="0"/>
            </a:endParaRPr>
          </a:p>
          <a:p>
            <a:pPr marL="357188" indent="-357188">
              <a:spcBef>
                <a:spcPts val="1280"/>
              </a:spcBef>
              <a:buClrTx/>
              <a:buSzPct val="100000"/>
              <a:buFont typeface="Arial" panose="020B0604020202020204" pitchFamily="34" charset="0"/>
              <a:buChar char="•"/>
            </a:pPr>
            <a:endParaRPr sz="2800" b="1" dirty="0">
              <a:latin typeface="Arial" panose="020B0604020202020204" pitchFamily="34" charset="0"/>
              <a:cs typeface="Arial" panose="020B0604020202020204" pitchFamily="34" charset="0"/>
            </a:endParaRPr>
          </a:p>
        </p:txBody>
      </p:sp>
      <p:sp>
        <p:nvSpPr>
          <p:cNvPr id="6" name="Google Shape;102;p24">
            <a:extLst>
              <a:ext uri="{FF2B5EF4-FFF2-40B4-BE49-F238E27FC236}">
                <a16:creationId xmlns:a16="http://schemas.microsoft.com/office/drawing/2014/main" id="{20D6AF4F-354E-467A-80CC-7AC7915BB0A0}"/>
              </a:ext>
            </a:extLst>
          </p:cNvPr>
          <p:cNvSpPr txBox="1">
            <a:spLocks/>
          </p:cNvSpPr>
          <p:nvPr/>
        </p:nvSpPr>
        <p:spPr>
          <a:xfrm>
            <a:off x="4687448" y="0"/>
            <a:ext cx="3463639" cy="72967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pPr>
            <a:r>
              <a:rPr lang="en-US" sz="4000" b="1" dirty="0">
                <a:solidFill>
                  <a:srgbClr val="5A0000"/>
                </a:solidFill>
                <a:latin typeface="Arial" panose="020B0604020202020204" pitchFamily="34" charset="0"/>
                <a:cs typeface="Arial" panose="020B0604020202020204" pitchFamily="34" charset="0"/>
                <a:sym typeface="Arial"/>
              </a:rPr>
              <a:t>Routing</a:t>
            </a:r>
          </a:p>
        </p:txBody>
      </p:sp>
    </p:spTree>
    <p:extLst>
      <p:ext uri="{BB962C8B-B14F-4D97-AF65-F5344CB8AC3E}">
        <p14:creationId xmlns:p14="http://schemas.microsoft.com/office/powerpoint/2010/main" val="11222374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0" y="1428647"/>
            <a:ext cx="10020300" cy="2610651"/>
          </a:xfrm>
          <a:prstGeom prst="rect">
            <a:avLst/>
          </a:prstGeom>
          <a:noFill/>
        </p:spPr>
        <p:txBody>
          <a:bodyPr wrap="square">
            <a:spAutoFit/>
          </a:bodyPr>
          <a:lstStyle/>
          <a:p>
            <a:pPr marL="285717" indent="-285717">
              <a:lnSpc>
                <a:spcPts val="4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Routers that connect different autonomous systems (ASs) are called border gateways. Their primary task is to forward packets between ASs. Each AS has at least one BGP speaker, which exchanges reachability information with BGP speakers in other ASs.</a:t>
            </a:r>
          </a:p>
        </p:txBody>
      </p:sp>
      <p:sp>
        <p:nvSpPr>
          <p:cNvPr id="4" name="Title 1">
            <a:extLst>
              <a:ext uri="{FF2B5EF4-FFF2-40B4-BE49-F238E27FC236}">
                <a16:creationId xmlns:a16="http://schemas.microsoft.com/office/drawing/2014/main" id="{87C595CE-2674-4C0C-B870-E2274A48FC6E}"/>
              </a:ext>
            </a:extLst>
          </p:cNvPr>
          <p:cNvSpPr txBox="1">
            <a:spLocks/>
          </p:cNvSpPr>
          <p:nvPr/>
        </p:nvSpPr>
        <p:spPr>
          <a:xfrm>
            <a:off x="249391" y="-141624"/>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Border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Gateway Protocol (BGP)</a:t>
            </a:r>
          </a:p>
        </p:txBody>
      </p:sp>
    </p:spTree>
    <p:extLst>
      <p:ext uri="{BB962C8B-B14F-4D97-AF65-F5344CB8AC3E}">
        <p14:creationId xmlns:p14="http://schemas.microsoft.com/office/powerpoint/2010/main" val="18053177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0" y="740836"/>
            <a:ext cx="10218427" cy="5670783"/>
          </a:xfrm>
          <a:prstGeom prst="rect">
            <a:avLst/>
          </a:prstGeom>
          <a:noFill/>
        </p:spPr>
        <p:txBody>
          <a:bodyPr wrap="square">
            <a:spAutoFit/>
          </a:bodyPr>
          <a:lstStyle/>
          <a:p>
            <a:pPr>
              <a:lnSpc>
                <a:spcPts val="2933"/>
              </a:lnSpc>
            </a:pPr>
            <a:r>
              <a:rPr lang="en-US" sz="2800" b="1" dirty="0">
                <a:latin typeface="Arial" panose="020B0604020202020204" pitchFamily="34" charset="0"/>
                <a:cs typeface="Arial" panose="020B0604020202020204" pitchFamily="34" charset="0"/>
              </a:rPr>
              <a:t>Types of BGP:</a:t>
            </a:r>
          </a:p>
          <a:p>
            <a:pPr>
              <a:lnSpc>
                <a:spcPts val="2933"/>
              </a:lnSpc>
            </a:pPr>
            <a:endParaRPr lang="en-US" sz="2800" b="1" dirty="0">
              <a:latin typeface="Arial" panose="020B0604020202020204" pitchFamily="34" charset="0"/>
              <a:cs typeface="Arial" panose="020B0604020202020204" pitchFamily="34" charset="0"/>
            </a:endParaRPr>
          </a:p>
          <a:p>
            <a:pPr marL="380953" indent="-380953">
              <a:lnSpc>
                <a:spcPts val="2933"/>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Internal BGP (</a:t>
            </a:r>
            <a:r>
              <a:rPr lang="en-US" sz="2800" b="1" dirty="0" err="1">
                <a:latin typeface="Arial" panose="020B0604020202020204" pitchFamily="34" charset="0"/>
                <a:cs typeface="Arial" panose="020B0604020202020204" pitchFamily="34" charset="0"/>
              </a:rPr>
              <a:t>iBGP</a:t>
            </a:r>
            <a:r>
              <a:rPr lang="en-US" sz="2800" b="1" dirty="0">
                <a:latin typeface="Arial" panose="020B0604020202020204" pitchFamily="34" charset="0"/>
                <a:cs typeface="Arial" panose="020B0604020202020204" pitchFamily="34" charset="0"/>
              </a:rPr>
              <a:t>):</a:t>
            </a:r>
          </a:p>
          <a:p>
            <a:pPr marL="380953" indent="-380953">
              <a:lnSpc>
                <a:spcPts val="2933"/>
              </a:lnSpc>
              <a:buSzPct val="13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380953" indent="-380953">
              <a:lnSpc>
                <a:spcPts val="2933"/>
              </a:lnSpc>
              <a:buFont typeface="Wingdings" panose="05000000000000000000" pitchFamily="2" charset="2"/>
              <a:buChar char="Ø"/>
            </a:pPr>
            <a:r>
              <a:rPr lang="en-US" sz="2800" b="1" dirty="0">
                <a:latin typeface="Arial" panose="020B0604020202020204" pitchFamily="34" charset="0"/>
                <a:cs typeface="Arial" panose="020B0604020202020204" pitchFamily="34" charset="0"/>
              </a:rPr>
              <a:t>Routes are exchanged and traffic is transmitted over the Internet using external BGP (</a:t>
            </a:r>
            <a:r>
              <a:rPr lang="en-US" sz="2800" b="1" dirty="0" err="1">
                <a:latin typeface="Arial" panose="020B0604020202020204" pitchFamily="34" charset="0"/>
                <a:cs typeface="Arial" panose="020B0604020202020204" pitchFamily="34" charset="0"/>
              </a:rPr>
              <a:t>eBGP</a:t>
            </a:r>
            <a:r>
              <a:rPr lang="en-US" sz="2800" b="1" dirty="0">
                <a:latin typeface="Arial" panose="020B0604020202020204" pitchFamily="34" charset="0"/>
                <a:cs typeface="Arial" panose="020B0604020202020204" pitchFamily="34" charset="0"/>
              </a:rPr>
              <a:t>). Autonomous Systems (ASs) can also use an internal version of BGP, known as internal BGP (</a:t>
            </a:r>
            <a:r>
              <a:rPr lang="en-US" sz="2800" b="1" dirty="0" err="1">
                <a:latin typeface="Arial" panose="020B0604020202020204" pitchFamily="34" charset="0"/>
                <a:cs typeface="Arial" panose="020B0604020202020204" pitchFamily="34" charset="0"/>
              </a:rPr>
              <a:t>iBGP</a:t>
            </a:r>
            <a:r>
              <a:rPr lang="en-US" sz="2800" b="1" dirty="0">
                <a:latin typeface="Arial" panose="020B0604020202020204" pitchFamily="34" charset="0"/>
                <a:cs typeface="Arial" panose="020B0604020202020204" pitchFamily="34" charset="0"/>
              </a:rPr>
              <a:t>), to route traffic within their internal networks.</a:t>
            </a:r>
          </a:p>
          <a:p>
            <a:pPr marL="380953" indent="-380953">
              <a:lnSpc>
                <a:spcPts val="2933"/>
              </a:lnSpc>
              <a:buFont typeface="Wingdings" panose="05000000000000000000" pitchFamily="2" charset="2"/>
              <a:buChar char="Ø"/>
            </a:pPr>
            <a:endParaRPr lang="en-US" sz="2800" b="1" dirty="0">
              <a:latin typeface="Arial" panose="020B0604020202020204" pitchFamily="34" charset="0"/>
              <a:cs typeface="Arial" panose="020B0604020202020204" pitchFamily="34" charset="0"/>
            </a:endParaRPr>
          </a:p>
          <a:p>
            <a:pPr marL="380953" indent="-380953">
              <a:lnSpc>
                <a:spcPts val="2933"/>
              </a:lnSpc>
              <a:buFont typeface="Wingdings" panose="05000000000000000000" pitchFamily="2" charset="2"/>
              <a:buChar char="Ø"/>
            </a:pPr>
            <a:r>
              <a:rPr lang="en-US" sz="2800" b="1" dirty="0">
                <a:latin typeface="Arial" panose="020B0604020202020204" pitchFamily="34" charset="0"/>
                <a:cs typeface="Arial" panose="020B0604020202020204" pitchFamily="34" charset="0"/>
              </a:rPr>
              <a:t>It is important to note that using internal BGP (</a:t>
            </a:r>
            <a:r>
              <a:rPr lang="en-US" sz="2800" b="1" dirty="0" err="1">
                <a:latin typeface="Arial" panose="020B0604020202020204" pitchFamily="34" charset="0"/>
                <a:cs typeface="Arial" panose="020B0604020202020204" pitchFamily="34" charset="0"/>
              </a:rPr>
              <a:t>iBGP</a:t>
            </a:r>
            <a:r>
              <a:rPr lang="en-US" sz="2800" b="1" dirty="0">
                <a:latin typeface="Arial" panose="020B0604020202020204" pitchFamily="34" charset="0"/>
                <a:cs typeface="Arial" panose="020B0604020202020204" pitchFamily="34" charset="0"/>
              </a:rPr>
              <a:t>) is not a requirement for using external BGP (</a:t>
            </a:r>
            <a:r>
              <a:rPr lang="en-US" sz="2800" b="1" dirty="0" err="1">
                <a:latin typeface="Arial" panose="020B0604020202020204" pitchFamily="34" charset="0"/>
                <a:cs typeface="Arial" panose="020B0604020202020204" pitchFamily="34" charset="0"/>
              </a:rPr>
              <a:t>eBGP</a:t>
            </a:r>
            <a:r>
              <a:rPr lang="en-US" sz="2800" b="1" dirty="0">
                <a:latin typeface="Arial" panose="020B0604020202020204" pitchFamily="34" charset="0"/>
                <a:cs typeface="Arial" panose="020B0604020202020204" pitchFamily="34" charset="0"/>
              </a:rPr>
              <a:t>). Autonomous Systems have the option to use various internal protocols to connect the routers within their internal networks.</a:t>
            </a:r>
          </a:p>
        </p:txBody>
      </p:sp>
      <p:sp>
        <p:nvSpPr>
          <p:cNvPr id="4" name="Title 1">
            <a:extLst>
              <a:ext uri="{FF2B5EF4-FFF2-40B4-BE49-F238E27FC236}">
                <a16:creationId xmlns:a16="http://schemas.microsoft.com/office/drawing/2014/main" id="{02354FF7-8E9C-4617-95F3-734049F01D21}"/>
              </a:ext>
            </a:extLst>
          </p:cNvPr>
          <p:cNvSpPr txBox="1">
            <a:spLocks/>
          </p:cNvSpPr>
          <p:nvPr/>
        </p:nvSpPr>
        <p:spPr>
          <a:xfrm>
            <a:off x="249391" y="-141624"/>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Border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Gateway Protocol (BGP)</a:t>
            </a:r>
          </a:p>
        </p:txBody>
      </p:sp>
    </p:spTree>
    <p:extLst>
      <p:ext uri="{BB962C8B-B14F-4D97-AF65-F5344CB8AC3E}">
        <p14:creationId xmlns:p14="http://schemas.microsoft.com/office/powerpoint/2010/main" val="132503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31474" y="1275477"/>
            <a:ext cx="10060535" cy="3851375"/>
          </a:xfrm>
          <a:prstGeom prst="rect">
            <a:avLst/>
          </a:prstGeom>
          <a:noFill/>
        </p:spPr>
        <p:txBody>
          <a:bodyPr wrap="square">
            <a:spAutoFit/>
          </a:bodyPr>
          <a:lstStyle/>
          <a:p>
            <a:pPr marL="380953" indent="-380953">
              <a:lnSpc>
                <a:spcPts val="3733"/>
              </a:lnSpc>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External BGP (</a:t>
            </a:r>
            <a:r>
              <a:rPr lang="en-US" sz="2800" b="1" dirty="0" err="1">
                <a:latin typeface="Arial" panose="020B0604020202020204" pitchFamily="34" charset="0"/>
                <a:cs typeface="Arial" panose="020B0604020202020204" pitchFamily="34" charset="0"/>
              </a:rPr>
              <a:t>eBGP</a:t>
            </a:r>
            <a:r>
              <a:rPr lang="en-US" sz="2800" b="1" dirty="0">
                <a:latin typeface="Arial" panose="020B0604020202020204" pitchFamily="34" charset="0"/>
                <a:cs typeface="Arial" panose="020B0604020202020204" pitchFamily="34" charset="0"/>
              </a:rPr>
              <a:t>):</a:t>
            </a:r>
          </a:p>
          <a:p>
            <a:pPr>
              <a:lnSpc>
                <a:spcPts val="3733"/>
              </a:lnSpc>
              <a:buSzPct val="130000"/>
            </a:pPr>
            <a:endParaRPr lang="en-US" sz="2800" b="1" dirty="0">
              <a:latin typeface="Arial" panose="020B0604020202020204" pitchFamily="34" charset="0"/>
              <a:cs typeface="Arial" panose="020B0604020202020204" pitchFamily="34" charset="0"/>
            </a:endParaRPr>
          </a:p>
          <a:p>
            <a:pPr marL="380953" indent="-380953">
              <a:lnSpc>
                <a:spcPts val="3733"/>
              </a:lnSpc>
              <a:buFont typeface="Wingdings" panose="05000000000000000000" pitchFamily="2" charset="2"/>
              <a:buChar char="Ø"/>
            </a:pPr>
            <a:r>
              <a:rPr lang="en-US" sz="2800" b="1" dirty="0">
                <a:latin typeface="Arial" panose="020B0604020202020204" pitchFamily="34" charset="0"/>
                <a:cs typeface="Arial" panose="020B0604020202020204" pitchFamily="34" charset="0"/>
              </a:rPr>
              <a:t>External BGP (</a:t>
            </a:r>
            <a:r>
              <a:rPr lang="en-US" sz="2800" b="1" dirty="0" err="1">
                <a:latin typeface="Arial" panose="020B0604020202020204" pitchFamily="34" charset="0"/>
                <a:cs typeface="Arial" panose="020B0604020202020204" pitchFamily="34" charset="0"/>
              </a:rPr>
              <a:t>eBGP</a:t>
            </a:r>
            <a:r>
              <a:rPr lang="en-US" sz="2800" b="1" dirty="0">
                <a:latin typeface="Arial" panose="020B0604020202020204" pitchFamily="34" charset="0"/>
                <a:cs typeface="Arial" panose="020B0604020202020204" pitchFamily="34" charset="0"/>
              </a:rPr>
              <a:t>) is similar to international shipping, where specific standards and guidelines must be followed to ensure that a package reaches its destination country. Once the package arrives in the destination country, it is then handled by the local mail service to reach its final destination.</a:t>
            </a:r>
          </a:p>
        </p:txBody>
      </p:sp>
      <p:sp>
        <p:nvSpPr>
          <p:cNvPr id="4" name="Title 1">
            <a:extLst>
              <a:ext uri="{FF2B5EF4-FFF2-40B4-BE49-F238E27FC236}">
                <a16:creationId xmlns:a16="http://schemas.microsoft.com/office/drawing/2014/main" id="{C4DFC73C-3838-4CDE-9C19-676AC4DB33C6}"/>
              </a:ext>
            </a:extLst>
          </p:cNvPr>
          <p:cNvSpPr txBox="1">
            <a:spLocks/>
          </p:cNvSpPr>
          <p:nvPr/>
        </p:nvSpPr>
        <p:spPr>
          <a:xfrm>
            <a:off x="249391" y="-141624"/>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Border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Gateway Protocol (BGP)</a:t>
            </a:r>
          </a:p>
        </p:txBody>
      </p:sp>
    </p:spTree>
    <p:extLst>
      <p:ext uri="{BB962C8B-B14F-4D97-AF65-F5344CB8AC3E}">
        <p14:creationId xmlns:p14="http://schemas.microsoft.com/office/powerpoint/2010/main" val="10509213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71701" y="1278026"/>
            <a:ext cx="9886130" cy="4325864"/>
          </a:xfrm>
          <a:prstGeom prst="rect">
            <a:avLst/>
          </a:prstGeom>
          <a:noFill/>
        </p:spPr>
        <p:txBody>
          <a:bodyPr wrap="square">
            <a:spAutoFit/>
          </a:bodyPr>
          <a:lstStyle/>
          <a:p>
            <a:pPr marL="380953" indent="-380953">
              <a:lnSpc>
                <a:spcPts val="3733"/>
              </a:lnSpc>
              <a:buFont typeface="Wingdings" panose="05000000000000000000" pitchFamily="2" charset="2"/>
              <a:buChar char="Ø"/>
            </a:pPr>
            <a:r>
              <a:rPr lang="en-US" sz="2800" b="1" dirty="0">
                <a:latin typeface="Arial" panose="020B0604020202020204" pitchFamily="34" charset="0"/>
                <a:cs typeface="Arial" panose="020B0604020202020204" pitchFamily="34" charset="0"/>
              </a:rPr>
              <a:t>Just as each country has its own internal mail service that may not follow the same guidelines as other countries, each autonomous (AS) can use its own internal routing protocol for managing data within its network.</a:t>
            </a:r>
          </a:p>
          <a:p>
            <a:pPr marL="380953" indent="-380953">
              <a:lnSpc>
                <a:spcPts val="3733"/>
              </a:lnSpc>
              <a:buFont typeface="Wingdings" panose="05000000000000000000" pitchFamily="2" charset="2"/>
              <a:buChar char="Ø"/>
            </a:pPr>
            <a:endParaRPr lang="en-US" sz="2800" b="1" dirty="0">
              <a:latin typeface="Arial" panose="020B0604020202020204" pitchFamily="34" charset="0"/>
              <a:cs typeface="Arial" panose="020B0604020202020204" pitchFamily="34" charset="0"/>
            </a:endParaRPr>
          </a:p>
          <a:p>
            <a:pPr marL="380953" indent="-380953">
              <a:lnSpc>
                <a:spcPts val="3733"/>
              </a:lnSpc>
              <a:buFont typeface="Wingdings" panose="05000000000000000000" pitchFamily="2" charset="2"/>
              <a:buChar char="Ø"/>
            </a:pPr>
            <a:r>
              <a:rPr lang="en-US" sz="2800" b="1" dirty="0">
                <a:latin typeface="Arial" panose="020B0604020202020204" pitchFamily="34" charset="0"/>
                <a:cs typeface="Arial" panose="020B0604020202020204" pitchFamily="34" charset="0"/>
              </a:rPr>
              <a:t>Similarly, while </a:t>
            </a:r>
            <a:r>
              <a:rPr lang="en-US" sz="2800" b="1" dirty="0" err="1">
                <a:latin typeface="Arial" panose="020B0604020202020204" pitchFamily="34" charset="0"/>
                <a:cs typeface="Arial" panose="020B0604020202020204" pitchFamily="34" charset="0"/>
              </a:rPr>
              <a:t>eBGP</a:t>
            </a:r>
            <a:r>
              <a:rPr lang="en-US" sz="2800" b="1" dirty="0">
                <a:latin typeface="Arial" panose="020B0604020202020204" pitchFamily="34" charset="0"/>
                <a:cs typeface="Arial" panose="020B0604020202020204" pitchFamily="34" charset="0"/>
              </a:rPr>
              <a:t> handles routing between different Ass, each AS may have its internal routing protocols for managing traffic within its network.</a:t>
            </a:r>
          </a:p>
        </p:txBody>
      </p:sp>
      <p:sp>
        <p:nvSpPr>
          <p:cNvPr id="4" name="Title 1">
            <a:extLst>
              <a:ext uri="{FF2B5EF4-FFF2-40B4-BE49-F238E27FC236}">
                <a16:creationId xmlns:a16="http://schemas.microsoft.com/office/drawing/2014/main" id="{947A7AAD-B196-47C1-9BBE-E5E8B4391E49}"/>
              </a:ext>
            </a:extLst>
          </p:cNvPr>
          <p:cNvSpPr txBox="1">
            <a:spLocks/>
          </p:cNvSpPr>
          <p:nvPr/>
        </p:nvSpPr>
        <p:spPr>
          <a:xfrm>
            <a:off x="249391" y="-141624"/>
            <a:ext cx="1219199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b="1" dirty="0">
                <a:solidFill>
                  <a:srgbClr val="5F0000"/>
                </a:solidFill>
                <a:latin typeface="Arial" panose="020B0604020202020204" pitchFamily="34" charset="0"/>
                <a:ea typeface="Calibri"/>
                <a:cs typeface="Arial" panose="020B0604020202020204" pitchFamily="34" charset="0"/>
                <a:sym typeface="Tahoma"/>
              </a:rPr>
              <a:t>Border</a:t>
            </a:r>
            <a:r>
              <a:rPr lang="en-US" sz="4000" dirty="0">
                <a:solidFill>
                  <a:srgbClr val="FF0000"/>
                </a:solidFill>
                <a:latin typeface="Times New Roman" panose="02020603050405020304" pitchFamily="18" charset="0"/>
                <a:cs typeface="Times New Roman" panose="02020603050405020304" pitchFamily="18" charset="0"/>
              </a:rPr>
              <a:t> </a:t>
            </a:r>
            <a:r>
              <a:rPr lang="en-US" sz="4000" b="1" dirty="0">
                <a:solidFill>
                  <a:srgbClr val="5F0000"/>
                </a:solidFill>
                <a:latin typeface="Arial" panose="020B0604020202020204" pitchFamily="34" charset="0"/>
                <a:ea typeface="Calibri"/>
                <a:cs typeface="Arial" panose="020B0604020202020204" pitchFamily="34" charset="0"/>
              </a:rPr>
              <a:t>Gateway Protocol (BGP)</a:t>
            </a:r>
          </a:p>
        </p:txBody>
      </p:sp>
    </p:spTree>
    <p:extLst>
      <p:ext uri="{BB962C8B-B14F-4D97-AF65-F5344CB8AC3E}">
        <p14:creationId xmlns:p14="http://schemas.microsoft.com/office/powerpoint/2010/main" val="98692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2045369" y="1017376"/>
            <a:ext cx="10146632" cy="5627264"/>
          </a:xfrm>
          <a:prstGeom prst="rect">
            <a:avLst/>
          </a:prstGeom>
          <a:noFill/>
          <a:ln>
            <a:noFill/>
          </a:ln>
        </p:spPr>
        <p:txBody>
          <a:bodyPr spcFirstLastPara="1" wrap="square" lIns="121900" tIns="60933" rIns="121900" bIns="60933" anchor="t" anchorCtr="0">
            <a:noAutofit/>
          </a:bodyPr>
          <a:lstStyle/>
          <a:p>
            <a:pPr marL="380953" indent="-380953" eaLnBrk="0" fontAlgn="base" hangingPunct="0">
              <a:lnSpc>
                <a:spcPts val="3733"/>
              </a:lnSpc>
              <a:spcBef>
                <a:spcPct val="0"/>
              </a:spcBef>
              <a:spcAft>
                <a:spcPct val="0"/>
              </a:spcAft>
              <a:buClrTx/>
              <a:buSzPct val="130000"/>
              <a:buFont typeface="Arial" panose="020B0604020202020204" pitchFamily="34" charset="0"/>
              <a:buChar char="•"/>
            </a:pPr>
            <a:r>
              <a:rPr lang="en-US" sz="2800" b="1" dirty="0">
                <a:latin typeface="Arial" panose="020B0604020202020204" pitchFamily="34" charset="0"/>
                <a:cs typeface="Arial" panose="020B0604020202020204" pitchFamily="34" charset="0"/>
              </a:rPr>
              <a:t>EIGRP (Enhanced Interior Gateway Routing Protocol):</a:t>
            </a:r>
          </a:p>
          <a:p>
            <a:pPr marL="0" indent="0" eaLnBrk="0" fontAlgn="base" hangingPunct="0">
              <a:lnSpc>
                <a:spcPts val="3733"/>
              </a:lnSpc>
              <a:spcBef>
                <a:spcPct val="0"/>
              </a:spcBef>
              <a:spcAft>
                <a:spcPct val="0"/>
              </a:spcAft>
              <a:buClrTx/>
              <a:buSzTx/>
              <a:buNone/>
            </a:pPr>
            <a:endParaRPr lang="en-US" sz="2800" b="1" dirty="0">
              <a:latin typeface="Arial" panose="020B0604020202020204" pitchFamily="34" charset="0"/>
              <a:cs typeface="Arial" panose="020B0604020202020204" pitchFamily="34" charset="0"/>
            </a:endParaRPr>
          </a:p>
          <a:p>
            <a:pPr>
              <a:lnSpc>
                <a:spcPts val="3733"/>
              </a:lnSpc>
              <a:buFont typeface="Wingdings" panose="05000000000000000000" pitchFamily="2" charset="2"/>
              <a:buChar char="Ø"/>
            </a:pPr>
            <a:r>
              <a:rPr lang="en-US" sz="2800" b="1" dirty="0">
                <a:latin typeface="Arial" panose="020B0604020202020204" pitchFamily="34" charset="0"/>
                <a:cs typeface="Arial" panose="020B0604020202020204" pitchFamily="34" charset="0"/>
              </a:rPr>
              <a:t>EIGRP is a Cisco proprietary protocol, that combines features of both distance-vector and link-state protocols.</a:t>
            </a:r>
          </a:p>
          <a:p>
            <a:pPr>
              <a:lnSpc>
                <a:spcPts val="3733"/>
              </a:lnSpc>
              <a:buFont typeface="Wingdings" panose="05000000000000000000" pitchFamily="2" charset="2"/>
              <a:buChar char="Ø"/>
            </a:pPr>
            <a:r>
              <a:rPr lang="en-US" sz="2800" b="1" dirty="0">
                <a:latin typeface="Arial" panose="020B0604020202020204" pitchFamily="34" charset="0"/>
                <a:cs typeface="Arial" panose="020B0604020202020204" pitchFamily="34" charset="0"/>
              </a:rPr>
              <a:t>It uses a combination of bandwidth, delay, load, and reliability to calculate the best route.</a:t>
            </a:r>
          </a:p>
          <a:p>
            <a:pPr>
              <a:lnSpc>
                <a:spcPts val="3733"/>
              </a:lnSpc>
              <a:buFont typeface="Wingdings" panose="05000000000000000000" pitchFamily="2" charset="2"/>
              <a:buChar char="Ø"/>
            </a:pPr>
            <a:r>
              <a:rPr lang="en-US" sz="2800" b="1" dirty="0">
                <a:latin typeface="Arial" panose="020B0604020202020204" pitchFamily="34" charset="0"/>
                <a:cs typeface="Arial" panose="020B0604020202020204" pitchFamily="34" charset="0"/>
              </a:rPr>
              <a:t>EIGRP is known for its fast convergence and high scalability.</a:t>
            </a:r>
          </a:p>
        </p:txBody>
      </p:sp>
      <p:sp>
        <p:nvSpPr>
          <p:cNvPr id="6" name="Google Shape;102;p24">
            <a:extLst>
              <a:ext uri="{FF2B5EF4-FFF2-40B4-BE49-F238E27FC236}">
                <a16:creationId xmlns:a16="http://schemas.microsoft.com/office/drawing/2014/main" id="{C3E3B2F1-30B5-488F-869A-B47971606577}"/>
              </a:ext>
            </a:extLst>
          </p:cNvPr>
          <p:cNvSpPr txBox="1">
            <a:spLocks noGrp="1"/>
          </p:cNvSpPr>
          <p:nvPr>
            <p:ph type="title"/>
          </p:nvPr>
        </p:nvSpPr>
        <p:spPr>
          <a:xfrm>
            <a:off x="0" y="0"/>
            <a:ext cx="12192000"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kern="1200" spc="-67" dirty="0">
                <a:solidFill>
                  <a:srgbClr val="5F0000"/>
                </a:solidFill>
                <a:latin typeface="Arial" panose="020B0604020202020204" pitchFamily="34" charset="0"/>
                <a:ea typeface="Calibri"/>
                <a:cs typeface="Arial" panose="020B0604020202020204" pitchFamily="34" charset="0"/>
                <a:sym typeface="Arial"/>
              </a:rPr>
              <a:t>Dynamic</a:t>
            </a:r>
            <a:r>
              <a:rPr lang="en-US" sz="4000" dirty="0">
                <a:solidFill>
                  <a:srgbClr val="FF0000"/>
                </a:solidFill>
                <a:latin typeface="Times New Roman" panose="02020603050405020304" pitchFamily="18" charset="0"/>
                <a:cs typeface="Times New Roman" panose="02020603050405020304" pitchFamily="18" charset="0"/>
              </a:rPr>
              <a:t> </a:t>
            </a:r>
            <a:r>
              <a:rPr lang="en-US" sz="4000" b="1" kern="1200" spc="-67" dirty="0">
                <a:solidFill>
                  <a:srgbClr val="5F0000"/>
                </a:solidFill>
                <a:latin typeface="Arial" panose="020B0604020202020204" pitchFamily="34" charset="0"/>
                <a:ea typeface="Calibri"/>
                <a:cs typeface="Arial" panose="020B0604020202020204" pitchFamily="34" charset="0"/>
              </a:rPr>
              <a:t>Routing</a:t>
            </a:r>
          </a:p>
        </p:txBody>
      </p:sp>
    </p:spTree>
    <p:extLst>
      <p:ext uri="{BB962C8B-B14F-4D97-AF65-F5344CB8AC3E}">
        <p14:creationId xmlns:p14="http://schemas.microsoft.com/office/powerpoint/2010/main" val="10432714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5" name="Google Shape;102;p24"/>
          <p:cNvSpPr txBox="1">
            <a:spLocks noGrp="1"/>
          </p:cNvSpPr>
          <p:nvPr>
            <p:ph type="title"/>
          </p:nvPr>
        </p:nvSpPr>
        <p:spPr>
          <a:xfrm>
            <a:off x="1588657" y="0"/>
            <a:ext cx="9578108" cy="72866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buFont typeface="Tahoma"/>
              <a:buNone/>
            </a:pPr>
            <a:r>
              <a:rPr lang="en-US" sz="4000" b="1" kern="1200" spc="-67" dirty="0">
                <a:solidFill>
                  <a:srgbClr val="5F0000"/>
                </a:solidFill>
                <a:latin typeface="Arial" panose="020B0604020202020204" pitchFamily="34" charset="0"/>
                <a:ea typeface="Calibri"/>
                <a:cs typeface="Arial" panose="020B0604020202020204" pitchFamily="34" charset="0"/>
              </a:rPr>
              <a:t>Routing Protocols Comparison</a:t>
            </a:r>
          </a:p>
        </p:txBody>
      </p:sp>
      <p:pic>
        <p:nvPicPr>
          <p:cNvPr id="3" name="Picture 2"/>
          <p:cNvPicPr>
            <a:picLocks noChangeAspect="1"/>
          </p:cNvPicPr>
          <p:nvPr/>
        </p:nvPicPr>
        <p:blipFill>
          <a:blip r:embed="rId3"/>
          <a:stretch>
            <a:fillRect/>
          </a:stretch>
        </p:blipFill>
        <p:spPr>
          <a:xfrm>
            <a:off x="1375196" y="7144330"/>
            <a:ext cx="9441608" cy="5564367"/>
          </a:xfrm>
          <a:prstGeom prst="rect">
            <a:avLst/>
          </a:prstGeom>
        </p:spPr>
      </p:pic>
      <p:graphicFrame>
        <p:nvGraphicFramePr>
          <p:cNvPr id="2" name="Table 1">
            <a:extLst>
              <a:ext uri="{FF2B5EF4-FFF2-40B4-BE49-F238E27FC236}">
                <a16:creationId xmlns:a16="http://schemas.microsoft.com/office/drawing/2014/main" id="{E853CBAA-93A7-420E-A4F8-400622F0D47E}"/>
              </a:ext>
            </a:extLst>
          </p:cNvPr>
          <p:cNvGraphicFramePr>
            <a:graphicFrameLocks noGrp="1"/>
          </p:cNvGraphicFramePr>
          <p:nvPr>
            <p:extLst>
              <p:ext uri="{D42A27DB-BD31-4B8C-83A1-F6EECF244321}">
                <p14:modId xmlns:p14="http://schemas.microsoft.com/office/powerpoint/2010/main" val="2488428215"/>
              </p:ext>
            </p:extLst>
          </p:nvPr>
        </p:nvGraphicFramePr>
        <p:xfrm>
          <a:off x="287727" y="900140"/>
          <a:ext cx="11904273" cy="4815840"/>
        </p:xfrm>
        <a:graphic>
          <a:graphicData uri="http://schemas.openxmlformats.org/drawingml/2006/table">
            <a:tbl>
              <a:tblPr firstRow="1" bandRow="1">
                <a:tableStyleId>{87D5F526-33FA-4FCB-9636-5639686733BC}</a:tableStyleId>
              </a:tblPr>
              <a:tblGrid>
                <a:gridCol w="1043305">
                  <a:extLst>
                    <a:ext uri="{9D8B030D-6E8A-4147-A177-3AD203B41FA5}">
                      <a16:colId xmlns:a16="http://schemas.microsoft.com/office/drawing/2014/main" val="1352110528"/>
                    </a:ext>
                  </a:extLst>
                </a:gridCol>
                <a:gridCol w="2193189">
                  <a:extLst>
                    <a:ext uri="{9D8B030D-6E8A-4147-A177-3AD203B41FA5}">
                      <a16:colId xmlns:a16="http://schemas.microsoft.com/office/drawing/2014/main" val="1207916936"/>
                    </a:ext>
                  </a:extLst>
                </a:gridCol>
                <a:gridCol w="823190">
                  <a:extLst>
                    <a:ext uri="{9D8B030D-6E8A-4147-A177-3AD203B41FA5}">
                      <a16:colId xmlns:a16="http://schemas.microsoft.com/office/drawing/2014/main" val="486493909"/>
                    </a:ext>
                  </a:extLst>
                </a:gridCol>
                <a:gridCol w="1997242">
                  <a:extLst>
                    <a:ext uri="{9D8B030D-6E8A-4147-A177-3AD203B41FA5}">
                      <a16:colId xmlns:a16="http://schemas.microsoft.com/office/drawing/2014/main" val="2540354925"/>
                    </a:ext>
                  </a:extLst>
                </a:gridCol>
                <a:gridCol w="1576137">
                  <a:extLst>
                    <a:ext uri="{9D8B030D-6E8A-4147-A177-3AD203B41FA5}">
                      <a16:colId xmlns:a16="http://schemas.microsoft.com/office/drawing/2014/main" val="2296471454"/>
                    </a:ext>
                  </a:extLst>
                </a:gridCol>
                <a:gridCol w="1359568">
                  <a:extLst>
                    <a:ext uri="{9D8B030D-6E8A-4147-A177-3AD203B41FA5}">
                      <a16:colId xmlns:a16="http://schemas.microsoft.com/office/drawing/2014/main" val="3764358199"/>
                    </a:ext>
                  </a:extLst>
                </a:gridCol>
                <a:gridCol w="1443790">
                  <a:extLst>
                    <a:ext uri="{9D8B030D-6E8A-4147-A177-3AD203B41FA5}">
                      <a16:colId xmlns:a16="http://schemas.microsoft.com/office/drawing/2014/main" val="561051495"/>
                    </a:ext>
                  </a:extLst>
                </a:gridCol>
                <a:gridCol w="1467852">
                  <a:extLst>
                    <a:ext uri="{9D8B030D-6E8A-4147-A177-3AD203B41FA5}">
                      <a16:colId xmlns:a16="http://schemas.microsoft.com/office/drawing/2014/main" val="3498709074"/>
                    </a:ext>
                  </a:extLst>
                </a:gridCol>
              </a:tblGrid>
              <a:tr h="370840">
                <a:tc>
                  <a:txBody>
                    <a:bodyPr/>
                    <a:lstStyle/>
                    <a:p>
                      <a:pPr algn="ctr"/>
                      <a:r>
                        <a:rPr lang="en-IN" sz="2000" b="1" dirty="0"/>
                        <a:t>Name</a:t>
                      </a:r>
                    </a:p>
                  </a:txBody>
                  <a:tcPr anchor="ctr">
                    <a:solidFill>
                      <a:schemeClr val="accent3">
                        <a:lumMod val="75000"/>
                      </a:schemeClr>
                    </a:solidFill>
                  </a:tcPr>
                </a:tc>
                <a:tc>
                  <a:txBody>
                    <a:bodyPr/>
                    <a:lstStyle/>
                    <a:p>
                      <a:pPr algn="ctr"/>
                      <a:r>
                        <a:rPr lang="en-IN" sz="2000" b="1" dirty="0"/>
                        <a:t>Class</a:t>
                      </a:r>
                    </a:p>
                  </a:txBody>
                  <a:tcPr anchor="ctr">
                    <a:solidFill>
                      <a:schemeClr val="accent3">
                        <a:lumMod val="75000"/>
                      </a:schemeClr>
                    </a:solidFill>
                  </a:tcPr>
                </a:tc>
                <a:tc>
                  <a:txBody>
                    <a:bodyPr/>
                    <a:lstStyle/>
                    <a:p>
                      <a:pPr algn="ctr"/>
                      <a:r>
                        <a:rPr lang="en-IN" sz="2000" b="1" dirty="0"/>
                        <a:t>Type</a:t>
                      </a:r>
                    </a:p>
                  </a:txBody>
                  <a:tcPr anchor="ctr">
                    <a:solidFill>
                      <a:schemeClr val="accent3">
                        <a:lumMod val="75000"/>
                      </a:schemeClr>
                    </a:solidFill>
                  </a:tcPr>
                </a:tc>
                <a:tc>
                  <a:txBody>
                    <a:bodyPr/>
                    <a:lstStyle/>
                    <a:p>
                      <a:pPr algn="ctr"/>
                      <a:r>
                        <a:rPr lang="en-IN" sz="2000" b="1" dirty="0"/>
                        <a:t>Administrative Distance</a:t>
                      </a:r>
                    </a:p>
                  </a:txBody>
                  <a:tcPr anchor="ctr">
                    <a:solidFill>
                      <a:schemeClr val="accent3">
                        <a:lumMod val="75000"/>
                      </a:schemeClr>
                    </a:solidFill>
                  </a:tcPr>
                </a:tc>
                <a:tc>
                  <a:txBody>
                    <a:bodyPr/>
                    <a:lstStyle/>
                    <a:p>
                      <a:pPr algn="ctr"/>
                      <a:r>
                        <a:rPr lang="en-IN" sz="2000" b="1" dirty="0"/>
                        <a:t>Metric</a:t>
                      </a:r>
                    </a:p>
                  </a:txBody>
                  <a:tcPr anchor="ctr">
                    <a:solidFill>
                      <a:schemeClr val="accent3">
                        <a:lumMod val="75000"/>
                      </a:schemeClr>
                    </a:solidFill>
                  </a:tcPr>
                </a:tc>
                <a:tc>
                  <a:txBody>
                    <a:bodyPr/>
                    <a:lstStyle/>
                    <a:p>
                      <a:pPr algn="ctr"/>
                      <a:r>
                        <a:rPr lang="en-IN" sz="2000" b="1" dirty="0"/>
                        <a:t>Classful/ less</a:t>
                      </a:r>
                    </a:p>
                  </a:txBody>
                  <a:tcPr anchor="ctr">
                    <a:solidFill>
                      <a:schemeClr val="accent3">
                        <a:lumMod val="75000"/>
                      </a:schemeClr>
                    </a:solidFill>
                  </a:tcPr>
                </a:tc>
                <a:tc>
                  <a:txBody>
                    <a:bodyPr/>
                    <a:lstStyle/>
                    <a:p>
                      <a:pPr algn="ctr"/>
                      <a:r>
                        <a:rPr lang="en-IN" sz="2000" b="1" dirty="0"/>
                        <a:t>Algorithm</a:t>
                      </a:r>
                    </a:p>
                  </a:txBody>
                  <a:tcPr anchor="ctr">
                    <a:solidFill>
                      <a:schemeClr val="accent3">
                        <a:lumMod val="75000"/>
                      </a:schemeClr>
                    </a:solidFill>
                  </a:tcPr>
                </a:tc>
                <a:tc>
                  <a:txBody>
                    <a:bodyPr/>
                    <a:lstStyle/>
                    <a:p>
                      <a:pPr algn="ctr"/>
                      <a:r>
                        <a:rPr lang="en-IN" sz="2000" b="1" dirty="0"/>
                        <a:t>Transport Type</a:t>
                      </a:r>
                    </a:p>
                  </a:txBody>
                  <a:tcPr anchor="ctr">
                    <a:solidFill>
                      <a:schemeClr val="accent3">
                        <a:lumMod val="75000"/>
                      </a:schemeClr>
                    </a:solidFill>
                  </a:tcPr>
                </a:tc>
                <a:extLst>
                  <a:ext uri="{0D108BD9-81ED-4DB2-BD59-A6C34878D82A}">
                    <a16:rowId xmlns:a16="http://schemas.microsoft.com/office/drawing/2014/main" val="3070786279"/>
                  </a:ext>
                </a:extLst>
              </a:tr>
              <a:tr h="370840">
                <a:tc>
                  <a:txBody>
                    <a:bodyPr/>
                    <a:lstStyle/>
                    <a:p>
                      <a:r>
                        <a:rPr lang="en-IN" sz="2000" b="1" dirty="0"/>
                        <a:t>RIP v1</a:t>
                      </a:r>
                    </a:p>
                  </a:txBody>
                  <a:tcPr anchor="ctr"/>
                </a:tc>
                <a:tc>
                  <a:txBody>
                    <a:bodyPr/>
                    <a:lstStyle/>
                    <a:p>
                      <a:r>
                        <a:rPr lang="en-IN" sz="2000" b="1" dirty="0"/>
                        <a:t>Distance Vector</a:t>
                      </a:r>
                    </a:p>
                  </a:txBody>
                  <a:tcPr anchor="ctr"/>
                </a:tc>
                <a:tc>
                  <a:txBody>
                    <a:bodyPr/>
                    <a:lstStyle/>
                    <a:p>
                      <a:r>
                        <a:rPr lang="en-IN" sz="2000" b="1" dirty="0"/>
                        <a:t>IGP</a:t>
                      </a:r>
                    </a:p>
                  </a:txBody>
                  <a:tcPr anchor="ctr"/>
                </a:tc>
                <a:tc>
                  <a:txBody>
                    <a:bodyPr/>
                    <a:lstStyle/>
                    <a:p>
                      <a:pPr algn="ctr"/>
                      <a:r>
                        <a:rPr lang="en-US" sz="2000" b="1" dirty="0"/>
                        <a:t>120</a:t>
                      </a:r>
                      <a:endParaRPr lang="en-IN" sz="2000" b="1" dirty="0"/>
                    </a:p>
                  </a:txBody>
                  <a:tcPr anchor="ctr"/>
                </a:tc>
                <a:tc>
                  <a:txBody>
                    <a:bodyPr/>
                    <a:lstStyle/>
                    <a:p>
                      <a:r>
                        <a:rPr lang="en-IN" sz="2000" b="1" dirty="0"/>
                        <a:t>Hop Count</a:t>
                      </a:r>
                    </a:p>
                  </a:txBody>
                  <a:tcPr anchor="ctr"/>
                </a:tc>
                <a:tc>
                  <a:txBody>
                    <a:bodyPr/>
                    <a:lstStyle/>
                    <a:p>
                      <a:r>
                        <a:rPr lang="en-IN" sz="2000" b="1" dirty="0"/>
                        <a:t>Classful</a:t>
                      </a:r>
                    </a:p>
                  </a:txBody>
                  <a:tcPr anchor="ctr"/>
                </a:tc>
                <a:tc>
                  <a:txBody>
                    <a:bodyPr/>
                    <a:lstStyle/>
                    <a:p>
                      <a:r>
                        <a:rPr lang="en-IN" sz="2000" b="1" dirty="0"/>
                        <a:t>Bellman-Ford</a:t>
                      </a:r>
                    </a:p>
                  </a:txBody>
                  <a:tcPr anchor="ctr"/>
                </a:tc>
                <a:tc>
                  <a:txBody>
                    <a:bodyPr/>
                    <a:lstStyle/>
                    <a:p>
                      <a:r>
                        <a:rPr lang="en-IN" sz="2000" b="1" dirty="0"/>
                        <a:t>UDP/520</a:t>
                      </a:r>
                    </a:p>
                  </a:txBody>
                  <a:tcPr anchor="ctr"/>
                </a:tc>
                <a:extLst>
                  <a:ext uri="{0D108BD9-81ED-4DB2-BD59-A6C34878D82A}">
                    <a16:rowId xmlns:a16="http://schemas.microsoft.com/office/drawing/2014/main" val="2966712098"/>
                  </a:ext>
                </a:extLst>
              </a:tr>
              <a:tr h="370840">
                <a:tc>
                  <a:txBody>
                    <a:bodyPr/>
                    <a:lstStyle/>
                    <a:p>
                      <a:r>
                        <a:rPr lang="en-IN" sz="2000" b="1" dirty="0"/>
                        <a:t>RIP v2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1" dirty="0"/>
                        <a:t>Distance Vector</a:t>
                      </a:r>
                    </a:p>
                  </a:txBody>
                  <a:tcPr anchor="ctr"/>
                </a:tc>
                <a:tc>
                  <a:txBody>
                    <a:bodyPr/>
                    <a:lstStyle/>
                    <a:p>
                      <a:r>
                        <a:rPr lang="en-IN" sz="2000" b="1" dirty="0"/>
                        <a:t>IGP</a:t>
                      </a:r>
                    </a:p>
                  </a:txBody>
                  <a:tcPr anchor="ctr"/>
                </a:tc>
                <a:tc>
                  <a:txBody>
                    <a:bodyPr/>
                    <a:lstStyle/>
                    <a:p>
                      <a:pPr algn="ctr"/>
                      <a:r>
                        <a:rPr lang="en-US" sz="2000" b="1" dirty="0"/>
                        <a:t>120</a:t>
                      </a:r>
                      <a:endParaRPr lang="en-IN" sz="2000" b="1" dirty="0"/>
                    </a:p>
                  </a:txBody>
                  <a:tcPr anchor="ctr"/>
                </a:tc>
                <a:tc>
                  <a:txBody>
                    <a:bodyPr/>
                    <a:lstStyle/>
                    <a:p>
                      <a:r>
                        <a:rPr lang="en-IN" sz="2000" b="1" dirty="0"/>
                        <a:t>Hop Count</a:t>
                      </a:r>
                    </a:p>
                  </a:txBody>
                  <a:tcPr anchor="ctr"/>
                </a:tc>
                <a:tc>
                  <a:txBody>
                    <a:bodyPr/>
                    <a:lstStyle/>
                    <a:p>
                      <a:r>
                        <a:rPr lang="en-IN" sz="2000" b="1" dirty="0"/>
                        <a:t>Classless</a:t>
                      </a:r>
                    </a:p>
                  </a:txBody>
                  <a:tcPr anchor="ctr"/>
                </a:tc>
                <a:tc>
                  <a:txBody>
                    <a:bodyPr/>
                    <a:lstStyle/>
                    <a:p>
                      <a:r>
                        <a:rPr lang="en-IN" sz="2000" b="1" dirty="0"/>
                        <a:t>Bellman-Ford</a:t>
                      </a:r>
                    </a:p>
                  </a:txBody>
                  <a:tcPr anchor="ctr"/>
                </a:tc>
                <a:tc>
                  <a:txBody>
                    <a:bodyPr/>
                    <a:lstStyle/>
                    <a:p>
                      <a:r>
                        <a:rPr lang="en-IN" sz="2000" b="1" dirty="0"/>
                        <a:t>UDP/520</a:t>
                      </a:r>
                    </a:p>
                  </a:txBody>
                  <a:tcPr anchor="ctr"/>
                </a:tc>
                <a:extLst>
                  <a:ext uri="{0D108BD9-81ED-4DB2-BD59-A6C34878D82A}">
                    <a16:rowId xmlns:a16="http://schemas.microsoft.com/office/drawing/2014/main" val="699756359"/>
                  </a:ext>
                </a:extLst>
              </a:tr>
              <a:tr h="370840">
                <a:tc>
                  <a:txBody>
                    <a:bodyPr/>
                    <a:lstStyle/>
                    <a:p>
                      <a:r>
                        <a:rPr lang="en-IN" sz="2000" b="1" dirty="0"/>
                        <a:t>OSPF</a:t>
                      </a:r>
                    </a:p>
                  </a:txBody>
                  <a:tcPr anchor="ctr"/>
                </a:tc>
                <a:tc>
                  <a:txBody>
                    <a:bodyPr/>
                    <a:lstStyle/>
                    <a:p>
                      <a:r>
                        <a:rPr lang="en-IN" sz="2000" b="1" dirty="0"/>
                        <a:t>Link State</a:t>
                      </a:r>
                    </a:p>
                  </a:txBody>
                  <a:tcPr anchor="ctr"/>
                </a:tc>
                <a:tc>
                  <a:txBody>
                    <a:bodyPr/>
                    <a:lstStyle/>
                    <a:p>
                      <a:r>
                        <a:rPr lang="en-IN" sz="2000" b="1" dirty="0"/>
                        <a:t>IGP</a:t>
                      </a:r>
                    </a:p>
                  </a:txBody>
                  <a:tcPr anchor="ctr"/>
                </a:tc>
                <a:tc>
                  <a:txBody>
                    <a:bodyPr/>
                    <a:lstStyle/>
                    <a:p>
                      <a:pPr algn="ctr"/>
                      <a:r>
                        <a:rPr lang="en-US" sz="2000" b="1" dirty="0"/>
                        <a:t>110</a:t>
                      </a:r>
                      <a:endParaRPr lang="en-IN" sz="2000" b="1" dirty="0"/>
                    </a:p>
                  </a:txBody>
                  <a:tcPr anchor="ctr"/>
                </a:tc>
                <a:tc>
                  <a:txBody>
                    <a:bodyPr/>
                    <a:lstStyle/>
                    <a:p>
                      <a:r>
                        <a:rPr lang="en-IN" sz="2000" b="1" dirty="0"/>
                        <a:t>Cost</a:t>
                      </a:r>
                    </a:p>
                  </a:txBody>
                  <a:tcPr anchor="ctr"/>
                </a:tc>
                <a:tc>
                  <a:txBody>
                    <a:bodyPr/>
                    <a:lstStyle/>
                    <a:p>
                      <a:r>
                        <a:rPr lang="en-IN" sz="2000" b="1" dirty="0"/>
                        <a:t>Classless</a:t>
                      </a:r>
                    </a:p>
                  </a:txBody>
                  <a:tcPr anchor="ctr"/>
                </a:tc>
                <a:tc>
                  <a:txBody>
                    <a:bodyPr/>
                    <a:lstStyle/>
                    <a:p>
                      <a:r>
                        <a:rPr lang="en-IN" sz="2000" b="1" dirty="0"/>
                        <a:t>Dijkstra (SPF)</a:t>
                      </a:r>
                    </a:p>
                  </a:txBody>
                  <a:tcPr anchor="ctr"/>
                </a:tc>
                <a:tc>
                  <a:txBody>
                    <a:bodyPr/>
                    <a:lstStyle/>
                    <a:p>
                      <a:r>
                        <a:rPr lang="en-IN" sz="2000" b="1" dirty="0"/>
                        <a:t>OSPF Protocol 89</a:t>
                      </a:r>
                    </a:p>
                  </a:txBody>
                  <a:tcPr anchor="ctr"/>
                </a:tc>
                <a:extLst>
                  <a:ext uri="{0D108BD9-81ED-4DB2-BD59-A6C34878D82A}">
                    <a16:rowId xmlns:a16="http://schemas.microsoft.com/office/drawing/2014/main" val="3971165839"/>
                  </a:ext>
                </a:extLst>
              </a:tr>
              <a:tr h="370840">
                <a:tc>
                  <a:txBody>
                    <a:bodyPr/>
                    <a:lstStyle/>
                    <a:p>
                      <a:r>
                        <a:rPr lang="en-IN" sz="2000" b="1" dirty="0"/>
                        <a:t>IGRP</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1" dirty="0"/>
                        <a:t>Distance Vector</a:t>
                      </a:r>
                    </a:p>
                  </a:txBody>
                  <a:tcPr anchor="ctr"/>
                </a:tc>
                <a:tc>
                  <a:txBody>
                    <a:bodyPr/>
                    <a:lstStyle/>
                    <a:p>
                      <a:r>
                        <a:rPr lang="en-IN" sz="2000" b="1" dirty="0"/>
                        <a:t>IGP</a:t>
                      </a:r>
                    </a:p>
                  </a:txBody>
                  <a:tcPr anchor="ctr"/>
                </a:tc>
                <a:tc>
                  <a:txBody>
                    <a:bodyPr/>
                    <a:lstStyle/>
                    <a:p>
                      <a:pPr algn="ctr"/>
                      <a:r>
                        <a:rPr lang="en-US" sz="2000" b="1" dirty="0"/>
                        <a:t>100</a:t>
                      </a:r>
                      <a:endParaRPr lang="en-IN" sz="2000" b="1" dirty="0"/>
                    </a:p>
                  </a:txBody>
                  <a:tcPr anchor="ctr"/>
                </a:tc>
                <a:tc>
                  <a:txBody>
                    <a:bodyPr/>
                    <a:lstStyle/>
                    <a:p>
                      <a:r>
                        <a:rPr lang="en-IN" sz="2000" b="1" dirty="0"/>
                        <a:t>Composite (BW + DLY)</a:t>
                      </a:r>
                    </a:p>
                  </a:txBody>
                  <a:tcPr anchor="ctr"/>
                </a:tc>
                <a:tc>
                  <a:txBody>
                    <a:bodyPr/>
                    <a:lstStyle/>
                    <a:p>
                      <a:r>
                        <a:rPr lang="en-IN" sz="2000" b="1" dirty="0"/>
                        <a:t>Classful</a:t>
                      </a:r>
                    </a:p>
                  </a:txBody>
                  <a:tcPr anchor="ctr"/>
                </a:tc>
                <a:tc>
                  <a:txBody>
                    <a:bodyPr/>
                    <a:lstStyle/>
                    <a:p>
                      <a:r>
                        <a:rPr lang="en-IN" sz="2000" b="1" dirty="0"/>
                        <a:t>Dijkstra (SPF)</a:t>
                      </a:r>
                    </a:p>
                  </a:txBody>
                  <a:tcPr anchor="ctr"/>
                </a:tc>
                <a:tc>
                  <a:txBody>
                    <a:bodyPr/>
                    <a:lstStyle/>
                    <a:p>
                      <a:r>
                        <a:rPr lang="en-IN" sz="2000" b="1" dirty="0"/>
                        <a:t>IP Protocol 9</a:t>
                      </a:r>
                    </a:p>
                  </a:txBody>
                  <a:tcPr anchor="ctr"/>
                </a:tc>
                <a:extLst>
                  <a:ext uri="{0D108BD9-81ED-4DB2-BD59-A6C34878D82A}">
                    <a16:rowId xmlns:a16="http://schemas.microsoft.com/office/drawing/2014/main" val="3563873592"/>
                  </a:ext>
                </a:extLst>
              </a:tr>
              <a:tr h="370840">
                <a:tc>
                  <a:txBody>
                    <a:bodyPr/>
                    <a:lstStyle/>
                    <a:p>
                      <a:r>
                        <a:rPr lang="en-IN" sz="2000" b="1" dirty="0"/>
                        <a:t>EIGRP</a:t>
                      </a:r>
                    </a:p>
                  </a:txBody>
                  <a:tcPr anchor="ctr"/>
                </a:tc>
                <a:tc>
                  <a:txBody>
                    <a:bodyPr/>
                    <a:lstStyle/>
                    <a:p>
                      <a:r>
                        <a:rPr lang="en-IN" sz="2000" b="1" dirty="0"/>
                        <a:t>Hybrid (Advanced Distance Vector)</a:t>
                      </a:r>
                    </a:p>
                  </a:txBody>
                  <a:tcPr anchor="ctr"/>
                </a:tc>
                <a:tc>
                  <a:txBody>
                    <a:bodyPr/>
                    <a:lstStyle/>
                    <a:p>
                      <a:r>
                        <a:rPr lang="en-IN" sz="2000" b="1" dirty="0"/>
                        <a:t>IGP</a:t>
                      </a:r>
                    </a:p>
                  </a:txBody>
                  <a:tcPr anchor="ctr"/>
                </a:tc>
                <a:tc>
                  <a:txBody>
                    <a:bodyPr/>
                    <a:lstStyle/>
                    <a:p>
                      <a:pPr algn="ctr"/>
                      <a:r>
                        <a:rPr lang="en-IN" sz="2000" b="1" dirty="0"/>
                        <a:t>90(internal) 170(external)</a:t>
                      </a:r>
                    </a:p>
                  </a:txBody>
                  <a:tcPr anchor="ctr"/>
                </a:tc>
                <a:tc>
                  <a:txBody>
                    <a:bodyPr/>
                    <a:lstStyle/>
                    <a:p>
                      <a:r>
                        <a:rPr lang="en-IN" sz="2000" b="1" dirty="0"/>
                        <a:t>Composite (BW + DLY)</a:t>
                      </a:r>
                    </a:p>
                  </a:txBody>
                  <a:tcPr anchor="ctr"/>
                </a:tc>
                <a:tc>
                  <a:txBody>
                    <a:bodyPr/>
                    <a:lstStyle/>
                    <a:p>
                      <a:r>
                        <a:rPr lang="en-IN" sz="2000" b="1" dirty="0"/>
                        <a:t>Classless</a:t>
                      </a:r>
                    </a:p>
                  </a:txBody>
                  <a:tcPr anchor="ctr"/>
                </a:tc>
                <a:tc>
                  <a:txBody>
                    <a:bodyPr/>
                    <a:lstStyle/>
                    <a:p>
                      <a:r>
                        <a:rPr lang="en-IN" sz="2000" b="1" dirty="0"/>
                        <a:t>DUAL</a:t>
                      </a:r>
                    </a:p>
                  </a:txBody>
                  <a:tcPr anchor="ctr"/>
                </a:tc>
                <a:tc>
                  <a:txBody>
                    <a:bodyPr/>
                    <a:lstStyle/>
                    <a:p>
                      <a:r>
                        <a:rPr lang="en-IN" sz="2000" b="1" dirty="0"/>
                        <a:t>EIGRP Protocol 88</a:t>
                      </a:r>
                    </a:p>
                  </a:txBody>
                  <a:tcPr anchor="ctr"/>
                </a:tc>
                <a:extLst>
                  <a:ext uri="{0D108BD9-81ED-4DB2-BD59-A6C34878D82A}">
                    <a16:rowId xmlns:a16="http://schemas.microsoft.com/office/drawing/2014/main" val="4046888598"/>
                  </a:ext>
                </a:extLst>
              </a:tr>
            </a:tbl>
          </a:graphicData>
        </a:graphic>
      </p:graphicFrame>
    </p:spTree>
    <p:extLst>
      <p:ext uri="{BB962C8B-B14F-4D97-AF65-F5344CB8AC3E}">
        <p14:creationId xmlns:p14="http://schemas.microsoft.com/office/powerpoint/2010/main" val="10031252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5" name="Google Shape;102;p24"/>
          <p:cNvSpPr txBox="1">
            <a:spLocks noGrp="1"/>
          </p:cNvSpPr>
          <p:nvPr>
            <p:ph type="title"/>
          </p:nvPr>
        </p:nvSpPr>
        <p:spPr>
          <a:xfrm>
            <a:off x="2713204" y="2935612"/>
            <a:ext cx="6765592" cy="986776"/>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pPr>
            <a:r>
              <a:rPr lang="en-US" sz="7200" b="1" kern="1200" spc="-67" dirty="0">
                <a:solidFill>
                  <a:srgbClr val="5A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62777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grpSp>
        <p:nvGrpSpPr>
          <p:cNvPr id="23" name="Group 22">
            <a:extLst>
              <a:ext uri="{FF2B5EF4-FFF2-40B4-BE49-F238E27FC236}">
                <a16:creationId xmlns:a16="http://schemas.microsoft.com/office/drawing/2014/main" id="{295D2646-FA24-46D7-BD59-E284ECC8AA24}"/>
              </a:ext>
            </a:extLst>
          </p:cNvPr>
          <p:cNvGrpSpPr/>
          <p:nvPr/>
        </p:nvGrpSpPr>
        <p:grpSpPr>
          <a:xfrm>
            <a:off x="3257113" y="1927260"/>
            <a:ext cx="8562355" cy="2553549"/>
            <a:chOff x="2519034" y="1056825"/>
            <a:chExt cx="6421766" cy="1915162"/>
          </a:xfrm>
          <a:solidFill>
            <a:srgbClr val="776FA9"/>
          </a:solidFill>
        </p:grpSpPr>
        <p:sp>
          <p:nvSpPr>
            <p:cNvPr id="10" name="Freeform: Shape 9">
              <a:extLst>
                <a:ext uri="{FF2B5EF4-FFF2-40B4-BE49-F238E27FC236}">
                  <a16:creationId xmlns:a16="http://schemas.microsoft.com/office/drawing/2014/main" id="{9A6C6DE4-259E-4DCF-A11E-B93A5DD2BBF6}"/>
                </a:ext>
              </a:extLst>
            </p:cNvPr>
            <p:cNvSpPr/>
            <p:nvPr/>
          </p:nvSpPr>
          <p:spPr>
            <a:xfrm>
              <a:off x="5719763" y="1848215"/>
              <a:ext cx="2595563" cy="332383"/>
            </a:xfrm>
            <a:custGeom>
              <a:avLst/>
              <a:gdLst/>
              <a:ahLst/>
              <a:cxnLst/>
              <a:rect l="0" t="0" r="0" b="0"/>
              <a:pathLst>
                <a:path>
                  <a:moveTo>
                    <a:pt x="0" y="0"/>
                  </a:moveTo>
                  <a:lnTo>
                    <a:pt x="0" y="166191"/>
                  </a:lnTo>
                  <a:lnTo>
                    <a:pt x="2571716" y="166191"/>
                  </a:lnTo>
                  <a:lnTo>
                    <a:pt x="2571716" y="332383"/>
                  </a:lnTo>
                </a:path>
              </a:pathLst>
            </a:custGeom>
            <a:noFill/>
            <a:ln>
              <a:solidFill>
                <a:srgbClr val="7030A0"/>
              </a:solidFill>
            </a:ln>
          </p:spPr>
          <p:style>
            <a:lnRef idx="2">
              <a:schemeClr val="accent6">
                <a:tint val="90000"/>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6DA18BAA-EE14-473A-8263-87A5183D8842}"/>
                </a:ext>
              </a:extLst>
            </p:cNvPr>
            <p:cNvSpPr/>
            <p:nvPr/>
          </p:nvSpPr>
          <p:spPr>
            <a:xfrm>
              <a:off x="4165066" y="1056825"/>
              <a:ext cx="3037631" cy="791389"/>
            </a:xfrm>
            <a:custGeom>
              <a:avLst/>
              <a:gdLst>
                <a:gd name="connsiteX0" fmla="*/ 0 w 2789902"/>
                <a:gd name="connsiteY0" fmla="*/ 0 h 791389"/>
                <a:gd name="connsiteX1" fmla="*/ 2789902 w 2789902"/>
                <a:gd name="connsiteY1" fmla="*/ 0 h 791389"/>
                <a:gd name="connsiteX2" fmla="*/ 2789902 w 2789902"/>
                <a:gd name="connsiteY2" fmla="*/ 791389 h 791389"/>
                <a:gd name="connsiteX3" fmla="*/ 0 w 2789902"/>
                <a:gd name="connsiteY3" fmla="*/ 791389 h 791389"/>
                <a:gd name="connsiteX4" fmla="*/ 0 w 2789902"/>
                <a:gd name="connsiteY4" fmla="*/ 0 h 791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9902" h="791389">
                  <a:moveTo>
                    <a:pt x="0" y="0"/>
                  </a:moveTo>
                  <a:lnTo>
                    <a:pt x="2789902" y="0"/>
                  </a:lnTo>
                  <a:lnTo>
                    <a:pt x="2789902" y="791389"/>
                  </a:lnTo>
                  <a:lnTo>
                    <a:pt x="0" y="791389"/>
                  </a:lnTo>
                  <a:lnTo>
                    <a:pt x="0" y="0"/>
                  </a:lnTo>
                  <a:close/>
                </a:path>
              </a:pathLst>
            </a:custGeom>
            <a:grpFill/>
          </p:spPr>
          <p:style>
            <a:lnRef idx="0">
              <a:schemeClr val="lt1">
                <a:hueOff val="0"/>
                <a:satOff val="0"/>
                <a:lumOff val="0"/>
                <a:alphaOff val="0"/>
              </a:schemeClr>
            </a:lnRef>
            <a:fillRef idx="3">
              <a:schemeClr val="accent6">
                <a:shade val="60000"/>
                <a:hueOff val="0"/>
                <a:satOff val="0"/>
                <a:lumOff val="0"/>
                <a:alphaOff val="0"/>
              </a:schemeClr>
            </a:fillRef>
            <a:effectRef idx="3">
              <a:schemeClr val="accent6">
                <a:shade val="60000"/>
                <a:hueOff val="0"/>
                <a:satOff val="0"/>
                <a:lumOff val="0"/>
                <a:alphaOff val="0"/>
              </a:schemeClr>
            </a:effectRef>
            <a:fontRef idx="minor">
              <a:schemeClr val="lt1"/>
            </a:fontRef>
          </p:style>
          <p:txBody>
            <a:bodyPr spcFirstLastPara="0" vert="horz" wrap="square" lIns="22013" tIns="22013" rIns="22013" bIns="22013" numCol="1" spcCol="1270" anchor="ctr" anchorCtr="0">
              <a:noAutofit/>
            </a:bodyPr>
            <a:lstStyle/>
            <a:p>
              <a:pPr algn="ctr" defTabSz="1540740">
                <a:lnSpc>
                  <a:spcPts val="3840"/>
                </a:lnSpc>
                <a:spcBef>
                  <a:spcPct val="0"/>
                </a:spcBef>
                <a:spcAft>
                  <a:spcPct val="35000"/>
                </a:spcAft>
              </a:pPr>
              <a:r>
                <a:rPr lang="en-US" sz="3467" b="1" kern="1200" dirty="0">
                  <a:solidFill>
                    <a:srgbClr val="002060"/>
                  </a:solidFill>
                </a:rPr>
                <a:t>Types of Routing</a:t>
              </a:r>
            </a:p>
          </p:txBody>
        </p:sp>
        <p:cxnSp>
          <p:nvCxnSpPr>
            <p:cNvPr id="18" name="Straight Connector 17">
              <a:extLst>
                <a:ext uri="{FF2B5EF4-FFF2-40B4-BE49-F238E27FC236}">
                  <a16:creationId xmlns:a16="http://schemas.microsoft.com/office/drawing/2014/main" id="{1ED53DE8-50C0-4A76-AB62-88C0ACE89DB6}"/>
                </a:ext>
              </a:extLst>
            </p:cNvPr>
            <p:cNvCxnSpPr/>
            <p:nvPr/>
          </p:nvCxnSpPr>
          <p:spPr>
            <a:xfrm>
              <a:off x="5719763" y="1848214"/>
              <a:ext cx="0" cy="371111"/>
            </a:xfrm>
            <a:prstGeom prst="line">
              <a:avLst/>
            </a:prstGeom>
            <a:grpFill/>
            <a:ln w="28575">
              <a:solidFill>
                <a:srgbClr val="EAC259"/>
              </a:solidFill>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2B43645D-8EAE-47C3-8413-F905DDA6D10F}"/>
                </a:ext>
              </a:extLst>
            </p:cNvPr>
            <p:cNvSpPr/>
            <p:nvPr/>
          </p:nvSpPr>
          <p:spPr>
            <a:xfrm>
              <a:off x="3605213" y="2019300"/>
              <a:ext cx="2124075" cy="204788"/>
            </a:xfrm>
            <a:custGeom>
              <a:avLst/>
              <a:gdLst>
                <a:gd name="connsiteX0" fmla="*/ 2119313 w 2119313"/>
                <a:gd name="connsiteY0" fmla="*/ 0 h 209550"/>
                <a:gd name="connsiteX1" fmla="*/ 0 w 2119313"/>
                <a:gd name="connsiteY1" fmla="*/ 0 h 209550"/>
                <a:gd name="connsiteX2" fmla="*/ 9525 w 2119313"/>
                <a:gd name="connsiteY2" fmla="*/ 209550 h 209550"/>
                <a:gd name="connsiteX0" fmla="*/ 2124075 w 2124075"/>
                <a:gd name="connsiteY0" fmla="*/ 0 h 204788"/>
                <a:gd name="connsiteX1" fmla="*/ 4762 w 2124075"/>
                <a:gd name="connsiteY1" fmla="*/ 0 h 204788"/>
                <a:gd name="connsiteX2" fmla="*/ 0 w 2124075"/>
                <a:gd name="connsiteY2" fmla="*/ 204788 h 204788"/>
              </a:gdLst>
              <a:ahLst/>
              <a:cxnLst>
                <a:cxn ang="0">
                  <a:pos x="connsiteX0" y="connsiteY0"/>
                </a:cxn>
                <a:cxn ang="0">
                  <a:pos x="connsiteX1" y="connsiteY1"/>
                </a:cxn>
                <a:cxn ang="0">
                  <a:pos x="connsiteX2" y="connsiteY2"/>
                </a:cxn>
              </a:cxnLst>
              <a:rect l="l" t="t" r="r" b="b"/>
              <a:pathLst>
                <a:path w="2124075" h="204788">
                  <a:moveTo>
                    <a:pt x="2124075" y="0"/>
                  </a:moveTo>
                  <a:lnTo>
                    <a:pt x="4762" y="0"/>
                  </a:lnTo>
                  <a:lnTo>
                    <a:pt x="0" y="204788"/>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89"/>
            </a:p>
          </p:txBody>
        </p:sp>
        <p:sp>
          <p:nvSpPr>
            <p:cNvPr id="14" name="Freeform: Shape 13">
              <a:extLst>
                <a:ext uri="{FF2B5EF4-FFF2-40B4-BE49-F238E27FC236}">
                  <a16:creationId xmlns:a16="http://schemas.microsoft.com/office/drawing/2014/main" id="{705BE91F-513A-492B-917C-EF73862B2E09}"/>
                </a:ext>
              </a:extLst>
            </p:cNvPr>
            <p:cNvSpPr/>
            <p:nvPr/>
          </p:nvSpPr>
          <p:spPr>
            <a:xfrm>
              <a:off x="2519034" y="2180598"/>
              <a:ext cx="2090467" cy="791389"/>
            </a:xfrm>
            <a:custGeom>
              <a:avLst/>
              <a:gdLst>
                <a:gd name="connsiteX0" fmla="*/ 0 w 2221479"/>
                <a:gd name="connsiteY0" fmla="*/ 0 h 791389"/>
                <a:gd name="connsiteX1" fmla="*/ 2221479 w 2221479"/>
                <a:gd name="connsiteY1" fmla="*/ 0 h 791389"/>
                <a:gd name="connsiteX2" fmla="*/ 2221479 w 2221479"/>
                <a:gd name="connsiteY2" fmla="*/ 791389 h 791389"/>
                <a:gd name="connsiteX3" fmla="*/ 0 w 2221479"/>
                <a:gd name="connsiteY3" fmla="*/ 791389 h 791389"/>
                <a:gd name="connsiteX4" fmla="*/ 0 w 2221479"/>
                <a:gd name="connsiteY4" fmla="*/ 0 h 791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1479" h="791389">
                  <a:moveTo>
                    <a:pt x="0" y="0"/>
                  </a:moveTo>
                  <a:lnTo>
                    <a:pt x="2221479" y="0"/>
                  </a:lnTo>
                  <a:lnTo>
                    <a:pt x="2221479" y="791389"/>
                  </a:lnTo>
                  <a:lnTo>
                    <a:pt x="0" y="791389"/>
                  </a:lnTo>
                  <a:lnTo>
                    <a:pt x="0" y="0"/>
                  </a:lnTo>
                  <a:close/>
                </a:path>
              </a:pathLst>
            </a:custGeom>
            <a:grpFill/>
          </p:spPr>
          <p:style>
            <a:lnRef idx="0">
              <a:schemeClr val="lt1">
                <a:hueOff val="0"/>
                <a:satOff val="0"/>
                <a:lumOff val="0"/>
                <a:alphaOff val="0"/>
              </a:schemeClr>
            </a:lnRef>
            <a:fillRef idx="3">
              <a:schemeClr val="accent6">
                <a:shade val="80000"/>
                <a:hueOff val="0"/>
                <a:satOff val="0"/>
                <a:lumOff val="0"/>
                <a:alphaOff val="0"/>
              </a:schemeClr>
            </a:fillRef>
            <a:effectRef idx="3">
              <a:schemeClr val="accent6">
                <a:shade val="80000"/>
                <a:hueOff val="0"/>
                <a:satOff val="0"/>
                <a:lumOff val="0"/>
                <a:alphaOff val="0"/>
              </a:schemeClr>
            </a:effectRef>
            <a:fontRef idx="minor">
              <a:schemeClr val="lt1"/>
            </a:fontRef>
          </p:style>
          <p:txBody>
            <a:bodyPr spcFirstLastPara="0" vert="horz" wrap="square" lIns="23707" tIns="23707" rIns="23707" bIns="23707" numCol="1" spcCol="1270" anchor="ctr" anchorCtr="0">
              <a:noAutofit/>
            </a:bodyPr>
            <a:lstStyle/>
            <a:p>
              <a:pPr algn="ctr" defTabSz="1659260">
                <a:lnSpc>
                  <a:spcPts val="3333"/>
                </a:lnSpc>
                <a:spcBef>
                  <a:spcPct val="0"/>
                </a:spcBef>
              </a:pPr>
              <a:r>
                <a:rPr lang="en-US" sz="3467" b="1" kern="1200" dirty="0">
                  <a:solidFill>
                    <a:schemeClr val="tx1"/>
                  </a:solidFill>
                </a:rPr>
                <a:t>Static</a:t>
              </a:r>
            </a:p>
            <a:p>
              <a:pPr algn="ctr" defTabSz="1659260">
                <a:lnSpc>
                  <a:spcPts val="3333"/>
                </a:lnSpc>
                <a:spcBef>
                  <a:spcPct val="0"/>
                </a:spcBef>
              </a:pPr>
              <a:r>
                <a:rPr lang="en-US" sz="3467" b="1" kern="1200" dirty="0">
                  <a:solidFill>
                    <a:schemeClr val="tx1"/>
                  </a:solidFill>
                </a:rPr>
                <a:t>Routing</a:t>
              </a:r>
              <a:endParaRPr lang="en-US" sz="3467" kern="1200" dirty="0"/>
            </a:p>
          </p:txBody>
        </p:sp>
        <p:sp>
          <p:nvSpPr>
            <p:cNvPr id="15" name="Freeform: Shape 14">
              <a:extLst>
                <a:ext uri="{FF2B5EF4-FFF2-40B4-BE49-F238E27FC236}">
                  <a16:creationId xmlns:a16="http://schemas.microsoft.com/office/drawing/2014/main" id="{3E7A2DA9-E613-48E2-BF8C-DE4579F50474}"/>
                </a:ext>
              </a:extLst>
            </p:cNvPr>
            <p:cNvSpPr/>
            <p:nvPr/>
          </p:nvSpPr>
          <p:spPr>
            <a:xfrm>
              <a:off x="4740870" y="2180598"/>
              <a:ext cx="2090467" cy="791389"/>
            </a:xfrm>
            <a:custGeom>
              <a:avLst/>
              <a:gdLst>
                <a:gd name="connsiteX0" fmla="*/ 0 w 2257186"/>
                <a:gd name="connsiteY0" fmla="*/ 0 h 791389"/>
                <a:gd name="connsiteX1" fmla="*/ 2257186 w 2257186"/>
                <a:gd name="connsiteY1" fmla="*/ 0 h 791389"/>
                <a:gd name="connsiteX2" fmla="*/ 2257186 w 2257186"/>
                <a:gd name="connsiteY2" fmla="*/ 791389 h 791389"/>
                <a:gd name="connsiteX3" fmla="*/ 0 w 2257186"/>
                <a:gd name="connsiteY3" fmla="*/ 791389 h 791389"/>
                <a:gd name="connsiteX4" fmla="*/ 0 w 2257186"/>
                <a:gd name="connsiteY4" fmla="*/ 0 h 791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186" h="791389">
                  <a:moveTo>
                    <a:pt x="0" y="0"/>
                  </a:moveTo>
                  <a:lnTo>
                    <a:pt x="2257186" y="0"/>
                  </a:lnTo>
                  <a:lnTo>
                    <a:pt x="2257186" y="791389"/>
                  </a:lnTo>
                  <a:lnTo>
                    <a:pt x="0" y="791389"/>
                  </a:lnTo>
                  <a:lnTo>
                    <a:pt x="0" y="0"/>
                  </a:lnTo>
                  <a:close/>
                </a:path>
              </a:pathLst>
            </a:custGeom>
            <a:grpFill/>
          </p:spPr>
          <p:style>
            <a:lnRef idx="0">
              <a:schemeClr val="lt1">
                <a:hueOff val="0"/>
                <a:satOff val="0"/>
                <a:lumOff val="0"/>
                <a:alphaOff val="0"/>
              </a:schemeClr>
            </a:lnRef>
            <a:fillRef idx="3">
              <a:schemeClr val="accent6">
                <a:shade val="80000"/>
                <a:hueOff val="0"/>
                <a:satOff val="0"/>
                <a:lumOff val="0"/>
                <a:alphaOff val="0"/>
              </a:schemeClr>
            </a:fillRef>
            <a:effectRef idx="3">
              <a:schemeClr val="accent6">
                <a:shade val="80000"/>
                <a:hueOff val="0"/>
                <a:satOff val="0"/>
                <a:lumOff val="0"/>
                <a:alphaOff val="0"/>
              </a:schemeClr>
            </a:effectRef>
            <a:fontRef idx="minor">
              <a:schemeClr val="lt1"/>
            </a:fontRef>
          </p:style>
          <p:txBody>
            <a:bodyPr spcFirstLastPara="0" vert="horz" wrap="square" lIns="23707" tIns="23707" rIns="23707" bIns="23707" numCol="1" spcCol="1270" anchor="ctr" anchorCtr="0">
              <a:noAutofit/>
            </a:bodyPr>
            <a:lstStyle/>
            <a:p>
              <a:pPr algn="ctr" defTabSz="1659260">
                <a:lnSpc>
                  <a:spcPts val="3333"/>
                </a:lnSpc>
                <a:spcBef>
                  <a:spcPct val="0"/>
                </a:spcBef>
              </a:pPr>
              <a:r>
                <a:rPr lang="en-US" sz="3467" b="1" kern="1200" dirty="0">
                  <a:solidFill>
                    <a:schemeClr val="tx1"/>
                  </a:solidFill>
                </a:rPr>
                <a:t>Dynamic Routing</a:t>
              </a:r>
            </a:p>
          </p:txBody>
        </p:sp>
        <p:sp>
          <p:nvSpPr>
            <p:cNvPr id="16" name="Freeform: Shape 15">
              <a:extLst>
                <a:ext uri="{FF2B5EF4-FFF2-40B4-BE49-F238E27FC236}">
                  <a16:creationId xmlns:a16="http://schemas.microsoft.com/office/drawing/2014/main" id="{20071D53-2BC5-4631-B1C8-0FE868A9B92F}"/>
                </a:ext>
              </a:extLst>
            </p:cNvPr>
            <p:cNvSpPr/>
            <p:nvPr/>
          </p:nvSpPr>
          <p:spPr>
            <a:xfrm>
              <a:off x="6959600" y="2180598"/>
              <a:ext cx="1981200" cy="791389"/>
            </a:xfrm>
            <a:custGeom>
              <a:avLst/>
              <a:gdLst>
                <a:gd name="connsiteX0" fmla="*/ 0 w 1582779"/>
                <a:gd name="connsiteY0" fmla="*/ 0 h 791389"/>
                <a:gd name="connsiteX1" fmla="*/ 1582779 w 1582779"/>
                <a:gd name="connsiteY1" fmla="*/ 0 h 791389"/>
                <a:gd name="connsiteX2" fmla="*/ 1582779 w 1582779"/>
                <a:gd name="connsiteY2" fmla="*/ 791389 h 791389"/>
                <a:gd name="connsiteX3" fmla="*/ 0 w 1582779"/>
                <a:gd name="connsiteY3" fmla="*/ 791389 h 791389"/>
                <a:gd name="connsiteX4" fmla="*/ 0 w 1582779"/>
                <a:gd name="connsiteY4" fmla="*/ 0 h 791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2779" h="791389">
                  <a:moveTo>
                    <a:pt x="0" y="0"/>
                  </a:moveTo>
                  <a:lnTo>
                    <a:pt x="1582779" y="0"/>
                  </a:lnTo>
                  <a:lnTo>
                    <a:pt x="1582779" y="791389"/>
                  </a:lnTo>
                  <a:lnTo>
                    <a:pt x="0" y="791389"/>
                  </a:lnTo>
                  <a:lnTo>
                    <a:pt x="0" y="0"/>
                  </a:lnTo>
                  <a:close/>
                </a:path>
              </a:pathLst>
            </a:custGeom>
            <a:grpFill/>
          </p:spPr>
          <p:style>
            <a:lnRef idx="0">
              <a:schemeClr val="lt1">
                <a:hueOff val="0"/>
                <a:satOff val="0"/>
                <a:lumOff val="0"/>
                <a:alphaOff val="0"/>
              </a:schemeClr>
            </a:lnRef>
            <a:fillRef idx="3">
              <a:schemeClr val="accent6">
                <a:shade val="80000"/>
                <a:hueOff val="0"/>
                <a:satOff val="0"/>
                <a:lumOff val="0"/>
                <a:alphaOff val="0"/>
              </a:schemeClr>
            </a:fillRef>
            <a:effectRef idx="3">
              <a:schemeClr val="accent6">
                <a:shade val="80000"/>
                <a:hueOff val="0"/>
                <a:satOff val="0"/>
                <a:lumOff val="0"/>
                <a:alphaOff val="0"/>
              </a:schemeClr>
            </a:effectRef>
            <a:fontRef idx="minor">
              <a:schemeClr val="lt1"/>
            </a:fontRef>
          </p:style>
          <p:txBody>
            <a:bodyPr spcFirstLastPara="0" vert="horz" wrap="square" lIns="23707" tIns="23707" rIns="23707" bIns="23707" numCol="1" spcCol="1270" anchor="ctr" anchorCtr="0">
              <a:noAutofit/>
            </a:bodyPr>
            <a:lstStyle/>
            <a:p>
              <a:pPr algn="ctr" defTabSz="1659260">
                <a:lnSpc>
                  <a:spcPts val="3333"/>
                </a:lnSpc>
                <a:spcBef>
                  <a:spcPct val="0"/>
                </a:spcBef>
              </a:pPr>
              <a:r>
                <a:rPr lang="en-US" sz="3467" b="1" kern="1200" dirty="0">
                  <a:solidFill>
                    <a:schemeClr val="tx1"/>
                  </a:solidFill>
                </a:rPr>
                <a:t>Default Routing</a:t>
              </a:r>
            </a:p>
          </p:txBody>
        </p:sp>
      </p:grpSp>
      <p:sp>
        <p:nvSpPr>
          <p:cNvPr id="17" name="Google Shape;102;p24">
            <a:extLst>
              <a:ext uri="{FF2B5EF4-FFF2-40B4-BE49-F238E27FC236}">
                <a16:creationId xmlns:a16="http://schemas.microsoft.com/office/drawing/2014/main" id="{5884FA2D-629D-4AA9-9096-B012A87E42DC}"/>
              </a:ext>
            </a:extLst>
          </p:cNvPr>
          <p:cNvSpPr txBox="1">
            <a:spLocks/>
          </p:cNvSpPr>
          <p:nvPr/>
        </p:nvSpPr>
        <p:spPr>
          <a:xfrm>
            <a:off x="4687448" y="0"/>
            <a:ext cx="3463639" cy="72967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pPr>
            <a:r>
              <a:rPr lang="en-US" sz="4000" b="1" dirty="0">
                <a:solidFill>
                  <a:srgbClr val="5A0000"/>
                </a:solidFill>
                <a:latin typeface="Arial" panose="020B0604020202020204" pitchFamily="34" charset="0"/>
                <a:cs typeface="Arial" panose="020B0604020202020204" pitchFamily="34" charset="0"/>
                <a:sym typeface="Arial"/>
              </a:rPr>
              <a:t>Routing</a:t>
            </a:r>
          </a:p>
        </p:txBody>
      </p:sp>
    </p:spTree>
    <p:extLst>
      <p:ext uri="{BB962C8B-B14F-4D97-AF65-F5344CB8AC3E}">
        <p14:creationId xmlns:p14="http://schemas.microsoft.com/office/powerpoint/2010/main" val="335055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2171700" y="816555"/>
            <a:ext cx="9783233" cy="2077187"/>
          </a:xfrm>
          <a:prstGeom prst="rect">
            <a:avLst/>
          </a:prstGeom>
          <a:noFill/>
          <a:ln>
            <a:noFill/>
          </a:ln>
        </p:spPr>
        <p:txBody>
          <a:bodyPr spcFirstLastPara="1" wrap="square" lIns="121900" tIns="60933" rIns="121900" bIns="60933" anchor="t" anchorCtr="0">
            <a:noAutofit/>
          </a:bodyPr>
          <a:lstStyle/>
          <a:p>
            <a:pPr marL="357188" indent="-357188">
              <a:spcBef>
                <a:spcPts val="1280"/>
              </a:spcBef>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A router is a network device responsible for forwarding packets to their destinations. Routers use internal routing tables to make decisions about how to route packets along network paths. </a:t>
            </a:r>
          </a:p>
        </p:txBody>
      </p:sp>
      <p:sp>
        <p:nvSpPr>
          <p:cNvPr id="6" name="Google Shape;102;p24">
            <a:extLst>
              <a:ext uri="{FF2B5EF4-FFF2-40B4-BE49-F238E27FC236}">
                <a16:creationId xmlns:a16="http://schemas.microsoft.com/office/drawing/2014/main" id="{5F09312D-72D9-4163-81DF-98AF9FCBB562}"/>
              </a:ext>
            </a:extLst>
          </p:cNvPr>
          <p:cNvSpPr txBox="1">
            <a:spLocks noGrp="1"/>
          </p:cNvSpPr>
          <p:nvPr>
            <p:ph type="title"/>
          </p:nvPr>
        </p:nvSpPr>
        <p:spPr>
          <a:xfrm>
            <a:off x="1930400" y="0"/>
            <a:ext cx="8580582" cy="72967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pPr>
            <a:r>
              <a:rPr lang="en-US" sz="4000" b="1" dirty="0">
                <a:solidFill>
                  <a:srgbClr val="5A0000"/>
                </a:solidFill>
                <a:latin typeface="Arial" panose="020B0604020202020204" pitchFamily="34" charset="0"/>
                <a:cs typeface="Arial" panose="020B0604020202020204" pitchFamily="34" charset="0"/>
              </a:rPr>
              <a:t>How does Routing Work ?</a:t>
            </a:r>
          </a:p>
        </p:txBody>
      </p:sp>
      <p:sp>
        <p:nvSpPr>
          <p:cNvPr id="4" name="Google Shape;90;p22">
            <a:extLst>
              <a:ext uri="{FF2B5EF4-FFF2-40B4-BE49-F238E27FC236}">
                <a16:creationId xmlns:a16="http://schemas.microsoft.com/office/drawing/2014/main" id="{E690E996-B7A4-4355-9725-BC38421EF46E}"/>
              </a:ext>
            </a:extLst>
          </p:cNvPr>
          <p:cNvSpPr txBox="1">
            <a:spLocks/>
          </p:cNvSpPr>
          <p:nvPr/>
        </p:nvSpPr>
        <p:spPr>
          <a:xfrm>
            <a:off x="2171700" y="3153365"/>
            <a:ext cx="10020300" cy="2990958"/>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L="609523" marR="0" lvl="0" indent="-457143" algn="l" rtl="0">
              <a:lnSpc>
                <a:spcPct val="100000"/>
              </a:lnSpc>
              <a:spcBef>
                <a:spcPts val="480"/>
              </a:spcBef>
              <a:spcAft>
                <a:spcPts val="0"/>
              </a:spcAft>
              <a:buClr>
                <a:schemeClr val="dk1"/>
              </a:buClr>
              <a:buSzPts val="1800"/>
              <a:buFont typeface="Arimo"/>
              <a:buChar char="4"/>
              <a:defRPr sz="2400" b="0" i="0" u="none" strike="noStrike" cap="none">
                <a:solidFill>
                  <a:schemeClr val="dk1"/>
                </a:solidFill>
                <a:latin typeface="Tahoma"/>
                <a:ea typeface="Tahoma"/>
                <a:cs typeface="Tahoma"/>
                <a:sym typeface="Tahoma"/>
              </a:defRPr>
            </a:lvl1pPr>
            <a:lvl2pPr marL="1219050" marR="0" lvl="1" indent="-426667" algn="l" rtl="0">
              <a:lnSpc>
                <a:spcPct val="100000"/>
              </a:lnSpc>
              <a:spcBef>
                <a:spcPts val="480"/>
              </a:spcBef>
              <a:spcAft>
                <a:spcPts val="0"/>
              </a:spcAft>
              <a:buClr>
                <a:schemeClr val="dk1"/>
              </a:buClr>
              <a:buSzPts val="1440"/>
              <a:buFont typeface="Noto Sans Symbols"/>
              <a:buChar char="●"/>
              <a:defRPr sz="2000" b="0" i="0" u="none" strike="noStrike" cap="none">
                <a:solidFill>
                  <a:schemeClr val="dk1"/>
                </a:solidFill>
                <a:latin typeface="Tahoma"/>
                <a:ea typeface="Tahoma"/>
                <a:cs typeface="Tahoma"/>
                <a:sym typeface="Tahoma"/>
              </a:defRPr>
            </a:lvl2pPr>
            <a:lvl3pPr marL="1828573" marR="0" lvl="2" indent="-457143" algn="l" rtl="0">
              <a:lnSpc>
                <a:spcPct val="100000"/>
              </a:lnSpc>
              <a:spcBef>
                <a:spcPts val="480"/>
              </a:spcBef>
              <a:spcAft>
                <a:spcPts val="0"/>
              </a:spcAft>
              <a:buClr>
                <a:schemeClr val="dk1"/>
              </a:buClr>
              <a:buSzPts val="1800"/>
              <a:buFont typeface="Noto Sans Symbols"/>
              <a:buChar char="−"/>
              <a:defRPr sz="1600" b="0" i="0" u="none" strike="noStrike" cap="none">
                <a:solidFill>
                  <a:schemeClr val="dk1"/>
                </a:solidFill>
                <a:latin typeface="Tahoma"/>
                <a:ea typeface="Tahoma"/>
                <a:cs typeface="Tahoma"/>
                <a:sym typeface="Tahoma"/>
              </a:defRPr>
            </a:lvl3pPr>
            <a:lvl4pPr marL="2438098" marR="0" lvl="3" indent="-457143" algn="l" rtl="0">
              <a:lnSpc>
                <a:spcPct val="100000"/>
              </a:lnSpc>
              <a:spcBef>
                <a:spcPts val="480"/>
              </a:spcBef>
              <a:spcAft>
                <a:spcPts val="0"/>
              </a:spcAft>
              <a:buClr>
                <a:schemeClr val="accent2"/>
              </a:buClr>
              <a:buSzPts val="1800"/>
              <a:buFont typeface="Tahoma"/>
              <a:buChar char="•"/>
              <a:defRPr sz="1400" b="0" i="0" u="none" strike="noStrike" cap="none">
                <a:solidFill>
                  <a:schemeClr val="dk1"/>
                </a:solidFill>
                <a:latin typeface="Tahoma"/>
                <a:ea typeface="Tahoma"/>
                <a:cs typeface="Tahoma"/>
                <a:sym typeface="Tahoma"/>
              </a:defRPr>
            </a:lvl4pPr>
            <a:lvl5pPr marL="3047620" marR="0" lvl="4" indent="-457143" algn="l" rtl="0">
              <a:lnSpc>
                <a:spcPct val="100000"/>
              </a:lnSpc>
              <a:spcBef>
                <a:spcPts val="480"/>
              </a:spcBef>
              <a:spcAft>
                <a:spcPts val="0"/>
              </a:spcAft>
              <a:buClr>
                <a:schemeClr val="accent2"/>
              </a:buClr>
              <a:buSzPts val="1800"/>
              <a:buFont typeface="Tahoma"/>
              <a:buChar char="–"/>
              <a:defRPr sz="1200" b="0" i="0" u="none" strike="noStrike" cap="none">
                <a:solidFill>
                  <a:schemeClr val="dk1"/>
                </a:solidFill>
                <a:latin typeface="Tahoma"/>
                <a:ea typeface="Tahoma"/>
                <a:cs typeface="Tahoma"/>
                <a:sym typeface="Tahoma"/>
              </a:defRPr>
            </a:lvl5pPr>
            <a:lvl6pPr marL="3657143" marR="0" lvl="5"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4266667" marR="0" lvl="6"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4876191" marR="0" lvl="7"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5485718" marR="0" lvl="8"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pPr marL="357188" indent="-357188">
              <a:spcBef>
                <a:spcPts val="1280"/>
              </a:spcBef>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A routing table records the paths that packets should take to reach every destination that the router manages. It is similar to a train timetable, which passengers use to decide which train to catch. Routing tables serve the same purpose for network paths as timetables do for trains.</a:t>
            </a:r>
          </a:p>
        </p:txBody>
      </p:sp>
    </p:spTree>
    <p:extLst>
      <p:ext uri="{BB962C8B-B14F-4D97-AF65-F5344CB8AC3E}">
        <p14:creationId xmlns:p14="http://schemas.microsoft.com/office/powerpoint/2010/main" val="342242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90" name="Google Shape;90;p22"/>
          <p:cNvSpPr txBox="1">
            <a:spLocks noGrp="1"/>
          </p:cNvSpPr>
          <p:nvPr>
            <p:ph type="body" idx="1"/>
          </p:nvPr>
        </p:nvSpPr>
        <p:spPr>
          <a:xfrm>
            <a:off x="2171700" y="729673"/>
            <a:ext cx="10020300" cy="2944972"/>
          </a:xfrm>
          <a:prstGeom prst="rect">
            <a:avLst/>
          </a:prstGeom>
          <a:noFill/>
          <a:ln>
            <a:noFill/>
          </a:ln>
        </p:spPr>
        <p:txBody>
          <a:bodyPr spcFirstLastPara="1" wrap="square" lIns="121900" tIns="60933" rIns="121900" bIns="60933" anchor="t" anchorCtr="0">
            <a:noAutofit/>
          </a:bodyPr>
          <a:lstStyle/>
          <a:p>
            <a:pPr marL="357188" indent="-357188">
              <a:spcBef>
                <a:spcPts val="1280"/>
              </a:spcBef>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sym typeface="Arial"/>
              </a:rPr>
              <a:t>Routers operate as follows: when a router receives a packet, it examines the packet’s header to determine its intended destination, similar to how a train conductor might check a passenger's ticket to decide which train they should board. The router then routes the packet based on information in its routing tables. </a:t>
            </a:r>
          </a:p>
        </p:txBody>
      </p:sp>
      <p:sp>
        <p:nvSpPr>
          <p:cNvPr id="7" name="Google Shape;102;p24">
            <a:extLst>
              <a:ext uri="{FF2B5EF4-FFF2-40B4-BE49-F238E27FC236}">
                <a16:creationId xmlns:a16="http://schemas.microsoft.com/office/drawing/2014/main" id="{49DB77D3-36D5-4AF3-AE8A-3BA36FD5E036}"/>
              </a:ext>
            </a:extLst>
          </p:cNvPr>
          <p:cNvSpPr txBox="1">
            <a:spLocks noGrp="1"/>
          </p:cNvSpPr>
          <p:nvPr>
            <p:ph type="title"/>
          </p:nvPr>
        </p:nvSpPr>
        <p:spPr>
          <a:xfrm>
            <a:off x="1930400" y="0"/>
            <a:ext cx="8580582" cy="729673"/>
          </a:xfrm>
          <a:prstGeom prst="rect">
            <a:avLst/>
          </a:prstGeom>
          <a:noFill/>
          <a:ln>
            <a:noFill/>
          </a:ln>
        </p:spPr>
        <p:txBody>
          <a:bodyPr spcFirstLastPara="1" wrap="square" lIns="121900" tIns="60933" rIns="121900" bIns="60933"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pPr algn="ctr">
              <a:buClr>
                <a:srgbClr val="006600"/>
              </a:buClr>
              <a:buSzPts val="2800"/>
            </a:pPr>
            <a:r>
              <a:rPr lang="en-US" sz="4000" b="1" dirty="0">
                <a:solidFill>
                  <a:srgbClr val="5A0000"/>
                </a:solidFill>
                <a:latin typeface="Arial" panose="020B0604020202020204" pitchFamily="34" charset="0"/>
                <a:cs typeface="Arial" panose="020B0604020202020204" pitchFamily="34" charset="0"/>
              </a:rPr>
              <a:t>How does Routing Work ?</a:t>
            </a:r>
          </a:p>
        </p:txBody>
      </p:sp>
      <p:sp>
        <p:nvSpPr>
          <p:cNvPr id="8" name="Google Shape;90;p22">
            <a:extLst>
              <a:ext uri="{FF2B5EF4-FFF2-40B4-BE49-F238E27FC236}">
                <a16:creationId xmlns:a16="http://schemas.microsoft.com/office/drawing/2014/main" id="{92359E91-F27E-43E8-A7DD-71D6534B1E7A}"/>
              </a:ext>
            </a:extLst>
          </p:cNvPr>
          <p:cNvSpPr txBox="1">
            <a:spLocks/>
          </p:cNvSpPr>
          <p:nvPr/>
        </p:nvSpPr>
        <p:spPr>
          <a:xfrm>
            <a:off x="2086811" y="3828291"/>
            <a:ext cx="10020300" cy="2353176"/>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L="609523" marR="0" lvl="0" indent="-457143" algn="l" rtl="0">
              <a:lnSpc>
                <a:spcPct val="100000"/>
              </a:lnSpc>
              <a:spcBef>
                <a:spcPts val="480"/>
              </a:spcBef>
              <a:spcAft>
                <a:spcPts val="0"/>
              </a:spcAft>
              <a:buClr>
                <a:schemeClr val="dk1"/>
              </a:buClr>
              <a:buSzPts val="1800"/>
              <a:buFont typeface="Arimo"/>
              <a:buChar char="4"/>
              <a:defRPr sz="2400" b="0" i="0" u="none" strike="noStrike" cap="none">
                <a:solidFill>
                  <a:schemeClr val="dk1"/>
                </a:solidFill>
                <a:latin typeface="Tahoma"/>
                <a:ea typeface="Tahoma"/>
                <a:cs typeface="Tahoma"/>
                <a:sym typeface="Tahoma"/>
              </a:defRPr>
            </a:lvl1pPr>
            <a:lvl2pPr marL="1219050" marR="0" lvl="1" indent="-426667" algn="l" rtl="0">
              <a:lnSpc>
                <a:spcPct val="100000"/>
              </a:lnSpc>
              <a:spcBef>
                <a:spcPts val="480"/>
              </a:spcBef>
              <a:spcAft>
                <a:spcPts val="0"/>
              </a:spcAft>
              <a:buClr>
                <a:schemeClr val="dk1"/>
              </a:buClr>
              <a:buSzPts val="1440"/>
              <a:buFont typeface="Noto Sans Symbols"/>
              <a:buChar char="●"/>
              <a:defRPr sz="2000" b="0" i="0" u="none" strike="noStrike" cap="none">
                <a:solidFill>
                  <a:schemeClr val="dk1"/>
                </a:solidFill>
                <a:latin typeface="Tahoma"/>
                <a:ea typeface="Tahoma"/>
                <a:cs typeface="Tahoma"/>
                <a:sym typeface="Tahoma"/>
              </a:defRPr>
            </a:lvl2pPr>
            <a:lvl3pPr marL="1828573" marR="0" lvl="2" indent="-457143" algn="l" rtl="0">
              <a:lnSpc>
                <a:spcPct val="100000"/>
              </a:lnSpc>
              <a:spcBef>
                <a:spcPts val="480"/>
              </a:spcBef>
              <a:spcAft>
                <a:spcPts val="0"/>
              </a:spcAft>
              <a:buClr>
                <a:schemeClr val="dk1"/>
              </a:buClr>
              <a:buSzPts val="1800"/>
              <a:buFont typeface="Noto Sans Symbols"/>
              <a:buChar char="−"/>
              <a:defRPr sz="1600" b="0" i="0" u="none" strike="noStrike" cap="none">
                <a:solidFill>
                  <a:schemeClr val="dk1"/>
                </a:solidFill>
                <a:latin typeface="Tahoma"/>
                <a:ea typeface="Tahoma"/>
                <a:cs typeface="Tahoma"/>
                <a:sym typeface="Tahoma"/>
              </a:defRPr>
            </a:lvl3pPr>
            <a:lvl4pPr marL="2438098" marR="0" lvl="3" indent="-457143" algn="l" rtl="0">
              <a:lnSpc>
                <a:spcPct val="100000"/>
              </a:lnSpc>
              <a:spcBef>
                <a:spcPts val="480"/>
              </a:spcBef>
              <a:spcAft>
                <a:spcPts val="0"/>
              </a:spcAft>
              <a:buClr>
                <a:schemeClr val="accent2"/>
              </a:buClr>
              <a:buSzPts val="1800"/>
              <a:buFont typeface="Tahoma"/>
              <a:buChar char="•"/>
              <a:defRPr sz="1400" b="0" i="0" u="none" strike="noStrike" cap="none">
                <a:solidFill>
                  <a:schemeClr val="dk1"/>
                </a:solidFill>
                <a:latin typeface="Tahoma"/>
                <a:ea typeface="Tahoma"/>
                <a:cs typeface="Tahoma"/>
                <a:sym typeface="Tahoma"/>
              </a:defRPr>
            </a:lvl4pPr>
            <a:lvl5pPr marL="3047620" marR="0" lvl="4" indent="-457143" algn="l" rtl="0">
              <a:lnSpc>
                <a:spcPct val="100000"/>
              </a:lnSpc>
              <a:spcBef>
                <a:spcPts val="480"/>
              </a:spcBef>
              <a:spcAft>
                <a:spcPts val="0"/>
              </a:spcAft>
              <a:buClr>
                <a:schemeClr val="accent2"/>
              </a:buClr>
              <a:buSzPts val="1800"/>
              <a:buFont typeface="Tahoma"/>
              <a:buChar char="–"/>
              <a:defRPr sz="1200" b="0" i="0" u="none" strike="noStrike" cap="none">
                <a:solidFill>
                  <a:schemeClr val="dk1"/>
                </a:solidFill>
                <a:latin typeface="Tahoma"/>
                <a:ea typeface="Tahoma"/>
                <a:cs typeface="Tahoma"/>
                <a:sym typeface="Tahoma"/>
              </a:defRPr>
            </a:lvl5pPr>
            <a:lvl6pPr marL="3657143" marR="0" lvl="5"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4266667" marR="0" lvl="6"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4876191" marR="0" lvl="7"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5485718" marR="0" lvl="8" indent="-457143" algn="l" rtl="0">
              <a:lnSpc>
                <a:spcPct val="90000"/>
              </a:lnSpc>
              <a:spcBef>
                <a:spcPts val="667"/>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pPr marL="444500" indent="-292100">
              <a:lnSpc>
                <a:spcPts val="4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Routers perform this process millions of times per second with countless packets. As a packet travels to its destination, it may be routed multiple times by different routers.</a:t>
            </a:r>
          </a:p>
        </p:txBody>
      </p:sp>
    </p:spTree>
    <p:extLst>
      <p:ext uri="{BB962C8B-B14F-4D97-AF65-F5344CB8AC3E}">
        <p14:creationId xmlns:p14="http://schemas.microsoft.com/office/powerpoint/2010/main" val="13102212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a:themeElements>
    <a:clrScheme name="Defaul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Default">
  <a:themeElements>
    <a:clrScheme name="Defaul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7_Default">
  <a:themeElements>
    <a:clrScheme name="Defaul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2873</TotalTime>
  <Words>4402</Words>
  <Application>Microsoft Office PowerPoint</Application>
  <PresentationFormat>Widescreen</PresentationFormat>
  <Paragraphs>564</Paragraphs>
  <Slides>66</Slides>
  <Notes>35</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66</vt:i4>
      </vt:variant>
    </vt:vector>
  </HeadingPairs>
  <TitlesOfParts>
    <vt:vector size="78" baseType="lpstr">
      <vt:lpstr>Times New Roman</vt:lpstr>
      <vt:lpstr>Tahoma</vt:lpstr>
      <vt:lpstr>Noto Sans Symbols</vt:lpstr>
      <vt:lpstr>Wingdings</vt:lpstr>
      <vt:lpstr>Arial</vt:lpstr>
      <vt:lpstr>Calibri</vt:lpstr>
      <vt:lpstr>Cambria</vt:lpstr>
      <vt:lpstr>Arimo</vt:lpstr>
      <vt:lpstr>Simple Light</vt:lpstr>
      <vt:lpstr>1_Default</vt:lpstr>
      <vt:lpstr>2_Default</vt:lpstr>
      <vt:lpstr>7_Default</vt:lpstr>
      <vt:lpstr>LECTURE ID        : 18B11CS311STL01  PROGRAMME           : B.Tech.  COURSE TITLE         : Computer Networks and                                       Internet of Things  LECTURE TITLE       : Fundamentals of Routing  FACULTY NAME      : Dr. Shobhit Tyagi </vt:lpstr>
      <vt:lpstr>Fundamentals of Routing</vt:lpstr>
      <vt:lpstr>PowerPoint Presentation</vt:lpstr>
      <vt:lpstr>Introduction to Routing</vt:lpstr>
      <vt:lpstr>Introduction to Routing</vt:lpstr>
      <vt:lpstr>PowerPoint Presentation</vt:lpstr>
      <vt:lpstr>PowerPoint Presentation</vt:lpstr>
      <vt:lpstr>How does Routing Work ?</vt:lpstr>
      <vt:lpstr>How does Routing Work ?</vt:lpstr>
      <vt:lpstr>Introduction to Routing</vt:lpstr>
      <vt:lpstr>Introduction to Routing</vt:lpstr>
      <vt:lpstr>Routing Tables</vt:lpstr>
      <vt:lpstr>Routing Tables</vt:lpstr>
      <vt:lpstr>Component of Routing Tables</vt:lpstr>
      <vt:lpstr>Component of Routing Tables</vt:lpstr>
      <vt:lpstr>Example of Routing Tables</vt:lpstr>
      <vt:lpstr>Types of Routes in a Routing Table</vt:lpstr>
      <vt:lpstr>Types of Routes in a Routing Table</vt:lpstr>
      <vt:lpstr>Types of Routes in a Routing Table</vt:lpstr>
      <vt:lpstr>Types of Routing Protocol</vt:lpstr>
      <vt:lpstr>Types of Routing</vt:lpstr>
      <vt:lpstr>Types of Routing</vt:lpstr>
      <vt:lpstr>Key Features and Use Case for Static Routing</vt:lpstr>
      <vt:lpstr>Key Features and Use Case for Static Routing</vt:lpstr>
      <vt:lpstr>Dynamic Routing</vt:lpstr>
      <vt:lpstr>Dynamic Routing</vt:lpstr>
      <vt:lpstr>Static vs Dynamic Routing</vt:lpstr>
      <vt:lpstr>Types of Dynamic Routing</vt:lpstr>
      <vt:lpstr>Types of Dynamic Routing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Dynamic Routing Protocols</vt:lpstr>
      <vt:lpstr>Dynamic Routing Protocols</vt:lpstr>
      <vt:lpstr>PowerPoint Presentation</vt:lpstr>
      <vt:lpstr>PowerPoint Presentation</vt:lpstr>
      <vt:lpstr>PowerPoint Presentation</vt:lpstr>
      <vt:lpstr>PowerPoint Presentation</vt:lpstr>
      <vt:lpstr>PowerPoint Presentation</vt:lpstr>
      <vt:lpstr>Dynamic Routing</vt:lpstr>
      <vt:lpstr>PowerPoint Presentation</vt:lpstr>
      <vt:lpstr>PowerPoint Presentation</vt:lpstr>
      <vt:lpstr>PowerPoint Presentation</vt:lpstr>
      <vt:lpstr>PowerPoint Presentation</vt:lpstr>
      <vt:lpstr>PowerPoint Presentation</vt:lpstr>
      <vt:lpstr>PowerPoint Presentation</vt:lpstr>
      <vt:lpstr>Dynamic Routing</vt:lpstr>
      <vt:lpstr>PowerPoint Presentation</vt:lpstr>
      <vt:lpstr>PowerPoint Presentation</vt:lpstr>
      <vt:lpstr>PowerPoint Presentation</vt:lpstr>
      <vt:lpstr>PowerPoint Presentation</vt:lpstr>
      <vt:lpstr>PowerPoint Presentation</vt:lpstr>
      <vt:lpstr>PowerPoint Presentation</vt:lpstr>
      <vt:lpstr>Dynamic Routing</vt:lpstr>
      <vt:lpstr>Routing Protocols Comparison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Of Art Presentation</dc:title>
  <dc:creator>nit</dc:creator>
  <cp:lastModifiedBy>shobhit tyagi</cp:lastModifiedBy>
  <cp:revision>306</cp:revision>
  <dcterms:modified xsi:type="dcterms:W3CDTF">2025-08-11T08:09:18Z</dcterms:modified>
</cp:coreProperties>
</file>