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 id="2147483748" r:id="rId5"/>
  </p:sldMasterIdLst>
  <p:notesMasterIdLst>
    <p:notesMasterId r:id="rId43"/>
  </p:notesMasterIdLst>
  <p:sldIdLst>
    <p:sldId id="258" r:id="rId6"/>
    <p:sldId id="279" r:id="rId7"/>
    <p:sldId id="259" r:id="rId8"/>
    <p:sldId id="388" r:id="rId9"/>
    <p:sldId id="389" r:id="rId10"/>
    <p:sldId id="390" r:id="rId11"/>
    <p:sldId id="391" r:id="rId12"/>
    <p:sldId id="392" r:id="rId13"/>
    <p:sldId id="393" r:id="rId14"/>
    <p:sldId id="394" r:id="rId15"/>
    <p:sldId id="459" r:id="rId16"/>
    <p:sldId id="398" r:id="rId17"/>
    <p:sldId id="395" r:id="rId18"/>
    <p:sldId id="396" r:id="rId19"/>
    <p:sldId id="397" r:id="rId20"/>
    <p:sldId id="438" r:id="rId21"/>
    <p:sldId id="439" r:id="rId22"/>
    <p:sldId id="440" r:id="rId23"/>
    <p:sldId id="454" r:id="rId24"/>
    <p:sldId id="441" r:id="rId25"/>
    <p:sldId id="442" r:id="rId26"/>
    <p:sldId id="455" r:id="rId27"/>
    <p:sldId id="443" r:id="rId28"/>
    <p:sldId id="456" r:id="rId29"/>
    <p:sldId id="444" r:id="rId30"/>
    <p:sldId id="445" r:id="rId31"/>
    <p:sldId id="446" r:id="rId32"/>
    <p:sldId id="447" r:id="rId33"/>
    <p:sldId id="448" r:id="rId34"/>
    <p:sldId id="449" r:id="rId35"/>
    <p:sldId id="457" r:id="rId36"/>
    <p:sldId id="450" r:id="rId37"/>
    <p:sldId id="451" r:id="rId38"/>
    <p:sldId id="458" r:id="rId39"/>
    <p:sldId id="452" r:id="rId40"/>
    <p:sldId id="453" r:id="rId41"/>
    <p:sldId id="46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guide id="3" pos="1549" userDrawn="1">
          <p15:clr>
            <a:srgbClr val="FFFFFF"/>
          </p15:clr>
        </p15:guide>
        <p15:guide id="4" orient="horz" pos="119" userDrawn="1">
          <p15:clr>
            <a:srgbClr val="FFFFFF"/>
          </p15:clr>
        </p15:guide>
        <p15:guide id="5" orient="horz" pos="528" userDrawn="1">
          <p15:clr>
            <a:srgbClr val="FFFFFF"/>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A9CA"/>
    <a:srgbClr val="F5DE9D"/>
    <a:srgbClr val="A75F0A"/>
    <a:srgbClr val="F2AB54"/>
    <a:srgbClr val="F8D1A2"/>
    <a:srgbClr val="FFE5E9"/>
    <a:srgbClr val="E6F4FF"/>
    <a:srgbClr val="FFF6E7"/>
    <a:srgbClr val="E7FFEA"/>
    <a:srgbClr val="E7FF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4619" autoAdjust="0"/>
  </p:normalViewPr>
  <p:slideViewPr>
    <p:cSldViewPr snapToGrid="0">
      <p:cViewPr>
        <p:scale>
          <a:sx n="64" d="100"/>
          <a:sy n="64" d="100"/>
        </p:scale>
        <p:origin x="1884" y="1086"/>
      </p:cViewPr>
      <p:guideLst>
        <p:guide orient="horz" pos="2160"/>
        <p:guide pos="3863"/>
        <p:guide pos="1549"/>
        <p:guide orient="horz" pos="119"/>
        <p:guide orient="horz" pos="5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36CF3-4EC5-4372-AF5C-5429E45FDA51}" type="slidenum">
              <a:rPr lang="en-IN" smtClean="0"/>
              <a:pPr/>
              <a:t>1</a:t>
            </a:fld>
            <a:endParaRPr lang="en-IN"/>
          </a:p>
        </p:txBody>
      </p:sp>
      <p:sp>
        <p:nvSpPr>
          <p:cNvPr id="5" name="Header Placeholder 4"/>
          <p:cNvSpPr>
            <a:spLocks noGrp="1"/>
          </p:cNvSpPr>
          <p:nvPr>
            <p:ph type="hdr" sz="quarter" idx="1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36CF3-4EC5-4372-AF5C-5429E45FDA51}" type="slidenum">
              <a:rPr lang="en-IN" smtClean="0"/>
              <a:pPr/>
              <a:t>2</a:t>
            </a:fld>
            <a:endParaRPr lang="en-IN"/>
          </a:p>
        </p:txBody>
      </p:sp>
      <p:sp>
        <p:nvSpPr>
          <p:cNvPr id="5" name="Header Placeholder 4"/>
          <p:cNvSpPr>
            <a:spLocks noGrp="1"/>
          </p:cNvSpPr>
          <p:nvPr>
            <p:ph type="hdr" sz="quarter" idx="1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11E24-5245-49C5-9088-DEB7E151D64B}"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5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70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8776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94294-F2F6-854A-9FC4-E013C8429C26}" type="datetime1">
              <a:rPr lang="en-IN" smtClean="0"/>
              <a:t>18-09-2024</a:t>
            </a:fld>
            <a:endParaRPr lang="en-IN" dirty="0"/>
          </a:p>
        </p:txBody>
      </p:sp>
      <p:sp>
        <p:nvSpPr>
          <p:cNvPr id="5" name="Footer Placeholder 4"/>
          <p:cNvSpPr>
            <a:spLocks noGrp="1"/>
          </p:cNvSpPr>
          <p:nvPr>
            <p:ph type="ftr" sz="quarter" idx="11"/>
          </p:nvPr>
        </p:nvSpPr>
        <p:spPr/>
        <p:txBody>
          <a:bodyPr/>
          <a:lstStyle/>
          <a:p>
            <a:r>
              <a:rPr lang="en-IN"/>
              <a:t>© Shruti Jaiswal</a:t>
            </a:r>
            <a:endParaRPr lang="en-IN" dirty="0"/>
          </a:p>
        </p:txBody>
      </p:sp>
      <p:sp>
        <p:nvSpPr>
          <p:cNvPr id="6" name="Slide Number Placeholder 5"/>
          <p:cNvSpPr>
            <a:spLocks noGrp="1"/>
          </p:cNvSpPr>
          <p:nvPr>
            <p:ph type="sldNum" sz="quarter" idx="12"/>
          </p:nvPr>
        </p:nvSpPr>
        <p:spPr/>
        <p:txBody>
          <a:bodyPr/>
          <a:lstStyle/>
          <a:p>
            <a:fld id="{C9A0615A-79E6-423C-A6E2-DC5FF8B742A7}" type="slidenum">
              <a:rPr lang="en-IN" smtClean="0"/>
              <a:pPr/>
              <a:t>‹#›</a:t>
            </a:fld>
            <a:endParaRPr lang="en-IN"/>
          </a:p>
        </p:txBody>
      </p:sp>
    </p:spTree>
    <p:extLst>
      <p:ext uri="{BB962C8B-B14F-4D97-AF65-F5344CB8AC3E}">
        <p14:creationId xmlns:p14="http://schemas.microsoft.com/office/powerpoint/2010/main" val="419107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955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80788-28A4-4B25-86CB-FF992BB21D67}"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4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8554D-A8D3-4A64-8FD7-B576E131884A}"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8615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8554D-A8D3-4A64-8FD7-B576E131884A}" type="datetime1">
              <a:rPr lang="en-US" smtClean="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2582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843D6-D413-4C73-A518-429F6B1C3153}"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70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D95191-560A-44E8-9A14-08983E80E88F}" type="datetime1">
              <a:rPr lang="en-US" smtClean="0"/>
              <a:t>9/18/2024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B8554D-A8D3-4A64-8FD7-B576E131884A}" type="datetime1">
              <a:rPr lang="en-US" smtClean="0"/>
              <a:t>9/18/2024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43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DC914-ADB4-4BC5-94D9-AB610EFD392D}" type="datetime1">
              <a:rPr lang="en-US" smtClean="0"/>
              <a:t>9/18/2024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B8554D-A8D3-4A64-8FD7-B576E131884A}" type="datetime1">
              <a:rPr lang="en-US" smtClean="0"/>
              <a:t>9/18/2024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12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Shape 50"/>
        <p:cNvGrpSpPr/>
        <p:nvPr/>
      </p:nvGrpSpPr>
      <p:grpSpPr>
        <a:xfrm>
          <a:off x="0" y="0"/>
          <a:ext cx="0" cy="0"/>
          <a:chOff x="0" y="0"/>
          <a:chExt cx="0" cy="0"/>
        </a:xfrm>
      </p:grpSpPr>
      <p:pic>
        <p:nvPicPr>
          <p:cNvPr id="51" name="Google Shape;51;p13" descr="C:\manoj\iitlogored4.jpg"/>
          <p:cNvPicPr preferRelativeResize="0"/>
          <p:nvPr/>
        </p:nvPicPr>
        <p:blipFill rotWithShape="1">
          <a:blip r:embed="rId3">
            <a:alphaModFix/>
          </a:blip>
          <a:srcRect/>
          <a:stretch/>
        </p:blipFill>
        <p:spPr>
          <a:xfrm>
            <a:off x="10972801" y="152400"/>
            <a:ext cx="750887" cy="762000"/>
          </a:xfrm>
          <a:prstGeom prst="rect">
            <a:avLst/>
          </a:prstGeom>
          <a:noFill/>
          <a:ln>
            <a:noFill/>
          </a:ln>
        </p:spPr>
      </p:pic>
      <p:sp>
        <p:nvSpPr>
          <p:cNvPr id="52" name="Google Shape;52;p13"/>
          <p:cNvSpPr txBox="1"/>
          <p:nvPr/>
        </p:nvSpPr>
        <p:spPr>
          <a:xfrm>
            <a:off x="2133600" y="3810000"/>
            <a:ext cx="8534400" cy="1524000"/>
          </a:xfrm>
          <a:prstGeom prst="rect">
            <a:avLst/>
          </a:prstGeom>
          <a:noFill/>
          <a:ln>
            <a:noFill/>
          </a:ln>
        </p:spPr>
        <p:txBody>
          <a:bodyPr spcFirstLastPara="1" wrap="square" lIns="121900" tIns="60933" rIns="121900" bIns="60933" anchor="t" anchorCtr="0">
            <a:noAutofit/>
          </a:bodyPr>
          <a:lstStyle/>
          <a:p>
            <a:pPr marL="0" marR="0" lvl="0" indent="0" algn="ctr" rtl="0">
              <a:lnSpc>
                <a:spcPct val="100000"/>
              </a:lnSpc>
              <a:spcBef>
                <a:spcPts val="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Embedded Systems Group</a:t>
            </a:r>
            <a:endParaRPr sz="2400"/>
          </a:p>
          <a:p>
            <a:pPr marL="0" marR="0" lvl="0" indent="0" algn="ctr" rtl="0">
              <a:lnSpc>
                <a:spcPct val="100000"/>
              </a:lnSpc>
              <a:spcBef>
                <a:spcPts val="48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(http://www.cse.iitd.ac.in/esproject)</a:t>
            </a:r>
            <a:endParaRPr sz="2400"/>
          </a:p>
          <a:p>
            <a:pPr marL="0" marR="0" lvl="0" indent="0" algn="ctr" rtl="0">
              <a:lnSpc>
                <a:spcPct val="100000"/>
              </a:lnSpc>
              <a:spcBef>
                <a:spcPts val="48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Department of Computer Science &amp; Engineering</a:t>
            </a:r>
            <a:endParaRPr sz="2400"/>
          </a:p>
          <a:p>
            <a:pPr marL="0" marR="0" lvl="0" indent="0" algn="ctr" rtl="0">
              <a:lnSpc>
                <a:spcPct val="100000"/>
              </a:lnSpc>
              <a:spcBef>
                <a:spcPts val="48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Indian Institute of Technology Delhi</a:t>
            </a:r>
            <a:endParaRPr sz="2400"/>
          </a:p>
        </p:txBody>
      </p:sp>
      <p:sp>
        <p:nvSpPr>
          <p:cNvPr id="53" name="Google Shape;53;p13"/>
          <p:cNvSpPr txBox="1"/>
          <p:nvPr/>
        </p:nvSpPr>
        <p:spPr>
          <a:xfrm>
            <a:off x="2336800" y="5867400"/>
            <a:ext cx="8534400" cy="381000"/>
          </a:xfrm>
          <a:prstGeom prst="rect">
            <a:avLst/>
          </a:prstGeom>
          <a:noFill/>
          <a:ln>
            <a:noFill/>
          </a:ln>
        </p:spPr>
        <p:txBody>
          <a:bodyPr spcFirstLastPara="1" wrap="square" lIns="121900" tIns="60933" rIns="121900" bIns="60933" anchor="t" anchorCtr="0">
            <a:noAutofit/>
          </a:bodyPr>
          <a:lstStyle/>
          <a:p>
            <a:pPr marL="0" marR="0" lvl="0" indent="0" algn="ctr" rtl="0">
              <a:lnSpc>
                <a:spcPct val="100000"/>
              </a:lnSpc>
              <a:spcBef>
                <a:spcPts val="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June 11, 2002</a:t>
            </a:r>
            <a:endParaRPr sz="2400"/>
          </a:p>
        </p:txBody>
      </p:sp>
      <p:sp>
        <p:nvSpPr>
          <p:cNvPr id="54" name="Google Shape;54;p13"/>
          <p:cNvSpPr txBox="1">
            <a:spLocks noGrp="1"/>
          </p:cNvSpPr>
          <p:nvPr>
            <p:ph type="title"/>
          </p:nvPr>
        </p:nvSpPr>
        <p:spPr>
          <a:xfrm>
            <a:off x="541867" y="228600"/>
            <a:ext cx="10363200" cy="91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800" b="0" i="0" u="none" strike="noStrike" cap="none">
                <a:solidFill>
                  <a:srgbClr val="006600"/>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rgbClr val="006600"/>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rgbClr val="006600"/>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rgbClr val="006600"/>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rgbClr val="006600"/>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rgbClr val="006600"/>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rgbClr val="006600"/>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rgbClr val="006600"/>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rgbClr val="006600"/>
                </a:solidFill>
                <a:latin typeface="Tahoma"/>
                <a:ea typeface="Tahoma"/>
                <a:cs typeface="Tahoma"/>
                <a:sym typeface="Tahoma"/>
              </a:defRPr>
            </a:lvl9pPr>
          </a:lstStyle>
          <a:p>
            <a:endParaRPr/>
          </a:p>
        </p:txBody>
      </p:sp>
      <p:sp>
        <p:nvSpPr>
          <p:cNvPr id="55" name="Google Shape;55;p13"/>
          <p:cNvSpPr txBox="1">
            <a:spLocks noGrp="1"/>
          </p:cNvSpPr>
          <p:nvPr>
            <p:ph type="body" idx="1"/>
          </p:nvPr>
        </p:nvSpPr>
        <p:spPr>
          <a:xfrm>
            <a:off x="711200" y="1600200"/>
            <a:ext cx="10668000" cy="4476749"/>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mo"/>
              <a:buChar char="4"/>
              <a:defRPr sz="2400" b="0" i="0" u="none" strike="noStrike" cap="none">
                <a:solidFill>
                  <a:schemeClr val="dk1"/>
                </a:solidFill>
                <a:latin typeface="Tahoma"/>
                <a:ea typeface="Tahoma"/>
                <a:cs typeface="Tahoma"/>
                <a:sym typeface="Tahoma"/>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Tahoma"/>
                <a:ea typeface="Tahoma"/>
                <a:cs typeface="Tahoma"/>
                <a:sym typeface="Tahoma"/>
              </a:defRPr>
            </a:lvl2pPr>
            <a:lvl3pPr marL="1371600" marR="0" lvl="2"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Tahoma"/>
                <a:ea typeface="Tahoma"/>
                <a:cs typeface="Tahoma"/>
                <a:sym typeface="Tahoma"/>
              </a:defRPr>
            </a:lvl3pPr>
            <a:lvl4pPr marL="1828800" marR="0" lvl="3" indent="-317500" algn="l" rtl="0">
              <a:spcBef>
                <a:spcPts val="280"/>
              </a:spcBef>
              <a:spcAft>
                <a:spcPts val="0"/>
              </a:spcAft>
              <a:buClr>
                <a:schemeClr val="accent2"/>
              </a:buClr>
              <a:buSzPts val="1400"/>
              <a:buFont typeface="Tahoma"/>
              <a:buChar char="•"/>
              <a:defRPr sz="1400" b="0" i="0" u="none" strike="noStrike" cap="none">
                <a:solidFill>
                  <a:schemeClr val="dk1"/>
                </a:solidFill>
                <a:latin typeface="Tahoma"/>
                <a:ea typeface="Tahoma"/>
                <a:cs typeface="Tahoma"/>
                <a:sym typeface="Tahoma"/>
              </a:defRPr>
            </a:lvl4pPr>
            <a:lvl5pPr marL="2286000" marR="0" lvl="4" indent="-304800" algn="l" rtl="0">
              <a:spcBef>
                <a:spcPts val="240"/>
              </a:spcBef>
              <a:spcAft>
                <a:spcPts val="0"/>
              </a:spcAft>
              <a:buClr>
                <a:schemeClr val="accent2"/>
              </a:buClr>
              <a:buSzPts val="1200"/>
              <a:buFont typeface="Tahoma"/>
              <a:buChar char="–"/>
              <a:defRPr sz="12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extLst>
      <p:ext uri="{BB962C8B-B14F-4D97-AF65-F5344CB8AC3E}">
        <p14:creationId xmlns:p14="http://schemas.microsoft.com/office/powerpoint/2010/main" val="2151927905"/>
      </p:ext>
    </p:extLst>
  </p:cSld>
  <p:clrMap bg1="lt1" tx1="dk1" bg2="dk2" tx2="lt2" accent1="accent1" accent2="accent2" accent3="accent3" accent4="accent4" accent5="accent5" accent6="accent6" hlink="hlink" folHlink="folHlink"/>
  <p:sldLayoutIdLst>
    <p:sldLayoutId id="21474837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93" y="549275"/>
            <a:ext cx="8757613" cy="5571067"/>
          </a:xfrm>
        </p:spPr>
        <p:txBody>
          <a:bodyPr>
            <a:noAutofit/>
          </a:bodyPr>
          <a:lstStyle/>
          <a:p>
            <a:r>
              <a:rPr lang="en-IN" b="1" dirty="0">
                <a:solidFill>
                  <a:schemeClr val="tx1"/>
                </a:solidFill>
                <a:latin typeface="Arial" panose="020B0604020202020204" pitchFamily="34" charset="0"/>
                <a:cs typeface="Arial" panose="020B0604020202020204" pitchFamily="34" charset="0"/>
              </a:rPr>
              <a:t>LECTURE ID	       :</a:t>
            </a:r>
            <a:r>
              <a:rPr lang="en-US" b="1" dirty="0">
                <a:solidFill>
                  <a:schemeClr val="tx1"/>
                </a:solidFill>
                <a:latin typeface="Arial" panose="020B0604020202020204" pitchFamily="34" charset="0"/>
                <a:cs typeface="Arial" panose="020B0604020202020204" pitchFamily="34" charset="0"/>
              </a:rPr>
              <a:t>18B11CS311STL02</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PROGRAMME           : B.Tech.</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COURSE TITLE 	       : </a:t>
            </a:r>
            <a:r>
              <a:rPr lang="en-US" b="1" dirty="0">
                <a:solidFill>
                  <a:schemeClr val="tx1"/>
                </a:solidFill>
                <a:latin typeface="Arial" panose="020B0604020202020204" pitchFamily="34" charset="0"/>
                <a:cs typeface="Arial" panose="020B0604020202020204" pitchFamily="34" charset="0"/>
              </a:rPr>
              <a:t>Computer Networks and</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Internet of Things</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LECTURE TITLE       : </a:t>
            </a:r>
            <a:r>
              <a:rPr lang="en-US" b="1" dirty="0">
                <a:solidFill>
                  <a:srgbClr val="000000"/>
                </a:solidFill>
                <a:latin typeface="Arial" panose="020B0604020202020204" pitchFamily="34" charset="0"/>
                <a:ea typeface="Tahoma" panose="020B0604030504040204" pitchFamily="34" charset="0"/>
                <a:cs typeface="Arial" panose="020B0604020202020204" pitchFamily="34" charset="0"/>
              </a:rPr>
              <a:t>Routing Principle (Part </a:t>
            </a:r>
            <a:r>
              <a:rPr lang="en-US"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I</a:t>
            </a:r>
            <a:r>
              <a:rPr lang="en-US" b="1" dirty="0">
                <a:solidFill>
                  <a:srgbClr val="000000"/>
                </a:solidFill>
                <a:latin typeface="Arial" panose="020B0604020202020204" pitchFamily="34" charset="0"/>
                <a:ea typeface="Tahoma" panose="020B0604030504040204" pitchFamily="34" charset="0"/>
                <a:cs typeface="Arial" panose="020B0604020202020204" pitchFamily="34" charset="0"/>
              </a:rPr>
              <a:t>)</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FACULTY NAME      : </a:t>
            </a:r>
            <a:r>
              <a:rPr lang="en-IN" b="1" dirty="0" err="1">
                <a:solidFill>
                  <a:schemeClr val="tx1"/>
                </a:solidFill>
                <a:latin typeface="Arial" panose="020B0604020202020204" pitchFamily="34" charset="0"/>
                <a:cs typeface="Arial" panose="020B0604020202020204" pitchFamily="34" charset="0"/>
              </a:rPr>
              <a:t>Dr.</a:t>
            </a:r>
            <a:r>
              <a:rPr lang="en-IN" b="1" dirty="0">
                <a:solidFill>
                  <a:schemeClr val="tx1"/>
                </a:solidFill>
                <a:latin typeface="Arial" panose="020B0604020202020204" pitchFamily="34" charset="0"/>
                <a:cs typeface="Arial" panose="020B0604020202020204" pitchFamily="34" charset="0"/>
              </a:rPr>
              <a:t> </a:t>
            </a:r>
            <a:r>
              <a:rPr lang="en-IN" b="1" dirty="0" err="1">
                <a:solidFill>
                  <a:schemeClr val="tx1"/>
                </a:solidFill>
                <a:latin typeface="Arial" panose="020B0604020202020204" pitchFamily="34" charset="0"/>
                <a:cs typeface="Arial" panose="020B0604020202020204" pitchFamily="34" charset="0"/>
              </a:rPr>
              <a:t>Shobhit</a:t>
            </a:r>
            <a:r>
              <a:rPr lang="en-IN" b="1" dirty="0">
                <a:solidFill>
                  <a:schemeClr val="tx1"/>
                </a:solidFill>
                <a:latin typeface="Arial" panose="020B0604020202020204" pitchFamily="34" charset="0"/>
                <a:cs typeface="Arial" panose="020B0604020202020204" pitchFamily="34" charset="0"/>
              </a:rPr>
              <a:t> Tyagi</a:t>
            </a:r>
            <a:br>
              <a:rPr lang="en-US" b="1" dirty="0">
                <a:solidFill>
                  <a:schemeClr val="tx1"/>
                </a:solidFill>
                <a:highlight>
                  <a:srgbClr val="000000"/>
                </a:highlight>
                <a:latin typeface="Arial" panose="020B0604020202020204" pitchFamily="34" charset="0"/>
                <a:cs typeface="Arial" panose="020B0604020202020204" pitchFamily="34" charset="0"/>
              </a:rPr>
            </a:br>
            <a:endParaRPr lang="en-IN" b="1" dirty="0">
              <a:solidFill>
                <a:schemeClr val="tx1"/>
              </a:solidFill>
              <a:highlight>
                <a:srgbClr val="000000"/>
              </a:highligh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59038" y="1036928"/>
            <a:ext cx="9513133" cy="4349909"/>
          </a:xfrm>
          <a:prstGeom prst="rect">
            <a:avLst/>
          </a:prstGeom>
          <a:noFill/>
        </p:spPr>
        <p:txBody>
          <a:bodyPr wrap="square">
            <a:spAutoFit/>
          </a:bodyPr>
          <a:lstStyle/>
          <a:p>
            <a:pPr>
              <a:lnSpc>
                <a:spcPts val="2800"/>
              </a:lnSpc>
            </a:pPr>
            <a:r>
              <a:rPr lang="en-US" sz="2800" b="1" i="0" dirty="0">
                <a:solidFill>
                  <a:srgbClr val="002060"/>
                </a:solidFill>
                <a:effectLst/>
                <a:latin typeface="Arial" panose="020B0604020202020204" pitchFamily="34" charset="0"/>
                <a:cs typeface="Arial" panose="020B0604020202020204" pitchFamily="34" charset="0"/>
              </a:rPr>
              <a:t>What are Virtual Circuits?</a:t>
            </a:r>
          </a:p>
          <a:p>
            <a:pPr>
              <a:lnSpc>
                <a:spcPts val="1200"/>
              </a:lnSpc>
            </a:pPr>
            <a:endParaRPr lang="en-US" sz="2800" b="1" i="0" dirty="0">
              <a:effectLst/>
              <a:latin typeface="Arial" panose="020B0604020202020204" pitchFamily="34" charset="0"/>
              <a:cs typeface="Arial" panose="020B0604020202020204" pitchFamily="34" charset="0"/>
            </a:endParaRPr>
          </a:p>
          <a:p>
            <a:pPr>
              <a:lnSpc>
                <a:spcPts val="2800"/>
              </a:lnSpc>
            </a:pPr>
            <a:r>
              <a:rPr lang="en-US" sz="2800" b="1" i="0" dirty="0">
                <a:effectLst/>
                <a:latin typeface="Arial" panose="020B0604020202020204" pitchFamily="34" charset="0"/>
                <a:cs typeface="Arial" panose="020B0604020202020204" pitchFamily="34" charset="0"/>
              </a:rPr>
              <a:t>A Virtual Circuit is a connection-oriented service where resources </a:t>
            </a:r>
            <a:r>
              <a:rPr lang="en-US" sz="2800" b="1" dirty="0">
                <a:latin typeface="Arial" panose="020B0604020202020204" pitchFamily="34" charset="0"/>
                <a:cs typeface="Arial" panose="020B0604020202020204" pitchFamily="34" charset="0"/>
              </a:rPr>
              <a:t>such as</a:t>
            </a:r>
            <a:r>
              <a:rPr lang="en-US" sz="2800" b="1" i="0" dirty="0">
                <a:effectLst/>
                <a:latin typeface="Arial" panose="020B0604020202020204" pitchFamily="34" charset="0"/>
                <a:cs typeface="Arial" panose="020B0604020202020204" pitchFamily="34" charset="0"/>
              </a:rPr>
              <a:t> buffers, CPU time, and bandwidth are allocated to create a dedicated data transfer session. This type of service is also known as connection-oriented switching.</a:t>
            </a:r>
          </a:p>
          <a:p>
            <a:pPr>
              <a:lnSpc>
                <a:spcPts val="1200"/>
              </a:lnSpc>
            </a:pPr>
            <a:endParaRPr lang="en-US" sz="2800" b="1" i="0" dirty="0">
              <a:effectLst/>
              <a:latin typeface="Arial" panose="020B0604020202020204" pitchFamily="34" charset="0"/>
              <a:cs typeface="Arial" panose="020B0604020202020204" pitchFamily="34" charset="0"/>
            </a:endParaRPr>
          </a:p>
          <a:p>
            <a:pPr>
              <a:lnSpc>
                <a:spcPts val="2800"/>
              </a:lnSpc>
            </a:pPr>
            <a:r>
              <a:rPr lang="en-US" sz="2800" b="1" i="0" dirty="0">
                <a:effectLst/>
                <a:latin typeface="Arial" panose="020B0604020202020204" pitchFamily="34" charset="0"/>
                <a:cs typeface="Arial" panose="020B0604020202020204" pitchFamily="34" charset="0"/>
              </a:rPr>
              <a:t>In a virtual circuit, the path taken by the first data packet is established and fixed, so all subsequent packets follow the same path and use the same resources. As a result, all packets in the same session use a consistent header.</a:t>
            </a:r>
          </a:p>
        </p:txBody>
      </p:sp>
      <p:sp>
        <p:nvSpPr>
          <p:cNvPr id="4" name="Title 1">
            <a:extLst>
              <a:ext uri="{FF2B5EF4-FFF2-40B4-BE49-F238E27FC236}">
                <a16:creationId xmlns:a16="http://schemas.microsoft.com/office/drawing/2014/main" id="{40AAF4D7-4CDB-4D0A-9663-A1C9CB41D092}"/>
              </a:ext>
            </a:extLst>
          </p:cNvPr>
          <p:cNvSpPr txBox="1">
            <a:spLocks/>
          </p:cNvSpPr>
          <p:nvPr/>
        </p:nvSpPr>
        <p:spPr>
          <a:xfrm>
            <a:off x="2538151" y="-51729"/>
            <a:ext cx="71156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kern="0" dirty="0">
                <a:solidFill>
                  <a:srgbClr val="5F0000"/>
                </a:solidFill>
                <a:latin typeface="Arial" panose="020B0604020202020204" pitchFamily="34" charset="0"/>
                <a:ea typeface="Calibri"/>
                <a:cs typeface="Arial" panose="020B0604020202020204" pitchFamily="34" charset="0"/>
              </a:rPr>
              <a:t>Datagram and VC Services</a:t>
            </a:r>
          </a:p>
        </p:txBody>
      </p:sp>
    </p:spTree>
    <p:extLst>
      <p:ext uri="{BB962C8B-B14F-4D97-AF65-F5344CB8AC3E}">
        <p14:creationId xmlns:p14="http://schemas.microsoft.com/office/powerpoint/2010/main" val="188652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59038" y="1198853"/>
            <a:ext cx="9532937" cy="2554545"/>
          </a:xfrm>
          <a:prstGeom prst="rect">
            <a:avLst/>
          </a:prstGeom>
          <a:noFill/>
        </p:spPr>
        <p:txBody>
          <a:bodyPr wrap="square">
            <a:spAutoFit/>
          </a:bodyPr>
          <a:lstStyle/>
          <a:p>
            <a:pPr>
              <a:lnSpc>
                <a:spcPts val="1200"/>
              </a:lnSpc>
            </a:pPr>
            <a:r>
              <a:rPr lang="en-US" sz="2800" b="1" dirty="0">
                <a:solidFill>
                  <a:srgbClr val="002060"/>
                </a:solidFill>
                <a:latin typeface="Arial" panose="020B0604020202020204" pitchFamily="34" charset="0"/>
                <a:cs typeface="Arial" panose="020B0604020202020204" pitchFamily="34" charset="0"/>
              </a:rPr>
              <a:t>What are Virtual Circuits?</a:t>
            </a:r>
          </a:p>
          <a:p>
            <a:pPr>
              <a:lnSpc>
                <a:spcPts val="1200"/>
              </a:lnSpc>
            </a:pPr>
            <a:endParaRPr lang="en-US" sz="2800" b="1" i="0" dirty="0">
              <a:effectLst/>
              <a:latin typeface="Arial" panose="020B0604020202020204" pitchFamily="34" charset="0"/>
              <a:cs typeface="Arial" panose="020B0604020202020204" pitchFamily="34" charset="0"/>
            </a:endParaRPr>
          </a:p>
          <a:p>
            <a:pPr>
              <a:lnSpc>
                <a:spcPts val="2800"/>
              </a:lnSpc>
            </a:pPr>
            <a:r>
              <a:rPr lang="en-US" sz="2800" b="1" i="0" dirty="0">
                <a:effectLst/>
                <a:latin typeface="Arial" panose="020B0604020202020204" pitchFamily="34" charset="0"/>
                <a:cs typeface="Arial" panose="020B0604020202020204" pitchFamily="34" charset="0"/>
              </a:rPr>
              <a:t>Due to these characteristics, virtual circuits are generally less complex and more reliable for data transmission. </a:t>
            </a:r>
            <a:r>
              <a:rPr lang="en-US" sz="2800" b="1" dirty="0">
                <a:latin typeface="Arial" panose="020B0604020202020204" pitchFamily="34" charset="0"/>
                <a:cs typeface="Arial" panose="020B0604020202020204" pitchFamily="34" charset="0"/>
              </a:rPr>
              <a:t>H</a:t>
            </a:r>
            <a:r>
              <a:rPr lang="en-US" sz="2800" b="1" i="0" dirty="0">
                <a:effectLst/>
                <a:latin typeface="Arial" panose="020B0604020202020204" pitchFamily="34" charset="0"/>
                <a:cs typeface="Arial" panose="020B0604020202020204" pitchFamily="34" charset="0"/>
              </a:rPr>
              <a:t>owever, they </a:t>
            </a:r>
            <a:r>
              <a:rPr lang="en-US" sz="2800" b="1" dirty="0">
                <a:latin typeface="Arial" panose="020B0604020202020204" pitchFamily="34" charset="0"/>
                <a:cs typeface="Arial" panose="020B0604020202020204" pitchFamily="34" charset="0"/>
              </a:rPr>
              <a:t>can be</a:t>
            </a:r>
            <a:r>
              <a:rPr lang="en-US" sz="2800" b="1" i="0" dirty="0">
                <a:effectLst/>
                <a:latin typeface="Arial" panose="020B0604020202020204" pitchFamily="34" charset="0"/>
                <a:cs typeface="Arial" panose="020B0604020202020204" pitchFamily="34" charset="0"/>
              </a:rPr>
              <a:t> expensive to install and maintain. Virtual circuits are commonly used in Asynchronous Transfer Mode (ATM) networks, which are often employed for telephone calls.</a:t>
            </a:r>
          </a:p>
        </p:txBody>
      </p:sp>
      <p:sp>
        <p:nvSpPr>
          <p:cNvPr id="4" name="Title 1">
            <a:extLst>
              <a:ext uri="{FF2B5EF4-FFF2-40B4-BE49-F238E27FC236}">
                <a16:creationId xmlns:a16="http://schemas.microsoft.com/office/drawing/2014/main" id="{40AAF4D7-4CDB-4D0A-9663-A1C9CB41D092}"/>
              </a:ext>
            </a:extLst>
          </p:cNvPr>
          <p:cNvSpPr txBox="1">
            <a:spLocks/>
          </p:cNvSpPr>
          <p:nvPr/>
        </p:nvSpPr>
        <p:spPr>
          <a:xfrm>
            <a:off x="2538151" y="-51729"/>
            <a:ext cx="71156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kern="0" dirty="0">
                <a:solidFill>
                  <a:srgbClr val="5F0000"/>
                </a:solidFill>
                <a:latin typeface="Arial" panose="020B0604020202020204" pitchFamily="34" charset="0"/>
                <a:ea typeface="Calibri"/>
                <a:cs typeface="Arial" panose="020B0604020202020204" pitchFamily="34" charset="0"/>
              </a:rPr>
              <a:t>Datagram and VC Services</a:t>
            </a:r>
          </a:p>
        </p:txBody>
      </p:sp>
    </p:spTree>
    <p:extLst>
      <p:ext uri="{BB962C8B-B14F-4D97-AF65-F5344CB8AC3E}">
        <p14:creationId xmlns:p14="http://schemas.microsoft.com/office/powerpoint/2010/main" val="392526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D55000-879A-0D7E-D808-97078F02C22D}"/>
              </a:ext>
            </a:extLst>
          </p:cNvPr>
          <p:cNvPicPr>
            <a:picLocks noChangeAspect="1"/>
          </p:cNvPicPr>
          <p:nvPr/>
        </p:nvPicPr>
        <p:blipFill rotWithShape="1">
          <a:blip r:embed="rId2"/>
          <a:srcRect l="5663" t="3" r="11828" b="21785"/>
          <a:stretch/>
        </p:blipFill>
        <p:spPr>
          <a:xfrm>
            <a:off x="1281316" y="7372196"/>
            <a:ext cx="10202407" cy="6351435"/>
          </a:xfrm>
          <a:prstGeom prst="rect">
            <a:avLst/>
          </a:prstGeom>
        </p:spPr>
      </p:pic>
      <p:sp>
        <p:nvSpPr>
          <p:cNvPr id="8" name="Title 1">
            <a:extLst>
              <a:ext uri="{FF2B5EF4-FFF2-40B4-BE49-F238E27FC236}">
                <a16:creationId xmlns:a16="http://schemas.microsoft.com/office/drawing/2014/main" id="{744D2597-C30C-400D-8231-3A0776BE4E52}"/>
              </a:ext>
            </a:extLst>
          </p:cNvPr>
          <p:cNvSpPr txBox="1">
            <a:spLocks/>
          </p:cNvSpPr>
          <p:nvPr/>
        </p:nvSpPr>
        <p:spPr>
          <a:xfrm>
            <a:off x="2538151" y="-51729"/>
            <a:ext cx="71156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kern="0" dirty="0">
                <a:solidFill>
                  <a:srgbClr val="5F0000"/>
                </a:solidFill>
                <a:latin typeface="Arial" panose="020B0604020202020204" pitchFamily="34" charset="0"/>
                <a:ea typeface="Calibri"/>
                <a:cs typeface="Arial" panose="020B0604020202020204" pitchFamily="34" charset="0"/>
              </a:rPr>
              <a:t>Datagram and VC Services</a:t>
            </a:r>
          </a:p>
        </p:txBody>
      </p:sp>
      <p:sp>
        <p:nvSpPr>
          <p:cNvPr id="10" name="TextBox 9">
            <a:extLst>
              <a:ext uri="{FF2B5EF4-FFF2-40B4-BE49-F238E27FC236}">
                <a16:creationId xmlns:a16="http://schemas.microsoft.com/office/drawing/2014/main" id="{660F3571-BE43-41E0-BA41-B839457D9578}"/>
              </a:ext>
            </a:extLst>
          </p:cNvPr>
          <p:cNvSpPr txBox="1"/>
          <p:nvPr/>
        </p:nvSpPr>
        <p:spPr>
          <a:xfrm>
            <a:off x="2459039" y="1036928"/>
            <a:ext cx="5046662" cy="451406"/>
          </a:xfrm>
          <a:prstGeom prst="rect">
            <a:avLst/>
          </a:prstGeom>
          <a:noFill/>
        </p:spPr>
        <p:txBody>
          <a:bodyPr wrap="square">
            <a:spAutoFit/>
          </a:bodyPr>
          <a:lstStyle/>
          <a:p>
            <a:pPr>
              <a:lnSpc>
                <a:spcPts val="2800"/>
              </a:lnSpc>
            </a:pPr>
            <a:r>
              <a:rPr lang="en-US" sz="2800" b="1" i="0" dirty="0">
                <a:solidFill>
                  <a:srgbClr val="002060"/>
                </a:solidFill>
                <a:effectLst/>
                <a:latin typeface="Arial" panose="020B0604020202020204" pitchFamily="34" charset="0"/>
                <a:cs typeface="Arial" panose="020B0604020202020204" pitchFamily="34" charset="0"/>
              </a:rPr>
              <a:t>What are Virtual Circuits?</a:t>
            </a:r>
          </a:p>
        </p:txBody>
      </p:sp>
      <p:grpSp>
        <p:nvGrpSpPr>
          <p:cNvPr id="46" name="Group 45">
            <a:extLst>
              <a:ext uri="{FF2B5EF4-FFF2-40B4-BE49-F238E27FC236}">
                <a16:creationId xmlns:a16="http://schemas.microsoft.com/office/drawing/2014/main" id="{E8C34550-A891-4B46-8606-57DEAC56358F}"/>
              </a:ext>
            </a:extLst>
          </p:cNvPr>
          <p:cNvGrpSpPr/>
          <p:nvPr/>
        </p:nvGrpSpPr>
        <p:grpSpPr>
          <a:xfrm>
            <a:off x="3058435" y="1644853"/>
            <a:ext cx="7903540" cy="4922079"/>
            <a:chOff x="2575835" y="1505153"/>
            <a:chExt cx="7903540" cy="4922079"/>
          </a:xfrm>
        </p:grpSpPr>
        <p:sp>
          <p:nvSpPr>
            <p:cNvPr id="2" name="TextBox 1">
              <a:extLst>
                <a:ext uri="{FF2B5EF4-FFF2-40B4-BE49-F238E27FC236}">
                  <a16:creationId xmlns:a16="http://schemas.microsoft.com/office/drawing/2014/main" id="{5B11DD91-73CC-4F18-B770-47D25B97496D}"/>
                </a:ext>
              </a:extLst>
            </p:cNvPr>
            <p:cNvSpPr txBox="1"/>
            <p:nvPr/>
          </p:nvSpPr>
          <p:spPr>
            <a:xfrm>
              <a:off x="4100774" y="1505153"/>
              <a:ext cx="122822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Sender</a:t>
              </a:r>
            </a:p>
          </p:txBody>
        </p:sp>
        <p:sp>
          <p:nvSpPr>
            <p:cNvPr id="5" name="TextBox 4">
              <a:extLst>
                <a:ext uri="{FF2B5EF4-FFF2-40B4-BE49-F238E27FC236}">
                  <a16:creationId xmlns:a16="http://schemas.microsoft.com/office/drawing/2014/main" id="{7B11EA28-6D15-4687-B35A-FE1C2FE7976A}"/>
                </a:ext>
              </a:extLst>
            </p:cNvPr>
            <p:cNvSpPr txBox="1"/>
            <p:nvPr/>
          </p:nvSpPr>
          <p:spPr>
            <a:xfrm>
              <a:off x="2575835" y="4768324"/>
              <a:ext cx="215379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Data Transfer</a:t>
              </a:r>
            </a:p>
          </p:txBody>
        </p:sp>
        <p:sp>
          <p:nvSpPr>
            <p:cNvPr id="11" name="TextBox 10">
              <a:extLst>
                <a:ext uri="{FF2B5EF4-FFF2-40B4-BE49-F238E27FC236}">
                  <a16:creationId xmlns:a16="http://schemas.microsoft.com/office/drawing/2014/main" id="{F44DE006-0081-48C7-9312-127EAF6E1012}"/>
                </a:ext>
              </a:extLst>
            </p:cNvPr>
            <p:cNvSpPr txBox="1"/>
            <p:nvPr/>
          </p:nvSpPr>
          <p:spPr>
            <a:xfrm>
              <a:off x="2648861" y="2623977"/>
              <a:ext cx="204895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Call Request</a:t>
              </a:r>
            </a:p>
          </p:txBody>
        </p:sp>
        <p:sp>
          <p:nvSpPr>
            <p:cNvPr id="12" name="TextBox 11">
              <a:extLst>
                <a:ext uri="{FF2B5EF4-FFF2-40B4-BE49-F238E27FC236}">
                  <a16:creationId xmlns:a16="http://schemas.microsoft.com/office/drawing/2014/main" id="{5874E446-C0ED-4EF6-9088-402260174454}"/>
                </a:ext>
              </a:extLst>
            </p:cNvPr>
            <p:cNvSpPr txBox="1"/>
            <p:nvPr/>
          </p:nvSpPr>
          <p:spPr>
            <a:xfrm>
              <a:off x="3751384" y="5625682"/>
              <a:ext cx="95571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Clear</a:t>
              </a:r>
            </a:p>
          </p:txBody>
        </p:sp>
        <p:sp>
          <p:nvSpPr>
            <p:cNvPr id="13" name="TextBox 12">
              <a:extLst>
                <a:ext uri="{FF2B5EF4-FFF2-40B4-BE49-F238E27FC236}">
                  <a16:creationId xmlns:a16="http://schemas.microsoft.com/office/drawing/2014/main" id="{18B5DB46-A913-48F5-A396-235523F4035C}"/>
                </a:ext>
              </a:extLst>
            </p:cNvPr>
            <p:cNvSpPr txBox="1"/>
            <p:nvPr/>
          </p:nvSpPr>
          <p:spPr>
            <a:xfrm>
              <a:off x="8649536" y="4744449"/>
              <a:ext cx="699230"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ack</a:t>
              </a:r>
            </a:p>
          </p:txBody>
        </p:sp>
        <p:sp>
          <p:nvSpPr>
            <p:cNvPr id="14" name="TextBox 13">
              <a:extLst>
                <a:ext uri="{FF2B5EF4-FFF2-40B4-BE49-F238E27FC236}">
                  <a16:creationId xmlns:a16="http://schemas.microsoft.com/office/drawing/2014/main" id="{B68C325B-2CF0-4F4B-8504-C78DFFF94002}"/>
                </a:ext>
              </a:extLst>
            </p:cNvPr>
            <p:cNvSpPr txBox="1"/>
            <p:nvPr/>
          </p:nvSpPr>
          <p:spPr>
            <a:xfrm>
              <a:off x="8616871" y="3455424"/>
              <a:ext cx="1862504"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Call Accept</a:t>
              </a:r>
            </a:p>
          </p:txBody>
        </p:sp>
        <p:sp>
          <p:nvSpPr>
            <p:cNvPr id="15" name="TextBox 14">
              <a:extLst>
                <a:ext uri="{FF2B5EF4-FFF2-40B4-BE49-F238E27FC236}">
                  <a16:creationId xmlns:a16="http://schemas.microsoft.com/office/drawing/2014/main" id="{7ABB45E1-E871-46A0-B473-7C57F9CF758B}"/>
                </a:ext>
              </a:extLst>
            </p:cNvPr>
            <p:cNvSpPr txBox="1"/>
            <p:nvPr/>
          </p:nvSpPr>
          <p:spPr>
            <a:xfrm>
              <a:off x="6106225" y="1505153"/>
              <a:ext cx="112562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Nodes</a:t>
              </a:r>
            </a:p>
          </p:txBody>
        </p:sp>
        <p:sp>
          <p:nvSpPr>
            <p:cNvPr id="16" name="TextBox 15">
              <a:extLst>
                <a:ext uri="{FF2B5EF4-FFF2-40B4-BE49-F238E27FC236}">
                  <a16:creationId xmlns:a16="http://schemas.microsoft.com/office/drawing/2014/main" id="{F90FDAE6-863F-427A-B448-BD705E200D15}"/>
                </a:ext>
              </a:extLst>
            </p:cNvPr>
            <p:cNvSpPr txBox="1"/>
            <p:nvPr/>
          </p:nvSpPr>
          <p:spPr>
            <a:xfrm>
              <a:off x="7925516" y="1505153"/>
              <a:ext cx="147027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Receiver</a:t>
              </a:r>
            </a:p>
          </p:txBody>
        </p:sp>
        <p:cxnSp>
          <p:nvCxnSpPr>
            <p:cNvPr id="18" name="Straight Connector 17">
              <a:extLst>
                <a:ext uri="{FF2B5EF4-FFF2-40B4-BE49-F238E27FC236}">
                  <a16:creationId xmlns:a16="http://schemas.microsoft.com/office/drawing/2014/main" id="{90078C89-BB4B-402E-BBE9-366F7241F62F}"/>
                </a:ext>
              </a:extLst>
            </p:cNvPr>
            <p:cNvCxnSpPr/>
            <p:nvPr/>
          </p:nvCxnSpPr>
          <p:spPr>
            <a:xfrm>
              <a:off x="4688544" y="2607976"/>
              <a:ext cx="0" cy="381925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3B7836-DECC-40A0-876B-4D23035DB559}"/>
                </a:ext>
              </a:extLst>
            </p:cNvPr>
            <p:cNvCxnSpPr/>
            <p:nvPr/>
          </p:nvCxnSpPr>
          <p:spPr>
            <a:xfrm>
              <a:off x="5977489" y="2607976"/>
              <a:ext cx="0" cy="381925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603874A-6328-4284-85C8-1C5CC0FFE5E9}"/>
                </a:ext>
              </a:extLst>
            </p:cNvPr>
            <p:cNvCxnSpPr/>
            <p:nvPr/>
          </p:nvCxnSpPr>
          <p:spPr>
            <a:xfrm>
              <a:off x="7287021" y="2607976"/>
              <a:ext cx="0" cy="381925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D98FBC8-7E07-42C6-A004-3D26560F64BF}"/>
                </a:ext>
              </a:extLst>
            </p:cNvPr>
            <p:cNvCxnSpPr/>
            <p:nvPr/>
          </p:nvCxnSpPr>
          <p:spPr>
            <a:xfrm>
              <a:off x="8602877" y="2607976"/>
              <a:ext cx="0" cy="381925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1B834C-82A0-48E5-8F83-B6695CFCF442}"/>
                </a:ext>
              </a:extLst>
            </p:cNvPr>
            <p:cNvCxnSpPr>
              <a:cxnSpLocks/>
            </p:cNvCxnSpPr>
            <p:nvPr/>
          </p:nvCxnSpPr>
          <p:spPr>
            <a:xfrm flipH="1" flipV="1">
              <a:off x="4707095" y="2869257"/>
              <a:ext cx="3884456" cy="48354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EF1F2ED-E23F-44D8-B102-392C3D915A64}"/>
                </a:ext>
              </a:extLst>
            </p:cNvPr>
            <p:cNvCxnSpPr>
              <a:cxnSpLocks/>
            </p:cNvCxnSpPr>
            <p:nvPr/>
          </p:nvCxnSpPr>
          <p:spPr>
            <a:xfrm flipH="1">
              <a:off x="4695825" y="3686257"/>
              <a:ext cx="3895725" cy="105846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9FB0EB-ABFC-4EDD-8B91-0E3D2DEA3373}"/>
                </a:ext>
              </a:extLst>
            </p:cNvPr>
            <p:cNvCxnSpPr>
              <a:cxnSpLocks/>
            </p:cNvCxnSpPr>
            <p:nvPr/>
          </p:nvCxnSpPr>
          <p:spPr>
            <a:xfrm flipH="1">
              <a:off x="4695825" y="5894809"/>
              <a:ext cx="3895725" cy="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691D6A-7E9D-42D0-9529-218A0475E694}"/>
                </a:ext>
              </a:extLst>
            </p:cNvPr>
            <p:cNvCxnSpPr>
              <a:cxnSpLocks/>
            </p:cNvCxnSpPr>
            <p:nvPr/>
          </p:nvCxnSpPr>
          <p:spPr>
            <a:xfrm flipH="1">
              <a:off x="4695824" y="5007555"/>
              <a:ext cx="3895725" cy="61812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8D7403-29CE-46C7-B8B9-02931DB73EBA}"/>
                </a:ext>
              </a:extLst>
            </p:cNvPr>
            <p:cNvCxnSpPr>
              <a:cxnSpLocks/>
            </p:cNvCxnSpPr>
            <p:nvPr/>
          </p:nvCxnSpPr>
          <p:spPr>
            <a:xfrm flipH="1">
              <a:off x="4712728" y="4631221"/>
              <a:ext cx="3878821" cy="276011"/>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8C9A0CF-947A-4AE1-BD8A-CD92552DBA6C}"/>
                </a:ext>
              </a:extLst>
            </p:cNvPr>
            <p:cNvCxnSpPr>
              <a:cxnSpLocks/>
            </p:cNvCxnSpPr>
            <p:nvPr/>
          </p:nvCxnSpPr>
          <p:spPr>
            <a:xfrm flipH="1">
              <a:off x="4729630" y="4861152"/>
              <a:ext cx="3878821" cy="276011"/>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B415816-7EC8-4B3F-995A-3C4BFF0979CF}"/>
                </a:ext>
              </a:extLst>
            </p:cNvPr>
            <p:cNvSpPr txBox="1"/>
            <p:nvPr/>
          </p:nvSpPr>
          <p:spPr>
            <a:xfrm>
              <a:off x="4484802" y="2160757"/>
              <a:ext cx="407484" cy="461665"/>
            </a:xfrm>
            <a:prstGeom prst="rect">
              <a:avLst/>
            </a:prstGeom>
            <a:noFill/>
          </p:spPr>
          <p:txBody>
            <a:bodyPr wrap="none" rtlCol="0">
              <a:spAutoFit/>
            </a:bodyPr>
            <a:lstStyle/>
            <a:p>
              <a:r>
                <a:rPr lang="en-US" sz="2400" b="1" dirty="0">
                  <a:solidFill>
                    <a:srgbClr val="002060"/>
                  </a:solidFill>
                  <a:latin typeface="Arial" panose="020B0604020202020204" pitchFamily="34" charset="0"/>
                  <a:cs typeface="Arial" panose="020B0604020202020204" pitchFamily="34" charset="0"/>
                </a:rPr>
                <a:t>A</a:t>
              </a:r>
            </a:p>
          </p:txBody>
        </p:sp>
        <p:sp>
          <p:nvSpPr>
            <p:cNvPr id="35" name="TextBox 34">
              <a:extLst>
                <a:ext uri="{FF2B5EF4-FFF2-40B4-BE49-F238E27FC236}">
                  <a16:creationId xmlns:a16="http://schemas.microsoft.com/office/drawing/2014/main" id="{ABCC1B10-A11D-44C6-9102-0EDD199F5DD7}"/>
                </a:ext>
              </a:extLst>
            </p:cNvPr>
            <p:cNvSpPr txBox="1"/>
            <p:nvPr/>
          </p:nvSpPr>
          <p:spPr>
            <a:xfrm>
              <a:off x="5799395" y="2160757"/>
              <a:ext cx="356188" cy="461665"/>
            </a:xfrm>
            <a:prstGeom prst="rect">
              <a:avLst/>
            </a:prstGeom>
            <a:noFill/>
          </p:spPr>
          <p:txBody>
            <a:bodyPr wrap="none" rtlCol="0">
              <a:spAutoFit/>
            </a:bodyPr>
            <a:lstStyle/>
            <a:p>
              <a:r>
                <a:rPr lang="en-US" sz="2400" b="1" dirty="0">
                  <a:solidFill>
                    <a:srgbClr val="002060"/>
                  </a:solidFill>
                  <a:latin typeface="Arial" panose="020B0604020202020204" pitchFamily="34" charset="0"/>
                  <a:cs typeface="Arial" panose="020B0604020202020204" pitchFamily="34" charset="0"/>
                </a:rPr>
                <a:t>1</a:t>
              </a:r>
            </a:p>
          </p:txBody>
        </p:sp>
        <p:sp>
          <p:nvSpPr>
            <p:cNvPr id="36" name="TextBox 35">
              <a:extLst>
                <a:ext uri="{FF2B5EF4-FFF2-40B4-BE49-F238E27FC236}">
                  <a16:creationId xmlns:a16="http://schemas.microsoft.com/office/drawing/2014/main" id="{A87E44E9-193B-4F59-9B44-E76F2569D450}"/>
                </a:ext>
              </a:extLst>
            </p:cNvPr>
            <p:cNvSpPr txBox="1"/>
            <p:nvPr/>
          </p:nvSpPr>
          <p:spPr>
            <a:xfrm>
              <a:off x="7132778" y="2160757"/>
              <a:ext cx="308487" cy="461665"/>
            </a:xfrm>
            <a:prstGeom prst="rect">
              <a:avLst/>
            </a:prstGeom>
            <a:noFill/>
          </p:spPr>
          <p:txBody>
            <a:bodyPr wrap="square" rtlCol="0">
              <a:spAutoFit/>
            </a:bodyPr>
            <a:lstStyle/>
            <a:p>
              <a:r>
                <a:rPr lang="en-US" sz="2400" b="1" dirty="0">
                  <a:solidFill>
                    <a:srgbClr val="002060"/>
                  </a:solidFill>
                  <a:latin typeface="Arial" panose="020B0604020202020204" pitchFamily="34" charset="0"/>
                  <a:cs typeface="Arial" panose="020B0604020202020204" pitchFamily="34" charset="0"/>
                </a:rPr>
                <a:t>2</a:t>
              </a:r>
            </a:p>
          </p:txBody>
        </p:sp>
        <p:sp>
          <p:nvSpPr>
            <p:cNvPr id="37" name="TextBox 36">
              <a:extLst>
                <a:ext uri="{FF2B5EF4-FFF2-40B4-BE49-F238E27FC236}">
                  <a16:creationId xmlns:a16="http://schemas.microsoft.com/office/drawing/2014/main" id="{F63E841D-7A8D-4774-B578-EA583D9C2CA3}"/>
                </a:ext>
              </a:extLst>
            </p:cNvPr>
            <p:cNvSpPr txBox="1"/>
            <p:nvPr/>
          </p:nvSpPr>
          <p:spPr>
            <a:xfrm>
              <a:off x="8399135" y="2160757"/>
              <a:ext cx="407484" cy="461665"/>
            </a:xfrm>
            <a:prstGeom prst="rect">
              <a:avLst/>
            </a:prstGeom>
            <a:noFill/>
          </p:spPr>
          <p:txBody>
            <a:bodyPr wrap="none" rtlCol="0">
              <a:spAutoFit/>
            </a:bodyPr>
            <a:lstStyle/>
            <a:p>
              <a:r>
                <a:rPr lang="en-US" sz="2400" b="1" dirty="0">
                  <a:solidFill>
                    <a:srgbClr val="002060"/>
                  </a:solidFill>
                  <a:latin typeface="Arial" panose="020B0604020202020204" pitchFamily="34" charset="0"/>
                  <a:cs typeface="Arial" panose="020B0604020202020204" pitchFamily="34" charset="0"/>
                </a:rPr>
                <a:t>B</a:t>
              </a:r>
            </a:p>
          </p:txBody>
        </p:sp>
        <p:cxnSp>
          <p:nvCxnSpPr>
            <p:cNvPr id="39" name="Straight Connector 38">
              <a:extLst>
                <a:ext uri="{FF2B5EF4-FFF2-40B4-BE49-F238E27FC236}">
                  <a16:creationId xmlns:a16="http://schemas.microsoft.com/office/drawing/2014/main" id="{F9D4818F-5011-4D19-8969-073C6747B0D2}"/>
                </a:ext>
              </a:extLst>
            </p:cNvPr>
            <p:cNvCxnSpPr>
              <a:cxnSpLocks/>
            </p:cNvCxnSpPr>
            <p:nvPr/>
          </p:nvCxnSpPr>
          <p:spPr>
            <a:xfrm flipV="1">
              <a:off x="6085776" y="1896712"/>
              <a:ext cx="578501" cy="3600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D7ED7F-9BDA-44FA-9556-41D8F3BADB8D}"/>
                </a:ext>
              </a:extLst>
            </p:cNvPr>
            <p:cNvCxnSpPr>
              <a:cxnSpLocks/>
            </p:cNvCxnSpPr>
            <p:nvPr/>
          </p:nvCxnSpPr>
          <p:spPr>
            <a:xfrm flipH="1" flipV="1">
              <a:off x="6655741" y="1890170"/>
              <a:ext cx="576113" cy="355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132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44750" y="845237"/>
            <a:ext cx="9696450" cy="5524589"/>
          </a:xfrm>
          <a:prstGeom prst="rect">
            <a:avLst/>
          </a:prstGeom>
          <a:noFill/>
        </p:spPr>
        <p:txBody>
          <a:bodyPr wrap="square">
            <a:spAutoFit/>
          </a:bodyPr>
          <a:lstStyle/>
          <a:p>
            <a:r>
              <a:rPr lang="en-US" sz="2800" b="1" i="0" dirty="0">
                <a:solidFill>
                  <a:srgbClr val="002060"/>
                </a:solidFill>
                <a:effectLst/>
                <a:latin typeface="Arial" panose="020B0604020202020204" pitchFamily="34" charset="0"/>
                <a:cs typeface="Arial" panose="020B0604020202020204" pitchFamily="34" charset="0"/>
              </a:rPr>
              <a:t>What are Datagram Networks?</a:t>
            </a:r>
          </a:p>
          <a:p>
            <a:pPr>
              <a:lnSpc>
                <a:spcPts val="3000"/>
              </a:lnSpc>
            </a:pPr>
            <a:endParaRPr lang="en-US" sz="2800" b="1" i="0" dirty="0">
              <a:effectLst/>
              <a:latin typeface="Arial" panose="020B0604020202020204" pitchFamily="34" charset="0"/>
              <a:cs typeface="Arial" panose="020B0604020202020204" pitchFamily="34" charset="0"/>
            </a:endParaRPr>
          </a:p>
          <a:p>
            <a:pPr marL="457200" indent="-457200">
              <a:lnSpc>
                <a:spcPts val="3000"/>
              </a:lnSpc>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Datagram networks are connectionless services for data transmission, </a:t>
            </a:r>
            <a:r>
              <a:rPr lang="en-US" sz="2800" b="1" dirty="0">
                <a:latin typeface="Arial" panose="020B0604020202020204" pitchFamily="34" charset="0"/>
                <a:cs typeface="Arial" panose="020B0604020202020204" pitchFamily="34" charset="0"/>
              </a:rPr>
              <a:t>where</a:t>
            </a:r>
            <a:r>
              <a:rPr lang="en-US" sz="2800" b="1" i="0" dirty="0">
                <a:effectLst/>
                <a:latin typeface="Arial" panose="020B0604020202020204" pitchFamily="34" charset="0"/>
                <a:cs typeface="Arial" panose="020B0604020202020204" pitchFamily="34" charset="0"/>
              </a:rPr>
              <a:t> resources </a:t>
            </a:r>
            <a:r>
              <a:rPr lang="en-US" sz="2800" b="1" dirty="0">
                <a:latin typeface="Arial" panose="020B0604020202020204" pitchFamily="34" charset="0"/>
                <a:cs typeface="Arial" panose="020B0604020202020204" pitchFamily="34" charset="0"/>
              </a:rPr>
              <a:t>such as</a:t>
            </a:r>
            <a:r>
              <a:rPr lang="en-US" sz="2800" b="1" i="0" dirty="0">
                <a:effectLst/>
                <a:latin typeface="Arial" panose="020B0604020202020204" pitchFamily="34" charset="0"/>
                <a:cs typeface="Arial" panose="020B0604020202020204" pitchFamily="34" charset="0"/>
              </a:rPr>
              <a:t> CPU time, buffers, and bandwidth are not reserved in advance. </a:t>
            </a:r>
          </a:p>
          <a:p>
            <a:pPr marL="457200" indent="-457200">
              <a:lnSpc>
                <a:spcPts val="3000"/>
              </a:lnSpc>
              <a:buFont typeface="Arial" panose="020B0604020202020204" pitchFamily="34" charset="0"/>
              <a:buChar char="•"/>
            </a:pPr>
            <a:endParaRPr lang="en-US" sz="2800" b="1" i="0" dirty="0">
              <a:effectLst/>
              <a:latin typeface="Arial" panose="020B0604020202020204" pitchFamily="34" charset="0"/>
              <a:cs typeface="Arial" panose="020B0604020202020204" pitchFamily="34" charset="0"/>
            </a:endParaRPr>
          </a:p>
          <a:p>
            <a:pPr marL="457200" indent="-457200">
              <a:lnSpc>
                <a:spcPts val="3000"/>
              </a:lnSpc>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In datagram networks, the path for data transmission is not </a:t>
            </a:r>
            <a:r>
              <a:rPr lang="en-US" sz="2800" b="1" dirty="0">
                <a:latin typeface="Arial" panose="020B0604020202020204" pitchFamily="34" charset="0"/>
                <a:cs typeface="Arial" panose="020B0604020202020204" pitchFamily="34" charset="0"/>
              </a:rPr>
              <a:t>predetermined</a:t>
            </a:r>
            <a:r>
              <a:rPr lang="en-US" sz="2800" b="1" i="0" dirty="0">
                <a:effectLst/>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Instead</a:t>
            </a:r>
            <a:r>
              <a:rPr lang="en-US" sz="2800" b="1" i="0" dirty="0">
                <a:effectLst/>
                <a:latin typeface="Arial" panose="020B0604020202020204" pitchFamily="34" charset="0"/>
                <a:cs typeface="Arial" panose="020B0604020202020204" pitchFamily="34" charset="0"/>
              </a:rPr>
              <a:t>, data packets can take different routes to their destination, which each packet potentially following a different path based on the current state of the routing tables in intermediate routers. This dynamic routing allows packets </a:t>
            </a:r>
            <a:r>
              <a:rPr lang="en-US" sz="2800" b="1" dirty="0">
                <a:latin typeface="Arial" panose="020B0604020202020204" pitchFamily="34" charset="0"/>
                <a:cs typeface="Arial" panose="020B0604020202020204" pitchFamily="34" charset="0"/>
              </a:rPr>
              <a:t>to be directed independently through the network.</a:t>
            </a:r>
            <a:endParaRPr lang="en-US" sz="2800" b="1" i="0" dirty="0">
              <a:effectLst/>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4273E02-C153-4289-9DD7-2EA7EC1A0477}"/>
              </a:ext>
            </a:extLst>
          </p:cNvPr>
          <p:cNvSpPr txBox="1">
            <a:spLocks/>
          </p:cNvSpPr>
          <p:nvPr/>
        </p:nvSpPr>
        <p:spPr>
          <a:xfrm>
            <a:off x="2538151" y="-51729"/>
            <a:ext cx="71156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kern="0" dirty="0">
                <a:solidFill>
                  <a:srgbClr val="5F0000"/>
                </a:solidFill>
                <a:latin typeface="Arial" panose="020B0604020202020204" pitchFamily="34" charset="0"/>
                <a:ea typeface="Calibri"/>
                <a:cs typeface="Arial" panose="020B0604020202020204" pitchFamily="34" charset="0"/>
              </a:rPr>
              <a:t>Datagram and VC Services</a:t>
            </a:r>
          </a:p>
        </p:txBody>
      </p:sp>
    </p:spTree>
    <p:extLst>
      <p:ext uri="{BB962C8B-B14F-4D97-AF65-F5344CB8AC3E}">
        <p14:creationId xmlns:p14="http://schemas.microsoft.com/office/powerpoint/2010/main" val="76374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50580" y="833593"/>
            <a:ext cx="9741420" cy="5524589"/>
          </a:xfrm>
          <a:prstGeom prst="rect">
            <a:avLst/>
          </a:prstGeom>
          <a:noFill/>
        </p:spPr>
        <p:txBody>
          <a:bodyPr wrap="square">
            <a:spAutoFit/>
          </a:bodyPr>
          <a:lstStyle/>
          <a:p>
            <a:r>
              <a:rPr lang="en-US" sz="2800" b="1" i="0" dirty="0">
                <a:solidFill>
                  <a:srgbClr val="002060"/>
                </a:solidFill>
                <a:effectLst/>
                <a:latin typeface="Arial" panose="020B0604020202020204" pitchFamily="34" charset="0"/>
                <a:cs typeface="Arial" panose="020B0604020202020204" pitchFamily="34" charset="0"/>
              </a:rPr>
              <a:t>What are Datagram Networks?</a:t>
            </a:r>
          </a:p>
          <a:p>
            <a:pPr>
              <a:lnSpc>
                <a:spcPts val="3000"/>
              </a:lnSpc>
            </a:pPr>
            <a:endParaRPr lang="en-US" sz="2800" b="1" i="0" dirty="0">
              <a:effectLst/>
              <a:latin typeface="Arial" panose="020B0604020202020204" pitchFamily="34" charset="0"/>
              <a:cs typeface="Arial" panose="020B0604020202020204" pitchFamily="34" charset="0"/>
            </a:endParaRPr>
          </a:p>
          <a:p>
            <a:pPr marL="285750" indent="-285750">
              <a:lnSpc>
                <a:spcPts val="3000"/>
              </a:lnSpc>
              <a:buSzPct val="13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Since data packets can follow different paths, each packet may have a distinct header with information </a:t>
            </a:r>
            <a:r>
              <a:rPr lang="en-US" sz="2800" b="1" dirty="0">
                <a:latin typeface="Arial" panose="020B0604020202020204" pitchFamily="34" charset="0"/>
                <a:cs typeface="Arial" panose="020B0604020202020204" pitchFamily="34" charset="0"/>
              </a:rPr>
              <a:t>specific to</a:t>
            </a:r>
            <a:r>
              <a:rPr lang="en-US" sz="2800" b="1" i="0" dirty="0">
                <a:effectLst/>
                <a:latin typeface="Arial" panose="020B0604020202020204" pitchFamily="34" charset="0"/>
                <a:cs typeface="Arial" panose="020B0604020202020204" pitchFamily="34" charset="0"/>
              </a:rPr>
              <a:t> that packet. </a:t>
            </a:r>
          </a:p>
          <a:p>
            <a:pPr marL="285750" indent="-285750">
              <a:lnSpc>
                <a:spcPts val="3000"/>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50" indent="-285750">
              <a:lnSpc>
                <a:spcPts val="3000"/>
              </a:lnSpc>
              <a:buSzPct val="13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Due to dynamic resource allocation and variable routing paths, datagram networks are more prone to errors and less reliable compared to connection-oriented networks. </a:t>
            </a:r>
          </a:p>
          <a:p>
            <a:pPr marL="285750" indent="-285750">
              <a:lnSpc>
                <a:spcPts val="3000"/>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50" indent="-285750">
              <a:lnSpc>
                <a:spcPts val="3000"/>
              </a:lnSpc>
              <a:buSzPct val="13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However, datagram networks are cheaper to install and maintain. They are widely used in IP (Internet Protocol) services, such as the internet.</a:t>
            </a:r>
          </a:p>
        </p:txBody>
      </p:sp>
      <p:sp>
        <p:nvSpPr>
          <p:cNvPr id="4" name="Title 1">
            <a:extLst>
              <a:ext uri="{FF2B5EF4-FFF2-40B4-BE49-F238E27FC236}">
                <a16:creationId xmlns:a16="http://schemas.microsoft.com/office/drawing/2014/main" id="{6EAFAFCE-298A-4F1C-8419-FD91723C57CF}"/>
              </a:ext>
            </a:extLst>
          </p:cNvPr>
          <p:cNvSpPr txBox="1">
            <a:spLocks/>
          </p:cNvSpPr>
          <p:nvPr/>
        </p:nvSpPr>
        <p:spPr>
          <a:xfrm>
            <a:off x="2538151" y="-51729"/>
            <a:ext cx="71156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kern="0" dirty="0">
                <a:solidFill>
                  <a:srgbClr val="5F0000"/>
                </a:solidFill>
                <a:latin typeface="Arial" panose="020B0604020202020204" pitchFamily="34" charset="0"/>
                <a:ea typeface="Calibri"/>
                <a:cs typeface="Arial" panose="020B0604020202020204" pitchFamily="34" charset="0"/>
              </a:rPr>
              <a:t>Datagram and VC Services</a:t>
            </a:r>
          </a:p>
        </p:txBody>
      </p:sp>
    </p:spTree>
    <p:extLst>
      <p:ext uri="{BB962C8B-B14F-4D97-AF65-F5344CB8AC3E}">
        <p14:creationId xmlns:p14="http://schemas.microsoft.com/office/powerpoint/2010/main" val="337534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CA54D7-7D9C-9920-4727-F7DFB2498FDD}"/>
              </a:ext>
            </a:extLst>
          </p:cNvPr>
          <p:cNvPicPr>
            <a:picLocks noChangeAspect="1"/>
          </p:cNvPicPr>
          <p:nvPr/>
        </p:nvPicPr>
        <p:blipFill rotWithShape="1">
          <a:blip r:embed="rId2"/>
          <a:srcRect t="1" b="16011"/>
          <a:stretch/>
        </p:blipFill>
        <p:spPr>
          <a:xfrm>
            <a:off x="1338738" y="7441702"/>
            <a:ext cx="11038149" cy="6649441"/>
          </a:xfrm>
          <a:prstGeom prst="rect">
            <a:avLst/>
          </a:prstGeom>
        </p:spPr>
      </p:pic>
      <p:sp>
        <p:nvSpPr>
          <p:cNvPr id="5" name="Title 1">
            <a:extLst>
              <a:ext uri="{FF2B5EF4-FFF2-40B4-BE49-F238E27FC236}">
                <a16:creationId xmlns:a16="http://schemas.microsoft.com/office/drawing/2014/main" id="{BAA0C122-FEB0-497E-BC5A-FABBCC02CDEA}"/>
              </a:ext>
            </a:extLst>
          </p:cNvPr>
          <p:cNvSpPr txBox="1">
            <a:spLocks/>
          </p:cNvSpPr>
          <p:nvPr/>
        </p:nvSpPr>
        <p:spPr>
          <a:xfrm>
            <a:off x="2538151" y="-51729"/>
            <a:ext cx="71156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kern="0" dirty="0">
                <a:solidFill>
                  <a:srgbClr val="5F0000"/>
                </a:solidFill>
                <a:latin typeface="Arial" panose="020B0604020202020204" pitchFamily="34" charset="0"/>
                <a:ea typeface="Calibri"/>
                <a:cs typeface="Arial" panose="020B0604020202020204" pitchFamily="34" charset="0"/>
              </a:rPr>
              <a:t>Datagram and VC Services</a:t>
            </a:r>
          </a:p>
        </p:txBody>
      </p:sp>
      <p:grpSp>
        <p:nvGrpSpPr>
          <p:cNvPr id="154" name="Group 153">
            <a:extLst>
              <a:ext uri="{FF2B5EF4-FFF2-40B4-BE49-F238E27FC236}">
                <a16:creationId xmlns:a16="http://schemas.microsoft.com/office/drawing/2014/main" id="{3FFF4510-3BE4-4186-BF11-5D5C0CF049C3}"/>
              </a:ext>
            </a:extLst>
          </p:cNvPr>
          <p:cNvGrpSpPr/>
          <p:nvPr/>
        </p:nvGrpSpPr>
        <p:grpSpPr>
          <a:xfrm>
            <a:off x="1224292" y="1267502"/>
            <a:ext cx="10967708" cy="5503432"/>
            <a:chOff x="743055" y="1518153"/>
            <a:chExt cx="10967708" cy="5503432"/>
          </a:xfrm>
        </p:grpSpPr>
        <p:sp>
          <p:nvSpPr>
            <p:cNvPr id="15" name="TextBox 14">
              <a:extLst>
                <a:ext uri="{FF2B5EF4-FFF2-40B4-BE49-F238E27FC236}">
                  <a16:creationId xmlns:a16="http://schemas.microsoft.com/office/drawing/2014/main" id="{7AED2EEA-710B-4685-B572-A5A63393A9B6}"/>
                </a:ext>
              </a:extLst>
            </p:cNvPr>
            <p:cNvSpPr txBox="1"/>
            <p:nvPr/>
          </p:nvSpPr>
          <p:spPr>
            <a:xfrm>
              <a:off x="4193590" y="1518153"/>
              <a:ext cx="285687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Datagram Packets</a:t>
              </a:r>
            </a:p>
          </p:txBody>
        </p:sp>
        <p:sp>
          <p:nvSpPr>
            <p:cNvPr id="16" name="TextBox 15">
              <a:extLst>
                <a:ext uri="{FF2B5EF4-FFF2-40B4-BE49-F238E27FC236}">
                  <a16:creationId xmlns:a16="http://schemas.microsoft.com/office/drawing/2014/main" id="{1C7D45C2-534B-476F-8194-7D5FD3D46730}"/>
                </a:ext>
              </a:extLst>
            </p:cNvPr>
            <p:cNvSpPr txBox="1"/>
            <p:nvPr/>
          </p:nvSpPr>
          <p:spPr>
            <a:xfrm>
              <a:off x="8931917" y="2000041"/>
              <a:ext cx="117692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Router</a:t>
              </a:r>
            </a:p>
          </p:txBody>
        </p:sp>
        <p:cxnSp>
          <p:nvCxnSpPr>
            <p:cNvPr id="17" name="Straight Connector 16">
              <a:extLst>
                <a:ext uri="{FF2B5EF4-FFF2-40B4-BE49-F238E27FC236}">
                  <a16:creationId xmlns:a16="http://schemas.microsoft.com/office/drawing/2014/main" id="{70248DAA-56EB-4035-8C10-2703F5768821}"/>
                </a:ext>
              </a:extLst>
            </p:cNvPr>
            <p:cNvCxnSpPr>
              <a:cxnSpLocks/>
            </p:cNvCxnSpPr>
            <p:nvPr/>
          </p:nvCxnSpPr>
          <p:spPr>
            <a:xfrm flipH="1">
              <a:off x="4291244" y="6397151"/>
              <a:ext cx="4141556"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1B5A4B-F199-400E-8AE0-FF833EC050C6}"/>
                </a:ext>
              </a:extLst>
            </p:cNvPr>
            <p:cNvCxnSpPr>
              <a:cxnSpLocks/>
            </p:cNvCxnSpPr>
            <p:nvPr/>
          </p:nvCxnSpPr>
          <p:spPr>
            <a:xfrm flipH="1" flipV="1">
              <a:off x="4277172" y="2792685"/>
              <a:ext cx="4177862" cy="3078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0D8619-F249-498D-A409-CE3BBBD9E9E6}"/>
                </a:ext>
              </a:extLst>
            </p:cNvPr>
            <p:cNvCxnSpPr/>
            <p:nvPr/>
          </p:nvCxnSpPr>
          <p:spPr>
            <a:xfrm>
              <a:off x="4291244" y="2772604"/>
              <a:ext cx="0" cy="381925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706D7FD-E7B9-4DEA-A9EF-10F2E290428B}"/>
                </a:ext>
              </a:extLst>
            </p:cNvPr>
            <p:cNvCxnSpPr>
              <a:cxnSpLocks/>
            </p:cNvCxnSpPr>
            <p:nvPr/>
          </p:nvCxnSpPr>
          <p:spPr>
            <a:xfrm flipH="1">
              <a:off x="8432801" y="2805080"/>
              <a:ext cx="9094" cy="386242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C9E59F9-D660-45BB-898C-E77263F5D9A3}"/>
                </a:ext>
              </a:extLst>
            </p:cNvPr>
            <p:cNvCxnSpPr>
              <a:cxnSpLocks/>
            </p:cNvCxnSpPr>
            <p:nvPr/>
          </p:nvCxnSpPr>
          <p:spPr>
            <a:xfrm flipH="1" flipV="1">
              <a:off x="4286267" y="2780889"/>
              <a:ext cx="4146533" cy="36162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FCB4D6-C756-45C8-B7FD-29540BBCE70C}"/>
                </a:ext>
              </a:extLst>
            </p:cNvPr>
            <p:cNvCxnSpPr>
              <a:cxnSpLocks/>
            </p:cNvCxnSpPr>
            <p:nvPr/>
          </p:nvCxnSpPr>
          <p:spPr>
            <a:xfrm flipH="1">
              <a:off x="4278545" y="2819891"/>
              <a:ext cx="2031929" cy="176058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B1DA1B-C0BE-4990-AA1D-20D239E388A1}"/>
                </a:ext>
              </a:extLst>
            </p:cNvPr>
            <p:cNvCxnSpPr>
              <a:cxnSpLocks/>
            </p:cNvCxnSpPr>
            <p:nvPr/>
          </p:nvCxnSpPr>
          <p:spPr>
            <a:xfrm flipV="1">
              <a:off x="6337889" y="4609507"/>
              <a:ext cx="0" cy="178434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128BEB-ABEC-454F-9CF0-BF0D39343498}"/>
                </a:ext>
              </a:extLst>
            </p:cNvPr>
            <p:cNvCxnSpPr>
              <a:cxnSpLocks/>
            </p:cNvCxnSpPr>
            <p:nvPr/>
          </p:nvCxnSpPr>
          <p:spPr>
            <a:xfrm flipH="1">
              <a:off x="4307701" y="4589992"/>
              <a:ext cx="2051832" cy="178505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EA36311-6053-44CC-B598-4A3F99FF2724}"/>
                </a:ext>
              </a:extLst>
            </p:cNvPr>
            <p:cNvSpPr txBox="1"/>
            <p:nvPr/>
          </p:nvSpPr>
          <p:spPr>
            <a:xfrm>
              <a:off x="2215012" y="4219154"/>
              <a:ext cx="1606530" cy="830997"/>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Datagram</a:t>
              </a:r>
            </a:p>
            <a:p>
              <a:r>
                <a:rPr lang="en-US" sz="2400" b="1" dirty="0">
                  <a:latin typeface="Arial" panose="020B0604020202020204" pitchFamily="34" charset="0"/>
                  <a:cs typeface="Arial" panose="020B0604020202020204" pitchFamily="34" charset="0"/>
                </a:rPr>
                <a:t>Packets</a:t>
              </a:r>
            </a:p>
          </p:txBody>
        </p:sp>
        <p:cxnSp>
          <p:nvCxnSpPr>
            <p:cNvPr id="47" name="Straight Connector 46">
              <a:extLst>
                <a:ext uri="{FF2B5EF4-FFF2-40B4-BE49-F238E27FC236}">
                  <a16:creationId xmlns:a16="http://schemas.microsoft.com/office/drawing/2014/main" id="{229DC793-6557-44B9-B71A-FD16466534F2}"/>
                </a:ext>
              </a:extLst>
            </p:cNvPr>
            <p:cNvCxnSpPr>
              <a:cxnSpLocks/>
            </p:cNvCxnSpPr>
            <p:nvPr/>
          </p:nvCxnSpPr>
          <p:spPr>
            <a:xfrm flipH="1" flipV="1">
              <a:off x="6332708" y="2805080"/>
              <a:ext cx="2100092" cy="180344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E2C4F1D-692F-4102-986D-19E03B462770}"/>
                </a:ext>
              </a:extLst>
            </p:cNvPr>
            <p:cNvCxnSpPr>
              <a:cxnSpLocks/>
            </p:cNvCxnSpPr>
            <p:nvPr/>
          </p:nvCxnSpPr>
          <p:spPr>
            <a:xfrm flipH="1" flipV="1">
              <a:off x="4286267" y="4584280"/>
              <a:ext cx="4155628" cy="521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56F11007-400D-4175-BFCF-53B79D3BC3C4}"/>
                </a:ext>
              </a:extLst>
            </p:cNvPr>
            <p:cNvGrpSpPr/>
            <p:nvPr/>
          </p:nvGrpSpPr>
          <p:grpSpPr>
            <a:xfrm>
              <a:off x="5068438" y="2885170"/>
              <a:ext cx="576420" cy="461665"/>
              <a:chOff x="5070172" y="2885246"/>
              <a:chExt cx="576420" cy="461665"/>
            </a:xfrm>
          </p:grpSpPr>
          <p:cxnSp>
            <p:nvCxnSpPr>
              <p:cNvPr id="55" name="Straight Arrow Connector 54">
                <a:extLst>
                  <a:ext uri="{FF2B5EF4-FFF2-40B4-BE49-F238E27FC236}">
                    <a16:creationId xmlns:a16="http://schemas.microsoft.com/office/drawing/2014/main" id="{1C6B3166-2689-4BD7-9C50-273BA2C2C658}"/>
                  </a:ext>
                </a:extLst>
              </p:cNvPr>
              <p:cNvCxnSpPr/>
              <p:nvPr/>
            </p:nvCxnSpPr>
            <p:spPr>
              <a:xfrm>
                <a:off x="5472164" y="3180160"/>
                <a:ext cx="174428" cy="12857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8A7C5A4-407C-4F4A-A7D4-5A6BC76B3810}"/>
                  </a:ext>
                </a:extLst>
              </p:cNvPr>
              <p:cNvSpPr txBox="1"/>
              <p:nvPr/>
            </p:nvSpPr>
            <p:spPr>
              <a:xfrm>
                <a:off x="5070172" y="2885246"/>
                <a:ext cx="407484" cy="461665"/>
              </a:xfrm>
              <a:prstGeom prst="rect">
                <a:avLst/>
              </a:prstGeom>
              <a:solidFill>
                <a:srgbClr val="FFF6E7"/>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B</a:t>
                </a:r>
              </a:p>
            </p:txBody>
          </p:sp>
        </p:grpSp>
        <p:grpSp>
          <p:nvGrpSpPr>
            <p:cNvPr id="63" name="Group 62">
              <a:extLst>
                <a:ext uri="{FF2B5EF4-FFF2-40B4-BE49-F238E27FC236}">
                  <a16:creationId xmlns:a16="http://schemas.microsoft.com/office/drawing/2014/main" id="{C50488DE-0C8E-403B-948F-187904A8BC74}"/>
                </a:ext>
              </a:extLst>
            </p:cNvPr>
            <p:cNvGrpSpPr/>
            <p:nvPr/>
          </p:nvGrpSpPr>
          <p:grpSpPr>
            <a:xfrm>
              <a:off x="5180623" y="2275252"/>
              <a:ext cx="643915" cy="461665"/>
              <a:chOff x="5123473" y="2316735"/>
              <a:chExt cx="643915" cy="461665"/>
            </a:xfrm>
          </p:grpSpPr>
          <p:cxnSp>
            <p:nvCxnSpPr>
              <p:cNvPr id="56" name="Straight Arrow Connector 55">
                <a:extLst>
                  <a:ext uri="{FF2B5EF4-FFF2-40B4-BE49-F238E27FC236}">
                    <a16:creationId xmlns:a16="http://schemas.microsoft.com/office/drawing/2014/main" id="{850BD870-750B-48A3-8DFE-62B0D8CFA74E}"/>
                  </a:ext>
                </a:extLst>
              </p:cNvPr>
              <p:cNvCxnSpPr>
                <a:cxnSpLocks/>
              </p:cNvCxnSpPr>
              <p:nvPr/>
            </p:nvCxnSpPr>
            <p:spPr>
              <a:xfrm>
                <a:off x="5530957" y="2599863"/>
                <a:ext cx="23643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8F155A7-8868-491D-98A4-54815A477881}"/>
                  </a:ext>
                </a:extLst>
              </p:cNvPr>
              <p:cNvSpPr txBox="1"/>
              <p:nvPr/>
            </p:nvSpPr>
            <p:spPr>
              <a:xfrm>
                <a:off x="5123473" y="2316735"/>
                <a:ext cx="407484" cy="461665"/>
              </a:xfrm>
              <a:prstGeom prst="rect">
                <a:avLst/>
              </a:prstGeom>
              <a:solidFill>
                <a:srgbClr val="E7FFEA"/>
              </a:solidFill>
              <a:ln>
                <a:solidFill>
                  <a:srgbClr val="00206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A</a:t>
                </a:r>
              </a:p>
            </p:txBody>
          </p:sp>
        </p:grpSp>
        <p:grpSp>
          <p:nvGrpSpPr>
            <p:cNvPr id="62" name="Group 61">
              <a:extLst>
                <a:ext uri="{FF2B5EF4-FFF2-40B4-BE49-F238E27FC236}">
                  <a16:creationId xmlns:a16="http://schemas.microsoft.com/office/drawing/2014/main" id="{CD30C1A5-8624-4D95-8633-1BD1BD6061A3}"/>
                </a:ext>
              </a:extLst>
            </p:cNvPr>
            <p:cNvGrpSpPr/>
            <p:nvPr/>
          </p:nvGrpSpPr>
          <p:grpSpPr>
            <a:xfrm>
              <a:off x="7213231" y="2275252"/>
              <a:ext cx="643915" cy="461665"/>
              <a:chOff x="7156081" y="2348069"/>
              <a:chExt cx="643915" cy="461665"/>
            </a:xfrm>
          </p:grpSpPr>
          <p:sp>
            <p:nvSpPr>
              <p:cNvPr id="39" name="TextBox 38">
                <a:extLst>
                  <a:ext uri="{FF2B5EF4-FFF2-40B4-BE49-F238E27FC236}">
                    <a16:creationId xmlns:a16="http://schemas.microsoft.com/office/drawing/2014/main" id="{62D7EC7A-7C00-4AD9-8C53-4D538FA16371}"/>
                  </a:ext>
                </a:extLst>
              </p:cNvPr>
              <p:cNvSpPr txBox="1"/>
              <p:nvPr/>
            </p:nvSpPr>
            <p:spPr>
              <a:xfrm>
                <a:off x="7156081" y="2348069"/>
                <a:ext cx="407484" cy="461665"/>
              </a:xfrm>
              <a:prstGeom prst="rect">
                <a:avLst/>
              </a:prstGeom>
              <a:solidFill>
                <a:srgbClr val="E7FFEA"/>
              </a:solidFill>
              <a:ln>
                <a:solidFill>
                  <a:srgbClr val="00206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A</a:t>
                </a:r>
              </a:p>
            </p:txBody>
          </p:sp>
          <p:cxnSp>
            <p:nvCxnSpPr>
              <p:cNvPr id="58" name="Straight Arrow Connector 57">
                <a:extLst>
                  <a:ext uri="{FF2B5EF4-FFF2-40B4-BE49-F238E27FC236}">
                    <a16:creationId xmlns:a16="http://schemas.microsoft.com/office/drawing/2014/main" id="{A91501B3-1B62-441A-B29C-BFE793972B85}"/>
                  </a:ext>
                </a:extLst>
              </p:cNvPr>
              <p:cNvCxnSpPr>
                <a:cxnSpLocks/>
              </p:cNvCxnSpPr>
              <p:nvPr/>
            </p:nvCxnSpPr>
            <p:spPr>
              <a:xfrm>
                <a:off x="7563565" y="2599863"/>
                <a:ext cx="23643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8DD83ED1-583C-4FE5-9482-35B1917BC1B5}"/>
                </a:ext>
              </a:extLst>
            </p:cNvPr>
            <p:cNvGrpSpPr/>
            <p:nvPr/>
          </p:nvGrpSpPr>
          <p:grpSpPr>
            <a:xfrm>
              <a:off x="8488761" y="3566887"/>
              <a:ext cx="407484" cy="681625"/>
              <a:chOff x="8488761" y="3566887"/>
              <a:chExt cx="407484" cy="681625"/>
            </a:xfrm>
          </p:grpSpPr>
          <p:sp>
            <p:nvSpPr>
              <p:cNvPr id="66" name="TextBox 65">
                <a:extLst>
                  <a:ext uri="{FF2B5EF4-FFF2-40B4-BE49-F238E27FC236}">
                    <a16:creationId xmlns:a16="http://schemas.microsoft.com/office/drawing/2014/main" id="{64401737-4AE9-44DE-99FF-66C30404C3FF}"/>
                  </a:ext>
                </a:extLst>
              </p:cNvPr>
              <p:cNvSpPr txBox="1"/>
              <p:nvPr/>
            </p:nvSpPr>
            <p:spPr>
              <a:xfrm>
                <a:off x="8488761" y="3566887"/>
                <a:ext cx="407484" cy="461665"/>
              </a:xfrm>
              <a:prstGeom prst="rect">
                <a:avLst/>
              </a:prstGeom>
              <a:solidFill>
                <a:srgbClr val="E7FFEA"/>
              </a:solidFill>
              <a:ln>
                <a:solidFill>
                  <a:srgbClr val="00206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A</a:t>
                </a:r>
              </a:p>
            </p:txBody>
          </p:sp>
          <p:cxnSp>
            <p:nvCxnSpPr>
              <p:cNvPr id="67" name="Straight Arrow Connector 66">
                <a:extLst>
                  <a:ext uri="{FF2B5EF4-FFF2-40B4-BE49-F238E27FC236}">
                    <a16:creationId xmlns:a16="http://schemas.microsoft.com/office/drawing/2014/main" id="{ED5FA860-CCBB-4095-B81F-9F055A804599}"/>
                  </a:ext>
                </a:extLst>
              </p:cNvPr>
              <p:cNvCxnSpPr>
                <a:cxnSpLocks/>
              </p:cNvCxnSpPr>
              <p:nvPr/>
            </p:nvCxnSpPr>
            <p:spPr>
              <a:xfrm>
                <a:off x="8692503" y="4028552"/>
                <a:ext cx="0" cy="21996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BEDBD6CF-C7B4-4577-96BA-0A5FDA18C96F}"/>
                </a:ext>
              </a:extLst>
            </p:cNvPr>
            <p:cNvGrpSpPr/>
            <p:nvPr/>
          </p:nvGrpSpPr>
          <p:grpSpPr>
            <a:xfrm>
              <a:off x="8488761" y="5527002"/>
              <a:ext cx="407484" cy="681625"/>
              <a:chOff x="8488761" y="3566887"/>
              <a:chExt cx="407484" cy="681625"/>
            </a:xfrm>
          </p:grpSpPr>
          <p:sp>
            <p:nvSpPr>
              <p:cNvPr id="73" name="TextBox 72">
                <a:extLst>
                  <a:ext uri="{FF2B5EF4-FFF2-40B4-BE49-F238E27FC236}">
                    <a16:creationId xmlns:a16="http://schemas.microsoft.com/office/drawing/2014/main" id="{1F1E8B1C-ADCD-481A-9E8C-1708E9AC6485}"/>
                  </a:ext>
                </a:extLst>
              </p:cNvPr>
              <p:cNvSpPr txBox="1"/>
              <p:nvPr/>
            </p:nvSpPr>
            <p:spPr>
              <a:xfrm>
                <a:off x="8488761" y="3566887"/>
                <a:ext cx="407484" cy="461665"/>
              </a:xfrm>
              <a:prstGeom prst="rect">
                <a:avLst/>
              </a:prstGeom>
              <a:solidFill>
                <a:srgbClr val="E7FFEA"/>
              </a:solidFill>
              <a:ln>
                <a:solidFill>
                  <a:srgbClr val="00206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A</a:t>
                </a:r>
              </a:p>
            </p:txBody>
          </p:sp>
          <p:cxnSp>
            <p:nvCxnSpPr>
              <p:cNvPr id="74" name="Straight Arrow Connector 73">
                <a:extLst>
                  <a:ext uri="{FF2B5EF4-FFF2-40B4-BE49-F238E27FC236}">
                    <a16:creationId xmlns:a16="http://schemas.microsoft.com/office/drawing/2014/main" id="{94566CCF-55A1-4904-8F1E-2986FEA1028B}"/>
                  </a:ext>
                </a:extLst>
              </p:cNvPr>
              <p:cNvCxnSpPr>
                <a:cxnSpLocks/>
              </p:cNvCxnSpPr>
              <p:nvPr/>
            </p:nvCxnSpPr>
            <p:spPr>
              <a:xfrm>
                <a:off x="8692503" y="4028552"/>
                <a:ext cx="0" cy="21996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287348EC-1D40-4727-A843-B9E613147822}"/>
                </a:ext>
              </a:extLst>
            </p:cNvPr>
            <p:cNvGrpSpPr/>
            <p:nvPr/>
          </p:nvGrpSpPr>
          <p:grpSpPr>
            <a:xfrm>
              <a:off x="7146486" y="4078317"/>
              <a:ext cx="634460" cy="461665"/>
              <a:chOff x="5070172" y="2885246"/>
              <a:chExt cx="634460" cy="461665"/>
            </a:xfrm>
          </p:grpSpPr>
          <p:cxnSp>
            <p:nvCxnSpPr>
              <p:cNvPr id="82" name="Straight Arrow Connector 81">
                <a:extLst>
                  <a:ext uri="{FF2B5EF4-FFF2-40B4-BE49-F238E27FC236}">
                    <a16:creationId xmlns:a16="http://schemas.microsoft.com/office/drawing/2014/main" id="{037042A5-807C-4650-9C85-685461C1FCC7}"/>
                  </a:ext>
                </a:extLst>
              </p:cNvPr>
              <p:cNvCxnSpPr>
                <a:cxnSpLocks/>
              </p:cNvCxnSpPr>
              <p:nvPr/>
            </p:nvCxnSpPr>
            <p:spPr>
              <a:xfrm flipV="1">
                <a:off x="5472164" y="3176373"/>
                <a:ext cx="232468" cy="378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CF970BE-9224-4A5F-BACE-231D0F7C4A3D}"/>
                  </a:ext>
                </a:extLst>
              </p:cNvPr>
              <p:cNvSpPr txBox="1"/>
              <p:nvPr/>
            </p:nvSpPr>
            <p:spPr>
              <a:xfrm>
                <a:off x="5070172" y="2885246"/>
                <a:ext cx="407484" cy="461665"/>
              </a:xfrm>
              <a:prstGeom prst="rect">
                <a:avLst/>
              </a:prstGeom>
              <a:solidFill>
                <a:srgbClr val="FFF6E7"/>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B</a:t>
                </a:r>
              </a:p>
            </p:txBody>
          </p:sp>
        </p:grpSp>
        <p:grpSp>
          <p:nvGrpSpPr>
            <p:cNvPr id="85" name="Group 84">
              <a:extLst>
                <a:ext uri="{FF2B5EF4-FFF2-40B4-BE49-F238E27FC236}">
                  <a16:creationId xmlns:a16="http://schemas.microsoft.com/office/drawing/2014/main" id="{16F99C02-37AD-4CE2-B470-E332DE355EF9}"/>
                </a:ext>
              </a:extLst>
            </p:cNvPr>
            <p:cNvGrpSpPr/>
            <p:nvPr/>
          </p:nvGrpSpPr>
          <p:grpSpPr>
            <a:xfrm>
              <a:off x="8488761" y="4812464"/>
              <a:ext cx="407484" cy="695074"/>
              <a:chOff x="5070172" y="2885246"/>
              <a:chExt cx="407484" cy="695074"/>
            </a:xfrm>
          </p:grpSpPr>
          <p:cxnSp>
            <p:nvCxnSpPr>
              <p:cNvPr id="86" name="Straight Arrow Connector 85">
                <a:extLst>
                  <a:ext uri="{FF2B5EF4-FFF2-40B4-BE49-F238E27FC236}">
                    <a16:creationId xmlns:a16="http://schemas.microsoft.com/office/drawing/2014/main" id="{2FE47D64-78D0-403A-B09B-8B7FF90548E8}"/>
                  </a:ext>
                </a:extLst>
              </p:cNvPr>
              <p:cNvCxnSpPr>
                <a:cxnSpLocks/>
              </p:cNvCxnSpPr>
              <p:nvPr/>
            </p:nvCxnSpPr>
            <p:spPr>
              <a:xfrm>
                <a:off x="5263525" y="3316431"/>
                <a:ext cx="0" cy="263889"/>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73F9C58D-ADF6-4D2C-922C-7EAE51933BE5}"/>
                  </a:ext>
                </a:extLst>
              </p:cNvPr>
              <p:cNvSpPr txBox="1"/>
              <p:nvPr/>
            </p:nvSpPr>
            <p:spPr>
              <a:xfrm>
                <a:off x="5070172" y="2885246"/>
                <a:ext cx="407484" cy="461665"/>
              </a:xfrm>
              <a:prstGeom prst="rect">
                <a:avLst/>
              </a:prstGeom>
              <a:solidFill>
                <a:srgbClr val="FFF6E7"/>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B</a:t>
                </a:r>
              </a:p>
            </p:txBody>
          </p:sp>
        </p:grpSp>
        <p:grpSp>
          <p:nvGrpSpPr>
            <p:cNvPr id="95" name="Group 94">
              <a:extLst>
                <a:ext uri="{FF2B5EF4-FFF2-40B4-BE49-F238E27FC236}">
                  <a16:creationId xmlns:a16="http://schemas.microsoft.com/office/drawing/2014/main" id="{07E1D1F2-6107-4070-B756-CA37FEBA4F78}"/>
                </a:ext>
              </a:extLst>
            </p:cNvPr>
            <p:cNvGrpSpPr/>
            <p:nvPr/>
          </p:nvGrpSpPr>
          <p:grpSpPr>
            <a:xfrm>
              <a:off x="3786593" y="3096876"/>
              <a:ext cx="407484" cy="694589"/>
              <a:chOff x="3786593" y="3001626"/>
              <a:chExt cx="407484" cy="694589"/>
            </a:xfrm>
          </p:grpSpPr>
          <p:cxnSp>
            <p:nvCxnSpPr>
              <p:cNvPr id="92" name="Straight Arrow Connector 91">
                <a:extLst>
                  <a:ext uri="{FF2B5EF4-FFF2-40B4-BE49-F238E27FC236}">
                    <a16:creationId xmlns:a16="http://schemas.microsoft.com/office/drawing/2014/main" id="{73D0BF84-CB9E-4FDF-BB8B-4838E42D1E5A}"/>
                  </a:ext>
                </a:extLst>
              </p:cNvPr>
              <p:cNvCxnSpPr>
                <a:cxnSpLocks/>
              </p:cNvCxnSpPr>
              <p:nvPr/>
            </p:nvCxnSpPr>
            <p:spPr>
              <a:xfrm>
                <a:off x="3990335" y="3476255"/>
                <a:ext cx="0" cy="21996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37086BD-B8DC-4F11-8D0A-CC5A7989A798}"/>
                  </a:ext>
                </a:extLst>
              </p:cNvPr>
              <p:cNvSpPr txBox="1"/>
              <p:nvPr/>
            </p:nvSpPr>
            <p:spPr>
              <a:xfrm>
                <a:off x="3786593" y="3001626"/>
                <a:ext cx="407484" cy="461665"/>
              </a:xfrm>
              <a:prstGeom prst="rect">
                <a:avLst/>
              </a:prstGeom>
              <a:solidFill>
                <a:srgbClr val="FFE5E9"/>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D</a:t>
                </a:r>
              </a:p>
            </p:txBody>
          </p:sp>
        </p:grpSp>
        <p:grpSp>
          <p:nvGrpSpPr>
            <p:cNvPr id="96" name="Group 95">
              <a:extLst>
                <a:ext uri="{FF2B5EF4-FFF2-40B4-BE49-F238E27FC236}">
                  <a16:creationId xmlns:a16="http://schemas.microsoft.com/office/drawing/2014/main" id="{D1D2B66C-D7CF-4FAE-A023-6E2E2E6A8B34}"/>
                </a:ext>
              </a:extLst>
            </p:cNvPr>
            <p:cNvGrpSpPr/>
            <p:nvPr/>
          </p:nvGrpSpPr>
          <p:grpSpPr>
            <a:xfrm>
              <a:off x="3790419" y="5214368"/>
              <a:ext cx="407484" cy="656489"/>
              <a:chOff x="3786593" y="3039726"/>
              <a:chExt cx="407484" cy="656489"/>
            </a:xfrm>
          </p:grpSpPr>
          <p:cxnSp>
            <p:nvCxnSpPr>
              <p:cNvPr id="97" name="Straight Arrow Connector 96">
                <a:extLst>
                  <a:ext uri="{FF2B5EF4-FFF2-40B4-BE49-F238E27FC236}">
                    <a16:creationId xmlns:a16="http://schemas.microsoft.com/office/drawing/2014/main" id="{3ADA1646-6E2F-4E8D-B4ED-D3AA9131D4BD}"/>
                  </a:ext>
                </a:extLst>
              </p:cNvPr>
              <p:cNvCxnSpPr>
                <a:cxnSpLocks/>
              </p:cNvCxnSpPr>
              <p:nvPr/>
            </p:nvCxnSpPr>
            <p:spPr>
              <a:xfrm>
                <a:off x="3990335" y="3476255"/>
                <a:ext cx="0" cy="21996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E277162D-372B-404D-851B-A166C0380E3B}"/>
                  </a:ext>
                </a:extLst>
              </p:cNvPr>
              <p:cNvSpPr txBox="1"/>
              <p:nvPr/>
            </p:nvSpPr>
            <p:spPr>
              <a:xfrm>
                <a:off x="3786593" y="3039726"/>
                <a:ext cx="407484" cy="461665"/>
              </a:xfrm>
              <a:prstGeom prst="rect">
                <a:avLst/>
              </a:prstGeom>
              <a:solidFill>
                <a:srgbClr val="FFE5E9"/>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D</a:t>
                </a:r>
              </a:p>
            </p:txBody>
          </p:sp>
        </p:grpSp>
        <p:grpSp>
          <p:nvGrpSpPr>
            <p:cNvPr id="99" name="Group 98">
              <a:extLst>
                <a:ext uri="{FF2B5EF4-FFF2-40B4-BE49-F238E27FC236}">
                  <a16:creationId xmlns:a16="http://schemas.microsoft.com/office/drawing/2014/main" id="{4CEEE10E-AF5B-48BF-9C14-FB6EF89CD083}"/>
                </a:ext>
              </a:extLst>
            </p:cNvPr>
            <p:cNvGrpSpPr/>
            <p:nvPr/>
          </p:nvGrpSpPr>
          <p:grpSpPr>
            <a:xfrm>
              <a:off x="5069506" y="6461232"/>
              <a:ext cx="587793" cy="461665"/>
              <a:chOff x="3679149" y="3213352"/>
              <a:chExt cx="587793" cy="461665"/>
            </a:xfrm>
          </p:grpSpPr>
          <p:cxnSp>
            <p:nvCxnSpPr>
              <p:cNvPr id="100" name="Straight Arrow Connector 99">
                <a:extLst>
                  <a:ext uri="{FF2B5EF4-FFF2-40B4-BE49-F238E27FC236}">
                    <a16:creationId xmlns:a16="http://schemas.microsoft.com/office/drawing/2014/main" id="{24FCEBC7-F27C-4918-AEAE-7897433EADB4}"/>
                  </a:ext>
                </a:extLst>
              </p:cNvPr>
              <p:cNvCxnSpPr>
                <a:cxnSpLocks/>
              </p:cNvCxnSpPr>
              <p:nvPr/>
            </p:nvCxnSpPr>
            <p:spPr>
              <a:xfrm>
                <a:off x="3990335" y="3444184"/>
                <a:ext cx="27660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C0BF056-2CDB-4989-9854-4C5D1AD49234}"/>
                  </a:ext>
                </a:extLst>
              </p:cNvPr>
              <p:cNvSpPr txBox="1"/>
              <p:nvPr/>
            </p:nvSpPr>
            <p:spPr>
              <a:xfrm>
                <a:off x="3679149" y="3213352"/>
                <a:ext cx="407484" cy="461665"/>
              </a:xfrm>
              <a:prstGeom prst="rect">
                <a:avLst/>
              </a:prstGeom>
              <a:solidFill>
                <a:srgbClr val="FFE5E9"/>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D</a:t>
                </a:r>
              </a:p>
            </p:txBody>
          </p:sp>
        </p:grpSp>
        <p:grpSp>
          <p:nvGrpSpPr>
            <p:cNvPr id="103" name="Group 102">
              <a:extLst>
                <a:ext uri="{FF2B5EF4-FFF2-40B4-BE49-F238E27FC236}">
                  <a16:creationId xmlns:a16="http://schemas.microsoft.com/office/drawing/2014/main" id="{1ABD2B7F-C9E3-455C-B574-BA8AC30CFE6F}"/>
                </a:ext>
              </a:extLst>
            </p:cNvPr>
            <p:cNvGrpSpPr/>
            <p:nvPr/>
          </p:nvGrpSpPr>
          <p:grpSpPr>
            <a:xfrm>
              <a:off x="7165536" y="6457445"/>
              <a:ext cx="587793" cy="461665"/>
              <a:chOff x="3679149" y="3213352"/>
              <a:chExt cx="587793" cy="461665"/>
            </a:xfrm>
          </p:grpSpPr>
          <p:cxnSp>
            <p:nvCxnSpPr>
              <p:cNvPr id="104" name="Straight Arrow Connector 103">
                <a:extLst>
                  <a:ext uri="{FF2B5EF4-FFF2-40B4-BE49-F238E27FC236}">
                    <a16:creationId xmlns:a16="http://schemas.microsoft.com/office/drawing/2014/main" id="{7F073DFA-446B-4E58-86DE-2E8882B8A872}"/>
                  </a:ext>
                </a:extLst>
              </p:cNvPr>
              <p:cNvCxnSpPr>
                <a:cxnSpLocks/>
              </p:cNvCxnSpPr>
              <p:nvPr/>
            </p:nvCxnSpPr>
            <p:spPr>
              <a:xfrm>
                <a:off x="3990335" y="3444184"/>
                <a:ext cx="276607"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42EC293D-C121-4870-89A1-913ACCAEA54E}"/>
                  </a:ext>
                </a:extLst>
              </p:cNvPr>
              <p:cNvSpPr txBox="1"/>
              <p:nvPr/>
            </p:nvSpPr>
            <p:spPr>
              <a:xfrm>
                <a:off x="3679149" y="3213352"/>
                <a:ext cx="407484" cy="461665"/>
              </a:xfrm>
              <a:prstGeom prst="rect">
                <a:avLst/>
              </a:prstGeom>
              <a:solidFill>
                <a:srgbClr val="FFE5E9"/>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D</a:t>
                </a:r>
              </a:p>
            </p:txBody>
          </p:sp>
        </p:grpSp>
        <p:grpSp>
          <p:nvGrpSpPr>
            <p:cNvPr id="111" name="Group 110">
              <a:extLst>
                <a:ext uri="{FF2B5EF4-FFF2-40B4-BE49-F238E27FC236}">
                  <a16:creationId xmlns:a16="http://schemas.microsoft.com/office/drawing/2014/main" id="{58FD2F9F-8FA6-414D-B96C-D56F5D449D0A}"/>
                </a:ext>
              </a:extLst>
            </p:cNvPr>
            <p:cNvGrpSpPr/>
            <p:nvPr/>
          </p:nvGrpSpPr>
          <p:grpSpPr>
            <a:xfrm>
              <a:off x="3800129" y="3822296"/>
              <a:ext cx="407484" cy="657048"/>
              <a:chOff x="3800129" y="3822296"/>
              <a:chExt cx="407484" cy="657048"/>
            </a:xfrm>
          </p:grpSpPr>
          <p:cxnSp>
            <p:nvCxnSpPr>
              <p:cNvPr id="110" name="Straight Arrow Connector 109">
                <a:extLst>
                  <a:ext uri="{FF2B5EF4-FFF2-40B4-BE49-F238E27FC236}">
                    <a16:creationId xmlns:a16="http://schemas.microsoft.com/office/drawing/2014/main" id="{D31A2008-E4A4-4BD0-A2F4-B3F7F303BB7C}"/>
                  </a:ext>
                </a:extLst>
              </p:cNvPr>
              <p:cNvCxnSpPr>
                <a:cxnSpLocks/>
              </p:cNvCxnSpPr>
              <p:nvPr/>
            </p:nvCxnSpPr>
            <p:spPr>
              <a:xfrm>
                <a:off x="4003871" y="4259384"/>
                <a:ext cx="0" cy="21996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4FAC8D4C-49FE-46B6-B725-B82B32293B52}"/>
                  </a:ext>
                </a:extLst>
              </p:cNvPr>
              <p:cNvSpPr txBox="1"/>
              <p:nvPr/>
            </p:nvSpPr>
            <p:spPr>
              <a:xfrm>
                <a:off x="3800129" y="3822296"/>
                <a:ext cx="407484" cy="461665"/>
              </a:xfrm>
              <a:prstGeom prst="rect">
                <a:avLst/>
              </a:prstGeom>
              <a:solidFill>
                <a:srgbClr val="E6F4FF"/>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C</a:t>
                </a:r>
              </a:p>
            </p:txBody>
          </p:sp>
        </p:grpSp>
        <p:grpSp>
          <p:nvGrpSpPr>
            <p:cNvPr id="112" name="Group 111">
              <a:extLst>
                <a:ext uri="{FF2B5EF4-FFF2-40B4-BE49-F238E27FC236}">
                  <a16:creationId xmlns:a16="http://schemas.microsoft.com/office/drawing/2014/main" id="{3B0FA165-9F93-4206-B964-2CEF98BB21FC}"/>
                </a:ext>
              </a:extLst>
            </p:cNvPr>
            <p:cNvGrpSpPr/>
            <p:nvPr/>
          </p:nvGrpSpPr>
          <p:grpSpPr>
            <a:xfrm>
              <a:off x="7509129" y="5021271"/>
              <a:ext cx="539055" cy="604293"/>
              <a:chOff x="3797984" y="3830668"/>
              <a:chExt cx="539055" cy="604293"/>
            </a:xfrm>
          </p:grpSpPr>
          <p:cxnSp>
            <p:nvCxnSpPr>
              <p:cNvPr id="113" name="Straight Arrow Connector 112">
                <a:extLst>
                  <a:ext uri="{FF2B5EF4-FFF2-40B4-BE49-F238E27FC236}">
                    <a16:creationId xmlns:a16="http://schemas.microsoft.com/office/drawing/2014/main" id="{B3B04AE6-91DE-47AA-8D91-E5210AAF0AEB}"/>
                  </a:ext>
                </a:extLst>
              </p:cNvPr>
              <p:cNvCxnSpPr>
                <a:cxnSpLocks/>
              </p:cNvCxnSpPr>
              <p:nvPr/>
            </p:nvCxnSpPr>
            <p:spPr>
              <a:xfrm>
                <a:off x="4087037" y="4186973"/>
                <a:ext cx="250002" cy="247988"/>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005040D-95AE-4168-9AD2-86B42B622256}"/>
                  </a:ext>
                </a:extLst>
              </p:cNvPr>
              <p:cNvSpPr txBox="1"/>
              <p:nvPr/>
            </p:nvSpPr>
            <p:spPr>
              <a:xfrm>
                <a:off x="3797984" y="3830668"/>
                <a:ext cx="407484" cy="461665"/>
              </a:xfrm>
              <a:prstGeom prst="rect">
                <a:avLst/>
              </a:prstGeom>
              <a:solidFill>
                <a:srgbClr val="E6F4FF"/>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C</a:t>
                </a:r>
              </a:p>
            </p:txBody>
          </p:sp>
        </p:grpSp>
        <p:grpSp>
          <p:nvGrpSpPr>
            <p:cNvPr id="118" name="Group 117">
              <a:extLst>
                <a:ext uri="{FF2B5EF4-FFF2-40B4-BE49-F238E27FC236}">
                  <a16:creationId xmlns:a16="http://schemas.microsoft.com/office/drawing/2014/main" id="{DFA4D0BA-55E6-42FD-8001-91218F0A9380}"/>
                </a:ext>
              </a:extLst>
            </p:cNvPr>
            <p:cNvGrpSpPr/>
            <p:nvPr/>
          </p:nvGrpSpPr>
          <p:grpSpPr>
            <a:xfrm>
              <a:off x="5148719" y="4069384"/>
              <a:ext cx="634169" cy="461665"/>
              <a:chOff x="3800129" y="3822296"/>
              <a:chExt cx="634169" cy="461665"/>
            </a:xfrm>
          </p:grpSpPr>
          <p:cxnSp>
            <p:nvCxnSpPr>
              <p:cNvPr id="119" name="Straight Arrow Connector 118">
                <a:extLst>
                  <a:ext uri="{FF2B5EF4-FFF2-40B4-BE49-F238E27FC236}">
                    <a16:creationId xmlns:a16="http://schemas.microsoft.com/office/drawing/2014/main" id="{116820C4-4445-4895-A4F2-6D7DC6602822}"/>
                  </a:ext>
                </a:extLst>
              </p:cNvPr>
              <p:cNvCxnSpPr>
                <a:cxnSpLocks/>
              </p:cNvCxnSpPr>
              <p:nvPr/>
            </p:nvCxnSpPr>
            <p:spPr>
              <a:xfrm>
                <a:off x="4053260" y="4143868"/>
                <a:ext cx="381038"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EB37797C-B4B8-4A21-BD61-153CFCA65515}"/>
                  </a:ext>
                </a:extLst>
              </p:cNvPr>
              <p:cNvSpPr txBox="1"/>
              <p:nvPr/>
            </p:nvSpPr>
            <p:spPr>
              <a:xfrm>
                <a:off x="3800129" y="3822296"/>
                <a:ext cx="407484" cy="461665"/>
              </a:xfrm>
              <a:prstGeom prst="rect">
                <a:avLst/>
              </a:prstGeom>
              <a:solidFill>
                <a:srgbClr val="E6F4FF"/>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C</a:t>
                </a:r>
              </a:p>
            </p:txBody>
          </p:sp>
        </p:grpSp>
        <p:sp>
          <p:nvSpPr>
            <p:cNvPr id="122" name="Freeform: Shape 121">
              <a:extLst>
                <a:ext uri="{FF2B5EF4-FFF2-40B4-BE49-F238E27FC236}">
                  <a16:creationId xmlns:a16="http://schemas.microsoft.com/office/drawing/2014/main" id="{A5EDA7C5-8B94-4469-A517-9F6E49FFAD6D}"/>
                </a:ext>
              </a:extLst>
            </p:cNvPr>
            <p:cNvSpPr/>
            <p:nvPr/>
          </p:nvSpPr>
          <p:spPr>
            <a:xfrm>
              <a:off x="3585210" y="1744980"/>
              <a:ext cx="608380" cy="548640"/>
            </a:xfrm>
            <a:custGeom>
              <a:avLst/>
              <a:gdLst>
                <a:gd name="connsiteX0" fmla="*/ 0 w 1021080"/>
                <a:gd name="connsiteY0" fmla="*/ 548640 h 548640"/>
                <a:gd name="connsiteX1" fmla="*/ 0 w 1021080"/>
                <a:gd name="connsiteY1" fmla="*/ 0 h 548640"/>
                <a:gd name="connsiteX2" fmla="*/ 1021080 w 1021080"/>
                <a:gd name="connsiteY2" fmla="*/ 0 h 548640"/>
              </a:gdLst>
              <a:ahLst/>
              <a:cxnLst>
                <a:cxn ang="0">
                  <a:pos x="connsiteX0" y="connsiteY0"/>
                </a:cxn>
                <a:cxn ang="0">
                  <a:pos x="connsiteX1" y="connsiteY1"/>
                </a:cxn>
                <a:cxn ang="0">
                  <a:pos x="connsiteX2" y="connsiteY2"/>
                </a:cxn>
              </a:cxnLst>
              <a:rect l="l" t="t" r="r" b="b"/>
              <a:pathLst>
                <a:path w="1021080" h="548640">
                  <a:moveTo>
                    <a:pt x="0" y="548640"/>
                  </a:moveTo>
                  <a:lnTo>
                    <a:pt x="0" y="0"/>
                  </a:lnTo>
                  <a:lnTo>
                    <a:pt x="1021080"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3F68D82E-4EB7-413F-9F3C-041C944C5737}"/>
                </a:ext>
              </a:extLst>
            </p:cNvPr>
            <p:cNvSpPr/>
            <p:nvPr/>
          </p:nvSpPr>
          <p:spPr>
            <a:xfrm flipH="1">
              <a:off x="7016947" y="1744980"/>
              <a:ext cx="407484" cy="548640"/>
            </a:xfrm>
            <a:custGeom>
              <a:avLst/>
              <a:gdLst>
                <a:gd name="connsiteX0" fmla="*/ 0 w 1021080"/>
                <a:gd name="connsiteY0" fmla="*/ 548640 h 548640"/>
                <a:gd name="connsiteX1" fmla="*/ 0 w 1021080"/>
                <a:gd name="connsiteY1" fmla="*/ 0 h 548640"/>
                <a:gd name="connsiteX2" fmla="*/ 1021080 w 1021080"/>
                <a:gd name="connsiteY2" fmla="*/ 0 h 548640"/>
              </a:gdLst>
              <a:ahLst/>
              <a:cxnLst>
                <a:cxn ang="0">
                  <a:pos x="connsiteX0" y="connsiteY0"/>
                </a:cxn>
                <a:cxn ang="0">
                  <a:pos x="connsiteX1" y="connsiteY1"/>
                </a:cxn>
                <a:cxn ang="0">
                  <a:pos x="connsiteX2" y="connsiteY2"/>
                </a:cxn>
              </a:cxnLst>
              <a:rect l="l" t="t" r="r" b="b"/>
              <a:pathLst>
                <a:path w="1021080" h="548640">
                  <a:moveTo>
                    <a:pt x="0" y="548640"/>
                  </a:moveTo>
                  <a:lnTo>
                    <a:pt x="0" y="0"/>
                  </a:lnTo>
                  <a:lnTo>
                    <a:pt x="1021080"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C2F94AA6-B38B-454D-984D-110D25458E9A}"/>
                </a:ext>
              </a:extLst>
            </p:cNvPr>
            <p:cNvSpPr/>
            <p:nvPr/>
          </p:nvSpPr>
          <p:spPr>
            <a:xfrm flipH="1" flipV="1">
              <a:off x="8542042" y="2411918"/>
              <a:ext cx="963316" cy="380767"/>
            </a:xfrm>
            <a:custGeom>
              <a:avLst/>
              <a:gdLst>
                <a:gd name="connsiteX0" fmla="*/ 0 w 1021080"/>
                <a:gd name="connsiteY0" fmla="*/ 548640 h 548640"/>
                <a:gd name="connsiteX1" fmla="*/ 0 w 1021080"/>
                <a:gd name="connsiteY1" fmla="*/ 0 h 548640"/>
                <a:gd name="connsiteX2" fmla="*/ 1021080 w 1021080"/>
                <a:gd name="connsiteY2" fmla="*/ 0 h 548640"/>
              </a:gdLst>
              <a:ahLst/>
              <a:cxnLst>
                <a:cxn ang="0">
                  <a:pos x="connsiteX0" y="connsiteY0"/>
                </a:cxn>
                <a:cxn ang="0">
                  <a:pos x="connsiteX1" y="connsiteY1"/>
                </a:cxn>
                <a:cxn ang="0">
                  <a:pos x="connsiteX2" y="connsiteY2"/>
                </a:cxn>
              </a:cxnLst>
              <a:rect l="l" t="t" r="r" b="b"/>
              <a:pathLst>
                <a:path w="1021080" h="548640">
                  <a:moveTo>
                    <a:pt x="0" y="548640"/>
                  </a:moveTo>
                  <a:lnTo>
                    <a:pt x="0" y="0"/>
                  </a:lnTo>
                  <a:lnTo>
                    <a:pt x="1021080"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5F84A5B3-E909-402F-809B-D4371698FBE1}"/>
                </a:ext>
              </a:extLst>
            </p:cNvPr>
            <p:cNvSpPr/>
            <p:nvPr/>
          </p:nvSpPr>
          <p:spPr>
            <a:xfrm rot="10800000" flipH="1" flipV="1">
              <a:off x="3098041" y="4053688"/>
              <a:ext cx="692378" cy="278096"/>
            </a:xfrm>
            <a:custGeom>
              <a:avLst/>
              <a:gdLst>
                <a:gd name="connsiteX0" fmla="*/ 0 w 1021080"/>
                <a:gd name="connsiteY0" fmla="*/ 548640 h 548640"/>
                <a:gd name="connsiteX1" fmla="*/ 0 w 1021080"/>
                <a:gd name="connsiteY1" fmla="*/ 0 h 548640"/>
                <a:gd name="connsiteX2" fmla="*/ 1021080 w 1021080"/>
                <a:gd name="connsiteY2" fmla="*/ 0 h 548640"/>
              </a:gdLst>
              <a:ahLst/>
              <a:cxnLst>
                <a:cxn ang="0">
                  <a:pos x="connsiteX0" y="connsiteY0"/>
                </a:cxn>
                <a:cxn ang="0">
                  <a:pos x="connsiteX1" y="connsiteY1"/>
                </a:cxn>
                <a:cxn ang="0">
                  <a:pos x="connsiteX2" y="connsiteY2"/>
                </a:cxn>
              </a:cxnLst>
              <a:rect l="l" t="t" r="r" b="b"/>
              <a:pathLst>
                <a:path w="1021080" h="548640">
                  <a:moveTo>
                    <a:pt x="0" y="548640"/>
                  </a:moveTo>
                  <a:lnTo>
                    <a:pt x="0" y="0"/>
                  </a:lnTo>
                  <a:lnTo>
                    <a:pt x="1021080"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F4B0A176-B43B-4010-806A-D6B34AEC2AEB}"/>
                </a:ext>
              </a:extLst>
            </p:cNvPr>
            <p:cNvSpPr/>
            <p:nvPr/>
          </p:nvSpPr>
          <p:spPr>
            <a:xfrm rot="10800000" flipH="1">
              <a:off x="3105722" y="5049107"/>
              <a:ext cx="692378" cy="376963"/>
            </a:xfrm>
            <a:custGeom>
              <a:avLst/>
              <a:gdLst>
                <a:gd name="connsiteX0" fmla="*/ 0 w 1021080"/>
                <a:gd name="connsiteY0" fmla="*/ 548640 h 548640"/>
                <a:gd name="connsiteX1" fmla="*/ 0 w 1021080"/>
                <a:gd name="connsiteY1" fmla="*/ 0 h 548640"/>
                <a:gd name="connsiteX2" fmla="*/ 1021080 w 1021080"/>
                <a:gd name="connsiteY2" fmla="*/ 0 h 548640"/>
              </a:gdLst>
              <a:ahLst/>
              <a:cxnLst>
                <a:cxn ang="0">
                  <a:pos x="connsiteX0" y="connsiteY0"/>
                </a:cxn>
                <a:cxn ang="0">
                  <a:pos x="connsiteX1" y="connsiteY1"/>
                </a:cxn>
                <a:cxn ang="0">
                  <a:pos x="connsiteX2" y="connsiteY2"/>
                </a:cxn>
              </a:cxnLst>
              <a:rect l="l" t="t" r="r" b="b"/>
              <a:pathLst>
                <a:path w="1021080" h="548640">
                  <a:moveTo>
                    <a:pt x="0" y="548640"/>
                  </a:moveTo>
                  <a:lnTo>
                    <a:pt x="0" y="0"/>
                  </a:lnTo>
                  <a:lnTo>
                    <a:pt x="1021080"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F0308392-BA28-4FD4-91ED-F054DA43F6E0}"/>
                </a:ext>
              </a:extLst>
            </p:cNvPr>
            <p:cNvSpPr/>
            <p:nvPr/>
          </p:nvSpPr>
          <p:spPr>
            <a:xfrm flipV="1">
              <a:off x="2267041" y="2302472"/>
              <a:ext cx="1927036" cy="437721"/>
            </a:xfrm>
            <a:custGeom>
              <a:avLst/>
              <a:gdLst>
                <a:gd name="connsiteX0" fmla="*/ 0 w 1021080"/>
                <a:gd name="connsiteY0" fmla="*/ 548640 h 548640"/>
                <a:gd name="connsiteX1" fmla="*/ 0 w 1021080"/>
                <a:gd name="connsiteY1" fmla="*/ 0 h 548640"/>
                <a:gd name="connsiteX2" fmla="*/ 1021080 w 1021080"/>
                <a:gd name="connsiteY2" fmla="*/ 0 h 548640"/>
              </a:gdLst>
              <a:ahLst/>
              <a:cxnLst>
                <a:cxn ang="0">
                  <a:pos x="connsiteX0" y="connsiteY0"/>
                </a:cxn>
                <a:cxn ang="0">
                  <a:pos x="connsiteX1" y="connsiteY1"/>
                </a:cxn>
                <a:cxn ang="0">
                  <a:pos x="connsiteX2" y="connsiteY2"/>
                </a:cxn>
              </a:cxnLst>
              <a:rect l="l" t="t" r="r" b="b"/>
              <a:pathLst>
                <a:path w="1021080" h="548640">
                  <a:moveTo>
                    <a:pt x="0" y="548640"/>
                  </a:moveTo>
                  <a:lnTo>
                    <a:pt x="0" y="0"/>
                  </a:lnTo>
                  <a:lnTo>
                    <a:pt x="1021080"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extLst>
                <a:ext uri="{FF2B5EF4-FFF2-40B4-BE49-F238E27FC236}">
                  <a16:creationId xmlns:a16="http://schemas.microsoft.com/office/drawing/2014/main" id="{DA0B2256-DAEA-4AB6-BC89-AA52E446B9C8}"/>
                </a:ext>
              </a:extLst>
            </p:cNvPr>
            <p:cNvSpPr/>
            <p:nvPr/>
          </p:nvSpPr>
          <p:spPr>
            <a:xfrm flipV="1">
              <a:off x="8444332" y="6504507"/>
              <a:ext cx="2170536" cy="422638"/>
            </a:xfrm>
            <a:custGeom>
              <a:avLst/>
              <a:gdLst>
                <a:gd name="connsiteX0" fmla="*/ 0 w 1021080"/>
                <a:gd name="connsiteY0" fmla="*/ 548640 h 548640"/>
                <a:gd name="connsiteX1" fmla="*/ 0 w 1021080"/>
                <a:gd name="connsiteY1" fmla="*/ 0 h 548640"/>
                <a:gd name="connsiteX2" fmla="*/ 1021080 w 1021080"/>
                <a:gd name="connsiteY2" fmla="*/ 0 h 548640"/>
              </a:gdLst>
              <a:ahLst/>
              <a:cxnLst>
                <a:cxn ang="0">
                  <a:pos x="connsiteX0" y="connsiteY0"/>
                </a:cxn>
                <a:cxn ang="0">
                  <a:pos x="connsiteX1" y="connsiteY1"/>
                </a:cxn>
                <a:cxn ang="0">
                  <a:pos x="connsiteX2" y="connsiteY2"/>
                </a:cxn>
              </a:cxnLst>
              <a:rect l="l" t="t" r="r" b="b"/>
              <a:pathLst>
                <a:path w="1021080" h="548640">
                  <a:moveTo>
                    <a:pt x="0" y="548640"/>
                  </a:moveTo>
                  <a:lnTo>
                    <a:pt x="0" y="0"/>
                  </a:lnTo>
                  <a:lnTo>
                    <a:pt x="1021080"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86324A8F-9E12-45D0-AD81-C84A09B4493A}"/>
                </a:ext>
              </a:extLst>
            </p:cNvPr>
            <p:cNvGrpSpPr/>
            <p:nvPr/>
          </p:nvGrpSpPr>
          <p:grpSpPr>
            <a:xfrm>
              <a:off x="4171882" y="2678392"/>
              <a:ext cx="4357823" cy="221306"/>
              <a:chOff x="4167965" y="2678392"/>
              <a:chExt cx="4357823" cy="221306"/>
            </a:xfrm>
          </p:grpSpPr>
          <p:sp>
            <p:nvSpPr>
              <p:cNvPr id="129" name="Oval 128">
                <a:extLst>
                  <a:ext uri="{FF2B5EF4-FFF2-40B4-BE49-F238E27FC236}">
                    <a16:creationId xmlns:a16="http://schemas.microsoft.com/office/drawing/2014/main" id="{BFC17810-C11A-4CF1-8D9E-41C0207CFCB0}"/>
                  </a:ext>
                </a:extLst>
              </p:cNvPr>
              <p:cNvSpPr/>
              <p:nvPr/>
            </p:nvSpPr>
            <p:spPr>
              <a:xfrm>
                <a:off x="6232334" y="2678392"/>
                <a:ext cx="221306" cy="221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1626A65A-6B22-4F89-BCA8-15E4C10CA588}"/>
                  </a:ext>
                </a:extLst>
              </p:cNvPr>
              <p:cNvSpPr/>
              <p:nvPr/>
            </p:nvSpPr>
            <p:spPr>
              <a:xfrm>
                <a:off x="8304482" y="2678392"/>
                <a:ext cx="221306" cy="221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3BAAAA1F-9931-4A6F-9C0A-E82D7C2C5506}"/>
                  </a:ext>
                </a:extLst>
              </p:cNvPr>
              <p:cNvSpPr/>
              <p:nvPr/>
            </p:nvSpPr>
            <p:spPr>
              <a:xfrm>
                <a:off x="4167965" y="2678392"/>
                <a:ext cx="221306" cy="221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A3107D7C-C114-4FB0-8F33-DBF1158A047F}"/>
                </a:ext>
              </a:extLst>
            </p:cNvPr>
            <p:cNvGrpSpPr/>
            <p:nvPr/>
          </p:nvGrpSpPr>
          <p:grpSpPr>
            <a:xfrm>
              <a:off x="4171882" y="4484429"/>
              <a:ext cx="4357823" cy="221306"/>
              <a:chOff x="4167965" y="4484429"/>
              <a:chExt cx="4357823" cy="221306"/>
            </a:xfrm>
          </p:grpSpPr>
          <p:sp>
            <p:nvSpPr>
              <p:cNvPr id="132" name="Oval 131">
                <a:extLst>
                  <a:ext uri="{FF2B5EF4-FFF2-40B4-BE49-F238E27FC236}">
                    <a16:creationId xmlns:a16="http://schemas.microsoft.com/office/drawing/2014/main" id="{B1677640-B0A6-49D6-B420-F155B62F46C1}"/>
                  </a:ext>
                </a:extLst>
              </p:cNvPr>
              <p:cNvSpPr/>
              <p:nvPr/>
            </p:nvSpPr>
            <p:spPr>
              <a:xfrm>
                <a:off x="6232334" y="4484429"/>
                <a:ext cx="221306" cy="221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73A6531-370A-4E6B-AD14-43A2F6749C2D}"/>
                  </a:ext>
                </a:extLst>
              </p:cNvPr>
              <p:cNvSpPr/>
              <p:nvPr/>
            </p:nvSpPr>
            <p:spPr>
              <a:xfrm>
                <a:off x="8304482" y="4484429"/>
                <a:ext cx="221306" cy="221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AE78D4EF-A069-48B6-A839-73589F7099F9}"/>
                  </a:ext>
                </a:extLst>
              </p:cNvPr>
              <p:cNvSpPr/>
              <p:nvPr/>
            </p:nvSpPr>
            <p:spPr>
              <a:xfrm>
                <a:off x="4167965" y="4484429"/>
                <a:ext cx="221306" cy="221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69D56852-51F0-4D78-98F2-291C81B56F11}"/>
                </a:ext>
              </a:extLst>
            </p:cNvPr>
            <p:cNvGrpSpPr/>
            <p:nvPr/>
          </p:nvGrpSpPr>
          <p:grpSpPr>
            <a:xfrm>
              <a:off x="4171882" y="6322647"/>
              <a:ext cx="4357823" cy="221306"/>
              <a:chOff x="4175798" y="6322647"/>
              <a:chExt cx="4357823" cy="221306"/>
            </a:xfrm>
          </p:grpSpPr>
          <p:sp>
            <p:nvSpPr>
              <p:cNvPr id="135" name="Oval 134">
                <a:extLst>
                  <a:ext uri="{FF2B5EF4-FFF2-40B4-BE49-F238E27FC236}">
                    <a16:creationId xmlns:a16="http://schemas.microsoft.com/office/drawing/2014/main" id="{8D08301B-6498-4B72-81D6-A4E0FAA51740}"/>
                  </a:ext>
                </a:extLst>
              </p:cNvPr>
              <p:cNvSpPr/>
              <p:nvPr/>
            </p:nvSpPr>
            <p:spPr>
              <a:xfrm>
                <a:off x="6240167" y="6322647"/>
                <a:ext cx="221306" cy="221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79672EF6-BEDF-4275-9F65-D053BFD92DBE}"/>
                  </a:ext>
                </a:extLst>
              </p:cNvPr>
              <p:cNvSpPr/>
              <p:nvPr/>
            </p:nvSpPr>
            <p:spPr>
              <a:xfrm>
                <a:off x="8312315" y="6322647"/>
                <a:ext cx="221306" cy="221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FC3E049-7430-43E9-8BBA-C0FC1EF4F642}"/>
                  </a:ext>
                </a:extLst>
              </p:cNvPr>
              <p:cNvSpPr/>
              <p:nvPr/>
            </p:nvSpPr>
            <p:spPr>
              <a:xfrm>
                <a:off x="4175798" y="6322647"/>
                <a:ext cx="221306" cy="221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a:extLst>
                <a:ext uri="{FF2B5EF4-FFF2-40B4-BE49-F238E27FC236}">
                  <a16:creationId xmlns:a16="http://schemas.microsoft.com/office/drawing/2014/main" id="{2431BB6B-5012-40DA-B84E-A10ACD459E62}"/>
                </a:ext>
              </a:extLst>
            </p:cNvPr>
            <p:cNvGrpSpPr/>
            <p:nvPr/>
          </p:nvGrpSpPr>
          <p:grpSpPr>
            <a:xfrm>
              <a:off x="743055" y="1683210"/>
              <a:ext cx="2059820" cy="731065"/>
              <a:chOff x="-150962" y="1739641"/>
              <a:chExt cx="2059820" cy="731065"/>
            </a:xfrm>
          </p:grpSpPr>
          <p:sp>
            <p:nvSpPr>
              <p:cNvPr id="9" name="TextBox 8">
                <a:extLst>
                  <a:ext uri="{FF2B5EF4-FFF2-40B4-BE49-F238E27FC236}">
                    <a16:creationId xmlns:a16="http://schemas.microsoft.com/office/drawing/2014/main" id="{8F14F565-C16E-495B-8064-B404FCC6C426}"/>
                  </a:ext>
                </a:extLst>
              </p:cNvPr>
              <p:cNvSpPr txBox="1"/>
              <p:nvPr/>
            </p:nvSpPr>
            <p:spPr>
              <a:xfrm>
                <a:off x="-150962" y="1739641"/>
                <a:ext cx="112562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Host 1</a:t>
                </a:r>
              </a:p>
            </p:txBody>
          </p:sp>
          <p:pic>
            <p:nvPicPr>
              <p:cNvPr id="142" name="Picture 141">
                <a:extLst>
                  <a:ext uri="{FF2B5EF4-FFF2-40B4-BE49-F238E27FC236}">
                    <a16:creationId xmlns:a16="http://schemas.microsoft.com/office/drawing/2014/main" id="{3A6C6EFA-1238-4719-B50E-3E6B219A0CF7}"/>
                  </a:ext>
                </a:extLst>
              </p:cNvPr>
              <p:cNvPicPr>
                <a:picLocks noChangeAspect="1"/>
              </p:cNvPicPr>
              <p:nvPr/>
            </p:nvPicPr>
            <p:blipFill>
              <a:blip r:embed="rId3"/>
              <a:stretch>
                <a:fillRect/>
              </a:stretch>
            </p:blipFill>
            <p:spPr>
              <a:xfrm>
                <a:off x="938418" y="1739641"/>
                <a:ext cx="970440" cy="731065"/>
              </a:xfrm>
              <a:prstGeom prst="rect">
                <a:avLst/>
              </a:prstGeom>
            </p:spPr>
          </p:pic>
        </p:grpSp>
        <p:grpSp>
          <p:nvGrpSpPr>
            <p:cNvPr id="144" name="Group 143">
              <a:extLst>
                <a:ext uri="{FF2B5EF4-FFF2-40B4-BE49-F238E27FC236}">
                  <a16:creationId xmlns:a16="http://schemas.microsoft.com/office/drawing/2014/main" id="{228BCF90-BF77-4447-B420-416F9124C3AF}"/>
                </a:ext>
              </a:extLst>
            </p:cNvPr>
            <p:cNvGrpSpPr/>
            <p:nvPr/>
          </p:nvGrpSpPr>
          <p:grpSpPr>
            <a:xfrm>
              <a:off x="8605725" y="6390299"/>
              <a:ext cx="1941309" cy="461665"/>
              <a:chOff x="2546952" y="2205406"/>
              <a:chExt cx="1941309" cy="461665"/>
            </a:xfrm>
          </p:grpSpPr>
          <p:sp>
            <p:nvSpPr>
              <p:cNvPr id="145" name="TextBox 144">
                <a:extLst>
                  <a:ext uri="{FF2B5EF4-FFF2-40B4-BE49-F238E27FC236}">
                    <a16:creationId xmlns:a16="http://schemas.microsoft.com/office/drawing/2014/main" id="{2FE807F4-D9DF-434F-9253-3A86D052F56A}"/>
                  </a:ext>
                </a:extLst>
              </p:cNvPr>
              <p:cNvSpPr txBox="1"/>
              <p:nvPr/>
            </p:nvSpPr>
            <p:spPr>
              <a:xfrm>
                <a:off x="2987883" y="2205406"/>
                <a:ext cx="407484" cy="461665"/>
              </a:xfrm>
              <a:prstGeom prst="rect">
                <a:avLst/>
              </a:prstGeom>
              <a:solidFill>
                <a:srgbClr val="E6F4FF"/>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C</a:t>
                </a:r>
              </a:p>
            </p:txBody>
          </p:sp>
          <p:grpSp>
            <p:nvGrpSpPr>
              <p:cNvPr id="146" name="Group 145">
                <a:extLst>
                  <a:ext uri="{FF2B5EF4-FFF2-40B4-BE49-F238E27FC236}">
                    <a16:creationId xmlns:a16="http://schemas.microsoft.com/office/drawing/2014/main" id="{F5B32B1A-A4F8-4E69-94A9-F0E299F658C7}"/>
                  </a:ext>
                </a:extLst>
              </p:cNvPr>
              <p:cNvGrpSpPr/>
              <p:nvPr/>
            </p:nvGrpSpPr>
            <p:grpSpPr>
              <a:xfrm>
                <a:off x="3844346" y="2205406"/>
                <a:ext cx="643915" cy="461665"/>
                <a:chOff x="5123473" y="2316735"/>
                <a:chExt cx="643915" cy="461665"/>
              </a:xfrm>
            </p:grpSpPr>
            <p:cxnSp>
              <p:nvCxnSpPr>
                <p:cNvPr id="149" name="Straight Arrow Connector 148">
                  <a:extLst>
                    <a:ext uri="{FF2B5EF4-FFF2-40B4-BE49-F238E27FC236}">
                      <a16:creationId xmlns:a16="http://schemas.microsoft.com/office/drawing/2014/main" id="{F6AB6F46-1ACA-41B3-A61A-E953CF65D747}"/>
                    </a:ext>
                  </a:extLst>
                </p:cNvPr>
                <p:cNvCxnSpPr>
                  <a:cxnSpLocks/>
                </p:cNvCxnSpPr>
                <p:nvPr/>
              </p:nvCxnSpPr>
              <p:spPr>
                <a:xfrm>
                  <a:off x="5530957" y="2599863"/>
                  <a:ext cx="23643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CF3052E-63BF-4454-928A-38A742934FD9}"/>
                    </a:ext>
                  </a:extLst>
                </p:cNvPr>
                <p:cNvSpPr txBox="1"/>
                <p:nvPr/>
              </p:nvSpPr>
              <p:spPr>
                <a:xfrm>
                  <a:off x="5123473" y="2316735"/>
                  <a:ext cx="407484" cy="461665"/>
                </a:xfrm>
                <a:prstGeom prst="rect">
                  <a:avLst/>
                </a:prstGeom>
                <a:solidFill>
                  <a:srgbClr val="E7FFEA"/>
                </a:solidFill>
                <a:ln>
                  <a:solidFill>
                    <a:srgbClr val="00206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A</a:t>
                  </a:r>
                </a:p>
              </p:txBody>
            </p:sp>
          </p:grpSp>
          <p:sp>
            <p:nvSpPr>
              <p:cNvPr id="147" name="TextBox 146">
                <a:extLst>
                  <a:ext uri="{FF2B5EF4-FFF2-40B4-BE49-F238E27FC236}">
                    <a16:creationId xmlns:a16="http://schemas.microsoft.com/office/drawing/2014/main" id="{C6698652-9180-442D-9910-9FEF8C7E71EF}"/>
                  </a:ext>
                </a:extLst>
              </p:cNvPr>
              <p:cNvSpPr txBox="1"/>
              <p:nvPr/>
            </p:nvSpPr>
            <p:spPr>
              <a:xfrm>
                <a:off x="3416114" y="2205406"/>
                <a:ext cx="407484" cy="461665"/>
              </a:xfrm>
              <a:prstGeom prst="rect">
                <a:avLst/>
              </a:prstGeom>
              <a:solidFill>
                <a:srgbClr val="FFF6E7"/>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B</a:t>
                </a:r>
              </a:p>
            </p:txBody>
          </p:sp>
          <p:sp>
            <p:nvSpPr>
              <p:cNvPr id="148" name="TextBox 147">
                <a:extLst>
                  <a:ext uri="{FF2B5EF4-FFF2-40B4-BE49-F238E27FC236}">
                    <a16:creationId xmlns:a16="http://schemas.microsoft.com/office/drawing/2014/main" id="{D5B95382-4EB7-45FB-B77D-78FA3CBAF68B}"/>
                  </a:ext>
                </a:extLst>
              </p:cNvPr>
              <p:cNvSpPr txBox="1"/>
              <p:nvPr/>
            </p:nvSpPr>
            <p:spPr>
              <a:xfrm>
                <a:off x="2546952" y="2205406"/>
                <a:ext cx="407484" cy="461665"/>
              </a:xfrm>
              <a:prstGeom prst="rect">
                <a:avLst/>
              </a:prstGeom>
              <a:solidFill>
                <a:srgbClr val="FFE5E9"/>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D</a:t>
                </a:r>
              </a:p>
            </p:txBody>
          </p:sp>
        </p:grpSp>
        <p:grpSp>
          <p:nvGrpSpPr>
            <p:cNvPr id="153" name="Group 152">
              <a:extLst>
                <a:ext uri="{FF2B5EF4-FFF2-40B4-BE49-F238E27FC236}">
                  <a16:creationId xmlns:a16="http://schemas.microsoft.com/office/drawing/2014/main" id="{0D213579-A7AF-4D9E-B5BB-C603597C0332}"/>
                </a:ext>
              </a:extLst>
            </p:cNvPr>
            <p:cNvGrpSpPr/>
            <p:nvPr/>
          </p:nvGrpSpPr>
          <p:grpSpPr>
            <a:xfrm>
              <a:off x="10585134" y="5837721"/>
              <a:ext cx="1125629" cy="1183864"/>
              <a:chOff x="10130245" y="5120829"/>
              <a:chExt cx="1125629" cy="1183864"/>
            </a:xfrm>
          </p:grpSpPr>
          <p:sp>
            <p:nvSpPr>
              <p:cNvPr id="34" name="TextBox 33">
                <a:extLst>
                  <a:ext uri="{FF2B5EF4-FFF2-40B4-BE49-F238E27FC236}">
                    <a16:creationId xmlns:a16="http://schemas.microsoft.com/office/drawing/2014/main" id="{E61D8549-3797-4B67-9B47-68D8A40DC3F9}"/>
                  </a:ext>
                </a:extLst>
              </p:cNvPr>
              <p:cNvSpPr txBox="1"/>
              <p:nvPr/>
            </p:nvSpPr>
            <p:spPr>
              <a:xfrm>
                <a:off x="10130245" y="5120829"/>
                <a:ext cx="112562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Host 2</a:t>
                </a:r>
              </a:p>
            </p:txBody>
          </p:sp>
          <p:pic>
            <p:nvPicPr>
              <p:cNvPr id="152" name="Picture 151">
                <a:extLst>
                  <a:ext uri="{FF2B5EF4-FFF2-40B4-BE49-F238E27FC236}">
                    <a16:creationId xmlns:a16="http://schemas.microsoft.com/office/drawing/2014/main" id="{4372F981-9FD1-476D-BACB-7EEF4A9729B0}"/>
                  </a:ext>
                </a:extLst>
              </p:cNvPr>
              <p:cNvPicPr>
                <a:picLocks noChangeAspect="1"/>
              </p:cNvPicPr>
              <p:nvPr/>
            </p:nvPicPr>
            <p:blipFill>
              <a:blip r:embed="rId3"/>
              <a:stretch>
                <a:fillRect/>
              </a:stretch>
            </p:blipFill>
            <p:spPr>
              <a:xfrm>
                <a:off x="10198079" y="5573628"/>
                <a:ext cx="970440" cy="731065"/>
              </a:xfrm>
              <a:prstGeom prst="rect">
                <a:avLst/>
              </a:prstGeom>
            </p:spPr>
          </p:pic>
        </p:grpSp>
        <p:grpSp>
          <p:nvGrpSpPr>
            <p:cNvPr id="143" name="Group 142">
              <a:extLst>
                <a:ext uri="{FF2B5EF4-FFF2-40B4-BE49-F238E27FC236}">
                  <a16:creationId xmlns:a16="http://schemas.microsoft.com/office/drawing/2014/main" id="{2ABAD427-F093-4565-B693-98B57402E43E}"/>
                </a:ext>
              </a:extLst>
            </p:cNvPr>
            <p:cNvGrpSpPr/>
            <p:nvPr/>
          </p:nvGrpSpPr>
          <p:grpSpPr>
            <a:xfrm>
              <a:off x="2493531" y="2186099"/>
              <a:ext cx="1941309" cy="461665"/>
              <a:chOff x="2546952" y="2205406"/>
              <a:chExt cx="1941309" cy="461665"/>
            </a:xfrm>
          </p:grpSpPr>
          <p:sp>
            <p:nvSpPr>
              <p:cNvPr id="37" name="TextBox 36">
                <a:extLst>
                  <a:ext uri="{FF2B5EF4-FFF2-40B4-BE49-F238E27FC236}">
                    <a16:creationId xmlns:a16="http://schemas.microsoft.com/office/drawing/2014/main" id="{0CA29824-6F0E-46CD-9974-3C8112E740F0}"/>
                  </a:ext>
                </a:extLst>
              </p:cNvPr>
              <p:cNvSpPr txBox="1"/>
              <p:nvPr/>
            </p:nvSpPr>
            <p:spPr>
              <a:xfrm>
                <a:off x="2987883" y="2205406"/>
                <a:ext cx="407484" cy="461665"/>
              </a:xfrm>
              <a:prstGeom prst="rect">
                <a:avLst/>
              </a:prstGeom>
              <a:solidFill>
                <a:srgbClr val="E6F4FF"/>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C</a:t>
                </a:r>
              </a:p>
            </p:txBody>
          </p:sp>
          <p:grpSp>
            <p:nvGrpSpPr>
              <p:cNvPr id="75" name="Group 74">
                <a:extLst>
                  <a:ext uri="{FF2B5EF4-FFF2-40B4-BE49-F238E27FC236}">
                    <a16:creationId xmlns:a16="http://schemas.microsoft.com/office/drawing/2014/main" id="{7BEC07BA-37C8-4DDE-B779-908D12E51796}"/>
                  </a:ext>
                </a:extLst>
              </p:cNvPr>
              <p:cNvGrpSpPr/>
              <p:nvPr/>
            </p:nvGrpSpPr>
            <p:grpSpPr>
              <a:xfrm>
                <a:off x="3844346" y="2205406"/>
                <a:ext cx="643915" cy="461665"/>
                <a:chOff x="5123473" y="2316735"/>
                <a:chExt cx="643915" cy="461665"/>
              </a:xfrm>
            </p:grpSpPr>
            <p:cxnSp>
              <p:nvCxnSpPr>
                <p:cNvPr id="76" name="Straight Arrow Connector 75">
                  <a:extLst>
                    <a:ext uri="{FF2B5EF4-FFF2-40B4-BE49-F238E27FC236}">
                      <a16:creationId xmlns:a16="http://schemas.microsoft.com/office/drawing/2014/main" id="{F42C8CA8-A1AB-4DDB-8694-03A872A71D1C}"/>
                    </a:ext>
                  </a:extLst>
                </p:cNvPr>
                <p:cNvCxnSpPr>
                  <a:cxnSpLocks/>
                </p:cNvCxnSpPr>
                <p:nvPr/>
              </p:nvCxnSpPr>
              <p:spPr>
                <a:xfrm>
                  <a:off x="5530957" y="2599863"/>
                  <a:ext cx="23643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569DECD-70B1-4F53-B01A-99A17B9BD09F}"/>
                    </a:ext>
                  </a:extLst>
                </p:cNvPr>
                <p:cNvSpPr txBox="1"/>
                <p:nvPr/>
              </p:nvSpPr>
              <p:spPr>
                <a:xfrm>
                  <a:off x="5123473" y="2316735"/>
                  <a:ext cx="407484" cy="461665"/>
                </a:xfrm>
                <a:prstGeom prst="rect">
                  <a:avLst/>
                </a:prstGeom>
                <a:solidFill>
                  <a:srgbClr val="E7FFEA"/>
                </a:solidFill>
                <a:ln>
                  <a:solidFill>
                    <a:srgbClr val="00206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A</a:t>
                  </a:r>
                </a:p>
              </p:txBody>
            </p:sp>
          </p:grpSp>
          <p:sp>
            <p:nvSpPr>
              <p:cNvPr id="94" name="TextBox 93">
                <a:extLst>
                  <a:ext uri="{FF2B5EF4-FFF2-40B4-BE49-F238E27FC236}">
                    <a16:creationId xmlns:a16="http://schemas.microsoft.com/office/drawing/2014/main" id="{69E9E0FE-92E8-46FA-914E-C57EEF22B4B1}"/>
                  </a:ext>
                </a:extLst>
              </p:cNvPr>
              <p:cNvSpPr txBox="1"/>
              <p:nvPr/>
            </p:nvSpPr>
            <p:spPr>
              <a:xfrm>
                <a:off x="3416114" y="2205406"/>
                <a:ext cx="407484" cy="461665"/>
              </a:xfrm>
              <a:prstGeom prst="rect">
                <a:avLst/>
              </a:prstGeom>
              <a:solidFill>
                <a:srgbClr val="FFF6E7"/>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B</a:t>
                </a:r>
              </a:p>
            </p:txBody>
          </p:sp>
          <p:sp>
            <p:nvSpPr>
              <p:cNvPr id="106" name="TextBox 105">
                <a:extLst>
                  <a:ext uri="{FF2B5EF4-FFF2-40B4-BE49-F238E27FC236}">
                    <a16:creationId xmlns:a16="http://schemas.microsoft.com/office/drawing/2014/main" id="{027F9CAA-EE51-4141-B7E2-8E77829EF11B}"/>
                  </a:ext>
                </a:extLst>
              </p:cNvPr>
              <p:cNvSpPr txBox="1"/>
              <p:nvPr/>
            </p:nvSpPr>
            <p:spPr>
              <a:xfrm>
                <a:off x="2546952" y="2205406"/>
                <a:ext cx="407484" cy="461665"/>
              </a:xfrm>
              <a:prstGeom prst="rect">
                <a:avLst/>
              </a:prstGeom>
              <a:solidFill>
                <a:srgbClr val="FFE5E9"/>
              </a:solidFill>
              <a:ln>
                <a:solidFill>
                  <a:srgbClr val="002060"/>
                </a:solidFill>
              </a:ln>
            </p:spPr>
            <p:txBody>
              <a:bodyPr wrap="none" rtlCol="0">
                <a:spAutoFit/>
              </a:bodyPr>
              <a:lstStyle/>
              <a:p>
                <a:pPr algn="ctr"/>
                <a:r>
                  <a:rPr lang="en-US" sz="2400" b="1" dirty="0">
                    <a:solidFill>
                      <a:srgbClr val="002060"/>
                    </a:solidFill>
                    <a:latin typeface="Arial" panose="020B0604020202020204" pitchFamily="34" charset="0"/>
                    <a:cs typeface="Arial" panose="020B0604020202020204" pitchFamily="34" charset="0"/>
                  </a:rPr>
                  <a:t>D</a:t>
                </a:r>
              </a:p>
            </p:txBody>
          </p:sp>
        </p:grpSp>
      </p:grpSp>
      <p:sp>
        <p:nvSpPr>
          <p:cNvPr id="102" name="TextBox 101">
            <a:extLst>
              <a:ext uri="{FF2B5EF4-FFF2-40B4-BE49-F238E27FC236}">
                <a16:creationId xmlns:a16="http://schemas.microsoft.com/office/drawing/2014/main" id="{EA334CF1-78F6-4AF4-BD55-991210C6C4B6}"/>
              </a:ext>
            </a:extLst>
          </p:cNvPr>
          <p:cNvSpPr txBox="1"/>
          <p:nvPr/>
        </p:nvSpPr>
        <p:spPr>
          <a:xfrm>
            <a:off x="2450580" y="833593"/>
            <a:ext cx="9741420" cy="523220"/>
          </a:xfrm>
          <a:prstGeom prst="rect">
            <a:avLst/>
          </a:prstGeom>
          <a:noFill/>
        </p:spPr>
        <p:txBody>
          <a:bodyPr wrap="square">
            <a:spAutoFit/>
          </a:bodyPr>
          <a:lstStyle/>
          <a:p>
            <a:r>
              <a:rPr lang="en-US" sz="2800" b="1" i="0" dirty="0">
                <a:solidFill>
                  <a:srgbClr val="002060"/>
                </a:solidFill>
                <a:effectLst/>
                <a:latin typeface="Arial" panose="020B0604020202020204" pitchFamily="34" charset="0"/>
                <a:cs typeface="Arial" panose="020B0604020202020204" pitchFamily="34" charset="0"/>
              </a:rPr>
              <a:t>What are Datagram Networks?</a:t>
            </a:r>
            <a:endParaRPr lang="en-US" sz="2800"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1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3994156" y="-80016"/>
            <a:ext cx="533272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IP Datagram Format </a:t>
            </a:r>
          </a:p>
        </p:txBody>
      </p:sp>
      <p:sp>
        <p:nvSpPr>
          <p:cNvPr id="6" name="TextBox 5">
            <a:extLst>
              <a:ext uri="{FF2B5EF4-FFF2-40B4-BE49-F238E27FC236}">
                <a16:creationId xmlns:a16="http://schemas.microsoft.com/office/drawing/2014/main" id="{9FCBFE00-876A-1F5E-7229-7CA8938262AC}"/>
              </a:ext>
            </a:extLst>
          </p:cNvPr>
          <p:cNvSpPr txBox="1"/>
          <p:nvPr/>
        </p:nvSpPr>
        <p:spPr>
          <a:xfrm>
            <a:off x="2459038" y="838200"/>
            <a:ext cx="9732962" cy="5837495"/>
          </a:xfrm>
          <a:prstGeom prst="rect">
            <a:avLst/>
          </a:prstGeom>
          <a:noFill/>
        </p:spPr>
        <p:txBody>
          <a:bodyPr wrap="square">
            <a:spAutoFit/>
          </a:bodyPr>
          <a:lstStyle/>
          <a:p>
            <a:pPr>
              <a:lnSpc>
                <a:spcPts val="2800"/>
              </a:lnSpc>
            </a:pPr>
            <a:r>
              <a:rPr lang="en-US" sz="2800" b="1" i="0" dirty="0">
                <a:solidFill>
                  <a:srgbClr val="002060"/>
                </a:solidFill>
                <a:effectLst/>
                <a:latin typeface="Arial" panose="020B0604020202020204" pitchFamily="34" charset="0"/>
                <a:cs typeface="Arial" panose="020B0604020202020204" pitchFamily="34" charset="0"/>
              </a:rPr>
              <a:t>Format of an IP Datagram:</a:t>
            </a:r>
          </a:p>
          <a:p>
            <a:pPr>
              <a:lnSpc>
                <a:spcPts val="2800"/>
              </a:lnSpc>
            </a:pPr>
            <a:endParaRPr lang="en-US" sz="2800" b="1" i="0" dirty="0">
              <a:effectLst/>
              <a:latin typeface="Arial" panose="020B0604020202020204" pitchFamily="34" charset="0"/>
              <a:cs typeface="Arial" panose="020B0604020202020204" pitchFamily="34" charset="0"/>
            </a:endParaRPr>
          </a:p>
          <a:p>
            <a:pPr marL="457200" indent="-457200">
              <a:lnSpc>
                <a:spcPts val="28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An IP datagram is t</a:t>
            </a:r>
            <a:r>
              <a:rPr lang="en-US" sz="2800" b="1" i="0" dirty="0">
                <a:effectLst/>
                <a:latin typeface="Arial" panose="020B0604020202020204" pitchFamily="34" charset="0"/>
                <a:cs typeface="Arial" panose="020B0604020202020204" pitchFamily="34" charset="0"/>
              </a:rPr>
              <a:t>he format of data that can be recognized and processed by the IP protocol. It consists of two components; the header and the data</a:t>
            </a:r>
            <a:r>
              <a:rPr lang="en-US" sz="2800" b="1" dirty="0">
                <a:latin typeface="Arial" panose="020B0604020202020204" pitchFamily="34" charset="0"/>
                <a:cs typeface="Arial" panose="020B0604020202020204" pitchFamily="34" charset="0"/>
              </a:rPr>
              <a:t>.</a:t>
            </a:r>
          </a:p>
          <a:p>
            <a:pPr marL="457200" indent="-457200">
              <a:lnSpc>
                <a:spcPts val="2800"/>
              </a:lnSpc>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457200" indent="-457200">
              <a:lnSpc>
                <a:spcPts val="2800"/>
              </a:lnSpc>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The fields within the datagram, excluding the data itself, each have specific roles in the data transmission process. </a:t>
            </a:r>
          </a:p>
          <a:p>
            <a:pPr marL="457200" indent="-457200">
              <a:lnSpc>
                <a:spcPts val="2800"/>
              </a:lnSpc>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457200" indent="-457200">
              <a:lnSpc>
                <a:spcPts val="2800"/>
              </a:lnSpc>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Every field in the IP datagram has a fixed size, except for the IP Options field, which can range from 20 to 60 bytes in length. The header is used by the sending computer to communicate with the protocol at the same layer on the destination computer. </a:t>
            </a:r>
          </a:p>
        </p:txBody>
      </p:sp>
    </p:spTree>
    <p:extLst>
      <p:ext uri="{BB962C8B-B14F-4D97-AF65-F5344CB8AC3E}">
        <p14:creationId xmlns:p14="http://schemas.microsoft.com/office/powerpoint/2010/main" val="378035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15028" y="669503"/>
            <a:ext cx="4665323" cy="658835"/>
          </a:xfrm>
          <a:prstGeom prst="rect">
            <a:avLst/>
          </a:prstGeom>
          <a:noFill/>
        </p:spPr>
        <p:txBody>
          <a:bodyPr wrap="square">
            <a:spAutoFit/>
          </a:bodyPr>
          <a:lstStyle/>
          <a:p>
            <a:pPr>
              <a:lnSpc>
                <a:spcPct val="150000"/>
              </a:lnSpc>
            </a:pPr>
            <a:r>
              <a:rPr lang="en-US" sz="2800" b="1" i="0" dirty="0">
                <a:solidFill>
                  <a:srgbClr val="002060"/>
                </a:solidFill>
                <a:effectLst/>
                <a:latin typeface="Arial" panose="020B0604020202020204" pitchFamily="34" charset="0"/>
                <a:cs typeface="Arial" panose="020B0604020202020204" pitchFamily="34" charset="0"/>
              </a:rPr>
              <a:t>Format of an IP Datagram</a:t>
            </a:r>
            <a:r>
              <a:rPr lang="en-US" sz="2800" b="1" dirty="0">
                <a:solidFill>
                  <a:srgbClr val="002060"/>
                </a:solidFill>
                <a:latin typeface="Arial" panose="020B0604020202020204" pitchFamily="34" charset="0"/>
                <a:cs typeface="Arial" panose="020B0604020202020204" pitchFamily="34" charset="0"/>
              </a:rPr>
              <a:t>:</a:t>
            </a:r>
            <a:endParaRPr lang="en-US" sz="2800" b="1" i="0" dirty="0">
              <a:solidFill>
                <a:srgbClr val="00206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2D2E9A2-51F5-2EAE-5D63-55F4CF4FBE60}"/>
              </a:ext>
            </a:extLst>
          </p:cNvPr>
          <p:cNvPicPr>
            <a:picLocks noChangeAspect="1"/>
          </p:cNvPicPr>
          <p:nvPr/>
        </p:nvPicPr>
        <p:blipFill>
          <a:blip r:embed="rId2"/>
          <a:stretch>
            <a:fillRect/>
          </a:stretch>
        </p:blipFill>
        <p:spPr>
          <a:xfrm>
            <a:off x="2240895" y="7248880"/>
            <a:ext cx="11430000" cy="3695700"/>
          </a:xfrm>
          <a:prstGeom prst="rect">
            <a:avLst/>
          </a:prstGeom>
        </p:spPr>
      </p:pic>
      <p:sp>
        <p:nvSpPr>
          <p:cNvPr id="7" name="Title 1">
            <a:extLst>
              <a:ext uri="{FF2B5EF4-FFF2-40B4-BE49-F238E27FC236}">
                <a16:creationId xmlns:a16="http://schemas.microsoft.com/office/drawing/2014/main" id="{725FC9DA-CBB8-4245-9584-7F0AAB1AE338}"/>
              </a:ext>
            </a:extLst>
          </p:cNvPr>
          <p:cNvSpPr txBox="1">
            <a:spLocks/>
          </p:cNvSpPr>
          <p:nvPr/>
        </p:nvSpPr>
        <p:spPr>
          <a:xfrm>
            <a:off x="3994156" y="-80016"/>
            <a:ext cx="533272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IP Datagram Format </a:t>
            </a:r>
          </a:p>
        </p:txBody>
      </p:sp>
      <p:grpSp>
        <p:nvGrpSpPr>
          <p:cNvPr id="134" name="Group 133">
            <a:extLst>
              <a:ext uri="{FF2B5EF4-FFF2-40B4-BE49-F238E27FC236}">
                <a16:creationId xmlns:a16="http://schemas.microsoft.com/office/drawing/2014/main" id="{8DE0675D-F11E-4C88-8A90-04578B8EF865}"/>
              </a:ext>
            </a:extLst>
          </p:cNvPr>
          <p:cNvGrpSpPr/>
          <p:nvPr/>
        </p:nvGrpSpPr>
        <p:grpSpPr>
          <a:xfrm>
            <a:off x="133312" y="1369402"/>
            <a:ext cx="12027083" cy="5290172"/>
            <a:chOff x="1371562" y="1330274"/>
            <a:chExt cx="12027083" cy="5290172"/>
          </a:xfrm>
        </p:grpSpPr>
        <p:sp>
          <p:nvSpPr>
            <p:cNvPr id="4" name="TextBox 3">
              <a:extLst>
                <a:ext uri="{FF2B5EF4-FFF2-40B4-BE49-F238E27FC236}">
                  <a16:creationId xmlns:a16="http://schemas.microsoft.com/office/drawing/2014/main" id="{6D7C2459-0D0E-43B5-B955-5984B06B6BFF}"/>
                </a:ext>
              </a:extLst>
            </p:cNvPr>
            <p:cNvSpPr txBox="1"/>
            <p:nvPr/>
          </p:nvSpPr>
          <p:spPr>
            <a:xfrm>
              <a:off x="9593447" y="2573904"/>
              <a:ext cx="1224306" cy="605294"/>
            </a:xfrm>
            <a:prstGeom prst="rect">
              <a:avLst/>
            </a:prstGeom>
            <a:noFill/>
          </p:spPr>
          <p:txBody>
            <a:bodyPr wrap="square" rtlCol="0">
              <a:spAutoFit/>
            </a:bodyPr>
            <a:lstStyle/>
            <a:p>
              <a:pPr>
                <a:lnSpc>
                  <a:spcPts val="2000"/>
                </a:lnSpc>
              </a:pPr>
              <a:r>
                <a:rPr lang="en-US" b="1" dirty="0">
                  <a:latin typeface="Arial" panose="020B0604020202020204" pitchFamily="34" charset="0"/>
                  <a:cs typeface="Arial" panose="020B0604020202020204" pitchFamily="34" charset="0"/>
                </a:rPr>
                <a:t>32 bits = 4 bytes</a:t>
              </a:r>
            </a:p>
          </p:txBody>
        </p:sp>
        <p:grpSp>
          <p:nvGrpSpPr>
            <p:cNvPr id="83" name="Group 82">
              <a:extLst>
                <a:ext uri="{FF2B5EF4-FFF2-40B4-BE49-F238E27FC236}">
                  <a16:creationId xmlns:a16="http://schemas.microsoft.com/office/drawing/2014/main" id="{15E590E1-4D7C-4D46-AE93-9B54BEF4F8D7}"/>
                </a:ext>
              </a:extLst>
            </p:cNvPr>
            <p:cNvGrpSpPr/>
            <p:nvPr/>
          </p:nvGrpSpPr>
          <p:grpSpPr>
            <a:xfrm>
              <a:off x="1371562" y="1330274"/>
              <a:ext cx="10577911" cy="5290172"/>
              <a:chOff x="1045836" y="1121256"/>
              <a:chExt cx="10577911" cy="4275367"/>
            </a:xfrm>
          </p:grpSpPr>
          <p:grpSp>
            <p:nvGrpSpPr>
              <p:cNvPr id="72" name="Group 71">
                <a:extLst>
                  <a:ext uri="{FF2B5EF4-FFF2-40B4-BE49-F238E27FC236}">
                    <a16:creationId xmlns:a16="http://schemas.microsoft.com/office/drawing/2014/main" id="{AE60216B-8C13-4011-AAB9-CC2B5EF480DA}"/>
                  </a:ext>
                </a:extLst>
              </p:cNvPr>
              <p:cNvGrpSpPr/>
              <p:nvPr/>
            </p:nvGrpSpPr>
            <p:grpSpPr>
              <a:xfrm>
                <a:off x="1053379" y="1400698"/>
                <a:ext cx="10570368" cy="3995925"/>
                <a:chOff x="3124200" y="2231743"/>
                <a:chExt cx="9027756" cy="3412770"/>
              </a:xfrm>
            </p:grpSpPr>
            <p:sp>
              <p:nvSpPr>
                <p:cNvPr id="9" name="Rectangle 8">
                  <a:extLst>
                    <a:ext uri="{FF2B5EF4-FFF2-40B4-BE49-F238E27FC236}">
                      <a16:creationId xmlns:a16="http://schemas.microsoft.com/office/drawing/2014/main" id="{DB5D90DA-180C-46A2-A227-DB38CBDCC54E}"/>
                    </a:ext>
                  </a:extLst>
                </p:cNvPr>
                <p:cNvSpPr/>
                <p:nvPr/>
              </p:nvSpPr>
              <p:spPr>
                <a:xfrm>
                  <a:off x="3129914" y="2819816"/>
                  <a:ext cx="6985000" cy="2824697"/>
                </a:xfrm>
                <a:custGeom>
                  <a:avLst/>
                  <a:gdLst>
                    <a:gd name="connsiteX0" fmla="*/ 0 w 6956425"/>
                    <a:gd name="connsiteY0" fmla="*/ 0 h 2276473"/>
                    <a:gd name="connsiteX1" fmla="*/ 6956425 w 6956425"/>
                    <a:gd name="connsiteY1" fmla="*/ 0 h 2276473"/>
                    <a:gd name="connsiteX2" fmla="*/ 6956425 w 6956425"/>
                    <a:gd name="connsiteY2" fmla="*/ 2276473 h 2276473"/>
                    <a:gd name="connsiteX3" fmla="*/ 0 w 6956425"/>
                    <a:gd name="connsiteY3" fmla="*/ 2276473 h 2276473"/>
                    <a:gd name="connsiteX4" fmla="*/ 0 w 6956425"/>
                    <a:gd name="connsiteY4" fmla="*/ 0 h 2276473"/>
                    <a:gd name="connsiteX0" fmla="*/ 6956425 w 7047865"/>
                    <a:gd name="connsiteY0" fmla="*/ 2276473 h 2367913"/>
                    <a:gd name="connsiteX1" fmla="*/ 0 w 7047865"/>
                    <a:gd name="connsiteY1" fmla="*/ 2276473 h 2367913"/>
                    <a:gd name="connsiteX2" fmla="*/ 0 w 7047865"/>
                    <a:gd name="connsiteY2" fmla="*/ 0 h 2367913"/>
                    <a:gd name="connsiteX3" fmla="*/ 6956425 w 7047865"/>
                    <a:gd name="connsiteY3" fmla="*/ 0 h 2367913"/>
                    <a:gd name="connsiteX4" fmla="*/ 7047865 w 7047865"/>
                    <a:gd name="connsiteY4" fmla="*/ 2367913 h 2367913"/>
                    <a:gd name="connsiteX0" fmla="*/ 0 w 7047865"/>
                    <a:gd name="connsiteY0" fmla="*/ 2276473 h 2367913"/>
                    <a:gd name="connsiteX1" fmla="*/ 0 w 7047865"/>
                    <a:gd name="connsiteY1" fmla="*/ 0 h 2367913"/>
                    <a:gd name="connsiteX2" fmla="*/ 6956425 w 7047865"/>
                    <a:gd name="connsiteY2" fmla="*/ 0 h 2367913"/>
                    <a:gd name="connsiteX3" fmla="*/ 7047865 w 7047865"/>
                    <a:gd name="connsiteY3" fmla="*/ 2367913 h 2367913"/>
                    <a:gd name="connsiteX0" fmla="*/ 0 w 6962140"/>
                    <a:gd name="connsiteY0" fmla="*/ 2276473 h 2672713"/>
                    <a:gd name="connsiteX1" fmla="*/ 0 w 6962140"/>
                    <a:gd name="connsiteY1" fmla="*/ 0 h 2672713"/>
                    <a:gd name="connsiteX2" fmla="*/ 6956425 w 6962140"/>
                    <a:gd name="connsiteY2" fmla="*/ 0 h 2672713"/>
                    <a:gd name="connsiteX3" fmla="*/ 6962140 w 6962140"/>
                    <a:gd name="connsiteY3" fmla="*/ 2672713 h 2672713"/>
                    <a:gd name="connsiteX0" fmla="*/ 0 w 6981190"/>
                    <a:gd name="connsiteY0" fmla="*/ 2638423 h 2672713"/>
                    <a:gd name="connsiteX1" fmla="*/ 19050 w 6981190"/>
                    <a:gd name="connsiteY1" fmla="*/ 0 h 2672713"/>
                    <a:gd name="connsiteX2" fmla="*/ 6975475 w 6981190"/>
                    <a:gd name="connsiteY2" fmla="*/ 0 h 2672713"/>
                    <a:gd name="connsiteX3" fmla="*/ 6981190 w 6981190"/>
                    <a:gd name="connsiteY3" fmla="*/ 2672713 h 2672713"/>
                  </a:gdLst>
                  <a:ahLst/>
                  <a:cxnLst>
                    <a:cxn ang="0">
                      <a:pos x="connsiteX0" y="connsiteY0"/>
                    </a:cxn>
                    <a:cxn ang="0">
                      <a:pos x="connsiteX1" y="connsiteY1"/>
                    </a:cxn>
                    <a:cxn ang="0">
                      <a:pos x="connsiteX2" y="connsiteY2"/>
                    </a:cxn>
                    <a:cxn ang="0">
                      <a:pos x="connsiteX3" y="connsiteY3"/>
                    </a:cxn>
                  </a:cxnLst>
                  <a:rect l="l" t="t" r="r" b="b"/>
                  <a:pathLst>
                    <a:path w="6981190" h="2672713">
                      <a:moveTo>
                        <a:pt x="0" y="2638423"/>
                      </a:moveTo>
                      <a:lnTo>
                        <a:pt x="19050" y="0"/>
                      </a:lnTo>
                      <a:lnTo>
                        <a:pt x="6975475" y="0"/>
                      </a:lnTo>
                      <a:cubicBezTo>
                        <a:pt x="6975475" y="758824"/>
                        <a:pt x="6981190" y="2672713"/>
                        <a:pt x="6981190" y="2672713"/>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2DA75F18-BF0B-4982-8EA0-645686ED6F96}"/>
                    </a:ext>
                  </a:extLst>
                </p:cNvPr>
                <p:cNvCxnSpPr>
                  <a:cxnSpLocks/>
                </p:cNvCxnSpPr>
                <p:nvPr/>
              </p:nvCxnSpPr>
              <p:spPr>
                <a:xfrm>
                  <a:off x="3130830" y="5232400"/>
                  <a:ext cx="6985000" cy="0"/>
                </a:xfrm>
                <a:prstGeom prst="straightConnector1">
                  <a:avLst/>
                </a:prstGeom>
                <a:ln w="38100">
                  <a:solidFill>
                    <a:srgbClr val="A75F0A"/>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F02E9FF-94FC-4CA9-9580-32D1EF1D9C29}"/>
                    </a:ext>
                  </a:extLst>
                </p:cNvPr>
                <p:cNvCxnSpPr>
                  <a:cxnSpLocks/>
                </p:cNvCxnSpPr>
                <p:nvPr/>
              </p:nvCxnSpPr>
              <p:spPr>
                <a:xfrm>
                  <a:off x="3129914" y="3295650"/>
                  <a:ext cx="6979286" cy="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E0422BF-F437-473D-B004-CB08082858C1}"/>
                    </a:ext>
                  </a:extLst>
                </p:cNvPr>
                <p:cNvCxnSpPr>
                  <a:cxnSpLocks/>
                </p:cNvCxnSpPr>
                <p:nvPr/>
              </p:nvCxnSpPr>
              <p:spPr>
                <a:xfrm>
                  <a:off x="3129914" y="3629025"/>
                  <a:ext cx="6979286" cy="10511"/>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CFFAF4-8B47-493A-A090-8B215617C877}"/>
                    </a:ext>
                  </a:extLst>
                </p:cNvPr>
                <p:cNvCxnSpPr/>
                <p:nvPr/>
              </p:nvCxnSpPr>
              <p:spPr>
                <a:xfrm>
                  <a:off x="3124200" y="3973404"/>
                  <a:ext cx="6985000" cy="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21C38CE-384A-4BF6-B77D-0667A46E71FD}"/>
                    </a:ext>
                  </a:extLst>
                </p:cNvPr>
                <p:cNvCxnSpPr/>
                <p:nvPr/>
              </p:nvCxnSpPr>
              <p:spPr>
                <a:xfrm>
                  <a:off x="3124200" y="4257675"/>
                  <a:ext cx="6985000" cy="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4CBDAB-3CF9-4A2A-AE80-C76A42B964C5}"/>
                    </a:ext>
                  </a:extLst>
                </p:cNvPr>
                <p:cNvCxnSpPr/>
                <p:nvPr/>
              </p:nvCxnSpPr>
              <p:spPr>
                <a:xfrm>
                  <a:off x="3124200" y="4581525"/>
                  <a:ext cx="6985000" cy="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717CDC3-C937-4740-81DA-26D4E5D418AF}"/>
                    </a:ext>
                  </a:extLst>
                </p:cNvPr>
                <p:cNvCxnSpPr/>
                <p:nvPr/>
              </p:nvCxnSpPr>
              <p:spPr>
                <a:xfrm>
                  <a:off x="3124200" y="4905375"/>
                  <a:ext cx="6985000" cy="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8508340-BB51-46A3-A35E-C03BD7F84D18}"/>
                    </a:ext>
                  </a:extLst>
                </p:cNvPr>
                <p:cNvCxnSpPr/>
                <p:nvPr/>
              </p:nvCxnSpPr>
              <p:spPr>
                <a:xfrm>
                  <a:off x="5364399" y="3649554"/>
                  <a:ext cx="0" cy="32385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EFF2605-51A5-4CA5-BB06-2FAB33D32E95}"/>
                    </a:ext>
                  </a:extLst>
                </p:cNvPr>
                <p:cNvCxnSpPr>
                  <a:cxnSpLocks/>
                </p:cNvCxnSpPr>
                <p:nvPr/>
              </p:nvCxnSpPr>
              <p:spPr>
                <a:xfrm>
                  <a:off x="6785583" y="2814908"/>
                  <a:ext cx="0" cy="1158496"/>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98991B1-CB9D-436E-97F2-897C10D11414}"/>
                    </a:ext>
                  </a:extLst>
                </p:cNvPr>
                <p:cNvCxnSpPr>
                  <a:cxnSpLocks/>
                </p:cNvCxnSpPr>
                <p:nvPr/>
              </p:nvCxnSpPr>
              <p:spPr>
                <a:xfrm>
                  <a:off x="5364399" y="2829236"/>
                  <a:ext cx="0" cy="466415"/>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9AC137-3CA0-4713-B553-7C95A777C386}"/>
                    </a:ext>
                  </a:extLst>
                </p:cNvPr>
                <p:cNvCxnSpPr>
                  <a:cxnSpLocks/>
                </p:cNvCxnSpPr>
                <p:nvPr/>
              </p:nvCxnSpPr>
              <p:spPr>
                <a:xfrm>
                  <a:off x="4540284" y="2819816"/>
                  <a:ext cx="0" cy="475834"/>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0ABD72-AD74-4098-B058-74FF2C1BB074}"/>
                    </a:ext>
                  </a:extLst>
                </p:cNvPr>
                <p:cNvCxnSpPr>
                  <a:cxnSpLocks/>
                </p:cNvCxnSpPr>
                <p:nvPr/>
              </p:nvCxnSpPr>
              <p:spPr>
                <a:xfrm>
                  <a:off x="11240281" y="2829236"/>
                  <a:ext cx="9278" cy="1780873"/>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A655584-4078-41B1-97BC-C8CAD0E7ACD5}"/>
                    </a:ext>
                  </a:extLst>
                </p:cNvPr>
                <p:cNvCxnSpPr>
                  <a:cxnSpLocks/>
                </p:cNvCxnSpPr>
                <p:nvPr/>
              </p:nvCxnSpPr>
              <p:spPr>
                <a:xfrm flipV="1">
                  <a:off x="11007409" y="4594675"/>
                  <a:ext cx="245888" cy="1"/>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A72E348-2F50-49ED-98E8-43E29C6D3B5C}"/>
                    </a:ext>
                  </a:extLst>
                </p:cNvPr>
                <p:cNvCxnSpPr>
                  <a:cxnSpLocks/>
                </p:cNvCxnSpPr>
                <p:nvPr/>
              </p:nvCxnSpPr>
              <p:spPr>
                <a:xfrm>
                  <a:off x="10936287" y="2816087"/>
                  <a:ext cx="317009" cy="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D8537C-AC59-430C-9BB1-B7FEA8A54F02}"/>
                    </a:ext>
                  </a:extLst>
                </p:cNvPr>
                <p:cNvCxnSpPr>
                  <a:cxnSpLocks/>
                </p:cNvCxnSpPr>
                <p:nvPr/>
              </p:nvCxnSpPr>
              <p:spPr>
                <a:xfrm flipV="1">
                  <a:off x="10109200" y="2819816"/>
                  <a:ext cx="737067" cy="363"/>
                </a:xfrm>
                <a:prstGeom prst="line">
                  <a:avLst/>
                </a:prstGeom>
                <a:ln w="38100">
                  <a:solidFill>
                    <a:srgbClr val="A75F0A"/>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064C0D-E178-49B4-ACA8-2B04DE5C63BD}"/>
                    </a:ext>
                  </a:extLst>
                </p:cNvPr>
                <p:cNvCxnSpPr>
                  <a:cxnSpLocks/>
                </p:cNvCxnSpPr>
                <p:nvPr/>
              </p:nvCxnSpPr>
              <p:spPr>
                <a:xfrm>
                  <a:off x="10109200" y="4591050"/>
                  <a:ext cx="844550" cy="0"/>
                </a:xfrm>
                <a:prstGeom prst="line">
                  <a:avLst/>
                </a:prstGeom>
                <a:ln w="38100">
                  <a:solidFill>
                    <a:srgbClr val="A75F0A"/>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66B5334-64DB-4FD8-8CFA-1B19F3DAC31C}"/>
                    </a:ext>
                  </a:extLst>
                </p:cNvPr>
                <p:cNvCxnSpPr>
                  <a:cxnSpLocks/>
                </p:cNvCxnSpPr>
                <p:nvPr/>
              </p:nvCxnSpPr>
              <p:spPr>
                <a:xfrm flipV="1">
                  <a:off x="11751804" y="4896643"/>
                  <a:ext cx="400152" cy="5226"/>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C0F58F-5CA2-4404-8577-13DE10ACA495}"/>
                    </a:ext>
                  </a:extLst>
                </p:cNvPr>
                <p:cNvCxnSpPr>
                  <a:cxnSpLocks/>
                </p:cNvCxnSpPr>
                <p:nvPr/>
              </p:nvCxnSpPr>
              <p:spPr>
                <a:xfrm>
                  <a:off x="10109200" y="4902417"/>
                  <a:ext cx="1654175" cy="0"/>
                </a:xfrm>
                <a:prstGeom prst="line">
                  <a:avLst/>
                </a:prstGeom>
                <a:ln w="38100">
                  <a:solidFill>
                    <a:srgbClr val="A75F0A"/>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EF77B5A-1551-4C61-AE72-45E349645E42}"/>
                    </a:ext>
                  </a:extLst>
                </p:cNvPr>
                <p:cNvCxnSpPr>
                  <a:cxnSpLocks/>
                </p:cNvCxnSpPr>
                <p:nvPr/>
              </p:nvCxnSpPr>
              <p:spPr>
                <a:xfrm>
                  <a:off x="11753850" y="2816087"/>
                  <a:ext cx="381000" cy="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68757C-C783-4967-8669-3E82EF18D8B5}"/>
                    </a:ext>
                  </a:extLst>
                </p:cNvPr>
                <p:cNvCxnSpPr>
                  <a:cxnSpLocks/>
                </p:cNvCxnSpPr>
                <p:nvPr/>
              </p:nvCxnSpPr>
              <p:spPr>
                <a:xfrm>
                  <a:off x="11253297" y="2820937"/>
                  <a:ext cx="500552" cy="0"/>
                </a:xfrm>
                <a:prstGeom prst="line">
                  <a:avLst/>
                </a:prstGeom>
                <a:ln w="38100">
                  <a:solidFill>
                    <a:srgbClr val="A75F0A"/>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0496F7A-00C2-4E56-B260-2B89AA40E51D}"/>
                    </a:ext>
                  </a:extLst>
                </p:cNvPr>
                <p:cNvCxnSpPr>
                  <a:cxnSpLocks/>
                </p:cNvCxnSpPr>
                <p:nvPr/>
              </p:nvCxnSpPr>
              <p:spPr>
                <a:xfrm>
                  <a:off x="12127267" y="2802938"/>
                  <a:ext cx="24689" cy="2099479"/>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1DB518-7F2E-4F24-B547-8B51CD3D59E2}"/>
                    </a:ext>
                  </a:extLst>
                </p:cNvPr>
                <p:cNvCxnSpPr/>
                <p:nvPr/>
              </p:nvCxnSpPr>
              <p:spPr>
                <a:xfrm>
                  <a:off x="7348605" y="3305175"/>
                  <a:ext cx="0" cy="32385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5CB62C-D576-4DD1-8173-E4D5EC5B2860}"/>
                    </a:ext>
                  </a:extLst>
                </p:cNvPr>
                <p:cNvCxnSpPr/>
                <p:nvPr/>
              </p:nvCxnSpPr>
              <p:spPr>
                <a:xfrm>
                  <a:off x="7920240" y="3305175"/>
                  <a:ext cx="0" cy="32385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CF440B2-F19C-4345-BF2A-98E9DF0AD867}"/>
                    </a:ext>
                  </a:extLst>
                </p:cNvPr>
                <p:cNvCxnSpPr/>
                <p:nvPr/>
              </p:nvCxnSpPr>
              <p:spPr>
                <a:xfrm>
                  <a:off x="8510014" y="3305175"/>
                  <a:ext cx="0" cy="323850"/>
                </a:xfrm>
                <a:prstGeom prst="line">
                  <a:avLst/>
                </a:prstGeom>
                <a:ln w="38100">
                  <a:solidFill>
                    <a:srgbClr val="A75F0A"/>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769A526-E042-47D3-90AE-6B74E3D7DFB8}"/>
                    </a:ext>
                  </a:extLst>
                </p:cNvPr>
                <p:cNvCxnSpPr>
                  <a:cxnSpLocks/>
                </p:cNvCxnSpPr>
                <p:nvPr/>
              </p:nvCxnSpPr>
              <p:spPr>
                <a:xfrm flipV="1">
                  <a:off x="7440075" y="2231743"/>
                  <a:ext cx="0" cy="1166070"/>
                </a:xfrm>
                <a:prstGeom prst="straightConnector1">
                  <a:avLst/>
                </a:prstGeom>
                <a:ln w="38100">
                  <a:solidFill>
                    <a:srgbClr val="A75F0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84652A75-AD15-40E0-A619-704DDC99D26C}"/>
                    </a:ext>
                  </a:extLst>
                </p:cNvPr>
                <p:cNvSpPr/>
                <p:nvPr/>
              </p:nvSpPr>
              <p:spPr>
                <a:xfrm>
                  <a:off x="6644669" y="2452831"/>
                  <a:ext cx="314315" cy="921890"/>
                </a:xfrm>
                <a:custGeom>
                  <a:avLst/>
                  <a:gdLst>
                    <a:gd name="connsiteX0" fmla="*/ 104775 w 104775"/>
                    <a:gd name="connsiteY0" fmla="*/ 952500 h 952500"/>
                    <a:gd name="connsiteX1" fmla="*/ 104775 w 104775"/>
                    <a:gd name="connsiteY1" fmla="*/ 9525 h 952500"/>
                    <a:gd name="connsiteX2" fmla="*/ 0 w 104775"/>
                    <a:gd name="connsiteY2" fmla="*/ 0 h 952500"/>
                    <a:gd name="connsiteX0" fmla="*/ 108049 w 108049"/>
                    <a:gd name="connsiteY0" fmla="*/ 942975 h 942975"/>
                    <a:gd name="connsiteX1" fmla="*/ 108049 w 108049"/>
                    <a:gd name="connsiteY1" fmla="*/ 0 h 942975"/>
                    <a:gd name="connsiteX2" fmla="*/ 0 w 108049"/>
                    <a:gd name="connsiteY2" fmla="*/ 9961 h 942975"/>
                  </a:gdLst>
                  <a:ahLst/>
                  <a:cxnLst>
                    <a:cxn ang="0">
                      <a:pos x="connsiteX0" y="connsiteY0"/>
                    </a:cxn>
                    <a:cxn ang="0">
                      <a:pos x="connsiteX1" y="connsiteY1"/>
                    </a:cxn>
                    <a:cxn ang="0">
                      <a:pos x="connsiteX2" y="connsiteY2"/>
                    </a:cxn>
                  </a:cxnLst>
                  <a:rect l="l" t="t" r="r" b="b"/>
                  <a:pathLst>
                    <a:path w="108049" h="942975">
                      <a:moveTo>
                        <a:pt x="108049" y="942975"/>
                      </a:moveTo>
                      <a:lnTo>
                        <a:pt x="108049" y="0"/>
                      </a:lnTo>
                      <a:lnTo>
                        <a:pt x="0" y="9961"/>
                      </a:ln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9A19297F-61E9-4B85-98E1-A3E7CF983914}"/>
                    </a:ext>
                  </a:extLst>
                </p:cNvPr>
                <p:cNvSpPr/>
                <p:nvPr/>
              </p:nvSpPr>
              <p:spPr>
                <a:xfrm flipH="1">
                  <a:off x="7985403" y="2548548"/>
                  <a:ext cx="262181" cy="809191"/>
                </a:xfrm>
                <a:custGeom>
                  <a:avLst/>
                  <a:gdLst>
                    <a:gd name="connsiteX0" fmla="*/ 104775 w 104775"/>
                    <a:gd name="connsiteY0" fmla="*/ 952500 h 952500"/>
                    <a:gd name="connsiteX1" fmla="*/ 104775 w 104775"/>
                    <a:gd name="connsiteY1" fmla="*/ 9525 h 952500"/>
                    <a:gd name="connsiteX2" fmla="*/ 0 w 104775"/>
                    <a:gd name="connsiteY2" fmla="*/ 0 h 952500"/>
                  </a:gdLst>
                  <a:ahLst/>
                  <a:cxnLst>
                    <a:cxn ang="0">
                      <a:pos x="connsiteX0" y="connsiteY0"/>
                    </a:cxn>
                    <a:cxn ang="0">
                      <a:pos x="connsiteX1" y="connsiteY1"/>
                    </a:cxn>
                    <a:cxn ang="0">
                      <a:pos x="connsiteX2" y="connsiteY2"/>
                    </a:cxn>
                  </a:cxnLst>
                  <a:rect l="l" t="t" r="r" b="b"/>
                  <a:pathLst>
                    <a:path w="104775" h="952500">
                      <a:moveTo>
                        <a:pt x="104775" y="952500"/>
                      </a:moveTo>
                      <a:lnTo>
                        <a:pt x="104775" y="9525"/>
                      </a:lnTo>
                      <a:lnTo>
                        <a:pt x="0" y="0"/>
                      </a:ln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23E10B86-644D-4DBC-A352-CA1754D8D286}"/>
                  </a:ext>
                </a:extLst>
              </p:cNvPr>
              <p:cNvSpPr txBox="1"/>
              <p:nvPr/>
            </p:nvSpPr>
            <p:spPr>
              <a:xfrm>
                <a:off x="4297976" y="1482779"/>
                <a:ext cx="1051891" cy="323358"/>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Null bit</a:t>
                </a:r>
              </a:p>
            </p:txBody>
          </p:sp>
          <p:sp>
            <p:nvSpPr>
              <p:cNvPr id="65" name="TextBox 64">
                <a:extLst>
                  <a:ext uri="{FF2B5EF4-FFF2-40B4-BE49-F238E27FC236}">
                    <a16:creationId xmlns:a16="http://schemas.microsoft.com/office/drawing/2014/main" id="{C47927E3-D945-4C8B-8A35-C78B8F0FB397}"/>
                  </a:ext>
                </a:extLst>
              </p:cNvPr>
              <p:cNvSpPr txBox="1"/>
              <p:nvPr/>
            </p:nvSpPr>
            <p:spPr>
              <a:xfrm>
                <a:off x="5357887" y="1121256"/>
                <a:ext cx="1997663" cy="323358"/>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Don't fragment</a:t>
                </a:r>
              </a:p>
            </p:txBody>
          </p:sp>
          <p:sp>
            <p:nvSpPr>
              <p:cNvPr id="66" name="TextBox 65">
                <a:extLst>
                  <a:ext uri="{FF2B5EF4-FFF2-40B4-BE49-F238E27FC236}">
                    <a16:creationId xmlns:a16="http://schemas.microsoft.com/office/drawing/2014/main" id="{CF763F13-EFA1-4FDD-B017-F24844C47EF0}"/>
                  </a:ext>
                </a:extLst>
              </p:cNvPr>
              <p:cNvSpPr txBox="1"/>
              <p:nvPr/>
            </p:nvSpPr>
            <p:spPr>
              <a:xfrm>
                <a:off x="6997597" y="1592453"/>
                <a:ext cx="1963999" cy="323358"/>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More fragment</a:t>
                </a:r>
              </a:p>
            </p:txBody>
          </p:sp>
          <p:sp>
            <p:nvSpPr>
              <p:cNvPr id="67" name="TextBox 66">
                <a:extLst>
                  <a:ext uri="{FF2B5EF4-FFF2-40B4-BE49-F238E27FC236}">
                    <a16:creationId xmlns:a16="http://schemas.microsoft.com/office/drawing/2014/main" id="{4C2CE45C-67D5-4456-A065-4D915C57ECE6}"/>
                  </a:ext>
                </a:extLst>
              </p:cNvPr>
              <p:cNvSpPr txBox="1"/>
              <p:nvPr/>
            </p:nvSpPr>
            <p:spPr>
              <a:xfrm>
                <a:off x="1045836" y="2224509"/>
                <a:ext cx="1729790" cy="348813"/>
              </a:xfrm>
              <a:prstGeom prst="rect">
                <a:avLst/>
              </a:prstGeom>
              <a:noFill/>
            </p:spPr>
            <p:txBody>
              <a:bodyPr wrap="square" rtlCol="0">
                <a:spAutoFit/>
              </a:bodyPr>
              <a:lstStyle/>
              <a:p>
                <a:pPr algn="ctr">
                  <a:lnSpc>
                    <a:spcPts val="2000"/>
                  </a:lnSpc>
                </a:pPr>
                <a:r>
                  <a:rPr lang="en-US" b="1" dirty="0">
                    <a:latin typeface="Arial" panose="020B0604020202020204" pitchFamily="34" charset="0"/>
                    <a:cs typeface="Arial" panose="020B0604020202020204" pitchFamily="34" charset="0"/>
                  </a:rPr>
                  <a:t>Version 4 bits</a:t>
                </a:r>
              </a:p>
            </p:txBody>
          </p:sp>
          <p:sp>
            <p:nvSpPr>
              <p:cNvPr id="68" name="TextBox 67">
                <a:extLst>
                  <a:ext uri="{FF2B5EF4-FFF2-40B4-BE49-F238E27FC236}">
                    <a16:creationId xmlns:a16="http://schemas.microsoft.com/office/drawing/2014/main" id="{3333180E-D72E-4897-8E12-99A275D6BE67}"/>
                  </a:ext>
                </a:extLst>
              </p:cNvPr>
              <p:cNvSpPr txBox="1"/>
              <p:nvPr/>
            </p:nvSpPr>
            <p:spPr>
              <a:xfrm>
                <a:off x="2752642" y="2136176"/>
                <a:ext cx="952488" cy="605294"/>
              </a:xfrm>
              <a:prstGeom prst="rect">
                <a:avLst/>
              </a:prstGeom>
              <a:noFill/>
            </p:spPr>
            <p:txBody>
              <a:bodyPr wrap="square" rtlCol="0">
                <a:spAutoFit/>
              </a:bodyPr>
              <a:lstStyle/>
              <a:p>
                <a:pPr algn="ctr">
                  <a:lnSpc>
                    <a:spcPts val="2000"/>
                  </a:lnSpc>
                </a:pPr>
                <a:r>
                  <a:rPr lang="en-US" b="1" dirty="0">
                    <a:latin typeface="Arial" panose="020B0604020202020204" pitchFamily="34" charset="0"/>
                    <a:cs typeface="Arial" panose="020B0604020202020204" pitchFamily="34" charset="0"/>
                  </a:rPr>
                  <a:t>HLEN 4 bits</a:t>
                </a:r>
              </a:p>
            </p:txBody>
          </p:sp>
          <p:sp>
            <p:nvSpPr>
              <p:cNvPr id="69" name="TextBox 68">
                <a:extLst>
                  <a:ext uri="{FF2B5EF4-FFF2-40B4-BE49-F238E27FC236}">
                    <a16:creationId xmlns:a16="http://schemas.microsoft.com/office/drawing/2014/main" id="{1FBB3EAA-A462-45D4-8453-0CAA75E38D8E}"/>
                  </a:ext>
                </a:extLst>
              </p:cNvPr>
              <p:cNvSpPr txBox="1"/>
              <p:nvPr/>
            </p:nvSpPr>
            <p:spPr>
              <a:xfrm>
                <a:off x="3674180" y="2167560"/>
                <a:ext cx="1690544" cy="489181"/>
              </a:xfrm>
              <a:prstGeom prst="rect">
                <a:avLst/>
              </a:prstGeom>
              <a:noFill/>
            </p:spPr>
            <p:txBody>
              <a:bodyPr wrap="square" rtlCol="0">
                <a:spAutoFit/>
              </a:bodyPr>
              <a:lstStyle/>
              <a:p>
                <a:pPr algn="ctr">
                  <a:lnSpc>
                    <a:spcPts val="2000"/>
                  </a:lnSpc>
                </a:pPr>
                <a:r>
                  <a:rPr lang="en-US" b="1" dirty="0">
                    <a:latin typeface="Arial" panose="020B0604020202020204" pitchFamily="34" charset="0"/>
                    <a:cs typeface="Arial" panose="020B0604020202020204" pitchFamily="34" charset="0"/>
                  </a:rPr>
                  <a:t>Type of</a:t>
                </a:r>
              </a:p>
              <a:p>
                <a:pPr algn="ctr">
                  <a:lnSpc>
                    <a:spcPts val="2000"/>
                  </a:lnSpc>
                </a:pPr>
                <a:r>
                  <a:rPr lang="en-US" b="1" dirty="0">
                    <a:latin typeface="Arial" panose="020B0604020202020204" pitchFamily="34" charset="0"/>
                    <a:cs typeface="Arial" panose="020B0604020202020204" pitchFamily="34" charset="0"/>
                  </a:rPr>
                  <a:t>Service 8 bits</a:t>
                </a:r>
              </a:p>
            </p:txBody>
          </p:sp>
          <p:sp>
            <p:nvSpPr>
              <p:cNvPr id="70" name="TextBox 69">
                <a:extLst>
                  <a:ext uri="{FF2B5EF4-FFF2-40B4-BE49-F238E27FC236}">
                    <a16:creationId xmlns:a16="http://schemas.microsoft.com/office/drawing/2014/main" id="{B3DC5123-9A81-4EF3-AA02-01B0D9769832}"/>
                  </a:ext>
                </a:extLst>
              </p:cNvPr>
              <p:cNvSpPr txBox="1"/>
              <p:nvPr/>
            </p:nvSpPr>
            <p:spPr>
              <a:xfrm>
                <a:off x="6737974" y="2223575"/>
                <a:ext cx="2396404" cy="489181"/>
              </a:xfrm>
              <a:prstGeom prst="rect">
                <a:avLst/>
              </a:prstGeom>
              <a:noFill/>
            </p:spPr>
            <p:txBody>
              <a:bodyPr wrap="square" rtlCol="0">
                <a:spAutoFit/>
              </a:bodyPr>
              <a:lstStyle/>
              <a:p>
                <a:pPr algn="ctr">
                  <a:lnSpc>
                    <a:spcPts val="2000"/>
                  </a:lnSpc>
                </a:pPr>
                <a:r>
                  <a:rPr lang="en-US" sz="2000" b="1" dirty="0">
                    <a:latin typeface="Arial" panose="020B0604020202020204" pitchFamily="34" charset="0"/>
                    <a:cs typeface="Arial" panose="020B0604020202020204" pitchFamily="34" charset="0"/>
                  </a:rPr>
                  <a:t>Total Length 16 bits</a:t>
                </a:r>
              </a:p>
            </p:txBody>
          </p:sp>
          <p:sp>
            <p:nvSpPr>
              <p:cNvPr id="71" name="TextBox 70">
                <a:extLst>
                  <a:ext uri="{FF2B5EF4-FFF2-40B4-BE49-F238E27FC236}">
                    <a16:creationId xmlns:a16="http://schemas.microsoft.com/office/drawing/2014/main" id="{949E19FE-C167-4DC1-BCB8-34E9E5962050}"/>
                  </a:ext>
                </a:extLst>
              </p:cNvPr>
              <p:cNvSpPr txBox="1"/>
              <p:nvPr/>
            </p:nvSpPr>
            <p:spPr>
              <a:xfrm>
                <a:off x="1708599" y="2719493"/>
                <a:ext cx="3008635" cy="281901"/>
              </a:xfrm>
              <a:prstGeom prst="rect">
                <a:avLst/>
              </a:prstGeom>
              <a:noFill/>
            </p:spPr>
            <p:txBody>
              <a:bodyPr wrap="square" rtlCol="0">
                <a:spAutoFit/>
              </a:bodyPr>
              <a:lstStyle/>
              <a:p>
                <a:pPr algn="ctr">
                  <a:lnSpc>
                    <a:spcPts val="2000"/>
                  </a:lnSpc>
                </a:pPr>
                <a:r>
                  <a:rPr lang="en-US" sz="2000" b="1" dirty="0">
                    <a:latin typeface="Arial" panose="020B0604020202020204" pitchFamily="34" charset="0"/>
                    <a:cs typeface="Arial" panose="020B0604020202020204" pitchFamily="34" charset="0"/>
                  </a:rPr>
                  <a:t>Identification 16 bits</a:t>
                </a:r>
              </a:p>
            </p:txBody>
          </p:sp>
        </p:grpSp>
        <p:sp>
          <p:nvSpPr>
            <p:cNvPr id="87" name="TextBox 86">
              <a:extLst>
                <a:ext uri="{FF2B5EF4-FFF2-40B4-BE49-F238E27FC236}">
                  <a16:creationId xmlns:a16="http://schemas.microsoft.com/office/drawing/2014/main" id="{588A35EA-BD55-4EA3-89EB-435362990C78}"/>
                </a:ext>
              </a:extLst>
            </p:cNvPr>
            <p:cNvSpPr txBox="1"/>
            <p:nvPr/>
          </p:nvSpPr>
          <p:spPr>
            <a:xfrm>
              <a:off x="5608502" y="3264810"/>
              <a:ext cx="787395" cy="481542"/>
            </a:xfrm>
            <a:prstGeom prst="rect">
              <a:avLst/>
            </a:prstGeom>
            <a:noFill/>
          </p:spPr>
          <p:txBody>
            <a:bodyPr wrap="none" rtlCol="0">
              <a:spAutoFit/>
            </a:bodyPr>
            <a:lstStyle/>
            <a:p>
              <a:pPr algn="ctr">
                <a:lnSpc>
                  <a:spcPts val="1500"/>
                </a:lnSpc>
              </a:pPr>
              <a:r>
                <a:rPr lang="en-US" b="1" dirty="0">
                  <a:latin typeface="Arial" panose="020B0604020202020204" pitchFamily="34" charset="0"/>
                  <a:cs typeface="Arial" panose="020B0604020202020204" pitchFamily="34" charset="0"/>
                </a:rPr>
                <a:t>0</a:t>
              </a:r>
            </a:p>
            <a:p>
              <a:pPr algn="ctr">
                <a:lnSpc>
                  <a:spcPts val="1500"/>
                </a:lnSpc>
              </a:pPr>
              <a:r>
                <a:rPr lang="en-US" b="1" dirty="0">
                  <a:latin typeface="Arial" panose="020B0604020202020204" pitchFamily="34" charset="0"/>
                  <a:cs typeface="Arial" panose="020B0604020202020204" pitchFamily="34" charset="0"/>
                </a:rPr>
                <a:t>1 bits</a:t>
              </a:r>
            </a:p>
          </p:txBody>
        </p:sp>
        <p:sp>
          <p:nvSpPr>
            <p:cNvPr id="89" name="TextBox 88">
              <a:extLst>
                <a:ext uri="{FF2B5EF4-FFF2-40B4-BE49-F238E27FC236}">
                  <a16:creationId xmlns:a16="http://schemas.microsoft.com/office/drawing/2014/main" id="{15F36AAB-7FB9-45D0-A8EB-955B6E9F6E3D}"/>
                </a:ext>
              </a:extLst>
            </p:cNvPr>
            <p:cNvSpPr txBox="1"/>
            <p:nvPr/>
          </p:nvSpPr>
          <p:spPr>
            <a:xfrm>
              <a:off x="6960536" y="3265930"/>
              <a:ext cx="787395" cy="481542"/>
            </a:xfrm>
            <a:prstGeom prst="rect">
              <a:avLst/>
            </a:prstGeom>
            <a:noFill/>
          </p:spPr>
          <p:txBody>
            <a:bodyPr wrap="none" rtlCol="0">
              <a:spAutoFit/>
            </a:bodyPr>
            <a:lstStyle/>
            <a:p>
              <a:pPr algn="ctr">
                <a:lnSpc>
                  <a:spcPts val="1500"/>
                </a:lnSpc>
              </a:pPr>
              <a:r>
                <a:rPr lang="en-US" b="1" dirty="0">
                  <a:latin typeface="Arial" panose="020B0604020202020204" pitchFamily="34" charset="0"/>
                  <a:cs typeface="Arial" panose="020B0604020202020204" pitchFamily="34" charset="0"/>
                </a:rPr>
                <a:t>DF</a:t>
              </a:r>
            </a:p>
            <a:p>
              <a:pPr algn="ctr">
                <a:lnSpc>
                  <a:spcPts val="1500"/>
                </a:lnSpc>
              </a:pPr>
              <a:r>
                <a:rPr lang="en-US" b="1" dirty="0">
                  <a:latin typeface="Arial" panose="020B0604020202020204" pitchFamily="34" charset="0"/>
                  <a:cs typeface="Arial" panose="020B0604020202020204" pitchFamily="34" charset="0"/>
                </a:rPr>
                <a:t>1 bits</a:t>
              </a:r>
            </a:p>
          </p:txBody>
        </p:sp>
        <p:sp>
          <p:nvSpPr>
            <p:cNvPr id="90" name="TextBox 89">
              <a:extLst>
                <a:ext uri="{FF2B5EF4-FFF2-40B4-BE49-F238E27FC236}">
                  <a16:creationId xmlns:a16="http://schemas.microsoft.com/office/drawing/2014/main" id="{DC49EA76-E1BE-469B-AFBB-5A19BB051DAA}"/>
                </a:ext>
              </a:extLst>
            </p:cNvPr>
            <p:cNvSpPr txBox="1"/>
            <p:nvPr/>
          </p:nvSpPr>
          <p:spPr>
            <a:xfrm>
              <a:off x="6272891" y="3206553"/>
              <a:ext cx="787395" cy="553998"/>
            </a:xfrm>
            <a:prstGeom prst="rect">
              <a:avLst/>
            </a:prstGeom>
            <a:noFill/>
          </p:spPr>
          <p:txBody>
            <a:bodyPr wrap="none" rtlCol="0">
              <a:spAutoFit/>
            </a:bodyPr>
            <a:lstStyle/>
            <a:p>
              <a:pPr algn="ctr">
                <a:lnSpc>
                  <a:spcPts val="1800"/>
                </a:lnSpc>
              </a:pPr>
              <a:r>
                <a:rPr lang="en-US" b="1" dirty="0">
                  <a:latin typeface="Arial" panose="020B0604020202020204" pitchFamily="34" charset="0"/>
                  <a:cs typeface="Arial" panose="020B0604020202020204" pitchFamily="34" charset="0"/>
                </a:rPr>
                <a:t>DF</a:t>
              </a:r>
            </a:p>
            <a:p>
              <a:pPr algn="ctr">
                <a:lnSpc>
                  <a:spcPts val="1800"/>
                </a:lnSpc>
              </a:pPr>
              <a:r>
                <a:rPr lang="en-US" b="1" dirty="0">
                  <a:latin typeface="Arial" panose="020B0604020202020204" pitchFamily="34" charset="0"/>
                  <a:cs typeface="Arial" panose="020B0604020202020204" pitchFamily="34" charset="0"/>
                </a:rPr>
                <a:t>1 bits</a:t>
              </a:r>
            </a:p>
          </p:txBody>
        </p:sp>
        <p:sp>
          <p:nvSpPr>
            <p:cNvPr id="91" name="TextBox 90">
              <a:extLst>
                <a:ext uri="{FF2B5EF4-FFF2-40B4-BE49-F238E27FC236}">
                  <a16:creationId xmlns:a16="http://schemas.microsoft.com/office/drawing/2014/main" id="{C100EF7B-7194-4F7B-AA39-7B177D235658}"/>
                </a:ext>
              </a:extLst>
            </p:cNvPr>
            <p:cNvSpPr txBox="1"/>
            <p:nvPr/>
          </p:nvSpPr>
          <p:spPr>
            <a:xfrm>
              <a:off x="7640621" y="3219111"/>
              <a:ext cx="1967205" cy="553998"/>
            </a:xfrm>
            <a:prstGeom prst="rect">
              <a:avLst/>
            </a:prstGeom>
            <a:noFill/>
          </p:spPr>
          <p:txBody>
            <a:bodyPr wrap="none" rtlCol="0">
              <a:spAutoFit/>
            </a:bodyPr>
            <a:lstStyle/>
            <a:p>
              <a:pPr algn="ctr">
                <a:lnSpc>
                  <a:spcPts val="1800"/>
                </a:lnSpc>
              </a:pPr>
              <a:r>
                <a:rPr lang="en-US" b="1" dirty="0">
                  <a:latin typeface="Arial" panose="020B0604020202020204" pitchFamily="34" charset="0"/>
                  <a:cs typeface="Arial" panose="020B0604020202020204" pitchFamily="34" charset="0"/>
                </a:rPr>
                <a:t>Fragment Offset</a:t>
              </a:r>
            </a:p>
            <a:p>
              <a:pPr algn="ctr">
                <a:lnSpc>
                  <a:spcPts val="1800"/>
                </a:lnSpc>
              </a:pPr>
              <a:r>
                <a:rPr lang="en-US" b="1" dirty="0">
                  <a:latin typeface="Arial" panose="020B0604020202020204" pitchFamily="34" charset="0"/>
                  <a:cs typeface="Arial" panose="020B0604020202020204" pitchFamily="34" charset="0"/>
                </a:rPr>
                <a:t>13 bits</a:t>
              </a:r>
            </a:p>
          </p:txBody>
        </p:sp>
        <p:sp>
          <p:nvSpPr>
            <p:cNvPr id="93" name="TextBox 92">
              <a:extLst>
                <a:ext uri="{FF2B5EF4-FFF2-40B4-BE49-F238E27FC236}">
                  <a16:creationId xmlns:a16="http://schemas.microsoft.com/office/drawing/2014/main" id="{6B178FED-4AD6-4662-88BC-2B3D2B143856}"/>
                </a:ext>
              </a:extLst>
            </p:cNvPr>
            <p:cNvSpPr txBox="1"/>
            <p:nvPr/>
          </p:nvSpPr>
          <p:spPr>
            <a:xfrm>
              <a:off x="1588178" y="3775731"/>
              <a:ext cx="2627835"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Time to Leave 8 bits</a:t>
              </a:r>
            </a:p>
          </p:txBody>
        </p:sp>
        <p:sp>
          <p:nvSpPr>
            <p:cNvPr id="94" name="TextBox 93">
              <a:extLst>
                <a:ext uri="{FF2B5EF4-FFF2-40B4-BE49-F238E27FC236}">
                  <a16:creationId xmlns:a16="http://schemas.microsoft.com/office/drawing/2014/main" id="{140BC730-879E-4F97-A326-DA878DB085B0}"/>
                </a:ext>
              </a:extLst>
            </p:cNvPr>
            <p:cNvSpPr txBox="1"/>
            <p:nvPr/>
          </p:nvSpPr>
          <p:spPr>
            <a:xfrm>
              <a:off x="3974128" y="3773483"/>
              <a:ext cx="1963999"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Protocol 8 bits</a:t>
              </a:r>
            </a:p>
          </p:txBody>
        </p:sp>
        <p:sp>
          <p:nvSpPr>
            <p:cNvPr id="95" name="TextBox 94">
              <a:extLst>
                <a:ext uri="{FF2B5EF4-FFF2-40B4-BE49-F238E27FC236}">
                  <a16:creationId xmlns:a16="http://schemas.microsoft.com/office/drawing/2014/main" id="{D88B3AC2-94F4-4AB0-BAEE-6EEE873BB7F5}"/>
                </a:ext>
              </a:extLst>
            </p:cNvPr>
            <p:cNvSpPr txBox="1"/>
            <p:nvPr/>
          </p:nvSpPr>
          <p:spPr>
            <a:xfrm>
              <a:off x="6051673" y="3800954"/>
              <a:ext cx="3028890" cy="605294"/>
            </a:xfrm>
            <a:prstGeom prst="rect">
              <a:avLst/>
            </a:prstGeom>
            <a:noFill/>
          </p:spPr>
          <p:txBody>
            <a:bodyPr wrap="square" rtlCol="0">
              <a:spAutoFit/>
            </a:bodyPr>
            <a:lstStyle/>
            <a:p>
              <a:pPr algn="ctr">
                <a:lnSpc>
                  <a:spcPts val="2000"/>
                </a:lnSpc>
              </a:pPr>
              <a:r>
                <a:rPr lang="en-US" sz="2000" b="1" dirty="0">
                  <a:latin typeface="Arial" panose="020B0604020202020204" pitchFamily="34" charset="0"/>
                  <a:cs typeface="Arial" panose="020B0604020202020204" pitchFamily="34" charset="0"/>
                </a:rPr>
                <a:t>Header Checksum 16 bits</a:t>
              </a:r>
            </a:p>
          </p:txBody>
        </p:sp>
        <p:sp>
          <p:nvSpPr>
            <p:cNvPr id="96" name="TextBox 95">
              <a:extLst>
                <a:ext uri="{FF2B5EF4-FFF2-40B4-BE49-F238E27FC236}">
                  <a16:creationId xmlns:a16="http://schemas.microsoft.com/office/drawing/2014/main" id="{63D14E15-C679-463D-9A66-798DE3A995A1}"/>
                </a:ext>
              </a:extLst>
            </p:cNvPr>
            <p:cNvSpPr txBox="1"/>
            <p:nvPr/>
          </p:nvSpPr>
          <p:spPr>
            <a:xfrm>
              <a:off x="4372272" y="4270145"/>
              <a:ext cx="2538525" cy="348813"/>
            </a:xfrm>
            <a:prstGeom prst="rect">
              <a:avLst/>
            </a:prstGeom>
            <a:noFill/>
          </p:spPr>
          <p:txBody>
            <a:bodyPr wrap="square" rtlCol="0">
              <a:spAutoFit/>
            </a:bodyPr>
            <a:lstStyle/>
            <a:p>
              <a:pPr algn="ctr">
                <a:lnSpc>
                  <a:spcPts val="2000"/>
                </a:lnSpc>
              </a:pPr>
              <a:r>
                <a:rPr lang="en-US" sz="2000" b="1" dirty="0">
                  <a:latin typeface="Arial" panose="020B0604020202020204" pitchFamily="34" charset="0"/>
                  <a:cs typeface="Arial" panose="020B0604020202020204" pitchFamily="34" charset="0"/>
                </a:rPr>
                <a:t>Source IP 32 bits</a:t>
              </a:r>
              <a:endParaRPr lang="en-US" sz="2000" dirty="0"/>
            </a:p>
          </p:txBody>
        </p:sp>
        <p:sp>
          <p:nvSpPr>
            <p:cNvPr id="97" name="TextBox 96">
              <a:extLst>
                <a:ext uri="{FF2B5EF4-FFF2-40B4-BE49-F238E27FC236}">
                  <a16:creationId xmlns:a16="http://schemas.microsoft.com/office/drawing/2014/main" id="{4E419ECC-92EE-4F72-8A56-D15B6668AB9F}"/>
                </a:ext>
              </a:extLst>
            </p:cNvPr>
            <p:cNvSpPr txBox="1"/>
            <p:nvPr/>
          </p:nvSpPr>
          <p:spPr>
            <a:xfrm>
              <a:off x="4192857" y="4720713"/>
              <a:ext cx="2932517" cy="348813"/>
            </a:xfrm>
            <a:prstGeom prst="rect">
              <a:avLst/>
            </a:prstGeom>
            <a:noFill/>
          </p:spPr>
          <p:txBody>
            <a:bodyPr wrap="square" rtlCol="0">
              <a:spAutoFit/>
            </a:bodyPr>
            <a:lstStyle/>
            <a:p>
              <a:pPr algn="ctr">
                <a:lnSpc>
                  <a:spcPts val="2000"/>
                </a:lnSpc>
              </a:pPr>
              <a:r>
                <a:rPr lang="en-US" sz="2000" b="1" dirty="0">
                  <a:latin typeface="Arial" panose="020B0604020202020204" pitchFamily="34" charset="0"/>
                  <a:cs typeface="Arial" panose="020B0604020202020204" pitchFamily="34" charset="0"/>
                </a:rPr>
                <a:t>Destination IP 32 bits</a:t>
              </a:r>
              <a:endParaRPr lang="en-US" sz="2000" dirty="0"/>
            </a:p>
          </p:txBody>
        </p:sp>
        <p:sp>
          <p:nvSpPr>
            <p:cNvPr id="98" name="TextBox 97">
              <a:extLst>
                <a:ext uri="{FF2B5EF4-FFF2-40B4-BE49-F238E27FC236}">
                  <a16:creationId xmlns:a16="http://schemas.microsoft.com/office/drawing/2014/main" id="{088D8ACD-584D-4B90-B871-C724361758E1}"/>
                </a:ext>
              </a:extLst>
            </p:cNvPr>
            <p:cNvSpPr txBox="1"/>
            <p:nvPr/>
          </p:nvSpPr>
          <p:spPr>
            <a:xfrm>
              <a:off x="4492852" y="5167604"/>
              <a:ext cx="263245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Option 0 to 40 bytes</a:t>
              </a:r>
            </a:p>
          </p:txBody>
        </p:sp>
        <p:sp>
          <p:nvSpPr>
            <p:cNvPr id="99" name="TextBox 98">
              <a:extLst>
                <a:ext uri="{FF2B5EF4-FFF2-40B4-BE49-F238E27FC236}">
                  <a16:creationId xmlns:a16="http://schemas.microsoft.com/office/drawing/2014/main" id="{F32B9AC3-F084-441E-8721-7655B5349AC2}"/>
                </a:ext>
              </a:extLst>
            </p:cNvPr>
            <p:cNvSpPr txBox="1"/>
            <p:nvPr/>
          </p:nvSpPr>
          <p:spPr>
            <a:xfrm>
              <a:off x="5365983" y="5632060"/>
              <a:ext cx="86151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DATA</a:t>
              </a:r>
            </a:p>
          </p:txBody>
        </p:sp>
        <p:sp>
          <p:nvSpPr>
            <p:cNvPr id="100" name="TextBox 99">
              <a:extLst>
                <a:ext uri="{FF2B5EF4-FFF2-40B4-BE49-F238E27FC236}">
                  <a16:creationId xmlns:a16="http://schemas.microsoft.com/office/drawing/2014/main" id="{50D1D8B7-1F40-4990-84C9-BA46204F3744}"/>
                </a:ext>
              </a:extLst>
            </p:cNvPr>
            <p:cNvSpPr txBox="1"/>
            <p:nvPr/>
          </p:nvSpPr>
          <p:spPr>
            <a:xfrm>
              <a:off x="5303978" y="6066238"/>
              <a:ext cx="995785"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32 bits</a:t>
              </a:r>
            </a:p>
          </p:txBody>
        </p:sp>
        <p:sp>
          <p:nvSpPr>
            <p:cNvPr id="108" name="TextBox 107">
              <a:extLst>
                <a:ext uri="{FF2B5EF4-FFF2-40B4-BE49-F238E27FC236}">
                  <a16:creationId xmlns:a16="http://schemas.microsoft.com/office/drawing/2014/main" id="{DE3E40C6-D628-4139-A4E6-D5879F5482A8}"/>
                </a:ext>
              </a:extLst>
            </p:cNvPr>
            <p:cNvSpPr txBox="1"/>
            <p:nvPr/>
          </p:nvSpPr>
          <p:spPr>
            <a:xfrm>
              <a:off x="9643940" y="5602479"/>
              <a:ext cx="2309971"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 = 20 bytes to 65,536 bytes</a:t>
              </a:r>
            </a:p>
          </p:txBody>
        </p:sp>
        <p:sp>
          <p:nvSpPr>
            <p:cNvPr id="109" name="TextBox 108">
              <a:extLst>
                <a:ext uri="{FF2B5EF4-FFF2-40B4-BE49-F238E27FC236}">
                  <a16:creationId xmlns:a16="http://schemas.microsoft.com/office/drawing/2014/main" id="{7F45BEE1-ABA0-4874-94CA-AC6A161BD77B}"/>
                </a:ext>
              </a:extLst>
            </p:cNvPr>
            <p:cNvSpPr txBox="1"/>
            <p:nvPr/>
          </p:nvSpPr>
          <p:spPr>
            <a:xfrm>
              <a:off x="11920565" y="3141098"/>
              <a:ext cx="1478080" cy="1631216"/>
            </a:xfrm>
            <a:prstGeom prst="rect">
              <a:avLst/>
            </a:prstGeom>
            <a:noFill/>
          </p:spPr>
          <p:txBody>
            <a:bodyPr wrap="square" rtlCol="0">
              <a:spAutoFit/>
            </a:bodyPr>
            <a:lstStyle/>
            <a:p>
              <a:pPr algn="ctr">
                <a:lnSpc>
                  <a:spcPts val="2000"/>
                </a:lnSpc>
              </a:pPr>
              <a:r>
                <a:rPr lang="en-US" b="1" dirty="0">
                  <a:latin typeface="Arial" panose="020B0604020202020204" pitchFamily="34" charset="0"/>
                  <a:cs typeface="Arial" panose="020B0604020202020204" pitchFamily="34" charset="0"/>
                </a:rPr>
                <a:t>Maximum</a:t>
              </a:r>
            </a:p>
            <a:p>
              <a:pPr algn="ctr">
                <a:lnSpc>
                  <a:spcPts val="2000"/>
                </a:lnSpc>
              </a:pPr>
              <a:r>
                <a:rPr lang="en-US" b="1" dirty="0">
                  <a:latin typeface="Arial" panose="020B0604020202020204" pitchFamily="34" charset="0"/>
                  <a:cs typeface="Arial" panose="020B0604020202020204" pitchFamily="34" charset="0"/>
                </a:rPr>
                <a:t>Header = 60 bytes</a:t>
              </a:r>
            </a:p>
            <a:p>
              <a:pPr algn="ctr">
                <a:lnSpc>
                  <a:spcPts val="2000"/>
                </a:lnSpc>
              </a:pPr>
              <a:r>
                <a:rPr lang="en-US" b="1" dirty="0">
                  <a:latin typeface="Arial" panose="020B0604020202020204" pitchFamily="34" charset="0"/>
                  <a:cs typeface="Arial" panose="020B0604020202020204" pitchFamily="34" charset="0"/>
                </a:rPr>
                <a:t>Minimum</a:t>
              </a:r>
            </a:p>
            <a:p>
              <a:pPr algn="ctr">
                <a:lnSpc>
                  <a:spcPts val="2000"/>
                </a:lnSpc>
              </a:pPr>
              <a:r>
                <a:rPr lang="en-US" b="1" dirty="0">
                  <a:latin typeface="Arial" panose="020B0604020202020204" pitchFamily="34" charset="0"/>
                  <a:cs typeface="Arial" panose="020B0604020202020204" pitchFamily="34" charset="0"/>
                </a:rPr>
                <a:t>Header = 20 </a:t>
              </a:r>
              <a:r>
                <a:rPr lang="az-Cyrl-AZ" b="1" dirty="0">
                  <a:latin typeface="Arial" panose="020B0604020202020204" pitchFamily="34" charset="0"/>
                  <a:cs typeface="Arial" panose="020B0604020202020204" pitchFamily="34" charset="0"/>
                </a:rPr>
                <a:t>в</a:t>
              </a:r>
            </a:p>
          </p:txBody>
        </p:sp>
        <p:sp>
          <p:nvSpPr>
            <p:cNvPr id="111" name="TextBox 110">
              <a:extLst>
                <a:ext uri="{FF2B5EF4-FFF2-40B4-BE49-F238E27FC236}">
                  <a16:creationId xmlns:a16="http://schemas.microsoft.com/office/drawing/2014/main" id="{20145FBE-6AAB-4003-9F1A-4FA5FF4F76D5}"/>
                </a:ext>
              </a:extLst>
            </p:cNvPr>
            <p:cNvSpPr txBox="1"/>
            <p:nvPr/>
          </p:nvSpPr>
          <p:spPr>
            <a:xfrm>
              <a:off x="10874746" y="3606028"/>
              <a:ext cx="110799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20 bytes</a:t>
              </a:r>
            </a:p>
          </p:txBody>
        </p:sp>
        <p:sp>
          <p:nvSpPr>
            <p:cNvPr id="130" name="TextBox 129">
              <a:extLst>
                <a:ext uri="{FF2B5EF4-FFF2-40B4-BE49-F238E27FC236}">
                  <a16:creationId xmlns:a16="http://schemas.microsoft.com/office/drawing/2014/main" id="{EF0CA817-5023-4C4A-8DE0-A8DACFDD1F61}"/>
                </a:ext>
              </a:extLst>
            </p:cNvPr>
            <p:cNvSpPr txBox="1"/>
            <p:nvPr/>
          </p:nvSpPr>
          <p:spPr>
            <a:xfrm>
              <a:off x="9589532" y="3752592"/>
              <a:ext cx="979755"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4 bytes</a:t>
              </a:r>
            </a:p>
          </p:txBody>
        </p:sp>
        <p:sp>
          <p:nvSpPr>
            <p:cNvPr id="131" name="TextBox 130">
              <a:extLst>
                <a:ext uri="{FF2B5EF4-FFF2-40B4-BE49-F238E27FC236}">
                  <a16:creationId xmlns:a16="http://schemas.microsoft.com/office/drawing/2014/main" id="{27A90A33-FB22-4DAD-83B2-C1A1BC46120E}"/>
                </a:ext>
              </a:extLst>
            </p:cNvPr>
            <p:cNvSpPr txBox="1"/>
            <p:nvPr/>
          </p:nvSpPr>
          <p:spPr>
            <a:xfrm>
              <a:off x="9564352" y="3269601"/>
              <a:ext cx="979755"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4 bytes</a:t>
              </a:r>
            </a:p>
          </p:txBody>
        </p:sp>
        <p:sp>
          <p:nvSpPr>
            <p:cNvPr id="132" name="TextBox 131">
              <a:extLst>
                <a:ext uri="{FF2B5EF4-FFF2-40B4-BE49-F238E27FC236}">
                  <a16:creationId xmlns:a16="http://schemas.microsoft.com/office/drawing/2014/main" id="{6D182E26-6C8D-4429-8455-CD4449C7F459}"/>
                </a:ext>
              </a:extLst>
            </p:cNvPr>
            <p:cNvSpPr txBox="1"/>
            <p:nvPr/>
          </p:nvSpPr>
          <p:spPr>
            <a:xfrm>
              <a:off x="9585175" y="4659286"/>
              <a:ext cx="979755"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4 bytes</a:t>
              </a:r>
            </a:p>
          </p:txBody>
        </p:sp>
        <p:sp>
          <p:nvSpPr>
            <p:cNvPr id="133" name="TextBox 132">
              <a:extLst>
                <a:ext uri="{FF2B5EF4-FFF2-40B4-BE49-F238E27FC236}">
                  <a16:creationId xmlns:a16="http://schemas.microsoft.com/office/drawing/2014/main" id="{83403B89-5870-45F0-91E9-E53DAD24D108}"/>
                </a:ext>
              </a:extLst>
            </p:cNvPr>
            <p:cNvSpPr txBox="1"/>
            <p:nvPr/>
          </p:nvSpPr>
          <p:spPr>
            <a:xfrm>
              <a:off x="9559995" y="4219837"/>
              <a:ext cx="979755"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4 bytes</a:t>
              </a:r>
            </a:p>
          </p:txBody>
        </p:sp>
      </p:grpSp>
    </p:spTree>
    <p:extLst>
      <p:ext uri="{BB962C8B-B14F-4D97-AF65-F5344CB8AC3E}">
        <p14:creationId xmlns:p14="http://schemas.microsoft.com/office/powerpoint/2010/main" val="140701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59038" y="994996"/>
            <a:ext cx="9582907" cy="5693866"/>
          </a:xfrm>
          <a:prstGeom prst="rect">
            <a:avLst/>
          </a:prstGeom>
          <a:noFill/>
        </p:spPr>
        <p:txBody>
          <a:bodyPr wrap="square">
            <a:spAutoFit/>
          </a:bodyPr>
          <a:lstStyle/>
          <a:p>
            <a:pPr marL="285750" indent="-285750" fontAlgn="base">
              <a:buSzPct val="10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VERSION:</a:t>
            </a:r>
            <a:r>
              <a:rPr lang="en-US" sz="2800" b="1" dirty="0">
                <a:effectLst/>
                <a:latin typeface="Arial" panose="020B0604020202020204" pitchFamily="34" charset="0"/>
                <a:cs typeface="Arial" panose="020B0604020202020204" pitchFamily="34" charset="0"/>
              </a:rPr>
              <a:t> Version of the IP protocol (4 bits), which is 4 for IPv4.</a:t>
            </a:r>
          </a:p>
          <a:p>
            <a:pPr fontAlgn="base">
              <a:buSzPct val="130000"/>
            </a:pPr>
            <a:endParaRPr lang="en-US" sz="2800" b="1" dirty="0">
              <a:effectLst/>
              <a:latin typeface="Arial" panose="020B0604020202020204" pitchFamily="34" charset="0"/>
              <a:cs typeface="Arial" panose="020B0604020202020204" pitchFamily="34" charset="0"/>
            </a:endParaRPr>
          </a:p>
          <a:p>
            <a:pPr marL="285750" indent="-285750" fontAlgn="base">
              <a:buSzPct val="10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HLEN:</a:t>
            </a:r>
            <a:r>
              <a:rPr lang="en-US" sz="2800" b="1" dirty="0">
                <a:effectLst/>
                <a:latin typeface="Arial" panose="020B0604020202020204" pitchFamily="34" charset="0"/>
                <a:cs typeface="Arial" panose="020B0604020202020204" pitchFamily="34" charset="0"/>
              </a:rPr>
              <a:t> IP header length (4 bits), indicating the number of 32-bit words in the header. The minimum value for this field is 5 and the maximum is 15.</a:t>
            </a:r>
          </a:p>
          <a:p>
            <a:pPr fontAlgn="base">
              <a:buSzPct val="130000"/>
            </a:pPr>
            <a:endParaRPr lang="en-US" sz="2800" b="1" dirty="0">
              <a:effectLst/>
              <a:latin typeface="Arial" panose="020B0604020202020204" pitchFamily="34" charset="0"/>
              <a:cs typeface="Arial" panose="020B0604020202020204" pitchFamily="34" charset="0"/>
            </a:endParaRPr>
          </a:p>
          <a:p>
            <a:pPr marL="285750" indent="-285750" fontAlgn="base">
              <a:buSzPct val="10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Type of Service: </a:t>
            </a:r>
            <a:r>
              <a:rPr lang="en-US" sz="2800" b="1" dirty="0">
                <a:effectLst/>
                <a:latin typeface="Arial" panose="020B0604020202020204" pitchFamily="34" charset="0"/>
                <a:cs typeface="Arial" panose="020B0604020202020204" pitchFamily="34" charset="0"/>
              </a:rPr>
              <a:t>Specifies Low Delay, High Throughput, and Reliability (8 bits).</a:t>
            </a:r>
          </a:p>
          <a:p>
            <a:pPr fontAlgn="base">
              <a:buSzPct val="130000"/>
            </a:pPr>
            <a:endParaRPr lang="en-US" sz="2800" b="1" dirty="0">
              <a:effectLst/>
              <a:latin typeface="Arial" panose="020B0604020202020204" pitchFamily="34" charset="0"/>
              <a:cs typeface="Arial" panose="020B0604020202020204" pitchFamily="34" charset="0"/>
            </a:endParaRPr>
          </a:p>
          <a:p>
            <a:pPr marL="285750" indent="-285750" fontAlgn="base">
              <a:buSzPct val="10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Total Length:</a:t>
            </a:r>
            <a:r>
              <a:rPr lang="en-US" sz="2800" b="1" dirty="0">
                <a:effectLst/>
                <a:latin typeface="Arial" panose="020B0604020202020204" pitchFamily="34" charset="0"/>
                <a:cs typeface="Arial" panose="020B0604020202020204" pitchFamily="34" charset="0"/>
              </a:rPr>
              <a:t> Length of the header </a:t>
            </a:r>
            <a:r>
              <a:rPr lang="en-US" sz="2800" b="1" dirty="0">
                <a:latin typeface="Arial" panose="020B0604020202020204" pitchFamily="34" charset="0"/>
                <a:cs typeface="Arial" panose="020B0604020202020204" pitchFamily="34" charset="0"/>
              </a:rPr>
              <a:t>plus</a:t>
            </a:r>
            <a:r>
              <a:rPr lang="en-US" sz="2800" b="1" dirty="0">
                <a:effectLst/>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d</a:t>
            </a:r>
            <a:r>
              <a:rPr lang="en-US" sz="2800" b="1" dirty="0">
                <a:effectLst/>
                <a:latin typeface="Arial" panose="020B0604020202020204" pitchFamily="34" charset="0"/>
                <a:cs typeface="Arial" panose="020B0604020202020204" pitchFamily="34" charset="0"/>
              </a:rPr>
              <a:t>ata (16 bits). The minimum value is 20 bytes, and the maximum is 65,535 bytes.</a:t>
            </a:r>
          </a:p>
        </p:txBody>
      </p:sp>
      <p:sp>
        <p:nvSpPr>
          <p:cNvPr id="5" name="Title 1">
            <a:extLst>
              <a:ext uri="{FF2B5EF4-FFF2-40B4-BE49-F238E27FC236}">
                <a16:creationId xmlns:a16="http://schemas.microsoft.com/office/drawing/2014/main" id="{0558FD43-EC01-4672-A693-2DE88A15C1D4}"/>
              </a:ext>
            </a:extLst>
          </p:cNvPr>
          <p:cNvSpPr txBox="1">
            <a:spLocks/>
          </p:cNvSpPr>
          <p:nvPr/>
        </p:nvSpPr>
        <p:spPr>
          <a:xfrm>
            <a:off x="3994156" y="-80016"/>
            <a:ext cx="533272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IP Datagram Format </a:t>
            </a:r>
          </a:p>
        </p:txBody>
      </p:sp>
    </p:spTree>
    <p:extLst>
      <p:ext uri="{BB962C8B-B14F-4D97-AF65-F5344CB8AC3E}">
        <p14:creationId xmlns:p14="http://schemas.microsoft.com/office/powerpoint/2010/main" val="18997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70138" y="867112"/>
            <a:ext cx="9809162" cy="5940088"/>
          </a:xfrm>
          <a:prstGeom prst="rect">
            <a:avLst/>
          </a:prstGeom>
          <a:noFill/>
        </p:spPr>
        <p:txBody>
          <a:bodyPr wrap="square">
            <a:spAutoFit/>
          </a:bodyPr>
          <a:lstStyle/>
          <a:p>
            <a:pPr marL="457200" indent="-457200" algn="l" fontAlgn="base">
              <a:lnSpc>
                <a:spcPts val="2800"/>
              </a:lnSpc>
              <a:buSzPct val="10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Identification:</a:t>
            </a:r>
            <a:r>
              <a:rPr lang="en-US" sz="2800" b="1" dirty="0">
                <a:effectLst/>
                <a:latin typeface="Arial" panose="020B0604020202020204" pitchFamily="34" charset="0"/>
                <a:cs typeface="Arial" panose="020B0604020202020204" pitchFamily="34" charset="0"/>
              </a:rPr>
              <a:t> Unique packet ID for identifying the fragments of a single IP datagram (16 bits).</a:t>
            </a:r>
          </a:p>
          <a:p>
            <a:pPr marL="457200" indent="-457200" algn="l" fontAlgn="base">
              <a:lnSpc>
                <a:spcPts val="1200"/>
              </a:lnSpc>
              <a:buSzPct val="100000"/>
              <a:buFont typeface="Arial" panose="020B0604020202020204" pitchFamily="34" charset="0"/>
              <a:buChar char="•"/>
            </a:pPr>
            <a:endParaRPr lang="en-US" sz="2800" b="1" dirty="0">
              <a:solidFill>
                <a:srgbClr val="002060"/>
              </a:solidFill>
              <a:effectLst/>
              <a:latin typeface="Arial" panose="020B0604020202020204" pitchFamily="34" charset="0"/>
              <a:cs typeface="Arial" panose="020B0604020202020204" pitchFamily="34" charset="0"/>
            </a:endParaRPr>
          </a:p>
          <a:p>
            <a:pPr marL="457200" indent="-457200" algn="l" fontAlgn="base">
              <a:lnSpc>
                <a:spcPts val="2800"/>
              </a:lnSpc>
              <a:buSzPct val="10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Flags: Three 1-bit flags: </a:t>
            </a:r>
            <a:r>
              <a:rPr lang="en-US" sz="2800" b="1" dirty="0">
                <a:effectLst/>
                <a:latin typeface="Arial" panose="020B0604020202020204" pitchFamily="34" charset="0"/>
                <a:cs typeface="Arial" panose="020B0604020202020204" pitchFamily="34" charset="0"/>
              </a:rPr>
              <a:t>reserved bit (must be zero), do not fragment flag, and more fragments flag (to indicate </a:t>
            </a:r>
            <a:r>
              <a:rPr lang="en-US" sz="2800" b="1" dirty="0">
                <a:solidFill>
                  <a:srgbClr val="002060"/>
                </a:solidFill>
                <a:effectLst/>
                <a:latin typeface="Arial" panose="020B0604020202020204" pitchFamily="34" charset="0"/>
                <a:cs typeface="Arial" panose="020B0604020202020204" pitchFamily="34" charset="0"/>
              </a:rPr>
              <a:t>if there are more fragments).</a:t>
            </a:r>
          </a:p>
          <a:p>
            <a:pPr marL="457200" indent="-457200" algn="l" fontAlgn="base">
              <a:lnSpc>
                <a:spcPts val="1200"/>
              </a:lnSpc>
              <a:buSzPct val="100000"/>
              <a:buFont typeface="Arial" panose="020B0604020202020204" pitchFamily="34" charset="0"/>
              <a:buChar char="•"/>
            </a:pPr>
            <a:endParaRPr lang="en-US" sz="2800" b="1" dirty="0">
              <a:solidFill>
                <a:srgbClr val="002060"/>
              </a:solidFill>
              <a:latin typeface="Arial" panose="020B0604020202020204" pitchFamily="34" charset="0"/>
              <a:cs typeface="Arial" panose="020B0604020202020204" pitchFamily="34" charset="0"/>
            </a:endParaRPr>
          </a:p>
          <a:p>
            <a:pPr marL="457200" indent="-457200" fontAlgn="base">
              <a:lnSpc>
                <a:spcPts val="2800"/>
              </a:lnSpc>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Fragment Offset: </a:t>
            </a:r>
            <a:r>
              <a:rPr lang="en-US" sz="2800" b="1" dirty="0">
                <a:latin typeface="Arial" panose="020B0604020202020204" pitchFamily="34" charset="0"/>
                <a:cs typeface="Arial" panose="020B0604020202020204" pitchFamily="34" charset="0"/>
              </a:rPr>
              <a:t>Represents the number of data bytes ahead of a particular fragment within the datagram. It is specified in units of 8 bytes, with a maximum value of 65,528 bytes.</a:t>
            </a:r>
          </a:p>
          <a:p>
            <a:pPr marL="457200" indent="-457200" fontAlgn="base">
              <a:lnSpc>
                <a:spcPts val="1200"/>
              </a:lnSpc>
              <a:buSzPct val="100000"/>
              <a:buFont typeface="Arial" panose="020B0604020202020204" pitchFamily="34" charset="0"/>
              <a:buChar char="•"/>
            </a:pPr>
            <a:endParaRPr lang="en-US" sz="2800" b="1" dirty="0">
              <a:solidFill>
                <a:srgbClr val="002060"/>
              </a:solidFill>
              <a:latin typeface="Arial" panose="020B0604020202020204" pitchFamily="34" charset="0"/>
              <a:cs typeface="Arial" panose="020B0604020202020204" pitchFamily="34" charset="0"/>
            </a:endParaRPr>
          </a:p>
          <a:p>
            <a:pPr marL="457200" indent="-457200" fontAlgn="base">
              <a:lnSpc>
                <a:spcPts val="2800"/>
              </a:lnSpc>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Time to Live (TTL): </a:t>
            </a:r>
            <a:r>
              <a:rPr lang="en-US" sz="2800" b="1" dirty="0">
                <a:latin typeface="Arial" panose="020B0604020202020204" pitchFamily="34" charset="0"/>
                <a:cs typeface="Arial" panose="020B0604020202020204" pitchFamily="34" charset="0"/>
              </a:rPr>
              <a:t>Indicates the datagram’s lifetime (8 bits). It prevents the datagram from looping indefinitely through the network by limiting the number of hops (i.e., the number of routers it can pass through) before being delivered to the destination.</a:t>
            </a:r>
          </a:p>
        </p:txBody>
      </p:sp>
      <p:sp>
        <p:nvSpPr>
          <p:cNvPr id="5" name="Title 1">
            <a:extLst>
              <a:ext uri="{FF2B5EF4-FFF2-40B4-BE49-F238E27FC236}">
                <a16:creationId xmlns:a16="http://schemas.microsoft.com/office/drawing/2014/main" id="{0558FD43-EC01-4672-A693-2DE88A15C1D4}"/>
              </a:ext>
            </a:extLst>
          </p:cNvPr>
          <p:cNvSpPr txBox="1">
            <a:spLocks/>
          </p:cNvSpPr>
          <p:nvPr/>
        </p:nvSpPr>
        <p:spPr>
          <a:xfrm>
            <a:off x="3994156" y="-80016"/>
            <a:ext cx="533272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IP Datagram Format </a:t>
            </a:r>
          </a:p>
        </p:txBody>
      </p:sp>
    </p:spTree>
    <p:extLst>
      <p:ext uri="{BB962C8B-B14F-4D97-AF65-F5344CB8AC3E}">
        <p14:creationId xmlns:p14="http://schemas.microsoft.com/office/powerpoint/2010/main" val="409798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198" y="188913"/>
            <a:ext cx="6969315" cy="1970395"/>
          </a:xfrm>
        </p:spPr>
        <p:txBody>
          <a:bodyPr>
            <a:noAutofit/>
          </a:bodyPr>
          <a:lstStyle/>
          <a:p>
            <a:pPr algn="r" defTabSz="1219170">
              <a:buClr>
                <a:srgbClr val="FF0000"/>
              </a:buClr>
              <a:buSzPts val="2200"/>
            </a:pPr>
            <a:r>
              <a:rPr lang="en-US" sz="6000" b="1" dirty="0">
                <a:solidFill>
                  <a:srgbClr val="5E0A0A"/>
                </a:solidFill>
                <a:latin typeface="Arial" panose="020B0604020202020204" pitchFamily="34" charset="0"/>
                <a:ea typeface="Tahoma" panose="020B0604030504040204" pitchFamily="34" charset="0"/>
                <a:cs typeface="Arial" panose="020B0604020202020204" pitchFamily="34" charset="0"/>
              </a:rPr>
              <a:t>Routing Principle</a:t>
            </a:r>
            <a:br>
              <a:rPr lang="en-US" sz="6000" b="1" dirty="0">
                <a:solidFill>
                  <a:srgbClr val="5E0A0A"/>
                </a:solidFill>
                <a:latin typeface="Arial" panose="020B0604020202020204" pitchFamily="34" charset="0"/>
                <a:ea typeface="Tahoma" panose="020B0604030504040204" pitchFamily="34" charset="0"/>
                <a:cs typeface="Arial" panose="020B0604020202020204" pitchFamily="34" charset="0"/>
              </a:rPr>
            </a:br>
            <a:r>
              <a:rPr lang="en-US" sz="4000" b="1" dirty="0">
                <a:solidFill>
                  <a:srgbClr val="5E0A0A"/>
                </a:solidFill>
                <a:latin typeface="Arial" panose="020B0604020202020204" pitchFamily="34" charset="0"/>
                <a:ea typeface="Tahoma" panose="020B0604030504040204" pitchFamily="34" charset="0"/>
                <a:cs typeface="Arial" panose="020B0604020202020204" pitchFamily="34" charset="0"/>
              </a:rPr>
              <a:t>(Part </a:t>
            </a:r>
            <a:r>
              <a:rPr lang="en-US" sz="4000" b="1" dirty="0">
                <a:solidFill>
                  <a:srgbClr val="5E0A0A"/>
                </a:solidFill>
                <a:latin typeface="Times New Roman" panose="02020603050405020304" pitchFamily="18" charset="0"/>
                <a:ea typeface="Tahoma" panose="020B0604030504040204" pitchFamily="34" charset="0"/>
                <a:cs typeface="Times New Roman" panose="02020603050405020304" pitchFamily="18" charset="0"/>
              </a:rPr>
              <a:t>I</a:t>
            </a:r>
            <a:r>
              <a:rPr lang="en-US" sz="4000" b="1" dirty="0">
                <a:solidFill>
                  <a:srgbClr val="5E0A0A"/>
                </a:solidFill>
                <a:latin typeface="Arial" panose="020B0604020202020204" pitchFamily="34" charset="0"/>
                <a:ea typeface="Tahoma" panose="020B0604030504040204" pitchFamily="34" charset="0"/>
                <a:cs typeface="Arial" panose="020B0604020202020204" pitchFamily="34" charset="0"/>
              </a:rPr>
              <a:t>)</a:t>
            </a:r>
            <a:endParaRPr lang="en-US" sz="4000" b="1" dirty="0">
              <a:solidFill>
                <a:srgbClr val="5E0A0A"/>
              </a:solidFill>
              <a:latin typeface="Times New Roman" panose="02020603050405020304" pitchFamily="18" charset="0"/>
              <a:ea typeface="Tahoma" panose="020B0604030504040204" pitchFamily="34" charset="0"/>
              <a:cs typeface="Times New Roman" panose="02020603050405020304" pitchFamily="18" charset="0"/>
              <a:sym typeface="Arial"/>
            </a:endParaRPr>
          </a:p>
        </p:txBody>
      </p:sp>
      <p:sp>
        <p:nvSpPr>
          <p:cNvPr id="3" name="Rectangle 2">
            <a:extLst>
              <a:ext uri="{FF2B5EF4-FFF2-40B4-BE49-F238E27FC236}">
                <a16:creationId xmlns:a16="http://schemas.microsoft.com/office/drawing/2014/main" id="{441B3BC8-1B02-4F96-845D-90A45C0D817C}"/>
              </a:ext>
            </a:extLst>
          </p:cNvPr>
          <p:cNvSpPr/>
          <p:nvPr/>
        </p:nvSpPr>
        <p:spPr>
          <a:xfrm>
            <a:off x="8519592" y="4760143"/>
            <a:ext cx="3672408" cy="1815882"/>
          </a:xfrm>
          <a:prstGeom prst="rect">
            <a:avLst/>
          </a:prstGeom>
        </p:spPr>
        <p:txBody>
          <a:bodyPr wrap="square">
            <a:spAutoFit/>
          </a:bodyPr>
          <a:lstStyle/>
          <a:p>
            <a:r>
              <a:rPr lang="en-IN" sz="2800" b="1" dirty="0">
                <a:solidFill>
                  <a:srgbClr val="5A0000"/>
                </a:solidFill>
                <a:latin typeface="Arial" panose="020B0604020202020204" pitchFamily="34" charset="0"/>
                <a:ea typeface="Cambria" charset="0"/>
                <a:cs typeface="Arial" panose="020B0604020202020204" pitchFamily="34" charset="0"/>
              </a:rPr>
              <a:t>By</a:t>
            </a:r>
            <a:br>
              <a:rPr lang="en-IN" sz="2800" b="1" dirty="0">
                <a:solidFill>
                  <a:srgbClr val="5A0000"/>
                </a:solidFill>
                <a:latin typeface="Arial" panose="020B0604020202020204" pitchFamily="34" charset="0"/>
                <a:ea typeface="Cambria" charset="0"/>
                <a:cs typeface="Arial" panose="020B0604020202020204" pitchFamily="34" charset="0"/>
              </a:rPr>
            </a:br>
            <a:r>
              <a:rPr lang="en-IN" sz="2800" b="1" dirty="0" err="1">
                <a:solidFill>
                  <a:srgbClr val="5A0000"/>
                </a:solidFill>
                <a:latin typeface="Arial" panose="020B0604020202020204" pitchFamily="34" charset="0"/>
                <a:ea typeface="Cambria" charset="0"/>
                <a:cs typeface="Arial" panose="020B0604020202020204" pitchFamily="34" charset="0"/>
              </a:rPr>
              <a:t>Dr.</a:t>
            </a:r>
            <a:r>
              <a:rPr lang="en-IN" sz="2800" b="1" dirty="0">
                <a:solidFill>
                  <a:srgbClr val="5A0000"/>
                </a:solidFill>
                <a:latin typeface="Arial" panose="020B0604020202020204" pitchFamily="34" charset="0"/>
                <a:ea typeface="Cambria" charset="0"/>
                <a:cs typeface="Arial" panose="020B0604020202020204" pitchFamily="34" charset="0"/>
              </a:rPr>
              <a:t> </a:t>
            </a:r>
            <a:r>
              <a:rPr lang="en-IN" sz="2800" b="1" dirty="0" err="1">
                <a:solidFill>
                  <a:srgbClr val="5A0000"/>
                </a:solidFill>
                <a:latin typeface="Arial" panose="020B0604020202020204" pitchFamily="34" charset="0"/>
                <a:ea typeface="Cambria" charset="0"/>
                <a:cs typeface="Arial" panose="020B0604020202020204" pitchFamily="34" charset="0"/>
              </a:rPr>
              <a:t>Shobhit</a:t>
            </a:r>
            <a:r>
              <a:rPr lang="en-IN" sz="2800" b="1" dirty="0">
                <a:solidFill>
                  <a:srgbClr val="5A0000"/>
                </a:solidFill>
                <a:latin typeface="Arial" panose="020B0604020202020204" pitchFamily="34" charset="0"/>
                <a:ea typeface="Cambria" charset="0"/>
                <a:cs typeface="Arial" panose="020B0604020202020204" pitchFamily="34" charset="0"/>
              </a:rPr>
              <a:t> Tyagi</a:t>
            </a:r>
            <a:br>
              <a:rPr lang="en-IN" sz="2800" b="1" dirty="0">
                <a:solidFill>
                  <a:srgbClr val="5A0000"/>
                </a:solidFill>
                <a:latin typeface="Arial" panose="020B0604020202020204" pitchFamily="34" charset="0"/>
                <a:ea typeface="Cambria" charset="0"/>
                <a:cs typeface="Arial" panose="020B0604020202020204" pitchFamily="34" charset="0"/>
              </a:rPr>
            </a:br>
            <a:r>
              <a:rPr lang="en-IN" sz="2800" b="1" dirty="0">
                <a:solidFill>
                  <a:srgbClr val="5A0000"/>
                </a:solidFill>
                <a:latin typeface="Arial" panose="020B0604020202020204" pitchFamily="34" charset="0"/>
                <a:ea typeface="Cambria" charset="0"/>
                <a:cs typeface="Arial" panose="020B0604020202020204" pitchFamily="34" charset="0"/>
              </a:rPr>
              <a:t>Dept. of CSE &amp; IT</a:t>
            </a:r>
            <a:br>
              <a:rPr lang="en-IN" sz="2800" b="1" dirty="0">
                <a:solidFill>
                  <a:srgbClr val="5A0000"/>
                </a:solidFill>
                <a:latin typeface="Arial" panose="020B0604020202020204" pitchFamily="34" charset="0"/>
                <a:ea typeface="Cambria" charset="0"/>
                <a:cs typeface="Arial" panose="020B0604020202020204" pitchFamily="34" charset="0"/>
              </a:rPr>
            </a:br>
            <a:r>
              <a:rPr lang="en-IN" sz="2800" b="1" dirty="0">
                <a:solidFill>
                  <a:srgbClr val="5A0000"/>
                </a:solidFill>
                <a:latin typeface="Arial" panose="020B0604020202020204" pitchFamily="34" charset="0"/>
                <a:ea typeface="Cambria" charset="0"/>
                <a:cs typeface="Arial" panose="020B0604020202020204" pitchFamily="34" charset="0"/>
              </a:rPr>
              <a:t>JIIT, NOIDA</a:t>
            </a:r>
            <a:endParaRPr lang="en-US" sz="2800" dirty="0">
              <a:solidFill>
                <a:srgbClr val="5A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59038" y="1001725"/>
            <a:ext cx="9732962" cy="5337359"/>
          </a:xfrm>
          <a:prstGeom prst="rect">
            <a:avLst/>
          </a:prstGeom>
          <a:noFill/>
        </p:spPr>
        <p:txBody>
          <a:bodyPr wrap="square">
            <a:spAutoFit/>
          </a:bodyPr>
          <a:lstStyle/>
          <a:p>
            <a:pPr marL="285750" indent="-285750" fontAlgn="base">
              <a:lnSpc>
                <a:spcPts val="2800"/>
              </a:lnSpc>
              <a:buSzPct val="13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Protocol:</a:t>
            </a:r>
            <a:r>
              <a:rPr lang="en-US" sz="2800" b="1" dirty="0">
                <a:effectLst/>
                <a:latin typeface="Arial" panose="020B0604020202020204" pitchFamily="34" charset="0"/>
                <a:cs typeface="Arial" panose="020B0604020202020204" pitchFamily="34" charset="0"/>
              </a:rPr>
              <a:t> Specifies the protocol to which the data </a:t>
            </a:r>
            <a:r>
              <a:rPr lang="en-US" sz="2800" b="1" dirty="0">
                <a:latin typeface="Arial" panose="020B0604020202020204" pitchFamily="34" charset="0"/>
                <a:cs typeface="Arial" panose="020B0604020202020204" pitchFamily="34" charset="0"/>
              </a:rPr>
              <a:t>should</a:t>
            </a:r>
            <a:r>
              <a:rPr lang="en-US" sz="2800" b="1" dirty="0">
                <a:effectLst/>
                <a:latin typeface="Arial" panose="020B0604020202020204" pitchFamily="34" charset="0"/>
                <a:cs typeface="Arial" panose="020B0604020202020204" pitchFamily="34" charset="0"/>
              </a:rPr>
              <a:t> be passed (8 bits).</a:t>
            </a:r>
          </a:p>
          <a:p>
            <a:pPr fontAlgn="base">
              <a:lnSpc>
                <a:spcPts val="1500"/>
              </a:lnSpc>
              <a:buSzPct val="130000"/>
            </a:pPr>
            <a:endParaRPr lang="en-US" sz="2800" b="1" dirty="0">
              <a:effectLst/>
              <a:latin typeface="Arial" panose="020B0604020202020204" pitchFamily="34" charset="0"/>
              <a:cs typeface="Arial" panose="020B0604020202020204" pitchFamily="34" charset="0"/>
            </a:endParaRPr>
          </a:p>
          <a:p>
            <a:pPr marL="285750" indent="-285750" fontAlgn="base">
              <a:lnSpc>
                <a:spcPts val="2800"/>
              </a:lnSpc>
              <a:buSzPct val="13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Header Checksum: </a:t>
            </a:r>
            <a:r>
              <a:rPr lang="en-US" sz="2800" b="1" dirty="0">
                <a:latin typeface="Arial" panose="020B0604020202020204" pitchFamily="34" charset="0"/>
                <a:cs typeface="Arial" panose="020B0604020202020204" pitchFamily="34" charset="0"/>
              </a:rPr>
              <a:t>A 16-bit checksum used to detect errors in the datagram header.</a:t>
            </a:r>
          </a:p>
          <a:p>
            <a:pPr marL="285750" indent="-285750" fontAlgn="base">
              <a:lnSpc>
                <a:spcPts val="1500"/>
              </a:lnSpc>
              <a:buSzPct val="130000"/>
              <a:buFont typeface="Arial" panose="020B0604020202020204" pitchFamily="34" charset="0"/>
              <a:buChar char="•"/>
            </a:pPr>
            <a:endParaRPr lang="en-US" sz="2800" b="1" dirty="0">
              <a:effectLst/>
              <a:latin typeface="Arial" panose="020B0604020202020204" pitchFamily="34" charset="0"/>
              <a:cs typeface="Arial" panose="020B0604020202020204" pitchFamily="34" charset="0"/>
            </a:endParaRPr>
          </a:p>
          <a:p>
            <a:pPr marL="285750" indent="-285750" fontAlgn="base">
              <a:lnSpc>
                <a:spcPts val="2800"/>
              </a:lnSpc>
              <a:buSzPct val="13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Source IP Address: </a:t>
            </a:r>
            <a:r>
              <a:rPr lang="en-US" sz="2800" b="1" dirty="0">
                <a:effectLst/>
                <a:latin typeface="Arial" panose="020B0604020202020204" pitchFamily="34" charset="0"/>
                <a:cs typeface="Arial" panose="020B0604020202020204" pitchFamily="34" charset="0"/>
              </a:rPr>
              <a:t>The 32-bit IP address of the sender.</a:t>
            </a:r>
          </a:p>
          <a:p>
            <a:pPr fontAlgn="base">
              <a:lnSpc>
                <a:spcPts val="1500"/>
              </a:lnSpc>
              <a:buSzPct val="130000"/>
            </a:pPr>
            <a:endParaRPr lang="en-US" sz="2800" b="1" dirty="0">
              <a:effectLst/>
              <a:latin typeface="Arial" panose="020B0604020202020204" pitchFamily="34" charset="0"/>
              <a:cs typeface="Arial" panose="020B0604020202020204" pitchFamily="34" charset="0"/>
            </a:endParaRPr>
          </a:p>
          <a:p>
            <a:pPr marL="285750" indent="-285750" fontAlgn="base">
              <a:lnSpc>
                <a:spcPts val="2800"/>
              </a:lnSpc>
              <a:buSzPct val="13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Destination IP Address: </a:t>
            </a:r>
            <a:r>
              <a:rPr lang="en-US" sz="2800" b="1" dirty="0">
                <a:latin typeface="Arial" panose="020B0604020202020204" pitchFamily="34" charset="0"/>
                <a:cs typeface="Arial" panose="020B0604020202020204" pitchFamily="34" charset="0"/>
              </a:rPr>
              <a:t>The </a:t>
            </a:r>
            <a:r>
              <a:rPr lang="en-US" sz="2800" b="1" dirty="0">
                <a:effectLst/>
                <a:latin typeface="Arial" panose="020B0604020202020204" pitchFamily="34" charset="0"/>
                <a:cs typeface="Arial" panose="020B0604020202020204" pitchFamily="34" charset="0"/>
              </a:rPr>
              <a:t>32-bit IP address of the receiver.</a:t>
            </a:r>
          </a:p>
          <a:p>
            <a:pPr fontAlgn="base">
              <a:lnSpc>
                <a:spcPts val="1500"/>
              </a:lnSpc>
              <a:buSzPct val="130000"/>
            </a:pPr>
            <a:endParaRPr lang="en-US" sz="2800" b="1" dirty="0">
              <a:effectLst/>
              <a:latin typeface="Arial" panose="020B0604020202020204" pitchFamily="34" charset="0"/>
              <a:cs typeface="Arial" panose="020B0604020202020204" pitchFamily="34" charset="0"/>
            </a:endParaRPr>
          </a:p>
          <a:p>
            <a:pPr marL="285750" indent="-285750" fontAlgn="base">
              <a:lnSpc>
                <a:spcPts val="2800"/>
              </a:lnSpc>
              <a:buSzPct val="130000"/>
              <a:buFont typeface="Arial" panose="020B0604020202020204" pitchFamily="34" charset="0"/>
              <a:buChar char="•"/>
            </a:pPr>
            <a:r>
              <a:rPr lang="en-US" sz="2800" b="1" dirty="0">
                <a:solidFill>
                  <a:srgbClr val="002060"/>
                </a:solidFill>
                <a:effectLst/>
                <a:latin typeface="Arial" panose="020B0604020202020204" pitchFamily="34" charset="0"/>
                <a:cs typeface="Arial" panose="020B0604020202020204" pitchFamily="34" charset="0"/>
              </a:rPr>
              <a:t>Options: </a:t>
            </a:r>
            <a:r>
              <a:rPr lang="en-US" sz="2800" b="1" dirty="0">
                <a:effectLst/>
                <a:latin typeface="Arial" panose="020B0604020202020204" pitchFamily="34" charset="0"/>
                <a:cs typeface="Arial" panose="020B0604020202020204" pitchFamily="34" charset="0"/>
              </a:rPr>
              <a:t>Optional fields that may include information such as source route or record route. These are used by </a:t>
            </a:r>
            <a:r>
              <a:rPr lang="en-US" sz="2800" b="1" dirty="0">
                <a:latin typeface="Arial" panose="020B0604020202020204" pitchFamily="34" charset="0"/>
                <a:cs typeface="Arial" panose="020B0604020202020204" pitchFamily="34" charset="0"/>
              </a:rPr>
              <a:t>n</a:t>
            </a:r>
            <a:r>
              <a:rPr lang="en-US" sz="2800" b="1" dirty="0">
                <a:effectLst/>
                <a:latin typeface="Arial" panose="020B0604020202020204" pitchFamily="34" charset="0"/>
                <a:cs typeface="Arial" panose="020B0604020202020204" pitchFamily="34" charset="0"/>
              </a:rPr>
              <a:t>etwork administrators for various purposes, such as checking whether a path is functioning correctly.</a:t>
            </a:r>
          </a:p>
        </p:txBody>
      </p:sp>
      <p:sp>
        <p:nvSpPr>
          <p:cNvPr id="5" name="Title 1">
            <a:extLst>
              <a:ext uri="{FF2B5EF4-FFF2-40B4-BE49-F238E27FC236}">
                <a16:creationId xmlns:a16="http://schemas.microsoft.com/office/drawing/2014/main" id="{5E00D377-E3C2-44F1-B69D-566C78692ADE}"/>
              </a:ext>
            </a:extLst>
          </p:cNvPr>
          <p:cNvSpPr txBox="1">
            <a:spLocks/>
          </p:cNvSpPr>
          <p:nvPr/>
        </p:nvSpPr>
        <p:spPr>
          <a:xfrm>
            <a:off x="3994156" y="-80016"/>
            <a:ext cx="533272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IP Datagram Format </a:t>
            </a:r>
          </a:p>
        </p:txBody>
      </p:sp>
    </p:spTree>
    <p:extLst>
      <p:ext uri="{BB962C8B-B14F-4D97-AF65-F5344CB8AC3E}">
        <p14:creationId xmlns:p14="http://schemas.microsoft.com/office/powerpoint/2010/main" val="183551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554140" y="1407669"/>
            <a:ext cx="9306343" cy="3108543"/>
          </a:xfrm>
          <a:prstGeom prst="rect">
            <a:avLst/>
          </a:prstGeom>
          <a:noFill/>
        </p:spPr>
        <p:txBody>
          <a:bodyPr wrap="square">
            <a:spAutoFit/>
          </a:bodyPr>
          <a:lstStyle/>
          <a:p>
            <a:pPr fontAlgn="base"/>
            <a:r>
              <a:rPr lang="en-US" sz="2800" b="1" dirty="0">
                <a:solidFill>
                  <a:srgbClr val="002060"/>
                </a:solidFill>
                <a:effectLst/>
                <a:latin typeface="Arial" panose="020B0604020202020204" pitchFamily="34" charset="0"/>
                <a:cs typeface="Arial" panose="020B0604020202020204" pitchFamily="34" charset="0"/>
              </a:rPr>
              <a:t>Data Encapsulation :</a:t>
            </a:r>
          </a:p>
          <a:p>
            <a:pPr fontAlgn="base"/>
            <a:endParaRPr lang="en-US" sz="2800" b="1" dirty="0">
              <a:effectLst/>
              <a:latin typeface="Arial" panose="020B0604020202020204" pitchFamily="34" charset="0"/>
              <a:cs typeface="Arial" panose="020B0604020202020204" pitchFamily="34" charset="0"/>
            </a:endParaRPr>
          </a:p>
          <a:p>
            <a:pPr fontAlgn="base"/>
            <a:r>
              <a:rPr lang="en-US" sz="2800" b="1" dirty="0">
                <a:effectLst/>
                <a:latin typeface="Arial" panose="020B0604020202020204" pitchFamily="34" charset="0"/>
                <a:cs typeface="Arial" panose="020B0604020202020204" pitchFamily="34" charset="0"/>
              </a:rPr>
              <a:t>Encapsulation is the process of adding additional information </a:t>
            </a:r>
            <a:r>
              <a:rPr lang="en-US" sz="2800" b="1" dirty="0">
                <a:latin typeface="Arial" panose="020B0604020202020204" pitchFamily="34" charset="0"/>
                <a:cs typeface="Arial" panose="020B0604020202020204" pitchFamily="34" charset="0"/>
              </a:rPr>
              <a:t>to</a:t>
            </a:r>
            <a:r>
              <a:rPr lang="en-US" sz="2800" b="1" dirty="0">
                <a:effectLst/>
                <a:latin typeface="Arial" panose="020B0604020202020204" pitchFamily="34" charset="0"/>
                <a:cs typeface="Arial" panose="020B0604020202020204" pitchFamily="34" charset="0"/>
              </a:rPr>
              <a:t> data </a:t>
            </a:r>
            <a:r>
              <a:rPr lang="en-US" sz="2800" b="1" dirty="0">
                <a:latin typeface="Arial" panose="020B0604020202020204" pitchFamily="34" charset="0"/>
                <a:cs typeface="Arial" panose="020B0604020202020204" pitchFamily="34" charset="0"/>
              </a:rPr>
              <a:t>as it</a:t>
            </a:r>
            <a:r>
              <a:rPr lang="en-US" sz="2800" b="1" dirty="0">
                <a:effectLst/>
                <a:latin typeface="Arial" panose="020B0604020202020204" pitchFamily="34" charset="0"/>
                <a:cs typeface="Arial" panose="020B0604020202020204" pitchFamily="34" charset="0"/>
              </a:rPr>
              <a:t> travels through the OSI or TCP/ IP model. This additional information </a:t>
            </a:r>
            <a:r>
              <a:rPr lang="en-US" sz="2800" b="1" dirty="0">
                <a:latin typeface="Arial" panose="020B0604020202020204" pitchFamily="34" charset="0"/>
                <a:cs typeface="Arial" panose="020B0604020202020204" pitchFamily="34" charset="0"/>
              </a:rPr>
              <a:t>is</a:t>
            </a:r>
            <a:r>
              <a:rPr lang="en-US" sz="2800" b="1" dirty="0">
                <a:effectLst/>
                <a:latin typeface="Arial" panose="020B0604020202020204" pitchFamily="34" charset="0"/>
                <a:cs typeface="Arial" panose="020B0604020202020204" pitchFamily="34" charset="0"/>
              </a:rPr>
              <a:t> added on the sender’s side, starting from the Application layer and progressing down to the Physical layer.</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4D8C983-6DE1-420F-84FD-6AB4CD03A7F7}"/>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spTree>
    <p:extLst>
      <p:ext uri="{BB962C8B-B14F-4D97-AF65-F5344CB8AC3E}">
        <p14:creationId xmlns:p14="http://schemas.microsoft.com/office/powerpoint/2010/main" val="191617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72384" y="792163"/>
            <a:ext cx="9920531" cy="6196568"/>
          </a:xfrm>
          <a:prstGeom prst="rect">
            <a:avLst/>
          </a:prstGeom>
          <a:noFill/>
        </p:spPr>
        <p:txBody>
          <a:bodyPr wrap="square">
            <a:spAutoFit/>
          </a:bodyPr>
          <a:lstStyle/>
          <a:p>
            <a:pPr fontAlgn="base">
              <a:lnSpc>
                <a:spcPts val="2800"/>
              </a:lnSpc>
            </a:pPr>
            <a:r>
              <a:rPr lang="en-US" sz="2800" b="1" dirty="0">
                <a:solidFill>
                  <a:srgbClr val="002060"/>
                </a:solidFill>
                <a:latin typeface="Arial" panose="020B0604020202020204" pitchFamily="34" charset="0"/>
                <a:cs typeface="Arial" panose="020B0604020202020204" pitchFamily="34" charset="0"/>
              </a:rPr>
              <a:t>W</a:t>
            </a:r>
            <a:r>
              <a:rPr lang="en-US" sz="2800" b="1" dirty="0">
                <a:solidFill>
                  <a:srgbClr val="002060"/>
                </a:solidFill>
                <a:effectLst/>
                <a:latin typeface="Arial" panose="020B0604020202020204" pitchFamily="34" charset="0"/>
                <a:cs typeface="Arial" panose="020B0604020202020204" pitchFamily="34" charset="0"/>
              </a:rPr>
              <a:t>orking of Encapsulation :</a:t>
            </a:r>
          </a:p>
          <a:p>
            <a:pPr fontAlgn="base">
              <a:lnSpc>
                <a:spcPts val="1500"/>
              </a:lnSpc>
            </a:pPr>
            <a:endParaRPr lang="en-US" sz="2800" b="1" dirty="0">
              <a:effectLst/>
              <a:latin typeface="Arial" panose="020B0604020202020204" pitchFamily="34" charset="0"/>
              <a:cs typeface="Arial" panose="020B0604020202020204" pitchFamily="34" charset="0"/>
            </a:endParaRPr>
          </a:p>
          <a:p>
            <a:pPr marL="285750" indent="-285750" fontAlgn="base">
              <a:lnSpc>
                <a:spcPts val="2800"/>
              </a:lnSpc>
              <a:buSzPct val="100000"/>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No additional information is added to the user’s data in the Application layer </a:t>
            </a:r>
            <a:r>
              <a:rPr lang="en-US" sz="2800" b="1" dirty="0">
                <a:latin typeface="Arial" panose="020B0604020202020204" pitchFamily="34" charset="0"/>
                <a:cs typeface="Arial" panose="020B0604020202020204" pitchFamily="34" charset="0"/>
              </a:rPr>
              <a:t>of the</a:t>
            </a:r>
            <a:r>
              <a:rPr lang="en-US" sz="2800" b="1" dirty="0">
                <a:effectLst/>
                <a:latin typeface="Arial" panose="020B0604020202020204" pitchFamily="34" charset="0"/>
                <a:cs typeface="Arial" panose="020B0604020202020204" pitchFamily="34" charset="0"/>
              </a:rPr>
              <a:t> TCP/ IP model or in the Application, Presentation, Session layers </a:t>
            </a:r>
            <a:r>
              <a:rPr lang="en-US" sz="2800" b="1" dirty="0">
                <a:latin typeface="Arial" panose="020B0604020202020204" pitchFamily="34" charset="0"/>
                <a:cs typeface="Arial" panose="020B0604020202020204" pitchFamily="34" charset="0"/>
              </a:rPr>
              <a:t>of the</a:t>
            </a:r>
            <a:r>
              <a:rPr lang="en-US" sz="2800" b="1" dirty="0">
                <a:effectLst/>
                <a:latin typeface="Arial" panose="020B0604020202020204" pitchFamily="34" charset="0"/>
                <a:cs typeface="Arial" panose="020B0604020202020204" pitchFamily="34" charset="0"/>
              </a:rPr>
              <a:t> OSI model.</a:t>
            </a:r>
          </a:p>
          <a:p>
            <a:pPr marL="285750" indent="-285750" fontAlgn="base">
              <a:lnSpc>
                <a:spcPts val="2800"/>
              </a:lnSpc>
              <a:buSzPct val="100000"/>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The Session layer then passes the data to the Transport layer.</a:t>
            </a:r>
          </a:p>
          <a:p>
            <a:pPr marL="285750" indent="-285750" fontAlgn="base">
              <a:lnSpc>
                <a:spcPts val="2800"/>
              </a:lnSpc>
              <a:buSzPct val="100000"/>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In the Transport layer, the data is divided into smaller pieces. Each piece is encapsulated with a header containing information </a:t>
            </a:r>
            <a:r>
              <a:rPr lang="en-US" sz="2800" b="1" dirty="0">
                <a:latin typeface="Arial" panose="020B0604020202020204" pitchFamily="34" charset="0"/>
                <a:cs typeface="Arial" panose="020B0604020202020204" pitchFamily="34" charset="0"/>
              </a:rPr>
              <a:t>such as</a:t>
            </a:r>
            <a:r>
              <a:rPr lang="en-US" sz="2800" b="1" dirty="0">
                <a:effectLst/>
                <a:latin typeface="Arial" panose="020B0604020202020204" pitchFamily="34" charset="0"/>
                <a:cs typeface="Arial" panose="020B0604020202020204" pitchFamily="34" charset="0"/>
              </a:rPr>
              <a:t> source port, destination port, sequence number, etc. </a:t>
            </a:r>
            <a:r>
              <a:rPr lang="en-US" sz="2800" b="1" dirty="0">
                <a:latin typeface="Arial" panose="020B0604020202020204" pitchFamily="34" charset="0"/>
                <a:cs typeface="Arial" panose="020B0604020202020204" pitchFamily="34" charset="0"/>
              </a:rPr>
              <a:t>The result is a new form of data that combines</a:t>
            </a:r>
            <a:r>
              <a:rPr lang="en-US" sz="2800" b="1" dirty="0">
                <a:effectLst/>
                <a:latin typeface="Arial" panose="020B0604020202020204" pitchFamily="34" charset="0"/>
                <a:cs typeface="Arial" panose="020B0604020202020204" pitchFamily="34" charset="0"/>
              </a:rPr>
              <a:t> the original data with the headers.</a:t>
            </a:r>
          </a:p>
          <a:p>
            <a:pPr marL="285750" indent="-285750" fontAlgn="base">
              <a:lnSpc>
                <a:spcPts val="2800"/>
              </a:lnSpc>
              <a:buSzPct val="100000"/>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The encapsulated data in the Transport layer is </a:t>
            </a:r>
            <a:r>
              <a:rPr lang="en-US" sz="2800" b="1" dirty="0">
                <a:latin typeface="Arial" panose="020B0604020202020204" pitchFamily="34" charset="0"/>
                <a:cs typeface="Arial" panose="020B0604020202020204" pitchFamily="34" charset="0"/>
              </a:rPr>
              <a:t>referred to as</a:t>
            </a:r>
            <a:r>
              <a:rPr lang="en-US" sz="2800" b="1" dirty="0">
                <a:effectLst/>
                <a:latin typeface="Arial" panose="020B0604020202020204" pitchFamily="34" charset="0"/>
                <a:cs typeface="Arial" panose="020B0604020202020204" pitchFamily="34" charset="0"/>
              </a:rPr>
              <a:t> Segments or Datagrams. If TCP is used for transmission, it is called Segments; if UDP is </a:t>
            </a:r>
            <a:r>
              <a:rPr lang="en-US" sz="2800" b="1" dirty="0">
                <a:latin typeface="Arial" panose="020B0604020202020204" pitchFamily="34" charset="0"/>
                <a:cs typeface="Arial" panose="020B0604020202020204" pitchFamily="34" charset="0"/>
              </a:rPr>
              <a:t>used, it is </a:t>
            </a:r>
            <a:r>
              <a:rPr lang="en-US" sz="2800" b="1" dirty="0">
                <a:effectLst/>
                <a:latin typeface="Arial" panose="020B0604020202020204" pitchFamily="34" charset="0"/>
                <a:cs typeface="Arial" panose="020B0604020202020204" pitchFamily="34" charset="0"/>
              </a:rPr>
              <a:t>called Datagrams.</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20F4D0F-7E5A-4ACA-AB02-D5F65CE8A95F}"/>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spTree>
    <p:extLst>
      <p:ext uri="{BB962C8B-B14F-4D97-AF65-F5344CB8AC3E}">
        <p14:creationId xmlns:p14="http://schemas.microsoft.com/office/powerpoint/2010/main" val="231072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681526" y="3129398"/>
            <a:ext cx="9178957" cy="3108543"/>
          </a:xfrm>
          <a:prstGeom prst="rect">
            <a:avLst/>
          </a:prstGeom>
          <a:noFill/>
        </p:spPr>
        <p:txBody>
          <a:bodyPr wrap="square">
            <a:spAutoFit/>
          </a:bodyPr>
          <a:lstStyle/>
          <a:p>
            <a:pPr fontAlgn="base"/>
            <a:r>
              <a:rPr lang="en-US" sz="2800" b="1" dirty="0">
                <a:effectLst/>
                <a:latin typeface="Arial" panose="020B0604020202020204" pitchFamily="34" charset="0"/>
                <a:cs typeface="Arial" panose="020B0604020202020204" pitchFamily="34" charset="0"/>
              </a:rPr>
              <a:t>Now, the data travels down to the Network layer, where a Layer 3 header is added. This header contains information </a:t>
            </a:r>
            <a:r>
              <a:rPr lang="en-US" sz="2800" b="1" dirty="0">
                <a:latin typeface="Arial" panose="020B0604020202020204" pitchFamily="34" charset="0"/>
                <a:cs typeface="Arial" panose="020B0604020202020204" pitchFamily="34" charset="0"/>
              </a:rPr>
              <a:t>such as</a:t>
            </a:r>
            <a:r>
              <a:rPr lang="en-US" sz="2800" b="1" dirty="0">
                <a:effectLst/>
                <a:latin typeface="Arial" panose="020B0604020202020204" pitchFamily="34" charset="0"/>
                <a:cs typeface="Arial" panose="020B0604020202020204" pitchFamily="34" charset="0"/>
              </a:rPr>
              <a:t> source IP address, destination IP address, and </a:t>
            </a:r>
            <a:r>
              <a:rPr lang="en-US" sz="2800" b="1" dirty="0">
                <a:latin typeface="Arial" panose="020B0604020202020204" pitchFamily="34" charset="0"/>
                <a:cs typeface="Arial" panose="020B0604020202020204" pitchFamily="34" charset="0"/>
              </a:rPr>
              <a:t>other relevant details</a:t>
            </a:r>
            <a:r>
              <a:rPr lang="en-US" sz="2800" b="1" dirty="0">
                <a:effectLst/>
                <a:latin typeface="Arial" panose="020B0604020202020204" pitchFamily="34" charset="0"/>
                <a:cs typeface="Arial" panose="020B0604020202020204" pitchFamily="34" charset="0"/>
              </a:rPr>
              <a:t>. The result is a new form of encapsulated data. At this stage, the encapsulated data in the Network layer is referred to as Packets</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6837367-2EE2-56A7-1FBE-A959A5252D99}"/>
              </a:ext>
            </a:extLst>
          </p:cNvPr>
          <p:cNvPicPr>
            <a:picLocks noChangeAspect="1"/>
          </p:cNvPicPr>
          <p:nvPr/>
        </p:nvPicPr>
        <p:blipFill>
          <a:blip r:embed="rId2"/>
          <a:stretch>
            <a:fillRect/>
          </a:stretch>
        </p:blipFill>
        <p:spPr>
          <a:xfrm>
            <a:off x="4058871" y="-1833214"/>
            <a:ext cx="4528004" cy="1203012"/>
          </a:xfrm>
          <a:prstGeom prst="rect">
            <a:avLst/>
          </a:prstGeom>
        </p:spPr>
      </p:pic>
      <p:sp>
        <p:nvSpPr>
          <p:cNvPr id="7" name="Title 1">
            <a:extLst>
              <a:ext uri="{FF2B5EF4-FFF2-40B4-BE49-F238E27FC236}">
                <a16:creationId xmlns:a16="http://schemas.microsoft.com/office/drawing/2014/main" id="{29E8BDD4-951E-4714-82A2-AF88E67D7F4F}"/>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grpSp>
        <p:nvGrpSpPr>
          <p:cNvPr id="25" name="Group 24">
            <a:extLst>
              <a:ext uri="{FF2B5EF4-FFF2-40B4-BE49-F238E27FC236}">
                <a16:creationId xmlns:a16="http://schemas.microsoft.com/office/drawing/2014/main" id="{38E2DDBD-FB29-4135-92B7-57B5458A7C1C}"/>
              </a:ext>
            </a:extLst>
          </p:cNvPr>
          <p:cNvGrpSpPr/>
          <p:nvPr/>
        </p:nvGrpSpPr>
        <p:grpSpPr>
          <a:xfrm>
            <a:off x="6004992" y="1581012"/>
            <a:ext cx="3559175" cy="675493"/>
            <a:chOff x="6049963" y="1591557"/>
            <a:chExt cx="3559175" cy="1310046"/>
          </a:xfrm>
        </p:grpSpPr>
        <p:sp>
          <p:nvSpPr>
            <p:cNvPr id="30" name="Rectangle 29">
              <a:extLst>
                <a:ext uri="{FF2B5EF4-FFF2-40B4-BE49-F238E27FC236}">
                  <a16:creationId xmlns:a16="http://schemas.microsoft.com/office/drawing/2014/main" id="{42D53128-572F-46D5-BFD4-E19A6A1E71FB}"/>
                </a:ext>
              </a:extLst>
            </p:cNvPr>
            <p:cNvSpPr/>
            <p:nvPr/>
          </p:nvSpPr>
          <p:spPr>
            <a:xfrm>
              <a:off x="6049963" y="1592437"/>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594D8BB-5BC0-4F18-90C8-4BA511C00531}"/>
                </a:ext>
              </a:extLst>
            </p:cNvPr>
            <p:cNvSpPr/>
            <p:nvPr/>
          </p:nvSpPr>
          <p:spPr>
            <a:xfrm>
              <a:off x="7832725" y="1591557"/>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FC602B1-7D55-420D-BF40-7A3EF84EF2B4}"/>
                </a:ext>
              </a:extLst>
            </p:cNvPr>
            <p:cNvSpPr txBox="1"/>
            <p:nvPr/>
          </p:nvSpPr>
          <p:spPr>
            <a:xfrm>
              <a:off x="8314946" y="1999292"/>
              <a:ext cx="85311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Data</a:t>
              </a:r>
            </a:p>
          </p:txBody>
        </p:sp>
        <p:sp>
          <p:nvSpPr>
            <p:cNvPr id="35" name="TextBox 34">
              <a:extLst>
                <a:ext uri="{FF2B5EF4-FFF2-40B4-BE49-F238E27FC236}">
                  <a16:creationId xmlns:a16="http://schemas.microsoft.com/office/drawing/2014/main" id="{AD5AD0F8-CF35-4AC7-95A4-03C5023DAACF}"/>
                </a:ext>
              </a:extLst>
            </p:cNvPr>
            <p:cNvSpPr txBox="1"/>
            <p:nvPr/>
          </p:nvSpPr>
          <p:spPr>
            <a:xfrm>
              <a:off x="6111245" y="1999292"/>
              <a:ext cx="1673856"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L4 Header</a:t>
              </a:r>
            </a:p>
          </p:txBody>
        </p:sp>
      </p:grpSp>
    </p:spTree>
    <p:extLst>
      <p:ext uri="{BB962C8B-B14F-4D97-AF65-F5344CB8AC3E}">
        <p14:creationId xmlns:p14="http://schemas.microsoft.com/office/powerpoint/2010/main" val="31563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534611" y="3281276"/>
            <a:ext cx="9125499" cy="3108543"/>
          </a:xfrm>
          <a:prstGeom prst="rect">
            <a:avLst/>
          </a:prstGeom>
          <a:noFill/>
        </p:spPr>
        <p:txBody>
          <a:bodyPr wrap="square">
            <a:spAutoFit/>
          </a:bodyPr>
          <a:lstStyle/>
          <a:p>
            <a:pPr fontAlgn="base"/>
            <a:r>
              <a:rPr lang="en-US" sz="2800" b="1" dirty="0">
                <a:latin typeface="Arial" panose="020B0604020202020204" pitchFamily="34" charset="0"/>
                <a:cs typeface="Arial" panose="020B0604020202020204" pitchFamily="34" charset="0"/>
              </a:rPr>
              <a:t>The network layer then sends the packet to the Data Link layer. Upon entering the Data Link layer, a new header (Layer 2) is added, along with a trailer. The header includes information such as the source and destination MAC addresses, while the trailer is used for error checking. The encapsulated data in the Data Link layer is referred to as Frames.</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12543B-B83C-903D-56D8-E5C95AD9B1F3}"/>
              </a:ext>
            </a:extLst>
          </p:cNvPr>
          <p:cNvPicPr>
            <a:picLocks noChangeAspect="1"/>
          </p:cNvPicPr>
          <p:nvPr/>
        </p:nvPicPr>
        <p:blipFill>
          <a:blip r:embed="rId2"/>
          <a:stretch>
            <a:fillRect/>
          </a:stretch>
        </p:blipFill>
        <p:spPr>
          <a:xfrm>
            <a:off x="3623895" y="-1652731"/>
            <a:ext cx="6672127" cy="1228627"/>
          </a:xfrm>
          <a:prstGeom prst="rect">
            <a:avLst/>
          </a:prstGeom>
        </p:spPr>
      </p:pic>
      <p:sp>
        <p:nvSpPr>
          <p:cNvPr id="7" name="Title 1">
            <a:extLst>
              <a:ext uri="{FF2B5EF4-FFF2-40B4-BE49-F238E27FC236}">
                <a16:creationId xmlns:a16="http://schemas.microsoft.com/office/drawing/2014/main" id="{BDFBE33E-2653-49FB-A2F4-3CFC7C5B9E59}"/>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grpSp>
        <p:nvGrpSpPr>
          <p:cNvPr id="29" name="Group 28">
            <a:extLst>
              <a:ext uri="{FF2B5EF4-FFF2-40B4-BE49-F238E27FC236}">
                <a16:creationId xmlns:a16="http://schemas.microsoft.com/office/drawing/2014/main" id="{534F6B5D-A658-4266-873E-22E21160FA96}"/>
              </a:ext>
            </a:extLst>
          </p:cNvPr>
          <p:cNvGrpSpPr/>
          <p:nvPr/>
        </p:nvGrpSpPr>
        <p:grpSpPr>
          <a:xfrm>
            <a:off x="4239510" y="1581012"/>
            <a:ext cx="5324657" cy="686266"/>
            <a:chOff x="4284481" y="1591557"/>
            <a:chExt cx="5324657" cy="1330939"/>
          </a:xfrm>
        </p:grpSpPr>
        <p:sp>
          <p:nvSpPr>
            <p:cNvPr id="31" name="Rectangle 30">
              <a:extLst>
                <a:ext uri="{FF2B5EF4-FFF2-40B4-BE49-F238E27FC236}">
                  <a16:creationId xmlns:a16="http://schemas.microsoft.com/office/drawing/2014/main" id="{1DC2F1CB-2088-48C0-B31C-9D4C94E75F8E}"/>
                </a:ext>
              </a:extLst>
            </p:cNvPr>
            <p:cNvSpPr/>
            <p:nvPr/>
          </p:nvSpPr>
          <p:spPr>
            <a:xfrm>
              <a:off x="4284481" y="1613330"/>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9BA1DE8-2DD4-4466-83C9-F80DCA938770}"/>
                </a:ext>
              </a:extLst>
            </p:cNvPr>
            <p:cNvSpPr/>
            <p:nvPr/>
          </p:nvSpPr>
          <p:spPr>
            <a:xfrm>
              <a:off x="6049963" y="1592437"/>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5BF13A-0EAF-4778-990B-C8D6F5DA287D}"/>
                </a:ext>
              </a:extLst>
            </p:cNvPr>
            <p:cNvSpPr/>
            <p:nvPr/>
          </p:nvSpPr>
          <p:spPr>
            <a:xfrm>
              <a:off x="7832725" y="1591557"/>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E17549D-3A6F-4BE1-ADC4-C95B94879D79}"/>
                </a:ext>
              </a:extLst>
            </p:cNvPr>
            <p:cNvSpPr txBox="1"/>
            <p:nvPr/>
          </p:nvSpPr>
          <p:spPr>
            <a:xfrm>
              <a:off x="8314946" y="1999292"/>
              <a:ext cx="85311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Data</a:t>
              </a:r>
            </a:p>
          </p:txBody>
        </p:sp>
        <p:sp>
          <p:nvSpPr>
            <p:cNvPr id="37" name="TextBox 36">
              <a:extLst>
                <a:ext uri="{FF2B5EF4-FFF2-40B4-BE49-F238E27FC236}">
                  <a16:creationId xmlns:a16="http://schemas.microsoft.com/office/drawing/2014/main" id="{A67A3B8F-66E9-4CC3-860D-B855B9844876}"/>
                </a:ext>
              </a:extLst>
            </p:cNvPr>
            <p:cNvSpPr txBox="1"/>
            <p:nvPr/>
          </p:nvSpPr>
          <p:spPr>
            <a:xfrm>
              <a:off x="6111245" y="1999292"/>
              <a:ext cx="1673856"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L4 Header</a:t>
              </a:r>
            </a:p>
          </p:txBody>
        </p:sp>
        <p:sp>
          <p:nvSpPr>
            <p:cNvPr id="38" name="TextBox 37">
              <a:extLst>
                <a:ext uri="{FF2B5EF4-FFF2-40B4-BE49-F238E27FC236}">
                  <a16:creationId xmlns:a16="http://schemas.microsoft.com/office/drawing/2014/main" id="{7CF78400-433A-4195-B698-CE0A0D744531}"/>
                </a:ext>
              </a:extLst>
            </p:cNvPr>
            <p:cNvSpPr txBox="1"/>
            <p:nvPr/>
          </p:nvSpPr>
          <p:spPr>
            <a:xfrm>
              <a:off x="4318958" y="1999292"/>
              <a:ext cx="1673856" cy="461664"/>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L3 Header</a:t>
              </a:r>
            </a:p>
          </p:txBody>
        </p:sp>
      </p:grpSp>
    </p:spTree>
    <p:extLst>
      <p:ext uri="{BB962C8B-B14F-4D97-AF65-F5344CB8AC3E}">
        <p14:creationId xmlns:p14="http://schemas.microsoft.com/office/powerpoint/2010/main" val="114131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655433" y="3426157"/>
            <a:ext cx="9041268" cy="2246769"/>
          </a:xfrm>
          <a:prstGeom prst="rect">
            <a:avLst/>
          </a:prstGeom>
          <a:noFill/>
        </p:spPr>
        <p:txBody>
          <a:bodyPr wrap="square">
            <a:spAutoFit/>
          </a:bodyPr>
          <a:lstStyle/>
          <a:p>
            <a:pPr fontAlgn="base"/>
            <a:r>
              <a:rPr lang="en-US" sz="2800" b="1" dirty="0">
                <a:effectLst/>
                <a:latin typeface="Arial" panose="020B0604020202020204" pitchFamily="34" charset="0"/>
                <a:cs typeface="Arial" panose="020B0604020202020204" pitchFamily="34" charset="0"/>
              </a:rPr>
              <a:t>The physical layer </a:t>
            </a:r>
            <a:r>
              <a:rPr lang="en-US" sz="2800" b="1" dirty="0">
                <a:latin typeface="Arial" panose="020B0604020202020204" pitchFamily="34" charset="0"/>
                <a:cs typeface="Arial" panose="020B0604020202020204" pitchFamily="34" charset="0"/>
              </a:rPr>
              <a:t>receives</a:t>
            </a:r>
            <a:r>
              <a:rPr lang="en-US" sz="2800" b="1" dirty="0">
                <a:effectLst/>
                <a:latin typeface="Arial" panose="020B0604020202020204" pitchFamily="34" charset="0"/>
                <a:cs typeface="Arial" panose="020B0604020202020204" pitchFamily="34" charset="0"/>
              </a:rPr>
              <a:t> frames from the Data Link layer. At this stage, the data is encapsulated into a format called Bits. This process illustrates how encapsulation </a:t>
            </a:r>
            <a:r>
              <a:rPr lang="en-US" sz="2800" b="1" dirty="0">
                <a:latin typeface="Arial" panose="020B0604020202020204" pitchFamily="34" charset="0"/>
                <a:cs typeface="Arial" panose="020B0604020202020204" pitchFamily="34" charset="0"/>
              </a:rPr>
              <a:t>occurs throughout the layers of the OSI or TCP/ IP models.</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3EB49A4-98AC-19DB-C312-48F33C1489D6}"/>
              </a:ext>
            </a:extLst>
          </p:cNvPr>
          <p:cNvPicPr>
            <a:picLocks noChangeAspect="1"/>
          </p:cNvPicPr>
          <p:nvPr/>
        </p:nvPicPr>
        <p:blipFill>
          <a:blip r:embed="rId2"/>
          <a:stretch>
            <a:fillRect/>
          </a:stretch>
        </p:blipFill>
        <p:spPr>
          <a:xfrm>
            <a:off x="1722438" y="-1800272"/>
            <a:ext cx="9244519" cy="1309166"/>
          </a:xfrm>
          <a:prstGeom prst="rect">
            <a:avLst/>
          </a:prstGeom>
        </p:spPr>
      </p:pic>
      <p:sp>
        <p:nvSpPr>
          <p:cNvPr id="8" name="Title 1">
            <a:extLst>
              <a:ext uri="{FF2B5EF4-FFF2-40B4-BE49-F238E27FC236}">
                <a16:creationId xmlns:a16="http://schemas.microsoft.com/office/drawing/2014/main" id="{BEDB49F5-7ADF-4365-B0B0-A81A7644C67B}"/>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grpSp>
        <p:nvGrpSpPr>
          <p:cNvPr id="19" name="Group 18">
            <a:extLst>
              <a:ext uri="{FF2B5EF4-FFF2-40B4-BE49-F238E27FC236}">
                <a16:creationId xmlns:a16="http://schemas.microsoft.com/office/drawing/2014/main" id="{DB2055A0-0A16-4B4E-B88A-36FCEDA3E54E}"/>
              </a:ext>
            </a:extLst>
          </p:cNvPr>
          <p:cNvGrpSpPr/>
          <p:nvPr/>
        </p:nvGrpSpPr>
        <p:grpSpPr>
          <a:xfrm>
            <a:off x="2459038" y="1581012"/>
            <a:ext cx="8900591" cy="688597"/>
            <a:chOff x="2504009" y="1591557"/>
            <a:chExt cx="8900591" cy="1335459"/>
          </a:xfrm>
        </p:grpSpPr>
        <p:sp>
          <p:nvSpPr>
            <p:cNvPr id="3" name="Rectangle 2">
              <a:extLst>
                <a:ext uri="{FF2B5EF4-FFF2-40B4-BE49-F238E27FC236}">
                  <a16:creationId xmlns:a16="http://schemas.microsoft.com/office/drawing/2014/main" id="{3A211D90-6A97-400E-AA53-A218C2721C01}"/>
                </a:ext>
              </a:extLst>
            </p:cNvPr>
            <p:cNvSpPr/>
            <p:nvPr/>
          </p:nvSpPr>
          <p:spPr>
            <a:xfrm>
              <a:off x="2504009" y="1617850"/>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0C894D-9519-47F3-B545-ECA218BE086E}"/>
                </a:ext>
              </a:extLst>
            </p:cNvPr>
            <p:cNvSpPr/>
            <p:nvPr/>
          </p:nvSpPr>
          <p:spPr>
            <a:xfrm>
              <a:off x="4284481" y="1613330"/>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6FCBCE-FB22-4BB9-BD33-4804DF3DDFF5}"/>
                </a:ext>
              </a:extLst>
            </p:cNvPr>
            <p:cNvSpPr/>
            <p:nvPr/>
          </p:nvSpPr>
          <p:spPr>
            <a:xfrm>
              <a:off x="6049963" y="1592437"/>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5894F6-1548-4D32-A5F2-E81967B2221A}"/>
                </a:ext>
              </a:extLst>
            </p:cNvPr>
            <p:cNvSpPr/>
            <p:nvPr/>
          </p:nvSpPr>
          <p:spPr>
            <a:xfrm>
              <a:off x="7832725" y="1591557"/>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A69DA8-86FF-4B92-9ADE-AA38BF5B9DBC}"/>
                </a:ext>
              </a:extLst>
            </p:cNvPr>
            <p:cNvSpPr/>
            <p:nvPr/>
          </p:nvSpPr>
          <p:spPr>
            <a:xfrm>
              <a:off x="9628187" y="1591557"/>
              <a:ext cx="1776413" cy="1309166"/>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C22BDF-7F15-46DA-86D6-9CDF4F39EF63}"/>
                </a:ext>
              </a:extLst>
            </p:cNvPr>
            <p:cNvSpPr txBox="1"/>
            <p:nvPr/>
          </p:nvSpPr>
          <p:spPr>
            <a:xfrm>
              <a:off x="9732961" y="1999292"/>
              <a:ext cx="1552669" cy="461665"/>
            </a:xfrm>
            <a:prstGeom prst="rect">
              <a:avLst/>
            </a:prstGeom>
            <a:noFill/>
          </p:spPr>
          <p:txBody>
            <a:bodyPr wrap="none" rtlCol="0">
              <a:spAutoFit/>
            </a:bodyPr>
            <a:lstStyle/>
            <a:p>
              <a:r>
                <a:rPr lang="en-US" sz="2400" b="1" dirty="0">
                  <a:solidFill>
                    <a:srgbClr val="002060"/>
                  </a:solidFill>
                  <a:latin typeface="Arial" panose="020B0604020202020204" pitchFamily="34" charset="0"/>
                  <a:cs typeface="Arial" panose="020B0604020202020204" pitchFamily="34" charset="0"/>
                </a:rPr>
                <a:t>L2 Trailer</a:t>
              </a:r>
            </a:p>
          </p:txBody>
        </p:sp>
        <p:sp>
          <p:nvSpPr>
            <p:cNvPr id="14" name="TextBox 13">
              <a:extLst>
                <a:ext uri="{FF2B5EF4-FFF2-40B4-BE49-F238E27FC236}">
                  <a16:creationId xmlns:a16="http://schemas.microsoft.com/office/drawing/2014/main" id="{2E25A776-011B-44F2-BDB5-63C9E411A8D5}"/>
                </a:ext>
              </a:extLst>
            </p:cNvPr>
            <p:cNvSpPr txBox="1"/>
            <p:nvPr/>
          </p:nvSpPr>
          <p:spPr>
            <a:xfrm>
              <a:off x="8314946" y="1999292"/>
              <a:ext cx="85311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Data</a:t>
              </a:r>
            </a:p>
          </p:txBody>
        </p:sp>
        <p:sp>
          <p:nvSpPr>
            <p:cNvPr id="16" name="TextBox 15">
              <a:extLst>
                <a:ext uri="{FF2B5EF4-FFF2-40B4-BE49-F238E27FC236}">
                  <a16:creationId xmlns:a16="http://schemas.microsoft.com/office/drawing/2014/main" id="{87D4A91F-98CD-442A-ABCC-9818805D8991}"/>
                </a:ext>
              </a:extLst>
            </p:cNvPr>
            <p:cNvSpPr txBox="1"/>
            <p:nvPr/>
          </p:nvSpPr>
          <p:spPr>
            <a:xfrm>
              <a:off x="6111245" y="1999292"/>
              <a:ext cx="1673856"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L4 Header</a:t>
              </a:r>
            </a:p>
          </p:txBody>
        </p:sp>
        <p:sp>
          <p:nvSpPr>
            <p:cNvPr id="17" name="TextBox 16">
              <a:extLst>
                <a:ext uri="{FF2B5EF4-FFF2-40B4-BE49-F238E27FC236}">
                  <a16:creationId xmlns:a16="http://schemas.microsoft.com/office/drawing/2014/main" id="{3394C506-CF43-4DB4-AE1E-183CE0ECF436}"/>
                </a:ext>
              </a:extLst>
            </p:cNvPr>
            <p:cNvSpPr txBox="1"/>
            <p:nvPr/>
          </p:nvSpPr>
          <p:spPr>
            <a:xfrm>
              <a:off x="4318958" y="1999292"/>
              <a:ext cx="1673856" cy="461664"/>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L3 Header</a:t>
              </a:r>
            </a:p>
          </p:txBody>
        </p:sp>
        <p:sp>
          <p:nvSpPr>
            <p:cNvPr id="18" name="TextBox 17">
              <a:extLst>
                <a:ext uri="{FF2B5EF4-FFF2-40B4-BE49-F238E27FC236}">
                  <a16:creationId xmlns:a16="http://schemas.microsoft.com/office/drawing/2014/main" id="{743CC41B-CC8C-458F-8403-024F64659D71}"/>
                </a:ext>
              </a:extLst>
            </p:cNvPr>
            <p:cNvSpPr txBox="1"/>
            <p:nvPr/>
          </p:nvSpPr>
          <p:spPr>
            <a:xfrm>
              <a:off x="2523497" y="1999292"/>
              <a:ext cx="1673856" cy="461665"/>
            </a:xfrm>
            <a:prstGeom prst="rect">
              <a:avLst/>
            </a:prstGeom>
            <a:noFill/>
          </p:spPr>
          <p:txBody>
            <a:bodyPr wrap="none" rtlCol="0">
              <a:spAutoFit/>
            </a:bodyPr>
            <a:lstStyle/>
            <a:p>
              <a:r>
                <a:rPr lang="en-US" sz="2400" b="1" dirty="0">
                  <a:solidFill>
                    <a:srgbClr val="002060"/>
                  </a:solidFill>
                  <a:latin typeface="Arial" panose="020B0604020202020204" pitchFamily="34" charset="0"/>
                  <a:cs typeface="Arial" panose="020B0604020202020204" pitchFamily="34" charset="0"/>
                </a:rPr>
                <a:t>L2 Header</a:t>
              </a:r>
            </a:p>
          </p:txBody>
        </p:sp>
      </p:grpSp>
    </p:spTree>
    <p:extLst>
      <p:ext uri="{BB962C8B-B14F-4D97-AF65-F5344CB8AC3E}">
        <p14:creationId xmlns:p14="http://schemas.microsoft.com/office/powerpoint/2010/main" val="242252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59039" y="766823"/>
            <a:ext cx="5073418" cy="5262979"/>
          </a:xfrm>
          <a:prstGeom prst="rect">
            <a:avLst/>
          </a:prstGeom>
          <a:noFill/>
        </p:spPr>
        <p:txBody>
          <a:bodyPr wrap="square">
            <a:spAutoFit/>
          </a:bodyPr>
          <a:lstStyle/>
          <a:p>
            <a:pPr fontAlgn="base"/>
            <a:r>
              <a:rPr lang="en-US" sz="2800" b="1" dirty="0">
                <a:solidFill>
                  <a:srgbClr val="002060"/>
                </a:solidFill>
                <a:effectLst/>
                <a:latin typeface="Arial" panose="020B0604020202020204" pitchFamily="34" charset="0"/>
                <a:cs typeface="Arial" panose="020B0604020202020204" pitchFamily="34" charset="0"/>
              </a:rPr>
              <a:t>Protocol Data Unit (PDU) :</a:t>
            </a:r>
          </a:p>
          <a:p>
            <a:pPr fontAlgn="base"/>
            <a:r>
              <a:rPr lang="en-US" sz="2800" b="1" dirty="0">
                <a:effectLst/>
                <a:latin typeface="Arial" panose="020B0604020202020204" pitchFamily="34" charset="0"/>
                <a:cs typeface="Arial" panose="020B0604020202020204" pitchFamily="34" charset="0"/>
              </a:rPr>
              <a:t>The encapsulated data is </a:t>
            </a:r>
            <a:r>
              <a:rPr lang="en-US" sz="2800" b="1" dirty="0">
                <a:latin typeface="Arial" panose="020B0604020202020204" pitchFamily="34" charset="0"/>
                <a:cs typeface="Arial" panose="020B0604020202020204" pitchFamily="34" charset="0"/>
              </a:rPr>
              <a:t>referred to</a:t>
            </a:r>
            <a:r>
              <a:rPr lang="en-US" sz="2800" b="1" dirty="0">
                <a:effectLst/>
                <a:latin typeface="Arial" panose="020B0604020202020204" pitchFamily="34" charset="0"/>
                <a:cs typeface="Arial" panose="020B0604020202020204" pitchFamily="34" charset="0"/>
              </a:rPr>
              <a:t> by different names a</a:t>
            </a:r>
            <a:r>
              <a:rPr lang="en-US" sz="2800" b="1" dirty="0">
                <a:latin typeface="Arial" panose="020B0604020202020204" pitchFamily="34" charset="0"/>
                <a:cs typeface="Arial" panose="020B0604020202020204" pitchFamily="34" charset="0"/>
              </a:rPr>
              <a:t>s it moves through each layer of the OSI or TCP/IP model. </a:t>
            </a:r>
            <a:r>
              <a:rPr lang="en-US" sz="2800" b="1" dirty="0">
                <a:effectLst/>
                <a:latin typeface="Arial" panose="020B0604020202020204" pitchFamily="34" charset="0"/>
                <a:cs typeface="Arial" panose="020B0604020202020204" pitchFamily="34" charset="0"/>
              </a:rPr>
              <a:t>These names are collectively known as Protocol Data Units (PDUs). The following table shows the name of the encapsulated data </a:t>
            </a:r>
            <a:r>
              <a:rPr lang="en-US" sz="2800" b="1" dirty="0">
                <a:latin typeface="Arial" panose="020B0604020202020204" pitchFamily="34" charset="0"/>
                <a:cs typeface="Arial" panose="020B0604020202020204" pitchFamily="34" charset="0"/>
              </a:rPr>
              <a:t>at</a:t>
            </a:r>
            <a:r>
              <a:rPr lang="en-US" sz="2800" b="1" dirty="0">
                <a:effectLst/>
                <a:latin typeface="Arial" panose="020B0604020202020204" pitchFamily="34" charset="0"/>
                <a:cs typeface="Arial" panose="020B0604020202020204" pitchFamily="34" charset="0"/>
              </a:rPr>
              <a:t> each layer.</a:t>
            </a:r>
          </a:p>
        </p:txBody>
      </p:sp>
      <p:pic>
        <p:nvPicPr>
          <p:cNvPr id="3" name="Picture 2">
            <a:extLst>
              <a:ext uri="{FF2B5EF4-FFF2-40B4-BE49-F238E27FC236}">
                <a16:creationId xmlns:a16="http://schemas.microsoft.com/office/drawing/2014/main" id="{4058C318-B9D9-CC77-64FB-C29DEBA5A6D5}"/>
              </a:ext>
            </a:extLst>
          </p:cNvPr>
          <p:cNvPicPr>
            <a:picLocks noChangeAspect="1"/>
          </p:cNvPicPr>
          <p:nvPr/>
        </p:nvPicPr>
        <p:blipFill>
          <a:blip r:embed="rId2"/>
          <a:stretch>
            <a:fillRect/>
          </a:stretch>
        </p:blipFill>
        <p:spPr>
          <a:xfrm>
            <a:off x="1073117" y="-3171819"/>
            <a:ext cx="5267985" cy="2857500"/>
          </a:xfrm>
          <a:prstGeom prst="rect">
            <a:avLst/>
          </a:prstGeom>
        </p:spPr>
      </p:pic>
      <p:sp>
        <p:nvSpPr>
          <p:cNvPr id="7" name="Title 1">
            <a:extLst>
              <a:ext uri="{FF2B5EF4-FFF2-40B4-BE49-F238E27FC236}">
                <a16:creationId xmlns:a16="http://schemas.microsoft.com/office/drawing/2014/main" id="{4CC67847-B794-45DA-B4DA-67EDA5B97F5D}"/>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grpSp>
        <p:nvGrpSpPr>
          <p:cNvPr id="35" name="Group 34">
            <a:extLst>
              <a:ext uri="{FF2B5EF4-FFF2-40B4-BE49-F238E27FC236}">
                <a16:creationId xmlns:a16="http://schemas.microsoft.com/office/drawing/2014/main" id="{D727FBCA-9F6D-49B9-95F0-DFFBAF84DCF6}"/>
              </a:ext>
            </a:extLst>
          </p:cNvPr>
          <p:cNvGrpSpPr/>
          <p:nvPr/>
        </p:nvGrpSpPr>
        <p:grpSpPr>
          <a:xfrm>
            <a:off x="7532457" y="1071315"/>
            <a:ext cx="4331956" cy="4127534"/>
            <a:chOff x="5864528" y="3634170"/>
            <a:chExt cx="4331956" cy="4127534"/>
          </a:xfrm>
          <a:solidFill>
            <a:srgbClr val="7EA9CA"/>
          </a:solidFill>
        </p:grpSpPr>
        <p:sp>
          <p:nvSpPr>
            <p:cNvPr id="10" name="Rectangle 9">
              <a:extLst>
                <a:ext uri="{FF2B5EF4-FFF2-40B4-BE49-F238E27FC236}">
                  <a16:creationId xmlns:a16="http://schemas.microsoft.com/office/drawing/2014/main" id="{0F0EC806-58DB-4335-AF20-FD11253B63D8}"/>
                </a:ext>
              </a:extLst>
            </p:cNvPr>
            <p:cNvSpPr/>
            <p:nvPr/>
          </p:nvSpPr>
          <p:spPr>
            <a:xfrm>
              <a:off x="5864528" y="3634170"/>
              <a:ext cx="2379585" cy="412753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C330B5-51E3-4CC9-AA15-C2FAB3DFC336}"/>
                </a:ext>
              </a:extLst>
            </p:cNvPr>
            <p:cNvSpPr/>
            <p:nvPr/>
          </p:nvSpPr>
          <p:spPr>
            <a:xfrm>
              <a:off x="8080101" y="3634170"/>
              <a:ext cx="2116383" cy="412753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3E0B62F-394F-4D08-B50A-0F7EA35A3372}"/>
                </a:ext>
              </a:extLst>
            </p:cNvPr>
            <p:cNvSpPr txBox="1"/>
            <p:nvPr/>
          </p:nvSpPr>
          <p:spPr>
            <a:xfrm>
              <a:off x="8804616" y="4239693"/>
              <a:ext cx="853119" cy="461665"/>
            </a:xfrm>
            <a:prstGeom prst="rect">
              <a:avLst/>
            </a:prstGeom>
            <a:grpFill/>
          </p:spPr>
          <p:txBody>
            <a:bodyPr wrap="none" rtlCol="0">
              <a:spAutoFit/>
            </a:bodyPr>
            <a:lstStyle/>
            <a:p>
              <a:r>
                <a:rPr lang="en-US" sz="2400" b="1" dirty="0">
                  <a:latin typeface="Arial" panose="020B0604020202020204" pitchFamily="34" charset="0"/>
                  <a:cs typeface="Arial" panose="020B0604020202020204" pitchFamily="34" charset="0"/>
                </a:rPr>
                <a:t>Data</a:t>
              </a:r>
            </a:p>
          </p:txBody>
        </p:sp>
        <p:sp>
          <p:nvSpPr>
            <p:cNvPr id="15" name="TextBox 14">
              <a:extLst>
                <a:ext uri="{FF2B5EF4-FFF2-40B4-BE49-F238E27FC236}">
                  <a16:creationId xmlns:a16="http://schemas.microsoft.com/office/drawing/2014/main" id="{5BA9C721-7A79-4E3C-827E-A519FE4F13EF}"/>
                </a:ext>
              </a:extLst>
            </p:cNvPr>
            <p:cNvSpPr txBox="1"/>
            <p:nvPr/>
          </p:nvSpPr>
          <p:spPr>
            <a:xfrm>
              <a:off x="5957836" y="4239693"/>
              <a:ext cx="2048959" cy="461665"/>
            </a:xfrm>
            <a:prstGeom prst="rect">
              <a:avLst/>
            </a:prstGeom>
            <a:grpFill/>
          </p:spPr>
          <p:txBody>
            <a:bodyPr wrap="none" rtlCol="0">
              <a:spAutoFit/>
            </a:bodyPr>
            <a:lstStyle/>
            <a:p>
              <a:r>
                <a:rPr lang="en-US" sz="2400" b="1" dirty="0">
                  <a:latin typeface="Arial" panose="020B0604020202020204" pitchFamily="34" charset="0"/>
                  <a:cs typeface="Arial" panose="020B0604020202020204" pitchFamily="34" charset="0"/>
                </a:rPr>
                <a:t>Presentation</a:t>
              </a:r>
            </a:p>
          </p:txBody>
        </p:sp>
        <p:cxnSp>
          <p:nvCxnSpPr>
            <p:cNvPr id="4" name="Straight Connector 3">
              <a:extLst>
                <a:ext uri="{FF2B5EF4-FFF2-40B4-BE49-F238E27FC236}">
                  <a16:creationId xmlns:a16="http://schemas.microsoft.com/office/drawing/2014/main" id="{99CCF0FC-0D26-40F3-A074-E4C2A50B78BC}"/>
                </a:ext>
              </a:extLst>
            </p:cNvPr>
            <p:cNvCxnSpPr>
              <a:cxnSpLocks/>
            </p:cNvCxnSpPr>
            <p:nvPr/>
          </p:nvCxnSpPr>
          <p:spPr>
            <a:xfrm>
              <a:off x="5864528" y="5368038"/>
              <a:ext cx="4319184"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F6C30C-F1CF-473C-B38C-2522917DE0D7}"/>
                </a:ext>
              </a:extLst>
            </p:cNvPr>
            <p:cNvCxnSpPr>
              <a:cxnSpLocks/>
            </p:cNvCxnSpPr>
            <p:nvPr/>
          </p:nvCxnSpPr>
          <p:spPr>
            <a:xfrm>
              <a:off x="5864528" y="4763267"/>
              <a:ext cx="4331956"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D66621-99BD-4897-A893-5CA6350F3EE8}"/>
                </a:ext>
              </a:extLst>
            </p:cNvPr>
            <p:cNvCxnSpPr>
              <a:cxnSpLocks/>
            </p:cNvCxnSpPr>
            <p:nvPr/>
          </p:nvCxnSpPr>
          <p:spPr>
            <a:xfrm>
              <a:off x="5864528" y="6535996"/>
              <a:ext cx="4319184"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C0BDAF-1481-48EE-9122-A13D9B088894}"/>
                </a:ext>
              </a:extLst>
            </p:cNvPr>
            <p:cNvCxnSpPr>
              <a:cxnSpLocks/>
            </p:cNvCxnSpPr>
            <p:nvPr/>
          </p:nvCxnSpPr>
          <p:spPr>
            <a:xfrm>
              <a:off x="5864528" y="7180558"/>
              <a:ext cx="4319184"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B63678C-664A-4F63-A960-631B9D743106}"/>
                </a:ext>
              </a:extLst>
            </p:cNvPr>
            <p:cNvCxnSpPr>
              <a:cxnSpLocks/>
            </p:cNvCxnSpPr>
            <p:nvPr/>
          </p:nvCxnSpPr>
          <p:spPr>
            <a:xfrm>
              <a:off x="5864528" y="5972211"/>
              <a:ext cx="4319184"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F1F87E-34AA-4CDA-8DA7-2608D1C35359}"/>
                </a:ext>
              </a:extLst>
            </p:cNvPr>
            <p:cNvCxnSpPr>
              <a:cxnSpLocks/>
            </p:cNvCxnSpPr>
            <p:nvPr/>
          </p:nvCxnSpPr>
          <p:spPr>
            <a:xfrm>
              <a:off x="5864528" y="4127763"/>
              <a:ext cx="4331956" cy="1"/>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FF8AD8-6B31-4EF4-B3D0-E3C42FC3DFE0}"/>
                </a:ext>
              </a:extLst>
            </p:cNvPr>
            <p:cNvSpPr txBox="1"/>
            <p:nvPr/>
          </p:nvSpPr>
          <p:spPr>
            <a:xfrm>
              <a:off x="8804616" y="3666098"/>
              <a:ext cx="85311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Data</a:t>
              </a:r>
            </a:p>
          </p:txBody>
        </p:sp>
        <p:sp>
          <p:nvSpPr>
            <p:cNvPr id="24" name="TextBox 23">
              <a:extLst>
                <a:ext uri="{FF2B5EF4-FFF2-40B4-BE49-F238E27FC236}">
                  <a16:creationId xmlns:a16="http://schemas.microsoft.com/office/drawing/2014/main" id="{8261AD9E-12A9-4D26-8698-51C654A0C5AC}"/>
                </a:ext>
              </a:extLst>
            </p:cNvPr>
            <p:cNvSpPr txBox="1"/>
            <p:nvPr/>
          </p:nvSpPr>
          <p:spPr>
            <a:xfrm>
              <a:off x="6053215" y="3666098"/>
              <a:ext cx="185820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Application</a:t>
              </a:r>
            </a:p>
          </p:txBody>
        </p:sp>
        <p:sp>
          <p:nvSpPr>
            <p:cNvPr id="25" name="TextBox 24">
              <a:extLst>
                <a:ext uri="{FF2B5EF4-FFF2-40B4-BE49-F238E27FC236}">
                  <a16:creationId xmlns:a16="http://schemas.microsoft.com/office/drawing/2014/main" id="{6360004E-13DA-4C98-9634-9CE213D19E99}"/>
                </a:ext>
              </a:extLst>
            </p:cNvPr>
            <p:cNvSpPr txBox="1"/>
            <p:nvPr/>
          </p:nvSpPr>
          <p:spPr>
            <a:xfrm>
              <a:off x="8804616" y="4830793"/>
              <a:ext cx="853119" cy="461665"/>
            </a:xfrm>
            <a:prstGeom prst="rect">
              <a:avLst/>
            </a:prstGeom>
            <a:grpFill/>
          </p:spPr>
          <p:txBody>
            <a:bodyPr wrap="none" rtlCol="0">
              <a:spAutoFit/>
            </a:bodyPr>
            <a:lstStyle/>
            <a:p>
              <a:r>
                <a:rPr lang="en-US" sz="2400" b="1" dirty="0">
                  <a:latin typeface="Arial" panose="020B0604020202020204" pitchFamily="34" charset="0"/>
                  <a:cs typeface="Arial" panose="020B0604020202020204" pitchFamily="34" charset="0"/>
                </a:rPr>
                <a:t>Data</a:t>
              </a:r>
            </a:p>
          </p:txBody>
        </p:sp>
        <p:sp>
          <p:nvSpPr>
            <p:cNvPr id="26" name="TextBox 25">
              <a:extLst>
                <a:ext uri="{FF2B5EF4-FFF2-40B4-BE49-F238E27FC236}">
                  <a16:creationId xmlns:a16="http://schemas.microsoft.com/office/drawing/2014/main" id="{672AA6FB-95D9-49AB-9E86-51CDD9276E2A}"/>
                </a:ext>
              </a:extLst>
            </p:cNvPr>
            <p:cNvSpPr txBox="1"/>
            <p:nvPr/>
          </p:nvSpPr>
          <p:spPr>
            <a:xfrm>
              <a:off x="6300077" y="4830793"/>
              <a:ext cx="1364476" cy="461665"/>
            </a:xfrm>
            <a:prstGeom prst="rect">
              <a:avLst/>
            </a:prstGeom>
            <a:grpFill/>
          </p:spPr>
          <p:txBody>
            <a:bodyPr wrap="none" rtlCol="0">
              <a:spAutoFit/>
            </a:bodyPr>
            <a:lstStyle/>
            <a:p>
              <a:r>
                <a:rPr lang="en-US" sz="2400" b="1" dirty="0">
                  <a:latin typeface="Arial" panose="020B0604020202020204" pitchFamily="34" charset="0"/>
                  <a:cs typeface="Arial" panose="020B0604020202020204" pitchFamily="34" charset="0"/>
                </a:rPr>
                <a:t>Session</a:t>
              </a:r>
            </a:p>
          </p:txBody>
        </p:sp>
        <p:sp>
          <p:nvSpPr>
            <p:cNvPr id="27" name="TextBox 26">
              <a:extLst>
                <a:ext uri="{FF2B5EF4-FFF2-40B4-BE49-F238E27FC236}">
                  <a16:creationId xmlns:a16="http://schemas.microsoft.com/office/drawing/2014/main" id="{8485F129-5DA2-4592-88E0-1B2F56A019F3}"/>
                </a:ext>
              </a:extLst>
            </p:cNvPr>
            <p:cNvSpPr txBox="1"/>
            <p:nvPr/>
          </p:nvSpPr>
          <p:spPr>
            <a:xfrm>
              <a:off x="8278639" y="5408427"/>
              <a:ext cx="1905073" cy="611193"/>
            </a:xfrm>
            <a:prstGeom prst="rect">
              <a:avLst/>
            </a:prstGeom>
            <a:noFill/>
          </p:spPr>
          <p:txBody>
            <a:bodyPr wrap="square" rtlCol="0">
              <a:spAutoFit/>
            </a:bodyPr>
            <a:lstStyle/>
            <a:p>
              <a:pPr>
                <a:lnSpc>
                  <a:spcPts val="2000"/>
                </a:lnSpc>
              </a:pPr>
              <a:r>
                <a:rPr lang="en-US" sz="2400" b="1" dirty="0">
                  <a:latin typeface="Arial" panose="020B0604020202020204" pitchFamily="34" charset="0"/>
                  <a:cs typeface="Arial" panose="020B0604020202020204" pitchFamily="34" charset="0"/>
                </a:rPr>
                <a:t>Segments/Datagrams</a:t>
              </a:r>
            </a:p>
          </p:txBody>
        </p:sp>
        <p:sp>
          <p:nvSpPr>
            <p:cNvPr id="28" name="TextBox 27">
              <a:extLst>
                <a:ext uri="{FF2B5EF4-FFF2-40B4-BE49-F238E27FC236}">
                  <a16:creationId xmlns:a16="http://schemas.microsoft.com/office/drawing/2014/main" id="{D6A7E8FA-9849-4844-A91A-E4547C7E83DB}"/>
                </a:ext>
              </a:extLst>
            </p:cNvPr>
            <p:cNvSpPr txBox="1"/>
            <p:nvPr/>
          </p:nvSpPr>
          <p:spPr>
            <a:xfrm>
              <a:off x="6180333" y="5448038"/>
              <a:ext cx="1603965" cy="461665"/>
            </a:xfrm>
            <a:prstGeom prst="rect">
              <a:avLst/>
            </a:prstGeom>
            <a:grpFill/>
          </p:spPr>
          <p:txBody>
            <a:bodyPr wrap="none" rtlCol="0">
              <a:spAutoFit/>
            </a:bodyPr>
            <a:lstStyle/>
            <a:p>
              <a:r>
                <a:rPr lang="en-US" sz="2400" b="1" dirty="0">
                  <a:latin typeface="Arial" panose="020B0604020202020204" pitchFamily="34" charset="0"/>
                  <a:cs typeface="Arial" panose="020B0604020202020204" pitchFamily="34" charset="0"/>
                </a:rPr>
                <a:t>Transport</a:t>
              </a:r>
            </a:p>
          </p:txBody>
        </p:sp>
        <p:sp>
          <p:nvSpPr>
            <p:cNvPr id="29" name="TextBox 28">
              <a:extLst>
                <a:ext uri="{FF2B5EF4-FFF2-40B4-BE49-F238E27FC236}">
                  <a16:creationId xmlns:a16="http://schemas.microsoft.com/office/drawing/2014/main" id="{B0876750-6001-4D11-9AFD-EBF05589B1AB}"/>
                </a:ext>
              </a:extLst>
            </p:cNvPr>
            <p:cNvSpPr txBox="1"/>
            <p:nvPr/>
          </p:nvSpPr>
          <p:spPr>
            <a:xfrm>
              <a:off x="8556150" y="6074331"/>
              <a:ext cx="1350050"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Packets</a:t>
              </a:r>
            </a:p>
          </p:txBody>
        </p:sp>
        <p:sp>
          <p:nvSpPr>
            <p:cNvPr id="30" name="TextBox 29">
              <a:extLst>
                <a:ext uri="{FF2B5EF4-FFF2-40B4-BE49-F238E27FC236}">
                  <a16:creationId xmlns:a16="http://schemas.microsoft.com/office/drawing/2014/main" id="{574338F1-9ECC-4CB8-AEB2-51787A5884EA}"/>
                </a:ext>
              </a:extLst>
            </p:cNvPr>
            <p:cNvSpPr txBox="1"/>
            <p:nvPr/>
          </p:nvSpPr>
          <p:spPr>
            <a:xfrm>
              <a:off x="6282444" y="6074331"/>
              <a:ext cx="139974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Network</a:t>
              </a:r>
            </a:p>
          </p:txBody>
        </p:sp>
        <p:sp>
          <p:nvSpPr>
            <p:cNvPr id="31" name="TextBox 30">
              <a:extLst>
                <a:ext uri="{FF2B5EF4-FFF2-40B4-BE49-F238E27FC236}">
                  <a16:creationId xmlns:a16="http://schemas.microsoft.com/office/drawing/2014/main" id="{16658542-36E1-441B-9FBD-4B0CC16B3973}"/>
                </a:ext>
              </a:extLst>
            </p:cNvPr>
            <p:cNvSpPr txBox="1"/>
            <p:nvPr/>
          </p:nvSpPr>
          <p:spPr>
            <a:xfrm>
              <a:off x="8590615" y="6632607"/>
              <a:ext cx="1281120" cy="461665"/>
            </a:xfrm>
            <a:prstGeom prst="rect">
              <a:avLst/>
            </a:prstGeom>
            <a:grpFill/>
          </p:spPr>
          <p:txBody>
            <a:bodyPr wrap="none" rtlCol="0">
              <a:spAutoFit/>
            </a:bodyPr>
            <a:lstStyle/>
            <a:p>
              <a:r>
                <a:rPr lang="en-US" sz="2400" b="1" dirty="0">
                  <a:latin typeface="Arial" panose="020B0604020202020204" pitchFamily="34" charset="0"/>
                  <a:cs typeface="Arial" panose="020B0604020202020204" pitchFamily="34" charset="0"/>
                </a:rPr>
                <a:t>Frames</a:t>
              </a:r>
            </a:p>
          </p:txBody>
        </p:sp>
        <p:sp>
          <p:nvSpPr>
            <p:cNvPr id="32" name="TextBox 31">
              <a:extLst>
                <a:ext uri="{FF2B5EF4-FFF2-40B4-BE49-F238E27FC236}">
                  <a16:creationId xmlns:a16="http://schemas.microsoft.com/office/drawing/2014/main" id="{437637CF-A3B6-4864-9FAD-9D577C3D3774}"/>
                </a:ext>
              </a:extLst>
            </p:cNvPr>
            <p:cNvSpPr txBox="1"/>
            <p:nvPr/>
          </p:nvSpPr>
          <p:spPr>
            <a:xfrm>
              <a:off x="6197485" y="6632607"/>
              <a:ext cx="1569660" cy="461665"/>
            </a:xfrm>
            <a:prstGeom prst="rect">
              <a:avLst/>
            </a:prstGeom>
            <a:grpFill/>
          </p:spPr>
          <p:txBody>
            <a:bodyPr wrap="none" rtlCol="0">
              <a:spAutoFit/>
            </a:bodyPr>
            <a:lstStyle/>
            <a:p>
              <a:r>
                <a:rPr lang="en-US" sz="2400" b="1" dirty="0">
                  <a:latin typeface="Arial" panose="020B0604020202020204" pitchFamily="34" charset="0"/>
                  <a:cs typeface="Arial" panose="020B0604020202020204" pitchFamily="34" charset="0"/>
                </a:rPr>
                <a:t>Data Link</a:t>
              </a:r>
            </a:p>
          </p:txBody>
        </p:sp>
        <p:sp>
          <p:nvSpPr>
            <p:cNvPr id="33" name="TextBox 32">
              <a:extLst>
                <a:ext uri="{FF2B5EF4-FFF2-40B4-BE49-F238E27FC236}">
                  <a16:creationId xmlns:a16="http://schemas.microsoft.com/office/drawing/2014/main" id="{83CB4381-4FF6-4BDC-9F6C-92645F75C477}"/>
                </a:ext>
              </a:extLst>
            </p:cNvPr>
            <p:cNvSpPr txBox="1"/>
            <p:nvPr/>
          </p:nvSpPr>
          <p:spPr>
            <a:xfrm>
              <a:off x="8847897" y="7244415"/>
              <a:ext cx="766557" cy="461665"/>
            </a:xfrm>
            <a:prstGeom prst="rect">
              <a:avLst/>
            </a:prstGeom>
            <a:grpFill/>
          </p:spPr>
          <p:txBody>
            <a:bodyPr wrap="none" rtlCol="0">
              <a:spAutoFit/>
            </a:bodyPr>
            <a:lstStyle/>
            <a:p>
              <a:r>
                <a:rPr lang="en-US" sz="2400" b="1" dirty="0">
                  <a:latin typeface="Arial" panose="020B0604020202020204" pitchFamily="34" charset="0"/>
                  <a:cs typeface="Arial" panose="020B0604020202020204" pitchFamily="34" charset="0"/>
                </a:rPr>
                <a:t>Bits</a:t>
              </a:r>
            </a:p>
          </p:txBody>
        </p:sp>
        <p:sp>
          <p:nvSpPr>
            <p:cNvPr id="34" name="TextBox 33">
              <a:extLst>
                <a:ext uri="{FF2B5EF4-FFF2-40B4-BE49-F238E27FC236}">
                  <a16:creationId xmlns:a16="http://schemas.microsoft.com/office/drawing/2014/main" id="{E296C3D3-13EA-47FF-8428-6A534CB3CD6D}"/>
                </a:ext>
              </a:extLst>
            </p:cNvPr>
            <p:cNvSpPr txBox="1"/>
            <p:nvPr/>
          </p:nvSpPr>
          <p:spPr>
            <a:xfrm>
              <a:off x="6265612" y="7244415"/>
              <a:ext cx="1433406" cy="461665"/>
            </a:xfrm>
            <a:prstGeom prst="rect">
              <a:avLst/>
            </a:prstGeom>
            <a:grpFill/>
          </p:spPr>
          <p:txBody>
            <a:bodyPr wrap="none" rtlCol="0">
              <a:spAutoFit/>
            </a:bodyPr>
            <a:lstStyle/>
            <a:p>
              <a:r>
                <a:rPr lang="en-US" sz="2400" b="1" dirty="0">
                  <a:latin typeface="Arial" panose="020B0604020202020204" pitchFamily="34" charset="0"/>
                  <a:cs typeface="Arial" panose="020B0604020202020204" pitchFamily="34" charset="0"/>
                </a:rPr>
                <a:t>Physical</a:t>
              </a:r>
            </a:p>
          </p:txBody>
        </p:sp>
      </p:grpSp>
    </p:spTree>
    <p:extLst>
      <p:ext uri="{BB962C8B-B14F-4D97-AF65-F5344CB8AC3E}">
        <p14:creationId xmlns:p14="http://schemas.microsoft.com/office/powerpoint/2010/main" val="221560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558932" y="1584258"/>
            <a:ext cx="9159456" cy="3108543"/>
          </a:xfrm>
          <a:prstGeom prst="rect">
            <a:avLst/>
          </a:prstGeom>
          <a:noFill/>
        </p:spPr>
        <p:txBody>
          <a:bodyPr wrap="square">
            <a:spAutoFit/>
          </a:bodyPr>
          <a:lstStyle/>
          <a:p>
            <a:pPr fontAlgn="base"/>
            <a:r>
              <a:rPr lang="en-US" sz="2800" b="1" dirty="0">
                <a:solidFill>
                  <a:srgbClr val="002060"/>
                </a:solidFill>
                <a:effectLst/>
                <a:latin typeface="Arial" panose="020B0604020202020204" pitchFamily="34" charset="0"/>
                <a:cs typeface="Arial" panose="020B0604020202020204" pitchFamily="34" charset="0"/>
              </a:rPr>
              <a:t>De-encapsulation :</a:t>
            </a:r>
          </a:p>
          <a:p>
            <a:pPr fontAlgn="base"/>
            <a:endParaRPr lang="en-US" sz="2800" b="1" dirty="0">
              <a:effectLst/>
              <a:latin typeface="Arial" panose="020B0604020202020204" pitchFamily="34" charset="0"/>
              <a:cs typeface="Arial" panose="020B0604020202020204" pitchFamily="34" charset="0"/>
            </a:endParaRPr>
          </a:p>
          <a:p>
            <a:pPr fontAlgn="base"/>
            <a:r>
              <a:rPr lang="en-US" sz="2800" b="1" dirty="0">
                <a:effectLst/>
                <a:latin typeface="Arial" panose="020B0604020202020204" pitchFamily="34" charset="0"/>
                <a:cs typeface="Arial" panose="020B0604020202020204" pitchFamily="34" charset="0"/>
              </a:rPr>
              <a:t>De-encapsulation is the reverse process of encapsulation. The additional information added on the sender’s side (during encapsulation) is removed as the data travels from the Physical layer to the Application layer on the receiver’s side.</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53227A6C-09A6-4914-B897-FB018F7E837E}"/>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spTree>
    <p:extLst>
      <p:ext uri="{BB962C8B-B14F-4D97-AF65-F5344CB8AC3E}">
        <p14:creationId xmlns:p14="http://schemas.microsoft.com/office/powerpoint/2010/main" val="200250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D5186C-D3CA-60DC-11F5-E6C6A90B9050}"/>
              </a:ext>
            </a:extLst>
          </p:cNvPr>
          <p:cNvPicPr>
            <a:picLocks noChangeAspect="1"/>
          </p:cNvPicPr>
          <p:nvPr/>
        </p:nvPicPr>
        <p:blipFill>
          <a:blip r:embed="rId2"/>
          <a:stretch>
            <a:fillRect/>
          </a:stretch>
        </p:blipFill>
        <p:spPr>
          <a:xfrm>
            <a:off x="42697" y="6878749"/>
            <a:ext cx="12382551" cy="6323746"/>
          </a:xfrm>
          <a:prstGeom prst="rect">
            <a:avLst/>
          </a:prstGeom>
        </p:spPr>
      </p:pic>
      <p:sp>
        <p:nvSpPr>
          <p:cNvPr id="6" name="Title 1">
            <a:extLst>
              <a:ext uri="{FF2B5EF4-FFF2-40B4-BE49-F238E27FC236}">
                <a16:creationId xmlns:a16="http://schemas.microsoft.com/office/drawing/2014/main" id="{5AC520C8-4909-4E46-84F0-BDD97456248B}"/>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grpSp>
        <p:nvGrpSpPr>
          <p:cNvPr id="34" name="Group 33">
            <a:extLst>
              <a:ext uri="{FF2B5EF4-FFF2-40B4-BE49-F238E27FC236}">
                <a16:creationId xmlns:a16="http://schemas.microsoft.com/office/drawing/2014/main" id="{58CB2239-E987-4074-BC21-97C15D5716A4}"/>
              </a:ext>
            </a:extLst>
          </p:cNvPr>
          <p:cNvGrpSpPr/>
          <p:nvPr/>
        </p:nvGrpSpPr>
        <p:grpSpPr>
          <a:xfrm>
            <a:off x="1153297" y="854915"/>
            <a:ext cx="2230528" cy="5829908"/>
            <a:chOff x="1858147" y="854915"/>
            <a:chExt cx="2230528" cy="5829908"/>
          </a:xfrm>
        </p:grpSpPr>
        <p:grpSp>
          <p:nvGrpSpPr>
            <p:cNvPr id="33" name="Group 32">
              <a:extLst>
                <a:ext uri="{FF2B5EF4-FFF2-40B4-BE49-F238E27FC236}">
                  <a16:creationId xmlns:a16="http://schemas.microsoft.com/office/drawing/2014/main" id="{7FBC2E93-4405-473D-9186-F9C7EEC5CD9C}"/>
                </a:ext>
              </a:extLst>
            </p:cNvPr>
            <p:cNvGrpSpPr/>
            <p:nvPr/>
          </p:nvGrpSpPr>
          <p:grpSpPr>
            <a:xfrm>
              <a:off x="1858147" y="854915"/>
              <a:ext cx="2230528" cy="4033592"/>
              <a:chOff x="1858147" y="854915"/>
              <a:chExt cx="2230528" cy="4033592"/>
            </a:xfrm>
          </p:grpSpPr>
          <p:sp>
            <p:nvSpPr>
              <p:cNvPr id="3" name="Rectangle 2">
                <a:extLst>
                  <a:ext uri="{FF2B5EF4-FFF2-40B4-BE49-F238E27FC236}">
                    <a16:creationId xmlns:a16="http://schemas.microsoft.com/office/drawing/2014/main" id="{CFB854E5-9955-4B73-8F20-B0E47FFAEC6A}"/>
                  </a:ext>
                </a:extLst>
              </p:cNvPr>
              <p:cNvSpPr/>
              <p:nvPr/>
            </p:nvSpPr>
            <p:spPr>
              <a:xfrm>
                <a:off x="1858147" y="854915"/>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Application</a:t>
                </a:r>
              </a:p>
            </p:txBody>
          </p:sp>
          <p:sp>
            <p:nvSpPr>
              <p:cNvPr id="7" name="Rectangle 6">
                <a:extLst>
                  <a:ext uri="{FF2B5EF4-FFF2-40B4-BE49-F238E27FC236}">
                    <a16:creationId xmlns:a16="http://schemas.microsoft.com/office/drawing/2014/main" id="{1A3EF53F-0019-424F-8B27-B2C9B82F43A7}"/>
                  </a:ext>
                </a:extLst>
              </p:cNvPr>
              <p:cNvSpPr/>
              <p:nvPr/>
            </p:nvSpPr>
            <p:spPr>
              <a:xfrm>
                <a:off x="1858147" y="1462538"/>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Presentation</a:t>
                </a:r>
              </a:p>
            </p:txBody>
          </p:sp>
          <p:sp>
            <p:nvSpPr>
              <p:cNvPr id="9" name="Rectangle 8">
                <a:extLst>
                  <a:ext uri="{FF2B5EF4-FFF2-40B4-BE49-F238E27FC236}">
                    <a16:creationId xmlns:a16="http://schemas.microsoft.com/office/drawing/2014/main" id="{59A66034-FFF4-4CB9-99C3-0B3444DF733F}"/>
                  </a:ext>
                </a:extLst>
              </p:cNvPr>
              <p:cNvSpPr/>
              <p:nvPr/>
            </p:nvSpPr>
            <p:spPr>
              <a:xfrm>
                <a:off x="1858147" y="2070161"/>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Session</a:t>
                </a:r>
              </a:p>
            </p:txBody>
          </p:sp>
          <p:sp>
            <p:nvSpPr>
              <p:cNvPr id="10" name="Rectangle 9">
                <a:extLst>
                  <a:ext uri="{FF2B5EF4-FFF2-40B4-BE49-F238E27FC236}">
                    <a16:creationId xmlns:a16="http://schemas.microsoft.com/office/drawing/2014/main" id="{6E8DA50E-4BF4-4489-962E-51406F79B48C}"/>
                  </a:ext>
                </a:extLst>
              </p:cNvPr>
              <p:cNvSpPr/>
              <p:nvPr/>
            </p:nvSpPr>
            <p:spPr>
              <a:xfrm>
                <a:off x="1858147" y="2677784"/>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Transport</a:t>
                </a:r>
              </a:p>
            </p:txBody>
          </p:sp>
          <p:sp>
            <p:nvSpPr>
              <p:cNvPr id="11" name="Rectangle 10">
                <a:extLst>
                  <a:ext uri="{FF2B5EF4-FFF2-40B4-BE49-F238E27FC236}">
                    <a16:creationId xmlns:a16="http://schemas.microsoft.com/office/drawing/2014/main" id="{0FF5F596-1852-4EB6-8C23-19C8CDA3320B}"/>
                  </a:ext>
                </a:extLst>
              </p:cNvPr>
              <p:cNvSpPr/>
              <p:nvPr/>
            </p:nvSpPr>
            <p:spPr>
              <a:xfrm>
                <a:off x="1858147" y="3285407"/>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Network</a:t>
                </a:r>
              </a:p>
            </p:txBody>
          </p:sp>
          <p:sp>
            <p:nvSpPr>
              <p:cNvPr id="12" name="Rectangle 11">
                <a:extLst>
                  <a:ext uri="{FF2B5EF4-FFF2-40B4-BE49-F238E27FC236}">
                    <a16:creationId xmlns:a16="http://schemas.microsoft.com/office/drawing/2014/main" id="{A735362E-FFDC-4B30-8E42-FA4899CF2880}"/>
                  </a:ext>
                </a:extLst>
              </p:cNvPr>
              <p:cNvSpPr/>
              <p:nvPr/>
            </p:nvSpPr>
            <p:spPr>
              <a:xfrm>
                <a:off x="1858147" y="3893030"/>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Data Link</a:t>
                </a:r>
              </a:p>
            </p:txBody>
          </p:sp>
          <p:sp>
            <p:nvSpPr>
              <p:cNvPr id="13" name="Rectangle 12">
                <a:extLst>
                  <a:ext uri="{FF2B5EF4-FFF2-40B4-BE49-F238E27FC236}">
                    <a16:creationId xmlns:a16="http://schemas.microsoft.com/office/drawing/2014/main" id="{FF14EC9E-A2B6-4A70-95EE-151BFBB9B3DA}"/>
                  </a:ext>
                </a:extLst>
              </p:cNvPr>
              <p:cNvSpPr/>
              <p:nvPr/>
            </p:nvSpPr>
            <p:spPr>
              <a:xfrm>
                <a:off x="1858147" y="4500655"/>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Physical</a:t>
                </a:r>
              </a:p>
            </p:txBody>
          </p:sp>
        </p:grpSp>
        <p:sp>
          <p:nvSpPr>
            <p:cNvPr id="14" name="Rectangle 13">
              <a:extLst>
                <a:ext uri="{FF2B5EF4-FFF2-40B4-BE49-F238E27FC236}">
                  <a16:creationId xmlns:a16="http://schemas.microsoft.com/office/drawing/2014/main" id="{998F5892-E966-4114-888B-51056011235C}"/>
                </a:ext>
              </a:extLst>
            </p:cNvPr>
            <p:cNvSpPr/>
            <p:nvPr/>
          </p:nvSpPr>
          <p:spPr>
            <a:xfrm>
              <a:off x="1858147" y="6296971"/>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SENDER</a:t>
              </a:r>
            </a:p>
          </p:txBody>
        </p:sp>
        <p:pic>
          <p:nvPicPr>
            <p:cNvPr id="15" name="Picture 14">
              <a:extLst>
                <a:ext uri="{FF2B5EF4-FFF2-40B4-BE49-F238E27FC236}">
                  <a16:creationId xmlns:a16="http://schemas.microsoft.com/office/drawing/2014/main" id="{FCA5DA90-2D21-4D25-9A1B-1066382BE01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9111" l="9778" r="89778">
                          <a14:foregroundMark x1="45333" y1="4000" x2="48889" y2="36444"/>
                          <a14:foregroundMark x1="25333" y1="69778" x2="68000" y2="88889"/>
                          <a14:foregroundMark x1="68000" y1="88889" x2="51556" y2="74222"/>
                          <a14:foregroundMark x1="51556" y1="74222" x2="45778" y2="74222"/>
                          <a14:foregroundMark x1="33778" y1="97333" x2="62222" y2="99111"/>
                        </a14:backgroundRemoval>
                      </a14:imgEffect>
                    </a14:imgLayer>
                  </a14:imgProps>
                </a:ext>
              </a:extLst>
            </a:blip>
            <a:stretch>
              <a:fillRect/>
            </a:stretch>
          </p:blipFill>
          <p:spPr>
            <a:xfrm>
              <a:off x="2437629" y="5235122"/>
              <a:ext cx="1071563" cy="1071563"/>
            </a:xfrm>
            <a:prstGeom prst="rect">
              <a:avLst/>
            </a:prstGeom>
          </p:spPr>
        </p:pic>
      </p:grpSp>
      <p:sp>
        <p:nvSpPr>
          <p:cNvPr id="28" name="Rectangle 27">
            <a:extLst>
              <a:ext uri="{FF2B5EF4-FFF2-40B4-BE49-F238E27FC236}">
                <a16:creationId xmlns:a16="http://schemas.microsoft.com/office/drawing/2014/main" id="{C6FE14E0-E91E-46E0-BE76-C8737D08E4C6}"/>
              </a:ext>
            </a:extLst>
          </p:cNvPr>
          <p:cNvSpPr/>
          <p:nvPr/>
        </p:nvSpPr>
        <p:spPr>
          <a:xfrm>
            <a:off x="5071854" y="1474559"/>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Data</a:t>
            </a:r>
          </a:p>
        </p:txBody>
      </p:sp>
      <p:sp>
        <p:nvSpPr>
          <p:cNvPr id="29" name="Rectangle 28">
            <a:extLst>
              <a:ext uri="{FF2B5EF4-FFF2-40B4-BE49-F238E27FC236}">
                <a16:creationId xmlns:a16="http://schemas.microsoft.com/office/drawing/2014/main" id="{FD4675FD-A845-4658-A867-4AA5AA6592AD}"/>
              </a:ext>
            </a:extLst>
          </p:cNvPr>
          <p:cNvSpPr/>
          <p:nvPr/>
        </p:nvSpPr>
        <p:spPr>
          <a:xfrm>
            <a:off x="5118708" y="4509235"/>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Bits</a:t>
            </a:r>
          </a:p>
        </p:txBody>
      </p:sp>
      <p:grpSp>
        <p:nvGrpSpPr>
          <p:cNvPr id="43" name="Group 42">
            <a:extLst>
              <a:ext uri="{FF2B5EF4-FFF2-40B4-BE49-F238E27FC236}">
                <a16:creationId xmlns:a16="http://schemas.microsoft.com/office/drawing/2014/main" id="{C5D1143E-E1E7-4662-9506-29181C8EFD2A}"/>
              </a:ext>
            </a:extLst>
          </p:cNvPr>
          <p:cNvGrpSpPr/>
          <p:nvPr/>
        </p:nvGrpSpPr>
        <p:grpSpPr>
          <a:xfrm>
            <a:off x="8990411" y="854915"/>
            <a:ext cx="2230528" cy="5903690"/>
            <a:chOff x="8609411" y="854915"/>
            <a:chExt cx="2230528" cy="5903690"/>
          </a:xfrm>
        </p:grpSpPr>
        <p:sp>
          <p:nvSpPr>
            <p:cNvPr id="26" name="Rectangle 25">
              <a:extLst>
                <a:ext uri="{FF2B5EF4-FFF2-40B4-BE49-F238E27FC236}">
                  <a16:creationId xmlns:a16="http://schemas.microsoft.com/office/drawing/2014/main" id="{AF785800-5260-4DA5-9EEC-AE9941B8C0C8}"/>
                </a:ext>
              </a:extLst>
            </p:cNvPr>
            <p:cNvSpPr/>
            <p:nvPr/>
          </p:nvSpPr>
          <p:spPr>
            <a:xfrm>
              <a:off x="8609411" y="6370753"/>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Receiver</a:t>
              </a:r>
            </a:p>
          </p:txBody>
        </p:sp>
        <p:pic>
          <p:nvPicPr>
            <p:cNvPr id="27" name="Picture 26">
              <a:extLst>
                <a:ext uri="{FF2B5EF4-FFF2-40B4-BE49-F238E27FC236}">
                  <a16:creationId xmlns:a16="http://schemas.microsoft.com/office/drawing/2014/main" id="{E8CDDAC2-00A6-4EAC-B906-D71BFF9D831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9111" l="9778" r="89778">
                          <a14:foregroundMark x1="45333" y1="4000" x2="48889" y2="36444"/>
                          <a14:foregroundMark x1="25333" y1="69778" x2="68000" y2="88889"/>
                          <a14:foregroundMark x1="68000" y1="88889" x2="51556" y2="74222"/>
                          <a14:foregroundMark x1="51556" y1="74222" x2="45778" y2="74222"/>
                          <a14:foregroundMark x1="33778" y1="97333" x2="62222" y2="99111"/>
                        </a14:backgroundRemoval>
                      </a14:imgEffect>
                    </a14:imgLayer>
                  </a14:imgProps>
                </a:ext>
              </a:extLst>
            </a:blip>
            <a:stretch>
              <a:fillRect/>
            </a:stretch>
          </p:blipFill>
          <p:spPr>
            <a:xfrm>
              <a:off x="9188894" y="5308904"/>
              <a:ext cx="1071563" cy="1071563"/>
            </a:xfrm>
            <a:prstGeom prst="rect">
              <a:avLst/>
            </a:prstGeom>
          </p:spPr>
        </p:pic>
        <p:grpSp>
          <p:nvGrpSpPr>
            <p:cNvPr id="42" name="Group 41">
              <a:extLst>
                <a:ext uri="{FF2B5EF4-FFF2-40B4-BE49-F238E27FC236}">
                  <a16:creationId xmlns:a16="http://schemas.microsoft.com/office/drawing/2014/main" id="{823BB9D2-8461-4243-9332-C4232E757D23}"/>
                </a:ext>
              </a:extLst>
            </p:cNvPr>
            <p:cNvGrpSpPr/>
            <p:nvPr/>
          </p:nvGrpSpPr>
          <p:grpSpPr>
            <a:xfrm>
              <a:off x="8609411" y="854915"/>
              <a:ext cx="2230528" cy="4033592"/>
              <a:chOff x="8697097" y="854915"/>
              <a:chExt cx="2230528" cy="4033592"/>
            </a:xfrm>
          </p:grpSpPr>
          <p:sp>
            <p:nvSpPr>
              <p:cNvPr id="35" name="Rectangle 34">
                <a:extLst>
                  <a:ext uri="{FF2B5EF4-FFF2-40B4-BE49-F238E27FC236}">
                    <a16:creationId xmlns:a16="http://schemas.microsoft.com/office/drawing/2014/main" id="{C10A9BEA-8FDA-4B2E-BBDA-48988578E82E}"/>
                  </a:ext>
                </a:extLst>
              </p:cNvPr>
              <p:cNvSpPr/>
              <p:nvPr/>
            </p:nvSpPr>
            <p:spPr>
              <a:xfrm>
                <a:off x="8697097" y="854915"/>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Application</a:t>
                </a:r>
              </a:p>
            </p:txBody>
          </p:sp>
          <p:sp>
            <p:nvSpPr>
              <p:cNvPr id="36" name="Rectangle 35">
                <a:extLst>
                  <a:ext uri="{FF2B5EF4-FFF2-40B4-BE49-F238E27FC236}">
                    <a16:creationId xmlns:a16="http://schemas.microsoft.com/office/drawing/2014/main" id="{C05E122D-6B83-4B1E-8933-7EAB9A75F8C1}"/>
                  </a:ext>
                </a:extLst>
              </p:cNvPr>
              <p:cNvSpPr/>
              <p:nvPr/>
            </p:nvSpPr>
            <p:spPr>
              <a:xfrm>
                <a:off x="8697097" y="1462538"/>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Presentation</a:t>
                </a:r>
              </a:p>
            </p:txBody>
          </p:sp>
          <p:sp>
            <p:nvSpPr>
              <p:cNvPr id="37" name="Rectangle 36">
                <a:extLst>
                  <a:ext uri="{FF2B5EF4-FFF2-40B4-BE49-F238E27FC236}">
                    <a16:creationId xmlns:a16="http://schemas.microsoft.com/office/drawing/2014/main" id="{78644F09-7EE7-4AAF-B93B-9982D08B7836}"/>
                  </a:ext>
                </a:extLst>
              </p:cNvPr>
              <p:cNvSpPr/>
              <p:nvPr/>
            </p:nvSpPr>
            <p:spPr>
              <a:xfrm>
                <a:off x="8697097" y="2070161"/>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Session</a:t>
                </a:r>
              </a:p>
            </p:txBody>
          </p:sp>
          <p:sp>
            <p:nvSpPr>
              <p:cNvPr id="38" name="Rectangle 37">
                <a:extLst>
                  <a:ext uri="{FF2B5EF4-FFF2-40B4-BE49-F238E27FC236}">
                    <a16:creationId xmlns:a16="http://schemas.microsoft.com/office/drawing/2014/main" id="{F5203C2C-5E64-4725-A249-A22BE6F198D8}"/>
                  </a:ext>
                </a:extLst>
              </p:cNvPr>
              <p:cNvSpPr/>
              <p:nvPr/>
            </p:nvSpPr>
            <p:spPr>
              <a:xfrm>
                <a:off x="8697097" y="2677784"/>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Transport</a:t>
                </a:r>
              </a:p>
            </p:txBody>
          </p:sp>
          <p:sp>
            <p:nvSpPr>
              <p:cNvPr id="39" name="Rectangle 38">
                <a:extLst>
                  <a:ext uri="{FF2B5EF4-FFF2-40B4-BE49-F238E27FC236}">
                    <a16:creationId xmlns:a16="http://schemas.microsoft.com/office/drawing/2014/main" id="{4DCBD550-2963-44F4-8561-68C502A764F8}"/>
                  </a:ext>
                </a:extLst>
              </p:cNvPr>
              <p:cNvSpPr/>
              <p:nvPr/>
            </p:nvSpPr>
            <p:spPr>
              <a:xfrm>
                <a:off x="8697097" y="3285407"/>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Network</a:t>
                </a:r>
              </a:p>
            </p:txBody>
          </p:sp>
          <p:sp>
            <p:nvSpPr>
              <p:cNvPr id="40" name="Rectangle 39">
                <a:extLst>
                  <a:ext uri="{FF2B5EF4-FFF2-40B4-BE49-F238E27FC236}">
                    <a16:creationId xmlns:a16="http://schemas.microsoft.com/office/drawing/2014/main" id="{39A0E909-2697-42CD-9D10-CCD6C62598E7}"/>
                  </a:ext>
                </a:extLst>
              </p:cNvPr>
              <p:cNvSpPr/>
              <p:nvPr/>
            </p:nvSpPr>
            <p:spPr>
              <a:xfrm>
                <a:off x="8697097" y="3893030"/>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Data Link</a:t>
                </a:r>
              </a:p>
            </p:txBody>
          </p:sp>
          <p:sp>
            <p:nvSpPr>
              <p:cNvPr id="41" name="Rectangle 40">
                <a:extLst>
                  <a:ext uri="{FF2B5EF4-FFF2-40B4-BE49-F238E27FC236}">
                    <a16:creationId xmlns:a16="http://schemas.microsoft.com/office/drawing/2014/main" id="{41221DCA-6045-4FC5-BBDC-20DA9DD6154F}"/>
                  </a:ext>
                </a:extLst>
              </p:cNvPr>
              <p:cNvSpPr/>
              <p:nvPr/>
            </p:nvSpPr>
            <p:spPr>
              <a:xfrm>
                <a:off x="8697097" y="4500655"/>
                <a:ext cx="2230528" cy="38785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Physical</a:t>
                </a:r>
              </a:p>
            </p:txBody>
          </p:sp>
        </p:grpSp>
      </p:grpSp>
      <p:sp>
        <p:nvSpPr>
          <p:cNvPr id="44" name="Rectangle 43">
            <a:extLst>
              <a:ext uri="{FF2B5EF4-FFF2-40B4-BE49-F238E27FC236}">
                <a16:creationId xmlns:a16="http://schemas.microsoft.com/office/drawing/2014/main" id="{AF75284A-4BAC-4529-B5F9-BFDD3AAEA402}"/>
              </a:ext>
            </a:extLst>
          </p:cNvPr>
          <p:cNvSpPr/>
          <p:nvPr/>
        </p:nvSpPr>
        <p:spPr>
          <a:xfrm>
            <a:off x="11502594" y="1266682"/>
            <a:ext cx="479406" cy="3118903"/>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a:solidFill>
                  <a:schemeClr val="tx1"/>
                </a:solidFill>
                <a:latin typeface="Arial" panose="020B0604020202020204" pitchFamily="34" charset="0"/>
                <a:cs typeface="Arial" panose="020B0604020202020204" pitchFamily="34" charset="0"/>
              </a:rPr>
              <a:t>De-encapsulation</a:t>
            </a:r>
          </a:p>
        </p:txBody>
      </p:sp>
      <p:cxnSp>
        <p:nvCxnSpPr>
          <p:cNvPr id="46" name="Straight Arrow Connector 45">
            <a:extLst>
              <a:ext uri="{FF2B5EF4-FFF2-40B4-BE49-F238E27FC236}">
                <a16:creationId xmlns:a16="http://schemas.microsoft.com/office/drawing/2014/main" id="{C8D71EE1-897A-4C06-9BD8-8BD6E1825163}"/>
              </a:ext>
            </a:extLst>
          </p:cNvPr>
          <p:cNvCxnSpPr>
            <a:cxnSpLocks/>
          </p:cNvCxnSpPr>
          <p:nvPr/>
        </p:nvCxnSpPr>
        <p:spPr>
          <a:xfrm flipV="1">
            <a:off x="11374028" y="1002482"/>
            <a:ext cx="0" cy="350675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0F9DB89D-E283-42C0-A8C2-7B1551EDCE87}"/>
              </a:ext>
            </a:extLst>
          </p:cNvPr>
          <p:cNvSpPr/>
          <p:nvPr/>
        </p:nvSpPr>
        <p:spPr>
          <a:xfrm>
            <a:off x="378165" y="1648246"/>
            <a:ext cx="471244" cy="2633426"/>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a:solidFill>
                  <a:schemeClr val="tx1"/>
                </a:solidFill>
                <a:latin typeface="Arial" panose="020B0604020202020204" pitchFamily="34" charset="0"/>
                <a:cs typeface="Arial" panose="020B0604020202020204" pitchFamily="34" charset="0"/>
              </a:rPr>
              <a:t>Encapsulation</a:t>
            </a:r>
          </a:p>
        </p:txBody>
      </p:sp>
      <p:cxnSp>
        <p:nvCxnSpPr>
          <p:cNvPr id="50" name="Straight Arrow Connector 49">
            <a:extLst>
              <a:ext uri="{FF2B5EF4-FFF2-40B4-BE49-F238E27FC236}">
                <a16:creationId xmlns:a16="http://schemas.microsoft.com/office/drawing/2014/main" id="{441CE3E0-BF68-4E06-A4CF-CC69F57B3E85}"/>
              </a:ext>
            </a:extLst>
          </p:cNvPr>
          <p:cNvCxnSpPr>
            <a:cxnSpLocks/>
          </p:cNvCxnSpPr>
          <p:nvPr/>
        </p:nvCxnSpPr>
        <p:spPr>
          <a:xfrm>
            <a:off x="953678" y="1266682"/>
            <a:ext cx="0" cy="34364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004EDE3-AF43-42E5-A899-CC2465B25F89}"/>
              </a:ext>
            </a:extLst>
          </p:cNvPr>
          <p:cNvCxnSpPr>
            <a:cxnSpLocks/>
            <a:stCxn id="13" idx="3"/>
            <a:endCxn id="29" idx="1"/>
          </p:cNvCxnSpPr>
          <p:nvPr/>
        </p:nvCxnSpPr>
        <p:spPr>
          <a:xfrm>
            <a:off x="3383825" y="4694581"/>
            <a:ext cx="1734883" cy="85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3E27C75-CDB8-496E-84C6-31099A7C965D}"/>
              </a:ext>
            </a:extLst>
          </p:cNvPr>
          <p:cNvCxnSpPr>
            <a:cxnSpLocks/>
            <a:stCxn id="41" idx="1"/>
            <a:endCxn id="29" idx="3"/>
          </p:cNvCxnSpPr>
          <p:nvPr/>
        </p:nvCxnSpPr>
        <p:spPr>
          <a:xfrm flipH="1">
            <a:off x="7349236" y="4694581"/>
            <a:ext cx="1641175" cy="85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A23DA1B1-42DC-4766-834F-A1B1EE09D23C}"/>
              </a:ext>
            </a:extLst>
          </p:cNvPr>
          <p:cNvGrpSpPr/>
          <p:nvPr/>
        </p:nvGrpSpPr>
        <p:grpSpPr>
          <a:xfrm>
            <a:off x="4974145" y="2700883"/>
            <a:ext cx="2477149" cy="335512"/>
            <a:chOff x="4437999" y="2539320"/>
            <a:chExt cx="2477149" cy="335512"/>
          </a:xfrm>
        </p:grpSpPr>
        <p:sp>
          <p:nvSpPr>
            <p:cNvPr id="30" name="Rectangle 29">
              <a:extLst>
                <a:ext uri="{FF2B5EF4-FFF2-40B4-BE49-F238E27FC236}">
                  <a16:creationId xmlns:a16="http://schemas.microsoft.com/office/drawing/2014/main" id="{FC04C770-9E81-438D-A533-EBD094A7B2BF}"/>
                </a:ext>
              </a:extLst>
            </p:cNvPr>
            <p:cNvSpPr/>
            <p:nvPr/>
          </p:nvSpPr>
          <p:spPr>
            <a:xfrm>
              <a:off x="4437999" y="2539320"/>
              <a:ext cx="2477149" cy="335512"/>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L4 Header     Data</a:t>
              </a:r>
            </a:p>
          </p:txBody>
        </p:sp>
        <p:cxnSp>
          <p:nvCxnSpPr>
            <p:cNvPr id="60" name="Straight Connector 59">
              <a:extLst>
                <a:ext uri="{FF2B5EF4-FFF2-40B4-BE49-F238E27FC236}">
                  <a16:creationId xmlns:a16="http://schemas.microsoft.com/office/drawing/2014/main" id="{4C226321-01BE-417A-8240-FAB770449627}"/>
                </a:ext>
              </a:extLst>
            </p:cNvPr>
            <p:cNvCxnSpPr/>
            <p:nvPr/>
          </p:nvCxnSpPr>
          <p:spPr>
            <a:xfrm>
              <a:off x="6019800" y="2549158"/>
              <a:ext cx="0" cy="32567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1DF00D6C-5852-48BE-91B8-2AFE904E1DBB}"/>
              </a:ext>
            </a:extLst>
          </p:cNvPr>
          <p:cNvGrpSpPr/>
          <p:nvPr/>
        </p:nvGrpSpPr>
        <p:grpSpPr>
          <a:xfrm>
            <a:off x="4364326" y="3303334"/>
            <a:ext cx="3851359" cy="373168"/>
            <a:chOff x="3476255" y="2501664"/>
            <a:chExt cx="3851359" cy="373168"/>
          </a:xfrm>
        </p:grpSpPr>
        <p:sp>
          <p:nvSpPr>
            <p:cNvPr id="63" name="Rectangle 62">
              <a:extLst>
                <a:ext uri="{FF2B5EF4-FFF2-40B4-BE49-F238E27FC236}">
                  <a16:creationId xmlns:a16="http://schemas.microsoft.com/office/drawing/2014/main" id="{5DAB97EC-1EFA-40D4-A74E-491E06849B42}"/>
                </a:ext>
              </a:extLst>
            </p:cNvPr>
            <p:cNvSpPr/>
            <p:nvPr/>
          </p:nvSpPr>
          <p:spPr>
            <a:xfrm>
              <a:off x="3476255" y="2501664"/>
              <a:ext cx="3851359" cy="373168"/>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L3 Header    L4 Header   Data</a:t>
              </a:r>
            </a:p>
          </p:txBody>
        </p:sp>
        <p:cxnSp>
          <p:nvCxnSpPr>
            <p:cNvPr id="64" name="Straight Connector 63">
              <a:extLst>
                <a:ext uri="{FF2B5EF4-FFF2-40B4-BE49-F238E27FC236}">
                  <a16:creationId xmlns:a16="http://schemas.microsoft.com/office/drawing/2014/main" id="{D17F0398-8741-48B3-980D-F8CD1526B371}"/>
                </a:ext>
              </a:extLst>
            </p:cNvPr>
            <p:cNvCxnSpPr>
              <a:cxnSpLocks/>
            </p:cNvCxnSpPr>
            <p:nvPr/>
          </p:nvCxnSpPr>
          <p:spPr>
            <a:xfrm>
              <a:off x="6503779" y="2510542"/>
              <a:ext cx="0" cy="35470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1F921D37-6AC1-4F71-AB72-848CBF475B49}"/>
              </a:ext>
            </a:extLst>
          </p:cNvPr>
          <p:cNvCxnSpPr>
            <a:cxnSpLocks/>
          </p:cNvCxnSpPr>
          <p:nvPr/>
        </p:nvCxnSpPr>
        <p:spPr>
          <a:xfrm>
            <a:off x="5901995" y="3321800"/>
            <a:ext cx="0" cy="35470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8D215099-CD38-4433-A545-AE9BE23A0BCB}"/>
              </a:ext>
            </a:extLst>
          </p:cNvPr>
          <p:cNvSpPr/>
          <p:nvPr/>
        </p:nvSpPr>
        <p:spPr>
          <a:xfrm>
            <a:off x="3372592" y="1009403"/>
            <a:ext cx="1698172" cy="522514"/>
          </a:xfrm>
          <a:custGeom>
            <a:avLst/>
            <a:gdLst>
              <a:gd name="connsiteX0" fmla="*/ 0 w 1698172"/>
              <a:gd name="connsiteY0" fmla="*/ 0 h 522514"/>
              <a:gd name="connsiteX1" fmla="*/ 819398 w 1698172"/>
              <a:gd name="connsiteY1" fmla="*/ 0 h 522514"/>
              <a:gd name="connsiteX2" fmla="*/ 819398 w 1698172"/>
              <a:gd name="connsiteY2" fmla="*/ 522514 h 522514"/>
              <a:gd name="connsiteX3" fmla="*/ 1698172 w 1698172"/>
              <a:gd name="connsiteY3" fmla="*/ 522514 h 522514"/>
            </a:gdLst>
            <a:ahLst/>
            <a:cxnLst>
              <a:cxn ang="0">
                <a:pos x="connsiteX0" y="connsiteY0"/>
              </a:cxn>
              <a:cxn ang="0">
                <a:pos x="connsiteX1" y="connsiteY1"/>
              </a:cxn>
              <a:cxn ang="0">
                <a:pos x="connsiteX2" y="connsiteY2"/>
              </a:cxn>
              <a:cxn ang="0">
                <a:pos x="connsiteX3" y="connsiteY3"/>
              </a:cxn>
            </a:cxnLst>
            <a:rect l="l" t="t" r="r" b="b"/>
            <a:pathLst>
              <a:path w="1698172" h="522514">
                <a:moveTo>
                  <a:pt x="0" y="0"/>
                </a:moveTo>
                <a:lnTo>
                  <a:pt x="819398" y="0"/>
                </a:lnTo>
                <a:lnTo>
                  <a:pt x="819398" y="522514"/>
                </a:lnTo>
                <a:lnTo>
                  <a:pt x="1698172" y="522514"/>
                </a:ln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9" name="Straight Arrow Connector 68">
            <a:extLst>
              <a:ext uri="{FF2B5EF4-FFF2-40B4-BE49-F238E27FC236}">
                <a16:creationId xmlns:a16="http://schemas.microsoft.com/office/drawing/2014/main" id="{1FB38F6F-CA15-4014-9D61-EAF84B9FF7F8}"/>
              </a:ext>
            </a:extLst>
          </p:cNvPr>
          <p:cNvCxnSpPr>
            <a:stCxn id="7" idx="3"/>
            <a:endCxn id="28" idx="1"/>
          </p:cNvCxnSpPr>
          <p:nvPr/>
        </p:nvCxnSpPr>
        <p:spPr>
          <a:xfrm>
            <a:off x="3383825" y="1656464"/>
            <a:ext cx="1688029" cy="1202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Freeform: Shape 69">
            <a:extLst>
              <a:ext uri="{FF2B5EF4-FFF2-40B4-BE49-F238E27FC236}">
                <a16:creationId xmlns:a16="http://schemas.microsoft.com/office/drawing/2014/main" id="{BBEFEF78-16D5-44B0-BE00-1176D04E0182}"/>
              </a:ext>
            </a:extLst>
          </p:cNvPr>
          <p:cNvSpPr/>
          <p:nvPr/>
        </p:nvSpPr>
        <p:spPr>
          <a:xfrm>
            <a:off x="3372592" y="1805049"/>
            <a:ext cx="1698172" cy="451263"/>
          </a:xfrm>
          <a:custGeom>
            <a:avLst/>
            <a:gdLst>
              <a:gd name="connsiteX0" fmla="*/ 0 w 1698172"/>
              <a:gd name="connsiteY0" fmla="*/ 451263 h 451263"/>
              <a:gd name="connsiteX1" fmla="*/ 866899 w 1698172"/>
              <a:gd name="connsiteY1" fmla="*/ 451263 h 451263"/>
              <a:gd name="connsiteX2" fmla="*/ 866899 w 1698172"/>
              <a:gd name="connsiteY2" fmla="*/ 0 h 451263"/>
              <a:gd name="connsiteX3" fmla="*/ 1698172 w 1698172"/>
              <a:gd name="connsiteY3" fmla="*/ 0 h 451263"/>
            </a:gdLst>
            <a:ahLst/>
            <a:cxnLst>
              <a:cxn ang="0">
                <a:pos x="connsiteX0" y="connsiteY0"/>
              </a:cxn>
              <a:cxn ang="0">
                <a:pos x="connsiteX1" y="connsiteY1"/>
              </a:cxn>
              <a:cxn ang="0">
                <a:pos x="connsiteX2" y="connsiteY2"/>
              </a:cxn>
              <a:cxn ang="0">
                <a:pos x="connsiteX3" y="connsiteY3"/>
              </a:cxn>
            </a:cxnLst>
            <a:rect l="l" t="t" r="r" b="b"/>
            <a:pathLst>
              <a:path w="1698172" h="451263">
                <a:moveTo>
                  <a:pt x="0" y="451263"/>
                </a:moveTo>
                <a:lnTo>
                  <a:pt x="866899" y="451263"/>
                </a:lnTo>
                <a:lnTo>
                  <a:pt x="866899" y="0"/>
                </a:lnTo>
                <a:lnTo>
                  <a:pt x="1698172" y="0"/>
                </a:ln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reeform: Shape 70">
            <a:extLst>
              <a:ext uri="{FF2B5EF4-FFF2-40B4-BE49-F238E27FC236}">
                <a16:creationId xmlns:a16="http://schemas.microsoft.com/office/drawing/2014/main" id="{6CB1D4ED-65D5-4047-B1CF-71971470FF77}"/>
              </a:ext>
            </a:extLst>
          </p:cNvPr>
          <p:cNvSpPr/>
          <p:nvPr/>
        </p:nvSpPr>
        <p:spPr>
          <a:xfrm flipH="1">
            <a:off x="7301041" y="994842"/>
            <a:ext cx="1698172" cy="522514"/>
          </a:xfrm>
          <a:custGeom>
            <a:avLst/>
            <a:gdLst>
              <a:gd name="connsiteX0" fmla="*/ 0 w 1698172"/>
              <a:gd name="connsiteY0" fmla="*/ 0 h 522514"/>
              <a:gd name="connsiteX1" fmla="*/ 819398 w 1698172"/>
              <a:gd name="connsiteY1" fmla="*/ 0 h 522514"/>
              <a:gd name="connsiteX2" fmla="*/ 819398 w 1698172"/>
              <a:gd name="connsiteY2" fmla="*/ 522514 h 522514"/>
              <a:gd name="connsiteX3" fmla="*/ 1698172 w 1698172"/>
              <a:gd name="connsiteY3" fmla="*/ 522514 h 522514"/>
            </a:gdLst>
            <a:ahLst/>
            <a:cxnLst>
              <a:cxn ang="0">
                <a:pos x="connsiteX0" y="connsiteY0"/>
              </a:cxn>
              <a:cxn ang="0">
                <a:pos x="connsiteX1" y="connsiteY1"/>
              </a:cxn>
              <a:cxn ang="0">
                <a:pos x="connsiteX2" y="connsiteY2"/>
              </a:cxn>
              <a:cxn ang="0">
                <a:pos x="connsiteX3" y="connsiteY3"/>
              </a:cxn>
            </a:cxnLst>
            <a:rect l="l" t="t" r="r" b="b"/>
            <a:pathLst>
              <a:path w="1698172" h="522514">
                <a:moveTo>
                  <a:pt x="0" y="0"/>
                </a:moveTo>
                <a:lnTo>
                  <a:pt x="819398" y="0"/>
                </a:lnTo>
                <a:lnTo>
                  <a:pt x="819398" y="522514"/>
                </a:lnTo>
                <a:lnTo>
                  <a:pt x="1698172" y="522514"/>
                </a:ln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2" name="Straight Arrow Connector 71">
            <a:extLst>
              <a:ext uri="{FF2B5EF4-FFF2-40B4-BE49-F238E27FC236}">
                <a16:creationId xmlns:a16="http://schemas.microsoft.com/office/drawing/2014/main" id="{9E6A4CEE-EE9B-4A4C-AC15-43AADEE30BD4}"/>
              </a:ext>
            </a:extLst>
          </p:cNvPr>
          <p:cNvCxnSpPr>
            <a:cxnSpLocks/>
          </p:cNvCxnSpPr>
          <p:nvPr/>
        </p:nvCxnSpPr>
        <p:spPr>
          <a:xfrm flipH="1">
            <a:off x="7312274" y="1641903"/>
            <a:ext cx="1688029" cy="1202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770B1BDF-BFED-4B98-BD39-A1D57380F1A7}"/>
              </a:ext>
            </a:extLst>
          </p:cNvPr>
          <p:cNvSpPr/>
          <p:nvPr/>
        </p:nvSpPr>
        <p:spPr>
          <a:xfrm flipH="1">
            <a:off x="7301041" y="1790488"/>
            <a:ext cx="1698172" cy="451263"/>
          </a:xfrm>
          <a:custGeom>
            <a:avLst/>
            <a:gdLst>
              <a:gd name="connsiteX0" fmla="*/ 0 w 1698172"/>
              <a:gd name="connsiteY0" fmla="*/ 451263 h 451263"/>
              <a:gd name="connsiteX1" fmla="*/ 866899 w 1698172"/>
              <a:gd name="connsiteY1" fmla="*/ 451263 h 451263"/>
              <a:gd name="connsiteX2" fmla="*/ 866899 w 1698172"/>
              <a:gd name="connsiteY2" fmla="*/ 0 h 451263"/>
              <a:gd name="connsiteX3" fmla="*/ 1698172 w 1698172"/>
              <a:gd name="connsiteY3" fmla="*/ 0 h 451263"/>
            </a:gdLst>
            <a:ahLst/>
            <a:cxnLst>
              <a:cxn ang="0">
                <a:pos x="connsiteX0" y="connsiteY0"/>
              </a:cxn>
              <a:cxn ang="0">
                <a:pos x="connsiteX1" y="connsiteY1"/>
              </a:cxn>
              <a:cxn ang="0">
                <a:pos x="connsiteX2" y="connsiteY2"/>
              </a:cxn>
              <a:cxn ang="0">
                <a:pos x="connsiteX3" y="connsiteY3"/>
              </a:cxn>
            </a:cxnLst>
            <a:rect l="l" t="t" r="r" b="b"/>
            <a:pathLst>
              <a:path w="1698172" h="451263">
                <a:moveTo>
                  <a:pt x="0" y="451263"/>
                </a:moveTo>
                <a:lnTo>
                  <a:pt x="866899" y="451263"/>
                </a:lnTo>
                <a:lnTo>
                  <a:pt x="866899" y="0"/>
                </a:lnTo>
                <a:lnTo>
                  <a:pt x="1698172" y="0"/>
                </a:ln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8" name="Straight Arrow Connector 77">
            <a:extLst>
              <a:ext uri="{FF2B5EF4-FFF2-40B4-BE49-F238E27FC236}">
                <a16:creationId xmlns:a16="http://schemas.microsoft.com/office/drawing/2014/main" id="{ABD0A621-9A85-4D8A-864A-BE53C8C61196}"/>
              </a:ext>
            </a:extLst>
          </p:cNvPr>
          <p:cNvCxnSpPr>
            <a:cxnSpLocks/>
            <a:stCxn id="10" idx="3"/>
            <a:endCxn id="30" idx="1"/>
          </p:cNvCxnSpPr>
          <p:nvPr/>
        </p:nvCxnSpPr>
        <p:spPr>
          <a:xfrm flipV="1">
            <a:off x="3383825" y="2868639"/>
            <a:ext cx="1590320" cy="307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1334074-8037-41C1-94CE-8902E1363DC3}"/>
              </a:ext>
            </a:extLst>
          </p:cNvPr>
          <p:cNvCxnSpPr>
            <a:cxnSpLocks/>
            <a:stCxn id="38" idx="1"/>
            <a:endCxn id="30" idx="3"/>
          </p:cNvCxnSpPr>
          <p:nvPr/>
        </p:nvCxnSpPr>
        <p:spPr>
          <a:xfrm flipH="1" flipV="1">
            <a:off x="7451294" y="2868639"/>
            <a:ext cx="1539117" cy="307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B12704C-091F-4035-8A8A-37673993CC0B}"/>
              </a:ext>
            </a:extLst>
          </p:cNvPr>
          <p:cNvCxnSpPr>
            <a:cxnSpLocks/>
            <a:stCxn id="11" idx="3"/>
            <a:endCxn id="63" idx="1"/>
          </p:cNvCxnSpPr>
          <p:nvPr/>
        </p:nvCxnSpPr>
        <p:spPr>
          <a:xfrm>
            <a:off x="3383825" y="3479333"/>
            <a:ext cx="980501" cy="1058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2D11FC-0669-43BD-BDD3-964E645BD223}"/>
              </a:ext>
            </a:extLst>
          </p:cNvPr>
          <p:cNvCxnSpPr>
            <a:cxnSpLocks/>
            <a:stCxn id="39" idx="1"/>
            <a:endCxn id="63" idx="3"/>
          </p:cNvCxnSpPr>
          <p:nvPr/>
        </p:nvCxnSpPr>
        <p:spPr>
          <a:xfrm flipH="1">
            <a:off x="8215685" y="3479333"/>
            <a:ext cx="774726" cy="1058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70AD3DEC-738E-43AF-A331-74E21343609C}"/>
              </a:ext>
            </a:extLst>
          </p:cNvPr>
          <p:cNvGrpSpPr/>
          <p:nvPr/>
        </p:nvGrpSpPr>
        <p:grpSpPr>
          <a:xfrm>
            <a:off x="3647115" y="3851358"/>
            <a:ext cx="5070890" cy="476319"/>
            <a:chOff x="3647115" y="3863233"/>
            <a:chExt cx="5070890" cy="476319"/>
          </a:xfrm>
        </p:grpSpPr>
        <p:sp>
          <p:nvSpPr>
            <p:cNvPr id="32" name="Rectangle 31">
              <a:extLst>
                <a:ext uri="{FF2B5EF4-FFF2-40B4-BE49-F238E27FC236}">
                  <a16:creationId xmlns:a16="http://schemas.microsoft.com/office/drawing/2014/main" id="{887FC5DE-0C7F-4AE1-A54D-20666D58711F}"/>
                </a:ext>
              </a:extLst>
            </p:cNvPr>
            <p:cNvSpPr/>
            <p:nvPr/>
          </p:nvSpPr>
          <p:spPr>
            <a:xfrm>
              <a:off x="3647115" y="3863233"/>
              <a:ext cx="1090038" cy="476319"/>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600"/>
                </a:lnSpc>
              </a:pPr>
              <a:r>
                <a:rPr lang="en-US" sz="2000" b="1" dirty="0">
                  <a:solidFill>
                    <a:schemeClr val="tx1"/>
                  </a:solidFill>
                  <a:latin typeface="Arial" panose="020B0604020202020204" pitchFamily="34" charset="0"/>
                  <a:cs typeface="Arial" panose="020B0604020202020204" pitchFamily="34" charset="0"/>
                </a:rPr>
                <a:t>L2 Header</a:t>
              </a:r>
            </a:p>
          </p:txBody>
        </p:sp>
        <p:sp>
          <p:nvSpPr>
            <p:cNvPr id="92" name="Rectangle 91">
              <a:extLst>
                <a:ext uri="{FF2B5EF4-FFF2-40B4-BE49-F238E27FC236}">
                  <a16:creationId xmlns:a16="http://schemas.microsoft.com/office/drawing/2014/main" id="{CE767301-CC27-4103-B163-DA15FB844156}"/>
                </a:ext>
              </a:extLst>
            </p:cNvPr>
            <p:cNvSpPr/>
            <p:nvPr/>
          </p:nvSpPr>
          <p:spPr>
            <a:xfrm>
              <a:off x="4737153" y="3863233"/>
              <a:ext cx="1090038" cy="476319"/>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600"/>
                </a:lnSpc>
              </a:pPr>
              <a:r>
                <a:rPr lang="en-US" sz="2000" b="1" dirty="0">
                  <a:solidFill>
                    <a:schemeClr val="tx1"/>
                  </a:solidFill>
                  <a:latin typeface="Arial" panose="020B0604020202020204" pitchFamily="34" charset="0"/>
                  <a:cs typeface="Arial" panose="020B0604020202020204" pitchFamily="34" charset="0"/>
                </a:rPr>
                <a:t>L3 Header</a:t>
              </a:r>
            </a:p>
          </p:txBody>
        </p:sp>
        <p:sp>
          <p:nvSpPr>
            <p:cNvPr id="93" name="Rectangle 92">
              <a:extLst>
                <a:ext uri="{FF2B5EF4-FFF2-40B4-BE49-F238E27FC236}">
                  <a16:creationId xmlns:a16="http://schemas.microsoft.com/office/drawing/2014/main" id="{BE7EE473-BE89-49B6-B1CE-32A6FD657169}"/>
                </a:ext>
              </a:extLst>
            </p:cNvPr>
            <p:cNvSpPr/>
            <p:nvPr/>
          </p:nvSpPr>
          <p:spPr>
            <a:xfrm>
              <a:off x="5836411" y="3863233"/>
              <a:ext cx="1090038" cy="476319"/>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600"/>
                </a:lnSpc>
              </a:pPr>
              <a:r>
                <a:rPr lang="en-US" sz="2000" b="1" dirty="0">
                  <a:solidFill>
                    <a:schemeClr val="tx1"/>
                  </a:solidFill>
                  <a:latin typeface="Arial" panose="020B0604020202020204" pitchFamily="34" charset="0"/>
                  <a:cs typeface="Arial" panose="020B0604020202020204" pitchFamily="34" charset="0"/>
                </a:rPr>
                <a:t>L4 Header</a:t>
              </a:r>
            </a:p>
          </p:txBody>
        </p:sp>
        <p:sp>
          <p:nvSpPr>
            <p:cNvPr id="94" name="Rectangle 93">
              <a:extLst>
                <a:ext uri="{FF2B5EF4-FFF2-40B4-BE49-F238E27FC236}">
                  <a16:creationId xmlns:a16="http://schemas.microsoft.com/office/drawing/2014/main" id="{F6C7A6CE-4503-4C89-A585-7D3EF7204B85}"/>
                </a:ext>
              </a:extLst>
            </p:cNvPr>
            <p:cNvSpPr/>
            <p:nvPr/>
          </p:nvSpPr>
          <p:spPr>
            <a:xfrm>
              <a:off x="6927324" y="3863233"/>
              <a:ext cx="827261" cy="476319"/>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sz="2000" b="1" dirty="0">
                  <a:solidFill>
                    <a:schemeClr val="tx1"/>
                  </a:solidFill>
                  <a:latin typeface="Arial" panose="020B0604020202020204" pitchFamily="34" charset="0"/>
                  <a:cs typeface="Arial" panose="020B0604020202020204" pitchFamily="34" charset="0"/>
                </a:rPr>
                <a:t>Data</a:t>
              </a:r>
            </a:p>
          </p:txBody>
        </p:sp>
        <p:sp>
          <p:nvSpPr>
            <p:cNvPr id="95" name="Rectangle 94">
              <a:extLst>
                <a:ext uri="{FF2B5EF4-FFF2-40B4-BE49-F238E27FC236}">
                  <a16:creationId xmlns:a16="http://schemas.microsoft.com/office/drawing/2014/main" id="{BED396D9-D019-49AD-A5EF-350E1334D9DE}"/>
                </a:ext>
              </a:extLst>
            </p:cNvPr>
            <p:cNvSpPr/>
            <p:nvPr/>
          </p:nvSpPr>
          <p:spPr>
            <a:xfrm>
              <a:off x="7749836" y="3863233"/>
              <a:ext cx="968169" cy="476319"/>
            </a:xfrm>
            <a:prstGeom prst="rect">
              <a:avLst/>
            </a:prstGeom>
            <a:solidFill>
              <a:schemeClr val="bg2">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600"/>
                </a:lnSpc>
              </a:pPr>
              <a:r>
                <a:rPr lang="en-US" sz="2000" b="1" dirty="0">
                  <a:solidFill>
                    <a:schemeClr val="tx1"/>
                  </a:solidFill>
                  <a:latin typeface="Arial" panose="020B0604020202020204" pitchFamily="34" charset="0"/>
                  <a:cs typeface="Arial" panose="020B0604020202020204" pitchFamily="34" charset="0"/>
                </a:rPr>
                <a:t>L2 Trailer</a:t>
              </a:r>
            </a:p>
          </p:txBody>
        </p:sp>
      </p:grpSp>
      <p:cxnSp>
        <p:nvCxnSpPr>
          <p:cNvPr id="98" name="Straight Arrow Connector 97">
            <a:extLst>
              <a:ext uri="{FF2B5EF4-FFF2-40B4-BE49-F238E27FC236}">
                <a16:creationId xmlns:a16="http://schemas.microsoft.com/office/drawing/2014/main" id="{768AAEB2-DDEC-484A-AD40-1F734DD7B4B8}"/>
              </a:ext>
            </a:extLst>
          </p:cNvPr>
          <p:cNvCxnSpPr>
            <a:cxnSpLocks/>
            <a:stCxn id="12" idx="3"/>
            <a:endCxn id="32" idx="1"/>
          </p:cNvCxnSpPr>
          <p:nvPr/>
        </p:nvCxnSpPr>
        <p:spPr>
          <a:xfrm>
            <a:off x="3383825" y="4086956"/>
            <a:ext cx="263290" cy="256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B7900A2-B902-43C1-BA16-1DAC48D77ED7}"/>
              </a:ext>
            </a:extLst>
          </p:cNvPr>
          <p:cNvCxnSpPr>
            <a:cxnSpLocks/>
            <a:stCxn id="40" idx="1"/>
            <a:endCxn id="95" idx="3"/>
          </p:cNvCxnSpPr>
          <p:nvPr/>
        </p:nvCxnSpPr>
        <p:spPr>
          <a:xfrm flipH="1">
            <a:off x="8718005" y="4086956"/>
            <a:ext cx="272406" cy="256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821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571579" y="1021407"/>
            <a:ext cx="9434704" cy="5734903"/>
          </a:xfrm>
          <a:prstGeom prst="rect">
            <a:avLst/>
          </a:prstGeom>
          <a:noFill/>
        </p:spPr>
        <p:txBody>
          <a:bodyPr wrap="square">
            <a:spAutoFit/>
          </a:bodyPr>
          <a:lstStyle/>
          <a:p>
            <a:pPr fontAlgn="base">
              <a:lnSpc>
                <a:spcPts val="2600"/>
              </a:lnSpc>
            </a:pPr>
            <a:r>
              <a:rPr lang="en-US" sz="2800" b="1" dirty="0">
                <a:solidFill>
                  <a:srgbClr val="002060"/>
                </a:solidFill>
                <a:effectLst/>
                <a:latin typeface="Arial" panose="020B0604020202020204" pitchFamily="34" charset="0"/>
                <a:cs typeface="Arial" panose="020B0604020202020204" pitchFamily="34" charset="0"/>
              </a:rPr>
              <a:t>Fragmentation:</a:t>
            </a:r>
          </a:p>
          <a:p>
            <a:pPr marL="457200" indent="-457200" fontAlgn="base">
              <a:lnSpc>
                <a:spcPts val="2600"/>
              </a:lnSpc>
              <a:buFont typeface="Arial" panose="020B0604020202020204" pitchFamily="34" charset="0"/>
              <a:buChar char="•"/>
            </a:pPr>
            <a:endParaRPr lang="en-US" sz="2800" b="1" dirty="0">
              <a:effectLst/>
              <a:latin typeface="Arial" panose="020B0604020202020204" pitchFamily="34" charset="0"/>
              <a:cs typeface="Arial" panose="020B0604020202020204" pitchFamily="34" charset="0"/>
            </a:endParaRPr>
          </a:p>
          <a:p>
            <a:pPr marL="457200" indent="-457200" fontAlgn="base">
              <a:lnSpc>
                <a:spcPts val="2800"/>
              </a:lnSpc>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Fragmentation occurs at the </a:t>
            </a:r>
            <a:r>
              <a:rPr lang="en-US" sz="2800" b="1" dirty="0">
                <a:latin typeface="Arial" panose="020B0604020202020204" pitchFamily="34" charset="0"/>
                <a:cs typeface="Arial" panose="020B0604020202020204" pitchFamily="34" charset="0"/>
              </a:rPr>
              <a:t>N</a:t>
            </a:r>
            <a:r>
              <a:rPr lang="en-US" sz="2800" b="1" dirty="0">
                <a:effectLst/>
                <a:latin typeface="Arial" panose="020B0604020202020204" pitchFamily="34" charset="0"/>
                <a:cs typeface="Arial" panose="020B0604020202020204" pitchFamily="34" charset="0"/>
              </a:rPr>
              <a:t>etwork layer when the size of datagram exceeds the maximum size that can be accommodated by a frame, known as the Maximum Transmission Unit (MTU). To ensure data flow is not disrupted, the </a:t>
            </a:r>
            <a:r>
              <a:rPr lang="en-US" sz="2800" b="1" dirty="0">
                <a:latin typeface="Arial" panose="020B0604020202020204" pitchFamily="34" charset="0"/>
                <a:cs typeface="Arial" panose="020B0604020202020204" pitchFamily="34" charset="0"/>
              </a:rPr>
              <a:t>N</a:t>
            </a:r>
            <a:r>
              <a:rPr lang="en-US" sz="2800" b="1" dirty="0">
                <a:effectLst/>
                <a:latin typeface="Arial" panose="020B0604020202020204" pitchFamily="34" charset="0"/>
                <a:cs typeface="Arial" panose="020B0604020202020204" pitchFamily="34" charset="0"/>
              </a:rPr>
              <a:t>etwork layer divides the datagram received from the Transport layer into </a:t>
            </a:r>
            <a:r>
              <a:rPr lang="en-US" sz="2800" b="1" dirty="0">
                <a:latin typeface="Arial" panose="020B0604020202020204" pitchFamily="34" charset="0"/>
                <a:cs typeface="Arial" panose="020B0604020202020204" pitchFamily="34" charset="0"/>
              </a:rPr>
              <a:t>smaller </a:t>
            </a:r>
            <a:r>
              <a:rPr lang="en-US" sz="2800" b="1" dirty="0">
                <a:effectLst/>
                <a:latin typeface="Arial" panose="020B0604020202020204" pitchFamily="34" charset="0"/>
                <a:cs typeface="Arial" panose="020B0604020202020204" pitchFamily="34" charset="0"/>
              </a:rPr>
              <a:t>fragments. </a:t>
            </a:r>
          </a:p>
          <a:p>
            <a:pPr marL="457200" indent="-457200" fontAlgn="base">
              <a:lnSpc>
                <a:spcPts val="1200"/>
              </a:lnSpc>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457200" indent="-457200" fontAlgn="base">
              <a:lnSpc>
                <a:spcPts val="2800"/>
              </a:lnSpc>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Since the IP header has a 16-bit field for total length, the maximum size of an IP datagram = 216 – 1 = 65, 535 bytes. </a:t>
            </a:r>
          </a:p>
          <a:p>
            <a:pPr marL="457200" indent="-457200" fontAlgn="base">
              <a:lnSpc>
                <a:spcPts val="1200"/>
              </a:lnSpc>
              <a:buFont typeface="Arial" panose="020B0604020202020204" pitchFamily="34" charset="0"/>
              <a:buChar char="•"/>
            </a:pPr>
            <a:endParaRPr lang="en-US" sz="2800" b="1" dirty="0">
              <a:effectLst/>
              <a:latin typeface="Arial" panose="020B0604020202020204" pitchFamily="34" charset="0"/>
              <a:cs typeface="Arial" panose="020B0604020202020204" pitchFamily="34" charset="0"/>
            </a:endParaRPr>
          </a:p>
          <a:p>
            <a:pPr marL="457200" indent="-457200" fontAlgn="base">
              <a:lnSpc>
                <a:spcPts val="2800"/>
              </a:lnSpc>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Fragmentation is performed by the Network layer and typically occurs at routers along the path to the destination.</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C8862AF3-85AB-4493-8CD7-2F4F23A07F92}"/>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spTree>
    <p:extLst>
      <p:ext uri="{BB962C8B-B14F-4D97-AF65-F5344CB8AC3E}">
        <p14:creationId xmlns:p14="http://schemas.microsoft.com/office/powerpoint/2010/main" val="14148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Topics of Today’s Lecture</a:t>
            </a:r>
          </a:p>
        </p:txBody>
      </p:sp>
      <p:sp>
        <p:nvSpPr>
          <p:cNvPr id="3" name="Content Placeholder 2"/>
          <p:cNvSpPr>
            <a:spLocks noGrp="1"/>
          </p:cNvSpPr>
          <p:nvPr>
            <p:ph idx="1"/>
          </p:nvPr>
        </p:nvSpPr>
        <p:spPr>
          <a:xfrm>
            <a:off x="2861735" y="1345502"/>
            <a:ext cx="9330265" cy="5328592"/>
          </a:xfrm>
        </p:spPr>
        <p:txBody>
          <a:bodyPr>
            <a:noAutofit/>
          </a:bodyPr>
          <a:lstStyle/>
          <a:p>
            <a:pPr>
              <a:lnSpc>
                <a:spcPct val="150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Network Layer Service</a:t>
            </a:r>
          </a:p>
          <a:p>
            <a:pPr>
              <a:lnSpc>
                <a:spcPct val="150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Datagram and VC Services</a:t>
            </a:r>
          </a:p>
          <a:p>
            <a:pPr>
              <a:lnSpc>
                <a:spcPct val="150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IP Datagram Format </a:t>
            </a:r>
          </a:p>
          <a:p>
            <a:pPr>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Datagram Encapsulation and Fragmentation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664649" y="1651590"/>
            <a:ext cx="8955266" cy="3970318"/>
          </a:xfrm>
          <a:prstGeom prst="rect">
            <a:avLst/>
          </a:prstGeom>
          <a:noFill/>
        </p:spPr>
        <p:txBody>
          <a:bodyPr wrap="square">
            <a:spAutoFit/>
          </a:bodyPr>
          <a:lstStyle/>
          <a:p>
            <a:pPr fontAlgn="base"/>
            <a:r>
              <a:rPr lang="en-US" sz="2800" b="1" dirty="0">
                <a:solidFill>
                  <a:srgbClr val="002060"/>
                </a:solidFill>
                <a:effectLst/>
                <a:latin typeface="Arial" panose="020B0604020202020204" pitchFamily="34" charset="0"/>
                <a:cs typeface="Arial" panose="020B0604020202020204" pitchFamily="34" charset="0"/>
              </a:rPr>
              <a:t>IP Fragmentation:</a:t>
            </a:r>
          </a:p>
          <a:p>
            <a:pPr fontAlgn="base"/>
            <a:endParaRPr lang="en-US" sz="2800" b="1" dirty="0">
              <a:effectLst/>
              <a:latin typeface="Arial" panose="020B0604020202020204" pitchFamily="34" charset="0"/>
              <a:cs typeface="Arial" panose="020B0604020202020204" pitchFamily="34" charset="0"/>
            </a:endParaRPr>
          </a:p>
          <a:p>
            <a:pPr marL="457200" indent="-457200" fontAlgn="base">
              <a:buSzPct val="100000"/>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IP Fragmentation is the process of dividing </a:t>
            </a:r>
            <a:r>
              <a:rPr lang="en-US" sz="2800" b="1" dirty="0">
                <a:latin typeface="Arial" panose="020B0604020202020204" pitchFamily="34" charset="0"/>
                <a:cs typeface="Arial" panose="020B0604020202020204" pitchFamily="34" charset="0"/>
              </a:rPr>
              <a:t>a</a:t>
            </a:r>
            <a:r>
              <a:rPr lang="en-US" sz="2800" b="1" dirty="0">
                <a:effectLst/>
                <a:latin typeface="Arial" panose="020B0604020202020204" pitchFamily="34" charset="0"/>
                <a:cs typeface="Arial" panose="020B0604020202020204" pitchFamily="34" charset="0"/>
              </a:rPr>
              <a:t> datagram into </a:t>
            </a:r>
            <a:r>
              <a:rPr lang="en-US" sz="2800" b="1" dirty="0">
                <a:latin typeface="Arial" panose="020B0604020202020204" pitchFamily="34" charset="0"/>
                <a:cs typeface="Arial" panose="020B0604020202020204" pitchFamily="34" charset="0"/>
              </a:rPr>
              <a:t>smaller </a:t>
            </a:r>
            <a:r>
              <a:rPr lang="en-US" sz="2800" b="1" dirty="0">
                <a:effectLst/>
                <a:latin typeface="Arial" panose="020B0604020202020204" pitchFamily="34" charset="0"/>
                <a:cs typeface="Arial" panose="020B0604020202020204" pitchFamily="34" charset="0"/>
              </a:rPr>
              <a:t>fragments during transmission.</a:t>
            </a:r>
          </a:p>
          <a:p>
            <a:pPr marL="457200" indent="-457200" fontAlgn="base">
              <a:buSzPct val="100000"/>
              <a:buFont typeface="Arial" panose="020B0604020202020204" pitchFamily="34" charset="0"/>
              <a:buChar char="•"/>
            </a:pPr>
            <a:endParaRPr lang="en-US" sz="2800" b="1" dirty="0">
              <a:effectLst/>
              <a:latin typeface="Arial" panose="020B0604020202020204" pitchFamily="34" charset="0"/>
              <a:cs typeface="Arial" panose="020B0604020202020204" pitchFamily="34" charset="0"/>
            </a:endParaRPr>
          </a:p>
          <a:p>
            <a:pPr marL="457200" indent="-457200" fontAlgn="base">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This process is performed</a:t>
            </a:r>
            <a:r>
              <a:rPr lang="en-US" sz="2800" b="1" dirty="0">
                <a:effectLst/>
                <a:latin typeface="Arial" panose="020B0604020202020204" pitchFamily="34" charset="0"/>
                <a:cs typeface="Arial" panose="020B0604020202020204" pitchFamily="34" charset="0"/>
              </a:rPr>
              <a:t> by intermediary devices, such as routers, or by the destination host at the Network layer.</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030FB3FB-4F72-4A56-B207-877DED2B88D5}"/>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spTree>
    <p:extLst>
      <p:ext uri="{BB962C8B-B14F-4D97-AF65-F5344CB8AC3E}">
        <p14:creationId xmlns:p14="http://schemas.microsoft.com/office/powerpoint/2010/main" val="27971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571581" y="1239841"/>
            <a:ext cx="9174942" cy="4832092"/>
          </a:xfrm>
          <a:prstGeom prst="rect">
            <a:avLst/>
          </a:prstGeom>
          <a:noFill/>
        </p:spPr>
        <p:txBody>
          <a:bodyPr wrap="square">
            <a:spAutoFit/>
          </a:bodyPr>
          <a:lstStyle/>
          <a:p>
            <a:pPr fontAlgn="base"/>
            <a:r>
              <a:rPr lang="en-US" sz="2800" b="1" dirty="0">
                <a:solidFill>
                  <a:srgbClr val="002060"/>
                </a:solidFill>
                <a:effectLst/>
                <a:latin typeface="Arial" panose="020B0604020202020204" pitchFamily="34" charset="0"/>
                <a:cs typeface="Arial" panose="020B0604020202020204" pitchFamily="34" charset="0"/>
              </a:rPr>
              <a:t>Need for IP Fragmentation:</a:t>
            </a:r>
          </a:p>
          <a:p>
            <a:pPr fontAlgn="base"/>
            <a:endParaRPr lang="en-US" sz="2800" b="1" dirty="0">
              <a:effectLst/>
              <a:latin typeface="Arial" panose="020B0604020202020204" pitchFamily="34" charset="0"/>
              <a:cs typeface="Arial" panose="020B0604020202020204" pitchFamily="34" charset="0"/>
            </a:endParaRPr>
          </a:p>
          <a:p>
            <a:pPr marL="285750" indent="-285750" fontAlgn="base">
              <a:buSzPct val="100000"/>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Each network has </a:t>
            </a:r>
            <a:r>
              <a:rPr lang="en-US" sz="2800" b="1" dirty="0">
                <a:latin typeface="Arial" panose="020B0604020202020204" pitchFamily="34" charset="0"/>
                <a:cs typeface="Arial" panose="020B0604020202020204" pitchFamily="34" charset="0"/>
              </a:rPr>
              <a:t>a M</a:t>
            </a:r>
            <a:r>
              <a:rPr lang="en-US" sz="2800" b="1" dirty="0">
                <a:effectLst/>
                <a:latin typeface="Arial" panose="020B0604020202020204" pitchFamily="34" charset="0"/>
                <a:cs typeface="Arial" panose="020B0604020202020204" pitchFamily="34" charset="0"/>
              </a:rPr>
              <a:t>aximum </a:t>
            </a:r>
            <a:r>
              <a:rPr lang="en-US" sz="2800" b="1" dirty="0">
                <a:latin typeface="Arial" panose="020B0604020202020204" pitchFamily="34" charset="0"/>
                <a:cs typeface="Arial" panose="020B0604020202020204" pitchFamily="34" charset="0"/>
              </a:rPr>
              <a:t>T</a:t>
            </a:r>
            <a:r>
              <a:rPr lang="en-US" sz="2800" b="1" dirty="0">
                <a:effectLst/>
                <a:latin typeface="Arial" panose="020B0604020202020204" pitchFamily="34" charset="0"/>
                <a:cs typeface="Arial" panose="020B0604020202020204" pitchFamily="34" charset="0"/>
              </a:rPr>
              <a:t>ransmission </a:t>
            </a:r>
            <a:r>
              <a:rPr lang="en-US" sz="2800" b="1" dirty="0">
                <a:latin typeface="Arial" panose="020B0604020202020204" pitchFamily="34" charset="0"/>
                <a:cs typeface="Arial" panose="020B0604020202020204" pitchFamily="34" charset="0"/>
              </a:rPr>
              <a:t>U</a:t>
            </a:r>
            <a:r>
              <a:rPr lang="en-US" sz="2800" b="1" dirty="0">
                <a:effectLst/>
                <a:latin typeface="Arial" panose="020B0604020202020204" pitchFamily="34" charset="0"/>
                <a:cs typeface="Arial" panose="020B0604020202020204" pitchFamily="34" charset="0"/>
              </a:rPr>
              <a:t>nit (MTU), which dictates the maximum size of the packet that can be transmitted through it.</a:t>
            </a:r>
          </a:p>
          <a:p>
            <a:pPr marL="285750" indent="-285750" fontAlgn="base">
              <a:buSzPct val="100000"/>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Data packets larger than MTU cannot be transmitted through the network.</a:t>
            </a:r>
          </a:p>
          <a:p>
            <a:pPr marL="285750" indent="-285750" fontAlgn="base">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Therefore</a:t>
            </a:r>
            <a:r>
              <a:rPr lang="en-US" sz="2800" b="1" dirty="0">
                <a:effectLst/>
                <a:latin typeface="Arial" panose="020B0604020202020204" pitchFamily="34" charset="0"/>
                <a:cs typeface="Arial" panose="020B0604020202020204" pitchFamily="34" charset="0"/>
              </a:rPr>
              <a:t>, datagrams are divided into fragments that are smaller than or equal to the MTU.</a:t>
            </a:r>
          </a:p>
          <a:p>
            <a:pPr marL="285750" indent="-285750" fontAlgn="base">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This ensures that data packets can be transmitted efficiently across networks with varying MTU sizes.</a:t>
            </a:r>
            <a:endParaRPr lang="en-US" sz="2800" b="1" dirty="0">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030FB3FB-4F72-4A56-B207-877DED2B88D5}"/>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spTree>
    <p:extLst>
      <p:ext uri="{BB962C8B-B14F-4D97-AF65-F5344CB8AC3E}">
        <p14:creationId xmlns:p14="http://schemas.microsoft.com/office/powerpoint/2010/main" val="210856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59038" y="1061494"/>
            <a:ext cx="9732962" cy="4370427"/>
          </a:xfrm>
          <a:prstGeom prst="rect">
            <a:avLst/>
          </a:prstGeom>
          <a:noFill/>
        </p:spPr>
        <p:txBody>
          <a:bodyPr wrap="square">
            <a:spAutoFit/>
          </a:bodyPr>
          <a:lstStyle/>
          <a:p>
            <a:pPr fontAlgn="base"/>
            <a:r>
              <a:rPr lang="en-US" sz="2800" b="1" dirty="0">
                <a:solidFill>
                  <a:srgbClr val="002060"/>
                </a:solidFill>
                <a:effectLst/>
                <a:latin typeface="Arial" panose="020B0604020202020204" pitchFamily="34" charset="0"/>
                <a:cs typeface="Arial" panose="020B0604020202020204" pitchFamily="34" charset="0"/>
              </a:rPr>
              <a:t>Datagram Fragmentation:</a:t>
            </a:r>
          </a:p>
          <a:p>
            <a:pPr fontAlgn="base">
              <a:lnSpc>
                <a:spcPts val="3000"/>
              </a:lnSpc>
            </a:pPr>
            <a:endParaRPr lang="en-US" sz="2800" b="1" dirty="0">
              <a:effectLst/>
              <a:latin typeface="Arial" panose="020B0604020202020204" pitchFamily="34" charset="0"/>
              <a:cs typeface="Arial" panose="020B0604020202020204" pitchFamily="34" charset="0"/>
            </a:endParaRPr>
          </a:p>
          <a:p>
            <a:pPr fontAlgn="base">
              <a:lnSpc>
                <a:spcPts val="3000"/>
              </a:lnSpc>
            </a:pPr>
            <a:r>
              <a:rPr lang="en-US" sz="2800" b="1" dirty="0">
                <a:effectLst/>
                <a:latin typeface="Arial" panose="020B0604020202020204" pitchFamily="34" charset="0"/>
                <a:cs typeface="Arial" panose="020B0604020202020204" pitchFamily="34" charset="0"/>
              </a:rPr>
              <a:t>When a router receives a datagram </a:t>
            </a:r>
            <a:r>
              <a:rPr lang="en-US" sz="2800" b="1" dirty="0">
                <a:latin typeface="Arial" panose="020B0604020202020204" pitchFamily="34" charset="0"/>
                <a:cs typeface="Arial" panose="020B0604020202020204" pitchFamily="34" charset="0"/>
              </a:rPr>
              <a:t>for further</a:t>
            </a:r>
            <a:r>
              <a:rPr lang="en-US" sz="2800" b="1" dirty="0">
                <a:effectLst/>
                <a:latin typeface="Arial" panose="020B0604020202020204" pitchFamily="34" charset="0"/>
                <a:cs typeface="Arial" panose="020B0604020202020204" pitchFamily="34" charset="0"/>
              </a:rPr>
              <a:t> transmission, it examines the following:</a:t>
            </a:r>
          </a:p>
          <a:p>
            <a:pPr fontAlgn="base">
              <a:lnSpc>
                <a:spcPts val="3000"/>
              </a:lnSpc>
            </a:pPr>
            <a:endParaRPr lang="en-US" sz="2800" b="1" dirty="0">
              <a:effectLst/>
              <a:latin typeface="Arial" panose="020B0604020202020204" pitchFamily="34" charset="0"/>
              <a:cs typeface="Arial" panose="020B0604020202020204" pitchFamily="34" charset="0"/>
            </a:endParaRPr>
          </a:p>
          <a:p>
            <a:pPr marL="342900" indent="-342900" fontAlgn="base">
              <a:lnSpc>
                <a:spcPts val="3000"/>
              </a:lnSpc>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The s</a:t>
            </a:r>
            <a:r>
              <a:rPr lang="en-US" sz="2800" b="1" dirty="0">
                <a:effectLst/>
                <a:latin typeface="Arial" panose="020B0604020202020204" pitchFamily="34" charset="0"/>
                <a:cs typeface="Arial" panose="020B0604020202020204" pitchFamily="34" charset="0"/>
              </a:rPr>
              <a:t>ize of the datagram.</a:t>
            </a:r>
          </a:p>
          <a:p>
            <a:pPr marL="342900" indent="-342900" fontAlgn="base">
              <a:lnSpc>
                <a:spcPts val="3000"/>
              </a:lnSpc>
              <a:buSzPct val="100000"/>
              <a:buFont typeface="Arial" panose="020B0604020202020204" pitchFamily="34" charset="0"/>
              <a:buChar char="•"/>
            </a:pPr>
            <a:endParaRPr lang="en-US" sz="2800" b="1" dirty="0">
              <a:effectLst/>
              <a:latin typeface="Arial" panose="020B0604020202020204" pitchFamily="34" charset="0"/>
              <a:cs typeface="Arial" panose="020B0604020202020204" pitchFamily="34" charset="0"/>
            </a:endParaRPr>
          </a:p>
          <a:p>
            <a:pPr marL="342900" indent="-342900" fontAlgn="base">
              <a:lnSpc>
                <a:spcPts val="3000"/>
              </a:lnSpc>
              <a:buSzPct val="100000"/>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The MTU of the destination network.</a:t>
            </a:r>
          </a:p>
          <a:p>
            <a:pPr marL="342900" indent="-342900" fontAlgn="base">
              <a:lnSpc>
                <a:spcPts val="3000"/>
              </a:lnSpc>
              <a:buSzPct val="100000"/>
              <a:buFont typeface="Arial" panose="020B0604020202020204" pitchFamily="34" charset="0"/>
              <a:buChar char="•"/>
            </a:pPr>
            <a:endParaRPr lang="en-US" sz="2800" b="1" dirty="0">
              <a:effectLst/>
              <a:latin typeface="Arial" panose="020B0604020202020204" pitchFamily="34" charset="0"/>
              <a:cs typeface="Arial" panose="020B0604020202020204" pitchFamily="34" charset="0"/>
            </a:endParaRPr>
          </a:p>
          <a:p>
            <a:pPr marL="342900" indent="-342900" fontAlgn="base">
              <a:lnSpc>
                <a:spcPts val="3000"/>
              </a:lnSpc>
              <a:buSzPct val="100000"/>
              <a:buFont typeface="Arial" panose="020B0604020202020204" pitchFamily="34" charset="0"/>
              <a:buChar char="•"/>
            </a:pPr>
            <a:r>
              <a:rPr lang="en-US" sz="2800" b="1" dirty="0">
                <a:effectLst/>
                <a:latin typeface="Arial" panose="020B0604020202020204" pitchFamily="34" charset="0"/>
                <a:cs typeface="Arial" panose="020B0604020202020204" pitchFamily="34" charset="0"/>
              </a:rPr>
              <a:t>The value </a:t>
            </a:r>
            <a:r>
              <a:rPr lang="en-US" sz="2800" b="1" dirty="0">
                <a:latin typeface="Arial" panose="020B0604020202020204" pitchFamily="34" charset="0"/>
                <a:cs typeface="Arial" panose="020B0604020202020204" pitchFamily="34" charset="0"/>
              </a:rPr>
              <a:t>of the </a:t>
            </a:r>
            <a:r>
              <a:rPr lang="en-US" sz="2800" b="1" dirty="0">
                <a:effectLst/>
                <a:latin typeface="Arial" panose="020B0604020202020204" pitchFamily="34" charset="0"/>
                <a:cs typeface="Arial" panose="020B0604020202020204" pitchFamily="34" charset="0"/>
              </a:rPr>
              <a:t>DF (Don’t Fragment) bit in the IP header.</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3DC04D3F-1E0F-4340-B39F-A4353531384F}"/>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spTree>
    <p:extLst>
      <p:ext uri="{BB962C8B-B14F-4D97-AF65-F5344CB8AC3E}">
        <p14:creationId xmlns:p14="http://schemas.microsoft.com/office/powerpoint/2010/main" val="351814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37728" y="943933"/>
            <a:ext cx="9754272" cy="5293757"/>
          </a:xfrm>
          <a:prstGeom prst="rect">
            <a:avLst/>
          </a:prstGeom>
          <a:noFill/>
        </p:spPr>
        <p:txBody>
          <a:bodyPr wrap="square">
            <a:spAutoFit/>
          </a:bodyPr>
          <a:lstStyle/>
          <a:p>
            <a:pPr fontAlgn="base"/>
            <a:r>
              <a:rPr lang="en-US" sz="2800" b="1" dirty="0">
                <a:latin typeface="Arial" panose="020B0604020202020204" pitchFamily="34" charset="0"/>
                <a:cs typeface="Arial" panose="020B0604020202020204" pitchFamily="34" charset="0"/>
              </a:rPr>
              <a:t>Then, the following cases are possible:</a:t>
            </a:r>
          </a:p>
          <a:p>
            <a:pPr algn="l" fontAlgn="base">
              <a:lnSpc>
                <a:spcPts val="1200"/>
              </a:lnSpc>
            </a:pPr>
            <a:endParaRPr lang="en-US" sz="2800" b="1" i="0" u="sng" dirty="0">
              <a:effectLst/>
              <a:latin typeface="Arial" panose="020B0604020202020204" pitchFamily="34" charset="0"/>
              <a:cs typeface="Arial" panose="020B0604020202020204" pitchFamily="34" charset="0"/>
            </a:endParaRPr>
          </a:p>
          <a:p>
            <a:pPr algn="l" fontAlgn="base"/>
            <a:r>
              <a:rPr lang="en-US" sz="2800" b="1" i="0" dirty="0">
                <a:solidFill>
                  <a:srgbClr val="002060"/>
                </a:solidFill>
                <a:effectLst/>
                <a:latin typeface="Arial" panose="020B0604020202020204" pitchFamily="34" charset="0"/>
                <a:cs typeface="Arial" panose="020B0604020202020204" pitchFamily="34" charset="0"/>
              </a:rPr>
              <a:t>Case 1:</a:t>
            </a:r>
          </a:p>
          <a:p>
            <a:pPr marL="285750" indent="-285750" algn="l" fontAlgn="base">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If the size of the datagram is smaller than or equal to the MTU</a:t>
            </a:r>
          </a:p>
          <a:p>
            <a:pPr marL="285750" indent="-285750" algn="l" fontAlgn="base">
              <a:lnSpc>
                <a:spcPts val="1200"/>
              </a:lnSpc>
              <a:buSzPct val="130000"/>
              <a:buFont typeface="Arial" panose="020B0604020202020204" pitchFamily="34" charset="0"/>
              <a:buChar char="•"/>
            </a:pPr>
            <a:endParaRPr lang="en-US" sz="2800" b="1" i="0" dirty="0">
              <a:effectLst/>
              <a:latin typeface="Arial" panose="020B0604020202020204" pitchFamily="34" charset="0"/>
              <a:cs typeface="Arial" panose="020B0604020202020204" pitchFamily="34" charset="0"/>
            </a:endParaRPr>
          </a:p>
          <a:p>
            <a:pPr marL="285750" indent="-285750" algn="l" fontAlgn="base">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The router transmits the datagram without fragmentation.</a:t>
            </a:r>
          </a:p>
          <a:p>
            <a:pPr algn="l" fontAlgn="base"/>
            <a:r>
              <a:rPr lang="en-US" sz="2800" b="1" i="0" dirty="0">
                <a:effectLst/>
                <a:latin typeface="Arial" panose="020B0604020202020204" pitchFamily="34" charset="0"/>
                <a:cs typeface="Arial" panose="020B0604020202020204" pitchFamily="34" charset="0"/>
              </a:rPr>
              <a:t> </a:t>
            </a:r>
          </a:p>
          <a:p>
            <a:pPr algn="l" fontAlgn="base"/>
            <a:r>
              <a:rPr lang="en-US" sz="2800" b="1" i="0" dirty="0">
                <a:solidFill>
                  <a:srgbClr val="002060"/>
                </a:solidFill>
                <a:effectLst/>
                <a:latin typeface="Arial" panose="020B0604020202020204" pitchFamily="34" charset="0"/>
                <a:cs typeface="Arial" panose="020B0604020202020204" pitchFamily="34" charset="0"/>
              </a:rPr>
              <a:t>Case 2:</a:t>
            </a:r>
          </a:p>
          <a:p>
            <a:pPr marL="285750" indent="-285750" algn="l" fontAlgn="base">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If the s</a:t>
            </a:r>
            <a:r>
              <a:rPr lang="en-US" sz="2800" b="1" i="0" dirty="0">
                <a:effectLst/>
                <a:latin typeface="Arial" panose="020B0604020202020204" pitchFamily="34" charset="0"/>
                <a:cs typeface="Arial" panose="020B0604020202020204" pitchFamily="34" charset="0"/>
              </a:rPr>
              <a:t>ize of the datagram is greater than the MTU and th</a:t>
            </a:r>
            <a:r>
              <a:rPr lang="en-US" sz="2800" b="1" dirty="0">
                <a:latin typeface="Arial" panose="020B0604020202020204" pitchFamily="34" charset="0"/>
                <a:cs typeface="Arial" panose="020B0604020202020204" pitchFamily="34" charset="0"/>
              </a:rPr>
              <a:t>e </a:t>
            </a:r>
            <a:r>
              <a:rPr lang="en-US" sz="2800" b="1" i="0" dirty="0">
                <a:effectLst/>
                <a:latin typeface="Arial" panose="020B0604020202020204" pitchFamily="34" charset="0"/>
                <a:cs typeface="Arial" panose="020B0604020202020204" pitchFamily="34" charset="0"/>
              </a:rPr>
              <a:t>DF (Don’t Fragment) bit is set to 1</a:t>
            </a:r>
          </a:p>
          <a:p>
            <a:pPr marL="285750" indent="-285750" algn="l" fontAlgn="base">
              <a:lnSpc>
                <a:spcPts val="1200"/>
              </a:lnSpc>
              <a:buSzPct val="130000"/>
              <a:buFont typeface="Arial" panose="020B0604020202020204" pitchFamily="34" charset="0"/>
              <a:buChar char="•"/>
            </a:pPr>
            <a:endParaRPr lang="en-US" sz="2800" b="1" i="0" dirty="0">
              <a:effectLst/>
              <a:latin typeface="Arial" panose="020B0604020202020204" pitchFamily="34" charset="0"/>
              <a:cs typeface="Arial" panose="020B0604020202020204" pitchFamily="34" charset="0"/>
            </a:endParaRPr>
          </a:p>
          <a:p>
            <a:pPr marL="285750" indent="-285750" algn="l" fontAlgn="base">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The</a:t>
            </a:r>
            <a:r>
              <a:rPr lang="en-US" sz="2800" b="1" i="0" dirty="0">
                <a:effectLst/>
                <a:latin typeface="Arial" panose="020B0604020202020204" pitchFamily="34" charset="0"/>
                <a:cs typeface="Arial" panose="020B0604020202020204" pitchFamily="34" charset="0"/>
              </a:rPr>
              <a:t> router discards the datagram.</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985578E-5149-4CAE-B470-9C9069C5B805}"/>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spTree>
    <p:extLst>
      <p:ext uri="{BB962C8B-B14F-4D97-AF65-F5344CB8AC3E}">
        <p14:creationId xmlns:p14="http://schemas.microsoft.com/office/powerpoint/2010/main" val="311041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59038" y="1193772"/>
            <a:ext cx="9286097" cy="4470455"/>
          </a:xfrm>
          <a:prstGeom prst="rect">
            <a:avLst/>
          </a:prstGeom>
          <a:noFill/>
        </p:spPr>
        <p:txBody>
          <a:bodyPr wrap="square">
            <a:spAutoFit/>
          </a:bodyPr>
          <a:lstStyle/>
          <a:p>
            <a:pPr algn="l" fontAlgn="base"/>
            <a:r>
              <a:rPr lang="en-US" sz="2800" b="1" i="0" dirty="0">
                <a:solidFill>
                  <a:srgbClr val="002060"/>
                </a:solidFill>
                <a:effectLst/>
                <a:latin typeface="Arial" panose="020B0604020202020204" pitchFamily="34" charset="0"/>
                <a:cs typeface="Arial" panose="020B0604020202020204" pitchFamily="34" charset="0"/>
              </a:rPr>
              <a:t>Case 3:</a:t>
            </a:r>
            <a:r>
              <a:rPr lang="en-US" sz="2800" b="1" i="0" dirty="0">
                <a:effectLst/>
                <a:latin typeface="Arial" panose="020B0604020202020204" pitchFamily="34" charset="0"/>
                <a:cs typeface="Arial" panose="020B0604020202020204" pitchFamily="34" charset="0"/>
              </a:rPr>
              <a:t> </a:t>
            </a:r>
          </a:p>
          <a:p>
            <a:pPr marL="457200" indent="-457200" algn="l" fontAlgn="base">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If the s</a:t>
            </a:r>
            <a:r>
              <a:rPr lang="en-US" sz="2800" b="1" i="0" dirty="0">
                <a:effectLst/>
                <a:latin typeface="Arial" panose="020B0604020202020204" pitchFamily="34" charset="0"/>
                <a:cs typeface="Arial" panose="020B0604020202020204" pitchFamily="34" charset="0"/>
              </a:rPr>
              <a:t>ize of the datagram is greater than the MTU and the DF (Don’t Fragment) bit is set to 0.</a:t>
            </a:r>
          </a:p>
          <a:p>
            <a:pPr marL="457200" indent="-457200" algn="l" fontAlgn="base">
              <a:lnSpc>
                <a:spcPts val="1200"/>
              </a:lnSpc>
              <a:buSzPct val="100000"/>
              <a:buFont typeface="Arial" panose="020B0604020202020204" pitchFamily="34" charset="0"/>
              <a:buChar char="•"/>
            </a:pPr>
            <a:endParaRPr lang="en-US" sz="2800" b="1" i="0" dirty="0">
              <a:effectLst/>
              <a:latin typeface="Arial" panose="020B0604020202020204" pitchFamily="34" charset="0"/>
              <a:cs typeface="Arial" panose="020B0604020202020204" pitchFamily="34" charset="0"/>
            </a:endParaRPr>
          </a:p>
          <a:p>
            <a:pPr marL="457200" indent="-457200" fontAlgn="base">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The router divides the datagram into fragments of size less than or equal to the MTU.</a:t>
            </a:r>
          </a:p>
          <a:p>
            <a:pPr marL="457200" indent="-457200" algn="l" fontAlgn="base">
              <a:lnSpc>
                <a:spcPts val="1200"/>
              </a:lnSpc>
              <a:buSzPct val="100000"/>
              <a:buFont typeface="Arial" panose="020B0604020202020204" pitchFamily="34" charset="0"/>
              <a:buChar char="•"/>
            </a:pPr>
            <a:endParaRPr lang="en-US" sz="2800" b="1" i="0" dirty="0">
              <a:effectLst/>
              <a:latin typeface="Arial" panose="020B0604020202020204" pitchFamily="34" charset="0"/>
              <a:cs typeface="Arial" panose="020B0604020202020204" pitchFamily="34" charset="0"/>
            </a:endParaRPr>
          </a:p>
          <a:p>
            <a:pPr marL="457200" indent="-457200" algn="l" fontAlgn="base">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The r</a:t>
            </a:r>
            <a:r>
              <a:rPr lang="en-US" sz="2800" b="1" i="0" dirty="0">
                <a:effectLst/>
                <a:latin typeface="Arial" panose="020B0604020202020204" pitchFamily="34" charset="0"/>
                <a:cs typeface="Arial" panose="020B0604020202020204" pitchFamily="34" charset="0"/>
              </a:rPr>
              <a:t>outer attaches an IP header </a:t>
            </a:r>
            <a:r>
              <a:rPr lang="en-US" sz="2800" b="1" dirty="0">
                <a:latin typeface="Arial" panose="020B0604020202020204" pitchFamily="34" charset="0"/>
                <a:cs typeface="Arial" panose="020B0604020202020204" pitchFamily="34" charset="0"/>
              </a:rPr>
              <a:t>to</a:t>
            </a:r>
            <a:r>
              <a:rPr lang="en-US" sz="2800" b="1" i="0" dirty="0">
                <a:effectLst/>
                <a:latin typeface="Arial" panose="020B0604020202020204" pitchFamily="34" charset="0"/>
                <a:cs typeface="Arial" panose="020B0604020202020204" pitchFamily="34" charset="0"/>
              </a:rPr>
              <a:t> each fragment, making the </a:t>
            </a:r>
            <a:r>
              <a:rPr lang="en-US" sz="2800" b="1" dirty="0">
                <a:latin typeface="Arial" panose="020B0604020202020204" pitchFamily="34" charset="0"/>
                <a:cs typeface="Arial" panose="020B0604020202020204" pitchFamily="34" charset="0"/>
              </a:rPr>
              <a:t>necessary </a:t>
            </a:r>
            <a:r>
              <a:rPr lang="en-US" sz="2800" b="1" i="0" dirty="0">
                <a:effectLst/>
                <a:latin typeface="Arial" panose="020B0604020202020204" pitchFamily="34" charset="0"/>
                <a:cs typeface="Arial" panose="020B0604020202020204" pitchFamily="34" charset="0"/>
              </a:rPr>
              <a:t>adjustments.</a:t>
            </a:r>
          </a:p>
          <a:p>
            <a:pPr marL="457200" indent="-457200" algn="l" fontAlgn="base">
              <a:lnSpc>
                <a:spcPts val="1500"/>
              </a:lnSpc>
              <a:buSzPct val="100000"/>
              <a:buFont typeface="Arial" panose="020B0604020202020204" pitchFamily="34" charset="0"/>
              <a:buChar char="•"/>
            </a:pPr>
            <a:endParaRPr lang="en-US" sz="2800" b="1" i="0" dirty="0">
              <a:effectLst/>
              <a:latin typeface="Arial" panose="020B0604020202020204" pitchFamily="34" charset="0"/>
              <a:cs typeface="Arial" panose="020B0604020202020204" pitchFamily="34" charset="0"/>
            </a:endParaRPr>
          </a:p>
          <a:p>
            <a:pPr marL="457200" indent="-457200" algn="l" fontAlgn="base">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The router then transmits all the fragments of the datagram.</a:t>
            </a:r>
          </a:p>
        </p:txBody>
      </p:sp>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985578E-5149-4CAE-B470-9C9069C5B805}"/>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spTree>
    <p:extLst>
      <p:ext uri="{BB962C8B-B14F-4D97-AF65-F5344CB8AC3E}">
        <p14:creationId xmlns:p14="http://schemas.microsoft.com/office/powerpoint/2010/main" val="40699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202EE6-0946-C17B-CF4C-E0675BBBB3D3}"/>
              </a:ext>
            </a:extLst>
          </p:cNvPr>
          <p:cNvPicPr>
            <a:picLocks noChangeAspect="1"/>
          </p:cNvPicPr>
          <p:nvPr/>
        </p:nvPicPr>
        <p:blipFill>
          <a:blip r:embed="rId2"/>
          <a:stretch>
            <a:fillRect/>
          </a:stretch>
        </p:blipFill>
        <p:spPr>
          <a:xfrm>
            <a:off x="12615637" y="-129007"/>
            <a:ext cx="4056744" cy="5302010"/>
          </a:xfrm>
          <a:prstGeom prst="rect">
            <a:avLst/>
          </a:prstGeom>
        </p:spPr>
      </p:pic>
      <p:sp>
        <p:nvSpPr>
          <p:cNvPr id="6" name="Title 1">
            <a:extLst>
              <a:ext uri="{FF2B5EF4-FFF2-40B4-BE49-F238E27FC236}">
                <a16:creationId xmlns:a16="http://schemas.microsoft.com/office/drawing/2014/main" id="{B17C9375-7EE3-4923-8A13-17AB9D10ECCE}"/>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grpSp>
        <p:nvGrpSpPr>
          <p:cNvPr id="24" name="Group 23">
            <a:extLst>
              <a:ext uri="{FF2B5EF4-FFF2-40B4-BE49-F238E27FC236}">
                <a16:creationId xmlns:a16="http://schemas.microsoft.com/office/drawing/2014/main" id="{3C7D6A18-8E46-4FE8-80B6-84136A28B297}"/>
              </a:ext>
            </a:extLst>
          </p:cNvPr>
          <p:cNvGrpSpPr/>
          <p:nvPr/>
        </p:nvGrpSpPr>
        <p:grpSpPr>
          <a:xfrm>
            <a:off x="4368801" y="1003860"/>
            <a:ext cx="3571875" cy="1591521"/>
            <a:chOff x="4254501" y="1003860"/>
            <a:chExt cx="3571875" cy="1591521"/>
          </a:xfrm>
        </p:grpSpPr>
        <p:sp>
          <p:nvSpPr>
            <p:cNvPr id="9" name="Rectangle 8">
              <a:extLst>
                <a:ext uri="{FF2B5EF4-FFF2-40B4-BE49-F238E27FC236}">
                  <a16:creationId xmlns:a16="http://schemas.microsoft.com/office/drawing/2014/main" id="{74588039-0292-4BEF-B003-73E1382F1E92}"/>
                </a:ext>
              </a:extLst>
            </p:cNvPr>
            <p:cNvSpPr/>
            <p:nvPr/>
          </p:nvSpPr>
          <p:spPr>
            <a:xfrm>
              <a:off x="4254501" y="1588348"/>
              <a:ext cx="2438399"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A4C88B-5A4E-41E5-9EE1-4035B485DC7F}"/>
                </a:ext>
              </a:extLst>
            </p:cNvPr>
            <p:cNvSpPr/>
            <p:nvPr/>
          </p:nvSpPr>
          <p:spPr>
            <a:xfrm>
              <a:off x="6692900" y="1588348"/>
              <a:ext cx="1133476"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998D20-8CC5-47B4-A03E-0384C5944C9C}"/>
                </a:ext>
              </a:extLst>
            </p:cNvPr>
            <p:cNvCxnSpPr>
              <a:cxnSpLocks/>
            </p:cNvCxnSpPr>
            <p:nvPr/>
          </p:nvCxnSpPr>
          <p:spPr>
            <a:xfrm>
              <a:off x="6692597" y="1452638"/>
              <a:ext cx="1133779"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119586-E378-4C49-8F7B-C1545052F162}"/>
                </a:ext>
              </a:extLst>
            </p:cNvPr>
            <p:cNvSpPr txBox="1"/>
            <p:nvPr/>
          </p:nvSpPr>
          <p:spPr>
            <a:xfrm>
              <a:off x="5055314" y="1003860"/>
              <a:ext cx="1007007"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176 B</a:t>
              </a:r>
            </a:p>
          </p:txBody>
        </p:sp>
        <p:sp>
          <p:nvSpPr>
            <p:cNvPr id="8" name="TextBox 7">
              <a:extLst>
                <a:ext uri="{FF2B5EF4-FFF2-40B4-BE49-F238E27FC236}">
                  <a16:creationId xmlns:a16="http://schemas.microsoft.com/office/drawing/2014/main" id="{24D1450A-FD98-4A8C-9D94-4CD29F7023FB}"/>
                </a:ext>
              </a:extLst>
            </p:cNvPr>
            <p:cNvSpPr txBox="1"/>
            <p:nvPr/>
          </p:nvSpPr>
          <p:spPr>
            <a:xfrm>
              <a:off x="6897229" y="1003860"/>
              <a:ext cx="83548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20 B</a:t>
              </a:r>
            </a:p>
          </p:txBody>
        </p:sp>
        <p:cxnSp>
          <p:nvCxnSpPr>
            <p:cNvPr id="12" name="Straight Arrow Connector 11">
              <a:extLst>
                <a:ext uri="{FF2B5EF4-FFF2-40B4-BE49-F238E27FC236}">
                  <a16:creationId xmlns:a16="http://schemas.microsoft.com/office/drawing/2014/main" id="{47E0BB58-EE02-4CAF-84CC-058B5CA97E0B}"/>
                </a:ext>
              </a:extLst>
            </p:cNvPr>
            <p:cNvCxnSpPr>
              <a:cxnSpLocks/>
            </p:cNvCxnSpPr>
            <p:nvPr/>
          </p:nvCxnSpPr>
          <p:spPr>
            <a:xfrm>
              <a:off x="4254501" y="1452638"/>
              <a:ext cx="2438096"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40FA653A-1D4F-4BB0-9FDA-FD9B14C298B4}"/>
              </a:ext>
            </a:extLst>
          </p:cNvPr>
          <p:cNvSpPr txBox="1"/>
          <p:nvPr/>
        </p:nvSpPr>
        <p:spPr>
          <a:xfrm>
            <a:off x="4777191" y="2595724"/>
            <a:ext cx="3044423" cy="461665"/>
          </a:xfrm>
          <a:prstGeom prst="rect">
            <a:avLst/>
          </a:prstGeom>
          <a:noFill/>
        </p:spPr>
        <p:txBody>
          <a:bodyPr wrap="none" rtlCol="0">
            <a:spAutoFit/>
          </a:bodyPr>
          <a:lstStyle/>
          <a:p>
            <a:r>
              <a:rPr lang="en-US" sz="2400" b="1" dirty="0">
                <a:solidFill>
                  <a:srgbClr val="002060"/>
                </a:solidFill>
                <a:latin typeface="Arial" panose="020B0604020202020204" pitchFamily="34" charset="0"/>
                <a:cs typeface="Arial" panose="020B0604020202020204" pitchFamily="34" charset="0"/>
              </a:rPr>
              <a:t>Received Datagram</a:t>
            </a:r>
          </a:p>
        </p:txBody>
      </p:sp>
      <p:sp>
        <p:nvSpPr>
          <p:cNvPr id="15" name="TextBox 14">
            <a:extLst>
              <a:ext uri="{FF2B5EF4-FFF2-40B4-BE49-F238E27FC236}">
                <a16:creationId xmlns:a16="http://schemas.microsoft.com/office/drawing/2014/main" id="{C6DF53CB-B648-4B23-BF1E-A4FCE991A9EE}"/>
              </a:ext>
            </a:extLst>
          </p:cNvPr>
          <p:cNvSpPr txBox="1"/>
          <p:nvPr/>
        </p:nvSpPr>
        <p:spPr>
          <a:xfrm>
            <a:off x="3659897" y="2976724"/>
            <a:ext cx="527900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(Second Fragment From Router -1)</a:t>
            </a:r>
          </a:p>
        </p:txBody>
      </p:sp>
      <p:grpSp>
        <p:nvGrpSpPr>
          <p:cNvPr id="35" name="Group 34">
            <a:extLst>
              <a:ext uri="{FF2B5EF4-FFF2-40B4-BE49-F238E27FC236}">
                <a16:creationId xmlns:a16="http://schemas.microsoft.com/office/drawing/2014/main" id="{0D06070B-F6EE-415D-825C-DB2894FBD9A9}"/>
              </a:ext>
            </a:extLst>
          </p:cNvPr>
          <p:cNvGrpSpPr/>
          <p:nvPr/>
        </p:nvGrpSpPr>
        <p:grpSpPr>
          <a:xfrm>
            <a:off x="2474517" y="3415529"/>
            <a:ext cx="7936012" cy="3112494"/>
            <a:chOff x="2474517" y="3415529"/>
            <a:chExt cx="7936012" cy="3112494"/>
          </a:xfrm>
        </p:grpSpPr>
        <p:sp>
          <p:nvSpPr>
            <p:cNvPr id="16" name="Arrow: Right 15">
              <a:extLst>
                <a:ext uri="{FF2B5EF4-FFF2-40B4-BE49-F238E27FC236}">
                  <a16:creationId xmlns:a16="http://schemas.microsoft.com/office/drawing/2014/main" id="{F8752B69-431A-4B3E-AE95-B01E33DC3733}"/>
                </a:ext>
              </a:extLst>
            </p:cNvPr>
            <p:cNvSpPr/>
            <p:nvPr/>
          </p:nvSpPr>
          <p:spPr>
            <a:xfrm rot="5400000">
              <a:off x="6035162" y="3497840"/>
              <a:ext cx="786921" cy="62230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385E1BD-869E-47A4-82ED-A907A8108C7F}"/>
                </a:ext>
              </a:extLst>
            </p:cNvPr>
            <p:cNvGrpSpPr/>
            <p:nvPr/>
          </p:nvGrpSpPr>
          <p:grpSpPr>
            <a:xfrm>
              <a:off x="2474517" y="3927640"/>
              <a:ext cx="3571875" cy="1591521"/>
              <a:chOff x="4406901" y="1156260"/>
              <a:chExt cx="3571875" cy="1591521"/>
            </a:xfrm>
          </p:grpSpPr>
          <p:sp>
            <p:nvSpPr>
              <p:cNvPr id="17" name="Rectangle 16">
                <a:extLst>
                  <a:ext uri="{FF2B5EF4-FFF2-40B4-BE49-F238E27FC236}">
                    <a16:creationId xmlns:a16="http://schemas.microsoft.com/office/drawing/2014/main" id="{6B728287-F763-485D-A4CD-6F6BB976A867}"/>
                  </a:ext>
                </a:extLst>
              </p:cNvPr>
              <p:cNvSpPr/>
              <p:nvPr/>
            </p:nvSpPr>
            <p:spPr>
              <a:xfrm>
                <a:off x="4406901" y="1740748"/>
                <a:ext cx="2438399"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EA2463B-75AD-467F-862D-0955494CB0EA}"/>
                  </a:ext>
                </a:extLst>
              </p:cNvPr>
              <p:cNvSpPr/>
              <p:nvPr/>
            </p:nvSpPr>
            <p:spPr>
              <a:xfrm>
                <a:off x="6845300" y="1740748"/>
                <a:ext cx="1133476"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8B17E0D-114A-48C1-BF37-23498059F751}"/>
                  </a:ext>
                </a:extLst>
              </p:cNvPr>
              <p:cNvCxnSpPr>
                <a:cxnSpLocks/>
              </p:cNvCxnSpPr>
              <p:nvPr/>
            </p:nvCxnSpPr>
            <p:spPr>
              <a:xfrm>
                <a:off x="6844997" y="1605038"/>
                <a:ext cx="1133779" cy="0"/>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A7AE196-445F-48FF-9742-B54B0345E599}"/>
                  </a:ext>
                </a:extLst>
              </p:cNvPr>
              <p:cNvSpPr txBox="1"/>
              <p:nvPr/>
            </p:nvSpPr>
            <p:spPr>
              <a:xfrm>
                <a:off x="5207714" y="1156260"/>
                <a:ext cx="83548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88 B</a:t>
                </a:r>
              </a:p>
            </p:txBody>
          </p:sp>
          <p:sp>
            <p:nvSpPr>
              <p:cNvPr id="21" name="TextBox 20">
                <a:extLst>
                  <a:ext uri="{FF2B5EF4-FFF2-40B4-BE49-F238E27FC236}">
                    <a16:creationId xmlns:a16="http://schemas.microsoft.com/office/drawing/2014/main" id="{DEC72460-1B43-4DCD-9C88-7C17171B415D}"/>
                  </a:ext>
                </a:extLst>
              </p:cNvPr>
              <p:cNvSpPr txBox="1"/>
              <p:nvPr/>
            </p:nvSpPr>
            <p:spPr>
              <a:xfrm>
                <a:off x="7049629" y="1156260"/>
                <a:ext cx="83548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20 B</a:t>
                </a:r>
              </a:p>
            </p:txBody>
          </p:sp>
          <p:cxnSp>
            <p:nvCxnSpPr>
              <p:cNvPr id="22" name="Straight Arrow Connector 21">
                <a:extLst>
                  <a:ext uri="{FF2B5EF4-FFF2-40B4-BE49-F238E27FC236}">
                    <a16:creationId xmlns:a16="http://schemas.microsoft.com/office/drawing/2014/main" id="{97AD3651-A4DA-4B73-8D6D-F724B1C99CD7}"/>
                  </a:ext>
                </a:extLst>
              </p:cNvPr>
              <p:cNvCxnSpPr>
                <a:cxnSpLocks/>
              </p:cNvCxnSpPr>
              <p:nvPr/>
            </p:nvCxnSpPr>
            <p:spPr>
              <a:xfrm>
                <a:off x="4406901" y="1605038"/>
                <a:ext cx="2438096" cy="0"/>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CA2CCBE-EDC3-41B3-B540-288768EDF66C}"/>
                </a:ext>
              </a:extLst>
            </p:cNvPr>
            <p:cNvGrpSpPr/>
            <p:nvPr/>
          </p:nvGrpSpPr>
          <p:grpSpPr>
            <a:xfrm>
              <a:off x="6838654" y="3927640"/>
              <a:ext cx="3571875" cy="1591521"/>
              <a:chOff x="4406901" y="1156260"/>
              <a:chExt cx="3571875" cy="1591521"/>
            </a:xfrm>
          </p:grpSpPr>
          <p:sp>
            <p:nvSpPr>
              <p:cNvPr id="26" name="Rectangle 25">
                <a:extLst>
                  <a:ext uri="{FF2B5EF4-FFF2-40B4-BE49-F238E27FC236}">
                    <a16:creationId xmlns:a16="http://schemas.microsoft.com/office/drawing/2014/main" id="{48E1AA4F-9785-44A2-8002-B997AAFA40D8}"/>
                  </a:ext>
                </a:extLst>
              </p:cNvPr>
              <p:cNvSpPr/>
              <p:nvPr/>
            </p:nvSpPr>
            <p:spPr>
              <a:xfrm>
                <a:off x="4406901" y="1740748"/>
                <a:ext cx="2438399"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047CAD-4B58-4247-B27F-7EA8B80A799B}"/>
                  </a:ext>
                </a:extLst>
              </p:cNvPr>
              <p:cNvSpPr/>
              <p:nvPr/>
            </p:nvSpPr>
            <p:spPr>
              <a:xfrm>
                <a:off x="6845300" y="1740748"/>
                <a:ext cx="1133476"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B5098E80-9BFA-4266-8B44-3B4CF7AE5463}"/>
                  </a:ext>
                </a:extLst>
              </p:cNvPr>
              <p:cNvCxnSpPr>
                <a:cxnSpLocks/>
              </p:cNvCxnSpPr>
              <p:nvPr/>
            </p:nvCxnSpPr>
            <p:spPr>
              <a:xfrm>
                <a:off x="6844997" y="1605038"/>
                <a:ext cx="1133779" cy="0"/>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A9ABD8F-8735-412C-92A7-3129B76DF9BF}"/>
                  </a:ext>
                </a:extLst>
              </p:cNvPr>
              <p:cNvSpPr txBox="1"/>
              <p:nvPr/>
            </p:nvSpPr>
            <p:spPr>
              <a:xfrm>
                <a:off x="5207714" y="1156260"/>
                <a:ext cx="83548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88 B</a:t>
                </a:r>
              </a:p>
            </p:txBody>
          </p:sp>
          <p:sp>
            <p:nvSpPr>
              <p:cNvPr id="30" name="TextBox 29">
                <a:extLst>
                  <a:ext uri="{FF2B5EF4-FFF2-40B4-BE49-F238E27FC236}">
                    <a16:creationId xmlns:a16="http://schemas.microsoft.com/office/drawing/2014/main" id="{946C6B64-F432-44EB-AA37-E3C94E40529D}"/>
                  </a:ext>
                </a:extLst>
              </p:cNvPr>
              <p:cNvSpPr txBox="1"/>
              <p:nvPr/>
            </p:nvSpPr>
            <p:spPr>
              <a:xfrm>
                <a:off x="7049629" y="1156260"/>
                <a:ext cx="83548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20 B</a:t>
                </a:r>
              </a:p>
            </p:txBody>
          </p:sp>
          <p:cxnSp>
            <p:nvCxnSpPr>
              <p:cNvPr id="31" name="Straight Arrow Connector 30">
                <a:extLst>
                  <a:ext uri="{FF2B5EF4-FFF2-40B4-BE49-F238E27FC236}">
                    <a16:creationId xmlns:a16="http://schemas.microsoft.com/office/drawing/2014/main" id="{7AE61A94-5A2E-4FA6-820C-3A60759D2CC1}"/>
                  </a:ext>
                </a:extLst>
              </p:cNvPr>
              <p:cNvCxnSpPr>
                <a:cxnSpLocks/>
              </p:cNvCxnSpPr>
              <p:nvPr/>
            </p:nvCxnSpPr>
            <p:spPr>
              <a:xfrm>
                <a:off x="4406901" y="1605038"/>
                <a:ext cx="2438096" cy="0"/>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99A7A4F4-8A46-4B62-86E2-D4A858341E2A}"/>
                </a:ext>
              </a:extLst>
            </p:cNvPr>
            <p:cNvSpPr txBox="1"/>
            <p:nvPr/>
          </p:nvSpPr>
          <p:spPr>
            <a:xfrm>
              <a:off x="8355126" y="5561927"/>
              <a:ext cx="538930"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1</a:t>
              </a:r>
              <a:r>
                <a:rPr lang="en-US" sz="2400" b="1" baseline="30000" dirty="0">
                  <a:latin typeface="Arial" panose="020B0604020202020204" pitchFamily="34" charset="0"/>
                  <a:cs typeface="Arial" panose="020B0604020202020204" pitchFamily="34" charset="0"/>
                </a:rPr>
                <a:t>st</a:t>
              </a:r>
            </a:p>
          </p:txBody>
        </p:sp>
        <p:sp>
          <p:nvSpPr>
            <p:cNvPr id="33" name="TextBox 32">
              <a:extLst>
                <a:ext uri="{FF2B5EF4-FFF2-40B4-BE49-F238E27FC236}">
                  <a16:creationId xmlns:a16="http://schemas.microsoft.com/office/drawing/2014/main" id="{467120CB-8069-4BD7-B932-C33524F0027C}"/>
                </a:ext>
              </a:extLst>
            </p:cNvPr>
            <p:cNvSpPr txBox="1"/>
            <p:nvPr/>
          </p:nvSpPr>
          <p:spPr>
            <a:xfrm>
              <a:off x="3957326" y="5561927"/>
              <a:ext cx="606256"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a:t>
              </a:r>
              <a:r>
                <a:rPr lang="en-US" sz="2400" b="1" baseline="30000" dirty="0">
                  <a:latin typeface="Arial" panose="020B0604020202020204" pitchFamily="34" charset="0"/>
                  <a:cs typeface="Arial" panose="020B0604020202020204" pitchFamily="34" charset="0"/>
                </a:rPr>
                <a:t>nd</a:t>
              </a:r>
            </a:p>
          </p:txBody>
        </p:sp>
        <p:sp>
          <p:nvSpPr>
            <p:cNvPr id="34" name="TextBox 33">
              <a:extLst>
                <a:ext uri="{FF2B5EF4-FFF2-40B4-BE49-F238E27FC236}">
                  <a16:creationId xmlns:a16="http://schemas.microsoft.com/office/drawing/2014/main" id="{894A33D0-6FDB-4096-B4DD-44987424C392}"/>
                </a:ext>
              </a:extLst>
            </p:cNvPr>
            <p:cNvSpPr txBox="1"/>
            <p:nvPr/>
          </p:nvSpPr>
          <p:spPr>
            <a:xfrm>
              <a:off x="4267580" y="6066358"/>
              <a:ext cx="5078634" cy="461665"/>
            </a:xfrm>
            <a:prstGeom prst="rect">
              <a:avLst/>
            </a:prstGeom>
            <a:noFill/>
          </p:spPr>
          <p:txBody>
            <a:bodyPr wrap="none" rtlCol="0">
              <a:spAutoFit/>
            </a:bodyPr>
            <a:lstStyle/>
            <a:p>
              <a:r>
                <a:rPr lang="en-US" sz="2400" b="1" dirty="0">
                  <a:solidFill>
                    <a:srgbClr val="002060"/>
                  </a:solidFill>
                  <a:latin typeface="Arial" panose="020B0604020202020204" pitchFamily="34" charset="0"/>
                  <a:cs typeface="Arial" panose="020B0604020202020204" pitchFamily="34" charset="0"/>
                </a:rPr>
                <a:t>Fragments of Received Datagram</a:t>
              </a:r>
            </a:p>
          </p:txBody>
        </p:sp>
      </p:grpSp>
    </p:spTree>
    <p:extLst>
      <p:ext uri="{BB962C8B-B14F-4D97-AF65-F5344CB8AC3E}">
        <p14:creationId xmlns:p14="http://schemas.microsoft.com/office/powerpoint/2010/main" val="277854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45D2FC-F694-08A6-4983-9E3F570923B4}"/>
              </a:ext>
            </a:extLst>
          </p:cNvPr>
          <p:cNvPicPr>
            <a:picLocks noChangeAspect="1"/>
          </p:cNvPicPr>
          <p:nvPr/>
        </p:nvPicPr>
        <p:blipFill>
          <a:blip r:embed="rId2"/>
          <a:stretch>
            <a:fillRect/>
          </a:stretch>
        </p:blipFill>
        <p:spPr>
          <a:xfrm>
            <a:off x="1894123" y="7013572"/>
            <a:ext cx="8403754" cy="2736856"/>
          </a:xfrm>
          <a:prstGeom prst="rect">
            <a:avLst/>
          </a:prstGeom>
        </p:spPr>
      </p:pic>
      <p:sp>
        <p:nvSpPr>
          <p:cNvPr id="6" name="Title 1">
            <a:extLst>
              <a:ext uri="{FF2B5EF4-FFF2-40B4-BE49-F238E27FC236}">
                <a16:creationId xmlns:a16="http://schemas.microsoft.com/office/drawing/2014/main" id="{326611CC-F5EA-4E8E-9B80-C7415C944C90}"/>
              </a:ext>
            </a:extLst>
          </p:cNvPr>
          <p:cNvSpPr txBox="1">
            <a:spLocks/>
          </p:cNvSpPr>
          <p:nvPr/>
        </p:nvSpPr>
        <p:spPr>
          <a:xfrm>
            <a:off x="1073117" y="-51558"/>
            <a:ext cx="10801434"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Datagram</a:t>
            </a:r>
            <a:r>
              <a:rPr lang="en-US" sz="3400" dirty="0">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Encapsulation and Fragmentation</a:t>
            </a:r>
          </a:p>
        </p:txBody>
      </p:sp>
      <p:grpSp>
        <p:nvGrpSpPr>
          <p:cNvPr id="59" name="Group 58">
            <a:extLst>
              <a:ext uri="{FF2B5EF4-FFF2-40B4-BE49-F238E27FC236}">
                <a16:creationId xmlns:a16="http://schemas.microsoft.com/office/drawing/2014/main" id="{9C34E48B-A266-46AC-9347-6EB32C9DCA26}"/>
              </a:ext>
            </a:extLst>
          </p:cNvPr>
          <p:cNvGrpSpPr/>
          <p:nvPr/>
        </p:nvGrpSpPr>
        <p:grpSpPr>
          <a:xfrm>
            <a:off x="9221183" y="1005816"/>
            <a:ext cx="2639300" cy="2104687"/>
            <a:chOff x="7839492" y="1069918"/>
            <a:chExt cx="2639300" cy="2104687"/>
          </a:xfrm>
        </p:grpSpPr>
        <p:grpSp>
          <p:nvGrpSpPr>
            <p:cNvPr id="17" name="Group 16">
              <a:extLst>
                <a:ext uri="{FF2B5EF4-FFF2-40B4-BE49-F238E27FC236}">
                  <a16:creationId xmlns:a16="http://schemas.microsoft.com/office/drawing/2014/main" id="{EC0BC86F-AC5B-4139-BC16-DCE0FA6AFB39}"/>
                </a:ext>
              </a:extLst>
            </p:cNvPr>
            <p:cNvGrpSpPr/>
            <p:nvPr/>
          </p:nvGrpSpPr>
          <p:grpSpPr>
            <a:xfrm>
              <a:off x="7839492" y="1069918"/>
              <a:ext cx="2639300" cy="1600256"/>
              <a:chOff x="5207714" y="1147525"/>
              <a:chExt cx="2639300" cy="1600256"/>
            </a:xfrm>
          </p:grpSpPr>
          <p:sp>
            <p:nvSpPr>
              <p:cNvPr id="21" name="Rectangle 20">
                <a:extLst>
                  <a:ext uri="{FF2B5EF4-FFF2-40B4-BE49-F238E27FC236}">
                    <a16:creationId xmlns:a16="http://schemas.microsoft.com/office/drawing/2014/main" id="{9DEEAE7A-E35E-4B2A-91BA-6E944C42AC8D}"/>
                  </a:ext>
                </a:extLst>
              </p:cNvPr>
              <p:cNvSpPr/>
              <p:nvPr/>
            </p:nvSpPr>
            <p:spPr>
              <a:xfrm>
                <a:off x="5207714" y="1740748"/>
                <a:ext cx="1637586"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96A41AF-86ED-4765-9085-A847F7C75E9D}"/>
                  </a:ext>
                </a:extLst>
              </p:cNvPr>
              <p:cNvSpPr/>
              <p:nvPr/>
            </p:nvSpPr>
            <p:spPr>
              <a:xfrm>
                <a:off x="6845300" y="1740748"/>
                <a:ext cx="1001714"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4036C02-BBF5-40BD-9C90-C24210DADBF1}"/>
                  </a:ext>
                </a:extLst>
              </p:cNvPr>
              <p:cNvCxnSpPr>
                <a:cxnSpLocks/>
              </p:cNvCxnSpPr>
              <p:nvPr/>
            </p:nvCxnSpPr>
            <p:spPr>
              <a:xfrm>
                <a:off x="6844997" y="1605038"/>
                <a:ext cx="1002017" cy="12887"/>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78084CE-D289-4D15-BD05-D2C9F6F1D4DC}"/>
                  </a:ext>
                </a:extLst>
              </p:cNvPr>
              <p:cNvSpPr txBox="1"/>
              <p:nvPr/>
            </p:nvSpPr>
            <p:spPr>
              <a:xfrm>
                <a:off x="5556482" y="1147525"/>
                <a:ext cx="1007007"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176 B</a:t>
                </a:r>
              </a:p>
            </p:txBody>
          </p:sp>
          <p:sp>
            <p:nvSpPr>
              <p:cNvPr id="25" name="TextBox 24">
                <a:extLst>
                  <a:ext uri="{FF2B5EF4-FFF2-40B4-BE49-F238E27FC236}">
                    <a16:creationId xmlns:a16="http://schemas.microsoft.com/office/drawing/2014/main" id="{CDB95E37-EC77-47E3-9D3B-C7582269F389}"/>
                  </a:ext>
                </a:extLst>
              </p:cNvPr>
              <p:cNvSpPr txBox="1"/>
              <p:nvPr/>
            </p:nvSpPr>
            <p:spPr>
              <a:xfrm>
                <a:off x="6928262" y="1147525"/>
                <a:ext cx="83548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20 B</a:t>
                </a:r>
              </a:p>
            </p:txBody>
          </p:sp>
          <p:cxnSp>
            <p:nvCxnSpPr>
              <p:cNvPr id="26" name="Straight Arrow Connector 25">
                <a:extLst>
                  <a:ext uri="{FF2B5EF4-FFF2-40B4-BE49-F238E27FC236}">
                    <a16:creationId xmlns:a16="http://schemas.microsoft.com/office/drawing/2014/main" id="{8AAEE265-BF1C-4CD4-9FF4-88619C199CF0}"/>
                  </a:ext>
                </a:extLst>
              </p:cNvPr>
              <p:cNvCxnSpPr>
                <a:cxnSpLocks/>
              </p:cNvCxnSpPr>
              <p:nvPr/>
            </p:nvCxnSpPr>
            <p:spPr>
              <a:xfrm flipV="1">
                <a:off x="5207714" y="1605038"/>
                <a:ext cx="1637283" cy="12887"/>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A71595C-E9E3-44F6-8E6C-2DB823980D1E}"/>
                </a:ext>
              </a:extLst>
            </p:cNvPr>
            <p:cNvSpPr txBox="1"/>
            <p:nvPr/>
          </p:nvSpPr>
          <p:spPr>
            <a:xfrm>
              <a:off x="8889677" y="2712940"/>
              <a:ext cx="538930"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1</a:t>
              </a:r>
              <a:r>
                <a:rPr lang="en-US" sz="2400" b="1" baseline="30000" dirty="0">
                  <a:latin typeface="Arial" panose="020B0604020202020204" pitchFamily="34" charset="0"/>
                  <a:cs typeface="Arial" panose="020B0604020202020204" pitchFamily="34" charset="0"/>
                </a:rPr>
                <a:t>st</a:t>
              </a:r>
            </a:p>
          </p:txBody>
        </p:sp>
      </p:grpSp>
      <p:sp>
        <p:nvSpPr>
          <p:cNvPr id="20" name="TextBox 19">
            <a:extLst>
              <a:ext uri="{FF2B5EF4-FFF2-40B4-BE49-F238E27FC236}">
                <a16:creationId xmlns:a16="http://schemas.microsoft.com/office/drawing/2014/main" id="{D0FE0A28-FB7C-4E6B-8A2C-F812C2EE60C6}"/>
              </a:ext>
            </a:extLst>
          </p:cNvPr>
          <p:cNvSpPr txBox="1"/>
          <p:nvPr/>
        </p:nvSpPr>
        <p:spPr>
          <a:xfrm>
            <a:off x="4272329" y="5791624"/>
            <a:ext cx="5822428" cy="523220"/>
          </a:xfrm>
          <a:prstGeom prst="rect">
            <a:avLst/>
          </a:prstGeom>
          <a:noFill/>
        </p:spPr>
        <p:txBody>
          <a:bodyPr wrap="none" rtlCol="0">
            <a:spAutoFit/>
          </a:bodyPr>
          <a:lstStyle/>
          <a:p>
            <a:r>
              <a:rPr lang="en-US" sz="2800" b="1" dirty="0">
                <a:solidFill>
                  <a:srgbClr val="002060"/>
                </a:solidFill>
                <a:latin typeface="Arial" panose="020B0604020202020204" pitchFamily="34" charset="0"/>
                <a:cs typeface="Arial" panose="020B0604020202020204" pitchFamily="34" charset="0"/>
              </a:rPr>
              <a:t>Fragments Received by Receiver</a:t>
            </a:r>
          </a:p>
        </p:txBody>
      </p:sp>
      <p:grpSp>
        <p:nvGrpSpPr>
          <p:cNvPr id="58" name="Group 57">
            <a:extLst>
              <a:ext uri="{FF2B5EF4-FFF2-40B4-BE49-F238E27FC236}">
                <a16:creationId xmlns:a16="http://schemas.microsoft.com/office/drawing/2014/main" id="{AED7CAB6-E5E3-4B7A-A223-58A071AA05CC}"/>
              </a:ext>
            </a:extLst>
          </p:cNvPr>
          <p:cNvGrpSpPr/>
          <p:nvPr/>
        </p:nvGrpSpPr>
        <p:grpSpPr>
          <a:xfrm>
            <a:off x="6475697" y="1005816"/>
            <a:ext cx="2639300" cy="2104687"/>
            <a:chOff x="5017806" y="1069918"/>
            <a:chExt cx="2639300" cy="2104687"/>
          </a:xfrm>
        </p:grpSpPr>
        <p:sp>
          <p:nvSpPr>
            <p:cNvPr id="19" name="TextBox 18">
              <a:extLst>
                <a:ext uri="{FF2B5EF4-FFF2-40B4-BE49-F238E27FC236}">
                  <a16:creationId xmlns:a16="http://schemas.microsoft.com/office/drawing/2014/main" id="{F7B065DF-EE89-4EB1-A30E-B878575B415B}"/>
                </a:ext>
              </a:extLst>
            </p:cNvPr>
            <p:cNvSpPr txBox="1"/>
            <p:nvPr/>
          </p:nvSpPr>
          <p:spPr>
            <a:xfrm>
              <a:off x="6034328" y="2712940"/>
              <a:ext cx="606256"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a:t>
              </a:r>
              <a:r>
                <a:rPr lang="en-US" sz="2400" b="1" baseline="30000" dirty="0">
                  <a:latin typeface="Arial" panose="020B0604020202020204" pitchFamily="34" charset="0"/>
                  <a:cs typeface="Arial" panose="020B0604020202020204" pitchFamily="34" charset="0"/>
                </a:rPr>
                <a:t>nd</a:t>
              </a:r>
            </a:p>
          </p:txBody>
        </p:sp>
        <p:grpSp>
          <p:nvGrpSpPr>
            <p:cNvPr id="33" name="Group 32">
              <a:extLst>
                <a:ext uri="{FF2B5EF4-FFF2-40B4-BE49-F238E27FC236}">
                  <a16:creationId xmlns:a16="http://schemas.microsoft.com/office/drawing/2014/main" id="{E41E3157-82C9-4079-8BC8-84D3979F46BF}"/>
                </a:ext>
              </a:extLst>
            </p:cNvPr>
            <p:cNvGrpSpPr/>
            <p:nvPr/>
          </p:nvGrpSpPr>
          <p:grpSpPr>
            <a:xfrm>
              <a:off x="5017806" y="1069918"/>
              <a:ext cx="2639300" cy="1600256"/>
              <a:chOff x="5207714" y="1147525"/>
              <a:chExt cx="2639300" cy="1600256"/>
            </a:xfrm>
          </p:grpSpPr>
          <p:sp>
            <p:nvSpPr>
              <p:cNvPr id="34" name="Rectangle 33">
                <a:extLst>
                  <a:ext uri="{FF2B5EF4-FFF2-40B4-BE49-F238E27FC236}">
                    <a16:creationId xmlns:a16="http://schemas.microsoft.com/office/drawing/2014/main" id="{4BC662F7-24C0-4654-AEEF-F4621C290956}"/>
                  </a:ext>
                </a:extLst>
              </p:cNvPr>
              <p:cNvSpPr/>
              <p:nvPr/>
            </p:nvSpPr>
            <p:spPr>
              <a:xfrm>
                <a:off x="5207714" y="1740748"/>
                <a:ext cx="1637586"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71F2C0B-EBF7-4825-8C6D-74BE6AA45DBF}"/>
                  </a:ext>
                </a:extLst>
              </p:cNvPr>
              <p:cNvSpPr/>
              <p:nvPr/>
            </p:nvSpPr>
            <p:spPr>
              <a:xfrm>
                <a:off x="6845300" y="1740748"/>
                <a:ext cx="1001714"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9A164390-03F9-4CA4-BDB3-1C0E870CF63E}"/>
                  </a:ext>
                </a:extLst>
              </p:cNvPr>
              <p:cNvCxnSpPr>
                <a:cxnSpLocks/>
              </p:cNvCxnSpPr>
              <p:nvPr/>
            </p:nvCxnSpPr>
            <p:spPr>
              <a:xfrm>
                <a:off x="6844997" y="1605038"/>
                <a:ext cx="1002017" cy="12887"/>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EB12F5-3995-4CEA-ABA9-FD34387914DD}"/>
                  </a:ext>
                </a:extLst>
              </p:cNvPr>
              <p:cNvSpPr txBox="1"/>
              <p:nvPr/>
            </p:nvSpPr>
            <p:spPr>
              <a:xfrm>
                <a:off x="5642242" y="1147525"/>
                <a:ext cx="83548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88 B</a:t>
                </a:r>
              </a:p>
            </p:txBody>
          </p:sp>
          <p:sp>
            <p:nvSpPr>
              <p:cNvPr id="38" name="TextBox 37">
                <a:extLst>
                  <a:ext uri="{FF2B5EF4-FFF2-40B4-BE49-F238E27FC236}">
                    <a16:creationId xmlns:a16="http://schemas.microsoft.com/office/drawing/2014/main" id="{40ED127C-25A9-4152-909A-4B9BF2CE5D78}"/>
                  </a:ext>
                </a:extLst>
              </p:cNvPr>
              <p:cNvSpPr txBox="1"/>
              <p:nvPr/>
            </p:nvSpPr>
            <p:spPr>
              <a:xfrm>
                <a:off x="6928262" y="1147525"/>
                <a:ext cx="83548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20 B</a:t>
                </a:r>
              </a:p>
            </p:txBody>
          </p:sp>
          <p:cxnSp>
            <p:nvCxnSpPr>
              <p:cNvPr id="39" name="Straight Arrow Connector 38">
                <a:extLst>
                  <a:ext uri="{FF2B5EF4-FFF2-40B4-BE49-F238E27FC236}">
                    <a16:creationId xmlns:a16="http://schemas.microsoft.com/office/drawing/2014/main" id="{6A1765B9-70EF-4F20-80F2-92FBD7AE8945}"/>
                  </a:ext>
                </a:extLst>
              </p:cNvPr>
              <p:cNvCxnSpPr>
                <a:cxnSpLocks/>
              </p:cNvCxnSpPr>
              <p:nvPr/>
            </p:nvCxnSpPr>
            <p:spPr>
              <a:xfrm flipV="1">
                <a:off x="5207714" y="1605038"/>
                <a:ext cx="1637283" cy="12887"/>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57" name="Group 56">
            <a:extLst>
              <a:ext uri="{FF2B5EF4-FFF2-40B4-BE49-F238E27FC236}">
                <a16:creationId xmlns:a16="http://schemas.microsoft.com/office/drawing/2014/main" id="{3DD1331A-B155-4298-9542-230B526F2B90}"/>
              </a:ext>
            </a:extLst>
          </p:cNvPr>
          <p:cNvGrpSpPr/>
          <p:nvPr/>
        </p:nvGrpSpPr>
        <p:grpSpPr>
          <a:xfrm>
            <a:off x="5397480" y="3308230"/>
            <a:ext cx="2639300" cy="2104687"/>
            <a:chOff x="2137229" y="1069918"/>
            <a:chExt cx="2639300" cy="2104687"/>
          </a:xfrm>
        </p:grpSpPr>
        <p:sp>
          <p:nvSpPr>
            <p:cNvPr id="40" name="TextBox 39">
              <a:extLst>
                <a:ext uri="{FF2B5EF4-FFF2-40B4-BE49-F238E27FC236}">
                  <a16:creationId xmlns:a16="http://schemas.microsoft.com/office/drawing/2014/main" id="{DA8F7B9C-099C-49DD-901D-21A8CAD2C5EF}"/>
                </a:ext>
              </a:extLst>
            </p:cNvPr>
            <p:cNvSpPr txBox="1"/>
            <p:nvPr/>
          </p:nvSpPr>
          <p:spPr>
            <a:xfrm>
              <a:off x="3176193" y="2712940"/>
              <a:ext cx="56137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3</a:t>
              </a:r>
              <a:r>
                <a:rPr lang="en-US" sz="2400" b="1" baseline="30000" dirty="0">
                  <a:latin typeface="Arial" panose="020B0604020202020204" pitchFamily="34" charset="0"/>
                  <a:cs typeface="Arial" panose="020B0604020202020204" pitchFamily="34" charset="0"/>
                </a:rPr>
                <a:t>rd</a:t>
              </a:r>
            </a:p>
          </p:txBody>
        </p:sp>
        <p:grpSp>
          <p:nvGrpSpPr>
            <p:cNvPr id="41" name="Group 40">
              <a:extLst>
                <a:ext uri="{FF2B5EF4-FFF2-40B4-BE49-F238E27FC236}">
                  <a16:creationId xmlns:a16="http://schemas.microsoft.com/office/drawing/2014/main" id="{2A506CB4-1A70-419E-9F51-0DA493BD6F7E}"/>
                </a:ext>
              </a:extLst>
            </p:cNvPr>
            <p:cNvGrpSpPr/>
            <p:nvPr/>
          </p:nvGrpSpPr>
          <p:grpSpPr>
            <a:xfrm>
              <a:off x="2137229" y="1069918"/>
              <a:ext cx="2639300" cy="1600256"/>
              <a:chOff x="5207714" y="1147525"/>
              <a:chExt cx="2639300" cy="1600256"/>
            </a:xfrm>
          </p:grpSpPr>
          <p:sp>
            <p:nvSpPr>
              <p:cNvPr id="42" name="Rectangle 41">
                <a:extLst>
                  <a:ext uri="{FF2B5EF4-FFF2-40B4-BE49-F238E27FC236}">
                    <a16:creationId xmlns:a16="http://schemas.microsoft.com/office/drawing/2014/main" id="{B974FA82-CCD1-45DF-8147-C4D0413F5969}"/>
                  </a:ext>
                </a:extLst>
              </p:cNvPr>
              <p:cNvSpPr/>
              <p:nvPr/>
            </p:nvSpPr>
            <p:spPr>
              <a:xfrm>
                <a:off x="5207714" y="1740748"/>
                <a:ext cx="1637586"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018E476-E829-455A-9EA2-78EB35BCF6CF}"/>
                  </a:ext>
                </a:extLst>
              </p:cNvPr>
              <p:cNvSpPr/>
              <p:nvPr/>
            </p:nvSpPr>
            <p:spPr>
              <a:xfrm>
                <a:off x="6845300" y="1740748"/>
                <a:ext cx="1001714"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56911283-0877-4651-B55F-77DEAD1974DA}"/>
                  </a:ext>
                </a:extLst>
              </p:cNvPr>
              <p:cNvCxnSpPr>
                <a:cxnSpLocks/>
              </p:cNvCxnSpPr>
              <p:nvPr/>
            </p:nvCxnSpPr>
            <p:spPr>
              <a:xfrm>
                <a:off x="6844997" y="1605038"/>
                <a:ext cx="1002017" cy="12887"/>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27453B-5D46-4210-94BC-03C19F6F04FA}"/>
                  </a:ext>
                </a:extLst>
              </p:cNvPr>
              <p:cNvSpPr txBox="1"/>
              <p:nvPr/>
            </p:nvSpPr>
            <p:spPr>
              <a:xfrm>
                <a:off x="5642242" y="1147525"/>
                <a:ext cx="83548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88 B</a:t>
                </a:r>
              </a:p>
            </p:txBody>
          </p:sp>
          <p:sp>
            <p:nvSpPr>
              <p:cNvPr id="46" name="TextBox 45">
                <a:extLst>
                  <a:ext uri="{FF2B5EF4-FFF2-40B4-BE49-F238E27FC236}">
                    <a16:creationId xmlns:a16="http://schemas.microsoft.com/office/drawing/2014/main" id="{43387CB4-4ED2-4D17-8027-8C08E177ACF8}"/>
                  </a:ext>
                </a:extLst>
              </p:cNvPr>
              <p:cNvSpPr txBox="1"/>
              <p:nvPr/>
            </p:nvSpPr>
            <p:spPr>
              <a:xfrm>
                <a:off x="6928262" y="1147525"/>
                <a:ext cx="83548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20 B</a:t>
                </a:r>
              </a:p>
            </p:txBody>
          </p:sp>
          <p:cxnSp>
            <p:nvCxnSpPr>
              <p:cNvPr id="47" name="Straight Arrow Connector 46">
                <a:extLst>
                  <a:ext uri="{FF2B5EF4-FFF2-40B4-BE49-F238E27FC236}">
                    <a16:creationId xmlns:a16="http://schemas.microsoft.com/office/drawing/2014/main" id="{25A0C4BE-0D7B-429A-BCF5-BA944099D1F2}"/>
                  </a:ext>
                </a:extLst>
              </p:cNvPr>
              <p:cNvCxnSpPr>
                <a:cxnSpLocks/>
              </p:cNvCxnSpPr>
              <p:nvPr/>
            </p:nvCxnSpPr>
            <p:spPr>
              <a:xfrm flipV="1">
                <a:off x="5207714" y="1605038"/>
                <a:ext cx="1637283" cy="12887"/>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56" name="Group 55">
            <a:extLst>
              <a:ext uri="{FF2B5EF4-FFF2-40B4-BE49-F238E27FC236}">
                <a16:creationId xmlns:a16="http://schemas.microsoft.com/office/drawing/2014/main" id="{FEE61A1E-B4DF-4CE1-A26A-92C1EA2970B4}"/>
              </a:ext>
            </a:extLst>
          </p:cNvPr>
          <p:cNvGrpSpPr/>
          <p:nvPr/>
        </p:nvGrpSpPr>
        <p:grpSpPr>
          <a:xfrm>
            <a:off x="2639503" y="3308832"/>
            <a:ext cx="2639300" cy="2104687"/>
            <a:chOff x="-582648" y="1070520"/>
            <a:chExt cx="2639300" cy="2104687"/>
          </a:xfrm>
        </p:grpSpPr>
        <p:sp>
          <p:nvSpPr>
            <p:cNvPr id="48" name="TextBox 47">
              <a:extLst>
                <a:ext uri="{FF2B5EF4-FFF2-40B4-BE49-F238E27FC236}">
                  <a16:creationId xmlns:a16="http://schemas.microsoft.com/office/drawing/2014/main" id="{8895CC0D-3811-4ECB-8655-548CB2C4E39A}"/>
                </a:ext>
              </a:extLst>
            </p:cNvPr>
            <p:cNvSpPr txBox="1"/>
            <p:nvPr/>
          </p:nvSpPr>
          <p:spPr>
            <a:xfrm>
              <a:off x="461927" y="2713542"/>
              <a:ext cx="55015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4</a:t>
              </a:r>
              <a:r>
                <a:rPr lang="en-US" sz="2400" b="1" baseline="30000" dirty="0">
                  <a:latin typeface="Arial" panose="020B0604020202020204" pitchFamily="34" charset="0"/>
                  <a:cs typeface="Arial" panose="020B0604020202020204" pitchFamily="34" charset="0"/>
                </a:rPr>
                <a:t>th</a:t>
              </a:r>
            </a:p>
          </p:txBody>
        </p:sp>
        <p:grpSp>
          <p:nvGrpSpPr>
            <p:cNvPr id="49" name="Group 48">
              <a:extLst>
                <a:ext uri="{FF2B5EF4-FFF2-40B4-BE49-F238E27FC236}">
                  <a16:creationId xmlns:a16="http://schemas.microsoft.com/office/drawing/2014/main" id="{E8D4D47A-A81A-48F1-9EAA-20E9BC8DF25B}"/>
                </a:ext>
              </a:extLst>
            </p:cNvPr>
            <p:cNvGrpSpPr/>
            <p:nvPr/>
          </p:nvGrpSpPr>
          <p:grpSpPr>
            <a:xfrm>
              <a:off x="-582648" y="1070520"/>
              <a:ext cx="2639300" cy="1600256"/>
              <a:chOff x="5207714" y="1147525"/>
              <a:chExt cx="2639300" cy="1600256"/>
            </a:xfrm>
          </p:grpSpPr>
          <p:sp>
            <p:nvSpPr>
              <p:cNvPr id="50" name="Rectangle 49">
                <a:extLst>
                  <a:ext uri="{FF2B5EF4-FFF2-40B4-BE49-F238E27FC236}">
                    <a16:creationId xmlns:a16="http://schemas.microsoft.com/office/drawing/2014/main" id="{D186305C-0ED9-4356-9C6F-606067556B02}"/>
                  </a:ext>
                </a:extLst>
              </p:cNvPr>
              <p:cNvSpPr/>
              <p:nvPr/>
            </p:nvSpPr>
            <p:spPr>
              <a:xfrm>
                <a:off x="5207714" y="1740748"/>
                <a:ext cx="1637586"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83C356D-875B-4AB3-93BF-F0B05FCA5C98}"/>
                  </a:ext>
                </a:extLst>
              </p:cNvPr>
              <p:cNvSpPr/>
              <p:nvPr/>
            </p:nvSpPr>
            <p:spPr>
              <a:xfrm>
                <a:off x="6845300" y="1740748"/>
                <a:ext cx="1001714" cy="10070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9A8DCC88-C461-486F-8440-2C63CF2AF8AD}"/>
                  </a:ext>
                </a:extLst>
              </p:cNvPr>
              <p:cNvCxnSpPr>
                <a:cxnSpLocks/>
              </p:cNvCxnSpPr>
              <p:nvPr/>
            </p:nvCxnSpPr>
            <p:spPr>
              <a:xfrm>
                <a:off x="6844997" y="1605038"/>
                <a:ext cx="1002017" cy="12887"/>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3FEACA0-E702-40D1-B215-FC08C0194503}"/>
                  </a:ext>
                </a:extLst>
              </p:cNvPr>
              <p:cNvSpPr txBox="1"/>
              <p:nvPr/>
            </p:nvSpPr>
            <p:spPr>
              <a:xfrm>
                <a:off x="5556482" y="1147525"/>
                <a:ext cx="1007007"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148 B</a:t>
                </a:r>
              </a:p>
            </p:txBody>
          </p:sp>
          <p:sp>
            <p:nvSpPr>
              <p:cNvPr id="54" name="TextBox 53">
                <a:extLst>
                  <a:ext uri="{FF2B5EF4-FFF2-40B4-BE49-F238E27FC236}">
                    <a16:creationId xmlns:a16="http://schemas.microsoft.com/office/drawing/2014/main" id="{ACA37E50-CE74-4D61-ACA5-F678539C6955}"/>
                  </a:ext>
                </a:extLst>
              </p:cNvPr>
              <p:cNvSpPr txBox="1"/>
              <p:nvPr/>
            </p:nvSpPr>
            <p:spPr>
              <a:xfrm>
                <a:off x="6928262" y="1147525"/>
                <a:ext cx="83548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20 B</a:t>
                </a:r>
              </a:p>
            </p:txBody>
          </p:sp>
          <p:cxnSp>
            <p:nvCxnSpPr>
              <p:cNvPr id="55" name="Straight Arrow Connector 54">
                <a:extLst>
                  <a:ext uri="{FF2B5EF4-FFF2-40B4-BE49-F238E27FC236}">
                    <a16:creationId xmlns:a16="http://schemas.microsoft.com/office/drawing/2014/main" id="{56F5DFFC-9F05-4E1D-B99B-700262A6350C}"/>
                  </a:ext>
                </a:extLst>
              </p:cNvPr>
              <p:cNvCxnSpPr>
                <a:cxnSpLocks/>
              </p:cNvCxnSpPr>
              <p:nvPr/>
            </p:nvCxnSpPr>
            <p:spPr>
              <a:xfrm flipV="1">
                <a:off x="5207714" y="1605038"/>
                <a:ext cx="1637283" cy="12887"/>
              </a:xfrm>
              <a:prstGeom prst="straightConnector1">
                <a:avLst/>
              </a:prstGeom>
              <a:noFill/>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2758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326611CC-F5EA-4E8E-9B80-C7415C944C90}"/>
              </a:ext>
            </a:extLst>
          </p:cNvPr>
          <p:cNvSpPr txBox="1">
            <a:spLocks/>
          </p:cNvSpPr>
          <p:nvPr/>
        </p:nvSpPr>
        <p:spPr>
          <a:xfrm>
            <a:off x="4071150" y="2766593"/>
            <a:ext cx="4758057" cy="889758"/>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600" b="1" kern="0" dirty="0">
                <a:solidFill>
                  <a:srgbClr val="5F0000"/>
                </a:solidFill>
                <a:latin typeface="Arial" panose="020B0604020202020204" pitchFamily="34" charset="0"/>
                <a:ea typeface="Calibri"/>
                <a:cs typeface="Arial" panose="020B0604020202020204" pitchFamily="34" charset="0"/>
              </a:rPr>
              <a:t>Thank You</a:t>
            </a:r>
          </a:p>
        </p:txBody>
      </p:sp>
    </p:spTree>
    <p:extLst>
      <p:ext uri="{BB962C8B-B14F-4D97-AF65-F5344CB8AC3E}">
        <p14:creationId xmlns:p14="http://schemas.microsoft.com/office/powerpoint/2010/main" val="173612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61199" y="952871"/>
            <a:ext cx="9928750" cy="5693866"/>
          </a:xfrm>
          <a:prstGeom prst="rect">
            <a:avLst/>
          </a:prstGeom>
          <a:noFill/>
        </p:spPr>
        <p:txBody>
          <a:bodyPr wrap="square">
            <a:spAutoFit/>
          </a:bodyPr>
          <a:lstStyle/>
          <a:p>
            <a:pPr marL="285750" indent="-285750">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The N</a:t>
            </a:r>
            <a:r>
              <a:rPr lang="en-US" sz="2800" b="1" i="0" dirty="0">
                <a:effectLst/>
                <a:latin typeface="Arial" panose="020B0604020202020204" pitchFamily="34" charset="0"/>
                <a:cs typeface="Arial" panose="020B0604020202020204" pitchFamily="34" charset="0"/>
              </a:rPr>
              <a:t>etwork layer is the third layer in the OSI model of computer networks. Its main function is to transfer network packets from the source to the destination.</a:t>
            </a:r>
          </a:p>
          <a:p>
            <a:pPr marL="285750" indent="-285750">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50" indent="-285750">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It is involved both at the source and the destination. At the source, it accepts a packet from the Transport layer, encapsulates it in a datagram, and then delivers the packet to the Data link layer for further transmission to the receiver.</a:t>
            </a:r>
          </a:p>
          <a:p>
            <a:pPr marL="285750" indent="-285750">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50" indent="-285750">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At the destination, the datagram is decapsulated, the packet is extracted, and it is delivered to the corresponding Transport layer.</a:t>
            </a:r>
          </a:p>
        </p:txBody>
      </p:sp>
      <p:sp>
        <p:nvSpPr>
          <p:cNvPr id="4" name="Title 1">
            <a:extLst>
              <a:ext uri="{FF2B5EF4-FFF2-40B4-BE49-F238E27FC236}">
                <a16:creationId xmlns:a16="http://schemas.microsoft.com/office/drawing/2014/main" id="{317C3156-0444-443A-8C0E-6689DB2B8B8B}"/>
              </a:ext>
            </a:extLst>
          </p:cNvPr>
          <p:cNvSpPr txBox="1">
            <a:spLocks/>
          </p:cNvSpPr>
          <p:nvPr/>
        </p:nvSpPr>
        <p:spPr>
          <a:xfrm>
            <a:off x="3781682" y="129243"/>
            <a:ext cx="5624523" cy="69107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Network</a:t>
            </a:r>
            <a:r>
              <a:rPr lang="en-US" sz="3400" b="1" dirty="0">
                <a:solidFill>
                  <a:schemeClr val="accent2">
                    <a:lumMod val="50000"/>
                  </a:schemeClr>
                </a:solidFill>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Layer Service</a:t>
            </a:r>
          </a:p>
        </p:txBody>
      </p:sp>
    </p:spTree>
    <p:extLst>
      <p:ext uri="{BB962C8B-B14F-4D97-AF65-F5344CB8AC3E}">
        <p14:creationId xmlns:p14="http://schemas.microsoft.com/office/powerpoint/2010/main" val="269972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95550" y="865613"/>
            <a:ext cx="9476056" cy="5606663"/>
          </a:xfrm>
          <a:prstGeom prst="rect">
            <a:avLst/>
          </a:prstGeom>
          <a:noFill/>
        </p:spPr>
        <p:txBody>
          <a:bodyPr wrap="square">
            <a:spAutoFit/>
          </a:bodyPr>
          <a:lstStyle/>
          <a:p>
            <a:pPr>
              <a:lnSpc>
                <a:spcPts val="3000"/>
              </a:lnSpc>
            </a:pPr>
            <a:r>
              <a:rPr lang="en-US" sz="2800" b="1" i="0" dirty="0">
                <a:effectLst/>
                <a:latin typeface="Arial" panose="020B0604020202020204" pitchFamily="34" charset="0"/>
                <a:cs typeface="Arial" panose="020B0604020202020204" pitchFamily="34" charset="0"/>
              </a:rPr>
              <a:t>The services which are offered by the network layer protocol are as follows</a:t>
            </a:r>
            <a:r>
              <a:rPr lang="en-US" sz="2800" b="1" dirty="0">
                <a:latin typeface="Arial" panose="020B0604020202020204" pitchFamily="34" charset="0"/>
                <a:cs typeface="Arial" panose="020B0604020202020204" pitchFamily="34" charset="0"/>
              </a:rPr>
              <a:t> –</a:t>
            </a:r>
            <a:endParaRPr lang="en-US" sz="2800" b="1" i="0" dirty="0">
              <a:effectLst/>
              <a:latin typeface="Arial" panose="020B0604020202020204" pitchFamily="34" charset="0"/>
              <a:cs typeface="Arial" panose="020B0604020202020204" pitchFamily="34" charset="0"/>
            </a:endParaRPr>
          </a:p>
          <a:p>
            <a:pPr>
              <a:lnSpc>
                <a:spcPts val="3000"/>
              </a:lnSpc>
            </a:pPr>
            <a:endParaRPr lang="en-US" sz="2800" b="1" i="0" dirty="0">
              <a:effectLst/>
              <a:latin typeface="Arial" panose="020B0604020202020204" pitchFamily="34" charset="0"/>
              <a:cs typeface="Arial" panose="020B0604020202020204" pitchFamily="34" charset="0"/>
            </a:endParaRPr>
          </a:p>
          <a:p>
            <a:pPr>
              <a:lnSpc>
                <a:spcPts val="3000"/>
              </a:lnSpc>
            </a:pPr>
            <a:r>
              <a:rPr lang="en-US" sz="2800" b="1" i="0" dirty="0">
                <a:solidFill>
                  <a:srgbClr val="002060"/>
                </a:solidFill>
                <a:effectLst/>
                <a:latin typeface="Arial" panose="020B0604020202020204" pitchFamily="34" charset="0"/>
                <a:cs typeface="Arial" panose="020B0604020202020204" pitchFamily="34" charset="0"/>
              </a:rPr>
              <a:t>Packetizing</a:t>
            </a:r>
            <a:r>
              <a:rPr lang="en-US" sz="2800" b="1" dirty="0">
                <a:solidFill>
                  <a:srgbClr val="002060"/>
                </a:solidFill>
                <a:latin typeface="Arial" panose="020B0604020202020204" pitchFamily="34" charset="0"/>
                <a:cs typeface="Arial" panose="020B0604020202020204" pitchFamily="34" charset="0"/>
              </a:rPr>
              <a:t>:</a:t>
            </a:r>
            <a:endParaRPr lang="en-US" sz="2800" b="1" i="0" dirty="0">
              <a:solidFill>
                <a:srgbClr val="002060"/>
              </a:solidFill>
              <a:effectLst/>
              <a:latin typeface="Arial" panose="020B0604020202020204" pitchFamily="34" charset="0"/>
              <a:cs typeface="Arial" panose="020B0604020202020204" pitchFamily="34" charset="0"/>
            </a:endParaRPr>
          </a:p>
          <a:p>
            <a:pPr marL="285750" indent="-285750">
              <a:lnSpc>
                <a:spcPts val="3000"/>
              </a:lnSpc>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Packetizing is the process of encapsulating data received from upper layers (also </a:t>
            </a:r>
            <a:r>
              <a:rPr lang="en-US" sz="2800" b="1" dirty="0">
                <a:latin typeface="Arial" panose="020B0604020202020204" pitchFamily="34" charset="0"/>
                <a:cs typeface="Arial" panose="020B0604020202020204" pitchFamily="34" charset="0"/>
              </a:rPr>
              <a:t>known</a:t>
            </a:r>
            <a:r>
              <a:rPr lang="en-US" sz="2800" b="1" i="0" dirty="0">
                <a:effectLst/>
                <a:latin typeface="Arial" panose="020B0604020202020204" pitchFamily="34" charset="0"/>
                <a:cs typeface="Arial" panose="020B0604020202020204" pitchFamily="34" charset="0"/>
              </a:rPr>
              <a:t> as the payload) into a Network layer packet at the source and decapsulating the payload from the Network layer packet at the destination. </a:t>
            </a:r>
          </a:p>
          <a:p>
            <a:pPr marL="285750" indent="-285750">
              <a:lnSpc>
                <a:spcPts val="1000"/>
              </a:lnSpc>
              <a:buSzPct val="100000"/>
              <a:buFont typeface="Arial" panose="020B0604020202020204" pitchFamily="34" charset="0"/>
              <a:buChar char="•"/>
            </a:pPr>
            <a:endParaRPr lang="en-US" sz="2800" b="1" i="0" dirty="0">
              <a:effectLst/>
              <a:latin typeface="Arial" panose="020B0604020202020204" pitchFamily="34" charset="0"/>
              <a:cs typeface="Arial" panose="020B0604020202020204" pitchFamily="34" charset="0"/>
            </a:endParaRPr>
          </a:p>
          <a:p>
            <a:pPr marL="285750" indent="-285750">
              <a:lnSpc>
                <a:spcPts val="3000"/>
              </a:lnSpc>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At t</a:t>
            </a:r>
            <a:r>
              <a:rPr lang="en-US" sz="2800" b="1" i="0" dirty="0">
                <a:effectLst/>
                <a:latin typeface="Arial" panose="020B0604020202020204" pitchFamily="34" charset="0"/>
                <a:cs typeface="Arial" panose="020B0604020202020204" pitchFamily="34" charset="0"/>
              </a:rPr>
              <a:t>he source, the Network layer adds a header containing the source and destination addresses, along with other relevant information required by the Network layer protocol. This packet is then delivered  to the Data </a:t>
            </a:r>
            <a:r>
              <a:rPr lang="en-US" sz="2800" b="1" dirty="0">
                <a:latin typeface="Arial" panose="020B0604020202020204" pitchFamily="34" charset="0"/>
                <a:cs typeface="Arial" panose="020B0604020202020204" pitchFamily="34" charset="0"/>
              </a:rPr>
              <a:t>L</a:t>
            </a:r>
            <a:r>
              <a:rPr lang="en-US" sz="2800" b="1" i="0" dirty="0">
                <a:effectLst/>
                <a:latin typeface="Arial" panose="020B0604020202020204" pitchFamily="34" charset="0"/>
                <a:cs typeface="Arial" panose="020B0604020202020204" pitchFamily="34" charset="0"/>
              </a:rPr>
              <a:t>ink layer for further transmission. </a:t>
            </a:r>
          </a:p>
        </p:txBody>
      </p:sp>
      <p:sp>
        <p:nvSpPr>
          <p:cNvPr id="5" name="Title 1">
            <a:extLst>
              <a:ext uri="{FF2B5EF4-FFF2-40B4-BE49-F238E27FC236}">
                <a16:creationId xmlns:a16="http://schemas.microsoft.com/office/drawing/2014/main" id="{3161EB62-14B2-48C8-96C6-60569F9E603C}"/>
              </a:ext>
            </a:extLst>
          </p:cNvPr>
          <p:cNvSpPr txBox="1">
            <a:spLocks/>
          </p:cNvSpPr>
          <p:nvPr/>
        </p:nvSpPr>
        <p:spPr>
          <a:xfrm>
            <a:off x="3781682" y="129243"/>
            <a:ext cx="5624523" cy="69107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Network</a:t>
            </a:r>
            <a:r>
              <a:rPr lang="en-US" sz="3400" b="1" dirty="0">
                <a:solidFill>
                  <a:schemeClr val="accent2">
                    <a:lumMod val="50000"/>
                  </a:schemeClr>
                </a:solidFill>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Layer Service</a:t>
            </a:r>
          </a:p>
        </p:txBody>
      </p:sp>
    </p:spTree>
    <p:extLst>
      <p:ext uri="{BB962C8B-B14F-4D97-AF65-F5344CB8AC3E}">
        <p14:creationId xmlns:p14="http://schemas.microsoft.com/office/powerpoint/2010/main" val="348346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95550" y="1319506"/>
            <a:ext cx="9419785" cy="4832092"/>
          </a:xfrm>
          <a:prstGeom prst="rect">
            <a:avLst/>
          </a:prstGeom>
          <a:noFill/>
        </p:spPr>
        <p:txBody>
          <a:bodyPr wrap="square">
            <a:spAutoFit/>
          </a:bodyPr>
          <a:lstStyle/>
          <a:p>
            <a:r>
              <a:rPr lang="en-US" sz="2800" b="1" i="0" dirty="0">
                <a:solidFill>
                  <a:srgbClr val="002060"/>
                </a:solidFill>
                <a:effectLst/>
                <a:latin typeface="Arial" panose="020B0604020202020204" pitchFamily="34" charset="0"/>
                <a:cs typeface="Arial" panose="020B0604020202020204" pitchFamily="34" charset="0"/>
              </a:rPr>
              <a:t>Routing and Forwarding:</a:t>
            </a:r>
          </a:p>
          <a:p>
            <a:endParaRPr lang="en-US" sz="2800" b="1" i="0" dirty="0">
              <a:effectLst/>
              <a:latin typeface="Arial" panose="020B0604020202020204" pitchFamily="34" charset="0"/>
              <a:cs typeface="Arial" panose="020B0604020202020204" pitchFamily="34" charset="0"/>
            </a:endParaRPr>
          </a:p>
          <a:p>
            <a:pPr marL="285750" indent="-285750">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These are two </a:t>
            </a:r>
            <a:r>
              <a:rPr lang="en-US" sz="2800" b="1" dirty="0">
                <a:latin typeface="Arial" panose="020B0604020202020204" pitchFamily="34" charset="0"/>
                <a:cs typeface="Arial" panose="020B0604020202020204" pitchFamily="34" charset="0"/>
              </a:rPr>
              <a:t>additional</a:t>
            </a:r>
            <a:r>
              <a:rPr lang="en-US" sz="2800" b="1" i="0" dirty="0">
                <a:effectLst/>
                <a:latin typeface="Arial" panose="020B0604020202020204" pitchFamily="34" charset="0"/>
                <a:cs typeface="Arial" panose="020B0604020202020204" pitchFamily="34" charset="0"/>
              </a:rPr>
              <a:t> services </a:t>
            </a:r>
            <a:r>
              <a:rPr lang="en-US" sz="2800" b="1" dirty="0">
                <a:latin typeface="Arial" panose="020B0604020202020204" pitchFamily="34" charset="0"/>
                <a:cs typeface="Arial" panose="020B0604020202020204" pitchFamily="34" charset="0"/>
              </a:rPr>
              <a:t>provided</a:t>
            </a:r>
            <a:r>
              <a:rPr lang="en-US" sz="2800" b="1" i="0" dirty="0">
                <a:effectLst/>
                <a:latin typeface="Arial" panose="020B0604020202020204" pitchFamily="34" charset="0"/>
                <a:cs typeface="Arial" panose="020B0604020202020204" pitchFamily="34" charset="0"/>
              </a:rPr>
              <a:t> by the Network layer. In a network, multiple routes may be available from the source to the destination.</a:t>
            </a:r>
          </a:p>
          <a:p>
            <a:pPr marL="285750" indent="-285750">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The Network layer employs various strategies to determine the best possible route.</a:t>
            </a:r>
            <a:endParaRPr lang="en-US" sz="2800" b="1" dirty="0">
              <a:latin typeface="Arial" panose="020B0604020202020204" pitchFamily="34" charset="0"/>
              <a:cs typeface="Arial" panose="020B0604020202020204" pitchFamily="34" charset="0"/>
            </a:endParaRPr>
          </a:p>
          <a:p>
            <a:pPr marL="285750" indent="-285750">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This process is </a:t>
            </a:r>
            <a:r>
              <a:rPr lang="en-US" sz="2800" b="1" dirty="0">
                <a:latin typeface="Arial" panose="020B0604020202020204" pitchFamily="34" charset="0"/>
                <a:cs typeface="Arial" panose="020B0604020202020204" pitchFamily="34" charset="0"/>
              </a:rPr>
              <a:t>known</a:t>
            </a:r>
            <a:r>
              <a:rPr lang="en-US" sz="2800" b="1" i="0" dirty="0">
                <a:effectLst/>
                <a:latin typeface="Arial" panose="020B0604020202020204" pitchFamily="34" charset="0"/>
                <a:cs typeface="Arial" panose="020B0604020202020204" pitchFamily="34" charset="0"/>
              </a:rPr>
              <a:t> as routing. Several routing protocols facilitate this process, helping routers coordinate with each other and establish communication throughout the network.</a:t>
            </a:r>
          </a:p>
        </p:txBody>
      </p:sp>
      <p:sp>
        <p:nvSpPr>
          <p:cNvPr id="5" name="Title 1">
            <a:extLst>
              <a:ext uri="{FF2B5EF4-FFF2-40B4-BE49-F238E27FC236}">
                <a16:creationId xmlns:a16="http://schemas.microsoft.com/office/drawing/2014/main" id="{0DCF931E-BFC3-459C-8A96-0F33D278BE25}"/>
              </a:ext>
            </a:extLst>
          </p:cNvPr>
          <p:cNvSpPr txBox="1">
            <a:spLocks/>
          </p:cNvSpPr>
          <p:nvPr/>
        </p:nvSpPr>
        <p:spPr>
          <a:xfrm>
            <a:off x="3781682" y="129243"/>
            <a:ext cx="5624523" cy="69107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Network</a:t>
            </a:r>
            <a:r>
              <a:rPr lang="en-US" sz="3400" b="1" dirty="0">
                <a:solidFill>
                  <a:schemeClr val="accent2">
                    <a:lumMod val="50000"/>
                  </a:schemeClr>
                </a:solidFill>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Layer Service</a:t>
            </a:r>
          </a:p>
        </p:txBody>
      </p:sp>
    </p:spTree>
    <p:extLst>
      <p:ext uri="{BB962C8B-B14F-4D97-AF65-F5344CB8AC3E}">
        <p14:creationId xmlns:p14="http://schemas.microsoft.com/office/powerpoint/2010/main" val="36064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95550" y="1615042"/>
            <a:ext cx="9447921" cy="4098558"/>
          </a:xfrm>
          <a:prstGeom prst="rect">
            <a:avLst/>
          </a:prstGeom>
          <a:noFill/>
        </p:spPr>
        <p:txBody>
          <a:bodyPr wrap="square">
            <a:spAutoFit/>
          </a:bodyPr>
          <a:lstStyle/>
          <a:p>
            <a:r>
              <a:rPr lang="en-US" sz="2800" b="1" i="0" dirty="0">
                <a:solidFill>
                  <a:srgbClr val="002060"/>
                </a:solidFill>
                <a:effectLst/>
                <a:latin typeface="Arial" panose="020B0604020202020204" pitchFamily="34" charset="0"/>
                <a:cs typeface="Arial" panose="020B0604020202020204" pitchFamily="34" charset="0"/>
              </a:rPr>
              <a:t>Routing and Forwarding:</a:t>
            </a:r>
          </a:p>
          <a:p>
            <a:endParaRPr lang="en-US" sz="2800" b="1" i="0" dirty="0">
              <a:effectLst/>
              <a:latin typeface="Arial" panose="020B0604020202020204" pitchFamily="34" charset="0"/>
              <a:cs typeface="Arial" panose="020B0604020202020204" pitchFamily="34" charset="0"/>
            </a:endParaRPr>
          </a:p>
          <a:p>
            <a:pPr marL="285750" indent="-285750">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Forwarding is defined as the action taken by each router when a packet arrives at one of its interfaces.</a:t>
            </a:r>
          </a:p>
          <a:p>
            <a:pPr>
              <a:lnSpc>
                <a:spcPts val="1000"/>
              </a:lnSpc>
              <a:buSzPct val="100000"/>
            </a:pPr>
            <a:r>
              <a:rPr lang="en-US" sz="2800" b="1" i="0" dirty="0">
                <a:effectLst/>
                <a:latin typeface="Arial" panose="020B0604020202020204" pitchFamily="34" charset="0"/>
                <a:cs typeface="Arial" panose="020B0604020202020204" pitchFamily="34" charset="0"/>
              </a:rPr>
              <a:t> </a:t>
            </a:r>
            <a:endParaRPr lang="en-US" sz="2800" b="1" dirty="0">
              <a:latin typeface="Arial" panose="020B0604020202020204" pitchFamily="34" charset="0"/>
              <a:cs typeface="Arial" panose="020B0604020202020204" pitchFamily="34" charset="0"/>
            </a:endParaRPr>
          </a:p>
          <a:p>
            <a:pPr marL="285750" indent="-285750">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When a router receives a packet from one of its attached networks, it </a:t>
            </a:r>
            <a:r>
              <a:rPr lang="en-US" sz="2800" b="1" dirty="0">
                <a:latin typeface="Arial" panose="020B0604020202020204" pitchFamily="34" charset="0"/>
                <a:cs typeface="Arial" panose="020B0604020202020204" pitchFamily="34" charset="0"/>
              </a:rPr>
              <a:t>must</a:t>
            </a:r>
            <a:r>
              <a:rPr lang="en-US" sz="2800" b="1" i="0" dirty="0">
                <a:effectLst/>
                <a:latin typeface="Arial" panose="020B0604020202020204" pitchFamily="34" charset="0"/>
                <a:cs typeface="Arial" panose="020B0604020202020204" pitchFamily="34" charset="0"/>
              </a:rPr>
              <a:t> forward the packet to another attached network (in the case of unicast routing) or to </a:t>
            </a:r>
            <a:r>
              <a:rPr lang="en-US" sz="2800" b="1" dirty="0">
                <a:latin typeface="Arial" panose="020B0604020202020204" pitchFamily="34" charset="0"/>
                <a:cs typeface="Arial" panose="020B0604020202020204" pitchFamily="34" charset="0"/>
              </a:rPr>
              <a:t>multiple</a:t>
            </a:r>
            <a:r>
              <a:rPr lang="en-US" sz="2800" b="1" i="0" dirty="0">
                <a:effectLst/>
                <a:latin typeface="Arial" panose="020B0604020202020204" pitchFamily="34" charset="0"/>
                <a:cs typeface="Arial" panose="020B0604020202020204" pitchFamily="34" charset="0"/>
              </a:rPr>
              <a:t> attached networks (in the case of multicast routing). </a:t>
            </a:r>
          </a:p>
        </p:txBody>
      </p:sp>
      <p:sp>
        <p:nvSpPr>
          <p:cNvPr id="5" name="Title 1">
            <a:extLst>
              <a:ext uri="{FF2B5EF4-FFF2-40B4-BE49-F238E27FC236}">
                <a16:creationId xmlns:a16="http://schemas.microsoft.com/office/drawing/2014/main" id="{3D8E57CD-6E04-4FCF-B2F8-552C48DD43DD}"/>
              </a:ext>
            </a:extLst>
          </p:cNvPr>
          <p:cNvSpPr txBox="1">
            <a:spLocks/>
          </p:cNvSpPr>
          <p:nvPr/>
        </p:nvSpPr>
        <p:spPr>
          <a:xfrm>
            <a:off x="3781682" y="129243"/>
            <a:ext cx="5624523" cy="69107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Network</a:t>
            </a:r>
            <a:r>
              <a:rPr lang="en-US" sz="3400" b="1" dirty="0">
                <a:solidFill>
                  <a:schemeClr val="accent2">
                    <a:lumMod val="50000"/>
                  </a:schemeClr>
                </a:solidFill>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Layer Service</a:t>
            </a:r>
          </a:p>
        </p:txBody>
      </p:sp>
    </p:spTree>
    <p:extLst>
      <p:ext uri="{BB962C8B-B14F-4D97-AF65-F5344CB8AC3E}">
        <p14:creationId xmlns:p14="http://schemas.microsoft.com/office/powerpoint/2010/main" val="32077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495550" y="1196806"/>
            <a:ext cx="9583908" cy="5262979"/>
          </a:xfrm>
          <a:prstGeom prst="rect">
            <a:avLst/>
          </a:prstGeom>
          <a:noFill/>
        </p:spPr>
        <p:txBody>
          <a:bodyPr wrap="square">
            <a:spAutoFit/>
          </a:bodyPr>
          <a:lstStyle/>
          <a:p>
            <a:r>
              <a:rPr lang="en-US" sz="2800" b="1" i="0" dirty="0">
                <a:solidFill>
                  <a:srgbClr val="002060"/>
                </a:solidFill>
                <a:effectLst/>
                <a:latin typeface="Arial" panose="020B0604020202020204" pitchFamily="34" charset="0"/>
                <a:cs typeface="Arial" panose="020B0604020202020204" pitchFamily="34" charset="0"/>
              </a:rPr>
              <a:t>Advantages of Network Layer Services: </a:t>
            </a:r>
          </a:p>
          <a:p>
            <a:endParaRPr lang="en-US" sz="2800" b="1" i="0" dirty="0">
              <a:effectLst/>
              <a:latin typeface="Arial" panose="020B0604020202020204" pitchFamily="34" charset="0"/>
              <a:cs typeface="Arial" panose="020B0604020202020204" pitchFamily="34" charset="0"/>
            </a:endParaRPr>
          </a:p>
          <a:p>
            <a:pPr marL="285750" indent="-285750">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The p</a:t>
            </a:r>
            <a:r>
              <a:rPr lang="en-US" sz="2800" b="1" i="0" dirty="0">
                <a:effectLst/>
                <a:latin typeface="Arial" panose="020B0604020202020204" pitchFamily="34" charset="0"/>
                <a:cs typeface="Arial" panose="020B0604020202020204" pitchFamily="34" charset="0"/>
              </a:rPr>
              <a:t>acketization service in the Network layer facilitates the efficient transportation of data packets. </a:t>
            </a:r>
            <a:endParaRPr lang="en-US" sz="2800" b="1" dirty="0">
              <a:latin typeface="Arial" panose="020B0604020202020204" pitchFamily="34" charset="0"/>
              <a:cs typeface="Arial" panose="020B0604020202020204" pitchFamily="34" charset="0"/>
            </a:endParaRPr>
          </a:p>
          <a:p>
            <a:pPr marL="285750" indent="-285750">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Packetization </a:t>
            </a:r>
            <a:r>
              <a:rPr lang="en-US" sz="2800" b="1" dirty="0">
                <a:latin typeface="Arial" panose="020B0604020202020204" pitchFamily="34" charset="0"/>
                <a:cs typeface="Arial" panose="020B0604020202020204" pitchFamily="34" charset="0"/>
              </a:rPr>
              <a:t>helps</a:t>
            </a:r>
            <a:r>
              <a:rPr lang="en-US" sz="2800" b="1" i="0" dirty="0">
                <a:effectLst/>
                <a:latin typeface="Arial" panose="020B0604020202020204" pitchFamily="34" charset="0"/>
                <a:cs typeface="Arial" panose="020B0604020202020204" pitchFamily="34" charset="0"/>
              </a:rPr>
              <a:t> eliminate single points of failure in data communication systems.</a:t>
            </a:r>
          </a:p>
          <a:p>
            <a:pPr marL="285750" indent="-285750">
              <a:buSzPct val="100000"/>
              <a:buFont typeface="Arial" panose="020B0604020202020204" pitchFamily="34" charset="0"/>
              <a:buChar char="•"/>
            </a:pPr>
            <a:r>
              <a:rPr lang="en-US" sz="2800" b="1" i="0" dirty="0">
                <a:effectLst/>
                <a:latin typeface="Arial" panose="020B0604020202020204" pitchFamily="34" charset="0"/>
                <a:cs typeface="Arial" panose="020B0604020202020204" pitchFamily="34" charset="0"/>
              </a:rPr>
              <a:t>Routers in the Network layer reduce network traffic by creating separate collision and broadcast domains.</a:t>
            </a:r>
          </a:p>
          <a:p>
            <a:pPr marL="285750" indent="-285750">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Through f</a:t>
            </a:r>
            <a:r>
              <a:rPr lang="en-US" sz="2800" b="1" i="0" dirty="0">
                <a:effectLst/>
                <a:latin typeface="Arial" panose="020B0604020202020204" pitchFamily="34" charset="0"/>
                <a:cs typeface="Arial" panose="020B0604020202020204" pitchFamily="34" charset="0"/>
              </a:rPr>
              <a:t>orwarding, data packets are effectively transferred from one location to another within the network. </a:t>
            </a:r>
          </a:p>
        </p:txBody>
      </p:sp>
      <p:sp>
        <p:nvSpPr>
          <p:cNvPr id="5" name="Title 1">
            <a:extLst>
              <a:ext uri="{FF2B5EF4-FFF2-40B4-BE49-F238E27FC236}">
                <a16:creationId xmlns:a16="http://schemas.microsoft.com/office/drawing/2014/main" id="{8D9BC5FE-3310-42D0-AEF1-15A8583A3BAC}"/>
              </a:ext>
            </a:extLst>
          </p:cNvPr>
          <p:cNvSpPr txBox="1">
            <a:spLocks/>
          </p:cNvSpPr>
          <p:nvPr/>
        </p:nvSpPr>
        <p:spPr>
          <a:xfrm>
            <a:off x="3781682" y="129243"/>
            <a:ext cx="5624523" cy="69107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kern="0" dirty="0">
                <a:solidFill>
                  <a:srgbClr val="5F0000"/>
                </a:solidFill>
                <a:latin typeface="Arial" panose="020B0604020202020204" pitchFamily="34" charset="0"/>
                <a:ea typeface="Calibri"/>
                <a:cs typeface="Arial" panose="020B0604020202020204" pitchFamily="34" charset="0"/>
              </a:rPr>
              <a:t>Network</a:t>
            </a:r>
            <a:r>
              <a:rPr lang="en-US" sz="3400" b="1" dirty="0">
                <a:solidFill>
                  <a:schemeClr val="accent2">
                    <a:lumMod val="50000"/>
                  </a:schemeClr>
                </a:solidFill>
                <a:latin typeface="Times New Roman" panose="02020603050405020304" pitchFamily="18" charset="0"/>
                <a:cs typeface="Times New Roman" panose="02020603050405020304" pitchFamily="18" charset="0"/>
              </a:rPr>
              <a:t> </a:t>
            </a:r>
            <a:r>
              <a:rPr lang="en-US" sz="4000" b="1" kern="0" dirty="0">
                <a:solidFill>
                  <a:srgbClr val="5F0000"/>
                </a:solidFill>
                <a:latin typeface="Arial" panose="020B0604020202020204" pitchFamily="34" charset="0"/>
                <a:ea typeface="Calibri"/>
                <a:cs typeface="Arial" panose="020B0604020202020204" pitchFamily="34" charset="0"/>
              </a:rPr>
              <a:t>Layer Service</a:t>
            </a:r>
          </a:p>
        </p:txBody>
      </p:sp>
    </p:spTree>
    <p:extLst>
      <p:ext uri="{BB962C8B-B14F-4D97-AF65-F5344CB8AC3E}">
        <p14:creationId xmlns:p14="http://schemas.microsoft.com/office/powerpoint/2010/main" val="178237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2538151" y="-51729"/>
            <a:ext cx="71156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kern="0" dirty="0">
                <a:solidFill>
                  <a:srgbClr val="5F0000"/>
                </a:solidFill>
                <a:latin typeface="Arial" panose="020B0604020202020204" pitchFamily="34" charset="0"/>
                <a:ea typeface="Calibri"/>
                <a:cs typeface="Arial" panose="020B0604020202020204" pitchFamily="34" charset="0"/>
              </a:rPr>
              <a:t>Datagram and VC Services</a:t>
            </a:r>
          </a:p>
        </p:txBody>
      </p:sp>
      <p:sp>
        <p:nvSpPr>
          <p:cNvPr id="6" name="TextBox 5">
            <a:extLst>
              <a:ext uri="{FF2B5EF4-FFF2-40B4-BE49-F238E27FC236}">
                <a16:creationId xmlns:a16="http://schemas.microsoft.com/office/drawing/2014/main" id="{9FCBFE00-876A-1F5E-7229-7CA8938262AC}"/>
              </a:ext>
            </a:extLst>
          </p:cNvPr>
          <p:cNvSpPr txBox="1"/>
          <p:nvPr/>
        </p:nvSpPr>
        <p:spPr>
          <a:xfrm>
            <a:off x="2664363" y="1550786"/>
            <a:ext cx="9335380" cy="4401205"/>
          </a:xfrm>
          <a:prstGeom prst="rect">
            <a:avLst/>
          </a:prstGeom>
          <a:noFill/>
        </p:spPr>
        <p:txBody>
          <a:bodyPr wrap="square">
            <a:spAutoFit/>
          </a:bodyPr>
          <a:lstStyle/>
          <a:p>
            <a:r>
              <a:rPr lang="en-US" sz="2800" b="1" i="0" dirty="0">
                <a:effectLst/>
                <a:latin typeface="Arial" panose="020B0604020202020204" pitchFamily="34" charset="0"/>
                <a:cs typeface="Arial" panose="020B0604020202020204" pitchFamily="34" charset="0"/>
              </a:rPr>
              <a:t>Both Virtual Circuits and Datagram Networks are types of connection services used for transmitting information from a sender to a receiver.</a:t>
            </a:r>
          </a:p>
          <a:p>
            <a:endParaRPr lang="en-US" sz="2800" b="1" dirty="0">
              <a:latin typeface="Arial" panose="020B0604020202020204" pitchFamily="34" charset="0"/>
              <a:cs typeface="Arial" panose="020B0604020202020204" pitchFamily="34" charset="0"/>
            </a:endParaRPr>
          </a:p>
          <a:p>
            <a:r>
              <a:rPr lang="en-US" sz="2800" b="1" i="0" dirty="0">
                <a:effectLst/>
                <a:latin typeface="Arial" panose="020B0604020202020204" pitchFamily="34" charset="0"/>
                <a:cs typeface="Arial" panose="020B0604020202020204" pitchFamily="34" charset="0"/>
              </a:rPr>
              <a:t>The </a:t>
            </a:r>
            <a:r>
              <a:rPr lang="en-US" sz="2800" b="1" dirty="0">
                <a:latin typeface="Arial" panose="020B0604020202020204" pitchFamily="34" charset="0"/>
                <a:cs typeface="Arial" panose="020B0604020202020204" pitchFamily="34" charset="0"/>
              </a:rPr>
              <a:t>primary</a:t>
            </a:r>
            <a:r>
              <a:rPr lang="en-US" sz="2800" b="1" i="0" dirty="0">
                <a:effectLst/>
                <a:latin typeface="Arial" panose="020B0604020202020204" pitchFamily="34" charset="0"/>
                <a:cs typeface="Arial" panose="020B0604020202020204" pitchFamily="34" charset="0"/>
              </a:rPr>
              <a:t> difference between the two is that </a:t>
            </a:r>
            <a:r>
              <a:rPr lang="en-US" sz="2800" b="1" dirty="0">
                <a:latin typeface="Arial" panose="020B0604020202020204" pitchFamily="34" charset="0"/>
                <a:cs typeface="Arial" panose="020B0604020202020204" pitchFamily="34" charset="0"/>
              </a:rPr>
              <a:t>V</a:t>
            </a:r>
            <a:r>
              <a:rPr lang="en-US" sz="2800" b="1" i="0" dirty="0">
                <a:effectLst/>
                <a:latin typeface="Arial" panose="020B0604020202020204" pitchFamily="34" charset="0"/>
                <a:cs typeface="Arial" panose="020B0604020202020204" pitchFamily="34" charset="0"/>
              </a:rPr>
              <a:t>irtual </a:t>
            </a:r>
            <a:r>
              <a:rPr lang="en-US" sz="2800" b="1" dirty="0">
                <a:latin typeface="Arial" panose="020B0604020202020204" pitchFamily="34" charset="0"/>
                <a:cs typeface="Arial" panose="020B0604020202020204" pitchFamily="34" charset="0"/>
              </a:rPr>
              <a:t>C</a:t>
            </a:r>
            <a:r>
              <a:rPr lang="en-US" sz="2800" b="1" i="0" dirty="0">
                <a:effectLst/>
                <a:latin typeface="Arial" panose="020B0604020202020204" pitchFamily="34" charset="0"/>
                <a:cs typeface="Arial" panose="020B0604020202020204" pitchFamily="34" charset="0"/>
              </a:rPr>
              <a:t>ircuits are connection-oriented services requiring resources </a:t>
            </a:r>
            <a:r>
              <a:rPr lang="en-US" sz="2800" b="1" dirty="0">
                <a:latin typeface="Arial" panose="020B0604020202020204" pitchFamily="34" charset="0"/>
                <a:cs typeface="Arial" panose="020B0604020202020204" pitchFamily="34" charset="0"/>
              </a:rPr>
              <a:t>such as</a:t>
            </a:r>
            <a:r>
              <a:rPr lang="en-US" sz="2800" b="1" i="0" dirty="0">
                <a:effectLst/>
                <a:latin typeface="Arial" panose="020B0604020202020204" pitchFamily="34" charset="0"/>
                <a:cs typeface="Arial" panose="020B0604020202020204" pitchFamily="34" charset="0"/>
              </a:rPr>
              <a:t> buffers, CPU, and bandwidth for a data transfer session. In contrast, </a:t>
            </a:r>
            <a:r>
              <a:rPr lang="en-US" sz="2800" b="1" dirty="0">
                <a:latin typeface="Arial" panose="020B0604020202020204" pitchFamily="34" charset="0"/>
                <a:cs typeface="Arial" panose="020B0604020202020204" pitchFamily="34" charset="0"/>
              </a:rPr>
              <a:t>D</a:t>
            </a:r>
            <a:r>
              <a:rPr lang="en-US" sz="2800" b="1" i="0" dirty="0">
                <a:effectLst/>
                <a:latin typeface="Arial" panose="020B0604020202020204" pitchFamily="34" charset="0"/>
                <a:cs typeface="Arial" panose="020B0604020202020204" pitchFamily="34" charset="0"/>
              </a:rPr>
              <a:t>atagram </a:t>
            </a:r>
            <a:r>
              <a:rPr lang="en-US" sz="2800" b="1" dirty="0">
                <a:latin typeface="Arial" panose="020B0604020202020204" pitchFamily="34" charset="0"/>
                <a:cs typeface="Arial" panose="020B0604020202020204" pitchFamily="34" charset="0"/>
              </a:rPr>
              <a:t>N</a:t>
            </a:r>
            <a:r>
              <a:rPr lang="en-US" sz="2800" b="1" i="0" dirty="0">
                <a:effectLst/>
                <a:latin typeface="Arial" panose="020B0604020202020204" pitchFamily="34" charset="0"/>
                <a:cs typeface="Arial" panose="020B0604020202020204" pitchFamily="34" charset="0"/>
              </a:rPr>
              <a:t>etworks are connectionless services that do not require such resources for data transmission.</a:t>
            </a:r>
          </a:p>
        </p:txBody>
      </p:sp>
    </p:spTree>
    <p:extLst>
      <p:ext uri="{BB962C8B-B14F-4D97-AF65-F5344CB8AC3E}">
        <p14:creationId xmlns:p14="http://schemas.microsoft.com/office/powerpoint/2010/main" val="157499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Default">
  <a:themeElements>
    <a:clrScheme name="Defaul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71af3243-3dd4-4a8d-8c0d-dd76da1f02a5"/>
    <ds:schemaRef ds:uri="http://schemas.microsoft.com/office/infopath/2007/PartnerControls"/>
    <ds:schemaRef ds:uri="http://www.w3.org/XML/1998/namespace"/>
    <ds:schemaRef ds:uri="http://purl.org/dc/dcmitype/"/>
    <ds:schemaRef ds:uri="http://purl.org/dc/elements/1.1/"/>
    <ds:schemaRef ds:uri="16c05727-aa75-4e4a-9b5f-8a80a1165891"/>
    <ds:schemaRef ds:uri="http://schemas.microsoft.com/office/2006/documentManagement/types"/>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42519</TotalTime>
  <Words>2599</Words>
  <Application>Microsoft Office PowerPoint</Application>
  <PresentationFormat>Widescreen</PresentationFormat>
  <Paragraphs>341</Paragraphs>
  <Slides>37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Arimo</vt:lpstr>
      <vt:lpstr>Calibri</vt:lpstr>
      <vt:lpstr>Calibri Light</vt:lpstr>
      <vt:lpstr>Cambria</vt:lpstr>
      <vt:lpstr>Noto Sans Symbols</vt:lpstr>
      <vt:lpstr>Tahoma</vt:lpstr>
      <vt:lpstr>Times New Roman</vt:lpstr>
      <vt:lpstr>Retrospect</vt:lpstr>
      <vt:lpstr>1_Default</vt:lpstr>
      <vt:lpstr>LECTURE ID        :18B11CS311STL02  PROGRAMME           : B.Tech.  COURSE TITLE         : Computer Networks and                                       Internet of Things  LECTURE TITLE       : Routing Principle (Part I)  FACULTY NAME      : Dr. Shobhit Tyagi </vt:lpstr>
      <vt:lpstr>Routing Principle (Part I)</vt:lpstr>
      <vt:lpstr>Topics of Today’s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creator>Ningombam Devarani Devi</dc:creator>
  <cp:lastModifiedBy>Mahipal Singh</cp:lastModifiedBy>
  <cp:revision>609</cp:revision>
  <dcterms:created xsi:type="dcterms:W3CDTF">2022-07-21T04:37:14Z</dcterms:created>
  <dcterms:modified xsi:type="dcterms:W3CDTF">2024-09-18T11:32:50Z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