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58"/>
  </p:notesMasterIdLst>
  <p:sldIdLst>
    <p:sldId id="256" r:id="rId3"/>
    <p:sldId id="257" r:id="rId4"/>
    <p:sldId id="258" r:id="rId5"/>
    <p:sldId id="259" r:id="rId6"/>
    <p:sldId id="299" r:id="rId7"/>
    <p:sldId id="300" r:id="rId8"/>
    <p:sldId id="260" r:id="rId9"/>
    <p:sldId id="261" r:id="rId10"/>
    <p:sldId id="301" r:id="rId11"/>
    <p:sldId id="262" r:id="rId12"/>
    <p:sldId id="263" r:id="rId13"/>
    <p:sldId id="302" r:id="rId14"/>
    <p:sldId id="264" r:id="rId15"/>
    <p:sldId id="303" r:id="rId16"/>
    <p:sldId id="265" r:id="rId17"/>
    <p:sldId id="304" r:id="rId18"/>
    <p:sldId id="266" r:id="rId19"/>
    <p:sldId id="267" r:id="rId20"/>
    <p:sldId id="268" r:id="rId21"/>
    <p:sldId id="305" r:id="rId22"/>
    <p:sldId id="269" r:id="rId23"/>
    <p:sldId id="306" r:id="rId24"/>
    <p:sldId id="270" r:id="rId25"/>
    <p:sldId id="271" r:id="rId26"/>
    <p:sldId id="307" r:id="rId27"/>
    <p:sldId id="272" r:id="rId28"/>
    <p:sldId id="294" r:id="rId29"/>
    <p:sldId id="273" r:id="rId30"/>
    <p:sldId id="295" r:id="rId31"/>
    <p:sldId id="274" r:id="rId32"/>
    <p:sldId id="296" r:id="rId33"/>
    <p:sldId id="275" r:id="rId34"/>
    <p:sldId id="297" r:id="rId35"/>
    <p:sldId id="276" r:id="rId36"/>
    <p:sldId id="298" r:id="rId37"/>
    <p:sldId id="277" r:id="rId38"/>
    <p:sldId id="308" r:id="rId39"/>
    <p:sldId id="278" r:id="rId40"/>
    <p:sldId id="279" r:id="rId41"/>
    <p:sldId id="280" r:id="rId42"/>
    <p:sldId id="281" r:id="rId43"/>
    <p:sldId id="282" r:id="rId44"/>
    <p:sldId id="283" r:id="rId45"/>
    <p:sldId id="284" r:id="rId46"/>
    <p:sldId id="285" r:id="rId47"/>
    <p:sldId id="309" r:id="rId48"/>
    <p:sldId id="286" r:id="rId49"/>
    <p:sldId id="287" r:id="rId50"/>
    <p:sldId id="310" r:id="rId51"/>
    <p:sldId id="288" r:id="rId52"/>
    <p:sldId id="289" r:id="rId53"/>
    <p:sldId id="290" r:id="rId54"/>
    <p:sldId id="291" r:id="rId55"/>
    <p:sldId id="292" r:id="rId56"/>
    <p:sldId id="293" r:id="rId57"/>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Tahoma" panose="020B0604030504040204" pitchFamily="3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63">
          <p15:clr>
            <a:srgbClr val="A4A3A4"/>
          </p15:clr>
        </p15:guide>
        <p15:guide id="3" pos="1549">
          <p15:clr>
            <a:srgbClr val="FFFFFF"/>
          </p15:clr>
        </p15:guide>
        <p15:guide id="4" orient="horz" pos="119">
          <p15:clr>
            <a:srgbClr val="FFFFFF"/>
          </p15:clr>
        </p15:guide>
        <p15:guide id="5" orient="horz" pos="528">
          <p15:clr>
            <a:srgbClr val="FFFFFF"/>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309qhN8+feymNF3KAJaIsh34m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guide orient="horz" pos="2160"/>
        <p:guide pos="3863"/>
        <p:guide pos="1549"/>
        <p:guide orient="horz" pos="119"/>
        <p:guide orient="horz" pos="5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font" Target="fonts/font5.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66"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2.fntdata"/><Relationship Id="rId65"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6.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70200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6" name="Google Shape;11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117" name="Google Shape;117;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090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504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168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6160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921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720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981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48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811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775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40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23" name="Google Shape;12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
        <p:nvSpPr>
          <p:cNvPr id="124" name="Google Shape;124;p2: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1058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98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447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618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403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70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76891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209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847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4032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369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0287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728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7769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42956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99083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8611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92909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36329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9354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8af03437e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g28af03437e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053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61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4517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871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39421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1479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48058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61537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1671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094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5678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196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5392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9364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8" name="Google Shape;60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133428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4399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28398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9" name="Google Shape;62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12387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45376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51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860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93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49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396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541867" y="228600"/>
            <a:ext cx="10363200" cy="914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4"/>
              <a:defRPr/>
            </a:lvl1pPr>
            <a:lvl2pPr marL="914400" lvl="1" indent="-330200" algn="l">
              <a:lnSpc>
                <a:spcPct val="100000"/>
              </a:lnSpc>
              <a:spcBef>
                <a:spcPts val="400"/>
              </a:spcBef>
              <a:spcAft>
                <a:spcPts val="0"/>
              </a:spcAft>
              <a:buSzPts val="1600"/>
              <a:buChar char="●"/>
              <a:defRPr/>
            </a:lvl2pPr>
            <a:lvl3pPr marL="1371600" lvl="2" indent="-330200" algn="l">
              <a:lnSpc>
                <a:spcPct val="100000"/>
              </a:lnSpc>
              <a:spcBef>
                <a:spcPts val="320"/>
              </a:spcBef>
              <a:spcAft>
                <a:spcPts val="0"/>
              </a:spcAft>
              <a:buSzPts val="1600"/>
              <a:buChar char="−"/>
              <a:defRPr/>
            </a:lvl3pPr>
            <a:lvl4pPr marL="1828800" lvl="3" indent="-317500" algn="l">
              <a:lnSpc>
                <a:spcPct val="100000"/>
              </a:lnSpc>
              <a:spcBef>
                <a:spcPts val="280"/>
              </a:spcBef>
              <a:spcAft>
                <a:spcPts val="0"/>
              </a:spcAft>
              <a:buSzPts val="1400"/>
              <a:buChar char="•"/>
              <a:defRPr/>
            </a:lvl4pPr>
            <a:lvl5pPr marL="2286000" lvl="4" indent="-304800" algn="l">
              <a:lnSpc>
                <a:spcPct val="100000"/>
              </a:lnSpc>
              <a:spcBef>
                <a:spcPts val="240"/>
              </a:spcBef>
              <a:spcAft>
                <a:spcPts val="0"/>
              </a:spcAft>
              <a:buSzPts val="12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18" name="Google Shape;18;p39"/>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39"/>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39"/>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Arial"/>
                <a:ea typeface="Arial"/>
                <a:cs typeface="Arial"/>
                <a:sym typeface="Arial"/>
              </a:defRPr>
            </a:lvl1pPr>
            <a:lvl2pPr marL="0" marR="0" lvl="1" indent="0" algn="l" rtl="0">
              <a:spcBef>
                <a:spcPts val="0"/>
              </a:spcBef>
              <a:buNone/>
              <a:defRPr sz="1800" b="0" i="0" u="none" strike="noStrike" cap="none">
                <a:solidFill>
                  <a:schemeClr val="dk1"/>
                </a:solidFill>
                <a:latin typeface="Arial"/>
                <a:ea typeface="Arial"/>
                <a:cs typeface="Arial"/>
                <a:sym typeface="Arial"/>
              </a:defRPr>
            </a:lvl2pPr>
            <a:lvl3pPr marL="0" marR="0" lvl="2" indent="0" algn="l" rtl="0">
              <a:spcBef>
                <a:spcPts val="0"/>
              </a:spcBef>
              <a:buNone/>
              <a:defRPr sz="1800" b="0" i="0" u="none" strike="noStrike" cap="none">
                <a:solidFill>
                  <a:schemeClr val="dk1"/>
                </a:solidFill>
                <a:latin typeface="Arial"/>
                <a:ea typeface="Arial"/>
                <a:cs typeface="Arial"/>
                <a:sym typeface="Arial"/>
              </a:defRPr>
            </a:lvl3pPr>
            <a:lvl4pPr marL="0" marR="0" lvl="3" indent="0" algn="l" rtl="0">
              <a:spcBef>
                <a:spcPts val="0"/>
              </a:spcBef>
              <a:buNone/>
              <a:defRPr sz="1800" b="0" i="0" u="none" strike="noStrike" cap="none">
                <a:solidFill>
                  <a:schemeClr val="dk1"/>
                </a:solidFill>
                <a:latin typeface="Arial"/>
                <a:ea typeface="Arial"/>
                <a:cs typeface="Arial"/>
                <a:sym typeface="Arial"/>
              </a:defRPr>
            </a:lvl4pPr>
            <a:lvl5pPr marL="0" marR="0" lvl="4" indent="0" algn="l" rtl="0">
              <a:spcBef>
                <a:spcPts val="0"/>
              </a:spcBef>
              <a:buNone/>
              <a:defRPr sz="1800" b="0" i="0" u="none" strike="noStrike" cap="none">
                <a:solidFill>
                  <a:schemeClr val="dk1"/>
                </a:solidFill>
                <a:latin typeface="Arial"/>
                <a:ea typeface="Arial"/>
                <a:cs typeface="Arial"/>
                <a:sym typeface="Arial"/>
              </a:defRPr>
            </a:lvl5pPr>
            <a:lvl6pPr marL="0" marR="0" lvl="5" indent="0" algn="l" rtl="0">
              <a:spcBef>
                <a:spcPts val="0"/>
              </a:spcBef>
              <a:buNone/>
              <a:defRPr sz="1800" b="0" i="0" u="none" strike="noStrike" cap="none">
                <a:solidFill>
                  <a:schemeClr val="dk1"/>
                </a:solidFill>
                <a:latin typeface="Arial"/>
                <a:ea typeface="Arial"/>
                <a:cs typeface="Arial"/>
                <a:sym typeface="Arial"/>
              </a:defRPr>
            </a:lvl6pPr>
            <a:lvl7pPr marL="0" marR="0" lvl="6" indent="0" algn="l" rtl="0">
              <a:spcBef>
                <a:spcPts val="0"/>
              </a:spcBef>
              <a:buNone/>
              <a:defRPr sz="1800" b="0" i="0" u="none" strike="noStrike" cap="none">
                <a:solidFill>
                  <a:schemeClr val="dk1"/>
                </a:solidFill>
                <a:latin typeface="Arial"/>
                <a:ea typeface="Arial"/>
                <a:cs typeface="Arial"/>
                <a:sym typeface="Arial"/>
              </a:defRPr>
            </a:lvl7pPr>
            <a:lvl8pPr marL="0" marR="0" lvl="7" indent="0" algn="l" rtl="0">
              <a:spcBef>
                <a:spcPts val="0"/>
              </a:spcBef>
              <a:buNone/>
              <a:defRPr sz="1800" b="0" i="0" u="none" strike="noStrike" cap="none">
                <a:solidFill>
                  <a:schemeClr val="dk1"/>
                </a:solidFill>
                <a:latin typeface="Arial"/>
                <a:ea typeface="Arial"/>
                <a:cs typeface="Arial"/>
                <a:sym typeface="Arial"/>
              </a:defRPr>
            </a:lvl8pPr>
            <a:lvl9pPr marL="0" marR="0" lvl="8" indent="0" algn="l" rtl="0">
              <a:spcBef>
                <a:spcPts val="0"/>
              </a:spcBef>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0"/>
        <p:cNvGrpSpPr/>
        <p:nvPr/>
      </p:nvGrpSpPr>
      <p:grpSpPr>
        <a:xfrm>
          <a:off x="0" y="0"/>
          <a:ext cx="0" cy="0"/>
          <a:chOff x="0" y="0"/>
          <a:chExt cx="0" cy="0"/>
        </a:xfrm>
      </p:grpSpPr>
      <p:sp>
        <p:nvSpPr>
          <p:cNvPr id="91" name="Google Shape;91;p49"/>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9"/>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9"/>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4" name="Google Shape;94;p49"/>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95" name="Google Shape;95;p49"/>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6" name="Google Shape;96;p4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4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99"/>
        <p:cNvGrpSpPr/>
        <p:nvPr/>
      </p:nvGrpSpPr>
      <p:grpSpPr>
        <a:xfrm>
          <a:off x="0" y="0"/>
          <a:ext cx="0" cy="0"/>
          <a:chOff x="0" y="0"/>
          <a:chExt cx="0" cy="0"/>
        </a:xfrm>
      </p:grpSpPr>
      <p:sp>
        <p:nvSpPr>
          <p:cNvPr id="100" name="Google Shape;100;p5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50"/>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2" name="Google Shape;102;p5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5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5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5"/>
        <p:cNvGrpSpPr/>
        <p:nvPr/>
      </p:nvGrpSpPr>
      <p:grpSpPr>
        <a:xfrm>
          <a:off x="0" y="0"/>
          <a:ext cx="0" cy="0"/>
          <a:chOff x="0" y="0"/>
          <a:chExt cx="0" cy="0"/>
        </a:xfrm>
      </p:grpSpPr>
      <p:sp>
        <p:nvSpPr>
          <p:cNvPr id="106" name="Google Shape;106;p5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1"/>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51"/>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0" name="Google Shape;110;p5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0"/>
        <p:cNvGrpSpPr/>
        <p:nvPr/>
      </p:nvGrpSpPr>
      <p:grpSpPr>
        <a:xfrm>
          <a:off x="0" y="0"/>
          <a:ext cx="0" cy="0"/>
          <a:chOff x="0" y="0"/>
          <a:chExt cx="0" cy="0"/>
        </a:xfrm>
      </p:grpSpPr>
      <p:sp>
        <p:nvSpPr>
          <p:cNvPr id="31" name="Google Shape;31;p4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1"/>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3" name="Google Shape;33;p4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6"/>
        <p:cNvGrpSpPr/>
        <p:nvPr/>
      </p:nvGrpSpPr>
      <p:grpSpPr>
        <a:xfrm>
          <a:off x="0" y="0"/>
          <a:ext cx="0" cy="0"/>
          <a:chOff x="0" y="0"/>
          <a:chExt cx="0" cy="0"/>
        </a:xfrm>
      </p:grpSpPr>
      <p:sp>
        <p:nvSpPr>
          <p:cNvPr id="37" name="Google Shape;37;p42"/>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2"/>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41" name="Google Shape;41;p4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4" name="Google Shape;44;p42"/>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5"/>
        <p:cNvGrpSpPr/>
        <p:nvPr/>
      </p:nvGrpSpPr>
      <p:grpSpPr>
        <a:xfrm>
          <a:off x="0" y="0"/>
          <a:ext cx="0" cy="0"/>
          <a:chOff x="0" y="0"/>
          <a:chExt cx="0" cy="0"/>
        </a:xfrm>
      </p:grpSpPr>
      <p:sp>
        <p:nvSpPr>
          <p:cNvPr id="46" name="Google Shape;46;p4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3"/>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3"/>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50" name="Google Shape;50;p4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3" name="Google Shape;53;p4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54"/>
        <p:cNvGrpSpPr/>
        <p:nvPr/>
      </p:nvGrpSpPr>
      <p:grpSpPr>
        <a:xfrm>
          <a:off x="0" y="0"/>
          <a:ext cx="0" cy="0"/>
          <a:chOff x="0" y="0"/>
          <a:chExt cx="0" cy="0"/>
        </a:xfrm>
      </p:grpSpPr>
      <p:sp>
        <p:nvSpPr>
          <p:cNvPr id="55" name="Google Shape;55;p4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4"/>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44"/>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4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5"/>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4" name="Google Shape;64;p45"/>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45"/>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6" name="Google Shape;66;p45"/>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7" name="Google Shape;67;p4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70"/>
        <p:cNvGrpSpPr/>
        <p:nvPr/>
      </p:nvGrpSpPr>
      <p:grpSpPr>
        <a:xfrm>
          <a:off x="0" y="0"/>
          <a:ext cx="0" cy="0"/>
          <a:chOff x="0" y="0"/>
          <a:chExt cx="0" cy="0"/>
        </a:xfrm>
      </p:grpSpPr>
      <p:sp>
        <p:nvSpPr>
          <p:cNvPr id="71" name="Google Shape;71;p4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5"/>
        <p:cNvGrpSpPr/>
        <p:nvPr/>
      </p:nvGrpSpPr>
      <p:grpSpPr>
        <a:xfrm>
          <a:off x="0" y="0"/>
          <a:ext cx="0" cy="0"/>
          <a:chOff x="0" y="0"/>
          <a:chExt cx="0" cy="0"/>
        </a:xfrm>
      </p:grpSpPr>
      <p:sp>
        <p:nvSpPr>
          <p:cNvPr id="76" name="Google Shape;76;p4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7"/>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1"/>
        <p:cNvGrpSpPr/>
        <p:nvPr/>
      </p:nvGrpSpPr>
      <p:grpSpPr>
        <a:xfrm>
          <a:off x="0" y="0"/>
          <a:ext cx="0" cy="0"/>
          <a:chOff x="0" y="0"/>
          <a:chExt cx="0" cy="0"/>
        </a:xfrm>
      </p:grpSpPr>
      <p:sp>
        <p:nvSpPr>
          <p:cNvPr id="82" name="Google Shape;82;p48"/>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8"/>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8"/>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48"/>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48"/>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7" name="Google Shape;87;p48"/>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8"/>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Shape 9"/>
        <p:cNvGrpSpPr/>
        <p:nvPr/>
      </p:nvGrpSpPr>
      <p:grpSpPr>
        <a:xfrm>
          <a:off x="0" y="0"/>
          <a:ext cx="0" cy="0"/>
          <a:chOff x="0" y="0"/>
          <a:chExt cx="0" cy="0"/>
        </a:xfrm>
      </p:grpSpPr>
      <p:pic>
        <p:nvPicPr>
          <p:cNvPr id="10" name="Google Shape;10;p38" descr="C:\manoj\iitlogored4.jpg"/>
          <p:cNvPicPr preferRelativeResize="0"/>
          <p:nvPr/>
        </p:nvPicPr>
        <p:blipFill rotWithShape="1">
          <a:blip r:embed="rId3">
            <a:alphaModFix/>
          </a:blip>
          <a:srcRect/>
          <a:stretch/>
        </p:blipFill>
        <p:spPr>
          <a:xfrm>
            <a:off x="10972801" y="152400"/>
            <a:ext cx="750887" cy="762000"/>
          </a:xfrm>
          <a:prstGeom prst="rect">
            <a:avLst/>
          </a:prstGeom>
          <a:noFill/>
          <a:ln>
            <a:noFill/>
          </a:ln>
        </p:spPr>
      </p:pic>
      <p:sp>
        <p:nvSpPr>
          <p:cNvPr id="11" name="Google Shape;11;p38"/>
          <p:cNvSpPr txBox="1"/>
          <p:nvPr/>
        </p:nvSpPr>
        <p:spPr>
          <a:xfrm>
            <a:off x="2133600" y="3810000"/>
            <a:ext cx="8534400" cy="1524000"/>
          </a:xfrm>
          <a:prstGeom prst="rect">
            <a:avLst/>
          </a:prstGeom>
          <a:no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US" sz="2400" b="0" i="0" u="none" strike="noStrike" cap="none">
                <a:solidFill>
                  <a:srgbClr val="003399"/>
                </a:solidFill>
                <a:latin typeface="Tahoma"/>
                <a:ea typeface="Tahoma"/>
                <a:cs typeface="Tahoma"/>
                <a:sym typeface="Tahoma"/>
              </a:rPr>
              <a:t>Embedded Systems Group</a:t>
            </a:r>
            <a:endParaRPr sz="2400" b="0" i="0" u="none" strike="noStrike" cap="none">
              <a:solidFill>
                <a:schemeClr val="dk1"/>
              </a:solidFill>
              <a:latin typeface="Arial"/>
              <a:ea typeface="Arial"/>
              <a:cs typeface="Arial"/>
              <a:sym typeface="Arial"/>
            </a:endParaRPr>
          </a:p>
          <a:p>
            <a:pPr marL="0" marR="0" lvl="0" indent="0" algn="ctr" rtl="0">
              <a:lnSpc>
                <a:spcPct val="100000"/>
              </a:lnSpc>
              <a:spcBef>
                <a:spcPts val="480"/>
              </a:spcBef>
              <a:spcAft>
                <a:spcPts val="0"/>
              </a:spcAft>
              <a:buClr>
                <a:srgbClr val="003399"/>
              </a:buClr>
              <a:buSzPts val="1800"/>
              <a:buFont typeface="Tahoma"/>
              <a:buNone/>
            </a:pPr>
            <a:r>
              <a:rPr lang="en-US" sz="2400" b="0" i="0" u="none" strike="noStrike" cap="none">
                <a:solidFill>
                  <a:srgbClr val="003399"/>
                </a:solidFill>
                <a:latin typeface="Tahoma"/>
                <a:ea typeface="Tahoma"/>
                <a:cs typeface="Tahoma"/>
                <a:sym typeface="Tahoma"/>
              </a:rPr>
              <a:t>(http://www.cse.iitd.ac.in/esproject)</a:t>
            </a:r>
            <a:endParaRPr sz="2400" b="0" i="0" u="none" strike="noStrike" cap="none">
              <a:solidFill>
                <a:schemeClr val="dk1"/>
              </a:solidFill>
              <a:latin typeface="Arial"/>
              <a:ea typeface="Arial"/>
              <a:cs typeface="Arial"/>
              <a:sym typeface="Arial"/>
            </a:endParaRPr>
          </a:p>
          <a:p>
            <a:pPr marL="0" marR="0" lvl="0" indent="0" algn="ctr" rtl="0">
              <a:lnSpc>
                <a:spcPct val="100000"/>
              </a:lnSpc>
              <a:spcBef>
                <a:spcPts val="480"/>
              </a:spcBef>
              <a:spcAft>
                <a:spcPts val="0"/>
              </a:spcAft>
              <a:buClr>
                <a:srgbClr val="003399"/>
              </a:buClr>
              <a:buSzPts val="1800"/>
              <a:buFont typeface="Tahoma"/>
              <a:buNone/>
            </a:pPr>
            <a:r>
              <a:rPr lang="en-US" sz="2400" b="0" i="0" u="none" strike="noStrike" cap="none">
                <a:solidFill>
                  <a:srgbClr val="003399"/>
                </a:solidFill>
                <a:latin typeface="Tahoma"/>
                <a:ea typeface="Tahoma"/>
                <a:cs typeface="Tahoma"/>
                <a:sym typeface="Tahoma"/>
              </a:rPr>
              <a:t>Department of Computer Science &amp; Engineering</a:t>
            </a:r>
            <a:endParaRPr sz="2400" b="0" i="0" u="none" strike="noStrike" cap="none">
              <a:solidFill>
                <a:schemeClr val="dk1"/>
              </a:solidFill>
              <a:latin typeface="Arial"/>
              <a:ea typeface="Arial"/>
              <a:cs typeface="Arial"/>
              <a:sym typeface="Arial"/>
            </a:endParaRPr>
          </a:p>
          <a:p>
            <a:pPr marL="0" marR="0" lvl="0" indent="0" algn="ctr" rtl="0">
              <a:lnSpc>
                <a:spcPct val="100000"/>
              </a:lnSpc>
              <a:spcBef>
                <a:spcPts val="480"/>
              </a:spcBef>
              <a:spcAft>
                <a:spcPts val="0"/>
              </a:spcAft>
              <a:buClr>
                <a:srgbClr val="003399"/>
              </a:buClr>
              <a:buSzPts val="1800"/>
              <a:buFont typeface="Tahoma"/>
              <a:buNone/>
            </a:pPr>
            <a:r>
              <a:rPr lang="en-US" sz="2400" b="0" i="0" u="none" strike="noStrike" cap="none">
                <a:solidFill>
                  <a:srgbClr val="003399"/>
                </a:solidFill>
                <a:latin typeface="Tahoma"/>
                <a:ea typeface="Tahoma"/>
                <a:cs typeface="Tahoma"/>
                <a:sym typeface="Tahoma"/>
              </a:rPr>
              <a:t>Indian Institute of Technology Delhi</a:t>
            </a:r>
            <a:endParaRPr sz="2400" b="0" i="0" u="none" strike="noStrike" cap="none">
              <a:solidFill>
                <a:schemeClr val="dk1"/>
              </a:solidFill>
              <a:latin typeface="Arial"/>
              <a:ea typeface="Arial"/>
              <a:cs typeface="Arial"/>
              <a:sym typeface="Arial"/>
            </a:endParaRPr>
          </a:p>
        </p:txBody>
      </p:sp>
      <p:sp>
        <p:nvSpPr>
          <p:cNvPr id="12" name="Google Shape;12;p38"/>
          <p:cNvSpPr txBox="1"/>
          <p:nvPr/>
        </p:nvSpPr>
        <p:spPr>
          <a:xfrm>
            <a:off x="2336800" y="5867400"/>
            <a:ext cx="8534400" cy="381000"/>
          </a:xfrm>
          <a:prstGeom prst="rect">
            <a:avLst/>
          </a:prstGeom>
          <a:noFill/>
          <a:ln>
            <a:noFill/>
          </a:ln>
        </p:spPr>
        <p:txBody>
          <a:bodyPr spcFirstLastPara="1" wrap="square" lIns="121900" tIns="60925" rIns="121900" bIns="60925" anchor="t" anchorCtr="0">
            <a:noAutofit/>
          </a:bodyPr>
          <a:lstStyle/>
          <a:p>
            <a:pPr marL="0" marR="0" lvl="0" indent="0" algn="ctr" rtl="0">
              <a:lnSpc>
                <a:spcPct val="100000"/>
              </a:lnSpc>
              <a:spcBef>
                <a:spcPts val="0"/>
              </a:spcBef>
              <a:spcAft>
                <a:spcPts val="0"/>
              </a:spcAft>
              <a:buClr>
                <a:srgbClr val="003399"/>
              </a:buClr>
              <a:buSzPts val="1800"/>
              <a:buFont typeface="Tahoma"/>
              <a:buNone/>
            </a:pPr>
            <a:r>
              <a:rPr lang="en-US" sz="2400" b="0" i="0" u="none" strike="noStrike" cap="none">
                <a:solidFill>
                  <a:srgbClr val="003399"/>
                </a:solidFill>
                <a:latin typeface="Tahoma"/>
                <a:ea typeface="Tahoma"/>
                <a:cs typeface="Tahoma"/>
                <a:sym typeface="Tahoma"/>
              </a:rPr>
              <a:t>June 11, 2002</a:t>
            </a:r>
            <a:endParaRPr sz="2400" b="0" i="0" u="none" strike="noStrike" cap="none">
              <a:solidFill>
                <a:schemeClr val="dk1"/>
              </a:solidFill>
              <a:latin typeface="Arial"/>
              <a:ea typeface="Arial"/>
              <a:cs typeface="Arial"/>
              <a:sym typeface="Arial"/>
            </a:endParaRPr>
          </a:p>
        </p:txBody>
      </p:sp>
      <p:sp>
        <p:nvSpPr>
          <p:cNvPr id="13" name="Google Shape;13;p38"/>
          <p:cNvSpPr txBox="1">
            <a:spLocks noGrp="1"/>
          </p:cNvSpPr>
          <p:nvPr>
            <p:ph type="title"/>
          </p:nvPr>
        </p:nvSpPr>
        <p:spPr>
          <a:xfrm>
            <a:off x="541867" y="228600"/>
            <a:ext cx="10363200" cy="9144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2pPr>
            <a:lvl3pPr marR="0" lvl="2"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3pPr>
            <a:lvl4pPr marR="0" lvl="3"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4pPr>
            <a:lvl5pPr marR="0" lvl="4"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5pPr>
            <a:lvl6pPr marR="0" lvl="5"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6pPr>
            <a:lvl7pPr marR="0" lvl="6"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7pPr>
            <a:lvl8pPr marR="0" lvl="7"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8pPr>
            <a:lvl9pPr marR="0" lvl="8" algn="l" rtl="0">
              <a:lnSpc>
                <a:spcPct val="100000"/>
              </a:lnSpc>
              <a:spcBef>
                <a:spcPts val="0"/>
              </a:spcBef>
              <a:spcAft>
                <a:spcPts val="0"/>
              </a:spcAft>
              <a:buClr>
                <a:srgbClr val="000000"/>
              </a:buClr>
              <a:buSzPts val="1400"/>
              <a:buFont typeface="Arial"/>
              <a:buNone/>
              <a:defRPr sz="2800" b="0" i="0" u="none" strike="noStrike" cap="none">
                <a:solidFill>
                  <a:srgbClr val="006600"/>
                </a:solidFill>
                <a:latin typeface="Tahoma"/>
                <a:ea typeface="Tahoma"/>
                <a:cs typeface="Tahoma"/>
                <a:sym typeface="Tahoma"/>
              </a:defRPr>
            </a:lvl9pPr>
          </a:lstStyle>
          <a:p>
            <a:endParaRPr/>
          </a:p>
        </p:txBody>
      </p:sp>
      <p:sp>
        <p:nvSpPr>
          <p:cNvPr id="14" name="Google Shape;14;p38"/>
          <p:cNvSpPr txBox="1">
            <a:spLocks noGrp="1"/>
          </p:cNvSpPr>
          <p:nvPr>
            <p:ph type="body" idx="1"/>
          </p:nvPr>
        </p:nvSpPr>
        <p:spPr>
          <a:xfrm>
            <a:off x="711200" y="1600200"/>
            <a:ext cx="10668000" cy="4476749"/>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mo"/>
              <a:buChar char="4"/>
              <a:defRPr sz="2400" b="0" i="0" u="none" strike="noStrike" cap="none">
                <a:solidFill>
                  <a:schemeClr val="dk1"/>
                </a:solidFill>
                <a:latin typeface="Tahoma"/>
                <a:ea typeface="Tahoma"/>
                <a:cs typeface="Tahoma"/>
                <a:sym typeface="Tahoma"/>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Tahoma"/>
                <a:ea typeface="Tahoma"/>
                <a:cs typeface="Tahoma"/>
                <a:sym typeface="Tahoma"/>
              </a:defRPr>
            </a:lvl2pPr>
            <a:lvl3pPr marL="1371600" marR="0" lvl="2" indent="-330200" algn="l" rtl="0">
              <a:lnSpc>
                <a:spcPct val="100000"/>
              </a:lnSpc>
              <a:spcBef>
                <a:spcPts val="320"/>
              </a:spcBef>
              <a:spcAft>
                <a:spcPts val="0"/>
              </a:spcAft>
              <a:buClr>
                <a:schemeClr val="dk1"/>
              </a:buClr>
              <a:buSzPts val="1600"/>
              <a:buFont typeface="Noto Sans Symbols"/>
              <a:buChar char="−"/>
              <a:defRPr sz="1600" b="0" i="0" u="none" strike="noStrike" cap="none">
                <a:solidFill>
                  <a:schemeClr val="dk1"/>
                </a:solidFill>
                <a:latin typeface="Tahoma"/>
                <a:ea typeface="Tahoma"/>
                <a:cs typeface="Tahoma"/>
                <a:sym typeface="Tahoma"/>
              </a:defRPr>
            </a:lvl3pPr>
            <a:lvl4pPr marL="1828800" marR="0" lvl="3" indent="-317500" algn="l" rtl="0">
              <a:lnSpc>
                <a:spcPct val="100000"/>
              </a:lnSpc>
              <a:spcBef>
                <a:spcPts val="280"/>
              </a:spcBef>
              <a:spcAft>
                <a:spcPts val="0"/>
              </a:spcAft>
              <a:buClr>
                <a:schemeClr val="accent2"/>
              </a:buClr>
              <a:buSzPts val="1400"/>
              <a:buFont typeface="Tahoma"/>
              <a:buChar char="•"/>
              <a:defRPr sz="1400" b="0" i="0" u="none" strike="noStrike" cap="none">
                <a:solidFill>
                  <a:schemeClr val="dk1"/>
                </a:solidFill>
                <a:latin typeface="Tahoma"/>
                <a:ea typeface="Tahoma"/>
                <a:cs typeface="Tahoma"/>
                <a:sym typeface="Tahoma"/>
              </a:defRPr>
            </a:lvl4pPr>
            <a:lvl5pPr marL="2286000" marR="0" lvl="4" indent="-304800" algn="l" rtl="0">
              <a:lnSpc>
                <a:spcPct val="100000"/>
              </a:lnSpc>
              <a:spcBef>
                <a:spcPts val="240"/>
              </a:spcBef>
              <a:spcAft>
                <a:spcPts val="0"/>
              </a:spcAft>
              <a:buClr>
                <a:schemeClr val="accent2"/>
              </a:buClr>
              <a:buSzPts val="1200"/>
              <a:buFont typeface="Tahoma"/>
              <a:buChar char="–"/>
              <a:defRPr sz="12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A5A5A5"/>
        </a:solidFill>
        <a:effectLst/>
      </p:bgPr>
    </p:bg>
    <p:spTree>
      <p:nvGrpSpPr>
        <p:cNvPr id="1" name="Shape 21"/>
        <p:cNvGrpSpPr/>
        <p:nvPr/>
      </p:nvGrpSpPr>
      <p:grpSpPr>
        <a:xfrm>
          <a:off x="0" y="0"/>
          <a:ext cx="0" cy="0"/>
          <a:chOff x="0" y="0"/>
          <a:chExt cx="0" cy="0"/>
        </a:xfrm>
      </p:grpSpPr>
      <p:sp>
        <p:nvSpPr>
          <p:cNvPr id="22" name="Google Shape;22;p40"/>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0"/>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5" name="Google Shape;25;p4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6" name="Google Shape;26;p4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a:solidFill>
                  <a:srgbClr val="FFFFFF"/>
                </a:solidFill>
                <a:latin typeface="Calibri"/>
                <a:ea typeface="Calibri"/>
                <a:cs typeface="Calibri"/>
                <a:sym typeface="Calibri"/>
              </a:defRPr>
            </a:lvl1pPr>
            <a:lvl2pPr marL="0" marR="0" lvl="1" indent="0" algn="r" rtl="0">
              <a:spcBef>
                <a:spcPts val="0"/>
              </a:spcBef>
              <a:buNone/>
              <a:defRPr sz="1050">
                <a:solidFill>
                  <a:srgbClr val="FFFFFF"/>
                </a:solidFill>
                <a:latin typeface="Calibri"/>
                <a:ea typeface="Calibri"/>
                <a:cs typeface="Calibri"/>
                <a:sym typeface="Calibri"/>
              </a:defRPr>
            </a:lvl2pPr>
            <a:lvl3pPr marL="0" marR="0" lvl="2" indent="0" algn="r" rtl="0">
              <a:spcBef>
                <a:spcPts val="0"/>
              </a:spcBef>
              <a:buNone/>
              <a:defRPr sz="1050">
                <a:solidFill>
                  <a:srgbClr val="FFFFFF"/>
                </a:solidFill>
                <a:latin typeface="Calibri"/>
                <a:ea typeface="Calibri"/>
                <a:cs typeface="Calibri"/>
                <a:sym typeface="Calibri"/>
              </a:defRPr>
            </a:lvl3pPr>
            <a:lvl4pPr marL="0" marR="0" lvl="3" indent="0" algn="r" rtl="0">
              <a:spcBef>
                <a:spcPts val="0"/>
              </a:spcBef>
              <a:buNone/>
              <a:defRPr sz="1050">
                <a:solidFill>
                  <a:srgbClr val="FFFFFF"/>
                </a:solidFill>
                <a:latin typeface="Calibri"/>
                <a:ea typeface="Calibri"/>
                <a:cs typeface="Calibri"/>
                <a:sym typeface="Calibri"/>
              </a:defRPr>
            </a:lvl4pPr>
            <a:lvl5pPr marL="0" marR="0" lvl="4" indent="0" algn="r" rtl="0">
              <a:spcBef>
                <a:spcPts val="0"/>
              </a:spcBef>
              <a:buNone/>
              <a:defRPr sz="1050">
                <a:solidFill>
                  <a:srgbClr val="FFFFFF"/>
                </a:solidFill>
                <a:latin typeface="Calibri"/>
                <a:ea typeface="Calibri"/>
                <a:cs typeface="Calibri"/>
                <a:sym typeface="Calibri"/>
              </a:defRPr>
            </a:lvl5pPr>
            <a:lvl6pPr marL="0" marR="0" lvl="5" indent="0" algn="r" rtl="0">
              <a:spcBef>
                <a:spcPts val="0"/>
              </a:spcBef>
              <a:buNone/>
              <a:defRPr sz="1050">
                <a:solidFill>
                  <a:srgbClr val="FFFFFF"/>
                </a:solidFill>
                <a:latin typeface="Calibri"/>
                <a:ea typeface="Calibri"/>
                <a:cs typeface="Calibri"/>
                <a:sym typeface="Calibri"/>
              </a:defRPr>
            </a:lvl6pPr>
            <a:lvl7pPr marL="0" marR="0" lvl="6" indent="0" algn="r" rtl="0">
              <a:spcBef>
                <a:spcPts val="0"/>
              </a:spcBef>
              <a:buNone/>
              <a:defRPr sz="1050">
                <a:solidFill>
                  <a:srgbClr val="FFFFFF"/>
                </a:solidFill>
                <a:latin typeface="Calibri"/>
                <a:ea typeface="Calibri"/>
                <a:cs typeface="Calibri"/>
                <a:sym typeface="Calibri"/>
              </a:defRPr>
            </a:lvl7pPr>
            <a:lvl8pPr marL="0" marR="0" lvl="7" indent="0" algn="r" rtl="0">
              <a:spcBef>
                <a:spcPts val="0"/>
              </a:spcBef>
              <a:buNone/>
              <a:defRPr sz="1050">
                <a:solidFill>
                  <a:srgbClr val="FFFFFF"/>
                </a:solidFill>
                <a:latin typeface="Calibri"/>
                <a:ea typeface="Calibri"/>
                <a:cs typeface="Calibri"/>
                <a:sym typeface="Calibri"/>
              </a:defRPr>
            </a:lvl8pPr>
            <a:lvl9pPr marL="0" marR="0" lvl="8" indent="0" algn="r" rtl="0">
              <a:spcBef>
                <a:spcPts val="0"/>
              </a:spcBef>
              <a:buNone/>
              <a:defRPr sz="1050">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9" name="Google Shape;29;p40"/>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
          <p:cNvSpPr txBox="1">
            <a:spLocks noGrp="1"/>
          </p:cNvSpPr>
          <p:nvPr>
            <p:ph type="title"/>
          </p:nvPr>
        </p:nvSpPr>
        <p:spPr>
          <a:xfrm>
            <a:off x="1717193" y="549275"/>
            <a:ext cx="8757613" cy="557106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b="1">
                <a:solidFill>
                  <a:schemeClr val="dk1"/>
                </a:solidFill>
                <a:latin typeface="Arial"/>
                <a:ea typeface="Arial"/>
                <a:cs typeface="Arial"/>
                <a:sym typeface="Arial"/>
              </a:rPr>
              <a:t>LECTURE ID	       :18B11CS311STL02</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PROGRAMME           : B.Tech.</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COURSE TITLE 	       : Computer Networks and</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                                      Internet of Things</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LECTURE TITLE       : </a:t>
            </a:r>
            <a:r>
              <a:rPr lang="en-US" b="1">
                <a:solidFill>
                  <a:srgbClr val="000000"/>
                </a:solidFill>
                <a:latin typeface="Arial"/>
                <a:ea typeface="Arial"/>
                <a:cs typeface="Arial"/>
                <a:sym typeface="Arial"/>
              </a:rPr>
              <a:t>Routing Principle (Part </a:t>
            </a:r>
            <a:r>
              <a:rPr lang="en-US" b="1">
                <a:solidFill>
                  <a:srgbClr val="000000"/>
                </a:solidFill>
                <a:latin typeface="Times New Roman"/>
                <a:ea typeface="Times New Roman"/>
                <a:cs typeface="Times New Roman"/>
                <a:sym typeface="Times New Roman"/>
              </a:rPr>
              <a:t>I</a:t>
            </a:r>
            <a:r>
              <a:rPr lang="en-US" b="1">
                <a:solidFill>
                  <a:srgbClr val="000000"/>
                </a:solidFill>
                <a:latin typeface="Arial"/>
                <a:ea typeface="Arial"/>
                <a:cs typeface="Arial"/>
                <a:sym typeface="Arial"/>
              </a:rPr>
              <a:t>)</a:t>
            </a:r>
            <a:r>
              <a:rPr lang="en-US" b="1">
                <a:solidFill>
                  <a:schemeClr val="dk1"/>
                </a:solidFill>
                <a:latin typeface="Arial"/>
                <a:ea typeface="Arial"/>
                <a:cs typeface="Arial"/>
                <a:sym typeface="Arial"/>
              </a:rPr>
              <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
            </a:r>
            <a:br>
              <a:rPr lang="en-US" b="1">
                <a:solidFill>
                  <a:schemeClr val="dk1"/>
                </a:solidFill>
                <a:latin typeface="Arial"/>
                <a:ea typeface="Arial"/>
                <a:cs typeface="Arial"/>
                <a:sym typeface="Arial"/>
              </a:rPr>
            </a:br>
            <a:r>
              <a:rPr lang="en-US" b="1">
                <a:solidFill>
                  <a:schemeClr val="dk1"/>
                </a:solidFill>
                <a:latin typeface="Arial"/>
                <a:ea typeface="Arial"/>
                <a:cs typeface="Arial"/>
                <a:sym typeface="Arial"/>
              </a:rPr>
              <a:t>FACULTY NAME      : Dr. Shobhit Tyagi</a:t>
            </a:r>
            <a:r>
              <a:rPr lang="en-US" b="1">
                <a:solidFill>
                  <a:schemeClr val="dk1"/>
                </a:solidFill>
                <a:highlight>
                  <a:srgbClr val="000000"/>
                </a:highlight>
                <a:latin typeface="Arial"/>
                <a:ea typeface="Arial"/>
                <a:cs typeface="Arial"/>
                <a:sym typeface="Arial"/>
              </a:rPr>
              <a:t/>
            </a:r>
            <a:br>
              <a:rPr lang="en-US" b="1">
                <a:solidFill>
                  <a:schemeClr val="dk1"/>
                </a:solidFill>
                <a:highlight>
                  <a:srgbClr val="000000"/>
                </a:highlight>
                <a:latin typeface="Arial"/>
                <a:ea typeface="Arial"/>
                <a:cs typeface="Arial"/>
                <a:sym typeface="Arial"/>
              </a:rPr>
            </a:br>
            <a:endParaRPr b="1">
              <a:solidFill>
                <a:schemeClr val="dk1"/>
              </a:solidFill>
              <a:highlight>
                <a:srgbClr val="000000"/>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5"/>
        <p:cNvGrpSpPr/>
        <p:nvPr/>
      </p:nvGrpSpPr>
      <p:grpSpPr>
        <a:xfrm>
          <a:off x="0" y="0"/>
          <a:ext cx="0" cy="0"/>
          <a:chOff x="0" y="0"/>
          <a:chExt cx="0" cy="0"/>
        </a:xfrm>
      </p:grpSpPr>
      <p:sp>
        <p:nvSpPr>
          <p:cNvPr id="156" name="Google Shape;156;p7"/>
          <p:cNvSpPr txBox="1"/>
          <p:nvPr/>
        </p:nvSpPr>
        <p:spPr>
          <a:xfrm>
            <a:off x="2536494" y="1246553"/>
            <a:ext cx="9447900" cy="43408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a:solidFill>
                  <a:srgbClr val="002060"/>
                </a:solidFill>
                <a:latin typeface="Arial"/>
                <a:ea typeface="Arial"/>
                <a:cs typeface="Arial"/>
                <a:sym typeface="Arial"/>
              </a:rPr>
              <a:t>Routing and Forwarding:</a:t>
            </a:r>
            <a:endParaRPr dirty="0"/>
          </a:p>
          <a:p>
            <a:pPr marL="0" marR="0" lvl="0" indent="0" algn="just" rtl="0">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a:solidFill>
                  <a:schemeClr val="dk1"/>
                </a:solidFill>
                <a:latin typeface="Arial"/>
                <a:ea typeface="Arial"/>
                <a:cs typeface="Arial"/>
                <a:sym typeface="Arial"/>
              </a:rPr>
              <a:t>Forwarding is defined as the action taken by each router when a packet arrives at one of its interfaces</a:t>
            </a:r>
            <a:r>
              <a:rPr lang="en-US" sz="2800" b="1" i="0" dirty="0" smtClean="0">
                <a:solidFill>
                  <a:schemeClr val="dk1"/>
                </a:solidFill>
                <a:latin typeface="Arial"/>
                <a:ea typeface="Arial"/>
                <a:cs typeface="Arial"/>
                <a:sym typeface="Arial"/>
              </a:rPr>
              <a:t>.</a:t>
            </a:r>
          </a:p>
          <a:p>
            <a:pPr marL="285750" marR="0" lvl="0" indent="-285750" algn="just" rtl="0">
              <a:spcBef>
                <a:spcPts val="0"/>
              </a:spcBef>
              <a:spcAft>
                <a:spcPts val="0"/>
              </a:spcAft>
              <a:buClr>
                <a:schemeClr val="dk1"/>
              </a:buClr>
              <a:buSzPts val="2800"/>
              <a:buFont typeface="Arial"/>
              <a:buChar char="•"/>
            </a:pPr>
            <a:endParaRPr dirty="0"/>
          </a:p>
          <a:p>
            <a:pPr marL="0" marR="0" lvl="0" indent="0" algn="just" rtl="0">
              <a:lnSpc>
                <a:spcPct val="35714"/>
              </a:lnSpc>
              <a:spcBef>
                <a:spcPts val="0"/>
              </a:spcBef>
              <a:spcAft>
                <a:spcPts val="0"/>
              </a:spcAft>
              <a:buNone/>
            </a:pPr>
            <a:r>
              <a:rPr lang="en-US" sz="2800" b="1" i="0" dirty="0">
                <a:solidFill>
                  <a:schemeClr val="dk1"/>
                </a:solidFill>
                <a:latin typeface="Arial"/>
                <a:ea typeface="Arial"/>
                <a:cs typeface="Arial"/>
                <a:sym typeface="Arial"/>
              </a:rPr>
              <a:t> </a:t>
            </a:r>
            <a:endParaRPr sz="2800" b="1"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a:solidFill>
                  <a:schemeClr val="dk1"/>
                </a:solidFill>
                <a:latin typeface="Arial"/>
                <a:ea typeface="Arial"/>
                <a:cs typeface="Arial"/>
                <a:sym typeface="Arial"/>
              </a:rPr>
              <a:t>When a router receives a packet from one of its attached networks, it </a:t>
            </a:r>
            <a:r>
              <a:rPr lang="en-US" sz="2800" b="1" dirty="0">
                <a:solidFill>
                  <a:schemeClr val="dk1"/>
                </a:solidFill>
                <a:latin typeface="Arial"/>
                <a:ea typeface="Arial"/>
                <a:cs typeface="Arial"/>
                <a:sym typeface="Arial"/>
              </a:rPr>
              <a:t>must</a:t>
            </a:r>
            <a:r>
              <a:rPr lang="en-US" sz="2800" b="1" i="0" dirty="0">
                <a:solidFill>
                  <a:schemeClr val="dk1"/>
                </a:solidFill>
                <a:latin typeface="Arial"/>
                <a:ea typeface="Arial"/>
                <a:cs typeface="Arial"/>
                <a:sym typeface="Arial"/>
              </a:rPr>
              <a:t> forward the packet to another attached network (in the case of unicast routing) or to </a:t>
            </a:r>
            <a:r>
              <a:rPr lang="en-US" sz="2800" b="1" dirty="0">
                <a:solidFill>
                  <a:schemeClr val="dk1"/>
                </a:solidFill>
                <a:latin typeface="Arial"/>
                <a:ea typeface="Arial"/>
                <a:cs typeface="Arial"/>
                <a:sym typeface="Arial"/>
              </a:rPr>
              <a:t>multiple</a:t>
            </a:r>
            <a:r>
              <a:rPr lang="en-US" sz="2800" b="1" i="0" dirty="0">
                <a:solidFill>
                  <a:schemeClr val="dk1"/>
                </a:solidFill>
                <a:latin typeface="Arial"/>
                <a:ea typeface="Arial"/>
                <a:cs typeface="Arial"/>
                <a:sym typeface="Arial"/>
              </a:rPr>
              <a:t> attached networks (in the case of multicast routing). </a:t>
            </a:r>
            <a:endParaRPr dirty="0"/>
          </a:p>
        </p:txBody>
      </p:sp>
      <p:sp>
        <p:nvSpPr>
          <p:cNvPr id="157" name="Google Shape;157;p7"/>
          <p:cNvSpPr txBox="1"/>
          <p:nvPr/>
        </p:nvSpPr>
        <p:spPr>
          <a:xfrm>
            <a:off x="3822626" y="156539"/>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8"/>
          <p:cNvSpPr txBox="1"/>
          <p:nvPr/>
        </p:nvSpPr>
        <p:spPr>
          <a:xfrm>
            <a:off x="2495550" y="1196806"/>
            <a:ext cx="9583800" cy="35393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a:solidFill>
                  <a:srgbClr val="002060"/>
                </a:solidFill>
                <a:latin typeface="Arial"/>
                <a:ea typeface="Arial"/>
                <a:cs typeface="Arial"/>
                <a:sym typeface="Arial"/>
              </a:rPr>
              <a:t>Advantages of Network Layer Services: </a:t>
            </a:r>
            <a:endParaRPr dirty="0"/>
          </a:p>
          <a:p>
            <a:pPr marL="0" marR="0" lvl="0" indent="0" algn="just" rtl="0">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The </a:t>
            </a:r>
            <a:r>
              <a:rPr lang="en-US" sz="2800" b="1" dirty="0" err="1">
                <a:solidFill>
                  <a:schemeClr val="dk1"/>
                </a:solidFill>
                <a:latin typeface="Arial"/>
                <a:ea typeface="Arial"/>
                <a:cs typeface="Arial"/>
                <a:sym typeface="Arial"/>
              </a:rPr>
              <a:t>p</a:t>
            </a:r>
            <a:r>
              <a:rPr lang="en-US" sz="2800" b="1" i="0" dirty="0" err="1">
                <a:solidFill>
                  <a:schemeClr val="dk1"/>
                </a:solidFill>
                <a:latin typeface="Arial"/>
                <a:ea typeface="Arial"/>
                <a:cs typeface="Arial"/>
                <a:sym typeface="Arial"/>
              </a:rPr>
              <a:t>acketization</a:t>
            </a:r>
            <a:r>
              <a:rPr lang="en-US" sz="2800" b="1" i="0" dirty="0">
                <a:solidFill>
                  <a:schemeClr val="dk1"/>
                </a:solidFill>
                <a:latin typeface="Arial"/>
                <a:ea typeface="Arial"/>
                <a:cs typeface="Arial"/>
                <a:sym typeface="Arial"/>
              </a:rPr>
              <a:t> service in the Network layer facilitates the efficient transportation of data packets</a:t>
            </a:r>
            <a:r>
              <a:rPr lang="en-US" sz="2800" b="1" i="0" dirty="0" smtClean="0">
                <a:solidFill>
                  <a:schemeClr val="dk1"/>
                </a:solidFill>
                <a:latin typeface="Arial"/>
                <a:ea typeface="Arial"/>
                <a:cs typeface="Arial"/>
                <a:sym typeface="Arial"/>
              </a:rPr>
              <a:t>.</a:t>
            </a:r>
          </a:p>
          <a:p>
            <a:pPr marR="0" lvl="0" algn="just" rtl="0">
              <a:spcBef>
                <a:spcPts val="0"/>
              </a:spcBef>
              <a:spcAft>
                <a:spcPts val="0"/>
              </a:spcAft>
              <a:buClr>
                <a:schemeClr val="dk1"/>
              </a:buClr>
              <a:buSzPts val="2800"/>
            </a:pPr>
            <a:endParaRPr lang="en-US" sz="2800" b="1" dirty="0">
              <a:solidFill>
                <a:schemeClr val="dk1"/>
              </a:solidFill>
            </a:endParaRPr>
          </a:p>
          <a:p>
            <a:pPr marR="0" lvl="0" algn="just" rtl="0">
              <a:spcBef>
                <a:spcPts val="0"/>
              </a:spcBef>
              <a:spcAft>
                <a:spcPts val="0"/>
              </a:spcAft>
              <a:buClr>
                <a:schemeClr val="dk1"/>
              </a:buClr>
              <a:buSzPts val="2800"/>
            </a:pPr>
            <a:r>
              <a:rPr lang="en-US" sz="2800" b="1" i="0" dirty="0" smtClean="0">
                <a:solidFill>
                  <a:schemeClr val="dk1"/>
                </a:solidFill>
                <a:latin typeface="Arial"/>
                <a:ea typeface="Arial"/>
                <a:cs typeface="Arial"/>
                <a:sym typeface="Arial"/>
              </a:rPr>
              <a:t> </a:t>
            </a:r>
            <a:endParaRPr sz="2800" b="1"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err="1">
                <a:solidFill>
                  <a:schemeClr val="dk1"/>
                </a:solidFill>
                <a:latin typeface="Arial"/>
                <a:ea typeface="Arial"/>
                <a:cs typeface="Arial"/>
                <a:sym typeface="Arial"/>
              </a:rPr>
              <a:t>Packetization</a:t>
            </a:r>
            <a:r>
              <a:rPr lang="en-US" sz="2800" b="1" i="0" dirty="0">
                <a:solidFill>
                  <a:schemeClr val="dk1"/>
                </a:solidFill>
                <a:latin typeface="Arial"/>
                <a:ea typeface="Arial"/>
                <a:cs typeface="Arial"/>
                <a:sym typeface="Arial"/>
              </a:rPr>
              <a:t> </a:t>
            </a:r>
            <a:r>
              <a:rPr lang="en-US" sz="2800" b="1" dirty="0">
                <a:solidFill>
                  <a:schemeClr val="dk1"/>
                </a:solidFill>
                <a:latin typeface="Arial"/>
                <a:ea typeface="Arial"/>
                <a:cs typeface="Arial"/>
                <a:sym typeface="Arial"/>
              </a:rPr>
              <a:t>helps</a:t>
            </a:r>
            <a:r>
              <a:rPr lang="en-US" sz="2800" b="1" i="0" dirty="0">
                <a:solidFill>
                  <a:schemeClr val="dk1"/>
                </a:solidFill>
                <a:latin typeface="Arial"/>
                <a:ea typeface="Arial"/>
                <a:cs typeface="Arial"/>
                <a:sym typeface="Arial"/>
              </a:rPr>
              <a:t> eliminate single points of failure in data communication systems</a:t>
            </a:r>
            <a:r>
              <a:rPr lang="en-US" sz="2800" b="1" i="0" dirty="0" smtClean="0">
                <a:solidFill>
                  <a:schemeClr val="dk1"/>
                </a:solidFill>
                <a:latin typeface="Arial"/>
                <a:ea typeface="Arial"/>
                <a:cs typeface="Arial"/>
                <a:sym typeface="Arial"/>
              </a:rPr>
              <a:t>.</a:t>
            </a:r>
            <a:endParaRPr dirty="0"/>
          </a:p>
        </p:txBody>
      </p:sp>
      <p:sp>
        <p:nvSpPr>
          <p:cNvPr id="163" name="Google Shape;163;p8"/>
          <p:cNvSpPr txBox="1"/>
          <p:nvPr/>
        </p:nvSpPr>
        <p:spPr>
          <a:xfrm>
            <a:off x="3781682" y="129243"/>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txBox="1"/>
          <p:nvPr/>
        </p:nvSpPr>
        <p:spPr>
          <a:xfrm>
            <a:off x="2495550" y="1196806"/>
            <a:ext cx="9583800" cy="41857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a:solidFill>
                  <a:srgbClr val="002060"/>
                </a:solidFill>
                <a:latin typeface="Arial"/>
                <a:ea typeface="Arial"/>
                <a:cs typeface="Arial"/>
                <a:sym typeface="Arial"/>
              </a:rPr>
              <a:t>Advantages of Network Layer Services: </a:t>
            </a:r>
            <a:endParaRPr dirty="0"/>
          </a:p>
          <a:p>
            <a:pPr marL="0" marR="0" lvl="0" indent="0" algn="just" rtl="0">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smtClean="0">
                <a:solidFill>
                  <a:schemeClr val="dk1"/>
                </a:solidFill>
                <a:latin typeface="Arial"/>
                <a:ea typeface="Arial"/>
                <a:cs typeface="Arial"/>
                <a:sym typeface="Arial"/>
              </a:rPr>
              <a:t>Routers </a:t>
            </a:r>
            <a:r>
              <a:rPr lang="en-US" sz="2800" b="1" i="0" dirty="0">
                <a:solidFill>
                  <a:schemeClr val="dk1"/>
                </a:solidFill>
                <a:latin typeface="Arial"/>
                <a:ea typeface="Arial"/>
                <a:cs typeface="Arial"/>
                <a:sym typeface="Arial"/>
              </a:rPr>
              <a:t>in the Network layer reduce network traffic by creating separate collision and broadcast domains</a:t>
            </a:r>
            <a:r>
              <a:rPr lang="en-US" sz="2800" b="1" i="0" dirty="0" smtClean="0">
                <a:solidFill>
                  <a:schemeClr val="dk1"/>
                </a:solidFill>
                <a:latin typeface="Arial"/>
                <a:ea typeface="Arial"/>
                <a:cs typeface="Arial"/>
                <a:sym typeface="Arial"/>
              </a:rPr>
              <a:t>.</a:t>
            </a:r>
          </a:p>
          <a:p>
            <a:pPr marL="285750" marR="0" lvl="0" indent="-285750" algn="just" rtl="0">
              <a:spcBef>
                <a:spcPts val="0"/>
              </a:spcBef>
              <a:spcAft>
                <a:spcPts val="0"/>
              </a:spcAft>
              <a:buClr>
                <a:schemeClr val="dk1"/>
              </a:buClr>
              <a:buSzPts val="2800"/>
              <a:buFont typeface="Arial"/>
              <a:buChar char="•"/>
            </a:pPr>
            <a:endParaRPr lang="en-US" sz="2800" b="1" dirty="0">
              <a:solidFill>
                <a:schemeClr val="dk1"/>
              </a:solidFill>
            </a:endParaRPr>
          </a:p>
          <a:p>
            <a:pPr marL="285750" marR="0" lvl="0" indent="-285750" algn="just" rtl="0">
              <a:spcBef>
                <a:spcPts val="0"/>
              </a:spcBef>
              <a:spcAft>
                <a:spcPts val="0"/>
              </a:spcAft>
              <a:buClr>
                <a:schemeClr val="dk1"/>
              </a:buClr>
              <a:buSzPts val="2800"/>
              <a:buFont typeface="Arial"/>
              <a:buChar char="•"/>
            </a:pPr>
            <a:endParaRPr dirty="0"/>
          </a:p>
          <a:p>
            <a:pPr marL="285750" marR="0" lvl="0" indent="-285750" algn="just" rtl="0">
              <a:spcBef>
                <a:spcPts val="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Through f</a:t>
            </a:r>
            <a:r>
              <a:rPr lang="en-US" sz="2800" b="1" i="0" dirty="0">
                <a:solidFill>
                  <a:schemeClr val="dk1"/>
                </a:solidFill>
                <a:latin typeface="Arial"/>
                <a:ea typeface="Arial"/>
                <a:cs typeface="Arial"/>
                <a:sym typeface="Arial"/>
              </a:rPr>
              <a:t>orwarding, data packets are effectively transferred from one location to another within the network. </a:t>
            </a:r>
            <a:endParaRPr dirty="0"/>
          </a:p>
        </p:txBody>
      </p:sp>
      <p:sp>
        <p:nvSpPr>
          <p:cNvPr id="163" name="Google Shape;163;p8"/>
          <p:cNvSpPr txBox="1"/>
          <p:nvPr/>
        </p:nvSpPr>
        <p:spPr>
          <a:xfrm>
            <a:off x="3781682" y="129243"/>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extLst>
      <p:ext uri="{BB962C8B-B14F-4D97-AF65-F5344CB8AC3E}">
        <p14:creationId xmlns:p14="http://schemas.microsoft.com/office/powerpoint/2010/main" val="2082752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9"/>
          <p:cNvSpPr txBox="1"/>
          <p:nvPr/>
        </p:nvSpPr>
        <p:spPr>
          <a:xfrm>
            <a:off x="3275130" y="152986"/>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Datagram and VC Services</a:t>
            </a:r>
            <a:endParaRPr dirty="0"/>
          </a:p>
        </p:txBody>
      </p:sp>
      <p:sp>
        <p:nvSpPr>
          <p:cNvPr id="169" name="Google Shape;169;p9"/>
          <p:cNvSpPr txBox="1"/>
          <p:nvPr/>
        </p:nvSpPr>
        <p:spPr>
          <a:xfrm>
            <a:off x="2650715" y="1509842"/>
            <a:ext cx="9335400" cy="138495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a:solidFill>
                  <a:schemeClr val="dk1"/>
                </a:solidFill>
                <a:latin typeface="Arial"/>
                <a:ea typeface="Arial"/>
                <a:cs typeface="Arial"/>
                <a:sym typeface="Arial"/>
              </a:rPr>
              <a:t>Both Virtual Circuits and Datagram Networks are types of connection services used for transmitting information from a sender to a receiver</a:t>
            </a:r>
            <a:r>
              <a:rPr lang="en-US" sz="2800" b="1" i="0" dirty="0" smtClean="0">
                <a:solidFill>
                  <a:schemeClr val="dk1"/>
                </a:solidFill>
                <a:latin typeface="Arial"/>
                <a:ea typeface="Arial"/>
                <a:cs typeface="Arial"/>
                <a:sym typeface="Arial"/>
              </a:rPr>
              <a: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p:nvPr/>
        </p:nvSpPr>
        <p:spPr>
          <a:xfrm>
            <a:off x="3275130" y="152986"/>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Datagram and VC Services</a:t>
            </a:r>
            <a:endParaRPr dirty="0"/>
          </a:p>
        </p:txBody>
      </p:sp>
      <p:sp>
        <p:nvSpPr>
          <p:cNvPr id="169" name="Google Shape;169;p9"/>
          <p:cNvSpPr txBox="1"/>
          <p:nvPr/>
        </p:nvSpPr>
        <p:spPr>
          <a:xfrm>
            <a:off x="2650716" y="1523491"/>
            <a:ext cx="9335400" cy="39702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smtClean="0">
                <a:solidFill>
                  <a:schemeClr val="dk1"/>
                </a:solidFill>
                <a:latin typeface="Arial"/>
                <a:ea typeface="Arial"/>
                <a:cs typeface="Arial"/>
                <a:sym typeface="Arial"/>
              </a:rPr>
              <a:t>The </a:t>
            </a:r>
            <a:r>
              <a:rPr lang="en-US" sz="2800" b="1" dirty="0">
                <a:solidFill>
                  <a:schemeClr val="dk1"/>
                </a:solidFill>
                <a:latin typeface="Arial"/>
                <a:ea typeface="Arial"/>
                <a:cs typeface="Arial"/>
                <a:sym typeface="Arial"/>
              </a:rPr>
              <a:t>primary</a:t>
            </a:r>
            <a:r>
              <a:rPr lang="en-US" sz="2800" b="1" i="0" dirty="0">
                <a:solidFill>
                  <a:schemeClr val="dk1"/>
                </a:solidFill>
                <a:latin typeface="Arial"/>
                <a:ea typeface="Arial"/>
                <a:cs typeface="Arial"/>
                <a:sym typeface="Arial"/>
              </a:rPr>
              <a:t> difference between the two is that </a:t>
            </a:r>
            <a:r>
              <a:rPr lang="en-US" sz="2800" b="1" dirty="0">
                <a:solidFill>
                  <a:schemeClr val="dk1"/>
                </a:solidFill>
                <a:latin typeface="Arial"/>
                <a:ea typeface="Arial"/>
                <a:cs typeface="Arial"/>
                <a:sym typeface="Arial"/>
              </a:rPr>
              <a:t>V</a:t>
            </a:r>
            <a:r>
              <a:rPr lang="en-US" sz="2800" b="1" i="0" dirty="0">
                <a:solidFill>
                  <a:schemeClr val="dk1"/>
                </a:solidFill>
                <a:latin typeface="Arial"/>
                <a:ea typeface="Arial"/>
                <a:cs typeface="Arial"/>
                <a:sym typeface="Arial"/>
              </a:rPr>
              <a:t>irtual </a:t>
            </a:r>
            <a:r>
              <a:rPr lang="en-US" sz="2800" b="1" dirty="0">
                <a:solidFill>
                  <a:schemeClr val="dk1"/>
                </a:solidFill>
                <a:latin typeface="Arial"/>
                <a:ea typeface="Arial"/>
                <a:cs typeface="Arial"/>
                <a:sym typeface="Arial"/>
              </a:rPr>
              <a:t>C</a:t>
            </a:r>
            <a:r>
              <a:rPr lang="en-US" sz="2800" b="1" i="0" dirty="0">
                <a:solidFill>
                  <a:schemeClr val="dk1"/>
                </a:solidFill>
                <a:latin typeface="Arial"/>
                <a:ea typeface="Arial"/>
                <a:cs typeface="Arial"/>
                <a:sym typeface="Arial"/>
              </a:rPr>
              <a:t>ircuits are connection-oriented services requiring resources </a:t>
            </a:r>
            <a:r>
              <a:rPr lang="en-US" sz="2800" b="1" dirty="0">
                <a:solidFill>
                  <a:schemeClr val="dk1"/>
                </a:solidFill>
                <a:latin typeface="Arial"/>
                <a:ea typeface="Arial"/>
                <a:cs typeface="Arial"/>
                <a:sym typeface="Arial"/>
              </a:rPr>
              <a:t>such as</a:t>
            </a:r>
            <a:r>
              <a:rPr lang="en-US" sz="2800" b="1" i="0" dirty="0">
                <a:solidFill>
                  <a:schemeClr val="dk1"/>
                </a:solidFill>
                <a:latin typeface="Arial"/>
                <a:ea typeface="Arial"/>
                <a:cs typeface="Arial"/>
                <a:sym typeface="Arial"/>
              </a:rPr>
              <a:t> buffers, CPU, and bandwidth for a data transfer session. </a:t>
            </a:r>
            <a:endParaRPr lang="en-US" sz="2800" b="1" i="0" dirty="0" smtClean="0">
              <a:solidFill>
                <a:schemeClr val="dk1"/>
              </a:solidFill>
              <a:latin typeface="Arial"/>
              <a:ea typeface="Arial"/>
              <a:cs typeface="Arial"/>
              <a:sym typeface="Arial"/>
            </a:endParaRPr>
          </a:p>
          <a:p>
            <a:pPr marL="0" marR="0" lvl="0" indent="0" algn="just" rtl="0">
              <a:spcBef>
                <a:spcPts val="0"/>
              </a:spcBef>
              <a:spcAft>
                <a:spcPts val="0"/>
              </a:spcAft>
              <a:buNone/>
            </a:pPr>
            <a:endParaRPr lang="en-US" sz="2800" b="1" dirty="0">
              <a:solidFill>
                <a:schemeClr val="dk1"/>
              </a:solidFill>
            </a:endParaRPr>
          </a:p>
          <a:p>
            <a:pPr marL="0" marR="0" lvl="0" indent="0" algn="just" rtl="0">
              <a:spcBef>
                <a:spcPts val="0"/>
              </a:spcBef>
              <a:spcAft>
                <a:spcPts val="0"/>
              </a:spcAft>
              <a:buNone/>
            </a:pPr>
            <a:endParaRPr lang="en-US" sz="2800" b="1" i="0" dirty="0" smtClean="0">
              <a:solidFill>
                <a:schemeClr val="dk1"/>
              </a:solidFill>
              <a:latin typeface="Arial"/>
              <a:ea typeface="Arial"/>
              <a:cs typeface="Arial"/>
              <a:sym typeface="Arial"/>
            </a:endParaRPr>
          </a:p>
          <a:p>
            <a:pPr marL="0" marR="0" lvl="0" indent="0" algn="just" rtl="0">
              <a:spcBef>
                <a:spcPts val="0"/>
              </a:spcBef>
              <a:spcAft>
                <a:spcPts val="0"/>
              </a:spcAft>
              <a:buNone/>
            </a:pPr>
            <a:r>
              <a:rPr lang="en-US" sz="2800" b="1" i="0" dirty="0" smtClean="0">
                <a:solidFill>
                  <a:schemeClr val="dk1"/>
                </a:solidFill>
                <a:latin typeface="Arial"/>
                <a:ea typeface="Arial"/>
                <a:cs typeface="Arial"/>
                <a:sym typeface="Arial"/>
              </a:rPr>
              <a:t>In </a:t>
            </a:r>
            <a:r>
              <a:rPr lang="en-US" sz="2800" b="1" i="0" dirty="0">
                <a:solidFill>
                  <a:schemeClr val="dk1"/>
                </a:solidFill>
                <a:latin typeface="Arial"/>
                <a:ea typeface="Arial"/>
                <a:cs typeface="Arial"/>
                <a:sym typeface="Arial"/>
              </a:rPr>
              <a:t>contrast, </a:t>
            </a:r>
            <a:r>
              <a:rPr lang="en-US" sz="2800" b="1" dirty="0">
                <a:solidFill>
                  <a:schemeClr val="dk1"/>
                </a:solidFill>
                <a:latin typeface="Arial"/>
                <a:ea typeface="Arial"/>
                <a:cs typeface="Arial"/>
                <a:sym typeface="Arial"/>
              </a:rPr>
              <a:t>D</a:t>
            </a:r>
            <a:r>
              <a:rPr lang="en-US" sz="2800" b="1" i="0" dirty="0">
                <a:solidFill>
                  <a:schemeClr val="dk1"/>
                </a:solidFill>
                <a:latin typeface="Arial"/>
                <a:ea typeface="Arial"/>
                <a:cs typeface="Arial"/>
                <a:sym typeface="Arial"/>
              </a:rPr>
              <a:t>atagram </a:t>
            </a:r>
            <a:r>
              <a:rPr lang="en-US" sz="2800" b="1" dirty="0">
                <a:solidFill>
                  <a:schemeClr val="dk1"/>
                </a:solidFill>
                <a:latin typeface="Arial"/>
                <a:ea typeface="Arial"/>
                <a:cs typeface="Arial"/>
                <a:sym typeface="Arial"/>
              </a:rPr>
              <a:t>N</a:t>
            </a:r>
            <a:r>
              <a:rPr lang="en-US" sz="2800" b="1" i="0" dirty="0">
                <a:solidFill>
                  <a:schemeClr val="dk1"/>
                </a:solidFill>
                <a:latin typeface="Arial"/>
                <a:ea typeface="Arial"/>
                <a:cs typeface="Arial"/>
                <a:sym typeface="Arial"/>
              </a:rPr>
              <a:t>etworks are connectionless services that do not require such resources for data transmission.</a:t>
            </a:r>
            <a:endParaRPr dirty="0"/>
          </a:p>
        </p:txBody>
      </p:sp>
    </p:spTree>
    <p:extLst>
      <p:ext uri="{BB962C8B-B14F-4D97-AF65-F5344CB8AC3E}">
        <p14:creationId xmlns:p14="http://schemas.microsoft.com/office/powerpoint/2010/main" val="297791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0"/>
          <p:cNvSpPr txBox="1"/>
          <p:nvPr/>
        </p:nvSpPr>
        <p:spPr>
          <a:xfrm>
            <a:off x="2459038" y="1036928"/>
            <a:ext cx="9513133" cy="434990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What are Virtual Circuits?</a:t>
            </a:r>
            <a:endParaRPr dirty="0"/>
          </a:p>
          <a:p>
            <a:pPr marL="0" marR="0" lvl="0" indent="0" algn="just" rtl="0">
              <a:lnSpc>
                <a:spcPct val="42857"/>
              </a:lnSpc>
              <a:spcBef>
                <a:spcPts val="0"/>
              </a:spcBef>
              <a:spcAft>
                <a:spcPts val="0"/>
              </a:spcAft>
              <a:buNone/>
            </a:pPr>
            <a:endParaRPr sz="2800" b="1" i="0"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2800" b="1" i="0" dirty="0">
                <a:solidFill>
                  <a:schemeClr val="dk1"/>
                </a:solidFill>
                <a:latin typeface="Arial"/>
                <a:ea typeface="Arial"/>
                <a:cs typeface="Arial"/>
                <a:sym typeface="Arial"/>
              </a:rPr>
              <a:t>A Virtual Circuit is a connection-oriented service where resources </a:t>
            </a:r>
            <a:r>
              <a:rPr lang="en-US" sz="2800" b="1" dirty="0">
                <a:solidFill>
                  <a:schemeClr val="dk1"/>
                </a:solidFill>
                <a:latin typeface="Arial"/>
                <a:ea typeface="Arial"/>
                <a:cs typeface="Arial"/>
                <a:sym typeface="Arial"/>
              </a:rPr>
              <a:t>such as</a:t>
            </a:r>
            <a:r>
              <a:rPr lang="en-US" sz="2800" b="1" i="0" dirty="0">
                <a:solidFill>
                  <a:schemeClr val="dk1"/>
                </a:solidFill>
                <a:latin typeface="Arial"/>
                <a:ea typeface="Arial"/>
                <a:cs typeface="Arial"/>
                <a:sym typeface="Arial"/>
              </a:rPr>
              <a:t> buffers, CPU time, and bandwidth are allocated to create a dedicated data transfer session. </a:t>
            </a:r>
            <a:endParaRPr lang="en-US" sz="2800" b="1" i="0" dirty="0" smtClean="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lang="en-US" sz="2800" b="1" dirty="0">
              <a:solidFill>
                <a:schemeClr val="dk1"/>
              </a:solidFill>
            </a:endParaRPr>
          </a:p>
          <a:p>
            <a:pPr marL="0" marR="0" lvl="0" indent="0" algn="just" rtl="0">
              <a:lnSpc>
                <a:spcPct val="100000"/>
              </a:lnSpc>
              <a:spcBef>
                <a:spcPts val="0"/>
              </a:spcBef>
              <a:spcAft>
                <a:spcPts val="0"/>
              </a:spcAft>
              <a:buNone/>
            </a:pPr>
            <a:r>
              <a:rPr lang="en-US" sz="2800" b="1" i="0" dirty="0" smtClean="0">
                <a:solidFill>
                  <a:schemeClr val="dk1"/>
                </a:solidFill>
                <a:latin typeface="Arial"/>
                <a:ea typeface="Arial"/>
                <a:cs typeface="Arial"/>
                <a:sym typeface="Arial"/>
              </a:rPr>
              <a:t>This </a:t>
            </a:r>
            <a:r>
              <a:rPr lang="en-US" sz="2800" b="1" i="0" dirty="0">
                <a:solidFill>
                  <a:schemeClr val="dk1"/>
                </a:solidFill>
                <a:latin typeface="Arial"/>
                <a:ea typeface="Arial"/>
                <a:cs typeface="Arial"/>
                <a:sym typeface="Arial"/>
              </a:rPr>
              <a:t>type of service is also known as connection-oriented switching.</a:t>
            </a:r>
            <a:endParaRPr dirty="0"/>
          </a:p>
          <a:p>
            <a:pPr marL="0" marR="0" lvl="0" indent="0" algn="just" rtl="0">
              <a:lnSpc>
                <a:spcPct val="42857"/>
              </a:lnSpc>
              <a:spcBef>
                <a:spcPts val="0"/>
              </a:spcBef>
              <a:spcAft>
                <a:spcPts val="0"/>
              </a:spcAft>
              <a:buNone/>
            </a:pPr>
            <a:endParaRPr sz="2800" b="1" i="0" dirty="0">
              <a:solidFill>
                <a:schemeClr val="dk1"/>
              </a:solidFill>
              <a:latin typeface="Arial"/>
              <a:ea typeface="Arial"/>
              <a:cs typeface="Arial"/>
              <a:sym typeface="Arial"/>
            </a:endParaRPr>
          </a:p>
        </p:txBody>
      </p:sp>
      <p:sp>
        <p:nvSpPr>
          <p:cNvPr id="175" name="Google Shape;175;p10"/>
          <p:cNvSpPr txBox="1"/>
          <p:nvPr/>
        </p:nvSpPr>
        <p:spPr>
          <a:xfrm>
            <a:off x="2538151" y="-5172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0"/>
          <p:cNvSpPr txBox="1"/>
          <p:nvPr/>
        </p:nvSpPr>
        <p:spPr>
          <a:xfrm>
            <a:off x="2459038" y="1036928"/>
            <a:ext cx="9513133" cy="4349909"/>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What are Virtual Circuits?</a:t>
            </a:r>
            <a:endParaRPr dirty="0"/>
          </a:p>
          <a:p>
            <a:pPr marL="0" marR="0" lvl="0" indent="0" algn="just" rtl="0">
              <a:lnSpc>
                <a:spcPct val="42857"/>
              </a:lnSpc>
              <a:spcBef>
                <a:spcPts val="0"/>
              </a:spcBef>
              <a:spcAft>
                <a:spcPts val="0"/>
              </a:spcAft>
              <a:buNone/>
            </a:pPr>
            <a:endParaRPr sz="2800" b="1" i="0" dirty="0">
              <a:solidFill>
                <a:schemeClr val="dk1"/>
              </a:solidFill>
              <a:latin typeface="Arial"/>
              <a:ea typeface="Arial"/>
              <a:cs typeface="Arial"/>
              <a:sym typeface="Arial"/>
            </a:endParaRPr>
          </a:p>
          <a:p>
            <a:pPr marL="0" marR="0" lvl="0" indent="0" algn="just" rtl="0">
              <a:lnSpc>
                <a:spcPct val="42857"/>
              </a:lnSpc>
              <a:spcBef>
                <a:spcPts val="0"/>
              </a:spcBef>
              <a:spcAft>
                <a:spcPts val="0"/>
              </a:spcAft>
              <a:buNone/>
            </a:pPr>
            <a:endParaRPr sz="2800" b="1" i="0"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2800" b="1" i="0" dirty="0">
                <a:solidFill>
                  <a:schemeClr val="dk1"/>
                </a:solidFill>
                <a:latin typeface="Arial"/>
                <a:ea typeface="Arial"/>
                <a:cs typeface="Arial"/>
                <a:sym typeface="Arial"/>
              </a:rPr>
              <a:t>In a virtual circuit, the path taken by the first data packet is established and fixed, so all subsequent packets follow the same path and use the same resources. </a:t>
            </a:r>
            <a:endParaRPr lang="en-US" sz="2800" b="1" i="0" dirty="0" smtClean="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lang="en-US" sz="2800" b="1" dirty="0">
              <a:solidFill>
                <a:schemeClr val="dk1"/>
              </a:solidFill>
            </a:endParaRPr>
          </a:p>
          <a:p>
            <a:pPr marL="0" marR="0" lvl="0" indent="0" algn="just" rtl="0">
              <a:lnSpc>
                <a:spcPct val="100000"/>
              </a:lnSpc>
              <a:spcBef>
                <a:spcPts val="0"/>
              </a:spcBef>
              <a:spcAft>
                <a:spcPts val="0"/>
              </a:spcAft>
              <a:buNone/>
            </a:pPr>
            <a:r>
              <a:rPr lang="en-US" sz="2800" b="1" i="0" dirty="0" smtClean="0">
                <a:solidFill>
                  <a:schemeClr val="dk1"/>
                </a:solidFill>
                <a:latin typeface="Arial"/>
                <a:ea typeface="Arial"/>
                <a:cs typeface="Arial"/>
                <a:sym typeface="Arial"/>
              </a:rPr>
              <a:t>As </a:t>
            </a:r>
            <a:r>
              <a:rPr lang="en-US" sz="2800" b="1" i="0" dirty="0">
                <a:solidFill>
                  <a:schemeClr val="dk1"/>
                </a:solidFill>
                <a:latin typeface="Arial"/>
                <a:ea typeface="Arial"/>
                <a:cs typeface="Arial"/>
                <a:sym typeface="Arial"/>
              </a:rPr>
              <a:t>a result, all packets in the same session use a consistent header.</a:t>
            </a:r>
            <a:endParaRPr dirty="0"/>
          </a:p>
        </p:txBody>
      </p:sp>
      <p:sp>
        <p:nvSpPr>
          <p:cNvPr id="175" name="Google Shape;175;p10"/>
          <p:cNvSpPr txBox="1"/>
          <p:nvPr/>
        </p:nvSpPr>
        <p:spPr>
          <a:xfrm>
            <a:off x="2538151" y="-5172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spTree>
    <p:extLst>
      <p:ext uri="{BB962C8B-B14F-4D97-AF65-F5344CB8AC3E}">
        <p14:creationId xmlns:p14="http://schemas.microsoft.com/office/powerpoint/2010/main" val="282865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11"/>
          <p:cNvSpPr txBox="1"/>
          <p:nvPr/>
        </p:nvSpPr>
        <p:spPr>
          <a:xfrm>
            <a:off x="2363503" y="1580990"/>
            <a:ext cx="9532800" cy="4340700"/>
          </a:xfrm>
          <a:prstGeom prst="rect">
            <a:avLst/>
          </a:prstGeom>
          <a:noFill/>
          <a:ln>
            <a:noFill/>
          </a:ln>
        </p:spPr>
        <p:txBody>
          <a:bodyPr spcFirstLastPara="1" wrap="square" lIns="91425" tIns="45700" rIns="91425" bIns="45700" anchor="t" anchorCtr="0">
            <a:spAutoFit/>
          </a:bodyPr>
          <a:lstStyle/>
          <a:p>
            <a:pPr marL="0" marR="0" lvl="0" indent="0" algn="just" rtl="0">
              <a:lnSpc>
                <a:spcPct val="42857"/>
              </a:lnSpc>
              <a:spcBef>
                <a:spcPts val="0"/>
              </a:spcBef>
              <a:spcAft>
                <a:spcPts val="0"/>
              </a:spcAft>
              <a:buNone/>
            </a:pPr>
            <a:r>
              <a:rPr lang="en-US" sz="2800" b="1" dirty="0">
                <a:solidFill>
                  <a:srgbClr val="002060"/>
                </a:solidFill>
                <a:latin typeface="Arial"/>
                <a:ea typeface="Arial"/>
                <a:cs typeface="Arial"/>
                <a:sym typeface="Arial"/>
              </a:rPr>
              <a:t>What are Virtual Circuits?</a:t>
            </a:r>
            <a:endParaRPr dirty="0"/>
          </a:p>
          <a:p>
            <a:pPr marL="0" marR="0" lvl="0" indent="0" algn="just" rtl="0">
              <a:lnSpc>
                <a:spcPct val="42857"/>
              </a:lnSpc>
              <a:spcBef>
                <a:spcPts val="0"/>
              </a:spcBef>
              <a:spcAft>
                <a:spcPts val="0"/>
              </a:spcAft>
              <a:buNone/>
            </a:pPr>
            <a:endParaRPr sz="2800" b="1" i="0"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2800" b="1" dirty="0">
              <a:solidFill>
                <a:schemeClr val="dk1"/>
              </a:solidFill>
            </a:endParaRPr>
          </a:p>
          <a:p>
            <a:pPr marL="0" marR="0" lvl="0" indent="0" algn="just" rtl="0">
              <a:lnSpc>
                <a:spcPct val="100000"/>
              </a:lnSpc>
              <a:spcBef>
                <a:spcPts val="0"/>
              </a:spcBef>
              <a:spcAft>
                <a:spcPts val="0"/>
              </a:spcAft>
              <a:buNone/>
            </a:pPr>
            <a:r>
              <a:rPr lang="en-US" sz="2800" b="1" i="0" dirty="0">
                <a:solidFill>
                  <a:schemeClr val="dk1"/>
                </a:solidFill>
                <a:latin typeface="Arial"/>
                <a:ea typeface="Arial"/>
                <a:cs typeface="Arial"/>
                <a:sym typeface="Arial"/>
              </a:rPr>
              <a:t>Due to these characteristics, virtual circuits are generally less complex and more reliable for data transmission. </a:t>
            </a:r>
            <a:endParaRPr sz="2800" b="1" i="0"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2800" b="1" dirty="0">
              <a:solidFill>
                <a:schemeClr val="dk1"/>
              </a:solidFill>
            </a:endParaRPr>
          </a:p>
          <a:p>
            <a:pPr marL="0" marR="0" lvl="0" indent="0" algn="just" rtl="0">
              <a:lnSpc>
                <a:spcPct val="100000"/>
              </a:lnSpc>
              <a:spcBef>
                <a:spcPts val="0"/>
              </a:spcBef>
              <a:spcAft>
                <a:spcPts val="0"/>
              </a:spcAft>
              <a:buNone/>
            </a:pPr>
            <a:r>
              <a:rPr lang="en-US" sz="2800" b="1" dirty="0">
                <a:solidFill>
                  <a:schemeClr val="dk1"/>
                </a:solidFill>
                <a:latin typeface="Arial"/>
                <a:ea typeface="Arial"/>
                <a:cs typeface="Arial"/>
                <a:sym typeface="Arial"/>
              </a:rPr>
              <a:t>H</a:t>
            </a:r>
            <a:r>
              <a:rPr lang="en-US" sz="2800" b="1" i="0" dirty="0">
                <a:solidFill>
                  <a:schemeClr val="dk1"/>
                </a:solidFill>
                <a:latin typeface="Arial"/>
                <a:ea typeface="Arial"/>
                <a:cs typeface="Arial"/>
                <a:sym typeface="Arial"/>
              </a:rPr>
              <a:t>owever, they </a:t>
            </a:r>
            <a:r>
              <a:rPr lang="en-US" sz="2800" b="1" dirty="0">
                <a:solidFill>
                  <a:schemeClr val="dk1"/>
                </a:solidFill>
                <a:latin typeface="Arial"/>
                <a:ea typeface="Arial"/>
                <a:cs typeface="Arial"/>
                <a:sym typeface="Arial"/>
              </a:rPr>
              <a:t>can be</a:t>
            </a:r>
            <a:r>
              <a:rPr lang="en-US" sz="2800" b="1" i="0" dirty="0">
                <a:solidFill>
                  <a:schemeClr val="dk1"/>
                </a:solidFill>
                <a:latin typeface="Arial"/>
                <a:ea typeface="Arial"/>
                <a:cs typeface="Arial"/>
                <a:sym typeface="Arial"/>
              </a:rPr>
              <a:t> expensive to install and maintain. Virtual circuits are commonly used in Asynchronous Transfer Mode (ATM) networks, which are often employed for telephone calls.</a:t>
            </a:r>
            <a:endParaRPr dirty="0"/>
          </a:p>
        </p:txBody>
      </p:sp>
      <p:sp>
        <p:nvSpPr>
          <p:cNvPr id="181" name="Google Shape;181;p11"/>
          <p:cNvSpPr txBox="1"/>
          <p:nvPr/>
        </p:nvSpPr>
        <p:spPr>
          <a:xfrm>
            <a:off x="2906641" y="6823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Datagram and VC Services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pic>
        <p:nvPicPr>
          <p:cNvPr id="186" name="Google Shape;186;p12"/>
          <p:cNvPicPr preferRelativeResize="0"/>
          <p:nvPr/>
        </p:nvPicPr>
        <p:blipFill rotWithShape="1">
          <a:blip r:embed="rId3">
            <a:alphaModFix/>
          </a:blip>
          <a:srcRect l="5662" t="3" r="11827" b="21784"/>
          <a:stretch/>
        </p:blipFill>
        <p:spPr>
          <a:xfrm>
            <a:off x="1281316" y="7372196"/>
            <a:ext cx="10202407" cy="6351435"/>
          </a:xfrm>
          <a:prstGeom prst="rect">
            <a:avLst/>
          </a:prstGeom>
          <a:noFill/>
          <a:ln>
            <a:noFill/>
          </a:ln>
        </p:spPr>
      </p:pic>
      <p:sp>
        <p:nvSpPr>
          <p:cNvPr id="187" name="Google Shape;187;p12"/>
          <p:cNvSpPr txBox="1"/>
          <p:nvPr/>
        </p:nvSpPr>
        <p:spPr>
          <a:xfrm>
            <a:off x="2633687" y="43807"/>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sp>
        <p:nvSpPr>
          <p:cNvPr id="188" name="Google Shape;188;p12"/>
          <p:cNvSpPr txBox="1"/>
          <p:nvPr/>
        </p:nvSpPr>
        <p:spPr>
          <a:xfrm>
            <a:off x="2820576" y="1091698"/>
            <a:ext cx="5046662" cy="45140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dirty="0">
                <a:solidFill>
                  <a:srgbClr val="002060"/>
                </a:solidFill>
                <a:latin typeface="Arial"/>
                <a:ea typeface="Arial"/>
                <a:cs typeface="Arial"/>
                <a:sym typeface="Arial"/>
              </a:rPr>
              <a:t>What are Virtual Circuits?</a:t>
            </a:r>
            <a:endParaRPr dirty="0"/>
          </a:p>
        </p:txBody>
      </p:sp>
      <p:grpSp>
        <p:nvGrpSpPr>
          <p:cNvPr id="189" name="Google Shape;189;p12"/>
          <p:cNvGrpSpPr/>
          <p:nvPr/>
        </p:nvGrpSpPr>
        <p:grpSpPr>
          <a:xfrm>
            <a:off x="3138985" y="1716879"/>
            <a:ext cx="7932171" cy="4850053"/>
            <a:chOff x="2575835" y="1505153"/>
            <a:chExt cx="7903540" cy="4922079"/>
          </a:xfrm>
        </p:grpSpPr>
        <p:sp>
          <p:nvSpPr>
            <p:cNvPr id="190" name="Google Shape;190;p12"/>
            <p:cNvSpPr txBox="1"/>
            <p:nvPr/>
          </p:nvSpPr>
          <p:spPr>
            <a:xfrm>
              <a:off x="4100774" y="1505153"/>
              <a:ext cx="122822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Sender</a:t>
              </a:r>
              <a:endParaRPr/>
            </a:p>
          </p:txBody>
        </p:sp>
        <p:sp>
          <p:nvSpPr>
            <p:cNvPr id="191" name="Google Shape;191;p12"/>
            <p:cNvSpPr txBox="1"/>
            <p:nvPr/>
          </p:nvSpPr>
          <p:spPr>
            <a:xfrm>
              <a:off x="2575835" y="4768324"/>
              <a:ext cx="215379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 Transfer</a:t>
              </a:r>
              <a:endParaRPr/>
            </a:p>
          </p:txBody>
        </p:sp>
        <p:sp>
          <p:nvSpPr>
            <p:cNvPr id="192" name="Google Shape;192;p12"/>
            <p:cNvSpPr txBox="1"/>
            <p:nvPr/>
          </p:nvSpPr>
          <p:spPr>
            <a:xfrm>
              <a:off x="2648861" y="2623977"/>
              <a:ext cx="204895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Call Request</a:t>
              </a:r>
              <a:endParaRPr/>
            </a:p>
          </p:txBody>
        </p:sp>
        <p:sp>
          <p:nvSpPr>
            <p:cNvPr id="193" name="Google Shape;193;p12"/>
            <p:cNvSpPr txBox="1"/>
            <p:nvPr/>
          </p:nvSpPr>
          <p:spPr>
            <a:xfrm>
              <a:off x="3751384" y="5625682"/>
              <a:ext cx="95571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Clear</a:t>
              </a:r>
              <a:endParaRPr/>
            </a:p>
          </p:txBody>
        </p:sp>
        <p:sp>
          <p:nvSpPr>
            <p:cNvPr id="194" name="Google Shape;194;p12"/>
            <p:cNvSpPr txBox="1"/>
            <p:nvPr/>
          </p:nvSpPr>
          <p:spPr>
            <a:xfrm>
              <a:off x="8649536" y="4744449"/>
              <a:ext cx="69923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ack</a:t>
              </a:r>
              <a:endParaRPr/>
            </a:p>
          </p:txBody>
        </p:sp>
        <p:sp>
          <p:nvSpPr>
            <p:cNvPr id="195" name="Google Shape;195;p12"/>
            <p:cNvSpPr txBox="1"/>
            <p:nvPr/>
          </p:nvSpPr>
          <p:spPr>
            <a:xfrm>
              <a:off x="8616871" y="3455424"/>
              <a:ext cx="186250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Call Accept</a:t>
              </a:r>
              <a:endParaRPr/>
            </a:p>
          </p:txBody>
        </p:sp>
        <p:sp>
          <p:nvSpPr>
            <p:cNvPr id="196" name="Google Shape;196;p12"/>
            <p:cNvSpPr txBox="1"/>
            <p:nvPr/>
          </p:nvSpPr>
          <p:spPr>
            <a:xfrm>
              <a:off x="6106225" y="1505153"/>
              <a:ext cx="112562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Nodes</a:t>
              </a:r>
              <a:endParaRPr/>
            </a:p>
          </p:txBody>
        </p:sp>
        <p:sp>
          <p:nvSpPr>
            <p:cNvPr id="197" name="Google Shape;197;p12"/>
            <p:cNvSpPr txBox="1"/>
            <p:nvPr/>
          </p:nvSpPr>
          <p:spPr>
            <a:xfrm>
              <a:off x="7925516" y="1505153"/>
              <a:ext cx="147027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Receiver</a:t>
              </a:r>
              <a:endParaRPr/>
            </a:p>
          </p:txBody>
        </p:sp>
        <p:cxnSp>
          <p:nvCxnSpPr>
            <p:cNvPr id="198" name="Google Shape;198;p12"/>
            <p:cNvCxnSpPr/>
            <p:nvPr/>
          </p:nvCxnSpPr>
          <p:spPr>
            <a:xfrm>
              <a:off x="4688544" y="2607976"/>
              <a:ext cx="0" cy="3819256"/>
            </a:xfrm>
            <a:prstGeom prst="straightConnector1">
              <a:avLst/>
            </a:prstGeom>
            <a:noFill/>
            <a:ln w="38100" cap="flat" cmpd="sng">
              <a:solidFill>
                <a:srgbClr val="002060"/>
              </a:solidFill>
              <a:prstDash val="solid"/>
              <a:round/>
              <a:headEnd type="none" w="sm" len="sm"/>
              <a:tailEnd type="none" w="sm" len="sm"/>
            </a:ln>
          </p:spPr>
        </p:cxnSp>
        <p:cxnSp>
          <p:nvCxnSpPr>
            <p:cNvPr id="199" name="Google Shape;199;p12"/>
            <p:cNvCxnSpPr/>
            <p:nvPr/>
          </p:nvCxnSpPr>
          <p:spPr>
            <a:xfrm>
              <a:off x="5977489" y="2607976"/>
              <a:ext cx="0" cy="3819256"/>
            </a:xfrm>
            <a:prstGeom prst="straightConnector1">
              <a:avLst/>
            </a:prstGeom>
            <a:noFill/>
            <a:ln w="38100" cap="flat" cmpd="sng">
              <a:solidFill>
                <a:srgbClr val="002060"/>
              </a:solidFill>
              <a:prstDash val="solid"/>
              <a:round/>
              <a:headEnd type="none" w="sm" len="sm"/>
              <a:tailEnd type="none" w="sm" len="sm"/>
            </a:ln>
          </p:spPr>
        </p:cxnSp>
        <p:cxnSp>
          <p:nvCxnSpPr>
            <p:cNvPr id="200" name="Google Shape;200;p12"/>
            <p:cNvCxnSpPr/>
            <p:nvPr/>
          </p:nvCxnSpPr>
          <p:spPr>
            <a:xfrm>
              <a:off x="7287021" y="2607976"/>
              <a:ext cx="0" cy="3819256"/>
            </a:xfrm>
            <a:prstGeom prst="straightConnector1">
              <a:avLst/>
            </a:prstGeom>
            <a:noFill/>
            <a:ln w="38100" cap="flat" cmpd="sng">
              <a:solidFill>
                <a:srgbClr val="002060"/>
              </a:solidFill>
              <a:prstDash val="solid"/>
              <a:round/>
              <a:headEnd type="none" w="sm" len="sm"/>
              <a:tailEnd type="none" w="sm" len="sm"/>
            </a:ln>
          </p:spPr>
        </p:cxnSp>
        <p:cxnSp>
          <p:nvCxnSpPr>
            <p:cNvPr id="201" name="Google Shape;201;p12"/>
            <p:cNvCxnSpPr/>
            <p:nvPr/>
          </p:nvCxnSpPr>
          <p:spPr>
            <a:xfrm>
              <a:off x="8602877" y="2607976"/>
              <a:ext cx="0" cy="3819256"/>
            </a:xfrm>
            <a:prstGeom prst="straightConnector1">
              <a:avLst/>
            </a:prstGeom>
            <a:noFill/>
            <a:ln w="38100" cap="flat" cmpd="sng">
              <a:solidFill>
                <a:srgbClr val="002060"/>
              </a:solidFill>
              <a:prstDash val="solid"/>
              <a:round/>
              <a:headEnd type="none" w="sm" len="sm"/>
              <a:tailEnd type="none" w="sm" len="sm"/>
            </a:ln>
          </p:spPr>
        </p:cxnSp>
        <p:cxnSp>
          <p:nvCxnSpPr>
            <p:cNvPr id="202" name="Google Shape;202;p12"/>
            <p:cNvCxnSpPr/>
            <p:nvPr/>
          </p:nvCxnSpPr>
          <p:spPr>
            <a:xfrm rot="10800000">
              <a:off x="4707095" y="2869257"/>
              <a:ext cx="3884456" cy="483543"/>
            </a:xfrm>
            <a:prstGeom prst="straightConnector1">
              <a:avLst/>
            </a:prstGeom>
            <a:noFill/>
            <a:ln w="38100" cap="flat" cmpd="sng">
              <a:solidFill>
                <a:srgbClr val="002060"/>
              </a:solidFill>
              <a:prstDash val="solid"/>
              <a:round/>
              <a:headEnd type="none" w="sm" len="sm"/>
              <a:tailEnd type="none" w="sm" len="sm"/>
            </a:ln>
          </p:spPr>
        </p:cxnSp>
        <p:cxnSp>
          <p:nvCxnSpPr>
            <p:cNvPr id="203" name="Google Shape;203;p12"/>
            <p:cNvCxnSpPr/>
            <p:nvPr/>
          </p:nvCxnSpPr>
          <p:spPr>
            <a:xfrm flipH="1">
              <a:off x="4695825" y="3686257"/>
              <a:ext cx="3895725" cy="1058461"/>
            </a:xfrm>
            <a:prstGeom prst="straightConnector1">
              <a:avLst/>
            </a:prstGeom>
            <a:noFill/>
            <a:ln w="38100" cap="flat" cmpd="sng">
              <a:solidFill>
                <a:srgbClr val="002060"/>
              </a:solidFill>
              <a:prstDash val="solid"/>
              <a:round/>
              <a:headEnd type="none" w="sm" len="sm"/>
              <a:tailEnd type="none" w="sm" len="sm"/>
            </a:ln>
          </p:spPr>
        </p:cxnSp>
        <p:cxnSp>
          <p:nvCxnSpPr>
            <p:cNvPr id="204" name="Google Shape;204;p12"/>
            <p:cNvCxnSpPr/>
            <p:nvPr/>
          </p:nvCxnSpPr>
          <p:spPr>
            <a:xfrm flipH="1">
              <a:off x="4695825" y="5894809"/>
              <a:ext cx="3895725" cy="1"/>
            </a:xfrm>
            <a:prstGeom prst="straightConnector1">
              <a:avLst/>
            </a:prstGeom>
            <a:noFill/>
            <a:ln w="38100" cap="flat" cmpd="sng">
              <a:solidFill>
                <a:srgbClr val="002060"/>
              </a:solidFill>
              <a:prstDash val="solid"/>
              <a:round/>
              <a:headEnd type="none" w="sm" len="sm"/>
              <a:tailEnd type="none" w="sm" len="sm"/>
            </a:ln>
          </p:spPr>
        </p:cxnSp>
        <p:cxnSp>
          <p:nvCxnSpPr>
            <p:cNvPr id="205" name="Google Shape;205;p12"/>
            <p:cNvCxnSpPr/>
            <p:nvPr/>
          </p:nvCxnSpPr>
          <p:spPr>
            <a:xfrm flipH="1">
              <a:off x="4695824" y="5007555"/>
              <a:ext cx="3895725" cy="618128"/>
            </a:xfrm>
            <a:prstGeom prst="straightConnector1">
              <a:avLst/>
            </a:prstGeom>
            <a:noFill/>
            <a:ln w="38100" cap="flat" cmpd="sng">
              <a:solidFill>
                <a:srgbClr val="002060"/>
              </a:solidFill>
              <a:prstDash val="solid"/>
              <a:round/>
              <a:headEnd type="none" w="sm" len="sm"/>
              <a:tailEnd type="none" w="sm" len="sm"/>
            </a:ln>
          </p:spPr>
        </p:cxnSp>
        <p:cxnSp>
          <p:nvCxnSpPr>
            <p:cNvPr id="206" name="Google Shape;206;p12"/>
            <p:cNvCxnSpPr/>
            <p:nvPr/>
          </p:nvCxnSpPr>
          <p:spPr>
            <a:xfrm flipH="1">
              <a:off x="4712728" y="4631221"/>
              <a:ext cx="3878821" cy="276011"/>
            </a:xfrm>
            <a:prstGeom prst="straightConnector1">
              <a:avLst/>
            </a:prstGeom>
            <a:noFill/>
            <a:ln w="38100" cap="flat" cmpd="sng">
              <a:solidFill>
                <a:srgbClr val="002060"/>
              </a:solidFill>
              <a:prstDash val="dash"/>
              <a:round/>
              <a:headEnd type="none" w="sm" len="sm"/>
              <a:tailEnd type="none" w="sm" len="sm"/>
            </a:ln>
          </p:spPr>
        </p:cxnSp>
        <p:cxnSp>
          <p:nvCxnSpPr>
            <p:cNvPr id="207" name="Google Shape;207;p12"/>
            <p:cNvCxnSpPr/>
            <p:nvPr/>
          </p:nvCxnSpPr>
          <p:spPr>
            <a:xfrm flipH="1">
              <a:off x="4729630" y="4861152"/>
              <a:ext cx="3878821" cy="276011"/>
            </a:xfrm>
            <a:prstGeom prst="straightConnector1">
              <a:avLst/>
            </a:prstGeom>
            <a:noFill/>
            <a:ln w="38100" cap="flat" cmpd="sng">
              <a:solidFill>
                <a:srgbClr val="002060"/>
              </a:solidFill>
              <a:prstDash val="dash"/>
              <a:round/>
              <a:headEnd type="none" w="sm" len="sm"/>
              <a:tailEnd type="none" w="sm" len="sm"/>
            </a:ln>
          </p:spPr>
        </p:cxnSp>
        <p:sp>
          <p:nvSpPr>
            <p:cNvPr id="208" name="Google Shape;208;p12"/>
            <p:cNvSpPr txBox="1"/>
            <p:nvPr/>
          </p:nvSpPr>
          <p:spPr>
            <a:xfrm>
              <a:off x="4484802" y="2160757"/>
              <a:ext cx="4074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A</a:t>
              </a:r>
              <a:endParaRPr/>
            </a:p>
          </p:txBody>
        </p:sp>
        <p:sp>
          <p:nvSpPr>
            <p:cNvPr id="209" name="Google Shape;209;p12"/>
            <p:cNvSpPr txBox="1"/>
            <p:nvPr/>
          </p:nvSpPr>
          <p:spPr>
            <a:xfrm>
              <a:off x="5799395" y="2160757"/>
              <a:ext cx="35618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1</a:t>
              </a:r>
              <a:endParaRPr/>
            </a:p>
          </p:txBody>
        </p:sp>
        <p:sp>
          <p:nvSpPr>
            <p:cNvPr id="210" name="Google Shape;210;p12"/>
            <p:cNvSpPr txBox="1"/>
            <p:nvPr/>
          </p:nvSpPr>
          <p:spPr>
            <a:xfrm>
              <a:off x="7132778" y="2160757"/>
              <a:ext cx="30848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2</a:t>
              </a:r>
              <a:endParaRPr/>
            </a:p>
          </p:txBody>
        </p:sp>
        <p:sp>
          <p:nvSpPr>
            <p:cNvPr id="211" name="Google Shape;211;p12"/>
            <p:cNvSpPr txBox="1"/>
            <p:nvPr/>
          </p:nvSpPr>
          <p:spPr>
            <a:xfrm>
              <a:off x="8399135" y="2160757"/>
              <a:ext cx="40748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B</a:t>
              </a:r>
              <a:endParaRPr/>
            </a:p>
          </p:txBody>
        </p:sp>
        <p:cxnSp>
          <p:nvCxnSpPr>
            <p:cNvPr id="212" name="Google Shape;212;p12"/>
            <p:cNvCxnSpPr/>
            <p:nvPr/>
          </p:nvCxnSpPr>
          <p:spPr>
            <a:xfrm rot="10800000" flipH="1">
              <a:off x="6085776" y="1896712"/>
              <a:ext cx="578501" cy="360039"/>
            </a:xfrm>
            <a:prstGeom prst="straightConnector1">
              <a:avLst/>
            </a:prstGeom>
            <a:noFill/>
            <a:ln w="19050" cap="flat" cmpd="sng">
              <a:solidFill>
                <a:schemeClr val="dk1"/>
              </a:solidFill>
              <a:prstDash val="solid"/>
              <a:round/>
              <a:headEnd type="none" w="sm" len="sm"/>
              <a:tailEnd type="none" w="sm" len="sm"/>
            </a:ln>
          </p:spPr>
        </p:cxnSp>
        <p:cxnSp>
          <p:nvCxnSpPr>
            <p:cNvPr id="213" name="Google Shape;213;p12"/>
            <p:cNvCxnSpPr/>
            <p:nvPr/>
          </p:nvCxnSpPr>
          <p:spPr>
            <a:xfrm rot="10800000">
              <a:off x="6655741" y="1890170"/>
              <a:ext cx="576113" cy="355810"/>
            </a:xfrm>
            <a:prstGeom prst="straightConnector1">
              <a:avLst/>
            </a:prstGeom>
            <a:noFill/>
            <a:ln w="19050" cap="flat" cmpd="sng">
              <a:solidFill>
                <a:schemeClr val="dk1"/>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13"/>
          <p:cNvSpPr txBox="1"/>
          <p:nvPr/>
        </p:nvSpPr>
        <p:spPr>
          <a:xfrm>
            <a:off x="2390158" y="1118197"/>
            <a:ext cx="9696600" cy="267761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What are Datagram Networks?</a:t>
            </a:r>
            <a:endParaRPr dirty="0"/>
          </a:p>
          <a:p>
            <a:pPr marL="0" marR="0" lvl="0" indent="0" algn="just" rtl="0">
              <a:lnSpc>
                <a:spcPct val="100000"/>
              </a:lnSpc>
              <a:spcBef>
                <a:spcPts val="0"/>
              </a:spcBef>
              <a:spcAft>
                <a:spcPts val="0"/>
              </a:spcAft>
              <a:buNone/>
            </a:pPr>
            <a:endParaRPr sz="2800" b="1" i="0" dirty="0">
              <a:solidFill>
                <a:schemeClr val="dk1"/>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Arial"/>
              <a:buChar char="•"/>
            </a:pPr>
            <a:r>
              <a:rPr lang="en-US" sz="2800" b="1" i="0" dirty="0">
                <a:solidFill>
                  <a:schemeClr val="dk1"/>
                </a:solidFill>
                <a:latin typeface="Arial"/>
                <a:ea typeface="Arial"/>
                <a:cs typeface="Arial"/>
                <a:sym typeface="Arial"/>
              </a:rPr>
              <a:t>Datagram networks are connectionless services for data transmission, </a:t>
            </a:r>
            <a:r>
              <a:rPr lang="en-US" sz="2800" b="1" dirty="0">
                <a:solidFill>
                  <a:schemeClr val="dk1"/>
                </a:solidFill>
                <a:latin typeface="Arial"/>
                <a:ea typeface="Arial"/>
                <a:cs typeface="Arial"/>
                <a:sym typeface="Arial"/>
              </a:rPr>
              <a:t>where</a:t>
            </a:r>
            <a:r>
              <a:rPr lang="en-US" sz="2800" b="1" i="0" dirty="0">
                <a:solidFill>
                  <a:schemeClr val="dk1"/>
                </a:solidFill>
                <a:latin typeface="Arial"/>
                <a:ea typeface="Arial"/>
                <a:cs typeface="Arial"/>
                <a:sym typeface="Arial"/>
              </a:rPr>
              <a:t> resources </a:t>
            </a:r>
            <a:r>
              <a:rPr lang="en-US" sz="2800" b="1" dirty="0">
                <a:solidFill>
                  <a:schemeClr val="dk1"/>
                </a:solidFill>
                <a:latin typeface="Arial"/>
                <a:ea typeface="Arial"/>
                <a:cs typeface="Arial"/>
                <a:sym typeface="Arial"/>
              </a:rPr>
              <a:t>such as</a:t>
            </a:r>
            <a:r>
              <a:rPr lang="en-US" sz="2800" b="1" i="0" dirty="0">
                <a:solidFill>
                  <a:schemeClr val="dk1"/>
                </a:solidFill>
                <a:latin typeface="Arial"/>
                <a:ea typeface="Arial"/>
                <a:cs typeface="Arial"/>
                <a:sym typeface="Arial"/>
              </a:rPr>
              <a:t> CPU time, buffers, and bandwidth are not reserved in advance. </a:t>
            </a:r>
            <a:endParaRPr sz="2800" b="1" i="0" dirty="0">
              <a:solidFill>
                <a:schemeClr val="dk1"/>
              </a:solidFill>
              <a:latin typeface="Arial"/>
              <a:ea typeface="Arial"/>
              <a:cs typeface="Arial"/>
              <a:sym typeface="Arial"/>
            </a:endParaRPr>
          </a:p>
        </p:txBody>
      </p:sp>
      <p:sp>
        <p:nvSpPr>
          <p:cNvPr id="219" name="Google Shape;219;p13"/>
          <p:cNvSpPr txBox="1"/>
          <p:nvPr/>
        </p:nvSpPr>
        <p:spPr>
          <a:xfrm>
            <a:off x="2742867" y="0"/>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Datagram and VC Services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
          <p:cNvSpPr txBox="1">
            <a:spLocks noGrp="1"/>
          </p:cNvSpPr>
          <p:nvPr>
            <p:ph type="title"/>
          </p:nvPr>
        </p:nvSpPr>
        <p:spPr>
          <a:xfrm>
            <a:off x="2743198" y="188913"/>
            <a:ext cx="6969315" cy="197039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FF0000"/>
              </a:buClr>
              <a:buSzPts val="2200"/>
              <a:buNone/>
            </a:pPr>
            <a:r>
              <a:rPr lang="en-US" sz="6000" b="1">
                <a:solidFill>
                  <a:srgbClr val="5E0A0A"/>
                </a:solidFill>
                <a:latin typeface="Arial"/>
                <a:ea typeface="Arial"/>
                <a:cs typeface="Arial"/>
                <a:sym typeface="Arial"/>
              </a:rPr>
              <a:t>Routing Principle</a:t>
            </a:r>
            <a:br>
              <a:rPr lang="en-US" sz="6000" b="1">
                <a:solidFill>
                  <a:srgbClr val="5E0A0A"/>
                </a:solidFill>
                <a:latin typeface="Arial"/>
                <a:ea typeface="Arial"/>
                <a:cs typeface="Arial"/>
                <a:sym typeface="Arial"/>
              </a:rPr>
            </a:br>
            <a:r>
              <a:rPr lang="en-US" sz="4000" b="1">
                <a:solidFill>
                  <a:srgbClr val="5E0A0A"/>
                </a:solidFill>
                <a:latin typeface="Arial"/>
                <a:ea typeface="Arial"/>
                <a:cs typeface="Arial"/>
                <a:sym typeface="Arial"/>
              </a:rPr>
              <a:t>(Part </a:t>
            </a:r>
            <a:r>
              <a:rPr lang="en-US" sz="4000" b="1">
                <a:solidFill>
                  <a:srgbClr val="5E0A0A"/>
                </a:solidFill>
                <a:latin typeface="Times New Roman"/>
                <a:ea typeface="Times New Roman"/>
                <a:cs typeface="Times New Roman"/>
                <a:sym typeface="Times New Roman"/>
              </a:rPr>
              <a:t>I</a:t>
            </a:r>
            <a:r>
              <a:rPr lang="en-US" sz="4000" b="1">
                <a:solidFill>
                  <a:srgbClr val="5E0A0A"/>
                </a:solidFill>
                <a:latin typeface="Arial"/>
                <a:ea typeface="Arial"/>
                <a:cs typeface="Arial"/>
                <a:sym typeface="Arial"/>
              </a:rPr>
              <a:t>)</a:t>
            </a:r>
            <a:endParaRPr sz="4000" b="1">
              <a:solidFill>
                <a:srgbClr val="5E0A0A"/>
              </a:solidFill>
              <a:latin typeface="Times New Roman"/>
              <a:ea typeface="Times New Roman"/>
              <a:cs typeface="Times New Roman"/>
              <a:sym typeface="Times New Roman"/>
            </a:endParaRPr>
          </a:p>
        </p:txBody>
      </p:sp>
      <p:sp>
        <p:nvSpPr>
          <p:cNvPr id="127" name="Google Shape;127;p2"/>
          <p:cNvSpPr/>
          <p:nvPr/>
        </p:nvSpPr>
        <p:spPr>
          <a:xfrm>
            <a:off x="8519592" y="4760143"/>
            <a:ext cx="3672408"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5A0000"/>
                </a:solidFill>
                <a:latin typeface="Arial"/>
                <a:ea typeface="Arial"/>
                <a:cs typeface="Arial"/>
                <a:sym typeface="Arial"/>
              </a:rPr>
              <a:t>By</a:t>
            </a:r>
            <a:br>
              <a:rPr lang="en-US" sz="2800" b="1">
                <a:solidFill>
                  <a:srgbClr val="5A0000"/>
                </a:solidFill>
                <a:latin typeface="Arial"/>
                <a:ea typeface="Arial"/>
                <a:cs typeface="Arial"/>
                <a:sym typeface="Arial"/>
              </a:rPr>
            </a:br>
            <a:r>
              <a:rPr lang="en-US" sz="2800" b="1">
                <a:solidFill>
                  <a:srgbClr val="5A0000"/>
                </a:solidFill>
                <a:latin typeface="Arial"/>
                <a:ea typeface="Arial"/>
                <a:cs typeface="Arial"/>
                <a:sym typeface="Arial"/>
              </a:rPr>
              <a:t>Dr. Shobhit Tyagi</a:t>
            </a:r>
            <a:br>
              <a:rPr lang="en-US" sz="2800" b="1">
                <a:solidFill>
                  <a:srgbClr val="5A0000"/>
                </a:solidFill>
                <a:latin typeface="Arial"/>
                <a:ea typeface="Arial"/>
                <a:cs typeface="Arial"/>
                <a:sym typeface="Arial"/>
              </a:rPr>
            </a:br>
            <a:r>
              <a:rPr lang="en-US" sz="2800" b="1">
                <a:solidFill>
                  <a:srgbClr val="5A0000"/>
                </a:solidFill>
                <a:latin typeface="Arial"/>
                <a:ea typeface="Arial"/>
                <a:cs typeface="Arial"/>
                <a:sym typeface="Arial"/>
              </a:rPr>
              <a:t>Dept. of CSE &amp; IT</a:t>
            </a:r>
            <a:br>
              <a:rPr lang="en-US" sz="2800" b="1">
                <a:solidFill>
                  <a:srgbClr val="5A0000"/>
                </a:solidFill>
                <a:latin typeface="Arial"/>
                <a:ea typeface="Arial"/>
                <a:cs typeface="Arial"/>
                <a:sym typeface="Arial"/>
              </a:rPr>
            </a:br>
            <a:r>
              <a:rPr lang="en-US" sz="2800" b="1">
                <a:solidFill>
                  <a:srgbClr val="5A0000"/>
                </a:solidFill>
                <a:latin typeface="Arial"/>
                <a:ea typeface="Arial"/>
                <a:cs typeface="Arial"/>
                <a:sym typeface="Arial"/>
              </a:rPr>
              <a:t>JIIT, NOIDA</a:t>
            </a:r>
            <a:endParaRPr sz="2800">
              <a:solidFill>
                <a:srgbClr val="5A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txBox="1"/>
          <p:nvPr/>
        </p:nvSpPr>
        <p:spPr>
          <a:xfrm>
            <a:off x="2333767" y="845237"/>
            <a:ext cx="9807583" cy="483205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What are Datagram Networks?</a:t>
            </a:r>
            <a:endParaRPr dirty="0"/>
          </a:p>
          <a:p>
            <a:pPr marL="0" marR="0" lvl="0" indent="0" algn="just" rtl="0">
              <a:lnSpc>
                <a:spcPct val="100000"/>
              </a:lnSpc>
              <a:spcBef>
                <a:spcPts val="0"/>
              </a:spcBef>
              <a:spcAft>
                <a:spcPts val="0"/>
              </a:spcAft>
              <a:buNone/>
            </a:pPr>
            <a:endParaRPr sz="2800" b="1" i="0" dirty="0" smtClean="0">
              <a:solidFill>
                <a:schemeClr val="dk1"/>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Arial"/>
              <a:buChar char="•"/>
            </a:pPr>
            <a:r>
              <a:rPr lang="en-US" sz="2800" b="1" i="0" dirty="0" smtClean="0">
                <a:solidFill>
                  <a:schemeClr val="dk1"/>
                </a:solidFill>
                <a:latin typeface="Arial"/>
                <a:ea typeface="Arial"/>
                <a:cs typeface="Arial"/>
                <a:sym typeface="Arial"/>
              </a:rPr>
              <a:t>In </a:t>
            </a:r>
            <a:r>
              <a:rPr lang="en-US" sz="2800" b="1" i="0" dirty="0">
                <a:solidFill>
                  <a:schemeClr val="dk1"/>
                </a:solidFill>
                <a:latin typeface="Arial"/>
                <a:ea typeface="Arial"/>
                <a:cs typeface="Arial"/>
                <a:sym typeface="Arial"/>
              </a:rPr>
              <a:t>datagram networks, the path for data transmission is not </a:t>
            </a:r>
            <a:r>
              <a:rPr lang="en-US" sz="2800" b="1" dirty="0">
                <a:solidFill>
                  <a:schemeClr val="dk1"/>
                </a:solidFill>
                <a:latin typeface="Arial"/>
                <a:ea typeface="Arial"/>
                <a:cs typeface="Arial"/>
                <a:sym typeface="Arial"/>
              </a:rPr>
              <a:t>predetermined</a:t>
            </a:r>
            <a:r>
              <a:rPr lang="en-US" sz="2800" b="1" i="0" dirty="0">
                <a:solidFill>
                  <a:schemeClr val="dk1"/>
                </a:solidFill>
                <a:latin typeface="Arial"/>
                <a:ea typeface="Arial"/>
                <a:cs typeface="Arial"/>
                <a:sym typeface="Arial"/>
              </a:rPr>
              <a:t>. </a:t>
            </a:r>
            <a:r>
              <a:rPr lang="en-US" sz="2800" b="1" dirty="0">
                <a:solidFill>
                  <a:schemeClr val="dk1"/>
                </a:solidFill>
                <a:latin typeface="Arial"/>
                <a:ea typeface="Arial"/>
                <a:cs typeface="Arial"/>
                <a:sym typeface="Arial"/>
              </a:rPr>
              <a:t>Instead</a:t>
            </a:r>
            <a:r>
              <a:rPr lang="en-US" sz="2800" b="1" i="0" dirty="0">
                <a:solidFill>
                  <a:schemeClr val="dk1"/>
                </a:solidFill>
                <a:latin typeface="Arial"/>
                <a:ea typeface="Arial"/>
                <a:cs typeface="Arial"/>
                <a:sym typeface="Arial"/>
              </a:rPr>
              <a:t>, data packets can take different routes to their destination, which each packet potentially following a different path based on the current state of the routing tables in intermediate routers. </a:t>
            </a:r>
            <a:endParaRPr lang="en-US" sz="2800" b="1" i="0" dirty="0" smtClean="0">
              <a:solidFill>
                <a:schemeClr val="dk1"/>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Arial"/>
              <a:buChar char="•"/>
            </a:pPr>
            <a:endParaRPr lang="en-US" sz="2800" b="1" dirty="0">
              <a:solidFill>
                <a:schemeClr val="dk1"/>
              </a:solidFill>
            </a:endParaRPr>
          </a:p>
          <a:p>
            <a:pPr marL="457200" marR="0" lvl="0" indent="-457200" algn="just" rtl="0">
              <a:lnSpc>
                <a:spcPct val="100000"/>
              </a:lnSpc>
              <a:spcBef>
                <a:spcPts val="0"/>
              </a:spcBef>
              <a:spcAft>
                <a:spcPts val="0"/>
              </a:spcAft>
              <a:buClr>
                <a:schemeClr val="dk1"/>
              </a:buClr>
              <a:buSzPts val="2800"/>
              <a:buFont typeface="Arial"/>
              <a:buChar char="•"/>
            </a:pPr>
            <a:r>
              <a:rPr lang="en-US" sz="2800" b="1" i="0" dirty="0" smtClean="0">
                <a:solidFill>
                  <a:schemeClr val="dk1"/>
                </a:solidFill>
                <a:latin typeface="Arial"/>
                <a:ea typeface="Arial"/>
                <a:cs typeface="Arial"/>
                <a:sym typeface="Arial"/>
              </a:rPr>
              <a:t>This </a:t>
            </a:r>
            <a:r>
              <a:rPr lang="en-US" sz="2800" b="1" i="0" dirty="0">
                <a:solidFill>
                  <a:schemeClr val="dk1"/>
                </a:solidFill>
                <a:latin typeface="Arial"/>
                <a:ea typeface="Arial"/>
                <a:cs typeface="Arial"/>
                <a:sym typeface="Arial"/>
              </a:rPr>
              <a:t>dynamic routing allows packets </a:t>
            </a:r>
            <a:r>
              <a:rPr lang="en-US" sz="2800" b="1" dirty="0">
                <a:solidFill>
                  <a:schemeClr val="dk1"/>
                </a:solidFill>
                <a:latin typeface="Arial"/>
                <a:ea typeface="Arial"/>
                <a:cs typeface="Arial"/>
                <a:sym typeface="Arial"/>
              </a:rPr>
              <a:t>to be directed independently through the network.</a:t>
            </a:r>
            <a:endParaRPr sz="2800" b="1" i="0" dirty="0">
              <a:solidFill>
                <a:schemeClr val="dk1"/>
              </a:solidFill>
              <a:latin typeface="Arial"/>
              <a:ea typeface="Arial"/>
              <a:cs typeface="Arial"/>
              <a:sym typeface="Arial"/>
            </a:endParaRPr>
          </a:p>
        </p:txBody>
      </p:sp>
      <p:sp>
        <p:nvSpPr>
          <p:cNvPr id="219" name="Google Shape;219;p13"/>
          <p:cNvSpPr txBox="1"/>
          <p:nvPr/>
        </p:nvSpPr>
        <p:spPr>
          <a:xfrm>
            <a:off x="2538151" y="-5172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spTree>
    <p:extLst>
      <p:ext uri="{BB962C8B-B14F-4D97-AF65-F5344CB8AC3E}">
        <p14:creationId xmlns:p14="http://schemas.microsoft.com/office/powerpoint/2010/main" val="358189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23"/>
        <p:cNvGrpSpPr/>
        <p:nvPr/>
      </p:nvGrpSpPr>
      <p:grpSpPr>
        <a:xfrm>
          <a:off x="0" y="0"/>
          <a:ext cx="0" cy="0"/>
          <a:chOff x="0" y="0"/>
          <a:chExt cx="0" cy="0"/>
        </a:xfrm>
      </p:grpSpPr>
      <p:sp>
        <p:nvSpPr>
          <p:cNvPr id="224" name="Google Shape;224;p14"/>
          <p:cNvSpPr txBox="1"/>
          <p:nvPr/>
        </p:nvSpPr>
        <p:spPr>
          <a:xfrm>
            <a:off x="2450580" y="833593"/>
            <a:ext cx="9741300" cy="224672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What are Datagram Networks?</a:t>
            </a:r>
            <a:endParaRPr dirty="0"/>
          </a:p>
          <a:p>
            <a:pPr marL="0" marR="0" lvl="0" indent="0" algn="just" rtl="0">
              <a:lnSpc>
                <a:spcPct val="100000"/>
              </a:lnSpc>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3640"/>
              <a:buFont typeface="Arial"/>
              <a:buChar char="•"/>
            </a:pPr>
            <a:r>
              <a:rPr lang="en-US" sz="2800" b="1" i="0" dirty="0">
                <a:solidFill>
                  <a:schemeClr val="dk1"/>
                </a:solidFill>
                <a:latin typeface="Arial"/>
                <a:ea typeface="Arial"/>
                <a:cs typeface="Arial"/>
                <a:sym typeface="Arial"/>
              </a:rPr>
              <a:t>Since data packets can follow different paths, each packet may have a distinct header with information </a:t>
            </a:r>
            <a:r>
              <a:rPr lang="en-US" sz="2800" b="1" dirty="0">
                <a:solidFill>
                  <a:schemeClr val="dk1"/>
                </a:solidFill>
                <a:latin typeface="Arial"/>
                <a:ea typeface="Arial"/>
                <a:cs typeface="Arial"/>
                <a:sym typeface="Arial"/>
              </a:rPr>
              <a:t>specific to</a:t>
            </a:r>
            <a:r>
              <a:rPr lang="en-US" sz="2800" b="1" i="0" dirty="0">
                <a:solidFill>
                  <a:schemeClr val="dk1"/>
                </a:solidFill>
                <a:latin typeface="Arial"/>
                <a:ea typeface="Arial"/>
                <a:cs typeface="Arial"/>
                <a:sym typeface="Arial"/>
              </a:rPr>
              <a:t> that packet. </a:t>
            </a:r>
            <a:endParaRPr sz="2800" b="1" dirty="0">
              <a:solidFill>
                <a:schemeClr val="dk1"/>
              </a:solidFill>
              <a:latin typeface="Arial"/>
              <a:ea typeface="Arial"/>
              <a:cs typeface="Arial"/>
              <a:sym typeface="Arial"/>
            </a:endParaRPr>
          </a:p>
        </p:txBody>
      </p:sp>
      <p:sp>
        <p:nvSpPr>
          <p:cNvPr id="225" name="Google Shape;225;p14"/>
          <p:cNvSpPr txBox="1"/>
          <p:nvPr/>
        </p:nvSpPr>
        <p:spPr>
          <a:xfrm>
            <a:off x="2538151" y="-5172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4"/>
          <p:cNvSpPr txBox="1"/>
          <p:nvPr/>
        </p:nvSpPr>
        <p:spPr>
          <a:xfrm>
            <a:off x="2450580" y="833593"/>
            <a:ext cx="9741300" cy="44011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What are Datagram Networks?</a:t>
            </a:r>
            <a:endParaRPr dirty="0"/>
          </a:p>
          <a:p>
            <a:pPr marL="0" marR="0" lvl="0" indent="0" algn="just" rtl="0">
              <a:lnSpc>
                <a:spcPct val="100000"/>
              </a:lnSpc>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3640"/>
              <a:buFont typeface="Arial"/>
              <a:buChar char="•"/>
            </a:pPr>
            <a:r>
              <a:rPr lang="en-US" sz="2800" b="1" i="0" dirty="0" smtClean="0">
                <a:solidFill>
                  <a:schemeClr val="dk1"/>
                </a:solidFill>
                <a:latin typeface="Arial"/>
                <a:ea typeface="Arial"/>
                <a:cs typeface="Arial"/>
                <a:sym typeface="Arial"/>
              </a:rPr>
              <a:t>Due </a:t>
            </a:r>
            <a:r>
              <a:rPr lang="en-US" sz="2800" b="1" i="0" dirty="0">
                <a:solidFill>
                  <a:schemeClr val="dk1"/>
                </a:solidFill>
                <a:latin typeface="Arial"/>
                <a:ea typeface="Arial"/>
                <a:cs typeface="Arial"/>
                <a:sym typeface="Arial"/>
              </a:rPr>
              <a:t>to dynamic resource allocation and variable routing paths, datagram networks are more prone to errors and less reliable compared to connection-oriented networks. </a:t>
            </a:r>
            <a:endParaRPr lang="en-US" sz="2800" b="1" i="0" dirty="0" smtClean="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3640"/>
              <a:buFont typeface="Arial"/>
              <a:buChar char="•"/>
            </a:pPr>
            <a:endParaRPr sz="2800" b="1" dirty="0">
              <a:solidFill>
                <a:schemeClr val="dk1"/>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3640"/>
              <a:buFont typeface="Arial"/>
              <a:buChar char="•"/>
            </a:pPr>
            <a:r>
              <a:rPr lang="en-US" sz="2800" b="1" i="0" dirty="0">
                <a:solidFill>
                  <a:schemeClr val="dk1"/>
                </a:solidFill>
                <a:latin typeface="Arial"/>
                <a:ea typeface="Arial"/>
                <a:cs typeface="Arial"/>
                <a:sym typeface="Arial"/>
              </a:rPr>
              <a:t>However, datagram networks are cheaper to install and maintain. They are widely used in IP (Internet Protocol) services, such as the internet.</a:t>
            </a:r>
            <a:endParaRPr dirty="0"/>
          </a:p>
        </p:txBody>
      </p:sp>
      <p:sp>
        <p:nvSpPr>
          <p:cNvPr id="225" name="Google Shape;225;p14"/>
          <p:cNvSpPr txBox="1"/>
          <p:nvPr/>
        </p:nvSpPr>
        <p:spPr>
          <a:xfrm>
            <a:off x="2538151" y="-5172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spTree>
    <p:extLst>
      <p:ext uri="{BB962C8B-B14F-4D97-AF65-F5344CB8AC3E}">
        <p14:creationId xmlns:p14="http://schemas.microsoft.com/office/powerpoint/2010/main" val="2908004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pic>
        <p:nvPicPr>
          <p:cNvPr id="230" name="Google Shape;230;p15"/>
          <p:cNvPicPr preferRelativeResize="0"/>
          <p:nvPr/>
        </p:nvPicPr>
        <p:blipFill rotWithShape="1">
          <a:blip r:embed="rId3">
            <a:alphaModFix/>
          </a:blip>
          <a:srcRect t="1" b="16011"/>
          <a:stretch/>
        </p:blipFill>
        <p:spPr>
          <a:xfrm>
            <a:off x="1338738" y="7441702"/>
            <a:ext cx="11038149" cy="6649441"/>
          </a:xfrm>
          <a:prstGeom prst="rect">
            <a:avLst/>
          </a:prstGeom>
          <a:noFill/>
          <a:ln>
            <a:noFill/>
          </a:ln>
        </p:spPr>
      </p:pic>
      <p:sp>
        <p:nvSpPr>
          <p:cNvPr id="231" name="Google Shape;231;p15"/>
          <p:cNvSpPr txBox="1"/>
          <p:nvPr/>
        </p:nvSpPr>
        <p:spPr>
          <a:xfrm>
            <a:off x="2538151" y="-51729"/>
            <a:ext cx="7115699" cy="860112"/>
          </a:xfrm>
          <a:prstGeom prst="rect">
            <a:avLst/>
          </a:prstGeom>
          <a:noFill/>
          <a:ln>
            <a:noFill/>
          </a:ln>
        </p:spPr>
        <p:txBody>
          <a:bodyPr spcFirstLastPara="1" wrap="square" lIns="91425" tIns="45700" rIns="91425" bIns="45700" anchor="b" anchorCtr="0">
            <a:normAutofit/>
          </a:bodyPr>
          <a:lstStyle/>
          <a:p>
            <a:pPr marL="0" marR="0" lvl="0" indent="0" algn="ctr"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 and VC Services</a:t>
            </a:r>
            <a:endParaRPr/>
          </a:p>
        </p:txBody>
      </p:sp>
      <p:grpSp>
        <p:nvGrpSpPr>
          <p:cNvPr id="232" name="Google Shape;232;p15"/>
          <p:cNvGrpSpPr/>
          <p:nvPr/>
        </p:nvGrpSpPr>
        <p:grpSpPr>
          <a:xfrm>
            <a:off x="1224292" y="1267502"/>
            <a:ext cx="10967708" cy="5503432"/>
            <a:chOff x="743055" y="1518153"/>
            <a:chExt cx="10967708" cy="5503432"/>
          </a:xfrm>
        </p:grpSpPr>
        <p:sp>
          <p:nvSpPr>
            <p:cNvPr id="233" name="Google Shape;233;p15"/>
            <p:cNvSpPr txBox="1"/>
            <p:nvPr/>
          </p:nvSpPr>
          <p:spPr>
            <a:xfrm>
              <a:off x="4193590" y="1518153"/>
              <a:ext cx="28568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Datagram Packets</a:t>
              </a:r>
              <a:endParaRPr/>
            </a:p>
          </p:txBody>
        </p:sp>
        <p:sp>
          <p:nvSpPr>
            <p:cNvPr id="234" name="Google Shape;234;p15"/>
            <p:cNvSpPr txBox="1"/>
            <p:nvPr/>
          </p:nvSpPr>
          <p:spPr>
            <a:xfrm>
              <a:off x="8931917" y="2000041"/>
              <a:ext cx="117692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Router</a:t>
              </a:r>
              <a:endParaRPr/>
            </a:p>
          </p:txBody>
        </p:sp>
        <p:cxnSp>
          <p:nvCxnSpPr>
            <p:cNvPr id="235" name="Google Shape;235;p15"/>
            <p:cNvCxnSpPr/>
            <p:nvPr/>
          </p:nvCxnSpPr>
          <p:spPr>
            <a:xfrm rot="10800000">
              <a:off x="4291244" y="6397151"/>
              <a:ext cx="4141556" cy="0"/>
            </a:xfrm>
            <a:prstGeom prst="straightConnector1">
              <a:avLst/>
            </a:prstGeom>
            <a:noFill/>
            <a:ln w="38100" cap="flat" cmpd="sng">
              <a:solidFill>
                <a:srgbClr val="002060"/>
              </a:solidFill>
              <a:prstDash val="solid"/>
              <a:round/>
              <a:headEnd type="none" w="sm" len="sm"/>
              <a:tailEnd type="none" w="sm" len="sm"/>
            </a:ln>
          </p:spPr>
        </p:cxnSp>
        <p:cxnSp>
          <p:nvCxnSpPr>
            <p:cNvPr id="236" name="Google Shape;236;p15"/>
            <p:cNvCxnSpPr/>
            <p:nvPr/>
          </p:nvCxnSpPr>
          <p:spPr>
            <a:xfrm rot="10800000">
              <a:off x="4277172" y="2792685"/>
              <a:ext cx="4177862" cy="30780"/>
            </a:xfrm>
            <a:prstGeom prst="straightConnector1">
              <a:avLst/>
            </a:prstGeom>
            <a:noFill/>
            <a:ln w="38100" cap="flat" cmpd="sng">
              <a:solidFill>
                <a:srgbClr val="002060"/>
              </a:solidFill>
              <a:prstDash val="solid"/>
              <a:round/>
              <a:headEnd type="none" w="sm" len="sm"/>
              <a:tailEnd type="none" w="sm" len="sm"/>
            </a:ln>
          </p:spPr>
        </p:cxnSp>
        <p:cxnSp>
          <p:nvCxnSpPr>
            <p:cNvPr id="237" name="Google Shape;237;p15"/>
            <p:cNvCxnSpPr/>
            <p:nvPr/>
          </p:nvCxnSpPr>
          <p:spPr>
            <a:xfrm>
              <a:off x="4291244" y="2772604"/>
              <a:ext cx="0" cy="3819256"/>
            </a:xfrm>
            <a:prstGeom prst="straightConnector1">
              <a:avLst/>
            </a:prstGeom>
            <a:noFill/>
            <a:ln w="38100" cap="flat" cmpd="sng">
              <a:solidFill>
                <a:srgbClr val="002060"/>
              </a:solidFill>
              <a:prstDash val="solid"/>
              <a:round/>
              <a:headEnd type="none" w="sm" len="sm"/>
              <a:tailEnd type="none" w="sm" len="sm"/>
            </a:ln>
          </p:spPr>
        </p:cxnSp>
        <p:cxnSp>
          <p:nvCxnSpPr>
            <p:cNvPr id="238" name="Google Shape;238;p15"/>
            <p:cNvCxnSpPr/>
            <p:nvPr/>
          </p:nvCxnSpPr>
          <p:spPr>
            <a:xfrm flipH="1">
              <a:off x="8432801" y="2805080"/>
              <a:ext cx="9094" cy="3862420"/>
            </a:xfrm>
            <a:prstGeom prst="straightConnector1">
              <a:avLst/>
            </a:prstGeom>
            <a:noFill/>
            <a:ln w="38100" cap="flat" cmpd="sng">
              <a:solidFill>
                <a:srgbClr val="002060"/>
              </a:solidFill>
              <a:prstDash val="solid"/>
              <a:round/>
              <a:headEnd type="none" w="sm" len="sm"/>
              <a:tailEnd type="none" w="sm" len="sm"/>
            </a:ln>
          </p:spPr>
        </p:cxnSp>
        <p:cxnSp>
          <p:nvCxnSpPr>
            <p:cNvPr id="239" name="Google Shape;239;p15"/>
            <p:cNvCxnSpPr/>
            <p:nvPr/>
          </p:nvCxnSpPr>
          <p:spPr>
            <a:xfrm rot="10800000">
              <a:off x="4286267" y="2780889"/>
              <a:ext cx="4146533" cy="3616262"/>
            </a:xfrm>
            <a:prstGeom prst="straightConnector1">
              <a:avLst/>
            </a:prstGeom>
            <a:noFill/>
            <a:ln w="38100" cap="flat" cmpd="sng">
              <a:solidFill>
                <a:srgbClr val="002060"/>
              </a:solidFill>
              <a:prstDash val="solid"/>
              <a:round/>
              <a:headEnd type="none" w="sm" len="sm"/>
              <a:tailEnd type="none" w="sm" len="sm"/>
            </a:ln>
          </p:spPr>
        </p:cxnSp>
        <p:cxnSp>
          <p:nvCxnSpPr>
            <p:cNvPr id="240" name="Google Shape;240;p15"/>
            <p:cNvCxnSpPr/>
            <p:nvPr/>
          </p:nvCxnSpPr>
          <p:spPr>
            <a:xfrm flipH="1">
              <a:off x="4278545" y="2819891"/>
              <a:ext cx="2031929" cy="1760580"/>
            </a:xfrm>
            <a:prstGeom prst="straightConnector1">
              <a:avLst/>
            </a:prstGeom>
            <a:noFill/>
            <a:ln w="38100" cap="flat" cmpd="sng">
              <a:solidFill>
                <a:srgbClr val="002060"/>
              </a:solidFill>
              <a:prstDash val="solid"/>
              <a:round/>
              <a:headEnd type="none" w="sm" len="sm"/>
              <a:tailEnd type="none" w="sm" len="sm"/>
            </a:ln>
          </p:spPr>
        </p:cxnSp>
        <p:cxnSp>
          <p:nvCxnSpPr>
            <p:cNvPr id="241" name="Google Shape;241;p15"/>
            <p:cNvCxnSpPr/>
            <p:nvPr/>
          </p:nvCxnSpPr>
          <p:spPr>
            <a:xfrm rot="10800000">
              <a:off x="6337889" y="4609507"/>
              <a:ext cx="0" cy="1784347"/>
            </a:xfrm>
            <a:prstGeom prst="straightConnector1">
              <a:avLst/>
            </a:prstGeom>
            <a:noFill/>
            <a:ln w="38100" cap="flat" cmpd="sng">
              <a:solidFill>
                <a:srgbClr val="002060"/>
              </a:solidFill>
              <a:prstDash val="solid"/>
              <a:round/>
              <a:headEnd type="none" w="sm" len="sm"/>
              <a:tailEnd type="none" w="sm" len="sm"/>
            </a:ln>
          </p:spPr>
        </p:cxnSp>
        <p:cxnSp>
          <p:nvCxnSpPr>
            <p:cNvPr id="242" name="Google Shape;242;p15"/>
            <p:cNvCxnSpPr/>
            <p:nvPr/>
          </p:nvCxnSpPr>
          <p:spPr>
            <a:xfrm flipH="1">
              <a:off x="4307701" y="4589992"/>
              <a:ext cx="2051832" cy="1785056"/>
            </a:xfrm>
            <a:prstGeom prst="straightConnector1">
              <a:avLst/>
            </a:prstGeom>
            <a:noFill/>
            <a:ln w="38100" cap="flat" cmpd="sng">
              <a:solidFill>
                <a:srgbClr val="002060"/>
              </a:solidFill>
              <a:prstDash val="solid"/>
              <a:round/>
              <a:headEnd type="none" w="sm" len="sm"/>
              <a:tailEnd type="none" w="sm" len="sm"/>
            </a:ln>
          </p:spPr>
        </p:cxnSp>
        <p:sp>
          <p:nvSpPr>
            <p:cNvPr id="243" name="Google Shape;243;p15"/>
            <p:cNvSpPr txBox="1"/>
            <p:nvPr/>
          </p:nvSpPr>
          <p:spPr>
            <a:xfrm>
              <a:off x="2215012" y="4219154"/>
              <a:ext cx="160653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Datagram</a:t>
              </a:r>
              <a:endParaRPr/>
            </a:p>
            <a:p>
              <a:pPr marL="0" marR="0" lvl="0" indent="0" algn="l" rtl="0">
                <a:spcBef>
                  <a:spcPts val="0"/>
                </a:spcBef>
                <a:spcAft>
                  <a:spcPts val="0"/>
                </a:spcAft>
                <a:buNone/>
              </a:pPr>
              <a:r>
                <a:rPr lang="en-US" sz="2400" b="1">
                  <a:solidFill>
                    <a:schemeClr val="dk1"/>
                  </a:solidFill>
                  <a:latin typeface="Arial"/>
                  <a:ea typeface="Arial"/>
                  <a:cs typeface="Arial"/>
                  <a:sym typeface="Arial"/>
                </a:rPr>
                <a:t>Packets</a:t>
              </a:r>
              <a:endParaRPr/>
            </a:p>
          </p:txBody>
        </p:sp>
        <p:cxnSp>
          <p:nvCxnSpPr>
            <p:cNvPr id="244" name="Google Shape;244;p15"/>
            <p:cNvCxnSpPr/>
            <p:nvPr/>
          </p:nvCxnSpPr>
          <p:spPr>
            <a:xfrm rot="10800000">
              <a:off x="6332708" y="2805080"/>
              <a:ext cx="2100092" cy="1803441"/>
            </a:xfrm>
            <a:prstGeom prst="straightConnector1">
              <a:avLst/>
            </a:prstGeom>
            <a:noFill/>
            <a:ln w="38100" cap="flat" cmpd="sng">
              <a:solidFill>
                <a:srgbClr val="002060"/>
              </a:solidFill>
              <a:prstDash val="solid"/>
              <a:round/>
              <a:headEnd type="none" w="sm" len="sm"/>
              <a:tailEnd type="none" w="sm" len="sm"/>
            </a:ln>
          </p:spPr>
        </p:cxnSp>
        <p:cxnSp>
          <p:nvCxnSpPr>
            <p:cNvPr id="245" name="Google Shape;245;p15"/>
            <p:cNvCxnSpPr/>
            <p:nvPr/>
          </p:nvCxnSpPr>
          <p:spPr>
            <a:xfrm rot="10800000">
              <a:off x="4286267" y="4584280"/>
              <a:ext cx="4155628" cy="5219"/>
            </a:xfrm>
            <a:prstGeom prst="straightConnector1">
              <a:avLst/>
            </a:prstGeom>
            <a:noFill/>
            <a:ln w="38100" cap="flat" cmpd="sng">
              <a:solidFill>
                <a:srgbClr val="002060"/>
              </a:solidFill>
              <a:prstDash val="solid"/>
              <a:round/>
              <a:headEnd type="none" w="sm" len="sm"/>
              <a:tailEnd type="none" w="sm" len="sm"/>
            </a:ln>
          </p:spPr>
        </p:cxnSp>
        <p:grpSp>
          <p:nvGrpSpPr>
            <p:cNvPr id="246" name="Google Shape;246;p15"/>
            <p:cNvGrpSpPr/>
            <p:nvPr/>
          </p:nvGrpSpPr>
          <p:grpSpPr>
            <a:xfrm>
              <a:off x="5068438" y="2885170"/>
              <a:ext cx="576420" cy="461665"/>
              <a:chOff x="5070172" y="2885246"/>
              <a:chExt cx="576420" cy="461665"/>
            </a:xfrm>
          </p:grpSpPr>
          <p:cxnSp>
            <p:nvCxnSpPr>
              <p:cNvPr id="247" name="Google Shape;247;p15"/>
              <p:cNvCxnSpPr/>
              <p:nvPr/>
            </p:nvCxnSpPr>
            <p:spPr>
              <a:xfrm>
                <a:off x="5472164" y="3180160"/>
                <a:ext cx="174428" cy="128575"/>
              </a:xfrm>
              <a:prstGeom prst="straightConnector1">
                <a:avLst/>
              </a:prstGeom>
              <a:noFill/>
              <a:ln w="19050" cap="flat" cmpd="sng">
                <a:solidFill>
                  <a:srgbClr val="002060"/>
                </a:solidFill>
                <a:prstDash val="solid"/>
                <a:round/>
                <a:headEnd type="none" w="sm" len="sm"/>
                <a:tailEnd type="triangle" w="med" len="med"/>
              </a:ln>
            </p:spPr>
          </p:cxnSp>
          <p:sp>
            <p:nvSpPr>
              <p:cNvPr id="248" name="Google Shape;248;p15"/>
              <p:cNvSpPr txBox="1"/>
              <p:nvPr/>
            </p:nvSpPr>
            <p:spPr>
              <a:xfrm>
                <a:off x="5070172" y="2885246"/>
                <a:ext cx="407484" cy="461665"/>
              </a:xfrm>
              <a:prstGeom prst="rect">
                <a:avLst/>
              </a:prstGeom>
              <a:solidFill>
                <a:srgbClr val="FFF6E7"/>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B</a:t>
                </a:r>
                <a:endParaRPr/>
              </a:p>
            </p:txBody>
          </p:sp>
        </p:grpSp>
        <p:grpSp>
          <p:nvGrpSpPr>
            <p:cNvPr id="249" name="Google Shape;249;p15"/>
            <p:cNvGrpSpPr/>
            <p:nvPr/>
          </p:nvGrpSpPr>
          <p:grpSpPr>
            <a:xfrm>
              <a:off x="5180623" y="2275252"/>
              <a:ext cx="643915" cy="461665"/>
              <a:chOff x="5123473" y="2316735"/>
              <a:chExt cx="643915" cy="461665"/>
            </a:xfrm>
          </p:grpSpPr>
          <p:cxnSp>
            <p:nvCxnSpPr>
              <p:cNvPr id="250" name="Google Shape;250;p15"/>
              <p:cNvCxnSpPr/>
              <p:nvPr/>
            </p:nvCxnSpPr>
            <p:spPr>
              <a:xfrm>
                <a:off x="5530957" y="2599863"/>
                <a:ext cx="236431" cy="0"/>
              </a:xfrm>
              <a:prstGeom prst="straightConnector1">
                <a:avLst/>
              </a:prstGeom>
              <a:noFill/>
              <a:ln w="19050" cap="flat" cmpd="sng">
                <a:solidFill>
                  <a:srgbClr val="002060"/>
                </a:solidFill>
                <a:prstDash val="solid"/>
                <a:round/>
                <a:headEnd type="none" w="sm" len="sm"/>
                <a:tailEnd type="triangle" w="med" len="med"/>
              </a:ln>
            </p:spPr>
          </p:cxnSp>
          <p:sp>
            <p:nvSpPr>
              <p:cNvPr id="251" name="Google Shape;251;p15"/>
              <p:cNvSpPr txBox="1"/>
              <p:nvPr/>
            </p:nvSpPr>
            <p:spPr>
              <a:xfrm>
                <a:off x="5123473" y="2316735"/>
                <a:ext cx="407484" cy="461665"/>
              </a:xfrm>
              <a:prstGeom prst="rect">
                <a:avLst/>
              </a:prstGeom>
              <a:solidFill>
                <a:srgbClr val="E7FFEA"/>
              </a:solidFill>
              <a:ln w="158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A</a:t>
                </a:r>
                <a:endParaRPr/>
              </a:p>
            </p:txBody>
          </p:sp>
        </p:grpSp>
        <p:grpSp>
          <p:nvGrpSpPr>
            <p:cNvPr id="252" name="Google Shape;252;p15"/>
            <p:cNvGrpSpPr/>
            <p:nvPr/>
          </p:nvGrpSpPr>
          <p:grpSpPr>
            <a:xfrm>
              <a:off x="7213231" y="2275252"/>
              <a:ext cx="643915" cy="461665"/>
              <a:chOff x="7156081" y="2348069"/>
              <a:chExt cx="643915" cy="461665"/>
            </a:xfrm>
          </p:grpSpPr>
          <p:sp>
            <p:nvSpPr>
              <p:cNvPr id="253" name="Google Shape;253;p15"/>
              <p:cNvSpPr txBox="1"/>
              <p:nvPr/>
            </p:nvSpPr>
            <p:spPr>
              <a:xfrm>
                <a:off x="7156081" y="2348069"/>
                <a:ext cx="407484" cy="461665"/>
              </a:xfrm>
              <a:prstGeom prst="rect">
                <a:avLst/>
              </a:prstGeom>
              <a:solidFill>
                <a:srgbClr val="E7FFEA"/>
              </a:solidFill>
              <a:ln w="158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A</a:t>
                </a:r>
                <a:endParaRPr/>
              </a:p>
            </p:txBody>
          </p:sp>
          <p:cxnSp>
            <p:nvCxnSpPr>
              <p:cNvPr id="254" name="Google Shape;254;p15"/>
              <p:cNvCxnSpPr/>
              <p:nvPr/>
            </p:nvCxnSpPr>
            <p:spPr>
              <a:xfrm>
                <a:off x="7563565" y="2599863"/>
                <a:ext cx="236431" cy="0"/>
              </a:xfrm>
              <a:prstGeom prst="straightConnector1">
                <a:avLst/>
              </a:prstGeom>
              <a:noFill/>
              <a:ln w="19050" cap="flat" cmpd="sng">
                <a:solidFill>
                  <a:srgbClr val="002060"/>
                </a:solidFill>
                <a:prstDash val="solid"/>
                <a:round/>
                <a:headEnd type="none" w="sm" len="sm"/>
                <a:tailEnd type="triangle" w="med" len="med"/>
              </a:ln>
            </p:spPr>
          </p:cxnSp>
        </p:grpSp>
        <p:grpSp>
          <p:nvGrpSpPr>
            <p:cNvPr id="255" name="Google Shape;255;p15"/>
            <p:cNvGrpSpPr/>
            <p:nvPr/>
          </p:nvGrpSpPr>
          <p:grpSpPr>
            <a:xfrm>
              <a:off x="8488761" y="3566887"/>
              <a:ext cx="407484" cy="681625"/>
              <a:chOff x="8488761" y="3566887"/>
              <a:chExt cx="407484" cy="681625"/>
            </a:xfrm>
          </p:grpSpPr>
          <p:sp>
            <p:nvSpPr>
              <p:cNvPr id="256" name="Google Shape;256;p15"/>
              <p:cNvSpPr txBox="1"/>
              <p:nvPr/>
            </p:nvSpPr>
            <p:spPr>
              <a:xfrm>
                <a:off x="8488761" y="3566887"/>
                <a:ext cx="407484" cy="461665"/>
              </a:xfrm>
              <a:prstGeom prst="rect">
                <a:avLst/>
              </a:prstGeom>
              <a:solidFill>
                <a:srgbClr val="E7FFEA"/>
              </a:solidFill>
              <a:ln w="158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A</a:t>
                </a:r>
                <a:endParaRPr/>
              </a:p>
            </p:txBody>
          </p:sp>
          <p:cxnSp>
            <p:nvCxnSpPr>
              <p:cNvPr id="257" name="Google Shape;257;p15"/>
              <p:cNvCxnSpPr/>
              <p:nvPr/>
            </p:nvCxnSpPr>
            <p:spPr>
              <a:xfrm>
                <a:off x="8692503" y="4028552"/>
                <a:ext cx="0" cy="219960"/>
              </a:xfrm>
              <a:prstGeom prst="straightConnector1">
                <a:avLst/>
              </a:prstGeom>
              <a:noFill/>
              <a:ln w="19050" cap="flat" cmpd="sng">
                <a:solidFill>
                  <a:srgbClr val="002060"/>
                </a:solidFill>
                <a:prstDash val="solid"/>
                <a:round/>
                <a:headEnd type="none" w="sm" len="sm"/>
                <a:tailEnd type="triangle" w="med" len="med"/>
              </a:ln>
            </p:spPr>
          </p:cxnSp>
        </p:grpSp>
        <p:grpSp>
          <p:nvGrpSpPr>
            <p:cNvPr id="258" name="Google Shape;258;p15"/>
            <p:cNvGrpSpPr/>
            <p:nvPr/>
          </p:nvGrpSpPr>
          <p:grpSpPr>
            <a:xfrm>
              <a:off x="8488761" y="5527002"/>
              <a:ext cx="407484" cy="681625"/>
              <a:chOff x="8488761" y="3566887"/>
              <a:chExt cx="407484" cy="681625"/>
            </a:xfrm>
          </p:grpSpPr>
          <p:sp>
            <p:nvSpPr>
              <p:cNvPr id="259" name="Google Shape;259;p15"/>
              <p:cNvSpPr txBox="1"/>
              <p:nvPr/>
            </p:nvSpPr>
            <p:spPr>
              <a:xfrm>
                <a:off x="8488761" y="3566887"/>
                <a:ext cx="407484" cy="461665"/>
              </a:xfrm>
              <a:prstGeom prst="rect">
                <a:avLst/>
              </a:prstGeom>
              <a:solidFill>
                <a:srgbClr val="E7FFEA"/>
              </a:solidFill>
              <a:ln w="158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A</a:t>
                </a:r>
                <a:endParaRPr/>
              </a:p>
            </p:txBody>
          </p:sp>
          <p:cxnSp>
            <p:nvCxnSpPr>
              <p:cNvPr id="260" name="Google Shape;260;p15"/>
              <p:cNvCxnSpPr/>
              <p:nvPr/>
            </p:nvCxnSpPr>
            <p:spPr>
              <a:xfrm>
                <a:off x="8692503" y="4028552"/>
                <a:ext cx="0" cy="219960"/>
              </a:xfrm>
              <a:prstGeom prst="straightConnector1">
                <a:avLst/>
              </a:prstGeom>
              <a:noFill/>
              <a:ln w="19050" cap="flat" cmpd="sng">
                <a:solidFill>
                  <a:srgbClr val="002060"/>
                </a:solidFill>
                <a:prstDash val="solid"/>
                <a:round/>
                <a:headEnd type="none" w="sm" len="sm"/>
                <a:tailEnd type="triangle" w="med" len="med"/>
              </a:ln>
            </p:spPr>
          </p:cxnSp>
        </p:grpSp>
        <p:grpSp>
          <p:nvGrpSpPr>
            <p:cNvPr id="261" name="Google Shape;261;p15"/>
            <p:cNvGrpSpPr/>
            <p:nvPr/>
          </p:nvGrpSpPr>
          <p:grpSpPr>
            <a:xfrm>
              <a:off x="7146486" y="4078317"/>
              <a:ext cx="634460" cy="461665"/>
              <a:chOff x="5070172" y="2885246"/>
              <a:chExt cx="634460" cy="461665"/>
            </a:xfrm>
          </p:grpSpPr>
          <p:cxnSp>
            <p:nvCxnSpPr>
              <p:cNvPr id="262" name="Google Shape;262;p15"/>
              <p:cNvCxnSpPr/>
              <p:nvPr/>
            </p:nvCxnSpPr>
            <p:spPr>
              <a:xfrm rot="10800000" flipH="1">
                <a:off x="5472164" y="3176373"/>
                <a:ext cx="232468" cy="3787"/>
              </a:xfrm>
              <a:prstGeom prst="straightConnector1">
                <a:avLst/>
              </a:prstGeom>
              <a:noFill/>
              <a:ln w="19050" cap="flat" cmpd="sng">
                <a:solidFill>
                  <a:srgbClr val="002060"/>
                </a:solidFill>
                <a:prstDash val="solid"/>
                <a:round/>
                <a:headEnd type="none" w="sm" len="sm"/>
                <a:tailEnd type="triangle" w="med" len="med"/>
              </a:ln>
            </p:spPr>
          </p:cxnSp>
          <p:sp>
            <p:nvSpPr>
              <p:cNvPr id="263" name="Google Shape;263;p15"/>
              <p:cNvSpPr txBox="1"/>
              <p:nvPr/>
            </p:nvSpPr>
            <p:spPr>
              <a:xfrm>
                <a:off x="5070172" y="2885246"/>
                <a:ext cx="407484" cy="461665"/>
              </a:xfrm>
              <a:prstGeom prst="rect">
                <a:avLst/>
              </a:prstGeom>
              <a:solidFill>
                <a:srgbClr val="FFF6E7"/>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B</a:t>
                </a:r>
                <a:endParaRPr/>
              </a:p>
            </p:txBody>
          </p:sp>
        </p:grpSp>
        <p:grpSp>
          <p:nvGrpSpPr>
            <p:cNvPr id="264" name="Google Shape;264;p15"/>
            <p:cNvGrpSpPr/>
            <p:nvPr/>
          </p:nvGrpSpPr>
          <p:grpSpPr>
            <a:xfrm>
              <a:off x="8488761" y="4812464"/>
              <a:ext cx="407484" cy="695074"/>
              <a:chOff x="5070172" y="2885246"/>
              <a:chExt cx="407484" cy="695074"/>
            </a:xfrm>
          </p:grpSpPr>
          <p:cxnSp>
            <p:nvCxnSpPr>
              <p:cNvPr id="265" name="Google Shape;265;p15"/>
              <p:cNvCxnSpPr/>
              <p:nvPr/>
            </p:nvCxnSpPr>
            <p:spPr>
              <a:xfrm>
                <a:off x="5263525" y="3316431"/>
                <a:ext cx="0" cy="263889"/>
              </a:xfrm>
              <a:prstGeom prst="straightConnector1">
                <a:avLst/>
              </a:prstGeom>
              <a:noFill/>
              <a:ln w="19050" cap="flat" cmpd="sng">
                <a:solidFill>
                  <a:srgbClr val="002060"/>
                </a:solidFill>
                <a:prstDash val="solid"/>
                <a:round/>
                <a:headEnd type="none" w="sm" len="sm"/>
                <a:tailEnd type="triangle" w="med" len="med"/>
              </a:ln>
            </p:spPr>
          </p:cxnSp>
          <p:sp>
            <p:nvSpPr>
              <p:cNvPr id="266" name="Google Shape;266;p15"/>
              <p:cNvSpPr txBox="1"/>
              <p:nvPr/>
            </p:nvSpPr>
            <p:spPr>
              <a:xfrm>
                <a:off x="5070172" y="2885246"/>
                <a:ext cx="407484" cy="461665"/>
              </a:xfrm>
              <a:prstGeom prst="rect">
                <a:avLst/>
              </a:prstGeom>
              <a:solidFill>
                <a:srgbClr val="FFF6E7"/>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B</a:t>
                </a:r>
                <a:endParaRPr/>
              </a:p>
            </p:txBody>
          </p:sp>
        </p:grpSp>
        <p:grpSp>
          <p:nvGrpSpPr>
            <p:cNvPr id="267" name="Google Shape;267;p15"/>
            <p:cNvGrpSpPr/>
            <p:nvPr/>
          </p:nvGrpSpPr>
          <p:grpSpPr>
            <a:xfrm>
              <a:off x="3786593" y="3096876"/>
              <a:ext cx="407484" cy="694589"/>
              <a:chOff x="3786593" y="3001626"/>
              <a:chExt cx="407484" cy="694589"/>
            </a:xfrm>
          </p:grpSpPr>
          <p:cxnSp>
            <p:nvCxnSpPr>
              <p:cNvPr id="268" name="Google Shape;268;p15"/>
              <p:cNvCxnSpPr/>
              <p:nvPr/>
            </p:nvCxnSpPr>
            <p:spPr>
              <a:xfrm>
                <a:off x="3990335" y="3476255"/>
                <a:ext cx="0" cy="219960"/>
              </a:xfrm>
              <a:prstGeom prst="straightConnector1">
                <a:avLst/>
              </a:prstGeom>
              <a:noFill/>
              <a:ln w="19050" cap="flat" cmpd="sng">
                <a:solidFill>
                  <a:srgbClr val="002060"/>
                </a:solidFill>
                <a:prstDash val="solid"/>
                <a:round/>
                <a:headEnd type="none" w="sm" len="sm"/>
                <a:tailEnd type="triangle" w="med" len="med"/>
              </a:ln>
            </p:spPr>
          </p:cxnSp>
          <p:sp>
            <p:nvSpPr>
              <p:cNvPr id="269" name="Google Shape;269;p15"/>
              <p:cNvSpPr txBox="1"/>
              <p:nvPr/>
            </p:nvSpPr>
            <p:spPr>
              <a:xfrm>
                <a:off x="3786593" y="3001626"/>
                <a:ext cx="407484" cy="461665"/>
              </a:xfrm>
              <a:prstGeom prst="rect">
                <a:avLst/>
              </a:prstGeom>
              <a:solidFill>
                <a:srgbClr val="FFE5E9"/>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D</a:t>
                </a:r>
                <a:endParaRPr/>
              </a:p>
            </p:txBody>
          </p:sp>
        </p:grpSp>
        <p:grpSp>
          <p:nvGrpSpPr>
            <p:cNvPr id="270" name="Google Shape;270;p15"/>
            <p:cNvGrpSpPr/>
            <p:nvPr/>
          </p:nvGrpSpPr>
          <p:grpSpPr>
            <a:xfrm>
              <a:off x="3790419" y="5214368"/>
              <a:ext cx="407484" cy="656489"/>
              <a:chOff x="3786593" y="3039726"/>
              <a:chExt cx="407484" cy="656489"/>
            </a:xfrm>
          </p:grpSpPr>
          <p:cxnSp>
            <p:nvCxnSpPr>
              <p:cNvPr id="271" name="Google Shape;271;p15"/>
              <p:cNvCxnSpPr/>
              <p:nvPr/>
            </p:nvCxnSpPr>
            <p:spPr>
              <a:xfrm>
                <a:off x="3990335" y="3476255"/>
                <a:ext cx="0" cy="219960"/>
              </a:xfrm>
              <a:prstGeom prst="straightConnector1">
                <a:avLst/>
              </a:prstGeom>
              <a:noFill/>
              <a:ln w="19050" cap="flat" cmpd="sng">
                <a:solidFill>
                  <a:srgbClr val="002060"/>
                </a:solidFill>
                <a:prstDash val="solid"/>
                <a:round/>
                <a:headEnd type="none" w="sm" len="sm"/>
                <a:tailEnd type="triangle" w="med" len="med"/>
              </a:ln>
            </p:spPr>
          </p:cxnSp>
          <p:sp>
            <p:nvSpPr>
              <p:cNvPr id="272" name="Google Shape;272;p15"/>
              <p:cNvSpPr txBox="1"/>
              <p:nvPr/>
            </p:nvSpPr>
            <p:spPr>
              <a:xfrm>
                <a:off x="3786593" y="3039726"/>
                <a:ext cx="407484" cy="461665"/>
              </a:xfrm>
              <a:prstGeom prst="rect">
                <a:avLst/>
              </a:prstGeom>
              <a:solidFill>
                <a:srgbClr val="FFE5E9"/>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D</a:t>
                </a:r>
                <a:endParaRPr/>
              </a:p>
            </p:txBody>
          </p:sp>
        </p:grpSp>
        <p:grpSp>
          <p:nvGrpSpPr>
            <p:cNvPr id="273" name="Google Shape;273;p15"/>
            <p:cNvGrpSpPr/>
            <p:nvPr/>
          </p:nvGrpSpPr>
          <p:grpSpPr>
            <a:xfrm>
              <a:off x="5069506" y="6461232"/>
              <a:ext cx="587793" cy="461665"/>
              <a:chOff x="3679149" y="3213352"/>
              <a:chExt cx="587793" cy="461665"/>
            </a:xfrm>
          </p:grpSpPr>
          <p:cxnSp>
            <p:nvCxnSpPr>
              <p:cNvPr id="274" name="Google Shape;274;p15"/>
              <p:cNvCxnSpPr/>
              <p:nvPr/>
            </p:nvCxnSpPr>
            <p:spPr>
              <a:xfrm>
                <a:off x="3990335" y="3444184"/>
                <a:ext cx="276607" cy="0"/>
              </a:xfrm>
              <a:prstGeom prst="straightConnector1">
                <a:avLst/>
              </a:prstGeom>
              <a:noFill/>
              <a:ln w="19050" cap="flat" cmpd="sng">
                <a:solidFill>
                  <a:srgbClr val="002060"/>
                </a:solidFill>
                <a:prstDash val="solid"/>
                <a:round/>
                <a:headEnd type="none" w="sm" len="sm"/>
                <a:tailEnd type="triangle" w="med" len="med"/>
              </a:ln>
            </p:spPr>
          </p:cxnSp>
          <p:sp>
            <p:nvSpPr>
              <p:cNvPr id="275" name="Google Shape;275;p15"/>
              <p:cNvSpPr txBox="1"/>
              <p:nvPr/>
            </p:nvSpPr>
            <p:spPr>
              <a:xfrm>
                <a:off x="3679149" y="3213352"/>
                <a:ext cx="407484" cy="461665"/>
              </a:xfrm>
              <a:prstGeom prst="rect">
                <a:avLst/>
              </a:prstGeom>
              <a:solidFill>
                <a:srgbClr val="FFE5E9"/>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D</a:t>
                </a:r>
                <a:endParaRPr/>
              </a:p>
            </p:txBody>
          </p:sp>
        </p:grpSp>
        <p:grpSp>
          <p:nvGrpSpPr>
            <p:cNvPr id="276" name="Google Shape;276;p15"/>
            <p:cNvGrpSpPr/>
            <p:nvPr/>
          </p:nvGrpSpPr>
          <p:grpSpPr>
            <a:xfrm>
              <a:off x="7165536" y="6457445"/>
              <a:ext cx="587793" cy="461665"/>
              <a:chOff x="3679149" y="3213352"/>
              <a:chExt cx="587793" cy="461665"/>
            </a:xfrm>
          </p:grpSpPr>
          <p:cxnSp>
            <p:nvCxnSpPr>
              <p:cNvPr id="277" name="Google Shape;277;p15"/>
              <p:cNvCxnSpPr/>
              <p:nvPr/>
            </p:nvCxnSpPr>
            <p:spPr>
              <a:xfrm>
                <a:off x="3990335" y="3444184"/>
                <a:ext cx="276607" cy="0"/>
              </a:xfrm>
              <a:prstGeom prst="straightConnector1">
                <a:avLst/>
              </a:prstGeom>
              <a:noFill/>
              <a:ln w="19050" cap="flat" cmpd="sng">
                <a:solidFill>
                  <a:srgbClr val="002060"/>
                </a:solidFill>
                <a:prstDash val="solid"/>
                <a:round/>
                <a:headEnd type="none" w="sm" len="sm"/>
                <a:tailEnd type="triangle" w="med" len="med"/>
              </a:ln>
            </p:spPr>
          </p:cxnSp>
          <p:sp>
            <p:nvSpPr>
              <p:cNvPr id="278" name="Google Shape;278;p15"/>
              <p:cNvSpPr txBox="1"/>
              <p:nvPr/>
            </p:nvSpPr>
            <p:spPr>
              <a:xfrm>
                <a:off x="3679149" y="3213352"/>
                <a:ext cx="407484" cy="461665"/>
              </a:xfrm>
              <a:prstGeom prst="rect">
                <a:avLst/>
              </a:prstGeom>
              <a:solidFill>
                <a:srgbClr val="FFE5E9"/>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D</a:t>
                </a:r>
                <a:endParaRPr/>
              </a:p>
            </p:txBody>
          </p:sp>
        </p:grpSp>
        <p:grpSp>
          <p:nvGrpSpPr>
            <p:cNvPr id="279" name="Google Shape;279;p15"/>
            <p:cNvGrpSpPr/>
            <p:nvPr/>
          </p:nvGrpSpPr>
          <p:grpSpPr>
            <a:xfrm>
              <a:off x="3800129" y="3822296"/>
              <a:ext cx="407484" cy="657048"/>
              <a:chOff x="3800129" y="3822296"/>
              <a:chExt cx="407484" cy="657048"/>
            </a:xfrm>
          </p:grpSpPr>
          <p:cxnSp>
            <p:nvCxnSpPr>
              <p:cNvPr id="280" name="Google Shape;280;p15"/>
              <p:cNvCxnSpPr/>
              <p:nvPr/>
            </p:nvCxnSpPr>
            <p:spPr>
              <a:xfrm>
                <a:off x="4003871" y="4259384"/>
                <a:ext cx="0" cy="219960"/>
              </a:xfrm>
              <a:prstGeom prst="straightConnector1">
                <a:avLst/>
              </a:prstGeom>
              <a:noFill/>
              <a:ln w="19050" cap="flat" cmpd="sng">
                <a:solidFill>
                  <a:srgbClr val="002060"/>
                </a:solidFill>
                <a:prstDash val="solid"/>
                <a:round/>
                <a:headEnd type="none" w="sm" len="sm"/>
                <a:tailEnd type="triangle" w="med" len="med"/>
              </a:ln>
            </p:spPr>
          </p:cxnSp>
          <p:sp>
            <p:nvSpPr>
              <p:cNvPr id="281" name="Google Shape;281;p15"/>
              <p:cNvSpPr txBox="1"/>
              <p:nvPr/>
            </p:nvSpPr>
            <p:spPr>
              <a:xfrm>
                <a:off x="3800129" y="3822296"/>
                <a:ext cx="407484" cy="461665"/>
              </a:xfrm>
              <a:prstGeom prst="rect">
                <a:avLst/>
              </a:prstGeom>
              <a:solidFill>
                <a:srgbClr val="E6F4FF"/>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C</a:t>
                </a:r>
                <a:endParaRPr/>
              </a:p>
            </p:txBody>
          </p:sp>
        </p:grpSp>
        <p:grpSp>
          <p:nvGrpSpPr>
            <p:cNvPr id="282" name="Google Shape;282;p15"/>
            <p:cNvGrpSpPr/>
            <p:nvPr/>
          </p:nvGrpSpPr>
          <p:grpSpPr>
            <a:xfrm>
              <a:off x="7509129" y="5021271"/>
              <a:ext cx="539055" cy="604293"/>
              <a:chOff x="3797984" y="3830668"/>
              <a:chExt cx="539055" cy="604293"/>
            </a:xfrm>
          </p:grpSpPr>
          <p:cxnSp>
            <p:nvCxnSpPr>
              <p:cNvPr id="283" name="Google Shape;283;p15"/>
              <p:cNvCxnSpPr/>
              <p:nvPr/>
            </p:nvCxnSpPr>
            <p:spPr>
              <a:xfrm>
                <a:off x="4087037" y="4186973"/>
                <a:ext cx="250002" cy="247988"/>
              </a:xfrm>
              <a:prstGeom prst="straightConnector1">
                <a:avLst/>
              </a:prstGeom>
              <a:noFill/>
              <a:ln w="19050" cap="flat" cmpd="sng">
                <a:solidFill>
                  <a:srgbClr val="002060"/>
                </a:solidFill>
                <a:prstDash val="solid"/>
                <a:round/>
                <a:headEnd type="none" w="sm" len="sm"/>
                <a:tailEnd type="triangle" w="med" len="med"/>
              </a:ln>
            </p:spPr>
          </p:cxnSp>
          <p:sp>
            <p:nvSpPr>
              <p:cNvPr id="284" name="Google Shape;284;p15"/>
              <p:cNvSpPr txBox="1"/>
              <p:nvPr/>
            </p:nvSpPr>
            <p:spPr>
              <a:xfrm>
                <a:off x="3797984" y="3830668"/>
                <a:ext cx="407484" cy="461665"/>
              </a:xfrm>
              <a:prstGeom prst="rect">
                <a:avLst/>
              </a:prstGeom>
              <a:solidFill>
                <a:srgbClr val="E6F4FF"/>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C</a:t>
                </a:r>
                <a:endParaRPr/>
              </a:p>
            </p:txBody>
          </p:sp>
        </p:grpSp>
        <p:grpSp>
          <p:nvGrpSpPr>
            <p:cNvPr id="285" name="Google Shape;285;p15"/>
            <p:cNvGrpSpPr/>
            <p:nvPr/>
          </p:nvGrpSpPr>
          <p:grpSpPr>
            <a:xfrm>
              <a:off x="5148719" y="4069384"/>
              <a:ext cx="634169" cy="461665"/>
              <a:chOff x="3800129" y="3822296"/>
              <a:chExt cx="634169" cy="461665"/>
            </a:xfrm>
          </p:grpSpPr>
          <p:cxnSp>
            <p:nvCxnSpPr>
              <p:cNvPr id="286" name="Google Shape;286;p15"/>
              <p:cNvCxnSpPr/>
              <p:nvPr/>
            </p:nvCxnSpPr>
            <p:spPr>
              <a:xfrm>
                <a:off x="4053260" y="4143868"/>
                <a:ext cx="381038" cy="0"/>
              </a:xfrm>
              <a:prstGeom prst="straightConnector1">
                <a:avLst/>
              </a:prstGeom>
              <a:noFill/>
              <a:ln w="19050" cap="flat" cmpd="sng">
                <a:solidFill>
                  <a:srgbClr val="002060"/>
                </a:solidFill>
                <a:prstDash val="solid"/>
                <a:round/>
                <a:headEnd type="none" w="sm" len="sm"/>
                <a:tailEnd type="triangle" w="med" len="med"/>
              </a:ln>
            </p:spPr>
          </p:cxnSp>
          <p:sp>
            <p:nvSpPr>
              <p:cNvPr id="287" name="Google Shape;287;p15"/>
              <p:cNvSpPr txBox="1"/>
              <p:nvPr/>
            </p:nvSpPr>
            <p:spPr>
              <a:xfrm>
                <a:off x="3800129" y="3822296"/>
                <a:ext cx="407484" cy="461665"/>
              </a:xfrm>
              <a:prstGeom prst="rect">
                <a:avLst/>
              </a:prstGeom>
              <a:solidFill>
                <a:srgbClr val="E6F4FF"/>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C</a:t>
                </a:r>
                <a:endParaRPr/>
              </a:p>
            </p:txBody>
          </p:sp>
        </p:grpSp>
        <p:sp>
          <p:nvSpPr>
            <p:cNvPr id="288" name="Google Shape;288;p15"/>
            <p:cNvSpPr/>
            <p:nvPr/>
          </p:nvSpPr>
          <p:spPr>
            <a:xfrm>
              <a:off x="3585210" y="1744980"/>
              <a:ext cx="608380" cy="548640"/>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9" name="Google Shape;289;p15"/>
            <p:cNvSpPr/>
            <p:nvPr/>
          </p:nvSpPr>
          <p:spPr>
            <a:xfrm flipH="1">
              <a:off x="7016947" y="1744980"/>
              <a:ext cx="407484" cy="548640"/>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0" name="Google Shape;290;p15"/>
            <p:cNvSpPr/>
            <p:nvPr/>
          </p:nvSpPr>
          <p:spPr>
            <a:xfrm rot="10800000">
              <a:off x="8542042" y="2411918"/>
              <a:ext cx="963316" cy="380767"/>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15"/>
            <p:cNvSpPr/>
            <p:nvPr/>
          </p:nvSpPr>
          <p:spPr>
            <a:xfrm>
              <a:off x="3098041" y="4053688"/>
              <a:ext cx="692378" cy="278096"/>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2" name="Google Shape;292;p15"/>
            <p:cNvSpPr/>
            <p:nvPr/>
          </p:nvSpPr>
          <p:spPr>
            <a:xfrm rot="10800000" flipH="1">
              <a:off x="3105722" y="5049107"/>
              <a:ext cx="692378" cy="376963"/>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3" name="Google Shape;293;p15"/>
            <p:cNvSpPr/>
            <p:nvPr/>
          </p:nvSpPr>
          <p:spPr>
            <a:xfrm rot="10800000" flipH="1">
              <a:off x="2267041" y="2302472"/>
              <a:ext cx="1927036" cy="437721"/>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15"/>
            <p:cNvSpPr/>
            <p:nvPr/>
          </p:nvSpPr>
          <p:spPr>
            <a:xfrm rot="10800000" flipH="1">
              <a:off x="8444332" y="6504507"/>
              <a:ext cx="2170536" cy="422638"/>
            </a:xfrm>
            <a:custGeom>
              <a:avLst/>
              <a:gdLst/>
              <a:ahLst/>
              <a:cxnLst/>
              <a:rect l="l" t="t" r="r" b="b"/>
              <a:pathLst>
                <a:path w="1021080" h="548640" extrusionOk="0">
                  <a:moveTo>
                    <a:pt x="0" y="548640"/>
                  </a:moveTo>
                  <a:lnTo>
                    <a:pt x="0" y="0"/>
                  </a:lnTo>
                  <a:lnTo>
                    <a:pt x="1021080" y="0"/>
                  </a:lnTo>
                </a:path>
              </a:pathLst>
            </a:custGeom>
            <a:noFill/>
            <a:ln w="285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95" name="Google Shape;295;p15"/>
            <p:cNvGrpSpPr/>
            <p:nvPr/>
          </p:nvGrpSpPr>
          <p:grpSpPr>
            <a:xfrm>
              <a:off x="4171882" y="2678392"/>
              <a:ext cx="4357823" cy="221306"/>
              <a:chOff x="4167965" y="2678392"/>
              <a:chExt cx="4357823" cy="221306"/>
            </a:xfrm>
          </p:grpSpPr>
          <p:sp>
            <p:nvSpPr>
              <p:cNvPr id="296" name="Google Shape;296;p15"/>
              <p:cNvSpPr/>
              <p:nvPr/>
            </p:nvSpPr>
            <p:spPr>
              <a:xfrm>
                <a:off x="6232334" y="2678392"/>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5"/>
              <p:cNvSpPr/>
              <p:nvPr/>
            </p:nvSpPr>
            <p:spPr>
              <a:xfrm>
                <a:off x="8304482" y="2678392"/>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5"/>
              <p:cNvSpPr/>
              <p:nvPr/>
            </p:nvSpPr>
            <p:spPr>
              <a:xfrm>
                <a:off x="4167965" y="2678392"/>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99" name="Google Shape;299;p15"/>
            <p:cNvGrpSpPr/>
            <p:nvPr/>
          </p:nvGrpSpPr>
          <p:grpSpPr>
            <a:xfrm>
              <a:off x="4171882" y="4484429"/>
              <a:ext cx="4357823" cy="221306"/>
              <a:chOff x="4167965" y="4484429"/>
              <a:chExt cx="4357823" cy="221306"/>
            </a:xfrm>
          </p:grpSpPr>
          <p:sp>
            <p:nvSpPr>
              <p:cNvPr id="300" name="Google Shape;300;p15"/>
              <p:cNvSpPr/>
              <p:nvPr/>
            </p:nvSpPr>
            <p:spPr>
              <a:xfrm>
                <a:off x="6232334" y="4484429"/>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15"/>
              <p:cNvSpPr/>
              <p:nvPr/>
            </p:nvSpPr>
            <p:spPr>
              <a:xfrm>
                <a:off x="8304482" y="4484429"/>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2" name="Google Shape;302;p15"/>
              <p:cNvSpPr/>
              <p:nvPr/>
            </p:nvSpPr>
            <p:spPr>
              <a:xfrm>
                <a:off x="4167965" y="4484429"/>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03" name="Google Shape;303;p15"/>
            <p:cNvGrpSpPr/>
            <p:nvPr/>
          </p:nvGrpSpPr>
          <p:grpSpPr>
            <a:xfrm>
              <a:off x="4171882" y="6322647"/>
              <a:ext cx="4357823" cy="221306"/>
              <a:chOff x="4175798" y="6322647"/>
              <a:chExt cx="4357823" cy="221306"/>
            </a:xfrm>
          </p:grpSpPr>
          <p:sp>
            <p:nvSpPr>
              <p:cNvPr id="304" name="Google Shape;304;p15"/>
              <p:cNvSpPr/>
              <p:nvPr/>
            </p:nvSpPr>
            <p:spPr>
              <a:xfrm>
                <a:off x="6240167" y="6322647"/>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5" name="Google Shape;305;p15"/>
              <p:cNvSpPr/>
              <p:nvPr/>
            </p:nvSpPr>
            <p:spPr>
              <a:xfrm>
                <a:off x="8312315" y="6322647"/>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15"/>
              <p:cNvSpPr/>
              <p:nvPr/>
            </p:nvSpPr>
            <p:spPr>
              <a:xfrm>
                <a:off x="4175798" y="6322647"/>
                <a:ext cx="221306" cy="221306"/>
              </a:xfrm>
              <a:prstGeom prst="ellipse">
                <a:avLst/>
              </a:prstGeom>
              <a:solidFill>
                <a:schemeClr val="accent1"/>
              </a:solidFill>
              <a:ln w="15875"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307" name="Google Shape;307;p15"/>
            <p:cNvGrpSpPr/>
            <p:nvPr/>
          </p:nvGrpSpPr>
          <p:grpSpPr>
            <a:xfrm>
              <a:off x="743055" y="1683210"/>
              <a:ext cx="2059820" cy="731065"/>
              <a:chOff x="-150962" y="1739641"/>
              <a:chExt cx="2059820" cy="731065"/>
            </a:xfrm>
          </p:grpSpPr>
          <p:sp>
            <p:nvSpPr>
              <p:cNvPr id="308" name="Google Shape;308;p15"/>
              <p:cNvSpPr txBox="1"/>
              <p:nvPr/>
            </p:nvSpPr>
            <p:spPr>
              <a:xfrm>
                <a:off x="-150962" y="1739641"/>
                <a:ext cx="112562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Host 1</a:t>
                </a:r>
                <a:endParaRPr/>
              </a:p>
            </p:txBody>
          </p:sp>
          <p:pic>
            <p:nvPicPr>
              <p:cNvPr id="309" name="Google Shape;309;p15"/>
              <p:cNvPicPr preferRelativeResize="0"/>
              <p:nvPr/>
            </p:nvPicPr>
            <p:blipFill rotWithShape="1">
              <a:blip r:embed="rId4">
                <a:alphaModFix/>
              </a:blip>
              <a:srcRect/>
              <a:stretch/>
            </p:blipFill>
            <p:spPr>
              <a:xfrm>
                <a:off x="938418" y="1739641"/>
                <a:ext cx="970440" cy="731065"/>
              </a:xfrm>
              <a:prstGeom prst="rect">
                <a:avLst/>
              </a:prstGeom>
              <a:noFill/>
              <a:ln>
                <a:noFill/>
              </a:ln>
            </p:spPr>
          </p:pic>
        </p:grpSp>
        <p:grpSp>
          <p:nvGrpSpPr>
            <p:cNvPr id="310" name="Google Shape;310;p15"/>
            <p:cNvGrpSpPr/>
            <p:nvPr/>
          </p:nvGrpSpPr>
          <p:grpSpPr>
            <a:xfrm>
              <a:off x="8605725" y="6390299"/>
              <a:ext cx="1941309" cy="461665"/>
              <a:chOff x="2546952" y="2205406"/>
              <a:chExt cx="1941309" cy="461665"/>
            </a:xfrm>
          </p:grpSpPr>
          <p:sp>
            <p:nvSpPr>
              <p:cNvPr id="311" name="Google Shape;311;p15"/>
              <p:cNvSpPr txBox="1"/>
              <p:nvPr/>
            </p:nvSpPr>
            <p:spPr>
              <a:xfrm>
                <a:off x="2987883" y="2205406"/>
                <a:ext cx="407484" cy="461665"/>
              </a:xfrm>
              <a:prstGeom prst="rect">
                <a:avLst/>
              </a:prstGeom>
              <a:solidFill>
                <a:srgbClr val="E6F4FF"/>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C</a:t>
                </a:r>
                <a:endParaRPr/>
              </a:p>
            </p:txBody>
          </p:sp>
          <p:grpSp>
            <p:nvGrpSpPr>
              <p:cNvPr id="312" name="Google Shape;312;p15"/>
              <p:cNvGrpSpPr/>
              <p:nvPr/>
            </p:nvGrpSpPr>
            <p:grpSpPr>
              <a:xfrm>
                <a:off x="3844346" y="2205406"/>
                <a:ext cx="643915" cy="461665"/>
                <a:chOff x="5123473" y="2316735"/>
                <a:chExt cx="643915" cy="461665"/>
              </a:xfrm>
            </p:grpSpPr>
            <p:cxnSp>
              <p:nvCxnSpPr>
                <p:cNvPr id="313" name="Google Shape;313;p15"/>
                <p:cNvCxnSpPr/>
                <p:nvPr/>
              </p:nvCxnSpPr>
              <p:spPr>
                <a:xfrm>
                  <a:off x="5530957" y="2599863"/>
                  <a:ext cx="236431" cy="0"/>
                </a:xfrm>
                <a:prstGeom prst="straightConnector1">
                  <a:avLst/>
                </a:prstGeom>
                <a:noFill/>
                <a:ln w="19050" cap="flat" cmpd="sng">
                  <a:solidFill>
                    <a:srgbClr val="002060"/>
                  </a:solidFill>
                  <a:prstDash val="solid"/>
                  <a:round/>
                  <a:headEnd type="none" w="sm" len="sm"/>
                  <a:tailEnd type="triangle" w="med" len="med"/>
                </a:ln>
              </p:spPr>
            </p:cxnSp>
            <p:sp>
              <p:nvSpPr>
                <p:cNvPr id="314" name="Google Shape;314;p15"/>
                <p:cNvSpPr txBox="1"/>
                <p:nvPr/>
              </p:nvSpPr>
              <p:spPr>
                <a:xfrm>
                  <a:off x="5123473" y="2316735"/>
                  <a:ext cx="407484" cy="461665"/>
                </a:xfrm>
                <a:prstGeom prst="rect">
                  <a:avLst/>
                </a:prstGeom>
                <a:solidFill>
                  <a:srgbClr val="E7FFEA"/>
                </a:solidFill>
                <a:ln w="158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A</a:t>
                  </a:r>
                  <a:endParaRPr/>
                </a:p>
              </p:txBody>
            </p:sp>
          </p:grpSp>
          <p:sp>
            <p:nvSpPr>
              <p:cNvPr id="315" name="Google Shape;315;p15"/>
              <p:cNvSpPr txBox="1"/>
              <p:nvPr/>
            </p:nvSpPr>
            <p:spPr>
              <a:xfrm>
                <a:off x="3416114" y="2205406"/>
                <a:ext cx="407484" cy="461665"/>
              </a:xfrm>
              <a:prstGeom prst="rect">
                <a:avLst/>
              </a:prstGeom>
              <a:solidFill>
                <a:srgbClr val="FFF6E7"/>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B</a:t>
                </a:r>
                <a:endParaRPr/>
              </a:p>
            </p:txBody>
          </p:sp>
          <p:sp>
            <p:nvSpPr>
              <p:cNvPr id="316" name="Google Shape;316;p15"/>
              <p:cNvSpPr txBox="1"/>
              <p:nvPr/>
            </p:nvSpPr>
            <p:spPr>
              <a:xfrm>
                <a:off x="2546952" y="2205406"/>
                <a:ext cx="407484" cy="461665"/>
              </a:xfrm>
              <a:prstGeom prst="rect">
                <a:avLst/>
              </a:prstGeom>
              <a:solidFill>
                <a:srgbClr val="FFE5E9"/>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D</a:t>
                </a:r>
                <a:endParaRPr/>
              </a:p>
            </p:txBody>
          </p:sp>
        </p:grpSp>
        <p:grpSp>
          <p:nvGrpSpPr>
            <p:cNvPr id="317" name="Google Shape;317;p15"/>
            <p:cNvGrpSpPr/>
            <p:nvPr/>
          </p:nvGrpSpPr>
          <p:grpSpPr>
            <a:xfrm>
              <a:off x="10585134" y="5837721"/>
              <a:ext cx="1125629" cy="1183864"/>
              <a:chOff x="10130245" y="5120829"/>
              <a:chExt cx="1125629" cy="1183864"/>
            </a:xfrm>
          </p:grpSpPr>
          <p:sp>
            <p:nvSpPr>
              <p:cNvPr id="318" name="Google Shape;318;p15"/>
              <p:cNvSpPr txBox="1"/>
              <p:nvPr/>
            </p:nvSpPr>
            <p:spPr>
              <a:xfrm>
                <a:off x="10130245" y="5120829"/>
                <a:ext cx="112562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Host 2</a:t>
                </a:r>
                <a:endParaRPr/>
              </a:p>
            </p:txBody>
          </p:sp>
          <p:pic>
            <p:nvPicPr>
              <p:cNvPr id="319" name="Google Shape;319;p15"/>
              <p:cNvPicPr preferRelativeResize="0"/>
              <p:nvPr/>
            </p:nvPicPr>
            <p:blipFill rotWithShape="1">
              <a:blip r:embed="rId4">
                <a:alphaModFix/>
              </a:blip>
              <a:srcRect/>
              <a:stretch/>
            </p:blipFill>
            <p:spPr>
              <a:xfrm>
                <a:off x="10198079" y="5573628"/>
                <a:ext cx="970440" cy="731065"/>
              </a:xfrm>
              <a:prstGeom prst="rect">
                <a:avLst/>
              </a:prstGeom>
              <a:noFill/>
              <a:ln>
                <a:noFill/>
              </a:ln>
            </p:spPr>
          </p:pic>
        </p:grpSp>
        <p:grpSp>
          <p:nvGrpSpPr>
            <p:cNvPr id="320" name="Google Shape;320;p15"/>
            <p:cNvGrpSpPr/>
            <p:nvPr/>
          </p:nvGrpSpPr>
          <p:grpSpPr>
            <a:xfrm>
              <a:off x="2493531" y="2186099"/>
              <a:ext cx="1941309" cy="461665"/>
              <a:chOff x="2546952" y="2205406"/>
              <a:chExt cx="1941309" cy="461665"/>
            </a:xfrm>
          </p:grpSpPr>
          <p:sp>
            <p:nvSpPr>
              <p:cNvPr id="321" name="Google Shape;321;p15"/>
              <p:cNvSpPr txBox="1"/>
              <p:nvPr/>
            </p:nvSpPr>
            <p:spPr>
              <a:xfrm>
                <a:off x="2987883" y="2205406"/>
                <a:ext cx="407484" cy="461665"/>
              </a:xfrm>
              <a:prstGeom prst="rect">
                <a:avLst/>
              </a:prstGeom>
              <a:solidFill>
                <a:srgbClr val="E6F4FF"/>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C</a:t>
                </a:r>
                <a:endParaRPr/>
              </a:p>
            </p:txBody>
          </p:sp>
          <p:grpSp>
            <p:nvGrpSpPr>
              <p:cNvPr id="322" name="Google Shape;322;p15"/>
              <p:cNvGrpSpPr/>
              <p:nvPr/>
            </p:nvGrpSpPr>
            <p:grpSpPr>
              <a:xfrm>
                <a:off x="3844346" y="2205406"/>
                <a:ext cx="643915" cy="461665"/>
                <a:chOff x="5123473" y="2316735"/>
                <a:chExt cx="643915" cy="461665"/>
              </a:xfrm>
            </p:grpSpPr>
            <p:cxnSp>
              <p:nvCxnSpPr>
                <p:cNvPr id="323" name="Google Shape;323;p15"/>
                <p:cNvCxnSpPr/>
                <p:nvPr/>
              </p:nvCxnSpPr>
              <p:spPr>
                <a:xfrm>
                  <a:off x="5530957" y="2599863"/>
                  <a:ext cx="236431" cy="0"/>
                </a:xfrm>
                <a:prstGeom prst="straightConnector1">
                  <a:avLst/>
                </a:prstGeom>
                <a:noFill/>
                <a:ln w="19050" cap="flat" cmpd="sng">
                  <a:solidFill>
                    <a:srgbClr val="002060"/>
                  </a:solidFill>
                  <a:prstDash val="solid"/>
                  <a:round/>
                  <a:headEnd type="none" w="sm" len="sm"/>
                  <a:tailEnd type="triangle" w="med" len="med"/>
                </a:ln>
              </p:spPr>
            </p:cxnSp>
            <p:sp>
              <p:nvSpPr>
                <p:cNvPr id="324" name="Google Shape;324;p15"/>
                <p:cNvSpPr txBox="1"/>
                <p:nvPr/>
              </p:nvSpPr>
              <p:spPr>
                <a:xfrm>
                  <a:off x="5123473" y="2316735"/>
                  <a:ext cx="407484" cy="461665"/>
                </a:xfrm>
                <a:prstGeom prst="rect">
                  <a:avLst/>
                </a:prstGeom>
                <a:solidFill>
                  <a:srgbClr val="E7FFEA"/>
                </a:solidFill>
                <a:ln w="1587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A</a:t>
                  </a:r>
                  <a:endParaRPr/>
                </a:p>
              </p:txBody>
            </p:sp>
          </p:grpSp>
          <p:sp>
            <p:nvSpPr>
              <p:cNvPr id="325" name="Google Shape;325;p15"/>
              <p:cNvSpPr txBox="1"/>
              <p:nvPr/>
            </p:nvSpPr>
            <p:spPr>
              <a:xfrm>
                <a:off x="3416114" y="2205406"/>
                <a:ext cx="407484" cy="461665"/>
              </a:xfrm>
              <a:prstGeom prst="rect">
                <a:avLst/>
              </a:prstGeom>
              <a:solidFill>
                <a:srgbClr val="FFF6E7"/>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B</a:t>
                </a:r>
                <a:endParaRPr/>
              </a:p>
            </p:txBody>
          </p:sp>
          <p:sp>
            <p:nvSpPr>
              <p:cNvPr id="326" name="Google Shape;326;p15"/>
              <p:cNvSpPr txBox="1"/>
              <p:nvPr/>
            </p:nvSpPr>
            <p:spPr>
              <a:xfrm>
                <a:off x="2546952" y="2205406"/>
                <a:ext cx="407484" cy="461665"/>
              </a:xfrm>
              <a:prstGeom prst="rect">
                <a:avLst/>
              </a:prstGeom>
              <a:solidFill>
                <a:srgbClr val="FFE5E9"/>
              </a:solid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002060"/>
                    </a:solidFill>
                    <a:latin typeface="Arial"/>
                    <a:ea typeface="Arial"/>
                    <a:cs typeface="Arial"/>
                    <a:sym typeface="Arial"/>
                  </a:rPr>
                  <a:t>D</a:t>
                </a:r>
                <a:endParaRPr/>
              </a:p>
            </p:txBody>
          </p:sp>
        </p:grpSp>
      </p:grpSp>
      <p:sp>
        <p:nvSpPr>
          <p:cNvPr id="327" name="Google Shape;327;p15"/>
          <p:cNvSpPr txBox="1"/>
          <p:nvPr/>
        </p:nvSpPr>
        <p:spPr>
          <a:xfrm>
            <a:off x="2450580" y="833593"/>
            <a:ext cx="974142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002060"/>
                </a:solidFill>
                <a:latin typeface="Arial"/>
                <a:ea typeface="Arial"/>
                <a:cs typeface="Arial"/>
                <a:sym typeface="Arial"/>
              </a:rPr>
              <a:t>What are Datagram Networks?</a:t>
            </a:r>
            <a:endParaRPr sz="2800" b="1" i="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331"/>
        <p:cNvGrpSpPr/>
        <p:nvPr/>
      </p:nvGrpSpPr>
      <p:grpSpPr>
        <a:xfrm>
          <a:off x="0" y="0"/>
          <a:ext cx="0" cy="0"/>
          <a:chOff x="0" y="0"/>
          <a:chExt cx="0" cy="0"/>
        </a:xfrm>
      </p:grpSpPr>
      <p:sp>
        <p:nvSpPr>
          <p:cNvPr id="332" name="Google Shape;332;p16"/>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
        <p:nvSpPr>
          <p:cNvPr id="333" name="Google Shape;333;p16"/>
          <p:cNvSpPr txBox="1"/>
          <p:nvPr/>
        </p:nvSpPr>
        <p:spPr>
          <a:xfrm>
            <a:off x="2459038" y="838200"/>
            <a:ext cx="9732900" cy="427805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Format of an IP Datagram:</a:t>
            </a:r>
            <a:endParaRPr dirty="0"/>
          </a:p>
          <a:p>
            <a:pPr marL="0" marR="0" lvl="0" indent="0" algn="just" rtl="0">
              <a:lnSpc>
                <a:spcPct val="100000"/>
              </a:lnSpc>
              <a:spcBef>
                <a:spcPts val="0"/>
              </a:spcBef>
              <a:spcAft>
                <a:spcPts val="0"/>
              </a:spcAft>
              <a:buNone/>
            </a:pPr>
            <a:endParaRPr sz="2800" b="1" i="0" dirty="0">
              <a:solidFill>
                <a:schemeClr val="dk1"/>
              </a:solidFill>
              <a:latin typeface="Arial"/>
              <a:ea typeface="Arial"/>
              <a:cs typeface="Arial"/>
              <a:sym typeface="Arial"/>
            </a:endParaRPr>
          </a:p>
          <a:p>
            <a:pPr marL="457200" marR="0" lvl="0" indent="-450850" algn="just" rtl="0">
              <a:lnSpc>
                <a:spcPct val="100000"/>
              </a:lnSpc>
              <a:spcBef>
                <a:spcPts val="0"/>
              </a:spcBef>
              <a:spcAft>
                <a:spcPts val="0"/>
              </a:spcAft>
              <a:buClr>
                <a:schemeClr val="dk1"/>
              </a:buClr>
              <a:buSzPts val="2700"/>
              <a:buFont typeface="Arial"/>
              <a:buChar char="•"/>
            </a:pPr>
            <a:r>
              <a:rPr lang="en-US" sz="2700" b="1" dirty="0">
                <a:solidFill>
                  <a:schemeClr val="dk1"/>
                </a:solidFill>
                <a:latin typeface="Arial"/>
                <a:ea typeface="Arial"/>
                <a:cs typeface="Arial"/>
                <a:sym typeface="Arial"/>
              </a:rPr>
              <a:t>An IP datagram is t</a:t>
            </a:r>
            <a:r>
              <a:rPr lang="en-US" sz="2700" b="1" i="0" dirty="0">
                <a:solidFill>
                  <a:schemeClr val="dk1"/>
                </a:solidFill>
                <a:latin typeface="Arial"/>
                <a:ea typeface="Arial"/>
                <a:cs typeface="Arial"/>
                <a:sym typeface="Arial"/>
              </a:rPr>
              <a:t>he format of data that can be recognized and processed by the IP protocol. It consists of two components; the header and the data</a:t>
            </a:r>
            <a:r>
              <a:rPr lang="en-US" sz="2700" b="1" dirty="0" smtClean="0">
                <a:solidFill>
                  <a:schemeClr val="dk1"/>
                </a:solidFill>
                <a:latin typeface="Arial"/>
                <a:ea typeface="Arial"/>
                <a:cs typeface="Arial"/>
                <a:sym typeface="Arial"/>
              </a:rPr>
              <a:t>.</a:t>
            </a:r>
          </a:p>
          <a:p>
            <a:pPr marL="457200" marR="0" lvl="0" indent="-450850" algn="just" rtl="0">
              <a:lnSpc>
                <a:spcPct val="100000"/>
              </a:lnSpc>
              <a:spcBef>
                <a:spcPts val="0"/>
              </a:spcBef>
              <a:spcAft>
                <a:spcPts val="0"/>
              </a:spcAft>
              <a:buClr>
                <a:schemeClr val="dk1"/>
              </a:buClr>
              <a:buSzPts val="2700"/>
              <a:buFont typeface="Arial"/>
              <a:buChar char="•"/>
            </a:pPr>
            <a:endParaRPr lang="en-US" sz="2700" b="1" dirty="0">
              <a:solidFill>
                <a:schemeClr val="dk1"/>
              </a:solidFill>
            </a:endParaRPr>
          </a:p>
          <a:p>
            <a:pPr marL="457200" marR="0" lvl="0" indent="-450850" algn="just" rtl="0">
              <a:lnSpc>
                <a:spcPct val="100000"/>
              </a:lnSpc>
              <a:spcBef>
                <a:spcPts val="0"/>
              </a:spcBef>
              <a:spcAft>
                <a:spcPts val="0"/>
              </a:spcAft>
              <a:buClr>
                <a:schemeClr val="dk1"/>
              </a:buClr>
              <a:buSzPts val="2700"/>
              <a:buFont typeface="Arial"/>
              <a:buChar char="•"/>
            </a:pPr>
            <a:endParaRPr sz="2700" b="1" dirty="0">
              <a:solidFill>
                <a:schemeClr val="dk1"/>
              </a:solidFill>
              <a:latin typeface="Arial"/>
              <a:ea typeface="Arial"/>
              <a:cs typeface="Arial"/>
              <a:sym typeface="Arial"/>
            </a:endParaRPr>
          </a:p>
          <a:p>
            <a:pPr marL="457200" marR="0" lvl="0" indent="-450850" algn="just" rtl="0">
              <a:lnSpc>
                <a:spcPct val="100000"/>
              </a:lnSpc>
              <a:spcBef>
                <a:spcPts val="0"/>
              </a:spcBef>
              <a:spcAft>
                <a:spcPts val="0"/>
              </a:spcAft>
              <a:buClr>
                <a:schemeClr val="dk1"/>
              </a:buClr>
              <a:buSzPts val="2700"/>
              <a:buFont typeface="Arial"/>
              <a:buChar char="•"/>
            </a:pPr>
            <a:r>
              <a:rPr lang="en-US" sz="2700" b="1" i="0" dirty="0">
                <a:solidFill>
                  <a:schemeClr val="dk1"/>
                </a:solidFill>
                <a:latin typeface="Arial"/>
                <a:ea typeface="Arial"/>
                <a:cs typeface="Arial"/>
                <a:sym typeface="Arial"/>
              </a:rPr>
              <a:t>The fields within the datagram, excluding the data itself, each have specific roles in the data transmission process. </a:t>
            </a:r>
            <a:endParaRPr sz="2700" b="1"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6"/>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
        <p:nvSpPr>
          <p:cNvPr id="333" name="Google Shape;333;p16"/>
          <p:cNvSpPr txBox="1"/>
          <p:nvPr/>
        </p:nvSpPr>
        <p:spPr>
          <a:xfrm>
            <a:off x="2459038" y="838200"/>
            <a:ext cx="9732900" cy="427805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800" b="1" i="0" dirty="0">
                <a:solidFill>
                  <a:srgbClr val="002060"/>
                </a:solidFill>
                <a:latin typeface="Arial"/>
                <a:ea typeface="Arial"/>
                <a:cs typeface="Arial"/>
                <a:sym typeface="Arial"/>
              </a:rPr>
              <a:t>Format of an IP Datagram:</a:t>
            </a:r>
            <a:endParaRPr dirty="0"/>
          </a:p>
          <a:p>
            <a:pPr marL="0" marR="0" lvl="0" indent="0" algn="just" rtl="0">
              <a:lnSpc>
                <a:spcPct val="100000"/>
              </a:lnSpc>
              <a:spcBef>
                <a:spcPts val="0"/>
              </a:spcBef>
              <a:spcAft>
                <a:spcPts val="0"/>
              </a:spcAft>
              <a:buNone/>
            </a:pPr>
            <a:endParaRPr sz="2800" b="1" i="0" dirty="0">
              <a:solidFill>
                <a:schemeClr val="dk1"/>
              </a:solidFill>
              <a:latin typeface="Arial"/>
              <a:ea typeface="Arial"/>
              <a:cs typeface="Arial"/>
              <a:sym typeface="Arial"/>
            </a:endParaRPr>
          </a:p>
          <a:p>
            <a:pPr marL="457200" marR="0" lvl="0" indent="-450850" algn="just" rtl="0">
              <a:lnSpc>
                <a:spcPct val="100000"/>
              </a:lnSpc>
              <a:spcBef>
                <a:spcPts val="0"/>
              </a:spcBef>
              <a:spcAft>
                <a:spcPts val="0"/>
              </a:spcAft>
              <a:buClr>
                <a:schemeClr val="dk1"/>
              </a:buClr>
              <a:buSzPts val="2700"/>
              <a:buFont typeface="Arial"/>
              <a:buChar char="•"/>
            </a:pPr>
            <a:r>
              <a:rPr lang="en-US" sz="2700" b="1" i="0" dirty="0" smtClean="0">
                <a:solidFill>
                  <a:schemeClr val="dk1"/>
                </a:solidFill>
                <a:latin typeface="Arial"/>
                <a:ea typeface="Arial"/>
                <a:cs typeface="Arial"/>
                <a:sym typeface="Arial"/>
              </a:rPr>
              <a:t>Every </a:t>
            </a:r>
            <a:r>
              <a:rPr lang="en-US" sz="2700" b="1" i="0" dirty="0">
                <a:solidFill>
                  <a:schemeClr val="dk1"/>
                </a:solidFill>
                <a:latin typeface="Arial"/>
                <a:ea typeface="Arial"/>
                <a:cs typeface="Arial"/>
                <a:sym typeface="Arial"/>
              </a:rPr>
              <a:t>field in the IP datagram has a fixed size, except for the IP Options field, which can range from 20 to 60 bytes in length. </a:t>
            </a:r>
            <a:endParaRPr lang="en-US" sz="2700" b="1" i="0" dirty="0" smtClean="0">
              <a:solidFill>
                <a:schemeClr val="dk1"/>
              </a:solidFill>
              <a:latin typeface="Arial"/>
              <a:ea typeface="Arial"/>
              <a:cs typeface="Arial"/>
              <a:sym typeface="Arial"/>
            </a:endParaRPr>
          </a:p>
          <a:p>
            <a:pPr marL="457200" marR="0" lvl="0" indent="-450850" algn="just" rtl="0">
              <a:lnSpc>
                <a:spcPct val="100000"/>
              </a:lnSpc>
              <a:spcBef>
                <a:spcPts val="0"/>
              </a:spcBef>
              <a:spcAft>
                <a:spcPts val="0"/>
              </a:spcAft>
              <a:buClr>
                <a:schemeClr val="dk1"/>
              </a:buClr>
              <a:buSzPts val="2700"/>
              <a:buFont typeface="Arial"/>
              <a:buChar char="•"/>
            </a:pPr>
            <a:endParaRPr lang="en-US" sz="2700" b="1" dirty="0">
              <a:solidFill>
                <a:schemeClr val="dk1"/>
              </a:solidFill>
            </a:endParaRPr>
          </a:p>
          <a:p>
            <a:pPr marL="457200" marR="0" lvl="0" indent="-450850" algn="just" rtl="0">
              <a:lnSpc>
                <a:spcPct val="100000"/>
              </a:lnSpc>
              <a:spcBef>
                <a:spcPts val="0"/>
              </a:spcBef>
              <a:spcAft>
                <a:spcPts val="0"/>
              </a:spcAft>
              <a:buClr>
                <a:schemeClr val="dk1"/>
              </a:buClr>
              <a:buSzPts val="2700"/>
              <a:buFont typeface="Arial"/>
              <a:buChar char="•"/>
            </a:pPr>
            <a:endParaRPr lang="en-US" sz="2700" b="1" i="0" dirty="0" smtClean="0">
              <a:solidFill>
                <a:schemeClr val="dk1"/>
              </a:solidFill>
              <a:latin typeface="Arial"/>
              <a:ea typeface="Arial"/>
              <a:cs typeface="Arial"/>
              <a:sym typeface="Arial"/>
            </a:endParaRPr>
          </a:p>
          <a:p>
            <a:pPr marL="457200" marR="0" lvl="0" indent="-450850" algn="just" rtl="0">
              <a:lnSpc>
                <a:spcPct val="100000"/>
              </a:lnSpc>
              <a:spcBef>
                <a:spcPts val="0"/>
              </a:spcBef>
              <a:spcAft>
                <a:spcPts val="0"/>
              </a:spcAft>
              <a:buClr>
                <a:schemeClr val="dk1"/>
              </a:buClr>
              <a:buSzPts val="2700"/>
              <a:buFont typeface="Arial"/>
              <a:buChar char="•"/>
            </a:pPr>
            <a:r>
              <a:rPr lang="en-US" sz="2700" b="1" i="0" dirty="0" smtClean="0">
                <a:solidFill>
                  <a:schemeClr val="dk1"/>
                </a:solidFill>
                <a:latin typeface="Arial"/>
                <a:ea typeface="Arial"/>
                <a:cs typeface="Arial"/>
                <a:sym typeface="Arial"/>
              </a:rPr>
              <a:t>The </a:t>
            </a:r>
            <a:r>
              <a:rPr lang="en-US" sz="2700" b="1" i="0" dirty="0">
                <a:solidFill>
                  <a:schemeClr val="dk1"/>
                </a:solidFill>
                <a:latin typeface="Arial"/>
                <a:ea typeface="Arial"/>
                <a:cs typeface="Arial"/>
                <a:sym typeface="Arial"/>
              </a:rPr>
              <a:t>header is used by the sending computer to communicate with the protocol at the same layer on the destination computer. </a:t>
            </a:r>
            <a:endParaRPr sz="1300" dirty="0"/>
          </a:p>
        </p:txBody>
      </p:sp>
    </p:spTree>
    <p:extLst>
      <p:ext uri="{BB962C8B-B14F-4D97-AF65-F5344CB8AC3E}">
        <p14:creationId xmlns:p14="http://schemas.microsoft.com/office/powerpoint/2010/main" val="236797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17"/>
          <p:cNvSpPr txBox="1"/>
          <p:nvPr/>
        </p:nvSpPr>
        <p:spPr>
          <a:xfrm>
            <a:off x="3569616" y="602569"/>
            <a:ext cx="4665323" cy="7386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800" b="1" i="0" dirty="0">
                <a:solidFill>
                  <a:srgbClr val="002060"/>
                </a:solidFill>
                <a:latin typeface="Arial"/>
                <a:ea typeface="Arial"/>
                <a:cs typeface="Arial"/>
                <a:sym typeface="Arial"/>
              </a:rPr>
              <a:t>Format of an IP </a:t>
            </a:r>
            <a:r>
              <a:rPr lang="en-US" sz="2800" b="1" i="0" dirty="0" smtClean="0">
                <a:solidFill>
                  <a:srgbClr val="002060"/>
                </a:solidFill>
                <a:latin typeface="Arial"/>
                <a:ea typeface="Arial"/>
                <a:cs typeface="Arial"/>
                <a:sym typeface="Arial"/>
              </a:rPr>
              <a:t>Datagram</a:t>
            </a:r>
            <a:endParaRPr sz="2800" b="1" i="0" dirty="0">
              <a:solidFill>
                <a:srgbClr val="002060"/>
              </a:solidFill>
              <a:latin typeface="Arial"/>
              <a:ea typeface="Arial"/>
              <a:cs typeface="Arial"/>
              <a:sym typeface="Arial"/>
            </a:endParaRPr>
          </a:p>
        </p:txBody>
      </p:sp>
      <p:pic>
        <p:nvPicPr>
          <p:cNvPr id="339" name="Google Shape;339;p17"/>
          <p:cNvPicPr preferRelativeResize="0"/>
          <p:nvPr/>
        </p:nvPicPr>
        <p:blipFill rotWithShape="1">
          <a:blip r:embed="rId3">
            <a:alphaModFix/>
          </a:blip>
          <a:srcRect/>
          <a:stretch/>
        </p:blipFill>
        <p:spPr>
          <a:xfrm>
            <a:off x="2240895" y="7248880"/>
            <a:ext cx="11430000" cy="3695700"/>
          </a:xfrm>
          <a:prstGeom prst="rect">
            <a:avLst/>
          </a:prstGeom>
          <a:noFill/>
          <a:ln>
            <a:noFill/>
          </a:ln>
        </p:spPr>
      </p:pic>
      <p:sp>
        <p:nvSpPr>
          <p:cNvPr id="340" name="Google Shape;340;p17"/>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IP Datagram Format </a:t>
            </a:r>
            <a:endParaRPr dirty="0"/>
          </a:p>
        </p:txBody>
      </p:sp>
      <p:grpSp>
        <p:nvGrpSpPr>
          <p:cNvPr id="341" name="Google Shape;341;p17"/>
          <p:cNvGrpSpPr/>
          <p:nvPr/>
        </p:nvGrpSpPr>
        <p:grpSpPr>
          <a:xfrm>
            <a:off x="133378" y="1369402"/>
            <a:ext cx="12204199" cy="5290172"/>
            <a:chOff x="1371562" y="1330274"/>
            <a:chExt cx="12172279" cy="5290172"/>
          </a:xfrm>
        </p:grpSpPr>
        <p:sp>
          <p:nvSpPr>
            <p:cNvPr id="342" name="Google Shape;342;p17"/>
            <p:cNvSpPr txBox="1"/>
            <p:nvPr/>
          </p:nvSpPr>
          <p:spPr>
            <a:xfrm>
              <a:off x="9593447" y="2573904"/>
              <a:ext cx="1224306" cy="399749"/>
            </a:xfrm>
            <a:prstGeom prst="rect">
              <a:avLst/>
            </a:prstGeom>
            <a:noFill/>
            <a:ln>
              <a:noFill/>
            </a:ln>
          </p:spPr>
          <p:txBody>
            <a:bodyPr spcFirstLastPara="1" wrap="square" lIns="91425" tIns="45700" rIns="91425" bIns="45700" anchor="t" anchorCtr="0">
              <a:spAutoFit/>
            </a:bodyPr>
            <a:lstStyle/>
            <a:p>
              <a:pPr marL="0" marR="0" lvl="0" indent="0" algn="l" rtl="0">
                <a:lnSpc>
                  <a:spcPct val="111111"/>
                </a:lnSpc>
                <a:spcBef>
                  <a:spcPts val="0"/>
                </a:spcBef>
                <a:spcAft>
                  <a:spcPts val="0"/>
                </a:spcAft>
                <a:buNone/>
              </a:pPr>
              <a:r>
                <a:rPr lang="en-US" sz="1800" b="1" dirty="0" smtClean="0">
                  <a:solidFill>
                    <a:schemeClr val="dk1"/>
                  </a:solidFill>
                  <a:latin typeface="Arial"/>
                  <a:ea typeface="Arial"/>
                  <a:cs typeface="Arial"/>
                  <a:sym typeface="Arial"/>
                </a:rPr>
                <a:t> </a:t>
              </a:r>
              <a:r>
                <a:rPr lang="en-US" sz="1800" b="1" dirty="0">
                  <a:solidFill>
                    <a:schemeClr val="dk1"/>
                  </a:solidFill>
                  <a:latin typeface="Arial"/>
                  <a:ea typeface="Arial"/>
                  <a:cs typeface="Arial"/>
                  <a:sym typeface="Arial"/>
                </a:rPr>
                <a:t>4 bytes</a:t>
              </a:r>
              <a:endParaRPr dirty="0"/>
            </a:p>
          </p:txBody>
        </p:sp>
        <p:grpSp>
          <p:nvGrpSpPr>
            <p:cNvPr id="343" name="Google Shape;343;p17"/>
            <p:cNvGrpSpPr/>
            <p:nvPr/>
          </p:nvGrpSpPr>
          <p:grpSpPr>
            <a:xfrm>
              <a:off x="1371562" y="1330274"/>
              <a:ext cx="10577911" cy="5290172"/>
              <a:chOff x="1045836" y="1121256"/>
              <a:chExt cx="10577911" cy="4275367"/>
            </a:xfrm>
          </p:grpSpPr>
          <p:grpSp>
            <p:nvGrpSpPr>
              <p:cNvPr id="344" name="Google Shape;344;p17"/>
              <p:cNvGrpSpPr/>
              <p:nvPr/>
            </p:nvGrpSpPr>
            <p:grpSpPr>
              <a:xfrm>
                <a:off x="1053379" y="1400698"/>
                <a:ext cx="10570368" cy="3995925"/>
                <a:chOff x="3124200" y="2231743"/>
                <a:chExt cx="9027756" cy="3412770"/>
              </a:xfrm>
            </p:grpSpPr>
            <p:sp>
              <p:nvSpPr>
                <p:cNvPr id="345" name="Google Shape;345;p17"/>
                <p:cNvSpPr/>
                <p:nvPr/>
              </p:nvSpPr>
              <p:spPr>
                <a:xfrm>
                  <a:off x="3129914" y="2819816"/>
                  <a:ext cx="6985000" cy="2824697"/>
                </a:xfrm>
                <a:custGeom>
                  <a:avLst/>
                  <a:gdLst/>
                  <a:ahLst/>
                  <a:cxnLst/>
                  <a:rect l="l" t="t" r="r" b="b"/>
                  <a:pathLst>
                    <a:path w="6981190" h="2672713" extrusionOk="0">
                      <a:moveTo>
                        <a:pt x="0" y="2638423"/>
                      </a:moveTo>
                      <a:lnTo>
                        <a:pt x="19050" y="0"/>
                      </a:lnTo>
                      <a:lnTo>
                        <a:pt x="6975475" y="0"/>
                      </a:lnTo>
                      <a:cubicBezTo>
                        <a:pt x="6975475" y="758824"/>
                        <a:pt x="6981190" y="2672713"/>
                        <a:pt x="6981190" y="2672713"/>
                      </a:cubicBezTo>
                    </a:path>
                  </a:pathLst>
                </a:custGeom>
                <a:noFill/>
                <a:ln w="38100" cap="flat" cmpd="sng">
                  <a:solidFill>
                    <a:srgbClr val="A65F0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46" name="Google Shape;346;p17"/>
                <p:cNvCxnSpPr/>
                <p:nvPr/>
              </p:nvCxnSpPr>
              <p:spPr>
                <a:xfrm>
                  <a:off x="3130830" y="5232400"/>
                  <a:ext cx="6985000" cy="0"/>
                </a:xfrm>
                <a:prstGeom prst="straightConnector1">
                  <a:avLst/>
                </a:prstGeom>
                <a:noFill/>
                <a:ln w="38100" cap="flat" cmpd="sng">
                  <a:solidFill>
                    <a:srgbClr val="A75F0A"/>
                  </a:solidFill>
                  <a:prstDash val="solid"/>
                  <a:round/>
                  <a:headEnd type="stealth" w="med" len="med"/>
                  <a:tailEnd type="stealth" w="med" len="med"/>
                </a:ln>
              </p:spPr>
            </p:cxnSp>
            <p:cxnSp>
              <p:nvCxnSpPr>
                <p:cNvPr id="347" name="Google Shape;347;p17"/>
                <p:cNvCxnSpPr/>
                <p:nvPr/>
              </p:nvCxnSpPr>
              <p:spPr>
                <a:xfrm>
                  <a:off x="3129914" y="3295650"/>
                  <a:ext cx="6979286" cy="0"/>
                </a:xfrm>
                <a:prstGeom prst="straightConnector1">
                  <a:avLst/>
                </a:prstGeom>
                <a:noFill/>
                <a:ln w="38100" cap="flat" cmpd="sng">
                  <a:solidFill>
                    <a:srgbClr val="A75F0A"/>
                  </a:solidFill>
                  <a:prstDash val="solid"/>
                  <a:round/>
                  <a:headEnd type="none" w="sm" len="sm"/>
                  <a:tailEnd type="none" w="sm" len="sm"/>
                </a:ln>
              </p:spPr>
            </p:cxnSp>
            <p:cxnSp>
              <p:nvCxnSpPr>
                <p:cNvPr id="348" name="Google Shape;348;p17"/>
                <p:cNvCxnSpPr/>
                <p:nvPr/>
              </p:nvCxnSpPr>
              <p:spPr>
                <a:xfrm>
                  <a:off x="3129914" y="3629025"/>
                  <a:ext cx="6979286" cy="10511"/>
                </a:xfrm>
                <a:prstGeom prst="straightConnector1">
                  <a:avLst/>
                </a:prstGeom>
                <a:noFill/>
                <a:ln w="38100" cap="flat" cmpd="sng">
                  <a:solidFill>
                    <a:srgbClr val="A75F0A"/>
                  </a:solidFill>
                  <a:prstDash val="solid"/>
                  <a:round/>
                  <a:headEnd type="none" w="sm" len="sm"/>
                  <a:tailEnd type="none" w="sm" len="sm"/>
                </a:ln>
              </p:spPr>
            </p:cxnSp>
            <p:cxnSp>
              <p:nvCxnSpPr>
                <p:cNvPr id="349" name="Google Shape;349;p17"/>
                <p:cNvCxnSpPr/>
                <p:nvPr/>
              </p:nvCxnSpPr>
              <p:spPr>
                <a:xfrm>
                  <a:off x="3124200" y="3973404"/>
                  <a:ext cx="6985000" cy="0"/>
                </a:xfrm>
                <a:prstGeom prst="straightConnector1">
                  <a:avLst/>
                </a:prstGeom>
                <a:noFill/>
                <a:ln w="38100" cap="flat" cmpd="sng">
                  <a:solidFill>
                    <a:srgbClr val="A75F0A"/>
                  </a:solidFill>
                  <a:prstDash val="solid"/>
                  <a:round/>
                  <a:headEnd type="none" w="sm" len="sm"/>
                  <a:tailEnd type="none" w="sm" len="sm"/>
                </a:ln>
              </p:spPr>
            </p:cxnSp>
            <p:cxnSp>
              <p:nvCxnSpPr>
                <p:cNvPr id="350" name="Google Shape;350;p17"/>
                <p:cNvCxnSpPr/>
                <p:nvPr/>
              </p:nvCxnSpPr>
              <p:spPr>
                <a:xfrm>
                  <a:off x="3124200" y="4257675"/>
                  <a:ext cx="6985000" cy="0"/>
                </a:xfrm>
                <a:prstGeom prst="straightConnector1">
                  <a:avLst/>
                </a:prstGeom>
                <a:noFill/>
                <a:ln w="38100" cap="flat" cmpd="sng">
                  <a:solidFill>
                    <a:srgbClr val="A75F0A"/>
                  </a:solidFill>
                  <a:prstDash val="solid"/>
                  <a:round/>
                  <a:headEnd type="none" w="sm" len="sm"/>
                  <a:tailEnd type="none" w="sm" len="sm"/>
                </a:ln>
              </p:spPr>
            </p:cxnSp>
            <p:cxnSp>
              <p:nvCxnSpPr>
                <p:cNvPr id="351" name="Google Shape;351;p17"/>
                <p:cNvCxnSpPr/>
                <p:nvPr/>
              </p:nvCxnSpPr>
              <p:spPr>
                <a:xfrm>
                  <a:off x="3124200" y="4581525"/>
                  <a:ext cx="6985000" cy="0"/>
                </a:xfrm>
                <a:prstGeom prst="straightConnector1">
                  <a:avLst/>
                </a:prstGeom>
                <a:noFill/>
                <a:ln w="38100" cap="flat" cmpd="sng">
                  <a:solidFill>
                    <a:srgbClr val="A75F0A"/>
                  </a:solidFill>
                  <a:prstDash val="solid"/>
                  <a:round/>
                  <a:headEnd type="none" w="sm" len="sm"/>
                  <a:tailEnd type="none" w="sm" len="sm"/>
                </a:ln>
              </p:spPr>
            </p:cxnSp>
            <p:cxnSp>
              <p:nvCxnSpPr>
                <p:cNvPr id="352" name="Google Shape;352;p17"/>
                <p:cNvCxnSpPr/>
                <p:nvPr/>
              </p:nvCxnSpPr>
              <p:spPr>
                <a:xfrm>
                  <a:off x="3124200" y="4905375"/>
                  <a:ext cx="6985000" cy="0"/>
                </a:xfrm>
                <a:prstGeom prst="straightConnector1">
                  <a:avLst/>
                </a:prstGeom>
                <a:noFill/>
                <a:ln w="38100" cap="flat" cmpd="sng">
                  <a:solidFill>
                    <a:srgbClr val="A75F0A"/>
                  </a:solidFill>
                  <a:prstDash val="solid"/>
                  <a:round/>
                  <a:headEnd type="none" w="sm" len="sm"/>
                  <a:tailEnd type="none" w="sm" len="sm"/>
                </a:ln>
              </p:spPr>
            </p:cxnSp>
            <p:cxnSp>
              <p:nvCxnSpPr>
                <p:cNvPr id="353" name="Google Shape;353;p17"/>
                <p:cNvCxnSpPr/>
                <p:nvPr/>
              </p:nvCxnSpPr>
              <p:spPr>
                <a:xfrm>
                  <a:off x="5364399" y="3649554"/>
                  <a:ext cx="0" cy="323850"/>
                </a:xfrm>
                <a:prstGeom prst="straightConnector1">
                  <a:avLst/>
                </a:prstGeom>
                <a:noFill/>
                <a:ln w="38100" cap="flat" cmpd="sng">
                  <a:solidFill>
                    <a:srgbClr val="A75F0A"/>
                  </a:solidFill>
                  <a:prstDash val="solid"/>
                  <a:round/>
                  <a:headEnd type="none" w="sm" len="sm"/>
                  <a:tailEnd type="none" w="sm" len="sm"/>
                </a:ln>
              </p:spPr>
            </p:cxnSp>
            <p:cxnSp>
              <p:nvCxnSpPr>
                <p:cNvPr id="354" name="Google Shape;354;p17"/>
                <p:cNvCxnSpPr/>
                <p:nvPr/>
              </p:nvCxnSpPr>
              <p:spPr>
                <a:xfrm>
                  <a:off x="6785583" y="2814908"/>
                  <a:ext cx="0" cy="1158496"/>
                </a:xfrm>
                <a:prstGeom prst="straightConnector1">
                  <a:avLst/>
                </a:prstGeom>
                <a:noFill/>
                <a:ln w="38100" cap="flat" cmpd="sng">
                  <a:solidFill>
                    <a:srgbClr val="A75F0A"/>
                  </a:solidFill>
                  <a:prstDash val="solid"/>
                  <a:round/>
                  <a:headEnd type="none" w="sm" len="sm"/>
                  <a:tailEnd type="none" w="sm" len="sm"/>
                </a:ln>
              </p:spPr>
            </p:cxnSp>
            <p:cxnSp>
              <p:nvCxnSpPr>
                <p:cNvPr id="355" name="Google Shape;355;p17"/>
                <p:cNvCxnSpPr/>
                <p:nvPr/>
              </p:nvCxnSpPr>
              <p:spPr>
                <a:xfrm>
                  <a:off x="5364399" y="2829236"/>
                  <a:ext cx="0" cy="466415"/>
                </a:xfrm>
                <a:prstGeom prst="straightConnector1">
                  <a:avLst/>
                </a:prstGeom>
                <a:noFill/>
                <a:ln w="38100" cap="flat" cmpd="sng">
                  <a:solidFill>
                    <a:srgbClr val="A75F0A"/>
                  </a:solidFill>
                  <a:prstDash val="solid"/>
                  <a:round/>
                  <a:headEnd type="none" w="sm" len="sm"/>
                  <a:tailEnd type="none" w="sm" len="sm"/>
                </a:ln>
              </p:spPr>
            </p:cxnSp>
            <p:cxnSp>
              <p:nvCxnSpPr>
                <p:cNvPr id="356" name="Google Shape;356;p17"/>
                <p:cNvCxnSpPr/>
                <p:nvPr/>
              </p:nvCxnSpPr>
              <p:spPr>
                <a:xfrm>
                  <a:off x="4540284" y="2819816"/>
                  <a:ext cx="0" cy="475834"/>
                </a:xfrm>
                <a:prstGeom prst="straightConnector1">
                  <a:avLst/>
                </a:prstGeom>
                <a:noFill/>
                <a:ln w="38100" cap="flat" cmpd="sng">
                  <a:solidFill>
                    <a:srgbClr val="A75F0A"/>
                  </a:solidFill>
                  <a:prstDash val="solid"/>
                  <a:round/>
                  <a:headEnd type="none" w="sm" len="sm"/>
                  <a:tailEnd type="none" w="sm" len="sm"/>
                </a:ln>
              </p:spPr>
            </p:cxnSp>
            <p:cxnSp>
              <p:nvCxnSpPr>
                <p:cNvPr id="357" name="Google Shape;357;p17"/>
                <p:cNvCxnSpPr/>
                <p:nvPr/>
              </p:nvCxnSpPr>
              <p:spPr>
                <a:xfrm>
                  <a:off x="11240281" y="2829236"/>
                  <a:ext cx="9278" cy="1780873"/>
                </a:xfrm>
                <a:prstGeom prst="straightConnector1">
                  <a:avLst/>
                </a:prstGeom>
                <a:noFill/>
                <a:ln w="38100" cap="flat" cmpd="sng">
                  <a:solidFill>
                    <a:srgbClr val="A75F0A"/>
                  </a:solidFill>
                  <a:prstDash val="solid"/>
                  <a:round/>
                  <a:headEnd type="none" w="sm" len="sm"/>
                  <a:tailEnd type="none" w="sm" len="sm"/>
                </a:ln>
              </p:spPr>
            </p:cxnSp>
            <p:cxnSp>
              <p:nvCxnSpPr>
                <p:cNvPr id="358" name="Google Shape;358;p17"/>
                <p:cNvCxnSpPr/>
                <p:nvPr/>
              </p:nvCxnSpPr>
              <p:spPr>
                <a:xfrm rot="10800000" flipH="1">
                  <a:off x="11007409" y="4594675"/>
                  <a:ext cx="245888" cy="1"/>
                </a:xfrm>
                <a:prstGeom prst="straightConnector1">
                  <a:avLst/>
                </a:prstGeom>
                <a:noFill/>
                <a:ln w="38100" cap="flat" cmpd="sng">
                  <a:solidFill>
                    <a:srgbClr val="A75F0A"/>
                  </a:solidFill>
                  <a:prstDash val="solid"/>
                  <a:round/>
                  <a:headEnd type="none" w="sm" len="sm"/>
                  <a:tailEnd type="none" w="sm" len="sm"/>
                </a:ln>
              </p:spPr>
            </p:cxnSp>
            <p:cxnSp>
              <p:nvCxnSpPr>
                <p:cNvPr id="359" name="Google Shape;359;p17"/>
                <p:cNvCxnSpPr/>
                <p:nvPr/>
              </p:nvCxnSpPr>
              <p:spPr>
                <a:xfrm>
                  <a:off x="10936287" y="2816087"/>
                  <a:ext cx="317009" cy="0"/>
                </a:xfrm>
                <a:prstGeom prst="straightConnector1">
                  <a:avLst/>
                </a:prstGeom>
                <a:noFill/>
                <a:ln w="38100" cap="flat" cmpd="sng">
                  <a:solidFill>
                    <a:srgbClr val="A75F0A"/>
                  </a:solidFill>
                  <a:prstDash val="solid"/>
                  <a:round/>
                  <a:headEnd type="none" w="sm" len="sm"/>
                  <a:tailEnd type="none" w="sm" len="sm"/>
                </a:ln>
              </p:spPr>
            </p:cxnSp>
            <p:cxnSp>
              <p:nvCxnSpPr>
                <p:cNvPr id="360" name="Google Shape;360;p17"/>
                <p:cNvCxnSpPr/>
                <p:nvPr/>
              </p:nvCxnSpPr>
              <p:spPr>
                <a:xfrm rot="10800000" flipH="1">
                  <a:off x="10109200" y="2819816"/>
                  <a:ext cx="737067" cy="363"/>
                </a:xfrm>
                <a:prstGeom prst="straightConnector1">
                  <a:avLst/>
                </a:prstGeom>
                <a:noFill/>
                <a:ln w="38100" cap="flat" cmpd="sng">
                  <a:solidFill>
                    <a:srgbClr val="A75F0A"/>
                  </a:solidFill>
                  <a:prstDash val="dash"/>
                  <a:round/>
                  <a:headEnd type="none" w="sm" len="sm"/>
                  <a:tailEnd type="none" w="sm" len="sm"/>
                </a:ln>
              </p:spPr>
            </p:cxnSp>
            <p:cxnSp>
              <p:nvCxnSpPr>
                <p:cNvPr id="361" name="Google Shape;361;p17"/>
                <p:cNvCxnSpPr/>
                <p:nvPr/>
              </p:nvCxnSpPr>
              <p:spPr>
                <a:xfrm>
                  <a:off x="10109200" y="4591050"/>
                  <a:ext cx="844550" cy="0"/>
                </a:xfrm>
                <a:prstGeom prst="straightConnector1">
                  <a:avLst/>
                </a:prstGeom>
                <a:noFill/>
                <a:ln w="38100" cap="flat" cmpd="sng">
                  <a:solidFill>
                    <a:srgbClr val="A75F0A"/>
                  </a:solidFill>
                  <a:prstDash val="dash"/>
                  <a:round/>
                  <a:headEnd type="none" w="sm" len="sm"/>
                  <a:tailEnd type="none" w="sm" len="sm"/>
                </a:ln>
              </p:spPr>
            </p:cxnSp>
            <p:cxnSp>
              <p:nvCxnSpPr>
                <p:cNvPr id="362" name="Google Shape;362;p17"/>
                <p:cNvCxnSpPr/>
                <p:nvPr/>
              </p:nvCxnSpPr>
              <p:spPr>
                <a:xfrm rot="10800000" flipH="1">
                  <a:off x="11751804" y="4896643"/>
                  <a:ext cx="400152" cy="5226"/>
                </a:xfrm>
                <a:prstGeom prst="straightConnector1">
                  <a:avLst/>
                </a:prstGeom>
                <a:noFill/>
                <a:ln w="38100" cap="flat" cmpd="sng">
                  <a:solidFill>
                    <a:srgbClr val="A75F0A"/>
                  </a:solidFill>
                  <a:prstDash val="solid"/>
                  <a:round/>
                  <a:headEnd type="none" w="sm" len="sm"/>
                  <a:tailEnd type="none" w="sm" len="sm"/>
                </a:ln>
              </p:spPr>
            </p:cxnSp>
            <p:cxnSp>
              <p:nvCxnSpPr>
                <p:cNvPr id="363" name="Google Shape;363;p17"/>
                <p:cNvCxnSpPr/>
                <p:nvPr/>
              </p:nvCxnSpPr>
              <p:spPr>
                <a:xfrm>
                  <a:off x="10109200" y="4902417"/>
                  <a:ext cx="1654175" cy="0"/>
                </a:xfrm>
                <a:prstGeom prst="straightConnector1">
                  <a:avLst/>
                </a:prstGeom>
                <a:noFill/>
                <a:ln w="38100" cap="flat" cmpd="sng">
                  <a:solidFill>
                    <a:srgbClr val="A75F0A"/>
                  </a:solidFill>
                  <a:prstDash val="dash"/>
                  <a:round/>
                  <a:headEnd type="none" w="sm" len="sm"/>
                  <a:tailEnd type="none" w="sm" len="sm"/>
                </a:ln>
              </p:spPr>
            </p:cxnSp>
            <p:cxnSp>
              <p:nvCxnSpPr>
                <p:cNvPr id="364" name="Google Shape;364;p17"/>
                <p:cNvCxnSpPr/>
                <p:nvPr/>
              </p:nvCxnSpPr>
              <p:spPr>
                <a:xfrm>
                  <a:off x="11753850" y="2816087"/>
                  <a:ext cx="381000" cy="0"/>
                </a:xfrm>
                <a:prstGeom prst="straightConnector1">
                  <a:avLst/>
                </a:prstGeom>
                <a:noFill/>
                <a:ln w="38100" cap="flat" cmpd="sng">
                  <a:solidFill>
                    <a:srgbClr val="A75F0A"/>
                  </a:solidFill>
                  <a:prstDash val="solid"/>
                  <a:round/>
                  <a:headEnd type="none" w="sm" len="sm"/>
                  <a:tailEnd type="none" w="sm" len="sm"/>
                </a:ln>
              </p:spPr>
            </p:cxnSp>
            <p:cxnSp>
              <p:nvCxnSpPr>
                <p:cNvPr id="365" name="Google Shape;365;p17"/>
                <p:cNvCxnSpPr/>
                <p:nvPr/>
              </p:nvCxnSpPr>
              <p:spPr>
                <a:xfrm>
                  <a:off x="11253297" y="2820937"/>
                  <a:ext cx="500552" cy="0"/>
                </a:xfrm>
                <a:prstGeom prst="straightConnector1">
                  <a:avLst/>
                </a:prstGeom>
                <a:noFill/>
                <a:ln w="38100" cap="flat" cmpd="sng">
                  <a:solidFill>
                    <a:srgbClr val="A75F0A"/>
                  </a:solidFill>
                  <a:prstDash val="dot"/>
                  <a:round/>
                  <a:headEnd type="none" w="sm" len="sm"/>
                  <a:tailEnd type="none" w="sm" len="sm"/>
                </a:ln>
              </p:spPr>
            </p:cxnSp>
            <p:cxnSp>
              <p:nvCxnSpPr>
                <p:cNvPr id="366" name="Google Shape;366;p17"/>
                <p:cNvCxnSpPr/>
                <p:nvPr/>
              </p:nvCxnSpPr>
              <p:spPr>
                <a:xfrm>
                  <a:off x="12127267" y="2802938"/>
                  <a:ext cx="24689" cy="2099479"/>
                </a:xfrm>
                <a:prstGeom prst="straightConnector1">
                  <a:avLst/>
                </a:prstGeom>
                <a:noFill/>
                <a:ln w="38100" cap="flat" cmpd="sng">
                  <a:solidFill>
                    <a:srgbClr val="A75F0A"/>
                  </a:solidFill>
                  <a:prstDash val="solid"/>
                  <a:round/>
                  <a:headEnd type="none" w="sm" len="sm"/>
                  <a:tailEnd type="none" w="sm" len="sm"/>
                </a:ln>
              </p:spPr>
            </p:cxnSp>
            <p:cxnSp>
              <p:nvCxnSpPr>
                <p:cNvPr id="367" name="Google Shape;367;p17"/>
                <p:cNvCxnSpPr/>
                <p:nvPr/>
              </p:nvCxnSpPr>
              <p:spPr>
                <a:xfrm>
                  <a:off x="7348605" y="3305175"/>
                  <a:ext cx="0" cy="323850"/>
                </a:xfrm>
                <a:prstGeom prst="straightConnector1">
                  <a:avLst/>
                </a:prstGeom>
                <a:noFill/>
                <a:ln w="38100" cap="flat" cmpd="sng">
                  <a:solidFill>
                    <a:srgbClr val="A75F0A"/>
                  </a:solidFill>
                  <a:prstDash val="solid"/>
                  <a:round/>
                  <a:headEnd type="none" w="sm" len="sm"/>
                  <a:tailEnd type="none" w="sm" len="sm"/>
                </a:ln>
              </p:spPr>
            </p:cxnSp>
            <p:cxnSp>
              <p:nvCxnSpPr>
                <p:cNvPr id="368" name="Google Shape;368;p17"/>
                <p:cNvCxnSpPr/>
                <p:nvPr/>
              </p:nvCxnSpPr>
              <p:spPr>
                <a:xfrm>
                  <a:off x="7920240" y="3305175"/>
                  <a:ext cx="0" cy="323850"/>
                </a:xfrm>
                <a:prstGeom prst="straightConnector1">
                  <a:avLst/>
                </a:prstGeom>
                <a:noFill/>
                <a:ln w="38100" cap="flat" cmpd="sng">
                  <a:solidFill>
                    <a:srgbClr val="A75F0A"/>
                  </a:solidFill>
                  <a:prstDash val="solid"/>
                  <a:round/>
                  <a:headEnd type="none" w="sm" len="sm"/>
                  <a:tailEnd type="none" w="sm" len="sm"/>
                </a:ln>
              </p:spPr>
            </p:cxnSp>
            <p:cxnSp>
              <p:nvCxnSpPr>
                <p:cNvPr id="369" name="Google Shape;369;p17"/>
                <p:cNvCxnSpPr/>
                <p:nvPr/>
              </p:nvCxnSpPr>
              <p:spPr>
                <a:xfrm>
                  <a:off x="8510014" y="3305175"/>
                  <a:ext cx="0" cy="323850"/>
                </a:xfrm>
                <a:prstGeom prst="straightConnector1">
                  <a:avLst/>
                </a:prstGeom>
                <a:noFill/>
                <a:ln w="38100" cap="flat" cmpd="sng">
                  <a:solidFill>
                    <a:srgbClr val="A75F0A"/>
                  </a:solidFill>
                  <a:prstDash val="solid"/>
                  <a:round/>
                  <a:headEnd type="none" w="sm" len="sm"/>
                  <a:tailEnd type="none" w="sm" len="sm"/>
                </a:ln>
              </p:spPr>
            </p:cxnSp>
            <p:cxnSp>
              <p:nvCxnSpPr>
                <p:cNvPr id="370" name="Google Shape;370;p17"/>
                <p:cNvCxnSpPr/>
                <p:nvPr/>
              </p:nvCxnSpPr>
              <p:spPr>
                <a:xfrm rot="10800000">
                  <a:off x="7440075" y="2231743"/>
                  <a:ext cx="0" cy="1166070"/>
                </a:xfrm>
                <a:prstGeom prst="straightConnector1">
                  <a:avLst/>
                </a:prstGeom>
                <a:noFill/>
                <a:ln w="38100" cap="flat" cmpd="sng">
                  <a:solidFill>
                    <a:srgbClr val="A75F0A"/>
                  </a:solidFill>
                  <a:prstDash val="solid"/>
                  <a:round/>
                  <a:headEnd type="none" w="sm" len="sm"/>
                  <a:tailEnd type="stealth" w="med" len="med"/>
                </a:ln>
              </p:spPr>
            </p:cxnSp>
            <p:sp>
              <p:nvSpPr>
                <p:cNvPr id="371" name="Google Shape;371;p17"/>
                <p:cNvSpPr/>
                <p:nvPr/>
              </p:nvSpPr>
              <p:spPr>
                <a:xfrm>
                  <a:off x="6644669" y="2452831"/>
                  <a:ext cx="314315" cy="921890"/>
                </a:xfrm>
                <a:custGeom>
                  <a:avLst/>
                  <a:gdLst/>
                  <a:ahLst/>
                  <a:cxnLst/>
                  <a:rect l="l" t="t" r="r" b="b"/>
                  <a:pathLst>
                    <a:path w="108049" h="942975" extrusionOk="0">
                      <a:moveTo>
                        <a:pt x="108049" y="942975"/>
                      </a:moveTo>
                      <a:lnTo>
                        <a:pt x="108049" y="0"/>
                      </a:lnTo>
                      <a:lnTo>
                        <a:pt x="0" y="9961"/>
                      </a:lnTo>
                    </a:path>
                  </a:pathLst>
                </a:custGeom>
                <a:noFill/>
                <a:ln w="38100" cap="flat" cmpd="sng">
                  <a:solidFill>
                    <a:srgbClr val="A65F0D"/>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17"/>
                <p:cNvSpPr/>
                <p:nvPr/>
              </p:nvSpPr>
              <p:spPr>
                <a:xfrm flipH="1">
                  <a:off x="7985403" y="2548548"/>
                  <a:ext cx="262181" cy="809191"/>
                </a:xfrm>
                <a:custGeom>
                  <a:avLst/>
                  <a:gdLst/>
                  <a:ahLst/>
                  <a:cxnLst/>
                  <a:rect l="l" t="t" r="r" b="b"/>
                  <a:pathLst>
                    <a:path w="104775" h="952500" extrusionOk="0">
                      <a:moveTo>
                        <a:pt x="104775" y="952500"/>
                      </a:moveTo>
                      <a:lnTo>
                        <a:pt x="104775" y="9525"/>
                      </a:lnTo>
                      <a:lnTo>
                        <a:pt x="0" y="0"/>
                      </a:lnTo>
                    </a:path>
                  </a:pathLst>
                </a:custGeom>
                <a:noFill/>
                <a:ln w="38100" cap="flat" cmpd="sng">
                  <a:solidFill>
                    <a:srgbClr val="A65F0D"/>
                  </a:solidFill>
                  <a:prstDash val="solid"/>
                  <a:round/>
                  <a:headEnd type="none" w="sm" len="sm"/>
                  <a:tailEnd type="stealth"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73" name="Google Shape;373;p17"/>
              <p:cNvSpPr txBox="1"/>
              <p:nvPr/>
            </p:nvSpPr>
            <p:spPr>
              <a:xfrm>
                <a:off x="3920319" y="1482779"/>
                <a:ext cx="1252124" cy="57206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smtClean="0">
                    <a:solidFill>
                      <a:schemeClr val="dk1"/>
                    </a:solidFill>
                    <a:latin typeface="Arial"/>
                    <a:ea typeface="Arial"/>
                    <a:cs typeface="Arial"/>
                    <a:sym typeface="Arial"/>
                  </a:rPr>
                  <a:t>Reserve bit</a:t>
                </a:r>
                <a:endParaRPr dirty="0"/>
              </a:p>
            </p:txBody>
          </p:sp>
          <p:sp>
            <p:nvSpPr>
              <p:cNvPr id="374" name="Google Shape;374;p17"/>
              <p:cNvSpPr txBox="1"/>
              <p:nvPr/>
            </p:nvSpPr>
            <p:spPr>
              <a:xfrm>
                <a:off x="5357887" y="1121256"/>
                <a:ext cx="1997663" cy="3233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Arial"/>
                    <a:ea typeface="Arial"/>
                    <a:cs typeface="Arial"/>
                    <a:sym typeface="Arial"/>
                  </a:rPr>
                  <a:t>Don't fragment</a:t>
                </a:r>
                <a:endParaRPr dirty="0"/>
              </a:p>
            </p:txBody>
          </p:sp>
          <p:sp>
            <p:nvSpPr>
              <p:cNvPr id="375" name="Google Shape;375;p17"/>
              <p:cNvSpPr txBox="1"/>
              <p:nvPr/>
            </p:nvSpPr>
            <p:spPr>
              <a:xfrm>
                <a:off x="6997597" y="1592453"/>
                <a:ext cx="1963999" cy="3233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Arial"/>
                    <a:ea typeface="Arial"/>
                    <a:cs typeface="Arial"/>
                    <a:sym typeface="Arial"/>
                  </a:rPr>
                  <a:t>More fragment</a:t>
                </a:r>
                <a:endParaRPr dirty="0"/>
              </a:p>
            </p:txBody>
          </p:sp>
          <p:sp>
            <p:nvSpPr>
              <p:cNvPr id="376" name="Google Shape;376;p17"/>
              <p:cNvSpPr txBox="1"/>
              <p:nvPr/>
            </p:nvSpPr>
            <p:spPr>
              <a:xfrm>
                <a:off x="1045836" y="2224509"/>
                <a:ext cx="1729790" cy="348813"/>
              </a:xfrm>
              <a:prstGeom prst="rect">
                <a:avLst/>
              </a:prstGeom>
              <a:noFill/>
              <a:ln>
                <a:noFill/>
              </a:ln>
            </p:spPr>
            <p:txBody>
              <a:bodyPr spcFirstLastPara="1" wrap="square" lIns="91425" tIns="45700" rIns="91425" bIns="45700" anchor="t" anchorCtr="0">
                <a:spAutoFit/>
              </a:bodyPr>
              <a:lstStyle/>
              <a:p>
                <a:pPr marL="0" marR="0" lvl="0" indent="0" algn="ctr" rtl="0">
                  <a:lnSpc>
                    <a:spcPct val="111111"/>
                  </a:lnSpc>
                  <a:spcBef>
                    <a:spcPts val="0"/>
                  </a:spcBef>
                  <a:spcAft>
                    <a:spcPts val="0"/>
                  </a:spcAft>
                  <a:buNone/>
                </a:pPr>
                <a:r>
                  <a:rPr lang="en-US" sz="1800" b="1" dirty="0">
                    <a:solidFill>
                      <a:schemeClr val="dk1"/>
                    </a:solidFill>
                    <a:latin typeface="Arial"/>
                    <a:ea typeface="Arial"/>
                    <a:cs typeface="Arial"/>
                    <a:sym typeface="Arial"/>
                  </a:rPr>
                  <a:t>Version 4 bits</a:t>
                </a:r>
                <a:endParaRPr dirty="0"/>
              </a:p>
            </p:txBody>
          </p:sp>
          <p:sp>
            <p:nvSpPr>
              <p:cNvPr id="377" name="Google Shape;377;p17"/>
              <p:cNvSpPr txBox="1"/>
              <p:nvPr/>
            </p:nvSpPr>
            <p:spPr>
              <a:xfrm>
                <a:off x="2752642" y="2136176"/>
                <a:ext cx="952488" cy="605294"/>
              </a:xfrm>
              <a:prstGeom prst="rect">
                <a:avLst/>
              </a:prstGeom>
              <a:noFill/>
              <a:ln>
                <a:noFill/>
              </a:ln>
            </p:spPr>
            <p:txBody>
              <a:bodyPr spcFirstLastPara="1" wrap="square" lIns="91425" tIns="45700" rIns="91425" bIns="45700" anchor="t" anchorCtr="0">
                <a:spAutoFit/>
              </a:bodyPr>
              <a:lstStyle/>
              <a:p>
                <a:pPr marL="0" marR="0" lvl="0" indent="0" algn="ctr" rtl="0">
                  <a:lnSpc>
                    <a:spcPct val="111111"/>
                  </a:lnSpc>
                  <a:spcBef>
                    <a:spcPts val="0"/>
                  </a:spcBef>
                  <a:spcAft>
                    <a:spcPts val="0"/>
                  </a:spcAft>
                  <a:buNone/>
                </a:pPr>
                <a:r>
                  <a:rPr lang="en-US" sz="1800" b="1" dirty="0">
                    <a:solidFill>
                      <a:schemeClr val="dk1"/>
                    </a:solidFill>
                    <a:latin typeface="Arial"/>
                    <a:ea typeface="Arial"/>
                    <a:cs typeface="Arial"/>
                    <a:sym typeface="Arial"/>
                  </a:rPr>
                  <a:t>HLEN 4 bits</a:t>
                </a:r>
                <a:endParaRPr dirty="0"/>
              </a:p>
            </p:txBody>
          </p:sp>
          <p:sp>
            <p:nvSpPr>
              <p:cNvPr id="378" name="Google Shape;378;p17"/>
              <p:cNvSpPr txBox="1"/>
              <p:nvPr/>
            </p:nvSpPr>
            <p:spPr>
              <a:xfrm>
                <a:off x="3674065" y="2124067"/>
                <a:ext cx="1690544" cy="489181"/>
              </a:xfrm>
              <a:prstGeom prst="rect">
                <a:avLst/>
              </a:prstGeom>
              <a:noFill/>
              <a:ln>
                <a:noFill/>
              </a:ln>
            </p:spPr>
            <p:txBody>
              <a:bodyPr spcFirstLastPara="1" wrap="square" lIns="91425" tIns="45700" rIns="91425" bIns="45700" anchor="t" anchorCtr="0">
                <a:spAutoFit/>
              </a:bodyPr>
              <a:lstStyle/>
              <a:p>
                <a:pPr marL="0" marR="0" lvl="0" indent="0" algn="ctr" rtl="0">
                  <a:lnSpc>
                    <a:spcPct val="111111"/>
                  </a:lnSpc>
                  <a:spcBef>
                    <a:spcPts val="0"/>
                  </a:spcBef>
                  <a:spcAft>
                    <a:spcPts val="0"/>
                  </a:spcAft>
                  <a:buNone/>
                </a:pPr>
                <a:r>
                  <a:rPr lang="en-US" sz="1800" b="1" dirty="0">
                    <a:solidFill>
                      <a:schemeClr val="dk1"/>
                    </a:solidFill>
                    <a:latin typeface="Arial"/>
                    <a:ea typeface="Arial"/>
                    <a:cs typeface="Arial"/>
                    <a:sym typeface="Arial"/>
                  </a:rPr>
                  <a:t>Type of</a:t>
                </a:r>
                <a:endParaRPr dirty="0"/>
              </a:p>
              <a:p>
                <a:pPr marL="0" marR="0" lvl="0" indent="0" algn="ctr" rtl="0">
                  <a:lnSpc>
                    <a:spcPct val="111111"/>
                  </a:lnSpc>
                  <a:spcBef>
                    <a:spcPts val="0"/>
                  </a:spcBef>
                  <a:spcAft>
                    <a:spcPts val="0"/>
                  </a:spcAft>
                  <a:buNone/>
                </a:pPr>
                <a:r>
                  <a:rPr lang="en-US" sz="1800" b="1" dirty="0">
                    <a:solidFill>
                      <a:schemeClr val="dk1"/>
                    </a:solidFill>
                    <a:latin typeface="Arial"/>
                    <a:ea typeface="Arial"/>
                    <a:cs typeface="Arial"/>
                    <a:sym typeface="Arial"/>
                  </a:rPr>
                  <a:t>Service 8 bits</a:t>
                </a:r>
                <a:endParaRPr dirty="0"/>
              </a:p>
            </p:txBody>
          </p:sp>
          <p:sp>
            <p:nvSpPr>
              <p:cNvPr id="379" name="Google Shape;379;p17"/>
              <p:cNvSpPr txBox="1"/>
              <p:nvPr/>
            </p:nvSpPr>
            <p:spPr>
              <a:xfrm>
                <a:off x="5648078" y="2202097"/>
                <a:ext cx="3106759" cy="3233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solidFill>
                      <a:schemeClr val="dk1"/>
                    </a:solidFill>
                    <a:latin typeface="Arial"/>
                    <a:ea typeface="Arial"/>
                    <a:cs typeface="Arial"/>
                    <a:sym typeface="Arial"/>
                  </a:rPr>
                  <a:t>Total Length 16 bits</a:t>
                </a:r>
                <a:endParaRPr dirty="0"/>
              </a:p>
            </p:txBody>
          </p:sp>
          <p:sp>
            <p:nvSpPr>
              <p:cNvPr id="380" name="Google Shape;380;p17"/>
              <p:cNvSpPr txBox="1"/>
              <p:nvPr/>
            </p:nvSpPr>
            <p:spPr>
              <a:xfrm>
                <a:off x="1708599" y="2719493"/>
                <a:ext cx="3008635" cy="28190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solidFill>
                      <a:schemeClr val="dk1"/>
                    </a:solidFill>
                    <a:latin typeface="Arial"/>
                    <a:ea typeface="Arial"/>
                    <a:cs typeface="Arial"/>
                    <a:sym typeface="Arial"/>
                  </a:rPr>
                  <a:t>Identification 16 bits</a:t>
                </a:r>
                <a:endParaRPr dirty="0"/>
              </a:p>
            </p:txBody>
          </p:sp>
        </p:grpSp>
        <p:sp>
          <p:nvSpPr>
            <p:cNvPr id="381" name="Google Shape;381;p17"/>
            <p:cNvSpPr txBox="1"/>
            <p:nvPr/>
          </p:nvSpPr>
          <p:spPr>
            <a:xfrm>
              <a:off x="5608502" y="3264810"/>
              <a:ext cx="787395" cy="501059"/>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b="1" dirty="0" smtClean="0"/>
                <a:t>R</a:t>
              </a:r>
              <a:endParaRPr b="1" dirty="0"/>
            </a:p>
            <a:p>
              <a:pPr marL="0" marR="0" lvl="0" indent="0" algn="ctr" rtl="0">
                <a:lnSpc>
                  <a:spcPct val="83333"/>
                </a:lnSpc>
                <a:spcBef>
                  <a:spcPts val="0"/>
                </a:spcBef>
                <a:spcAft>
                  <a:spcPts val="0"/>
                </a:spcAft>
                <a:buNone/>
              </a:pPr>
              <a:r>
                <a:rPr lang="en-US" sz="1800" b="1" dirty="0">
                  <a:solidFill>
                    <a:schemeClr val="dk1"/>
                  </a:solidFill>
                  <a:sym typeface="Arial"/>
                </a:rPr>
                <a:t>1 bits</a:t>
              </a:r>
              <a:endParaRPr b="1" dirty="0"/>
            </a:p>
          </p:txBody>
        </p:sp>
        <p:sp>
          <p:nvSpPr>
            <p:cNvPr id="382" name="Google Shape;382;p17"/>
            <p:cNvSpPr txBox="1"/>
            <p:nvPr/>
          </p:nvSpPr>
          <p:spPr>
            <a:xfrm>
              <a:off x="6960536" y="3265930"/>
              <a:ext cx="787395" cy="500994"/>
            </a:xfrm>
            <a:prstGeom prst="rect">
              <a:avLst/>
            </a:prstGeom>
            <a:noFill/>
            <a:ln>
              <a:noFill/>
            </a:ln>
          </p:spPr>
          <p:txBody>
            <a:bodyPr spcFirstLastPara="1" wrap="square" lIns="91425" tIns="45700" rIns="91425" bIns="45700" anchor="t" anchorCtr="0">
              <a:spAutoFit/>
            </a:bodyPr>
            <a:lstStyle/>
            <a:p>
              <a:pPr marL="0" marR="0" lvl="0" indent="0" algn="ctr" rtl="0">
                <a:lnSpc>
                  <a:spcPct val="83333"/>
                </a:lnSpc>
                <a:spcBef>
                  <a:spcPts val="0"/>
                </a:spcBef>
                <a:spcAft>
                  <a:spcPts val="0"/>
                </a:spcAft>
                <a:buNone/>
              </a:pPr>
              <a:r>
                <a:rPr lang="en-US" sz="1600" b="1" dirty="0">
                  <a:solidFill>
                    <a:schemeClr val="dk1"/>
                  </a:solidFill>
                </a:rPr>
                <a:t>M</a:t>
              </a:r>
              <a:r>
                <a:rPr lang="en-US" sz="1600" b="1" dirty="0" smtClean="0">
                  <a:solidFill>
                    <a:schemeClr val="dk1"/>
                  </a:solidFill>
                  <a:sym typeface="Arial"/>
                </a:rPr>
                <a:t>F</a:t>
              </a:r>
              <a:endParaRPr sz="1200" dirty="0"/>
            </a:p>
            <a:p>
              <a:pPr marL="0" marR="0" lvl="0" indent="0" algn="ctr" rtl="0">
                <a:lnSpc>
                  <a:spcPct val="83333"/>
                </a:lnSpc>
                <a:spcBef>
                  <a:spcPts val="0"/>
                </a:spcBef>
                <a:spcAft>
                  <a:spcPts val="0"/>
                </a:spcAft>
                <a:buNone/>
              </a:pPr>
              <a:r>
                <a:rPr lang="en-US" sz="1600" b="1" dirty="0">
                  <a:solidFill>
                    <a:schemeClr val="dk1"/>
                  </a:solidFill>
                  <a:latin typeface="Arial"/>
                  <a:ea typeface="Arial"/>
                  <a:cs typeface="Arial"/>
                  <a:sym typeface="Arial"/>
                </a:rPr>
                <a:t>1 bits</a:t>
              </a:r>
              <a:endParaRPr sz="1200" dirty="0"/>
            </a:p>
          </p:txBody>
        </p:sp>
        <p:sp>
          <p:nvSpPr>
            <p:cNvPr id="383" name="Google Shape;383;p17"/>
            <p:cNvSpPr txBox="1"/>
            <p:nvPr/>
          </p:nvSpPr>
          <p:spPr>
            <a:xfrm>
              <a:off x="6272891" y="3206553"/>
              <a:ext cx="787395"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dirty="0">
                  <a:solidFill>
                    <a:schemeClr val="dk1"/>
                  </a:solidFill>
                  <a:latin typeface="Arial"/>
                  <a:ea typeface="Arial"/>
                  <a:cs typeface="Arial"/>
                  <a:sym typeface="Arial"/>
                </a:rPr>
                <a:t>DF</a:t>
              </a:r>
              <a:endParaRPr sz="1200" dirty="0"/>
            </a:p>
            <a:p>
              <a:pPr marL="0" marR="0" lvl="0" indent="0" algn="ctr" rtl="0">
                <a:lnSpc>
                  <a:spcPct val="100000"/>
                </a:lnSpc>
                <a:spcBef>
                  <a:spcPts val="0"/>
                </a:spcBef>
                <a:spcAft>
                  <a:spcPts val="0"/>
                </a:spcAft>
                <a:buNone/>
              </a:pPr>
              <a:r>
                <a:rPr lang="en-US" sz="1600" b="1" dirty="0">
                  <a:solidFill>
                    <a:schemeClr val="dk1"/>
                  </a:solidFill>
                  <a:latin typeface="Arial"/>
                  <a:ea typeface="Arial"/>
                  <a:cs typeface="Arial"/>
                  <a:sym typeface="Arial"/>
                </a:rPr>
                <a:t>1 bits</a:t>
              </a:r>
              <a:endParaRPr sz="1200" dirty="0"/>
            </a:p>
          </p:txBody>
        </p:sp>
        <p:sp>
          <p:nvSpPr>
            <p:cNvPr id="384" name="Google Shape;384;p17"/>
            <p:cNvSpPr txBox="1"/>
            <p:nvPr/>
          </p:nvSpPr>
          <p:spPr>
            <a:xfrm>
              <a:off x="7640621" y="3219111"/>
              <a:ext cx="1967205"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dirty="0">
                  <a:solidFill>
                    <a:schemeClr val="dk1"/>
                  </a:solidFill>
                  <a:latin typeface="Arial"/>
                  <a:ea typeface="Arial"/>
                  <a:cs typeface="Arial"/>
                  <a:sym typeface="Arial"/>
                </a:rPr>
                <a:t>Fragment Offset</a:t>
              </a:r>
              <a:endParaRPr sz="1200" dirty="0"/>
            </a:p>
            <a:p>
              <a:pPr marL="0" marR="0" lvl="0" indent="0" algn="ctr" rtl="0">
                <a:lnSpc>
                  <a:spcPct val="100000"/>
                </a:lnSpc>
                <a:spcBef>
                  <a:spcPts val="0"/>
                </a:spcBef>
                <a:spcAft>
                  <a:spcPts val="0"/>
                </a:spcAft>
                <a:buNone/>
              </a:pPr>
              <a:r>
                <a:rPr lang="en-US" sz="1600" b="1" dirty="0">
                  <a:solidFill>
                    <a:schemeClr val="dk1"/>
                  </a:solidFill>
                  <a:latin typeface="Arial"/>
                  <a:ea typeface="Arial"/>
                  <a:cs typeface="Arial"/>
                  <a:sym typeface="Arial"/>
                </a:rPr>
                <a:t>13 bits</a:t>
              </a:r>
              <a:endParaRPr sz="1200" dirty="0"/>
            </a:p>
          </p:txBody>
        </p:sp>
        <p:sp>
          <p:nvSpPr>
            <p:cNvPr id="385" name="Google Shape;385;p17"/>
            <p:cNvSpPr txBox="1"/>
            <p:nvPr/>
          </p:nvSpPr>
          <p:spPr>
            <a:xfrm>
              <a:off x="1538663" y="3784359"/>
              <a:ext cx="26277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Time to Leave 8 bits</a:t>
              </a:r>
              <a:endParaRPr sz="1200" dirty="0"/>
            </a:p>
          </p:txBody>
        </p:sp>
        <p:sp>
          <p:nvSpPr>
            <p:cNvPr id="386" name="Google Shape;386;p17"/>
            <p:cNvSpPr txBox="1"/>
            <p:nvPr/>
          </p:nvSpPr>
          <p:spPr>
            <a:xfrm>
              <a:off x="3974125" y="3773472"/>
              <a:ext cx="21834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Protocol 8 bits</a:t>
              </a:r>
              <a:endParaRPr sz="1200" dirty="0"/>
            </a:p>
          </p:txBody>
        </p:sp>
        <p:sp>
          <p:nvSpPr>
            <p:cNvPr id="387" name="Google Shape;387;p17"/>
            <p:cNvSpPr txBox="1"/>
            <p:nvPr/>
          </p:nvSpPr>
          <p:spPr>
            <a:xfrm>
              <a:off x="6051673" y="3800954"/>
              <a:ext cx="3028890" cy="369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dirty="0">
                  <a:solidFill>
                    <a:schemeClr val="dk1"/>
                  </a:solidFill>
                  <a:latin typeface="Arial"/>
                  <a:ea typeface="Arial"/>
                  <a:cs typeface="Arial"/>
                  <a:sym typeface="Arial"/>
                </a:rPr>
                <a:t>Header Checksum 16 bits</a:t>
              </a:r>
              <a:endParaRPr sz="1200" dirty="0"/>
            </a:p>
          </p:txBody>
        </p:sp>
        <p:sp>
          <p:nvSpPr>
            <p:cNvPr id="388" name="Google Shape;388;p17"/>
            <p:cNvSpPr txBox="1"/>
            <p:nvPr/>
          </p:nvSpPr>
          <p:spPr>
            <a:xfrm>
              <a:off x="4372272" y="4270145"/>
              <a:ext cx="2538525"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solidFill>
                    <a:schemeClr val="dk1"/>
                  </a:solidFill>
                  <a:latin typeface="Arial"/>
                  <a:ea typeface="Arial"/>
                  <a:cs typeface="Arial"/>
                  <a:sym typeface="Arial"/>
                </a:rPr>
                <a:t>Source IP </a:t>
              </a:r>
              <a:r>
                <a:rPr lang="en-US" sz="2000" b="1" dirty="0" smtClean="0">
                  <a:solidFill>
                    <a:schemeClr val="dk1"/>
                  </a:solidFill>
                  <a:latin typeface="Arial"/>
                  <a:ea typeface="Arial"/>
                  <a:cs typeface="Arial"/>
                  <a:sym typeface="Arial"/>
                </a:rPr>
                <a:t>(32 bits)</a:t>
              </a:r>
              <a:endParaRPr sz="2000" dirty="0">
                <a:solidFill>
                  <a:schemeClr val="dk1"/>
                </a:solidFill>
                <a:latin typeface="Calibri"/>
                <a:ea typeface="Calibri"/>
                <a:cs typeface="Calibri"/>
                <a:sym typeface="Calibri"/>
              </a:endParaRPr>
            </a:p>
          </p:txBody>
        </p:sp>
        <p:sp>
          <p:nvSpPr>
            <p:cNvPr id="389" name="Google Shape;389;p17"/>
            <p:cNvSpPr txBox="1"/>
            <p:nvPr/>
          </p:nvSpPr>
          <p:spPr>
            <a:xfrm>
              <a:off x="4192857" y="4720713"/>
              <a:ext cx="2932517"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dirty="0">
                  <a:solidFill>
                    <a:schemeClr val="dk1"/>
                  </a:solidFill>
                  <a:latin typeface="Arial"/>
                  <a:ea typeface="Arial"/>
                  <a:cs typeface="Arial"/>
                  <a:sym typeface="Arial"/>
                </a:rPr>
                <a:t>Destination IP </a:t>
              </a:r>
              <a:r>
                <a:rPr lang="en-US" sz="2000" b="1" dirty="0" smtClean="0">
                  <a:solidFill>
                    <a:schemeClr val="dk1"/>
                  </a:solidFill>
                  <a:latin typeface="Arial"/>
                  <a:ea typeface="Arial"/>
                  <a:cs typeface="Arial"/>
                  <a:sym typeface="Arial"/>
                </a:rPr>
                <a:t>(32 bits)</a:t>
              </a:r>
              <a:endParaRPr sz="2000" dirty="0">
                <a:solidFill>
                  <a:schemeClr val="dk1"/>
                </a:solidFill>
                <a:latin typeface="Calibri"/>
                <a:ea typeface="Calibri"/>
                <a:cs typeface="Calibri"/>
                <a:sym typeface="Calibri"/>
              </a:endParaRPr>
            </a:p>
          </p:txBody>
        </p:sp>
        <p:sp>
          <p:nvSpPr>
            <p:cNvPr id="390" name="Google Shape;390;p17"/>
            <p:cNvSpPr txBox="1"/>
            <p:nvPr/>
          </p:nvSpPr>
          <p:spPr>
            <a:xfrm>
              <a:off x="3653279" y="5167604"/>
              <a:ext cx="428602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smtClean="0">
                  <a:solidFill>
                    <a:schemeClr val="dk1"/>
                  </a:solidFill>
                  <a:latin typeface="Arial"/>
                  <a:ea typeface="Arial"/>
                  <a:cs typeface="Arial"/>
                  <a:sym typeface="Arial"/>
                </a:rPr>
                <a:t>Options &amp; Padding (0 </a:t>
              </a:r>
              <a:r>
                <a:rPr lang="en-US" sz="2000" b="1" dirty="0">
                  <a:solidFill>
                    <a:schemeClr val="dk1"/>
                  </a:solidFill>
                  <a:latin typeface="Arial"/>
                  <a:ea typeface="Arial"/>
                  <a:cs typeface="Arial"/>
                  <a:sym typeface="Arial"/>
                </a:rPr>
                <a:t>to 40 </a:t>
              </a:r>
              <a:r>
                <a:rPr lang="en-US" sz="2000" b="1" dirty="0" smtClean="0">
                  <a:solidFill>
                    <a:schemeClr val="dk1"/>
                  </a:solidFill>
                  <a:latin typeface="Arial"/>
                  <a:ea typeface="Arial"/>
                  <a:cs typeface="Arial"/>
                  <a:sym typeface="Arial"/>
                </a:rPr>
                <a:t>bytes)</a:t>
              </a:r>
              <a:endParaRPr dirty="0"/>
            </a:p>
          </p:txBody>
        </p:sp>
        <p:sp>
          <p:nvSpPr>
            <p:cNvPr id="391" name="Google Shape;391;p17"/>
            <p:cNvSpPr txBox="1"/>
            <p:nvPr/>
          </p:nvSpPr>
          <p:spPr>
            <a:xfrm>
              <a:off x="5310059" y="5630358"/>
              <a:ext cx="106646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Arial"/>
                  <a:ea typeface="Arial"/>
                  <a:cs typeface="Arial"/>
                  <a:sym typeface="Arial"/>
                </a:rPr>
                <a:t>DATA</a:t>
              </a:r>
              <a:endParaRPr dirty="0"/>
            </a:p>
          </p:txBody>
        </p:sp>
        <p:sp>
          <p:nvSpPr>
            <p:cNvPr id="393" name="Google Shape;393;p17"/>
            <p:cNvSpPr txBox="1"/>
            <p:nvPr/>
          </p:nvSpPr>
          <p:spPr>
            <a:xfrm>
              <a:off x="9643941" y="5602479"/>
              <a:ext cx="3028728"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DATA </a:t>
              </a:r>
              <a:endParaRPr lang="en-US" sz="1800" b="1" dirty="0" smtClean="0">
                <a:solidFill>
                  <a:schemeClr val="dk1"/>
                </a:solidFill>
                <a:latin typeface="Arial"/>
                <a:ea typeface="Arial"/>
                <a:cs typeface="Arial"/>
                <a:sym typeface="Arial"/>
              </a:endParaRPr>
            </a:p>
            <a:p>
              <a:pPr marL="0" marR="0" lvl="0" indent="0" algn="l" rtl="0">
                <a:spcBef>
                  <a:spcPts val="0"/>
                </a:spcBef>
                <a:spcAft>
                  <a:spcPts val="0"/>
                </a:spcAft>
                <a:buNone/>
              </a:pPr>
              <a:r>
                <a:rPr lang="en-US" sz="1800" b="1" dirty="0" smtClean="0">
                  <a:solidFill>
                    <a:schemeClr val="dk1"/>
                  </a:solidFill>
                  <a:latin typeface="Arial"/>
                  <a:ea typeface="Arial"/>
                  <a:cs typeface="Arial"/>
                  <a:sym typeface="Arial"/>
                </a:rPr>
                <a:t>(20 </a:t>
              </a:r>
              <a:r>
                <a:rPr lang="en-US" sz="1800" b="1" dirty="0">
                  <a:solidFill>
                    <a:schemeClr val="dk1"/>
                  </a:solidFill>
                  <a:latin typeface="Arial"/>
                  <a:ea typeface="Arial"/>
                  <a:cs typeface="Arial"/>
                  <a:sym typeface="Arial"/>
                </a:rPr>
                <a:t>bytes to 65,536 </a:t>
              </a:r>
              <a:r>
                <a:rPr lang="en-US" sz="1800" b="1" dirty="0" smtClean="0">
                  <a:solidFill>
                    <a:schemeClr val="dk1"/>
                  </a:solidFill>
                  <a:latin typeface="Arial"/>
                  <a:ea typeface="Arial"/>
                  <a:cs typeface="Arial"/>
                  <a:sym typeface="Arial"/>
                </a:rPr>
                <a:t>bytes)</a:t>
              </a:r>
              <a:endParaRPr dirty="0"/>
            </a:p>
          </p:txBody>
        </p:sp>
        <p:sp>
          <p:nvSpPr>
            <p:cNvPr id="394" name="Google Shape;394;p17"/>
            <p:cNvSpPr txBox="1"/>
            <p:nvPr/>
          </p:nvSpPr>
          <p:spPr>
            <a:xfrm>
              <a:off x="11813940" y="3141098"/>
              <a:ext cx="1729901" cy="1731972"/>
            </a:xfrm>
            <a:prstGeom prst="rect">
              <a:avLst/>
            </a:prstGeom>
            <a:noFill/>
            <a:ln>
              <a:noFill/>
            </a:ln>
          </p:spPr>
          <p:txBody>
            <a:bodyPr spcFirstLastPara="1" wrap="square" lIns="91425" tIns="45700" rIns="91425" bIns="45700" anchor="t" anchorCtr="0">
              <a:spAutoFit/>
            </a:bodyPr>
            <a:lstStyle/>
            <a:p>
              <a:pPr marL="0" marR="0" lvl="0" indent="0" algn="ctr" rtl="0">
                <a:lnSpc>
                  <a:spcPct val="111111"/>
                </a:lnSpc>
                <a:spcBef>
                  <a:spcPts val="0"/>
                </a:spcBef>
                <a:spcAft>
                  <a:spcPts val="0"/>
                </a:spcAft>
                <a:buNone/>
              </a:pPr>
              <a:r>
                <a:rPr lang="en-US" sz="1600" b="1" dirty="0">
                  <a:solidFill>
                    <a:schemeClr val="dk1"/>
                  </a:solidFill>
                  <a:latin typeface="Arial"/>
                  <a:ea typeface="Arial"/>
                  <a:cs typeface="Arial"/>
                  <a:sym typeface="Arial"/>
                </a:rPr>
                <a:t>Maximum</a:t>
              </a:r>
              <a:endParaRPr sz="1200" dirty="0"/>
            </a:p>
            <a:p>
              <a:pPr marL="0" marR="0" lvl="0" indent="0" algn="ctr" rtl="0">
                <a:lnSpc>
                  <a:spcPct val="111111"/>
                </a:lnSpc>
                <a:spcBef>
                  <a:spcPts val="0"/>
                </a:spcBef>
                <a:spcAft>
                  <a:spcPts val="0"/>
                </a:spcAft>
                <a:buNone/>
              </a:pPr>
              <a:r>
                <a:rPr lang="en-US" sz="1600" b="1" dirty="0">
                  <a:solidFill>
                    <a:schemeClr val="dk1"/>
                  </a:solidFill>
                  <a:latin typeface="Arial"/>
                  <a:ea typeface="Arial"/>
                  <a:cs typeface="Arial"/>
                  <a:sym typeface="Arial"/>
                </a:rPr>
                <a:t>Header = 60 </a:t>
              </a:r>
              <a:r>
                <a:rPr lang="en-US" sz="1600" b="1" dirty="0" smtClean="0">
                  <a:solidFill>
                    <a:schemeClr val="dk1"/>
                  </a:solidFill>
                  <a:latin typeface="Arial"/>
                  <a:ea typeface="Arial"/>
                  <a:cs typeface="Arial"/>
                  <a:sym typeface="Arial"/>
                </a:rPr>
                <a:t>Bytes</a:t>
              </a:r>
              <a:endParaRPr sz="1200" dirty="0"/>
            </a:p>
            <a:p>
              <a:pPr marL="0" marR="0" lvl="0" indent="0" algn="ctr" rtl="0">
                <a:lnSpc>
                  <a:spcPct val="111111"/>
                </a:lnSpc>
                <a:spcBef>
                  <a:spcPts val="0"/>
                </a:spcBef>
                <a:spcAft>
                  <a:spcPts val="0"/>
                </a:spcAft>
                <a:buNone/>
              </a:pPr>
              <a:r>
                <a:rPr lang="en-US" sz="1600" b="1" dirty="0">
                  <a:solidFill>
                    <a:schemeClr val="dk1"/>
                  </a:solidFill>
                  <a:latin typeface="Arial"/>
                  <a:ea typeface="Arial"/>
                  <a:cs typeface="Arial"/>
                  <a:sym typeface="Arial"/>
                </a:rPr>
                <a:t>Minimum</a:t>
              </a:r>
              <a:endParaRPr sz="1200" dirty="0"/>
            </a:p>
            <a:p>
              <a:pPr marL="0" marR="0" lvl="0" indent="0" algn="ctr" rtl="0">
                <a:lnSpc>
                  <a:spcPct val="111111"/>
                </a:lnSpc>
                <a:spcBef>
                  <a:spcPts val="0"/>
                </a:spcBef>
                <a:spcAft>
                  <a:spcPts val="0"/>
                </a:spcAft>
                <a:buNone/>
              </a:pPr>
              <a:r>
                <a:rPr lang="en-US" sz="1600" b="1" dirty="0">
                  <a:solidFill>
                    <a:schemeClr val="dk1"/>
                  </a:solidFill>
                  <a:latin typeface="Arial"/>
                  <a:ea typeface="Arial"/>
                  <a:cs typeface="Arial"/>
                  <a:sym typeface="Arial"/>
                </a:rPr>
                <a:t>Header = 20 </a:t>
              </a:r>
              <a:r>
                <a:rPr lang="en-US" sz="1600" b="1" dirty="0" smtClean="0">
                  <a:solidFill>
                    <a:schemeClr val="dk1"/>
                  </a:solidFill>
                  <a:latin typeface="Arial"/>
                  <a:ea typeface="Arial"/>
                  <a:cs typeface="Arial"/>
                  <a:sym typeface="Arial"/>
                </a:rPr>
                <a:t>Bytes</a:t>
              </a:r>
              <a:endParaRPr sz="1200" dirty="0"/>
            </a:p>
          </p:txBody>
        </p:sp>
        <p:sp>
          <p:nvSpPr>
            <p:cNvPr id="395" name="Google Shape;395;p17"/>
            <p:cNvSpPr txBox="1"/>
            <p:nvPr/>
          </p:nvSpPr>
          <p:spPr>
            <a:xfrm>
              <a:off x="10874746" y="3606028"/>
              <a:ext cx="11079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20 bytes</a:t>
              </a:r>
              <a:endParaRPr/>
            </a:p>
          </p:txBody>
        </p:sp>
        <p:sp>
          <p:nvSpPr>
            <p:cNvPr id="396" name="Google Shape;396;p17"/>
            <p:cNvSpPr txBox="1"/>
            <p:nvPr/>
          </p:nvSpPr>
          <p:spPr>
            <a:xfrm>
              <a:off x="9589532" y="3752592"/>
              <a:ext cx="9797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4 bytes</a:t>
              </a:r>
              <a:endParaRPr/>
            </a:p>
          </p:txBody>
        </p:sp>
        <p:sp>
          <p:nvSpPr>
            <p:cNvPr id="397" name="Google Shape;397;p17"/>
            <p:cNvSpPr txBox="1"/>
            <p:nvPr/>
          </p:nvSpPr>
          <p:spPr>
            <a:xfrm>
              <a:off x="9564352" y="3269601"/>
              <a:ext cx="9797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4 bytes</a:t>
              </a:r>
              <a:endParaRPr/>
            </a:p>
          </p:txBody>
        </p:sp>
        <p:sp>
          <p:nvSpPr>
            <p:cNvPr id="398" name="Google Shape;398;p17"/>
            <p:cNvSpPr txBox="1"/>
            <p:nvPr/>
          </p:nvSpPr>
          <p:spPr>
            <a:xfrm>
              <a:off x="9585175" y="4659286"/>
              <a:ext cx="9797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4 bytes</a:t>
              </a:r>
              <a:endParaRPr/>
            </a:p>
          </p:txBody>
        </p:sp>
        <p:sp>
          <p:nvSpPr>
            <p:cNvPr id="399" name="Google Shape;399;p17"/>
            <p:cNvSpPr txBox="1"/>
            <p:nvPr/>
          </p:nvSpPr>
          <p:spPr>
            <a:xfrm>
              <a:off x="9559995" y="4219837"/>
              <a:ext cx="9797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4 bytes</a:t>
              </a:r>
              <a:endParaRPr/>
            </a:p>
          </p:txBody>
        </p:sp>
      </p:grpSp>
      <p:sp>
        <p:nvSpPr>
          <p:cNvPr id="63" name="Google Shape;342;p17"/>
          <p:cNvSpPr txBox="1"/>
          <p:nvPr/>
        </p:nvSpPr>
        <p:spPr>
          <a:xfrm>
            <a:off x="1205535" y="6143980"/>
            <a:ext cx="6728346" cy="399749"/>
          </a:xfrm>
          <a:prstGeom prst="rect">
            <a:avLst/>
          </a:prstGeom>
          <a:noFill/>
          <a:ln>
            <a:noFill/>
          </a:ln>
        </p:spPr>
        <p:txBody>
          <a:bodyPr spcFirstLastPara="1" wrap="square" lIns="91425" tIns="45700" rIns="91425" bIns="45700" anchor="t" anchorCtr="0">
            <a:spAutoFit/>
          </a:bodyPr>
          <a:lstStyle/>
          <a:p>
            <a:pPr marL="0" marR="0" lvl="0" indent="0" algn="ctr" rtl="0">
              <a:lnSpc>
                <a:spcPct val="111111"/>
              </a:lnSpc>
              <a:spcBef>
                <a:spcPts val="0"/>
              </a:spcBef>
              <a:spcAft>
                <a:spcPts val="0"/>
              </a:spcAft>
              <a:buNone/>
            </a:pPr>
            <a:r>
              <a:rPr lang="en-US" sz="1800" b="1" dirty="0" smtClean="0">
                <a:solidFill>
                  <a:schemeClr val="dk1"/>
                </a:solidFill>
              </a:rPr>
              <a:t>32 bits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18"/>
          <p:cNvSpPr txBox="1"/>
          <p:nvPr/>
        </p:nvSpPr>
        <p:spPr>
          <a:xfrm>
            <a:off x="2459038" y="1254304"/>
            <a:ext cx="9582900" cy="483205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2060"/>
              </a:buClr>
              <a:buSzPts val="2800"/>
              <a:buFont typeface="Arial"/>
              <a:buChar char="•"/>
            </a:pPr>
            <a:r>
              <a:rPr lang="en-US" sz="2800" b="1" dirty="0">
                <a:solidFill>
                  <a:srgbClr val="002060"/>
                </a:solidFill>
                <a:latin typeface="Arial"/>
                <a:ea typeface="Arial"/>
                <a:cs typeface="Arial"/>
                <a:sym typeface="Arial"/>
              </a:rPr>
              <a:t>VERSION:</a:t>
            </a:r>
            <a:r>
              <a:rPr lang="en-US" sz="2800" b="1" dirty="0">
                <a:solidFill>
                  <a:schemeClr val="dk1"/>
                </a:solidFill>
                <a:latin typeface="Arial"/>
                <a:ea typeface="Arial"/>
                <a:cs typeface="Arial"/>
                <a:sym typeface="Arial"/>
              </a:rPr>
              <a:t> Version of the IP protocol (4 bits), which is 4 for IPv4</a:t>
            </a:r>
            <a:r>
              <a:rPr lang="en-US" sz="2800" b="1" dirty="0" smtClean="0">
                <a:solidFill>
                  <a:schemeClr val="dk1"/>
                </a:solidFill>
                <a:latin typeface="Arial"/>
                <a:ea typeface="Arial"/>
                <a:cs typeface="Arial"/>
                <a:sym typeface="Arial"/>
              </a:rPr>
              <a:t>.</a:t>
            </a:r>
          </a:p>
          <a:p>
            <a:pPr marL="285750" marR="0" lvl="0" indent="-285750" algn="just" rtl="0">
              <a:spcBef>
                <a:spcPts val="0"/>
              </a:spcBef>
              <a:spcAft>
                <a:spcPts val="0"/>
              </a:spcAft>
              <a:buClr>
                <a:srgbClr val="002060"/>
              </a:buClr>
              <a:buSzPts val="2800"/>
              <a:buFont typeface="Arial"/>
              <a:buChar char="•"/>
            </a:pPr>
            <a:endParaRPr lang="en-US" sz="2800" b="1" dirty="0">
              <a:solidFill>
                <a:schemeClr val="dk1"/>
              </a:solidFill>
            </a:endParaRPr>
          </a:p>
          <a:p>
            <a:pPr marL="285750" marR="0" lvl="0" indent="-285750" algn="just" rtl="0">
              <a:spcBef>
                <a:spcPts val="0"/>
              </a:spcBef>
              <a:spcAft>
                <a:spcPts val="0"/>
              </a:spcAft>
              <a:buClr>
                <a:srgbClr val="002060"/>
              </a:buClr>
              <a:buSzPts val="2800"/>
              <a:buFont typeface="Arial"/>
              <a:buChar char="•"/>
            </a:pPr>
            <a:endParaRPr lang="en-US" sz="2800" b="1" dirty="0" smtClean="0">
              <a:solidFill>
                <a:schemeClr val="dk1"/>
              </a:solidFill>
            </a:endParaRPr>
          </a:p>
          <a:p>
            <a:pPr marL="285750" marR="0" lvl="0" indent="-285750" algn="just" rtl="0">
              <a:spcBef>
                <a:spcPts val="0"/>
              </a:spcBef>
              <a:spcAft>
                <a:spcPts val="0"/>
              </a:spcAft>
              <a:buClr>
                <a:srgbClr val="002060"/>
              </a:buClr>
              <a:buSzPts val="2800"/>
              <a:buFont typeface="Arial"/>
              <a:buChar char="•"/>
            </a:pPr>
            <a:endParaRPr lang="en-US" sz="2800" b="1" dirty="0">
              <a:solidFill>
                <a:schemeClr val="dk1"/>
              </a:solidFill>
            </a:endParaRPr>
          </a:p>
          <a:p>
            <a:pPr marL="285750" marR="0" lvl="0" indent="-285750" algn="just" rtl="0">
              <a:spcBef>
                <a:spcPts val="0"/>
              </a:spcBef>
              <a:spcAft>
                <a:spcPts val="0"/>
              </a:spcAft>
              <a:buClr>
                <a:srgbClr val="002060"/>
              </a:buClr>
              <a:buSzPts val="2800"/>
              <a:buFont typeface="Arial"/>
              <a:buChar char="•"/>
            </a:pPr>
            <a:endParaRPr lang="en-US" sz="2800" b="1" dirty="0" smtClean="0">
              <a:solidFill>
                <a:schemeClr val="dk1"/>
              </a:solidFill>
            </a:endParaRPr>
          </a:p>
          <a:p>
            <a:pPr marL="0" marR="0" lvl="0" indent="0" algn="just" rtl="0">
              <a:spcBef>
                <a:spcPts val="0"/>
              </a:spcBef>
              <a:spcAft>
                <a:spcPts val="0"/>
              </a:spcAft>
              <a:buNone/>
            </a:pPr>
            <a:endParaRPr sz="2800" b="1" dirty="0">
              <a:solidFill>
                <a:schemeClr val="dk1"/>
              </a:solidFill>
              <a:latin typeface="Arial"/>
              <a:ea typeface="Arial"/>
              <a:cs typeface="Arial"/>
              <a:sym typeface="Arial"/>
            </a:endParaRPr>
          </a:p>
          <a:p>
            <a:pPr marL="285750" marR="0" lvl="0" indent="-285750" algn="just" rtl="0">
              <a:spcBef>
                <a:spcPts val="0"/>
              </a:spcBef>
              <a:spcAft>
                <a:spcPts val="0"/>
              </a:spcAft>
              <a:buClr>
                <a:srgbClr val="002060"/>
              </a:buClr>
              <a:buSzPts val="2800"/>
              <a:buFont typeface="Arial"/>
              <a:buChar char="•"/>
            </a:pPr>
            <a:r>
              <a:rPr lang="en-US" sz="2800" b="1" dirty="0">
                <a:solidFill>
                  <a:srgbClr val="002060"/>
                </a:solidFill>
                <a:latin typeface="Arial"/>
                <a:ea typeface="Arial"/>
                <a:cs typeface="Arial"/>
                <a:sym typeface="Arial"/>
              </a:rPr>
              <a:t>HLEN:</a:t>
            </a:r>
            <a:r>
              <a:rPr lang="en-US" sz="2800" b="1" dirty="0">
                <a:solidFill>
                  <a:schemeClr val="dk1"/>
                </a:solidFill>
                <a:latin typeface="Arial"/>
                <a:ea typeface="Arial"/>
                <a:cs typeface="Arial"/>
                <a:sym typeface="Arial"/>
              </a:rPr>
              <a:t> IP header length (4 bits), indicating the number of 32-bit words in the header. The minimum value for this field is 5 and the maximum is 15.</a:t>
            </a:r>
            <a:endParaRPr dirty="0"/>
          </a:p>
          <a:p>
            <a:pPr marL="0" marR="0" lvl="0" indent="0" algn="just" rtl="0">
              <a:spcBef>
                <a:spcPts val="0"/>
              </a:spcBef>
              <a:spcAft>
                <a:spcPts val="0"/>
              </a:spcAft>
              <a:buNone/>
            </a:pPr>
            <a:endParaRPr sz="2800" b="1" dirty="0">
              <a:solidFill>
                <a:schemeClr val="dk1"/>
              </a:solidFill>
              <a:latin typeface="Arial"/>
              <a:ea typeface="Arial"/>
              <a:cs typeface="Arial"/>
              <a:sym typeface="Arial"/>
            </a:endParaRPr>
          </a:p>
        </p:txBody>
      </p:sp>
      <p:sp>
        <p:nvSpPr>
          <p:cNvPr id="405" name="Google Shape;405;p18"/>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extLst>
      <p:ext uri="{BB962C8B-B14F-4D97-AF65-F5344CB8AC3E}">
        <p14:creationId xmlns:p14="http://schemas.microsoft.com/office/powerpoint/2010/main" val="171341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03"/>
        <p:cNvGrpSpPr/>
        <p:nvPr/>
      </p:nvGrpSpPr>
      <p:grpSpPr>
        <a:xfrm>
          <a:off x="0" y="0"/>
          <a:ext cx="0" cy="0"/>
          <a:chOff x="0" y="0"/>
          <a:chExt cx="0" cy="0"/>
        </a:xfrm>
      </p:grpSpPr>
      <p:sp>
        <p:nvSpPr>
          <p:cNvPr id="404" name="Google Shape;404;p18"/>
          <p:cNvSpPr txBox="1"/>
          <p:nvPr/>
        </p:nvSpPr>
        <p:spPr>
          <a:xfrm>
            <a:off x="2459038" y="1090532"/>
            <a:ext cx="9582900" cy="4401164"/>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rgbClr val="002060"/>
              </a:buClr>
              <a:buSzPts val="2800"/>
              <a:buFont typeface="Arial"/>
              <a:buChar char="•"/>
            </a:pPr>
            <a:r>
              <a:rPr lang="en-US" sz="2800" b="1" dirty="0" smtClean="0">
                <a:solidFill>
                  <a:srgbClr val="002060"/>
                </a:solidFill>
                <a:latin typeface="Arial"/>
                <a:ea typeface="Arial"/>
                <a:cs typeface="Arial"/>
                <a:sym typeface="Arial"/>
              </a:rPr>
              <a:t>Type </a:t>
            </a:r>
            <a:r>
              <a:rPr lang="en-US" sz="2800" b="1" dirty="0">
                <a:solidFill>
                  <a:srgbClr val="002060"/>
                </a:solidFill>
                <a:latin typeface="Arial"/>
                <a:ea typeface="Arial"/>
                <a:cs typeface="Arial"/>
                <a:sym typeface="Arial"/>
              </a:rPr>
              <a:t>of Service: </a:t>
            </a:r>
            <a:r>
              <a:rPr lang="en-US" sz="2800" b="1" dirty="0">
                <a:solidFill>
                  <a:schemeClr val="dk1"/>
                </a:solidFill>
                <a:latin typeface="Arial"/>
                <a:ea typeface="Arial"/>
                <a:cs typeface="Arial"/>
                <a:sym typeface="Arial"/>
              </a:rPr>
              <a:t>Specifies Low Delay, High Throughput, and Reliability (8 bits).</a:t>
            </a:r>
            <a:endParaRPr dirty="0"/>
          </a:p>
          <a:p>
            <a:pPr marL="0" marR="0" lvl="0" indent="0" algn="just" rtl="0">
              <a:spcBef>
                <a:spcPts val="0"/>
              </a:spcBef>
              <a:spcAft>
                <a:spcPts val="0"/>
              </a:spcAft>
              <a:buNone/>
            </a:pPr>
            <a:endParaRPr lang="en-US" sz="2800" b="1" dirty="0">
              <a:solidFill>
                <a:schemeClr val="dk1"/>
              </a:solidFill>
            </a:endParaRPr>
          </a:p>
          <a:p>
            <a:pPr marL="0" marR="0" lvl="0" indent="0" algn="just" rtl="0">
              <a:spcBef>
                <a:spcPts val="0"/>
              </a:spcBef>
              <a:spcAft>
                <a:spcPts val="0"/>
              </a:spcAft>
              <a:buNone/>
            </a:pPr>
            <a:endParaRPr lang="en-US" sz="2800" b="1" dirty="0" smtClean="0">
              <a:solidFill>
                <a:schemeClr val="dk1"/>
              </a:solidFill>
              <a:latin typeface="Arial"/>
              <a:ea typeface="Arial"/>
              <a:cs typeface="Arial"/>
              <a:sym typeface="Arial"/>
            </a:endParaRPr>
          </a:p>
          <a:p>
            <a:pPr marL="0" marR="0" lvl="0" indent="0" algn="just" rtl="0">
              <a:spcBef>
                <a:spcPts val="0"/>
              </a:spcBef>
              <a:spcAft>
                <a:spcPts val="0"/>
              </a:spcAft>
              <a:buNone/>
            </a:pPr>
            <a:endParaRPr lang="en-US" sz="2800" b="1" dirty="0">
              <a:solidFill>
                <a:schemeClr val="dk1"/>
              </a:solidFill>
            </a:endParaRPr>
          </a:p>
          <a:p>
            <a:pPr marL="0" marR="0" lvl="0" indent="0" algn="just" rtl="0">
              <a:spcBef>
                <a:spcPts val="0"/>
              </a:spcBef>
              <a:spcAft>
                <a:spcPts val="0"/>
              </a:spcAft>
              <a:buNone/>
            </a:pPr>
            <a:endParaRPr lang="en-US" sz="2800" b="1" dirty="0">
              <a:solidFill>
                <a:schemeClr val="dk1"/>
              </a:solidFill>
            </a:endParaRPr>
          </a:p>
          <a:p>
            <a:pPr marL="0" marR="0" lvl="0" indent="0" algn="just" rtl="0">
              <a:spcBef>
                <a:spcPts val="0"/>
              </a:spcBef>
              <a:spcAft>
                <a:spcPts val="0"/>
              </a:spcAft>
              <a:buNone/>
            </a:pPr>
            <a:endParaRPr sz="2800" b="1" dirty="0">
              <a:solidFill>
                <a:schemeClr val="dk1"/>
              </a:solidFill>
              <a:latin typeface="Arial"/>
              <a:ea typeface="Arial"/>
              <a:cs typeface="Arial"/>
              <a:sym typeface="Arial"/>
            </a:endParaRPr>
          </a:p>
          <a:p>
            <a:pPr marL="285750" marR="0" lvl="0" indent="-285750" algn="just" rtl="0">
              <a:spcBef>
                <a:spcPts val="0"/>
              </a:spcBef>
              <a:spcAft>
                <a:spcPts val="0"/>
              </a:spcAft>
              <a:buClr>
                <a:srgbClr val="002060"/>
              </a:buClr>
              <a:buSzPts val="2800"/>
              <a:buFont typeface="Arial"/>
              <a:buChar char="•"/>
            </a:pPr>
            <a:r>
              <a:rPr lang="en-US" sz="2800" b="1" dirty="0">
                <a:solidFill>
                  <a:srgbClr val="002060"/>
                </a:solidFill>
                <a:latin typeface="Arial"/>
                <a:ea typeface="Arial"/>
                <a:cs typeface="Arial"/>
                <a:sym typeface="Arial"/>
              </a:rPr>
              <a:t>Total Length:</a:t>
            </a:r>
            <a:r>
              <a:rPr lang="en-US" sz="2800" b="1" dirty="0">
                <a:solidFill>
                  <a:schemeClr val="dk1"/>
                </a:solidFill>
                <a:latin typeface="Arial"/>
                <a:ea typeface="Arial"/>
                <a:cs typeface="Arial"/>
                <a:sym typeface="Arial"/>
              </a:rPr>
              <a:t> Length of the header plus data (16 bits). The minimum value is 20 bytes, and the maximum is 65,535 bytes.</a:t>
            </a:r>
            <a:endParaRPr dirty="0"/>
          </a:p>
        </p:txBody>
      </p:sp>
      <p:sp>
        <p:nvSpPr>
          <p:cNvPr id="405" name="Google Shape;405;p18"/>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9"/>
          <p:cNvSpPr txBox="1"/>
          <p:nvPr/>
        </p:nvSpPr>
        <p:spPr>
          <a:xfrm>
            <a:off x="2382900" y="1367855"/>
            <a:ext cx="9809100" cy="4247276"/>
          </a:xfrm>
          <a:prstGeom prst="rect">
            <a:avLst/>
          </a:prstGeom>
          <a:noFill/>
          <a:ln>
            <a:noFill/>
          </a:ln>
        </p:spPr>
        <p:txBody>
          <a:bodyPr spcFirstLastPara="1" wrap="square" lIns="91425" tIns="45700" rIns="91425" bIns="45700" anchor="t" anchorCtr="0">
            <a:spAutoFit/>
          </a:bodyPr>
          <a:lstStyle/>
          <a:p>
            <a:pPr marL="457200" marR="0" lvl="0" indent="-450850" algn="l" rtl="0">
              <a:lnSpc>
                <a:spcPct val="100000"/>
              </a:lnSpc>
              <a:spcBef>
                <a:spcPts val="0"/>
              </a:spcBef>
              <a:spcAft>
                <a:spcPts val="0"/>
              </a:spcAft>
              <a:buClr>
                <a:srgbClr val="002060"/>
              </a:buClr>
              <a:buSzPts val="2700"/>
              <a:buFont typeface="Arial"/>
              <a:buChar char="•"/>
            </a:pPr>
            <a:r>
              <a:rPr lang="en-US" sz="2700" b="1" dirty="0">
                <a:solidFill>
                  <a:srgbClr val="002060"/>
                </a:solidFill>
                <a:latin typeface="Arial"/>
                <a:ea typeface="Arial"/>
                <a:cs typeface="Arial"/>
                <a:sym typeface="Arial"/>
              </a:rPr>
              <a:t>Identification:</a:t>
            </a:r>
            <a:r>
              <a:rPr lang="en-US" sz="2700" b="1" dirty="0">
                <a:solidFill>
                  <a:schemeClr val="dk1"/>
                </a:solidFill>
                <a:latin typeface="Arial"/>
                <a:ea typeface="Arial"/>
                <a:cs typeface="Arial"/>
                <a:sym typeface="Arial"/>
              </a:rPr>
              <a:t> Unique packet ID for identifying the fragments of a single IP datagram (16 bits</a:t>
            </a:r>
            <a:r>
              <a:rPr lang="en-US" sz="2700" b="1" dirty="0" smtClean="0">
                <a:solidFill>
                  <a:schemeClr val="dk1"/>
                </a:solidFill>
                <a:latin typeface="Arial"/>
                <a:ea typeface="Arial"/>
                <a:cs typeface="Arial"/>
                <a:sym typeface="Arial"/>
              </a:rPr>
              <a:t>).</a:t>
            </a:r>
          </a:p>
          <a:p>
            <a:pPr marL="457200" marR="0" lvl="0" indent="-450850" algn="l" rtl="0">
              <a:lnSpc>
                <a:spcPct val="100000"/>
              </a:lnSpc>
              <a:spcBef>
                <a:spcPts val="0"/>
              </a:spcBef>
              <a:spcAft>
                <a:spcPts val="0"/>
              </a:spcAft>
              <a:buClr>
                <a:srgbClr val="002060"/>
              </a:buClr>
              <a:buSzPts val="2700"/>
              <a:buFont typeface="Arial"/>
              <a:buChar char="•"/>
            </a:pPr>
            <a:endParaRPr lang="en-US" sz="2700" b="1" dirty="0">
              <a:solidFill>
                <a:schemeClr val="dk1"/>
              </a:solidFill>
            </a:endParaRPr>
          </a:p>
          <a:p>
            <a:pPr marL="457200" marR="0" lvl="0" indent="-450850" algn="l" rtl="0">
              <a:lnSpc>
                <a:spcPct val="100000"/>
              </a:lnSpc>
              <a:spcBef>
                <a:spcPts val="0"/>
              </a:spcBef>
              <a:spcAft>
                <a:spcPts val="0"/>
              </a:spcAft>
              <a:buClr>
                <a:srgbClr val="002060"/>
              </a:buClr>
              <a:buSzPts val="2700"/>
              <a:buFont typeface="Arial"/>
              <a:buChar char="•"/>
            </a:pPr>
            <a:endParaRPr lang="en-US" sz="2700" b="1" dirty="0" smtClean="0">
              <a:solidFill>
                <a:schemeClr val="dk1"/>
              </a:solidFill>
              <a:latin typeface="Arial"/>
              <a:ea typeface="Arial"/>
              <a:cs typeface="Arial"/>
              <a:sym typeface="Arial"/>
            </a:endParaRPr>
          </a:p>
          <a:p>
            <a:pPr marL="457200" marR="0" lvl="0" indent="-450850" algn="l" rtl="0">
              <a:lnSpc>
                <a:spcPct val="100000"/>
              </a:lnSpc>
              <a:spcBef>
                <a:spcPts val="0"/>
              </a:spcBef>
              <a:spcAft>
                <a:spcPts val="0"/>
              </a:spcAft>
              <a:buClr>
                <a:srgbClr val="002060"/>
              </a:buClr>
              <a:buSzPts val="2700"/>
              <a:buFont typeface="Arial"/>
              <a:buChar char="•"/>
            </a:pPr>
            <a:endParaRPr sz="2700" b="1" dirty="0">
              <a:solidFill>
                <a:srgbClr val="002060"/>
              </a:solidFill>
              <a:latin typeface="Arial"/>
              <a:ea typeface="Arial"/>
              <a:cs typeface="Arial"/>
              <a:sym typeface="Arial"/>
            </a:endParaRPr>
          </a:p>
          <a:p>
            <a:pPr marL="457200" marR="0" lvl="0" indent="-450850" algn="l" rtl="0">
              <a:lnSpc>
                <a:spcPct val="100000"/>
              </a:lnSpc>
              <a:spcBef>
                <a:spcPts val="0"/>
              </a:spcBef>
              <a:spcAft>
                <a:spcPts val="0"/>
              </a:spcAft>
              <a:buClr>
                <a:srgbClr val="002060"/>
              </a:buClr>
              <a:buSzPts val="2700"/>
              <a:buFont typeface="Arial"/>
              <a:buChar char="•"/>
            </a:pPr>
            <a:r>
              <a:rPr lang="en-US" sz="2700" b="1" dirty="0">
                <a:solidFill>
                  <a:srgbClr val="002060"/>
                </a:solidFill>
                <a:latin typeface="Arial"/>
                <a:ea typeface="Arial"/>
                <a:cs typeface="Arial"/>
                <a:sym typeface="Arial"/>
              </a:rPr>
              <a:t>Flags: Three 1-bit flags: </a:t>
            </a:r>
            <a:endParaRPr lang="en-US" sz="2700" b="1" dirty="0" smtClean="0">
              <a:solidFill>
                <a:srgbClr val="002060"/>
              </a:solidFill>
              <a:latin typeface="Arial"/>
              <a:ea typeface="Arial"/>
              <a:cs typeface="Arial"/>
              <a:sym typeface="Arial"/>
            </a:endParaRPr>
          </a:p>
          <a:p>
            <a:pPr marL="577850" marR="0" lvl="0" indent="-571500" algn="l" rtl="0">
              <a:lnSpc>
                <a:spcPct val="100000"/>
              </a:lnSpc>
              <a:spcBef>
                <a:spcPts val="0"/>
              </a:spcBef>
              <a:spcAft>
                <a:spcPts val="0"/>
              </a:spcAft>
              <a:buClr>
                <a:srgbClr val="002060"/>
              </a:buClr>
              <a:buSzPts val="2700"/>
              <a:buFont typeface="+mj-lt"/>
              <a:buAutoNum type="romanUcPeriod"/>
            </a:pPr>
            <a:r>
              <a:rPr lang="en-US" sz="2700" b="1" dirty="0" smtClean="0">
                <a:solidFill>
                  <a:schemeClr val="dk1"/>
                </a:solidFill>
              </a:rPr>
              <a:t>R</a:t>
            </a:r>
            <a:r>
              <a:rPr lang="en-US" sz="2700" b="1" dirty="0" smtClean="0">
                <a:solidFill>
                  <a:schemeClr val="dk1"/>
                </a:solidFill>
                <a:latin typeface="Arial"/>
                <a:ea typeface="Arial"/>
                <a:cs typeface="Arial"/>
                <a:sym typeface="Arial"/>
              </a:rPr>
              <a:t>eserved </a:t>
            </a:r>
            <a:r>
              <a:rPr lang="en-US" sz="2700" b="1" dirty="0">
                <a:solidFill>
                  <a:schemeClr val="dk1"/>
                </a:solidFill>
                <a:latin typeface="Arial"/>
                <a:ea typeface="Arial"/>
                <a:cs typeface="Arial"/>
                <a:sym typeface="Arial"/>
              </a:rPr>
              <a:t>bit (must be zero), </a:t>
            </a:r>
            <a:endParaRPr lang="en-US" sz="2700" b="1" dirty="0" smtClean="0">
              <a:solidFill>
                <a:schemeClr val="dk1"/>
              </a:solidFill>
              <a:latin typeface="Arial"/>
              <a:ea typeface="Arial"/>
              <a:cs typeface="Arial"/>
              <a:sym typeface="Arial"/>
            </a:endParaRPr>
          </a:p>
          <a:p>
            <a:pPr marL="577850" marR="0" lvl="0" indent="-571500" algn="l" rtl="0">
              <a:lnSpc>
                <a:spcPct val="100000"/>
              </a:lnSpc>
              <a:spcBef>
                <a:spcPts val="0"/>
              </a:spcBef>
              <a:spcAft>
                <a:spcPts val="0"/>
              </a:spcAft>
              <a:buClr>
                <a:srgbClr val="002060"/>
              </a:buClr>
              <a:buSzPts val="2700"/>
              <a:buFont typeface="+mj-lt"/>
              <a:buAutoNum type="romanUcPeriod"/>
            </a:pPr>
            <a:r>
              <a:rPr lang="en-US" sz="2700" b="1" dirty="0">
                <a:solidFill>
                  <a:schemeClr val="dk1"/>
                </a:solidFill>
              </a:rPr>
              <a:t>D</a:t>
            </a:r>
            <a:r>
              <a:rPr lang="en-US" sz="2700" b="1" dirty="0" smtClean="0">
                <a:solidFill>
                  <a:schemeClr val="dk1"/>
                </a:solidFill>
                <a:latin typeface="Arial"/>
                <a:ea typeface="Arial"/>
                <a:cs typeface="Arial"/>
                <a:sym typeface="Arial"/>
              </a:rPr>
              <a:t>o </a:t>
            </a:r>
            <a:r>
              <a:rPr lang="en-US" sz="2700" b="1" dirty="0">
                <a:solidFill>
                  <a:schemeClr val="dk1"/>
                </a:solidFill>
                <a:latin typeface="Arial"/>
                <a:ea typeface="Arial"/>
                <a:cs typeface="Arial"/>
                <a:sym typeface="Arial"/>
              </a:rPr>
              <a:t>not fragment </a:t>
            </a:r>
            <a:r>
              <a:rPr lang="en-US" sz="2700" b="1" dirty="0" smtClean="0">
                <a:solidFill>
                  <a:schemeClr val="dk1"/>
                </a:solidFill>
                <a:latin typeface="Arial"/>
                <a:ea typeface="Arial"/>
                <a:cs typeface="Arial"/>
                <a:sym typeface="Arial"/>
              </a:rPr>
              <a:t>flag (1 bit), </a:t>
            </a:r>
            <a:r>
              <a:rPr lang="en-US" sz="2700" b="1" dirty="0">
                <a:solidFill>
                  <a:schemeClr val="dk1"/>
                </a:solidFill>
                <a:latin typeface="Arial"/>
                <a:ea typeface="Arial"/>
                <a:cs typeface="Arial"/>
                <a:sym typeface="Arial"/>
              </a:rPr>
              <a:t>and </a:t>
            </a:r>
            <a:endParaRPr lang="en-US" sz="2700" b="1" dirty="0" smtClean="0">
              <a:solidFill>
                <a:schemeClr val="dk1"/>
              </a:solidFill>
              <a:latin typeface="Arial"/>
              <a:ea typeface="Arial"/>
              <a:cs typeface="Arial"/>
              <a:sym typeface="Arial"/>
            </a:endParaRPr>
          </a:p>
          <a:p>
            <a:pPr marL="577850" marR="0" lvl="0" indent="-571500" algn="l" rtl="0">
              <a:lnSpc>
                <a:spcPct val="100000"/>
              </a:lnSpc>
              <a:spcBef>
                <a:spcPts val="0"/>
              </a:spcBef>
              <a:spcAft>
                <a:spcPts val="0"/>
              </a:spcAft>
              <a:buClr>
                <a:srgbClr val="002060"/>
              </a:buClr>
              <a:buSzPts val="2700"/>
              <a:buFont typeface="+mj-lt"/>
              <a:buAutoNum type="romanUcPeriod"/>
            </a:pPr>
            <a:r>
              <a:rPr lang="en-US" sz="2700" b="1" dirty="0">
                <a:solidFill>
                  <a:schemeClr val="dk1"/>
                </a:solidFill>
              </a:rPr>
              <a:t>M</a:t>
            </a:r>
            <a:r>
              <a:rPr lang="en-US" sz="2700" b="1" dirty="0" smtClean="0">
                <a:solidFill>
                  <a:schemeClr val="dk1"/>
                </a:solidFill>
                <a:latin typeface="Arial"/>
                <a:ea typeface="Arial"/>
                <a:cs typeface="Arial"/>
                <a:sym typeface="Arial"/>
              </a:rPr>
              <a:t>ore </a:t>
            </a:r>
            <a:r>
              <a:rPr lang="en-US" sz="2700" b="1" dirty="0">
                <a:solidFill>
                  <a:schemeClr val="dk1"/>
                </a:solidFill>
                <a:latin typeface="Arial"/>
                <a:ea typeface="Arial"/>
                <a:cs typeface="Arial"/>
                <a:sym typeface="Arial"/>
              </a:rPr>
              <a:t>fragments flag </a:t>
            </a:r>
            <a:r>
              <a:rPr lang="en-US" sz="2700" b="1" dirty="0" smtClean="0">
                <a:solidFill>
                  <a:schemeClr val="dk1"/>
                </a:solidFill>
                <a:latin typeface="Arial"/>
                <a:ea typeface="Arial"/>
                <a:cs typeface="Arial"/>
                <a:sym typeface="Arial"/>
              </a:rPr>
              <a:t>(1 bit) (to </a:t>
            </a:r>
            <a:r>
              <a:rPr lang="en-US" sz="2700" b="1" dirty="0">
                <a:solidFill>
                  <a:schemeClr val="dk1"/>
                </a:solidFill>
                <a:latin typeface="Arial"/>
                <a:ea typeface="Arial"/>
                <a:cs typeface="Arial"/>
                <a:sym typeface="Arial"/>
              </a:rPr>
              <a:t>indicate </a:t>
            </a:r>
            <a:r>
              <a:rPr lang="en-US" sz="2700" b="1" dirty="0">
                <a:solidFill>
                  <a:srgbClr val="002060"/>
                </a:solidFill>
                <a:latin typeface="Arial"/>
                <a:ea typeface="Arial"/>
                <a:cs typeface="Arial"/>
                <a:sym typeface="Arial"/>
              </a:rPr>
              <a:t>if there are more fragments</a:t>
            </a:r>
            <a:r>
              <a:rPr lang="en-US" sz="2700" b="1" dirty="0" smtClean="0">
                <a:solidFill>
                  <a:srgbClr val="002060"/>
                </a:solidFill>
                <a:latin typeface="Arial"/>
                <a:ea typeface="Arial"/>
                <a:cs typeface="Arial"/>
                <a:sym typeface="Arial"/>
              </a:rPr>
              <a:t>)</a:t>
            </a:r>
            <a:endParaRPr sz="2700" b="1" dirty="0">
              <a:solidFill>
                <a:srgbClr val="002060"/>
              </a:solidFill>
              <a:latin typeface="Arial"/>
              <a:ea typeface="Arial"/>
              <a:cs typeface="Arial"/>
              <a:sym typeface="Arial"/>
            </a:endParaRPr>
          </a:p>
        </p:txBody>
      </p:sp>
      <p:sp>
        <p:nvSpPr>
          <p:cNvPr id="411" name="Google Shape;411;p19"/>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extLst>
      <p:ext uri="{BB962C8B-B14F-4D97-AF65-F5344CB8AC3E}">
        <p14:creationId xmlns:p14="http://schemas.microsoft.com/office/powerpoint/2010/main" val="376745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3"/>
          <p:cNvSpPr txBox="1">
            <a:spLocks noGrp="1"/>
          </p:cNvSpPr>
          <p:nvPr>
            <p:ph type="title"/>
          </p:nvPr>
        </p:nvSpPr>
        <p:spPr>
          <a:xfrm>
            <a:off x="0" y="38476"/>
            <a:ext cx="12192000" cy="67272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1400"/>
              <a:buNone/>
            </a:pPr>
            <a:r>
              <a:rPr lang="en-US" sz="4000" b="1">
                <a:solidFill>
                  <a:srgbClr val="5A0000"/>
                </a:solidFill>
                <a:latin typeface="Arial"/>
                <a:ea typeface="Arial"/>
                <a:cs typeface="Arial"/>
                <a:sym typeface="Arial"/>
              </a:rPr>
              <a:t>Topics of Today’s Lecture</a:t>
            </a:r>
            <a:endParaRPr/>
          </a:p>
        </p:txBody>
      </p:sp>
      <p:sp>
        <p:nvSpPr>
          <p:cNvPr id="133" name="Google Shape;133;p3"/>
          <p:cNvSpPr txBox="1">
            <a:spLocks noGrp="1"/>
          </p:cNvSpPr>
          <p:nvPr>
            <p:ph type="body" idx="1"/>
          </p:nvPr>
        </p:nvSpPr>
        <p:spPr>
          <a:xfrm>
            <a:off x="2861735" y="1345502"/>
            <a:ext cx="9330265" cy="5328592"/>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480"/>
              </a:spcBef>
              <a:spcAft>
                <a:spcPts val="0"/>
              </a:spcAft>
              <a:buClr>
                <a:schemeClr val="dk1"/>
              </a:buClr>
              <a:buSzPts val="2800"/>
              <a:buFont typeface="Arial"/>
              <a:buChar char="•"/>
            </a:pPr>
            <a:r>
              <a:rPr lang="en-US" sz="2800" b="1">
                <a:latin typeface="Arial"/>
                <a:ea typeface="Arial"/>
                <a:cs typeface="Arial"/>
                <a:sym typeface="Arial"/>
              </a:rPr>
              <a:t>Network Layer Service</a:t>
            </a:r>
            <a:endParaRPr/>
          </a:p>
          <a:p>
            <a:pPr marL="457200" lvl="0" indent="-381000" algn="l" rtl="0">
              <a:lnSpc>
                <a:spcPct val="150000"/>
              </a:lnSpc>
              <a:spcBef>
                <a:spcPts val="480"/>
              </a:spcBef>
              <a:spcAft>
                <a:spcPts val="0"/>
              </a:spcAft>
              <a:buClr>
                <a:schemeClr val="dk1"/>
              </a:buClr>
              <a:buSzPts val="2800"/>
              <a:buFont typeface="Arial"/>
              <a:buChar char="•"/>
            </a:pPr>
            <a:r>
              <a:rPr lang="en-US" sz="2800" b="1">
                <a:latin typeface="Arial"/>
                <a:ea typeface="Arial"/>
                <a:cs typeface="Arial"/>
                <a:sym typeface="Arial"/>
              </a:rPr>
              <a:t>Datagram and VC Services</a:t>
            </a:r>
            <a:endParaRPr/>
          </a:p>
          <a:p>
            <a:pPr marL="457200" lvl="0" indent="-381000" algn="l" rtl="0">
              <a:lnSpc>
                <a:spcPct val="150000"/>
              </a:lnSpc>
              <a:spcBef>
                <a:spcPts val="480"/>
              </a:spcBef>
              <a:spcAft>
                <a:spcPts val="0"/>
              </a:spcAft>
              <a:buClr>
                <a:schemeClr val="dk1"/>
              </a:buClr>
              <a:buSzPts val="2800"/>
              <a:buFont typeface="Arial"/>
              <a:buChar char="•"/>
            </a:pPr>
            <a:r>
              <a:rPr lang="en-US" sz="2800" b="1">
                <a:latin typeface="Arial"/>
                <a:ea typeface="Arial"/>
                <a:cs typeface="Arial"/>
                <a:sym typeface="Arial"/>
              </a:rPr>
              <a:t>IP Datagram Format </a:t>
            </a:r>
            <a:endParaRPr/>
          </a:p>
          <a:p>
            <a:pPr marL="457200" lvl="0" indent="-381000" algn="l" rtl="0">
              <a:lnSpc>
                <a:spcPct val="142857"/>
              </a:lnSpc>
              <a:spcBef>
                <a:spcPts val="480"/>
              </a:spcBef>
              <a:spcAft>
                <a:spcPts val="0"/>
              </a:spcAft>
              <a:buClr>
                <a:schemeClr val="dk1"/>
              </a:buClr>
              <a:buSzPts val="2800"/>
              <a:buFont typeface="Arial"/>
              <a:buChar char="•"/>
            </a:pPr>
            <a:r>
              <a:rPr lang="en-US" sz="2800" b="1">
                <a:latin typeface="Arial"/>
                <a:ea typeface="Arial"/>
                <a:cs typeface="Arial"/>
                <a:sym typeface="Arial"/>
              </a:rPr>
              <a:t>Datagram 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0" name="Google Shape;410;p19"/>
          <p:cNvSpPr txBox="1"/>
          <p:nvPr/>
        </p:nvSpPr>
        <p:spPr>
          <a:xfrm>
            <a:off x="2230500" y="1019512"/>
            <a:ext cx="9809100" cy="3416279"/>
          </a:xfrm>
          <a:prstGeom prst="rect">
            <a:avLst/>
          </a:prstGeom>
          <a:noFill/>
          <a:ln>
            <a:noFill/>
          </a:ln>
        </p:spPr>
        <p:txBody>
          <a:bodyPr spcFirstLastPara="1" wrap="square" lIns="91425" tIns="45700" rIns="91425" bIns="45700" anchor="t" anchorCtr="0">
            <a:spAutoFit/>
          </a:bodyPr>
          <a:lstStyle/>
          <a:p>
            <a:pPr marL="457200" marR="0" lvl="0" indent="-450850" algn="l" rtl="0">
              <a:lnSpc>
                <a:spcPct val="100000"/>
              </a:lnSpc>
              <a:spcBef>
                <a:spcPts val="0"/>
              </a:spcBef>
              <a:spcAft>
                <a:spcPts val="0"/>
              </a:spcAft>
              <a:buClr>
                <a:srgbClr val="002060"/>
              </a:buClr>
              <a:buSzPts val="2700"/>
              <a:buFont typeface="Arial"/>
              <a:buChar char="•"/>
            </a:pPr>
            <a:r>
              <a:rPr lang="en-US" sz="2700" b="1" dirty="0" smtClean="0">
                <a:solidFill>
                  <a:srgbClr val="002060"/>
                </a:solidFill>
                <a:latin typeface="Arial"/>
                <a:ea typeface="Arial"/>
                <a:cs typeface="Arial"/>
                <a:sym typeface="Arial"/>
              </a:rPr>
              <a:t>Fragment </a:t>
            </a:r>
            <a:r>
              <a:rPr lang="en-US" sz="2700" b="1" dirty="0">
                <a:solidFill>
                  <a:srgbClr val="002060"/>
                </a:solidFill>
                <a:latin typeface="Arial"/>
                <a:ea typeface="Arial"/>
                <a:cs typeface="Arial"/>
                <a:sym typeface="Arial"/>
              </a:rPr>
              <a:t>Offset: </a:t>
            </a:r>
            <a:r>
              <a:rPr lang="en-US" sz="2700" b="1" dirty="0">
                <a:solidFill>
                  <a:schemeClr val="dk1"/>
                </a:solidFill>
                <a:latin typeface="Arial"/>
                <a:ea typeface="Arial"/>
                <a:cs typeface="Arial"/>
                <a:sym typeface="Arial"/>
              </a:rPr>
              <a:t>Represents the number of data bytes ahead of a particular fragment within the datagram. </a:t>
            </a:r>
            <a:endParaRPr lang="en-US" sz="2700" b="1" dirty="0" smtClean="0">
              <a:solidFill>
                <a:schemeClr val="dk1"/>
              </a:solidFill>
              <a:latin typeface="Arial"/>
              <a:ea typeface="Arial"/>
              <a:cs typeface="Arial"/>
              <a:sym typeface="Arial"/>
            </a:endParaRPr>
          </a:p>
          <a:p>
            <a:pPr marL="457200" marR="0" lvl="0" indent="-450850" algn="l" rtl="0">
              <a:lnSpc>
                <a:spcPct val="100000"/>
              </a:lnSpc>
              <a:spcBef>
                <a:spcPts val="0"/>
              </a:spcBef>
              <a:spcAft>
                <a:spcPts val="0"/>
              </a:spcAft>
              <a:buClr>
                <a:srgbClr val="002060"/>
              </a:buClr>
              <a:buSzPts val="2700"/>
              <a:buFont typeface="Arial"/>
              <a:buChar char="•"/>
            </a:pPr>
            <a:endParaRPr lang="en-US" sz="2700" b="1" dirty="0">
              <a:solidFill>
                <a:schemeClr val="dk1"/>
              </a:solidFill>
            </a:endParaRPr>
          </a:p>
          <a:p>
            <a:pPr marL="457200" marR="0" lvl="0" indent="-450850" algn="l" rtl="0">
              <a:lnSpc>
                <a:spcPct val="100000"/>
              </a:lnSpc>
              <a:spcBef>
                <a:spcPts val="0"/>
              </a:spcBef>
              <a:spcAft>
                <a:spcPts val="0"/>
              </a:spcAft>
              <a:buClr>
                <a:srgbClr val="002060"/>
              </a:buClr>
              <a:buSzPts val="2700"/>
              <a:buFont typeface="Arial"/>
              <a:buChar char="•"/>
            </a:pPr>
            <a:endParaRPr lang="en-US" sz="2700" b="1" dirty="0" smtClean="0">
              <a:solidFill>
                <a:schemeClr val="dk1"/>
              </a:solidFill>
              <a:latin typeface="Arial"/>
              <a:ea typeface="Arial"/>
              <a:cs typeface="Arial"/>
              <a:sym typeface="Arial"/>
            </a:endParaRPr>
          </a:p>
          <a:p>
            <a:pPr marL="457200" marR="0" lvl="0" indent="-450850" algn="l" rtl="0">
              <a:lnSpc>
                <a:spcPct val="100000"/>
              </a:lnSpc>
              <a:spcBef>
                <a:spcPts val="0"/>
              </a:spcBef>
              <a:spcAft>
                <a:spcPts val="0"/>
              </a:spcAft>
              <a:buClr>
                <a:srgbClr val="002060"/>
              </a:buClr>
              <a:buSzPts val="2700"/>
              <a:buFont typeface="Arial"/>
              <a:buChar char="•"/>
            </a:pPr>
            <a:endParaRPr lang="en-US" sz="2700" b="1" dirty="0">
              <a:solidFill>
                <a:schemeClr val="dk1"/>
              </a:solidFill>
            </a:endParaRPr>
          </a:p>
          <a:p>
            <a:pPr marL="457200" marR="0" lvl="0" indent="-450850" algn="l" rtl="0">
              <a:lnSpc>
                <a:spcPct val="100000"/>
              </a:lnSpc>
              <a:spcBef>
                <a:spcPts val="0"/>
              </a:spcBef>
              <a:spcAft>
                <a:spcPts val="0"/>
              </a:spcAft>
              <a:buClr>
                <a:srgbClr val="002060"/>
              </a:buClr>
              <a:buSzPts val="2700"/>
              <a:buFont typeface="Arial"/>
              <a:buChar char="•"/>
            </a:pPr>
            <a:r>
              <a:rPr lang="en-US" sz="2700" b="1" dirty="0" smtClean="0">
                <a:solidFill>
                  <a:schemeClr val="dk1"/>
                </a:solidFill>
                <a:latin typeface="Arial"/>
                <a:ea typeface="Arial"/>
                <a:cs typeface="Arial"/>
                <a:sym typeface="Arial"/>
              </a:rPr>
              <a:t>It </a:t>
            </a:r>
            <a:r>
              <a:rPr lang="en-US" sz="2700" b="1" dirty="0">
                <a:solidFill>
                  <a:schemeClr val="dk1"/>
                </a:solidFill>
                <a:latin typeface="Arial"/>
                <a:ea typeface="Arial"/>
                <a:cs typeface="Arial"/>
                <a:sym typeface="Arial"/>
              </a:rPr>
              <a:t>is specified in units of 8 bytes, with a maximum value of 65,528 bytes</a:t>
            </a:r>
            <a:r>
              <a:rPr lang="en-US" sz="2700" b="1" dirty="0" smtClean="0">
                <a:solidFill>
                  <a:schemeClr val="dk1"/>
                </a:solidFill>
                <a:latin typeface="Arial"/>
                <a:ea typeface="Arial"/>
                <a:cs typeface="Arial"/>
                <a:sym typeface="Arial"/>
              </a:rPr>
              <a:t>.</a:t>
            </a:r>
          </a:p>
          <a:p>
            <a:pPr marL="457200" marR="0" lvl="0" indent="-450850" algn="l" rtl="0">
              <a:lnSpc>
                <a:spcPct val="100000"/>
              </a:lnSpc>
              <a:spcBef>
                <a:spcPts val="0"/>
              </a:spcBef>
              <a:spcAft>
                <a:spcPts val="0"/>
              </a:spcAft>
              <a:buClr>
                <a:srgbClr val="002060"/>
              </a:buClr>
              <a:buSzPts val="2700"/>
              <a:buFont typeface="Arial"/>
              <a:buChar char="•"/>
            </a:pPr>
            <a:endParaRPr lang="en-US" sz="2700" b="1" dirty="0">
              <a:solidFill>
                <a:schemeClr val="dk1"/>
              </a:solidFill>
            </a:endParaRPr>
          </a:p>
        </p:txBody>
      </p:sp>
      <p:sp>
        <p:nvSpPr>
          <p:cNvPr id="411" name="Google Shape;411;p19"/>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9"/>
          <p:cNvSpPr txBox="1"/>
          <p:nvPr/>
        </p:nvSpPr>
        <p:spPr>
          <a:xfrm>
            <a:off x="2370138" y="867112"/>
            <a:ext cx="9809100" cy="4862829"/>
          </a:xfrm>
          <a:prstGeom prst="rect">
            <a:avLst/>
          </a:prstGeom>
          <a:noFill/>
          <a:ln>
            <a:noFill/>
          </a:ln>
        </p:spPr>
        <p:txBody>
          <a:bodyPr spcFirstLastPara="1" wrap="square" lIns="91425" tIns="45700" rIns="91425" bIns="45700" anchor="t" anchorCtr="0">
            <a:spAutoFit/>
          </a:bodyPr>
          <a:lstStyle/>
          <a:p>
            <a:pPr marL="457200" marR="0" lvl="0" indent="-450850" algn="l" rtl="0">
              <a:lnSpc>
                <a:spcPct val="100000"/>
              </a:lnSpc>
              <a:spcBef>
                <a:spcPts val="0"/>
              </a:spcBef>
              <a:spcAft>
                <a:spcPts val="0"/>
              </a:spcAft>
              <a:buClr>
                <a:srgbClr val="002060"/>
              </a:buClr>
              <a:buSzPts val="2700"/>
              <a:buFont typeface="Arial"/>
              <a:buChar char="•"/>
            </a:pPr>
            <a:r>
              <a:rPr lang="en-US" sz="2700" b="1" dirty="0" smtClean="0">
                <a:solidFill>
                  <a:srgbClr val="002060"/>
                </a:solidFill>
                <a:latin typeface="Arial"/>
                <a:ea typeface="Arial"/>
                <a:cs typeface="Arial"/>
                <a:sym typeface="Arial"/>
              </a:rPr>
              <a:t>Time </a:t>
            </a:r>
            <a:r>
              <a:rPr lang="en-US" sz="2700" b="1" dirty="0">
                <a:solidFill>
                  <a:srgbClr val="002060"/>
                </a:solidFill>
                <a:latin typeface="Arial"/>
                <a:ea typeface="Arial"/>
                <a:cs typeface="Arial"/>
                <a:sym typeface="Arial"/>
              </a:rPr>
              <a:t>to Live (TTL): </a:t>
            </a:r>
            <a:r>
              <a:rPr lang="en-US" sz="2700" b="1" dirty="0">
                <a:solidFill>
                  <a:schemeClr val="dk1"/>
                </a:solidFill>
                <a:latin typeface="Arial"/>
                <a:ea typeface="Arial"/>
                <a:cs typeface="Arial"/>
                <a:sym typeface="Arial"/>
              </a:rPr>
              <a:t>Indicates the datagram’s lifetime (8 bits). It prevents the datagram from looping indefinitely through the network by limiting the number of hops (i.e., the number of routers it can pass through) before being delivered to the destination</a:t>
            </a:r>
            <a:r>
              <a:rPr lang="en-US" sz="2700" b="1" dirty="0" smtClean="0">
                <a:solidFill>
                  <a:schemeClr val="dk1"/>
                </a:solidFill>
                <a:latin typeface="Arial"/>
                <a:ea typeface="Arial"/>
                <a:cs typeface="Arial"/>
                <a:sym typeface="Arial"/>
              </a:rPr>
              <a:t>. Range : 0-255.</a:t>
            </a:r>
          </a:p>
          <a:p>
            <a:pPr marL="457200" marR="0" lvl="0" indent="-450850" algn="l" rtl="0">
              <a:lnSpc>
                <a:spcPct val="100000"/>
              </a:lnSpc>
              <a:spcBef>
                <a:spcPts val="0"/>
              </a:spcBef>
              <a:spcAft>
                <a:spcPts val="0"/>
              </a:spcAft>
              <a:buClr>
                <a:srgbClr val="002060"/>
              </a:buClr>
              <a:buSzPts val="2700"/>
              <a:buFont typeface="Arial"/>
              <a:buChar char="•"/>
            </a:pPr>
            <a:endParaRPr lang="en-US" sz="2700" b="1" dirty="0">
              <a:solidFill>
                <a:schemeClr val="dk1"/>
              </a:solidFill>
            </a:endParaRPr>
          </a:p>
          <a:p>
            <a:pPr marL="285750" lvl="0" indent="-279400">
              <a:buClr>
                <a:srgbClr val="002060"/>
              </a:buClr>
              <a:buSzPts val="3540"/>
              <a:buFont typeface="Arial"/>
              <a:buChar char="•"/>
            </a:pPr>
            <a:r>
              <a:rPr lang="en-US" sz="2700" b="1" dirty="0">
                <a:solidFill>
                  <a:srgbClr val="002060"/>
                </a:solidFill>
              </a:rPr>
              <a:t>Protocol:</a:t>
            </a:r>
            <a:r>
              <a:rPr lang="en-US" sz="2700" b="1" dirty="0"/>
              <a:t> Specifies the protocol to which the data should be passed (8 bits</a:t>
            </a:r>
            <a:r>
              <a:rPr lang="en-US" sz="2700" b="1" dirty="0" smtClean="0"/>
              <a:t>).</a:t>
            </a:r>
          </a:p>
          <a:p>
            <a:pPr marL="285750" lvl="0" indent="-279400">
              <a:buClr>
                <a:srgbClr val="002060"/>
              </a:buClr>
              <a:buSzPts val="3540"/>
              <a:buFont typeface="Arial"/>
              <a:buChar char="•"/>
            </a:pPr>
            <a:endParaRPr lang="en-US" sz="2700" b="1" dirty="0"/>
          </a:p>
          <a:p>
            <a:pPr marL="285750" lvl="0" indent="-279400">
              <a:buClr>
                <a:srgbClr val="002060"/>
              </a:buClr>
              <a:buSzPts val="3540"/>
              <a:buFont typeface="Arial"/>
              <a:buChar char="•"/>
            </a:pPr>
            <a:r>
              <a:rPr lang="en-US" sz="2700" b="1" dirty="0">
                <a:solidFill>
                  <a:srgbClr val="002060"/>
                </a:solidFill>
              </a:rPr>
              <a:t>Header Checksum: </a:t>
            </a:r>
            <a:r>
              <a:rPr lang="en-US" sz="2700" b="1" dirty="0"/>
              <a:t>A 16-bit checksum used to detect errors in the datagram header.</a:t>
            </a:r>
          </a:p>
          <a:p>
            <a:pPr marL="457200" marR="0" lvl="0" indent="-450850" algn="l" rtl="0">
              <a:lnSpc>
                <a:spcPct val="100000"/>
              </a:lnSpc>
              <a:spcBef>
                <a:spcPts val="0"/>
              </a:spcBef>
              <a:spcAft>
                <a:spcPts val="0"/>
              </a:spcAft>
              <a:buClr>
                <a:srgbClr val="002060"/>
              </a:buClr>
              <a:buSzPts val="2700"/>
              <a:buFont typeface="Arial"/>
              <a:buChar char="•"/>
            </a:pPr>
            <a:endParaRPr sz="1300" dirty="0"/>
          </a:p>
        </p:txBody>
      </p:sp>
      <p:sp>
        <p:nvSpPr>
          <p:cNvPr id="411" name="Google Shape;411;p19"/>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extLst>
      <p:ext uri="{BB962C8B-B14F-4D97-AF65-F5344CB8AC3E}">
        <p14:creationId xmlns:p14="http://schemas.microsoft.com/office/powerpoint/2010/main" val="140223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415"/>
        <p:cNvGrpSpPr/>
        <p:nvPr/>
      </p:nvGrpSpPr>
      <p:grpSpPr>
        <a:xfrm>
          <a:off x="0" y="0"/>
          <a:ext cx="0" cy="0"/>
          <a:chOff x="0" y="0"/>
          <a:chExt cx="0" cy="0"/>
        </a:xfrm>
      </p:grpSpPr>
      <p:sp>
        <p:nvSpPr>
          <p:cNvPr id="416" name="Google Shape;416;p20"/>
          <p:cNvSpPr txBox="1"/>
          <p:nvPr/>
        </p:nvSpPr>
        <p:spPr>
          <a:xfrm>
            <a:off x="2677886" y="1001725"/>
            <a:ext cx="9514052" cy="7634700"/>
          </a:xfrm>
          <a:prstGeom prst="rect">
            <a:avLst/>
          </a:prstGeom>
          <a:noFill/>
          <a:ln>
            <a:noFill/>
          </a:ln>
        </p:spPr>
        <p:txBody>
          <a:bodyPr spcFirstLastPara="1" wrap="square" lIns="91425" tIns="45700" rIns="91425" bIns="45700" anchor="t" anchorCtr="0">
            <a:noAutofit/>
          </a:bodyPr>
          <a:lstStyle/>
          <a:p>
            <a:pPr marL="285750" marR="0" lvl="0" indent="-279400" algn="l" rtl="0">
              <a:lnSpc>
                <a:spcPct val="100000"/>
              </a:lnSpc>
              <a:spcBef>
                <a:spcPts val="0"/>
              </a:spcBef>
              <a:spcAft>
                <a:spcPts val="0"/>
              </a:spcAft>
              <a:buClr>
                <a:srgbClr val="002060"/>
              </a:buClr>
              <a:buSzPts val="3540"/>
              <a:buFont typeface="Arial"/>
              <a:buChar char="•"/>
            </a:pPr>
            <a:r>
              <a:rPr lang="en-US" sz="2700" b="1" dirty="0" smtClean="0">
                <a:solidFill>
                  <a:srgbClr val="002060"/>
                </a:solidFill>
                <a:latin typeface="Arial"/>
                <a:ea typeface="Arial"/>
                <a:cs typeface="Arial"/>
                <a:sym typeface="Arial"/>
              </a:rPr>
              <a:t>Source </a:t>
            </a:r>
            <a:r>
              <a:rPr lang="en-US" sz="2700" b="1" dirty="0">
                <a:solidFill>
                  <a:srgbClr val="002060"/>
                </a:solidFill>
                <a:latin typeface="Arial"/>
                <a:ea typeface="Arial"/>
                <a:cs typeface="Arial"/>
                <a:sym typeface="Arial"/>
              </a:rPr>
              <a:t>IP Address: </a:t>
            </a:r>
            <a:r>
              <a:rPr lang="en-US" sz="2700" b="1" dirty="0">
                <a:solidFill>
                  <a:schemeClr val="dk1"/>
                </a:solidFill>
                <a:latin typeface="Arial"/>
                <a:ea typeface="Arial"/>
                <a:cs typeface="Arial"/>
                <a:sym typeface="Arial"/>
              </a:rPr>
              <a:t>The 32-bit IP address of the sender</a:t>
            </a:r>
            <a:r>
              <a:rPr lang="en-US" sz="2700" b="1" dirty="0" smtClean="0">
                <a:solidFill>
                  <a:schemeClr val="dk1"/>
                </a:solidFill>
              </a:rPr>
              <a:t>.</a:t>
            </a:r>
          </a:p>
          <a:p>
            <a:pPr marL="285750" marR="0" lvl="0" indent="-279400" algn="l" rtl="0">
              <a:lnSpc>
                <a:spcPct val="100000"/>
              </a:lnSpc>
              <a:spcBef>
                <a:spcPts val="0"/>
              </a:spcBef>
              <a:spcAft>
                <a:spcPts val="0"/>
              </a:spcAft>
              <a:buClr>
                <a:srgbClr val="002060"/>
              </a:buClr>
              <a:buSzPts val="3540"/>
              <a:buFont typeface="Arial"/>
              <a:buChar char="•"/>
            </a:pPr>
            <a:endParaRPr sz="2700" b="1" dirty="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rgbClr val="002060"/>
              </a:buClr>
              <a:buSzPts val="3540"/>
              <a:buFont typeface="Arial"/>
              <a:buChar char="•"/>
            </a:pPr>
            <a:r>
              <a:rPr lang="en-US" sz="2700" b="1" dirty="0">
                <a:solidFill>
                  <a:srgbClr val="002060"/>
                </a:solidFill>
                <a:latin typeface="Arial"/>
                <a:ea typeface="Arial"/>
                <a:cs typeface="Arial"/>
                <a:sym typeface="Arial"/>
              </a:rPr>
              <a:t>Destination IP Address: </a:t>
            </a:r>
            <a:r>
              <a:rPr lang="en-US" sz="2700" b="1" dirty="0">
                <a:solidFill>
                  <a:schemeClr val="dk1"/>
                </a:solidFill>
                <a:latin typeface="Arial"/>
                <a:ea typeface="Arial"/>
                <a:cs typeface="Arial"/>
                <a:sym typeface="Arial"/>
              </a:rPr>
              <a:t>The 32-bit IP address of the receiver</a:t>
            </a:r>
            <a:r>
              <a:rPr lang="en-US" sz="2700" b="1" dirty="0" smtClean="0">
                <a:solidFill>
                  <a:schemeClr val="dk1"/>
                </a:solidFill>
                <a:latin typeface="Arial"/>
                <a:ea typeface="Arial"/>
                <a:cs typeface="Arial"/>
                <a:sym typeface="Arial"/>
              </a:rPr>
              <a:t>.</a:t>
            </a:r>
          </a:p>
          <a:p>
            <a:pPr marL="6350" marR="0" lvl="0" algn="l" rtl="0">
              <a:lnSpc>
                <a:spcPct val="100000"/>
              </a:lnSpc>
              <a:spcBef>
                <a:spcPts val="0"/>
              </a:spcBef>
              <a:spcAft>
                <a:spcPts val="0"/>
              </a:spcAft>
              <a:buClr>
                <a:srgbClr val="002060"/>
              </a:buClr>
              <a:buSzPts val="3540"/>
            </a:pPr>
            <a:endParaRPr sz="2700" b="1" dirty="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rgbClr val="002060"/>
              </a:buClr>
              <a:buSzPts val="3540"/>
              <a:buFont typeface="Arial"/>
              <a:buChar char="•"/>
            </a:pPr>
            <a:r>
              <a:rPr lang="en-US" sz="2700" b="1" dirty="0" smtClean="0">
                <a:solidFill>
                  <a:srgbClr val="002060"/>
                </a:solidFill>
                <a:latin typeface="Arial"/>
                <a:ea typeface="Arial"/>
                <a:cs typeface="Arial"/>
                <a:sym typeface="Arial"/>
              </a:rPr>
              <a:t>Options: </a:t>
            </a:r>
            <a:r>
              <a:rPr lang="en-US" sz="2700" b="1" dirty="0" smtClean="0">
                <a:solidFill>
                  <a:schemeClr val="dk1"/>
                </a:solidFill>
                <a:latin typeface="Arial"/>
                <a:ea typeface="Arial"/>
                <a:cs typeface="Arial"/>
                <a:sym typeface="Arial"/>
              </a:rPr>
              <a:t>Optional fields that may include information such as source route, record route, and Padding. These are used by network administrators for various purposes, such as checking whether a path is functioning correctly.</a:t>
            </a:r>
            <a:endParaRPr sz="1300" dirty="0"/>
          </a:p>
        </p:txBody>
      </p:sp>
      <p:sp>
        <p:nvSpPr>
          <p:cNvPr id="417" name="Google Shape;417;p20"/>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0"/>
          <p:cNvSpPr txBox="1"/>
          <p:nvPr/>
        </p:nvSpPr>
        <p:spPr>
          <a:xfrm>
            <a:off x="2677886" y="1001725"/>
            <a:ext cx="9514052" cy="7634700"/>
          </a:xfrm>
          <a:prstGeom prst="rect">
            <a:avLst/>
          </a:prstGeom>
          <a:noFill/>
          <a:ln>
            <a:noFill/>
          </a:ln>
        </p:spPr>
        <p:txBody>
          <a:bodyPr spcFirstLastPara="1" wrap="square" lIns="91425" tIns="45700" rIns="91425" bIns="45700" anchor="t" anchorCtr="0">
            <a:noAutofit/>
          </a:bodyPr>
          <a:lstStyle/>
          <a:p>
            <a:pPr marL="285750" marR="0" lvl="0" indent="-279400" algn="l" rtl="0">
              <a:lnSpc>
                <a:spcPct val="100000"/>
              </a:lnSpc>
              <a:spcBef>
                <a:spcPts val="0"/>
              </a:spcBef>
              <a:spcAft>
                <a:spcPts val="0"/>
              </a:spcAft>
              <a:buClr>
                <a:srgbClr val="002060"/>
              </a:buClr>
              <a:buSzPts val="3540"/>
              <a:buFont typeface="Arial"/>
              <a:buChar char="•"/>
            </a:pPr>
            <a:r>
              <a:rPr lang="en-US" sz="2700" b="1" dirty="0" smtClean="0">
                <a:solidFill>
                  <a:srgbClr val="002060"/>
                </a:solidFill>
                <a:latin typeface="Arial"/>
                <a:ea typeface="Arial"/>
                <a:cs typeface="Arial"/>
                <a:sym typeface="Arial"/>
              </a:rPr>
              <a:t>Options: </a:t>
            </a:r>
            <a:r>
              <a:rPr lang="en-US" sz="2700" b="1" dirty="0" smtClean="0">
                <a:solidFill>
                  <a:schemeClr val="dk1"/>
                </a:solidFill>
                <a:latin typeface="Arial"/>
                <a:ea typeface="Arial"/>
                <a:cs typeface="Arial"/>
                <a:sym typeface="Arial"/>
              </a:rPr>
              <a:t>Optional fields that may include information such as:</a:t>
            </a:r>
          </a:p>
          <a:p>
            <a:pPr marL="520700" marR="0" lvl="0" indent="-514350" algn="l" rtl="0">
              <a:lnSpc>
                <a:spcPct val="100000"/>
              </a:lnSpc>
              <a:spcBef>
                <a:spcPts val="0"/>
              </a:spcBef>
              <a:spcAft>
                <a:spcPts val="0"/>
              </a:spcAft>
              <a:buClr>
                <a:srgbClr val="002060"/>
              </a:buClr>
              <a:buSzPct val="80000"/>
              <a:buFont typeface="+mj-lt"/>
              <a:buAutoNum type="arabicPeriod"/>
            </a:pPr>
            <a:r>
              <a:rPr lang="en-US" sz="2700" b="1" dirty="0" smtClean="0">
                <a:solidFill>
                  <a:schemeClr val="dk1"/>
                </a:solidFill>
                <a:latin typeface="Arial"/>
                <a:ea typeface="Arial"/>
                <a:cs typeface="Arial"/>
                <a:sym typeface="Arial"/>
              </a:rPr>
              <a:t>Record route</a:t>
            </a:r>
          </a:p>
          <a:p>
            <a:pPr marL="520700" marR="0" lvl="0" indent="-514350" algn="l" rtl="0">
              <a:lnSpc>
                <a:spcPct val="100000"/>
              </a:lnSpc>
              <a:spcBef>
                <a:spcPts val="0"/>
              </a:spcBef>
              <a:spcAft>
                <a:spcPts val="0"/>
              </a:spcAft>
              <a:buClr>
                <a:srgbClr val="002060"/>
              </a:buClr>
              <a:buSzPct val="80000"/>
              <a:buFont typeface="+mj-lt"/>
              <a:buAutoNum type="arabicPeriod"/>
            </a:pPr>
            <a:endParaRPr lang="en-US" sz="2700" b="1" dirty="0" smtClean="0">
              <a:solidFill>
                <a:schemeClr val="dk1"/>
              </a:solidFill>
              <a:latin typeface="Arial"/>
              <a:ea typeface="Arial"/>
              <a:cs typeface="Arial"/>
              <a:sym typeface="Arial"/>
            </a:endParaRPr>
          </a:p>
          <a:p>
            <a:pPr marL="520700" lvl="0" indent="-514350">
              <a:buClr>
                <a:srgbClr val="002060"/>
              </a:buClr>
              <a:buSzPct val="80000"/>
              <a:buFont typeface="+mj-lt"/>
              <a:buAutoNum type="arabicPeriod"/>
            </a:pPr>
            <a:r>
              <a:rPr lang="en-US" sz="2700" b="1" dirty="0">
                <a:solidFill>
                  <a:schemeClr val="dk1"/>
                </a:solidFill>
              </a:rPr>
              <a:t>Source </a:t>
            </a:r>
            <a:r>
              <a:rPr lang="en-US" sz="2700" b="1" dirty="0" smtClean="0">
                <a:solidFill>
                  <a:schemeClr val="dk1"/>
                </a:solidFill>
              </a:rPr>
              <a:t>route</a:t>
            </a:r>
          </a:p>
          <a:p>
            <a:pPr marL="520700" lvl="0" indent="-514350">
              <a:buClr>
                <a:srgbClr val="002060"/>
              </a:buClr>
              <a:buSzPct val="80000"/>
              <a:buFont typeface="Arial" panose="020B0604020202020204" pitchFamily="34" charset="0"/>
              <a:buChar char="•"/>
            </a:pPr>
            <a:r>
              <a:rPr lang="en-US" sz="2400" b="1" dirty="0" smtClean="0">
                <a:solidFill>
                  <a:schemeClr val="dk1"/>
                </a:solidFill>
              </a:rPr>
              <a:t>Strict Source Routing</a:t>
            </a:r>
          </a:p>
          <a:p>
            <a:pPr marL="520700" lvl="0" indent="-514350">
              <a:buClr>
                <a:srgbClr val="002060"/>
              </a:buClr>
              <a:buSzPct val="80000"/>
              <a:buFont typeface="Arial" panose="020B0604020202020204" pitchFamily="34" charset="0"/>
              <a:buChar char="•"/>
            </a:pPr>
            <a:r>
              <a:rPr lang="en-US" sz="2400" b="1" dirty="0" smtClean="0">
                <a:solidFill>
                  <a:schemeClr val="dk1"/>
                </a:solidFill>
              </a:rPr>
              <a:t>Loose Source Routing</a:t>
            </a:r>
          </a:p>
          <a:p>
            <a:pPr marL="6350" lvl="0">
              <a:buClr>
                <a:srgbClr val="002060"/>
              </a:buClr>
              <a:buSzPct val="80000"/>
            </a:pPr>
            <a:endParaRPr lang="en-US" sz="2400" b="1" dirty="0" smtClean="0">
              <a:solidFill>
                <a:schemeClr val="dk1"/>
              </a:solidFill>
            </a:endParaRPr>
          </a:p>
          <a:p>
            <a:pPr marL="520700" lvl="0" indent="-514350">
              <a:buClr>
                <a:srgbClr val="002060"/>
              </a:buClr>
              <a:buSzPct val="80000"/>
              <a:buFont typeface="+mj-lt"/>
              <a:buAutoNum type="arabicPeriod" startAt="3"/>
            </a:pPr>
            <a:r>
              <a:rPr lang="en-US" sz="2700" b="1" dirty="0" smtClean="0">
                <a:solidFill>
                  <a:schemeClr val="dk1"/>
                </a:solidFill>
                <a:latin typeface="Arial"/>
                <a:ea typeface="Arial"/>
                <a:cs typeface="Arial"/>
                <a:sym typeface="Arial"/>
              </a:rPr>
              <a:t>Padding</a:t>
            </a:r>
          </a:p>
          <a:p>
            <a:pPr marL="6350" lvl="0">
              <a:buClr>
                <a:srgbClr val="002060"/>
              </a:buClr>
              <a:buSzPct val="80000"/>
            </a:pPr>
            <a:endParaRPr lang="en-US" sz="2700" b="1" dirty="0" smtClean="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rgbClr val="002060"/>
              </a:buClr>
              <a:buSzPts val="3540"/>
              <a:buFont typeface="Arial"/>
              <a:buChar char="•"/>
            </a:pPr>
            <a:r>
              <a:rPr lang="en-US" sz="2700" b="1" dirty="0" smtClean="0">
                <a:solidFill>
                  <a:schemeClr val="dk1"/>
                </a:solidFill>
                <a:latin typeface="Arial"/>
                <a:ea typeface="Arial"/>
                <a:cs typeface="Arial"/>
                <a:sym typeface="Arial"/>
              </a:rPr>
              <a:t>These are used by network administrators for various purposes, such as checking whether a path is functioning correctly.</a:t>
            </a:r>
            <a:endParaRPr sz="1300" dirty="0"/>
          </a:p>
        </p:txBody>
      </p:sp>
      <p:sp>
        <p:nvSpPr>
          <p:cNvPr id="417" name="Google Shape;417;p20"/>
          <p:cNvSpPr txBox="1"/>
          <p:nvPr/>
        </p:nvSpPr>
        <p:spPr>
          <a:xfrm>
            <a:off x="3994156" y="-80016"/>
            <a:ext cx="5332724"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IP Datagram Format </a:t>
            </a:r>
            <a:endParaRPr/>
          </a:p>
        </p:txBody>
      </p:sp>
    </p:spTree>
    <p:extLst>
      <p:ext uri="{BB962C8B-B14F-4D97-AF65-F5344CB8AC3E}">
        <p14:creationId xmlns:p14="http://schemas.microsoft.com/office/powerpoint/2010/main" val="20904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21"/>
        <p:cNvGrpSpPr/>
        <p:nvPr/>
      </p:nvGrpSpPr>
      <p:grpSpPr>
        <a:xfrm>
          <a:off x="0" y="0"/>
          <a:ext cx="0" cy="0"/>
          <a:chOff x="0" y="0"/>
          <a:chExt cx="0" cy="0"/>
        </a:xfrm>
      </p:grpSpPr>
      <p:sp>
        <p:nvSpPr>
          <p:cNvPr id="422" name="Google Shape;422;p21"/>
          <p:cNvSpPr txBox="1"/>
          <p:nvPr/>
        </p:nvSpPr>
        <p:spPr>
          <a:xfrm>
            <a:off x="2554140" y="1407669"/>
            <a:ext cx="9306300" cy="3971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rgbClr val="002060"/>
                </a:solidFill>
                <a:latin typeface="Arial"/>
                <a:ea typeface="Arial"/>
                <a:cs typeface="Arial"/>
                <a:sym typeface="Arial"/>
              </a:rPr>
              <a:t>Data Encapsulation :</a:t>
            </a:r>
            <a:endParaRPr/>
          </a:p>
          <a:p>
            <a:pPr marL="0" marR="0" lvl="0" indent="0" algn="just" rtl="0">
              <a:spcBef>
                <a:spcPts val="0"/>
              </a:spcBef>
              <a:spcAft>
                <a:spcPts val="0"/>
              </a:spcAft>
              <a:buNone/>
            </a:pPr>
            <a:endParaRPr sz="2800" b="1">
              <a:solidFill>
                <a:schemeClr val="dk1"/>
              </a:solidFill>
              <a:latin typeface="Arial"/>
              <a:ea typeface="Arial"/>
              <a:cs typeface="Arial"/>
              <a:sym typeface="Arial"/>
            </a:endParaRPr>
          </a:p>
          <a:p>
            <a:pPr marL="0" marR="0" lvl="0" indent="0" algn="just" rtl="0">
              <a:spcBef>
                <a:spcPts val="0"/>
              </a:spcBef>
              <a:spcAft>
                <a:spcPts val="0"/>
              </a:spcAft>
              <a:buNone/>
            </a:pPr>
            <a:r>
              <a:rPr lang="en-US" sz="2800" b="1">
                <a:solidFill>
                  <a:schemeClr val="dk1"/>
                </a:solidFill>
                <a:latin typeface="Arial"/>
                <a:ea typeface="Arial"/>
                <a:cs typeface="Arial"/>
                <a:sym typeface="Arial"/>
              </a:rPr>
              <a:t>Encapsulation is the process of adding additional information to data as it travels through the OSI or TCP/ IP model. </a:t>
            </a:r>
            <a:endParaRPr sz="2800" b="1">
              <a:solidFill>
                <a:schemeClr val="dk1"/>
              </a:solidFill>
              <a:latin typeface="Arial"/>
              <a:ea typeface="Arial"/>
              <a:cs typeface="Arial"/>
              <a:sym typeface="Arial"/>
            </a:endParaRPr>
          </a:p>
          <a:p>
            <a:pPr marL="0" marR="0" lvl="0" indent="0" algn="just" rtl="0">
              <a:spcBef>
                <a:spcPts val="0"/>
              </a:spcBef>
              <a:spcAft>
                <a:spcPts val="0"/>
              </a:spcAft>
              <a:buNone/>
            </a:pPr>
            <a:endParaRPr sz="2800" b="1">
              <a:solidFill>
                <a:schemeClr val="dk1"/>
              </a:solidFill>
            </a:endParaRPr>
          </a:p>
          <a:p>
            <a:pPr marL="0" marR="0" lvl="0" indent="0" algn="just" rtl="0">
              <a:spcBef>
                <a:spcPts val="0"/>
              </a:spcBef>
              <a:spcAft>
                <a:spcPts val="0"/>
              </a:spcAft>
              <a:buNone/>
            </a:pPr>
            <a:r>
              <a:rPr lang="en-US" sz="2800" b="1">
                <a:solidFill>
                  <a:schemeClr val="dk1"/>
                </a:solidFill>
                <a:latin typeface="Arial"/>
                <a:ea typeface="Arial"/>
                <a:cs typeface="Arial"/>
                <a:sym typeface="Arial"/>
              </a:rPr>
              <a:t>This additional information is added on the sender’s side, starting from the Application layer and progressing down to the Physical layer.</a:t>
            </a:r>
            <a:endParaRPr/>
          </a:p>
        </p:txBody>
      </p:sp>
      <p:sp>
        <p:nvSpPr>
          <p:cNvPr id="423" name="Google Shape;423;p21"/>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424" name="Google Shape;424;p21"/>
          <p:cNvSpPr txBox="1"/>
          <p:nvPr/>
        </p:nvSpPr>
        <p:spPr>
          <a:xfrm>
            <a:off x="1073117" y="24642"/>
            <a:ext cx="10801500" cy="860100"/>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85000"/>
              </a:lnSpc>
              <a:spcBef>
                <a:spcPts val="0"/>
              </a:spcBef>
              <a:spcAft>
                <a:spcPts val="0"/>
              </a:spcAft>
              <a:buClr>
                <a:srgbClr val="5F0000"/>
              </a:buClr>
              <a:buSzPct val="100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1"/>
          <p:cNvSpPr txBox="1"/>
          <p:nvPr/>
        </p:nvSpPr>
        <p:spPr>
          <a:xfrm>
            <a:off x="2205797" y="1196394"/>
            <a:ext cx="9306300" cy="15696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dirty="0" smtClean="0">
                <a:solidFill>
                  <a:srgbClr val="002060"/>
                </a:solidFill>
                <a:sym typeface="Arial"/>
              </a:rPr>
              <a:t>A datagram of 2000B (20B of IP header + 1980B IP Payload) reached at the router and must be forwarded to link with MTU </a:t>
            </a:r>
            <a:r>
              <a:rPr lang="en-US" sz="2400" b="1" dirty="0" smtClean="0">
                <a:solidFill>
                  <a:srgbClr val="002060"/>
                </a:solidFill>
              </a:rPr>
              <a:t>of 500B. How many fragments will be generated and also write MF, Offset, total length value for all.</a:t>
            </a:r>
            <a:endParaRPr sz="1200" dirty="0"/>
          </a:p>
        </p:txBody>
      </p:sp>
      <p:sp>
        <p:nvSpPr>
          <p:cNvPr id="423" name="Google Shape;423;p21"/>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424" name="Google Shape;424;p21"/>
          <p:cNvSpPr txBox="1"/>
          <p:nvPr/>
        </p:nvSpPr>
        <p:spPr>
          <a:xfrm>
            <a:off x="5068174" y="166156"/>
            <a:ext cx="2369689"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ct val="100000"/>
              <a:buFont typeface="Arial"/>
              <a:buNone/>
            </a:pPr>
            <a:r>
              <a:rPr lang="en-US" sz="4000" b="1" dirty="0" smtClean="0">
                <a:solidFill>
                  <a:srgbClr val="5F0000"/>
                </a:solidFill>
                <a:latin typeface="Arial"/>
                <a:ea typeface="Arial"/>
                <a:cs typeface="Arial"/>
                <a:sym typeface="Arial"/>
              </a:rPr>
              <a:t>Problem</a:t>
            </a:r>
            <a:endParaRPr dirty="0"/>
          </a:p>
        </p:txBody>
      </p:sp>
    </p:spTree>
    <p:extLst>
      <p:ext uri="{BB962C8B-B14F-4D97-AF65-F5344CB8AC3E}">
        <p14:creationId xmlns:p14="http://schemas.microsoft.com/office/powerpoint/2010/main" val="21661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428"/>
        <p:cNvGrpSpPr/>
        <p:nvPr/>
      </p:nvGrpSpPr>
      <p:grpSpPr>
        <a:xfrm>
          <a:off x="0" y="0"/>
          <a:ext cx="0" cy="0"/>
          <a:chOff x="0" y="0"/>
          <a:chExt cx="0" cy="0"/>
        </a:xfrm>
      </p:grpSpPr>
      <p:sp>
        <p:nvSpPr>
          <p:cNvPr id="429" name="Google Shape;429;p22"/>
          <p:cNvSpPr txBox="1"/>
          <p:nvPr/>
        </p:nvSpPr>
        <p:spPr>
          <a:xfrm>
            <a:off x="2272384" y="792163"/>
            <a:ext cx="9920400" cy="42164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dirty="0">
                <a:solidFill>
                  <a:srgbClr val="002060"/>
                </a:solidFill>
                <a:latin typeface="Arial"/>
                <a:ea typeface="Arial"/>
                <a:cs typeface="Arial"/>
                <a:sym typeface="Arial"/>
              </a:rPr>
              <a:t>Working of Encapsulation :</a:t>
            </a:r>
            <a:endParaRPr sz="1300" dirty="0"/>
          </a:p>
          <a:p>
            <a:pPr marL="0" marR="0" lvl="0" indent="0" algn="l" rtl="0">
              <a:lnSpc>
                <a:spcPct val="100000"/>
              </a:lnSpc>
              <a:spcBef>
                <a:spcPts val="0"/>
              </a:spcBef>
              <a:spcAft>
                <a:spcPts val="0"/>
              </a:spcAft>
              <a:buNone/>
            </a:pPr>
            <a:endParaRPr sz="2700" b="1" dirty="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r>
              <a:rPr lang="en-US" sz="2700" b="1" dirty="0">
                <a:solidFill>
                  <a:schemeClr val="dk1"/>
                </a:solidFill>
                <a:latin typeface="Arial"/>
                <a:ea typeface="Arial"/>
                <a:cs typeface="Arial"/>
                <a:sym typeface="Arial"/>
              </a:rPr>
              <a:t>No additional information is added to the user’s data in the Application layer of the TCP/ IP model or in the Application, Presentation, Session layers of the OSI model.</a:t>
            </a:r>
            <a:r>
              <a:rPr lang="en-US" sz="1300" dirty="0"/>
              <a:t> </a:t>
            </a:r>
            <a:endParaRPr lang="en-US" sz="1300" dirty="0" smtClean="0"/>
          </a:p>
          <a:p>
            <a:pPr marL="285750" marR="0" lvl="0" indent="-279400" algn="l" rtl="0">
              <a:lnSpc>
                <a:spcPct val="100000"/>
              </a:lnSpc>
              <a:spcBef>
                <a:spcPts val="0"/>
              </a:spcBef>
              <a:spcAft>
                <a:spcPts val="0"/>
              </a:spcAft>
              <a:buClr>
                <a:schemeClr val="dk1"/>
              </a:buClr>
              <a:buSzPts val="2700"/>
              <a:buFont typeface="Arial"/>
              <a:buChar char="•"/>
            </a:pPr>
            <a:endParaRPr lang="en-US" sz="1300" b="1" dirty="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endParaRPr lang="en-US" sz="1300" b="1" dirty="0" smtClean="0">
              <a:solidFill>
                <a:schemeClr val="dk1"/>
              </a:solidFill>
            </a:endParaRPr>
          </a:p>
          <a:p>
            <a:pPr marL="285750" marR="0" lvl="0" indent="-279400" algn="l" rtl="0">
              <a:lnSpc>
                <a:spcPct val="100000"/>
              </a:lnSpc>
              <a:spcBef>
                <a:spcPts val="0"/>
              </a:spcBef>
              <a:spcAft>
                <a:spcPts val="0"/>
              </a:spcAft>
              <a:buClr>
                <a:schemeClr val="dk1"/>
              </a:buClr>
              <a:buSzPts val="2700"/>
              <a:buFont typeface="Arial"/>
              <a:buChar char="•"/>
            </a:pPr>
            <a:endParaRPr lang="en-US" sz="1300" b="1" dirty="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r>
              <a:rPr lang="en-US" sz="2700" b="1" dirty="0" smtClean="0">
                <a:solidFill>
                  <a:schemeClr val="dk1"/>
                </a:solidFill>
                <a:latin typeface="Arial"/>
                <a:ea typeface="Arial"/>
                <a:cs typeface="Arial"/>
                <a:sym typeface="Arial"/>
              </a:rPr>
              <a:t>The </a:t>
            </a:r>
            <a:r>
              <a:rPr lang="en-US" sz="2700" b="1" dirty="0">
                <a:solidFill>
                  <a:schemeClr val="dk1"/>
                </a:solidFill>
                <a:latin typeface="Arial"/>
                <a:ea typeface="Arial"/>
                <a:cs typeface="Arial"/>
                <a:sym typeface="Arial"/>
              </a:rPr>
              <a:t>Session layer then passes the data to the Transport layer.</a:t>
            </a:r>
            <a:endParaRPr sz="2700" b="1" dirty="0">
              <a:solidFill>
                <a:schemeClr val="dk1"/>
              </a:solidFill>
              <a:latin typeface="Arial"/>
              <a:ea typeface="Arial"/>
              <a:cs typeface="Arial"/>
              <a:sym typeface="Arial"/>
            </a:endParaRPr>
          </a:p>
          <a:p>
            <a:pPr marL="457200" marR="0" lvl="0" indent="0" algn="l" rtl="0">
              <a:lnSpc>
                <a:spcPct val="100000"/>
              </a:lnSpc>
              <a:spcBef>
                <a:spcPts val="0"/>
              </a:spcBef>
              <a:spcAft>
                <a:spcPts val="0"/>
              </a:spcAft>
              <a:buNone/>
            </a:pPr>
            <a:endParaRPr sz="1300" dirty="0"/>
          </a:p>
        </p:txBody>
      </p:sp>
      <p:sp>
        <p:nvSpPr>
          <p:cNvPr id="430" name="Google Shape;430;p22"/>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431" name="Google Shape;431;p22"/>
          <p:cNvSpPr txBox="1"/>
          <p:nvPr/>
        </p:nvSpPr>
        <p:spPr>
          <a:xfrm>
            <a:off x="1073125" y="-51550"/>
            <a:ext cx="111198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22"/>
          <p:cNvSpPr txBox="1"/>
          <p:nvPr/>
        </p:nvSpPr>
        <p:spPr>
          <a:xfrm>
            <a:off x="2272384" y="792163"/>
            <a:ext cx="9920400" cy="48628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dirty="0">
                <a:solidFill>
                  <a:srgbClr val="002060"/>
                </a:solidFill>
                <a:latin typeface="Arial"/>
                <a:ea typeface="Arial"/>
                <a:cs typeface="Arial"/>
                <a:sym typeface="Arial"/>
              </a:rPr>
              <a:t>Working of Encapsulation :</a:t>
            </a:r>
            <a:endParaRPr sz="1300" dirty="0"/>
          </a:p>
          <a:p>
            <a:pPr marL="457200" marR="0" lvl="0" indent="0" algn="l" rtl="0">
              <a:lnSpc>
                <a:spcPct val="100000"/>
              </a:lnSpc>
              <a:spcBef>
                <a:spcPts val="0"/>
              </a:spcBef>
              <a:spcAft>
                <a:spcPts val="0"/>
              </a:spcAft>
              <a:buNone/>
            </a:pPr>
            <a:endParaRPr sz="2700" b="1" dirty="0">
              <a:solidFill>
                <a:schemeClr val="dk1"/>
              </a:solidFill>
            </a:endParaRPr>
          </a:p>
          <a:p>
            <a:pPr marL="285750" marR="0" lvl="0" indent="-279400" algn="l" rtl="0">
              <a:lnSpc>
                <a:spcPct val="100000"/>
              </a:lnSpc>
              <a:spcBef>
                <a:spcPts val="0"/>
              </a:spcBef>
              <a:spcAft>
                <a:spcPts val="0"/>
              </a:spcAft>
              <a:buClr>
                <a:schemeClr val="dk1"/>
              </a:buClr>
              <a:buSzPts val="2700"/>
              <a:buFont typeface="Arial"/>
              <a:buChar char="•"/>
            </a:pPr>
            <a:r>
              <a:rPr lang="en-US" sz="2700" b="1" dirty="0">
                <a:solidFill>
                  <a:schemeClr val="dk1"/>
                </a:solidFill>
                <a:latin typeface="Arial"/>
                <a:ea typeface="Arial"/>
                <a:cs typeface="Arial"/>
                <a:sym typeface="Arial"/>
              </a:rPr>
              <a:t>In the Transport layer, the data is divided into smaller pieces. </a:t>
            </a:r>
            <a:endParaRPr lang="en-US" sz="2700" b="1" dirty="0" smtClean="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endParaRPr lang="en-US" sz="2700" b="1" dirty="0">
              <a:solidFill>
                <a:schemeClr val="dk1"/>
              </a:solidFill>
            </a:endParaRPr>
          </a:p>
          <a:p>
            <a:pPr marL="285750" marR="0" lvl="0" indent="-279400" algn="l" rtl="0">
              <a:lnSpc>
                <a:spcPct val="100000"/>
              </a:lnSpc>
              <a:spcBef>
                <a:spcPts val="0"/>
              </a:spcBef>
              <a:spcAft>
                <a:spcPts val="0"/>
              </a:spcAft>
              <a:buClr>
                <a:schemeClr val="dk1"/>
              </a:buClr>
              <a:buSzPts val="2700"/>
              <a:buFont typeface="Arial"/>
              <a:buChar char="•"/>
            </a:pPr>
            <a:r>
              <a:rPr lang="en-US" sz="2700" b="1" dirty="0" smtClean="0">
                <a:solidFill>
                  <a:schemeClr val="dk1"/>
                </a:solidFill>
                <a:latin typeface="Arial"/>
                <a:ea typeface="Arial"/>
                <a:cs typeface="Arial"/>
                <a:sym typeface="Arial"/>
              </a:rPr>
              <a:t>Each </a:t>
            </a:r>
            <a:r>
              <a:rPr lang="en-US" sz="2700" b="1" dirty="0">
                <a:solidFill>
                  <a:schemeClr val="dk1"/>
                </a:solidFill>
                <a:latin typeface="Arial"/>
                <a:ea typeface="Arial"/>
                <a:cs typeface="Arial"/>
                <a:sym typeface="Arial"/>
              </a:rPr>
              <a:t>piece is encapsulated with a header containing information such as source port, destination port, sequence number, etc. </a:t>
            </a:r>
            <a:endParaRPr lang="en-US" sz="2700" b="1" dirty="0" smtClean="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endParaRPr lang="en-US" sz="2700" b="1" dirty="0">
              <a:solidFill>
                <a:schemeClr val="dk1"/>
              </a:solidFill>
            </a:endParaRPr>
          </a:p>
          <a:p>
            <a:pPr marL="285750" marR="0" lvl="0" indent="-279400" algn="l" rtl="0">
              <a:lnSpc>
                <a:spcPct val="100000"/>
              </a:lnSpc>
              <a:spcBef>
                <a:spcPts val="0"/>
              </a:spcBef>
              <a:spcAft>
                <a:spcPts val="0"/>
              </a:spcAft>
              <a:buClr>
                <a:schemeClr val="dk1"/>
              </a:buClr>
              <a:buSzPts val="2700"/>
              <a:buFont typeface="Arial"/>
              <a:buChar char="•"/>
            </a:pPr>
            <a:r>
              <a:rPr lang="en-US" sz="2700" b="1" dirty="0" smtClean="0">
                <a:solidFill>
                  <a:schemeClr val="dk1"/>
                </a:solidFill>
                <a:latin typeface="Arial"/>
                <a:ea typeface="Arial"/>
                <a:cs typeface="Arial"/>
                <a:sym typeface="Arial"/>
              </a:rPr>
              <a:t>The </a:t>
            </a:r>
            <a:r>
              <a:rPr lang="en-US" sz="2700" b="1" dirty="0">
                <a:solidFill>
                  <a:schemeClr val="dk1"/>
                </a:solidFill>
                <a:latin typeface="Arial"/>
                <a:ea typeface="Arial"/>
                <a:cs typeface="Arial"/>
                <a:sym typeface="Arial"/>
              </a:rPr>
              <a:t>result is a new form of data that combines the original data with the headers.</a:t>
            </a:r>
            <a:endParaRPr sz="1300" dirty="0"/>
          </a:p>
          <a:p>
            <a:pPr marL="457200" marR="0" lvl="0" indent="0" algn="l" rtl="0">
              <a:lnSpc>
                <a:spcPct val="100000"/>
              </a:lnSpc>
              <a:spcBef>
                <a:spcPts val="0"/>
              </a:spcBef>
              <a:spcAft>
                <a:spcPts val="0"/>
              </a:spcAft>
              <a:buNone/>
            </a:pPr>
            <a:endParaRPr sz="1300" dirty="0"/>
          </a:p>
        </p:txBody>
      </p:sp>
      <p:sp>
        <p:nvSpPr>
          <p:cNvPr id="430" name="Google Shape;430;p22"/>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431" name="Google Shape;431;p22"/>
          <p:cNvSpPr txBox="1"/>
          <p:nvPr/>
        </p:nvSpPr>
        <p:spPr>
          <a:xfrm>
            <a:off x="1073125" y="-51550"/>
            <a:ext cx="111198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extLst>
      <p:ext uri="{BB962C8B-B14F-4D97-AF65-F5344CB8AC3E}">
        <p14:creationId xmlns:p14="http://schemas.microsoft.com/office/powerpoint/2010/main" val="113928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35"/>
        <p:cNvGrpSpPr/>
        <p:nvPr/>
      </p:nvGrpSpPr>
      <p:grpSpPr>
        <a:xfrm>
          <a:off x="0" y="0"/>
          <a:ext cx="0" cy="0"/>
          <a:chOff x="0" y="0"/>
          <a:chExt cx="0" cy="0"/>
        </a:xfrm>
      </p:grpSpPr>
      <p:sp>
        <p:nvSpPr>
          <p:cNvPr id="436" name="Google Shape;436;g28af03437ee_0_0"/>
          <p:cNvSpPr txBox="1"/>
          <p:nvPr/>
        </p:nvSpPr>
        <p:spPr>
          <a:xfrm>
            <a:off x="2272384" y="1020763"/>
            <a:ext cx="9920400" cy="40318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700" b="1" dirty="0">
                <a:solidFill>
                  <a:srgbClr val="002060"/>
                </a:solidFill>
                <a:latin typeface="Arial"/>
                <a:ea typeface="Arial"/>
                <a:cs typeface="Arial"/>
                <a:sym typeface="Arial"/>
              </a:rPr>
              <a:t>Working of Encapsulation :</a:t>
            </a:r>
            <a:endParaRPr sz="1300" dirty="0"/>
          </a:p>
          <a:p>
            <a:pPr marL="0" marR="0" lvl="0" indent="0" algn="l" rtl="0">
              <a:lnSpc>
                <a:spcPct val="100000"/>
              </a:lnSpc>
              <a:spcBef>
                <a:spcPts val="0"/>
              </a:spcBef>
              <a:spcAft>
                <a:spcPts val="0"/>
              </a:spcAft>
              <a:buNone/>
            </a:pPr>
            <a:endParaRPr sz="2700" b="1"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1300" dirty="0"/>
          </a:p>
          <a:p>
            <a:pPr marL="285750" marR="0" lvl="0" indent="-279400" algn="l" rtl="0">
              <a:lnSpc>
                <a:spcPct val="100000"/>
              </a:lnSpc>
              <a:spcBef>
                <a:spcPts val="0"/>
              </a:spcBef>
              <a:spcAft>
                <a:spcPts val="0"/>
              </a:spcAft>
              <a:buClr>
                <a:schemeClr val="dk1"/>
              </a:buClr>
              <a:buSzPts val="2700"/>
              <a:buFont typeface="Arial"/>
              <a:buChar char="•"/>
            </a:pPr>
            <a:r>
              <a:rPr lang="en-US" sz="2700" b="1" dirty="0">
                <a:solidFill>
                  <a:schemeClr val="dk1"/>
                </a:solidFill>
                <a:latin typeface="Arial"/>
                <a:ea typeface="Arial"/>
                <a:cs typeface="Arial"/>
                <a:sym typeface="Arial"/>
              </a:rPr>
              <a:t>The encapsulated data in the Transport layer is referred to as Segments or Datagrams. </a:t>
            </a:r>
            <a:endParaRPr lang="en-US" sz="2700" b="1" dirty="0" smtClean="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endParaRPr lang="en-US" sz="2700" b="1" dirty="0" smtClean="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endParaRPr lang="en-US" sz="2700" b="1" dirty="0">
              <a:solidFill>
                <a:schemeClr val="dk1"/>
              </a:solidFill>
            </a:endParaRPr>
          </a:p>
          <a:p>
            <a:pPr marL="285750" marR="0" lvl="0" indent="-279400" algn="l" rtl="0">
              <a:lnSpc>
                <a:spcPct val="100000"/>
              </a:lnSpc>
              <a:spcBef>
                <a:spcPts val="0"/>
              </a:spcBef>
              <a:spcAft>
                <a:spcPts val="0"/>
              </a:spcAft>
              <a:buClr>
                <a:schemeClr val="dk1"/>
              </a:buClr>
              <a:buSzPts val="2700"/>
              <a:buFont typeface="Arial"/>
              <a:buChar char="•"/>
            </a:pPr>
            <a:endParaRPr lang="en-US" sz="2700" b="1" dirty="0" smtClean="0">
              <a:solidFill>
                <a:schemeClr val="dk1"/>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2700"/>
              <a:buFont typeface="Arial"/>
              <a:buChar char="•"/>
            </a:pPr>
            <a:r>
              <a:rPr lang="en-US" sz="2700" b="1" dirty="0" smtClean="0">
                <a:solidFill>
                  <a:schemeClr val="dk1"/>
                </a:solidFill>
                <a:latin typeface="Arial"/>
                <a:ea typeface="Arial"/>
                <a:cs typeface="Arial"/>
                <a:sym typeface="Arial"/>
              </a:rPr>
              <a:t>If </a:t>
            </a:r>
            <a:r>
              <a:rPr lang="en-US" sz="2700" b="1" dirty="0">
                <a:solidFill>
                  <a:schemeClr val="dk1"/>
                </a:solidFill>
                <a:latin typeface="Arial"/>
                <a:ea typeface="Arial"/>
                <a:cs typeface="Arial"/>
                <a:sym typeface="Arial"/>
              </a:rPr>
              <a:t>TCP is used for transmission, it is called Segments; if UDP is used, it is called Datagrams.</a:t>
            </a:r>
            <a:endParaRPr sz="1300" dirty="0"/>
          </a:p>
        </p:txBody>
      </p:sp>
      <p:sp>
        <p:nvSpPr>
          <p:cNvPr id="437" name="Google Shape;437;g28af03437ee_0_0"/>
          <p:cNvSpPr txBox="1"/>
          <p:nvPr/>
        </p:nvSpPr>
        <p:spPr>
          <a:xfrm>
            <a:off x="607464" y="336294"/>
            <a:ext cx="112530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438" name="Google Shape;438;g28af03437ee_0_0"/>
          <p:cNvSpPr txBox="1"/>
          <p:nvPr/>
        </p:nvSpPr>
        <p:spPr>
          <a:xfrm>
            <a:off x="1073125" y="-51550"/>
            <a:ext cx="111198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3" name="Google Shape;443;p23"/>
          <p:cNvSpPr txBox="1"/>
          <p:nvPr/>
        </p:nvSpPr>
        <p:spPr>
          <a:xfrm>
            <a:off x="2681526" y="3129398"/>
            <a:ext cx="9179100" cy="310850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dirty="0">
                <a:solidFill>
                  <a:schemeClr val="dk1"/>
                </a:solidFill>
                <a:latin typeface="Arial"/>
                <a:ea typeface="Arial"/>
                <a:cs typeface="Arial"/>
                <a:sym typeface="Arial"/>
              </a:rPr>
              <a:t>Now, the data travels down to the Network layer, where a Layer 3 header is added. This header contains information such as source IP address, destination IP address, and other relevant details. The result is a new form of encapsulated data. At this stage, the encapsulated data in the Network layer is referred to as Packets</a:t>
            </a:r>
            <a:endParaRPr dirty="0"/>
          </a:p>
        </p:txBody>
      </p:sp>
      <p:sp>
        <p:nvSpPr>
          <p:cNvPr id="444" name="Google Shape;444;p23"/>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pic>
        <p:nvPicPr>
          <p:cNvPr id="445" name="Google Shape;445;p23"/>
          <p:cNvPicPr preferRelativeResize="0"/>
          <p:nvPr/>
        </p:nvPicPr>
        <p:blipFill rotWithShape="1">
          <a:blip r:embed="rId3">
            <a:alphaModFix/>
          </a:blip>
          <a:srcRect/>
          <a:stretch/>
        </p:blipFill>
        <p:spPr>
          <a:xfrm>
            <a:off x="4058871" y="-1833214"/>
            <a:ext cx="4528004" cy="1203012"/>
          </a:xfrm>
          <a:prstGeom prst="rect">
            <a:avLst/>
          </a:prstGeom>
          <a:noFill/>
          <a:ln>
            <a:noFill/>
          </a:ln>
        </p:spPr>
      </p:pic>
      <p:sp>
        <p:nvSpPr>
          <p:cNvPr id="446" name="Google Shape;446;p23"/>
          <p:cNvSpPr txBox="1"/>
          <p:nvPr/>
        </p:nvSpPr>
        <p:spPr>
          <a:xfrm>
            <a:off x="1073125" y="-51550"/>
            <a:ext cx="111189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447" name="Google Shape;447;p23"/>
          <p:cNvGrpSpPr/>
          <p:nvPr/>
        </p:nvGrpSpPr>
        <p:grpSpPr>
          <a:xfrm>
            <a:off x="6004992" y="1581012"/>
            <a:ext cx="3559175" cy="675493"/>
            <a:chOff x="6049963" y="1591557"/>
            <a:chExt cx="3559175" cy="1310046"/>
          </a:xfrm>
        </p:grpSpPr>
        <p:sp>
          <p:nvSpPr>
            <p:cNvPr id="448" name="Google Shape;448;p23"/>
            <p:cNvSpPr/>
            <p:nvPr/>
          </p:nvSpPr>
          <p:spPr>
            <a:xfrm>
              <a:off x="6049963" y="159243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9" name="Google Shape;449;p23"/>
            <p:cNvSpPr/>
            <p:nvPr/>
          </p:nvSpPr>
          <p:spPr>
            <a:xfrm>
              <a:off x="7832725" y="159155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0" name="Google Shape;450;p23"/>
            <p:cNvSpPr txBox="1"/>
            <p:nvPr/>
          </p:nvSpPr>
          <p:spPr>
            <a:xfrm>
              <a:off x="8314946" y="1999292"/>
              <a:ext cx="853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a:t>
              </a:r>
              <a:endParaRPr/>
            </a:p>
          </p:txBody>
        </p:sp>
        <p:sp>
          <p:nvSpPr>
            <p:cNvPr id="451" name="Google Shape;451;p23"/>
            <p:cNvSpPr txBox="1"/>
            <p:nvPr/>
          </p:nvSpPr>
          <p:spPr>
            <a:xfrm>
              <a:off x="6111245" y="1999292"/>
              <a:ext cx="1673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L4 Header</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37"/>
        <p:cNvGrpSpPr/>
        <p:nvPr/>
      </p:nvGrpSpPr>
      <p:grpSpPr>
        <a:xfrm>
          <a:off x="0" y="0"/>
          <a:ext cx="0" cy="0"/>
          <a:chOff x="0" y="0"/>
          <a:chExt cx="0" cy="0"/>
        </a:xfrm>
      </p:grpSpPr>
      <p:sp>
        <p:nvSpPr>
          <p:cNvPr id="138" name="Google Shape;138;p4"/>
          <p:cNvSpPr txBox="1"/>
          <p:nvPr/>
        </p:nvSpPr>
        <p:spPr>
          <a:xfrm>
            <a:off x="2124722" y="1239474"/>
            <a:ext cx="9928800" cy="181584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The N</a:t>
            </a:r>
            <a:r>
              <a:rPr lang="en-US" sz="2800" b="1" i="0" dirty="0">
                <a:solidFill>
                  <a:schemeClr val="dk1"/>
                </a:solidFill>
                <a:latin typeface="Arial"/>
                <a:ea typeface="Arial"/>
                <a:cs typeface="Arial"/>
                <a:sym typeface="Arial"/>
              </a:rPr>
              <a:t>etwork layer is the third layer in the OSI model of computer networks. Its main function is to transfer network packets from the source to the destination.</a:t>
            </a:r>
            <a:endParaRPr dirty="0"/>
          </a:p>
          <a:p>
            <a:pPr marL="285750" marR="0" lvl="0" indent="-54609" algn="just" rtl="0">
              <a:spcBef>
                <a:spcPts val="0"/>
              </a:spcBef>
              <a:spcAft>
                <a:spcPts val="0"/>
              </a:spcAft>
              <a:buClr>
                <a:schemeClr val="dk1"/>
              </a:buClr>
              <a:buSzPts val="3640"/>
              <a:buFont typeface="Arial"/>
              <a:buNone/>
            </a:pPr>
            <a:endParaRPr sz="2800" b="1" dirty="0">
              <a:solidFill>
                <a:schemeClr val="dk1"/>
              </a:solidFill>
              <a:latin typeface="Arial"/>
              <a:ea typeface="Arial"/>
              <a:cs typeface="Arial"/>
              <a:sym typeface="Arial"/>
            </a:endParaRPr>
          </a:p>
        </p:txBody>
      </p:sp>
      <p:sp>
        <p:nvSpPr>
          <p:cNvPr id="139" name="Google Shape;139;p4"/>
          <p:cNvSpPr txBox="1"/>
          <p:nvPr/>
        </p:nvSpPr>
        <p:spPr>
          <a:xfrm>
            <a:off x="3808978" y="156539"/>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Network</a:t>
            </a:r>
            <a:r>
              <a:rPr lang="en-US" sz="3400" b="1" dirty="0">
                <a:solidFill>
                  <a:srgbClr val="5E2C16"/>
                </a:solidFill>
                <a:latin typeface="Times New Roman"/>
                <a:ea typeface="Times New Roman"/>
                <a:cs typeface="Times New Roman"/>
                <a:sym typeface="Times New Roman"/>
              </a:rPr>
              <a:t> </a:t>
            </a:r>
            <a:r>
              <a:rPr lang="en-US" sz="4000" b="1" dirty="0">
                <a:solidFill>
                  <a:srgbClr val="5F0000"/>
                </a:solidFill>
                <a:latin typeface="Arial"/>
                <a:ea typeface="Arial"/>
                <a:cs typeface="Arial"/>
                <a:sym typeface="Arial"/>
              </a:rPr>
              <a:t>Layer Service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455"/>
        <p:cNvGrpSpPr/>
        <p:nvPr/>
      </p:nvGrpSpPr>
      <p:grpSpPr>
        <a:xfrm>
          <a:off x="0" y="0"/>
          <a:ext cx="0" cy="0"/>
          <a:chOff x="0" y="0"/>
          <a:chExt cx="0" cy="0"/>
        </a:xfrm>
      </p:grpSpPr>
      <p:sp>
        <p:nvSpPr>
          <p:cNvPr id="456" name="Google Shape;456;p24"/>
          <p:cNvSpPr txBox="1"/>
          <p:nvPr/>
        </p:nvSpPr>
        <p:spPr>
          <a:xfrm>
            <a:off x="2534611" y="3281276"/>
            <a:ext cx="9125400" cy="3109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dirty="0">
                <a:solidFill>
                  <a:schemeClr val="dk1"/>
                </a:solidFill>
                <a:latin typeface="Arial"/>
                <a:ea typeface="Arial"/>
                <a:cs typeface="Arial"/>
                <a:sym typeface="Arial"/>
              </a:rPr>
              <a:t>The network layer then sends the packet to the Data Link layer. Upon entering the Data Link layer, a new header (Layer 2) is added, along with a trailer. The header includes information such as the source and destination MAC addresses, while the trailer is used for error checking. The encapsulated data in the Data Link layer is referred to as Frames.</a:t>
            </a:r>
            <a:endParaRPr dirty="0"/>
          </a:p>
        </p:txBody>
      </p:sp>
      <p:sp>
        <p:nvSpPr>
          <p:cNvPr id="457" name="Google Shape;457;p24"/>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pic>
        <p:nvPicPr>
          <p:cNvPr id="458" name="Google Shape;458;p24"/>
          <p:cNvPicPr preferRelativeResize="0"/>
          <p:nvPr/>
        </p:nvPicPr>
        <p:blipFill rotWithShape="1">
          <a:blip r:embed="rId3">
            <a:alphaModFix/>
          </a:blip>
          <a:srcRect/>
          <a:stretch/>
        </p:blipFill>
        <p:spPr>
          <a:xfrm>
            <a:off x="3623895" y="-1652731"/>
            <a:ext cx="6672127" cy="1228627"/>
          </a:xfrm>
          <a:prstGeom prst="rect">
            <a:avLst/>
          </a:prstGeom>
          <a:noFill/>
          <a:ln>
            <a:noFill/>
          </a:ln>
        </p:spPr>
      </p:pic>
      <p:sp>
        <p:nvSpPr>
          <p:cNvPr id="459" name="Google Shape;459;p24"/>
          <p:cNvSpPr txBox="1"/>
          <p:nvPr/>
        </p:nvSpPr>
        <p:spPr>
          <a:xfrm>
            <a:off x="1073125" y="-51550"/>
            <a:ext cx="110394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460" name="Google Shape;460;p24"/>
          <p:cNvGrpSpPr/>
          <p:nvPr/>
        </p:nvGrpSpPr>
        <p:grpSpPr>
          <a:xfrm>
            <a:off x="4239510" y="1581012"/>
            <a:ext cx="5324657" cy="686266"/>
            <a:chOff x="4284481" y="1591557"/>
            <a:chExt cx="5324657" cy="1330939"/>
          </a:xfrm>
        </p:grpSpPr>
        <p:sp>
          <p:nvSpPr>
            <p:cNvPr id="461" name="Google Shape;461;p24"/>
            <p:cNvSpPr/>
            <p:nvPr/>
          </p:nvSpPr>
          <p:spPr>
            <a:xfrm>
              <a:off x="4284481" y="1613330"/>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2" name="Google Shape;462;p24"/>
            <p:cNvSpPr/>
            <p:nvPr/>
          </p:nvSpPr>
          <p:spPr>
            <a:xfrm>
              <a:off x="6049963" y="159243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3" name="Google Shape;463;p24"/>
            <p:cNvSpPr/>
            <p:nvPr/>
          </p:nvSpPr>
          <p:spPr>
            <a:xfrm>
              <a:off x="7832725" y="159155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4" name="Google Shape;464;p24"/>
            <p:cNvSpPr txBox="1"/>
            <p:nvPr/>
          </p:nvSpPr>
          <p:spPr>
            <a:xfrm>
              <a:off x="8314946" y="1999292"/>
              <a:ext cx="853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a:t>
              </a:r>
              <a:endParaRPr/>
            </a:p>
          </p:txBody>
        </p:sp>
        <p:sp>
          <p:nvSpPr>
            <p:cNvPr id="465" name="Google Shape;465;p24"/>
            <p:cNvSpPr txBox="1"/>
            <p:nvPr/>
          </p:nvSpPr>
          <p:spPr>
            <a:xfrm>
              <a:off x="6111245" y="1999292"/>
              <a:ext cx="1673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L4 Header</a:t>
              </a:r>
              <a:endParaRPr/>
            </a:p>
          </p:txBody>
        </p:sp>
        <p:sp>
          <p:nvSpPr>
            <p:cNvPr id="466" name="Google Shape;466;p24"/>
            <p:cNvSpPr txBox="1"/>
            <p:nvPr/>
          </p:nvSpPr>
          <p:spPr>
            <a:xfrm>
              <a:off x="4318958" y="1999292"/>
              <a:ext cx="1673856" cy="461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L3 Header</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470"/>
        <p:cNvGrpSpPr/>
        <p:nvPr/>
      </p:nvGrpSpPr>
      <p:grpSpPr>
        <a:xfrm>
          <a:off x="0" y="0"/>
          <a:ext cx="0" cy="0"/>
          <a:chOff x="0" y="0"/>
          <a:chExt cx="0" cy="0"/>
        </a:xfrm>
      </p:grpSpPr>
      <p:sp>
        <p:nvSpPr>
          <p:cNvPr id="471" name="Google Shape;471;p25"/>
          <p:cNvSpPr txBox="1"/>
          <p:nvPr/>
        </p:nvSpPr>
        <p:spPr>
          <a:xfrm>
            <a:off x="2655433" y="3426157"/>
            <a:ext cx="9041400" cy="22473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al"/>
                <a:ea typeface="Arial"/>
                <a:cs typeface="Arial"/>
                <a:sym typeface="Arial"/>
              </a:rPr>
              <a:t>The physical layer receives frames from the Data Link layer. At this stage, the data is encapsulated into a format called Bits. This process illustrates how encapsulation occurs throughout the layers of the OSI or TCP/ IP models.</a:t>
            </a:r>
            <a:endParaRPr/>
          </a:p>
        </p:txBody>
      </p:sp>
      <p:sp>
        <p:nvSpPr>
          <p:cNvPr id="472" name="Google Shape;472;p25"/>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pic>
        <p:nvPicPr>
          <p:cNvPr id="473" name="Google Shape;473;p25"/>
          <p:cNvPicPr preferRelativeResize="0"/>
          <p:nvPr/>
        </p:nvPicPr>
        <p:blipFill rotWithShape="1">
          <a:blip r:embed="rId3">
            <a:alphaModFix/>
          </a:blip>
          <a:srcRect/>
          <a:stretch/>
        </p:blipFill>
        <p:spPr>
          <a:xfrm>
            <a:off x="1722438" y="-1800272"/>
            <a:ext cx="9244519" cy="1309166"/>
          </a:xfrm>
          <a:prstGeom prst="rect">
            <a:avLst/>
          </a:prstGeom>
          <a:noFill/>
          <a:ln>
            <a:noFill/>
          </a:ln>
        </p:spPr>
      </p:pic>
      <p:sp>
        <p:nvSpPr>
          <p:cNvPr id="474" name="Google Shape;474;p25"/>
          <p:cNvSpPr txBox="1"/>
          <p:nvPr/>
        </p:nvSpPr>
        <p:spPr>
          <a:xfrm>
            <a:off x="1282617" y="-8"/>
            <a:ext cx="10801500" cy="860100"/>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85000"/>
              </a:lnSpc>
              <a:spcBef>
                <a:spcPts val="0"/>
              </a:spcBef>
              <a:spcAft>
                <a:spcPts val="0"/>
              </a:spcAft>
              <a:buClr>
                <a:srgbClr val="5F0000"/>
              </a:buClr>
              <a:buSzPct val="100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475" name="Google Shape;475;p25"/>
          <p:cNvGrpSpPr/>
          <p:nvPr/>
        </p:nvGrpSpPr>
        <p:grpSpPr>
          <a:xfrm>
            <a:off x="2459038" y="1581012"/>
            <a:ext cx="8900591" cy="688597"/>
            <a:chOff x="2504009" y="1591557"/>
            <a:chExt cx="8900591" cy="1335459"/>
          </a:xfrm>
        </p:grpSpPr>
        <p:sp>
          <p:nvSpPr>
            <p:cNvPr id="476" name="Google Shape;476;p25"/>
            <p:cNvSpPr/>
            <p:nvPr/>
          </p:nvSpPr>
          <p:spPr>
            <a:xfrm>
              <a:off x="2504009" y="1617850"/>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25"/>
            <p:cNvSpPr/>
            <p:nvPr/>
          </p:nvSpPr>
          <p:spPr>
            <a:xfrm>
              <a:off x="4284481" y="1613330"/>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25"/>
            <p:cNvSpPr/>
            <p:nvPr/>
          </p:nvSpPr>
          <p:spPr>
            <a:xfrm>
              <a:off x="6049963" y="159243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25"/>
            <p:cNvSpPr/>
            <p:nvPr/>
          </p:nvSpPr>
          <p:spPr>
            <a:xfrm>
              <a:off x="7832725" y="159155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25"/>
            <p:cNvSpPr/>
            <p:nvPr/>
          </p:nvSpPr>
          <p:spPr>
            <a:xfrm>
              <a:off x="9628187" y="1591557"/>
              <a:ext cx="1776413" cy="1309166"/>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25"/>
            <p:cNvSpPr txBox="1"/>
            <p:nvPr/>
          </p:nvSpPr>
          <p:spPr>
            <a:xfrm>
              <a:off x="9732961" y="1999292"/>
              <a:ext cx="155266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L2 Trailer</a:t>
              </a:r>
              <a:endParaRPr/>
            </a:p>
          </p:txBody>
        </p:sp>
        <p:sp>
          <p:nvSpPr>
            <p:cNvPr id="482" name="Google Shape;482;p25"/>
            <p:cNvSpPr txBox="1"/>
            <p:nvPr/>
          </p:nvSpPr>
          <p:spPr>
            <a:xfrm>
              <a:off x="8314946" y="1999292"/>
              <a:ext cx="853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a:t>
              </a:r>
              <a:endParaRPr/>
            </a:p>
          </p:txBody>
        </p:sp>
        <p:sp>
          <p:nvSpPr>
            <p:cNvPr id="483" name="Google Shape;483;p25"/>
            <p:cNvSpPr txBox="1"/>
            <p:nvPr/>
          </p:nvSpPr>
          <p:spPr>
            <a:xfrm>
              <a:off x="6111245" y="1999292"/>
              <a:ext cx="1673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L4 Header</a:t>
              </a:r>
              <a:endParaRPr/>
            </a:p>
          </p:txBody>
        </p:sp>
        <p:sp>
          <p:nvSpPr>
            <p:cNvPr id="484" name="Google Shape;484;p25"/>
            <p:cNvSpPr txBox="1"/>
            <p:nvPr/>
          </p:nvSpPr>
          <p:spPr>
            <a:xfrm>
              <a:off x="4318958" y="1999292"/>
              <a:ext cx="1673856" cy="461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L3 Header</a:t>
              </a:r>
              <a:endParaRPr/>
            </a:p>
          </p:txBody>
        </p:sp>
        <p:sp>
          <p:nvSpPr>
            <p:cNvPr id="485" name="Google Shape;485;p25"/>
            <p:cNvSpPr txBox="1"/>
            <p:nvPr/>
          </p:nvSpPr>
          <p:spPr>
            <a:xfrm>
              <a:off x="2523497" y="1999292"/>
              <a:ext cx="16738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L2 Header</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489"/>
        <p:cNvGrpSpPr/>
        <p:nvPr/>
      </p:nvGrpSpPr>
      <p:grpSpPr>
        <a:xfrm>
          <a:off x="0" y="0"/>
          <a:ext cx="0" cy="0"/>
          <a:chOff x="0" y="0"/>
          <a:chExt cx="0" cy="0"/>
        </a:xfrm>
      </p:grpSpPr>
      <p:sp>
        <p:nvSpPr>
          <p:cNvPr id="490" name="Google Shape;490;p26"/>
          <p:cNvSpPr txBox="1"/>
          <p:nvPr/>
        </p:nvSpPr>
        <p:spPr>
          <a:xfrm>
            <a:off x="2157265" y="1179576"/>
            <a:ext cx="5073300" cy="507827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700" b="1" dirty="0">
                <a:solidFill>
                  <a:srgbClr val="002060"/>
                </a:solidFill>
                <a:latin typeface="Arial"/>
                <a:ea typeface="Arial"/>
                <a:cs typeface="Arial"/>
                <a:sym typeface="Arial"/>
              </a:rPr>
              <a:t>Protocol Data Unit (PDU) :</a:t>
            </a:r>
            <a:endParaRPr sz="1300" dirty="0"/>
          </a:p>
          <a:p>
            <a:pPr marL="0" marR="0" lvl="0" indent="0" algn="just" rtl="0">
              <a:spcBef>
                <a:spcPts val="0"/>
              </a:spcBef>
              <a:spcAft>
                <a:spcPts val="0"/>
              </a:spcAft>
              <a:buNone/>
            </a:pPr>
            <a:r>
              <a:rPr lang="en-US" sz="2700" b="1" dirty="0">
                <a:solidFill>
                  <a:schemeClr val="dk1"/>
                </a:solidFill>
                <a:latin typeface="Arial"/>
                <a:ea typeface="Arial"/>
                <a:cs typeface="Arial"/>
                <a:sym typeface="Arial"/>
              </a:rPr>
              <a:t>The encapsulated data is referred to by different names as it moves through each layer of the OSI or TCP/IP model. </a:t>
            </a:r>
            <a:endParaRPr lang="en-US" sz="2700" b="1" dirty="0" smtClean="0">
              <a:solidFill>
                <a:schemeClr val="dk1"/>
              </a:solidFill>
              <a:latin typeface="Arial"/>
              <a:ea typeface="Arial"/>
              <a:cs typeface="Arial"/>
              <a:sym typeface="Arial"/>
            </a:endParaRPr>
          </a:p>
          <a:p>
            <a:pPr marL="0" marR="0" lvl="0" indent="0" algn="just" rtl="0">
              <a:spcBef>
                <a:spcPts val="0"/>
              </a:spcBef>
              <a:spcAft>
                <a:spcPts val="0"/>
              </a:spcAft>
              <a:buNone/>
            </a:pPr>
            <a:r>
              <a:rPr lang="en-US" sz="2700" b="1" dirty="0" smtClean="0">
                <a:solidFill>
                  <a:schemeClr val="dk1"/>
                </a:solidFill>
                <a:latin typeface="Arial"/>
                <a:ea typeface="Arial"/>
                <a:cs typeface="Arial"/>
                <a:sym typeface="Arial"/>
              </a:rPr>
              <a:t>These </a:t>
            </a:r>
            <a:r>
              <a:rPr lang="en-US" sz="2700" b="1" dirty="0">
                <a:solidFill>
                  <a:schemeClr val="dk1"/>
                </a:solidFill>
                <a:latin typeface="Arial"/>
                <a:ea typeface="Arial"/>
                <a:cs typeface="Arial"/>
                <a:sym typeface="Arial"/>
              </a:rPr>
              <a:t>names are collectively known as Protocol Data Units (PDUs). The following table shows the name of the encapsulated data at each layer.</a:t>
            </a:r>
            <a:endParaRPr sz="1300" dirty="0"/>
          </a:p>
        </p:txBody>
      </p:sp>
      <p:pic>
        <p:nvPicPr>
          <p:cNvPr id="491" name="Google Shape;491;p26"/>
          <p:cNvPicPr preferRelativeResize="0"/>
          <p:nvPr/>
        </p:nvPicPr>
        <p:blipFill rotWithShape="1">
          <a:blip r:embed="rId3">
            <a:alphaModFix/>
          </a:blip>
          <a:srcRect/>
          <a:stretch/>
        </p:blipFill>
        <p:spPr>
          <a:xfrm>
            <a:off x="1073117" y="-3171819"/>
            <a:ext cx="5267985" cy="2857500"/>
          </a:xfrm>
          <a:prstGeom prst="rect">
            <a:avLst/>
          </a:prstGeom>
          <a:noFill/>
          <a:ln>
            <a:noFill/>
          </a:ln>
        </p:spPr>
      </p:pic>
      <p:sp>
        <p:nvSpPr>
          <p:cNvPr id="492" name="Google Shape;492;p26"/>
          <p:cNvSpPr txBox="1"/>
          <p:nvPr/>
        </p:nvSpPr>
        <p:spPr>
          <a:xfrm>
            <a:off x="1073125" y="-51550"/>
            <a:ext cx="110394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493" name="Google Shape;493;p26"/>
          <p:cNvGrpSpPr/>
          <p:nvPr/>
        </p:nvGrpSpPr>
        <p:grpSpPr>
          <a:xfrm>
            <a:off x="7532457" y="1071315"/>
            <a:ext cx="4331956" cy="4127534"/>
            <a:chOff x="5864528" y="3634170"/>
            <a:chExt cx="4331956" cy="4127534"/>
          </a:xfrm>
        </p:grpSpPr>
        <p:sp>
          <p:nvSpPr>
            <p:cNvPr id="494" name="Google Shape;494;p26"/>
            <p:cNvSpPr/>
            <p:nvPr/>
          </p:nvSpPr>
          <p:spPr>
            <a:xfrm>
              <a:off x="5864528" y="3634170"/>
              <a:ext cx="2379585" cy="4127534"/>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5" name="Google Shape;495;p26"/>
            <p:cNvSpPr/>
            <p:nvPr/>
          </p:nvSpPr>
          <p:spPr>
            <a:xfrm>
              <a:off x="8080101" y="3634170"/>
              <a:ext cx="2116383" cy="4127534"/>
            </a:xfrm>
            <a:prstGeom prst="rect">
              <a:avLst/>
            </a:prstGeom>
            <a:solidFill>
              <a:srgbClr val="7EA9CA"/>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6" name="Google Shape;496;p26"/>
            <p:cNvSpPr txBox="1"/>
            <p:nvPr/>
          </p:nvSpPr>
          <p:spPr>
            <a:xfrm>
              <a:off x="8804616" y="4239693"/>
              <a:ext cx="853119"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a:t>
              </a:r>
              <a:endParaRPr/>
            </a:p>
          </p:txBody>
        </p:sp>
        <p:sp>
          <p:nvSpPr>
            <p:cNvPr id="497" name="Google Shape;497;p26"/>
            <p:cNvSpPr txBox="1"/>
            <p:nvPr/>
          </p:nvSpPr>
          <p:spPr>
            <a:xfrm>
              <a:off x="5957836" y="4239693"/>
              <a:ext cx="2048959"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Presentation</a:t>
              </a:r>
              <a:endParaRPr/>
            </a:p>
          </p:txBody>
        </p:sp>
        <p:cxnSp>
          <p:nvCxnSpPr>
            <p:cNvPr id="498" name="Google Shape;498;p26"/>
            <p:cNvCxnSpPr/>
            <p:nvPr/>
          </p:nvCxnSpPr>
          <p:spPr>
            <a:xfrm>
              <a:off x="5864528" y="5368038"/>
              <a:ext cx="4319184" cy="0"/>
            </a:xfrm>
            <a:prstGeom prst="straightConnector1">
              <a:avLst/>
            </a:prstGeom>
            <a:noFill/>
            <a:ln w="38100" cap="flat" cmpd="sng">
              <a:solidFill>
                <a:schemeClr val="dk1"/>
              </a:solidFill>
              <a:prstDash val="solid"/>
              <a:round/>
              <a:headEnd type="none" w="sm" len="sm"/>
              <a:tailEnd type="none" w="sm" len="sm"/>
            </a:ln>
          </p:spPr>
        </p:cxnSp>
        <p:cxnSp>
          <p:nvCxnSpPr>
            <p:cNvPr id="499" name="Google Shape;499;p26"/>
            <p:cNvCxnSpPr/>
            <p:nvPr/>
          </p:nvCxnSpPr>
          <p:spPr>
            <a:xfrm>
              <a:off x="5864528" y="4763267"/>
              <a:ext cx="4331956" cy="0"/>
            </a:xfrm>
            <a:prstGeom prst="straightConnector1">
              <a:avLst/>
            </a:prstGeom>
            <a:noFill/>
            <a:ln w="38100" cap="flat" cmpd="sng">
              <a:solidFill>
                <a:schemeClr val="dk1"/>
              </a:solidFill>
              <a:prstDash val="solid"/>
              <a:round/>
              <a:headEnd type="none" w="sm" len="sm"/>
              <a:tailEnd type="none" w="sm" len="sm"/>
            </a:ln>
          </p:spPr>
        </p:cxnSp>
        <p:cxnSp>
          <p:nvCxnSpPr>
            <p:cNvPr id="500" name="Google Shape;500;p26"/>
            <p:cNvCxnSpPr/>
            <p:nvPr/>
          </p:nvCxnSpPr>
          <p:spPr>
            <a:xfrm>
              <a:off x="5864528" y="6535996"/>
              <a:ext cx="4319184" cy="0"/>
            </a:xfrm>
            <a:prstGeom prst="straightConnector1">
              <a:avLst/>
            </a:prstGeom>
            <a:noFill/>
            <a:ln w="38100" cap="flat" cmpd="sng">
              <a:solidFill>
                <a:schemeClr val="dk1"/>
              </a:solidFill>
              <a:prstDash val="solid"/>
              <a:round/>
              <a:headEnd type="none" w="sm" len="sm"/>
              <a:tailEnd type="none" w="sm" len="sm"/>
            </a:ln>
          </p:spPr>
        </p:cxnSp>
        <p:cxnSp>
          <p:nvCxnSpPr>
            <p:cNvPr id="501" name="Google Shape;501;p26"/>
            <p:cNvCxnSpPr/>
            <p:nvPr/>
          </p:nvCxnSpPr>
          <p:spPr>
            <a:xfrm>
              <a:off x="5864528" y="7180558"/>
              <a:ext cx="4319184" cy="0"/>
            </a:xfrm>
            <a:prstGeom prst="straightConnector1">
              <a:avLst/>
            </a:prstGeom>
            <a:noFill/>
            <a:ln w="38100" cap="flat" cmpd="sng">
              <a:solidFill>
                <a:schemeClr val="dk1"/>
              </a:solidFill>
              <a:prstDash val="solid"/>
              <a:round/>
              <a:headEnd type="none" w="sm" len="sm"/>
              <a:tailEnd type="none" w="sm" len="sm"/>
            </a:ln>
          </p:spPr>
        </p:cxnSp>
        <p:cxnSp>
          <p:nvCxnSpPr>
            <p:cNvPr id="502" name="Google Shape;502;p26"/>
            <p:cNvCxnSpPr/>
            <p:nvPr/>
          </p:nvCxnSpPr>
          <p:spPr>
            <a:xfrm>
              <a:off x="5864528" y="5972211"/>
              <a:ext cx="4319184" cy="0"/>
            </a:xfrm>
            <a:prstGeom prst="straightConnector1">
              <a:avLst/>
            </a:prstGeom>
            <a:noFill/>
            <a:ln w="38100" cap="flat" cmpd="sng">
              <a:solidFill>
                <a:schemeClr val="dk1"/>
              </a:solidFill>
              <a:prstDash val="solid"/>
              <a:round/>
              <a:headEnd type="none" w="sm" len="sm"/>
              <a:tailEnd type="none" w="sm" len="sm"/>
            </a:ln>
          </p:spPr>
        </p:cxnSp>
        <p:cxnSp>
          <p:nvCxnSpPr>
            <p:cNvPr id="503" name="Google Shape;503;p26"/>
            <p:cNvCxnSpPr/>
            <p:nvPr/>
          </p:nvCxnSpPr>
          <p:spPr>
            <a:xfrm>
              <a:off x="5864528" y="4127763"/>
              <a:ext cx="4331956" cy="1"/>
            </a:xfrm>
            <a:prstGeom prst="straightConnector1">
              <a:avLst/>
            </a:prstGeom>
            <a:noFill/>
            <a:ln w="38100" cap="flat" cmpd="sng">
              <a:solidFill>
                <a:schemeClr val="dk1"/>
              </a:solidFill>
              <a:prstDash val="solid"/>
              <a:round/>
              <a:headEnd type="none" w="sm" len="sm"/>
              <a:tailEnd type="none" w="sm" len="sm"/>
            </a:ln>
          </p:spPr>
        </p:cxnSp>
        <p:sp>
          <p:nvSpPr>
            <p:cNvPr id="504" name="Google Shape;504;p26"/>
            <p:cNvSpPr txBox="1"/>
            <p:nvPr/>
          </p:nvSpPr>
          <p:spPr>
            <a:xfrm>
              <a:off x="8804616" y="3666098"/>
              <a:ext cx="85311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a:t>
              </a:r>
              <a:endParaRPr/>
            </a:p>
          </p:txBody>
        </p:sp>
        <p:sp>
          <p:nvSpPr>
            <p:cNvPr id="505" name="Google Shape;505;p26"/>
            <p:cNvSpPr txBox="1"/>
            <p:nvPr/>
          </p:nvSpPr>
          <p:spPr>
            <a:xfrm>
              <a:off x="6053215" y="3666098"/>
              <a:ext cx="185820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Application</a:t>
              </a:r>
              <a:endParaRPr/>
            </a:p>
          </p:txBody>
        </p:sp>
        <p:sp>
          <p:nvSpPr>
            <p:cNvPr id="506" name="Google Shape;506;p26"/>
            <p:cNvSpPr txBox="1"/>
            <p:nvPr/>
          </p:nvSpPr>
          <p:spPr>
            <a:xfrm>
              <a:off x="8804616" y="4830793"/>
              <a:ext cx="853119"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a:t>
              </a:r>
              <a:endParaRPr/>
            </a:p>
          </p:txBody>
        </p:sp>
        <p:sp>
          <p:nvSpPr>
            <p:cNvPr id="507" name="Google Shape;507;p26"/>
            <p:cNvSpPr txBox="1"/>
            <p:nvPr/>
          </p:nvSpPr>
          <p:spPr>
            <a:xfrm>
              <a:off x="6300077" y="4830793"/>
              <a:ext cx="1364476"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Session</a:t>
              </a:r>
              <a:endParaRPr/>
            </a:p>
          </p:txBody>
        </p:sp>
        <p:sp>
          <p:nvSpPr>
            <p:cNvPr id="508" name="Google Shape;508;p26"/>
            <p:cNvSpPr txBox="1"/>
            <p:nvPr/>
          </p:nvSpPr>
          <p:spPr>
            <a:xfrm>
              <a:off x="8278639" y="5408427"/>
              <a:ext cx="1905000" cy="605400"/>
            </a:xfrm>
            <a:prstGeom prst="rect">
              <a:avLst/>
            </a:prstGeom>
            <a:noFill/>
            <a:ln>
              <a:noFill/>
            </a:ln>
          </p:spPr>
          <p:txBody>
            <a:bodyPr spcFirstLastPara="1" wrap="square" lIns="91425" tIns="45700" rIns="91425" bIns="45700" anchor="t" anchorCtr="0">
              <a:spAutoFit/>
            </a:bodyPr>
            <a:lstStyle/>
            <a:p>
              <a:pPr marL="0" marR="0" lvl="0" indent="0" algn="l" rtl="0">
                <a:lnSpc>
                  <a:spcPct val="83333"/>
                </a:lnSpc>
                <a:spcBef>
                  <a:spcPts val="0"/>
                </a:spcBef>
                <a:spcAft>
                  <a:spcPts val="0"/>
                </a:spcAft>
                <a:buNone/>
              </a:pPr>
              <a:r>
                <a:rPr lang="en-US" sz="2000" b="1">
                  <a:solidFill>
                    <a:schemeClr val="dk1"/>
                  </a:solidFill>
                  <a:latin typeface="Arial"/>
                  <a:ea typeface="Arial"/>
                  <a:cs typeface="Arial"/>
                  <a:sym typeface="Arial"/>
                </a:rPr>
                <a:t>Segments/</a:t>
              </a:r>
              <a:endParaRPr sz="2000" b="1">
                <a:solidFill>
                  <a:schemeClr val="dk1"/>
                </a:solidFill>
                <a:latin typeface="Arial"/>
                <a:ea typeface="Arial"/>
                <a:cs typeface="Arial"/>
                <a:sym typeface="Arial"/>
              </a:endParaRPr>
            </a:p>
            <a:p>
              <a:pPr marL="0" marR="0" lvl="0" indent="0" algn="l" rtl="0">
                <a:lnSpc>
                  <a:spcPct val="83333"/>
                </a:lnSpc>
                <a:spcBef>
                  <a:spcPts val="0"/>
                </a:spcBef>
                <a:spcAft>
                  <a:spcPts val="0"/>
                </a:spcAft>
                <a:buNone/>
              </a:pPr>
              <a:r>
                <a:rPr lang="en-US" sz="2000" b="1">
                  <a:solidFill>
                    <a:schemeClr val="dk1"/>
                  </a:solidFill>
                  <a:latin typeface="Arial"/>
                  <a:ea typeface="Arial"/>
                  <a:cs typeface="Arial"/>
                  <a:sym typeface="Arial"/>
                </a:rPr>
                <a:t>Datagrams</a:t>
              </a:r>
              <a:endParaRPr sz="1000"/>
            </a:p>
          </p:txBody>
        </p:sp>
        <p:sp>
          <p:nvSpPr>
            <p:cNvPr id="509" name="Google Shape;509;p26"/>
            <p:cNvSpPr txBox="1"/>
            <p:nvPr/>
          </p:nvSpPr>
          <p:spPr>
            <a:xfrm>
              <a:off x="6180333" y="5448038"/>
              <a:ext cx="1731083"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Arial"/>
                  <a:ea typeface="Arial"/>
                  <a:cs typeface="Arial"/>
                  <a:sym typeface="Arial"/>
                </a:rPr>
                <a:t>Transport</a:t>
              </a:r>
              <a:endParaRPr dirty="0"/>
            </a:p>
          </p:txBody>
        </p:sp>
        <p:sp>
          <p:nvSpPr>
            <p:cNvPr id="510" name="Google Shape;510;p26"/>
            <p:cNvSpPr txBox="1"/>
            <p:nvPr/>
          </p:nvSpPr>
          <p:spPr>
            <a:xfrm>
              <a:off x="8556150" y="6074331"/>
              <a:ext cx="13500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Packets</a:t>
              </a:r>
              <a:endParaRPr/>
            </a:p>
          </p:txBody>
        </p:sp>
        <p:sp>
          <p:nvSpPr>
            <p:cNvPr id="511" name="Google Shape;511;p26"/>
            <p:cNvSpPr txBox="1"/>
            <p:nvPr/>
          </p:nvSpPr>
          <p:spPr>
            <a:xfrm>
              <a:off x="6282444" y="6074331"/>
              <a:ext cx="139974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Network</a:t>
              </a:r>
              <a:endParaRPr/>
            </a:p>
          </p:txBody>
        </p:sp>
        <p:sp>
          <p:nvSpPr>
            <p:cNvPr id="512" name="Google Shape;512;p26"/>
            <p:cNvSpPr txBox="1"/>
            <p:nvPr/>
          </p:nvSpPr>
          <p:spPr>
            <a:xfrm>
              <a:off x="8590615" y="6632607"/>
              <a:ext cx="1281120"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Frames</a:t>
              </a:r>
              <a:endParaRPr/>
            </a:p>
          </p:txBody>
        </p:sp>
        <p:sp>
          <p:nvSpPr>
            <p:cNvPr id="513" name="Google Shape;513;p26"/>
            <p:cNvSpPr txBox="1"/>
            <p:nvPr/>
          </p:nvSpPr>
          <p:spPr>
            <a:xfrm>
              <a:off x="6197485" y="6632607"/>
              <a:ext cx="1569660"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Data Link</a:t>
              </a:r>
              <a:endParaRPr/>
            </a:p>
          </p:txBody>
        </p:sp>
        <p:sp>
          <p:nvSpPr>
            <p:cNvPr id="514" name="Google Shape;514;p26"/>
            <p:cNvSpPr txBox="1"/>
            <p:nvPr/>
          </p:nvSpPr>
          <p:spPr>
            <a:xfrm>
              <a:off x="8847897" y="7244415"/>
              <a:ext cx="766557"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Bits</a:t>
              </a:r>
              <a:endParaRPr/>
            </a:p>
          </p:txBody>
        </p:sp>
        <p:sp>
          <p:nvSpPr>
            <p:cNvPr id="515" name="Google Shape;515;p26"/>
            <p:cNvSpPr txBox="1"/>
            <p:nvPr/>
          </p:nvSpPr>
          <p:spPr>
            <a:xfrm>
              <a:off x="6265612" y="7244415"/>
              <a:ext cx="1433406" cy="461665"/>
            </a:xfrm>
            <a:prstGeom prst="rect">
              <a:avLst/>
            </a:prstGeom>
            <a:solidFill>
              <a:srgbClr val="7EA9CA"/>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Physical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519"/>
        <p:cNvGrpSpPr/>
        <p:nvPr/>
      </p:nvGrpSpPr>
      <p:grpSpPr>
        <a:xfrm>
          <a:off x="0" y="0"/>
          <a:ext cx="0" cy="0"/>
          <a:chOff x="0" y="0"/>
          <a:chExt cx="0" cy="0"/>
        </a:xfrm>
      </p:grpSpPr>
      <p:sp>
        <p:nvSpPr>
          <p:cNvPr id="520" name="Google Shape;520;p27"/>
          <p:cNvSpPr txBox="1"/>
          <p:nvPr/>
        </p:nvSpPr>
        <p:spPr>
          <a:xfrm>
            <a:off x="2558932" y="1584258"/>
            <a:ext cx="9159600" cy="39702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dirty="0">
                <a:solidFill>
                  <a:srgbClr val="002060"/>
                </a:solidFill>
                <a:latin typeface="Arial"/>
                <a:ea typeface="Arial"/>
                <a:cs typeface="Arial"/>
                <a:sym typeface="Arial"/>
              </a:rPr>
              <a:t>De-encapsulation :</a:t>
            </a:r>
            <a:endParaRPr dirty="0"/>
          </a:p>
          <a:p>
            <a:pPr marL="0" marR="0" lvl="0" indent="0" algn="just" rtl="0">
              <a:spcBef>
                <a:spcPts val="0"/>
              </a:spcBef>
              <a:spcAft>
                <a:spcPts val="0"/>
              </a:spcAft>
              <a:buNone/>
            </a:pPr>
            <a:endParaRPr sz="2800" b="1" dirty="0">
              <a:solidFill>
                <a:schemeClr val="dk1"/>
              </a:solidFill>
              <a:latin typeface="Arial"/>
              <a:ea typeface="Arial"/>
              <a:cs typeface="Arial"/>
              <a:sym typeface="Arial"/>
            </a:endParaRPr>
          </a:p>
          <a:p>
            <a:pPr marL="0" marR="0" lvl="0" indent="0" algn="just" rtl="0">
              <a:spcBef>
                <a:spcPts val="0"/>
              </a:spcBef>
              <a:spcAft>
                <a:spcPts val="0"/>
              </a:spcAft>
              <a:buNone/>
            </a:pPr>
            <a:r>
              <a:rPr lang="en-US" sz="2800" b="1" dirty="0">
                <a:solidFill>
                  <a:schemeClr val="dk1"/>
                </a:solidFill>
                <a:latin typeface="Arial"/>
                <a:ea typeface="Arial"/>
                <a:cs typeface="Arial"/>
                <a:sym typeface="Arial"/>
              </a:rPr>
              <a:t>De-encapsulation is the reverse process of encapsulation. </a:t>
            </a:r>
            <a:endParaRPr lang="en-US" sz="2800" b="1" dirty="0" smtClean="0">
              <a:solidFill>
                <a:schemeClr val="dk1"/>
              </a:solidFill>
              <a:latin typeface="Arial"/>
              <a:ea typeface="Arial"/>
              <a:cs typeface="Arial"/>
              <a:sym typeface="Arial"/>
            </a:endParaRPr>
          </a:p>
          <a:p>
            <a:pPr marL="0" marR="0" lvl="0" indent="0" algn="just" rtl="0">
              <a:spcBef>
                <a:spcPts val="0"/>
              </a:spcBef>
              <a:spcAft>
                <a:spcPts val="0"/>
              </a:spcAft>
              <a:buNone/>
            </a:pPr>
            <a:endParaRPr lang="en-US" sz="2800" b="1" dirty="0">
              <a:solidFill>
                <a:schemeClr val="dk1"/>
              </a:solidFill>
            </a:endParaRPr>
          </a:p>
          <a:p>
            <a:pPr marL="0" marR="0" lvl="0" indent="0" algn="just" rtl="0">
              <a:spcBef>
                <a:spcPts val="0"/>
              </a:spcBef>
              <a:spcAft>
                <a:spcPts val="0"/>
              </a:spcAft>
              <a:buNone/>
            </a:pPr>
            <a:r>
              <a:rPr lang="en-US" sz="2800" b="1" dirty="0" smtClean="0">
                <a:solidFill>
                  <a:schemeClr val="dk1"/>
                </a:solidFill>
                <a:latin typeface="Arial"/>
                <a:ea typeface="Arial"/>
                <a:cs typeface="Arial"/>
                <a:sym typeface="Arial"/>
              </a:rPr>
              <a:t>The additional </a:t>
            </a:r>
            <a:r>
              <a:rPr lang="en-US" sz="2800" b="1" dirty="0">
                <a:solidFill>
                  <a:schemeClr val="dk1"/>
                </a:solidFill>
                <a:latin typeface="Arial"/>
                <a:ea typeface="Arial"/>
                <a:cs typeface="Arial"/>
                <a:sym typeface="Arial"/>
              </a:rPr>
              <a:t>information added on the sender’s side (during encapsulation) is removed as the data travels from the Physical layer to the Application layer on the receiver’s side.</a:t>
            </a:r>
            <a:endParaRPr dirty="0"/>
          </a:p>
        </p:txBody>
      </p:sp>
      <p:sp>
        <p:nvSpPr>
          <p:cNvPr id="521" name="Google Shape;521;p27"/>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522" name="Google Shape;522;p27"/>
          <p:cNvSpPr txBox="1"/>
          <p:nvPr/>
        </p:nvSpPr>
        <p:spPr>
          <a:xfrm>
            <a:off x="1073125" y="-51550"/>
            <a:ext cx="110253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526"/>
        <p:cNvGrpSpPr/>
        <p:nvPr/>
      </p:nvGrpSpPr>
      <p:grpSpPr>
        <a:xfrm>
          <a:off x="0" y="0"/>
          <a:ext cx="0" cy="0"/>
          <a:chOff x="0" y="0"/>
          <a:chExt cx="0" cy="0"/>
        </a:xfrm>
      </p:grpSpPr>
      <p:sp>
        <p:nvSpPr>
          <p:cNvPr id="527" name="Google Shape;527;p28"/>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pic>
        <p:nvPicPr>
          <p:cNvPr id="528" name="Google Shape;528;p28"/>
          <p:cNvPicPr preferRelativeResize="0"/>
          <p:nvPr/>
        </p:nvPicPr>
        <p:blipFill rotWithShape="1">
          <a:blip r:embed="rId3">
            <a:alphaModFix/>
          </a:blip>
          <a:srcRect/>
          <a:stretch/>
        </p:blipFill>
        <p:spPr>
          <a:xfrm>
            <a:off x="42697" y="6878749"/>
            <a:ext cx="12382551" cy="6323746"/>
          </a:xfrm>
          <a:prstGeom prst="rect">
            <a:avLst/>
          </a:prstGeom>
          <a:noFill/>
          <a:ln>
            <a:noFill/>
          </a:ln>
        </p:spPr>
      </p:pic>
      <p:sp>
        <p:nvSpPr>
          <p:cNvPr id="529" name="Google Shape;529;p28"/>
          <p:cNvSpPr txBox="1"/>
          <p:nvPr/>
        </p:nvSpPr>
        <p:spPr>
          <a:xfrm>
            <a:off x="1073125" y="-51550"/>
            <a:ext cx="111189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530" name="Google Shape;530;p28"/>
          <p:cNvGrpSpPr/>
          <p:nvPr/>
        </p:nvGrpSpPr>
        <p:grpSpPr>
          <a:xfrm>
            <a:off x="1153297" y="854915"/>
            <a:ext cx="2230528" cy="5829908"/>
            <a:chOff x="1858147" y="854915"/>
            <a:chExt cx="2230528" cy="5829908"/>
          </a:xfrm>
        </p:grpSpPr>
        <p:grpSp>
          <p:nvGrpSpPr>
            <p:cNvPr id="531" name="Google Shape;531;p28"/>
            <p:cNvGrpSpPr/>
            <p:nvPr/>
          </p:nvGrpSpPr>
          <p:grpSpPr>
            <a:xfrm>
              <a:off x="1858147" y="854915"/>
              <a:ext cx="2230528" cy="4033592"/>
              <a:chOff x="1858147" y="854915"/>
              <a:chExt cx="2230528" cy="4033592"/>
            </a:xfrm>
          </p:grpSpPr>
          <p:sp>
            <p:nvSpPr>
              <p:cNvPr id="532" name="Google Shape;532;p28"/>
              <p:cNvSpPr/>
              <p:nvPr/>
            </p:nvSpPr>
            <p:spPr>
              <a:xfrm>
                <a:off x="1858147" y="854915"/>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Application</a:t>
                </a:r>
                <a:endParaRPr/>
              </a:p>
            </p:txBody>
          </p:sp>
          <p:sp>
            <p:nvSpPr>
              <p:cNvPr id="533" name="Google Shape;533;p28"/>
              <p:cNvSpPr/>
              <p:nvPr/>
            </p:nvSpPr>
            <p:spPr>
              <a:xfrm>
                <a:off x="1858147" y="1462538"/>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Presentation</a:t>
                </a:r>
                <a:endParaRPr/>
              </a:p>
            </p:txBody>
          </p:sp>
          <p:sp>
            <p:nvSpPr>
              <p:cNvPr id="534" name="Google Shape;534;p28"/>
              <p:cNvSpPr/>
              <p:nvPr/>
            </p:nvSpPr>
            <p:spPr>
              <a:xfrm>
                <a:off x="1858147" y="2070161"/>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Session</a:t>
                </a:r>
                <a:endParaRPr/>
              </a:p>
            </p:txBody>
          </p:sp>
          <p:sp>
            <p:nvSpPr>
              <p:cNvPr id="535" name="Google Shape;535;p28"/>
              <p:cNvSpPr/>
              <p:nvPr/>
            </p:nvSpPr>
            <p:spPr>
              <a:xfrm>
                <a:off x="1858147" y="2677784"/>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Transport</a:t>
                </a:r>
                <a:endParaRPr/>
              </a:p>
            </p:txBody>
          </p:sp>
          <p:sp>
            <p:nvSpPr>
              <p:cNvPr id="536" name="Google Shape;536;p28"/>
              <p:cNvSpPr/>
              <p:nvPr/>
            </p:nvSpPr>
            <p:spPr>
              <a:xfrm>
                <a:off x="1858147" y="3285407"/>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Network</a:t>
                </a:r>
                <a:endParaRPr/>
              </a:p>
            </p:txBody>
          </p:sp>
          <p:sp>
            <p:nvSpPr>
              <p:cNvPr id="537" name="Google Shape;537;p28"/>
              <p:cNvSpPr/>
              <p:nvPr/>
            </p:nvSpPr>
            <p:spPr>
              <a:xfrm>
                <a:off x="1858147" y="3893030"/>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Data Link</a:t>
                </a:r>
                <a:endParaRPr/>
              </a:p>
            </p:txBody>
          </p:sp>
          <p:sp>
            <p:nvSpPr>
              <p:cNvPr id="538" name="Google Shape;538;p28"/>
              <p:cNvSpPr/>
              <p:nvPr/>
            </p:nvSpPr>
            <p:spPr>
              <a:xfrm>
                <a:off x="1858147" y="4500655"/>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Physical</a:t>
                </a:r>
                <a:endParaRPr/>
              </a:p>
            </p:txBody>
          </p:sp>
        </p:grpSp>
        <p:sp>
          <p:nvSpPr>
            <p:cNvPr id="539" name="Google Shape;539;p28"/>
            <p:cNvSpPr/>
            <p:nvPr/>
          </p:nvSpPr>
          <p:spPr>
            <a:xfrm>
              <a:off x="1858147" y="6296971"/>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SENDER</a:t>
              </a:r>
              <a:endParaRPr/>
            </a:p>
          </p:txBody>
        </p:sp>
        <p:pic>
          <p:nvPicPr>
            <p:cNvPr id="540" name="Google Shape;540;p28"/>
            <p:cNvPicPr preferRelativeResize="0"/>
            <p:nvPr/>
          </p:nvPicPr>
          <p:blipFill rotWithShape="1">
            <a:blip r:embed="rId4">
              <a:alphaModFix/>
            </a:blip>
            <a:srcRect/>
            <a:stretch/>
          </p:blipFill>
          <p:spPr>
            <a:xfrm>
              <a:off x="2437629" y="5235122"/>
              <a:ext cx="1071563" cy="1071563"/>
            </a:xfrm>
            <a:prstGeom prst="rect">
              <a:avLst/>
            </a:prstGeom>
            <a:noFill/>
            <a:ln>
              <a:noFill/>
            </a:ln>
          </p:spPr>
        </p:pic>
      </p:grpSp>
      <p:sp>
        <p:nvSpPr>
          <p:cNvPr id="541" name="Google Shape;541;p28"/>
          <p:cNvSpPr/>
          <p:nvPr/>
        </p:nvSpPr>
        <p:spPr>
          <a:xfrm>
            <a:off x="5071854" y="1474559"/>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Data</a:t>
            </a:r>
            <a:endParaRPr/>
          </a:p>
        </p:txBody>
      </p:sp>
      <p:sp>
        <p:nvSpPr>
          <p:cNvPr id="542" name="Google Shape;542;p28"/>
          <p:cNvSpPr/>
          <p:nvPr/>
        </p:nvSpPr>
        <p:spPr>
          <a:xfrm>
            <a:off x="5118708" y="4509235"/>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Bits</a:t>
            </a:r>
            <a:endParaRPr/>
          </a:p>
        </p:txBody>
      </p:sp>
      <p:grpSp>
        <p:nvGrpSpPr>
          <p:cNvPr id="543" name="Google Shape;543;p28"/>
          <p:cNvGrpSpPr/>
          <p:nvPr/>
        </p:nvGrpSpPr>
        <p:grpSpPr>
          <a:xfrm>
            <a:off x="8990411" y="854915"/>
            <a:ext cx="2230528" cy="5903690"/>
            <a:chOff x="8609411" y="854915"/>
            <a:chExt cx="2230528" cy="5903690"/>
          </a:xfrm>
        </p:grpSpPr>
        <p:sp>
          <p:nvSpPr>
            <p:cNvPr id="544" name="Google Shape;544;p28"/>
            <p:cNvSpPr/>
            <p:nvPr/>
          </p:nvSpPr>
          <p:spPr>
            <a:xfrm>
              <a:off x="8609411" y="6370753"/>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Receiver</a:t>
              </a:r>
              <a:endParaRPr/>
            </a:p>
          </p:txBody>
        </p:sp>
        <p:pic>
          <p:nvPicPr>
            <p:cNvPr id="545" name="Google Shape;545;p28"/>
            <p:cNvPicPr preferRelativeResize="0"/>
            <p:nvPr/>
          </p:nvPicPr>
          <p:blipFill rotWithShape="1">
            <a:blip r:embed="rId4">
              <a:alphaModFix/>
            </a:blip>
            <a:srcRect/>
            <a:stretch/>
          </p:blipFill>
          <p:spPr>
            <a:xfrm>
              <a:off x="9188894" y="5308904"/>
              <a:ext cx="1071563" cy="1071563"/>
            </a:xfrm>
            <a:prstGeom prst="rect">
              <a:avLst/>
            </a:prstGeom>
            <a:noFill/>
            <a:ln>
              <a:noFill/>
            </a:ln>
          </p:spPr>
        </p:pic>
        <p:grpSp>
          <p:nvGrpSpPr>
            <p:cNvPr id="546" name="Google Shape;546;p28"/>
            <p:cNvGrpSpPr/>
            <p:nvPr/>
          </p:nvGrpSpPr>
          <p:grpSpPr>
            <a:xfrm>
              <a:off x="8609411" y="854915"/>
              <a:ext cx="2230528" cy="4033592"/>
              <a:chOff x="8697097" y="854915"/>
              <a:chExt cx="2230528" cy="4033592"/>
            </a:xfrm>
          </p:grpSpPr>
          <p:sp>
            <p:nvSpPr>
              <p:cNvPr id="547" name="Google Shape;547;p28"/>
              <p:cNvSpPr/>
              <p:nvPr/>
            </p:nvSpPr>
            <p:spPr>
              <a:xfrm>
                <a:off x="8697097" y="854915"/>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Application</a:t>
                </a:r>
                <a:endParaRPr/>
              </a:p>
            </p:txBody>
          </p:sp>
          <p:sp>
            <p:nvSpPr>
              <p:cNvPr id="548" name="Google Shape;548;p28"/>
              <p:cNvSpPr/>
              <p:nvPr/>
            </p:nvSpPr>
            <p:spPr>
              <a:xfrm>
                <a:off x="8697097" y="1462538"/>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Presentation</a:t>
                </a:r>
                <a:endParaRPr/>
              </a:p>
            </p:txBody>
          </p:sp>
          <p:sp>
            <p:nvSpPr>
              <p:cNvPr id="549" name="Google Shape;549;p28"/>
              <p:cNvSpPr/>
              <p:nvPr/>
            </p:nvSpPr>
            <p:spPr>
              <a:xfrm>
                <a:off x="8697097" y="2070161"/>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Session</a:t>
                </a:r>
                <a:endParaRPr/>
              </a:p>
            </p:txBody>
          </p:sp>
          <p:sp>
            <p:nvSpPr>
              <p:cNvPr id="550" name="Google Shape;550;p28"/>
              <p:cNvSpPr/>
              <p:nvPr/>
            </p:nvSpPr>
            <p:spPr>
              <a:xfrm>
                <a:off x="8697097" y="2677784"/>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Transport</a:t>
                </a:r>
                <a:endParaRPr/>
              </a:p>
            </p:txBody>
          </p:sp>
          <p:sp>
            <p:nvSpPr>
              <p:cNvPr id="551" name="Google Shape;551;p28"/>
              <p:cNvSpPr/>
              <p:nvPr/>
            </p:nvSpPr>
            <p:spPr>
              <a:xfrm>
                <a:off x="8697097" y="3285407"/>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Network</a:t>
                </a:r>
                <a:endParaRPr/>
              </a:p>
            </p:txBody>
          </p:sp>
          <p:sp>
            <p:nvSpPr>
              <p:cNvPr id="552" name="Google Shape;552;p28"/>
              <p:cNvSpPr/>
              <p:nvPr/>
            </p:nvSpPr>
            <p:spPr>
              <a:xfrm>
                <a:off x="8697097" y="3893030"/>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Data Link</a:t>
                </a:r>
                <a:endParaRPr/>
              </a:p>
            </p:txBody>
          </p:sp>
          <p:sp>
            <p:nvSpPr>
              <p:cNvPr id="553" name="Google Shape;553;p28"/>
              <p:cNvSpPr/>
              <p:nvPr/>
            </p:nvSpPr>
            <p:spPr>
              <a:xfrm>
                <a:off x="8697097" y="4500655"/>
                <a:ext cx="2230528" cy="38785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Physical</a:t>
                </a:r>
                <a:endParaRPr/>
              </a:p>
            </p:txBody>
          </p:sp>
        </p:grpSp>
      </p:grpSp>
      <p:sp>
        <p:nvSpPr>
          <p:cNvPr id="554" name="Google Shape;554;p28"/>
          <p:cNvSpPr/>
          <p:nvPr/>
        </p:nvSpPr>
        <p:spPr>
          <a:xfrm rot="-5400000">
            <a:off x="10182846" y="2586431"/>
            <a:ext cx="3118903" cy="479406"/>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Arial"/>
                <a:ea typeface="Arial"/>
                <a:cs typeface="Arial"/>
                <a:sym typeface="Arial"/>
              </a:rPr>
              <a:t>De-encapsulation</a:t>
            </a:r>
            <a:endParaRPr/>
          </a:p>
        </p:txBody>
      </p:sp>
      <p:cxnSp>
        <p:nvCxnSpPr>
          <p:cNvPr id="555" name="Google Shape;555;p28"/>
          <p:cNvCxnSpPr/>
          <p:nvPr/>
        </p:nvCxnSpPr>
        <p:spPr>
          <a:xfrm rot="10800000">
            <a:off x="11374028" y="1002482"/>
            <a:ext cx="0" cy="3506753"/>
          </a:xfrm>
          <a:prstGeom prst="straightConnector1">
            <a:avLst/>
          </a:prstGeom>
          <a:noFill/>
          <a:ln w="57150" cap="flat" cmpd="sng">
            <a:solidFill>
              <a:schemeClr val="dk1"/>
            </a:solidFill>
            <a:prstDash val="solid"/>
            <a:round/>
            <a:headEnd type="none" w="sm" len="sm"/>
            <a:tailEnd type="triangle" w="med" len="med"/>
          </a:ln>
        </p:spPr>
      </p:cxnSp>
      <p:sp>
        <p:nvSpPr>
          <p:cNvPr id="556" name="Google Shape;556;p28"/>
          <p:cNvSpPr/>
          <p:nvPr/>
        </p:nvSpPr>
        <p:spPr>
          <a:xfrm rot="-5400000">
            <a:off x="-702926" y="2729337"/>
            <a:ext cx="2633426" cy="471244"/>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chemeClr val="dk1"/>
                </a:solidFill>
                <a:latin typeface="Arial"/>
                <a:ea typeface="Arial"/>
                <a:cs typeface="Arial"/>
                <a:sym typeface="Arial"/>
              </a:rPr>
              <a:t>Encapsulation</a:t>
            </a:r>
            <a:endParaRPr/>
          </a:p>
        </p:txBody>
      </p:sp>
      <p:cxnSp>
        <p:nvCxnSpPr>
          <p:cNvPr id="557" name="Google Shape;557;p28"/>
          <p:cNvCxnSpPr/>
          <p:nvPr/>
        </p:nvCxnSpPr>
        <p:spPr>
          <a:xfrm>
            <a:off x="953678" y="1266682"/>
            <a:ext cx="0" cy="3436479"/>
          </a:xfrm>
          <a:prstGeom prst="straightConnector1">
            <a:avLst/>
          </a:prstGeom>
          <a:noFill/>
          <a:ln w="57150" cap="flat" cmpd="sng">
            <a:solidFill>
              <a:schemeClr val="dk1"/>
            </a:solidFill>
            <a:prstDash val="solid"/>
            <a:round/>
            <a:headEnd type="none" w="sm" len="sm"/>
            <a:tailEnd type="triangle" w="med" len="med"/>
          </a:ln>
        </p:spPr>
      </p:cxnSp>
      <p:cxnSp>
        <p:nvCxnSpPr>
          <p:cNvPr id="558" name="Google Shape;558;p28"/>
          <p:cNvCxnSpPr>
            <a:stCxn id="538" idx="3"/>
            <a:endCxn id="542" idx="1"/>
          </p:cNvCxnSpPr>
          <p:nvPr/>
        </p:nvCxnSpPr>
        <p:spPr>
          <a:xfrm>
            <a:off x="3383825" y="4694581"/>
            <a:ext cx="1734900" cy="8700"/>
          </a:xfrm>
          <a:prstGeom prst="straightConnector1">
            <a:avLst/>
          </a:prstGeom>
          <a:noFill/>
          <a:ln w="28575" cap="flat" cmpd="sng">
            <a:solidFill>
              <a:schemeClr val="dk1"/>
            </a:solidFill>
            <a:prstDash val="solid"/>
            <a:round/>
            <a:headEnd type="none" w="sm" len="sm"/>
            <a:tailEnd type="triangle" w="med" len="med"/>
          </a:ln>
        </p:spPr>
      </p:cxnSp>
      <p:cxnSp>
        <p:nvCxnSpPr>
          <p:cNvPr id="559" name="Google Shape;559;p28"/>
          <p:cNvCxnSpPr>
            <a:stCxn id="553" idx="1"/>
            <a:endCxn id="542" idx="3"/>
          </p:cNvCxnSpPr>
          <p:nvPr/>
        </p:nvCxnSpPr>
        <p:spPr>
          <a:xfrm flipH="1">
            <a:off x="7349111" y="4694581"/>
            <a:ext cx="1641300" cy="8700"/>
          </a:xfrm>
          <a:prstGeom prst="straightConnector1">
            <a:avLst/>
          </a:prstGeom>
          <a:noFill/>
          <a:ln w="28575" cap="flat" cmpd="sng">
            <a:solidFill>
              <a:schemeClr val="dk1"/>
            </a:solidFill>
            <a:prstDash val="solid"/>
            <a:round/>
            <a:headEnd type="none" w="sm" len="sm"/>
            <a:tailEnd type="triangle" w="med" len="med"/>
          </a:ln>
        </p:spPr>
      </p:cxnSp>
      <p:grpSp>
        <p:nvGrpSpPr>
          <p:cNvPr id="560" name="Google Shape;560;p28"/>
          <p:cNvGrpSpPr/>
          <p:nvPr/>
        </p:nvGrpSpPr>
        <p:grpSpPr>
          <a:xfrm>
            <a:off x="4974145" y="2700883"/>
            <a:ext cx="2477149" cy="335512"/>
            <a:chOff x="4437999" y="2539320"/>
            <a:chExt cx="2477149" cy="335512"/>
          </a:xfrm>
        </p:grpSpPr>
        <p:sp>
          <p:nvSpPr>
            <p:cNvPr id="561" name="Google Shape;561;p28"/>
            <p:cNvSpPr/>
            <p:nvPr/>
          </p:nvSpPr>
          <p:spPr>
            <a:xfrm>
              <a:off x="4437999" y="2539320"/>
              <a:ext cx="2477149" cy="335512"/>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L4 Header     Data</a:t>
              </a:r>
              <a:endParaRPr/>
            </a:p>
          </p:txBody>
        </p:sp>
        <p:cxnSp>
          <p:nvCxnSpPr>
            <p:cNvPr id="562" name="Google Shape;562;p28"/>
            <p:cNvCxnSpPr/>
            <p:nvPr/>
          </p:nvCxnSpPr>
          <p:spPr>
            <a:xfrm>
              <a:off x="6019800" y="2549158"/>
              <a:ext cx="0" cy="325674"/>
            </a:xfrm>
            <a:prstGeom prst="straightConnector1">
              <a:avLst/>
            </a:prstGeom>
            <a:noFill/>
            <a:ln w="28575" cap="flat" cmpd="sng">
              <a:solidFill>
                <a:srgbClr val="002060"/>
              </a:solidFill>
              <a:prstDash val="solid"/>
              <a:round/>
              <a:headEnd type="none" w="sm" len="sm"/>
              <a:tailEnd type="none" w="sm" len="sm"/>
            </a:ln>
          </p:spPr>
        </p:cxnSp>
      </p:grpSp>
      <p:grpSp>
        <p:nvGrpSpPr>
          <p:cNvPr id="563" name="Google Shape;563;p28"/>
          <p:cNvGrpSpPr/>
          <p:nvPr/>
        </p:nvGrpSpPr>
        <p:grpSpPr>
          <a:xfrm>
            <a:off x="4364326" y="3303334"/>
            <a:ext cx="3851359" cy="373168"/>
            <a:chOff x="3476255" y="2501664"/>
            <a:chExt cx="3851359" cy="373168"/>
          </a:xfrm>
        </p:grpSpPr>
        <p:sp>
          <p:nvSpPr>
            <p:cNvPr id="564" name="Google Shape;564;p28"/>
            <p:cNvSpPr/>
            <p:nvPr/>
          </p:nvSpPr>
          <p:spPr>
            <a:xfrm>
              <a:off x="3476255" y="2501664"/>
              <a:ext cx="3851359" cy="373168"/>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dk1"/>
                  </a:solidFill>
                  <a:latin typeface="Arial"/>
                  <a:ea typeface="Arial"/>
                  <a:cs typeface="Arial"/>
                  <a:sym typeface="Arial"/>
                </a:rPr>
                <a:t>L3 Header    L4 Header   Data</a:t>
              </a:r>
              <a:endParaRPr/>
            </a:p>
          </p:txBody>
        </p:sp>
        <p:cxnSp>
          <p:nvCxnSpPr>
            <p:cNvPr id="565" name="Google Shape;565;p28"/>
            <p:cNvCxnSpPr/>
            <p:nvPr/>
          </p:nvCxnSpPr>
          <p:spPr>
            <a:xfrm>
              <a:off x="6503779" y="2510542"/>
              <a:ext cx="0" cy="354702"/>
            </a:xfrm>
            <a:prstGeom prst="straightConnector1">
              <a:avLst/>
            </a:prstGeom>
            <a:noFill/>
            <a:ln w="28575" cap="flat" cmpd="sng">
              <a:solidFill>
                <a:srgbClr val="002060"/>
              </a:solidFill>
              <a:prstDash val="solid"/>
              <a:round/>
              <a:headEnd type="none" w="sm" len="sm"/>
              <a:tailEnd type="none" w="sm" len="sm"/>
            </a:ln>
          </p:spPr>
        </p:cxnSp>
      </p:grpSp>
      <p:cxnSp>
        <p:nvCxnSpPr>
          <p:cNvPr id="566" name="Google Shape;566;p28"/>
          <p:cNvCxnSpPr/>
          <p:nvPr/>
        </p:nvCxnSpPr>
        <p:spPr>
          <a:xfrm>
            <a:off x="5901995" y="3321800"/>
            <a:ext cx="0" cy="354702"/>
          </a:xfrm>
          <a:prstGeom prst="straightConnector1">
            <a:avLst/>
          </a:prstGeom>
          <a:noFill/>
          <a:ln w="28575" cap="flat" cmpd="sng">
            <a:solidFill>
              <a:srgbClr val="002060"/>
            </a:solidFill>
            <a:prstDash val="solid"/>
            <a:round/>
            <a:headEnd type="none" w="sm" len="sm"/>
            <a:tailEnd type="none" w="sm" len="sm"/>
          </a:ln>
        </p:spPr>
      </p:cxnSp>
      <p:sp>
        <p:nvSpPr>
          <p:cNvPr id="567" name="Google Shape;567;p28"/>
          <p:cNvSpPr/>
          <p:nvPr/>
        </p:nvSpPr>
        <p:spPr>
          <a:xfrm>
            <a:off x="3372592" y="1009403"/>
            <a:ext cx="1698172" cy="522514"/>
          </a:xfrm>
          <a:custGeom>
            <a:avLst/>
            <a:gdLst/>
            <a:ahLst/>
            <a:cxnLst/>
            <a:rect l="l" t="t" r="r" b="b"/>
            <a:pathLst>
              <a:path w="1698172" h="522514" extrusionOk="0">
                <a:moveTo>
                  <a:pt x="0" y="0"/>
                </a:moveTo>
                <a:lnTo>
                  <a:pt x="819398" y="0"/>
                </a:lnTo>
                <a:lnTo>
                  <a:pt x="819398" y="522514"/>
                </a:lnTo>
                <a:lnTo>
                  <a:pt x="1698172" y="522514"/>
                </a:lnTo>
              </a:path>
            </a:pathLst>
          </a:custGeom>
          <a:noFill/>
          <a:ln w="28575" cap="flat" cmpd="sng">
            <a:solidFill>
              <a:schemeClr val="dk1"/>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68" name="Google Shape;568;p28"/>
          <p:cNvCxnSpPr>
            <a:stCxn id="533" idx="3"/>
            <a:endCxn id="541" idx="1"/>
          </p:cNvCxnSpPr>
          <p:nvPr/>
        </p:nvCxnSpPr>
        <p:spPr>
          <a:xfrm>
            <a:off x="3383825" y="1656464"/>
            <a:ext cx="1688100" cy="12000"/>
          </a:xfrm>
          <a:prstGeom prst="straightConnector1">
            <a:avLst/>
          </a:prstGeom>
          <a:noFill/>
          <a:ln w="28575" cap="flat" cmpd="sng">
            <a:solidFill>
              <a:schemeClr val="dk1"/>
            </a:solidFill>
            <a:prstDash val="solid"/>
            <a:round/>
            <a:headEnd type="none" w="sm" len="sm"/>
            <a:tailEnd type="triangle" w="med" len="med"/>
          </a:ln>
        </p:spPr>
      </p:cxnSp>
      <p:sp>
        <p:nvSpPr>
          <p:cNvPr id="569" name="Google Shape;569;p28"/>
          <p:cNvSpPr/>
          <p:nvPr/>
        </p:nvSpPr>
        <p:spPr>
          <a:xfrm>
            <a:off x="3372592" y="1805049"/>
            <a:ext cx="1698172" cy="451263"/>
          </a:xfrm>
          <a:custGeom>
            <a:avLst/>
            <a:gdLst/>
            <a:ahLst/>
            <a:cxnLst/>
            <a:rect l="l" t="t" r="r" b="b"/>
            <a:pathLst>
              <a:path w="1698172" h="451263" extrusionOk="0">
                <a:moveTo>
                  <a:pt x="0" y="451263"/>
                </a:moveTo>
                <a:lnTo>
                  <a:pt x="866899" y="451263"/>
                </a:lnTo>
                <a:lnTo>
                  <a:pt x="866899" y="0"/>
                </a:lnTo>
                <a:lnTo>
                  <a:pt x="1698172" y="0"/>
                </a:lnTo>
              </a:path>
            </a:pathLst>
          </a:custGeom>
          <a:noFill/>
          <a:ln w="28575" cap="flat" cmpd="sng">
            <a:solidFill>
              <a:schemeClr val="dk1"/>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0" name="Google Shape;570;p28"/>
          <p:cNvSpPr/>
          <p:nvPr/>
        </p:nvSpPr>
        <p:spPr>
          <a:xfrm flipH="1">
            <a:off x="7301041" y="994842"/>
            <a:ext cx="1698172" cy="522514"/>
          </a:xfrm>
          <a:custGeom>
            <a:avLst/>
            <a:gdLst/>
            <a:ahLst/>
            <a:cxnLst/>
            <a:rect l="l" t="t" r="r" b="b"/>
            <a:pathLst>
              <a:path w="1698172" h="522514" extrusionOk="0">
                <a:moveTo>
                  <a:pt x="0" y="0"/>
                </a:moveTo>
                <a:lnTo>
                  <a:pt x="819398" y="0"/>
                </a:lnTo>
                <a:lnTo>
                  <a:pt x="819398" y="522514"/>
                </a:lnTo>
                <a:lnTo>
                  <a:pt x="1698172" y="522514"/>
                </a:lnTo>
              </a:path>
            </a:pathLst>
          </a:custGeom>
          <a:noFill/>
          <a:ln w="28575" cap="flat" cmpd="sng">
            <a:solidFill>
              <a:schemeClr val="dk1"/>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71" name="Google Shape;571;p28"/>
          <p:cNvCxnSpPr/>
          <p:nvPr/>
        </p:nvCxnSpPr>
        <p:spPr>
          <a:xfrm flipH="1">
            <a:off x="7312274" y="1641903"/>
            <a:ext cx="1688029" cy="12021"/>
          </a:xfrm>
          <a:prstGeom prst="straightConnector1">
            <a:avLst/>
          </a:prstGeom>
          <a:noFill/>
          <a:ln w="28575" cap="flat" cmpd="sng">
            <a:solidFill>
              <a:schemeClr val="dk1"/>
            </a:solidFill>
            <a:prstDash val="solid"/>
            <a:round/>
            <a:headEnd type="none" w="sm" len="sm"/>
            <a:tailEnd type="triangle" w="med" len="med"/>
          </a:ln>
        </p:spPr>
      </p:cxnSp>
      <p:sp>
        <p:nvSpPr>
          <p:cNvPr id="572" name="Google Shape;572;p28"/>
          <p:cNvSpPr/>
          <p:nvPr/>
        </p:nvSpPr>
        <p:spPr>
          <a:xfrm flipH="1">
            <a:off x="7301041" y="1790488"/>
            <a:ext cx="1698172" cy="451263"/>
          </a:xfrm>
          <a:custGeom>
            <a:avLst/>
            <a:gdLst/>
            <a:ahLst/>
            <a:cxnLst/>
            <a:rect l="l" t="t" r="r" b="b"/>
            <a:pathLst>
              <a:path w="1698172" h="451263" extrusionOk="0">
                <a:moveTo>
                  <a:pt x="0" y="451263"/>
                </a:moveTo>
                <a:lnTo>
                  <a:pt x="866899" y="451263"/>
                </a:lnTo>
                <a:lnTo>
                  <a:pt x="866899" y="0"/>
                </a:lnTo>
                <a:lnTo>
                  <a:pt x="1698172" y="0"/>
                </a:lnTo>
              </a:path>
            </a:pathLst>
          </a:custGeom>
          <a:noFill/>
          <a:ln w="28575" cap="flat" cmpd="sng">
            <a:solidFill>
              <a:schemeClr val="dk1"/>
            </a:solidFill>
            <a:prstDash val="solid"/>
            <a:round/>
            <a:headEnd type="none" w="sm" len="sm"/>
            <a:tailEnd type="triangl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73" name="Google Shape;573;p28"/>
          <p:cNvCxnSpPr>
            <a:stCxn id="535" idx="3"/>
            <a:endCxn id="561" idx="1"/>
          </p:cNvCxnSpPr>
          <p:nvPr/>
        </p:nvCxnSpPr>
        <p:spPr>
          <a:xfrm rot="10800000" flipH="1">
            <a:off x="3383825" y="2868710"/>
            <a:ext cx="1590300" cy="3000"/>
          </a:xfrm>
          <a:prstGeom prst="straightConnector1">
            <a:avLst/>
          </a:prstGeom>
          <a:noFill/>
          <a:ln w="28575" cap="flat" cmpd="sng">
            <a:solidFill>
              <a:schemeClr val="dk1"/>
            </a:solidFill>
            <a:prstDash val="solid"/>
            <a:round/>
            <a:headEnd type="none" w="sm" len="sm"/>
            <a:tailEnd type="triangle" w="med" len="med"/>
          </a:ln>
        </p:spPr>
      </p:cxnSp>
      <p:cxnSp>
        <p:nvCxnSpPr>
          <p:cNvPr id="574" name="Google Shape;574;p28"/>
          <p:cNvCxnSpPr>
            <a:stCxn id="550" idx="1"/>
            <a:endCxn id="561" idx="3"/>
          </p:cNvCxnSpPr>
          <p:nvPr/>
        </p:nvCxnSpPr>
        <p:spPr>
          <a:xfrm rot="10800000">
            <a:off x="7451411" y="2868710"/>
            <a:ext cx="1539000" cy="3000"/>
          </a:xfrm>
          <a:prstGeom prst="straightConnector1">
            <a:avLst/>
          </a:prstGeom>
          <a:noFill/>
          <a:ln w="28575" cap="flat" cmpd="sng">
            <a:solidFill>
              <a:schemeClr val="dk1"/>
            </a:solidFill>
            <a:prstDash val="solid"/>
            <a:round/>
            <a:headEnd type="none" w="sm" len="sm"/>
            <a:tailEnd type="triangle" w="med" len="med"/>
          </a:ln>
        </p:spPr>
      </p:cxnSp>
      <p:cxnSp>
        <p:nvCxnSpPr>
          <p:cNvPr id="575" name="Google Shape;575;p28"/>
          <p:cNvCxnSpPr>
            <a:stCxn id="536" idx="3"/>
            <a:endCxn id="564" idx="1"/>
          </p:cNvCxnSpPr>
          <p:nvPr/>
        </p:nvCxnSpPr>
        <p:spPr>
          <a:xfrm>
            <a:off x="3383825" y="3479333"/>
            <a:ext cx="980400" cy="10500"/>
          </a:xfrm>
          <a:prstGeom prst="straightConnector1">
            <a:avLst/>
          </a:prstGeom>
          <a:noFill/>
          <a:ln w="28575" cap="flat" cmpd="sng">
            <a:solidFill>
              <a:schemeClr val="dk1"/>
            </a:solidFill>
            <a:prstDash val="solid"/>
            <a:round/>
            <a:headEnd type="none" w="sm" len="sm"/>
            <a:tailEnd type="triangle" w="med" len="med"/>
          </a:ln>
        </p:spPr>
      </p:cxnSp>
      <p:cxnSp>
        <p:nvCxnSpPr>
          <p:cNvPr id="576" name="Google Shape;576;p28"/>
          <p:cNvCxnSpPr>
            <a:stCxn id="551" idx="1"/>
            <a:endCxn id="564" idx="3"/>
          </p:cNvCxnSpPr>
          <p:nvPr/>
        </p:nvCxnSpPr>
        <p:spPr>
          <a:xfrm flipH="1">
            <a:off x="8215811" y="3479333"/>
            <a:ext cx="774600" cy="10500"/>
          </a:xfrm>
          <a:prstGeom prst="straightConnector1">
            <a:avLst/>
          </a:prstGeom>
          <a:noFill/>
          <a:ln w="28575" cap="flat" cmpd="sng">
            <a:solidFill>
              <a:schemeClr val="dk1"/>
            </a:solidFill>
            <a:prstDash val="solid"/>
            <a:round/>
            <a:headEnd type="none" w="sm" len="sm"/>
            <a:tailEnd type="triangle" w="med" len="med"/>
          </a:ln>
        </p:spPr>
      </p:cxnSp>
      <p:grpSp>
        <p:nvGrpSpPr>
          <p:cNvPr id="577" name="Google Shape;577;p28"/>
          <p:cNvGrpSpPr/>
          <p:nvPr/>
        </p:nvGrpSpPr>
        <p:grpSpPr>
          <a:xfrm>
            <a:off x="3647115" y="3851358"/>
            <a:ext cx="5070890" cy="476319"/>
            <a:chOff x="3647115" y="3863233"/>
            <a:chExt cx="5070890" cy="476319"/>
          </a:xfrm>
        </p:grpSpPr>
        <p:sp>
          <p:nvSpPr>
            <p:cNvPr id="578" name="Google Shape;578;p28"/>
            <p:cNvSpPr/>
            <p:nvPr/>
          </p:nvSpPr>
          <p:spPr>
            <a:xfrm>
              <a:off x="3647115" y="3863233"/>
              <a:ext cx="1090038" cy="476319"/>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2000" b="1">
                  <a:solidFill>
                    <a:schemeClr val="dk1"/>
                  </a:solidFill>
                  <a:latin typeface="Arial"/>
                  <a:ea typeface="Arial"/>
                  <a:cs typeface="Arial"/>
                  <a:sym typeface="Arial"/>
                </a:rPr>
                <a:t>L2 Header</a:t>
              </a:r>
              <a:endParaRPr/>
            </a:p>
          </p:txBody>
        </p:sp>
        <p:sp>
          <p:nvSpPr>
            <p:cNvPr id="579" name="Google Shape;579;p28"/>
            <p:cNvSpPr/>
            <p:nvPr/>
          </p:nvSpPr>
          <p:spPr>
            <a:xfrm>
              <a:off x="4737153" y="3863233"/>
              <a:ext cx="1090038" cy="476319"/>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2000" b="1">
                  <a:solidFill>
                    <a:schemeClr val="dk1"/>
                  </a:solidFill>
                  <a:latin typeface="Arial"/>
                  <a:ea typeface="Arial"/>
                  <a:cs typeface="Arial"/>
                  <a:sym typeface="Arial"/>
                </a:rPr>
                <a:t>L3 Header</a:t>
              </a:r>
              <a:endParaRPr/>
            </a:p>
          </p:txBody>
        </p:sp>
        <p:sp>
          <p:nvSpPr>
            <p:cNvPr id="580" name="Google Shape;580;p28"/>
            <p:cNvSpPr/>
            <p:nvPr/>
          </p:nvSpPr>
          <p:spPr>
            <a:xfrm>
              <a:off x="5836411" y="3863233"/>
              <a:ext cx="1090038" cy="476319"/>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2000" b="1">
                  <a:solidFill>
                    <a:schemeClr val="dk1"/>
                  </a:solidFill>
                  <a:latin typeface="Arial"/>
                  <a:ea typeface="Arial"/>
                  <a:cs typeface="Arial"/>
                  <a:sym typeface="Arial"/>
                </a:rPr>
                <a:t>L4 Header</a:t>
              </a:r>
              <a:endParaRPr/>
            </a:p>
          </p:txBody>
        </p:sp>
        <p:sp>
          <p:nvSpPr>
            <p:cNvPr id="581" name="Google Shape;581;p28"/>
            <p:cNvSpPr/>
            <p:nvPr/>
          </p:nvSpPr>
          <p:spPr>
            <a:xfrm>
              <a:off x="6927324" y="3863233"/>
              <a:ext cx="827261" cy="476319"/>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None/>
              </a:pPr>
              <a:r>
                <a:rPr lang="en-US" sz="2000" b="1">
                  <a:solidFill>
                    <a:schemeClr val="dk1"/>
                  </a:solidFill>
                  <a:latin typeface="Arial"/>
                  <a:ea typeface="Arial"/>
                  <a:cs typeface="Arial"/>
                  <a:sym typeface="Arial"/>
                </a:rPr>
                <a:t>Data</a:t>
              </a:r>
              <a:endParaRPr/>
            </a:p>
          </p:txBody>
        </p:sp>
        <p:sp>
          <p:nvSpPr>
            <p:cNvPr id="582" name="Google Shape;582;p28"/>
            <p:cNvSpPr/>
            <p:nvPr/>
          </p:nvSpPr>
          <p:spPr>
            <a:xfrm>
              <a:off x="7749836" y="3863233"/>
              <a:ext cx="968169" cy="476319"/>
            </a:xfrm>
            <a:prstGeom prst="rect">
              <a:avLst/>
            </a:prstGeom>
            <a:solidFill>
              <a:srgbClr val="7EA9CA"/>
            </a:solidFill>
            <a:ln w="28575" cap="flat" cmpd="sng">
              <a:solidFill>
                <a:srgbClr val="00206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None/>
              </a:pPr>
              <a:r>
                <a:rPr lang="en-US" sz="2000" b="1">
                  <a:solidFill>
                    <a:schemeClr val="dk1"/>
                  </a:solidFill>
                  <a:latin typeface="Arial"/>
                  <a:ea typeface="Arial"/>
                  <a:cs typeface="Arial"/>
                  <a:sym typeface="Arial"/>
                </a:rPr>
                <a:t>L2 Trailer</a:t>
              </a:r>
              <a:endParaRPr/>
            </a:p>
          </p:txBody>
        </p:sp>
      </p:grpSp>
      <p:cxnSp>
        <p:nvCxnSpPr>
          <p:cNvPr id="583" name="Google Shape;583;p28"/>
          <p:cNvCxnSpPr>
            <a:stCxn id="537" idx="3"/>
            <a:endCxn id="578" idx="1"/>
          </p:cNvCxnSpPr>
          <p:nvPr/>
        </p:nvCxnSpPr>
        <p:spPr>
          <a:xfrm>
            <a:off x="3383825" y="4086956"/>
            <a:ext cx="263400" cy="2700"/>
          </a:xfrm>
          <a:prstGeom prst="straightConnector1">
            <a:avLst/>
          </a:prstGeom>
          <a:noFill/>
          <a:ln w="28575" cap="flat" cmpd="sng">
            <a:solidFill>
              <a:schemeClr val="dk1"/>
            </a:solidFill>
            <a:prstDash val="solid"/>
            <a:round/>
            <a:headEnd type="none" w="sm" len="sm"/>
            <a:tailEnd type="triangle" w="med" len="med"/>
          </a:ln>
        </p:spPr>
      </p:cxnSp>
      <p:cxnSp>
        <p:nvCxnSpPr>
          <p:cNvPr id="584" name="Google Shape;584;p28"/>
          <p:cNvCxnSpPr>
            <a:stCxn id="552" idx="1"/>
            <a:endCxn id="582" idx="3"/>
          </p:cNvCxnSpPr>
          <p:nvPr/>
        </p:nvCxnSpPr>
        <p:spPr>
          <a:xfrm flipH="1">
            <a:off x="8718011" y="4086956"/>
            <a:ext cx="272400" cy="2700"/>
          </a:xfrm>
          <a:prstGeom prst="straightConnector1">
            <a:avLst/>
          </a:prstGeom>
          <a:noFill/>
          <a:ln w="28575" cap="flat" cmpd="sng">
            <a:solidFill>
              <a:schemeClr val="dk1"/>
            </a:solidFill>
            <a:prstDash val="solid"/>
            <a:round/>
            <a:headEnd type="none" w="sm" len="sm"/>
            <a:tailEnd type="triangle"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588"/>
        <p:cNvGrpSpPr/>
        <p:nvPr/>
      </p:nvGrpSpPr>
      <p:grpSpPr>
        <a:xfrm>
          <a:off x="0" y="0"/>
          <a:ext cx="0" cy="0"/>
          <a:chOff x="0" y="0"/>
          <a:chExt cx="0" cy="0"/>
        </a:xfrm>
      </p:grpSpPr>
      <p:sp>
        <p:nvSpPr>
          <p:cNvPr id="589" name="Google Shape;589;p29"/>
          <p:cNvSpPr txBox="1"/>
          <p:nvPr/>
        </p:nvSpPr>
        <p:spPr>
          <a:xfrm>
            <a:off x="2571579" y="1021407"/>
            <a:ext cx="9434700" cy="40933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600" b="1" dirty="0">
                <a:solidFill>
                  <a:srgbClr val="002060"/>
                </a:solidFill>
                <a:latin typeface="Arial"/>
                <a:ea typeface="Arial"/>
                <a:cs typeface="Arial"/>
                <a:sym typeface="Arial"/>
              </a:rPr>
              <a:t>Fragmentation:</a:t>
            </a:r>
            <a:endParaRPr sz="2600" b="1" dirty="0">
              <a:solidFill>
                <a:schemeClr val="dk1"/>
              </a:solidFill>
              <a:latin typeface="Arial"/>
              <a:ea typeface="Arial"/>
              <a:cs typeface="Arial"/>
              <a:sym typeface="Arial"/>
            </a:endParaRPr>
          </a:p>
          <a:p>
            <a:pPr marL="457200" marR="0" lvl="0" indent="-444500" algn="just" rtl="0">
              <a:lnSpc>
                <a:spcPct val="100000"/>
              </a:lnSpc>
              <a:spcBef>
                <a:spcPts val="0"/>
              </a:spcBef>
              <a:spcAft>
                <a:spcPts val="0"/>
              </a:spcAft>
              <a:buClr>
                <a:schemeClr val="dk1"/>
              </a:buClr>
              <a:buSzPts val="2600"/>
              <a:buFont typeface="Arial"/>
              <a:buChar char="•"/>
            </a:pPr>
            <a:r>
              <a:rPr lang="en-US" sz="2600" b="1" dirty="0">
                <a:solidFill>
                  <a:schemeClr val="dk1"/>
                </a:solidFill>
                <a:latin typeface="Arial"/>
                <a:ea typeface="Arial"/>
                <a:cs typeface="Arial"/>
                <a:sym typeface="Arial"/>
              </a:rPr>
              <a:t>Fragmentation occurs at the Network layer when the size of datagram exceeds the maximum size that can be accommodated by a frame, known as the Maximum Transmission Unit (MTU). </a:t>
            </a:r>
            <a:endParaRPr lang="en-US" sz="2600" b="1" dirty="0" smtClean="0">
              <a:solidFill>
                <a:schemeClr val="dk1"/>
              </a:solidFill>
              <a:latin typeface="Arial"/>
              <a:ea typeface="Arial"/>
              <a:cs typeface="Arial"/>
              <a:sym typeface="Arial"/>
            </a:endParaRPr>
          </a:p>
          <a:p>
            <a:pPr marL="457200" marR="0" lvl="0" indent="-444500" algn="just" rtl="0">
              <a:lnSpc>
                <a:spcPct val="100000"/>
              </a:lnSpc>
              <a:spcBef>
                <a:spcPts val="0"/>
              </a:spcBef>
              <a:spcAft>
                <a:spcPts val="0"/>
              </a:spcAft>
              <a:buClr>
                <a:schemeClr val="dk1"/>
              </a:buClr>
              <a:buSzPts val="2600"/>
              <a:buFont typeface="Arial"/>
              <a:buChar char="•"/>
            </a:pPr>
            <a:endParaRPr lang="en-US" sz="2600" b="1" dirty="0">
              <a:solidFill>
                <a:schemeClr val="dk1"/>
              </a:solidFill>
            </a:endParaRPr>
          </a:p>
          <a:p>
            <a:pPr marL="457200" marR="0" lvl="0" indent="-444500" algn="just" rtl="0">
              <a:lnSpc>
                <a:spcPct val="100000"/>
              </a:lnSpc>
              <a:spcBef>
                <a:spcPts val="0"/>
              </a:spcBef>
              <a:spcAft>
                <a:spcPts val="0"/>
              </a:spcAft>
              <a:buClr>
                <a:schemeClr val="dk1"/>
              </a:buClr>
              <a:buSzPts val="2600"/>
              <a:buFont typeface="Arial"/>
              <a:buChar char="•"/>
            </a:pPr>
            <a:endParaRPr lang="en-US" sz="2600" b="1" dirty="0" smtClean="0">
              <a:solidFill>
                <a:schemeClr val="dk1"/>
              </a:solidFill>
              <a:latin typeface="Arial"/>
              <a:ea typeface="Arial"/>
              <a:cs typeface="Arial"/>
              <a:sym typeface="Arial"/>
            </a:endParaRPr>
          </a:p>
          <a:p>
            <a:pPr marL="457200" marR="0" lvl="0" indent="-444500" algn="just" rtl="0">
              <a:lnSpc>
                <a:spcPct val="100000"/>
              </a:lnSpc>
              <a:spcBef>
                <a:spcPts val="0"/>
              </a:spcBef>
              <a:spcAft>
                <a:spcPts val="0"/>
              </a:spcAft>
              <a:buClr>
                <a:schemeClr val="dk1"/>
              </a:buClr>
              <a:buSzPts val="2600"/>
              <a:buFont typeface="Arial"/>
              <a:buChar char="•"/>
            </a:pPr>
            <a:r>
              <a:rPr lang="en-US" sz="2600" b="1" dirty="0" smtClean="0">
                <a:solidFill>
                  <a:schemeClr val="dk1"/>
                </a:solidFill>
                <a:latin typeface="Arial"/>
                <a:ea typeface="Arial"/>
                <a:cs typeface="Arial"/>
                <a:sym typeface="Arial"/>
              </a:rPr>
              <a:t>To </a:t>
            </a:r>
            <a:r>
              <a:rPr lang="en-US" sz="2600" b="1" dirty="0">
                <a:solidFill>
                  <a:schemeClr val="dk1"/>
                </a:solidFill>
                <a:latin typeface="Arial"/>
                <a:ea typeface="Arial"/>
                <a:cs typeface="Arial"/>
                <a:sym typeface="Arial"/>
              </a:rPr>
              <a:t>ensure data flow is not disrupted, the Network layer divides the datagram received from the Transport layer into smaller fragments. </a:t>
            </a:r>
            <a:endParaRPr sz="2600" b="1" dirty="0">
              <a:solidFill>
                <a:schemeClr val="dk1"/>
              </a:solidFill>
              <a:latin typeface="Arial"/>
              <a:ea typeface="Arial"/>
              <a:cs typeface="Arial"/>
              <a:sym typeface="Arial"/>
            </a:endParaRPr>
          </a:p>
        </p:txBody>
      </p:sp>
      <p:sp>
        <p:nvSpPr>
          <p:cNvPr id="590" name="Google Shape;590;p29"/>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591" name="Google Shape;591;p29"/>
          <p:cNvSpPr txBox="1"/>
          <p:nvPr/>
        </p:nvSpPr>
        <p:spPr>
          <a:xfrm>
            <a:off x="1073125" y="-51550"/>
            <a:ext cx="111189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9"/>
          <p:cNvSpPr txBox="1"/>
          <p:nvPr/>
        </p:nvSpPr>
        <p:spPr>
          <a:xfrm>
            <a:off x="2571579" y="1021407"/>
            <a:ext cx="9434700" cy="40933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600" b="1" dirty="0">
                <a:solidFill>
                  <a:srgbClr val="002060"/>
                </a:solidFill>
                <a:latin typeface="Arial"/>
                <a:ea typeface="Arial"/>
                <a:cs typeface="Arial"/>
                <a:sym typeface="Arial"/>
              </a:rPr>
              <a:t>Fragmentation</a:t>
            </a:r>
            <a:r>
              <a:rPr lang="en-US" sz="2600" b="1" dirty="0" smtClean="0">
                <a:solidFill>
                  <a:srgbClr val="002060"/>
                </a:solidFill>
                <a:latin typeface="Arial"/>
                <a:ea typeface="Arial"/>
                <a:cs typeface="Arial"/>
                <a:sym typeface="Arial"/>
              </a:rPr>
              <a:t>:</a:t>
            </a:r>
          </a:p>
          <a:p>
            <a:pPr marL="0" marR="0" lvl="0" indent="0" algn="just" rtl="0">
              <a:lnSpc>
                <a:spcPct val="100000"/>
              </a:lnSpc>
              <a:spcBef>
                <a:spcPts val="0"/>
              </a:spcBef>
              <a:spcAft>
                <a:spcPts val="0"/>
              </a:spcAft>
              <a:buNone/>
            </a:pPr>
            <a:endParaRPr sz="2600" b="1" dirty="0">
              <a:solidFill>
                <a:schemeClr val="dk1"/>
              </a:solidFill>
              <a:latin typeface="Arial"/>
              <a:ea typeface="Arial"/>
              <a:cs typeface="Arial"/>
              <a:sym typeface="Arial"/>
            </a:endParaRPr>
          </a:p>
          <a:p>
            <a:pPr marL="457200" marR="0" lvl="0" indent="-444500" algn="just" rtl="0">
              <a:lnSpc>
                <a:spcPct val="100000"/>
              </a:lnSpc>
              <a:spcBef>
                <a:spcPts val="0"/>
              </a:spcBef>
              <a:spcAft>
                <a:spcPts val="0"/>
              </a:spcAft>
              <a:buClr>
                <a:schemeClr val="dk1"/>
              </a:buClr>
              <a:buSzPts val="2600"/>
              <a:buFont typeface="Arial"/>
              <a:buChar char="•"/>
            </a:pPr>
            <a:r>
              <a:rPr lang="en-US" sz="2600" b="1" dirty="0" smtClean="0">
                <a:solidFill>
                  <a:schemeClr val="dk1"/>
                </a:solidFill>
                <a:latin typeface="Arial"/>
                <a:ea typeface="Arial"/>
                <a:cs typeface="Arial"/>
                <a:sym typeface="Arial"/>
              </a:rPr>
              <a:t>Since </a:t>
            </a:r>
            <a:r>
              <a:rPr lang="en-US" sz="2600" b="1" dirty="0">
                <a:solidFill>
                  <a:schemeClr val="dk1"/>
                </a:solidFill>
                <a:latin typeface="Arial"/>
                <a:ea typeface="Arial"/>
                <a:cs typeface="Arial"/>
                <a:sym typeface="Arial"/>
              </a:rPr>
              <a:t>the IP header has a 16-bit field for total length, the maximum size of an IP datagram = </a:t>
            </a:r>
            <a:r>
              <a:rPr lang="en-US" sz="2600" b="1" dirty="0" smtClean="0">
                <a:solidFill>
                  <a:schemeClr val="dk1"/>
                </a:solidFill>
                <a:latin typeface="Arial"/>
                <a:ea typeface="Arial"/>
                <a:cs typeface="Arial"/>
                <a:sym typeface="Arial"/>
              </a:rPr>
              <a:t>2</a:t>
            </a:r>
            <a:r>
              <a:rPr lang="en-US" sz="2600" b="1" baseline="30000" dirty="0" smtClean="0">
                <a:solidFill>
                  <a:schemeClr val="dk1"/>
                </a:solidFill>
              </a:rPr>
              <a:t>16</a:t>
            </a:r>
            <a:r>
              <a:rPr lang="en-US" sz="2600" b="1" dirty="0" smtClean="0">
                <a:solidFill>
                  <a:schemeClr val="dk1"/>
                </a:solidFill>
                <a:latin typeface="Arial"/>
                <a:ea typeface="Arial"/>
                <a:cs typeface="Arial"/>
                <a:sym typeface="Arial"/>
              </a:rPr>
              <a:t> </a:t>
            </a:r>
            <a:r>
              <a:rPr lang="en-US" sz="2600" b="1" dirty="0">
                <a:solidFill>
                  <a:schemeClr val="dk1"/>
                </a:solidFill>
                <a:latin typeface="Arial"/>
                <a:ea typeface="Arial"/>
                <a:cs typeface="Arial"/>
                <a:sym typeface="Arial"/>
              </a:rPr>
              <a:t>– 1 </a:t>
            </a:r>
            <a:r>
              <a:rPr lang="en-US" sz="2600" b="1" dirty="0" smtClean="0">
                <a:solidFill>
                  <a:schemeClr val="dk1"/>
                </a:solidFill>
                <a:latin typeface="Arial"/>
                <a:ea typeface="Arial"/>
                <a:cs typeface="Arial"/>
                <a:sym typeface="Arial"/>
              </a:rPr>
              <a:t>= </a:t>
            </a:r>
            <a:r>
              <a:rPr lang="en-US" sz="2600" b="1" dirty="0">
                <a:solidFill>
                  <a:schemeClr val="dk1"/>
                </a:solidFill>
                <a:latin typeface="Arial"/>
                <a:ea typeface="Arial"/>
                <a:cs typeface="Arial"/>
                <a:sym typeface="Arial"/>
              </a:rPr>
              <a:t>65, 535 bytes. </a:t>
            </a:r>
            <a:endParaRPr lang="en-US" sz="2600" b="1" dirty="0" smtClean="0">
              <a:solidFill>
                <a:schemeClr val="dk1"/>
              </a:solidFill>
              <a:latin typeface="Arial"/>
              <a:ea typeface="Arial"/>
              <a:cs typeface="Arial"/>
              <a:sym typeface="Arial"/>
            </a:endParaRPr>
          </a:p>
          <a:p>
            <a:pPr marL="457200" marR="0" lvl="0" indent="-444500" algn="just" rtl="0">
              <a:lnSpc>
                <a:spcPct val="100000"/>
              </a:lnSpc>
              <a:spcBef>
                <a:spcPts val="0"/>
              </a:spcBef>
              <a:spcAft>
                <a:spcPts val="0"/>
              </a:spcAft>
              <a:buClr>
                <a:schemeClr val="dk1"/>
              </a:buClr>
              <a:buSzPts val="2600"/>
              <a:buFont typeface="Arial"/>
              <a:buChar char="•"/>
            </a:pPr>
            <a:endParaRPr lang="en-US" sz="2600" b="1" dirty="0">
              <a:solidFill>
                <a:schemeClr val="dk1"/>
              </a:solidFill>
            </a:endParaRPr>
          </a:p>
          <a:p>
            <a:pPr marL="457200" marR="0" lvl="0" indent="-444500" algn="just" rtl="0">
              <a:lnSpc>
                <a:spcPct val="100000"/>
              </a:lnSpc>
              <a:spcBef>
                <a:spcPts val="0"/>
              </a:spcBef>
              <a:spcAft>
                <a:spcPts val="0"/>
              </a:spcAft>
              <a:buClr>
                <a:schemeClr val="dk1"/>
              </a:buClr>
              <a:buSzPts val="2600"/>
              <a:buFont typeface="Arial"/>
              <a:buChar char="•"/>
            </a:pPr>
            <a:endParaRPr sz="2600" b="1" dirty="0">
              <a:solidFill>
                <a:schemeClr val="dk1"/>
              </a:solidFill>
              <a:latin typeface="Arial"/>
              <a:ea typeface="Arial"/>
              <a:cs typeface="Arial"/>
              <a:sym typeface="Arial"/>
            </a:endParaRPr>
          </a:p>
          <a:p>
            <a:pPr marL="457200" marR="0" lvl="0" indent="-444500" algn="just" rtl="0">
              <a:lnSpc>
                <a:spcPct val="100000"/>
              </a:lnSpc>
              <a:spcBef>
                <a:spcPts val="0"/>
              </a:spcBef>
              <a:spcAft>
                <a:spcPts val="0"/>
              </a:spcAft>
              <a:buClr>
                <a:schemeClr val="dk1"/>
              </a:buClr>
              <a:buSzPts val="2600"/>
              <a:buFont typeface="Arial"/>
              <a:buChar char="•"/>
            </a:pPr>
            <a:r>
              <a:rPr lang="en-US" sz="2600" b="1" dirty="0">
                <a:solidFill>
                  <a:schemeClr val="dk1"/>
                </a:solidFill>
                <a:latin typeface="Arial"/>
                <a:ea typeface="Arial"/>
                <a:cs typeface="Arial"/>
                <a:sym typeface="Arial"/>
              </a:rPr>
              <a:t>Fragmentation is performed by the Network layer and typically occurs at routers along the path to the destination.</a:t>
            </a:r>
            <a:endParaRPr sz="1200" dirty="0"/>
          </a:p>
        </p:txBody>
      </p:sp>
      <p:sp>
        <p:nvSpPr>
          <p:cNvPr id="590" name="Google Shape;590;p29"/>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591" name="Google Shape;591;p29"/>
          <p:cNvSpPr txBox="1"/>
          <p:nvPr/>
        </p:nvSpPr>
        <p:spPr>
          <a:xfrm>
            <a:off x="1073125" y="-51550"/>
            <a:ext cx="111189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Datagram</a:t>
            </a:r>
            <a:r>
              <a:rPr lang="en-US" sz="3400" dirty="0">
                <a:solidFill>
                  <a:srgbClr val="3F3F3F"/>
                </a:solidFill>
                <a:latin typeface="Times New Roman"/>
                <a:ea typeface="Times New Roman"/>
                <a:cs typeface="Times New Roman"/>
                <a:sym typeface="Times New Roman"/>
              </a:rPr>
              <a:t> </a:t>
            </a:r>
            <a:r>
              <a:rPr lang="en-US" sz="4000" b="1" dirty="0">
                <a:solidFill>
                  <a:srgbClr val="5F0000"/>
                </a:solidFill>
                <a:latin typeface="Arial"/>
                <a:ea typeface="Arial"/>
                <a:cs typeface="Arial"/>
                <a:sym typeface="Arial"/>
              </a:rPr>
              <a:t>Encapsulation and Fragmentation</a:t>
            </a:r>
            <a:endParaRPr dirty="0"/>
          </a:p>
        </p:txBody>
      </p:sp>
    </p:spTree>
    <p:extLst>
      <p:ext uri="{BB962C8B-B14F-4D97-AF65-F5344CB8AC3E}">
        <p14:creationId xmlns:p14="http://schemas.microsoft.com/office/powerpoint/2010/main" val="191252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595"/>
        <p:cNvGrpSpPr/>
        <p:nvPr/>
      </p:nvGrpSpPr>
      <p:grpSpPr>
        <a:xfrm>
          <a:off x="0" y="0"/>
          <a:ext cx="0" cy="0"/>
          <a:chOff x="0" y="0"/>
          <a:chExt cx="0" cy="0"/>
        </a:xfrm>
      </p:grpSpPr>
      <p:sp>
        <p:nvSpPr>
          <p:cNvPr id="596" name="Google Shape;596;p30"/>
          <p:cNvSpPr txBox="1"/>
          <p:nvPr/>
        </p:nvSpPr>
        <p:spPr>
          <a:xfrm>
            <a:off x="2664649" y="1651590"/>
            <a:ext cx="8955300" cy="39711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rgbClr val="002060"/>
                </a:solidFill>
                <a:latin typeface="Arial"/>
                <a:ea typeface="Arial"/>
                <a:cs typeface="Arial"/>
                <a:sym typeface="Arial"/>
              </a:rPr>
              <a:t>IP Fragmentation:</a:t>
            </a:r>
            <a:endParaRPr/>
          </a:p>
          <a:p>
            <a:pPr marL="0" marR="0" lvl="0" indent="0" algn="just" rtl="0">
              <a:spcBef>
                <a:spcPts val="0"/>
              </a:spcBef>
              <a:spcAft>
                <a:spcPts val="0"/>
              </a:spcAft>
              <a:buNone/>
            </a:pPr>
            <a:endParaRPr sz="2800" b="1">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IP Fragmentation is the process of dividing a datagram into smaller fragments during transmission.</a:t>
            </a:r>
            <a:endParaRPr/>
          </a:p>
          <a:p>
            <a:pPr marL="457200" marR="0" lvl="0" indent="-279400" algn="just" rtl="0">
              <a:spcBef>
                <a:spcPts val="0"/>
              </a:spcBef>
              <a:spcAft>
                <a:spcPts val="0"/>
              </a:spcAft>
              <a:buClr>
                <a:schemeClr val="dk1"/>
              </a:buClr>
              <a:buSzPts val="2800"/>
              <a:buFont typeface="Arial"/>
              <a:buNone/>
            </a:pPr>
            <a:endParaRPr sz="2800" b="1">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This process is performed by intermediary devices, such as routers, or by the destination host at the Network layer.</a:t>
            </a:r>
            <a:endParaRPr/>
          </a:p>
        </p:txBody>
      </p:sp>
      <p:sp>
        <p:nvSpPr>
          <p:cNvPr id="597" name="Google Shape;597;p30"/>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598" name="Google Shape;598;p30"/>
          <p:cNvSpPr txBox="1"/>
          <p:nvPr/>
        </p:nvSpPr>
        <p:spPr>
          <a:xfrm>
            <a:off x="1073125" y="-51550"/>
            <a:ext cx="110535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602"/>
        <p:cNvGrpSpPr/>
        <p:nvPr/>
      </p:nvGrpSpPr>
      <p:grpSpPr>
        <a:xfrm>
          <a:off x="0" y="0"/>
          <a:ext cx="0" cy="0"/>
          <a:chOff x="0" y="0"/>
          <a:chExt cx="0" cy="0"/>
        </a:xfrm>
      </p:grpSpPr>
      <p:sp>
        <p:nvSpPr>
          <p:cNvPr id="603" name="Google Shape;603;p31"/>
          <p:cNvSpPr txBox="1"/>
          <p:nvPr/>
        </p:nvSpPr>
        <p:spPr>
          <a:xfrm>
            <a:off x="2571581" y="1239841"/>
            <a:ext cx="9174900" cy="375483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dirty="0">
                <a:solidFill>
                  <a:srgbClr val="002060"/>
                </a:solidFill>
                <a:latin typeface="Arial"/>
                <a:ea typeface="Arial"/>
                <a:cs typeface="Arial"/>
                <a:sym typeface="Arial"/>
              </a:rPr>
              <a:t>Need for IP Fragmentation:</a:t>
            </a:r>
            <a:endParaRPr dirty="0"/>
          </a:p>
          <a:p>
            <a:pPr marL="0" marR="0" lvl="0" indent="0" algn="just" rtl="0">
              <a:spcBef>
                <a:spcPts val="0"/>
              </a:spcBef>
              <a:spcAft>
                <a:spcPts val="0"/>
              </a:spcAft>
              <a:buNone/>
            </a:pPr>
            <a:endParaRPr sz="2800" b="1"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Each network has a Maximum Transmission Unit (MTU), which dictates the maximum size of the packet that can be transmitted through it</a:t>
            </a:r>
            <a:r>
              <a:rPr lang="en-US" sz="2800" b="1" dirty="0" smtClean="0">
                <a:solidFill>
                  <a:schemeClr val="dk1"/>
                </a:solidFill>
                <a:latin typeface="Arial"/>
                <a:ea typeface="Arial"/>
                <a:cs typeface="Arial"/>
                <a:sym typeface="Arial"/>
              </a:rPr>
              <a:t>.</a:t>
            </a:r>
          </a:p>
          <a:p>
            <a:pPr marL="285750" marR="0" lvl="0" indent="-285750" algn="just" rtl="0">
              <a:spcBef>
                <a:spcPts val="0"/>
              </a:spcBef>
              <a:spcAft>
                <a:spcPts val="0"/>
              </a:spcAft>
              <a:buClr>
                <a:schemeClr val="dk1"/>
              </a:buClr>
              <a:buSzPts val="2800"/>
              <a:buFont typeface="Arial"/>
              <a:buChar char="•"/>
            </a:pPr>
            <a:endParaRPr lang="en-US" sz="2800" b="1" dirty="0">
              <a:solidFill>
                <a:schemeClr val="dk1"/>
              </a:solidFill>
            </a:endParaRPr>
          </a:p>
          <a:p>
            <a:pPr marL="285750" marR="0" lvl="0" indent="-285750" algn="just" rtl="0">
              <a:spcBef>
                <a:spcPts val="0"/>
              </a:spcBef>
              <a:spcAft>
                <a:spcPts val="0"/>
              </a:spcAft>
              <a:buClr>
                <a:schemeClr val="dk1"/>
              </a:buClr>
              <a:buSzPts val="2800"/>
              <a:buFont typeface="Arial"/>
              <a:buChar char="•"/>
            </a:pPr>
            <a:endParaRPr dirty="0"/>
          </a:p>
          <a:p>
            <a:pPr marL="285750" marR="0" lvl="0" indent="-285750" algn="just" rtl="0">
              <a:spcBef>
                <a:spcPts val="0"/>
              </a:spcBef>
              <a:spcAft>
                <a:spcPts val="0"/>
              </a:spcAft>
              <a:buClr>
                <a:schemeClr val="dk1"/>
              </a:buClr>
              <a:buSzPts val="2800"/>
              <a:buFont typeface="Arial"/>
              <a:buChar char="•"/>
            </a:pPr>
            <a:r>
              <a:rPr lang="en-US" sz="2800" b="1" dirty="0">
                <a:solidFill>
                  <a:schemeClr val="dk1"/>
                </a:solidFill>
                <a:latin typeface="Arial"/>
                <a:ea typeface="Arial"/>
                <a:cs typeface="Arial"/>
                <a:sym typeface="Arial"/>
              </a:rPr>
              <a:t>Data packets larger than MTU cannot be transmitted through the network</a:t>
            </a:r>
            <a:r>
              <a:rPr lang="en-US" sz="2800" b="1" dirty="0" smtClean="0">
                <a:solidFill>
                  <a:schemeClr val="dk1"/>
                </a:solidFill>
                <a:latin typeface="Arial"/>
                <a:ea typeface="Arial"/>
                <a:cs typeface="Arial"/>
                <a:sym typeface="Arial"/>
              </a:rPr>
              <a:t>.</a:t>
            </a:r>
            <a:endParaRPr dirty="0"/>
          </a:p>
        </p:txBody>
      </p:sp>
      <p:sp>
        <p:nvSpPr>
          <p:cNvPr id="604" name="Google Shape;604;p31"/>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605" name="Google Shape;605;p31"/>
          <p:cNvSpPr txBox="1"/>
          <p:nvPr/>
        </p:nvSpPr>
        <p:spPr>
          <a:xfrm>
            <a:off x="1073125" y="-51550"/>
            <a:ext cx="109974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1"/>
          <p:cNvSpPr txBox="1"/>
          <p:nvPr/>
        </p:nvSpPr>
        <p:spPr>
          <a:xfrm>
            <a:off x="2571581" y="1239841"/>
            <a:ext cx="9174900" cy="35393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dirty="0">
                <a:solidFill>
                  <a:srgbClr val="002060"/>
                </a:solidFill>
                <a:latin typeface="Arial"/>
                <a:ea typeface="Arial"/>
                <a:cs typeface="Arial"/>
                <a:sym typeface="Arial"/>
              </a:rPr>
              <a:t>Need for IP Fragmentation:</a:t>
            </a:r>
            <a:endParaRPr dirty="0"/>
          </a:p>
          <a:p>
            <a:pPr marL="0" marR="0" lvl="0" indent="0" algn="just" rtl="0">
              <a:spcBef>
                <a:spcPts val="0"/>
              </a:spcBef>
              <a:spcAft>
                <a:spcPts val="0"/>
              </a:spcAft>
              <a:buNone/>
            </a:pPr>
            <a:endParaRPr sz="2800" b="1"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dirty="0" smtClean="0">
                <a:solidFill>
                  <a:schemeClr val="dk1"/>
                </a:solidFill>
                <a:latin typeface="Arial"/>
                <a:ea typeface="Arial"/>
                <a:cs typeface="Arial"/>
                <a:sym typeface="Arial"/>
              </a:rPr>
              <a:t>Therefore</a:t>
            </a:r>
            <a:r>
              <a:rPr lang="en-US" sz="2800" b="1" dirty="0">
                <a:solidFill>
                  <a:schemeClr val="dk1"/>
                </a:solidFill>
                <a:latin typeface="Arial"/>
                <a:ea typeface="Arial"/>
                <a:cs typeface="Arial"/>
                <a:sym typeface="Arial"/>
              </a:rPr>
              <a:t>, datagrams are divided into fragments that are smaller than or equal to the MTU.</a:t>
            </a:r>
            <a:endParaRPr dirty="0"/>
          </a:p>
          <a:p>
            <a:pPr marL="285750" marR="0" lvl="0" indent="-285750" algn="just" rtl="0">
              <a:spcBef>
                <a:spcPts val="0"/>
              </a:spcBef>
              <a:spcAft>
                <a:spcPts val="0"/>
              </a:spcAft>
              <a:buClr>
                <a:schemeClr val="dk1"/>
              </a:buClr>
              <a:buSzPts val="2800"/>
              <a:buFont typeface="Arial"/>
              <a:buChar char="•"/>
            </a:pPr>
            <a:endParaRPr lang="en-US" sz="2800" b="1" dirty="0" smtClean="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endParaRPr lang="en-US" sz="2800" b="1" dirty="0">
              <a:solidFill>
                <a:schemeClr val="dk1"/>
              </a:solidFill>
            </a:endParaRPr>
          </a:p>
          <a:p>
            <a:pPr marL="285750" marR="0" lvl="0" indent="-285750" algn="just" rtl="0">
              <a:spcBef>
                <a:spcPts val="0"/>
              </a:spcBef>
              <a:spcAft>
                <a:spcPts val="0"/>
              </a:spcAft>
              <a:buClr>
                <a:schemeClr val="dk1"/>
              </a:buClr>
              <a:buSzPts val="2800"/>
              <a:buFont typeface="Arial"/>
              <a:buChar char="•"/>
            </a:pPr>
            <a:r>
              <a:rPr lang="en-US" sz="2800" b="1" dirty="0" smtClean="0">
                <a:solidFill>
                  <a:schemeClr val="dk1"/>
                </a:solidFill>
                <a:latin typeface="Arial"/>
                <a:ea typeface="Arial"/>
                <a:cs typeface="Arial"/>
                <a:sym typeface="Arial"/>
              </a:rPr>
              <a:t>This </a:t>
            </a:r>
            <a:r>
              <a:rPr lang="en-US" sz="2800" b="1" dirty="0">
                <a:solidFill>
                  <a:schemeClr val="dk1"/>
                </a:solidFill>
                <a:latin typeface="Arial"/>
                <a:ea typeface="Arial"/>
                <a:cs typeface="Arial"/>
                <a:sym typeface="Arial"/>
              </a:rPr>
              <a:t>ensures that data packets can be transmitted efficiently across networks with varying MTU sizes.</a:t>
            </a:r>
            <a:endParaRPr sz="2800" b="1" dirty="0">
              <a:solidFill>
                <a:schemeClr val="dk1"/>
              </a:solidFill>
              <a:latin typeface="Arial"/>
              <a:ea typeface="Arial"/>
              <a:cs typeface="Arial"/>
              <a:sym typeface="Arial"/>
            </a:endParaRPr>
          </a:p>
        </p:txBody>
      </p:sp>
      <p:sp>
        <p:nvSpPr>
          <p:cNvPr id="604" name="Google Shape;604;p31"/>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605" name="Google Shape;605;p31"/>
          <p:cNvSpPr txBox="1"/>
          <p:nvPr/>
        </p:nvSpPr>
        <p:spPr>
          <a:xfrm>
            <a:off x="1073125" y="-51550"/>
            <a:ext cx="109974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extLst>
      <p:ext uri="{BB962C8B-B14F-4D97-AF65-F5344CB8AC3E}">
        <p14:creationId xmlns:p14="http://schemas.microsoft.com/office/powerpoint/2010/main" val="206102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p:nvPr/>
        </p:nvSpPr>
        <p:spPr>
          <a:xfrm>
            <a:off x="2192959" y="1007463"/>
            <a:ext cx="9928800" cy="4616608"/>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800"/>
              <a:buFont typeface="Arial"/>
              <a:buChar char="•"/>
            </a:pPr>
            <a:r>
              <a:rPr lang="en-US" sz="2800" b="1" i="0" dirty="0" smtClean="0">
                <a:solidFill>
                  <a:schemeClr val="dk1"/>
                </a:solidFill>
                <a:latin typeface="Arial"/>
                <a:ea typeface="Arial"/>
                <a:cs typeface="Arial"/>
                <a:sym typeface="Arial"/>
              </a:rPr>
              <a:t>It is involved both at the source and the destination. At the source, it accepts a packet from the Transport layer, encapsulates it in a datagram, and then delivers the packet to the Data link layer for further transmission to the receiver.</a:t>
            </a:r>
          </a:p>
          <a:p>
            <a:pPr marL="285750" marR="0" lvl="0" indent="-285750" algn="just" rtl="0">
              <a:spcBef>
                <a:spcPts val="0"/>
              </a:spcBef>
              <a:spcAft>
                <a:spcPts val="0"/>
              </a:spcAft>
              <a:buClr>
                <a:schemeClr val="dk1"/>
              </a:buClr>
              <a:buSzPts val="2800"/>
              <a:buFont typeface="Arial"/>
              <a:buChar char="•"/>
            </a:pPr>
            <a:endParaRPr lang="en-US" sz="2800" b="1" dirty="0">
              <a:solidFill>
                <a:schemeClr val="dk1"/>
              </a:solidFill>
            </a:endParaRPr>
          </a:p>
          <a:p>
            <a:pPr marL="285750" marR="0" lvl="0" indent="-285750" algn="just" rtl="0">
              <a:spcBef>
                <a:spcPts val="0"/>
              </a:spcBef>
              <a:spcAft>
                <a:spcPts val="0"/>
              </a:spcAft>
              <a:buClr>
                <a:schemeClr val="dk1"/>
              </a:buClr>
              <a:buSzPts val="2800"/>
              <a:buFont typeface="Arial"/>
              <a:buChar char="•"/>
            </a:pPr>
            <a:endParaRPr dirty="0" smtClean="0"/>
          </a:p>
          <a:p>
            <a:pPr marL="285750" marR="0" lvl="0" indent="-54609" algn="just" rtl="0">
              <a:spcBef>
                <a:spcPts val="0"/>
              </a:spcBef>
              <a:spcAft>
                <a:spcPts val="0"/>
              </a:spcAft>
              <a:buClr>
                <a:schemeClr val="dk1"/>
              </a:buClr>
              <a:buSzPts val="3640"/>
              <a:buFont typeface="Arial"/>
              <a:buNone/>
            </a:pPr>
            <a:endParaRPr sz="2800" b="1" dirty="0" smtClean="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smtClean="0">
                <a:solidFill>
                  <a:schemeClr val="dk1"/>
                </a:solidFill>
                <a:latin typeface="Arial"/>
                <a:ea typeface="Arial"/>
                <a:cs typeface="Arial"/>
                <a:sym typeface="Arial"/>
              </a:rPr>
              <a:t>At the destination, the datagram is decapsulated, the packet is extracted, and it is delivered to the corresponding Transport layer.</a:t>
            </a:r>
            <a:endParaRPr dirty="0"/>
          </a:p>
        </p:txBody>
      </p:sp>
      <p:sp>
        <p:nvSpPr>
          <p:cNvPr id="139" name="Google Shape;139;p4"/>
          <p:cNvSpPr txBox="1"/>
          <p:nvPr/>
        </p:nvSpPr>
        <p:spPr>
          <a:xfrm>
            <a:off x="3822626" y="156539"/>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extLst>
      <p:ext uri="{BB962C8B-B14F-4D97-AF65-F5344CB8AC3E}">
        <p14:creationId xmlns:p14="http://schemas.microsoft.com/office/powerpoint/2010/main" val="399826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609"/>
        <p:cNvGrpSpPr/>
        <p:nvPr/>
      </p:nvGrpSpPr>
      <p:grpSpPr>
        <a:xfrm>
          <a:off x="0" y="0"/>
          <a:ext cx="0" cy="0"/>
          <a:chOff x="0" y="0"/>
          <a:chExt cx="0" cy="0"/>
        </a:xfrm>
      </p:grpSpPr>
      <p:sp>
        <p:nvSpPr>
          <p:cNvPr id="610" name="Google Shape;610;p32"/>
          <p:cNvSpPr txBox="1"/>
          <p:nvPr/>
        </p:nvSpPr>
        <p:spPr>
          <a:xfrm>
            <a:off x="2459038" y="1061494"/>
            <a:ext cx="9732900" cy="511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rgbClr val="002060"/>
                </a:solidFill>
                <a:latin typeface="Arial"/>
                <a:ea typeface="Arial"/>
                <a:cs typeface="Arial"/>
                <a:sym typeface="Arial"/>
              </a:rPr>
              <a:t>Datagram Fragmentation:</a:t>
            </a:r>
            <a:endParaRPr/>
          </a:p>
          <a:p>
            <a:pPr marL="0" marR="0" lvl="0" indent="0" algn="just" rtl="0">
              <a:lnSpc>
                <a:spcPct val="107142"/>
              </a:lnSpc>
              <a:spcBef>
                <a:spcPts val="0"/>
              </a:spcBef>
              <a:spcAft>
                <a:spcPts val="0"/>
              </a:spcAft>
              <a:buNone/>
            </a:pPr>
            <a:endParaRPr sz="2800" b="1">
              <a:solidFill>
                <a:schemeClr val="dk1"/>
              </a:solidFill>
              <a:latin typeface="Arial"/>
              <a:ea typeface="Arial"/>
              <a:cs typeface="Arial"/>
              <a:sym typeface="Arial"/>
            </a:endParaRPr>
          </a:p>
          <a:p>
            <a:pPr marL="0" marR="0" lvl="0" indent="0" algn="just" rtl="0">
              <a:lnSpc>
                <a:spcPct val="107142"/>
              </a:lnSpc>
              <a:spcBef>
                <a:spcPts val="0"/>
              </a:spcBef>
              <a:spcAft>
                <a:spcPts val="0"/>
              </a:spcAft>
              <a:buNone/>
            </a:pPr>
            <a:r>
              <a:rPr lang="en-US" sz="2800" b="1">
                <a:solidFill>
                  <a:schemeClr val="dk1"/>
                </a:solidFill>
                <a:latin typeface="Arial"/>
                <a:ea typeface="Arial"/>
                <a:cs typeface="Arial"/>
                <a:sym typeface="Arial"/>
              </a:rPr>
              <a:t>When a router receives a datagram for further transmission, it examines the following:</a:t>
            </a:r>
            <a:endParaRPr/>
          </a:p>
          <a:p>
            <a:pPr marL="0" marR="0" lvl="0" indent="0" algn="just" rtl="0">
              <a:lnSpc>
                <a:spcPct val="107142"/>
              </a:lnSpc>
              <a:spcBef>
                <a:spcPts val="0"/>
              </a:spcBef>
              <a:spcAft>
                <a:spcPts val="0"/>
              </a:spcAft>
              <a:buNone/>
            </a:pPr>
            <a:endParaRPr sz="2800" b="1">
              <a:solidFill>
                <a:schemeClr val="dk1"/>
              </a:solidFill>
              <a:latin typeface="Arial"/>
              <a:ea typeface="Arial"/>
              <a:cs typeface="Arial"/>
              <a:sym typeface="Arial"/>
            </a:endParaRPr>
          </a:p>
          <a:p>
            <a:pPr marL="342900" marR="0" lvl="0" indent="-342900" algn="just" rtl="0">
              <a:lnSpc>
                <a:spcPct val="107142"/>
              </a:lnSpc>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 size of the datagram.</a:t>
            </a:r>
            <a:endParaRPr/>
          </a:p>
          <a:p>
            <a:pPr marL="342900" marR="0" lvl="0" indent="-165100" algn="just" rtl="0">
              <a:lnSpc>
                <a:spcPct val="107142"/>
              </a:lnSpc>
              <a:spcBef>
                <a:spcPts val="0"/>
              </a:spcBef>
              <a:spcAft>
                <a:spcPts val="0"/>
              </a:spcAft>
              <a:buClr>
                <a:schemeClr val="dk1"/>
              </a:buClr>
              <a:buSzPts val="2800"/>
              <a:buFont typeface="Arial"/>
              <a:buNone/>
            </a:pPr>
            <a:endParaRPr sz="2800" b="1">
              <a:solidFill>
                <a:schemeClr val="dk1"/>
              </a:solidFill>
              <a:latin typeface="Arial"/>
              <a:ea typeface="Arial"/>
              <a:cs typeface="Arial"/>
              <a:sym typeface="Arial"/>
            </a:endParaRPr>
          </a:p>
          <a:p>
            <a:pPr marL="342900" marR="0" lvl="0" indent="-342900" algn="just" rtl="0">
              <a:lnSpc>
                <a:spcPct val="107142"/>
              </a:lnSpc>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 MTU of the destination network.</a:t>
            </a:r>
            <a:endParaRPr/>
          </a:p>
          <a:p>
            <a:pPr marL="342900" marR="0" lvl="0" indent="-165100" algn="just" rtl="0">
              <a:lnSpc>
                <a:spcPct val="107142"/>
              </a:lnSpc>
              <a:spcBef>
                <a:spcPts val="0"/>
              </a:spcBef>
              <a:spcAft>
                <a:spcPts val="0"/>
              </a:spcAft>
              <a:buClr>
                <a:schemeClr val="dk1"/>
              </a:buClr>
              <a:buSzPts val="2800"/>
              <a:buFont typeface="Arial"/>
              <a:buNone/>
            </a:pPr>
            <a:endParaRPr sz="2800" b="1">
              <a:solidFill>
                <a:schemeClr val="dk1"/>
              </a:solidFill>
              <a:latin typeface="Arial"/>
              <a:ea typeface="Arial"/>
              <a:cs typeface="Arial"/>
              <a:sym typeface="Arial"/>
            </a:endParaRPr>
          </a:p>
          <a:p>
            <a:pPr marL="342900" marR="0" lvl="0" indent="-342900" algn="just" rtl="0">
              <a:lnSpc>
                <a:spcPct val="107142"/>
              </a:lnSpc>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 value of the DF (Don’t Fragment) bit in the IP header.</a:t>
            </a:r>
            <a:endParaRPr/>
          </a:p>
        </p:txBody>
      </p:sp>
      <p:sp>
        <p:nvSpPr>
          <p:cNvPr id="611" name="Google Shape;611;p32"/>
          <p:cNvSpPr txBox="1"/>
          <p:nvPr/>
        </p:nvSpPr>
        <p:spPr>
          <a:xfrm>
            <a:off x="607475" y="336300"/>
            <a:ext cx="115050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612" name="Google Shape;612;p32"/>
          <p:cNvSpPr txBox="1"/>
          <p:nvPr/>
        </p:nvSpPr>
        <p:spPr>
          <a:xfrm>
            <a:off x="1073125" y="-51550"/>
            <a:ext cx="110394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616"/>
        <p:cNvGrpSpPr/>
        <p:nvPr/>
      </p:nvGrpSpPr>
      <p:grpSpPr>
        <a:xfrm>
          <a:off x="0" y="0"/>
          <a:ext cx="0" cy="0"/>
          <a:chOff x="0" y="0"/>
          <a:chExt cx="0" cy="0"/>
        </a:xfrm>
      </p:grpSpPr>
      <p:sp>
        <p:nvSpPr>
          <p:cNvPr id="617" name="Google Shape;617;p33"/>
          <p:cNvSpPr txBox="1"/>
          <p:nvPr/>
        </p:nvSpPr>
        <p:spPr>
          <a:xfrm>
            <a:off x="2437728" y="943933"/>
            <a:ext cx="9754200" cy="5387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a:solidFill>
                  <a:schemeClr val="dk1"/>
                </a:solidFill>
                <a:latin typeface="Arial"/>
                <a:ea typeface="Arial"/>
                <a:cs typeface="Arial"/>
                <a:sym typeface="Arial"/>
              </a:rPr>
              <a:t>Then, the following cases are possible:</a:t>
            </a:r>
            <a:endParaRPr/>
          </a:p>
          <a:p>
            <a:pPr marL="0" marR="0" lvl="0" indent="0" algn="just" rtl="0">
              <a:lnSpc>
                <a:spcPct val="42857"/>
              </a:lnSpc>
              <a:spcBef>
                <a:spcPts val="0"/>
              </a:spcBef>
              <a:spcAft>
                <a:spcPts val="0"/>
              </a:spcAft>
              <a:buNone/>
            </a:pPr>
            <a:endParaRPr sz="2800" b="1" i="0" u="sng">
              <a:solidFill>
                <a:schemeClr val="dk1"/>
              </a:solidFill>
              <a:latin typeface="Arial"/>
              <a:ea typeface="Arial"/>
              <a:cs typeface="Arial"/>
              <a:sym typeface="Arial"/>
            </a:endParaRPr>
          </a:p>
          <a:p>
            <a:pPr marL="0" marR="0" lvl="0" indent="0" algn="just" rtl="0">
              <a:spcBef>
                <a:spcPts val="0"/>
              </a:spcBef>
              <a:spcAft>
                <a:spcPts val="0"/>
              </a:spcAft>
              <a:buNone/>
            </a:pPr>
            <a:r>
              <a:rPr lang="en-US" sz="2800" b="1" i="0">
                <a:solidFill>
                  <a:srgbClr val="002060"/>
                </a:solidFill>
                <a:latin typeface="Arial"/>
                <a:ea typeface="Arial"/>
                <a:cs typeface="Arial"/>
                <a:sym typeface="Arial"/>
              </a:rPr>
              <a:t>Case 1:</a:t>
            </a:r>
            <a:endParaRPr/>
          </a:p>
          <a:p>
            <a:pPr marL="285750" marR="0" lvl="0" indent="-285750" algn="just" rtl="0">
              <a:spcBef>
                <a:spcPts val="0"/>
              </a:spcBef>
              <a:spcAft>
                <a:spcPts val="0"/>
              </a:spcAft>
              <a:buClr>
                <a:schemeClr val="dk1"/>
              </a:buClr>
              <a:buSzPts val="2800"/>
              <a:buFont typeface="Arial"/>
              <a:buChar char="•"/>
            </a:pPr>
            <a:r>
              <a:rPr lang="en-US" sz="2800" b="1" i="0">
                <a:solidFill>
                  <a:schemeClr val="dk1"/>
                </a:solidFill>
                <a:latin typeface="Arial"/>
                <a:ea typeface="Arial"/>
                <a:cs typeface="Arial"/>
                <a:sym typeface="Arial"/>
              </a:rPr>
              <a:t>If the size of the datagram is smaller than or equal to the MTU</a:t>
            </a:r>
            <a:endParaRPr/>
          </a:p>
          <a:p>
            <a:pPr marL="285750" marR="0" lvl="0" indent="-54609" algn="just" rtl="0">
              <a:lnSpc>
                <a:spcPct val="42857"/>
              </a:lnSpc>
              <a:spcBef>
                <a:spcPts val="0"/>
              </a:spcBef>
              <a:spcAft>
                <a:spcPts val="0"/>
              </a:spcAft>
              <a:buClr>
                <a:schemeClr val="dk1"/>
              </a:buClr>
              <a:buSzPts val="3640"/>
              <a:buFont typeface="Arial"/>
              <a:buNone/>
            </a:pPr>
            <a:endParaRPr sz="2800" b="1" i="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a:solidFill>
                  <a:schemeClr val="dk1"/>
                </a:solidFill>
                <a:latin typeface="Arial"/>
                <a:ea typeface="Arial"/>
                <a:cs typeface="Arial"/>
                <a:sym typeface="Arial"/>
              </a:rPr>
              <a:t>The router transmits the datagram without fragmentation.</a:t>
            </a:r>
            <a:endParaRPr/>
          </a:p>
          <a:p>
            <a:pPr marL="0" marR="0" lvl="0" indent="0" algn="just" rtl="0">
              <a:spcBef>
                <a:spcPts val="0"/>
              </a:spcBef>
              <a:spcAft>
                <a:spcPts val="0"/>
              </a:spcAft>
              <a:buNone/>
            </a:pPr>
            <a:r>
              <a:rPr lang="en-US" sz="2800" b="1" i="0">
                <a:solidFill>
                  <a:schemeClr val="dk1"/>
                </a:solidFill>
                <a:latin typeface="Arial"/>
                <a:ea typeface="Arial"/>
                <a:cs typeface="Arial"/>
                <a:sym typeface="Arial"/>
              </a:rPr>
              <a:t> </a:t>
            </a:r>
            <a:endParaRPr/>
          </a:p>
          <a:p>
            <a:pPr marL="0" marR="0" lvl="0" indent="0" algn="just" rtl="0">
              <a:spcBef>
                <a:spcPts val="0"/>
              </a:spcBef>
              <a:spcAft>
                <a:spcPts val="0"/>
              </a:spcAft>
              <a:buNone/>
            </a:pPr>
            <a:r>
              <a:rPr lang="en-US" sz="2800" b="1" i="0">
                <a:solidFill>
                  <a:srgbClr val="002060"/>
                </a:solidFill>
                <a:latin typeface="Arial"/>
                <a:ea typeface="Arial"/>
                <a:cs typeface="Arial"/>
                <a:sym typeface="Arial"/>
              </a:rPr>
              <a:t>Case 2:</a:t>
            </a:r>
            <a:endParaRPr/>
          </a:p>
          <a:p>
            <a:pPr marL="285750" marR="0" lvl="0" indent="-285750" algn="just"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If the s</a:t>
            </a:r>
            <a:r>
              <a:rPr lang="en-US" sz="2800" b="1" i="0">
                <a:solidFill>
                  <a:schemeClr val="dk1"/>
                </a:solidFill>
                <a:latin typeface="Arial"/>
                <a:ea typeface="Arial"/>
                <a:cs typeface="Arial"/>
                <a:sym typeface="Arial"/>
              </a:rPr>
              <a:t>ize of the datagram is greater than the MTU and th</a:t>
            </a:r>
            <a:r>
              <a:rPr lang="en-US" sz="2800" b="1">
                <a:solidFill>
                  <a:schemeClr val="dk1"/>
                </a:solidFill>
                <a:latin typeface="Arial"/>
                <a:ea typeface="Arial"/>
                <a:cs typeface="Arial"/>
                <a:sym typeface="Arial"/>
              </a:rPr>
              <a:t>e </a:t>
            </a:r>
            <a:r>
              <a:rPr lang="en-US" sz="2800" b="1" i="0">
                <a:solidFill>
                  <a:schemeClr val="dk1"/>
                </a:solidFill>
                <a:latin typeface="Arial"/>
                <a:ea typeface="Arial"/>
                <a:cs typeface="Arial"/>
                <a:sym typeface="Arial"/>
              </a:rPr>
              <a:t>DF (Don’t Fragment) bit is set to 1</a:t>
            </a:r>
            <a:endParaRPr/>
          </a:p>
          <a:p>
            <a:pPr marL="285750" marR="0" lvl="0" indent="-54609" algn="just" rtl="0">
              <a:lnSpc>
                <a:spcPct val="42857"/>
              </a:lnSpc>
              <a:spcBef>
                <a:spcPts val="0"/>
              </a:spcBef>
              <a:spcAft>
                <a:spcPts val="0"/>
              </a:spcAft>
              <a:buClr>
                <a:schemeClr val="dk1"/>
              </a:buClr>
              <a:buSzPts val="3640"/>
              <a:buFont typeface="Arial"/>
              <a:buNone/>
            </a:pPr>
            <a:endParaRPr sz="2800" b="1" i="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a:t>
            </a:r>
            <a:r>
              <a:rPr lang="en-US" sz="2800" b="1" i="0">
                <a:solidFill>
                  <a:schemeClr val="dk1"/>
                </a:solidFill>
                <a:latin typeface="Arial"/>
                <a:ea typeface="Arial"/>
                <a:cs typeface="Arial"/>
                <a:sym typeface="Arial"/>
              </a:rPr>
              <a:t> router discards the datagram.</a:t>
            </a:r>
            <a:endParaRPr/>
          </a:p>
        </p:txBody>
      </p:sp>
      <p:sp>
        <p:nvSpPr>
          <p:cNvPr id="618" name="Google Shape;618;p33"/>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619" name="Google Shape;619;p33"/>
          <p:cNvSpPr txBox="1"/>
          <p:nvPr/>
        </p:nvSpPr>
        <p:spPr>
          <a:xfrm>
            <a:off x="1073125" y="-51550"/>
            <a:ext cx="110535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623"/>
        <p:cNvGrpSpPr/>
        <p:nvPr/>
      </p:nvGrpSpPr>
      <p:grpSpPr>
        <a:xfrm>
          <a:off x="0" y="0"/>
          <a:ext cx="0" cy="0"/>
          <a:chOff x="0" y="0"/>
          <a:chExt cx="0" cy="0"/>
        </a:xfrm>
      </p:grpSpPr>
      <p:sp>
        <p:nvSpPr>
          <p:cNvPr id="624" name="Google Shape;624;p34"/>
          <p:cNvSpPr txBox="1"/>
          <p:nvPr/>
        </p:nvSpPr>
        <p:spPr>
          <a:xfrm>
            <a:off x="2459038" y="1193772"/>
            <a:ext cx="9286097" cy="44704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a:solidFill>
                  <a:srgbClr val="002060"/>
                </a:solidFill>
                <a:latin typeface="Arial"/>
                <a:ea typeface="Arial"/>
                <a:cs typeface="Arial"/>
                <a:sym typeface="Arial"/>
              </a:rPr>
              <a:t>Case 3:</a:t>
            </a:r>
            <a:r>
              <a:rPr lang="en-US" sz="2800" b="1" i="0">
                <a:solidFill>
                  <a:schemeClr val="dk1"/>
                </a:solidFill>
                <a:latin typeface="Arial"/>
                <a:ea typeface="Arial"/>
                <a:cs typeface="Arial"/>
                <a:sym typeface="Arial"/>
              </a:rPr>
              <a:t> </a:t>
            </a:r>
            <a:endParaRPr/>
          </a:p>
          <a:p>
            <a:pPr marL="457200" marR="0" lvl="0" indent="-457200" algn="l"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If the s</a:t>
            </a:r>
            <a:r>
              <a:rPr lang="en-US" sz="2800" b="1" i="0">
                <a:solidFill>
                  <a:schemeClr val="dk1"/>
                </a:solidFill>
                <a:latin typeface="Arial"/>
                <a:ea typeface="Arial"/>
                <a:cs typeface="Arial"/>
                <a:sym typeface="Arial"/>
              </a:rPr>
              <a:t>ize of the datagram is greater than the MTU and the DF (Don’t Fragment) bit is set to 0.</a:t>
            </a:r>
            <a:endParaRPr/>
          </a:p>
          <a:p>
            <a:pPr marL="457200" marR="0" lvl="0" indent="-279400" algn="l" rtl="0">
              <a:lnSpc>
                <a:spcPct val="42857"/>
              </a:lnSpc>
              <a:spcBef>
                <a:spcPts val="0"/>
              </a:spcBef>
              <a:spcAft>
                <a:spcPts val="0"/>
              </a:spcAft>
              <a:buClr>
                <a:schemeClr val="dk1"/>
              </a:buClr>
              <a:buSzPts val="2800"/>
              <a:buFont typeface="Arial"/>
              <a:buNone/>
            </a:pPr>
            <a:endParaRPr sz="2800" b="1" i="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 router divides the datagram into fragments of size less than or equal to the MTU.</a:t>
            </a:r>
            <a:endParaRPr/>
          </a:p>
          <a:p>
            <a:pPr marL="457200" marR="0" lvl="0" indent="-279400" algn="l" rtl="0">
              <a:lnSpc>
                <a:spcPct val="42857"/>
              </a:lnSpc>
              <a:spcBef>
                <a:spcPts val="0"/>
              </a:spcBef>
              <a:spcAft>
                <a:spcPts val="0"/>
              </a:spcAft>
              <a:buClr>
                <a:schemeClr val="dk1"/>
              </a:buClr>
              <a:buSzPts val="2800"/>
              <a:buFont typeface="Arial"/>
              <a:buNone/>
            </a:pPr>
            <a:endParaRPr sz="2800" b="1" i="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800"/>
              <a:buFont typeface="Arial"/>
              <a:buChar char="•"/>
            </a:pPr>
            <a:r>
              <a:rPr lang="en-US" sz="2800" b="1">
                <a:solidFill>
                  <a:schemeClr val="dk1"/>
                </a:solidFill>
                <a:latin typeface="Arial"/>
                <a:ea typeface="Arial"/>
                <a:cs typeface="Arial"/>
                <a:sym typeface="Arial"/>
              </a:rPr>
              <a:t>The r</a:t>
            </a:r>
            <a:r>
              <a:rPr lang="en-US" sz="2800" b="1" i="0">
                <a:solidFill>
                  <a:schemeClr val="dk1"/>
                </a:solidFill>
                <a:latin typeface="Arial"/>
                <a:ea typeface="Arial"/>
                <a:cs typeface="Arial"/>
                <a:sym typeface="Arial"/>
              </a:rPr>
              <a:t>outer attaches an IP header </a:t>
            </a:r>
            <a:r>
              <a:rPr lang="en-US" sz="2800" b="1">
                <a:solidFill>
                  <a:schemeClr val="dk1"/>
                </a:solidFill>
                <a:latin typeface="Arial"/>
                <a:ea typeface="Arial"/>
                <a:cs typeface="Arial"/>
                <a:sym typeface="Arial"/>
              </a:rPr>
              <a:t>to</a:t>
            </a:r>
            <a:r>
              <a:rPr lang="en-US" sz="2800" b="1" i="0">
                <a:solidFill>
                  <a:schemeClr val="dk1"/>
                </a:solidFill>
                <a:latin typeface="Arial"/>
                <a:ea typeface="Arial"/>
                <a:cs typeface="Arial"/>
                <a:sym typeface="Arial"/>
              </a:rPr>
              <a:t> each fragment, making the </a:t>
            </a:r>
            <a:r>
              <a:rPr lang="en-US" sz="2800" b="1">
                <a:solidFill>
                  <a:schemeClr val="dk1"/>
                </a:solidFill>
                <a:latin typeface="Arial"/>
                <a:ea typeface="Arial"/>
                <a:cs typeface="Arial"/>
                <a:sym typeface="Arial"/>
              </a:rPr>
              <a:t>necessary </a:t>
            </a:r>
            <a:r>
              <a:rPr lang="en-US" sz="2800" b="1" i="0">
                <a:solidFill>
                  <a:schemeClr val="dk1"/>
                </a:solidFill>
                <a:latin typeface="Arial"/>
                <a:ea typeface="Arial"/>
                <a:cs typeface="Arial"/>
                <a:sym typeface="Arial"/>
              </a:rPr>
              <a:t>adjustments.</a:t>
            </a:r>
            <a:endParaRPr/>
          </a:p>
          <a:p>
            <a:pPr marL="457200" marR="0" lvl="0" indent="-279400" algn="l" rtl="0">
              <a:lnSpc>
                <a:spcPct val="53571"/>
              </a:lnSpc>
              <a:spcBef>
                <a:spcPts val="0"/>
              </a:spcBef>
              <a:spcAft>
                <a:spcPts val="0"/>
              </a:spcAft>
              <a:buClr>
                <a:schemeClr val="dk1"/>
              </a:buClr>
              <a:buSzPts val="2800"/>
              <a:buFont typeface="Arial"/>
              <a:buNone/>
            </a:pPr>
            <a:endParaRPr sz="2800" b="1" i="0">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800"/>
              <a:buFont typeface="Arial"/>
              <a:buChar char="•"/>
            </a:pPr>
            <a:r>
              <a:rPr lang="en-US" sz="2800" b="1" i="0">
                <a:solidFill>
                  <a:schemeClr val="dk1"/>
                </a:solidFill>
                <a:latin typeface="Arial"/>
                <a:ea typeface="Arial"/>
                <a:cs typeface="Arial"/>
                <a:sym typeface="Arial"/>
              </a:rPr>
              <a:t>The router then transmits all the fragments of the datagram.</a:t>
            </a:r>
            <a:endParaRPr/>
          </a:p>
        </p:txBody>
      </p:sp>
      <p:sp>
        <p:nvSpPr>
          <p:cNvPr id="625" name="Google Shape;625;p34"/>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626" name="Google Shape;626;p34"/>
          <p:cNvSpPr txBox="1"/>
          <p:nvPr/>
        </p:nvSpPr>
        <p:spPr>
          <a:xfrm>
            <a:off x="1073125" y="-51550"/>
            <a:ext cx="110394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630"/>
        <p:cNvGrpSpPr/>
        <p:nvPr/>
      </p:nvGrpSpPr>
      <p:grpSpPr>
        <a:xfrm>
          <a:off x="0" y="0"/>
          <a:ext cx="0" cy="0"/>
          <a:chOff x="0" y="0"/>
          <a:chExt cx="0" cy="0"/>
        </a:xfrm>
      </p:grpSpPr>
      <p:sp>
        <p:nvSpPr>
          <p:cNvPr id="631" name="Google Shape;631;p35"/>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632" name="Google Shape;632;p35"/>
          <p:cNvSpPr txBox="1"/>
          <p:nvPr/>
        </p:nvSpPr>
        <p:spPr>
          <a:xfrm>
            <a:off x="1073125" y="-51550"/>
            <a:ext cx="110535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633" name="Google Shape;633;p35"/>
          <p:cNvGrpSpPr/>
          <p:nvPr/>
        </p:nvGrpSpPr>
        <p:grpSpPr>
          <a:xfrm>
            <a:off x="4368801" y="1003860"/>
            <a:ext cx="3571875" cy="1591521"/>
            <a:chOff x="4254501" y="1003860"/>
            <a:chExt cx="3571875" cy="1591521"/>
          </a:xfrm>
        </p:grpSpPr>
        <p:sp>
          <p:nvSpPr>
            <p:cNvPr id="634" name="Google Shape;634;p35"/>
            <p:cNvSpPr/>
            <p:nvPr/>
          </p:nvSpPr>
          <p:spPr>
            <a:xfrm>
              <a:off x="4254501" y="1588348"/>
              <a:ext cx="2438399"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p35"/>
            <p:cNvSpPr/>
            <p:nvPr/>
          </p:nvSpPr>
          <p:spPr>
            <a:xfrm>
              <a:off x="6692900" y="1588348"/>
              <a:ext cx="113347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36" name="Google Shape;636;p35"/>
            <p:cNvCxnSpPr/>
            <p:nvPr/>
          </p:nvCxnSpPr>
          <p:spPr>
            <a:xfrm>
              <a:off x="6692597" y="1452638"/>
              <a:ext cx="1133779" cy="0"/>
            </a:xfrm>
            <a:prstGeom prst="straightConnector1">
              <a:avLst/>
            </a:prstGeom>
            <a:noFill/>
            <a:ln w="38100" cap="flat" cmpd="sng">
              <a:solidFill>
                <a:schemeClr val="dk1"/>
              </a:solidFill>
              <a:prstDash val="solid"/>
              <a:round/>
              <a:headEnd type="stealth" w="med" len="med"/>
              <a:tailEnd type="stealth" w="med" len="med"/>
            </a:ln>
          </p:spPr>
        </p:cxnSp>
        <p:sp>
          <p:nvSpPr>
            <p:cNvPr id="637" name="Google Shape;637;p35"/>
            <p:cNvSpPr txBox="1"/>
            <p:nvPr/>
          </p:nvSpPr>
          <p:spPr>
            <a:xfrm>
              <a:off x="5055314" y="1003860"/>
              <a:ext cx="100700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176 B</a:t>
              </a:r>
              <a:endParaRPr/>
            </a:p>
          </p:txBody>
        </p:sp>
        <p:sp>
          <p:nvSpPr>
            <p:cNvPr id="638" name="Google Shape;638;p35"/>
            <p:cNvSpPr txBox="1"/>
            <p:nvPr/>
          </p:nvSpPr>
          <p:spPr>
            <a:xfrm>
              <a:off x="6897229" y="1003860"/>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639" name="Google Shape;639;p35"/>
            <p:cNvCxnSpPr/>
            <p:nvPr/>
          </p:nvCxnSpPr>
          <p:spPr>
            <a:xfrm>
              <a:off x="4254501" y="1452638"/>
              <a:ext cx="2438096" cy="0"/>
            </a:xfrm>
            <a:prstGeom prst="straightConnector1">
              <a:avLst/>
            </a:prstGeom>
            <a:noFill/>
            <a:ln w="38100" cap="flat" cmpd="sng">
              <a:solidFill>
                <a:schemeClr val="dk1"/>
              </a:solidFill>
              <a:prstDash val="solid"/>
              <a:round/>
              <a:headEnd type="stealth" w="med" len="med"/>
              <a:tailEnd type="stealth" w="med" len="med"/>
            </a:ln>
          </p:spPr>
        </p:cxnSp>
      </p:grpSp>
      <p:sp>
        <p:nvSpPr>
          <p:cNvPr id="640" name="Google Shape;640;p35"/>
          <p:cNvSpPr txBox="1"/>
          <p:nvPr/>
        </p:nvSpPr>
        <p:spPr>
          <a:xfrm>
            <a:off x="4777191" y="2595724"/>
            <a:ext cx="304442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Received Datagram</a:t>
            </a:r>
            <a:endParaRPr/>
          </a:p>
        </p:txBody>
      </p:sp>
      <p:sp>
        <p:nvSpPr>
          <p:cNvPr id="641" name="Google Shape;641;p35"/>
          <p:cNvSpPr txBox="1"/>
          <p:nvPr/>
        </p:nvSpPr>
        <p:spPr>
          <a:xfrm>
            <a:off x="3659897" y="2976724"/>
            <a:ext cx="52790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(Second Fragment From Router -1)</a:t>
            </a:r>
            <a:endParaRPr/>
          </a:p>
        </p:txBody>
      </p:sp>
      <p:grpSp>
        <p:nvGrpSpPr>
          <p:cNvPr id="642" name="Google Shape;642;p35"/>
          <p:cNvGrpSpPr/>
          <p:nvPr/>
        </p:nvGrpSpPr>
        <p:grpSpPr>
          <a:xfrm>
            <a:off x="2474517" y="3415530"/>
            <a:ext cx="7936012" cy="3112494"/>
            <a:chOff x="2474517" y="3415530"/>
            <a:chExt cx="7936012" cy="3112494"/>
          </a:xfrm>
        </p:grpSpPr>
        <p:sp>
          <p:nvSpPr>
            <p:cNvPr id="643" name="Google Shape;643;p35"/>
            <p:cNvSpPr/>
            <p:nvPr/>
          </p:nvSpPr>
          <p:spPr>
            <a:xfrm rot="5400000">
              <a:off x="6035162" y="3497840"/>
              <a:ext cx="786921" cy="622300"/>
            </a:xfrm>
            <a:prstGeom prst="rightArrow">
              <a:avLst>
                <a:gd name="adj1" fmla="val 50000"/>
                <a:gd name="adj2"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644" name="Google Shape;644;p35"/>
            <p:cNvGrpSpPr/>
            <p:nvPr/>
          </p:nvGrpSpPr>
          <p:grpSpPr>
            <a:xfrm>
              <a:off x="2474517" y="3927640"/>
              <a:ext cx="3571875" cy="1591521"/>
              <a:chOff x="4406901" y="1156260"/>
              <a:chExt cx="3571875" cy="1591521"/>
            </a:xfrm>
          </p:grpSpPr>
          <p:sp>
            <p:nvSpPr>
              <p:cNvPr id="645" name="Google Shape;645;p35"/>
              <p:cNvSpPr/>
              <p:nvPr/>
            </p:nvSpPr>
            <p:spPr>
              <a:xfrm>
                <a:off x="4406901" y="1740748"/>
                <a:ext cx="2438399"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35"/>
              <p:cNvSpPr/>
              <p:nvPr/>
            </p:nvSpPr>
            <p:spPr>
              <a:xfrm>
                <a:off x="6845300" y="1740748"/>
                <a:ext cx="113347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47" name="Google Shape;647;p35"/>
              <p:cNvCxnSpPr/>
              <p:nvPr/>
            </p:nvCxnSpPr>
            <p:spPr>
              <a:xfrm>
                <a:off x="6844997" y="1605038"/>
                <a:ext cx="1133779" cy="0"/>
              </a:xfrm>
              <a:prstGeom prst="straightConnector1">
                <a:avLst/>
              </a:prstGeom>
              <a:noFill/>
              <a:ln w="38100" cap="flat" cmpd="sng">
                <a:solidFill>
                  <a:schemeClr val="dk1"/>
                </a:solidFill>
                <a:prstDash val="solid"/>
                <a:round/>
                <a:headEnd type="stealth" w="med" len="med"/>
                <a:tailEnd type="stealth" w="med" len="med"/>
              </a:ln>
            </p:spPr>
          </p:cxnSp>
          <p:sp>
            <p:nvSpPr>
              <p:cNvPr id="648" name="Google Shape;648;p35"/>
              <p:cNvSpPr txBox="1"/>
              <p:nvPr/>
            </p:nvSpPr>
            <p:spPr>
              <a:xfrm>
                <a:off x="5207714" y="1156260"/>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88 B</a:t>
                </a:r>
                <a:endParaRPr/>
              </a:p>
            </p:txBody>
          </p:sp>
          <p:sp>
            <p:nvSpPr>
              <p:cNvPr id="649" name="Google Shape;649;p35"/>
              <p:cNvSpPr txBox="1"/>
              <p:nvPr/>
            </p:nvSpPr>
            <p:spPr>
              <a:xfrm>
                <a:off x="7049629" y="1156260"/>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650" name="Google Shape;650;p35"/>
              <p:cNvCxnSpPr/>
              <p:nvPr/>
            </p:nvCxnSpPr>
            <p:spPr>
              <a:xfrm>
                <a:off x="4406901" y="1605038"/>
                <a:ext cx="2438096" cy="0"/>
              </a:xfrm>
              <a:prstGeom prst="straightConnector1">
                <a:avLst/>
              </a:prstGeom>
              <a:noFill/>
              <a:ln w="38100" cap="flat" cmpd="sng">
                <a:solidFill>
                  <a:schemeClr val="dk1"/>
                </a:solidFill>
                <a:prstDash val="solid"/>
                <a:round/>
                <a:headEnd type="stealth" w="med" len="med"/>
                <a:tailEnd type="stealth" w="med" len="med"/>
              </a:ln>
            </p:spPr>
          </p:cxnSp>
        </p:grpSp>
        <p:grpSp>
          <p:nvGrpSpPr>
            <p:cNvPr id="651" name="Google Shape;651;p35"/>
            <p:cNvGrpSpPr/>
            <p:nvPr/>
          </p:nvGrpSpPr>
          <p:grpSpPr>
            <a:xfrm>
              <a:off x="6838654" y="3927640"/>
              <a:ext cx="3571875" cy="1591521"/>
              <a:chOff x="4406901" y="1156260"/>
              <a:chExt cx="3571875" cy="1591521"/>
            </a:xfrm>
          </p:grpSpPr>
          <p:sp>
            <p:nvSpPr>
              <p:cNvPr id="652" name="Google Shape;652;p35"/>
              <p:cNvSpPr/>
              <p:nvPr/>
            </p:nvSpPr>
            <p:spPr>
              <a:xfrm>
                <a:off x="4406901" y="1740748"/>
                <a:ext cx="2438399"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3" name="Google Shape;653;p35"/>
              <p:cNvSpPr/>
              <p:nvPr/>
            </p:nvSpPr>
            <p:spPr>
              <a:xfrm>
                <a:off x="6845300" y="1740748"/>
                <a:ext cx="113347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54" name="Google Shape;654;p35"/>
              <p:cNvCxnSpPr/>
              <p:nvPr/>
            </p:nvCxnSpPr>
            <p:spPr>
              <a:xfrm>
                <a:off x="6844997" y="1605038"/>
                <a:ext cx="1133779" cy="0"/>
              </a:xfrm>
              <a:prstGeom prst="straightConnector1">
                <a:avLst/>
              </a:prstGeom>
              <a:noFill/>
              <a:ln w="38100" cap="flat" cmpd="sng">
                <a:solidFill>
                  <a:schemeClr val="dk1"/>
                </a:solidFill>
                <a:prstDash val="solid"/>
                <a:round/>
                <a:headEnd type="stealth" w="med" len="med"/>
                <a:tailEnd type="stealth" w="med" len="med"/>
              </a:ln>
            </p:spPr>
          </p:cxnSp>
          <p:sp>
            <p:nvSpPr>
              <p:cNvPr id="655" name="Google Shape;655;p35"/>
              <p:cNvSpPr txBox="1"/>
              <p:nvPr/>
            </p:nvSpPr>
            <p:spPr>
              <a:xfrm>
                <a:off x="5207714" y="1156260"/>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88 B</a:t>
                </a:r>
                <a:endParaRPr/>
              </a:p>
            </p:txBody>
          </p:sp>
          <p:sp>
            <p:nvSpPr>
              <p:cNvPr id="656" name="Google Shape;656;p35"/>
              <p:cNvSpPr txBox="1"/>
              <p:nvPr/>
            </p:nvSpPr>
            <p:spPr>
              <a:xfrm>
                <a:off x="7049629" y="1156260"/>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657" name="Google Shape;657;p35"/>
              <p:cNvCxnSpPr/>
              <p:nvPr/>
            </p:nvCxnSpPr>
            <p:spPr>
              <a:xfrm>
                <a:off x="4406901" y="1605038"/>
                <a:ext cx="2438096" cy="0"/>
              </a:xfrm>
              <a:prstGeom prst="straightConnector1">
                <a:avLst/>
              </a:prstGeom>
              <a:noFill/>
              <a:ln w="38100" cap="flat" cmpd="sng">
                <a:solidFill>
                  <a:schemeClr val="dk1"/>
                </a:solidFill>
                <a:prstDash val="solid"/>
                <a:round/>
                <a:headEnd type="stealth" w="med" len="med"/>
                <a:tailEnd type="stealth" w="med" len="med"/>
              </a:ln>
            </p:spPr>
          </p:cxnSp>
        </p:grpSp>
        <p:sp>
          <p:nvSpPr>
            <p:cNvPr id="658" name="Google Shape;658;p35"/>
            <p:cNvSpPr txBox="1"/>
            <p:nvPr/>
          </p:nvSpPr>
          <p:spPr>
            <a:xfrm>
              <a:off x="8355126" y="5561927"/>
              <a:ext cx="53893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1</a:t>
              </a:r>
              <a:r>
                <a:rPr lang="en-US" sz="2400" b="1" baseline="30000">
                  <a:solidFill>
                    <a:schemeClr val="dk1"/>
                  </a:solidFill>
                  <a:latin typeface="Arial"/>
                  <a:ea typeface="Arial"/>
                  <a:cs typeface="Arial"/>
                  <a:sym typeface="Arial"/>
                </a:rPr>
                <a:t>st</a:t>
              </a:r>
              <a:endParaRPr/>
            </a:p>
          </p:txBody>
        </p:sp>
        <p:sp>
          <p:nvSpPr>
            <p:cNvPr id="659" name="Google Shape;659;p35"/>
            <p:cNvSpPr txBox="1"/>
            <p:nvPr/>
          </p:nvSpPr>
          <p:spPr>
            <a:xfrm>
              <a:off x="3957326" y="5561927"/>
              <a:ext cx="6062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a:t>
              </a:r>
              <a:r>
                <a:rPr lang="en-US" sz="2400" b="1" baseline="30000">
                  <a:solidFill>
                    <a:schemeClr val="dk1"/>
                  </a:solidFill>
                  <a:latin typeface="Arial"/>
                  <a:ea typeface="Arial"/>
                  <a:cs typeface="Arial"/>
                  <a:sym typeface="Arial"/>
                </a:rPr>
                <a:t>nd</a:t>
              </a:r>
              <a:endParaRPr/>
            </a:p>
          </p:txBody>
        </p:sp>
        <p:sp>
          <p:nvSpPr>
            <p:cNvPr id="660" name="Google Shape;660;p35"/>
            <p:cNvSpPr txBox="1"/>
            <p:nvPr/>
          </p:nvSpPr>
          <p:spPr>
            <a:xfrm>
              <a:off x="4267580" y="6066358"/>
              <a:ext cx="507863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2060"/>
                  </a:solidFill>
                  <a:latin typeface="Arial"/>
                  <a:ea typeface="Arial"/>
                  <a:cs typeface="Arial"/>
                  <a:sym typeface="Arial"/>
                </a:rPr>
                <a:t>Fragments of Received Datagram</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664"/>
        <p:cNvGrpSpPr/>
        <p:nvPr/>
      </p:nvGrpSpPr>
      <p:grpSpPr>
        <a:xfrm>
          <a:off x="0" y="0"/>
          <a:ext cx="0" cy="0"/>
          <a:chOff x="0" y="0"/>
          <a:chExt cx="0" cy="0"/>
        </a:xfrm>
      </p:grpSpPr>
      <p:sp>
        <p:nvSpPr>
          <p:cNvPr id="665" name="Google Shape;665;p36"/>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pic>
        <p:nvPicPr>
          <p:cNvPr id="666" name="Google Shape;666;p36"/>
          <p:cNvPicPr preferRelativeResize="0"/>
          <p:nvPr/>
        </p:nvPicPr>
        <p:blipFill rotWithShape="1">
          <a:blip r:embed="rId3">
            <a:alphaModFix/>
          </a:blip>
          <a:srcRect/>
          <a:stretch/>
        </p:blipFill>
        <p:spPr>
          <a:xfrm>
            <a:off x="1894123" y="7013572"/>
            <a:ext cx="8403754" cy="2736856"/>
          </a:xfrm>
          <a:prstGeom prst="rect">
            <a:avLst/>
          </a:prstGeom>
          <a:noFill/>
          <a:ln>
            <a:noFill/>
          </a:ln>
        </p:spPr>
      </p:pic>
      <p:sp>
        <p:nvSpPr>
          <p:cNvPr id="667" name="Google Shape;667;p36"/>
          <p:cNvSpPr txBox="1"/>
          <p:nvPr/>
        </p:nvSpPr>
        <p:spPr>
          <a:xfrm>
            <a:off x="1073125" y="-51550"/>
            <a:ext cx="11118900" cy="860100"/>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Datagram</a:t>
            </a:r>
            <a:r>
              <a:rPr lang="en-US" sz="3400">
                <a:solidFill>
                  <a:srgbClr val="3F3F3F"/>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Encapsulation and Fragmentation</a:t>
            </a:r>
            <a:endParaRPr/>
          </a:p>
        </p:txBody>
      </p:sp>
      <p:grpSp>
        <p:nvGrpSpPr>
          <p:cNvPr id="668" name="Google Shape;668;p36"/>
          <p:cNvGrpSpPr/>
          <p:nvPr/>
        </p:nvGrpSpPr>
        <p:grpSpPr>
          <a:xfrm>
            <a:off x="9221183" y="1005816"/>
            <a:ext cx="2639300" cy="2104687"/>
            <a:chOff x="7839492" y="1069918"/>
            <a:chExt cx="2639300" cy="2104687"/>
          </a:xfrm>
        </p:grpSpPr>
        <p:grpSp>
          <p:nvGrpSpPr>
            <p:cNvPr id="669" name="Google Shape;669;p36"/>
            <p:cNvGrpSpPr/>
            <p:nvPr/>
          </p:nvGrpSpPr>
          <p:grpSpPr>
            <a:xfrm>
              <a:off x="7839492" y="1069918"/>
              <a:ext cx="2639300" cy="1600256"/>
              <a:chOff x="5207714" y="1147525"/>
              <a:chExt cx="2639300" cy="1600256"/>
            </a:xfrm>
          </p:grpSpPr>
          <p:sp>
            <p:nvSpPr>
              <p:cNvPr id="670" name="Google Shape;670;p36"/>
              <p:cNvSpPr/>
              <p:nvPr/>
            </p:nvSpPr>
            <p:spPr>
              <a:xfrm>
                <a:off x="5207714" y="1740748"/>
                <a:ext cx="163758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1" name="Google Shape;671;p36"/>
              <p:cNvSpPr/>
              <p:nvPr/>
            </p:nvSpPr>
            <p:spPr>
              <a:xfrm>
                <a:off x="6845300" y="1740748"/>
                <a:ext cx="1001714"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72" name="Google Shape;672;p36"/>
              <p:cNvCxnSpPr/>
              <p:nvPr/>
            </p:nvCxnSpPr>
            <p:spPr>
              <a:xfrm>
                <a:off x="6844997" y="1605038"/>
                <a:ext cx="1002017" cy="12887"/>
              </a:xfrm>
              <a:prstGeom prst="straightConnector1">
                <a:avLst/>
              </a:prstGeom>
              <a:noFill/>
              <a:ln w="38100" cap="flat" cmpd="sng">
                <a:solidFill>
                  <a:schemeClr val="dk1"/>
                </a:solidFill>
                <a:prstDash val="solid"/>
                <a:round/>
                <a:headEnd type="stealth" w="med" len="med"/>
                <a:tailEnd type="stealth" w="med" len="med"/>
              </a:ln>
            </p:spPr>
          </p:cxnSp>
          <p:sp>
            <p:nvSpPr>
              <p:cNvPr id="673" name="Google Shape;673;p36"/>
              <p:cNvSpPr txBox="1"/>
              <p:nvPr/>
            </p:nvSpPr>
            <p:spPr>
              <a:xfrm>
                <a:off x="5556482" y="1147525"/>
                <a:ext cx="100700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Arial"/>
                    <a:ea typeface="Arial"/>
                    <a:cs typeface="Arial"/>
                    <a:sym typeface="Arial"/>
                  </a:rPr>
                  <a:t>176 B</a:t>
                </a:r>
                <a:endParaRPr/>
              </a:p>
            </p:txBody>
          </p:sp>
          <p:sp>
            <p:nvSpPr>
              <p:cNvPr id="674" name="Google Shape;674;p36"/>
              <p:cNvSpPr txBox="1"/>
              <p:nvPr/>
            </p:nvSpPr>
            <p:spPr>
              <a:xfrm>
                <a:off x="6928262" y="1147525"/>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675" name="Google Shape;675;p36"/>
              <p:cNvCxnSpPr/>
              <p:nvPr/>
            </p:nvCxnSpPr>
            <p:spPr>
              <a:xfrm rot="10800000" flipH="1">
                <a:off x="5207714" y="1605038"/>
                <a:ext cx="1637283" cy="12887"/>
              </a:xfrm>
              <a:prstGeom prst="straightConnector1">
                <a:avLst/>
              </a:prstGeom>
              <a:noFill/>
              <a:ln w="38100" cap="flat" cmpd="sng">
                <a:solidFill>
                  <a:schemeClr val="dk1"/>
                </a:solidFill>
                <a:prstDash val="solid"/>
                <a:round/>
                <a:headEnd type="stealth" w="med" len="med"/>
                <a:tailEnd type="stealth" w="med" len="med"/>
              </a:ln>
            </p:spPr>
          </p:cxnSp>
        </p:grpSp>
        <p:sp>
          <p:nvSpPr>
            <p:cNvPr id="676" name="Google Shape;676;p36"/>
            <p:cNvSpPr txBox="1"/>
            <p:nvPr/>
          </p:nvSpPr>
          <p:spPr>
            <a:xfrm>
              <a:off x="8889677" y="2712940"/>
              <a:ext cx="53893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1</a:t>
              </a:r>
              <a:r>
                <a:rPr lang="en-US" sz="2400" b="1" baseline="30000">
                  <a:solidFill>
                    <a:schemeClr val="dk1"/>
                  </a:solidFill>
                  <a:latin typeface="Arial"/>
                  <a:ea typeface="Arial"/>
                  <a:cs typeface="Arial"/>
                  <a:sym typeface="Arial"/>
                </a:rPr>
                <a:t>st</a:t>
              </a:r>
              <a:endParaRPr/>
            </a:p>
          </p:txBody>
        </p:sp>
      </p:grpSp>
      <p:sp>
        <p:nvSpPr>
          <p:cNvPr id="677" name="Google Shape;677;p36"/>
          <p:cNvSpPr txBox="1"/>
          <p:nvPr/>
        </p:nvSpPr>
        <p:spPr>
          <a:xfrm>
            <a:off x="4272329" y="5791624"/>
            <a:ext cx="582242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002060"/>
                </a:solidFill>
                <a:latin typeface="Arial"/>
                <a:ea typeface="Arial"/>
                <a:cs typeface="Arial"/>
                <a:sym typeface="Arial"/>
              </a:rPr>
              <a:t>Fragments Received by Receiver</a:t>
            </a:r>
            <a:endParaRPr/>
          </a:p>
        </p:txBody>
      </p:sp>
      <p:grpSp>
        <p:nvGrpSpPr>
          <p:cNvPr id="678" name="Google Shape;678;p36"/>
          <p:cNvGrpSpPr/>
          <p:nvPr/>
        </p:nvGrpSpPr>
        <p:grpSpPr>
          <a:xfrm>
            <a:off x="6475697" y="1005816"/>
            <a:ext cx="2639300" cy="2104687"/>
            <a:chOff x="5017806" y="1069918"/>
            <a:chExt cx="2639300" cy="2104687"/>
          </a:xfrm>
        </p:grpSpPr>
        <p:sp>
          <p:nvSpPr>
            <p:cNvPr id="679" name="Google Shape;679;p36"/>
            <p:cNvSpPr txBox="1"/>
            <p:nvPr/>
          </p:nvSpPr>
          <p:spPr>
            <a:xfrm>
              <a:off x="6034328" y="2712940"/>
              <a:ext cx="60625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a:t>
              </a:r>
              <a:r>
                <a:rPr lang="en-US" sz="2400" b="1" baseline="30000">
                  <a:solidFill>
                    <a:schemeClr val="dk1"/>
                  </a:solidFill>
                  <a:latin typeface="Arial"/>
                  <a:ea typeface="Arial"/>
                  <a:cs typeface="Arial"/>
                  <a:sym typeface="Arial"/>
                </a:rPr>
                <a:t>nd</a:t>
              </a:r>
              <a:endParaRPr/>
            </a:p>
          </p:txBody>
        </p:sp>
        <p:grpSp>
          <p:nvGrpSpPr>
            <p:cNvPr id="680" name="Google Shape;680;p36"/>
            <p:cNvGrpSpPr/>
            <p:nvPr/>
          </p:nvGrpSpPr>
          <p:grpSpPr>
            <a:xfrm>
              <a:off x="5017806" y="1069918"/>
              <a:ext cx="2639300" cy="1600256"/>
              <a:chOff x="5207714" y="1147525"/>
              <a:chExt cx="2639300" cy="1600256"/>
            </a:xfrm>
          </p:grpSpPr>
          <p:sp>
            <p:nvSpPr>
              <p:cNvPr id="681" name="Google Shape;681;p36"/>
              <p:cNvSpPr/>
              <p:nvPr/>
            </p:nvSpPr>
            <p:spPr>
              <a:xfrm>
                <a:off x="5207714" y="1740748"/>
                <a:ext cx="163758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36"/>
              <p:cNvSpPr/>
              <p:nvPr/>
            </p:nvSpPr>
            <p:spPr>
              <a:xfrm>
                <a:off x="6845300" y="1740748"/>
                <a:ext cx="1001714"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83" name="Google Shape;683;p36"/>
              <p:cNvCxnSpPr/>
              <p:nvPr/>
            </p:nvCxnSpPr>
            <p:spPr>
              <a:xfrm>
                <a:off x="6844997" y="1605038"/>
                <a:ext cx="1002017" cy="12887"/>
              </a:xfrm>
              <a:prstGeom prst="straightConnector1">
                <a:avLst/>
              </a:prstGeom>
              <a:noFill/>
              <a:ln w="38100" cap="flat" cmpd="sng">
                <a:solidFill>
                  <a:schemeClr val="dk1"/>
                </a:solidFill>
                <a:prstDash val="solid"/>
                <a:round/>
                <a:headEnd type="stealth" w="med" len="med"/>
                <a:tailEnd type="stealth" w="med" len="med"/>
              </a:ln>
            </p:spPr>
          </p:cxnSp>
          <p:sp>
            <p:nvSpPr>
              <p:cNvPr id="684" name="Google Shape;684;p36"/>
              <p:cNvSpPr txBox="1"/>
              <p:nvPr/>
            </p:nvSpPr>
            <p:spPr>
              <a:xfrm>
                <a:off x="5642242" y="1147525"/>
                <a:ext cx="8354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Arial"/>
                    <a:ea typeface="Arial"/>
                    <a:cs typeface="Arial"/>
                    <a:sym typeface="Arial"/>
                  </a:rPr>
                  <a:t>88 B</a:t>
                </a:r>
                <a:endParaRPr/>
              </a:p>
            </p:txBody>
          </p:sp>
          <p:sp>
            <p:nvSpPr>
              <p:cNvPr id="685" name="Google Shape;685;p36"/>
              <p:cNvSpPr txBox="1"/>
              <p:nvPr/>
            </p:nvSpPr>
            <p:spPr>
              <a:xfrm>
                <a:off x="6928262" y="1147525"/>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686" name="Google Shape;686;p36"/>
              <p:cNvCxnSpPr/>
              <p:nvPr/>
            </p:nvCxnSpPr>
            <p:spPr>
              <a:xfrm rot="10800000" flipH="1">
                <a:off x="5207714" y="1605038"/>
                <a:ext cx="1637283" cy="12887"/>
              </a:xfrm>
              <a:prstGeom prst="straightConnector1">
                <a:avLst/>
              </a:prstGeom>
              <a:noFill/>
              <a:ln w="38100" cap="flat" cmpd="sng">
                <a:solidFill>
                  <a:schemeClr val="dk1"/>
                </a:solidFill>
                <a:prstDash val="solid"/>
                <a:round/>
                <a:headEnd type="stealth" w="med" len="med"/>
                <a:tailEnd type="stealth" w="med" len="med"/>
              </a:ln>
            </p:spPr>
          </p:cxnSp>
        </p:grpSp>
      </p:grpSp>
      <p:grpSp>
        <p:nvGrpSpPr>
          <p:cNvPr id="687" name="Google Shape;687;p36"/>
          <p:cNvGrpSpPr/>
          <p:nvPr/>
        </p:nvGrpSpPr>
        <p:grpSpPr>
          <a:xfrm>
            <a:off x="5397480" y="3308230"/>
            <a:ext cx="2639300" cy="2104687"/>
            <a:chOff x="2137229" y="1069918"/>
            <a:chExt cx="2639300" cy="2104687"/>
          </a:xfrm>
        </p:grpSpPr>
        <p:sp>
          <p:nvSpPr>
            <p:cNvPr id="688" name="Google Shape;688;p36"/>
            <p:cNvSpPr txBox="1"/>
            <p:nvPr/>
          </p:nvSpPr>
          <p:spPr>
            <a:xfrm>
              <a:off x="3176193" y="2712940"/>
              <a:ext cx="56137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3</a:t>
              </a:r>
              <a:r>
                <a:rPr lang="en-US" sz="2400" b="1" baseline="30000">
                  <a:solidFill>
                    <a:schemeClr val="dk1"/>
                  </a:solidFill>
                  <a:latin typeface="Arial"/>
                  <a:ea typeface="Arial"/>
                  <a:cs typeface="Arial"/>
                  <a:sym typeface="Arial"/>
                </a:rPr>
                <a:t>rd</a:t>
              </a:r>
              <a:endParaRPr/>
            </a:p>
          </p:txBody>
        </p:sp>
        <p:grpSp>
          <p:nvGrpSpPr>
            <p:cNvPr id="689" name="Google Shape;689;p36"/>
            <p:cNvGrpSpPr/>
            <p:nvPr/>
          </p:nvGrpSpPr>
          <p:grpSpPr>
            <a:xfrm>
              <a:off x="2137229" y="1069918"/>
              <a:ext cx="2639300" cy="1600256"/>
              <a:chOff x="5207714" y="1147525"/>
              <a:chExt cx="2639300" cy="1600256"/>
            </a:xfrm>
          </p:grpSpPr>
          <p:sp>
            <p:nvSpPr>
              <p:cNvPr id="690" name="Google Shape;690;p36"/>
              <p:cNvSpPr/>
              <p:nvPr/>
            </p:nvSpPr>
            <p:spPr>
              <a:xfrm>
                <a:off x="5207714" y="1740748"/>
                <a:ext cx="163758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36"/>
              <p:cNvSpPr/>
              <p:nvPr/>
            </p:nvSpPr>
            <p:spPr>
              <a:xfrm>
                <a:off x="6845300" y="1740748"/>
                <a:ext cx="1001714"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692" name="Google Shape;692;p36"/>
              <p:cNvCxnSpPr/>
              <p:nvPr/>
            </p:nvCxnSpPr>
            <p:spPr>
              <a:xfrm>
                <a:off x="6844997" y="1605038"/>
                <a:ext cx="1002017" cy="12887"/>
              </a:xfrm>
              <a:prstGeom prst="straightConnector1">
                <a:avLst/>
              </a:prstGeom>
              <a:noFill/>
              <a:ln w="38100" cap="flat" cmpd="sng">
                <a:solidFill>
                  <a:schemeClr val="dk1"/>
                </a:solidFill>
                <a:prstDash val="solid"/>
                <a:round/>
                <a:headEnd type="stealth" w="med" len="med"/>
                <a:tailEnd type="stealth" w="med" len="med"/>
              </a:ln>
            </p:spPr>
          </p:cxnSp>
          <p:sp>
            <p:nvSpPr>
              <p:cNvPr id="693" name="Google Shape;693;p36"/>
              <p:cNvSpPr txBox="1"/>
              <p:nvPr/>
            </p:nvSpPr>
            <p:spPr>
              <a:xfrm>
                <a:off x="5642242" y="1147525"/>
                <a:ext cx="83548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Arial"/>
                    <a:ea typeface="Arial"/>
                    <a:cs typeface="Arial"/>
                    <a:sym typeface="Arial"/>
                  </a:rPr>
                  <a:t>88 B</a:t>
                </a:r>
                <a:endParaRPr/>
              </a:p>
            </p:txBody>
          </p:sp>
          <p:sp>
            <p:nvSpPr>
              <p:cNvPr id="694" name="Google Shape;694;p36"/>
              <p:cNvSpPr txBox="1"/>
              <p:nvPr/>
            </p:nvSpPr>
            <p:spPr>
              <a:xfrm>
                <a:off x="6928262" y="1147525"/>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695" name="Google Shape;695;p36"/>
              <p:cNvCxnSpPr/>
              <p:nvPr/>
            </p:nvCxnSpPr>
            <p:spPr>
              <a:xfrm rot="10800000" flipH="1">
                <a:off x="5207714" y="1605038"/>
                <a:ext cx="1637283" cy="12887"/>
              </a:xfrm>
              <a:prstGeom prst="straightConnector1">
                <a:avLst/>
              </a:prstGeom>
              <a:noFill/>
              <a:ln w="38100" cap="flat" cmpd="sng">
                <a:solidFill>
                  <a:schemeClr val="dk1"/>
                </a:solidFill>
                <a:prstDash val="solid"/>
                <a:round/>
                <a:headEnd type="stealth" w="med" len="med"/>
                <a:tailEnd type="stealth" w="med" len="med"/>
              </a:ln>
            </p:spPr>
          </p:cxnSp>
        </p:grpSp>
      </p:grpSp>
      <p:grpSp>
        <p:nvGrpSpPr>
          <p:cNvPr id="696" name="Google Shape;696;p36"/>
          <p:cNvGrpSpPr/>
          <p:nvPr/>
        </p:nvGrpSpPr>
        <p:grpSpPr>
          <a:xfrm>
            <a:off x="2639503" y="3308832"/>
            <a:ext cx="2639300" cy="2104687"/>
            <a:chOff x="-582648" y="1070520"/>
            <a:chExt cx="2639300" cy="2104687"/>
          </a:xfrm>
        </p:grpSpPr>
        <p:sp>
          <p:nvSpPr>
            <p:cNvPr id="697" name="Google Shape;697;p36"/>
            <p:cNvSpPr txBox="1"/>
            <p:nvPr/>
          </p:nvSpPr>
          <p:spPr>
            <a:xfrm>
              <a:off x="461927" y="2713542"/>
              <a:ext cx="55015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4</a:t>
              </a:r>
              <a:r>
                <a:rPr lang="en-US" sz="2400" b="1" baseline="30000">
                  <a:solidFill>
                    <a:schemeClr val="dk1"/>
                  </a:solidFill>
                  <a:latin typeface="Arial"/>
                  <a:ea typeface="Arial"/>
                  <a:cs typeface="Arial"/>
                  <a:sym typeface="Arial"/>
                </a:rPr>
                <a:t>th</a:t>
              </a:r>
              <a:endParaRPr/>
            </a:p>
          </p:txBody>
        </p:sp>
        <p:grpSp>
          <p:nvGrpSpPr>
            <p:cNvPr id="698" name="Google Shape;698;p36"/>
            <p:cNvGrpSpPr/>
            <p:nvPr/>
          </p:nvGrpSpPr>
          <p:grpSpPr>
            <a:xfrm>
              <a:off x="-582648" y="1070520"/>
              <a:ext cx="2639300" cy="1600256"/>
              <a:chOff x="5207714" y="1147525"/>
              <a:chExt cx="2639300" cy="1600256"/>
            </a:xfrm>
          </p:grpSpPr>
          <p:sp>
            <p:nvSpPr>
              <p:cNvPr id="699" name="Google Shape;699;p36"/>
              <p:cNvSpPr/>
              <p:nvPr/>
            </p:nvSpPr>
            <p:spPr>
              <a:xfrm>
                <a:off x="5207714" y="1740748"/>
                <a:ext cx="1637586"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0" name="Google Shape;700;p36"/>
              <p:cNvSpPr/>
              <p:nvPr/>
            </p:nvSpPr>
            <p:spPr>
              <a:xfrm>
                <a:off x="6845300" y="1740748"/>
                <a:ext cx="1001714" cy="100703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701" name="Google Shape;701;p36"/>
              <p:cNvCxnSpPr/>
              <p:nvPr/>
            </p:nvCxnSpPr>
            <p:spPr>
              <a:xfrm>
                <a:off x="6844997" y="1605038"/>
                <a:ext cx="1002017" cy="12887"/>
              </a:xfrm>
              <a:prstGeom prst="straightConnector1">
                <a:avLst/>
              </a:prstGeom>
              <a:noFill/>
              <a:ln w="38100" cap="flat" cmpd="sng">
                <a:solidFill>
                  <a:schemeClr val="dk1"/>
                </a:solidFill>
                <a:prstDash val="solid"/>
                <a:round/>
                <a:headEnd type="stealth" w="med" len="med"/>
                <a:tailEnd type="stealth" w="med" len="med"/>
              </a:ln>
            </p:spPr>
          </p:cxnSp>
          <p:sp>
            <p:nvSpPr>
              <p:cNvPr id="702" name="Google Shape;702;p36"/>
              <p:cNvSpPr txBox="1"/>
              <p:nvPr/>
            </p:nvSpPr>
            <p:spPr>
              <a:xfrm>
                <a:off x="5556482" y="1147525"/>
                <a:ext cx="1007007"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Arial"/>
                    <a:ea typeface="Arial"/>
                    <a:cs typeface="Arial"/>
                    <a:sym typeface="Arial"/>
                  </a:rPr>
                  <a:t>148 B</a:t>
                </a:r>
                <a:endParaRPr/>
              </a:p>
            </p:txBody>
          </p:sp>
          <p:sp>
            <p:nvSpPr>
              <p:cNvPr id="703" name="Google Shape;703;p36"/>
              <p:cNvSpPr txBox="1"/>
              <p:nvPr/>
            </p:nvSpPr>
            <p:spPr>
              <a:xfrm>
                <a:off x="6928262" y="1147525"/>
                <a:ext cx="83548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Arial"/>
                    <a:ea typeface="Arial"/>
                    <a:cs typeface="Arial"/>
                    <a:sym typeface="Arial"/>
                  </a:rPr>
                  <a:t>20 B</a:t>
                </a:r>
                <a:endParaRPr/>
              </a:p>
            </p:txBody>
          </p:sp>
          <p:cxnSp>
            <p:nvCxnSpPr>
              <p:cNvPr id="704" name="Google Shape;704;p36"/>
              <p:cNvCxnSpPr/>
              <p:nvPr/>
            </p:nvCxnSpPr>
            <p:spPr>
              <a:xfrm rot="10800000" flipH="1">
                <a:off x="5207714" y="1605038"/>
                <a:ext cx="1637283" cy="12887"/>
              </a:xfrm>
              <a:prstGeom prst="straightConnector1">
                <a:avLst/>
              </a:prstGeom>
              <a:noFill/>
              <a:ln w="38100" cap="flat" cmpd="sng">
                <a:solidFill>
                  <a:schemeClr val="dk1"/>
                </a:solidFill>
                <a:prstDash val="solid"/>
                <a:round/>
                <a:headEnd type="stealth" w="med" len="med"/>
                <a:tailEnd type="stealth" w="med" len="med"/>
              </a:ln>
            </p:spPr>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708"/>
        <p:cNvGrpSpPr/>
        <p:nvPr/>
      </p:nvGrpSpPr>
      <p:grpSpPr>
        <a:xfrm>
          <a:off x="0" y="0"/>
          <a:ext cx="0" cy="0"/>
          <a:chOff x="0" y="0"/>
          <a:chExt cx="0" cy="0"/>
        </a:xfrm>
      </p:grpSpPr>
      <p:sp>
        <p:nvSpPr>
          <p:cNvPr id="709" name="Google Shape;709;p37"/>
          <p:cNvSpPr txBox="1"/>
          <p:nvPr/>
        </p:nvSpPr>
        <p:spPr>
          <a:xfrm>
            <a:off x="607464" y="336294"/>
            <a:ext cx="11253019" cy="860112"/>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3F3F3F"/>
              </a:buClr>
              <a:buSzPts val="3400"/>
              <a:buFont typeface="Calibri"/>
              <a:buNone/>
            </a:pPr>
            <a:endParaRPr sz="3400">
              <a:solidFill>
                <a:srgbClr val="3F3F3F"/>
              </a:solidFill>
              <a:latin typeface="Times New Roman"/>
              <a:ea typeface="Times New Roman"/>
              <a:cs typeface="Times New Roman"/>
              <a:sym typeface="Times New Roman"/>
            </a:endParaRPr>
          </a:p>
        </p:txBody>
      </p:sp>
      <p:sp>
        <p:nvSpPr>
          <p:cNvPr id="710" name="Google Shape;710;p37"/>
          <p:cNvSpPr txBox="1"/>
          <p:nvPr/>
        </p:nvSpPr>
        <p:spPr>
          <a:xfrm>
            <a:off x="4071150" y="2766593"/>
            <a:ext cx="4758057" cy="889758"/>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5F0000"/>
              </a:buClr>
              <a:buSzPts val="6600"/>
              <a:buFont typeface="Arial"/>
              <a:buNone/>
            </a:pPr>
            <a:r>
              <a:rPr lang="en-US" sz="6600" b="1">
                <a:solidFill>
                  <a:srgbClr val="5F0000"/>
                </a:solidFill>
                <a:latin typeface="Arial"/>
                <a:ea typeface="Arial"/>
                <a:cs typeface="Arial"/>
                <a:sym typeface="Arial"/>
              </a:rPr>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p:nvPr/>
        </p:nvSpPr>
        <p:spPr>
          <a:xfrm>
            <a:off x="2468254" y="1002093"/>
            <a:ext cx="9476100" cy="383177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700" b="1" i="0" dirty="0">
                <a:solidFill>
                  <a:schemeClr val="dk1"/>
                </a:solidFill>
                <a:latin typeface="Arial"/>
                <a:ea typeface="Arial"/>
                <a:cs typeface="Arial"/>
                <a:sym typeface="Arial"/>
              </a:rPr>
              <a:t>The services which are offered by the network layer protocol are as follows</a:t>
            </a:r>
            <a:r>
              <a:rPr lang="en-US" sz="2700" b="1" dirty="0">
                <a:solidFill>
                  <a:schemeClr val="dk1"/>
                </a:solidFill>
                <a:latin typeface="Arial"/>
                <a:ea typeface="Arial"/>
                <a:cs typeface="Arial"/>
                <a:sym typeface="Arial"/>
              </a:rPr>
              <a:t> –</a:t>
            </a:r>
            <a:endParaRPr sz="2700" b="1" i="0"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endParaRPr sz="2700" b="1" i="0" dirty="0">
              <a:solidFill>
                <a:schemeClr val="dk1"/>
              </a:solidFill>
              <a:latin typeface="Arial"/>
              <a:ea typeface="Arial"/>
              <a:cs typeface="Arial"/>
              <a:sym typeface="Arial"/>
            </a:endParaRPr>
          </a:p>
          <a:p>
            <a:pPr marL="0" marR="0" lvl="0" indent="0" algn="just" rtl="0">
              <a:lnSpc>
                <a:spcPct val="100000"/>
              </a:lnSpc>
              <a:spcBef>
                <a:spcPts val="0"/>
              </a:spcBef>
              <a:spcAft>
                <a:spcPts val="0"/>
              </a:spcAft>
              <a:buNone/>
            </a:pPr>
            <a:r>
              <a:rPr lang="en-US" sz="2700" b="1" i="0" dirty="0">
                <a:solidFill>
                  <a:srgbClr val="002060"/>
                </a:solidFill>
                <a:latin typeface="Arial"/>
                <a:ea typeface="Arial"/>
                <a:cs typeface="Arial"/>
                <a:sym typeface="Arial"/>
              </a:rPr>
              <a:t>Packetizing</a:t>
            </a:r>
            <a:r>
              <a:rPr lang="en-US" sz="2700" b="1" dirty="0">
                <a:solidFill>
                  <a:srgbClr val="002060"/>
                </a:solidFill>
                <a:latin typeface="Arial"/>
                <a:ea typeface="Arial"/>
                <a:cs typeface="Arial"/>
                <a:sym typeface="Arial"/>
              </a:rPr>
              <a:t>:</a:t>
            </a:r>
            <a:endParaRPr sz="2700" b="1" i="0" dirty="0">
              <a:solidFill>
                <a:srgbClr val="002060"/>
              </a:solidFill>
              <a:latin typeface="Arial"/>
              <a:ea typeface="Arial"/>
              <a:cs typeface="Arial"/>
              <a:sym typeface="Arial"/>
            </a:endParaRPr>
          </a:p>
          <a:p>
            <a:pPr marL="285750" marR="0" lvl="0" indent="-279400" algn="just" rtl="0">
              <a:lnSpc>
                <a:spcPct val="100000"/>
              </a:lnSpc>
              <a:spcBef>
                <a:spcPts val="0"/>
              </a:spcBef>
              <a:spcAft>
                <a:spcPts val="0"/>
              </a:spcAft>
              <a:buClr>
                <a:schemeClr val="dk1"/>
              </a:buClr>
              <a:buSzPts val="2700"/>
              <a:buFont typeface="Arial"/>
              <a:buChar char="•"/>
            </a:pPr>
            <a:r>
              <a:rPr lang="en-US" sz="2700" b="1" i="0" dirty="0">
                <a:solidFill>
                  <a:schemeClr val="dk1"/>
                </a:solidFill>
                <a:latin typeface="Arial"/>
                <a:ea typeface="Arial"/>
                <a:cs typeface="Arial"/>
                <a:sym typeface="Arial"/>
              </a:rPr>
              <a:t>Packetizing is the process of encapsulating data received from upper layers (also </a:t>
            </a:r>
            <a:r>
              <a:rPr lang="en-US" sz="2700" b="1" dirty="0">
                <a:solidFill>
                  <a:schemeClr val="dk1"/>
                </a:solidFill>
                <a:latin typeface="Arial"/>
                <a:ea typeface="Arial"/>
                <a:cs typeface="Arial"/>
                <a:sym typeface="Arial"/>
              </a:rPr>
              <a:t>known</a:t>
            </a:r>
            <a:r>
              <a:rPr lang="en-US" sz="2700" b="1" i="0" dirty="0">
                <a:solidFill>
                  <a:schemeClr val="dk1"/>
                </a:solidFill>
                <a:latin typeface="Arial"/>
                <a:ea typeface="Arial"/>
                <a:cs typeface="Arial"/>
                <a:sym typeface="Arial"/>
              </a:rPr>
              <a:t> as the payload) into a Network layer packet at the source and decapsulating the payload from the Network layer packet at the destination. </a:t>
            </a:r>
            <a:endParaRPr sz="2700" b="1" i="0" dirty="0">
              <a:solidFill>
                <a:schemeClr val="dk1"/>
              </a:solidFill>
              <a:latin typeface="Arial"/>
              <a:ea typeface="Arial"/>
              <a:cs typeface="Arial"/>
              <a:sym typeface="Arial"/>
            </a:endParaRPr>
          </a:p>
        </p:txBody>
      </p:sp>
      <p:sp>
        <p:nvSpPr>
          <p:cNvPr id="145" name="Google Shape;145;p5"/>
          <p:cNvSpPr txBox="1"/>
          <p:nvPr/>
        </p:nvSpPr>
        <p:spPr>
          <a:xfrm>
            <a:off x="3768034" y="129243"/>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extLst>
      <p:ext uri="{BB962C8B-B14F-4D97-AF65-F5344CB8AC3E}">
        <p14:creationId xmlns:p14="http://schemas.microsoft.com/office/powerpoint/2010/main" val="378650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5"/>
          <p:cNvSpPr txBox="1"/>
          <p:nvPr/>
        </p:nvSpPr>
        <p:spPr>
          <a:xfrm>
            <a:off x="2509198" y="1193160"/>
            <a:ext cx="9476100" cy="3416279"/>
          </a:xfrm>
          <a:prstGeom prst="rect">
            <a:avLst/>
          </a:prstGeom>
          <a:noFill/>
          <a:ln>
            <a:noFill/>
          </a:ln>
        </p:spPr>
        <p:txBody>
          <a:bodyPr spcFirstLastPara="1" wrap="square" lIns="91425" tIns="45700" rIns="91425" bIns="45700" anchor="t" anchorCtr="0">
            <a:spAutoFit/>
          </a:bodyPr>
          <a:lstStyle/>
          <a:p>
            <a:pPr marL="285750" marR="0" lvl="0" indent="-279400" algn="just" rtl="0">
              <a:lnSpc>
                <a:spcPct val="100000"/>
              </a:lnSpc>
              <a:spcBef>
                <a:spcPts val="0"/>
              </a:spcBef>
              <a:spcAft>
                <a:spcPts val="0"/>
              </a:spcAft>
              <a:buClr>
                <a:schemeClr val="dk1"/>
              </a:buClr>
              <a:buSzPts val="2700"/>
              <a:buFont typeface="Arial"/>
              <a:buChar char="•"/>
            </a:pPr>
            <a:r>
              <a:rPr lang="en-US" sz="2700" b="1" dirty="0" smtClean="0">
                <a:solidFill>
                  <a:schemeClr val="dk1"/>
                </a:solidFill>
                <a:latin typeface="Arial"/>
                <a:ea typeface="Arial"/>
                <a:cs typeface="Arial"/>
                <a:sym typeface="Arial"/>
              </a:rPr>
              <a:t>At </a:t>
            </a:r>
            <a:r>
              <a:rPr lang="en-US" sz="2700" b="1" dirty="0">
                <a:solidFill>
                  <a:schemeClr val="dk1"/>
                </a:solidFill>
                <a:latin typeface="Arial"/>
                <a:ea typeface="Arial"/>
                <a:cs typeface="Arial"/>
                <a:sym typeface="Arial"/>
              </a:rPr>
              <a:t>t</a:t>
            </a:r>
            <a:r>
              <a:rPr lang="en-US" sz="2700" b="1" i="0" dirty="0">
                <a:solidFill>
                  <a:schemeClr val="dk1"/>
                </a:solidFill>
                <a:latin typeface="Arial"/>
                <a:ea typeface="Arial"/>
                <a:cs typeface="Arial"/>
                <a:sym typeface="Arial"/>
              </a:rPr>
              <a:t>he source, the Network layer adds a header containing the source and destination addresses, along with other relevant information required by the Network layer protocol. </a:t>
            </a:r>
            <a:endParaRPr lang="en-US" sz="2700" b="1" i="0" dirty="0" smtClean="0">
              <a:solidFill>
                <a:schemeClr val="dk1"/>
              </a:solidFill>
              <a:latin typeface="Arial"/>
              <a:ea typeface="Arial"/>
              <a:cs typeface="Arial"/>
              <a:sym typeface="Arial"/>
            </a:endParaRPr>
          </a:p>
          <a:p>
            <a:pPr marL="285750" marR="0" lvl="0" indent="-279400" algn="just" rtl="0">
              <a:lnSpc>
                <a:spcPct val="100000"/>
              </a:lnSpc>
              <a:spcBef>
                <a:spcPts val="0"/>
              </a:spcBef>
              <a:spcAft>
                <a:spcPts val="0"/>
              </a:spcAft>
              <a:buClr>
                <a:schemeClr val="dk1"/>
              </a:buClr>
              <a:buSzPts val="2700"/>
              <a:buFont typeface="Arial"/>
              <a:buChar char="•"/>
            </a:pPr>
            <a:endParaRPr lang="en-US" sz="2700" b="1" dirty="0">
              <a:solidFill>
                <a:schemeClr val="dk1"/>
              </a:solidFill>
            </a:endParaRPr>
          </a:p>
          <a:p>
            <a:pPr marL="285750" marR="0" lvl="0" indent="-279400" algn="just" rtl="0">
              <a:lnSpc>
                <a:spcPct val="100000"/>
              </a:lnSpc>
              <a:spcBef>
                <a:spcPts val="0"/>
              </a:spcBef>
              <a:spcAft>
                <a:spcPts val="0"/>
              </a:spcAft>
              <a:buClr>
                <a:schemeClr val="dk1"/>
              </a:buClr>
              <a:buSzPts val="2700"/>
              <a:buFont typeface="Arial"/>
              <a:buChar char="•"/>
            </a:pPr>
            <a:endParaRPr lang="en-US" sz="2700" b="1" i="0" dirty="0" smtClean="0">
              <a:solidFill>
                <a:schemeClr val="dk1"/>
              </a:solidFill>
              <a:latin typeface="Arial"/>
              <a:ea typeface="Arial"/>
              <a:cs typeface="Arial"/>
              <a:sym typeface="Arial"/>
            </a:endParaRPr>
          </a:p>
          <a:p>
            <a:pPr marL="285750" marR="0" lvl="0" indent="-279400" algn="just" rtl="0">
              <a:lnSpc>
                <a:spcPct val="100000"/>
              </a:lnSpc>
              <a:spcBef>
                <a:spcPts val="0"/>
              </a:spcBef>
              <a:spcAft>
                <a:spcPts val="0"/>
              </a:spcAft>
              <a:buClr>
                <a:schemeClr val="dk1"/>
              </a:buClr>
              <a:buSzPts val="2700"/>
              <a:buFont typeface="Arial"/>
              <a:buChar char="•"/>
            </a:pPr>
            <a:r>
              <a:rPr lang="en-US" sz="2700" b="1" i="0" dirty="0" smtClean="0">
                <a:solidFill>
                  <a:schemeClr val="dk1"/>
                </a:solidFill>
                <a:latin typeface="Arial"/>
                <a:ea typeface="Arial"/>
                <a:cs typeface="Arial"/>
                <a:sym typeface="Arial"/>
              </a:rPr>
              <a:t>This </a:t>
            </a:r>
            <a:r>
              <a:rPr lang="en-US" sz="2700" b="1" i="0" dirty="0">
                <a:solidFill>
                  <a:schemeClr val="dk1"/>
                </a:solidFill>
                <a:latin typeface="Arial"/>
                <a:ea typeface="Arial"/>
                <a:cs typeface="Arial"/>
                <a:sym typeface="Arial"/>
              </a:rPr>
              <a:t>packet is then delivered  to the Data </a:t>
            </a:r>
            <a:r>
              <a:rPr lang="en-US" sz="2700" b="1" dirty="0">
                <a:solidFill>
                  <a:schemeClr val="dk1"/>
                </a:solidFill>
                <a:latin typeface="Arial"/>
                <a:ea typeface="Arial"/>
                <a:cs typeface="Arial"/>
                <a:sym typeface="Arial"/>
              </a:rPr>
              <a:t>L</a:t>
            </a:r>
            <a:r>
              <a:rPr lang="en-US" sz="2700" b="1" i="0" dirty="0">
                <a:solidFill>
                  <a:schemeClr val="dk1"/>
                </a:solidFill>
                <a:latin typeface="Arial"/>
                <a:ea typeface="Arial"/>
                <a:cs typeface="Arial"/>
                <a:sym typeface="Arial"/>
              </a:rPr>
              <a:t>ink layer for further transmission. </a:t>
            </a:r>
            <a:endParaRPr sz="1300" dirty="0"/>
          </a:p>
        </p:txBody>
      </p:sp>
      <p:sp>
        <p:nvSpPr>
          <p:cNvPr id="145" name="Google Shape;145;p5"/>
          <p:cNvSpPr txBox="1"/>
          <p:nvPr/>
        </p:nvSpPr>
        <p:spPr>
          <a:xfrm>
            <a:off x="3836274" y="142891"/>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dirty="0">
                <a:solidFill>
                  <a:srgbClr val="5F0000"/>
                </a:solidFill>
                <a:latin typeface="Arial"/>
                <a:ea typeface="Arial"/>
                <a:cs typeface="Arial"/>
                <a:sym typeface="Arial"/>
              </a:rPr>
              <a:t>Network</a:t>
            </a:r>
            <a:r>
              <a:rPr lang="en-US" sz="3400" b="1" dirty="0">
                <a:solidFill>
                  <a:srgbClr val="5E2C16"/>
                </a:solidFill>
                <a:latin typeface="Times New Roman"/>
                <a:ea typeface="Times New Roman"/>
                <a:cs typeface="Times New Roman"/>
                <a:sym typeface="Times New Roman"/>
              </a:rPr>
              <a:t> </a:t>
            </a:r>
            <a:r>
              <a:rPr lang="en-US" sz="4000" b="1" dirty="0">
                <a:solidFill>
                  <a:srgbClr val="5F0000"/>
                </a:solidFill>
                <a:latin typeface="Arial"/>
                <a:ea typeface="Arial"/>
                <a:cs typeface="Arial"/>
                <a:sym typeface="Arial"/>
              </a:rPr>
              <a:t>Layer Service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9"/>
        <p:cNvGrpSpPr/>
        <p:nvPr/>
      </p:nvGrpSpPr>
      <p:grpSpPr>
        <a:xfrm>
          <a:off x="0" y="0"/>
          <a:ext cx="0" cy="0"/>
          <a:chOff x="0" y="0"/>
          <a:chExt cx="0" cy="0"/>
        </a:xfrm>
      </p:grpSpPr>
      <p:sp>
        <p:nvSpPr>
          <p:cNvPr id="150" name="Google Shape;150;p6"/>
          <p:cNvSpPr txBox="1"/>
          <p:nvPr/>
        </p:nvSpPr>
        <p:spPr>
          <a:xfrm>
            <a:off x="2495550" y="1319506"/>
            <a:ext cx="9419700" cy="310850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a:solidFill>
                  <a:srgbClr val="002060"/>
                </a:solidFill>
                <a:latin typeface="Arial"/>
                <a:ea typeface="Arial"/>
                <a:cs typeface="Arial"/>
                <a:sym typeface="Arial"/>
              </a:rPr>
              <a:t>Routing and Forwarding:</a:t>
            </a:r>
            <a:endParaRPr dirty="0"/>
          </a:p>
          <a:p>
            <a:pPr marL="0" marR="0" lvl="0" indent="0" algn="just" rtl="0">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a:solidFill>
                  <a:schemeClr val="dk1"/>
                </a:solidFill>
                <a:latin typeface="Arial"/>
                <a:ea typeface="Arial"/>
                <a:cs typeface="Arial"/>
                <a:sym typeface="Arial"/>
              </a:rPr>
              <a:t>These are two </a:t>
            </a:r>
            <a:r>
              <a:rPr lang="en-US" sz="2800" b="1" dirty="0">
                <a:solidFill>
                  <a:schemeClr val="dk1"/>
                </a:solidFill>
                <a:latin typeface="Arial"/>
                <a:ea typeface="Arial"/>
                <a:cs typeface="Arial"/>
                <a:sym typeface="Arial"/>
              </a:rPr>
              <a:t>additional</a:t>
            </a:r>
            <a:r>
              <a:rPr lang="en-US" sz="2800" b="1" i="0" dirty="0">
                <a:solidFill>
                  <a:schemeClr val="dk1"/>
                </a:solidFill>
                <a:latin typeface="Arial"/>
                <a:ea typeface="Arial"/>
                <a:cs typeface="Arial"/>
                <a:sym typeface="Arial"/>
              </a:rPr>
              <a:t> services </a:t>
            </a:r>
            <a:r>
              <a:rPr lang="en-US" sz="2800" b="1" dirty="0">
                <a:solidFill>
                  <a:schemeClr val="dk1"/>
                </a:solidFill>
                <a:latin typeface="Arial"/>
                <a:ea typeface="Arial"/>
                <a:cs typeface="Arial"/>
                <a:sym typeface="Arial"/>
              </a:rPr>
              <a:t>provided</a:t>
            </a:r>
            <a:r>
              <a:rPr lang="en-US" sz="2800" b="1" i="0" dirty="0">
                <a:solidFill>
                  <a:schemeClr val="dk1"/>
                </a:solidFill>
                <a:latin typeface="Arial"/>
                <a:ea typeface="Arial"/>
                <a:cs typeface="Arial"/>
                <a:sym typeface="Arial"/>
              </a:rPr>
              <a:t> by the Network layer. In a network, multiple routes may be available from the source to the destination.</a:t>
            </a:r>
            <a:endParaRPr dirty="0"/>
          </a:p>
          <a:p>
            <a:pPr marL="285750" marR="0" lvl="0" indent="-285750" algn="just" rtl="0">
              <a:spcBef>
                <a:spcPts val="0"/>
              </a:spcBef>
              <a:spcAft>
                <a:spcPts val="0"/>
              </a:spcAft>
              <a:buClr>
                <a:schemeClr val="dk1"/>
              </a:buClr>
              <a:buSzPts val="2800"/>
              <a:buFont typeface="Arial"/>
              <a:buChar char="•"/>
            </a:pPr>
            <a:r>
              <a:rPr lang="en-US" sz="2800" b="1" i="0" dirty="0">
                <a:solidFill>
                  <a:schemeClr val="dk1"/>
                </a:solidFill>
                <a:latin typeface="Arial"/>
                <a:ea typeface="Arial"/>
                <a:cs typeface="Arial"/>
                <a:sym typeface="Arial"/>
              </a:rPr>
              <a:t>The Network layer employs various strategies to determine the best possible route</a:t>
            </a:r>
            <a:r>
              <a:rPr lang="en-US" sz="2800" b="1" i="0" dirty="0" smtClean="0">
                <a:solidFill>
                  <a:schemeClr val="dk1"/>
                </a:solidFill>
                <a:latin typeface="Arial"/>
                <a:ea typeface="Arial"/>
                <a:cs typeface="Arial"/>
                <a:sym typeface="Arial"/>
              </a:rPr>
              <a:t>.</a:t>
            </a:r>
            <a:endParaRPr sz="2800" b="1" dirty="0">
              <a:solidFill>
                <a:schemeClr val="dk1"/>
              </a:solidFill>
              <a:latin typeface="Arial"/>
              <a:ea typeface="Arial"/>
              <a:cs typeface="Arial"/>
              <a:sym typeface="Arial"/>
            </a:endParaRPr>
          </a:p>
        </p:txBody>
      </p:sp>
      <p:sp>
        <p:nvSpPr>
          <p:cNvPr id="151" name="Google Shape;151;p6"/>
          <p:cNvSpPr txBox="1"/>
          <p:nvPr/>
        </p:nvSpPr>
        <p:spPr>
          <a:xfrm>
            <a:off x="3781682" y="129243"/>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txBox="1"/>
          <p:nvPr/>
        </p:nvSpPr>
        <p:spPr>
          <a:xfrm>
            <a:off x="2495550" y="1319506"/>
            <a:ext cx="9419700" cy="267761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b="1" i="0" dirty="0">
                <a:solidFill>
                  <a:srgbClr val="002060"/>
                </a:solidFill>
                <a:latin typeface="Arial"/>
                <a:ea typeface="Arial"/>
                <a:cs typeface="Arial"/>
                <a:sym typeface="Arial"/>
              </a:rPr>
              <a:t>Routing and Forwarding:</a:t>
            </a:r>
            <a:endParaRPr dirty="0"/>
          </a:p>
          <a:p>
            <a:pPr marL="0" marR="0" lvl="0" indent="0" algn="just" rtl="0">
              <a:spcBef>
                <a:spcPts val="0"/>
              </a:spcBef>
              <a:spcAft>
                <a:spcPts val="0"/>
              </a:spcAft>
              <a:buNone/>
            </a:pPr>
            <a:endParaRPr sz="2800" b="1" i="0" dirty="0">
              <a:solidFill>
                <a:schemeClr val="dk1"/>
              </a:solidFill>
              <a:latin typeface="Arial"/>
              <a:ea typeface="Arial"/>
              <a:cs typeface="Arial"/>
              <a:sym typeface="Arial"/>
            </a:endParaRPr>
          </a:p>
          <a:p>
            <a:pPr marL="285750" marR="0" lvl="0" indent="-285750" algn="just" rtl="0">
              <a:spcBef>
                <a:spcPts val="0"/>
              </a:spcBef>
              <a:spcAft>
                <a:spcPts val="0"/>
              </a:spcAft>
              <a:buClr>
                <a:schemeClr val="dk1"/>
              </a:buClr>
              <a:buSzPts val="2800"/>
              <a:buFont typeface="Arial"/>
              <a:buChar char="•"/>
            </a:pPr>
            <a:r>
              <a:rPr lang="en-US" sz="2800" b="1" i="0" dirty="0" smtClean="0">
                <a:solidFill>
                  <a:schemeClr val="dk1"/>
                </a:solidFill>
                <a:latin typeface="Arial"/>
                <a:ea typeface="Arial"/>
                <a:cs typeface="Arial"/>
                <a:sym typeface="Arial"/>
              </a:rPr>
              <a:t>This </a:t>
            </a:r>
            <a:r>
              <a:rPr lang="en-US" sz="2800" b="1" i="0" dirty="0">
                <a:solidFill>
                  <a:schemeClr val="dk1"/>
                </a:solidFill>
                <a:latin typeface="Arial"/>
                <a:ea typeface="Arial"/>
                <a:cs typeface="Arial"/>
                <a:sym typeface="Arial"/>
              </a:rPr>
              <a:t>process is </a:t>
            </a:r>
            <a:r>
              <a:rPr lang="en-US" sz="2800" b="1" dirty="0">
                <a:solidFill>
                  <a:schemeClr val="dk1"/>
                </a:solidFill>
                <a:latin typeface="Arial"/>
                <a:ea typeface="Arial"/>
                <a:cs typeface="Arial"/>
                <a:sym typeface="Arial"/>
              </a:rPr>
              <a:t>known</a:t>
            </a:r>
            <a:r>
              <a:rPr lang="en-US" sz="2800" b="1" i="0" dirty="0">
                <a:solidFill>
                  <a:schemeClr val="dk1"/>
                </a:solidFill>
                <a:latin typeface="Arial"/>
                <a:ea typeface="Arial"/>
                <a:cs typeface="Arial"/>
                <a:sym typeface="Arial"/>
              </a:rPr>
              <a:t> as routing. Several routing protocols facilitate this process, helping routers coordinate with each other and establish communication throughout the network.</a:t>
            </a:r>
            <a:endParaRPr dirty="0"/>
          </a:p>
        </p:txBody>
      </p:sp>
      <p:sp>
        <p:nvSpPr>
          <p:cNvPr id="151" name="Google Shape;151;p6"/>
          <p:cNvSpPr txBox="1"/>
          <p:nvPr/>
        </p:nvSpPr>
        <p:spPr>
          <a:xfrm>
            <a:off x="3781682" y="129243"/>
            <a:ext cx="5624523" cy="691073"/>
          </a:xfrm>
          <a:prstGeom prst="rect">
            <a:avLst/>
          </a:prstGeom>
          <a:noFill/>
          <a:ln>
            <a:noFill/>
          </a:ln>
        </p:spPr>
        <p:txBody>
          <a:bodyPr spcFirstLastPara="1" wrap="square" lIns="91425" tIns="45700" rIns="91425" bIns="45700" anchor="b" anchorCtr="0">
            <a:normAutofit/>
          </a:bodyPr>
          <a:lstStyle/>
          <a:p>
            <a:pPr marL="0" marR="0" lvl="0" indent="0" algn="l" rtl="0">
              <a:lnSpc>
                <a:spcPct val="85000"/>
              </a:lnSpc>
              <a:spcBef>
                <a:spcPts val="0"/>
              </a:spcBef>
              <a:spcAft>
                <a:spcPts val="0"/>
              </a:spcAft>
              <a:buClr>
                <a:srgbClr val="5F0000"/>
              </a:buClr>
              <a:buSzPts val="4000"/>
              <a:buFont typeface="Arial"/>
              <a:buNone/>
            </a:pPr>
            <a:r>
              <a:rPr lang="en-US" sz="4000" b="1">
                <a:solidFill>
                  <a:srgbClr val="5F0000"/>
                </a:solidFill>
                <a:latin typeface="Arial"/>
                <a:ea typeface="Arial"/>
                <a:cs typeface="Arial"/>
                <a:sym typeface="Arial"/>
              </a:rPr>
              <a:t>Network</a:t>
            </a:r>
            <a:r>
              <a:rPr lang="en-US" sz="3400" b="1">
                <a:solidFill>
                  <a:srgbClr val="5E2C16"/>
                </a:solidFill>
                <a:latin typeface="Times New Roman"/>
                <a:ea typeface="Times New Roman"/>
                <a:cs typeface="Times New Roman"/>
                <a:sym typeface="Times New Roman"/>
              </a:rPr>
              <a:t> </a:t>
            </a:r>
            <a:r>
              <a:rPr lang="en-US" sz="4000" b="1">
                <a:solidFill>
                  <a:srgbClr val="5F0000"/>
                </a:solidFill>
                <a:latin typeface="Arial"/>
                <a:ea typeface="Arial"/>
                <a:cs typeface="Arial"/>
                <a:sym typeface="Arial"/>
              </a:rPr>
              <a:t>Layer Service</a:t>
            </a:r>
            <a:endParaRPr/>
          </a:p>
        </p:txBody>
      </p:sp>
    </p:spTree>
    <p:extLst>
      <p:ext uri="{BB962C8B-B14F-4D97-AF65-F5344CB8AC3E}">
        <p14:creationId xmlns:p14="http://schemas.microsoft.com/office/powerpoint/2010/main" val="238049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efault">
  <a:themeElements>
    <a:clrScheme name="Defaul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2278</Words>
  <Application>Microsoft Office PowerPoint</Application>
  <PresentationFormat>Widescreen</PresentationFormat>
  <Paragraphs>449</Paragraphs>
  <Slides>55</Slides>
  <Notes>55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55</vt:i4>
      </vt:variant>
    </vt:vector>
  </HeadingPairs>
  <TitlesOfParts>
    <vt:vector size="63" baseType="lpstr">
      <vt:lpstr>Calibri</vt:lpstr>
      <vt:lpstr>Arimo</vt:lpstr>
      <vt:lpstr>Times New Roman</vt:lpstr>
      <vt:lpstr>Arial</vt:lpstr>
      <vt:lpstr>Tahoma</vt:lpstr>
      <vt:lpstr>Noto Sans Symbols</vt:lpstr>
      <vt:lpstr>1_Default</vt:lpstr>
      <vt:lpstr>Retrospect</vt:lpstr>
      <vt:lpstr>LECTURE ID        :18B11CS311STL02  PROGRAMME           : B.Tech.  COURSE TITLE         : Computer Networks and                                       Internet of Things  LECTURE TITLE       : Routing Principle (Part I)  FACULTY NAME      : Dr. Shobhit Tyagi </vt:lpstr>
      <vt:lpstr>Routing Principle (Part I)</vt:lpstr>
      <vt:lpstr>Topics of Today’s Lecture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ID        :18B11CS311STL02  PROGRAMME           : B.Tech.  COURSE TITLE         : Computer Networks and                                       Internet of Things  LECTURE TITLE       : Routing Principle (Part I)  FACULTY NAME      : Dr. Shobhit Tyagi </dc:title>
  <dc:creator>Ningombam Devarani Devi</dc:creator>
  <cp:lastModifiedBy>DELL</cp:lastModifiedBy>
  <cp:revision>62</cp:revision>
  <dcterms:created xsi:type="dcterms:W3CDTF">2022-07-21T04:37:14Z</dcterms:created>
  <dcterms:modified xsi:type="dcterms:W3CDTF">2024-09-25T14:34:11Z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