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9"/>
  </p:notesMasterIdLst>
  <p:sldIdLst>
    <p:sldId id="316" r:id="rId2"/>
    <p:sldId id="317" r:id="rId3"/>
    <p:sldId id="318" r:id="rId4"/>
    <p:sldId id="257" r:id="rId5"/>
    <p:sldId id="319" r:id="rId6"/>
    <p:sldId id="325" r:id="rId7"/>
    <p:sldId id="324" r:id="rId8"/>
    <p:sldId id="259" r:id="rId9"/>
    <p:sldId id="260" r:id="rId10"/>
    <p:sldId id="326" r:id="rId11"/>
    <p:sldId id="261" r:id="rId12"/>
    <p:sldId id="263" r:id="rId13"/>
    <p:sldId id="264" r:id="rId14"/>
    <p:sldId id="320" r:id="rId15"/>
    <p:sldId id="265" r:id="rId16"/>
    <p:sldId id="266" r:id="rId17"/>
    <p:sldId id="267" r:id="rId18"/>
    <p:sldId id="268" r:id="rId19"/>
    <p:sldId id="269" r:id="rId20"/>
    <p:sldId id="270" r:id="rId21"/>
    <p:sldId id="271" r:id="rId22"/>
    <p:sldId id="272" r:id="rId23"/>
    <p:sldId id="321" r:id="rId24"/>
    <p:sldId id="322" r:id="rId25"/>
    <p:sldId id="274" r:id="rId26"/>
    <p:sldId id="275" r:id="rId27"/>
    <p:sldId id="276" r:id="rId28"/>
    <p:sldId id="323" r:id="rId29"/>
    <p:sldId id="327" r:id="rId30"/>
    <p:sldId id="334" r:id="rId31"/>
    <p:sldId id="335" r:id="rId32"/>
    <p:sldId id="336" r:id="rId33"/>
    <p:sldId id="280" r:id="rId34"/>
    <p:sldId id="281" r:id="rId35"/>
    <p:sldId id="282" r:id="rId36"/>
    <p:sldId id="283" r:id="rId37"/>
    <p:sldId id="284" r:id="rId38"/>
    <p:sldId id="285" r:id="rId39"/>
    <p:sldId id="286" r:id="rId40"/>
    <p:sldId id="287" r:id="rId41"/>
    <p:sldId id="328" r:id="rId42"/>
    <p:sldId id="289" r:id="rId43"/>
    <p:sldId id="291" r:id="rId44"/>
    <p:sldId id="293" r:id="rId45"/>
    <p:sldId id="294" r:id="rId46"/>
    <p:sldId id="295" r:id="rId47"/>
    <p:sldId id="296" r:id="rId48"/>
    <p:sldId id="297" r:id="rId49"/>
    <p:sldId id="298" r:id="rId50"/>
    <p:sldId id="329" r:id="rId51"/>
    <p:sldId id="300" r:id="rId52"/>
    <p:sldId id="301" r:id="rId53"/>
    <p:sldId id="302" r:id="rId54"/>
    <p:sldId id="303" r:id="rId55"/>
    <p:sldId id="304" r:id="rId56"/>
    <p:sldId id="305" r:id="rId57"/>
    <p:sldId id="306" r:id="rId58"/>
    <p:sldId id="307" r:id="rId59"/>
    <p:sldId id="308" r:id="rId60"/>
    <p:sldId id="309" r:id="rId61"/>
    <p:sldId id="311" r:id="rId62"/>
    <p:sldId id="330" r:id="rId63"/>
    <p:sldId id="312" r:id="rId64"/>
    <p:sldId id="314" r:id="rId65"/>
    <p:sldId id="315" r:id="rId66"/>
    <p:sldId id="332" r:id="rId67"/>
    <p:sldId id="333" r:id="rId6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 userDrawn="1">
          <p15:clr>
            <a:srgbClr val="000000"/>
          </p15:clr>
        </p15:guide>
        <p15:guide id="2" pos="1776" userDrawn="1">
          <p15:clr>
            <a:srgbClr val="000000"/>
          </p15:clr>
        </p15:guide>
        <p15:guide id="3" pos="7584" userDrawn="1">
          <p15:clr>
            <a:srgbClr val="000000"/>
          </p15:clr>
        </p15:guide>
        <p15:guide id="4" orient="horz" pos="576"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0000"/>
    <a:srgbClr val="80B644"/>
    <a:srgbClr val="E09878"/>
    <a:srgbClr val="647687"/>
    <a:srgbClr val="7EA9CA"/>
    <a:srgbClr val="DAD7B3"/>
    <a:srgbClr val="000000"/>
    <a:srgbClr val="FED2D0"/>
    <a:srgbClr val="E6FAE5"/>
    <a:srgbClr val="F1DA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821" autoAdjust="0"/>
  </p:normalViewPr>
  <p:slideViewPr>
    <p:cSldViewPr snapToGrid="0">
      <p:cViewPr varScale="1">
        <p:scale>
          <a:sx n="106" d="100"/>
          <a:sy n="106" d="100"/>
        </p:scale>
        <p:origin x="78" y="570"/>
      </p:cViewPr>
      <p:guideLst>
        <p:guide orient="horz" pos="336"/>
        <p:guide pos="1776"/>
        <p:guide pos="7584"/>
        <p:guide orient="horz" pos="5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71EDB5-BB32-49D2-A3F7-B823B8DFFE9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3D89209-630F-4C5C-8075-F2E842EEB2A1}">
      <dgm:prSet phldrT="[Text]" custT="1"/>
      <dgm:spPr>
        <a:solidFill>
          <a:schemeClr val="bg1">
            <a:lumMod val="65000"/>
          </a:schemeClr>
        </a:solidFill>
        <a:ln w="28575">
          <a:solidFill>
            <a:schemeClr val="tx1"/>
          </a:solidFill>
        </a:ln>
      </dgm:spPr>
      <dgm:t>
        <a:bodyPr/>
        <a:lstStyle/>
        <a:p>
          <a:r>
            <a:rPr lang="en-US" sz="2800" b="1" dirty="0">
              <a:solidFill>
                <a:schemeClr val="tx1"/>
              </a:solidFill>
              <a:latin typeface="+mn-lt"/>
            </a:rPr>
            <a:t>ALOHA</a:t>
          </a:r>
        </a:p>
      </dgm:t>
    </dgm:pt>
    <dgm:pt modelId="{FE3B42BC-FA60-4032-9096-EDE26DEFA165}" type="parTrans" cxnId="{48A894AF-8A7A-4520-8280-47EE2F99D735}">
      <dgm:prSet/>
      <dgm:spPr/>
      <dgm:t>
        <a:bodyPr/>
        <a:lstStyle/>
        <a:p>
          <a:endParaRPr lang="en-US"/>
        </a:p>
      </dgm:t>
    </dgm:pt>
    <dgm:pt modelId="{D67869F0-21A3-4769-90AE-B8BFFF8CB181}" type="sibTrans" cxnId="{48A894AF-8A7A-4520-8280-47EE2F99D735}">
      <dgm:prSet/>
      <dgm:spPr/>
      <dgm:t>
        <a:bodyPr/>
        <a:lstStyle/>
        <a:p>
          <a:endParaRPr lang="en-US"/>
        </a:p>
      </dgm:t>
    </dgm:pt>
    <dgm:pt modelId="{43FFBC6D-EBAA-4093-8343-7DBA0477D50C}" type="asst">
      <dgm:prSet phldrT="[Text]" custT="1"/>
      <dgm:spPr>
        <a:solidFill>
          <a:schemeClr val="bg1">
            <a:lumMod val="65000"/>
          </a:schemeClr>
        </a:solidFill>
        <a:ln>
          <a:solidFill>
            <a:schemeClr val="tx1"/>
          </a:solidFill>
        </a:ln>
      </dgm:spPr>
      <dgm:t>
        <a:bodyPr/>
        <a:lstStyle/>
        <a:p>
          <a:r>
            <a:rPr lang="en-US" sz="2800" b="1" dirty="0">
              <a:solidFill>
                <a:schemeClr val="tx1"/>
              </a:solidFill>
            </a:rPr>
            <a:t>Pure ALOHA</a:t>
          </a:r>
        </a:p>
      </dgm:t>
    </dgm:pt>
    <dgm:pt modelId="{2267CCF9-1454-454F-9D78-11F52C16612B}" type="parTrans" cxnId="{1B5C5057-4152-41AA-B757-681189593BE9}">
      <dgm:prSet/>
      <dgm:spPr>
        <a:ln>
          <a:solidFill>
            <a:schemeClr val="tx1"/>
          </a:solidFill>
        </a:ln>
      </dgm:spPr>
      <dgm:t>
        <a:bodyPr/>
        <a:lstStyle/>
        <a:p>
          <a:endParaRPr lang="en-US"/>
        </a:p>
      </dgm:t>
    </dgm:pt>
    <dgm:pt modelId="{F8EF8E65-16E3-4E3C-AD40-574692558619}" type="sibTrans" cxnId="{1B5C5057-4152-41AA-B757-681189593BE9}">
      <dgm:prSet/>
      <dgm:spPr/>
      <dgm:t>
        <a:bodyPr/>
        <a:lstStyle/>
        <a:p>
          <a:endParaRPr lang="en-US"/>
        </a:p>
      </dgm:t>
    </dgm:pt>
    <dgm:pt modelId="{1BB5AB89-FFD7-443E-857F-BB9DCE2B2569}" type="asst">
      <dgm:prSet phldrT="[Text]" custT="1"/>
      <dgm:spPr>
        <a:solidFill>
          <a:schemeClr val="bg1">
            <a:lumMod val="65000"/>
          </a:schemeClr>
        </a:solidFill>
        <a:ln>
          <a:solidFill>
            <a:schemeClr val="tx1"/>
          </a:solidFill>
        </a:ln>
      </dgm:spPr>
      <dgm:t>
        <a:bodyPr/>
        <a:lstStyle/>
        <a:p>
          <a:r>
            <a:rPr lang="en-US" sz="2800" b="1" dirty="0">
              <a:solidFill>
                <a:schemeClr val="tx1"/>
              </a:solidFill>
            </a:rPr>
            <a:t>Slotted ALOHA</a:t>
          </a:r>
        </a:p>
      </dgm:t>
    </dgm:pt>
    <dgm:pt modelId="{903FA4D3-F9A8-43FE-B6F2-3B36E704A53B}" type="parTrans" cxnId="{76ECF643-0529-4FEF-9B88-A9FD56BD391A}">
      <dgm:prSet/>
      <dgm:spPr>
        <a:ln>
          <a:solidFill>
            <a:schemeClr val="tx1"/>
          </a:solidFill>
        </a:ln>
      </dgm:spPr>
      <dgm:t>
        <a:bodyPr/>
        <a:lstStyle/>
        <a:p>
          <a:endParaRPr lang="en-US"/>
        </a:p>
      </dgm:t>
    </dgm:pt>
    <dgm:pt modelId="{6EA03AD4-E9B6-4D5F-9050-C0EAD2C0A3D9}" type="sibTrans" cxnId="{76ECF643-0529-4FEF-9B88-A9FD56BD391A}">
      <dgm:prSet/>
      <dgm:spPr/>
      <dgm:t>
        <a:bodyPr/>
        <a:lstStyle/>
        <a:p>
          <a:endParaRPr lang="en-US"/>
        </a:p>
      </dgm:t>
    </dgm:pt>
    <dgm:pt modelId="{93597A5B-9DF8-4A49-BD0F-BFF25AC97EC1}" type="pres">
      <dgm:prSet presAssocID="{8571EDB5-BB32-49D2-A3F7-B823B8DFFE9D}" presName="hierChild1" presStyleCnt="0">
        <dgm:presLayoutVars>
          <dgm:orgChart val="1"/>
          <dgm:chPref val="1"/>
          <dgm:dir/>
          <dgm:animOne val="branch"/>
          <dgm:animLvl val="lvl"/>
          <dgm:resizeHandles/>
        </dgm:presLayoutVars>
      </dgm:prSet>
      <dgm:spPr/>
    </dgm:pt>
    <dgm:pt modelId="{9C1168FD-1256-4563-94A7-9F9BFF962983}" type="pres">
      <dgm:prSet presAssocID="{03D89209-630F-4C5C-8075-F2E842EEB2A1}" presName="hierRoot1" presStyleCnt="0">
        <dgm:presLayoutVars>
          <dgm:hierBranch val="init"/>
        </dgm:presLayoutVars>
      </dgm:prSet>
      <dgm:spPr/>
    </dgm:pt>
    <dgm:pt modelId="{822144D6-D239-49CF-B7CF-DD21EADB1E17}" type="pres">
      <dgm:prSet presAssocID="{03D89209-630F-4C5C-8075-F2E842EEB2A1}" presName="rootComposite1" presStyleCnt="0"/>
      <dgm:spPr/>
    </dgm:pt>
    <dgm:pt modelId="{FE4A17EF-F716-4306-90C8-2DF8CD3E8000}" type="pres">
      <dgm:prSet presAssocID="{03D89209-630F-4C5C-8075-F2E842EEB2A1}" presName="rootText1" presStyleLbl="node0" presStyleIdx="0" presStyleCnt="1" custScaleY="32561">
        <dgm:presLayoutVars>
          <dgm:chPref val="3"/>
        </dgm:presLayoutVars>
      </dgm:prSet>
      <dgm:spPr/>
    </dgm:pt>
    <dgm:pt modelId="{FF7ADE2B-AAE6-4D9C-A3B9-28DDE36FC37E}" type="pres">
      <dgm:prSet presAssocID="{03D89209-630F-4C5C-8075-F2E842EEB2A1}" presName="rootConnector1" presStyleLbl="node1" presStyleIdx="0" presStyleCnt="0"/>
      <dgm:spPr/>
    </dgm:pt>
    <dgm:pt modelId="{693546C8-9746-4C32-BDF3-AA2FB6D5E116}" type="pres">
      <dgm:prSet presAssocID="{03D89209-630F-4C5C-8075-F2E842EEB2A1}" presName="hierChild2" presStyleCnt="0"/>
      <dgm:spPr/>
    </dgm:pt>
    <dgm:pt modelId="{A9B2569B-B755-4634-9AFA-2DB4BD3CD2CD}" type="pres">
      <dgm:prSet presAssocID="{03D89209-630F-4C5C-8075-F2E842EEB2A1}" presName="hierChild3" presStyleCnt="0"/>
      <dgm:spPr/>
    </dgm:pt>
    <dgm:pt modelId="{7776DBEA-A822-41B8-902F-F1F770ED57C7}" type="pres">
      <dgm:prSet presAssocID="{2267CCF9-1454-454F-9D78-11F52C16612B}" presName="Name111" presStyleLbl="parChTrans1D2" presStyleIdx="0" presStyleCnt="2"/>
      <dgm:spPr/>
    </dgm:pt>
    <dgm:pt modelId="{419314A9-A3E7-4DE6-892E-552F58E1EA9E}" type="pres">
      <dgm:prSet presAssocID="{43FFBC6D-EBAA-4093-8343-7DBA0477D50C}" presName="hierRoot3" presStyleCnt="0">
        <dgm:presLayoutVars>
          <dgm:hierBranch val="init"/>
        </dgm:presLayoutVars>
      </dgm:prSet>
      <dgm:spPr/>
    </dgm:pt>
    <dgm:pt modelId="{287D3547-AB92-4BF8-A576-BB1BFC6CEEB5}" type="pres">
      <dgm:prSet presAssocID="{43FFBC6D-EBAA-4093-8343-7DBA0477D50C}" presName="rootComposite3" presStyleCnt="0"/>
      <dgm:spPr/>
    </dgm:pt>
    <dgm:pt modelId="{4BFA4EFD-4F31-457B-920C-563EC3927F08}" type="pres">
      <dgm:prSet presAssocID="{43FFBC6D-EBAA-4093-8343-7DBA0477D50C}" presName="rootText3" presStyleLbl="asst1" presStyleIdx="0" presStyleCnt="2" custScaleY="40623" custLinFactNeighborX="259" custLinFactNeighborY="-43530">
        <dgm:presLayoutVars>
          <dgm:chPref val="3"/>
        </dgm:presLayoutVars>
      </dgm:prSet>
      <dgm:spPr/>
    </dgm:pt>
    <dgm:pt modelId="{46783723-6A2B-4903-93DC-F08652D87D5B}" type="pres">
      <dgm:prSet presAssocID="{43FFBC6D-EBAA-4093-8343-7DBA0477D50C}" presName="rootConnector3" presStyleLbl="asst1" presStyleIdx="0" presStyleCnt="2"/>
      <dgm:spPr/>
    </dgm:pt>
    <dgm:pt modelId="{78E253DA-43D6-453B-AC64-6F111B8803E9}" type="pres">
      <dgm:prSet presAssocID="{43FFBC6D-EBAA-4093-8343-7DBA0477D50C}" presName="hierChild6" presStyleCnt="0"/>
      <dgm:spPr/>
    </dgm:pt>
    <dgm:pt modelId="{FA6ED30B-5461-4F15-965C-FF980F4621A3}" type="pres">
      <dgm:prSet presAssocID="{43FFBC6D-EBAA-4093-8343-7DBA0477D50C}" presName="hierChild7" presStyleCnt="0"/>
      <dgm:spPr/>
    </dgm:pt>
    <dgm:pt modelId="{C4B5A578-0CD0-47D2-A01B-8DEC30D1E225}" type="pres">
      <dgm:prSet presAssocID="{903FA4D3-F9A8-43FE-B6F2-3B36E704A53B}" presName="Name111" presStyleLbl="parChTrans1D2" presStyleIdx="1" presStyleCnt="2"/>
      <dgm:spPr/>
    </dgm:pt>
    <dgm:pt modelId="{195FA59D-2784-4A0F-85AF-B246442813B3}" type="pres">
      <dgm:prSet presAssocID="{1BB5AB89-FFD7-443E-857F-BB9DCE2B2569}" presName="hierRoot3" presStyleCnt="0">
        <dgm:presLayoutVars>
          <dgm:hierBranch val="init"/>
        </dgm:presLayoutVars>
      </dgm:prSet>
      <dgm:spPr/>
    </dgm:pt>
    <dgm:pt modelId="{F01C4AF6-7226-46EA-8DDA-7A8B775E6D91}" type="pres">
      <dgm:prSet presAssocID="{1BB5AB89-FFD7-443E-857F-BB9DCE2B2569}" presName="rootComposite3" presStyleCnt="0"/>
      <dgm:spPr/>
    </dgm:pt>
    <dgm:pt modelId="{0D044DAE-E6A1-4EF5-AAD3-1BF351A60B8A}" type="pres">
      <dgm:prSet presAssocID="{1BB5AB89-FFD7-443E-857F-BB9DCE2B2569}" presName="rootText3" presStyleLbl="asst1" presStyleIdx="1" presStyleCnt="2" custScaleY="40623" custLinFactNeighborX="259" custLinFactNeighborY="-43530">
        <dgm:presLayoutVars>
          <dgm:chPref val="3"/>
        </dgm:presLayoutVars>
      </dgm:prSet>
      <dgm:spPr/>
    </dgm:pt>
    <dgm:pt modelId="{EB109556-1F2C-4C98-B928-F88FF371A3A7}" type="pres">
      <dgm:prSet presAssocID="{1BB5AB89-FFD7-443E-857F-BB9DCE2B2569}" presName="rootConnector3" presStyleLbl="asst1" presStyleIdx="1" presStyleCnt="2"/>
      <dgm:spPr/>
    </dgm:pt>
    <dgm:pt modelId="{3E4D553C-A478-4ECA-9660-27FEA9B83EE6}" type="pres">
      <dgm:prSet presAssocID="{1BB5AB89-FFD7-443E-857F-BB9DCE2B2569}" presName="hierChild6" presStyleCnt="0"/>
      <dgm:spPr/>
    </dgm:pt>
    <dgm:pt modelId="{EA0D9146-923A-4B97-B473-669586890745}" type="pres">
      <dgm:prSet presAssocID="{1BB5AB89-FFD7-443E-857F-BB9DCE2B2569}" presName="hierChild7" presStyleCnt="0"/>
      <dgm:spPr/>
    </dgm:pt>
  </dgm:ptLst>
  <dgm:cxnLst>
    <dgm:cxn modelId="{3A81EB3D-4CF8-4231-9D52-B1EA7E4C26D9}" type="presOf" srcId="{903FA4D3-F9A8-43FE-B6F2-3B36E704A53B}" destId="{C4B5A578-0CD0-47D2-A01B-8DEC30D1E225}" srcOrd="0" destOrd="0" presId="urn:microsoft.com/office/officeart/2005/8/layout/orgChart1"/>
    <dgm:cxn modelId="{6174A35E-E019-41A3-BBFC-3AE9285E8B30}" type="presOf" srcId="{8571EDB5-BB32-49D2-A3F7-B823B8DFFE9D}" destId="{93597A5B-9DF8-4A49-BD0F-BFF25AC97EC1}" srcOrd="0" destOrd="0" presId="urn:microsoft.com/office/officeart/2005/8/layout/orgChart1"/>
    <dgm:cxn modelId="{76ECF643-0529-4FEF-9B88-A9FD56BD391A}" srcId="{03D89209-630F-4C5C-8075-F2E842EEB2A1}" destId="{1BB5AB89-FFD7-443E-857F-BB9DCE2B2569}" srcOrd="1" destOrd="0" parTransId="{903FA4D3-F9A8-43FE-B6F2-3B36E704A53B}" sibTransId="{6EA03AD4-E9B6-4D5F-9050-C0EAD2C0A3D9}"/>
    <dgm:cxn modelId="{44A3A666-EC04-4B7D-B897-AD95FBEC8E24}" type="presOf" srcId="{1BB5AB89-FFD7-443E-857F-BB9DCE2B2569}" destId="{0D044DAE-E6A1-4EF5-AAD3-1BF351A60B8A}" srcOrd="0" destOrd="0" presId="urn:microsoft.com/office/officeart/2005/8/layout/orgChart1"/>
    <dgm:cxn modelId="{8428764A-F898-4793-A540-E1A835DE3126}" type="presOf" srcId="{03D89209-630F-4C5C-8075-F2E842EEB2A1}" destId="{FE4A17EF-F716-4306-90C8-2DF8CD3E8000}" srcOrd="0" destOrd="0" presId="urn:microsoft.com/office/officeart/2005/8/layout/orgChart1"/>
    <dgm:cxn modelId="{D5E5976A-36A8-486A-A09D-99EDED3EA712}" type="presOf" srcId="{03D89209-630F-4C5C-8075-F2E842EEB2A1}" destId="{FF7ADE2B-AAE6-4D9C-A3B9-28DDE36FC37E}" srcOrd="1" destOrd="0" presId="urn:microsoft.com/office/officeart/2005/8/layout/orgChart1"/>
    <dgm:cxn modelId="{1B5C5057-4152-41AA-B757-681189593BE9}" srcId="{03D89209-630F-4C5C-8075-F2E842EEB2A1}" destId="{43FFBC6D-EBAA-4093-8343-7DBA0477D50C}" srcOrd="0" destOrd="0" parTransId="{2267CCF9-1454-454F-9D78-11F52C16612B}" sibTransId="{F8EF8E65-16E3-4E3C-AD40-574692558619}"/>
    <dgm:cxn modelId="{310C9792-BE48-438A-A41D-2252A1860000}" type="presOf" srcId="{43FFBC6D-EBAA-4093-8343-7DBA0477D50C}" destId="{46783723-6A2B-4903-93DC-F08652D87D5B}" srcOrd="1" destOrd="0" presId="urn:microsoft.com/office/officeart/2005/8/layout/orgChart1"/>
    <dgm:cxn modelId="{83ACEC99-5EA8-47AB-B856-851093493920}" type="presOf" srcId="{1BB5AB89-FFD7-443E-857F-BB9DCE2B2569}" destId="{EB109556-1F2C-4C98-B928-F88FF371A3A7}" srcOrd="1" destOrd="0" presId="urn:microsoft.com/office/officeart/2005/8/layout/orgChart1"/>
    <dgm:cxn modelId="{660675A0-D3D2-4909-AB26-485324392D07}" type="presOf" srcId="{2267CCF9-1454-454F-9D78-11F52C16612B}" destId="{7776DBEA-A822-41B8-902F-F1F770ED57C7}" srcOrd="0" destOrd="0" presId="urn:microsoft.com/office/officeart/2005/8/layout/orgChart1"/>
    <dgm:cxn modelId="{48A894AF-8A7A-4520-8280-47EE2F99D735}" srcId="{8571EDB5-BB32-49D2-A3F7-B823B8DFFE9D}" destId="{03D89209-630F-4C5C-8075-F2E842EEB2A1}" srcOrd="0" destOrd="0" parTransId="{FE3B42BC-FA60-4032-9096-EDE26DEFA165}" sibTransId="{D67869F0-21A3-4769-90AE-B8BFFF8CB181}"/>
    <dgm:cxn modelId="{733813C3-CA57-4B49-BD0C-2A76A7BFAB9C}" type="presOf" srcId="{43FFBC6D-EBAA-4093-8343-7DBA0477D50C}" destId="{4BFA4EFD-4F31-457B-920C-563EC3927F08}" srcOrd="0" destOrd="0" presId="urn:microsoft.com/office/officeart/2005/8/layout/orgChart1"/>
    <dgm:cxn modelId="{6F36173F-FBA0-46F3-9E3A-7F64AAABBCA1}" type="presParOf" srcId="{93597A5B-9DF8-4A49-BD0F-BFF25AC97EC1}" destId="{9C1168FD-1256-4563-94A7-9F9BFF962983}" srcOrd="0" destOrd="0" presId="urn:microsoft.com/office/officeart/2005/8/layout/orgChart1"/>
    <dgm:cxn modelId="{82CBEA80-7257-4647-8CB1-5DDAA70D61C9}" type="presParOf" srcId="{9C1168FD-1256-4563-94A7-9F9BFF962983}" destId="{822144D6-D239-49CF-B7CF-DD21EADB1E17}" srcOrd="0" destOrd="0" presId="urn:microsoft.com/office/officeart/2005/8/layout/orgChart1"/>
    <dgm:cxn modelId="{B1616EDD-B752-4C9E-AEC1-611A8B12EF83}" type="presParOf" srcId="{822144D6-D239-49CF-B7CF-DD21EADB1E17}" destId="{FE4A17EF-F716-4306-90C8-2DF8CD3E8000}" srcOrd="0" destOrd="0" presId="urn:microsoft.com/office/officeart/2005/8/layout/orgChart1"/>
    <dgm:cxn modelId="{65DA80E3-2CB0-43ED-B27A-DC25E823E309}" type="presParOf" srcId="{822144D6-D239-49CF-B7CF-DD21EADB1E17}" destId="{FF7ADE2B-AAE6-4D9C-A3B9-28DDE36FC37E}" srcOrd="1" destOrd="0" presId="urn:microsoft.com/office/officeart/2005/8/layout/orgChart1"/>
    <dgm:cxn modelId="{4F4A31F3-D340-4C7E-A636-D788940B40E2}" type="presParOf" srcId="{9C1168FD-1256-4563-94A7-9F9BFF962983}" destId="{693546C8-9746-4C32-BDF3-AA2FB6D5E116}" srcOrd="1" destOrd="0" presId="urn:microsoft.com/office/officeart/2005/8/layout/orgChart1"/>
    <dgm:cxn modelId="{93BADEB0-0DC7-4440-B824-C55AC617CA83}" type="presParOf" srcId="{9C1168FD-1256-4563-94A7-9F9BFF962983}" destId="{A9B2569B-B755-4634-9AFA-2DB4BD3CD2CD}" srcOrd="2" destOrd="0" presId="urn:microsoft.com/office/officeart/2005/8/layout/orgChart1"/>
    <dgm:cxn modelId="{81150D8D-7ED7-4EDA-AD23-E6DB7551977E}" type="presParOf" srcId="{A9B2569B-B755-4634-9AFA-2DB4BD3CD2CD}" destId="{7776DBEA-A822-41B8-902F-F1F770ED57C7}" srcOrd="0" destOrd="0" presId="urn:microsoft.com/office/officeart/2005/8/layout/orgChart1"/>
    <dgm:cxn modelId="{6A146AA4-9D8D-4D13-8A3A-3EB87E9691FE}" type="presParOf" srcId="{A9B2569B-B755-4634-9AFA-2DB4BD3CD2CD}" destId="{419314A9-A3E7-4DE6-892E-552F58E1EA9E}" srcOrd="1" destOrd="0" presId="urn:microsoft.com/office/officeart/2005/8/layout/orgChart1"/>
    <dgm:cxn modelId="{FFCB2745-F7AE-476A-AC87-61BA5A78C4E2}" type="presParOf" srcId="{419314A9-A3E7-4DE6-892E-552F58E1EA9E}" destId="{287D3547-AB92-4BF8-A576-BB1BFC6CEEB5}" srcOrd="0" destOrd="0" presId="urn:microsoft.com/office/officeart/2005/8/layout/orgChart1"/>
    <dgm:cxn modelId="{85A8980F-42AB-469A-A286-76AFA417A573}" type="presParOf" srcId="{287D3547-AB92-4BF8-A576-BB1BFC6CEEB5}" destId="{4BFA4EFD-4F31-457B-920C-563EC3927F08}" srcOrd="0" destOrd="0" presId="urn:microsoft.com/office/officeart/2005/8/layout/orgChart1"/>
    <dgm:cxn modelId="{55211C0B-2BAD-47ED-B770-84800B305290}" type="presParOf" srcId="{287D3547-AB92-4BF8-A576-BB1BFC6CEEB5}" destId="{46783723-6A2B-4903-93DC-F08652D87D5B}" srcOrd="1" destOrd="0" presId="urn:microsoft.com/office/officeart/2005/8/layout/orgChart1"/>
    <dgm:cxn modelId="{056D2A00-0223-48F9-A0D8-F0DD4D120013}" type="presParOf" srcId="{419314A9-A3E7-4DE6-892E-552F58E1EA9E}" destId="{78E253DA-43D6-453B-AC64-6F111B8803E9}" srcOrd="1" destOrd="0" presId="urn:microsoft.com/office/officeart/2005/8/layout/orgChart1"/>
    <dgm:cxn modelId="{53E12AE7-A50C-4576-96DA-32A5E1A70D37}" type="presParOf" srcId="{419314A9-A3E7-4DE6-892E-552F58E1EA9E}" destId="{FA6ED30B-5461-4F15-965C-FF980F4621A3}" srcOrd="2" destOrd="0" presId="urn:microsoft.com/office/officeart/2005/8/layout/orgChart1"/>
    <dgm:cxn modelId="{4E1CD774-281A-4244-9BE1-7A97B52F9B76}" type="presParOf" srcId="{A9B2569B-B755-4634-9AFA-2DB4BD3CD2CD}" destId="{C4B5A578-0CD0-47D2-A01B-8DEC30D1E225}" srcOrd="2" destOrd="0" presId="urn:microsoft.com/office/officeart/2005/8/layout/orgChart1"/>
    <dgm:cxn modelId="{4D4D368E-55F5-46BC-AEC2-7E78A2BA864A}" type="presParOf" srcId="{A9B2569B-B755-4634-9AFA-2DB4BD3CD2CD}" destId="{195FA59D-2784-4A0F-85AF-B246442813B3}" srcOrd="3" destOrd="0" presId="urn:microsoft.com/office/officeart/2005/8/layout/orgChart1"/>
    <dgm:cxn modelId="{008BBB9A-256F-4D0D-9870-8378B0883362}" type="presParOf" srcId="{195FA59D-2784-4A0F-85AF-B246442813B3}" destId="{F01C4AF6-7226-46EA-8DDA-7A8B775E6D91}" srcOrd="0" destOrd="0" presId="urn:microsoft.com/office/officeart/2005/8/layout/orgChart1"/>
    <dgm:cxn modelId="{0F9CD34F-4FC6-4231-9731-562C72AA377A}" type="presParOf" srcId="{F01C4AF6-7226-46EA-8DDA-7A8B775E6D91}" destId="{0D044DAE-E6A1-4EF5-AAD3-1BF351A60B8A}" srcOrd="0" destOrd="0" presId="urn:microsoft.com/office/officeart/2005/8/layout/orgChart1"/>
    <dgm:cxn modelId="{FF281CFD-4A44-4526-BB02-6EDD234653A3}" type="presParOf" srcId="{F01C4AF6-7226-46EA-8DDA-7A8B775E6D91}" destId="{EB109556-1F2C-4C98-B928-F88FF371A3A7}" srcOrd="1" destOrd="0" presId="urn:microsoft.com/office/officeart/2005/8/layout/orgChart1"/>
    <dgm:cxn modelId="{CA14491B-5583-4649-94CA-884C40A3172E}" type="presParOf" srcId="{195FA59D-2784-4A0F-85AF-B246442813B3}" destId="{3E4D553C-A478-4ECA-9660-27FEA9B83EE6}" srcOrd="1" destOrd="0" presId="urn:microsoft.com/office/officeart/2005/8/layout/orgChart1"/>
    <dgm:cxn modelId="{67614AE2-3E96-4ABC-BECE-200037F45DBB}" type="presParOf" srcId="{195FA59D-2784-4A0F-85AF-B246442813B3}" destId="{EA0D9146-923A-4B97-B473-66958689074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B5A578-0CD0-47D2-A01B-8DEC30D1E225}">
      <dsp:nvSpPr>
        <dsp:cNvPr id="0" name=""/>
        <dsp:cNvSpPr/>
      </dsp:nvSpPr>
      <dsp:spPr>
        <a:xfrm>
          <a:off x="4063999" y="1703574"/>
          <a:ext cx="387945" cy="890891"/>
        </a:xfrm>
        <a:custGeom>
          <a:avLst/>
          <a:gdLst/>
          <a:ahLst/>
          <a:cxnLst/>
          <a:rect l="0" t="0" r="0" b="0"/>
          <a:pathLst>
            <a:path>
              <a:moveTo>
                <a:pt x="0" y="0"/>
              </a:moveTo>
              <a:lnTo>
                <a:pt x="0" y="890891"/>
              </a:lnTo>
              <a:lnTo>
                <a:pt x="387945" y="890891"/>
              </a:lnTo>
            </a:path>
          </a:pathLst>
        </a:custGeom>
        <a:noFill/>
        <a:ln w="25400" cap="flat" cmpd="sng" algn="ctr">
          <a:solidFill>
            <a:schemeClr val="tx1"/>
          </a:solidFill>
          <a:prstDash val="solid"/>
          <a:miter/>
        </a:ln>
        <a:effectLst/>
      </dsp:spPr>
      <dsp:style>
        <a:lnRef idx="2">
          <a:scrgbClr r="0" g="0" b="0"/>
        </a:lnRef>
        <a:fillRef idx="0">
          <a:scrgbClr r="0" g="0" b="0"/>
        </a:fillRef>
        <a:effectRef idx="0">
          <a:scrgbClr r="0" g="0" b="0"/>
        </a:effectRef>
        <a:fontRef idx="minor"/>
      </dsp:style>
    </dsp:sp>
    <dsp:sp modelId="{7776DBEA-A822-41B8-902F-F1F770ED57C7}">
      <dsp:nvSpPr>
        <dsp:cNvPr id="0" name=""/>
        <dsp:cNvSpPr/>
      </dsp:nvSpPr>
      <dsp:spPr>
        <a:xfrm>
          <a:off x="3687535" y="1703574"/>
          <a:ext cx="376464" cy="890891"/>
        </a:xfrm>
        <a:custGeom>
          <a:avLst/>
          <a:gdLst/>
          <a:ahLst/>
          <a:cxnLst/>
          <a:rect l="0" t="0" r="0" b="0"/>
          <a:pathLst>
            <a:path>
              <a:moveTo>
                <a:pt x="376464" y="0"/>
              </a:moveTo>
              <a:lnTo>
                <a:pt x="376464" y="890891"/>
              </a:lnTo>
              <a:lnTo>
                <a:pt x="0" y="890891"/>
              </a:lnTo>
            </a:path>
          </a:pathLst>
        </a:custGeom>
        <a:noFill/>
        <a:ln w="25400" cap="flat" cmpd="sng" algn="ctr">
          <a:solidFill>
            <a:schemeClr val="tx1"/>
          </a:solidFill>
          <a:prstDash val="solid"/>
          <a:miter/>
        </a:ln>
        <a:effectLst/>
      </dsp:spPr>
      <dsp:style>
        <a:lnRef idx="2">
          <a:scrgbClr r="0" g="0" b="0"/>
        </a:lnRef>
        <a:fillRef idx="0">
          <a:scrgbClr r="0" g="0" b="0"/>
        </a:fillRef>
        <a:effectRef idx="0">
          <a:scrgbClr r="0" g="0" b="0"/>
        </a:effectRef>
        <a:fontRef idx="minor"/>
      </dsp:style>
    </dsp:sp>
    <dsp:sp modelId="{FE4A17EF-F716-4306-90C8-2DF8CD3E8000}">
      <dsp:nvSpPr>
        <dsp:cNvPr id="0" name=""/>
        <dsp:cNvSpPr/>
      </dsp:nvSpPr>
      <dsp:spPr>
        <a:xfrm>
          <a:off x="2225972" y="1105094"/>
          <a:ext cx="3676054" cy="598480"/>
        </a:xfrm>
        <a:prstGeom prst="rect">
          <a:avLst/>
        </a:prstGeom>
        <a:solidFill>
          <a:schemeClr val="bg1">
            <a:lumMod val="65000"/>
          </a:schemeClr>
        </a:solidFill>
        <a:ln w="28575" cap="flat" cmpd="sng" algn="ctr">
          <a:solidFill>
            <a:schemeClr val="tx1"/>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tx1"/>
              </a:solidFill>
              <a:latin typeface="+mn-lt"/>
            </a:rPr>
            <a:t>ALOHA</a:t>
          </a:r>
        </a:p>
      </dsp:txBody>
      <dsp:txXfrm>
        <a:off x="2225972" y="1105094"/>
        <a:ext cx="3676054" cy="598480"/>
      </dsp:txXfrm>
    </dsp:sp>
    <dsp:sp modelId="{4BFA4EFD-4F31-457B-920C-563EC3927F08}">
      <dsp:nvSpPr>
        <dsp:cNvPr id="0" name=""/>
        <dsp:cNvSpPr/>
      </dsp:nvSpPr>
      <dsp:spPr>
        <a:xfrm>
          <a:off x="11480" y="2221135"/>
          <a:ext cx="3676054" cy="746661"/>
        </a:xfrm>
        <a:prstGeom prst="rect">
          <a:avLst/>
        </a:prstGeom>
        <a:solidFill>
          <a:schemeClr val="bg1">
            <a:lumMod val="65000"/>
          </a:schemeClr>
        </a:solidFill>
        <a:ln w="25400" cap="flat" cmpd="sng" algn="ctr">
          <a:solidFill>
            <a:schemeClr val="tx1"/>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tx1"/>
              </a:solidFill>
            </a:rPr>
            <a:t>Pure ALOHA</a:t>
          </a:r>
        </a:p>
      </dsp:txBody>
      <dsp:txXfrm>
        <a:off x="11480" y="2221135"/>
        <a:ext cx="3676054" cy="746661"/>
      </dsp:txXfrm>
    </dsp:sp>
    <dsp:sp modelId="{0D044DAE-E6A1-4EF5-AAD3-1BF351A60B8A}">
      <dsp:nvSpPr>
        <dsp:cNvPr id="0" name=""/>
        <dsp:cNvSpPr/>
      </dsp:nvSpPr>
      <dsp:spPr>
        <a:xfrm>
          <a:off x="4451945" y="2221135"/>
          <a:ext cx="3676054" cy="746661"/>
        </a:xfrm>
        <a:prstGeom prst="rect">
          <a:avLst/>
        </a:prstGeom>
        <a:solidFill>
          <a:schemeClr val="bg1">
            <a:lumMod val="65000"/>
          </a:schemeClr>
        </a:solidFill>
        <a:ln w="25400" cap="flat" cmpd="sng" algn="ctr">
          <a:solidFill>
            <a:schemeClr val="tx1"/>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tx1"/>
              </a:solidFill>
            </a:rPr>
            <a:t>Slotted ALOHA</a:t>
          </a:r>
        </a:p>
      </dsp:txBody>
      <dsp:txXfrm>
        <a:off x="4451945" y="2221135"/>
        <a:ext cx="3676054" cy="74666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BEC48FA8-08EF-4C25-924A-365C025936F4}" type="datetimeFigureOut">
              <a:rPr lang="en-US" smtClean="0"/>
              <a:t>10/9/2024</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E32FDF47-DA4C-4D4F-8B9B-240CE5FFE25C}" type="slidenum">
              <a:rPr lang="en-US" smtClean="0"/>
              <a:t>‹#›</a:t>
            </a:fld>
            <a:endParaRPr lang="en-US"/>
          </a:p>
        </p:txBody>
      </p:sp>
    </p:spTree>
    <p:extLst>
      <p:ext uri="{BB962C8B-B14F-4D97-AF65-F5344CB8AC3E}">
        <p14:creationId xmlns:p14="http://schemas.microsoft.com/office/powerpoint/2010/main" val="1273461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E736CF3-4EC5-4372-AF5C-5429E45FDA5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Header Placeholder 4"/>
          <p:cNvSpPr>
            <a:spLocks noGrp="1"/>
          </p:cNvSpPr>
          <p:nvPr>
            <p:ph type="hd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5592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E736CF3-4EC5-4372-AF5C-5429E45FDA5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Header Placeholder 4"/>
          <p:cNvSpPr>
            <a:spLocks noGrp="1"/>
          </p:cNvSpPr>
          <p:nvPr>
            <p:ph type="hd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4929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E736CF3-4EC5-4372-AF5C-5429E45FDA5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Header Placeholder 4"/>
          <p:cNvSpPr>
            <a:spLocks noGrp="1"/>
          </p:cNvSpPr>
          <p:nvPr>
            <p:ph type="hd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105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97280" y="286560"/>
            <a:ext cx="10058040" cy="14504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p:nvPr>
        </p:nvSpPr>
        <p:spPr>
          <a:xfrm>
            <a:off x="1097280" y="1845720"/>
            <a:ext cx="10058040" cy="1918800"/>
          </a:xfrm>
          <a:prstGeom prst="rect">
            <a:avLst/>
          </a:prstGeom>
          <a:noFill/>
          <a:ln w="0">
            <a:noFill/>
          </a:ln>
        </p:spPr>
        <p:txBody>
          <a:bodyPr lIns="0" tIns="0" rIns="0" bIns="0" anchor="t">
            <a:normAutofit/>
          </a:bodyPr>
          <a:lstStyle/>
          <a:p>
            <a:endParaRPr lang="en-US" sz="2000" b="0" strike="noStrike" spc="-1">
              <a:solidFill>
                <a:srgbClr val="404040"/>
              </a:solidFill>
              <a:latin typeface="Calibri"/>
            </a:endParaRPr>
          </a:p>
        </p:txBody>
      </p:sp>
      <p:sp>
        <p:nvSpPr>
          <p:cNvPr id="31" name="PlaceHolder 3"/>
          <p:cNvSpPr>
            <a:spLocks noGrp="1"/>
          </p:cNvSpPr>
          <p:nvPr>
            <p:ph/>
          </p:nvPr>
        </p:nvSpPr>
        <p:spPr>
          <a:xfrm>
            <a:off x="1097280" y="3947040"/>
            <a:ext cx="10058040" cy="1918800"/>
          </a:xfrm>
          <a:prstGeom prst="rect">
            <a:avLst/>
          </a:prstGeom>
          <a:noFill/>
          <a:ln w="0">
            <a:noFill/>
          </a:ln>
        </p:spPr>
        <p:txBody>
          <a:bodyPr lIns="0" tIns="0" rIns="0" bIns="0" anchor="t">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97280" y="286560"/>
            <a:ext cx="10058040" cy="14504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3" name="PlaceHolder 2"/>
          <p:cNvSpPr>
            <a:spLocks noGrp="1"/>
          </p:cNvSpPr>
          <p:nvPr>
            <p:ph/>
          </p:nvPr>
        </p:nvSpPr>
        <p:spPr>
          <a:xfrm>
            <a:off x="1097280" y="1845720"/>
            <a:ext cx="4908240" cy="1918800"/>
          </a:xfrm>
          <a:prstGeom prst="rect">
            <a:avLst/>
          </a:prstGeom>
          <a:noFill/>
          <a:ln w="0">
            <a:noFill/>
          </a:ln>
        </p:spPr>
        <p:txBody>
          <a:bodyPr lIns="0" tIns="0" rIns="0" bIns="0" anchor="t">
            <a:normAutofit/>
          </a:bodyPr>
          <a:lstStyle/>
          <a:p>
            <a:endParaRPr lang="en-US" sz="2000" b="0" strike="noStrike" spc="-1">
              <a:solidFill>
                <a:srgbClr val="404040"/>
              </a:solidFill>
              <a:latin typeface="Calibri"/>
            </a:endParaRPr>
          </a:p>
        </p:txBody>
      </p:sp>
      <p:sp>
        <p:nvSpPr>
          <p:cNvPr id="34" name="PlaceHolder 3"/>
          <p:cNvSpPr>
            <a:spLocks noGrp="1"/>
          </p:cNvSpPr>
          <p:nvPr>
            <p:ph/>
          </p:nvPr>
        </p:nvSpPr>
        <p:spPr>
          <a:xfrm>
            <a:off x="6251400" y="1845720"/>
            <a:ext cx="4908240" cy="1918800"/>
          </a:xfrm>
          <a:prstGeom prst="rect">
            <a:avLst/>
          </a:prstGeom>
          <a:noFill/>
          <a:ln w="0">
            <a:noFill/>
          </a:ln>
        </p:spPr>
        <p:txBody>
          <a:bodyPr lIns="0" tIns="0" rIns="0" bIns="0" anchor="t">
            <a:normAutofit/>
          </a:bodyPr>
          <a:lstStyle/>
          <a:p>
            <a:endParaRPr lang="en-US" sz="2000" b="0" strike="noStrike" spc="-1">
              <a:solidFill>
                <a:srgbClr val="404040"/>
              </a:solidFill>
              <a:latin typeface="Calibri"/>
            </a:endParaRPr>
          </a:p>
        </p:txBody>
      </p:sp>
      <p:sp>
        <p:nvSpPr>
          <p:cNvPr id="35" name="PlaceHolder 4"/>
          <p:cNvSpPr>
            <a:spLocks noGrp="1"/>
          </p:cNvSpPr>
          <p:nvPr>
            <p:ph/>
          </p:nvPr>
        </p:nvSpPr>
        <p:spPr>
          <a:xfrm>
            <a:off x="1097280" y="3947040"/>
            <a:ext cx="4908240" cy="1918800"/>
          </a:xfrm>
          <a:prstGeom prst="rect">
            <a:avLst/>
          </a:prstGeom>
          <a:noFill/>
          <a:ln w="0">
            <a:noFill/>
          </a:ln>
        </p:spPr>
        <p:txBody>
          <a:bodyPr lIns="0" tIns="0" rIns="0" bIns="0" anchor="t">
            <a:normAutofit/>
          </a:bodyPr>
          <a:lstStyle/>
          <a:p>
            <a:endParaRPr lang="en-US" sz="2000" b="0" strike="noStrike" spc="-1">
              <a:solidFill>
                <a:srgbClr val="404040"/>
              </a:solidFill>
              <a:latin typeface="Calibri"/>
            </a:endParaRPr>
          </a:p>
        </p:txBody>
      </p:sp>
      <p:sp>
        <p:nvSpPr>
          <p:cNvPr id="36" name="PlaceHolder 5"/>
          <p:cNvSpPr>
            <a:spLocks noGrp="1"/>
          </p:cNvSpPr>
          <p:nvPr>
            <p:ph/>
          </p:nvPr>
        </p:nvSpPr>
        <p:spPr>
          <a:xfrm>
            <a:off x="6251400" y="3947040"/>
            <a:ext cx="4908240" cy="1918800"/>
          </a:xfrm>
          <a:prstGeom prst="rect">
            <a:avLst/>
          </a:prstGeom>
          <a:noFill/>
          <a:ln w="0">
            <a:noFill/>
          </a:ln>
        </p:spPr>
        <p:txBody>
          <a:bodyPr lIns="0" tIns="0" rIns="0" bIns="0" anchor="t">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097280" y="286560"/>
            <a:ext cx="10058040" cy="14504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8" name="PlaceHolder 2"/>
          <p:cNvSpPr>
            <a:spLocks noGrp="1"/>
          </p:cNvSpPr>
          <p:nvPr>
            <p:ph/>
          </p:nvPr>
        </p:nvSpPr>
        <p:spPr>
          <a:xfrm>
            <a:off x="1097280" y="1845720"/>
            <a:ext cx="3238560" cy="1918800"/>
          </a:xfrm>
          <a:prstGeom prst="rect">
            <a:avLst/>
          </a:prstGeom>
          <a:noFill/>
          <a:ln w="0">
            <a:noFill/>
          </a:ln>
        </p:spPr>
        <p:txBody>
          <a:bodyPr lIns="0" tIns="0" rIns="0" bIns="0" anchor="t">
            <a:normAutofit/>
          </a:bodyPr>
          <a:lstStyle/>
          <a:p>
            <a:endParaRPr lang="en-US" sz="2000" b="0" strike="noStrike" spc="-1">
              <a:solidFill>
                <a:srgbClr val="404040"/>
              </a:solidFill>
              <a:latin typeface="Calibri"/>
            </a:endParaRPr>
          </a:p>
        </p:txBody>
      </p:sp>
      <p:sp>
        <p:nvSpPr>
          <p:cNvPr id="39" name="PlaceHolder 3"/>
          <p:cNvSpPr>
            <a:spLocks noGrp="1"/>
          </p:cNvSpPr>
          <p:nvPr>
            <p:ph/>
          </p:nvPr>
        </p:nvSpPr>
        <p:spPr>
          <a:xfrm>
            <a:off x="4498200" y="1845720"/>
            <a:ext cx="3238560" cy="1918800"/>
          </a:xfrm>
          <a:prstGeom prst="rect">
            <a:avLst/>
          </a:prstGeom>
          <a:noFill/>
          <a:ln w="0">
            <a:noFill/>
          </a:ln>
        </p:spPr>
        <p:txBody>
          <a:bodyPr lIns="0" tIns="0" rIns="0" bIns="0" anchor="t">
            <a:normAutofit/>
          </a:bodyPr>
          <a:lstStyle/>
          <a:p>
            <a:endParaRPr lang="en-US" sz="2000" b="0" strike="noStrike" spc="-1">
              <a:solidFill>
                <a:srgbClr val="404040"/>
              </a:solidFill>
              <a:latin typeface="Calibri"/>
            </a:endParaRPr>
          </a:p>
        </p:txBody>
      </p:sp>
      <p:sp>
        <p:nvSpPr>
          <p:cNvPr id="40" name="PlaceHolder 4"/>
          <p:cNvSpPr>
            <a:spLocks noGrp="1"/>
          </p:cNvSpPr>
          <p:nvPr>
            <p:ph/>
          </p:nvPr>
        </p:nvSpPr>
        <p:spPr>
          <a:xfrm>
            <a:off x="7899120" y="1845720"/>
            <a:ext cx="3238560" cy="1918800"/>
          </a:xfrm>
          <a:prstGeom prst="rect">
            <a:avLst/>
          </a:prstGeom>
          <a:noFill/>
          <a:ln w="0">
            <a:noFill/>
          </a:ln>
        </p:spPr>
        <p:txBody>
          <a:bodyPr lIns="0" tIns="0" rIns="0" bIns="0" anchor="t">
            <a:normAutofit/>
          </a:bodyPr>
          <a:lstStyle/>
          <a:p>
            <a:endParaRPr lang="en-US" sz="2000" b="0" strike="noStrike" spc="-1">
              <a:solidFill>
                <a:srgbClr val="404040"/>
              </a:solidFill>
              <a:latin typeface="Calibri"/>
            </a:endParaRPr>
          </a:p>
        </p:txBody>
      </p:sp>
      <p:sp>
        <p:nvSpPr>
          <p:cNvPr id="41" name="PlaceHolder 5"/>
          <p:cNvSpPr>
            <a:spLocks noGrp="1"/>
          </p:cNvSpPr>
          <p:nvPr>
            <p:ph/>
          </p:nvPr>
        </p:nvSpPr>
        <p:spPr>
          <a:xfrm>
            <a:off x="1097280" y="3947040"/>
            <a:ext cx="3238560" cy="1918800"/>
          </a:xfrm>
          <a:prstGeom prst="rect">
            <a:avLst/>
          </a:prstGeom>
          <a:noFill/>
          <a:ln w="0">
            <a:noFill/>
          </a:ln>
        </p:spPr>
        <p:txBody>
          <a:bodyPr lIns="0" tIns="0" rIns="0" bIns="0" anchor="t">
            <a:normAutofit/>
          </a:bodyPr>
          <a:lstStyle/>
          <a:p>
            <a:endParaRPr lang="en-US" sz="2000" b="0" strike="noStrike" spc="-1">
              <a:solidFill>
                <a:srgbClr val="404040"/>
              </a:solidFill>
              <a:latin typeface="Calibri"/>
            </a:endParaRPr>
          </a:p>
        </p:txBody>
      </p:sp>
      <p:sp>
        <p:nvSpPr>
          <p:cNvPr id="42" name="PlaceHolder 6"/>
          <p:cNvSpPr>
            <a:spLocks noGrp="1"/>
          </p:cNvSpPr>
          <p:nvPr>
            <p:ph/>
          </p:nvPr>
        </p:nvSpPr>
        <p:spPr>
          <a:xfrm>
            <a:off x="4498200" y="3947040"/>
            <a:ext cx="3238560" cy="1918800"/>
          </a:xfrm>
          <a:prstGeom prst="rect">
            <a:avLst/>
          </a:prstGeom>
          <a:noFill/>
          <a:ln w="0">
            <a:noFill/>
          </a:ln>
        </p:spPr>
        <p:txBody>
          <a:bodyPr lIns="0" tIns="0" rIns="0" bIns="0" anchor="t">
            <a:normAutofit/>
          </a:bodyPr>
          <a:lstStyle/>
          <a:p>
            <a:endParaRPr lang="en-US" sz="2000" b="0" strike="noStrike" spc="-1">
              <a:solidFill>
                <a:srgbClr val="404040"/>
              </a:solidFill>
              <a:latin typeface="Calibri"/>
            </a:endParaRPr>
          </a:p>
        </p:txBody>
      </p:sp>
      <p:sp>
        <p:nvSpPr>
          <p:cNvPr id="43" name="PlaceHolder 7"/>
          <p:cNvSpPr>
            <a:spLocks noGrp="1"/>
          </p:cNvSpPr>
          <p:nvPr>
            <p:ph/>
          </p:nvPr>
        </p:nvSpPr>
        <p:spPr>
          <a:xfrm>
            <a:off x="7899120" y="3947040"/>
            <a:ext cx="3238560" cy="1918800"/>
          </a:xfrm>
          <a:prstGeom prst="rect">
            <a:avLst/>
          </a:prstGeom>
          <a:noFill/>
          <a:ln w="0">
            <a:noFill/>
          </a:ln>
        </p:spPr>
        <p:txBody>
          <a:bodyPr lIns="0" tIns="0" rIns="0" bIns="0" anchor="t">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9A0615A-79E6-423C-A6E2-DC5FF8B742A7}" type="slidenum">
              <a:rPr lang="en-IN" smtClean="0"/>
              <a:pPr/>
              <a:t>‹#›</a:t>
            </a:fld>
            <a:endParaRPr lang="en-IN"/>
          </a:p>
        </p:txBody>
      </p:sp>
    </p:spTree>
    <p:extLst>
      <p:ext uri="{BB962C8B-B14F-4D97-AF65-F5344CB8AC3E}">
        <p14:creationId xmlns:p14="http://schemas.microsoft.com/office/powerpoint/2010/main" val="192206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097280" y="286560"/>
            <a:ext cx="10058040" cy="14504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9" name="PlaceHolder 2"/>
          <p:cNvSpPr>
            <a:spLocks noGrp="1"/>
          </p:cNvSpPr>
          <p:nvPr>
            <p:ph type="subTitle"/>
          </p:nvPr>
        </p:nvSpPr>
        <p:spPr>
          <a:xfrm>
            <a:off x="1097280" y="1845720"/>
            <a:ext cx="10058040" cy="40230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097280" y="286560"/>
            <a:ext cx="10058040" cy="14504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1" name="PlaceHolder 2"/>
          <p:cNvSpPr>
            <a:spLocks noGrp="1"/>
          </p:cNvSpPr>
          <p:nvPr>
            <p:ph/>
          </p:nvPr>
        </p:nvSpPr>
        <p:spPr>
          <a:xfrm>
            <a:off x="1097280" y="1845720"/>
            <a:ext cx="10058040" cy="4023000"/>
          </a:xfrm>
          <a:prstGeom prst="rect">
            <a:avLst/>
          </a:prstGeom>
          <a:noFill/>
          <a:ln w="0">
            <a:noFill/>
          </a:ln>
        </p:spPr>
        <p:txBody>
          <a:bodyPr lIns="0" tIns="0" rIns="0" bIns="0" anchor="t">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097280" y="286560"/>
            <a:ext cx="10058040" cy="14504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3" name="PlaceHolder 2"/>
          <p:cNvSpPr>
            <a:spLocks noGrp="1"/>
          </p:cNvSpPr>
          <p:nvPr>
            <p:ph/>
          </p:nvPr>
        </p:nvSpPr>
        <p:spPr>
          <a:xfrm>
            <a:off x="1097280" y="1845720"/>
            <a:ext cx="4908240" cy="4023000"/>
          </a:xfrm>
          <a:prstGeom prst="rect">
            <a:avLst/>
          </a:prstGeom>
          <a:noFill/>
          <a:ln w="0">
            <a:noFill/>
          </a:ln>
        </p:spPr>
        <p:txBody>
          <a:bodyPr lIns="0" tIns="0" rIns="0" bIns="0" anchor="t">
            <a:normAutofit/>
          </a:bodyPr>
          <a:lstStyle/>
          <a:p>
            <a:endParaRPr lang="en-US" sz="2000" b="0" strike="noStrike" spc="-1">
              <a:solidFill>
                <a:srgbClr val="404040"/>
              </a:solidFill>
              <a:latin typeface="Calibri"/>
            </a:endParaRPr>
          </a:p>
        </p:txBody>
      </p:sp>
      <p:sp>
        <p:nvSpPr>
          <p:cNvPr id="14" name="PlaceHolder 3"/>
          <p:cNvSpPr>
            <a:spLocks noGrp="1"/>
          </p:cNvSpPr>
          <p:nvPr>
            <p:ph/>
          </p:nvPr>
        </p:nvSpPr>
        <p:spPr>
          <a:xfrm>
            <a:off x="6251400" y="1845720"/>
            <a:ext cx="4908240" cy="4023000"/>
          </a:xfrm>
          <a:prstGeom prst="rect">
            <a:avLst/>
          </a:prstGeom>
          <a:noFill/>
          <a:ln w="0">
            <a:noFill/>
          </a:ln>
        </p:spPr>
        <p:txBody>
          <a:bodyPr lIns="0" tIns="0" rIns="0" bIns="0" anchor="t">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097280" y="286560"/>
            <a:ext cx="10058040" cy="14504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097280" y="286560"/>
            <a:ext cx="10058040" cy="6724800"/>
          </a:xfrm>
          <a:prstGeom prst="rect">
            <a:avLst/>
          </a:prstGeom>
          <a:noFill/>
          <a:ln w="0">
            <a:noFill/>
          </a:ln>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097280" y="286560"/>
            <a:ext cx="10058040" cy="14504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8" name="PlaceHolder 2"/>
          <p:cNvSpPr>
            <a:spLocks noGrp="1"/>
          </p:cNvSpPr>
          <p:nvPr>
            <p:ph/>
          </p:nvPr>
        </p:nvSpPr>
        <p:spPr>
          <a:xfrm>
            <a:off x="1097280" y="1845720"/>
            <a:ext cx="4908240" cy="1918800"/>
          </a:xfrm>
          <a:prstGeom prst="rect">
            <a:avLst/>
          </a:prstGeom>
          <a:noFill/>
          <a:ln w="0">
            <a:noFill/>
          </a:ln>
        </p:spPr>
        <p:txBody>
          <a:bodyPr lIns="0" tIns="0" rIns="0" bIns="0" anchor="t">
            <a:normAutofit/>
          </a:bodyPr>
          <a:lstStyle/>
          <a:p>
            <a:endParaRPr lang="en-US" sz="2000" b="0" strike="noStrike" spc="-1">
              <a:solidFill>
                <a:srgbClr val="404040"/>
              </a:solidFill>
              <a:latin typeface="Calibri"/>
            </a:endParaRPr>
          </a:p>
        </p:txBody>
      </p:sp>
      <p:sp>
        <p:nvSpPr>
          <p:cNvPr id="19" name="PlaceHolder 3"/>
          <p:cNvSpPr>
            <a:spLocks noGrp="1"/>
          </p:cNvSpPr>
          <p:nvPr>
            <p:ph/>
          </p:nvPr>
        </p:nvSpPr>
        <p:spPr>
          <a:xfrm>
            <a:off x="6251400" y="1845720"/>
            <a:ext cx="4908240" cy="4023000"/>
          </a:xfrm>
          <a:prstGeom prst="rect">
            <a:avLst/>
          </a:prstGeom>
          <a:noFill/>
          <a:ln w="0">
            <a:noFill/>
          </a:ln>
        </p:spPr>
        <p:txBody>
          <a:bodyPr lIns="0" tIns="0" rIns="0" bIns="0" anchor="t">
            <a:normAutofit/>
          </a:bodyPr>
          <a:lstStyle/>
          <a:p>
            <a:endParaRPr lang="en-US" sz="2000" b="0" strike="noStrike" spc="-1">
              <a:solidFill>
                <a:srgbClr val="404040"/>
              </a:solidFill>
              <a:latin typeface="Calibri"/>
            </a:endParaRPr>
          </a:p>
        </p:txBody>
      </p:sp>
      <p:sp>
        <p:nvSpPr>
          <p:cNvPr id="20" name="PlaceHolder 4"/>
          <p:cNvSpPr>
            <a:spLocks noGrp="1"/>
          </p:cNvSpPr>
          <p:nvPr>
            <p:ph/>
          </p:nvPr>
        </p:nvSpPr>
        <p:spPr>
          <a:xfrm>
            <a:off x="1097280" y="3947040"/>
            <a:ext cx="4908240" cy="1918800"/>
          </a:xfrm>
          <a:prstGeom prst="rect">
            <a:avLst/>
          </a:prstGeom>
          <a:noFill/>
          <a:ln w="0">
            <a:noFill/>
          </a:ln>
        </p:spPr>
        <p:txBody>
          <a:bodyPr lIns="0" tIns="0" rIns="0" bIns="0" anchor="t">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097280" y="286560"/>
            <a:ext cx="10058040" cy="14504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2" name="PlaceHolder 2"/>
          <p:cNvSpPr>
            <a:spLocks noGrp="1"/>
          </p:cNvSpPr>
          <p:nvPr>
            <p:ph/>
          </p:nvPr>
        </p:nvSpPr>
        <p:spPr>
          <a:xfrm>
            <a:off x="1097280" y="1845720"/>
            <a:ext cx="4908240" cy="4023000"/>
          </a:xfrm>
          <a:prstGeom prst="rect">
            <a:avLst/>
          </a:prstGeom>
          <a:noFill/>
          <a:ln w="0">
            <a:noFill/>
          </a:ln>
        </p:spPr>
        <p:txBody>
          <a:bodyPr lIns="0" tIns="0" rIns="0" bIns="0" anchor="t">
            <a:normAutofit/>
          </a:bodyPr>
          <a:lstStyle/>
          <a:p>
            <a:endParaRPr lang="en-US" sz="2000" b="0" strike="noStrike" spc="-1">
              <a:solidFill>
                <a:srgbClr val="404040"/>
              </a:solidFill>
              <a:latin typeface="Calibri"/>
            </a:endParaRPr>
          </a:p>
        </p:txBody>
      </p:sp>
      <p:sp>
        <p:nvSpPr>
          <p:cNvPr id="23" name="PlaceHolder 3"/>
          <p:cNvSpPr>
            <a:spLocks noGrp="1"/>
          </p:cNvSpPr>
          <p:nvPr>
            <p:ph/>
          </p:nvPr>
        </p:nvSpPr>
        <p:spPr>
          <a:xfrm>
            <a:off x="6251400" y="1845720"/>
            <a:ext cx="4908240" cy="1918800"/>
          </a:xfrm>
          <a:prstGeom prst="rect">
            <a:avLst/>
          </a:prstGeom>
          <a:noFill/>
          <a:ln w="0">
            <a:noFill/>
          </a:ln>
        </p:spPr>
        <p:txBody>
          <a:bodyPr lIns="0" tIns="0" rIns="0" bIns="0" anchor="t">
            <a:normAutofit/>
          </a:bodyPr>
          <a:lstStyle/>
          <a:p>
            <a:endParaRPr lang="en-US" sz="2000" b="0" strike="noStrike" spc="-1">
              <a:solidFill>
                <a:srgbClr val="404040"/>
              </a:solidFill>
              <a:latin typeface="Calibri"/>
            </a:endParaRPr>
          </a:p>
        </p:txBody>
      </p:sp>
      <p:sp>
        <p:nvSpPr>
          <p:cNvPr id="24" name="PlaceHolder 4"/>
          <p:cNvSpPr>
            <a:spLocks noGrp="1"/>
          </p:cNvSpPr>
          <p:nvPr>
            <p:ph/>
          </p:nvPr>
        </p:nvSpPr>
        <p:spPr>
          <a:xfrm>
            <a:off x="6251400" y="3947040"/>
            <a:ext cx="4908240" cy="1918800"/>
          </a:xfrm>
          <a:prstGeom prst="rect">
            <a:avLst/>
          </a:prstGeom>
          <a:noFill/>
          <a:ln w="0">
            <a:noFill/>
          </a:ln>
        </p:spPr>
        <p:txBody>
          <a:bodyPr lIns="0" tIns="0" rIns="0" bIns="0" anchor="t">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097280" y="286560"/>
            <a:ext cx="10058040" cy="14504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6" name="PlaceHolder 2"/>
          <p:cNvSpPr>
            <a:spLocks noGrp="1"/>
          </p:cNvSpPr>
          <p:nvPr>
            <p:ph/>
          </p:nvPr>
        </p:nvSpPr>
        <p:spPr>
          <a:xfrm>
            <a:off x="1097280" y="1845720"/>
            <a:ext cx="4908240" cy="1918800"/>
          </a:xfrm>
          <a:prstGeom prst="rect">
            <a:avLst/>
          </a:prstGeom>
          <a:noFill/>
          <a:ln w="0">
            <a:noFill/>
          </a:ln>
        </p:spPr>
        <p:txBody>
          <a:bodyPr lIns="0" tIns="0" rIns="0" bIns="0" anchor="t">
            <a:normAutofit/>
          </a:bodyPr>
          <a:lstStyle/>
          <a:p>
            <a:endParaRPr lang="en-US" sz="2000" b="0" strike="noStrike" spc="-1">
              <a:solidFill>
                <a:srgbClr val="404040"/>
              </a:solidFill>
              <a:latin typeface="Calibri"/>
            </a:endParaRPr>
          </a:p>
        </p:txBody>
      </p:sp>
      <p:sp>
        <p:nvSpPr>
          <p:cNvPr id="27" name="PlaceHolder 3"/>
          <p:cNvSpPr>
            <a:spLocks noGrp="1"/>
          </p:cNvSpPr>
          <p:nvPr>
            <p:ph/>
          </p:nvPr>
        </p:nvSpPr>
        <p:spPr>
          <a:xfrm>
            <a:off x="6251400" y="1845720"/>
            <a:ext cx="4908240" cy="1918800"/>
          </a:xfrm>
          <a:prstGeom prst="rect">
            <a:avLst/>
          </a:prstGeom>
          <a:noFill/>
          <a:ln w="0">
            <a:noFill/>
          </a:ln>
        </p:spPr>
        <p:txBody>
          <a:bodyPr lIns="0" tIns="0" rIns="0" bIns="0" anchor="t">
            <a:normAutofit/>
          </a:bodyPr>
          <a:lstStyle/>
          <a:p>
            <a:endParaRPr lang="en-US" sz="2000" b="0" strike="noStrike" spc="-1">
              <a:solidFill>
                <a:srgbClr val="404040"/>
              </a:solidFill>
              <a:latin typeface="Calibri"/>
            </a:endParaRPr>
          </a:p>
        </p:txBody>
      </p:sp>
      <p:sp>
        <p:nvSpPr>
          <p:cNvPr id="28" name="PlaceHolder 4"/>
          <p:cNvSpPr>
            <a:spLocks noGrp="1"/>
          </p:cNvSpPr>
          <p:nvPr>
            <p:ph/>
          </p:nvPr>
        </p:nvSpPr>
        <p:spPr>
          <a:xfrm>
            <a:off x="1097280" y="3947040"/>
            <a:ext cx="10058040" cy="1918800"/>
          </a:xfrm>
          <a:prstGeom prst="rect">
            <a:avLst/>
          </a:prstGeom>
          <a:noFill/>
          <a:ln w="0">
            <a:noFill/>
          </a:ln>
        </p:spPr>
        <p:txBody>
          <a:bodyPr lIns="0" tIns="0" rIns="0" bIns="0" anchor="t">
            <a:normAutofit/>
          </a:bodyPr>
          <a:lstStyle/>
          <a:p>
            <a:endParaRPr lang="en-US" sz="2000" b="0" strike="noStrike" spc="-1">
              <a:solidFill>
                <a:srgbClr val="40404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8" name="Rectangle 6"/>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9" name="Rectangle 8"/>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Straight Connector 9"/>
          <p:cNvSpPr/>
          <p:nvPr/>
        </p:nvSpPr>
        <p:spPr>
          <a:xfrm>
            <a:off x="1193400" y="1737720"/>
            <a:ext cx="9966960" cy="360"/>
          </a:xfrm>
          <a:prstGeom prst="line">
            <a:avLst/>
          </a:prstGeom>
          <a:ln w="6350">
            <a:solidFill>
              <a:srgbClr val="000000">
                <a:lumMod val="50000"/>
                <a:lumOff val="50000"/>
              </a:srgbClr>
            </a:solidFill>
            <a:round/>
          </a:ln>
        </p:spPr>
        <p:style>
          <a:lnRef idx="1">
            <a:schemeClr val="accent1"/>
          </a:lnRef>
          <a:fillRef idx="0">
            <a:schemeClr val="accent1"/>
          </a:fillRef>
          <a:effectRef idx="0">
            <a:schemeClr val="accent1"/>
          </a:effectRef>
          <a:fontRef idx="minor"/>
        </p:style>
      </p:sp>
      <p:sp>
        <p:nvSpPr>
          <p:cNvPr id="3" name="PlaceHolder 1"/>
          <p:cNvSpPr>
            <a:spLocks noGrp="1"/>
          </p:cNvSpPr>
          <p:nvPr>
            <p:ph type="title"/>
          </p:nvPr>
        </p:nvSpPr>
        <p:spPr>
          <a:xfrm>
            <a:off x="1097280" y="286560"/>
            <a:ext cx="10058040" cy="1450440"/>
          </a:xfrm>
          <a:prstGeom prst="rect">
            <a:avLst/>
          </a:prstGeom>
          <a:noFill/>
          <a:ln w="0">
            <a:noFill/>
          </a:ln>
        </p:spPr>
        <p:txBody>
          <a:bodyPr anchor="b">
            <a:noAutofit/>
          </a:bodyPr>
          <a:lstStyle/>
          <a:p>
            <a:pPr>
              <a:lnSpc>
                <a:spcPct val="85000"/>
              </a:lnSpc>
            </a:pPr>
            <a:r>
              <a:rPr lang="en-US" sz="4800" b="0" strike="noStrike" spc="-52">
                <a:solidFill>
                  <a:srgbClr val="404040"/>
                </a:solidFill>
                <a:latin typeface="Calibri Light"/>
              </a:rPr>
              <a:t>Click to edit Master title style</a:t>
            </a:r>
            <a:endParaRPr lang="en-US" sz="4800" b="0" strike="noStrike" spc="-1">
              <a:solidFill>
                <a:srgbClr val="000000"/>
              </a:solidFill>
              <a:latin typeface="Calibri"/>
            </a:endParaRPr>
          </a:p>
        </p:txBody>
      </p:sp>
      <p:sp>
        <p:nvSpPr>
          <p:cNvPr id="4" name="PlaceHolder 2"/>
          <p:cNvSpPr>
            <a:spLocks noGrp="1"/>
          </p:cNvSpPr>
          <p:nvPr>
            <p:ph type="body"/>
          </p:nvPr>
        </p:nvSpPr>
        <p:spPr>
          <a:xfrm>
            <a:off x="1097280" y="1845720"/>
            <a:ext cx="10058040" cy="4023000"/>
          </a:xfrm>
          <a:prstGeom prst="rect">
            <a:avLst/>
          </a:prstGeom>
          <a:noFill/>
          <a:ln w="0">
            <a:noFill/>
          </a:ln>
        </p:spPr>
        <p:txBody>
          <a:bodyPr lIns="0" rIns="0" anchor="t">
            <a:noAutofit/>
          </a:bodyPr>
          <a:lstStyle/>
          <a:p>
            <a:pPr marL="91440" indent="-91440">
              <a:lnSpc>
                <a:spcPct val="90000"/>
              </a:lnSpc>
              <a:spcBef>
                <a:spcPts val="1199"/>
              </a:spcBef>
              <a:spcAft>
                <a:spcPts val="201"/>
              </a:spcAft>
              <a:buClr>
                <a:srgbClr val="E48312"/>
              </a:buClr>
              <a:buFont typeface="Calibri"/>
              <a:buChar char=" "/>
            </a:pPr>
            <a:r>
              <a:rPr lang="en-US" sz="2000" b="0" strike="noStrike" spc="-1">
                <a:solidFill>
                  <a:srgbClr val="404040"/>
                </a:solidFill>
                <a:latin typeface="Calibri"/>
              </a:rPr>
              <a:t>Click to edit Master text styles</a:t>
            </a:r>
          </a:p>
          <a:p>
            <a:pPr marL="384120" lvl="1" indent="-182880">
              <a:lnSpc>
                <a:spcPct val="90000"/>
              </a:lnSpc>
              <a:spcBef>
                <a:spcPts val="201"/>
              </a:spcBef>
              <a:spcAft>
                <a:spcPts val="400"/>
              </a:spcAft>
              <a:buClr>
                <a:srgbClr val="E48312"/>
              </a:buClr>
              <a:buFont typeface="Calibri"/>
              <a:buChar char="◦"/>
            </a:pPr>
            <a:r>
              <a:rPr lang="en-US" sz="1800" b="0" strike="noStrike" spc="-1">
                <a:solidFill>
                  <a:srgbClr val="404040"/>
                </a:solidFill>
                <a:latin typeface="Calibri"/>
              </a:rPr>
              <a:t>Second level</a:t>
            </a:r>
          </a:p>
          <a:p>
            <a:pPr marL="567000" lvl="2" indent="-182880">
              <a:lnSpc>
                <a:spcPct val="90000"/>
              </a:lnSpc>
              <a:spcBef>
                <a:spcPts val="201"/>
              </a:spcBef>
              <a:spcAft>
                <a:spcPts val="400"/>
              </a:spcAft>
              <a:buClr>
                <a:srgbClr val="E48312"/>
              </a:buClr>
              <a:buFont typeface="Calibri"/>
              <a:buChar char="◦"/>
            </a:pPr>
            <a:r>
              <a:rPr lang="en-US" sz="1400" b="0" strike="noStrike" spc="-1">
                <a:solidFill>
                  <a:srgbClr val="404040"/>
                </a:solidFill>
                <a:latin typeface="Calibri"/>
              </a:rPr>
              <a:t>Third level</a:t>
            </a:r>
          </a:p>
          <a:p>
            <a:pPr marL="749880" lvl="3" indent="-182880">
              <a:lnSpc>
                <a:spcPct val="90000"/>
              </a:lnSpc>
              <a:spcBef>
                <a:spcPts val="201"/>
              </a:spcBef>
              <a:spcAft>
                <a:spcPts val="400"/>
              </a:spcAft>
              <a:buClr>
                <a:srgbClr val="E48312"/>
              </a:buClr>
              <a:buFont typeface="Calibri"/>
              <a:buChar char="◦"/>
            </a:pPr>
            <a:r>
              <a:rPr lang="en-US" sz="1400" b="0" strike="noStrike" spc="-1">
                <a:solidFill>
                  <a:srgbClr val="404040"/>
                </a:solidFill>
                <a:latin typeface="Calibri"/>
              </a:rPr>
              <a:t>Fourth level</a:t>
            </a:r>
          </a:p>
          <a:p>
            <a:pPr marL="932760" lvl="4" indent="-182880">
              <a:lnSpc>
                <a:spcPct val="90000"/>
              </a:lnSpc>
              <a:spcBef>
                <a:spcPts val="201"/>
              </a:spcBef>
              <a:spcAft>
                <a:spcPts val="400"/>
              </a:spcAft>
              <a:buClr>
                <a:srgbClr val="E48312"/>
              </a:buClr>
              <a:buFont typeface="Calibri"/>
              <a:buChar char="◦"/>
            </a:pPr>
            <a:r>
              <a:rPr lang="en-US" sz="1400" b="0" strike="noStrike" spc="-1">
                <a:solidFill>
                  <a:srgbClr val="404040"/>
                </a:solidFill>
                <a:latin typeface="Calibri"/>
              </a:rPr>
              <a:t>Fifth level</a:t>
            </a:r>
          </a:p>
        </p:txBody>
      </p:sp>
      <p:sp>
        <p:nvSpPr>
          <p:cNvPr id="5" name="PlaceHolder 3"/>
          <p:cNvSpPr>
            <a:spLocks noGrp="1"/>
          </p:cNvSpPr>
          <p:nvPr>
            <p:ph type="dt"/>
          </p:nvPr>
        </p:nvSpPr>
        <p:spPr>
          <a:xfrm>
            <a:off x="1097280" y="6459840"/>
            <a:ext cx="2471760" cy="364680"/>
          </a:xfrm>
          <a:prstGeom prst="rect">
            <a:avLst/>
          </a:prstGeom>
          <a:noFill/>
          <a:ln w="0">
            <a:noFill/>
          </a:ln>
        </p:spPr>
        <p:txBody>
          <a:bodyPr anchor="ctr">
            <a:noAutofit/>
          </a:bodyPr>
          <a:lstStyle/>
          <a:p>
            <a:pPr>
              <a:lnSpc>
                <a:spcPct val="100000"/>
              </a:lnSpc>
            </a:pPr>
            <a:endParaRPr lang="en-IN" sz="900" b="0" strike="noStrike" spc="-1">
              <a:latin typeface="Times New Roman"/>
            </a:endParaRPr>
          </a:p>
        </p:txBody>
      </p:sp>
      <p:sp>
        <p:nvSpPr>
          <p:cNvPr id="6" name="PlaceHolder 4"/>
          <p:cNvSpPr>
            <a:spLocks noGrp="1"/>
          </p:cNvSpPr>
          <p:nvPr>
            <p:ph type="ftr"/>
          </p:nvPr>
        </p:nvSpPr>
        <p:spPr>
          <a:xfrm>
            <a:off x="3686040" y="6459840"/>
            <a:ext cx="4822560" cy="364680"/>
          </a:xfrm>
          <a:prstGeom prst="rect">
            <a:avLst/>
          </a:prstGeom>
          <a:noFill/>
          <a:ln w="0">
            <a:noFill/>
          </a:ln>
        </p:spPr>
        <p:txBody>
          <a:bodyPr anchor="ctr">
            <a:noAutofit/>
          </a:bodyPr>
          <a:lstStyle/>
          <a:p>
            <a:endParaRPr lang="en-IN" sz="2400" b="0" strike="noStrike" spc="-1">
              <a:latin typeface="Times New Roman"/>
            </a:endParaRPr>
          </a:p>
        </p:txBody>
      </p:sp>
      <p:sp>
        <p:nvSpPr>
          <p:cNvPr id="7" name="PlaceHolder 5"/>
          <p:cNvSpPr>
            <a:spLocks noGrp="1"/>
          </p:cNvSpPr>
          <p:nvPr>
            <p:ph type="sldNum"/>
          </p:nvPr>
        </p:nvSpPr>
        <p:spPr>
          <a:xfrm>
            <a:off x="9900360" y="6459840"/>
            <a:ext cx="1311840" cy="364680"/>
          </a:xfrm>
          <a:prstGeom prst="rect">
            <a:avLst/>
          </a:prstGeom>
          <a:noFill/>
          <a:ln w="0">
            <a:noFill/>
          </a:ln>
        </p:spPr>
        <p:txBody>
          <a:bodyPr anchor="ctr">
            <a:noAutofit/>
          </a:bodyPr>
          <a:lstStyle/>
          <a:p>
            <a:pPr algn="r">
              <a:lnSpc>
                <a:spcPct val="100000"/>
              </a:lnSpc>
            </a:pPr>
            <a:fld id="{7C263228-3DDE-45D9-AAC2-6FD665CCF0E5}" type="slidenum">
              <a:rPr lang="en-US" sz="1050" b="0" strike="noStrike" spc="-1">
                <a:solidFill>
                  <a:srgbClr val="FFFFFF"/>
                </a:solidFill>
                <a:latin typeface="Calibri"/>
              </a:rPr>
              <a:t>‹#›</a:t>
            </a:fld>
            <a:endParaRPr lang="en-IN" sz="105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869593" y="1133475"/>
            <a:ext cx="8757613" cy="4748742"/>
          </a:xfrm>
        </p:spPr>
        <p:txBody>
          <a:bodyPr>
            <a:noAutofit/>
          </a:bodyPr>
          <a:lstStyle/>
          <a:p>
            <a:r>
              <a:rPr lang="en-IN" sz="2800" b="1" dirty="0">
                <a:solidFill>
                  <a:schemeClr val="tx1"/>
                </a:solidFill>
                <a:latin typeface="+mn-lt"/>
                <a:cs typeface="Arial" panose="020B0604020202020204" pitchFamily="34" charset="0"/>
              </a:rPr>
              <a:t>LECTURE ID	       :</a:t>
            </a:r>
            <a:r>
              <a:rPr lang="en-US" sz="2800" b="1" dirty="0">
                <a:solidFill>
                  <a:schemeClr val="tx1"/>
                </a:solidFill>
                <a:latin typeface="+mn-lt"/>
                <a:cs typeface="Arial" panose="020B0604020202020204" pitchFamily="34" charset="0"/>
              </a:rPr>
              <a:t>18B11CS311STL07</a:t>
            </a:r>
            <a:br>
              <a:rPr lang="en-IN" sz="2800" b="1" dirty="0">
                <a:solidFill>
                  <a:schemeClr val="tx1"/>
                </a:solidFill>
                <a:latin typeface="+mn-lt"/>
                <a:cs typeface="Arial" panose="020B0604020202020204" pitchFamily="34" charset="0"/>
              </a:rPr>
            </a:br>
            <a:br>
              <a:rPr lang="en-IN" sz="2800" b="1" dirty="0">
                <a:solidFill>
                  <a:schemeClr val="tx1"/>
                </a:solidFill>
                <a:latin typeface="+mn-lt"/>
                <a:cs typeface="Arial" panose="020B0604020202020204" pitchFamily="34" charset="0"/>
              </a:rPr>
            </a:br>
            <a:r>
              <a:rPr lang="en-US" sz="2800" b="1" dirty="0">
                <a:solidFill>
                  <a:schemeClr val="tx1"/>
                </a:solidFill>
                <a:latin typeface="+mn-lt"/>
                <a:cs typeface="Arial" panose="020B0604020202020204" pitchFamily="34" charset="0"/>
              </a:rPr>
              <a:t>PROGRAMME           : B.Tech.</a:t>
            </a:r>
            <a:br>
              <a:rPr lang="en-IN" sz="2800" b="1" dirty="0">
                <a:solidFill>
                  <a:schemeClr val="tx1"/>
                </a:solidFill>
                <a:latin typeface="+mn-lt"/>
                <a:cs typeface="Arial" panose="020B0604020202020204" pitchFamily="34" charset="0"/>
              </a:rPr>
            </a:br>
            <a:br>
              <a:rPr lang="en-IN" sz="2800" b="1" dirty="0">
                <a:solidFill>
                  <a:schemeClr val="tx1"/>
                </a:solidFill>
                <a:latin typeface="+mn-lt"/>
                <a:cs typeface="Arial" panose="020B0604020202020204" pitchFamily="34" charset="0"/>
              </a:rPr>
            </a:br>
            <a:r>
              <a:rPr lang="en-IN" sz="2800" b="1" dirty="0">
                <a:solidFill>
                  <a:schemeClr val="tx1"/>
                </a:solidFill>
                <a:latin typeface="+mn-lt"/>
                <a:cs typeface="Arial" panose="020B0604020202020204" pitchFamily="34" charset="0"/>
              </a:rPr>
              <a:t>COURSE TITLE 	       : </a:t>
            </a:r>
            <a:r>
              <a:rPr lang="en-US" sz="2800" b="1" dirty="0">
                <a:solidFill>
                  <a:schemeClr val="tx1"/>
                </a:solidFill>
                <a:latin typeface="+mn-lt"/>
                <a:cs typeface="Arial" panose="020B0604020202020204" pitchFamily="34" charset="0"/>
              </a:rPr>
              <a:t>Computer Networks and</a:t>
            </a:r>
            <a:br>
              <a:rPr lang="en-US" sz="2800" b="1" dirty="0">
                <a:solidFill>
                  <a:schemeClr val="tx1"/>
                </a:solidFill>
                <a:latin typeface="+mn-lt"/>
                <a:cs typeface="Arial" panose="020B0604020202020204" pitchFamily="34" charset="0"/>
              </a:rPr>
            </a:br>
            <a:r>
              <a:rPr lang="en-US" sz="2800" b="1" dirty="0">
                <a:solidFill>
                  <a:schemeClr val="tx1"/>
                </a:solidFill>
                <a:latin typeface="+mn-lt"/>
                <a:cs typeface="Arial" panose="020B0604020202020204" pitchFamily="34" charset="0"/>
              </a:rPr>
              <a:t>                                     Internet of Things</a:t>
            </a:r>
            <a:br>
              <a:rPr lang="en-IN" sz="2800" b="1" dirty="0">
                <a:solidFill>
                  <a:schemeClr val="tx1"/>
                </a:solidFill>
                <a:latin typeface="+mn-lt"/>
                <a:cs typeface="Arial" panose="020B0604020202020204" pitchFamily="34" charset="0"/>
              </a:rPr>
            </a:br>
            <a:br>
              <a:rPr lang="en-IN" sz="2800" b="1" dirty="0">
                <a:solidFill>
                  <a:schemeClr val="tx1"/>
                </a:solidFill>
                <a:latin typeface="+mn-lt"/>
                <a:cs typeface="Arial" panose="020B0604020202020204" pitchFamily="34" charset="0"/>
              </a:rPr>
            </a:br>
            <a:r>
              <a:rPr lang="en-IN" sz="2800" b="1" dirty="0">
                <a:solidFill>
                  <a:schemeClr val="tx1"/>
                </a:solidFill>
                <a:latin typeface="+mn-lt"/>
                <a:cs typeface="Arial" panose="020B0604020202020204" pitchFamily="34" charset="0"/>
              </a:rPr>
              <a:t>LECTURE TITLE       : </a:t>
            </a:r>
            <a:r>
              <a:rPr lang="en-US" sz="2800" b="1" spc="-52" dirty="0">
                <a:latin typeface="+mn-lt"/>
              </a:rPr>
              <a:t>Data Communications and 					Networks</a:t>
            </a:r>
            <a:br>
              <a:rPr lang="en-IN" sz="2800" b="1" dirty="0">
                <a:solidFill>
                  <a:schemeClr val="tx1"/>
                </a:solidFill>
                <a:latin typeface="+mn-lt"/>
                <a:cs typeface="Arial" panose="020B0604020202020204" pitchFamily="34" charset="0"/>
              </a:rPr>
            </a:br>
            <a:br>
              <a:rPr lang="en-IN" sz="2800" b="1" dirty="0">
                <a:solidFill>
                  <a:schemeClr val="tx1"/>
                </a:solidFill>
                <a:latin typeface="+mn-lt"/>
                <a:cs typeface="Arial" panose="020B0604020202020204" pitchFamily="34" charset="0"/>
              </a:rPr>
            </a:br>
            <a:r>
              <a:rPr lang="en-IN" sz="2800" b="1" dirty="0">
                <a:solidFill>
                  <a:schemeClr val="tx1"/>
                </a:solidFill>
                <a:latin typeface="+mn-lt"/>
                <a:cs typeface="Arial" panose="020B0604020202020204" pitchFamily="34" charset="0"/>
              </a:rPr>
              <a:t>FACULTY NAME      : </a:t>
            </a:r>
            <a:r>
              <a:rPr lang="en-IN" sz="2800" b="1" dirty="0" err="1">
                <a:solidFill>
                  <a:schemeClr val="tx1"/>
                </a:solidFill>
                <a:latin typeface="+mn-lt"/>
                <a:cs typeface="Arial" panose="020B0604020202020204" pitchFamily="34" charset="0"/>
              </a:rPr>
              <a:t>Dr.</a:t>
            </a:r>
            <a:r>
              <a:rPr lang="en-IN" sz="2800" b="1" dirty="0">
                <a:solidFill>
                  <a:schemeClr val="tx1"/>
                </a:solidFill>
                <a:latin typeface="+mn-lt"/>
                <a:cs typeface="Arial" panose="020B0604020202020204" pitchFamily="34" charset="0"/>
              </a:rPr>
              <a:t> </a:t>
            </a:r>
            <a:r>
              <a:rPr lang="en-IN" sz="2800" b="1" dirty="0" err="1">
                <a:solidFill>
                  <a:schemeClr val="tx1"/>
                </a:solidFill>
                <a:latin typeface="+mn-lt"/>
                <a:cs typeface="Arial" panose="020B0604020202020204" pitchFamily="34" charset="0"/>
              </a:rPr>
              <a:t>Shobhit</a:t>
            </a:r>
            <a:r>
              <a:rPr lang="en-IN" sz="2800" b="1" dirty="0">
                <a:solidFill>
                  <a:schemeClr val="tx1"/>
                </a:solidFill>
                <a:latin typeface="+mn-lt"/>
                <a:cs typeface="Arial" panose="020B0604020202020204" pitchFamily="34" charset="0"/>
              </a:rPr>
              <a:t> Tyagi</a:t>
            </a:r>
            <a:br>
              <a:rPr lang="en-US" sz="2800" b="1" dirty="0">
                <a:solidFill>
                  <a:schemeClr val="tx1"/>
                </a:solidFill>
                <a:highlight>
                  <a:srgbClr val="000000"/>
                </a:highlight>
                <a:latin typeface="+mn-lt"/>
                <a:cs typeface="Arial" panose="020B0604020202020204" pitchFamily="34" charset="0"/>
              </a:rPr>
            </a:br>
            <a:endParaRPr lang="en-IN" sz="2800" b="1" dirty="0">
              <a:solidFill>
                <a:schemeClr val="tx1"/>
              </a:solidFill>
              <a:highlight>
                <a:srgbClr val="000000"/>
              </a:highlight>
              <a:latin typeface="+mn-lt"/>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19425" y="711199"/>
            <a:ext cx="9020175" cy="3683060"/>
          </a:xfrm>
          <a:prstGeom prst="rect">
            <a:avLst/>
          </a:prstGeom>
          <a:noFill/>
        </p:spPr>
        <p:txBody>
          <a:bodyPr wrap="square">
            <a:spAutoFit/>
          </a:bodyPr>
          <a:lstStyle/>
          <a:p>
            <a:pPr>
              <a:lnSpc>
                <a:spcPts val="2800"/>
              </a:lnSpc>
            </a:pPr>
            <a:r>
              <a:rPr lang="en-US" sz="2800" b="1" dirty="0">
                <a:solidFill>
                  <a:srgbClr val="002060"/>
                </a:solidFill>
                <a:cs typeface="Times New Roman" panose="02020603050405020304" pitchFamily="18" charset="0"/>
              </a:rPr>
              <a:t>Control: </a:t>
            </a:r>
          </a:p>
          <a:p>
            <a:pPr>
              <a:lnSpc>
                <a:spcPts val="2800"/>
              </a:lnSpc>
            </a:pPr>
            <a:r>
              <a:rPr lang="en-US" sz="2800" b="1" dirty="0">
                <a:cs typeface="Times New Roman" panose="02020603050405020304" pitchFamily="18" charset="0"/>
              </a:rPr>
              <a:t>It is 1 or 2 bytes containing flow and error control information.</a:t>
            </a:r>
          </a:p>
          <a:p>
            <a:pPr>
              <a:lnSpc>
                <a:spcPts val="2800"/>
              </a:lnSpc>
            </a:pPr>
            <a:r>
              <a:rPr lang="en-US" sz="2800" b="1" dirty="0">
                <a:solidFill>
                  <a:srgbClr val="002060"/>
                </a:solidFill>
                <a:cs typeface="Times New Roman" panose="02020603050405020304" pitchFamily="18" charset="0"/>
              </a:rPr>
              <a:t>Payload: </a:t>
            </a:r>
          </a:p>
          <a:p>
            <a:pPr>
              <a:lnSpc>
                <a:spcPts val="2800"/>
              </a:lnSpc>
            </a:pPr>
            <a:r>
              <a:rPr lang="en-US" sz="2800" b="1" dirty="0">
                <a:cs typeface="Times New Roman" panose="02020603050405020304" pitchFamily="18" charset="0"/>
              </a:rPr>
              <a:t>This carries the data from the network layer. Its length may vary from one network to another.</a:t>
            </a:r>
          </a:p>
          <a:p>
            <a:pPr>
              <a:lnSpc>
                <a:spcPts val="2800"/>
              </a:lnSpc>
            </a:pPr>
            <a:r>
              <a:rPr lang="en-US" sz="2800" b="1" dirty="0">
                <a:solidFill>
                  <a:srgbClr val="002060"/>
                </a:solidFill>
                <a:cs typeface="Times New Roman" panose="02020603050405020304" pitchFamily="18" charset="0"/>
              </a:rPr>
              <a:t>FCS: </a:t>
            </a:r>
          </a:p>
          <a:p>
            <a:pPr>
              <a:lnSpc>
                <a:spcPts val="2800"/>
              </a:lnSpc>
            </a:pPr>
            <a:r>
              <a:rPr lang="en-US" sz="2800" b="1" dirty="0">
                <a:cs typeface="Times New Roman" panose="02020603050405020304" pitchFamily="18" charset="0"/>
              </a:rPr>
              <a:t>It is a 2 byte or 4 bytes frame check sequence for error detection. The standard code used is CRC (cyclic redundancy code)</a:t>
            </a:r>
          </a:p>
        </p:txBody>
      </p:sp>
      <p:sp>
        <p:nvSpPr>
          <p:cNvPr id="5" name="Title 1">
            <a:extLst>
              <a:ext uri="{FF2B5EF4-FFF2-40B4-BE49-F238E27FC236}">
                <a16:creationId xmlns:a16="http://schemas.microsoft.com/office/drawing/2014/main" id="{5F56C441-808D-44D5-B99A-50E1FF3C42AD}"/>
              </a:ext>
            </a:extLst>
          </p:cNvPr>
          <p:cNvSpPr>
            <a:spLocks noGrp="1"/>
          </p:cNvSpPr>
          <p:nvPr>
            <p:ph type="title"/>
          </p:nvPr>
        </p:nvSpPr>
        <p:spPr>
          <a:xfrm>
            <a:off x="0" y="38476"/>
            <a:ext cx="12192000" cy="672723"/>
          </a:xfrm>
        </p:spPr>
        <p:txBody>
          <a:bodyPr>
            <a:noAutofit/>
          </a:bodyPr>
          <a:lstStyle/>
          <a:p>
            <a:pPr algn="ctr"/>
            <a:r>
              <a:rPr lang="en-IN" sz="4000" b="1" dirty="0">
                <a:solidFill>
                  <a:srgbClr val="5A0000"/>
                </a:solidFill>
                <a:latin typeface="Arial" panose="020B0604020202020204" pitchFamily="34" charset="0"/>
                <a:cs typeface="Arial" panose="020B0604020202020204" pitchFamily="34" charset="0"/>
              </a:rPr>
              <a:t>High-level Data Link Control</a:t>
            </a:r>
          </a:p>
        </p:txBody>
      </p:sp>
      <p:graphicFrame>
        <p:nvGraphicFramePr>
          <p:cNvPr id="13" name="Table 12">
            <a:extLst>
              <a:ext uri="{FF2B5EF4-FFF2-40B4-BE49-F238E27FC236}">
                <a16:creationId xmlns:a16="http://schemas.microsoft.com/office/drawing/2014/main" id="{07DB072D-2576-4115-955D-1301477AB511}"/>
              </a:ext>
            </a:extLst>
          </p:cNvPr>
          <p:cNvGraphicFramePr>
            <a:graphicFrameLocks noGrp="1"/>
          </p:cNvGraphicFramePr>
          <p:nvPr>
            <p:extLst>
              <p:ext uri="{D42A27DB-BD31-4B8C-83A1-F6EECF244321}">
                <p14:modId xmlns:p14="http://schemas.microsoft.com/office/powerpoint/2010/main" val="2824332428"/>
              </p:ext>
            </p:extLst>
          </p:nvPr>
        </p:nvGraphicFramePr>
        <p:xfrm>
          <a:off x="1654627" y="5279084"/>
          <a:ext cx="9993084" cy="518160"/>
        </p:xfrm>
        <a:graphic>
          <a:graphicData uri="http://schemas.openxmlformats.org/drawingml/2006/table">
            <a:tbl>
              <a:tblPr firstRow="1" bandRow="1">
                <a:tableStyleId>{5C22544A-7EE6-4342-B048-85BDC9FD1C3A}</a:tableStyleId>
              </a:tblPr>
              <a:tblGrid>
                <a:gridCol w="1103086">
                  <a:extLst>
                    <a:ext uri="{9D8B030D-6E8A-4147-A177-3AD203B41FA5}">
                      <a16:colId xmlns:a16="http://schemas.microsoft.com/office/drawing/2014/main" val="3051187623"/>
                    </a:ext>
                  </a:extLst>
                </a:gridCol>
                <a:gridCol w="1640114">
                  <a:extLst>
                    <a:ext uri="{9D8B030D-6E8A-4147-A177-3AD203B41FA5}">
                      <a16:colId xmlns:a16="http://schemas.microsoft.com/office/drawing/2014/main" val="1470648311"/>
                    </a:ext>
                  </a:extLst>
                </a:gridCol>
                <a:gridCol w="1494972">
                  <a:extLst>
                    <a:ext uri="{9D8B030D-6E8A-4147-A177-3AD203B41FA5}">
                      <a16:colId xmlns:a16="http://schemas.microsoft.com/office/drawing/2014/main" val="1802223098"/>
                    </a:ext>
                  </a:extLst>
                </a:gridCol>
                <a:gridCol w="3846285">
                  <a:extLst>
                    <a:ext uri="{9D8B030D-6E8A-4147-A177-3AD203B41FA5}">
                      <a16:colId xmlns:a16="http://schemas.microsoft.com/office/drawing/2014/main" val="3557669952"/>
                    </a:ext>
                  </a:extLst>
                </a:gridCol>
                <a:gridCol w="986972">
                  <a:extLst>
                    <a:ext uri="{9D8B030D-6E8A-4147-A177-3AD203B41FA5}">
                      <a16:colId xmlns:a16="http://schemas.microsoft.com/office/drawing/2014/main" val="2617588751"/>
                    </a:ext>
                  </a:extLst>
                </a:gridCol>
                <a:gridCol w="921655">
                  <a:extLst>
                    <a:ext uri="{9D8B030D-6E8A-4147-A177-3AD203B41FA5}">
                      <a16:colId xmlns:a16="http://schemas.microsoft.com/office/drawing/2014/main" val="3534981418"/>
                    </a:ext>
                  </a:extLst>
                </a:gridCol>
              </a:tblGrid>
              <a:tr h="370840">
                <a:tc>
                  <a:txBody>
                    <a:bodyPr/>
                    <a:lstStyle/>
                    <a:p>
                      <a:pPr algn="ctr"/>
                      <a:r>
                        <a:rPr lang="en-US" sz="2800" b="1" dirty="0">
                          <a:solidFill>
                            <a:schemeClr val="tx1"/>
                          </a:solidFill>
                        </a:rPr>
                        <a:t>Flag</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sz="2800" b="1" dirty="0">
                          <a:solidFill>
                            <a:schemeClr val="tx1"/>
                          </a:solidFill>
                        </a:rPr>
                        <a:t>Address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EB7C7"/>
                    </a:solidFill>
                  </a:tcPr>
                </a:tc>
                <a:tc>
                  <a:txBody>
                    <a:bodyPr/>
                    <a:lstStyle/>
                    <a:p>
                      <a:pPr algn="ctr"/>
                      <a:r>
                        <a:rPr lang="en-US" sz="2800" b="1" dirty="0">
                          <a:solidFill>
                            <a:schemeClr val="tx1"/>
                          </a:solidFill>
                        </a:rPr>
                        <a:t>Control</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CE7C5"/>
                    </a:solidFill>
                  </a:tcPr>
                </a:tc>
                <a:tc>
                  <a:txBody>
                    <a:bodyPr/>
                    <a:lstStyle/>
                    <a:p>
                      <a:pPr algn="ctr"/>
                      <a:r>
                        <a:rPr lang="en-US" sz="2800" b="1" dirty="0">
                          <a:solidFill>
                            <a:schemeClr val="tx1"/>
                          </a:solidFill>
                        </a:rPr>
                        <a:t>Payload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DADA"/>
                    </a:solidFill>
                  </a:tcPr>
                </a:tc>
                <a:tc>
                  <a:txBody>
                    <a:bodyPr/>
                    <a:lstStyle/>
                    <a:p>
                      <a:pPr algn="ctr"/>
                      <a:r>
                        <a:rPr lang="en-US" sz="2800" b="1" dirty="0">
                          <a:solidFill>
                            <a:schemeClr val="tx1"/>
                          </a:solidFill>
                        </a:rPr>
                        <a:t>FCS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2800" b="1" dirty="0">
                          <a:solidFill>
                            <a:schemeClr val="tx1"/>
                          </a:solidFill>
                        </a:rPr>
                        <a:t>Flag</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EA9CA"/>
                    </a:solidFill>
                  </a:tcPr>
                </a:tc>
                <a:extLst>
                  <a:ext uri="{0D108BD9-81ED-4DB2-BD59-A6C34878D82A}">
                    <a16:rowId xmlns:a16="http://schemas.microsoft.com/office/drawing/2014/main" val="4059080553"/>
                  </a:ext>
                </a:extLst>
              </a:tr>
            </a:tbl>
          </a:graphicData>
        </a:graphic>
      </p:graphicFrame>
      <p:sp>
        <p:nvSpPr>
          <p:cNvPr id="14" name="TextBox 13">
            <a:extLst>
              <a:ext uri="{FF2B5EF4-FFF2-40B4-BE49-F238E27FC236}">
                <a16:creationId xmlns:a16="http://schemas.microsoft.com/office/drawing/2014/main" id="{271B0D96-9A3B-4BC8-93BB-C17DFEA8845C}"/>
              </a:ext>
            </a:extLst>
          </p:cNvPr>
          <p:cNvSpPr txBox="1"/>
          <p:nvPr/>
        </p:nvSpPr>
        <p:spPr>
          <a:xfrm>
            <a:off x="1241512" y="5841947"/>
            <a:ext cx="1872343" cy="830997"/>
          </a:xfrm>
          <a:prstGeom prst="rect">
            <a:avLst/>
          </a:prstGeom>
          <a:noFill/>
        </p:spPr>
        <p:txBody>
          <a:bodyPr wrap="square" rtlCol="0">
            <a:spAutoFit/>
          </a:bodyPr>
          <a:lstStyle/>
          <a:p>
            <a:pPr algn="ctr"/>
            <a:r>
              <a:rPr lang="en-US" sz="2400" b="1" dirty="0"/>
              <a:t>1 Byte</a:t>
            </a:r>
          </a:p>
          <a:p>
            <a:pPr algn="ctr"/>
            <a:r>
              <a:rPr lang="en-US" sz="2400" b="1" dirty="0"/>
              <a:t>(01111110)</a:t>
            </a:r>
          </a:p>
        </p:txBody>
      </p:sp>
      <p:sp>
        <p:nvSpPr>
          <p:cNvPr id="15" name="TextBox 14">
            <a:extLst>
              <a:ext uri="{FF2B5EF4-FFF2-40B4-BE49-F238E27FC236}">
                <a16:creationId xmlns:a16="http://schemas.microsoft.com/office/drawing/2014/main" id="{FF601166-7CCC-4D3C-A4EA-23A7E3A1BB45}"/>
              </a:ext>
            </a:extLst>
          </p:cNvPr>
          <p:cNvSpPr txBox="1"/>
          <p:nvPr/>
        </p:nvSpPr>
        <p:spPr>
          <a:xfrm>
            <a:off x="3202289" y="5841947"/>
            <a:ext cx="1175657" cy="461665"/>
          </a:xfrm>
          <a:prstGeom prst="rect">
            <a:avLst/>
          </a:prstGeom>
          <a:noFill/>
        </p:spPr>
        <p:txBody>
          <a:bodyPr wrap="square" rtlCol="0">
            <a:spAutoFit/>
          </a:bodyPr>
          <a:lstStyle/>
          <a:p>
            <a:r>
              <a:rPr lang="en-US" sz="2400" b="1" dirty="0"/>
              <a:t>1 Byte</a:t>
            </a:r>
          </a:p>
        </p:txBody>
      </p:sp>
      <p:sp>
        <p:nvSpPr>
          <p:cNvPr id="16" name="TextBox 15">
            <a:extLst>
              <a:ext uri="{FF2B5EF4-FFF2-40B4-BE49-F238E27FC236}">
                <a16:creationId xmlns:a16="http://schemas.microsoft.com/office/drawing/2014/main" id="{B9970E06-49A0-4B1A-960A-9C044E6D1D36}"/>
              </a:ext>
            </a:extLst>
          </p:cNvPr>
          <p:cNvSpPr txBox="1"/>
          <p:nvPr/>
        </p:nvSpPr>
        <p:spPr>
          <a:xfrm>
            <a:off x="7300686" y="5841947"/>
            <a:ext cx="1393498" cy="461665"/>
          </a:xfrm>
          <a:prstGeom prst="rect">
            <a:avLst/>
          </a:prstGeom>
          <a:noFill/>
        </p:spPr>
        <p:txBody>
          <a:bodyPr wrap="square" rtlCol="0">
            <a:spAutoFit/>
          </a:bodyPr>
          <a:lstStyle/>
          <a:p>
            <a:r>
              <a:rPr lang="en-US" sz="2400" b="1" dirty="0"/>
              <a:t>variable</a:t>
            </a:r>
          </a:p>
        </p:txBody>
      </p:sp>
      <p:sp>
        <p:nvSpPr>
          <p:cNvPr id="17" name="TextBox 16">
            <a:extLst>
              <a:ext uri="{FF2B5EF4-FFF2-40B4-BE49-F238E27FC236}">
                <a16:creationId xmlns:a16="http://schemas.microsoft.com/office/drawing/2014/main" id="{64BB43DE-28D5-4147-A938-A4ED08538577}"/>
              </a:ext>
            </a:extLst>
          </p:cNvPr>
          <p:cNvSpPr txBox="1"/>
          <p:nvPr/>
        </p:nvSpPr>
        <p:spPr>
          <a:xfrm>
            <a:off x="9662947" y="5785941"/>
            <a:ext cx="1016001" cy="830997"/>
          </a:xfrm>
          <a:prstGeom prst="rect">
            <a:avLst/>
          </a:prstGeom>
          <a:noFill/>
        </p:spPr>
        <p:txBody>
          <a:bodyPr wrap="square" rtlCol="0">
            <a:spAutoFit/>
          </a:bodyPr>
          <a:lstStyle/>
          <a:p>
            <a:r>
              <a:rPr lang="en-US" sz="2400" b="1" dirty="0"/>
              <a:t>2 or 4 Byte</a:t>
            </a:r>
          </a:p>
        </p:txBody>
      </p:sp>
      <p:sp>
        <p:nvSpPr>
          <p:cNvPr id="18" name="TextBox 17">
            <a:extLst>
              <a:ext uri="{FF2B5EF4-FFF2-40B4-BE49-F238E27FC236}">
                <a16:creationId xmlns:a16="http://schemas.microsoft.com/office/drawing/2014/main" id="{212F34DB-7BD5-46FD-9BD6-0D24BE35D233}"/>
              </a:ext>
            </a:extLst>
          </p:cNvPr>
          <p:cNvSpPr txBox="1"/>
          <p:nvPr/>
        </p:nvSpPr>
        <p:spPr>
          <a:xfrm>
            <a:off x="10319657" y="5797244"/>
            <a:ext cx="1872343" cy="830997"/>
          </a:xfrm>
          <a:prstGeom prst="rect">
            <a:avLst/>
          </a:prstGeom>
          <a:noFill/>
        </p:spPr>
        <p:txBody>
          <a:bodyPr wrap="square" rtlCol="0">
            <a:spAutoFit/>
          </a:bodyPr>
          <a:lstStyle/>
          <a:p>
            <a:pPr algn="ctr"/>
            <a:r>
              <a:rPr lang="en-US" sz="2400" b="1" dirty="0"/>
              <a:t>1 Byte</a:t>
            </a:r>
          </a:p>
          <a:p>
            <a:pPr algn="ctr"/>
            <a:r>
              <a:rPr lang="en-US" sz="2400" b="1" dirty="0"/>
              <a:t>(01111110)</a:t>
            </a:r>
          </a:p>
        </p:txBody>
      </p:sp>
      <p:sp>
        <p:nvSpPr>
          <p:cNvPr id="19" name="TextBox 18">
            <a:extLst>
              <a:ext uri="{FF2B5EF4-FFF2-40B4-BE49-F238E27FC236}">
                <a16:creationId xmlns:a16="http://schemas.microsoft.com/office/drawing/2014/main" id="{A2CADD34-9DDB-4BF4-8AF4-8FC3016E35F5}"/>
              </a:ext>
            </a:extLst>
          </p:cNvPr>
          <p:cNvSpPr txBox="1"/>
          <p:nvPr/>
        </p:nvSpPr>
        <p:spPr>
          <a:xfrm>
            <a:off x="4611977" y="5842728"/>
            <a:ext cx="1175657" cy="461665"/>
          </a:xfrm>
          <a:prstGeom prst="rect">
            <a:avLst/>
          </a:prstGeom>
          <a:noFill/>
        </p:spPr>
        <p:txBody>
          <a:bodyPr wrap="square" rtlCol="0">
            <a:spAutoFit/>
          </a:bodyPr>
          <a:lstStyle/>
          <a:p>
            <a:r>
              <a:rPr lang="en-US" sz="2400" b="1" dirty="0"/>
              <a:t>1 Byte</a:t>
            </a:r>
          </a:p>
        </p:txBody>
      </p:sp>
    </p:spTree>
    <p:extLst>
      <p:ext uri="{BB962C8B-B14F-4D97-AF65-F5344CB8AC3E}">
        <p14:creationId xmlns:p14="http://schemas.microsoft.com/office/powerpoint/2010/main" val="142557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724150" y="725548"/>
            <a:ext cx="9315450" cy="6093976"/>
          </a:xfrm>
          <a:prstGeom prst="rect">
            <a:avLst/>
          </a:prstGeom>
          <a:noFill/>
        </p:spPr>
        <p:txBody>
          <a:bodyPr wrap="square">
            <a:spAutoFit/>
          </a:bodyPr>
          <a:lstStyle/>
          <a:p>
            <a:pPr>
              <a:lnSpc>
                <a:spcPts val="2600"/>
              </a:lnSpc>
            </a:pPr>
            <a:r>
              <a:rPr lang="en-US" sz="2800" b="1" dirty="0">
                <a:latin typeface="+mj-lt"/>
                <a:cs typeface="Times New Roman" panose="02020603050405020304" pitchFamily="18" charset="0"/>
              </a:rPr>
              <a:t>The type of frame is determined by the control field of the frame :</a:t>
            </a:r>
          </a:p>
          <a:p>
            <a:pPr>
              <a:lnSpc>
                <a:spcPts val="2600"/>
              </a:lnSpc>
            </a:pPr>
            <a:endParaRPr lang="en-US" sz="2800" b="1" dirty="0">
              <a:latin typeface="+mj-lt"/>
              <a:cs typeface="Times New Roman" panose="02020603050405020304" pitchFamily="18" charset="0"/>
            </a:endParaRPr>
          </a:p>
          <a:p>
            <a:pPr marL="457200" indent="-457200">
              <a:lnSpc>
                <a:spcPts val="2600"/>
              </a:lnSpc>
              <a:buFont typeface="Arial" panose="020B0604020202020204" pitchFamily="34" charset="0"/>
              <a:buChar char="•"/>
            </a:pPr>
            <a:r>
              <a:rPr lang="en-US" sz="2800" b="1" dirty="0">
                <a:solidFill>
                  <a:srgbClr val="002060"/>
                </a:solidFill>
                <a:latin typeface="+mj-lt"/>
                <a:cs typeface="Times New Roman" panose="02020603050405020304" pitchFamily="18" charset="0"/>
              </a:rPr>
              <a:t>I-frame</a:t>
            </a:r>
            <a:r>
              <a:rPr lang="en-US" sz="2800" b="1" dirty="0">
                <a:latin typeface="+mj-lt"/>
                <a:cs typeface="Times New Roman" panose="02020603050405020304" pitchFamily="18" charset="0"/>
              </a:rPr>
              <a:t> or information frames carry user data from the network layer. They also include flow and error control information that is piggybacked on user data. The first bit of control field of I-frame is 0.</a:t>
            </a:r>
          </a:p>
          <a:p>
            <a:pPr marL="457200" indent="-457200">
              <a:lnSpc>
                <a:spcPts val="2600"/>
              </a:lnSpc>
              <a:buFont typeface="Arial" panose="020B0604020202020204" pitchFamily="34" charset="0"/>
              <a:buChar char="•"/>
            </a:pPr>
            <a:endParaRPr lang="en-US" sz="2800" b="1" dirty="0">
              <a:latin typeface="+mj-lt"/>
              <a:cs typeface="Times New Roman" panose="02020603050405020304" pitchFamily="18" charset="0"/>
            </a:endParaRPr>
          </a:p>
          <a:p>
            <a:pPr marL="457200" indent="-457200">
              <a:lnSpc>
                <a:spcPts val="2600"/>
              </a:lnSpc>
              <a:buFont typeface="Arial" panose="020B0604020202020204" pitchFamily="34" charset="0"/>
              <a:buChar char="•"/>
            </a:pPr>
            <a:r>
              <a:rPr lang="en-US" sz="2800" b="1" dirty="0">
                <a:solidFill>
                  <a:srgbClr val="002060"/>
                </a:solidFill>
                <a:latin typeface="+mj-lt"/>
                <a:cs typeface="Times New Roman" panose="02020603050405020304" pitchFamily="18" charset="0"/>
              </a:rPr>
              <a:t>S-frame</a:t>
            </a:r>
            <a:r>
              <a:rPr lang="en-US" sz="2800" b="1" dirty="0">
                <a:latin typeface="+mj-lt"/>
                <a:cs typeface="Times New Roman" panose="02020603050405020304" pitchFamily="18" charset="0"/>
              </a:rPr>
              <a:t> or supervisory frames do not contain information field. They are used for flow and error control when piggybacking is not required. The first two bits of control field of S-frame is 10.</a:t>
            </a:r>
          </a:p>
          <a:p>
            <a:pPr marL="457200" indent="-457200">
              <a:lnSpc>
                <a:spcPts val="2600"/>
              </a:lnSpc>
              <a:buFont typeface="Arial" panose="020B0604020202020204" pitchFamily="34" charset="0"/>
              <a:buChar char="•"/>
            </a:pPr>
            <a:endParaRPr lang="en-US" sz="2800" b="1" dirty="0">
              <a:latin typeface="+mj-lt"/>
              <a:cs typeface="Times New Roman" panose="02020603050405020304" pitchFamily="18" charset="0"/>
            </a:endParaRPr>
          </a:p>
          <a:p>
            <a:pPr marL="457200" indent="-457200">
              <a:lnSpc>
                <a:spcPts val="2600"/>
              </a:lnSpc>
              <a:buFont typeface="Arial" panose="020B0604020202020204" pitchFamily="34" charset="0"/>
              <a:buChar char="•"/>
            </a:pPr>
            <a:r>
              <a:rPr lang="en-US" sz="2800" b="1" dirty="0">
                <a:solidFill>
                  <a:srgbClr val="002060"/>
                </a:solidFill>
                <a:latin typeface="+mj-lt"/>
                <a:cs typeface="Times New Roman" panose="02020603050405020304" pitchFamily="18" charset="0"/>
              </a:rPr>
              <a:t>U-frame</a:t>
            </a:r>
            <a:r>
              <a:rPr lang="en-US" sz="2800" b="1" dirty="0">
                <a:latin typeface="+mj-lt"/>
                <a:cs typeface="Times New Roman" panose="02020603050405020304" pitchFamily="18" charset="0"/>
              </a:rPr>
              <a:t> or un-numbered frames are used for myriad miscellaneous functions, like link management. It may contain an information field, if required. The first two bits of control field of U-frame is 11.</a:t>
            </a:r>
          </a:p>
        </p:txBody>
      </p:sp>
      <p:sp>
        <p:nvSpPr>
          <p:cNvPr id="5" name="Title 1">
            <a:extLst>
              <a:ext uri="{FF2B5EF4-FFF2-40B4-BE49-F238E27FC236}">
                <a16:creationId xmlns:a16="http://schemas.microsoft.com/office/drawing/2014/main" id="{EF505FC0-1139-4B69-8783-4BC9828D3530}"/>
              </a:ext>
            </a:extLst>
          </p:cNvPr>
          <p:cNvSpPr>
            <a:spLocks noGrp="1"/>
          </p:cNvSpPr>
          <p:nvPr>
            <p:ph type="title"/>
          </p:nvPr>
        </p:nvSpPr>
        <p:spPr>
          <a:xfrm>
            <a:off x="0" y="38476"/>
            <a:ext cx="12192000" cy="672723"/>
          </a:xfrm>
        </p:spPr>
        <p:txBody>
          <a:bodyPr>
            <a:noAutofit/>
          </a:bodyPr>
          <a:lstStyle/>
          <a:p>
            <a:pPr algn="ctr"/>
            <a:r>
              <a:rPr lang="en-IN" sz="4000" b="1" dirty="0">
                <a:solidFill>
                  <a:srgbClr val="5A0000"/>
                </a:solidFill>
                <a:latin typeface="Arial" panose="020B0604020202020204" pitchFamily="34" charset="0"/>
                <a:cs typeface="Arial" panose="020B0604020202020204" pitchFamily="34" charset="0"/>
              </a:rPr>
              <a:t>Types High-level Data Link Control Frames</a:t>
            </a:r>
          </a:p>
        </p:txBody>
      </p:sp>
    </p:spTree>
    <p:extLst>
      <p:ext uri="{BB962C8B-B14F-4D97-AF65-F5344CB8AC3E}">
        <p14:creationId xmlns:p14="http://schemas.microsoft.com/office/powerpoint/2010/main" val="21134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F9CB45-10BF-49A9-E41D-49A807A3631E}"/>
              </a:ext>
            </a:extLst>
          </p:cNvPr>
          <p:cNvPicPr>
            <a:picLocks noChangeAspect="1"/>
          </p:cNvPicPr>
          <p:nvPr/>
        </p:nvPicPr>
        <p:blipFill>
          <a:blip r:embed="rId2"/>
          <a:stretch>
            <a:fillRect/>
          </a:stretch>
        </p:blipFill>
        <p:spPr>
          <a:xfrm>
            <a:off x="-5010603" y="-925085"/>
            <a:ext cx="4575175" cy="3838494"/>
          </a:xfrm>
          <a:prstGeom prst="rect">
            <a:avLst/>
          </a:prstGeom>
        </p:spPr>
      </p:pic>
      <p:sp>
        <p:nvSpPr>
          <p:cNvPr id="5" name="Title 1">
            <a:extLst>
              <a:ext uri="{FF2B5EF4-FFF2-40B4-BE49-F238E27FC236}">
                <a16:creationId xmlns:a16="http://schemas.microsoft.com/office/drawing/2014/main" id="{5ABF751A-C6A5-451D-9175-3EAF4A464C59}"/>
              </a:ext>
            </a:extLst>
          </p:cNvPr>
          <p:cNvSpPr>
            <a:spLocks noGrp="1"/>
          </p:cNvSpPr>
          <p:nvPr>
            <p:ph type="title"/>
          </p:nvPr>
        </p:nvSpPr>
        <p:spPr>
          <a:xfrm>
            <a:off x="0" y="38476"/>
            <a:ext cx="12192000" cy="672723"/>
          </a:xfrm>
        </p:spPr>
        <p:txBody>
          <a:bodyPr>
            <a:noAutofit/>
          </a:bodyPr>
          <a:lstStyle/>
          <a:p>
            <a:pPr algn="ctr"/>
            <a:r>
              <a:rPr lang="en-IN" sz="4000" b="1" dirty="0">
                <a:solidFill>
                  <a:srgbClr val="5A0000"/>
                </a:solidFill>
                <a:latin typeface="Arial" panose="020B0604020202020204" pitchFamily="34" charset="0"/>
                <a:cs typeface="Arial" panose="020B0604020202020204" pitchFamily="34" charset="0"/>
              </a:rPr>
              <a:t>High-level Data Link Control</a:t>
            </a:r>
          </a:p>
        </p:txBody>
      </p:sp>
      <p:graphicFrame>
        <p:nvGraphicFramePr>
          <p:cNvPr id="7" name="Table 6">
            <a:extLst>
              <a:ext uri="{FF2B5EF4-FFF2-40B4-BE49-F238E27FC236}">
                <a16:creationId xmlns:a16="http://schemas.microsoft.com/office/drawing/2014/main" id="{16F2765A-7A70-4605-8470-563E80009441}"/>
              </a:ext>
            </a:extLst>
          </p:cNvPr>
          <p:cNvGraphicFramePr>
            <a:graphicFrameLocks noGrp="1"/>
          </p:cNvGraphicFramePr>
          <p:nvPr>
            <p:extLst>
              <p:ext uri="{D42A27DB-BD31-4B8C-83A1-F6EECF244321}">
                <p14:modId xmlns:p14="http://schemas.microsoft.com/office/powerpoint/2010/main" val="330022631"/>
              </p:ext>
            </p:extLst>
          </p:nvPr>
        </p:nvGraphicFramePr>
        <p:xfrm>
          <a:off x="2046516" y="1510473"/>
          <a:ext cx="9993084" cy="944880"/>
        </p:xfrm>
        <a:graphic>
          <a:graphicData uri="http://schemas.openxmlformats.org/drawingml/2006/table">
            <a:tbl>
              <a:tblPr firstRow="1" bandRow="1">
                <a:tableStyleId>{5C22544A-7EE6-4342-B048-85BDC9FD1C3A}</a:tableStyleId>
              </a:tblPr>
              <a:tblGrid>
                <a:gridCol w="1103086">
                  <a:extLst>
                    <a:ext uri="{9D8B030D-6E8A-4147-A177-3AD203B41FA5}">
                      <a16:colId xmlns:a16="http://schemas.microsoft.com/office/drawing/2014/main" val="3051187623"/>
                    </a:ext>
                  </a:extLst>
                </a:gridCol>
                <a:gridCol w="1640114">
                  <a:extLst>
                    <a:ext uri="{9D8B030D-6E8A-4147-A177-3AD203B41FA5}">
                      <a16:colId xmlns:a16="http://schemas.microsoft.com/office/drawing/2014/main" val="1470648311"/>
                    </a:ext>
                  </a:extLst>
                </a:gridCol>
                <a:gridCol w="1494972">
                  <a:extLst>
                    <a:ext uri="{9D8B030D-6E8A-4147-A177-3AD203B41FA5}">
                      <a16:colId xmlns:a16="http://schemas.microsoft.com/office/drawing/2014/main" val="1802223098"/>
                    </a:ext>
                  </a:extLst>
                </a:gridCol>
                <a:gridCol w="3846285">
                  <a:extLst>
                    <a:ext uri="{9D8B030D-6E8A-4147-A177-3AD203B41FA5}">
                      <a16:colId xmlns:a16="http://schemas.microsoft.com/office/drawing/2014/main" val="3557669952"/>
                    </a:ext>
                  </a:extLst>
                </a:gridCol>
                <a:gridCol w="986972">
                  <a:extLst>
                    <a:ext uri="{9D8B030D-6E8A-4147-A177-3AD203B41FA5}">
                      <a16:colId xmlns:a16="http://schemas.microsoft.com/office/drawing/2014/main" val="2617588751"/>
                    </a:ext>
                  </a:extLst>
                </a:gridCol>
                <a:gridCol w="921655">
                  <a:extLst>
                    <a:ext uri="{9D8B030D-6E8A-4147-A177-3AD203B41FA5}">
                      <a16:colId xmlns:a16="http://schemas.microsoft.com/office/drawing/2014/main" val="3534981418"/>
                    </a:ext>
                  </a:extLst>
                </a:gridCol>
              </a:tblGrid>
              <a:tr h="370840">
                <a:tc>
                  <a:txBody>
                    <a:bodyPr/>
                    <a:lstStyle/>
                    <a:p>
                      <a:pPr algn="ctr"/>
                      <a:r>
                        <a:rPr lang="en-US" sz="2800" b="1" dirty="0">
                          <a:solidFill>
                            <a:schemeClr val="tx1"/>
                          </a:solidFill>
                        </a:rPr>
                        <a:t>Flag</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sz="2800" b="1">
                          <a:solidFill>
                            <a:schemeClr val="tx1"/>
                          </a:solidFill>
                        </a:rPr>
                        <a:t>Address</a:t>
                      </a:r>
                      <a:endParaRPr lang="en-US" sz="2800"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EB7C7"/>
                    </a:solidFill>
                  </a:tcPr>
                </a:tc>
                <a:tc>
                  <a:txBody>
                    <a:bodyPr/>
                    <a:lstStyle/>
                    <a:p>
                      <a:pPr algn="ctr"/>
                      <a:r>
                        <a:rPr lang="en-US" sz="2800" b="1">
                          <a:solidFill>
                            <a:schemeClr val="tx1"/>
                          </a:solidFill>
                        </a:rPr>
                        <a:t>Control</a:t>
                      </a:r>
                      <a:endParaRPr lang="en-US" sz="2800"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CE7C5"/>
                    </a:solidFill>
                  </a:tcPr>
                </a:tc>
                <a:tc>
                  <a:txBody>
                    <a:bodyPr/>
                    <a:lstStyle/>
                    <a:p>
                      <a:pPr algn="ctr"/>
                      <a:r>
                        <a:rPr lang="en-US" sz="2800" b="1" dirty="0">
                          <a:solidFill>
                            <a:schemeClr val="tx1"/>
                          </a:solidFill>
                        </a:rPr>
                        <a:t>User data from upper layers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DADA"/>
                    </a:solidFill>
                  </a:tcPr>
                </a:tc>
                <a:tc>
                  <a:txBody>
                    <a:bodyPr/>
                    <a:lstStyle/>
                    <a:p>
                      <a:pPr algn="ctr"/>
                      <a:r>
                        <a:rPr lang="en-US" sz="2800" b="1">
                          <a:solidFill>
                            <a:schemeClr val="tx1"/>
                          </a:solidFill>
                        </a:rPr>
                        <a:t>FCS</a:t>
                      </a:r>
                      <a:endParaRPr lang="en-US" sz="2800" b="1" dirty="0">
                        <a:solidFill>
                          <a:schemeClr val="tx1"/>
                        </a:solidFill>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2800" b="1" dirty="0">
                          <a:solidFill>
                            <a:schemeClr val="tx1"/>
                          </a:solidFill>
                        </a:rPr>
                        <a:t>Flag</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EA9CA"/>
                    </a:solidFill>
                  </a:tcPr>
                </a:tc>
                <a:extLst>
                  <a:ext uri="{0D108BD9-81ED-4DB2-BD59-A6C34878D82A}">
                    <a16:rowId xmlns:a16="http://schemas.microsoft.com/office/drawing/2014/main" val="4059080553"/>
                  </a:ext>
                </a:extLst>
              </a:tr>
            </a:tbl>
          </a:graphicData>
        </a:graphic>
      </p:graphicFrame>
      <p:graphicFrame>
        <p:nvGraphicFramePr>
          <p:cNvPr id="15" name="Table 14">
            <a:extLst>
              <a:ext uri="{FF2B5EF4-FFF2-40B4-BE49-F238E27FC236}">
                <a16:creationId xmlns:a16="http://schemas.microsoft.com/office/drawing/2014/main" id="{EFBAE591-F813-4CA1-A81C-AE1EC38AC12E}"/>
              </a:ext>
            </a:extLst>
          </p:cNvPr>
          <p:cNvGraphicFramePr>
            <a:graphicFrameLocks noGrp="1"/>
          </p:cNvGraphicFramePr>
          <p:nvPr>
            <p:extLst>
              <p:ext uri="{D42A27DB-BD31-4B8C-83A1-F6EECF244321}">
                <p14:modId xmlns:p14="http://schemas.microsoft.com/office/powerpoint/2010/main" val="4119059266"/>
              </p:ext>
            </p:extLst>
          </p:nvPr>
        </p:nvGraphicFramePr>
        <p:xfrm>
          <a:off x="2046516" y="5616767"/>
          <a:ext cx="9993084" cy="944880"/>
        </p:xfrm>
        <a:graphic>
          <a:graphicData uri="http://schemas.openxmlformats.org/drawingml/2006/table">
            <a:tbl>
              <a:tblPr firstRow="1" bandRow="1">
                <a:tableStyleId>{5C22544A-7EE6-4342-B048-85BDC9FD1C3A}</a:tableStyleId>
              </a:tblPr>
              <a:tblGrid>
                <a:gridCol w="1103086">
                  <a:extLst>
                    <a:ext uri="{9D8B030D-6E8A-4147-A177-3AD203B41FA5}">
                      <a16:colId xmlns:a16="http://schemas.microsoft.com/office/drawing/2014/main" val="3051187623"/>
                    </a:ext>
                  </a:extLst>
                </a:gridCol>
                <a:gridCol w="1640114">
                  <a:extLst>
                    <a:ext uri="{9D8B030D-6E8A-4147-A177-3AD203B41FA5}">
                      <a16:colId xmlns:a16="http://schemas.microsoft.com/office/drawing/2014/main" val="1470648311"/>
                    </a:ext>
                  </a:extLst>
                </a:gridCol>
                <a:gridCol w="1494972">
                  <a:extLst>
                    <a:ext uri="{9D8B030D-6E8A-4147-A177-3AD203B41FA5}">
                      <a16:colId xmlns:a16="http://schemas.microsoft.com/office/drawing/2014/main" val="1802223098"/>
                    </a:ext>
                  </a:extLst>
                </a:gridCol>
                <a:gridCol w="3846285">
                  <a:extLst>
                    <a:ext uri="{9D8B030D-6E8A-4147-A177-3AD203B41FA5}">
                      <a16:colId xmlns:a16="http://schemas.microsoft.com/office/drawing/2014/main" val="3557669952"/>
                    </a:ext>
                  </a:extLst>
                </a:gridCol>
                <a:gridCol w="986972">
                  <a:extLst>
                    <a:ext uri="{9D8B030D-6E8A-4147-A177-3AD203B41FA5}">
                      <a16:colId xmlns:a16="http://schemas.microsoft.com/office/drawing/2014/main" val="2617588751"/>
                    </a:ext>
                  </a:extLst>
                </a:gridCol>
                <a:gridCol w="921655">
                  <a:extLst>
                    <a:ext uri="{9D8B030D-6E8A-4147-A177-3AD203B41FA5}">
                      <a16:colId xmlns:a16="http://schemas.microsoft.com/office/drawing/2014/main" val="3534981418"/>
                    </a:ext>
                  </a:extLst>
                </a:gridCol>
              </a:tblGrid>
              <a:tr h="370840">
                <a:tc>
                  <a:txBody>
                    <a:bodyPr/>
                    <a:lstStyle/>
                    <a:p>
                      <a:pPr algn="ctr"/>
                      <a:r>
                        <a:rPr lang="en-US" sz="2800" b="1" dirty="0">
                          <a:solidFill>
                            <a:schemeClr val="tx1"/>
                          </a:solidFill>
                        </a:rPr>
                        <a:t>Flag</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sz="2800" b="1" dirty="0">
                          <a:solidFill>
                            <a:schemeClr val="tx1"/>
                          </a:solidFill>
                        </a:rPr>
                        <a:t>Address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EB7C7"/>
                    </a:solidFill>
                  </a:tcPr>
                </a:tc>
                <a:tc>
                  <a:txBody>
                    <a:bodyPr/>
                    <a:lstStyle/>
                    <a:p>
                      <a:pPr algn="ctr"/>
                      <a:r>
                        <a:rPr lang="en-US" sz="2800" b="1" dirty="0">
                          <a:solidFill>
                            <a:schemeClr val="tx1"/>
                          </a:solidFill>
                        </a:rPr>
                        <a:t>Control</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CE7C5"/>
                    </a:solidFill>
                  </a:tcPr>
                </a:tc>
                <a:tc>
                  <a:txBody>
                    <a:bodyPr/>
                    <a:lstStyle/>
                    <a:p>
                      <a:pPr algn="ctr"/>
                      <a:r>
                        <a:rPr lang="en-US" sz="2800" b="1" dirty="0">
                          <a:solidFill>
                            <a:schemeClr val="tx1"/>
                          </a:solidFill>
                        </a:rPr>
                        <a:t>Management information</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DADA"/>
                    </a:solidFill>
                  </a:tcPr>
                </a:tc>
                <a:tc>
                  <a:txBody>
                    <a:bodyPr/>
                    <a:lstStyle/>
                    <a:p>
                      <a:pPr algn="ctr"/>
                      <a:r>
                        <a:rPr lang="en-US" sz="2800" b="1" dirty="0">
                          <a:solidFill>
                            <a:schemeClr val="tx1"/>
                          </a:solidFill>
                        </a:rPr>
                        <a:t>FCS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2800" b="1" dirty="0">
                          <a:solidFill>
                            <a:schemeClr val="tx1"/>
                          </a:solidFill>
                        </a:rPr>
                        <a:t>Flag</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EA9CA"/>
                    </a:solidFill>
                  </a:tcPr>
                </a:tc>
                <a:extLst>
                  <a:ext uri="{0D108BD9-81ED-4DB2-BD59-A6C34878D82A}">
                    <a16:rowId xmlns:a16="http://schemas.microsoft.com/office/drawing/2014/main" val="4059080553"/>
                  </a:ext>
                </a:extLst>
              </a:tr>
            </a:tbl>
          </a:graphicData>
        </a:graphic>
      </p:graphicFrame>
      <p:graphicFrame>
        <p:nvGraphicFramePr>
          <p:cNvPr id="22" name="Table 21">
            <a:extLst>
              <a:ext uri="{FF2B5EF4-FFF2-40B4-BE49-F238E27FC236}">
                <a16:creationId xmlns:a16="http://schemas.microsoft.com/office/drawing/2014/main" id="{3E62F830-1990-4AE1-A657-C9FE067C9860}"/>
              </a:ext>
            </a:extLst>
          </p:cNvPr>
          <p:cNvGraphicFramePr>
            <a:graphicFrameLocks noGrp="1"/>
          </p:cNvGraphicFramePr>
          <p:nvPr>
            <p:extLst>
              <p:ext uri="{D42A27DB-BD31-4B8C-83A1-F6EECF244321}">
                <p14:modId xmlns:p14="http://schemas.microsoft.com/office/powerpoint/2010/main" val="772101028"/>
              </p:ext>
            </p:extLst>
          </p:nvPr>
        </p:nvGraphicFramePr>
        <p:xfrm>
          <a:off x="2046515" y="3824050"/>
          <a:ext cx="6146799" cy="518160"/>
        </p:xfrm>
        <a:graphic>
          <a:graphicData uri="http://schemas.openxmlformats.org/drawingml/2006/table">
            <a:tbl>
              <a:tblPr firstRow="1" bandRow="1">
                <a:tableStyleId>{5C22544A-7EE6-4342-B048-85BDC9FD1C3A}</a:tableStyleId>
              </a:tblPr>
              <a:tblGrid>
                <a:gridCol w="1103086">
                  <a:extLst>
                    <a:ext uri="{9D8B030D-6E8A-4147-A177-3AD203B41FA5}">
                      <a16:colId xmlns:a16="http://schemas.microsoft.com/office/drawing/2014/main" val="3051187623"/>
                    </a:ext>
                  </a:extLst>
                </a:gridCol>
                <a:gridCol w="1640114">
                  <a:extLst>
                    <a:ext uri="{9D8B030D-6E8A-4147-A177-3AD203B41FA5}">
                      <a16:colId xmlns:a16="http://schemas.microsoft.com/office/drawing/2014/main" val="1470648311"/>
                    </a:ext>
                  </a:extLst>
                </a:gridCol>
                <a:gridCol w="1494972">
                  <a:extLst>
                    <a:ext uri="{9D8B030D-6E8A-4147-A177-3AD203B41FA5}">
                      <a16:colId xmlns:a16="http://schemas.microsoft.com/office/drawing/2014/main" val="1802223098"/>
                    </a:ext>
                  </a:extLst>
                </a:gridCol>
                <a:gridCol w="986972">
                  <a:extLst>
                    <a:ext uri="{9D8B030D-6E8A-4147-A177-3AD203B41FA5}">
                      <a16:colId xmlns:a16="http://schemas.microsoft.com/office/drawing/2014/main" val="2617588751"/>
                    </a:ext>
                  </a:extLst>
                </a:gridCol>
                <a:gridCol w="921655">
                  <a:extLst>
                    <a:ext uri="{9D8B030D-6E8A-4147-A177-3AD203B41FA5}">
                      <a16:colId xmlns:a16="http://schemas.microsoft.com/office/drawing/2014/main" val="3534981418"/>
                    </a:ext>
                  </a:extLst>
                </a:gridCol>
              </a:tblGrid>
              <a:tr h="370840">
                <a:tc>
                  <a:txBody>
                    <a:bodyPr/>
                    <a:lstStyle/>
                    <a:p>
                      <a:pPr algn="ctr"/>
                      <a:r>
                        <a:rPr lang="en-US" sz="2800" b="1" dirty="0">
                          <a:solidFill>
                            <a:schemeClr val="tx1"/>
                          </a:solidFill>
                        </a:rPr>
                        <a:t>Flag</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sz="2800" b="1" dirty="0">
                          <a:solidFill>
                            <a:schemeClr val="tx1"/>
                          </a:solidFill>
                        </a:rPr>
                        <a:t>Address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EB7C7"/>
                    </a:solidFill>
                  </a:tcPr>
                </a:tc>
                <a:tc>
                  <a:txBody>
                    <a:bodyPr/>
                    <a:lstStyle/>
                    <a:p>
                      <a:pPr algn="ctr"/>
                      <a:r>
                        <a:rPr lang="en-US" sz="2800" b="1" dirty="0">
                          <a:solidFill>
                            <a:schemeClr val="tx1"/>
                          </a:solidFill>
                        </a:rPr>
                        <a:t>Control</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CE7C5"/>
                    </a:solidFill>
                  </a:tcPr>
                </a:tc>
                <a:tc>
                  <a:txBody>
                    <a:bodyPr/>
                    <a:lstStyle/>
                    <a:p>
                      <a:pPr algn="ctr"/>
                      <a:r>
                        <a:rPr lang="en-US" sz="2800" b="1" dirty="0">
                          <a:solidFill>
                            <a:schemeClr val="tx1"/>
                          </a:solidFill>
                        </a:rPr>
                        <a:t>FCS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2800" b="1" dirty="0">
                          <a:solidFill>
                            <a:schemeClr val="tx1"/>
                          </a:solidFill>
                        </a:rPr>
                        <a:t>Flag</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EA9CA"/>
                    </a:solidFill>
                  </a:tcPr>
                </a:tc>
                <a:extLst>
                  <a:ext uri="{0D108BD9-81ED-4DB2-BD59-A6C34878D82A}">
                    <a16:rowId xmlns:a16="http://schemas.microsoft.com/office/drawing/2014/main" val="4059080553"/>
                  </a:ext>
                </a:extLst>
              </a:tr>
            </a:tbl>
          </a:graphicData>
        </a:graphic>
      </p:graphicFrame>
      <p:sp>
        <p:nvSpPr>
          <p:cNvPr id="2" name="TextBox 1">
            <a:extLst>
              <a:ext uri="{FF2B5EF4-FFF2-40B4-BE49-F238E27FC236}">
                <a16:creationId xmlns:a16="http://schemas.microsoft.com/office/drawing/2014/main" id="{09D57AFB-3A44-473F-BC07-D6EF37849BA2}"/>
              </a:ext>
            </a:extLst>
          </p:cNvPr>
          <p:cNvSpPr txBox="1"/>
          <p:nvPr/>
        </p:nvSpPr>
        <p:spPr>
          <a:xfrm>
            <a:off x="2046515" y="732552"/>
            <a:ext cx="1785257" cy="523220"/>
          </a:xfrm>
          <a:prstGeom prst="rect">
            <a:avLst/>
          </a:prstGeom>
          <a:noFill/>
        </p:spPr>
        <p:txBody>
          <a:bodyPr wrap="square" rtlCol="0">
            <a:spAutoFit/>
          </a:bodyPr>
          <a:lstStyle/>
          <a:p>
            <a:r>
              <a:rPr lang="en-US" sz="2800" b="1" dirty="0">
                <a:solidFill>
                  <a:srgbClr val="002060"/>
                </a:solidFill>
              </a:rPr>
              <a:t>I-Frame</a:t>
            </a:r>
          </a:p>
        </p:txBody>
      </p:sp>
      <p:sp>
        <p:nvSpPr>
          <p:cNvPr id="29" name="TextBox 28">
            <a:extLst>
              <a:ext uri="{FF2B5EF4-FFF2-40B4-BE49-F238E27FC236}">
                <a16:creationId xmlns:a16="http://schemas.microsoft.com/office/drawing/2014/main" id="{22FBA63F-882A-422C-9E7A-E38D3D0E558F}"/>
              </a:ext>
            </a:extLst>
          </p:cNvPr>
          <p:cNvSpPr txBox="1"/>
          <p:nvPr/>
        </p:nvSpPr>
        <p:spPr>
          <a:xfrm>
            <a:off x="2046516" y="2900367"/>
            <a:ext cx="1785257" cy="523220"/>
          </a:xfrm>
          <a:prstGeom prst="rect">
            <a:avLst/>
          </a:prstGeom>
          <a:noFill/>
        </p:spPr>
        <p:txBody>
          <a:bodyPr wrap="square" rtlCol="0">
            <a:spAutoFit/>
          </a:bodyPr>
          <a:lstStyle/>
          <a:p>
            <a:r>
              <a:rPr lang="en-US" sz="2800" b="1" dirty="0">
                <a:solidFill>
                  <a:srgbClr val="002060"/>
                </a:solidFill>
              </a:rPr>
              <a:t>S-Frame</a:t>
            </a:r>
          </a:p>
        </p:txBody>
      </p:sp>
      <p:sp>
        <p:nvSpPr>
          <p:cNvPr id="30" name="TextBox 29">
            <a:extLst>
              <a:ext uri="{FF2B5EF4-FFF2-40B4-BE49-F238E27FC236}">
                <a16:creationId xmlns:a16="http://schemas.microsoft.com/office/drawing/2014/main" id="{331F8941-C7B7-481A-8FBC-F9ACD740E7AE}"/>
              </a:ext>
            </a:extLst>
          </p:cNvPr>
          <p:cNvSpPr txBox="1"/>
          <p:nvPr/>
        </p:nvSpPr>
        <p:spPr>
          <a:xfrm>
            <a:off x="2046515" y="4908137"/>
            <a:ext cx="1785257" cy="523220"/>
          </a:xfrm>
          <a:prstGeom prst="rect">
            <a:avLst/>
          </a:prstGeom>
          <a:noFill/>
        </p:spPr>
        <p:txBody>
          <a:bodyPr wrap="square" rtlCol="0">
            <a:spAutoFit/>
          </a:bodyPr>
          <a:lstStyle/>
          <a:p>
            <a:r>
              <a:rPr lang="en-US" sz="2800" b="1" dirty="0">
                <a:solidFill>
                  <a:srgbClr val="002060"/>
                </a:solidFill>
              </a:rPr>
              <a:t>U-Frame</a:t>
            </a:r>
          </a:p>
        </p:txBody>
      </p:sp>
    </p:spTree>
    <p:extLst>
      <p:ext uri="{BB962C8B-B14F-4D97-AF65-F5344CB8AC3E}">
        <p14:creationId xmlns:p14="http://schemas.microsoft.com/office/powerpoint/2010/main" val="315549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9" grpId="0"/>
      <p:bldP spid="30"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9900" y="1249575"/>
            <a:ext cx="9029701" cy="4093428"/>
          </a:xfrm>
          <a:prstGeom prst="rect">
            <a:avLst/>
          </a:prstGeom>
          <a:noFill/>
        </p:spPr>
        <p:txBody>
          <a:bodyPr wrap="square">
            <a:spAutoFit/>
          </a:bodyPr>
          <a:lstStyle/>
          <a:p>
            <a:pPr>
              <a:lnSpc>
                <a:spcPts val="2600"/>
              </a:lnSpc>
            </a:pPr>
            <a:r>
              <a:rPr lang="en-US" sz="2800" b="1" dirty="0">
                <a:solidFill>
                  <a:srgbClr val="002060"/>
                </a:solidFill>
                <a:latin typeface="+mj-lt"/>
                <a:cs typeface="Times New Roman" panose="02020603050405020304" pitchFamily="18" charset="0"/>
              </a:rPr>
              <a:t>Multiplexing</a:t>
            </a:r>
            <a:r>
              <a:rPr lang="en-US" sz="2800" b="1" dirty="0">
                <a:latin typeface="+mj-lt"/>
                <a:cs typeface="Times New Roman" panose="02020603050405020304" pitchFamily="18" charset="0"/>
              </a:rPr>
              <a:t> is a technique used to combine and send the multiple data streams over a single medium. </a:t>
            </a:r>
          </a:p>
          <a:p>
            <a:pPr>
              <a:lnSpc>
                <a:spcPts val="2600"/>
              </a:lnSpc>
            </a:pPr>
            <a:r>
              <a:rPr lang="en-US" sz="2800" b="1" dirty="0">
                <a:latin typeface="+mj-lt"/>
                <a:cs typeface="Times New Roman" panose="02020603050405020304" pitchFamily="18" charset="0"/>
              </a:rPr>
              <a:t>The process of combining the data streams is known as </a:t>
            </a:r>
            <a:r>
              <a:rPr lang="en-US" sz="2800" b="1" dirty="0">
                <a:solidFill>
                  <a:srgbClr val="002060"/>
                </a:solidFill>
                <a:latin typeface="+mj-lt"/>
                <a:cs typeface="Times New Roman" panose="02020603050405020304" pitchFamily="18" charset="0"/>
              </a:rPr>
              <a:t>multiplexing</a:t>
            </a:r>
            <a:r>
              <a:rPr lang="en-US" sz="2800" b="1" dirty="0">
                <a:latin typeface="+mj-lt"/>
                <a:cs typeface="Times New Roman" panose="02020603050405020304" pitchFamily="18" charset="0"/>
              </a:rPr>
              <a:t> and hardware used for multiplexing is known as a </a:t>
            </a:r>
            <a:r>
              <a:rPr lang="en-US" sz="2800" b="1" dirty="0">
                <a:solidFill>
                  <a:srgbClr val="002060"/>
                </a:solidFill>
                <a:latin typeface="+mj-lt"/>
                <a:cs typeface="Times New Roman" panose="02020603050405020304" pitchFamily="18" charset="0"/>
              </a:rPr>
              <a:t>multiplexer.</a:t>
            </a:r>
          </a:p>
          <a:p>
            <a:pPr>
              <a:lnSpc>
                <a:spcPts val="2600"/>
              </a:lnSpc>
            </a:pPr>
            <a:endParaRPr lang="en-US" sz="2800" b="1" dirty="0">
              <a:latin typeface="+mj-lt"/>
              <a:cs typeface="Times New Roman" panose="02020603050405020304" pitchFamily="18" charset="0"/>
            </a:endParaRPr>
          </a:p>
          <a:p>
            <a:pPr marL="457200" indent="-457200">
              <a:lnSpc>
                <a:spcPts val="2600"/>
              </a:lnSpc>
              <a:buFont typeface="Arial" panose="020B0604020202020204" pitchFamily="34" charset="0"/>
              <a:buChar char="•"/>
            </a:pPr>
            <a:r>
              <a:rPr lang="en-US" sz="2800" b="1" dirty="0">
                <a:latin typeface="+mj-lt"/>
                <a:cs typeface="Times New Roman" panose="02020603050405020304" pitchFamily="18" charset="0"/>
              </a:rPr>
              <a:t>Multiplexing is achieved by using a device called </a:t>
            </a:r>
            <a:r>
              <a:rPr lang="en-US" sz="2800" b="1" dirty="0">
                <a:solidFill>
                  <a:srgbClr val="002060"/>
                </a:solidFill>
                <a:latin typeface="+mj-lt"/>
                <a:cs typeface="Times New Roman" panose="02020603050405020304" pitchFamily="18" charset="0"/>
              </a:rPr>
              <a:t>Multiplexer (MUX) </a:t>
            </a:r>
            <a:r>
              <a:rPr lang="en-US" sz="2800" b="1" dirty="0">
                <a:latin typeface="+mj-lt"/>
                <a:cs typeface="Times New Roman" panose="02020603050405020304" pitchFamily="18" charset="0"/>
              </a:rPr>
              <a:t>that combines n input lines to generate a single output line. </a:t>
            </a:r>
          </a:p>
          <a:p>
            <a:pPr marL="457200" indent="-457200">
              <a:lnSpc>
                <a:spcPts val="2600"/>
              </a:lnSpc>
              <a:buFont typeface="Arial" panose="020B0604020202020204" pitchFamily="34" charset="0"/>
              <a:buChar char="•"/>
            </a:pPr>
            <a:r>
              <a:rPr lang="en-US" sz="2800" b="1" dirty="0">
                <a:latin typeface="+mj-lt"/>
                <a:cs typeface="Times New Roman" panose="02020603050405020304" pitchFamily="18" charset="0"/>
              </a:rPr>
              <a:t>Multiplexing follows many-to-one, i.e., n input lines and one output line.</a:t>
            </a:r>
          </a:p>
        </p:txBody>
      </p:sp>
      <p:sp>
        <p:nvSpPr>
          <p:cNvPr id="5" name="Title 1">
            <a:extLst>
              <a:ext uri="{FF2B5EF4-FFF2-40B4-BE49-F238E27FC236}">
                <a16:creationId xmlns:a16="http://schemas.microsoft.com/office/drawing/2014/main" id="{71FBA03E-737F-4040-AEF2-815CE750B306}"/>
              </a:ext>
            </a:extLst>
          </p:cNvPr>
          <p:cNvSpPr>
            <a:spLocks noGrp="1"/>
          </p:cNvSpPr>
          <p:nvPr>
            <p:ph type="title"/>
          </p:nvPr>
        </p:nvSpPr>
        <p:spPr>
          <a:xfrm>
            <a:off x="0" y="38476"/>
            <a:ext cx="12192000" cy="672723"/>
          </a:xfrm>
        </p:spPr>
        <p:txBody>
          <a:bodyPr>
            <a:noAutofit/>
          </a:bodyPr>
          <a:lstStyle/>
          <a:p>
            <a:pPr algn="ctr"/>
            <a:r>
              <a:rPr lang="en-IN" sz="4000" b="1" dirty="0">
                <a:solidFill>
                  <a:srgbClr val="5A0000"/>
                </a:solidFill>
                <a:latin typeface="+mn-lt"/>
                <a:cs typeface="Arial" panose="020B0604020202020204" pitchFamily="34" charset="0"/>
              </a:rPr>
              <a:t>Time Division </a:t>
            </a:r>
            <a:r>
              <a:rPr lang="en-US" sz="4000" b="1" dirty="0">
                <a:solidFill>
                  <a:srgbClr val="5A0000"/>
                </a:solidFill>
                <a:latin typeface="+mn-lt"/>
                <a:cs typeface="Times New Roman" panose="02020603050405020304" pitchFamily="18" charset="0"/>
              </a:rPr>
              <a:t>Multiplexing </a:t>
            </a:r>
            <a:r>
              <a:rPr lang="en-IN" sz="4000" b="1" dirty="0">
                <a:solidFill>
                  <a:srgbClr val="5A0000"/>
                </a:solidFill>
                <a:latin typeface="Arial" panose="020B0604020202020204" pitchFamily="34" charset="0"/>
                <a:cs typeface="Arial" panose="020B0604020202020204" pitchFamily="34" charset="0"/>
              </a:rPr>
              <a:t>(TDM)</a:t>
            </a:r>
          </a:p>
        </p:txBody>
      </p:sp>
    </p:spTree>
    <p:extLst>
      <p:ext uri="{BB962C8B-B14F-4D97-AF65-F5344CB8AC3E}">
        <p14:creationId xmlns:p14="http://schemas.microsoft.com/office/powerpoint/2010/main" val="105548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9900" y="1516275"/>
            <a:ext cx="9029700" cy="3093154"/>
          </a:xfrm>
          <a:prstGeom prst="rect">
            <a:avLst/>
          </a:prstGeom>
          <a:noFill/>
        </p:spPr>
        <p:txBody>
          <a:bodyPr wrap="square">
            <a:spAutoFit/>
          </a:bodyPr>
          <a:lstStyle/>
          <a:p>
            <a:pPr>
              <a:lnSpc>
                <a:spcPts val="2600"/>
              </a:lnSpc>
            </a:pPr>
            <a:r>
              <a:rPr lang="en-US" sz="2800" b="1" dirty="0">
                <a:solidFill>
                  <a:srgbClr val="002060"/>
                </a:solidFill>
                <a:latin typeface="+mj-lt"/>
                <a:cs typeface="Times New Roman" panose="02020603050405020304" pitchFamily="18" charset="0"/>
              </a:rPr>
              <a:t>Demultiplexing</a:t>
            </a:r>
            <a:r>
              <a:rPr lang="en-US" sz="2800" b="1" dirty="0">
                <a:latin typeface="+mj-lt"/>
                <a:cs typeface="Times New Roman" panose="02020603050405020304" pitchFamily="18" charset="0"/>
              </a:rPr>
              <a:t> is achieved by using a device called </a:t>
            </a:r>
            <a:r>
              <a:rPr lang="en-US" sz="2800" b="1" dirty="0">
                <a:solidFill>
                  <a:srgbClr val="002060"/>
                </a:solidFill>
                <a:latin typeface="+mj-lt"/>
                <a:cs typeface="Times New Roman" panose="02020603050405020304" pitchFamily="18" charset="0"/>
              </a:rPr>
              <a:t>Demultiplexer (DEMUX) </a:t>
            </a:r>
            <a:r>
              <a:rPr lang="en-US" sz="2800" b="1" dirty="0">
                <a:latin typeface="+mj-lt"/>
                <a:cs typeface="Times New Roman" panose="02020603050405020304" pitchFamily="18" charset="0"/>
              </a:rPr>
              <a:t>available at the receiving end. </a:t>
            </a:r>
          </a:p>
          <a:p>
            <a:pPr>
              <a:lnSpc>
                <a:spcPts val="2600"/>
              </a:lnSpc>
            </a:pPr>
            <a:endParaRPr lang="en-US" sz="2800" b="1" dirty="0">
              <a:latin typeface="+mj-lt"/>
              <a:cs typeface="Times New Roman" panose="02020603050405020304" pitchFamily="18" charset="0"/>
            </a:endParaRPr>
          </a:p>
          <a:p>
            <a:pPr>
              <a:lnSpc>
                <a:spcPts val="2600"/>
              </a:lnSpc>
            </a:pPr>
            <a:r>
              <a:rPr lang="en-US" sz="2800" b="1" dirty="0">
                <a:solidFill>
                  <a:srgbClr val="002060"/>
                </a:solidFill>
                <a:latin typeface="+mj-lt"/>
                <a:cs typeface="Times New Roman" panose="02020603050405020304" pitchFamily="18" charset="0"/>
              </a:rPr>
              <a:t>DEMUX</a:t>
            </a:r>
            <a:r>
              <a:rPr lang="en-US" sz="2800" b="1" dirty="0">
                <a:latin typeface="+mj-lt"/>
                <a:cs typeface="Times New Roman" panose="02020603050405020304" pitchFamily="18" charset="0"/>
              </a:rPr>
              <a:t> separates a signal into its component signals (one input and n outputs). </a:t>
            </a:r>
          </a:p>
          <a:p>
            <a:pPr>
              <a:lnSpc>
                <a:spcPts val="2600"/>
              </a:lnSpc>
            </a:pPr>
            <a:endParaRPr lang="en-US" sz="2800" b="1" dirty="0">
              <a:latin typeface="+mj-lt"/>
              <a:cs typeface="Times New Roman" panose="02020603050405020304" pitchFamily="18" charset="0"/>
            </a:endParaRPr>
          </a:p>
          <a:p>
            <a:pPr>
              <a:lnSpc>
                <a:spcPts val="2600"/>
              </a:lnSpc>
            </a:pPr>
            <a:r>
              <a:rPr lang="en-US" sz="2800" b="1" dirty="0">
                <a:latin typeface="+mj-lt"/>
                <a:cs typeface="Times New Roman" panose="02020603050405020304" pitchFamily="18" charset="0"/>
              </a:rPr>
              <a:t>Therefore, we can say that demultiplexing follows the one-to-many approach.</a:t>
            </a:r>
          </a:p>
        </p:txBody>
      </p:sp>
      <p:sp>
        <p:nvSpPr>
          <p:cNvPr id="7" name="Title 1">
            <a:extLst>
              <a:ext uri="{FF2B5EF4-FFF2-40B4-BE49-F238E27FC236}">
                <a16:creationId xmlns:a16="http://schemas.microsoft.com/office/drawing/2014/main" id="{A1643162-9BF1-4C19-BD7B-C2FA2EED88F2}"/>
              </a:ext>
            </a:extLst>
          </p:cNvPr>
          <p:cNvSpPr>
            <a:spLocks noGrp="1"/>
          </p:cNvSpPr>
          <p:nvPr>
            <p:ph type="title"/>
          </p:nvPr>
        </p:nvSpPr>
        <p:spPr>
          <a:xfrm>
            <a:off x="0" y="38476"/>
            <a:ext cx="12192000" cy="672723"/>
          </a:xfrm>
        </p:spPr>
        <p:txBody>
          <a:bodyPr>
            <a:noAutofit/>
          </a:bodyPr>
          <a:lstStyle/>
          <a:p>
            <a:pPr algn="ctr"/>
            <a:r>
              <a:rPr lang="en-IN" sz="4000" b="1" dirty="0">
                <a:solidFill>
                  <a:srgbClr val="5A0000"/>
                </a:solidFill>
                <a:latin typeface="+mn-lt"/>
                <a:cs typeface="Arial" panose="020B0604020202020204" pitchFamily="34" charset="0"/>
              </a:rPr>
              <a:t>Time Division </a:t>
            </a:r>
            <a:r>
              <a:rPr lang="en-US" sz="4000" b="1" dirty="0">
                <a:solidFill>
                  <a:srgbClr val="5A0000"/>
                </a:solidFill>
                <a:latin typeface="+mn-lt"/>
                <a:cs typeface="Times New Roman" panose="02020603050405020304" pitchFamily="18" charset="0"/>
              </a:rPr>
              <a:t>Multiplexing </a:t>
            </a:r>
            <a:r>
              <a:rPr lang="en-IN" sz="4000" b="1" dirty="0">
                <a:solidFill>
                  <a:srgbClr val="5A0000"/>
                </a:solidFill>
                <a:latin typeface="Arial" panose="020B0604020202020204" pitchFamily="34" charset="0"/>
                <a:cs typeface="Arial" panose="020B0604020202020204" pitchFamily="34" charset="0"/>
              </a:rPr>
              <a:t>(TDM)</a:t>
            </a:r>
          </a:p>
        </p:txBody>
      </p:sp>
    </p:spTree>
    <p:extLst>
      <p:ext uri="{BB962C8B-B14F-4D97-AF65-F5344CB8AC3E}">
        <p14:creationId xmlns:p14="http://schemas.microsoft.com/office/powerpoint/2010/main" val="311427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9900" y="708023"/>
            <a:ext cx="9029700" cy="6093976"/>
          </a:xfrm>
          <a:prstGeom prst="rect">
            <a:avLst/>
          </a:prstGeom>
          <a:noFill/>
        </p:spPr>
        <p:txBody>
          <a:bodyPr wrap="square">
            <a:spAutoFit/>
          </a:bodyPr>
          <a:lstStyle/>
          <a:p>
            <a:pPr>
              <a:lnSpc>
                <a:spcPts val="2600"/>
              </a:lnSpc>
            </a:pPr>
            <a:r>
              <a:rPr lang="en-US" sz="2800" b="1" dirty="0">
                <a:solidFill>
                  <a:srgbClr val="002060"/>
                </a:solidFill>
                <a:latin typeface="+mj-lt"/>
                <a:cs typeface="Times New Roman" panose="02020603050405020304" pitchFamily="18" charset="0"/>
              </a:rPr>
              <a:t>Why Multiplexing?</a:t>
            </a:r>
          </a:p>
          <a:p>
            <a:pPr>
              <a:lnSpc>
                <a:spcPts val="2600"/>
              </a:lnSpc>
            </a:pPr>
            <a:endParaRPr lang="en-US" sz="2800" b="1" dirty="0">
              <a:latin typeface="+mj-lt"/>
              <a:cs typeface="Times New Roman" panose="02020603050405020304" pitchFamily="18" charset="0"/>
            </a:endParaRPr>
          </a:p>
          <a:p>
            <a:pPr marL="285750" indent="-285750">
              <a:lnSpc>
                <a:spcPts val="2600"/>
              </a:lnSpc>
              <a:buFont typeface="Arial" panose="020B0604020202020204" pitchFamily="34" charset="0"/>
              <a:buChar char="•"/>
            </a:pPr>
            <a:r>
              <a:rPr lang="en-US" sz="2800" b="1" dirty="0">
                <a:latin typeface="+mj-lt"/>
                <a:cs typeface="Times New Roman" panose="02020603050405020304" pitchFamily="18" charset="0"/>
              </a:rPr>
              <a:t>The transmission medium is used to send the signal from sender to receiver. The medium can only have one signal at a time.</a:t>
            </a:r>
          </a:p>
          <a:p>
            <a:pPr marL="285750" indent="-285750">
              <a:lnSpc>
                <a:spcPts val="2600"/>
              </a:lnSpc>
              <a:buFont typeface="Arial" panose="020B0604020202020204" pitchFamily="34" charset="0"/>
              <a:buChar char="•"/>
            </a:pPr>
            <a:r>
              <a:rPr lang="en-US" sz="2800" b="1" dirty="0">
                <a:latin typeface="+mj-lt"/>
                <a:cs typeface="Times New Roman" panose="02020603050405020304" pitchFamily="18" charset="0"/>
              </a:rPr>
              <a:t>If there are multiple signals to share one medium, then the medium must be divided in such a way that each signal is given some portion of the available bandwidth. </a:t>
            </a:r>
          </a:p>
          <a:p>
            <a:pPr>
              <a:lnSpc>
                <a:spcPts val="2600"/>
              </a:lnSpc>
            </a:pPr>
            <a:endParaRPr lang="en-US" sz="2800" b="1" dirty="0">
              <a:latin typeface="+mj-lt"/>
              <a:cs typeface="Times New Roman" panose="02020603050405020304" pitchFamily="18" charset="0"/>
            </a:endParaRPr>
          </a:p>
          <a:p>
            <a:pPr>
              <a:lnSpc>
                <a:spcPts val="2600"/>
              </a:lnSpc>
            </a:pPr>
            <a:r>
              <a:rPr lang="en-US" sz="2800" b="1" i="1" dirty="0">
                <a:solidFill>
                  <a:srgbClr val="002060"/>
                </a:solidFill>
                <a:latin typeface="+mj-lt"/>
                <a:cs typeface="Times New Roman" panose="02020603050405020304" pitchFamily="18" charset="0"/>
              </a:rPr>
              <a:t>For example:</a:t>
            </a:r>
          </a:p>
          <a:p>
            <a:pPr>
              <a:lnSpc>
                <a:spcPts val="2600"/>
              </a:lnSpc>
            </a:pPr>
            <a:r>
              <a:rPr lang="en-US" sz="2800" b="1" dirty="0">
                <a:latin typeface="+mj-lt"/>
                <a:cs typeface="Times New Roman" panose="02020603050405020304" pitchFamily="18" charset="0"/>
              </a:rPr>
              <a:t>If there are 10 signals and bandwidth of medium is 100 units, then the 10 unit is shared by each signal.</a:t>
            </a:r>
          </a:p>
          <a:p>
            <a:pPr marL="285750" indent="-285750">
              <a:lnSpc>
                <a:spcPts val="2600"/>
              </a:lnSpc>
              <a:buFont typeface="Arial" panose="020B0604020202020204" pitchFamily="34" charset="0"/>
              <a:buChar char="•"/>
            </a:pPr>
            <a:r>
              <a:rPr lang="en-US" sz="2800" b="1" dirty="0">
                <a:latin typeface="+mj-lt"/>
                <a:cs typeface="Times New Roman" panose="02020603050405020304" pitchFamily="18" charset="0"/>
              </a:rPr>
              <a:t>When multiple signals share the common medium, there is a possibility of collision. Multiplexing concept is used to avoid such collision.</a:t>
            </a:r>
          </a:p>
          <a:p>
            <a:pPr marL="285750" indent="-285750">
              <a:lnSpc>
                <a:spcPts val="2600"/>
              </a:lnSpc>
              <a:buFont typeface="Arial" panose="020B0604020202020204" pitchFamily="34" charset="0"/>
              <a:buChar char="•"/>
            </a:pPr>
            <a:r>
              <a:rPr lang="en-US" sz="2800" b="1" dirty="0">
                <a:latin typeface="+mj-lt"/>
                <a:cs typeface="Times New Roman" panose="02020603050405020304" pitchFamily="18" charset="0"/>
              </a:rPr>
              <a:t>Transmission services are very expensive.</a:t>
            </a:r>
          </a:p>
        </p:txBody>
      </p:sp>
      <p:sp>
        <p:nvSpPr>
          <p:cNvPr id="8" name="Title 1">
            <a:extLst>
              <a:ext uri="{FF2B5EF4-FFF2-40B4-BE49-F238E27FC236}">
                <a16:creationId xmlns:a16="http://schemas.microsoft.com/office/drawing/2014/main" id="{0DC3EA3A-0491-4BBE-B405-614E54A83EE0}"/>
              </a:ext>
            </a:extLst>
          </p:cNvPr>
          <p:cNvSpPr>
            <a:spLocks noGrp="1"/>
          </p:cNvSpPr>
          <p:nvPr>
            <p:ph type="title"/>
          </p:nvPr>
        </p:nvSpPr>
        <p:spPr>
          <a:xfrm>
            <a:off x="0" y="38476"/>
            <a:ext cx="12192000" cy="672723"/>
          </a:xfrm>
        </p:spPr>
        <p:txBody>
          <a:bodyPr>
            <a:noAutofit/>
          </a:bodyPr>
          <a:lstStyle/>
          <a:p>
            <a:pPr algn="ctr"/>
            <a:r>
              <a:rPr lang="en-IN" sz="4000" b="1" dirty="0">
                <a:solidFill>
                  <a:srgbClr val="5A0000"/>
                </a:solidFill>
                <a:latin typeface="+mn-lt"/>
                <a:cs typeface="Arial" panose="020B0604020202020204" pitchFamily="34" charset="0"/>
              </a:rPr>
              <a:t>Time Division </a:t>
            </a:r>
            <a:r>
              <a:rPr lang="en-US" sz="4000" b="1" dirty="0">
                <a:solidFill>
                  <a:srgbClr val="5A0000"/>
                </a:solidFill>
                <a:latin typeface="+mn-lt"/>
                <a:cs typeface="Times New Roman" panose="02020603050405020304" pitchFamily="18" charset="0"/>
              </a:rPr>
              <a:t>Multiplexing </a:t>
            </a:r>
            <a:r>
              <a:rPr lang="en-IN" sz="4000" b="1" dirty="0">
                <a:solidFill>
                  <a:srgbClr val="5A0000"/>
                </a:solidFill>
                <a:latin typeface="Arial" panose="020B0604020202020204" pitchFamily="34" charset="0"/>
                <a:cs typeface="Arial" panose="020B0604020202020204" pitchFamily="34" charset="0"/>
              </a:rPr>
              <a:t>(TDM)</a:t>
            </a:r>
          </a:p>
        </p:txBody>
      </p:sp>
    </p:spTree>
    <p:extLst>
      <p:ext uri="{BB962C8B-B14F-4D97-AF65-F5344CB8AC3E}">
        <p14:creationId xmlns:p14="http://schemas.microsoft.com/office/powerpoint/2010/main" val="2326069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9900" y="882649"/>
            <a:ext cx="9029700" cy="5760551"/>
          </a:xfrm>
          <a:prstGeom prst="rect">
            <a:avLst/>
          </a:prstGeom>
          <a:noFill/>
        </p:spPr>
        <p:txBody>
          <a:bodyPr wrap="square">
            <a:spAutoFit/>
          </a:bodyPr>
          <a:lstStyle/>
          <a:p>
            <a:pPr>
              <a:lnSpc>
                <a:spcPts val="2600"/>
              </a:lnSpc>
            </a:pPr>
            <a:r>
              <a:rPr lang="en-US" sz="2800" b="1" dirty="0">
                <a:solidFill>
                  <a:srgbClr val="002060"/>
                </a:solidFill>
                <a:latin typeface="+mj-lt"/>
                <a:cs typeface="Times New Roman" panose="02020603050405020304" pitchFamily="18" charset="0"/>
              </a:rPr>
              <a:t>Multiplexing techniques </a:t>
            </a:r>
            <a:r>
              <a:rPr lang="en-US" sz="2800" b="1" dirty="0">
                <a:latin typeface="+mj-lt"/>
                <a:cs typeface="Times New Roman" panose="02020603050405020304" pitchFamily="18" charset="0"/>
              </a:rPr>
              <a:t>can be classified as:</a:t>
            </a:r>
          </a:p>
          <a:p>
            <a:pPr>
              <a:lnSpc>
                <a:spcPts val="2600"/>
              </a:lnSpc>
            </a:pPr>
            <a:endParaRPr lang="en-US" sz="2800" b="1" dirty="0">
              <a:latin typeface="+mj-lt"/>
              <a:cs typeface="Times New Roman" panose="02020603050405020304" pitchFamily="18" charset="0"/>
            </a:endParaRPr>
          </a:p>
          <a:p>
            <a:pPr>
              <a:lnSpc>
                <a:spcPts val="2600"/>
              </a:lnSpc>
            </a:pPr>
            <a:r>
              <a:rPr lang="en-US" sz="2800" b="1" dirty="0">
                <a:solidFill>
                  <a:srgbClr val="002060"/>
                </a:solidFill>
                <a:latin typeface="+mj-lt"/>
                <a:cs typeface="Times New Roman" panose="02020603050405020304" pitchFamily="18" charset="0"/>
              </a:rPr>
              <a:t>Time Division Multiplexing:</a:t>
            </a:r>
          </a:p>
          <a:p>
            <a:pPr>
              <a:lnSpc>
                <a:spcPts val="2600"/>
              </a:lnSpc>
            </a:pPr>
            <a:endParaRPr lang="en-US" sz="2800" b="1" dirty="0">
              <a:latin typeface="+mj-lt"/>
              <a:cs typeface="Times New Roman" panose="02020603050405020304" pitchFamily="18" charset="0"/>
            </a:endParaRPr>
          </a:p>
          <a:p>
            <a:pPr marL="285750" indent="-285750">
              <a:lnSpc>
                <a:spcPts val="2600"/>
              </a:lnSpc>
              <a:buFont typeface="Arial" panose="020B0604020202020204" pitchFamily="34" charset="0"/>
              <a:buChar char="•"/>
            </a:pPr>
            <a:r>
              <a:rPr lang="en-US" sz="2800" b="1" dirty="0">
                <a:latin typeface="+mj-lt"/>
                <a:cs typeface="Times New Roman" panose="02020603050405020304" pitchFamily="18" charset="0"/>
              </a:rPr>
              <a:t>In Time Division Multiplexing technique, the total time available in the channel is distributed among different users. </a:t>
            </a:r>
          </a:p>
          <a:p>
            <a:pPr marL="285750">
              <a:lnSpc>
                <a:spcPts val="2600"/>
              </a:lnSpc>
            </a:pPr>
            <a:r>
              <a:rPr lang="en-US" sz="2800" b="1" dirty="0">
                <a:latin typeface="+mj-lt"/>
                <a:cs typeface="Times New Roman" panose="02020603050405020304" pitchFamily="18" charset="0"/>
              </a:rPr>
              <a:t>Therefore, each user is allocated with different time interval known as a Time slot at which data is to be transmitted by the sender.</a:t>
            </a:r>
          </a:p>
          <a:p>
            <a:pPr marL="285750" indent="-285750">
              <a:lnSpc>
                <a:spcPts val="2600"/>
              </a:lnSpc>
              <a:buFont typeface="Arial" panose="020B0604020202020204" pitchFamily="34" charset="0"/>
              <a:buChar char="•"/>
            </a:pPr>
            <a:endParaRPr lang="en-US" sz="2800" b="1" dirty="0">
              <a:latin typeface="+mj-lt"/>
              <a:cs typeface="Times New Roman" panose="02020603050405020304" pitchFamily="18" charset="0"/>
            </a:endParaRPr>
          </a:p>
          <a:p>
            <a:pPr marL="285750" indent="-285750">
              <a:lnSpc>
                <a:spcPts val="2600"/>
              </a:lnSpc>
              <a:buFont typeface="Arial" panose="020B0604020202020204" pitchFamily="34" charset="0"/>
              <a:buChar char="•"/>
            </a:pPr>
            <a:r>
              <a:rPr lang="en-US" sz="2800" b="1" dirty="0">
                <a:latin typeface="+mj-lt"/>
                <a:cs typeface="Times New Roman" panose="02020603050405020304" pitchFamily="18" charset="0"/>
              </a:rPr>
              <a:t>A user takes control of the channel for a fixed amount of time.</a:t>
            </a:r>
          </a:p>
          <a:p>
            <a:pPr marL="285750" indent="-285750">
              <a:lnSpc>
                <a:spcPts val="2600"/>
              </a:lnSpc>
              <a:buFont typeface="Arial" panose="020B0604020202020204" pitchFamily="34" charset="0"/>
              <a:buChar char="•"/>
            </a:pPr>
            <a:endParaRPr lang="en-US" sz="2800" b="1" dirty="0">
              <a:latin typeface="+mj-lt"/>
              <a:cs typeface="Times New Roman" panose="02020603050405020304" pitchFamily="18" charset="0"/>
            </a:endParaRPr>
          </a:p>
          <a:p>
            <a:pPr marL="285750" indent="-285750">
              <a:lnSpc>
                <a:spcPts val="2600"/>
              </a:lnSpc>
              <a:buFont typeface="Arial" panose="020B0604020202020204" pitchFamily="34" charset="0"/>
              <a:buChar char="•"/>
            </a:pPr>
            <a:r>
              <a:rPr lang="en-US" sz="2800" b="1" dirty="0">
                <a:latin typeface="+mj-lt"/>
                <a:cs typeface="Times New Roman" panose="02020603050405020304" pitchFamily="18" charset="0"/>
              </a:rPr>
              <a:t>In Time Division Multiplexing technique, data is not transmitted simultaneously rather the data is transmitted one-by-one.</a:t>
            </a:r>
          </a:p>
        </p:txBody>
      </p:sp>
      <p:sp>
        <p:nvSpPr>
          <p:cNvPr id="8" name="Title 1">
            <a:extLst>
              <a:ext uri="{FF2B5EF4-FFF2-40B4-BE49-F238E27FC236}">
                <a16:creationId xmlns:a16="http://schemas.microsoft.com/office/drawing/2014/main" id="{68291837-1784-4D6C-A81F-689A63ACA814}"/>
              </a:ext>
            </a:extLst>
          </p:cNvPr>
          <p:cNvSpPr>
            <a:spLocks noGrp="1"/>
          </p:cNvSpPr>
          <p:nvPr>
            <p:ph type="title"/>
          </p:nvPr>
        </p:nvSpPr>
        <p:spPr>
          <a:xfrm>
            <a:off x="0" y="38476"/>
            <a:ext cx="12192000" cy="672723"/>
          </a:xfrm>
        </p:spPr>
        <p:txBody>
          <a:bodyPr>
            <a:noAutofit/>
          </a:bodyPr>
          <a:lstStyle/>
          <a:p>
            <a:pPr algn="ctr"/>
            <a:r>
              <a:rPr lang="en-IN" sz="4000" b="1" dirty="0">
                <a:solidFill>
                  <a:srgbClr val="5A0000"/>
                </a:solidFill>
                <a:latin typeface="+mn-lt"/>
                <a:cs typeface="Arial" panose="020B0604020202020204" pitchFamily="34" charset="0"/>
              </a:rPr>
              <a:t>Time Division </a:t>
            </a:r>
            <a:r>
              <a:rPr lang="en-US" sz="4000" b="1" dirty="0">
                <a:solidFill>
                  <a:srgbClr val="5A0000"/>
                </a:solidFill>
                <a:latin typeface="+mn-lt"/>
                <a:cs typeface="Times New Roman" panose="02020603050405020304" pitchFamily="18" charset="0"/>
              </a:rPr>
              <a:t>Multiplexing </a:t>
            </a:r>
            <a:r>
              <a:rPr lang="en-IN" sz="4000" b="1" dirty="0">
                <a:solidFill>
                  <a:srgbClr val="5A0000"/>
                </a:solidFill>
                <a:latin typeface="Arial" panose="020B0604020202020204" pitchFamily="34" charset="0"/>
                <a:cs typeface="Arial" panose="020B0604020202020204" pitchFamily="34" charset="0"/>
              </a:rPr>
              <a:t>(TDM)</a:t>
            </a:r>
          </a:p>
        </p:txBody>
      </p:sp>
    </p:spTree>
    <p:extLst>
      <p:ext uri="{BB962C8B-B14F-4D97-AF65-F5344CB8AC3E}">
        <p14:creationId xmlns:p14="http://schemas.microsoft.com/office/powerpoint/2010/main" val="369250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9900" y="1173375"/>
            <a:ext cx="9029700" cy="2964914"/>
          </a:xfrm>
          <a:prstGeom prst="rect">
            <a:avLst/>
          </a:prstGeom>
          <a:noFill/>
        </p:spPr>
        <p:txBody>
          <a:bodyPr wrap="square">
            <a:spAutoFit/>
          </a:bodyPr>
          <a:lstStyle/>
          <a:p>
            <a:pPr marL="457200" indent="-457200">
              <a:lnSpc>
                <a:spcPts val="2800"/>
              </a:lnSpc>
              <a:buFont typeface="Arial" panose="020B0604020202020204" pitchFamily="34" charset="0"/>
              <a:buChar char="•"/>
            </a:pPr>
            <a:r>
              <a:rPr lang="en-US" sz="2800" b="1" dirty="0">
                <a:latin typeface="+mj-lt"/>
                <a:cs typeface="Times New Roman" panose="02020603050405020304" pitchFamily="18" charset="0"/>
              </a:rPr>
              <a:t>In TDM, the signal is transmitted in the form of frames. Frames contain a cycle of time slots in which each frame contains one or more slots dedicated to each user.</a:t>
            </a:r>
          </a:p>
          <a:p>
            <a:pPr marL="457200" indent="-457200">
              <a:lnSpc>
                <a:spcPts val="2800"/>
              </a:lnSpc>
              <a:buFont typeface="Arial" panose="020B0604020202020204" pitchFamily="34" charset="0"/>
              <a:buChar char="•"/>
            </a:pPr>
            <a:endParaRPr lang="en-US" sz="2800" b="1" dirty="0">
              <a:latin typeface="+mj-lt"/>
              <a:cs typeface="Times New Roman" panose="02020603050405020304" pitchFamily="18" charset="0"/>
            </a:endParaRPr>
          </a:p>
          <a:p>
            <a:pPr marL="457200" indent="-457200">
              <a:lnSpc>
                <a:spcPts val="2800"/>
              </a:lnSpc>
              <a:buFont typeface="Arial" panose="020B0604020202020204" pitchFamily="34" charset="0"/>
              <a:buChar char="•"/>
            </a:pPr>
            <a:r>
              <a:rPr lang="en-US" sz="2800" b="1" dirty="0">
                <a:latin typeface="+mj-lt"/>
                <a:cs typeface="Times New Roman" panose="02020603050405020304" pitchFamily="18" charset="0"/>
              </a:rPr>
              <a:t>It can be used to multiplex both digital and analog signals but mainly used to multiplex digital signals.</a:t>
            </a:r>
          </a:p>
        </p:txBody>
      </p:sp>
      <p:sp>
        <p:nvSpPr>
          <p:cNvPr id="8" name="Title 1">
            <a:extLst>
              <a:ext uri="{FF2B5EF4-FFF2-40B4-BE49-F238E27FC236}">
                <a16:creationId xmlns:a16="http://schemas.microsoft.com/office/drawing/2014/main" id="{566E6983-8C32-47C1-8CAD-D47BC2245C9B}"/>
              </a:ext>
            </a:extLst>
          </p:cNvPr>
          <p:cNvSpPr>
            <a:spLocks noGrp="1"/>
          </p:cNvSpPr>
          <p:nvPr>
            <p:ph type="title"/>
          </p:nvPr>
        </p:nvSpPr>
        <p:spPr>
          <a:xfrm>
            <a:off x="0" y="38476"/>
            <a:ext cx="12192000" cy="672723"/>
          </a:xfrm>
        </p:spPr>
        <p:txBody>
          <a:bodyPr>
            <a:noAutofit/>
          </a:bodyPr>
          <a:lstStyle/>
          <a:p>
            <a:pPr algn="ctr"/>
            <a:r>
              <a:rPr lang="en-IN" sz="4000" b="1" dirty="0">
                <a:solidFill>
                  <a:srgbClr val="5A0000"/>
                </a:solidFill>
                <a:latin typeface="+mn-lt"/>
                <a:cs typeface="Arial" panose="020B0604020202020204" pitchFamily="34" charset="0"/>
              </a:rPr>
              <a:t>Time Division </a:t>
            </a:r>
            <a:r>
              <a:rPr lang="en-US" sz="4000" b="1" dirty="0">
                <a:solidFill>
                  <a:srgbClr val="5A0000"/>
                </a:solidFill>
                <a:latin typeface="+mn-lt"/>
                <a:cs typeface="Times New Roman" panose="02020603050405020304" pitchFamily="18" charset="0"/>
              </a:rPr>
              <a:t>Multiplexing </a:t>
            </a:r>
            <a:r>
              <a:rPr lang="en-IN" sz="4000" b="1" dirty="0">
                <a:solidFill>
                  <a:srgbClr val="5A0000"/>
                </a:solidFill>
                <a:latin typeface="Arial" panose="020B0604020202020204" pitchFamily="34" charset="0"/>
                <a:cs typeface="Arial" panose="020B0604020202020204" pitchFamily="34" charset="0"/>
              </a:rPr>
              <a:t>(TDM)</a:t>
            </a:r>
          </a:p>
        </p:txBody>
      </p:sp>
    </p:spTree>
    <p:extLst>
      <p:ext uri="{BB962C8B-B14F-4D97-AF65-F5344CB8AC3E}">
        <p14:creationId xmlns:p14="http://schemas.microsoft.com/office/powerpoint/2010/main" val="340371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9900" y="1097175"/>
            <a:ext cx="9029700" cy="4401205"/>
          </a:xfrm>
          <a:prstGeom prst="rect">
            <a:avLst/>
          </a:prstGeom>
          <a:noFill/>
        </p:spPr>
        <p:txBody>
          <a:bodyPr wrap="square">
            <a:spAutoFit/>
          </a:bodyPr>
          <a:lstStyle/>
          <a:p>
            <a:pPr>
              <a:lnSpc>
                <a:spcPts val="2800"/>
              </a:lnSpc>
            </a:pPr>
            <a:r>
              <a:rPr lang="en-US" sz="2800" b="1" dirty="0">
                <a:latin typeface="+mj-lt"/>
                <a:cs typeface="Times New Roman" panose="02020603050405020304" pitchFamily="18" charset="0"/>
              </a:rPr>
              <a:t>The Time Division Multiplexing (TDM) is a digital procedure. Here, each sender is given the entire possession of the whole bandwidth of the channel for a fixed duration of time. </a:t>
            </a:r>
          </a:p>
          <a:p>
            <a:pPr>
              <a:lnSpc>
                <a:spcPts val="2800"/>
              </a:lnSpc>
            </a:pPr>
            <a:r>
              <a:rPr lang="en-US" sz="2800" b="1" dirty="0">
                <a:latin typeface="+mj-lt"/>
                <a:cs typeface="Times New Roman" panose="02020603050405020304" pitchFamily="18" charset="0"/>
              </a:rPr>
              <a:t>After this, the control is moved to the next sender, and the process continues on a round-robin basis.</a:t>
            </a:r>
          </a:p>
          <a:p>
            <a:pPr>
              <a:lnSpc>
                <a:spcPts val="2800"/>
              </a:lnSpc>
            </a:pPr>
            <a:endParaRPr lang="en-US" sz="2800" b="1" dirty="0">
              <a:latin typeface="+mj-lt"/>
              <a:cs typeface="Times New Roman" panose="02020603050405020304" pitchFamily="18" charset="0"/>
            </a:endParaRPr>
          </a:p>
          <a:p>
            <a:pPr>
              <a:lnSpc>
                <a:spcPts val="2800"/>
              </a:lnSpc>
            </a:pPr>
            <a:r>
              <a:rPr lang="en-US" sz="2800" b="1" i="1" dirty="0">
                <a:solidFill>
                  <a:srgbClr val="002060"/>
                </a:solidFill>
                <a:latin typeface="+mj-lt"/>
                <a:cs typeface="Times New Roman" panose="02020603050405020304" pitchFamily="18" charset="0"/>
              </a:rPr>
              <a:t>Example:</a:t>
            </a:r>
            <a:endParaRPr lang="en-US" sz="2800" b="1" i="1" dirty="0">
              <a:latin typeface="+mj-lt"/>
              <a:cs typeface="Times New Roman" panose="02020603050405020304" pitchFamily="18" charset="0"/>
            </a:endParaRPr>
          </a:p>
          <a:p>
            <a:pPr>
              <a:lnSpc>
                <a:spcPts val="2800"/>
              </a:lnSpc>
            </a:pPr>
            <a:r>
              <a:rPr lang="en-US" sz="2800" b="1" dirty="0">
                <a:latin typeface="+mj-lt"/>
                <a:cs typeface="Times New Roman" panose="02020603050405020304" pitchFamily="18" charset="0"/>
              </a:rPr>
              <a:t>In a television serial, generally, a 10 minutes' serial is followed by a 5 minutes' advertisement. The time in which the serial is being broadcasted, the total frequency is dedicated to the serial.</a:t>
            </a:r>
          </a:p>
        </p:txBody>
      </p:sp>
      <p:sp>
        <p:nvSpPr>
          <p:cNvPr id="5" name="Title 1">
            <a:extLst>
              <a:ext uri="{FF2B5EF4-FFF2-40B4-BE49-F238E27FC236}">
                <a16:creationId xmlns:a16="http://schemas.microsoft.com/office/drawing/2014/main" id="{86618CBE-40DF-4EE4-9B11-CADBE2B23EDA}"/>
              </a:ext>
            </a:extLst>
          </p:cNvPr>
          <p:cNvSpPr>
            <a:spLocks noGrp="1"/>
          </p:cNvSpPr>
          <p:nvPr>
            <p:ph type="title"/>
          </p:nvPr>
        </p:nvSpPr>
        <p:spPr>
          <a:xfrm>
            <a:off x="0" y="38476"/>
            <a:ext cx="12192000" cy="672723"/>
          </a:xfrm>
        </p:spPr>
        <p:txBody>
          <a:bodyPr>
            <a:noAutofit/>
          </a:bodyPr>
          <a:lstStyle/>
          <a:p>
            <a:pPr algn="ctr"/>
            <a:r>
              <a:rPr lang="en-IN" sz="4000" b="1" dirty="0">
                <a:solidFill>
                  <a:srgbClr val="5A0000"/>
                </a:solidFill>
                <a:latin typeface="+mn-lt"/>
                <a:cs typeface="Arial" panose="020B0604020202020204" pitchFamily="34" charset="0"/>
              </a:rPr>
              <a:t>Time Division </a:t>
            </a:r>
            <a:r>
              <a:rPr lang="en-US" sz="4000" b="1" dirty="0">
                <a:solidFill>
                  <a:srgbClr val="5A0000"/>
                </a:solidFill>
                <a:latin typeface="+mn-lt"/>
                <a:cs typeface="Times New Roman" panose="02020603050405020304" pitchFamily="18" charset="0"/>
              </a:rPr>
              <a:t>Multiplexing </a:t>
            </a:r>
            <a:r>
              <a:rPr lang="en-IN" sz="4000" b="1" dirty="0">
                <a:solidFill>
                  <a:srgbClr val="5A0000"/>
                </a:solidFill>
                <a:latin typeface="Arial" panose="020B0604020202020204" pitchFamily="34" charset="0"/>
                <a:cs typeface="Arial" panose="020B0604020202020204" pitchFamily="34" charset="0"/>
              </a:rPr>
              <a:t>(TDM)</a:t>
            </a:r>
          </a:p>
        </p:txBody>
      </p:sp>
    </p:spTree>
    <p:extLst>
      <p:ext uri="{BB962C8B-B14F-4D97-AF65-F5344CB8AC3E}">
        <p14:creationId xmlns:p14="http://schemas.microsoft.com/office/powerpoint/2010/main" val="295272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9900" y="1478175"/>
            <a:ext cx="9029700" cy="2597827"/>
          </a:xfrm>
          <a:prstGeom prst="rect">
            <a:avLst/>
          </a:prstGeom>
          <a:noFill/>
        </p:spPr>
        <p:txBody>
          <a:bodyPr wrap="square">
            <a:spAutoFit/>
          </a:bodyPr>
          <a:lstStyle/>
          <a:p>
            <a:pPr algn="just">
              <a:lnSpc>
                <a:spcPct val="150000"/>
              </a:lnSpc>
            </a:pPr>
            <a:r>
              <a:rPr lang="en-US" sz="2800" b="1" dirty="0">
                <a:cs typeface="Times New Roman" panose="02020603050405020304" pitchFamily="18" charset="0"/>
              </a:rPr>
              <a:t>There are two types of TDM:</a:t>
            </a:r>
          </a:p>
          <a:p>
            <a:pPr algn="just">
              <a:lnSpc>
                <a:spcPct val="150000"/>
              </a:lnSpc>
            </a:pPr>
            <a:endParaRPr lang="en-US" sz="2800" b="1" dirty="0">
              <a:cs typeface="Times New Roman" panose="02020603050405020304" pitchFamily="18" charset="0"/>
            </a:endParaRPr>
          </a:p>
          <a:p>
            <a:pPr marL="285750" indent="-285750" algn="just">
              <a:lnSpc>
                <a:spcPct val="150000"/>
              </a:lnSpc>
              <a:buFont typeface="Arial" panose="020B0604020202020204" pitchFamily="34" charset="0"/>
              <a:buChar char="•"/>
            </a:pPr>
            <a:r>
              <a:rPr lang="en-US" sz="2800" b="1" dirty="0">
                <a:cs typeface="Times New Roman" panose="02020603050405020304" pitchFamily="18" charset="0"/>
              </a:rPr>
              <a:t>Synchronous TDM</a:t>
            </a:r>
          </a:p>
          <a:p>
            <a:pPr marL="285750" indent="-285750" algn="just">
              <a:lnSpc>
                <a:spcPct val="150000"/>
              </a:lnSpc>
              <a:buFont typeface="Arial" panose="020B0604020202020204" pitchFamily="34" charset="0"/>
              <a:buChar char="•"/>
            </a:pPr>
            <a:r>
              <a:rPr lang="en-US" sz="2800" b="1" dirty="0">
                <a:cs typeface="Times New Roman" panose="02020603050405020304" pitchFamily="18" charset="0"/>
              </a:rPr>
              <a:t>Asynchronous TDM</a:t>
            </a:r>
          </a:p>
        </p:txBody>
      </p:sp>
      <p:sp>
        <p:nvSpPr>
          <p:cNvPr id="5" name="Title 1">
            <a:extLst>
              <a:ext uri="{FF2B5EF4-FFF2-40B4-BE49-F238E27FC236}">
                <a16:creationId xmlns:a16="http://schemas.microsoft.com/office/drawing/2014/main" id="{214026C1-1015-4874-8145-43DD9FFB2284}"/>
              </a:ext>
            </a:extLst>
          </p:cNvPr>
          <p:cNvSpPr>
            <a:spLocks noGrp="1"/>
          </p:cNvSpPr>
          <p:nvPr>
            <p:ph type="title"/>
          </p:nvPr>
        </p:nvSpPr>
        <p:spPr>
          <a:xfrm>
            <a:off x="0" y="38476"/>
            <a:ext cx="12192000" cy="672723"/>
          </a:xfrm>
        </p:spPr>
        <p:txBody>
          <a:bodyPr>
            <a:noAutofit/>
          </a:bodyPr>
          <a:lstStyle/>
          <a:p>
            <a:pPr algn="ctr"/>
            <a:r>
              <a:rPr lang="en-IN" sz="4000" b="1" dirty="0">
                <a:solidFill>
                  <a:srgbClr val="5A0000"/>
                </a:solidFill>
                <a:latin typeface="+mn-lt"/>
                <a:cs typeface="Arial" panose="020B0604020202020204" pitchFamily="34" charset="0"/>
              </a:rPr>
              <a:t>Time Division </a:t>
            </a:r>
            <a:r>
              <a:rPr lang="en-US" sz="4000" b="1" dirty="0">
                <a:solidFill>
                  <a:srgbClr val="5A0000"/>
                </a:solidFill>
                <a:latin typeface="+mn-lt"/>
                <a:cs typeface="Times New Roman" panose="02020603050405020304" pitchFamily="18" charset="0"/>
              </a:rPr>
              <a:t>Multiplexing </a:t>
            </a:r>
            <a:r>
              <a:rPr lang="en-IN" sz="4000" b="1" dirty="0">
                <a:solidFill>
                  <a:srgbClr val="5A0000"/>
                </a:solidFill>
                <a:latin typeface="Arial" panose="020B0604020202020204" pitchFamily="34" charset="0"/>
                <a:cs typeface="Arial" panose="020B0604020202020204" pitchFamily="34" charset="0"/>
              </a:rPr>
              <a:t>(TDM)</a:t>
            </a:r>
          </a:p>
        </p:txBody>
      </p:sp>
    </p:spTree>
    <p:extLst>
      <p:ext uri="{BB962C8B-B14F-4D97-AF65-F5344CB8AC3E}">
        <p14:creationId xmlns:p14="http://schemas.microsoft.com/office/powerpoint/2010/main" val="409953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787651" y="-147685"/>
            <a:ext cx="10927533" cy="1569080"/>
          </a:xfrm>
        </p:spPr>
        <p:txBody>
          <a:bodyPr>
            <a:noAutofit/>
          </a:bodyPr>
          <a:lstStyle/>
          <a:p>
            <a:pPr algn="ctr" defTabSz="1219170">
              <a:buClr>
                <a:srgbClr val="FF0000"/>
              </a:buClr>
              <a:buSzPts val="2200"/>
            </a:pPr>
            <a:r>
              <a:rPr lang="en-US" sz="4800" b="1" spc="-52" dirty="0">
                <a:solidFill>
                  <a:srgbClr val="5A0000"/>
                </a:solidFill>
              </a:rPr>
              <a:t>Data Communications and Networks</a:t>
            </a:r>
            <a:endParaRPr lang="en-US" sz="4800" b="1" dirty="0">
              <a:solidFill>
                <a:srgbClr val="5A0000"/>
              </a:solidFill>
              <a:latin typeface="Times New Roman" panose="02020603050405020304" pitchFamily="18" charset="0"/>
              <a:ea typeface="Tahoma" panose="020B0604030504040204" pitchFamily="34" charset="0"/>
              <a:cs typeface="Times New Roman" panose="02020603050405020304" pitchFamily="18" charset="0"/>
              <a:sym typeface="Arial"/>
            </a:endParaRPr>
          </a:p>
        </p:txBody>
      </p:sp>
      <p:sp>
        <p:nvSpPr>
          <p:cNvPr id="3" name="Rectangle 2">
            <a:extLst>
              <a:ext uri="{FF2B5EF4-FFF2-40B4-BE49-F238E27FC236}">
                <a16:creationId xmlns:a16="http://schemas.microsoft.com/office/drawing/2014/main" id="{441B3BC8-1B02-4F96-845D-90A45C0D817C}"/>
              </a:ext>
            </a:extLst>
          </p:cNvPr>
          <p:cNvSpPr/>
          <p:nvPr/>
        </p:nvSpPr>
        <p:spPr>
          <a:xfrm>
            <a:off x="8519592" y="4760143"/>
            <a:ext cx="3289231" cy="181588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5A0000"/>
                </a:solidFill>
                <a:effectLst/>
                <a:uLnTx/>
                <a:uFillTx/>
                <a:latin typeface="Arial" panose="020B0604020202020204" pitchFamily="34" charset="0"/>
                <a:ea typeface="Cambria" charset="0"/>
                <a:cs typeface="Arial" panose="020B0604020202020204" pitchFamily="34" charset="0"/>
              </a:rPr>
              <a:t>By</a:t>
            </a:r>
            <a:br>
              <a:rPr kumimoji="0" lang="en-IN" sz="2800" b="1" i="0" u="none" strike="noStrike" kern="1200" cap="none" spc="0" normalizeH="0" baseline="0" noProof="0" dirty="0">
                <a:ln>
                  <a:noFill/>
                </a:ln>
                <a:solidFill>
                  <a:srgbClr val="5A0000"/>
                </a:solidFill>
                <a:effectLst/>
                <a:uLnTx/>
                <a:uFillTx/>
                <a:latin typeface="Arial" panose="020B0604020202020204" pitchFamily="34" charset="0"/>
                <a:ea typeface="Cambria" charset="0"/>
                <a:cs typeface="Arial" panose="020B0604020202020204" pitchFamily="34" charset="0"/>
              </a:rPr>
            </a:br>
            <a:r>
              <a:rPr kumimoji="0" lang="en-IN" sz="2800" b="1" i="0" u="none" strike="noStrike" kern="1200" cap="none" spc="0" normalizeH="0" baseline="0" noProof="0" dirty="0" err="1">
                <a:ln>
                  <a:noFill/>
                </a:ln>
                <a:solidFill>
                  <a:srgbClr val="5A0000"/>
                </a:solidFill>
                <a:effectLst/>
                <a:uLnTx/>
                <a:uFillTx/>
                <a:latin typeface="Arial" panose="020B0604020202020204" pitchFamily="34" charset="0"/>
                <a:ea typeface="Cambria" charset="0"/>
                <a:cs typeface="Arial" panose="020B0604020202020204" pitchFamily="34" charset="0"/>
              </a:rPr>
              <a:t>Dr.</a:t>
            </a:r>
            <a:r>
              <a:rPr lang="en-IN" sz="2800" b="1" dirty="0">
                <a:solidFill>
                  <a:srgbClr val="5A0000"/>
                </a:solidFill>
                <a:latin typeface="Arial" panose="020B0604020202020204" pitchFamily="34" charset="0"/>
                <a:ea typeface="Cambria" charset="0"/>
                <a:cs typeface="Arial" panose="020B0604020202020204" pitchFamily="34" charset="0"/>
              </a:rPr>
              <a:t> </a:t>
            </a:r>
            <a:r>
              <a:rPr kumimoji="0" lang="en-IN" sz="2800" b="1" i="0" u="none" strike="noStrike" kern="1200" cap="none" spc="0" normalizeH="0" baseline="0" noProof="0" dirty="0">
                <a:ln>
                  <a:noFill/>
                </a:ln>
                <a:solidFill>
                  <a:srgbClr val="5A0000"/>
                </a:solidFill>
                <a:effectLst/>
                <a:uLnTx/>
                <a:uFillTx/>
                <a:latin typeface="Arial" panose="020B0604020202020204" pitchFamily="34" charset="0"/>
                <a:ea typeface="Cambria" charset="0"/>
                <a:cs typeface="Arial" panose="020B0604020202020204" pitchFamily="34" charset="0"/>
              </a:rPr>
              <a:t>Shobhit Tyagi</a:t>
            </a:r>
            <a:br>
              <a:rPr kumimoji="0" lang="en-IN" sz="2800" b="1" i="0" u="none" strike="noStrike" kern="1200" cap="none" spc="0" normalizeH="0" baseline="0" noProof="0" dirty="0">
                <a:ln>
                  <a:noFill/>
                </a:ln>
                <a:solidFill>
                  <a:srgbClr val="5A0000"/>
                </a:solidFill>
                <a:effectLst/>
                <a:uLnTx/>
                <a:uFillTx/>
                <a:latin typeface="Arial" panose="020B0604020202020204" pitchFamily="34" charset="0"/>
                <a:ea typeface="Cambria" charset="0"/>
                <a:cs typeface="Arial" panose="020B0604020202020204" pitchFamily="34" charset="0"/>
              </a:rPr>
            </a:br>
            <a:r>
              <a:rPr kumimoji="0" lang="en-IN" sz="2800" b="1" i="0" u="none" strike="noStrike" kern="1200" cap="none" spc="0" normalizeH="0" baseline="0" noProof="0" dirty="0">
                <a:ln>
                  <a:noFill/>
                </a:ln>
                <a:solidFill>
                  <a:srgbClr val="5A0000"/>
                </a:solidFill>
                <a:effectLst/>
                <a:uLnTx/>
                <a:uFillTx/>
                <a:latin typeface="Arial" panose="020B0604020202020204" pitchFamily="34" charset="0"/>
                <a:ea typeface="Cambria" charset="0"/>
                <a:cs typeface="Arial" panose="020B0604020202020204" pitchFamily="34" charset="0"/>
              </a:rPr>
              <a:t>Dept. of CSE &amp; IT</a:t>
            </a:r>
            <a:br>
              <a:rPr kumimoji="0" lang="en-IN" sz="2800" b="1" i="0" u="none" strike="noStrike" kern="1200" cap="none" spc="0" normalizeH="0" baseline="0" noProof="0" dirty="0">
                <a:ln>
                  <a:noFill/>
                </a:ln>
                <a:solidFill>
                  <a:srgbClr val="5A0000"/>
                </a:solidFill>
                <a:effectLst/>
                <a:uLnTx/>
                <a:uFillTx/>
                <a:latin typeface="Arial" panose="020B0604020202020204" pitchFamily="34" charset="0"/>
                <a:ea typeface="Cambria" charset="0"/>
                <a:cs typeface="Arial" panose="020B0604020202020204" pitchFamily="34" charset="0"/>
              </a:rPr>
            </a:br>
            <a:r>
              <a:rPr kumimoji="0" lang="en-IN" sz="2800" b="1" i="0" u="none" strike="noStrike" kern="1200" cap="none" spc="0" normalizeH="0" baseline="0" noProof="0" dirty="0">
                <a:ln>
                  <a:noFill/>
                </a:ln>
                <a:solidFill>
                  <a:srgbClr val="5A0000"/>
                </a:solidFill>
                <a:effectLst/>
                <a:uLnTx/>
                <a:uFillTx/>
                <a:latin typeface="Arial" panose="020B0604020202020204" pitchFamily="34" charset="0"/>
                <a:ea typeface="Cambria" charset="0"/>
                <a:cs typeface="Arial" panose="020B0604020202020204" pitchFamily="34" charset="0"/>
              </a:rPr>
              <a:t>JIIT, NOIDA</a:t>
            </a:r>
            <a:endParaRPr kumimoji="0" lang="en-US" sz="2800" b="0" i="0" u="none" strike="noStrike" kern="1200" cap="none" spc="0" normalizeH="0" baseline="0" noProof="0" dirty="0">
              <a:ln>
                <a:noFill/>
              </a:ln>
              <a:solidFill>
                <a:srgbClr val="5A0000"/>
              </a:solidFill>
              <a:effectLst/>
              <a:uLnTx/>
              <a:uFillTx/>
              <a:latin typeface="Arial"/>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9900" y="935250"/>
            <a:ext cx="9029700" cy="1528624"/>
          </a:xfrm>
          <a:prstGeom prst="rect">
            <a:avLst/>
          </a:prstGeom>
          <a:noFill/>
        </p:spPr>
        <p:txBody>
          <a:bodyPr wrap="square">
            <a:spAutoFit/>
          </a:bodyPr>
          <a:lstStyle/>
          <a:p>
            <a:pPr>
              <a:lnSpc>
                <a:spcPts val="2800"/>
              </a:lnSpc>
            </a:pPr>
            <a:r>
              <a:rPr lang="en-US" sz="2800" b="1" dirty="0">
                <a:latin typeface="+mj-lt"/>
                <a:cs typeface="Times New Roman" panose="02020603050405020304" pitchFamily="18" charset="0"/>
              </a:rPr>
              <a:t>The Synchronous TDM technique is implemented. Each device is allocated with some time slot. </a:t>
            </a:r>
          </a:p>
          <a:p>
            <a:pPr>
              <a:lnSpc>
                <a:spcPts val="2800"/>
              </a:lnSpc>
            </a:pPr>
            <a:r>
              <a:rPr lang="en-US" sz="2800" b="1" dirty="0">
                <a:latin typeface="+mj-lt"/>
                <a:cs typeface="Times New Roman" panose="02020603050405020304" pitchFamily="18" charset="0"/>
              </a:rPr>
              <a:t>The time slots are transmitted irrespective of whether the sender has data to send or not.</a:t>
            </a:r>
          </a:p>
        </p:txBody>
      </p:sp>
      <p:sp>
        <p:nvSpPr>
          <p:cNvPr id="7" name="Title 1">
            <a:extLst>
              <a:ext uri="{FF2B5EF4-FFF2-40B4-BE49-F238E27FC236}">
                <a16:creationId xmlns:a16="http://schemas.microsoft.com/office/drawing/2014/main" id="{B70517CC-667F-49A2-AA79-1080B53942B2}"/>
              </a:ext>
            </a:extLst>
          </p:cNvPr>
          <p:cNvSpPr>
            <a:spLocks noGrp="1"/>
          </p:cNvSpPr>
          <p:nvPr>
            <p:ph type="title"/>
          </p:nvPr>
        </p:nvSpPr>
        <p:spPr>
          <a:xfrm>
            <a:off x="0" y="38476"/>
            <a:ext cx="12192000" cy="672723"/>
          </a:xfrm>
        </p:spPr>
        <p:txBody>
          <a:bodyPr>
            <a:noAutofit/>
          </a:bodyPr>
          <a:lstStyle/>
          <a:p>
            <a:pPr algn="ctr"/>
            <a:r>
              <a:rPr lang="en-US" sz="4000" b="1" dirty="0">
                <a:solidFill>
                  <a:srgbClr val="5A0000"/>
                </a:solidFill>
                <a:latin typeface="+mn-lt"/>
                <a:cs typeface="Times New Roman" panose="02020603050405020304" pitchFamily="18" charset="0"/>
              </a:rPr>
              <a:t>Synchronous </a:t>
            </a:r>
            <a:r>
              <a:rPr lang="en-IN" sz="4000" b="1" dirty="0">
                <a:solidFill>
                  <a:srgbClr val="5A0000"/>
                </a:solidFill>
                <a:latin typeface="+mn-lt"/>
                <a:cs typeface="Arial" panose="020B0604020202020204" pitchFamily="34" charset="0"/>
              </a:rPr>
              <a:t>Time Division </a:t>
            </a:r>
            <a:r>
              <a:rPr lang="en-US" sz="4000" b="1" dirty="0">
                <a:solidFill>
                  <a:srgbClr val="5A0000"/>
                </a:solidFill>
                <a:latin typeface="+mn-lt"/>
                <a:cs typeface="Times New Roman" panose="02020603050405020304" pitchFamily="18" charset="0"/>
              </a:rPr>
              <a:t>Multiplexing </a:t>
            </a:r>
            <a:r>
              <a:rPr lang="en-IN" sz="4000" b="1" dirty="0">
                <a:solidFill>
                  <a:srgbClr val="5A0000"/>
                </a:solidFill>
                <a:latin typeface="Arial" panose="020B0604020202020204" pitchFamily="34" charset="0"/>
                <a:cs typeface="Arial" panose="020B0604020202020204" pitchFamily="34" charset="0"/>
              </a:rPr>
              <a:t>(TDM)</a:t>
            </a:r>
          </a:p>
        </p:txBody>
      </p:sp>
      <p:pic>
        <p:nvPicPr>
          <p:cNvPr id="10" name="Google Shape;319;p15">
            <a:extLst>
              <a:ext uri="{FF2B5EF4-FFF2-40B4-BE49-F238E27FC236}">
                <a16:creationId xmlns:a16="http://schemas.microsoft.com/office/drawing/2014/main" id="{8E5ADF32-F77C-4CA9-94DC-5B6F87462705}"/>
              </a:ext>
            </a:extLst>
          </p:cNvPr>
          <p:cNvPicPr preferRelativeResize="0"/>
          <p:nvPr/>
        </p:nvPicPr>
        <p:blipFill rotWithShape="1">
          <a:blip r:embed="rId2">
            <a:alphaModFix/>
          </a:blip>
          <a:srcRect/>
          <a:stretch/>
        </p:blipFill>
        <p:spPr>
          <a:xfrm flipH="1">
            <a:off x="3009900" y="3181184"/>
            <a:ext cx="1244600" cy="902023"/>
          </a:xfrm>
          <a:prstGeom prst="rect">
            <a:avLst/>
          </a:prstGeom>
          <a:noFill/>
          <a:ln>
            <a:noFill/>
          </a:ln>
        </p:spPr>
      </p:pic>
      <p:pic>
        <p:nvPicPr>
          <p:cNvPr id="12" name="Google Shape;319;p15">
            <a:extLst>
              <a:ext uri="{FF2B5EF4-FFF2-40B4-BE49-F238E27FC236}">
                <a16:creationId xmlns:a16="http://schemas.microsoft.com/office/drawing/2014/main" id="{26A72AEC-0BF9-4DE7-94BA-D6F5F5FE97F1}"/>
              </a:ext>
            </a:extLst>
          </p:cNvPr>
          <p:cNvPicPr preferRelativeResize="0"/>
          <p:nvPr/>
        </p:nvPicPr>
        <p:blipFill rotWithShape="1">
          <a:blip r:embed="rId2">
            <a:alphaModFix/>
          </a:blip>
          <a:srcRect/>
          <a:stretch/>
        </p:blipFill>
        <p:spPr>
          <a:xfrm flipH="1">
            <a:off x="3009900" y="4619092"/>
            <a:ext cx="1244600" cy="902023"/>
          </a:xfrm>
          <a:prstGeom prst="rect">
            <a:avLst/>
          </a:prstGeom>
          <a:noFill/>
          <a:ln>
            <a:noFill/>
          </a:ln>
        </p:spPr>
      </p:pic>
      <p:pic>
        <p:nvPicPr>
          <p:cNvPr id="13" name="Google Shape;319;p15">
            <a:extLst>
              <a:ext uri="{FF2B5EF4-FFF2-40B4-BE49-F238E27FC236}">
                <a16:creationId xmlns:a16="http://schemas.microsoft.com/office/drawing/2014/main" id="{53D11513-0C5A-4244-81A1-E4FF038ED83A}"/>
              </a:ext>
            </a:extLst>
          </p:cNvPr>
          <p:cNvPicPr preferRelativeResize="0"/>
          <p:nvPr/>
        </p:nvPicPr>
        <p:blipFill rotWithShape="1">
          <a:blip r:embed="rId2">
            <a:alphaModFix/>
          </a:blip>
          <a:srcRect/>
          <a:stretch/>
        </p:blipFill>
        <p:spPr>
          <a:xfrm flipH="1">
            <a:off x="3009900" y="5924384"/>
            <a:ext cx="1244600" cy="902023"/>
          </a:xfrm>
          <a:prstGeom prst="rect">
            <a:avLst/>
          </a:prstGeom>
          <a:noFill/>
          <a:ln>
            <a:noFill/>
          </a:ln>
        </p:spPr>
      </p:pic>
      <p:cxnSp>
        <p:nvCxnSpPr>
          <p:cNvPr id="16" name="Straight Connector 15">
            <a:extLst>
              <a:ext uri="{FF2B5EF4-FFF2-40B4-BE49-F238E27FC236}">
                <a16:creationId xmlns:a16="http://schemas.microsoft.com/office/drawing/2014/main" id="{22B0AAAB-08FF-45F8-85C7-1AC5A99914C7}"/>
              </a:ext>
            </a:extLst>
          </p:cNvPr>
          <p:cNvCxnSpPr>
            <a:stCxn id="10" idx="1"/>
          </p:cNvCxnSpPr>
          <p:nvPr/>
        </p:nvCxnSpPr>
        <p:spPr>
          <a:xfrm flipV="1">
            <a:off x="4254500" y="3632195"/>
            <a:ext cx="2117271"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B1B9C8B-AFB2-4B71-9FD1-AC88EA74F8C7}"/>
              </a:ext>
            </a:extLst>
          </p:cNvPr>
          <p:cNvCxnSpPr/>
          <p:nvPr/>
        </p:nvCxnSpPr>
        <p:spPr>
          <a:xfrm flipV="1">
            <a:off x="4254498" y="6248244"/>
            <a:ext cx="2117271"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F539FDB-D969-4D90-A329-DBC317FF9D48}"/>
              </a:ext>
            </a:extLst>
          </p:cNvPr>
          <p:cNvCxnSpPr/>
          <p:nvPr/>
        </p:nvCxnSpPr>
        <p:spPr>
          <a:xfrm flipV="1">
            <a:off x="4254499" y="4934777"/>
            <a:ext cx="2117271"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Parallelogram 18">
            <a:extLst>
              <a:ext uri="{FF2B5EF4-FFF2-40B4-BE49-F238E27FC236}">
                <a16:creationId xmlns:a16="http://schemas.microsoft.com/office/drawing/2014/main" id="{1AE08096-7B46-47C3-A352-0102C7C76F4B}"/>
              </a:ext>
            </a:extLst>
          </p:cNvPr>
          <p:cNvSpPr/>
          <p:nvPr/>
        </p:nvSpPr>
        <p:spPr>
          <a:xfrm>
            <a:off x="6357255" y="2604341"/>
            <a:ext cx="1580247" cy="3985964"/>
          </a:xfrm>
          <a:custGeom>
            <a:avLst/>
            <a:gdLst>
              <a:gd name="connsiteX0" fmla="*/ 0 w 2743200"/>
              <a:gd name="connsiteY0" fmla="*/ 2978487 h 2978487"/>
              <a:gd name="connsiteX1" fmla="*/ 1063182 w 2743200"/>
              <a:gd name="connsiteY1" fmla="*/ 0 h 2978487"/>
              <a:gd name="connsiteX2" fmla="*/ 2743200 w 2743200"/>
              <a:gd name="connsiteY2" fmla="*/ 0 h 2978487"/>
              <a:gd name="connsiteX3" fmla="*/ 1680018 w 2743200"/>
              <a:gd name="connsiteY3" fmla="*/ 2978487 h 2978487"/>
              <a:gd name="connsiteX4" fmla="*/ 0 w 2743200"/>
              <a:gd name="connsiteY4" fmla="*/ 2978487 h 2978487"/>
              <a:gd name="connsiteX0" fmla="*/ 0 w 2743200"/>
              <a:gd name="connsiteY0" fmla="*/ 2978487 h 2978487"/>
              <a:gd name="connsiteX1" fmla="*/ 526153 w 2743200"/>
              <a:gd name="connsiteY1" fmla="*/ 783772 h 2978487"/>
              <a:gd name="connsiteX2" fmla="*/ 2743200 w 2743200"/>
              <a:gd name="connsiteY2" fmla="*/ 0 h 2978487"/>
              <a:gd name="connsiteX3" fmla="*/ 1680018 w 2743200"/>
              <a:gd name="connsiteY3" fmla="*/ 2978487 h 2978487"/>
              <a:gd name="connsiteX4" fmla="*/ 0 w 2743200"/>
              <a:gd name="connsiteY4" fmla="*/ 2978487 h 2978487"/>
              <a:gd name="connsiteX0" fmla="*/ 0 w 2743200"/>
              <a:gd name="connsiteY0" fmla="*/ 2978487 h 2978487"/>
              <a:gd name="connsiteX1" fmla="*/ 526153 w 2743200"/>
              <a:gd name="connsiteY1" fmla="*/ 783772 h 2978487"/>
              <a:gd name="connsiteX2" fmla="*/ 2743200 w 2743200"/>
              <a:gd name="connsiteY2" fmla="*/ 0 h 2978487"/>
              <a:gd name="connsiteX3" fmla="*/ 2217047 w 2743200"/>
              <a:gd name="connsiteY3" fmla="*/ 2354373 h 2978487"/>
              <a:gd name="connsiteX4" fmla="*/ 0 w 2743200"/>
              <a:gd name="connsiteY4" fmla="*/ 2978487 h 2978487"/>
              <a:gd name="connsiteX0" fmla="*/ 10875 w 2754075"/>
              <a:gd name="connsiteY0" fmla="*/ 2978487 h 2978487"/>
              <a:gd name="connsiteX1" fmla="*/ 0 w 2754075"/>
              <a:gd name="connsiteY1" fmla="*/ 196899 h 2978487"/>
              <a:gd name="connsiteX2" fmla="*/ 2754075 w 2754075"/>
              <a:gd name="connsiteY2" fmla="*/ 0 h 2978487"/>
              <a:gd name="connsiteX3" fmla="*/ 2227922 w 2754075"/>
              <a:gd name="connsiteY3" fmla="*/ 2354373 h 2978487"/>
              <a:gd name="connsiteX4" fmla="*/ 10875 w 2754075"/>
              <a:gd name="connsiteY4" fmla="*/ 2978487 h 2978487"/>
              <a:gd name="connsiteX0" fmla="*/ 39904 w 2783104"/>
              <a:gd name="connsiteY0" fmla="*/ 2978487 h 2978487"/>
              <a:gd name="connsiteX1" fmla="*/ 0 w 2783104"/>
              <a:gd name="connsiteY1" fmla="*/ 196899 h 2978487"/>
              <a:gd name="connsiteX2" fmla="*/ 2783104 w 2783104"/>
              <a:gd name="connsiteY2" fmla="*/ 0 h 2978487"/>
              <a:gd name="connsiteX3" fmla="*/ 2256951 w 2783104"/>
              <a:gd name="connsiteY3" fmla="*/ 2354373 h 2978487"/>
              <a:gd name="connsiteX4" fmla="*/ 39904 w 2783104"/>
              <a:gd name="connsiteY4" fmla="*/ 2978487 h 2978487"/>
              <a:gd name="connsiteX0" fmla="*/ 39904 w 2347676"/>
              <a:gd name="connsiteY0" fmla="*/ 3790119 h 3790119"/>
              <a:gd name="connsiteX1" fmla="*/ 0 w 2347676"/>
              <a:gd name="connsiteY1" fmla="*/ 1008531 h 3790119"/>
              <a:gd name="connsiteX2" fmla="*/ 2347676 w 2347676"/>
              <a:gd name="connsiteY2" fmla="*/ 0 h 3790119"/>
              <a:gd name="connsiteX3" fmla="*/ 2256951 w 2347676"/>
              <a:gd name="connsiteY3" fmla="*/ 3166005 h 3790119"/>
              <a:gd name="connsiteX4" fmla="*/ 39904 w 2347676"/>
              <a:gd name="connsiteY4" fmla="*/ 3790119 h 3790119"/>
              <a:gd name="connsiteX0" fmla="*/ 39904 w 2331581"/>
              <a:gd name="connsiteY0" fmla="*/ 3602405 h 3602405"/>
              <a:gd name="connsiteX1" fmla="*/ 0 w 2331581"/>
              <a:gd name="connsiteY1" fmla="*/ 820817 h 3602405"/>
              <a:gd name="connsiteX2" fmla="*/ 2331581 w 2331581"/>
              <a:gd name="connsiteY2" fmla="*/ 0 h 3602405"/>
              <a:gd name="connsiteX3" fmla="*/ 2256951 w 2331581"/>
              <a:gd name="connsiteY3" fmla="*/ 2978291 h 3602405"/>
              <a:gd name="connsiteX4" fmla="*/ 39904 w 2331581"/>
              <a:gd name="connsiteY4" fmla="*/ 3602405 h 360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1581" h="3602405">
                <a:moveTo>
                  <a:pt x="39904" y="3602405"/>
                </a:moveTo>
                <a:lnTo>
                  <a:pt x="0" y="820817"/>
                </a:lnTo>
                <a:lnTo>
                  <a:pt x="2331581" y="0"/>
                </a:lnTo>
                <a:lnTo>
                  <a:pt x="2256951" y="2978291"/>
                </a:lnTo>
                <a:lnTo>
                  <a:pt x="39904" y="3602405"/>
                </a:ln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8E1358D-B76A-48CF-B4BD-97D288A8094C}"/>
              </a:ext>
            </a:extLst>
          </p:cNvPr>
          <p:cNvSpPr txBox="1"/>
          <p:nvPr/>
        </p:nvSpPr>
        <p:spPr>
          <a:xfrm>
            <a:off x="6897914" y="3904825"/>
            <a:ext cx="369888" cy="1384995"/>
          </a:xfrm>
          <a:prstGeom prst="rect">
            <a:avLst/>
          </a:prstGeom>
          <a:noFill/>
        </p:spPr>
        <p:txBody>
          <a:bodyPr wrap="square" rtlCol="0">
            <a:spAutoFit/>
          </a:bodyPr>
          <a:lstStyle/>
          <a:p>
            <a:r>
              <a:rPr lang="en-US" sz="2800" b="1" dirty="0"/>
              <a:t>MUX</a:t>
            </a:r>
          </a:p>
        </p:txBody>
      </p:sp>
      <p:sp>
        <p:nvSpPr>
          <p:cNvPr id="21" name="Rectangle 20">
            <a:extLst>
              <a:ext uri="{FF2B5EF4-FFF2-40B4-BE49-F238E27FC236}">
                <a16:creationId xmlns:a16="http://schemas.microsoft.com/office/drawing/2014/main" id="{C612FB5D-8548-4A92-991C-B24015C89E0C}"/>
              </a:ext>
            </a:extLst>
          </p:cNvPr>
          <p:cNvSpPr/>
          <p:nvPr/>
        </p:nvSpPr>
        <p:spPr>
          <a:xfrm>
            <a:off x="4457243" y="3127200"/>
            <a:ext cx="464458" cy="440125"/>
          </a:xfrm>
          <a:prstGeom prst="rect">
            <a:avLst/>
          </a:prstGeom>
          <a:solidFill>
            <a:schemeClr val="accent5">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A</a:t>
            </a:r>
          </a:p>
        </p:txBody>
      </p:sp>
      <p:sp>
        <p:nvSpPr>
          <p:cNvPr id="22" name="Rectangle 21">
            <a:extLst>
              <a:ext uri="{FF2B5EF4-FFF2-40B4-BE49-F238E27FC236}">
                <a16:creationId xmlns:a16="http://schemas.microsoft.com/office/drawing/2014/main" id="{F410F0F9-ACF2-4A64-A3F9-6EC56DAC79E7}"/>
              </a:ext>
            </a:extLst>
          </p:cNvPr>
          <p:cNvSpPr/>
          <p:nvPr/>
        </p:nvSpPr>
        <p:spPr>
          <a:xfrm>
            <a:off x="5044392" y="3113969"/>
            <a:ext cx="464458" cy="440125"/>
          </a:xfrm>
          <a:prstGeom prst="rect">
            <a:avLst/>
          </a:prstGeom>
          <a:solidFill>
            <a:schemeClr val="accent5">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A</a:t>
            </a:r>
          </a:p>
        </p:txBody>
      </p:sp>
      <p:sp>
        <p:nvSpPr>
          <p:cNvPr id="23" name="Rectangle 22">
            <a:extLst>
              <a:ext uri="{FF2B5EF4-FFF2-40B4-BE49-F238E27FC236}">
                <a16:creationId xmlns:a16="http://schemas.microsoft.com/office/drawing/2014/main" id="{0FE886F4-0BF3-4876-B4B8-B55517A63D25}"/>
              </a:ext>
            </a:extLst>
          </p:cNvPr>
          <p:cNvSpPr/>
          <p:nvPr/>
        </p:nvSpPr>
        <p:spPr>
          <a:xfrm>
            <a:off x="5631542" y="3135319"/>
            <a:ext cx="464458" cy="440125"/>
          </a:xfrm>
          <a:prstGeom prst="rect">
            <a:avLst/>
          </a:prstGeom>
          <a:solidFill>
            <a:schemeClr val="accent5">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A</a:t>
            </a:r>
          </a:p>
        </p:txBody>
      </p:sp>
      <p:sp>
        <p:nvSpPr>
          <p:cNvPr id="24" name="Rectangle 23">
            <a:extLst>
              <a:ext uri="{FF2B5EF4-FFF2-40B4-BE49-F238E27FC236}">
                <a16:creationId xmlns:a16="http://schemas.microsoft.com/office/drawing/2014/main" id="{48FC7BF7-28C8-4EFD-904E-73E0ACBA4018}"/>
              </a:ext>
            </a:extLst>
          </p:cNvPr>
          <p:cNvSpPr/>
          <p:nvPr/>
        </p:nvSpPr>
        <p:spPr>
          <a:xfrm>
            <a:off x="4457243" y="4442995"/>
            <a:ext cx="464458" cy="440125"/>
          </a:xfrm>
          <a:prstGeom prst="rect">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p>
        </p:txBody>
      </p:sp>
      <p:sp>
        <p:nvSpPr>
          <p:cNvPr id="25" name="Rectangle 24">
            <a:extLst>
              <a:ext uri="{FF2B5EF4-FFF2-40B4-BE49-F238E27FC236}">
                <a16:creationId xmlns:a16="http://schemas.microsoft.com/office/drawing/2014/main" id="{D7262D77-B8C1-4574-8257-3857623A7CCB}"/>
              </a:ext>
            </a:extLst>
          </p:cNvPr>
          <p:cNvSpPr/>
          <p:nvPr/>
        </p:nvSpPr>
        <p:spPr>
          <a:xfrm>
            <a:off x="5073648" y="4451063"/>
            <a:ext cx="464458" cy="440125"/>
          </a:xfrm>
          <a:prstGeom prst="rect">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p>
        </p:txBody>
      </p:sp>
      <p:sp>
        <p:nvSpPr>
          <p:cNvPr id="26" name="Rectangle 25">
            <a:extLst>
              <a:ext uri="{FF2B5EF4-FFF2-40B4-BE49-F238E27FC236}">
                <a16:creationId xmlns:a16="http://schemas.microsoft.com/office/drawing/2014/main" id="{42E77412-0EB6-41D4-9D64-068C913FF4DB}"/>
              </a:ext>
            </a:extLst>
          </p:cNvPr>
          <p:cNvSpPr/>
          <p:nvPr/>
        </p:nvSpPr>
        <p:spPr>
          <a:xfrm>
            <a:off x="4457243" y="5702687"/>
            <a:ext cx="464458" cy="440125"/>
          </a:xfrm>
          <a:prstGeom prst="rect">
            <a:avLst/>
          </a:prstGeom>
          <a:solidFill>
            <a:schemeClr val="bg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C</a:t>
            </a:r>
          </a:p>
        </p:txBody>
      </p:sp>
      <p:cxnSp>
        <p:nvCxnSpPr>
          <p:cNvPr id="28" name="Straight Connector 27">
            <a:extLst>
              <a:ext uri="{FF2B5EF4-FFF2-40B4-BE49-F238E27FC236}">
                <a16:creationId xmlns:a16="http://schemas.microsoft.com/office/drawing/2014/main" id="{5298D647-8869-43C1-B4F2-FC4E0F76C746}"/>
              </a:ext>
            </a:extLst>
          </p:cNvPr>
          <p:cNvCxnSpPr>
            <a:cxnSpLocks/>
          </p:cNvCxnSpPr>
          <p:nvPr/>
        </p:nvCxnSpPr>
        <p:spPr>
          <a:xfrm>
            <a:off x="7937502" y="4238171"/>
            <a:ext cx="41020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9" name="Table 28">
            <a:extLst>
              <a:ext uri="{FF2B5EF4-FFF2-40B4-BE49-F238E27FC236}">
                <a16:creationId xmlns:a16="http://schemas.microsoft.com/office/drawing/2014/main" id="{07248E29-7AF6-4E2F-83E7-E67870EAADD6}"/>
              </a:ext>
            </a:extLst>
          </p:cNvPr>
          <p:cNvGraphicFramePr>
            <a:graphicFrameLocks noGrp="1"/>
          </p:cNvGraphicFramePr>
          <p:nvPr>
            <p:extLst>
              <p:ext uri="{D42A27DB-BD31-4B8C-83A1-F6EECF244321}">
                <p14:modId xmlns:p14="http://schemas.microsoft.com/office/powerpoint/2010/main" val="2590302947"/>
              </p:ext>
            </p:extLst>
          </p:nvPr>
        </p:nvGraphicFramePr>
        <p:xfrm>
          <a:off x="8008716" y="4339177"/>
          <a:ext cx="1364340" cy="518160"/>
        </p:xfrm>
        <a:graphic>
          <a:graphicData uri="http://schemas.openxmlformats.org/drawingml/2006/table">
            <a:tbl>
              <a:tblPr firstRow="1" bandRow="1">
                <a:tableStyleId>{5C22544A-7EE6-4342-B048-85BDC9FD1C3A}</a:tableStyleId>
              </a:tblPr>
              <a:tblGrid>
                <a:gridCol w="454780">
                  <a:extLst>
                    <a:ext uri="{9D8B030D-6E8A-4147-A177-3AD203B41FA5}">
                      <a16:colId xmlns:a16="http://schemas.microsoft.com/office/drawing/2014/main" val="1793047999"/>
                    </a:ext>
                  </a:extLst>
                </a:gridCol>
                <a:gridCol w="454780">
                  <a:extLst>
                    <a:ext uri="{9D8B030D-6E8A-4147-A177-3AD203B41FA5}">
                      <a16:colId xmlns:a16="http://schemas.microsoft.com/office/drawing/2014/main" val="3878257817"/>
                    </a:ext>
                  </a:extLst>
                </a:gridCol>
                <a:gridCol w="454780">
                  <a:extLst>
                    <a:ext uri="{9D8B030D-6E8A-4147-A177-3AD203B41FA5}">
                      <a16:colId xmlns:a16="http://schemas.microsoft.com/office/drawing/2014/main" val="2259505312"/>
                    </a:ext>
                  </a:extLst>
                </a:gridCol>
              </a:tblGrid>
              <a:tr h="413544">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EA9CA"/>
                    </a:solidFill>
                  </a:tcPr>
                </a:tc>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09878"/>
                    </a:solidFill>
                  </a:tcPr>
                </a:tc>
                <a:tc>
                  <a:txBody>
                    <a:bodyPr/>
                    <a:lstStyle/>
                    <a:p>
                      <a:r>
                        <a:rPr lang="en-US" sz="2800" b="1" dirty="0">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AD7B3"/>
                    </a:solidFill>
                  </a:tcPr>
                </a:tc>
                <a:extLst>
                  <a:ext uri="{0D108BD9-81ED-4DB2-BD59-A6C34878D82A}">
                    <a16:rowId xmlns:a16="http://schemas.microsoft.com/office/drawing/2014/main" val="2937084802"/>
                  </a:ext>
                </a:extLst>
              </a:tr>
            </a:tbl>
          </a:graphicData>
        </a:graphic>
      </p:graphicFrame>
      <p:graphicFrame>
        <p:nvGraphicFramePr>
          <p:cNvPr id="30" name="Table 29">
            <a:extLst>
              <a:ext uri="{FF2B5EF4-FFF2-40B4-BE49-F238E27FC236}">
                <a16:creationId xmlns:a16="http://schemas.microsoft.com/office/drawing/2014/main" id="{12585DE3-FE71-4C6A-A5E1-0D91205EDADB}"/>
              </a:ext>
            </a:extLst>
          </p:cNvPr>
          <p:cNvGraphicFramePr>
            <a:graphicFrameLocks noGrp="1"/>
          </p:cNvGraphicFramePr>
          <p:nvPr>
            <p:extLst>
              <p:ext uri="{D42A27DB-BD31-4B8C-83A1-F6EECF244321}">
                <p14:modId xmlns:p14="http://schemas.microsoft.com/office/powerpoint/2010/main" val="949752504"/>
              </p:ext>
            </p:extLst>
          </p:nvPr>
        </p:nvGraphicFramePr>
        <p:xfrm>
          <a:off x="9373056" y="3619006"/>
          <a:ext cx="1364340" cy="518160"/>
        </p:xfrm>
        <a:graphic>
          <a:graphicData uri="http://schemas.openxmlformats.org/drawingml/2006/table">
            <a:tbl>
              <a:tblPr firstRow="1" bandRow="1">
                <a:tableStyleId>{5C22544A-7EE6-4342-B048-85BDC9FD1C3A}</a:tableStyleId>
              </a:tblPr>
              <a:tblGrid>
                <a:gridCol w="454780">
                  <a:extLst>
                    <a:ext uri="{9D8B030D-6E8A-4147-A177-3AD203B41FA5}">
                      <a16:colId xmlns:a16="http://schemas.microsoft.com/office/drawing/2014/main" val="1793047999"/>
                    </a:ext>
                  </a:extLst>
                </a:gridCol>
                <a:gridCol w="454780">
                  <a:extLst>
                    <a:ext uri="{9D8B030D-6E8A-4147-A177-3AD203B41FA5}">
                      <a16:colId xmlns:a16="http://schemas.microsoft.com/office/drawing/2014/main" val="3878257817"/>
                    </a:ext>
                  </a:extLst>
                </a:gridCol>
                <a:gridCol w="454780">
                  <a:extLst>
                    <a:ext uri="{9D8B030D-6E8A-4147-A177-3AD203B41FA5}">
                      <a16:colId xmlns:a16="http://schemas.microsoft.com/office/drawing/2014/main" val="2259505312"/>
                    </a:ext>
                  </a:extLst>
                </a:gridCol>
              </a:tblGrid>
              <a:tr h="394802">
                <a:tc>
                  <a:txBody>
                    <a:bodyPr/>
                    <a:lstStyle/>
                    <a:p>
                      <a:endParaRPr 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EA9CA"/>
                    </a:solidFill>
                  </a:tcPr>
                </a:tc>
                <a:tc>
                  <a:txBody>
                    <a:bodyPr/>
                    <a:lstStyle/>
                    <a:p>
                      <a:r>
                        <a:rPr lang="en-US" sz="2800" dirty="0">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09878"/>
                    </a:solidFill>
                  </a:tcPr>
                </a:tc>
                <a:tc>
                  <a:txBody>
                    <a:bodyPr/>
                    <a:lstStyle/>
                    <a:p>
                      <a:r>
                        <a:rPr lang="en-US" sz="2800" b="1" dirty="0">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AD7B3"/>
                    </a:solidFill>
                  </a:tcPr>
                </a:tc>
                <a:extLst>
                  <a:ext uri="{0D108BD9-81ED-4DB2-BD59-A6C34878D82A}">
                    <a16:rowId xmlns:a16="http://schemas.microsoft.com/office/drawing/2014/main" val="2937084802"/>
                  </a:ext>
                </a:extLst>
              </a:tr>
            </a:tbl>
          </a:graphicData>
        </a:graphic>
      </p:graphicFrame>
      <p:graphicFrame>
        <p:nvGraphicFramePr>
          <p:cNvPr id="31" name="Table 30">
            <a:extLst>
              <a:ext uri="{FF2B5EF4-FFF2-40B4-BE49-F238E27FC236}">
                <a16:creationId xmlns:a16="http://schemas.microsoft.com/office/drawing/2014/main" id="{DA01F2FE-4A72-4ED3-8828-4590401DF0F3}"/>
              </a:ext>
            </a:extLst>
          </p:cNvPr>
          <p:cNvGraphicFramePr>
            <a:graphicFrameLocks noGrp="1"/>
          </p:cNvGraphicFramePr>
          <p:nvPr>
            <p:extLst>
              <p:ext uri="{D42A27DB-BD31-4B8C-83A1-F6EECF244321}">
                <p14:modId xmlns:p14="http://schemas.microsoft.com/office/powerpoint/2010/main" val="3093922258"/>
              </p:ext>
            </p:extLst>
          </p:nvPr>
        </p:nvGraphicFramePr>
        <p:xfrm>
          <a:off x="10675260" y="4338242"/>
          <a:ext cx="1364340" cy="518160"/>
        </p:xfrm>
        <a:graphic>
          <a:graphicData uri="http://schemas.openxmlformats.org/drawingml/2006/table">
            <a:tbl>
              <a:tblPr firstRow="1" bandRow="1">
                <a:tableStyleId>{5C22544A-7EE6-4342-B048-85BDC9FD1C3A}</a:tableStyleId>
              </a:tblPr>
              <a:tblGrid>
                <a:gridCol w="454780">
                  <a:extLst>
                    <a:ext uri="{9D8B030D-6E8A-4147-A177-3AD203B41FA5}">
                      <a16:colId xmlns:a16="http://schemas.microsoft.com/office/drawing/2014/main" val="1793047999"/>
                    </a:ext>
                  </a:extLst>
                </a:gridCol>
                <a:gridCol w="454780">
                  <a:extLst>
                    <a:ext uri="{9D8B030D-6E8A-4147-A177-3AD203B41FA5}">
                      <a16:colId xmlns:a16="http://schemas.microsoft.com/office/drawing/2014/main" val="3878257817"/>
                    </a:ext>
                  </a:extLst>
                </a:gridCol>
                <a:gridCol w="454780">
                  <a:extLst>
                    <a:ext uri="{9D8B030D-6E8A-4147-A177-3AD203B41FA5}">
                      <a16:colId xmlns:a16="http://schemas.microsoft.com/office/drawing/2014/main" val="2259505312"/>
                    </a:ext>
                  </a:extLst>
                </a:gridCol>
              </a:tblGrid>
              <a:tr h="394802">
                <a:tc>
                  <a:txBody>
                    <a:bodyPr/>
                    <a:lstStyle/>
                    <a:p>
                      <a:r>
                        <a:rPr lang="en-US" sz="2800" dirty="0">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EA9CA"/>
                    </a:solidFill>
                  </a:tcPr>
                </a:tc>
                <a:tc>
                  <a:txBody>
                    <a:bodyPr/>
                    <a:lstStyle/>
                    <a:p>
                      <a:r>
                        <a:rPr lang="en-US" sz="2800" dirty="0">
                          <a:solidFill>
                            <a:schemeClr val="tx1"/>
                          </a:solidFill>
                        </a:rPr>
                        <a:t>B</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09878"/>
                    </a:solidFill>
                  </a:tcPr>
                </a:tc>
                <a:tc>
                  <a:txBody>
                    <a:bodyPr/>
                    <a:lstStyle/>
                    <a:p>
                      <a:r>
                        <a:rPr lang="en-US" sz="2800" b="1" dirty="0">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AD7B3"/>
                    </a:solidFill>
                  </a:tcPr>
                </a:tc>
                <a:extLst>
                  <a:ext uri="{0D108BD9-81ED-4DB2-BD59-A6C34878D82A}">
                    <a16:rowId xmlns:a16="http://schemas.microsoft.com/office/drawing/2014/main" val="2937084802"/>
                  </a:ext>
                </a:extLst>
              </a:tr>
            </a:tbl>
          </a:graphicData>
        </a:graphic>
      </p:graphicFrame>
      <p:sp>
        <p:nvSpPr>
          <p:cNvPr id="33" name="TextBox 32">
            <a:extLst>
              <a:ext uri="{FF2B5EF4-FFF2-40B4-BE49-F238E27FC236}">
                <a16:creationId xmlns:a16="http://schemas.microsoft.com/office/drawing/2014/main" id="{59B4D8B3-98E9-4745-A2B5-B90748F6EE2C}"/>
              </a:ext>
            </a:extLst>
          </p:cNvPr>
          <p:cNvSpPr txBox="1"/>
          <p:nvPr/>
        </p:nvSpPr>
        <p:spPr>
          <a:xfrm>
            <a:off x="7907113" y="4928641"/>
            <a:ext cx="1465943" cy="707886"/>
          </a:xfrm>
          <a:prstGeom prst="rect">
            <a:avLst/>
          </a:prstGeom>
          <a:noFill/>
        </p:spPr>
        <p:txBody>
          <a:bodyPr wrap="square" rtlCol="0">
            <a:spAutoFit/>
          </a:bodyPr>
          <a:lstStyle/>
          <a:p>
            <a:pPr algn="ctr"/>
            <a:r>
              <a:rPr lang="en-US" sz="2000" b="1" dirty="0"/>
              <a:t>Third Frame</a:t>
            </a:r>
          </a:p>
        </p:txBody>
      </p:sp>
      <p:sp>
        <p:nvSpPr>
          <p:cNvPr id="34" name="TextBox 33">
            <a:extLst>
              <a:ext uri="{FF2B5EF4-FFF2-40B4-BE49-F238E27FC236}">
                <a16:creationId xmlns:a16="http://schemas.microsoft.com/office/drawing/2014/main" id="{D241A0C2-E4D9-487C-9922-02310D2B2FCC}"/>
              </a:ext>
            </a:extLst>
          </p:cNvPr>
          <p:cNvSpPr txBox="1"/>
          <p:nvPr/>
        </p:nvSpPr>
        <p:spPr>
          <a:xfrm>
            <a:off x="9250133" y="2859439"/>
            <a:ext cx="1580247" cy="707886"/>
          </a:xfrm>
          <a:prstGeom prst="rect">
            <a:avLst/>
          </a:prstGeom>
          <a:noFill/>
        </p:spPr>
        <p:txBody>
          <a:bodyPr wrap="square" rtlCol="0">
            <a:spAutoFit/>
          </a:bodyPr>
          <a:lstStyle/>
          <a:p>
            <a:pPr algn="ctr"/>
            <a:r>
              <a:rPr lang="en-US" sz="2000" b="1" dirty="0"/>
              <a:t>Second Frame</a:t>
            </a:r>
          </a:p>
        </p:txBody>
      </p:sp>
      <p:sp>
        <p:nvSpPr>
          <p:cNvPr id="35" name="TextBox 34">
            <a:extLst>
              <a:ext uri="{FF2B5EF4-FFF2-40B4-BE49-F238E27FC236}">
                <a16:creationId xmlns:a16="http://schemas.microsoft.com/office/drawing/2014/main" id="{520C571A-4340-4DE4-993E-AF5FD5986CBC}"/>
              </a:ext>
            </a:extLst>
          </p:cNvPr>
          <p:cNvSpPr txBox="1"/>
          <p:nvPr/>
        </p:nvSpPr>
        <p:spPr>
          <a:xfrm>
            <a:off x="10573657" y="4934337"/>
            <a:ext cx="1465943" cy="707886"/>
          </a:xfrm>
          <a:prstGeom prst="rect">
            <a:avLst/>
          </a:prstGeom>
          <a:noFill/>
        </p:spPr>
        <p:txBody>
          <a:bodyPr wrap="square" rtlCol="0">
            <a:spAutoFit/>
          </a:bodyPr>
          <a:lstStyle/>
          <a:p>
            <a:pPr algn="ctr"/>
            <a:r>
              <a:rPr lang="en-US" sz="2000" b="1" dirty="0"/>
              <a:t>First Frame</a:t>
            </a:r>
          </a:p>
        </p:txBody>
      </p:sp>
    </p:spTree>
    <p:extLst>
      <p:ext uri="{BB962C8B-B14F-4D97-AF65-F5344CB8AC3E}">
        <p14:creationId xmlns:p14="http://schemas.microsoft.com/office/powerpoint/2010/main" val="414545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animBg="1"/>
      <p:bldP spid="20" grpId="0"/>
      <p:bldP spid="21" grpId="0" animBg="1"/>
      <p:bldP spid="22" grpId="0" animBg="1"/>
      <p:bldP spid="23" grpId="0" animBg="1"/>
      <p:bldP spid="24" grpId="0" animBg="1"/>
      <p:bldP spid="25" grpId="0" animBg="1"/>
      <p:bldP spid="26" grpId="0" animBg="1"/>
      <p:bldP spid="33" grpId="0"/>
      <p:bldP spid="34" grpId="0"/>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9900" y="1192425"/>
            <a:ext cx="9029700" cy="2964914"/>
          </a:xfrm>
          <a:prstGeom prst="rect">
            <a:avLst/>
          </a:prstGeom>
          <a:noFill/>
        </p:spPr>
        <p:txBody>
          <a:bodyPr wrap="square">
            <a:spAutoFit/>
          </a:bodyPr>
          <a:lstStyle/>
          <a:p>
            <a:pPr>
              <a:lnSpc>
                <a:spcPts val="2800"/>
              </a:lnSpc>
            </a:pPr>
            <a:r>
              <a:rPr lang="en-US" sz="2800" b="1" dirty="0">
                <a:solidFill>
                  <a:srgbClr val="002060"/>
                </a:solidFill>
                <a:latin typeface="+mj-lt"/>
                <a:cs typeface="Times New Roman" panose="02020603050405020304" pitchFamily="18" charset="0"/>
              </a:rPr>
              <a:t>Disadvantages of Synchronous TDM:</a:t>
            </a:r>
          </a:p>
          <a:p>
            <a:pPr>
              <a:lnSpc>
                <a:spcPts val="2800"/>
              </a:lnSpc>
            </a:pPr>
            <a:endParaRPr lang="en-US" sz="2800" b="1" dirty="0">
              <a:latin typeface="+mj-lt"/>
              <a:cs typeface="Times New Roman" panose="02020603050405020304" pitchFamily="18" charset="0"/>
            </a:endParaRPr>
          </a:p>
          <a:p>
            <a:pPr>
              <a:lnSpc>
                <a:spcPts val="2800"/>
              </a:lnSpc>
            </a:pPr>
            <a:r>
              <a:rPr lang="en-US" sz="2800" b="1" dirty="0">
                <a:latin typeface="+mj-lt"/>
                <a:cs typeface="Times New Roman" panose="02020603050405020304" pitchFamily="18" charset="0"/>
              </a:rPr>
              <a:t>The capacity of the channel is not fully utilized as the empty slots are also transmitted which is having no data. In the above figure, the first frame is completely filled, but in the last two frames, some slots are empty. Therefore, we can say that the capacity of the channel is not utilized efficiently.</a:t>
            </a:r>
          </a:p>
        </p:txBody>
      </p:sp>
      <p:sp>
        <p:nvSpPr>
          <p:cNvPr id="5" name="Title 1">
            <a:extLst>
              <a:ext uri="{FF2B5EF4-FFF2-40B4-BE49-F238E27FC236}">
                <a16:creationId xmlns:a16="http://schemas.microsoft.com/office/drawing/2014/main" id="{F5080A87-EDD7-456C-92D9-2E6975B8D916}"/>
              </a:ext>
            </a:extLst>
          </p:cNvPr>
          <p:cNvSpPr>
            <a:spLocks noGrp="1"/>
          </p:cNvSpPr>
          <p:nvPr>
            <p:ph type="title"/>
          </p:nvPr>
        </p:nvSpPr>
        <p:spPr>
          <a:xfrm>
            <a:off x="0" y="38476"/>
            <a:ext cx="12192000" cy="672723"/>
          </a:xfrm>
        </p:spPr>
        <p:txBody>
          <a:bodyPr>
            <a:noAutofit/>
          </a:bodyPr>
          <a:lstStyle/>
          <a:p>
            <a:pPr algn="ctr"/>
            <a:r>
              <a:rPr lang="en-US" sz="4000" b="1" dirty="0">
                <a:solidFill>
                  <a:srgbClr val="5A0000"/>
                </a:solidFill>
                <a:latin typeface="+mn-lt"/>
                <a:cs typeface="Times New Roman" panose="02020603050405020304" pitchFamily="18" charset="0"/>
              </a:rPr>
              <a:t>Synchronous </a:t>
            </a:r>
            <a:r>
              <a:rPr lang="en-IN" sz="4000" b="1" dirty="0">
                <a:solidFill>
                  <a:srgbClr val="5A0000"/>
                </a:solidFill>
                <a:latin typeface="+mn-lt"/>
                <a:cs typeface="Arial" panose="020B0604020202020204" pitchFamily="34" charset="0"/>
              </a:rPr>
              <a:t>Time Division </a:t>
            </a:r>
            <a:r>
              <a:rPr lang="en-US" sz="4000" b="1" dirty="0">
                <a:solidFill>
                  <a:srgbClr val="5A0000"/>
                </a:solidFill>
                <a:latin typeface="+mn-lt"/>
                <a:cs typeface="Times New Roman" panose="02020603050405020304" pitchFamily="18" charset="0"/>
              </a:rPr>
              <a:t>Multiplexing </a:t>
            </a:r>
            <a:r>
              <a:rPr lang="en-IN" sz="4000" b="1" dirty="0">
                <a:solidFill>
                  <a:srgbClr val="5A0000"/>
                </a:solidFill>
                <a:latin typeface="Arial" panose="020B0604020202020204" pitchFamily="34" charset="0"/>
                <a:cs typeface="Arial" panose="020B0604020202020204" pitchFamily="34" charset="0"/>
              </a:rPr>
              <a:t>(TDM)</a:t>
            </a:r>
          </a:p>
        </p:txBody>
      </p:sp>
    </p:spTree>
    <p:extLst>
      <p:ext uri="{BB962C8B-B14F-4D97-AF65-F5344CB8AC3E}">
        <p14:creationId xmlns:p14="http://schemas.microsoft.com/office/powerpoint/2010/main" val="306213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9901" y="1158874"/>
            <a:ext cx="9029700" cy="4760278"/>
          </a:xfrm>
          <a:prstGeom prst="rect">
            <a:avLst/>
          </a:prstGeom>
          <a:noFill/>
        </p:spPr>
        <p:txBody>
          <a:bodyPr wrap="square">
            <a:spAutoFit/>
          </a:bodyPr>
          <a:lstStyle/>
          <a:p>
            <a:pPr>
              <a:lnSpc>
                <a:spcPts val="2800"/>
              </a:lnSpc>
            </a:pPr>
            <a:r>
              <a:rPr lang="en-US" sz="2800" b="1" dirty="0">
                <a:latin typeface="+mj-lt"/>
                <a:cs typeface="Times New Roman" panose="02020603050405020304" pitchFamily="18" charset="0"/>
              </a:rPr>
              <a:t>An asynchronous TDM is also known as </a:t>
            </a:r>
            <a:r>
              <a:rPr lang="en-US" sz="2800" b="1" dirty="0">
                <a:solidFill>
                  <a:srgbClr val="002060"/>
                </a:solidFill>
                <a:latin typeface="+mj-lt"/>
                <a:cs typeface="Times New Roman" panose="02020603050405020304" pitchFamily="18" charset="0"/>
              </a:rPr>
              <a:t>statistical TDM.</a:t>
            </a:r>
          </a:p>
          <a:p>
            <a:pPr>
              <a:lnSpc>
                <a:spcPts val="2800"/>
              </a:lnSpc>
            </a:pPr>
            <a:endParaRPr lang="en-US" sz="2800" b="1" dirty="0">
              <a:solidFill>
                <a:srgbClr val="002060"/>
              </a:solidFill>
              <a:latin typeface="+mj-lt"/>
              <a:cs typeface="Times New Roman" panose="02020603050405020304" pitchFamily="18" charset="0"/>
            </a:endParaRPr>
          </a:p>
          <a:p>
            <a:pPr marL="285750" indent="-285750">
              <a:lnSpc>
                <a:spcPts val="2800"/>
              </a:lnSpc>
              <a:buFont typeface="Arial" panose="020B0604020202020204" pitchFamily="34" charset="0"/>
              <a:buChar char="•"/>
            </a:pPr>
            <a:r>
              <a:rPr lang="en-US" sz="2800" b="1" dirty="0">
                <a:latin typeface="+mj-lt"/>
                <a:cs typeface="Times New Roman" panose="02020603050405020304" pitchFamily="18" charset="0"/>
              </a:rPr>
              <a:t>An asynchronous TDM is a technique in which time slots are not fixed as in the case of Synchronous TDM. Time slots are allocated to only those devices which have the data to send. Therefore, we can say that Asynchronous Time Division multiplexor transmits only the data from active workstations.</a:t>
            </a:r>
          </a:p>
          <a:p>
            <a:pPr marL="285750" indent="-285750">
              <a:lnSpc>
                <a:spcPts val="2800"/>
              </a:lnSpc>
              <a:buFont typeface="Arial" panose="020B0604020202020204" pitchFamily="34" charset="0"/>
              <a:buChar char="•"/>
            </a:pPr>
            <a:endParaRPr lang="en-US" sz="2800" b="1" dirty="0">
              <a:latin typeface="+mj-lt"/>
              <a:cs typeface="Times New Roman" panose="02020603050405020304" pitchFamily="18" charset="0"/>
            </a:endParaRPr>
          </a:p>
          <a:p>
            <a:pPr marL="285750" indent="-285750">
              <a:lnSpc>
                <a:spcPts val="2800"/>
              </a:lnSpc>
              <a:buFont typeface="Arial" panose="020B0604020202020204" pitchFamily="34" charset="0"/>
              <a:buChar char="•"/>
            </a:pPr>
            <a:r>
              <a:rPr lang="en-US" sz="2800" b="1" dirty="0">
                <a:latin typeface="+mj-lt"/>
                <a:cs typeface="Times New Roman" panose="02020603050405020304" pitchFamily="18" charset="0"/>
              </a:rPr>
              <a:t>An asynchronous TDM technique dynamically allocates the time slots to the devices.</a:t>
            </a:r>
          </a:p>
        </p:txBody>
      </p:sp>
      <p:sp>
        <p:nvSpPr>
          <p:cNvPr id="5" name="Title 1">
            <a:extLst>
              <a:ext uri="{FF2B5EF4-FFF2-40B4-BE49-F238E27FC236}">
                <a16:creationId xmlns:a16="http://schemas.microsoft.com/office/drawing/2014/main" id="{896CDB99-1E06-48B2-A7C1-AD6452ACA029}"/>
              </a:ext>
            </a:extLst>
          </p:cNvPr>
          <p:cNvSpPr>
            <a:spLocks noGrp="1"/>
          </p:cNvSpPr>
          <p:nvPr>
            <p:ph type="title"/>
          </p:nvPr>
        </p:nvSpPr>
        <p:spPr>
          <a:xfrm>
            <a:off x="0" y="38476"/>
            <a:ext cx="12192000" cy="672723"/>
          </a:xfrm>
        </p:spPr>
        <p:txBody>
          <a:bodyPr>
            <a:noAutofit/>
          </a:bodyPr>
          <a:lstStyle/>
          <a:p>
            <a:pPr algn="ctr"/>
            <a:r>
              <a:rPr lang="en-US" sz="4000" b="1" dirty="0">
                <a:solidFill>
                  <a:srgbClr val="5A0000"/>
                </a:solidFill>
                <a:latin typeface="+mn-lt"/>
                <a:cs typeface="Times New Roman" panose="02020603050405020304" pitchFamily="18" charset="0"/>
              </a:rPr>
              <a:t>Asynchronous </a:t>
            </a:r>
            <a:r>
              <a:rPr lang="en-IN" sz="4000" b="1" dirty="0">
                <a:solidFill>
                  <a:srgbClr val="5A0000"/>
                </a:solidFill>
                <a:latin typeface="+mn-lt"/>
                <a:cs typeface="Arial" panose="020B0604020202020204" pitchFamily="34" charset="0"/>
              </a:rPr>
              <a:t>Time Division </a:t>
            </a:r>
            <a:r>
              <a:rPr lang="en-US" sz="4000" b="1" dirty="0">
                <a:solidFill>
                  <a:srgbClr val="5A0000"/>
                </a:solidFill>
                <a:latin typeface="+mn-lt"/>
                <a:cs typeface="Times New Roman" panose="02020603050405020304" pitchFamily="18" charset="0"/>
              </a:rPr>
              <a:t>Multiplexing </a:t>
            </a:r>
            <a:r>
              <a:rPr lang="en-IN" sz="4000" b="1" dirty="0">
                <a:solidFill>
                  <a:srgbClr val="5A0000"/>
                </a:solidFill>
                <a:latin typeface="Arial" panose="020B0604020202020204" pitchFamily="34" charset="0"/>
                <a:cs typeface="Arial" panose="020B0604020202020204" pitchFamily="34" charset="0"/>
              </a:rPr>
              <a:t>(TDM)</a:t>
            </a:r>
          </a:p>
        </p:txBody>
      </p:sp>
    </p:spTree>
    <p:extLst>
      <p:ext uri="{BB962C8B-B14F-4D97-AF65-F5344CB8AC3E}">
        <p14:creationId xmlns:p14="http://schemas.microsoft.com/office/powerpoint/2010/main" val="122038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9900" y="987424"/>
            <a:ext cx="9115425" cy="4042132"/>
          </a:xfrm>
          <a:prstGeom prst="rect">
            <a:avLst/>
          </a:prstGeom>
          <a:noFill/>
        </p:spPr>
        <p:txBody>
          <a:bodyPr wrap="square">
            <a:spAutoFit/>
          </a:bodyPr>
          <a:lstStyle/>
          <a:p>
            <a:pPr marL="285750" indent="-285750">
              <a:lnSpc>
                <a:spcPts val="2800"/>
              </a:lnSpc>
              <a:buFont typeface="Arial" panose="020B0604020202020204" pitchFamily="34" charset="0"/>
              <a:buChar char="•"/>
            </a:pPr>
            <a:r>
              <a:rPr lang="en-US" sz="2800" b="1" dirty="0">
                <a:cs typeface="Times New Roman" panose="02020603050405020304" pitchFamily="18" charset="0"/>
              </a:rPr>
              <a:t>In Asynchronous TDM, total speed of the input lines can be greater than the capacity of the channel.</a:t>
            </a:r>
          </a:p>
          <a:p>
            <a:pPr marL="285750" indent="-285750">
              <a:lnSpc>
                <a:spcPts val="2800"/>
              </a:lnSpc>
              <a:buFont typeface="Arial" panose="020B0604020202020204" pitchFamily="34" charset="0"/>
              <a:buChar char="•"/>
            </a:pPr>
            <a:endParaRPr lang="en-US" sz="2800" b="1" dirty="0">
              <a:cs typeface="Times New Roman" panose="02020603050405020304" pitchFamily="18" charset="0"/>
            </a:endParaRPr>
          </a:p>
          <a:p>
            <a:pPr marL="285750" indent="-285750">
              <a:lnSpc>
                <a:spcPts val="2800"/>
              </a:lnSpc>
              <a:buFont typeface="Arial" panose="020B0604020202020204" pitchFamily="34" charset="0"/>
              <a:buChar char="•"/>
            </a:pPr>
            <a:r>
              <a:rPr lang="en-US" sz="2800" b="1" dirty="0">
                <a:cs typeface="Times New Roman" panose="02020603050405020304" pitchFamily="18" charset="0"/>
              </a:rPr>
              <a:t>Asynchronous Time Division multiplexor accepts the incoming data streams and creates a frame that contains only data with no empty slots.</a:t>
            </a:r>
          </a:p>
          <a:p>
            <a:pPr marL="285750" indent="-285750">
              <a:lnSpc>
                <a:spcPts val="2800"/>
              </a:lnSpc>
              <a:buFont typeface="Arial" panose="020B0604020202020204" pitchFamily="34" charset="0"/>
              <a:buChar char="•"/>
            </a:pPr>
            <a:endParaRPr lang="en-US" sz="2800" b="1" dirty="0">
              <a:cs typeface="Times New Roman" panose="02020603050405020304" pitchFamily="18" charset="0"/>
            </a:endParaRPr>
          </a:p>
          <a:p>
            <a:pPr marL="285750" indent="-285750">
              <a:lnSpc>
                <a:spcPts val="2800"/>
              </a:lnSpc>
              <a:buFont typeface="Arial" panose="020B0604020202020204" pitchFamily="34" charset="0"/>
              <a:buChar char="•"/>
            </a:pPr>
            <a:r>
              <a:rPr lang="en-US" sz="2800" b="1" dirty="0">
                <a:cs typeface="Times New Roman" panose="02020603050405020304" pitchFamily="18" charset="0"/>
              </a:rPr>
              <a:t>In Asynchronous TDM, each slot contains an address part that identifies the source of the data.</a:t>
            </a:r>
          </a:p>
          <a:p>
            <a:pPr marL="285750" indent="-285750">
              <a:lnSpc>
                <a:spcPts val="2800"/>
              </a:lnSpc>
              <a:buFont typeface="Arial" panose="020B0604020202020204" pitchFamily="34" charset="0"/>
              <a:buChar char="•"/>
            </a:pPr>
            <a:endParaRPr lang="en-US" sz="2800" b="1" dirty="0">
              <a:cs typeface="Times New Roman" panose="02020603050405020304" pitchFamily="18" charset="0"/>
            </a:endParaRPr>
          </a:p>
        </p:txBody>
      </p:sp>
      <p:sp>
        <p:nvSpPr>
          <p:cNvPr id="5" name="Title 1">
            <a:extLst>
              <a:ext uri="{FF2B5EF4-FFF2-40B4-BE49-F238E27FC236}">
                <a16:creationId xmlns:a16="http://schemas.microsoft.com/office/drawing/2014/main" id="{896CDB99-1E06-48B2-A7C1-AD6452ACA029}"/>
              </a:ext>
            </a:extLst>
          </p:cNvPr>
          <p:cNvSpPr>
            <a:spLocks noGrp="1"/>
          </p:cNvSpPr>
          <p:nvPr>
            <p:ph type="title"/>
          </p:nvPr>
        </p:nvSpPr>
        <p:spPr>
          <a:xfrm>
            <a:off x="0" y="38476"/>
            <a:ext cx="12192000" cy="672723"/>
          </a:xfrm>
        </p:spPr>
        <p:txBody>
          <a:bodyPr>
            <a:noAutofit/>
          </a:bodyPr>
          <a:lstStyle/>
          <a:p>
            <a:pPr algn="ctr"/>
            <a:r>
              <a:rPr lang="en-US" sz="4000" b="1" dirty="0">
                <a:solidFill>
                  <a:srgbClr val="5A0000"/>
                </a:solidFill>
                <a:cs typeface="Times New Roman" panose="02020603050405020304" pitchFamily="18" charset="0"/>
              </a:rPr>
              <a:t>Asynchronous </a:t>
            </a:r>
            <a:r>
              <a:rPr lang="en-IN" sz="4000" b="1" dirty="0">
                <a:solidFill>
                  <a:srgbClr val="5A0000"/>
                </a:solidFill>
                <a:latin typeface="Arial" panose="020B0604020202020204" pitchFamily="34" charset="0"/>
                <a:cs typeface="Arial" panose="020B0604020202020204" pitchFamily="34" charset="0"/>
              </a:rPr>
              <a:t>Time Division </a:t>
            </a:r>
            <a:r>
              <a:rPr lang="en-US" sz="4000" b="1" dirty="0">
                <a:solidFill>
                  <a:srgbClr val="5A0000"/>
                </a:solidFill>
                <a:latin typeface="Times New Roman" panose="02020603050405020304" pitchFamily="18" charset="0"/>
                <a:cs typeface="Times New Roman" panose="02020603050405020304" pitchFamily="18" charset="0"/>
              </a:rPr>
              <a:t>Multiplexing </a:t>
            </a:r>
            <a:r>
              <a:rPr lang="en-IN" sz="4000" b="1" dirty="0">
                <a:solidFill>
                  <a:srgbClr val="5A0000"/>
                </a:solidFill>
                <a:latin typeface="Arial" panose="020B0604020202020204" pitchFamily="34" charset="0"/>
                <a:cs typeface="Arial" panose="020B0604020202020204" pitchFamily="34" charset="0"/>
              </a:rPr>
              <a:t>(TDM)</a:t>
            </a:r>
          </a:p>
        </p:txBody>
      </p:sp>
    </p:spTree>
    <p:extLst>
      <p:ext uri="{BB962C8B-B14F-4D97-AF65-F5344CB8AC3E}">
        <p14:creationId xmlns:p14="http://schemas.microsoft.com/office/powerpoint/2010/main" val="302183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924175" y="996949"/>
            <a:ext cx="9115425" cy="5478423"/>
          </a:xfrm>
          <a:prstGeom prst="rect">
            <a:avLst/>
          </a:prstGeom>
          <a:noFill/>
        </p:spPr>
        <p:txBody>
          <a:bodyPr wrap="square">
            <a:spAutoFit/>
          </a:bodyPr>
          <a:lstStyle/>
          <a:p>
            <a:pPr marL="285750" indent="-285750">
              <a:lnSpc>
                <a:spcPts val="2800"/>
              </a:lnSpc>
              <a:buFont typeface="Arial" panose="020B0604020202020204" pitchFamily="34" charset="0"/>
              <a:buChar char="•"/>
            </a:pPr>
            <a:r>
              <a:rPr lang="en-US" sz="2800" b="1" dirty="0">
                <a:cs typeface="Times New Roman" panose="02020603050405020304" pitchFamily="18" charset="0"/>
              </a:rPr>
              <a:t>The difference between Asynchronous TDM and Synchronous TDM is that many slots in Synchronous TDM are unutilized, but in Asynchronous TDM, slots are fully utilized. This leads to the smaller transmission time and efficient utilization of the capacity of the channel.</a:t>
            </a:r>
          </a:p>
          <a:p>
            <a:pPr marL="285750" indent="-285750">
              <a:lnSpc>
                <a:spcPts val="2800"/>
              </a:lnSpc>
              <a:buFont typeface="Arial" panose="020B0604020202020204" pitchFamily="34" charset="0"/>
              <a:buChar char="•"/>
            </a:pPr>
            <a:endParaRPr lang="en-US" sz="2800" b="1" dirty="0">
              <a:cs typeface="Times New Roman" panose="02020603050405020304" pitchFamily="18" charset="0"/>
            </a:endParaRPr>
          </a:p>
          <a:p>
            <a:pPr marL="285750" indent="-285750">
              <a:lnSpc>
                <a:spcPts val="2800"/>
              </a:lnSpc>
              <a:buFont typeface="Arial" panose="020B0604020202020204" pitchFamily="34" charset="0"/>
              <a:buChar char="•"/>
            </a:pPr>
            <a:r>
              <a:rPr lang="en-US" sz="2800" b="1" dirty="0">
                <a:cs typeface="Times New Roman" panose="02020603050405020304" pitchFamily="18" charset="0"/>
              </a:rPr>
              <a:t>In Synchronous TDM, if there are n sending devices, then there are n time slots. In Asynchronous TDM, if there are n sending devices, then there are m time slots where m is less than n (m&lt;n).</a:t>
            </a:r>
          </a:p>
          <a:p>
            <a:pPr marL="285750" indent="-285750">
              <a:lnSpc>
                <a:spcPts val="2800"/>
              </a:lnSpc>
              <a:buFont typeface="Arial" panose="020B0604020202020204" pitchFamily="34" charset="0"/>
              <a:buChar char="•"/>
            </a:pPr>
            <a:r>
              <a:rPr lang="en-US" sz="2800" b="1" dirty="0">
                <a:cs typeface="Times New Roman" panose="02020603050405020304" pitchFamily="18" charset="0"/>
              </a:rPr>
              <a:t>The number of slots in a frame depends on the statistical analysis of the number of input lines.</a:t>
            </a:r>
          </a:p>
          <a:p>
            <a:pPr marL="285750" indent="-285750">
              <a:lnSpc>
                <a:spcPts val="2800"/>
              </a:lnSpc>
              <a:buFont typeface="Arial" panose="020B0604020202020204" pitchFamily="34" charset="0"/>
              <a:buChar char="•"/>
            </a:pPr>
            <a:endParaRPr lang="en-US" sz="2800" b="1" dirty="0">
              <a:cs typeface="Times New Roman" panose="02020603050405020304" pitchFamily="18" charset="0"/>
            </a:endParaRPr>
          </a:p>
        </p:txBody>
      </p:sp>
      <p:sp>
        <p:nvSpPr>
          <p:cNvPr id="5" name="Title 1">
            <a:extLst>
              <a:ext uri="{FF2B5EF4-FFF2-40B4-BE49-F238E27FC236}">
                <a16:creationId xmlns:a16="http://schemas.microsoft.com/office/drawing/2014/main" id="{896CDB99-1E06-48B2-A7C1-AD6452ACA029}"/>
              </a:ext>
            </a:extLst>
          </p:cNvPr>
          <p:cNvSpPr>
            <a:spLocks noGrp="1"/>
          </p:cNvSpPr>
          <p:nvPr>
            <p:ph type="title"/>
          </p:nvPr>
        </p:nvSpPr>
        <p:spPr>
          <a:xfrm>
            <a:off x="0" y="38476"/>
            <a:ext cx="12192000" cy="672723"/>
          </a:xfrm>
        </p:spPr>
        <p:txBody>
          <a:bodyPr>
            <a:noAutofit/>
          </a:bodyPr>
          <a:lstStyle/>
          <a:p>
            <a:pPr algn="ctr"/>
            <a:r>
              <a:rPr lang="en-US" sz="4000" b="1" dirty="0">
                <a:solidFill>
                  <a:srgbClr val="5A0000"/>
                </a:solidFill>
                <a:cs typeface="Times New Roman" panose="02020603050405020304" pitchFamily="18" charset="0"/>
              </a:rPr>
              <a:t>Asynchronous </a:t>
            </a:r>
            <a:r>
              <a:rPr lang="en-IN" sz="4000" b="1" dirty="0">
                <a:solidFill>
                  <a:srgbClr val="5A0000"/>
                </a:solidFill>
                <a:latin typeface="Arial" panose="020B0604020202020204" pitchFamily="34" charset="0"/>
                <a:cs typeface="Arial" panose="020B0604020202020204" pitchFamily="34" charset="0"/>
              </a:rPr>
              <a:t>Time Division </a:t>
            </a:r>
            <a:r>
              <a:rPr lang="en-US" sz="4000" b="1" dirty="0">
                <a:solidFill>
                  <a:srgbClr val="5A0000"/>
                </a:solidFill>
                <a:latin typeface="Times New Roman" panose="02020603050405020304" pitchFamily="18" charset="0"/>
                <a:cs typeface="Times New Roman" panose="02020603050405020304" pitchFamily="18" charset="0"/>
              </a:rPr>
              <a:t>Multiplexing </a:t>
            </a:r>
            <a:r>
              <a:rPr lang="en-IN" sz="4000" b="1" dirty="0">
                <a:solidFill>
                  <a:srgbClr val="5A0000"/>
                </a:solidFill>
                <a:latin typeface="Arial" panose="020B0604020202020204" pitchFamily="34" charset="0"/>
                <a:cs typeface="Arial" panose="020B0604020202020204" pitchFamily="34" charset="0"/>
              </a:rPr>
              <a:t>(TDM)</a:t>
            </a:r>
          </a:p>
        </p:txBody>
      </p:sp>
    </p:spTree>
    <p:extLst>
      <p:ext uri="{BB962C8B-B14F-4D97-AF65-F5344CB8AC3E}">
        <p14:creationId xmlns:p14="http://schemas.microsoft.com/office/powerpoint/2010/main" val="2294526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9900" y="782850"/>
            <a:ext cx="9029700" cy="1528624"/>
          </a:xfrm>
          <a:prstGeom prst="rect">
            <a:avLst/>
          </a:prstGeom>
          <a:noFill/>
        </p:spPr>
        <p:txBody>
          <a:bodyPr wrap="square">
            <a:spAutoFit/>
          </a:bodyPr>
          <a:lstStyle/>
          <a:p>
            <a:pPr>
              <a:lnSpc>
                <a:spcPts val="2800"/>
              </a:lnSpc>
            </a:pPr>
            <a:r>
              <a:rPr lang="en-US" sz="2800" b="1" dirty="0">
                <a:latin typeface="+mj-lt"/>
                <a:cs typeface="Times New Roman" panose="02020603050405020304" pitchFamily="18" charset="0"/>
              </a:rPr>
              <a:t>There are 4 devices, but only two devices are sending the data, i.e., A and C. </a:t>
            </a:r>
          </a:p>
          <a:p>
            <a:pPr>
              <a:lnSpc>
                <a:spcPts val="2800"/>
              </a:lnSpc>
            </a:pPr>
            <a:r>
              <a:rPr lang="en-US" sz="2800" b="1" dirty="0">
                <a:latin typeface="+mj-lt"/>
                <a:cs typeface="Times New Roman" panose="02020603050405020304" pitchFamily="18" charset="0"/>
              </a:rPr>
              <a:t>Therefore, the data of A and C are only transmitted through the transmission line.</a:t>
            </a:r>
          </a:p>
        </p:txBody>
      </p:sp>
      <p:sp>
        <p:nvSpPr>
          <p:cNvPr id="7" name="Title 1">
            <a:extLst>
              <a:ext uri="{FF2B5EF4-FFF2-40B4-BE49-F238E27FC236}">
                <a16:creationId xmlns:a16="http://schemas.microsoft.com/office/drawing/2014/main" id="{690A82DD-5554-47E8-97BB-16234EE5501B}"/>
              </a:ext>
            </a:extLst>
          </p:cNvPr>
          <p:cNvSpPr>
            <a:spLocks noGrp="1"/>
          </p:cNvSpPr>
          <p:nvPr>
            <p:ph type="title"/>
          </p:nvPr>
        </p:nvSpPr>
        <p:spPr>
          <a:xfrm>
            <a:off x="0" y="38476"/>
            <a:ext cx="12192000" cy="672723"/>
          </a:xfrm>
        </p:spPr>
        <p:txBody>
          <a:bodyPr>
            <a:noAutofit/>
          </a:bodyPr>
          <a:lstStyle/>
          <a:p>
            <a:pPr algn="ctr"/>
            <a:r>
              <a:rPr lang="en-IN" sz="4000" b="1" dirty="0">
                <a:solidFill>
                  <a:srgbClr val="5A0000"/>
                </a:solidFill>
                <a:latin typeface="Arial" panose="020B0604020202020204" pitchFamily="34" charset="0"/>
                <a:cs typeface="Arial" panose="020B0604020202020204" pitchFamily="34" charset="0"/>
              </a:rPr>
              <a:t>Time Division </a:t>
            </a:r>
            <a:r>
              <a:rPr lang="en-US" sz="4000" b="1" dirty="0">
                <a:solidFill>
                  <a:srgbClr val="5A0000"/>
                </a:solidFill>
                <a:latin typeface="Times New Roman" panose="02020603050405020304" pitchFamily="18" charset="0"/>
                <a:cs typeface="Times New Roman" panose="02020603050405020304" pitchFamily="18" charset="0"/>
              </a:rPr>
              <a:t>Multiplexing </a:t>
            </a:r>
            <a:r>
              <a:rPr lang="en-IN" sz="4000" b="1" dirty="0">
                <a:solidFill>
                  <a:srgbClr val="5A0000"/>
                </a:solidFill>
                <a:latin typeface="Arial" panose="020B0604020202020204" pitchFamily="34" charset="0"/>
                <a:cs typeface="Arial" panose="020B0604020202020204" pitchFamily="34" charset="0"/>
              </a:rPr>
              <a:t>(TDM)</a:t>
            </a:r>
          </a:p>
        </p:txBody>
      </p:sp>
      <p:pic>
        <p:nvPicPr>
          <p:cNvPr id="8" name="Google Shape;319;p15">
            <a:extLst>
              <a:ext uri="{FF2B5EF4-FFF2-40B4-BE49-F238E27FC236}">
                <a16:creationId xmlns:a16="http://schemas.microsoft.com/office/drawing/2014/main" id="{7C6AF37C-974B-41F6-A04F-56D381834122}"/>
              </a:ext>
            </a:extLst>
          </p:cNvPr>
          <p:cNvPicPr preferRelativeResize="0"/>
          <p:nvPr/>
        </p:nvPicPr>
        <p:blipFill rotWithShape="1">
          <a:blip r:embed="rId2">
            <a:alphaModFix/>
          </a:blip>
          <a:srcRect/>
          <a:stretch/>
        </p:blipFill>
        <p:spPr>
          <a:xfrm flipH="1">
            <a:off x="2995384" y="2395370"/>
            <a:ext cx="1244600" cy="902023"/>
          </a:xfrm>
          <a:prstGeom prst="rect">
            <a:avLst/>
          </a:prstGeom>
          <a:noFill/>
          <a:ln>
            <a:noFill/>
          </a:ln>
        </p:spPr>
      </p:pic>
      <p:pic>
        <p:nvPicPr>
          <p:cNvPr id="9" name="Google Shape;319;p15">
            <a:extLst>
              <a:ext uri="{FF2B5EF4-FFF2-40B4-BE49-F238E27FC236}">
                <a16:creationId xmlns:a16="http://schemas.microsoft.com/office/drawing/2014/main" id="{EC4CECB4-95D8-4065-AE1E-F7A6A855BAE6}"/>
              </a:ext>
            </a:extLst>
          </p:cNvPr>
          <p:cNvPicPr preferRelativeResize="0"/>
          <p:nvPr/>
        </p:nvPicPr>
        <p:blipFill rotWithShape="1">
          <a:blip r:embed="rId2">
            <a:alphaModFix/>
          </a:blip>
          <a:srcRect/>
          <a:stretch/>
        </p:blipFill>
        <p:spPr>
          <a:xfrm flipH="1">
            <a:off x="2995384" y="3568381"/>
            <a:ext cx="1244600" cy="902023"/>
          </a:xfrm>
          <a:prstGeom prst="rect">
            <a:avLst/>
          </a:prstGeom>
          <a:noFill/>
          <a:ln>
            <a:noFill/>
          </a:ln>
        </p:spPr>
      </p:pic>
      <p:pic>
        <p:nvPicPr>
          <p:cNvPr id="10" name="Google Shape;319;p15">
            <a:extLst>
              <a:ext uri="{FF2B5EF4-FFF2-40B4-BE49-F238E27FC236}">
                <a16:creationId xmlns:a16="http://schemas.microsoft.com/office/drawing/2014/main" id="{B34912A9-E6EA-4D7D-8D22-83EA51D2564F}"/>
              </a:ext>
            </a:extLst>
          </p:cNvPr>
          <p:cNvPicPr preferRelativeResize="0"/>
          <p:nvPr/>
        </p:nvPicPr>
        <p:blipFill rotWithShape="1">
          <a:blip r:embed="rId2">
            <a:alphaModFix/>
          </a:blip>
          <a:srcRect/>
          <a:stretch/>
        </p:blipFill>
        <p:spPr>
          <a:xfrm flipH="1">
            <a:off x="2980868" y="4741392"/>
            <a:ext cx="1244600" cy="902023"/>
          </a:xfrm>
          <a:prstGeom prst="rect">
            <a:avLst/>
          </a:prstGeom>
          <a:noFill/>
          <a:ln>
            <a:noFill/>
          </a:ln>
        </p:spPr>
      </p:pic>
      <p:cxnSp>
        <p:nvCxnSpPr>
          <p:cNvPr id="12" name="Straight Connector 11">
            <a:extLst>
              <a:ext uri="{FF2B5EF4-FFF2-40B4-BE49-F238E27FC236}">
                <a16:creationId xmlns:a16="http://schemas.microsoft.com/office/drawing/2014/main" id="{2B136A71-BFB7-4F42-881A-2F03CEBA2758}"/>
              </a:ext>
            </a:extLst>
          </p:cNvPr>
          <p:cNvCxnSpPr>
            <a:cxnSpLocks/>
            <a:stCxn id="8" idx="1"/>
          </p:cNvCxnSpPr>
          <p:nvPr/>
        </p:nvCxnSpPr>
        <p:spPr>
          <a:xfrm>
            <a:off x="4239984" y="2846382"/>
            <a:ext cx="2131785" cy="17595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ABEC680-3751-43B0-A995-D5374D2F82F0}"/>
              </a:ext>
            </a:extLst>
          </p:cNvPr>
          <p:cNvCxnSpPr>
            <a:cxnSpLocks/>
          </p:cNvCxnSpPr>
          <p:nvPr/>
        </p:nvCxnSpPr>
        <p:spPr>
          <a:xfrm flipV="1">
            <a:off x="4254498" y="4605897"/>
            <a:ext cx="2102757" cy="16423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9EF7157-E325-43B7-B9CE-0BDF63B8468E}"/>
              </a:ext>
            </a:extLst>
          </p:cNvPr>
          <p:cNvCxnSpPr>
            <a:cxnSpLocks/>
          </p:cNvCxnSpPr>
          <p:nvPr/>
        </p:nvCxnSpPr>
        <p:spPr>
          <a:xfrm>
            <a:off x="4225468" y="3904827"/>
            <a:ext cx="2146301" cy="6891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Parallelogram 18">
            <a:extLst>
              <a:ext uri="{FF2B5EF4-FFF2-40B4-BE49-F238E27FC236}">
                <a16:creationId xmlns:a16="http://schemas.microsoft.com/office/drawing/2014/main" id="{F8C3D977-BBA3-42DE-A661-B5E7BFF69BCD}"/>
              </a:ext>
            </a:extLst>
          </p:cNvPr>
          <p:cNvSpPr/>
          <p:nvPr/>
        </p:nvSpPr>
        <p:spPr>
          <a:xfrm>
            <a:off x="6342741" y="2386379"/>
            <a:ext cx="1580247" cy="3985964"/>
          </a:xfrm>
          <a:custGeom>
            <a:avLst/>
            <a:gdLst>
              <a:gd name="connsiteX0" fmla="*/ 0 w 2743200"/>
              <a:gd name="connsiteY0" fmla="*/ 2978487 h 2978487"/>
              <a:gd name="connsiteX1" fmla="*/ 1063182 w 2743200"/>
              <a:gd name="connsiteY1" fmla="*/ 0 h 2978487"/>
              <a:gd name="connsiteX2" fmla="*/ 2743200 w 2743200"/>
              <a:gd name="connsiteY2" fmla="*/ 0 h 2978487"/>
              <a:gd name="connsiteX3" fmla="*/ 1680018 w 2743200"/>
              <a:gd name="connsiteY3" fmla="*/ 2978487 h 2978487"/>
              <a:gd name="connsiteX4" fmla="*/ 0 w 2743200"/>
              <a:gd name="connsiteY4" fmla="*/ 2978487 h 2978487"/>
              <a:gd name="connsiteX0" fmla="*/ 0 w 2743200"/>
              <a:gd name="connsiteY0" fmla="*/ 2978487 h 2978487"/>
              <a:gd name="connsiteX1" fmla="*/ 526153 w 2743200"/>
              <a:gd name="connsiteY1" fmla="*/ 783772 h 2978487"/>
              <a:gd name="connsiteX2" fmla="*/ 2743200 w 2743200"/>
              <a:gd name="connsiteY2" fmla="*/ 0 h 2978487"/>
              <a:gd name="connsiteX3" fmla="*/ 1680018 w 2743200"/>
              <a:gd name="connsiteY3" fmla="*/ 2978487 h 2978487"/>
              <a:gd name="connsiteX4" fmla="*/ 0 w 2743200"/>
              <a:gd name="connsiteY4" fmla="*/ 2978487 h 2978487"/>
              <a:gd name="connsiteX0" fmla="*/ 0 w 2743200"/>
              <a:gd name="connsiteY0" fmla="*/ 2978487 h 2978487"/>
              <a:gd name="connsiteX1" fmla="*/ 526153 w 2743200"/>
              <a:gd name="connsiteY1" fmla="*/ 783772 h 2978487"/>
              <a:gd name="connsiteX2" fmla="*/ 2743200 w 2743200"/>
              <a:gd name="connsiteY2" fmla="*/ 0 h 2978487"/>
              <a:gd name="connsiteX3" fmla="*/ 2217047 w 2743200"/>
              <a:gd name="connsiteY3" fmla="*/ 2354373 h 2978487"/>
              <a:gd name="connsiteX4" fmla="*/ 0 w 2743200"/>
              <a:gd name="connsiteY4" fmla="*/ 2978487 h 2978487"/>
              <a:gd name="connsiteX0" fmla="*/ 10875 w 2754075"/>
              <a:gd name="connsiteY0" fmla="*/ 2978487 h 2978487"/>
              <a:gd name="connsiteX1" fmla="*/ 0 w 2754075"/>
              <a:gd name="connsiteY1" fmla="*/ 196899 h 2978487"/>
              <a:gd name="connsiteX2" fmla="*/ 2754075 w 2754075"/>
              <a:gd name="connsiteY2" fmla="*/ 0 h 2978487"/>
              <a:gd name="connsiteX3" fmla="*/ 2227922 w 2754075"/>
              <a:gd name="connsiteY3" fmla="*/ 2354373 h 2978487"/>
              <a:gd name="connsiteX4" fmla="*/ 10875 w 2754075"/>
              <a:gd name="connsiteY4" fmla="*/ 2978487 h 2978487"/>
              <a:gd name="connsiteX0" fmla="*/ 39904 w 2783104"/>
              <a:gd name="connsiteY0" fmla="*/ 2978487 h 2978487"/>
              <a:gd name="connsiteX1" fmla="*/ 0 w 2783104"/>
              <a:gd name="connsiteY1" fmla="*/ 196899 h 2978487"/>
              <a:gd name="connsiteX2" fmla="*/ 2783104 w 2783104"/>
              <a:gd name="connsiteY2" fmla="*/ 0 h 2978487"/>
              <a:gd name="connsiteX3" fmla="*/ 2256951 w 2783104"/>
              <a:gd name="connsiteY3" fmla="*/ 2354373 h 2978487"/>
              <a:gd name="connsiteX4" fmla="*/ 39904 w 2783104"/>
              <a:gd name="connsiteY4" fmla="*/ 2978487 h 2978487"/>
              <a:gd name="connsiteX0" fmla="*/ 39904 w 2347676"/>
              <a:gd name="connsiteY0" fmla="*/ 3790119 h 3790119"/>
              <a:gd name="connsiteX1" fmla="*/ 0 w 2347676"/>
              <a:gd name="connsiteY1" fmla="*/ 1008531 h 3790119"/>
              <a:gd name="connsiteX2" fmla="*/ 2347676 w 2347676"/>
              <a:gd name="connsiteY2" fmla="*/ 0 h 3790119"/>
              <a:gd name="connsiteX3" fmla="*/ 2256951 w 2347676"/>
              <a:gd name="connsiteY3" fmla="*/ 3166005 h 3790119"/>
              <a:gd name="connsiteX4" fmla="*/ 39904 w 2347676"/>
              <a:gd name="connsiteY4" fmla="*/ 3790119 h 3790119"/>
              <a:gd name="connsiteX0" fmla="*/ 39904 w 2331581"/>
              <a:gd name="connsiteY0" fmla="*/ 3602405 h 3602405"/>
              <a:gd name="connsiteX1" fmla="*/ 0 w 2331581"/>
              <a:gd name="connsiteY1" fmla="*/ 820817 h 3602405"/>
              <a:gd name="connsiteX2" fmla="*/ 2331581 w 2331581"/>
              <a:gd name="connsiteY2" fmla="*/ 0 h 3602405"/>
              <a:gd name="connsiteX3" fmla="*/ 2256951 w 2331581"/>
              <a:gd name="connsiteY3" fmla="*/ 2978291 h 3602405"/>
              <a:gd name="connsiteX4" fmla="*/ 39904 w 2331581"/>
              <a:gd name="connsiteY4" fmla="*/ 3602405 h 36024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1581" h="3602405">
                <a:moveTo>
                  <a:pt x="39904" y="3602405"/>
                </a:moveTo>
                <a:lnTo>
                  <a:pt x="0" y="820817"/>
                </a:lnTo>
                <a:lnTo>
                  <a:pt x="2331581" y="0"/>
                </a:lnTo>
                <a:lnTo>
                  <a:pt x="2256951" y="2978291"/>
                </a:lnTo>
                <a:lnTo>
                  <a:pt x="39904" y="3602405"/>
                </a:ln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144C888-8605-4103-B0AD-CA517C3C3DA6}"/>
              </a:ext>
            </a:extLst>
          </p:cNvPr>
          <p:cNvSpPr txBox="1"/>
          <p:nvPr/>
        </p:nvSpPr>
        <p:spPr>
          <a:xfrm>
            <a:off x="6897914" y="3904825"/>
            <a:ext cx="369888" cy="1384995"/>
          </a:xfrm>
          <a:prstGeom prst="rect">
            <a:avLst/>
          </a:prstGeom>
          <a:noFill/>
        </p:spPr>
        <p:txBody>
          <a:bodyPr wrap="square" rtlCol="0">
            <a:spAutoFit/>
          </a:bodyPr>
          <a:lstStyle/>
          <a:p>
            <a:r>
              <a:rPr lang="en-US" sz="2800" b="1" dirty="0"/>
              <a:t>MUX</a:t>
            </a:r>
          </a:p>
        </p:txBody>
      </p:sp>
      <p:cxnSp>
        <p:nvCxnSpPr>
          <p:cNvPr id="23" name="Straight Connector 22">
            <a:extLst>
              <a:ext uri="{FF2B5EF4-FFF2-40B4-BE49-F238E27FC236}">
                <a16:creationId xmlns:a16="http://schemas.microsoft.com/office/drawing/2014/main" id="{0BD9A2DF-1984-4315-B064-456DD4BAF4B2}"/>
              </a:ext>
            </a:extLst>
          </p:cNvPr>
          <p:cNvCxnSpPr>
            <a:cxnSpLocks/>
          </p:cNvCxnSpPr>
          <p:nvPr/>
        </p:nvCxnSpPr>
        <p:spPr>
          <a:xfrm>
            <a:off x="7908474" y="4238171"/>
            <a:ext cx="41020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5" name="Table 24">
            <a:extLst>
              <a:ext uri="{FF2B5EF4-FFF2-40B4-BE49-F238E27FC236}">
                <a16:creationId xmlns:a16="http://schemas.microsoft.com/office/drawing/2014/main" id="{675E60A2-0CC2-455B-AA19-F46B2506C399}"/>
              </a:ext>
            </a:extLst>
          </p:cNvPr>
          <p:cNvGraphicFramePr>
            <a:graphicFrameLocks noGrp="1"/>
          </p:cNvGraphicFramePr>
          <p:nvPr>
            <p:extLst>
              <p:ext uri="{D42A27DB-BD31-4B8C-83A1-F6EECF244321}">
                <p14:modId xmlns:p14="http://schemas.microsoft.com/office/powerpoint/2010/main" val="2133624186"/>
              </p:ext>
            </p:extLst>
          </p:nvPr>
        </p:nvGraphicFramePr>
        <p:xfrm>
          <a:off x="9373055" y="3619006"/>
          <a:ext cx="2111524" cy="518160"/>
        </p:xfrm>
        <a:graphic>
          <a:graphicData uri="http://schemas.openxmlformats.org/drawingml/2006/table">
            <a:tbl>
              <a:tblPr firstRow="1" bandRow="1">
                <a:tableStyleId>{5C22544A-7EE6-4342-B048-85BDC9FD1C3A}</a:tableStyleId>
              </a:tblPr>
              <a:tblGrid>
                <a:gridCol w="527881">
                  <a:extLst>
                    <a:ext uri="{9D8B030D-6E8A-4147-A177-3AD203B41FA5}">
                      <a16:colId xmlns:a16="http://schemas.microsoft.com/office/drawing/2014/main" val="1793047999"/>
                    </a:ext>
                  </a:extLst>
                </a:gridCol>
                <a:gridCol w="527881">
                  <a:extLst>
                    <a:ext uri="{9D8B030D-6E8A-4147-A177-3AD203B41FA5}">
                      <a16:colId xmlns:a16="http://schemas.microsoft.com/office/drawing/2014/main" val="3878257817"/>
                    </a:ext>
                  </a:extLst>
                </a:gridCol>
                <a:gridCol w="527881">
                  <a:extLst>
                    <a:ext uri="{9D8B030D-6E8A-4147-A177-3AD203B41FA5}">
                      <a16:colId xmlns:a16="http://schemas.microsoft.com/office/drawing/2014/main" val="2259505312"/>
                    </a:ext>
                  </a:extLst>
                </a:gridCol>
                <a:gridCol w="527881">
                  <a:extLst>
                    <a:ext uri="{9D8B030D-6E8A-4147-A177-3AD203B41FA5}">
                      <a16:colId xmlns:a16="http://schemas.microsoft.com/office/drawing/2014/main" val="3037935914"/>
                    </a:ext>
                  </a:extLst>
                </a:gridCol>
              </a:tblGrid>
              <a:tr h="394802">
                <a:tc>
                  <a:txBody>
                    <a:bodyPr/>
                    <a:lstStyle/>
                    <a:p>
                      <a:r>
                        <a:rPr lang="en-US" sz="2800" dirty="0">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EA9CA"/>
                    </a:solidFill>
                  </a:tcPr>
                </a:tc>
                <a:tc>
                  <a:txBody>
                    <a:bodyPr/>
                    <a:lstStyle/>
                    <a:p>
                      <a:r>
                        <a:rPr lang="en-US" sz="2800" dirty="0">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AD7B3"/>
                    </a:solidFill>
                  </a:tcPr>
                </a:tc>
                <a:tc>
                  <a:txBody>
                    <a:bodyPr/>
                    <a:lstStyle/>
                    <a:p>
                      <a:r>
                        <a:rPr lang="en-US" sz="2800" dirty="0">
                          <a:solidFill>
                            <a:schemeClr val="tx1"/>
                          </a:solidFill>
                        </a:rPr>
                        <a:t>C</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EA9CA"/>
                    </a:solidFill>
                  </a:tcPr>
                </a:tc>
                <a:tc>
                  <a:txBody>
                    <a:bodyPr/>
                    <a:lstStyle/>
                    <a:p>
                      <a:r>
                        <a:rPr lang="en-US" sz="2800" b="1" dirty="0">
                          <a:solidFill>
                            <a:schemeClr val="tx1"/>
                          </a:solidFill>
                        </a:rPr>
                        <a:t>A</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AD7B3"/>
                    </a:solidFill>
                  </a:tcPr>
                </a:tc>
                <a:extLst>
                  <a:ext uri="{0D108BD9-81ED-4DB2-BD59-A6C34878D82A}">
                    <a16:rowId xmlns:a16="http://schemas.microsoft.com/office/drawing/2014/main" val="2937084802"/>
                  </a:ext>
                </a:extLst>
              </a:tr>
            </a:tbl>
          </a:graphicData>
        </a:graphic>
      </p:graphicFrame>
      <p:pic>
        <p:nvPicPr>
          <p:cNvPr id="30" name="Google Shape;319;p15">
            <a:extLst>
              <a:ext uri="{FF2B5EF4-FFF2-40B4-BE49-F238E27FC236}">
                <a16:creationId xmlns:a16="http://schemas.microsoft.com/office/drawing/2014/main" id="{E22FF69D-8FE9-4BB5-AEE1-60C81C0EF2B7}"/>
              </a:ext>
            </a:extLst>
          </p:cNvPr>
          <p:cNvPicPr preferRelativeResize="0"/>
          <p:nvPr/>
        </p:nvPicPr>
        <p:blipFill rotWithShape="1">
          <a:blip r:embed="rId2">
            <a:alphaModFix/>
          </a:blip>
          <a:srcRect/>
          <a:stretch/>
        </p:blipFill>
        <p:spPr>
          <a:xfrm flipH="1">
            <a:off x="2980868" y="5890655"/>
            <a:ext cx="1244600" cy="902023"/>
          </a:xfrm>
          <a:prstGeom prst="rect">
            <a:avLst/>
          </a:prstGeom>
          <a:noFill/>
          <a:ln>
            <a:noFill/>
          </a:ln>
        </p:spPr>
      </p:pic>
      <p:cxnSp>
        <p:nvCxnSpPr>
          <p:cNvPr id="31" name="Straight Connector 30">
            <a:extLst>
              <a:ext uri="{FF2B5EF4-FFF2-40B4-BE49-F238E27FC236}">
                <a16:creationId xmlns:a16="http://schemas.microsoft.com/office/drawing/2014/main" id="{4CE65C2F-C5FB-4534-AC43-FD9AD65E7A97}"/>
              </a:ext>
            </a:extLst>
          </p:cNvPr>
          <p:cNvCxnSpPr>
            <a:cxnSpLocks/>
          </p:cNvCxnSpPr>
          <p:nvPr/>
        </p:nvCxnSpPr>
        <p:spPr>
          <a:xfrm flipV="1">
            <a:off x="4210954" y="4594023"/>
            <a:ext cx="2160815" cy="48251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C366E50F-B9BC-47A2-9B31-826CB91E7929}"/>
              </a:ext>
            </a:extLst>
          </p:cNvPr>
          <p:cNvSpPr/>
          <p:nvPr/>
        </p:nvSpPr>
        <p:spPr>
          <a:xfrm>
            <a:off x="2456536" y="2597791"/>
            <a:ext cx="464458" cy="440125"/>
          </a:xfrm>
          <a:prstGeom prst="rect">
            <a:avLst/>
          </a:prstGeom>
          <a:solidFill>
            <a:schemeClr val="accent5">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A</a:t>
            </a:r>
          </a:p>
        </p:txBody>
      </p:sp>
      <p:sp>
        <p:nvSpPr>
          <p:cNvPr id="35" name="Rectangle 34">
            <a:extLst>
              <a:ext uri="{FF2B5EF4-FFF2-40B4-BE49-F238E27FC236}">
                <a16:creationId xmlns:a16="http://schemas.microsoft.com/office/drawing/2014/main" id="{66CCD568-091F-4BE3-B2F9-8DE62E933B37}"/>
              </a:ext>
            </a:extLst>
          </p:cNvPr>
          <p:cNvSpPr/>
          <p:nvPr/>
        </p:nvSpPr>
        <p:spPr>
          <a:xfrm>
            <a:off x="2442020" y="3726139"/>
            <a:ext cx="464458" cy="440125"/>
          </a:xfrm>
          <a:prstGeom prst="rect">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p>
        </p:txBody>
      </p:sp>
      <p:sp>
        <p:nvSpPr>
          <p:cNvPr id="36" name="Rectangle 35">
            <a:extLst>
              <a:ext uri="{FF2B5EF4-FFF2-40B4-BE49-F238E27FC236}">
                <a16:creationId xmlns:a16="http://schemas.microsoft.com/office/drawing/2014/main" id="{66C0F009-A9A7-4B96-BBFE-398F8B36BCA5}"/>
              </a:ext>
            </a:extLst>
          </p:cNvPr>
          <p:cNvSpPr/>
          <p:nvPr/>
        </p:nvSpPr>
        <p:spPr>
          <a:xfrm>
            <a:off x="2454723" y="4849695"/>
            <a:ext cx="464458" cy="440125"/>
          </a:xfrm>
          <a:prstGeom prst="rect">
            <a:avLst/>
          </a:prstGeom>
          <a:solidFill>
            <a:schemeClr val="bg2">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C</a:t>
            </a:r>
          </a:p>
        </p:txBody>
      </p:sp>
      <p:sp>
        <p:nvSpPr>
          <p:cNvPr id="37" name="Rectangle 36">
            <a:extLst>
              <a:ext uri="{FF2B5EF4-FFF2-40B4-BE49-F238E27FC236}">
                <a16:creationId xmlns:a16="http://schemas.microsoft.com/office/drawing/2014/main" id="{C33C7B76-C296-4B4C-9900-F63235DD60C6}"/>
              </a:ext>
            </a:extLst>
          </p:cNvPr>
          <p:cNvSpPr/>
          <p:nvPr/>
        </p:nvSpPr>
        <p:spPr>
          <a:xfrm>
            <a:off x="2454723" y="6028183"/>
            <a:ext cx="464458" cy="440125"/>
          </a:xfrm>
          <a:prstGeom prst="rect">
            <a:avLst/>
          </a:prstGeom>
          <a:solidFill>
            <a:srgbClr val="64768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D</a:t>
            </a:r>
          </a:p>
        </p:txBody>
      </p:sp>
      <p:sp>
        <p:nvSpPr>
          <p:cNvPr id="38" name="TextBox 37">
            <a:extLst>
              <a:ext uri="{FF2B5EF4-FFF2-40B4-BE49-F238E27FC236}">
                <a16:creationId xmlns:a16="http://schemas.microsoft.com/office/drawing/2014/main" id="{5F5351D4-C138-4AC0-B283-8EBED43B83DA}"/>
              </a:ext>
            </a:extLst>
          </p:cNvPr>
          <p:cNvSpPr txBox="1"/>
          <p:nvPr/>
        </p:nvSpPr>
        <p:spPr>
          <a:xfrm>
            <a:off x="4862275" y="3066560"/>
            <a:ext cx="954321" cy="461665"/>
          </a:xfrm>
          <a:prstGeom prst="rect">
            <a:avLst/>
          </a:prstGeom>
          <a:noFill/>
        </p:spPr>
        <p:txBody>
          <a:bodyPr wrap="square" rtlCol="0">
            <a:spAutoFit/>
          </a:bodyPr>
          <a:lstStyle/>
          <a:p>
            <a:r>
              <a:rPr lang="en-US" sz="2400" b="1" dirty="0"/>
              <a:t>Data</a:t>
            </a:r>
          </a:p>
        </p:txBody>
      </p:sp>
      <p:sp>
        <p:nvSpPr>
          <p:cNvPr id="39" name="TextBox 38">
            <a:extLst>
              <a:ext uri="{FF2B5EF4-FFF2-40B4-BE49-F238E27FC236}">
                <a16:creationId xmlns:a16="http://schemas.microsoft.com/office/drawing/2014/main" id="{6C46DC16-4C9B-476D-B941-20341FC9742B}"/>
              </a:ext>
            </a:extLst>
          </p:cNvPr>
          <p:cNvSpPr txBox="1"/>
          <p:nvPr/>
        </p:nvSpPr>
        <p:spPr>
          <a:xfrm>
            <a:off x="4417766" y="3597412"/>
            <a:ext cx="954321" cy="461665"/>
          </a:xfrm>
          <a:prstGeom prst="rect">
            <a:avLst/>
          </a:prstGeom>
          <a:noFill/>
        </p:spPr>
        <p:txBody>
          <a:bodyPr wrap="square" rtlCol="0">
            <a:spAutoFit/>
          </a:bodyPr>
          <a:lstStyle/>
          <a:p>
            <a:r>
              <a:rPr lang="en-US" sz="2400" b="1" dirty="0"/>
              <a:t>Idle</a:t>
            </a:r>
          </a:p>
        </p:txBody>
      </p:sp>
      <p:sp>
        <p:nvSpPr>
          <p:cNvPr id="40" name="TextBox 39">
            <a:extLst>
              <a:ext uri="{FF2B5EF4-FFF2-40B4-BE49-F238E27FC236}">
                <a16:creationId xmlns:a16="http://schemas.microsoft.com/office/drawing/2014/main" id="{E6A2C8CE-1A86-409E-83F7-3BA9A3591853}"/>
              </a:ext>
            </a:extLst>
          </p:cNvPr>
          <p:cNvSpPr txBox="1"/>
          <p:nvPr/>
        </p:nvSpPr>
        <p:spPr>
          <a:xfrm>
            <a:off x="4394165" y="4489962"/>
            <a:ext cx="954321" cy="461665"/>
          </a:xfrm>
          <a:prstGeom prst="rect">
            <a:avLst/>
          </a:prstGeom>
          <a:noFill/>
        </p:spPr>
        <p:txBody>
          <a:bodyPr wrap="square" rtlCol="0">
            <a:spAutoFit/>
          </a:bodyPr>
          <a:lstStyle/>
          <a:p>
            <a:r>
              <a:rPr lang="en-US" sz="2400" b="1" dirty="0"/>
              <a:t>Data</a:t>
            </a:r>
          </a:p>
        </p:txBody>
      </p:sp>
      <p:sp>
        <p:nvSpPr>
          <p:cNvPr id="41" name="TextBox 40">
            <a:extLst>
              <a:ext uri="{FF2B5EF4-FFF2-40B4-BE49-F238E27FC236}">
                <a16:creationId xmlns:a16="http://schemas.microsoft.com/office/drawing/2014/main" id="{8758AEED-C5F2-498F-BF56-14E1538F2209}"/>
              </a:ext>
            </a:extLst>
          </p:cNvPr>
          <p:cNvSpPr txBox="1"/>
          <p:nvPr/>
        </p:nvSpPr>
        <p:spPr>
          <a:xfrm>
            <a:off x="4239982" y="5397045"/>
            <a:ext cx="954321" cy="461665"/>
          </a:xfrm>
          <a:prstGeom prst="rect">
            <a:avLst/>
          </a:prstGeom>
          <a:noFill/>
        </p:spPr>
        <p:txBody>
          <a:bodyPr wrap="square" rtlCol="0">
            <a:spAutoFit/>
          </a:bodyPr>
          <a:lstStyle/>
          <a:p>
            <a:r>
              <a:rPr lang="en-US" sz="2400" b="1" dirty="0"/>
              <a:t>Idle</a:t>
            </a:r>
          </a:p>
        </p:txBody>
      </p:sp>
      <p:sp>
        <p:nvSpPr>
          <p:cNvPr id="42" name="TextBox 41">
            <a:extLst>
              <a:ext uri="{FF2B5EF4-FFF2-40B4-BE49-F238E27FC236}">
                <a16:creationId xmlns:a16="http://schemas.microsoft.com/office/drawing/2014/main" id="{58A868ED-352D-408A-B19E-C78128B74D92}"/>
              </a:ext>
            </a:extLst>
          </p:cNvPr>
          <p:cNvSpPr txBox="1"/>
          <p:nvPr/>
        </p:nvSpPr>
        <p:spPr>
          <a:xfrm>
            <a:off x="8208054" y="3218307"/>
            <a:ext cx="1172484" cy="1015663"/>
          </a:xfrm>
          <a:prstGeom prst="rect">
            <a:avLst/>
          </a:prstGeom>
          <a:noFill/>
        </p:spPr>
        <p:txBody>
          <a:bodyPr wrap="square" rtlCol="0">
            <a:spAutoFit/>
          </a:bodyPr>
          <a:lstStyle/>
          <a:p>
            <a:r>
              <a:rPr lang="en-US" sz="6000" b="1" dirty="0"/>
              <a:t>….</a:t>
            </a:r>
          </a:p>
        </p:txBody>
      </p:sp>
    </p:spTree>
    <p:extLst>
      <p:ext uri="{BB962C8B-B14F-4D97-AF65-F5344CB8AC3E}">
        <p14:creationId xmlns:p14="http://schemas.microsoft.com/office/powerpoint/2010/main" val="1036058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animBg="1"/>
      <p:bldP spid="16" grpId="0"/>
      <p:bldP spid="34" grpId="0" animBg="1"/>
      <p:bldP spid="35" grpId="0" animBg="1"/>
      <p:bldP spid="36" grpId="0" animBg="1"/>
      <p:bldP spid="37" grpId="0" animBg="1"/>
      <p:bldP spid="38" grpId="0"/>
      <p:bldP spid="39" grpId="0"/>
      <p:bldP spid="40" grpId="0"/>
      <p:bldP spid="41" grpId="0"/>
      <p:bldP spid="42"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9900" y="1182231"/>
            <a:ext cx="9029700" cy="2246769"/>
          </a:xfrm>
          <a:prstGeom prst="rect">
            <a:avLst/>
          </a:prstGeom>
          <a:noFill/>
        </p:spPr>
        <p:txBody>
          <a:bodyPr wrap="square">
            <a:spAutoFit/>
          </a:bodyPr>
          <a:lstStyle/>
          <a:p>
            <a:pPr>
              <a:lnSpc>
                <a:spcPts val="2800"/>
              </a:lnSpc>
            </a:pPr>
            <a:r>
              <a:rPr lang="en-US" sz="2800" b="1" dirty="0">
                <a:latin typeface="+mj-lt"/>
                <a:cs typeface="Times New Roman" panose="02020603050405020304" pitchFamily="18" charset="0"/>
              </a:rPr>
              <a:t>Frequency division multiplexing (FDM) is a technique of multiplexing which means combining more than one signal over a shared medium. </a:t>
            </a:r>
          </a:p>
          <a:p>
            <a:pPr>
              <a:lnSpc>
                <a:spcPts val="2800"/>
              </a:lnSpc>
            </a:pPr>
            <a:endParaRPr lang="en-US" sz="2800" b="1" dirty="0">
              <a:latin typeface="+mj-lt"/>
              <a:cs typeface="Times New Roman" panose="02020603050405020304" pitchFamily="18" charset="0"/>
            </a:endParaRPr>
          </a:p>
          <a:p>
            <a:pPr>
              <a:lnSpc>
                <a:spcPts val="2800"/>
              </a:lnSpc>
            </a:pPr>
            <a:r>
              <a:rPr lang="en-US" sz="2800" b="1" dirty="0">
                <a:latin typeface="+mj-lt"/>
                <a:cs typeface="Times New Roman" panose="02020603050405020304" pitchFamily="18" charset="0"/>
              </a:rPr>
              <a:t>In FDM, signals of different frequencies are combined for concurrent transmission.</a:t>
            </a:r>
          </a:p>
        </p:txBody>
      </p:sp>
      <p:sp>
        <p:nvSpPr>
          <p:cNvPr id="5" name="Title 1">
            <a:extLst>
              <a:ext uri="{FF2B5EF4-FFF2-40B4-BE49-F238E27FC236}">
                <a16:creationId xmlns:a16="http://schemas.microsoft.com/office/drawing/2014/main" id="{5B2AFB64-2642-483D-8EC6-206F61E70B20}"/>
              </a:ext>
            </a:extLst>
          </p:cNvPr>
          <p:cNvSpPr>
            <a:spLocks noGrp="1"/>
          </p:cNvSpPr>
          <p:nvPr>
            <p:ph type="title"/>
          </p:nvPr>
        </p:nvSpPr>
        <p:spPr>
          <a:xfrm>
            <a:off x="0" y="38476"/>
            <a:ext cx="12192000" cy="672723"/>
          </a:xfrm>
        </p:spPr>
        <p:txBody>
          <a:bodyPr>
            <a:noAutofit/>
          </a:bodyPr>
          <a:lstStyle/>
          <a:p>
            <a:pPr algn="ctr"/>
            <a:r>
              <a:rPr lang="en-IN" sz="4000" b="1" dirty="0">
                <a:solidFill>
                  <a:srgbClr val="5A0000"/>
                </a:solidFill>
                <a:latin typeface="Arial" panose="020B0604020202020204" pitchFamily="34" charset="0"/>
                <a:cs typeface="Arial" panose="020B0604020202020204" pitchFamily="34" charset="0"/>
              </a:rPr>
              <a:t>Frequency Division </a:t>
            </a:r>
            <a:r>
              <a:rPr lang="en-US" sz="4000" b="1" dirty="0">
                <a:solidFill>
                  <a:srgbClr val="5A0000"/>
                </a:solidFill>
                <a:latin typeface="Times New Roman" panose="02020603050405020304" pitchFamily="18" charset="0"/>
                <a:cs typeface="Times New Roman" panose="02020603050405020304" pitchFamily="18" charset="0"/>
              </a:rPr>
              <a:t>Multiplexing </a:t>
            </a:r>
            <a:r>
              <a:rPr lang="en-IN" sz="4000" b="1" dirty="0">
                <a:solidFill>
                  <a:srgbClr val="5A0000"/>
                </a:solidFill>
                <a:latin typeface="Arial" panose="020B0604020202020204" pitchFamily="34" charset="0"/>
                <a:cs typeface="Arial" panose="020B0604020202020204" pitchFamily="34" charset="0"/>
              </a:rPr>
              <a:t>(FDM)</a:t>
            </a:r>
          </a:p>
        </p:txBody>
      </p:sp>
    </p:spTree>
    <p:extLst>
      <p:ext uri="{BB962C8B-B14F-4D97-AF65-F5344CB8AC3E}">
        <p14:creationId xmlns:p14="http://schemas.microsoft.com/office/powerpoint/2010/main" val="147286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943225" y="963825"/>
            <a:ext cx="9029700" cy="5093702"/>
          </a:xfrm>
          <a:prstGeom prst="rect">
            <a:avLst/>
          </a:prstGeom>
          <a:noFill/>
        </p:spPr>
        <p:txBody>
          <a:bodyPr wrap="square">
            <a:spAutoFit/>
          </a:bodyPr>
          <a:lstStyle/>
          <a:p>
            <a:pPr>
              <a:lnSpc>
                <a:spcPts val="2600"/>
              </a:lnSpc>
            </a:pPr>
            <a:r>
              <a:rPr lang="en-US" sz="2800" b="1" dirty="0">
                <a:solidFill>
                  <a:srgbClr val="002060"/>
                </a:solidFill>
                <a:latin typeface="+mj-lt"/>
                <a:cs typeface="Times New Roman" panose="02020603050405020304" pitchFamily="18" charset="0"/>
              </a:rPr>
              <a:t>Concept and Process:</a:t>
            </a:r>
          </a:p>
          <a:p>
            <a:pPr>
              <a:lnSpc>
                <a:spcPts val="2600"/>
              </a:lnSpc>
            </a:pPr>
            <a:endParaRPr lang="en-US" sz="2800" b="1" dirty="0">
              <a:latin typeface="+mj-lt"/>
              <a:cs typeface="Times New Roman" panose="02020603050405020304" pitchFamily="18" charset="0"/>
            </a:endParaRPr>
          </a:p>
          <a:p>
            <a:pPr>
              <a:lnSpc>
                <a:spcPts val="2600"/>
              </a:lnSpc>
            </a:pPr>
            <a:r>
              <a:rPr lang="en-US" sz="2800" b="1" dirty="0">
                <a:latin typeface="+mj-lt"/>
                <a:cs typeface="Times New Roman" panose="02020603050405020304" pitchFamily="18" charset="0"/>
              </a:rPr>
              <a:t>In FDM, the total bandwidth is divided to a set of frequency bands that do not overlap. </a:t>
            </a:r>
          </a:p>
          <a:p>
            <a:pPr>
              <a:lnSpc>
                <a:spcPts val="2600"/>
              </a:lnSpc>
            </a:pPr>
            <a:endParaRPr lang="en-US" sz="2800" b="1" dirty="0">
              <a:latin typeface="+mj-lt"/>
              <a:cs typeface="Times New Roman" panose="02020603050405020304" pitchFamily="18" charset="0"/>
            </a:endParaRPr>
          </a:p>
          <a:p>
            <a:pPr>
              <a:lnSpc>
                <a:spcPts val="2600"/>
              </a:lnSpc>
            </a:pPr>
            <a:r>
              <a:rPr lang="en-US" sz="2800" b="1" dirty="0">
                <a:latin typeface="+mj-lt"/>
                <a:cs typeface="Times New Roman" panose="02020603050405020304" pitchFamily="18" charset="0"/>
              </a:rPr>
              <a:t>Each of these bands is a carrier of a different signal that is generated and modulated by one of the sending devices. </a:t>
            </a:r>
          </a:p>
          <a:p>
            <a:pPr>
              <a:lnSpc>
                <a:spcPts val="2600"/>
              </a:lnSpc>
            </a:pPr>
            <a:r>
              <a:rPr lang="en-US" sz="2800" b="1" dirty="0">
                <a:latin typeface="+mj-lt"/>
                <a:cs typeface="Times New Roman" panose="02020603050405020304" pitchFamily="18" charset="0"/>
              </a:rPr>
              <a:t>The modulated signals are combined together using a </a:t>
            </a:r>
            <a:r>
              <a:rPr lang="en-US" sz="2800" b="1" dirty="0">
                <a:solidFill>
                  <a:srgbClr val="002060"/>
                </a:solidFill>
                <a:latin typeface="+mj-lt"/>
                <a:cs typeface="Times New Roman" panose="02020603050405020304" pitchFamily="18" charset="0"/>
              </a:rPr>
              <a:t>multiplexer (MUX) </a:t>
            </a:r>
            <a:r>
              <a:rPr lang="en-US" sz="2800" b="1" dirty="0">
                <a:latin typeface="+mj-lt"/>
                <a:cs typeface="Times New Roman" panose="02020603050405020304" pitchFamily="18" charset="0"/>
              </a:rPr>
              <a:t>in the sending end. </a:t>
            </a:r>
          </a:p>
          <a:p>
            <a:pPr>
              <a:lnSpc>
                <a:spcPts val="2600"/>
              </a:lnSpc>
            </a:pPr>
            <a:endParaRPr lang="en-US" sz="2800" b="1" dirty="0">
              <a:latin typeface="+mj-lt"/>
              <a:cs typeface="Times New Roman" panose="02020603050405020304" pitchFamily="18" charset="0"/>
            </a:endParaRPr>
          </a:p>
          <a:p>
            <a:pPr>
              <a:lnSpc>
                <a:spcPts val="2600"/>
              </a:lnSpc>
            </a:pPr>
            <a:endParaRPr lang="en-US" sz="2800" b="1" dirty="0">
              <a:latin typeface="+mj-lt"/>
              <a:cs typeface="Times New Roman" panose="02020603050405020304" pitchFamily="18" charset="0"/>
            </a:endParaRPr>
          </a:p>
          <a:p>
            <a:pPr>
              <a:lnSpc>
                <a:spcPts val="2600"/>
              </a:lnSpc>
            </a:pPr>
            <a:r>
              <a:rPr lang="en-US" sz="2800" b="1" i="1" dirty="0">
                <a:solidFill>
                  <a:srgbClr val="002060"/>
                </a:solidFill>
                <a:latin typeface="+mj-lt"/>
                <a:cs typeface="Times New Roman" panose="02020603050405020304" pitchFamily="18" charset="0"/>
              </a:rPr>
              <a:t>The frequency bands are separated from one another by strips of unused frequencies called the guard bands, to prevent overlapping of signals.</a:t>
            </a:r>
          </a:p>
        </p:txBody>
      </p:sp>
      <p:sp>
        <p:nvSpPr>
          <p:cNvPr id="5" name="Title 1">
            <a:extLst>
              <a:ext uri="{FF2B5EF4-FFF2-40B4-BE49-F238E27FC236}">
                <a16:creationId xmlns:a16="http://schemas.microsoft.com/office/drawing/2014/main" id="{6D26B798-0717-483F-A4A1-1E1042A49B39}"/>
              </a:ext>
            </a:extLst>
          </p:cNvPr>
          <p:cNvSpPr>
            <a:spLocks noGrp="1"/>
          </p:cNvSpPr>
          <p:nvPr>
            <p:ph type="title"/>
          </p:nvPr>
        </p:nvSpPr>
        <p:spPr>
          <a:xfrm>
            <a:off x="0" y="38476"/>
            <a:ext cx="12192000" cy="672723"/>
          </a:xfrm>
        </p:spPr>
        <p:txBody>
          <a:bodyPr>
            <a:noAutofit/>
          </a:bodyPr>
          <a:lstStyle/>
          <a:p>
            <a:pPr algn="ctr"/>
            <a:r>
              <a:rPr lang="en-IN" sz="4000" b="1" dirty="0">
                <a:solidFill>
                  <a:srgbClr val="5A0000"/>
                </a:solidFill>
                <a:latin typeface="Arial" panose="020B0604020202020204" pitchFamily="34" charset="0"/>
                <a:cs typeface="Arial" panose="020B0604020202020204" pitchFamily="34" charset="0"/>
              </a:rPr>
              <a:t>Frequency Division </a:t>
            </a:r>
            <a:r>
              <a:rPr lang="en-US" sz="4000" b="1" dirty="0">
                <a:solidFill>
                  <a:srgbClr val="5A0000"/>
                </a:solidFill>
                <a:latin typeface="Times New Roman" panose="02020603050405020304" pitchFamily="18" charset="0"/>
                <a:cs typeface="Times New Roman" panose="02020603050405020304" pitchFamily="18" charset="0"/>
              </a:rPr>
              <a:t>Multiplexing </a:t>
            </a:r>
            <a:r>
              <a:rPr lang="en-IN" sz="4000" b="1" dirty="0">
                <a:solidFill>
                  <a:srgbClr val="5A0000"/>
                </a:solidFill>
                <a:latin typeface="Arial" panose="020B0604020202020204" pitchFamily="34" charset="0"/>
                <a:cs typeface="Arial" panose="020B0604020202020204" pitchFamily="34" charset="0"/>
              </a:rPr>
              <a:t>(FDM)</a:t>
            </a:r>
          </a:p>
        </p:txBody>
      </p:sp>
    </p:spTree>
    <p:extLst>
      <p:ext uri="{BB962C8B-B14F-4D97-AF65-F5344CB8AC3E}">
        <p14:creationId xmlns:p14="http://schemas.microsoft.com/office/powerpoint/2010/main" val="62231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9900" y="1421025"/>
            <a:ext cx="9029700" cy="3426579"/>
          </a:xfrm>
          <a:prstGeom prst="rect">
            <a:avLst/>
          </a:prstGeom>
          <a:noFill/>
        </p:spPr>
        <p:txBody>
          <a:bodyPr wrap="square">
            <a:spAutoFit/>
          </a:bodyPr>
          <a:lstStyle/>
          <a:p>
            <a:pPr>
              <a:lnSpc>
                <a:spcPts val="2600"/>
              </a:lnSpc>
            </a:pPr>
            <a:r>
              <a:rPr lang="en-US" sz="2800" b="1" dirty="0">
                <a:solidFill>
                  <a:srgbClr val="002060"/>
                </a:solidFill>
                <a:latin typeface="+mj-lt"/>
                <a:cs typeface="Times New Roman" panose="02020603050405020304" pitchFamily="18" charset="0"/>
              </a:rPr>
              <a:t>Concept and Process:</a:t>
            </a:r>
          </a:p>
          <a:p>
            <a:pPr>
              <a:lnSpc>
                <a:spcPts val="2600"/>
              </a:lnSpc>
            </a:pPr>
            <a:endParaRPr lang="en-US" sz="2800" b="1" dirty="0">
              <a:latin typeface="+mj-lt"/>
              <a:cs typeface="Times New Roman" panose="02020603050405020304" pitchFamily="18" charset="0"/>
            </a:endParaRPr>
          </a:p>
          <a:p>
            <a:pPr>
              <a:lnSpc>
                <a:spcPts val="2600"/>
              </a:lnSpc>
            </a:pPr>
            <a:r>
              <a:rPr lang="en-US" sz="2800" b="1" dirty="0">
                <a:latin typeface="+mj-lt"/>
                <a:cs typeface="Times New Roman" panose="02020603050405020304" pitchFamily="18" charset="0"/>
              </a:rPr>
              <a:t>The combined signal is transmitted over the communication channel, thus allowing multiple independent data streams to be transmitted simultaneously. </a:t>
            </a:r>
          </a:p>
          <a:p>
            <a:pPr>
              <a:lnSpc>
                <a:spcPts val="2600"/>
              </a:lnSpc>
            </a:pPr>
            <a:endParaRPr lang="en-US" sz="2800" b="1" dirty="0">
              <a:latin typeface="+mj-lt"/>
              <a:cs typeface="Times New Roman" panose="02020603050405020304" pitchFamily="18" charset="0"/>
            </a:endParaRPr>
          </a:p>
          <a:p>
            <a:pPr>
              <a:lnSpc>
                <a:spcPts val="2600"/>
              </a:lnSpc>
            </a:pPr>
            <a:r>
              <a:rPr lang="en-US" sz="2800" b="1" dirty="0">
                <a:latin typeface="+mj-lt"/>
                <a:cs typeface="Times New Roman" panose="02020603050405020304" pitchFamily="18" charset="0"/>
              </a:rPr>
              <a:t>At the receiving end, the individual signals are extracted from the combined signal by the process of </a:t>
            </a:r>
            <a:r>
              <a:rPr lang="en-US" sz="2800" b="1" dirty="0">
                <a:solidFill>
                  <a:srgbClr val="002060"/>
                </a:solidFill>
                <a:latin typeface="+mj-lt"/>
                <a:cs typeface="Times New Roman" panose="02020603050405020304" pitchFamily="18" charset="0"/>
              </a:rPr>
              <a:t>demultiplexing (DEMUX).</a:t>
            </a:r>
          </a:p>
        </p:txBody>
      </p:sp>
      <p:sp>
        <p:nvSpPr>
          <p:cNvPr id="5" name="Title 1">
            <a:extLst>
              <a:ext uri="{FF2B5EF4-FFF2-40B4-BE49-F238E27FC236}">
                <a16:creationId xmlns:a16="http://schemas.microsoft.com/office/drawing/2014/main" id="{6D26B798-0717-483F-A4A1-1E1042A49B39}"/>
              </a:ext>
            </a:extLst>
          </p:cNvPr>
          <p:cNvSpPr>
            <a:spLocks noGrp="1"/>
          </p:cNvSpPr>
          <p:nvPr>
            <p:ph type="title"/>
          </p:nvPr>
        </p:nvSpPr>
        <p:spPr>
          <a:xfrm>
            <a:off x="0" y="38476"/>
            <a:ext cx="12192000" cy="672723"/>
          </a:xfrm>
        </p:spPr>
        <p:txBody>
          <a:bodyPr>
            <a:noAutofit/>
          </a:bodyPr>
          <a:lstStyle/>
          <a:p>
            <a:pPr algn="ctr"/>
            <a:r>
              <a:rPr lang="en-IN" sz="4000" b="1" dirty="0">
                <a:solidFill>
                  <a:srgbClr val="5A0000"/>
                </a:solidFill>
                <a:latin typeface="Arial" panose="020B0604020202020204" pitchFamily="34" charset="0"/>
                <a:cs typeface="Arial" panose="020B0604020202020204" pitchFamily="34" charset="0"/>
              </a:rPr>
              <a:t>Frequency Division </a:t>
            </a:r>
            <a:r>
              <a:rPr lang="en-US" sz="4000" b="1" dirty="0">
                <a:solidFill>
                  <a:srgbClr val="5A0000"/>
                </a:solidFill>
                <a:latin typeface="Times New Roman" panose="02020603050405020304" pitchFamily="18" charset="0"/>
                <a:cs typeface="Times New Roman" panose="02020603050405020304" pitchFamily="18" charset="0"/>
              </a:rPr>
              <a:t>Multiplexing </a:t>
            </a:r>
            <a:r>
              <a:rPr lang="en-IN" sz="4000" b="1" dirty="0">
                <a:solidFill>
                  <a:srgbClr val="5A0000"/>
                </a:solidFill>
                <a:latin typeface="Arial" panose="020B0604020202020204" pitchFamily="34" charset="0"/>
                <a:cs typeface="Arial" panose="020B0604020202020204" pitchFamily="34" charset="0"/>
              </a:rPr>
              <a:t>(FDM)</a:t>
            </a:r>
          </a:p>
        </p:txBody>
      </p:sp>
    </p:spTree>
    <p:extLst>
      <p:ext uri="{BB962C8B-B14F-4D97-AF65-F5344CB8AC3E}">
        <p14:creationId xmlns:p14="http://schemas.microsoft.com/office/powerpoint/2010/main" val="202543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0E9B0F5-A573-44D5-9FAF-D8DF77746153}"/>
              </a:ext>
            </a:extLst>
          </p:cNvPr>
          <p:cNvSpPr>
            <a:spLocks noGrp="1"/>
          </p:cNvSpPr>
          <p:nvPr>
            <p:ph type="title"/>
          </p:nvPr>
        </p:nvSpPr>
        <p:spPr>
          <a:xfrm>
            <a:off x="0" y="38476"/>
            <a:ext cx="12192000" cy="672723"/>
          </a:xfrm>
        </p:spPr>
        <p:txBody>
          <a:bodyPr>
            <a:noAutofit/>
          </a:bodyPr>
          <a:lstStyle/>
          <a:p>
            <a:pPr algn="ctr"/>
            <a:r>
              <a:rPr lang="en-IN" sz="4000" b="1" dirty="0">
                <a:solidFill>
                  <a:srgbClr val="5A0000"/>
                </a:solidFill>
                <a:latin typeface="Arial" panose="020B0604020202020204" pitchFamily="34" charset="0"/>
                <a:cs typeface="Arial" panose="020B0604020202020204" pitchFamily="34" charset="0"/>
              </a:rPr>
              <a:t>Frequency Division </a:t>
            </a:r>
            <a:r>
              <a:rPr lang="en-US" sz="4000" b="1" dirty="0">
                <a:solidFill>
                  <a:srgbClr val="5A0000"/>
                </a:solidFill>
                <a:latin typeface="Times New Roman" panose="02020603050405020304" pitchFamily="18" charset="0"/>
                <a:cs typeface="Times New Roman" panose="02020603050405020304" pitchFamily="18" charset="0"/>
              </a:rPr>
              <a:t>Multiplexing </a:t>
            </a:r>
            <a:r>
              <a:rPr lang="en-IN" sz="4000" b="1" dirty="0">
                <a:solidFill>
                  <a:srgbClr val="5A0000"/>
                </a:solidFill>
                <a:latin typeface="Arial" panose="020B0604020202020204" pitchFamily="34" charset="0"/>
                <a:cs typeface="Arial" panose="020B0604020202020204" pitchFamily="34" charset="0"/>
              </a:rPr>
              <a:t>(FDM)</a:t>
            </a:r>
          </a:p>
        </p:txBody>
      </p:sp>
      <p:grpSp>
        <p:nvGrpSpPr>
          <p:cNvPr id="3" name="Group 2">
            <a:extLst>
              <a:ext uri="{FF2B5EF4-FFF2-40B4-BE49-F238E27FC236}">
                <a16:creationId xmlns:a16="http://schemas.microsoft.com/office/drawing/2014/main" id="{567B3D6C-5ACC-48AC-BBF2-AF24F6D7397E}"/>
              </a:ext>
            </a:extLst>
          </p:cNvPr>
          <p:cNvGrpSpPr/>
          <p:nvPr/>
        </p:nvGrpSpPr>
        <p:grpSpPr>
          <a:xfrm>
            <a:off x="2987644" y="1903588"/>
            <a:ext cx="9051956" cy="4766631"/>
            <a:chOff x="1765300" y="1090319"/>
            <a:chExt cx="10274300" cy="5579901"/>
          </a:xfrm>
        </p:grpSpPr>
        <p:pic>
          <p:nvPicPr>
            <p:cNvPr id="5" name="Google Shape;319;p15">
              <a:extLst>
                <a:ext uri="{FF2B5EF4-FFF2-40B4-BE49-F238E27FC236}">
                  <a16:creationId xmlns:a16="http://schemas.microsoft.com/office/drawing/2014/main" id="{B2193241-E36B-40E8-B036-AD54E55F7A44}"/>
                </a:ext>
              </a:extLst>
            </p:cNvPr>
            <p:cNvPicPr preferRelativeResize="0"/>
            <p:nvPr/>
          </p:nvPicPr>
          <p:blipFill rotWithShape="1">
            <a:blip r:embed="rId2">
              <a:alphaModFix/>
            </a:blip>
            <a:srcRect/>
            <a:stretch/>
          </p:blipFill>
          <p:spPr>
            <a:xfrm flipH="1">
              <a:off x="1765300" y="1559948"/>
              <a:ext cx="1244600" cy="902023"/>
            </a:xfrm>
            <a:prstGeom prst="rect">
              <a:avLst/>
            </a:prstGeom>
            <a:noFill/>
            <a:ln>
              <a:noFill/>
            </a:ln>
          </p:spPr>
        </p:pic>
        <p:pic>
          <p:nvPicPr>
            <p:cNvPr id="8" name="Google Shape;319;p15">
              <a:extLst>
                <a:ext uri="{FF2B5EF4-FFF2-40B4-BE49-F238E27FC236}">
                  <a16:creationId xmlns:a16="http://schemas.microsoft.com/office/drawing/2014/main" id="{AFB91E13-E76D-4687-9ED5-95562085B44E}"/>
                </a:ext>
              </a:extLst>
            </p:cNvPr>
            <p:cNvPicPr preferRelativeResize="0"/>
            <p:nvPr/>
          </p:nvPicPr>
          <p:blipFill rotWithShape="1">
            <a:blip r:embed="rId2">
              <a:alphaModFix/>
            </a:blip>
            <a:srcRect/>
            <a:stretch/>
          </p:blipFill>
          <p:spPr>
            <a:xfrm flipH="1">
              <a:off x="1765300" y="2876113"/>
              <a:ext cx="1244600" cy="902023"/>
            </a:xfrm>
            <a:prstGeom prst="rect">
              <a:avLst/>
            </a:prstGeom>
            <a:noFill/>
            <a:ln>
              <a:noFill/>
            </a:ln>
          </p:spPr>
        </p:pic>
        <p:pic>
          <p:nvPicPr>
            <p:cNvPr id="9" name="Google Shape;319;p15">
              <a:extLst>
                <a:ext uri="{FF2B5EF4-FFF2-40B4-BE49-F238E27FC236}">
                  <a16:creationId xmlns:a16="http://schemas.microsoft.com/office/drawing/2014/main" id="{D24CC75F-FD23-48D5-B1B8-00CB9461EFC3}"/>
                </a:ext>
              </a:extLst>
            </p:cNvPr>
            <p:cNvPicPr preferRelativeResize="0"/>
            <p:nvPr/>
          </p:nvPicPr>
          <p:blipFill rotWithShape="1">
            <a:blip r:embed="rId2">
              <a:alphaModFix/>
            </a:blip>
            <a:srcRect/>
            <a:stretch/>
          </p:blipFill>
          <p:spPr>
            <a:xfrm flipH="1">
              <a:off x="1765300" y="4192278"/>
              <a:ext cx="1244600" cy="902023"/>
            </a:xfrm>
            <a:prstGeom prst="rect">
              <a:avLst/>
            </a:prstGeom>
            <a:noFill/>
            <a:ln>
              <a:noFill/>
            </a:ln>
          </p:spPr>
        </p:pic>
        <p:sp>
          <p:nvSpPr>
            <p:cNvPr id="14" name="TextBox 13">
              <a:extLst>
                <a:ext uri="{FF2B5EF4-FFF2-40B4-BE49-F238E27FC236}">
                  <a16:creationId xmlns:a16="http://schemas.microsoft.com/office/drawing/2014/main" id="{BE4962D9-34E1-47DA-9865-932A05465668}"/>
                </a:ext>
              </a:extLst>
            </p:cNvPr>
            <p:cNvSpPr txBox="1"/>
            <p:nvPr/>
          </p:nvSpPr>
          <p:spPr>
            <a:xfrm>
              <a:off x="4507214" y="3429000"/>
              <a:ext cx="369888" cy="1384995"/>
            </a:xfrm>
            <a:prstGeom prst="rect">
              <a:avLst/>
            </a:prstGeom>
            <a:noFill/>
          </p:spPr>
          <p:txBody>
            <a:bodyPr wrap="square" rtlCol="0">
              <a:spAutoFit/>
            </a:bodyPr>
            <a:lstStyle/>
            <a:p>
              <a:r>
                <a:rPr lang="en-US" sz="2800" b="1" dirty="0"/>
                <a:t>MUX</a:t>
              </a:r>
            </a:p>
          </p:txBody>
        </p:sp>
        <p:pic>
          <p:nvPicPr>
            <p:cNvPr id="17" name="Google Shape;319;p15">
              <a:extLst>
                <a:ext uri="{FF2B5EF4-FFF2-40B4-BE49-F238E27FC236}">
                  <a16:creationId xmlns:a16="http://schemas.microsoft.com/office/drawing/2014/main" id="{90040804-8711-479F-A12D-79EED95440F1}"/>
                </a:ext>
              </a:extLst>
            </p:cNvPr>
            <p:cNvPicPr preferRelativeResize="0"/>
            <p:nvPr/>
          </p:nvPicPr>
          <p:blipFill rotWithShape="1">
            <a:blip r:embed="rId2">
              <a:alphaModFix/>
            </a:blip>
            <a:srcRect/>
            <a:stretch/>
          </p:blipFill>
          <p:spPr>
            <a:xfrm flipH="1">
              <a:off x="1765300" y="5508443"/>
              <a:ext cx="1244600" cy="902023"/>
            </a:xfrm>
            <a:prstGeom prst="rect">
              <a:avLst/>
            </a:prstGeom>
            <a:noFill/>
            <a:ln>
              <a:noFill/>
            </a:ln>
          </p:spPr>
        </p:pic>
        <p:cxnSp>
          <p:nvCxnSpPr>
            <p:cNvPr id="18" name="Straight Connector 17">
              <a:extLst>
                <a:ext uri="{FF2B5EF4-FFF2-40B4-BE49-F238E27FC236}">
                  <a16:creationId xmlns:a16="http://schemas.microsoft.com/office/drawing/2014/main" id="{87CE2D4A-2ED5-4579-9C1F-4C462F36DCFF}"/>
                </a:ext>
              </a:extLst>
            </p:cNvPr>
            <p:cNvCxnSpPr>
              <a:cxnSpLocks/>
            </p:cNvCxnSpPr>
            <p:nvPr/>
          </p:nvCxnSpPr>
          <p:spPr>
            <a:xfrm flipV="1">
              <a:off x="2893887" y="5867192"/>
              <a:ext cx="1334404"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Google Shape;319;p15">
              <a:extLst>
                <a:ext uri="{FF2B5EF4-FFF2-40B4-BE49-F238E27FC236}">
                  <a16:creationId xmlns:a16="http://schemas.microsoft.com/office/drawing/2014/main" id="{015821F2-6258-457A-AA95-497454E80295}"/>
                </a:ext>
              </a:extLst>
            </p:cNvPr>
            <p:cNvPicPr preferRelativeResize="0"/>
            <p:nvPr/>
          </p:nvPicPr>
          <p:blipFill rotWithShape="1">
            <a:blip r:embed="rId2">
              <a:alphaModFix/>
            </a:blip>
            <a:srcRect/>
            <a:stretch/>
          </p:blipFill>
          <p:spPr>
            <a:xfrm>
              <a:off x="10795000" y="5508442"/>
              <a:ext cx="1244600" cy="902023"/>
            </a:xfrm>
            <a:prstGeom prst="rect">
              <a:avLst/>
            </a:prstGeom>
            <a:noFill/>
            <a:ln>
              <a:noFill/>
            </a:ln>
          </p:spPr>
        </p:pic>
        <p:pic>
          <p:nvPicPr>
            <p:cNvPr id="37" name="Google Shape;319;p15">
              <a:extLst>
                <a:ext uri="{FF2B5EF4-FFF2-40B4-BE49-F238E27FC236}">
                  <a16:creationId xmlns:a16="http://schemas.microsoft.com/office/drawing/2014/main" id="{27B2C8BF-427B-4B75-A0F5-A041FCA10CF9}"/>
                </a:ext>
              </a:extLst>
            </p:cNvPr>
            <p:cNvPicPr preferRelativeResize="0"/>
            <p:nvPr/>
          </p:nvPicPr>
          <p:blipFill rotWithShape="1">
            <a:blip r:embed="rId2">
              <a:alphaModFix/>
            </a:blip>
            <a:srcRect/>
            <a:stretch/>
          </p:blipFill>
          <p:spPr>
            <a:xfrm>
              <a:off x="10795000" y="4192278"/>
              <a:ext cx="1244600" cy="902023"/>
            </a:xfrm>
            <a:prstGeom prst="rect">
              <a:avLst/>
            </a:prstGeom>
            <a:noFill/>
            <a:ln>
              <a:noFill/>
            </a:ln>
          </p:spPr>
        </p:pic>
        <p:pic>
          <p:nvPicPr>
            <p:cNvPr id="38" name="Google Shape;319;p15">
              <a:extLst>
                <a:ext uri="{FF2B5EF4-FFF2-40B4-BE49-F238E27FC236}">
                  <a16:creationId xmlns:a16="http://schemas.microsoft.com/office/drawing/2014/main" id="{22A5A5E4-984B-4F29-9666-4BB50C5B4374}"/>
                </a:ext>
              </a:extLst>
            </p:cNvPr>
            <p:cNvPicPr preferRelativeResize="0"/>
            <p:nvPr/>
          </p:nvPicPr>
          <p:blipFill rotWithShape="1">
            <a:blip r:embed="rId2">
              <a:alphaModFix/>
            </a:blip>
            <a:srcRect/>
            <a:stretch/>
          </p:blipFill>
          <p:spPr>
            <a:xfrm>
              <a:off x="10795000" y="2876112"/>
              <a:ext cx="1244600" cy="902023"/>
            </a:xfrm>
            <a:prstGeom prst="rect">
              <a:avLst/>
            </a:prstGeom>
            <a:noFill/>
            <a:ln>
              <a:noFill/>
            </a:ln>
          </p:spPr>
        </p:pic>
        <p:pic>
          <p:nvPicPr>
            <p:cNvPr id="39" name="Google Shape;319;p15">
              <a:extLst>
                <a:ext uri="{FF2B5EF4-FFF2-40B4-BE49-F238E27FC236}">
                  <a16:creationId xmlns:a16="http://schemas.microsoft.com/office/drawing/2014/main" id="{8DD5A062-548C-4AF1-ABE5-C53FC37CBDAF}"/>
                </a:ext>
              </a:extLst>
            </p:cNvPr>
            <p:cNvPicPr preferRelativeResize="0"/>
            <p:nvPr/>
          </p:nvPicPr>
          <p:blipFill rotWithShape="1">
            <a:blip r:embed="rId2">
              <a:alphaModFix/>
            </a:blip>
            <a:srcRect/>
            <a:stretch/>
          </p:blipFill>
          <p:spPr>
            <a:xfrm>
              <a:off x="10795000" y="1316006"/>
              <a:ext cx="1244600" cy="902023"/>
            </a:xfrm>
            <a:prstGeom prst="rect">
              <a:avLst/>
            </a:prstGeom>
            <a:noFill/>
            <a:ln>
              <a:noFill/>
            </a:ln>
          </p:spPr>
        </p:pic>
        <p:sp>
          <p:nvSpPr>
            <p:cNvPr id="40" name="Parallelogram 18">
              <a:extLst>
                <a:ext uri="{FF2B5EF4-FFF2-40B4-BE49-F238E27FC236}">
                  <a16:creationId xmlns:a16="http://schemas.microsoft.com/office/drawing/2014/main" id="{65987767-AC72-4E62-AD95-9F6D83749107}"/>
                </a:ext>
              </a:extLst>
            </p:cNvPr>
            <p:cNvSpPr/>
            <p:nvPr/>
          </p:nvSpPr>
          <p:spPr>
            <a:xfrm flipH="1">
              <a:off x="4228291" y="1376165"/>
              <a:ext cx="1297623" cy="5274261"/>
            </a:xfrm>
            <a:custGeom>
              <a:avLst/>
              <a:gdLst>
                <a:gd name="connsiteX0" fmla="*/ 0 w 2743200"/>
                <a:gd name="connsiteY0" fmla="*/ 2978487 h 2978487"/>
                <a:gd name="connsiteX1" fmla="*/ 1063182 w 2743200"/>
                <a:gd name="connsiteY1" fmla="*/ 0 h 2978487"/>
                <a:gd name="connsiteX2" fmla="*/ 2743200 w 2743200"/>
                <a:gd name="connsiteY2" fmla="*/ 0 h 2978487"/>
                <a:gd name="connsiteX3" fmla="*/ 1680018 w 2743200"/>
                <a:gd name="connsiteY3" fmla="*/ 2978487 h 2978487"/>
                <a:gd name="connsiteX4" fmla="*/ 0 w 2743200"/>
                <a:gd name="connsiteY4" fmla="*/ 2978487 h 2978487"/>
                <a:gd name="connsiteX0" fmla="*/ 0 w 2743200"/>
                <a:gd name="connsiteY0" fmla="*/ 2978487 h 2978487"/>
                <a:gd name="connsiteX1" fmla="*/ 526153 w 2743200"/>
                <a:gd name="connsiteY1" fmla="*/ 783772 h 2978487"/>
                <a:gd name="connsiteX2" fmla="*/ 2743200 w 2743200"/>
                <a:gd name="connsiteY2" fmla="*/ 0 h 2978487"/>
                <a:gd name="connsiteX3" fmla="*/ 1680018 w 2743200"/>
                <a:gd name="connsiteY3" fmla="*/ 2978487 h 2978487"/>
                <a:gd name="connsiteX4" fmla="*/ 0 w 2743200"/>
                <a:gd name="connsiteY4" fmla="*/ 2978487 h 2978487"/>
                <a:gd name="connsiteX0" fmla="*/ 0 w 2743200"/>
                <a:gd name="connsiteY0" fmla="*/ 2978487 h 2978487"/>
                <a:gd name="connsiteX1" fmla="*/ 526153 w 2743200"/>
                <a:gd name="connsiteY1" fmla="*/ 783772 h 2978487"/>
                <a:gd name="connsiteX2" fmla="*/ 2743200 w 2743200"/>
                <a:gd name="connsiteY2" fmla="*/ 0 h 2978487"/>
                <a:gd name="connsiteX3" fmla="*/ 2217047 w 2743200"/>
                <a:gd name="connsiteY3" fmla="*/ 2354373 h 2978487"/>
                <a:gd name="connsiteX4" fmla="*/ 0 w 2743200"/>
                <a:gd name="connsiteY4" fmla="*/ 2978487 h 2978487"/>
                <a:gd name="connsiteX0" fmla="*/ 10875 w 2754075"/>
                <a:gd name="connsiteY0" fmla="*/ 2978487 h 2978487"/>
                <a:gd name="connsiteX1" fmla="*/ 0 w 2754075"/>
                <a:gd name="connsiteY1" fmla="*/ 196899 h 2978487"/>
                <a:gd name="connsiteX2" fmla="*/ 2754075 w 2754075"/>
                <a:gd name="connsiteY2" fmla="*/ 0 h 2978487"/>
                <a:gd name="connsiteX3" fmla="*/ 2227922 w 2754075"/>
                <a:gd name="connsiteY3" fmla="*/ 2354373 h 2978487"/>
                <a:gd name="connsiteX4" fmla="*/ 10875 w 2754075"/>
                <a:gd name="connsiteY4" fmla="*/ 2978487 h 2978487"/>
                <a:gd name="connsiteX0" fmla="*/ 39904 w 2783104"/>
                <a:gd name="connsiteY0" fmla="*/ 2978487 h 2978487"/>
                <a:gd name="connsiteX1" fmla="*/ 0 w 2783104"/>
                <a:gd name="connsiteY1" fmla="*/ 196899 h 2978487"/>
                <a:gd name="connsiteX2" fmla="*/ 2783104 w 2783104"/>
                <a:gd name="connsiteY2" fmla="*/ 0 h 2978487"/>
                <a:gd name="connsiteX3" fmla="*/ 2256951 w 2783104"/>
                <a:gd name="connsiteY3" fmla="*/ 2354373 h 2978487"/>
                <a:gd name="connsiteX4" fmla="*/ 39904 w 2783104"/>
                <a:gd name="connsiteY4" fmla="*/ 2978487 h 2978487"/>
                <a:gd name="connsiteX0" fmla="*/ 39904 w 2347676"/>
                <a:gd name="connsiteY0" fmla="*/ 3790119 h 3790119"/>
                <a:gd name="connsiteX1" fmla="*/ 0 w 2347676"/>
                <a:gd name="connsiteY1" fmla="*/ 1008531 h 3790119"/>
                <a:gd name="connsiteX2" fmla="*/ 2347676 w 2347676"/>
                <a:gd name="connsiteY2" fmla="*/ 0 h 3790119"/>
                <a:gd name="connsiteX3" fmla="*/ 2256951 w 2347676"/>
                <a:gd name="connsiteY3" fmla="*/ 3166005 h 3790119"/>
                <a:gd name="connsiteX4" fmla="*/ 39904 w 2347676"/>
                <a:gd name="connsiteY4" fmla="*/ 3790119 h 3790119"/>
                <a:gd name="connsiteX0" fmla="*/ 39904 w 2331581"/>
                <a:gd name="connsiteY0" fmla="*/ 3602405 h 3602405"/>
                <a:gd name="connsiteX1" fmla="*/ 0 w 2331581"/>
                <a:gd name="connsiteY1" fmla="*/ 820817 h 3602405"/>
                <a:gd name="connsiteX2" fmla="*/ 2331581 w 2331581"/>
                <a:gd name="connsiteY2" fmla="*/ 0 h 3602405"/>
                <a:gd name="connsiteX3" fmla="*/ 2256951 w 2331581"/>
                <a:gd name="connsiteY3" fmla="*/ 2978291 h 3602405"/>
                <a:gd name="connsiteX4" fmla="*/ 39904 w 2331581"/>
                <a:gd name="connsiteY4" fmla="*/ 3602405 h 3602405"/>
                <a:gd name="connsiteX0" fmla="*/ 21070 w 2331581"/>
                <a:gd name="connsiteY0" fmla="*/ 2442694 h 2978291"/>
                <a:gd name="connsiteX1" fmla="*/ 0 w 2331581"/>
                <a:gd name="connsiteY1" fmla="*/ 820817 h 2978291"/>
                <a:gd name="connsiteX2" fmla="*/ 2331581 w 2331581"/>
                <a:gd name="connsiteY2" fmla="*/ 0 h 2978291"/>
                <a:gd name="connsiteX3" fmla="*/ 2256951 w 2331581"/>
                <a:gd name="connsiteY3" fmla="*/ 2978291 h 2978291"/>
                <a:gd name="connsiteX4" fmla="*/ 21070 w 2331581"/>
                <a:gd name="connsiteY4" fmla="*/ 2442694 h 2978291"/>
                <a:gd name="connsiteX0" fmla="*/ 21070 w 2331581"/>
                <a:gd name="connsiteY0" fmla="*/ 2442694 h 2978291"/>
                <a:gd name="connsiteX1" fmla="*/ 0 w 2331581"/>
                <a:gd name="connsiteY1" fmla="*/ 820817 h 2978291"/>
                <a:gd name="connsiteX2" fmla="*/ 2331581 w 2331581"/>
                <a:gd name="connsiteY2" fmla="*/ 0 h 2978291"/>
                <a:gd name="connsiteX3" fmla="*/ 2256951 w 2331581"/>
                <a:gd name="connsiteY3" fmla="*/ 2978291 h 2978291"/>
                <a:gd name="connsiteX4" fmla="*/ 1449449 w 2331581"/>
                <a:gd name="connsiteY4" fmla="*/ 2805434 h 2978291"/>
                <a:gd name="connsiteX5" fmla="*/ 21070 w 2331581"/>
                <a:gd name="connsiteY5" fmla="*/ 2442694 h 297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581" h="2978291">
                  <a:moveTo>
                    <a:pt x="21070" y="2442694"/>
                  </a:moveTo>
                  <a:lnTo>
                    <a:pt x="0" y="820817"/>
                  </a:lnTo>
                  <a:lnTo>
                    <a:pt x="2331581" y="0"/>
                  </a:lnTo>
                  <a:lnTo>
                    <a:pt x="2256951" y="2978291"/>
                  </a:lnTo>
                  <a:lnTo>
                    <a:pt x="1449449" y="2805434"/>
                  </a:lnTo>
                  <a:lnTo>
                    <a:pt x="21070" y="2442694"/>
                  </a:ln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32249A7-600D-430F-95FF-83BFED740D0A}"/>
                </a:ext>
              </a:extLst>
            </p:cNvPr>
            <p:cNvSpPr txBox="1"/>
            <p:nvPr/>
          </p:nvSpPr>
          <p:spPr>
            <a:xfrm>
              <a:off x="8742853" y="2933432"/>
              <a:ext cx="369888" cy="2246769"/>
            </a:xfrm>
            <a:prstGeom prst="rect">
              <a:avLst/>
            </a:prstGeom>
            <a:noFill/>
          </p:spPr>
          <p:txBody>
            <a:bodyPr wrap="square" rtlCol="0">
              <a:spAutoFit/>
            </a:bodyPr>
            <a:lstStyle/>
            <a:p>
              <a:r>
                <a:rPr lang="en-US" sz="2800" b="1" dirty="0"/>
                <a:t>DEMUX</a:t>
              </a:r>
            </a:p>
          </p:txBody>
        </p:sp>
        <p:sp>
          <p:nvSpPr>
            <p:cNvPr id="43" name="Parallelogram 18">
              <a:extLst>
                <a:ext uri="{FF2B5EF4-FFF2-40B4-BE49-F238E27FC236}">
                  <a16:creationId xmlns:a16="http://schemas.microsoft.com/office/drawing/2014/main" id="{0528191E-D413-4019-8DA4-A28A0E9CFDFB}"/>
                </a:ext>
              </a:extLst>
            </p:cNvPr>
            <p:cNvSpPr/>
            <p:nvPr/>
          </p:nvSpPr>
          <p:spPr>
            <a:xfrm>
              <a:off x="8278986" y="1395959"/>
              <a:ext cx="1297623" cy="5274261"/>
            </a:xfrm>
            <a:custGeom>
              <a:avLst/>
              <a:gdLst>
                <a:gd name="connsiteX0" fmla="*/ 0 w 2743200"/>
                <a:gd name="connsiteY0" fmla="*/ 2978487 h 2978487"/>
                <a:gd name="connsiteX1" fmla="*/ 1063182 w 2743200"/>
                <a:gd name="connsiteY1" fmla="*/ 0 h 2978487"/>
                <a:gd name="connsiteX2" fmla="*/ 2743200 w 2743200"/>
                <a:gd name="connsiteY2" fmla="*/ 0 h 2978487"/>
                <a:gd name="connsiteX3" fmla="*/ 1680018 w 2743200"/>
                <a:gd name="connsiteY3" fmla="*/ 2978487 h 2978487"/>
                <a:gd name="connsiteX4" fmla="*/ 0 w 2743200"/>
                <a:gd name="connsiteY4" fmla="*/ 2978487 h 2978487"/>
                <a:gd name="connsiteX0" fmla="*/ 0 w 2743200"/>
                <a:gd name="connsiteY0" fmla="*/ 2978487 h 2978487"/>
                <a:gd name="connsiteX1" fmla="*/ 526153 w 2743200"/>
                <a:gd name="connsiteY1" fmla="*/ 783772 h 2978487"/>
                <a:gd name="connsiteX2" fmla="*/ 2743200 w 2743200"/>
                <a:gd name="connsiteY2" fmla="*/ 0 h 2978487"/>
                <a:gd name="connsiteX3" fmla="*/ 1680018 w 2743200"/>
                <a:gd name="connsiteY3" fmla="*/ 2978487 h 2978487"/>
                <a:gd name="connsiteX4" fmla="*/ 0 w 2743200"/>
                <a:gd name="connsiteY4" fmla="*/ 2978487 h 2978487"/>
                <a:gd name="connsiteX0" fmla="*/ 0 w 2743200"/>
                <a:gd name="connsiteY0" fmla="*/ 2978487 h 2978487"/>
                <a:gd name="connsiteX1" fmla="*/ 526153 w 2743200"/>
                <a:gd name="connsiteY1" fmla="*/ 783772 h 2978487"/>
                <a:gd name="connsiteX2" fmla="*/ 2743200 w 2743200"/>
                <a:gd name="connsiteY2" fmla="*/ 0 h 2978487"/>
                <a:gd name="connsiteX3" fmla="*/ 2217047 w 2743200"/>
                <a:gd name="connsiteY3" fmla="*/ 2354373 h 2978487"/>
                <a:gd name="connsiteX4" fmla="*/ 0 w 2743200"/>
                <a:gd name="connsiteY4" fmla="*/ 2978487 h 2978487"/>
                <a:gd name="connsiteX0" fmla="*/ 10875 w 2754075"/>
                <a:gd name="connsiteY0" fmla="*/ 2978487 h 2978487"/>
                <a:gd name="connsiteX1" fmla="*/ 0 w 2754075"/>
                <a:gd name="connsiteY1" fmla="*/ 196899 h 2978487"/>
                <a:gd name="connsiteX2" fmla="*/ 2754075 w 2754075"/>
                <a:gd name="connsiteY2" fmla="*/ 0 h 2978487"/>
                <a:gd name="connsiteX3" fmla="*/ 2227922 w 2754075"/>
                <a:gd name="connsiteY3" fmla="*/ 2354373 h 2978487"/>
                <a:gd name="connsiteX4" fmla="*/ 10875 w 2754075"/>
                <a:gd name="connsiteY4" fmla="*/ 2978487 h 2978487"/>
                <a:gd name="connsiteX0" fmla="*/ 39904 w 2783104"/>
                <a:gd name="connsiteY0" fmla="*/ 2978487 h 2978487"/>
                <a:gd name="connsiteX1" fmla="*/ 0 w 2783104"/>
                <a:gd name="connsiteY1" fmla="*/ 196899 h 2978487"/>
                <a:gd name="connsiteX2" fmla="*/ 2783104 w 2783104"/>
                <a:gd name="connsiteY2" fmla="*/ 0 h 2978487"/>
                <a:gd name="connsiteX3" fmla="*/ 2256951 w 2783104"/>
                <a:gd name="connsiteY3" fmla="*/ 2354373 h 2978487"/>
                <a:gd name="connsiteX4" fmla="*/ 39904 w 2783104"/>
                <a:gd name="connsiteY4" fmla="*/ 2978487 h 2978487"/>
                <a:gd name="connsiteX0" fmla="*/ 39904 w 2347676"/>
                <a:gd name="connsiteY0" fmla="*/ 3790119 h 3790119"/>
                <a:gd name="connsiteX1" fmla="*/ 0 w 2347676"/>
                <a:gd name="connsiteY1" fmla="*/ 1008531 h 3790119"/>
                <a:gd name="connsiteX2" fmla="*/ 2347676 w 2347676"/>
                <a:gd name="connsiteY2" fmla="*/ 0 h 3790119"/>
                <a:gd name="connsiteX3" fmla="*/ 2256951 w 2347676"/>
                <a:gd name="connsiteY3" fmla="*/ 3166005 h 3790119"/>
                <a:gd name="connsiteX4" fmla="*/ 39904 w 2347676"/>
                <a:gd name="connsiteY4" fmla="*/ 3790119 h 3790119"/>
                <a:gd name="connsiteX0" fmla="*/ 39904 w 2331581"/>
                <a:gd name="connsiteY0" fmla="*/ 3602405 h 3602405"/>
                <a:gd name="connsiteX1" fmla="*/ 0 w 2331581"/>
                <a:gd name="connsiteY1" fmla="*/ 820817 h 3602405"/>
                <a:gd name="connsiteX2" fmla="*/ 2331581 w 2331581"/>
                <a:gd name="connsiteY2" fmla="*/ 0 h 3602405"/>
                <a:gd name="connsiteX3" fmla="*/ 2256951 w 2331581"/>
                <a:gd name="connsiteY3" fmla="*/ 2978291 h 3602405"/>
                <a:gd name="connsiteX4" fmla="*/ 39904 w 2331581"/>
                <a:gd name="connsiteY4" fmla="*/ 3602405 h 3602405"/>
                <a:gd name="connsiteX0" fmla="*/ 21070 w 2331581"/>
                <a:gd name="connsiteY0" fmla="*/ 2442694 h 2978291"/>
                <a:gd name="connsiteX1" fmla="*/ 0 w 2331581"/>
                <a:gd name="connsiteY1" fmla="*/ 820817 h 2978291"/>
                <a:gd name="connsiteX2" fmla="*/ 2331581 w 2331581"/>
                <a:gd name="connsiteY2" fmla="*/ 0 h 2978291"/>
                <a:gd name="connsiteX3" fmla="*/ 2256951 w 2331581"/>
                <a:gd name="connsiteY3" fmla="*/ 2978291 h 2978291"/>
                <a:gd name="connsiteX4" fmla="*/ 21070 w 2331581"/>
                <a:gd name="connsiteY4" fmla="*/ 2442694 h 2978291"/>
                <a:gd name="connsiteX0" fmla="*/ 21070 w 2331581"/>
                <a:gd name="connsiteY0" fmla="*/ 2442694 h 2978291"/>
                <a:gd name="connsiteX1" fmla="*/ 0 w 2331581"/>
                <a:gd name="connsiteY1" fmla="*/ 820817 h 2978291"/>
                <a:gd name="connsiteX2" fmla="*/ 2331581 w 2331581"/>
                <a:gd name="connsiteY2" fmla="*/ 0 h 2978291"/>
                <a:gd name="connsiteX3" fmla="*/ 2256951 w 2331581"/>
                <a:gd name="connsiteY3" fmla="*/ 2978291 h 2978291"/>
                <a:gd name="connsiteX4" fmla="*/ 1449449 w 2331581"/>
                <a:gd name="connsiteY4" fmla="*/ 2805434 h 2978291"/>
                <a:gd name="connsiteX5" fmla="*/ 21070 w 2331581"/>
                <a:gd name="connsiteY5" fmla="*/ 2442694 h 297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581" h="2978291">
                  <a:moveTo>
                    <a:pt x="21070" y="2442694"/>
                  </a:moveTo>
                  <a:lnTo>
                    <a:pt x="0" y="820817"/>
                  </a:lnTo>
                  <a:lnTo>
                    <a:pt x="2331581" y="0"/>
                  </a:lnTo>
                  <a:lnTo>
                    <a:pt x="2256951" y="2978291"/>
                  </a:lnTo>
                  <a:lnTo>
                    <a:pt x="1449449" y="2805434"/>
                  </a:lnTo>
                  <a:lnTo>
                    <a:pt x="21070" y="2442694"/>
                  </a:ln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83084B2A-EA92-4177-9A4F-A3AA9E8C0FCD}"/>
                </a:ext>
              </a:extLst>
            </p:cNvPr>
            <p:cNvCxnSpPr>
              <a:cxnSpLocks/>
            </p:cNvCxnSpPr>
            <p:nvPr/>
          </p:nvCxnSpPr>
          <p:spPr>
            <a:xfrm flipV="1">
              <a:off x="3009900" y="4550813"/>
              <a:ext cx="1218391"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88669EC-5014-4EAE-847A-65F6EADEE71F}"/>
                </a:ext>
              </a:extLst>
            </p:cNvPr>
            <p:cNvCxnSpPr>
              <a:cxnSpLocks/>
            </p:cNvCxnSpPr>
            <p:nvPr/>
          </p:nvCxnSpPr>
          <p:spPr>
            <a:xfrm>
              <a:off x="3009900" y="3228518"/>
              <a:ext cx="1218391" cy="5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002C0D0-5C99-4D64-B933-A03EB117B8D3}"/>
                </a:ext>
              </a:extLst>
            </p:cNvPr>
            <p:cNvCxnSpPr>
              <a:cxnSpLocks/>
            </p:cNvCxnSpPr>
            <p:nvPr/>
          </p:nvCxnSpPr>
          <p:spPr>
            <a:xfrm>
              <a:off x="3009900" y="1893551"/>
              <a:ext cx="1218391" cy="18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B54C35C-9A0C-4D2E-88E3-15C41874AA53}"/>
                </a:ext>
              </a:extLst>
            </p:cNvPr>
            <p:cNvCxnSpPr>
              <a:cxnSpLocks/>
            </p:cNvCxnSpPr>
            <p:nvPr/>
          </p:nvCxnSpPr>
          <p:spPr>
            <a:xfrm>
              <a:off x="9576609" y="1700462"/>
              <a:ext cx="1218391" cy="18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570AA22-24AC-456E-97AC-0921798803E9}"/>
                </a:ext>
              </a:extLst>
            </p:cNvPr>
            <p:cNvCxnSpPr>
              <a:cxnSpLocks/>
            </p:cNvCxnSpPr>
            <p:nvPr/>
          </p:nvCxnSpPr>
          <p:spPr>
            <a:xfrm>
              <a:off x="9576609" y="3308534"/>
              <a:ext cx="1218391" cy="18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89479F-C843-4A10-876D-C4911542CB11}"/>
                </a:ext>
              </a:extLst>
            </p:cNvPr>
            <p:cNvCxnSpPr>
              <a:cxnSpLocks/>
            </p:cNvCxnSpPr>
            <p:nvPr/>
          </p:nvCxnSpPr>
          <p:spPr>
            <a:xfrm>
              <a:off x="9576609" y="4552287"/>
              <a:ext cx="1218391" cy="18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BC11908-3A7F-47A8-8675-98D7FCE50711}"/>
                </a:ext>
              </a:extLst>
            </p:cNvPr>
            <p:cNvCxnSpPr>
              <a:cxnSpLocks/>
            </p:cNvCxnSpPr>
            <p:nvPr/>
          </p:nvCxnSpPr>
          <p:spPr>
            <a:xfrm>
              <a:off x="9587899" y="5857897"/>
              <a:ext cx="1218391" cy="18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63547E34-DDAC-4BCB-A7ED-5737813A15B8}"/>
                </a:ext>
              </a:extLst>
            </p:cNvPr>
            <p:cNvSpPr/>
            <p:nvPr/>
          </p:nvSpPr>
          <p:spPr>
            <a:xfrm>
              <a:off x="5525914" y="3077029"/>
              <a:ext cx="2741782" cy="346054"/>
            </a:xfrm>
            <a:prstGeom prst="rect">
              <a:avLst/>
            </a:prstGeom>
            <a:solidFill>
              <a:srgbClr val="DAD7B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Frequency Band 1</a:t>
              </a:r>
            </a:p>
          </p:txBody>
        </p:sp>
        <p:sp>
          <p:nvSpPr>
            <p:cNvPr id="56" name="Rectangle 55">
              <a:extLst>
                <a:ext uri="{FF2B5EF4-FFF2-40B4-BE49-F238E27FC236}">
                  <a16:creationId xmlns:a16="http://schemas.microsoft.com/office/drawing/2014/main" id="{ACA07AD5-4727-4D56-9A11-36DE1CE9F830}"/>
                </a:ext>
              </a:extLst>
            </p:cNvPr>
            <p:cNvSpPr/>
            <p:nvPr/>
          </p:nvSpPr>
          <p:spPr>
            <a:xfrm>
              <a:off x="5531559" y="3741995"/>
              <a:ext cx="2741782" cy="346054"/>
            </a:xfrm>
            <a:prstGeom prst="rect">
              <a:avLst/>
            </a:prstGeom>
            <a:solidFill>
              <a:srgbClr val="7EA9C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Frequency Band 2</a:t>
              </a:r>
            </a:p>
          </p:txBody>
        </p:sp>
        <p:sp>
          <p:nvSpPr>
            <p:cNvPr id="57" name="Rectangle 56">
              <a:extLst>
                <a:ext uri="{FF2B5EF4-FFF2-40B4-BE49-F238E27FC236}">
                  <a16:creationId xmlns:a16="http://schemas.microsoft.com/office/drawing/2014/main" id="{8A86FF34-7AA0-49AF-ACDF-A1681A90680A}"/>
                </a:ext>
              </a:extLst>
            </p:cNvPr>
            <p:cNvSpPr/>
            <p:nvPr/>
          </p:nvSpPr>
          <p:spPr>
            <a:xfrm>
              <a:off x="5525914" y="4388554"/>
              <a:ext cx="2741782" cy="346054"/>
            </a:xfrm>
            <a:prstGeom prst="rect">
              <a:avLst/>
            </a:prstGeom>
            <a:solidFill>
              <a:srgbClr val="64768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Frequency Band 3</a:t>
              </a:r>
            </a:p>
          </p:txBody>
        </p:sp>
        <p:sp>
          <p:nvSpPr>
            <p:cNvPr id="58" name="Rectangle 57">
              <a:extLst>
                <a:ext uri="{FF2B5EF4-FFF2-40B4-BE49-F238E27FC236}">
                  <a16:creationId xmlns:a16="http://schemas.microsoft.com/office/drawing/2014/main" id="{AA3C4C0F-D6B7-4B3F-A629-824C4035E46B}"/>
                </a:ext>
              </a:extLst>
            </p:cNvPr>
            <p:cNvSpPr/>
            <p:nvPr/>
          </p:nvSpPr>
          <p:spPr>
            <a:xfrm>
              <a:off x="5522689" y="4950920"/>
              <a:ext cx="2741782" cy="346054"/>
            </a:xfrm>
            <a:prstGeom prst="rect">
              <a:avLst/>
            </a:prstGeom>
            <a:solidFill>
              <a:srgbClr val="E0987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Frequency Band 4</a:t>
              </a:r>
            </a:p>
          </p:txBody>
        </p:sp>
        <p:sp>
          <p:nvSpPr>
            <p:cNvPr id="59" name="TextBox 58">
              <a:extLst>
                <a:ext uri="{FF2B5EF4-FFF2-40B4-BE49-F238E27FC236}">
                  <a16:creationId xmlns:a16="http://schemas.microsoft.com/office/drawing/2014/main" id="{34E84C70-D226-4D1B-A690-E78B78836BDB}"/>
                </a:ext>
              </a:extLst>
            </p:cNvPr>
            <p:cNvSpPr txBox="1"/>
            <p:nvPr/>
          </p:nvSpPr>
          <p:spPr>
            <a:xfrm>
              <a:off x="2930667" y="1255494"/>
              <a:ext cx="1297622" cy="540433"/>
            </a:xfrm>
            <a:prstGeom prst="rect">
              <a:avLst/>
            </a:prstGeom>
            <a:noFill/>
          </p:spPr>
          <p:txBody>
            <a:bodyPr wrap="square" rtlCol="0">
              <a:spAutoFit/>
            </a:bodyPr>
            <a:lstStyle/>
            <a:p>
              <a:pPr algn="ctr"/>
              <a:r>
                <a:rPr lang="en-US" sz="1200" b="1" dirty="0"/>
                <a:t>Input Signals</a:t>
              </a:r>
            </a:p>
          </p:txBody>
        </p:sp>
        <p:sp>
          <p:nvSpPr>
            <p:cNvPr id="60" name="TextBox 59">
              <a:extLst>
                <a:ext uri="{FF2B5EF4-FFF2-40B4-BE49-F238E27FC236}">
                  <a16:creationId xmlns:a16="http://schemas.microsoft.com/office/drawing/2014/main" id="{820BDA53-A7C7-44AF-BCC1-9B6F0C978802}"/>
                </a:ext>
              </a:extLst>
            </p:cNvPr>
            <p:cNvSpPr txBox="1"/>
            <p:nvPr/>
          </p:nvSpPr>
          <p:spPr>
            <a:xfrm>
              <a:off x="9548282" y="1090319"/>
              <a:ext cx="1297622" cy="540433"/>
            </a:xfrm>
            <a:prstGeom prst="rect">
              <a:avLst/>
            </a:prstGeom>
            <a:noFill/>
          </p:spPr>
          <p:txBody>
            <a:bodyPr wrap="square" rtlCol="0">
              <a:spAutoFit/>
            </a:bodyPr>
            <a:lstStyle/>
            <a:p>
              <a:pPr algn="ctr"/>
              <a:r>
                <a:rPr lang="en-US" sz="1200" b="1" dirty="0"/>
                <a:t>Output Signals</a:t>
              </a:r>
            </a:p>
          </p:txBody>
        </p:sp>
      </p:grpSp>
      <p:sp>
        <p:nvSpPr>
          <p:cNvPr id="4" name="Rectangle 3">
            <a:extLst>
              <a:ext uri="{FF2B5EF4-FFF2-40B4-BE49-F238E27FC236}">
                <a16:creationId xmlns:a16="http://schemas.microsoft.com/office/drawing/2014/main" id="{5DC7BB1D-9B65-4DF8-8F92-5810F21CF815}"/>
              </a:ext>
            </a:extLst>
          </p:cNvPr>
          <p:cNvSpPr/>
          <p:nvPr/>
        </p:nvSpPr>
        <p:spPr>
          <a:xfrm>
            <a:off x="2987644" y="919039"/>
            <a:ext cx="8850995" cy="784895"/>
          </a:xfrm>
          <a:prstGeom prst="rect">
            <a:avLst/>
          </a:prstGeom>
        </p:spPr>
        <p:txBody>
          <a:bodyPr wrap="square">
            <a:spAutoFit/>
          </a:bodyPr>
          <a:lstStyle/>
          <a:p>
            <a:pPr>
              <a:lnSpc>
                <a:spcPts val="2800"/>
              </a:lnSpc>
            </a:pPr>
            <a:r>
              <a:rPr lang="en-US" sz="2200" b="1" dirty="0">
                <a:cs typeface="Times New Roman" panose="02020603050405020304" pitchFamily="18" charset="0"/>
              </a:rPr>
              <a:t>It represents multiplexing using FDM. It has 4 frequency bands, each of which can carry signal from 1 sender to 1 receiver. </a:t>
            </a:r>
          </a:p>
        </p:txBody>
      </p:sp>
    </p:spTree>
    <p:extLst>
      <p:ext uri="{BB962C8B-B14F-4D97-AF65-F5344CB8AC3E}">
        <p14:creationId xmlns:p14="http://schemas.microsoft.com/office/powerpoint/2010/main" val="252999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38476"/>
            <a:ext cx="12192000" cy="672723"/>
          </a:xfrm>
        </p:spPr>
        <p:txBody>
          <a:bodyPr>
            <a:noAutofit/>
          </a:bodyPr>
          <a:lstStyle/>
          <a:p>
            <a:pPr algn="ctr"/>
            <a:r>
              <a:rPr lang="en-IN" sz="4000" b="1" dirty="0">
                <a:solidFill>
                  <a:srgbClr val="5A0000"/>
                </a:solidFill>
                <a:latin typeface="Arial" panose="020B0604020202020204" pitchFamily="34" charset="0"/>
                <a:cs typeface="Arial" panose="020B0604020202020204" pitchFamily="34" charset="0"/>
              </a:rPr>
              <a:t>Topics of Today’s Lecture</a:t>
            </a:r>
          </a:p>
        </p:txBody>
      </p:sp>
      <p:sp>
        <p:nvSpPr>
          <p:cNvPr id="3" name="Content Placeholder 2"/>
          <p:cNvSpPr>
            <a:spLocks noGrp="1"/>
          </p:cNvSpPr>
          <p:nvPr>
            <p:ph idx="1"/>
          </p:nvPr>
        </p:nvSpPr>
        <p:spPr>
          <a:xfrm>
            <a:off x="4410324" y="1752601"/>
            <a:ext cx="4324373" cy="1809206"/>
          </a:xfrm>
        </p:spPr>
        <p:txBody>
          <a:bodyPr>
            <a:noAutofit/>
          </a:bodyPr>
          <a:lstStyle/>
          <a:p>
            <a:pPr>
              <a:buClrTx/>
              <a:buSzPct val="100000"/>
              <a:buFont typeface="Arial" panose="020B0604020202020204" pitchFamily="34" charset="0"/>
              <a:buChar char="•"/>
            </a:pPr>
            <a:r>
              <a:rPr lang="en-US" sz="2800" dirty="0">
                <a:latin typeface="Arial Bold" panose="020B0704020202020204" pitchFamily="34" charset="0"/>
                <a:cs typeface="Arial Bold" panose="020B0704020202020204" pitchFamily="34" charset="0"/>
              </a:rPr>
              <a:t> IPv4 – Subnetting</a:t>
            </a:r>
          </a:p>
          <a:p>
            <a:pPr>
              <a:buClrTx/>
              <a:buSzPct val="100000"/>
              <a:buFont typeface="Arial" panose="020B0604020202020204" pitchFamily="34" charset="0"/>
              <a:buChar char="•"/>
            </a:pPr>
            <a:endParaRPr lang="en-US" sz="2800" dirty="0">
              <a:latin typeface="Arial Bold" panose="020B0704020202020204" pitchFamily="34" charset="0"/>
              <a:cs typeface="Arial Bold" panose="020B0704020202020204" pitchFamily="34" charset="0"/>
            </a:endParaRPr>
          </a:p>
          <a:p>
            <a:pPr>
              <a:buClrTx/>
              <a:buSzPct val="100000"/>
              <a:buFont typeface="Arial" panose="020B0604020202020204" pitchFamily="34" charset="0"/>
              <a:buChar char="•"/>
            </a:pPr>
            <a:r>
              <a:rPr lang="en-US" sz="2800" dirty="0">
                <a:latin typeface="Arial Bold" panose="020B0704020202020204" pitchFamily="34" charset="0"/>
                <a:cs typeface="Arial Bold" panose="020B0704020202020204" pitchFamily="34" charset="0"/>
              </a:rPr>
              <a:t> IPv4 – </a:t>
            </a:r>
            <a:r>
              <a:rPr lang="en-US" sz="2800" dirty="0" err="1">
                <a:latin typeface="Arial Bold" panose="020B0704020202020204" pitchFamily="34" charset="0"/>
                <a:cs typeface="Arial Bold" panose="020B0704020202020204" pitchFamily="34" charset="0"/>
              </a:rPr>
              <a:t>Supernetting</a:t>
            </a:r>
            <a:endParaRPr lang="en-US" sz="2800" dirty="0">
              <a:latin typeface="Arial Bold" panose="020B0704020202020204" pitchFamily="34" charset="0"/>
              <a:cs typeface="Arial Bold" panose="020B07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0E9B0F5-A573-44D5-9FAF-D8DF77746153}"/>
              </a:ext>
            </a:extLst>
          </p:cNvPr>
          <p:cNvSpPr>
            <a:spLocks noGrp="1"/>
          </p:cNvSpPr>
          <p:nvPr>
            <p:ph type="title"/>
          </p:nvPr>
        </p:nvSpPr>
        <p:spPr>
          <a:xfrm>
            <a:off x="0" y="38476"/>
            <a:ext cx="12192000" cy="672723"/>
          </a:xfrm>
        </p:spPr>
        <p:txBody>
          <a:bodyPr>
            <a:noAutofit/>
          </a:bodyPr>
          <a:lstStyle/>
          <a:p>
            <a:pPr algn="ctr"/>
            <a:r>
              <a:rPr lang="en-IN" sz="4000" b="1" dirty="0">
                <a:solidFill>
                  <a:srgbClr val="5A0000"/>
                </a:solidFill>
                <a:latin typeface="Arial" panose="020B0604020202020204" pitchFamily="34" charset="0"/>
                <a:cs typeface="Arial" panose="020B0604020202020204" pitchFamily="34" charset="0"/>
              </a:rPr>
              <a:t>Frequency Division </a:t>
            </a:r>
            <a:r>
              <a:rPr lang="en-US" sz="4000" b="1" dirty="0">
                <a:solidFill>
                  <a:srgbClr val="5A0000"/>
                </a:solidFill>
                <a:latin typeface="Times New Roman" panose="02020603050405020304" pitchFamily="18" charset="0"/>
                <a:cs typeface="Times New Roman" panose="02020603050405020304" pitchFamily="18" charset="0"/>
              </a:rPr>
              <a:t>Multiplexing </a:t>
            </a:r>
            <a:r>
              <a:rPr lang="en-IN" sz="4000" b="1" dirty="0">
                <a:solidFill>
                  <a:srgbClr val="5A0000"/>
                </a:solidFill>
                <a:latin typeface="Arial" panose="020B0604020202020204" pitchFamily="34" charset="0"/>
                <a:cs typeface="Arial" panose="020B0604020202020204" pitchFamily="34" charset="0"/>
              </a:rPr>
              <a:t>(FDM)</a:t>
            </a:r>
          </a:p>
        </p:txBody>
      </p:sp>
      <p:grpSp>
        <p:nvGrpSpPr>
          <p:cNvPr id="3" name="Group 2">
            <a:extLst>
              <a:ext uri="{FF2B5EF4-FFF2-40B4-BE49-F238E27FC236}">
                <a16:creationId xmlns:a16="http://schemas.microsoft.com/office/drawing/2014/main" id="{567B3D6C-5ACC-48AC-BBF2-AF24F6D7397E}"/>
              </a:ext>
            </a:extLst>
          </p:cNvPr>
          <p:cNvGrpSpPr/>
          <p:nvPr/>
        </p:nvGrpSpPr>
        <p:grpSpPr>
          <a:xfrm>
            <a:off x="2987644" y="1903588"/>
            <a:ext cx="9051956" cy="4766631"/>
            <a:chOff x="1765300" y="1090319"/>
            <a:chExt cx="10274300" cy="5579901"/>
          </a:xfrm>
        </p:grpSpPr>
        <p:pic>
          <p:nvPicPr>
            <p:cNvPr id="5" name="Google Shape;319;p15">
              <a:extLst>
                <a:ext uri="{FF2B5EF4-FFF2-40B4-BE49-F238E27FC236}">
                  <a16:creationId xmlns:a16="http://schemas.microsoft.com/office/drawing/2014/main" id="{B2193241-E36B-40E8-B036-AD54E55F7A44}"/>
                </a:ext>
              </a:extLst>
            </p:cNvPr>
            <p:cNvPicPr preferRelativeResize="0"/>
            <p:nvPr/>
          </p:nvPicPr>
          <p:blipFill rotWithShape="1">
            <a:blip r:embed="rId2">
              <a:alphaModFix/>
            </a:blip>
            <a:srcRect/>
            <a:stretch/>
          </p:blipFill>
          <p:spPr>
            <a:xfrm flipH="1">
              <a:off x="1765300" y="1559948"/>
              <a:ext cx="1244600" cy="902023"/>
            </a:xfrm>
            <a:prstGeom prst="rect">
              <a:avLst/>
            </a:prstGeom>
            <a:noFill/>
            <a:ln>
              <a:noFill/>
            </a:ln>
          </p:spPr>
        </p:pic>
        <p:pic>
          <p:nvPicPr>
            <p:cNvPr id="8" name="Google Shape;319;p15">
              <a:extLst>
                <a:ext uri="{FF2B5EF4-FFF2-40B4-BE49-F238E27FC236}">
                  <a16:creationId xmlns:a16="http://schemas.microsoft.com/office/drawing/2014/main" id="{AFB91E13-E76D-4687-9ED5-95562085B44E}"/>
                </a:ext>
              </a:extLst>
            </p:cNvPr>
            <p:cNvPicPr preferRelativeResize="0"/>
            <p:nvPr/>
          </p:nvPicPr>
          <p:blipFill rotWithShape="1">
            <a:blip r:embed="rId2">
              <a:alphaModFix/>
            </a:blip>
            <a:srcRect/>
            <a:stretch/>
          </p:blipFill>
          <p:spPr>
            <a:xfrm flipH="1">
              <a:off x="1765300" y="2876113"/>
              <a:ext cx="1244600" cy="902023"/>
            </a:xfrm>
            <a:prstGeom prst="rect">
              <a:avLst/>
            </a:prstGeom>
            <a:noFill/>
            <a:ln>
              <a:noFill/>
            </a:ln>
          </p:spPr>
        </p:pic>
        <p:pic>
          <p:nvPicPr>
            <p:cNvPr id="9" name="Google Shape;319;p15">
              <a:extLst>
                <a:ext uri="{FF2B5EF4-FFF2-40B4-BE49-F238E27FC236}">
                  <a16:creationId xmlns:a16="http://schemas.microsoft.com/office/drawing/2014/main" id="{D24CC75F-FD23-48D5-B1B8-00CB9461EFC3}"/>
                </a:ext>
              </a:extLst>
            </p:cNvPr>
            <p:cNvPicPr preferRelativeResize="0"/>
            <p:nvPr/>
          </p:nvPicPr>
          <p:blipFill rotWithShape="1">
            <a:blip r:embed="rId2">
              <a:alphaModFix/>
            </a:blip>
            <a:srcRect/>
            <a:stretch/>
          </p:blipFill>
          <p:spPr>
            <a:xfrm flipH="1">
              <a:off x="1765300" y="4192278"/>
              <a:ext cx="1244600" cy="902023"/>
            </a:xfrm>
            <a:prstGeom prst="rect">
              <a:avLst/>
            </a:prstGeom>
            <a:noFill/>
            <a:ln>
              <a:noFill/>
            </a:ln>
          </p:spPr>
        </p:pic>
        <p:sp>
          <p:nvSpPr>
            <p:cNvPr id="14" name="TextBox 13">
              <a:extLst>
                <a:ext uri="{FF2B5EF4-FFF2-40B4-BE49-F238E27FC236}">
                  <a16:creationId xmlns:a16="http://schemas.microsoft.com/office/drawing/2014/main" id="{BE4962D9-34E1-47DA-9865-932A05465668}"/>
                </a:ext>
              </a:extLst>
            </p:cNvPr>
            <p:cNvSpPr txBox="1"/>
            <p:nvPr/>
          </p:nvSpPr>
          <p:spPr>
            <a:xfrm>
              <a:off x="4507214" y="3429000"/>
              <a:ext cx="369888" cy="1384995"/>
            </a:xfrm>
            <a:prstGeom prst="rect">
              <a:avLst/>
            </a:prstGeom>
            <a:noFill/>
          </p:spPr>
          <p:txBody>
            <a:bodyPr wrap="square" rtlCol="0">
              <a:spAutoFit/>
            </a:bodyPr>
            <a:lstStyle/>
            <a:p>
              <a:r>
                <a:rPr lang="en-US" sz="2800" b="1" dirty="0"/>
                <a:t>MUX</a:t>
              </a:r>
            </a:p>
          </p:txBody>
        </p:sp>
        <p:pic>
          <p:nvPicPr>
            <p:cNvPr id="17" name="Google Shape;319;p15">
              <a:extLst>
                <a:ext uri="{FF2B5EF4-FFF2-40B4-BE49-F238E27FC236}">
                  <a16:creationId xmlns:a16="http://schemas.microsoft.com/office/drawing/2014/main" id="{90040804-8711-479F-A12D-79EED95440F1}"/>
                </a:ext>
              </a:extLst>
            </p:cNvPr>
            <p:cNvPicPr preferRelativeResize="0"/>
            <p:nvPr/>
          </p:nvPicPr>
          <p:blipFill rotWithShape="1">
            <a:blip r:embed="rId2">
              <a:alphaModFix/>
            </a:blip>
            <a:srcRect/>
            <a:stretch/>
          </p:blipFill>
          <p:spPr>
            <a:xfrm flipH="1">
              <a:off x="1765300" y="5508443"/>
              <a:ext cx="1244600" cy="902023"/>
            </a:xfrm>
            <a:prstGeom prst="rect">
              <a:avLst/>
            </a:prstGeom>
            <a:noFill/>
            <a:ln>
              <a:noFill/>
            </a:ln>
          </p:spPr>
        </p:pic>
        <p:cxnSp>
          <p:nvCxnSpPr>
            <p:cNvPr id="18" name="Straight Connector 17">
              <a:extLst>
                <a:ext uri="{FF2B5EF4-FFF2-40B4-BE49-F238E27FC236}">
                  <a16:creationId xmlns:a16="http://schemas.microsoft.com/office/drawing/2014/main" id="{87CE2D4A-2ED5-4579-9C1F-4C462F36DCFF}"/>
                </a:ext>
              </a:extLst>
            </p:cNvPr>
            <p:cNvCxnSpPr>
              <a:cxnSpLocks/>
            </p:cNvCxnSpPr>
            <p:nvPr/>
          </p:nvCxnSpPr>
          <p:spPr>
            <a:xfrm flipV="1">
              <a:off x="2893887" y="5867192"/>
              <a:ext cx="1334404"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Google Shape;319;p15">
              <a:extLst>
                <a:ext uri="{FF2B5EF4-FFF2-40B4-BE49-F238E27FC236}">
                  <a16:creationId xmlns:a16="http://schemas.microsoft.com/office/drawing/2014/main" id="{015821F2-6258-457A-AA95-497454E80295}"/>
                </a:ext>
              </a:extLst>
            </p:cNvPr>
            <p:cNvPicPr preferRelativeResize="0"/>
            <p:nvPr/>
          </p:nvPicPr>
          <p:blipFill rotWithShape="1">
            <a:blip r:embed="rId2">
              <a:alphaModFix/>
            </a:blip>
            <a:srcRect/>
            <a:stretch/>
          </p:blipFill>
          <p:spPr>
            <a:xfrm>
              <a:off x="10795000" y="5508442"/>
              <a:ext cx="1244600" cy="902023"/>
            </a:xfrm>
            <a:prstGeom prst="rect">
              <a:avLst/>
            </a:prstGeom>
            <a:noFill/>
            <a:ln>
              <a:noFill/>
            </a:ln>
          </p:spPr>
        </p:pic>
        <p:pic>
          <p:nvPicPr>
            <p:cNvPr id="37" name="Google Shape;319;p15">
              <a:extLst>
                <a:ext uri="{FF2B5EF4-FFF2-40B4-BE49-F238E27FC236}">
                  <a16:creationId xmlns:a16="http://schemas.microsoft.com/office/drawing/2014/main" id="{27B2C8BF-427B-4B75-A0F5-A041FCA10CF9}"/>
                </a:ext>
              </a:extLst>
            </p:cNvPr>
            <p:cNvPicPr preferRelativeResize="0"/>
            <p:nvPr/>
          </p:nvPicPr>
          <p:blipFill rotWithShape="1">
            <a:blip r:embed="rId2">
              <a:alphaModFix/>
            </a:blip>
            <a:srcRect/>
            <a:stretch/>
          </p:blipFill>
          <p:spPr>
            <a:xfrm>
              <a:off x="10795000" y="4192278"/>
              <a:ext cx="1244600" cy="902023"/>
            </a:xfrm>
            <a:prstGeom prst="rect">
              <a:avLst/>
            </a:prstGeom>
            <a:noFill/>
            <a:ln>
              <a:noFill/>
            </a:ln>
          </p:spPr>
        </p:pic>
        <p:pic>
          <p:nvPicPr>
            <p:cNvPr id="38" name="Google Shape;319;p15">
              <a:extLst>
                <a:ext uri="{FF2B5EF4-FFF2-40B4-BE49-F238E27FC236}">
                  <a16:creationId xmlns:a16="http://schemas.microsoft.com/office/drawing/2014/main" id="{22A5A5E4-984B-4F29-9666-4BB50C5B4374}"/>
                </a:ext>
              </a:extLst>
            </p:cNvPr>
            <p:cNvPicPr preferRelativeResize="0"/>
            <p:nvPr/>
          </p:nvPicPr>
          <p:blipFill rotWithShape="1">
            <a:blip r:embed="rId2">
              <a:alphaModFix/>
            </a:blip>
            <a:srcRect/>
            <a:stretch/>
          </p:blipFill>
          <p:spPr>
            <a:xfrm>
              <a:off x="10795000" y="2876112"/>
              <a:ext cx="1244600" cy="902023"/>
            </a:xfrm>
            <a:prstGeom prst="rect">
              <a:avLst/>
            </a:prstGeom>
            <a:noFill/>
            <a:ln>
              <a:noFill/>
            </a:ln>
          </p:spPr>
        </p:pic>
        <p:pic>
          <p:nvPicPr>
            <p:cNvPr id="39" name="Google Shape;319;p15">
              <a:extLst>
                <a:ext uri="{FF2B5EF4-FFF2-40B4-BE49-F238E27FC236}">
                  <a16:creationId xmlns:a16="http://schemas.microsoft.com/office/drawing/2014/main" id="{8DD5A062-548C-4AF1-ABE5-C53FC37CBDAF}"/>
                </a:ext>
              </a:extLst>
            </p:cNvPr>
            <p:cNvPicPr preferRelativeResize="0"/>
            <p:nvPr/>
          </p:nvPicPr>
          <p:blipFill rotWithShape="1">
            <a:blip r:embed="rId2">
              <a:alphaModFix/>
            </a:blip>
            <a:srcRect/>
            <a:stretch/>
          </p:blipFill>
          <p:spPr>
            <a:xfrm>
              <a:off x="10795000" y="1316006"/>
              <a:ext cx="1244600" cy="902023"/>
            </a:xfrm>
            <a:prstGeom prst="rect">
              <a:avLst/>
            </a:prstGeom>
            <a:noFill/>
            <a:ln>
              <a:noFill/>
            </a:ln>
          </p:spPr>
        </p:pic>
        <p:sp>
          <p:nvSpPr>
            <p:cNvPr id="40" name="Parallelogram 18">
              <a:extLst>
                <a:ext uri="{FF2B5EF4-FFF2-40B4-BE49-F238E27FC236}">
                  <a16:creationId xmlns:a16="http://schemas.microsoft.com/office/drawing/2014/main" id="{65987767-AC72-4E62-AD95-9F6D83749107}"/>
                </a:ext>
              </a:extLst>
            </p:cNvPr>
            <p:cNvSpPr/>
            <p:nvPr/>
          </p:nvSpPr>
          <p:spPr>
            <a:xfrm flipH="1">
              <a:off x="4228291" y="1376165"/>
              <a:ext cx="1297623" cy="5274261"/>
            </a:xfrm>
            <a:custGeom>
              <a:avLst/>
              <a:gdLst>
                <a:gd name="connsiteX0" fmla="*/ 0 w 2743200"/>
                <a:gd name="connsiteY0" fmla="*/ 2978487 h 2978487"/>
                <a:gd name="connsiteX1" fmla="*/ 1063182 w 2743200"/>
                <a:gd name="connsiteY1" fmla="*/ 0 h 2978487"/>
                <a:gd name="connsiteX2" fmla="*/ 2743200 w 2743200"/>
                <a:gd name="connsiteY2" fmla="*/ 0 h 2978487"/>
                <a:gd name="connsiteX3" fmla="*/ 1680018 w 2743200"/>
                <a:gd name="connsiteY3" fmla="*/ 2978487 h 2978487"/>
                <a:gd name="connsiteX4" fmla="*/ 0 w 2743200"/>
                <a:gd name="connsiteY4" fmla="*/ 2978487 h 2978487"/>
                <a:gd name="connsiteX0" fmla="*/ 0 w 2743200"/>
                <a:gd name="connsiteY0" fmla="*/ 2978487 h 2978487"/>
                <a:gd name="connsiteX1" fmla="*/ 526153 w 2743200"/>
                <a:gd name="connsiteY1" fmla="*/ 783772 h 2978487"/>
                <a:gd name="connsiteX2" fmla="*/ 2743200 w 2743200"/>
                <a:gd name="connsiteY2" fmla="*/ 0 h 2978487"/>
                <a:gd name="connsiteX3" fmla="*/ 1680018 w 2743200"/>
                <a:gd name="connsiteY3" fmla="*/ 2978487 h 2978487"/>
                <a:gd name="connsiteX4" fmla="*/ 0 w 2743200"/>
                <a:gd name="connsiteY4" fmla="*/ 2978487 h 2978487"/>
                <a:gd name="connsiteX0" fmla="*/ 0 w 2743200"/>
                <a:gd name="connsiteY0" fmla="*/ 2978487 h 2978487"/>
                <a:gd name="connsiteX1" fmla="*/ 526153 w 2743200"/>
                <a:gd name="connsiteY1" fmla="*/ 783772 h 2978487"/>
                <a:gd name="connsiteX2" fmla="*/ 2743200 w 2743200"/>
                <a:gd name="connsiteY2" fmla="*/ 0 h 2978487"/>
                <a:gd name="connsiteX3" fmla="*/ 2217047 w 2743200"/>
                <a:gd name="connsiteY3" fmla="*/ 2354373 h 2978487"/>
                <a:gd name="connsiteX4" fmla="*/ 0 w 2743200"/>
                <a:gd name="connsiteY4" fmla="*/ 2978487 h 2978487"/>
                <a:gd name="connsiteX0" fmla="*/ 10875 w 2754075"/>
                <a:gd name="connsiteY0" fmla="*/ 2978487 h 2978487"/>
                <a:gd name="connsiteX1" fmla="*/ 0 w 2754075"/>
                <a:gd name="connsiteY1" fmla="*/ 196899 h 2978487"/>
                <a:gd name="connsiteX2" fmla="*/ 2754075 w 2754075"/>
                <a:gd name="connsiteY2" fmla="*/ 0 h 2978487"/>
                <a:gd name="connsiteX3" fmla="*/ 2227922 w 2754075"/>
                <a:gd name="connsiteY3" fmla="*/ 2354373 h 2978487"/>
                <a:gd name="connsiteX4" fmla="*/ 10875 w 2754075"/>
                <a:gd name="connsiteY4" fmla="*/ 2978487 h 2978487"/>
                <a:gd name="connsiteX0" fmla="*/ 39904 w 2783104"/>
                <a:gd name="connsiteY0" fmla="*/ 2978487 h 2978487"/>
                <a:gd name="connsiteX1" fmla="*/ 0 w 2783104"/>
                <a:gd name="connsiteY1" fmla="*/ 196899 h 2978487"/>
                <a:gd name="connsiteX2" fmla="*/ 2783104 w 2783104"/>
                <a:gd name="connsiteY2" fmla="*/ 0 h 2978487"/>
                <a:gd name="connsiteX3" fmla="*/ 2256951 w 2783104"/>
                <a:gd name="connsiteY3" fmla="*/ 2354373 h 2978487"/>
                <a:gd name="connsiteX4" fmla="*/ 39904 w 2783104"/>
                <a:gd name="connsiteY4" fmla="*/ 2978487 h 2978487"/>
                <a:gd name="connsiteX0" fmla="*/ 39904 w 2347676"/>
                <a:gd name="connsiteY0" fmla="*/ 3790119 h 3790119"/>
                <a:gd name="connsiteX1" fmla="*/ 0 w 2347676"/>
                <a:gd name="connsiteY1" fmla="*/ 1008531 h 3790119"/>
                <a:gd name="connsiteX2" fmla="*/ 2347676 w 2347676"/>
                <a:gd name="connsiteY2" fmla="*/ 0 h 3790119"/>
                <a:gd name="connsiteX3" fmla="*/ 2256951 w 2347676"/>
                <a:gd name="connsiteY3" fmla="*/ 3166005 h 3790119"/>
                <a:gd name="connsiteX4" fmla="*/ 39904 w 2347676"/>
                <a:gd name="connsiteY4" fmla="*/ 3790119 h 3790119"/>
                <a:gd name="connsiteX0" fmla="*/ 39904 w 2331581"/>
                <a:gd name="connsiteY0" fmla="*/ 3602405 h 3602405"/>
                <a:gd name="connsiteX1" fmla="*/ 0 w 2331581"/>
                <a:gd name="connsiteY1" fmla="*/ 820817 h 3602405"/>
                <a:gd name="connsiteX2" fmla="*/ 2331581 w 2331581"/>
                <a:gd name="connsiteY2" fmla="*/ 0 h 3602405"/>
                <a:gd name="connsiteX3" fmla="*/ 2256951 w 2331581"/>
                <a:gd name="connsiteY3" fmla="*/ 2978291 h 3602405"/>
                <a:gd name="connsiteX4" fmla="*/ 39904 w 2331581"/>
                <a:gd name="connsiteY4" fmla="*/ 3602405 h 3602405"/>
                <a:gd name="connsiteX0" fmla="*/ 21070 w 2331581"/>
                <a:gd name="connsiteY0" fmla="*/ 2442694 h 2978291"/>
                <a:gd name="connsiteX1" fmla="*/ 0 w 2331581"/>
                <a:gd name="connsiteY1" fmla="*/ 820817 h 2978291"/>
                <a:gd name="connsiteX2" fmla="*/ 2331581 w 2331581"/>
                <a:gd name="connsiteY2" fmla="*/ 0 h 2978291"/>
                <a:gd name="connsiteX3" fmla="*/ 2256951 w 2331581"/>
                <a:gd name="connsiteY3" fmla="*/ 2978291 h 2978291"/>
                <a:gd name="connsiteX4" fmla="*/ 21070 w 2331581"/>
                <a:gd name="connsiteY4" fmla="*/ 2442694 h 2978291"/>
                <a:gd name="connsiteX0" fmla="*/ 21070 w 2331581"/>
                <a:gd name="connsiteY0" fmla="*/ 2442694 h 2978291"/>
                <a:gd name="connsiteX1" fmla="*/ 0 w 2331581"/>
                <a:gd name="connsiteY1" fmla="*/ 820817 h 2978291"/>
                <a:gd name="connsiteX2" fmla="*/ 2331581 w 2331581"/>
                <a:gd name="connsiteY2" fmla="*/ 0 h 2978291"/>
                <a:gd name="connsiteX3" fmla="*/ 2256951 w 2331581"/>
                <a:gd name="connsiteY3" fmla="*/ 2978291 h 2978291"/>
                <a:gd name="connsiteX4" fmla="*/ 1449449 w 2331581"/>
                <a:gd name="connsiteY4" fmla="*/ 2805434 h 2978291"/>
                <a:gd name="connsiteX5" fmla="*/ 21070 w 2331581"/>
                <a:gd name="connsiteY5" fmla="*/ 2442694 h 297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581" h="2978291">
                  <a:moveTo>
                    <a:pt x="21070" y="2442694"/>
                  </a:moveTo>
                  <a:lnTo>
                    <a:pt x="0" y="820817"/>
                  </a:lnTo>
                  <a:lnTo>
                    <a:pt x="2331581" y="0"/>
                  </a:lnTo>
                  <a:lnTo>
                    <a:pt x="2256951" y="2978291"/>
                  </a:lnTo>
                  <a:lnTo>
                    <a:pt x="1449449" y="2805434"/>
                  </a:lnTo>
                  <a:lnTo>
                    <a:pt x="21070" y="2442694"/>
                  </a:ln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32249A7-600D-430F-95FF-83BFED740D0A}"/>
                </a:ext>
              </a:extLst>
            </p:cNvPr>
            <p:cNvSpPr txBox="1"/>
            <p:nvPr/>
          </p:nvSpPr>
          <p:spPr>
            <a:xfrm>
              <a:off x="8742853" y="2933432"/>
              <a:ext cx="369888" cy="2246769"/>
            </a:xfrm>
            <a:prstGeom prst="rect">
              <a:avLst/>
            </a:prstGeom>
            <a:noFill/>
          </p:spPr>
          <p:txBody>
            <a:bodyPr wrap="square" rtlCol="0">
              <a:spAutoFit/>
            </a:bodyPr>
            <a:lstStyle/>
            <a:p>
              <a:r>
                <a:rPr lang="en-US" sz="2800" b="1" dirty="0"/>
                <a:t>DEMUX</a:t>
              </a:r>
            </a:p>
          </p:txBody>
        </p:sp>
        <p:sp>
          <p:nvSpPr>
            <p:cNvPr id="43" name="Parallelogram 18">
              <a:extLst>
                <a:ext uri="{FF2B5EF4-FFF2-40B4-BE49-F238E27FC236}">
                  <a16:creationId xmlns:a16="http://schemas.microsoft.com/office/drawing/2014/main" id="{0528191E-D413-4019-8DA4-A28A0E9CFDFB}"/>
                </a:ext>
              </a:extLst>
            </p:cNvPr>
            <p:cNvSpPr/>
            <p:nvPr/>
          </p:nvSpPr>
          <p:spPr>
            <a:xfrm>
              <a:off x="8278986" y="1395959"/>
              <a:ext cx="1297623" cy="5274261"/>
            </a:xfrm>
            <a:custGeom>
              <a:avLst/>
              <a:gdLst>
                <a:gd name="connsiteX0" fmla="*/ 0 w 2743200"/>
                <a:gd name="connsiteY0" fmla="*/ 2978487 h 2978487"/>
                <a:gd name="connsiteX1" fmla="*/ 1063182 w 2743200"/>
                <a:gd name="connsiteY1" fmla="*/ 0 h 2978487"/>
                <a:gd name="connsiteX2" fmla="*/ 2743200 w 2743200"/>
                <a:gd name="connsiteY2" fmla="*/ 0 h 2978487"/>
                <a:gd name="connsiteX3" fmla="*/ 1680018 w 2743200"/>
                <a:gd name="connsiteY3" fmla="*/ 2978487 h 2978487"/>
                <a:gd name="connsiteX4" fmla="*/ 0 w 2743200"/>
                <a:gd name="connsiteY4" fmla="*/ 2978487 h 2978487"/>
                <a:gd name="connsiteX0" fmla="*/ 0 w 2743200"/>
                <a:gd name="connsiteY0" fmla="*/ 2978487 h 2978487"/>
                <a:gd name="connsiteX1" fmla="*/ 526153 w 2743200"/>
                <a:gd name="connsiteY1" fmla="*/ 783772 h 2978487"/>
                <a:gd name="connsiteX2" fmla="*/ 2743200 w 2743200"/>
                <a:gd name="connsiteY2" fmla="*/ 0 h 2978487"/>
                <a:gd name="connsiteX3" fmla="*/ 1680018 w 2743200"/>
                <a:gd name="connsiteY3" fmla="*/ 2978487 h 2978487"/>
                <a:gd name="connsiteX4" fmla="*/ 0 w 2743200"/>
                <a:gd name="connsiteY4" fmla="*/ 2978487 h 2978487"/>
                <a:gd name="connsiteX0" fmla="*/ 0 w 2743200"/>
                <a:gd name="connsiteY0" fmla="*/ 2978487 h 2978487"/>
                <a:gd name="connsiteX1" fmla="*/ 526153 w 2743200"/>
                <a:gd name="connsiteY1" fmla="*/ 783772 h 2978487"/>
                <a:gd name="connsiteX2" fmla="*/ 2743200 w 2743200"/>
                <a:gd name="connsiteY2" fmla="*/ 0 h 2978487"/>
                <a:gd name="connsiteX3" fmla="*/ 2217047 w 2743200"/>
                <a:gd name="connsiteY3" fmla="*/ 2354373 h 2978487"/>
                <a:gd name="connsiteX4" fmla="*/ 0 w 2743200"/>
                <a:gd name="connsiteY4" fmla="*/ 2978487 h 2978487"/>
                <a:gd name="connsiteX0" fmla="*/ 10875 w 2754075"/>
                <a:gd name="connsiteY0" fmla="*/ 2978487 h 2978487"/>
                <a:gd name="connsiteX1" fmla="*/ 0 w 2754075"/>
                <a:gd name="connsiteY1" fmla="*/ 196899 h 2978487"/>
                <a:gd name="connsiteX2" fmla="*/ 2754075 w 2754075"/>
                <a:gd name="connsiteY2" fmla="*/ 0 h 2978487"/>
                <a:gd name="connsiteX3" fmla="*/ 2227922 w 2754075"/>
                <a:gd name="connsiteY3" fmla="*/ 2354373 h 2978487"/>
                <a:gd name="connsiteX4" fmla="*/ 10875 w 2754075"/>
                <a:gd name="connsiteY4" fmla="*/ 2978487 h 2978487"/>
                <a:gd name="connsiteX0" fmla="*/ 39904 w 2783104"/>
                <a:gd name="connsiteY0" fmla="*/ 2978487 h 2978487"/>
                <a:gd name="connsiteX1" fmla="*/ 0 w 2783104"/>
                <a:gd name="connsiteY1" fmla="*/ 196899 h 2978487"/>
                <a:gd name="connsiteX2" fmla="*/ 2783104 w 2783104"/>
                <a:gd name="connsiteY2" fmla="*/ 0 h 2978487"/>
                <a:gd name="connsiteX3" fmla="*/ 2256951 w 2783104"/>
                <a:gd name="connsiteY3" fmla="*/ 2354373 h 2978487"/>
                <a:gd name="connsiteX4" fmla="*/ 39904 w 2783104"/>
                <a:gd name="connsiteY4" fmla="*/ 2978487 h 2978487"/>
                <a:gd name="connsiteX0" fmla="*/ 39904 w 2347676"/>
                <a:gd name="connsiteY0" fmla="*/ 3790119 h 3790119"/>
                <a:gd name="connsiteX1" fmla="*/ 0 w 2347676"/>
                <a:gd name="connsiteY1" fmla="*/ 1008531 h 3790119"/>
                <a:gd name="connsiteX2" fmla="*/ 2347676 w 2347676"/>
                <a:gd name="connsiteY2" fmla="*/ 0 h 3790119"/>
                <a:gd name="connsiteX3" fmla="*/ 2256951 w 2347676"/>
                <a:gd name="connsiteY3" fmla="*/ 3166005 h 3790119"/>
                <a:gd name="connsiteX4" fmla="*/ 39904 w 2347676"/>
                <a:gd name="connsiteY4" fmla="*/ 3790119 h 3790119"/>
                <a:gd name="connsiteX0" fmla="*/ 39904 w 2331581"/>
                <a:gd name="connsiteY0" fmla="*/ 3602405 h 3602405"/>
                <a:gd name="connsiteX1" fmla="*/ 0 w 2331581"/>
                <a:gd name="connsiteY1" fmla="*/ 820817 h 3602405"/>
                <a:gd name="connsiteX2" fmla="*/ 2331581 w 2331581"/>
                <a:gd name="connsiteY2" fmla="*/ 0 h 3602405"/>
                <a:gd name="connsiteX3" fmla="*/ 2256951 w 2331581"/>
                <a:gd name="connsiteY3" fmla="*/ 2978291 h 3602405"/>
                <a:gd name="connsiteX4" fmla="*/ 39904 w 2331581"/>
                <a:gd name="connsiteY4" fmla="*/ 3602405 h 3602405"/>
                <a:gd name="connsiteX0" fmla="*/ 21070 w 2331581"/>
                <a:gd name="connsiteY0" fmla="*/ 2442694 h 2978291"/>
                <a:gd name="connsiteX1" fmla="*/ 0 w 2331581"/>
                <a:gd name="connsiteY1" fmla="*/ 820817 h 2978291"/>
                <a:gd name="connsiteX2" fmla="*/ 2331581 w 2331581"/>
                <a:gd name="connsiteY2" fmla="*/ 0 h 2978291"/>
                <a:gd name="connsiteX3" fmla="*/ 2256951 w 2331581"/>
                <a:gd name="connsiteY3" fmla="*/ 2978291 h 2978291"/>
                <a:gd name="connsiteX4" fmla="*/ 21070 w 2331581"/>
                <a:gd name="connsiteY4" fmla="*/ 2442694 h 2978291"/>
                <a:gd name="connsiteX0" fmla="*/ 21070 w 2331581"/>
                <a:gd name="connsiteY0" fmla="*/ 2442694 h 2978291"/>
                <a:gd name="connsiteX1" fmla="*/ 0 w 2331581"/>
                <a:gd name="connsiteY1" fmla="*/ 820817 h 2978291"/>
                <a:gd name="connsiteX2" fmla="*/ 2331581 w 2331581"/>
                <a:gd name="connsiteY2" fmla="*/ 0 h 2978291"/>
                <a:gd name="connsiteX3" fmla="*/ 2256951 w 2331581"/>
                <a:gd name="connsiteY3" fmla="*/ 2978291 h 2978291"/>
                <a:gd name="connsiteX4" fmla="*/ 1449449 w 2331581"/>
                <a:gd name="connsiteY4" fmla="*/ 2805434 h 2978291"/>
                <a:gd name="connsiteX5" fmla="*/ 21070 w 2331581"/>
                <a:gd name="connsiteY5" fmla="*/ 2442694 h 297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581" h="2978291">
                  <a:moveTo>
                    <a:pt x="21070" y="2442694"/>
                  </a:moveTo>
                  <a:lnTo>
                    <a:pt x="0" y="820817"/>
                  </a:lnTo>
                  <a:lnTo>
                    <a:pt x="2331581" y="0"/>
                  </a:lnTo>
                  <a:lnTo>
                    <a:pt x="2256951" y="2978291"/>
                  </a:lnTo>
                  <a:lnTo>
                    <a:pt x="1449449" y="2805434"/>
                  </a:lnTo>
                  <a:lnTo>
                    <a:pt x="21070" y="2442694"/>
                  </a:ln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83084B2A-EA92-4177-9A4F-A3AA9E8C0FCD}"/>
                </a:ext>
              </a:extLst>
            </p:cNvPr>
            <p:cNvCxnSpPr>
              <a:cxnSpLocks/>
            </p:cNvCxnSpPr>
            <p:nvPr/>
          </p:nvCxnSpPr>
          <p:spPr>
            <a:xfrm flipV="1">
              <a:off x="3009900" y="4550813"/>
              <a:ext cx="1218391"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88669EC-5014-4EAE-847A-65F6EADEE71F}"/>
                </a:ext>
              </a:extLst>
            </p:cNvPr>
            <p:cNvCxnSpPr>
              <a:cxnSpLocks/>
            </p:cNvCxnSpPr>
            <p:nvPr/>
          </p:nvCxnSpPr>
          <p:spPr>
            <a:xfrm>
              <a:off x="3009900" y="3228518"/>
              <a:ext cx="1218391" cy="5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002C0D0-5C99-4D64-B933-A03EB117B8D3}"/>
                </a:ext>
              </a:extLst>
            </p:cNvPr>
            <p:cNvCxnSpPr>
              <a:cxnSpLocks/>
            </p:cNvCxnSpPr>
            <p:nvPr/>
          </p:nvCxnSpPr>
          <p:spPr>
            <a:xfrm>
              <a:off x="3009900" y="1893551"/>
              <a:ext cx="1218391" cy="18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B54C35C-9A0C-4D2E-88E3-15C41874AA53}"/>
                </a:ext>
              </a:extLst>
            </p:cNvPr>
            <p:cNvCxnSpPr>
              <a:cxnSpLocks/>
            </p:cNvCxnSpPr>
            <p:nvPr/>
          </p:nvCxnSpPr>
          <p:spPr>
            <a:xfrm>
              <a:off x="9576609" y="1700462"/>
              <a:ext cx="1218391" cy="18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570AA22-24AC-456E-97AC-0921798803E9}"/>
                </a:ext>
              </a:extLst>
            </p:cNvPr>
            <p:cNvCxnSpPr>
              <a:cxnSpLocks/>
            </p:cNvCxnSpPr>
            <p:nvPr/>
          </p:nvCxnSpPr>
          <p:spPr>
            <a:xfrm>
              <a:off x="9576609" y="3308534"/>
              <a:ext cx="1218391" cy="18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89479F-C843-4A10-876D-C4911542CB11}"/>
                </a:ext>
              </a:extLst>
            </p:cNvPr>
            <p:cNvCxnSpPr>
              <a:cxnSpLocks/>
            </p:cNvCxnSpPr>
            <p:nvPr/>
          </p:nvCxnSpPr>
          <p:spPr>
            <a:xfrm>
              <a:off x="9576609" y="4552287"/>
              <a:ext cx="1218391" cy="18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BC11908-3A7F-47A8-8675-98D7FCE50711}"/>
                </a:ext>
              </a:extLst>
            </p:cNvPr>
            <p:cNvCxnSpPr>
              <a:cxnSpLocks/>
            </p:cNvCxnSpPr>
            <p:nvPr/>
          </p:nvCxnSpPr>
          <p:spPr>
            <a:xfrm>
              <a:off x="9587899" y="5857897"/>
              <a:ext cx="1218391" cy="18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63547E34-DDAC-4BCB-A7ED-5737813A15B8}"/>
                </a:ext>
              </a:extLst>
            </p:cNvPr>
            <p:cNvSpPr/>
            <p:nvPr/>
          </p:nvSpPr>
          <p:spPr>
            <a:xfrm>
              <a:off x="5525914" y="3077029"/>
              <a:ext cx="2741782" cy="346054"/>
            </a:xfrm>
            <a:prstGeom prst="rect">
              <a:avLst/>
            </a:prstGeom>
            <a:solidFill>
              <a:srgbClr val="DAD7B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Frequency Band 1</a:t>
              </a:r>
            </a:p>
          </p:txBody>
        </p:sp>
        <p:sp>
          <p:nvSpPr>
            <p:cNvPr id="56" name="Rectangle 55">
              <a:extLst>
                <a:ext uri="{FF2B5EF4-FFF2-40B4-BE49-F238E27FC236}">
                  <a16:creationId xmlns:a16="http://schemas.microsoft.com/office/drawing/2014/main" id="{ACA07AD5-4727-4D56-9A11-36DE1CE9F830}"/>
                </a:ext>
              </a:extLst>
            </p:cNvPr>
            <p:cNvSpPr/>
            <p:nvPr/>
          </p:nvSpPr>
          <p:spPr>
            <a:xfrm>
              <a:off x="5531559" y="3741995"/>
              <a:ext cx="2741782" cy="346054"/>
            </a:xfrm>
            <a:prstGeom prst="rect">
              <a:avLst/>
            </a:prstGeom>
            <a:solidFill>
              <a:srgbClr val="7EA9C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Frequency Band 2</a:t>
              </a:r>
            </a:p>
          </p:txBody>
        </p:sp>
        <p:sp>
          <p:nvSpPr>
            <p:cNvPr id="57" name="Rectangle 56">
              <a:extLst>
                <a:ext uri="{FF2B5EF4-FFF2-40B4-BE49-F238E27FC236}">
                  <a16:creationId xmlns:a16="http://schemas.microsoft.com/office/drawing/2014/main" id="{8A86FF34-7AA0-49AF-ACDF-A1681A90680A}"/>
                </a:ext>
              </a:extLst>
            </p:cNvPr>
            <p:cNvSpPr/>
            <p:nvPr/>
          </p:nvSpPr>
          <p:spPr>
            <a:xfrm>
              <a:off x="5525914" y="4388554"/>
              <a:ext cx="2741782" cy="346054"/>
            </a:xfrm>
            <a:prstGeom prst="rect">
              <a:avLst/>
            </a:prstGeom>
            <a:solidFill>
              <a:srgbClr val="64768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Frequency Band 3</a:t>
              </a:r>
            </a:p>
          </p:txBody>
        </p:sp>
        <p:sp>
          <p:nvSpPr>
            <p:cNvPr id="58" name="Rectangle 57">
              <a:extLst>
                <a:ext uri="{FF2B5EF4-FFF2-40B4-BE49-F238E27FC236}">
                  <a16:creationId xmlns:a16="http://schemas.microsoft.com/office/drawing/2014/main" id="{AA3C4C0F-D6B7-4B3F-A629-824C4035E46B}"/>
                </a:ext>
              </a:extLst>
            </p:cNvPr>
            <p:cNvSpPr/>
            <p:nvPr/>
          </p:nvSpPr>
          <p:spPr>
            <a:xfrm>
              <a:off x="5522689" y="4950920"/>
              <a:ext cx="2741782" cy="346054"/>
            </a:xfrm>
            <a:prstGeom prst="rect">
              <a:avLst/>
            </a:prstGeom>
            <a:solidFill>
              <a:srgbClr val="E0987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Frequency Band 4</a:t>
              </a:r>
            </a:p>
          </p:txBody>
        </p:sp>
        <p:sp>
          <p:nvSpPr>
            <p:cNvPr id="59" name="TextBox 58">
              <a:extLst>
                <a:ext uri="{FF2B5EF4-FFF2-40B4-BE49-F238E27FC236}">
                  <a16:creationId xmlns:a16="http://schemas.microsoft.com/office/drawing/2014/main" id="{34E84C70-D226-4D1B-A690-E78B78836BDB}"/>
                </a:ext>
              </a:extLst>
            </p:cNvPr>
            <p:cNvSpPr txBox="1"/>
            <p:nvPr/>
          </p:nvSpPr>
          <p:spPr>
            <a:xfrm>
              <a:off x="2930667" y="1255494"/>
              <a:ext cx="1297622" cy="540433"/>
            </a:xfrm>
            <a:prstGeom prst="rect">
              <a:avLst/>
            </a:prstGeom>
            <a:noFill/>
          </p:spPr>
          <p:txBody>
            <a:bodyPr wrap="square" rtlCol="0">
              <a:spAutoFit/>
            </a:bodyPr>
            <a:lstStyle/>
            <a:p>
              <a:pPr algn="ctr"/>
              <a:r>
                <a:rPr lang="en-US" sz="1200" b="1" dirty="0"/>
                <a:t>Input Signals</a:t>
              </a:r>
            </a:p>
          </p:txBody>
        </p:sp>
        <p:sp>
          <p:nvSpPr>
            <p:cNvPr id="60" name="TextBox 59">
              <a:extLst>
                <a:ext uri="{FF2B5EF4-FFF2-40B4-BE49-F238E27FC236}">
                  <a16:creationId xmlns:a16="http://schemas.microsoft.com/office/drawing/2014/main" id="{820BDA53-A7C7-44AF-BCC1-9B6F0C978802}"/>
                </a:ext>
              </a:extLst>
            </p:cNvPr>
            <p:cNvSpPr txBox="1"/>
            <p:nvPr/>
          </p:nvSpPr>
          <p:spPr>
            <a:xfrm>
              <a:off x="9548282" y="1090319"/>
              <a:ext cx="1297622" cy="540433"/>
            </a:xfrm>
            <a:prstGeom prst="rect">
              <a:avLst/>
            </a:prstGeom>
            <a:noFill/>
          </p:spPr>
          <p:txBody>
            <a:bodyPr wrap="square" rtlCol="0">
              <a:spAutoFit/>
            </a:bodyPr>
            <a:lstStyle/>
            <a:p>
              <a:pPr algn="ctr"/>
              <a:r>
                <a:rPr lang="en-US" sz="1200" b="1" dirty="0"/>
                <a:t>Output Signals</a:t>
              </a:r>
            </a:p>
          </p:txBody>
        </p:sp>
      </p:grpSp>
      <p:sp>
        <p:nvSpPr>
          <p:cNvPr id="4" name="Rectangle 3">
            <a:extLst>
              <a:ext uri="{FF2B5EF4-FFF2-40B4-BE49-F238E27FC236}">
                <a16:creationId xmlns:a16="http://schemas.microsoft.com/office/drawing/2014/main" id="{5DC7BB1D-9B65-4DF8-8F92-5810F21CF815}"/>
              </a:ext>
            </a:extLst>
          </p:cNvPr>
          <p:cNvSpPr/>
          <p:nvPr/>
        </p:nvSpPr>
        <p:spPr>
          <a:xfrm>
            <a:off x="2915216" y="286518"/>
            <a:ext cx="9276784" cy="1856342"/>
          </a:xfrm>
          <a:prstGeom prst="rect">
            <a:avLst/>
          </a:prstGeom>
        </p:spPr>
        <p:txBody>
          <a:bodyPr wrap="square">
            <a:spAutoFit/>
          </a:bodyPr>
          <a:lstStyle/>
          <a:p>
            <a:pPr>
              <a:lnSpc>
                <a:spcPts val="2800"/>
              </a:lnSpc>
            </a:pPr>
            <a:endParaRPr lang="en-US" sz="2000" b="1" dirty="0">
              <a:cs typeface="Times New Roman" panose="02020603050405020304" pitchFamily="18" charset="0"/>
            </a:endParaRPr>
          </a:p>
          <a:p>
            <a:pPr>
              <a:lnSpc>
                <a:spcPts val="2800"/>
              </a:lnSpc>
            </a:pPr>
            <a:r>
              <a:rPr lang="en-US" sz="2000" b="1" dirty="0">
                <a:cs typeface="Times New Roman" panose="02020603050405020304" pitchFamily="18" charset="0"/>
              </a:rPr>
              <a:t>Each of the 4 senders is allocated a frequency band. The four frequency bands are multiplexed and sent via the communication channel. At the receiving end, a demultiplexer regenerates the original four signals as outputs.</a:t>
            </a:r>
          </a:p>
        </p:txBody>
      </p:sp>
    </p:spTree>
    <p:extLst>
      <p:ext uri="{BB962C8B-B14F-4D97-AF65-F5344CB8AC3E}">
        <p14:creationId xmlns:p14="http://schemas.microsoft.com/office/powerpoint/2010/main" val="390219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0E9B0F5-A573-44D5-9FAF-D8DF77746153}"/>
              </a:ext>
            </a:extLst>
          </p:cNvPr>
          <p:cNvSpPr>
            <a:spLocks noGrp="1"/>
          </p:cNvSpPr>
          <p:nvPr>
            <p:ph type="title"/>
          </p:nvPr>
        </p:nvSpPr>
        <p:spPr>
          <a:xfrm>
            <a:off x="0" y="38476"/>
            <a:ext cx="12192000" cy="672723"/>
          </a:xfrm>
        </p:spPr>
        <p:txBody>
          <a:bodyPr>
            <a:noAutofit/>
          </a:bodyPr>
          <a:lstStyle/>
          <a:p>
            <a:pPr algn="ctr"/>
            <a:r>
              <a:rPr lang="en-IN" sz="4000" b="1" dirty="0">
                <a:solidFill>
                  <a:srgbClr val="5A0000"/>
                </a:solidFill>
                <a:latin typeface="Arial" panose="020B0604020202020204" pitchFamily="34" charset="0"/>
                <a:cs typeface="Arial" panose="020B0604020202020204" pitchFamily="34" charset="0"/>
              </a:rPr>
              <a:t>Frequency Division </a:t>
            </a:r>
            <a:r>
              <a:rPr lang="en-US" sz="4000" b="1" dirty="0">
                <a:solidFill>
                  <a:srgbClr val="5A0000"/>
                </a:solidFill>
                <a:latin typeface="Times New Roman" panose="02020603050405020304" pitchFamily="18" charset="0"/>
                <a:cs typeface="Times New Roman" panose="02020603050405020304" pitchFamily="18" charset="0"/>
              </a:rPr>
              <a:t>Multiplexing </a:t>
            </a:r>
            <a:r>
              <a:rPr lang="en-IN" sz="4000" b="1" dirty="0">
                <a:solidFill>
                  <a:srgbClr val="5A0000"/>
                </a:solidFill>
                <a:latin typeface="Arial" panose="020B0604020202020204" pitchFamily="34" charset="0"/>
                <a:cs typeface="Arial" panose="020B0604020202020204" pitchFamily="34" charset="0"/>
              </a:rPr>
              <a:t>(FDM)</a:t>
            </a:r>
          </a:p>
        </p:txBody>
      </p:sp>
      <p:grpSp>
        <p:nvGrpSpPr>
          <p:cNvPr id="3" name="Group 2">
            <a:extLst>
              <a:ext uri="{FF2B5EF4-FFF2-40B4-BE49-F238E27FC236}">
                <a16:creationId xmlns:a16="http://schemas.microsoft.com/office/drawing/2014/main" id="{567B3D6C-5ACC-48AC-BBF2-AF24F6D7397E}"/>
              </a:ext>
            </a:extLst>
          </p:cNvPr>
          <p:cNvGrpSpPr/>
          <p:nvPr/>
        </p:nvGrpSpPr>
        <p:grpSpPr>
          <a:xfrm>
            <a:off x="2987644" y="1903588"/>
            <a:ext cx="9051956" cy="4766631"/>
            <a:chOff x="1765300" y="1090319"/>
            <a:chExt cx="10274300" cy="5579901"/>
          </a:xfrm>
        </p:grpSpPr>
        <p:pic>
          <p:nvPicPr>
            <p:cNvPr id="5" name="Google Shape;319;p15">
              <a:extLst>
                <a:ext uri="{FF2B5EF4-FFF2-40B4-BE49-F238E27FC236}">
                  <a16:creationId xmlns:a16="http://schemas.microsoft.com/office/drawing/2014/main" id="{B2193241-E36B-40E8-B036-AD54E55F7A44}"/>
                </a:ext>
              </a:extLst>
            </p:cNvPr>
            <p:cNvPicPr preferRelativeResize="0"/>
            <p:nvPr/>
          </p:nvPicPr>
          <p:blipFill rotWithShape="1">
            <a:blip r:embed="rId2">
              <a:alphaModFix/>
            </a:blip>
            <a:srcRect/>
            <a:stretch/>
          </p:blipFill>
          <p:spPr>
            <a:xfrm flipH="1">
              <a:off x="1765300" y="1559948"/>
              <a:ext cx="1244600" cy="902023"/>
            </a:xfrm>
            <a:prstGeom prst="rect">
              <a:avLst/>
            </a:prstGeom>
            <a:noFill/>
            <a:ln>
              <a:noFill/>
            </a:ln>
          </p:spPr>
        </p:pic>
        <p:pic>
          <p:nvPicPr>
            <p:cNvPr id="8" name="Google Shape;319;p15">
              <a:extLst>
                <a:ext uri="{FF2B5EF4-FFF2-40B4-BE49-F238E27FC236}">
                  <a16:creationId xmlns:a16="http://schemas.microsoft.com/office/drawing/2014/main" id="{AFB91E13-E76D-4687-9ED5-95562085B44E}"/>
                </a:ext>
              </a:extLst>
            </p:cNvPr>
            <p:cNvPicPr preferRelativeResize="0"/>
            <p:nvPr/>
          </p:nvPicPr>
          <p:blipFill rotWithShape="1">
            <a:blip r:embed="rId2">
              <a:alphaModFix/>
            </a:blip>
            <a:srcRect/>
            <a:stretch/>
          </p:blipFill>
          <p:spPr>
            <a:xfrm flipH="1">
              <a:off x="1765300" y="2876113"/>
              <a:ext cx="1244600" cy="902023"/>
            </a:xfrm>
            <a:prstGeom prst="rect">
              <a:avLst/>
            </a:prstGeom>
            <a:noFill/>
            <a:ln>
              <a:noFill/>
            </a:ln>
          </p:spPr>
        </p:pic>
        <p:pic>
          <p:nvPicPr>
            <p:cNvPr id="9" name="Google Shape;319;p15">
              <a:extLst>
                <a:ext uri="{FF2B5EF4-FFF2-40B4-BE49-F238E27FC236}">
                  <a16:creationId xmlns:a16="http://schemas.microsoft.com/office/drawing/2014/main" id="{D24CC75F-FD23-48D5-B1B8-00CB9461EFC3}"/>
                </a:ext>
              </a:extLst>
            </p:cNvPr>
            <p:cNvPicPr preferRelativeResize="0"/>
            <p:nvPr/>
          </p:nvPicPr>
          <p:blipFill rotWithShape="1">
            <a:blip r:embed="rId2">
              <a:alphaModFix/>
            </a:blip>
            <a:srcRect/>
            <a:stretch/>
          </p:blipFill>
          <p:spPr>
            <a:xfrm flipH="1">
              <a:off x="1765300" y="4192278"/>
              <a:ext cx="1244600" cy="902023"/>
            </a:xfrm>
            <a:prstGeom prst="rect">
              <a:avLst/>
            </a:prstGeom>
            <a:noFill/>
            <a:ln>
              <a:noFill/>
            </a:ln>
          </p:spPr>
        </p:pic>
        <p:sp>
          <p:nvSpPr>
            <p:cNvPr id="14" name="TextBox 13">
              <a:extLst>
                <a:ext uri="{FF2B5EF4-FFF2-40B4-BE49-F238E27FC236}">
                  <a16:creationId xmlns:a16="http://schemas.microsoft.com/office/drawing/2014/main" id="{BE4962D9-34E1-47DA-9865-932A05465668}"/>
                </a:ext>
              </a:extLst>
            </p:cNvPr>
            <p:cNvSpPr txBox="1"/>
            <p:nvPr/>
          </p:nvSpPr>
          <p:spPr>
            <a:xfrm>
              <a:off x="4507214" y="3429000"/>
              <a:ext cx="369888" cy="1384995"/>
            </a:xfrm>
            <a:prstGeom prst="rect">
              <a:avLst/>
            </a:prstGeom>
            <a:noFill/>
          </p:spPr>
          <p:txBody>
            <a:bodyPr wrap="square" rtlCol="0">
              <a:spAutoFit/>
            </a:bodyPr>
            <a:lstStyle/>
            <a:p>
              <a:r>
                <a:rPr lang="en-US" sz="2800" b="1" dirty="0"/>
                <a:t>MUX</a:t>
              </a:r>
            </a:p>
          </p:txBody>
        </p:sp>
        <p:pic>
          <p:nvPicPr>
            <p:cNvPr id="17" name="Google Shape;319;p15">
              <a:extLst>
                <a:ext uri="{FF2B5EF4-FFF2-40B4-BE49-F238E27FC236}">
                  <a16:creationId xmlns:a16="http://schemas.microsoft.com/office/drawing/2014/main" id="{90040804-8711-479F-A12D-79EED95440F1}"/>
                </a:ext>
              </a:extLst>
            </p:cNvPr>
            <p:cNvPicPr preferRelativeResize="0"/>
            <p:nvPr/>
          </p:nvPicPr>
          <p:blipFill rotWithShape="1">
            <a:blip r:embed="rId2">
              <a:alphaModFix/>
            </a:blip>
            <a:srcRect/>
            <a:stretch/>
          </p:blipFill>
          <p:spPr>
            <a:xfrm flipH="1">
              <a:off x="1765300" y="5508443"/>
              <a:ext cx="1244600" cy="902023"/>
            </a:xfrm>
            <a:prstGeom prst="rect">
              <a:avLst/>
            </a:prstGeom>
            <a:noFill/>
            <a:ln>
              <a:noFill/>
            </a:ln>
          </p:spPr>
        </p:pic>
        <p:cxnSp>
          <p:nvCxnSpPr>
            <p:cNvPr id="18" name="Straight Connector 17">
              <a:extLst>
                <a:ext uri="{FF2B5EF4-FFF2-40B4-BE49-F238E27FC236}">
                  <a16:creationId xmlns:a16="http://schemas.microsoft.com/office/drawing/2014/main" id="{87CE2D4A-2ED5-4579-9C1F-4C462F36DCFF}"/>
                </a:ext>
              </a:extLst>
            </p:cNvPr>
            <p:cNvCxnSpPr>
              <a:cxnSpLocks/>
            </p:cNvCxnSpPr>
            <p:nvPr/>
          </p:nvCxnSpPr>
          <p:spPr>
            <a:xfrm flipV="1">
              <a:off x="2893887" y="5867192"/>
              <a:ext cx="1334404"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Google Shape;319;p15">
              <a:extLst>
                <a:ext uri="{FF2B5EF4-FFF2-40B4-BE49-F238E27FC236}">
                  <a16:creationId xmlns:a16="http://schemas.microsoft.com/office/drawing/2014/main" id="{015821F2-6258-457A-AA95-497454E80295}"/>
                </a:ext>
              </a:extLst>
            </p:cNvPr>
            <p:cNvPicPr preferRelativeResize="0"/>
            <p:nvPr/>
          </p:nvPicPr>
          <p:blipFill rotWithShape="1">
            <a:blip r:embed="rId2">
              <a:alphaModFix/>
            </a:blip>
            <a:srcRect/>
            <a:stretch/>
          </p:blipFill>
          <p:spPr>
            <a:xfrm>
              <a:off x="10795000" y="5508442"/>
              <a:ext cx="1244600" cy="902023"/>
            </a:xfrm>
            <a:prstGeom prst="rect">
              <a:avLst/>
            </a:prstGeom>
            <a:noFill/>
            <a:ln>
              <a:noFill/>
            </a:ln>
          </p:spPr>
        </p:pic>
        <p:pic>
          <p:nvPicPr>
            <p:cNvPr id="37" name="Google Shape;319;p15">
              <a:extLst>
                <a:ext uri="{FF2B5EF4-FFF2-40B4-BE49-F238E27FC236}">
                  <a16:creationId xmlns:a16="http://schemas.microsoft.com/office/drawing/2014/main" id="{27B2C8BF-427B-4B75-A0F5-A041FCA10CF9}"/>
                </a:ext>
              </a:extLst>
            </p:cNvPr>
            <p:cNvPicPr preferRelativeResize="0"/>
            <p:nvPr/>
          </p:nvPicPr>
          <p:blipFill rotWithShape="1">
            <a:blip r:embed="rId2">
              <a:alphaModFix/>
            </a:blip>
            <a:srcRect/>
            <a:stretch/>
          </p:blipFill>
          <p:spPr>
            <a:xfrm>
              <a:off x="10795000" y="4192278"/>
              <a:ext cx="1244600" cy="902023"/>
            </a:xfrm>
            <a:prstGeom prst="rect">
              <a:avLst/>
            </a:prstGeom>
            <a:noFill/>
            <a:ln>
              <a:noFill/>
            </a:ln>
          </p:spPr>
        </p:pic>
        <p:pic>
          <p:nvPicPr>
            <p:cNvPr id="38" name="Google Shape;319;p15">
              <a:extLst>
                <a:ext uri="{FF2B5EF4-FFF2-40B4-BE49-F238E27FC236}">
                  <a16:creationId xmlns:a16="http://schemas.microsoft.com/office/drawing/2014/main" id="{22A5A5E4-984B-4F29-9666-4BB50C5B4374}"/>
                </a:ext>
              </a:extLst>
            </p:cNvPr>
            <p:cNvPicPr preferRelativeResize="0"/>
            <p:nvPr/>
          </p:nvPicPr>
          <p:blipFill rotWithShape="1">
            <a:blip r:embed="rId2">
              <a:alphaModFix/>
            </a:blip>
            <a:srcRect/>
            <a:stretch/>
          </p:blipFill>
          <p:spPr>
            <a:xfrm>
              <a:off x="10795000" y="2876112"/>
              <a:ext cx="1244600" cy="902023"/>
            </a:xfrm>
            <a:prstGeom prst="rect">
              <a:avLst/>
            </a:prstGeom>
            <a:noFill/>
            <a:ln>
              <a:noFill/>
            </a:ln>
          </p:spPr>
        </p:pic>
        <p:pic>
          <p:nvPicPr>
            <p:cNvPr id="39" name="Google Shape;319;p15">
              <a:extLst>
                <a:ext uri="{FF2B5EF4-FFF2-40B4-BE49-F238E27FC236}">
                  <a16:creationId xmlns:a16="http://schemas.microsoft.com/office/drawing/2014/main" id="{8DD5A062-548C-4AF1-ABE5-C53FC37CBDAF}"/>
                </a:ext>
              </a:extLst>
            </p:cNvPr>
            <p:cNvPicPr preferRelativeResize="0"/>
            <p:nvPr/>
          </p:nvPicPr>
          <p:blipFill rotWithShape="1">
            <a:blip r:embed="rId2">
              <a:alphaModFix/>
            </a:blip>
            <a:srcRect/>
            <a:stretch/>
          </p:blipFill>
          <p:spPr>
            <a:xfrm>
              <a:off x="10795000" y="1316006"/>
              <a:ext cx="1244600" cy="902023"/>
            </a:xfrm>
            <a:prstGeom prst="rect">
              <a:avLst/>
            </a:prstGeom>
            <a:noFill/>
            <a:ln>
              <a:noFill/>
            </a:ln>
          </p:spPr>
        </p:pic>
        <p:sp>
          <p:nvSpPr>
            <p:cNvPr id="40" name="Parallelogram 18">
              <a:extLst>
                <a:ext uri="{FF2B5EF4-FFF2-40B4-BE49-F238E27FC236}">
                  <a16:creationId xmlns:a16="http://schemas.microsoft.com/office/drawing/2014/main" id="{65987767-AC72-4E62-AD95-9F6D83749107}"/>
                </a:ext>
              </a:extLst>
            </p:cNvPr>
            <p:cNvSpPr/>
            <p:nvPr/>
          </p:nvSpPr>
          <p:spPr>
            <a:xfrm flipH="1">
              <a:off x="4228291" y="1376165"/>
              <a:ext cx="1297623" cy="5274261"/>
            </a:xfrm>
            <a:custGeom>
              <a:avLst/>
              <a:gdLst>
                <a:gd name="connsiteX0" fmla="*/ 0 w 2743200"/>
                <a:gd name="connsiteY0" fmla="*/ 2978487 h 2978487"/>
                <a:gd name="connsiteX1" fmla="*/ 1063182 w 2743200"/>
                <a:gd name="connsiteY1" fmla="*/ 0 h 2978487"/>
                <a:gd name="connsiteX2" fmla="*/ 2743200 w 2743200"/>
                <a:gd name="connsiteY2" fmla="*/ 0 h 2978487"/>
                <a:gd name="connsiteX3" fmla="*/ 1680018 w 2743200"/>
                <a:gd name="connsiteY3" fmla="*/ 2978487 h 2978487"/>
                <a:gd name="connsiteX4" fmla="*/ 0 w 2743200"/>
                <a:gd name="connsiteY4" fmla="*/ 2978487 h 2978487"/>
                <a:gd name="connsiteX0" fmla="*/ 0 w 2743200"/>
                <a:gd name="connsiteY0" fmla="*/ 2978487 h 2978487"/>
                <a:gd name="connsiteX1" fmla="*/ 526153 w 2743200"/>
                <a:gd name="connsiteY1" fmla="*/ 783772 h 2978487"/>
                <a:gd name="connsiteX2" fmla="*/ 2743200 w 2743200"/>
                <a:gd name="connsiteY2" fmla="*/ 0 h 2978487"/>
                <a:gd name="connsiteX3" fmla="*/ 1680018 w 2743200"/>
                <a:gd name="connsiteY3" fmla="*/ 2978487 h 2978487"/>
                <a:gd name="connsiteX4" fmla="*/ 0 w 2743200"/>
                <a:gd name="connsiteY4" fmla="*/ 2978487 h 2978487"/>
                <a:gd name="connsiteX0" fmla="*/ 0 w 2743200"/>
                <a:gd name="connsiteY0" fmla="*/ 2978487 h 2978487"/>
                <a:gd name="connsiteX1" fmla="*/ 526153 w 2743200"/>
                <a:gd name="connsiteY1" fmla="*/ 783772 h 2978487"/>
                <a:gd name="connsiteX2" fmla="*/ 2743200 w 2743200"/>
                <a:gd name="connsiteY2" fmla="*/ 0 h 2978487"/>
                <a:gd name="connsiteX3" fmla="*/ 2217047 w 2743200"/>
                <a:gd name="connsiteY3" fmla="*/ 2354373 h 2978487"/>
                <a:gd name="connsiteX4" fmla="*/ 0 w 2743200"/>
                <a:gd name="connsiteY4" fmla="*/ 2978487 h 2978487"/>
                <a:gd name="connsiteX0" fmla="*/ 10875 w 2754075"/>
                <a:gd name="connsiteY0" fmla="*/ 2978487 h 2978487"/>
                <a:gd name="connsiteX1" fmla="*/ 0 w 2754075"/>
                <a:gd name="connsiteY1" fmla="*/ 196899 h 2978487"/>
                <a:gd name="connsiteX2" fmla="*/ 2754075 w 2754075"/>
                <a:gd name="connsiteY2" fmla="*/ 0 h 2978487"/>
                <a:gd name="connsiteX3" fmla="*/ 2227922 w 2754075"/>
                <a:gd name="connsiteY3" fmla="*/ 2354373 h 2978487"/>
                <a:gd name="connsiteX4" fmla="*/ 10875 w 2754075"/>
                <a:gd name="connsiteY4" fmla="*/ 2978487 h 2978487"/>
                <a:gd name="connsiteX0" fmla="*/ 39904 w 2783104"/>
                <a:gd name="connsiteY0" fmla="*/ 2978487 h 2978487"/>
                <a:gd name="connsiteX1" fmla="*/ 0 w 2783104"/>
                <a:gd name="connsiteY1" fmla="*/ 196899 h 2978487"/>
                <a:gd name="connsiteX2" fmla="*/ 2783104 w 2783104"/>
                <a:gd name="connsiteY2" fmla="*/ 0 h 2978487"/>
                <a:gd name="connsiteX3" fmla="*/ 2256951 w 2783104"/>
                <a:gd name="connsiteY3" fmla="*/ 2354373 h 2978487"/>
                <a:gd name="connsiteX4" fmla="*/ 39904 w 2783104"/>
                <a:gd name="connsiteY4" fmla="*/ 2978487 h 2978487"/>
                <a:gd name="connsiteX0" fmla="*/ 39904 w 2347676"/>
                <a:gd name="connsiteY0" fmla="*/ 3790119 h 3790119"/>
                <a:gd name="connsiteX1" fmla="*/ 0 w 2347676"/>
                <a:gd name="connsiteY1" fmla="*/ 1008531 h 3790119"/>
                <a:gd name="connsiteX2" fmla="*/ 2347676 w 2347676"/>
                <a:gd name="connsiteY2" fmla="*/ 0 h 3790119"/>
                <a:gd name="connsiteX3" fmla="*/ 2256951 w 2347676"/>
                <a:gd name="connsiteY3" fmla="*/ 3166005 h 3790119"/>
                <a:gd name="connsiteX4" fmla="*/ 39904 w 2347676"/>
                <a:gd name="connsiteY4" fmla="*/ 3790119 h 3790119"/>
                <a:gd name="connsiteX0" fmla="*/ 39904 w 2331581"/>
                <a:gd name="connsiteY0" fmla="*/ 3602405 h 3602405"/>
                <a:gd name="connsiteX1" fmla="*/ 0 w 2331581"/>
                <a:gd name="connsiteY1" fmla="*/ 820817 h 3602405"/>
                <a:gd name="connsiteX2" fmla="*/ 2331581 w 2331581"/>
                <a:gd name="connsiteY2" fmla="*/ 0 h 3602405"/>
                <a:gd name="connsiteX3" fmla="*/ 2256951 w 2331581"/>
                <a:gd name="connsiteY3" fmla="*/ 2978291 h 3602405"/>
                <a:gd name="connsiteX4" fmla="*/ 39904 w 2331581"/>
                <a:gd name="connsiteY4" fmla="*/ 3602405 h 3602405"/>
                <a:gd name="connsiteX0" fmla="*/ 21070 w 2331581"/>
                <a:gd name="connsiteY0" fmla="*/ 2442694 h 2978291"/>
                <a:gd name="connsiteX1" fmla="*/ 0 w 2331581"/>
                <a:gd name="connsiteY1" fmla="*/ 820817 h 2978291"/>
                <a:gd name="connsiteX2" fmla="*/ 2331581 w 2331581"/>
                <a:gd name="connsiteY2" fmla="*/ 0 h 2978291"/>
                <a:gd name="connsiteX3" fmla="*/ 2256951 w 2331581"/>
                <a:gd name="connsiteY3" fmla="*/ 2978291 h 2978291"/>
                <a:gd name="connsiteX4" fmla="*/ 21070 w 2331581"/>
                <a:gd name="connsiteY4" fmla="*/ 2442694 h 2978291"/>
                <a:gd name="connsiteX0" fmla="*/ 21070 w 2331581"/>
                <a:gd name="connsiteY0" fmla="*/ 2442694 h 2978291"/>
                <a:gd name="connsiteX1" fmla="*/ 0 w 2331581"/>
                <a:gd name="connsiteY1" fmla="*/ 820817 h 2978291"/>
                <a:gd name="connsiteX2" fmla="*/ 2331581 w 2331581"/>
                <a:gd name="connsiteY2" fmla="*/ 0 h 2978291"/>
                <a:gd name="connsiteX3" fmla="*/ 2256951 w 2331581"/>
                <a:gd name="connsiteY3" fmla="*/ 2978291 h 2978291"/>
                <a:gd name="connsiteX4" fmla="*/ 1449449 w 2331581"/>
                <a:gd name="connsiteY4" fmla="*/ 2805434 h 2978291"/>
                <a:gd name="connsiteX5" fmla="*/ 21070 w 2331581"/>
                <a:gd name="connsiteY5" fmla="*/ 2442694 h 297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581" h="2978291">
                  <a:moveTo>
                    <a:pt x="21070" y="2442694"/>
                  </a:moveTo>
                  <a:lnTo>
                    <a:pt x="0" y="820817"/>
                  </a:lnTo>
                  <a:lnTo>
                    <a:pt x="2331581" y="0"/>
                  </a:lnTo>
                  <a:lnTo>
                    <a:pt x="2256951" y="2978291"/>
                  </a:lnTo>
                  <a:lnTo>
                    <a:pt x="1449449" y="2805434"/>
                  </a:lnTo>
                  <a:lnTo>
                    <a:pt x="21070" y="2442694"/>
                  </a:ln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32249A7-600D-430F-95FF-83BFED740D0A}"/>
                </a:ext>
              </a:extLst>
            </p:cNvPr>
            <p:cNvSpPr txBox="1"/>
            <p:nvPr/>
          </p:nvSpPr>
          <p:spPr>
            <a:xfrm>
              <a:off x="8742853" y="2933432"/>
              <a:ext cx="369888" cy="2246769"/>
            </a:xfrm>
            <a:prstGeom prst="rect">
              <a:avLst/>
            </a:prstGeom>
            <a:noFill/>
          </p:spPr>
          <p:txBody>
            <a:bodyPr wrap="square" rtlCol="0">
              <a:spAutoFit/>
            </a:bodyPr>
            <a:lstStyle/>
            <a:p>
              <a:r>
                <a:rPr lang="en-US" sz="2800" b="1" dirty="0"/>
                <a:t>DEMUX</a:t>
              </a:r>
            </a:p>
          </p:txBody>
        </p:sp>
        <p:sp>
          <p:nvSpPr>
            <p:cNvPr id="43" name="Parallelogram 18">
              <a:extLst>
                <a:ext uri="{FF2B5EF4-FFF2-40B4-BE49-F238E27FC236}">
                  <a16:creationId xmlns:a16="http://schemas.microsoft.com/office/drawing/2014/main" id="{0528191E-D413-4019-8DA4-A28A0E9CFDFB}"/>
                </a:ext>
              </a:extLst>
            </p:cNvPr>
            <p:cNvSpPr/>
            <p:nvPr/>
          </p:nvSpPr>
          <p:spPr>
            <a:xfrm>
              <a:off x="8278986" y="1395959"/>
              <a:ext cx="1297623" cy="5274261"/>
            </a:xfrm>
            <a:custGeom>
              <a:avLst/>
              <a:gdLst>
                <a:gd name="connsiteX0" fmla="*/ 0 w 2743200"/>
                <a:gd name="connsiteY0" fmla="*/ 2978487 h 2978487"/>
                <a:gd name="connsiteX1" fmla="*/ 1063182 w 2743200"/>
                <a:gd name="connsiteY1" fmla="*/ 0 h 2978487"/>
                <a:gd name="connsiteX2" fmla="*/ 2743200 w 2743200"/>
                <a:gd name="connsiteY2" fmla="*/ 0 h 2978487"/>
                <a:gd name="connsiteX3" fmla="*/ 1680018 w 2743200"/>
                <a:gd name="connsiteY3" fmla="*/ 2978487 h 2978487"/>
                <a:gd name="connsiteX4" fmla="*/ 0 w 2743200"/>
                <a:gd name="connsiteY4" fmla="*/ 2978487 h 2978487"/>
                <a:gd name="connsiteX0" fmla="*/ 0 w 2743200"/>
                <a:gd name="connsiteY0" fmla="*/ 2978487 h 2978487"/>
                <a:gd name="connsiteX1" fmla="*/ 526153 w 2743200"/>
                <a:gd name="connsiteY1" fmla="*/ 783772 h 2978487"/>
                <a:gd name="connsiteX2" fmla="*/ 2743200 w 2743200"/>
                <a:gd name="connsiteY2" fmla="*/ 0 h 2978487"/>
                <a:gd name="connsiteX3" fmla="*/ 1680018 w 2743200"/>
                <a:gd name="connsiteY3" fmla="*/ 2978487 h 2978487"/>
                <a:gd name="connsiteX4" fmla="*/ 0 w 2743200"/>
                <a:gd name="connsiteY4" fmla="*/ 2978487 h 2978487"/>
                <a:gd name="connsiteX0" fmla="*/ 0 w 2743200"/>
                <a:gd name="connsiteY0" fmla="*/ 2978487 h 2978487"/>
                <a:gd name="connsiteX1" fmla="*/ 526153 w 2743200"/>
                <a:gd name="connsiteY1" fmla="*/ 783772 h 2978487"/>
                <a:gd name="connsiteX2" fmla="*/ 2743200 w 2743200"/>
                <a:gd name="connsiteY2" fmla="*/ 0 h 2978487"/>
                <a:gd name="connsiteX3" fmla="*/ 2217047 w 2743200"/>
                <a:gd name="connsiteY3" fmla="*/ 2354373 h 2978487"/>
                <a:gd name="connsiteX4" fmla="*/ 0 w 2743200"/>
                <a:gd name="connsiteY4" fmla="*/ 2978487 h 2978487"/>
                <a:gd name="connsiteX0" fmla="*/ 10875 w 2754075"/>
                <a:gd name="connsiteY0" fmla="*/ 2978487 h 2978487"/>
                <a:gd name="connsiteX1" fmla="*/ 0 w 2754075"/>
                <a:gd name="connsiteY1" fmla="*/ 196899 h 2978487"/>
                <a:gd name="connsiteX2" fmla="*/ 2754075 w 2754075"/>
                <a:gd name="connsiteY2" fmla="*/ 0 h 2978487"/>
                <a:gd name="connsiteX3" fmla="*/ 2227922 w 2754075"/>
                <a:gd name="connsiteY3" fmla="*/ 2354373 h 2978487"/>
                <a:gd name="connsiteX4" fmla="*/ 10875 w 2754075"/>
                <a:gd name="connsiteY4" fmla="*/ 2978487 h 2978487"/>
                <a:gd name="connsiteX0" fmla="*/ 39904 w 2783104"/>
                <a:gd name="connsiteY0" fmla="*/ 2978487 h 2978487"/>
                <a:gd name="connsiteX1" fmla="*/ 0 w 2783104"/>
                <a:gd name="connsiteY1" fmla="*/ 196899 h 2978487"/>
                <a:gd name="connsiteX2" fmla="*/ 2783104 w 2783104"/>
                <a:gd name="connsiteY2" fmla="*/ 0 h 2978487"/>
                <a:gd name="connsiteX3" fmla="*/ 2256951 w 2783104"/>
                <a:gd name="connsiteY3" fmla="*/ 2354373 h 2978487"/>
                <a:gd name="connsiteX4" fmla="*/ 39904 w 2783104"/>
                <a:gd name="connsiteY4" fmla="*/ 2978487 h 2978487"/>
                <a:gd name="connsiteX0" fmla="*/ 39904 w 2347676"/>
                <a:gd name="connsiteY0" fmla="*/ 3790119 h 3790119"/>
                <a:gd name="connsiteX1" fmla="*/ 0 w 2347676"/>
                <a:gd name="connsiteY1" fmla="*/ 1008531 h 3790119"/>
                <a:gd name="connsiteX2" fmla="*/ 2347676 w 2347676"/>
                <a:gd name="connsiteY2" fmla="*/ 0 h 3790119"/>
                <a:gd name="connsiteX3" fmla="*/ 2256951 w 2347676"/>
                <a:gd name="connsiteY3" fmla="*/ 3166005 h 3790119"/>
                <a:gd name="connsiteX4" fmla="*/ 39904 w 2347676"/>
                <a:gd name="connsiteY4" fmla="*/ 3790119 h 3790119"/>
                <a:gd name="connsiteX0" fmla="*/ 39904 w 2331581"/>
                <a:gd name="connsiteY0" fmla="*/ 3602405 h 3602405"/>
                <a:gd name="connsiteX1" fmla="*/ 0 w 2331581"/>
                <a:gd name="connsiteY1" fmla="*/ 820817 h 3602405"/>
                <a:gd name="connsiteX2" fmla="*/ 2331581 w 2331581"/>
                <a:gd name="connsiteY2" fmla="*/ 0 h 3602405"/>
                <a:gd name="connsiteX3" fmla="*/ 2256951 w 2331581"/>
                <a:gd name="connsiteY3" fmla="*/ 2978291 h 3602405"/>
                <a:gd name="connsiteX4" fmla="*/ 39904 w 2331581"/>
                <a:gd name="connsiteY4" fmla="*/ 3602405 h 3602405"/>
                <a:gd name="connsiteX0" fmla="*/ 21070 w 2331581"/>
                <a:gd name="connsiteY0" fmla="*/ 2442694 h 2978291"/>
                <a:gd name="connsiteX1" fmla="*/ 0 w 2331581"/>
                <a:gd name="connsiteY1" fmla="*/ 820817 h 2978291"/>
                <a:gd name="connsiteX2" fmla="*/ 2331581 w 2331581"/>
                <a:gd name="connsiteY2" fmla="*/ 0 h 2978291"/>
                <a:gd name="connsiteX3" fmla="*/ 2256951 w 2331581"/>
                <a:gd name="connsiteY3" fmla="*/ 2978291 h 2978291"/>
                <a:gd name="connsiteX4" fmla="*/ 21070 w 2331581"/>
                <a:gd name="connsiteY4" fmla="*/ 2442694 h 2978291"/>
                <a:gd name="connsiteX0" fmla="*/ 21070 w 2331581"/>
                <a:gd name="connsiteY0" fmla="*/ 2442694 h 2978291"/>
                <a:gd name="connsiteX1" fmla="*/ 0 w 2331581"/>
                <a:gd name="connsiteY1" fmla="*/ 820817 h 2978291"/>
                <a:gd name="connsiteX2" fmla="*/ 2331581 w 2331581"/>
                <a:gd name="connsiteY2" fmla="*/ 0 h 2978291"/>
                <a:gd name="connsiteX3" fmla="*/ 2256951 w 2331581"/>
                <a:gd name="connsiteY3" fmla="*/ 2978291 h 2978291"/>
                <a:gd name="connsiteX4" fmla="*/ 1449449 w 2331581"/>
                <a:gd name="connsiteY4" fmla="*/ 2805434 h 2978291"/>
                <a:gd name="connsiteX5" fmla="*/ 21070 w 2331581"/>
                <a:gd name="connsiteY5" fmla="*/ 2442694 h 297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581" h="2978291">
                  <a:moveTo>
                    <a:pt x="21070" y="2442694"/>
                  </a:moveTo>
                  <a:lnTo>
                    <a:pt x="0" y="820817"/>
                  </a:lnTo>
                  <a:lnTo>
                    <a:pt x="2331581" y="0"/>
                  </a:lnTo>
                  <a:lnTo>
                    <a:pt x="2256951" y="2978291"/>
                  </a:lnTo>
                  <a:lnTo>
                    <a:pt x="1449449" y="2805434"/>
                  </a:lnTo>
                  <a:lnTo>
                    <a:pt x="21070" y="2442694"/>
                  </a:ln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83084B2A-EA92-4177-9A4F-A3AA9E8C0FCD}"/>
                </a:ext>
              </a:extLst>
            </p:cNvPr>
            <p:cNvCxnSpPr>
              <a:cxnSpLocks/>
            </p:cNvCxnSpPr>
            <p:nvPr/>
          </p:nvCxnSpPr>
          <p:spPr>
            <a:xfrm flipV="1">
              <a:off x="3009900" y="4550813"/>
              <a:ext cx="1218391"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88669EC-5014-4EAE-847A-65F6EADEE71F}"/>
                </a:ext>
              </a:extLst>
            </p:cNvPr>
            <p:cNvCxnSpPr>
              <a:cxnSpLocks/>
            </p:cNvCxnSpPr>
            <p:nvPr/>
          </p:nvCxnSpPr>
          <p:spPr>
            <a:xfrm>
              <a:off x="3009900" y="3228518"/>
              <a:ext cx="1218391" cy="5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002C0D0-5C99-4D64-B933-A03EB117B8D3}"/>
                </a:ext>
              </a:extLst>
            </p:cNvPr>
            <p:cNvCxnSpPr>
              <a:cxnSpLocks/>
            </p:cNvCxnSpPr>
            <p:nvPr/>
          </p:nvCxnSpPr>
          <p:spPr>
            <a:xfrm>
              <a:off x="3009900" y="1893551"/>
              <a:ext cx="1218391" cy="18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B54C35C-9A0C-4D2E-88E3-15C41874AA53}"/>
                </a:ext>
              </a:extLst>
            </p:cNvPr>
            <p:cNvCxnSpPr>
              <a:cxnSpLocks/>
            </p:cNvCxnSpPr>
            <p:nvPr/>
          </p:nvCxnSpPr>
          <p:spPr>
            <a:xfrm>
              <a:off x="9576609" y="1700462"/>
              <a:ext cx="1218391" cy="18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570AA22-24AC-456E-97AC-0921798803E9}"/>
                </a:ext>
              </a:extLst>
            </p:cNvPr>
            <p:cNvCxnSpPr>
              <a:cxnSpLocks/>
            </p:cNvCxnSpPr>
            <p:nvPr/>
          </p:nvCxnSpPr>
          <p:spPr>
            <a:xfrm>
              <a:off x="9576609" y="3308534"/>
              <a:ext cx="1218391" cy="18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89479F-C843-4A10-876D-C4911542CB11}"/>
                </a:ext>
              </a:extLst>
            </p:cNvPr>
            <p:cNvCxnSpPr>
              <a:cxnSpLocks/>
            </p:cNvCxnSpPr>
            <p:nvPr/>
          </p:nvCxnSpPr>
          <p:spPr>
            <a:xfrm>
              <a:off x="9576609" y="4552287"/>
              <a:ext cx="1218391" cy="18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BC11908-3A7F-47A8-8675-98D7FCE50711}"/>
                </a:ext>
              </a:extLst>
            </p:cNvPr>
            <p:cNvCxnSpPr>
              <a:cxnSpLocks/>
            </p:cNvCxnSpPr>
            <p:nvPr/>
          </p:nvCxnSpPr>
          <p:spPr>
            <a:xfrm>
              <a:off x="9587899" y="5857897"/>
              <a:ext cx="1218391" cy="18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63547E34-DDAC-4BCB-A7ED-5737813A15B8}"/>
                </a:ext>
              </a:extLst>
            </p:cNvPr>
            <p:cNvSpPr/>
            <p:nvPr/>
          </p:nvSpPr>
          <p:spPr>
            <a:xfrm>
              <a:off x="5525914" y="3077029"/>
              <a:ext cx="2741782" cy="346054"/>
            </a:xfrm>
            <a:prstGeom prst="rect">
              <a:avLst/>
            </a:prstGeom>
            <a:solidFill>
              <a:srgbClr val="DAD7B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Frequency Band 1</a:t>
              </a:r>
            </a:p>
          </p:txBody>
        </p:sp>
        <p:sp>
          <p:nvSpPr>
            <p:cNvPr id="56" name="Rectangle 55">
              <a:extLst>
                <a:ext uri="{FF2B5EF4-FFF2-40B4-BE49-F238E27FC236}">
                  <a16:creationId xmlns:a16="http://schemas.microsoft.com/office/drawing/2014/main" id="{ACA07AD5-4727-4D56-9A11-36DE1CE9F830}"/>
                </a:ext>
              </a:extLst>
            </p:cNvPr>
            <p:cNvSpPr/>
            <p:nvPr/>
          </p:nvSpPr>
          <p:spPr>
            <a:xfrm>
              <a:off x="5531559" y="3741995"/>
              <a:ext cx="2741782" cy="346054"/>
            </a:xfrm>
            <a:prstGeom prst="rect">
              <a:avLst/>
            </a:prstGeom>
            <a:solidFill>
              <a:srgbClr val="7EA9C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Frequency Band 2</a:t>
              </a:r>
            </a:p>
          </p:txBody>
        </p:sp>
        <p:sp>
          <p:nvSpPr>
            <p:cNvPr id="57" name="Rectangle 56">
              <a:extLst>
                <a:ext uri="{FF2B5EF4-FFF2-40B4-BE49-F238E27FC236}">
                  <a16:creationId xmlns:a16="http://schemas.microsoft.com/office/drawing/2014/main" id="{8A86FF34-7AA0-49AF-ACDF-A1681A90680A}"/>
                </a:ext>
              </a:extLst>
            </p:cNvPr>
            <p:cNvSpPr/>
            <p:nvPr/>
          </p:nvSpPr>
          <p:spPr>
            <a:xfrm>
              <a:off x="5525914" y="4388554"/>
              <a:ext cx="2741782" cy="346054"/>
            </a:xfrm>
            <a:prstGeom prst="rect">
              <a:avLst/>
            </a:prstGeom>
            <a:solidFill>
              <a:srgbClr val="64768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Frequency Band 3</a:t>
              </a:r>
            </a:p>
          </p:txBody>
        </p:sp>
        <p:sp>
          <p:nvSpPr>
            <p:cNvPr id="58" name="Rectangle 57">
              <a:extLst>
                <a:ext uri="{FF2B5EF4-FFF2-40B4-BE49-F238E27FC236}">
                  <a16:creationId xmlns:a16="http://schemas.microsoft.com/office/drawing/2014/main" id="{AA3C4C0F-D6B7-4B3F-A629-824C4035E46B}"/>
                </a:ext>
              </a:extLst>
            </p:cNvPr>
            <p:cNvSpPr/>
            <p:nvPr/>
          </p:nvSpPr>
          <p:spPr>
            <a:xfrm>
              <a:off x="5522689" y="4950920"/>
              <a:ext cx="2741782" cy="346054"/>
            </a:xfrm>
            <a:prstGeom prst="rect">
              <a:avLst/>
            </a:prstGeom>
            <a:solidFill>
              <a:srgbClr val="E0987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Frequency Band 4</a:t>
              </a:r>
            </a:p>
          </p:txBody>
        </p:sp>
        <p:sp>
          <p:nvSpPr>
            <p:cNvPr id="59" name="TextBox 58">
              <a:extLst>
                <a:ext uri="{FF2B5EF4-FFF2-40B4-BE49-F238E27FC236}">
                  <a16:creationId xmlns:a16="http://schemas.microsoft.com/office/drawing/2014/main" id="{34E84C70-D226-4D1B-A690-E78B78836BDB}"/>
                </a:ext>
              </a:extLst>
            </p:cNvPr>
            <p:cNvSpPr txBox="1"/>
            <p:nvPr/>
          </p:nvSpPr>
          <p:spPr>
            <a:xfrm>
              <a:off x="2930667" y="1255494"/>
              <a:ext cx="1297622" cy="540433"/>
            </a:xfrm>
            <a:prstGeom prst="rect">
              <a:avLst/>
            </a:prstGeom>
            <a:noFill/>
          </p:spPr>
          <p:txBody>
            <a:bodyPr wrap="square" rtlCol="0">
              <a:spAutoFit/>
            </a:bodyPr>
            <a:lstStyle/>
            <a:p>
              <a:pPr algn="ctr"/>
              <a:r>
                <a:rPr lang="en-US" sz="1200" b="1" dirty="0"/>
                <a:t>Input Signals</a:t>
              </a:r>
            </a:p>
          </p:txBody>
        </p:sp>
        <p:sp>
          <p:nvSpPr>
            <p:cNvPr id="60" name="TextBox 59">
              <a:extLst>
                <a:ext uri="{FF2B5EF4-FFF2-40B4-BE49-F238E27FC236}">
                  <a16:creationId xmlns:a16="http://schemas.microsoft.com/office/drawing/2014/main" id="{820BDA53-A7C7-44AF-BCC1-9B6F0C978802}"/>
                </a:ext>
              </a:extLst>
            </p:cNvPr>
            <p:cNvSpPr txBox="1"/>
            <p:nvPr/>
          </p:nvSpPr>
          <p:spPr>
            <a:xfrm>
              <a:off x="9548282" y="1090319"/>
              <a:ext cx="1297622" cy="540433"/>
            </a:xfrm>
            <a:prstGeom prst="rect">
              <a:avLst/>
            </a:prstGeom>
            <a:noFill/>
          </p:spPr>
          <p:txBody>
            <a:bodyPr wrap="square" rtlCol="0">
              <a:spAutoFit/>
            </a:bodyPr>
            <a:lstStyle/>
            <a:p>
              <a:pPr algn="ctr"/>
              <a:r>
                <a:rPr lang="en-US" sz="1200" b="1" dirty="0"/>
                <a:t>Output Signals</a:t>
              </a:r>
            </a:p>
          </p:txBody>
        </p:sp>
      </p:grpSp>
      <p:sp>
        <p:nvSpPr>
          <p:cNvPr id="4" name="Rectangle 3">
            <a:extLst>
              <a:ext uri="{FF2B5EF4-FFF2-40B4-BE49-F238E27FC236}">
                <a16:creationId xmlns:a16="http://schemas.microsoft.com/office/drawing/2014/main" id="{5DC7BB1D-9B65-4DF8-8F92-5810F21CF815}"/>
              </a:ext>
            </a:extLst>
          </p:cNvPr>
          <p:cNvSpPr/>
          <p:nvPr/>
        </p:nvSpPr>
        <p:spPr>
          <a:xfrm>
            <a:off x="2987644" y="875362"/>
            <a:ext cx="9276784" cy="1066702"/>
          </a:xfrm>
          <a:prstGeom prst="rect">
            <a:avLst/>
          </a:prstGeom>
        </p:spPr>
        <p:txBody>
          <a:bodyPr wrap="square">
            <a:spAutoFit/>
          </a:bodyPr>
          <a:lstStyle/>
          <a:p>
            <a:pPr>
              <a:lnSpc>
                <a:spcPts val="2600"/>
              </a:lnSpc>
            </a:pPr>
            <a:r>
              <a:rPr lang="en-US" sz="2000" b="1" dirty="0">
                <a:cs typeface="Times New Roman" panose="02020603050405020304" pitchFamily="18" charset="0"/>
              </a:rPr>
              <a:t>If the frequency bands are of 150 </a:t>
            </a:r>
            <a:r>
              <a:rPr lang="en-US" sz="2000" b="1" dirty="0" err="1">
                <a:cs typeface="Times New Roman" panose="02020603050405020304" pitchFamily="18" charset="0"/>
              </a:rPr>
              <a:t>KHz</a:t>
            </a:r>
            <a:r>
              <a:rPr lang="en-US" sz="2000" b="1" dirty="0">
                <a:cs typeface="Times New Roman" panose="02020603050405020304" pitchFamily="18" charset="0"/>
              </a:rPr>
              <a:t> bandwidth separated by 10KHz guard bands, then the capacity of the communication channel should be at least 630 </a:t>
            </a:r>
            <a:r>
              <a:rPr lang="en-US" sz="2000" b="1" dirty="0" err="1">
                <a:cs typeface="Times New Roman" panose="02020603050405020304" pitchFamily="18" charset="0"/>
              </a:rPr>
              <a:t>KHz</a:t>
            </a:r>
            <a:r>
              <a:rPr lang="en-US" sz="2000" b="1" dirty="0">
                <a:cs typeface="Times New Roman" panose="02020603050405020304" pitchFamily="18" charset="0"/>
              </a:rPr>
              <a:t> (channels : 150 × 4 + guard bands : 10 × 3).</a:t>
            </a:r>
          </a:p>
        </p:txBody>
      </p:sp>
    </p:spTree>
    <p:extLst>
      <p:ext uri="{BB962C8B-B14F-4D97-AF65-F5344CB8AC3E}">
        <p14:creationId xmlns:p14="http://schemas.microsoft.com/office/powerpoint/2010/main" val="58676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0E9B0F5-A573-44D5-9FAF-D8DF77746153}"/>
              </a:ext>
            </a:extLst>
          </p:cNvPr>
          <p:cNvSpPr>
            <a:spLocks noGrp="1"/>
          </p:cNvSpPr>
          <p:nvPr>
            <p:ph type="title"/>
          </p:nvPr>
        </p:nvSpPr>
        <p:spPr>
          <a:xfrm>
            <a:off x="0" y="38476"/>
            <a:ext cx="12192000" cy="672723"/>
          </a:xfrm>
        </p:spPr>
        <p:txBody>
          <a:bodyPr>
            <a:noAutofit/>
          </a:bodyPr>
          <a:lstStyle/>
          <a:p>
            <a:pPr algn="ctr"/>
            <a:r>
              <a:rPr lang="en-IN" sz="4000" b="1" dirty="0">
                <a:solidFill>
                  <a:srgbClr val="5A0000"/>
                </a:solidFill>
                <a:latin typeface="Arial" panose="020B0604020202020204" pitchFamily="34" charset="0"/>
                <a:cs typeface="Arial" panose="020B0604020202020204" pitchFamily="34" charset="0"/>
              </a:rPr>
              <a:t>Frequency Division </a:t>
            </a:r>
            <a:r>
              <a:rPr lang="en-US" sz="4000" b="1" dirty="0">
                <a:solidFill>
                  <a:srgbClr val="5A0000"/>
                </a:solidFill>
                <a:latin typeface="Times New Roman" panose="02020603050405020304" pitchFamily="18" charset="0"/>
                <a:cs typeface="Times New Roman" panose="02020603050405020304" pitchFamily="18" charset="0"/>
              </a:rPr>
              <a:t>Multiplexing </a:t>
            </a:r>
            <a:r>
              <a:rPr lang="en-IN" sz="4000" b="1" dirty="0">
                <a:solidFill>
                  <a:srgbClr val="5A0000"/>
                </a:solidFill>
                <a:latin typeface="Arial" panose="020B0604020202020204" pitchFamily="34" charset="0"/>
                <a:cs typeface="Arial" panose="020B0604020202020204" pitchFamily="34" charset="0"/>
              </a:rPr>
              <a:t>(FDM)</a:t>
            </a:r>
          </a:p>
        </p:txBody>
      </p:sp>
      <p:grpSp>
        <p:nvGrpSpPr>
          <p:cNvPr id="3" name="Group 2">
            <a:extLst>
              <a:ext uri="{FF2B5EF4-FFF2-40B4-BE49-F238E27FC236}">
                <a16:creationId xmlns:a16="http://schemas.microsoft.com/office/drawing/2014/main" id="{567B3D6C-5ACC-48AC-BBF2-AF24F6D7397E}"/>
              </a:ext>
            </a:extLst>
          </p:cNvPr>
          <p:cNvGrpSpPr/>
          <p:nvPr/>
        </p:nvGrpSpPr>
        <p:grpSpPr>
          <a:xfrm>
            <a:off x="2987644" y="1903588"/>
            <a:ext cx="9051956" cy="4766631"/>
            <a:chOff x="1765300" y="1090319"/>
            <a:chExt cx="10274300" cy="5579901"/>
          </a:xfrm>
        </p:grpSpPr>
        <p:pic>
          <p:nvPicPr>
            <p:cNvPr id="5" name="Google Shape;319;p15">
              <a:extLst>
                <a:ext uri="{FF2B5EF4-FFF2-40B4-BE49-F238E27FC236}">
                  <a16:creationId xmlns:a16="http://schemas.microsoft.com/office/drawing/2014/main" id="{B2193241-E36B-40E8-B036-AD54E55F7A44}"/>
                </a:ext>
              </a:extLst>
            </p:cNvPr>
            <p:cNvPicPr preferRelativeResize="0"/>
            <p:nvPr/>
          </p:nvPicPr>
          <p:blipFill rotWithShape="1">
            <a:blip r:embed="rId2">
              <a:alphaModFix/>
            </a:blip>
            <a:srcRect/>
            <a:stretch/>
          </p:blipFill>
          <p:spPr>
            <a:xfrm flipH="1">
              <a:off x="1765300" y="1559948"/>
              <a:ext cx="1244600" cy="902023"/>
            </a:xfrm>
            <a:prstGeom prst="rect">
              <a:avLst/>
            </a:prstGeom>
            <a:noFill/>
            <a:ln>
              <a:noFill/>
            </a:ln>
          </p:spPr>
        </p:pic>
        <p:pic>
          <p:nvPicPr>
            <p:cNvPr id="8" name="Google Shape;319;p15">
              <a:extLst>
                <a:ext uri="{FF2B5EF4-FFF2-40B4-BE49-F238E27FC236}">
                  <a16:creationId xmlns:a16="http://schemas.microsoft.com/office/drawing/2014/main" id="{AFB91E13-E76D-4687-9ED5-95562085B44E}"/>
                </a:ext>
              </a:extLst>
            </p:cNvPr>
            <p:cNvPicPr preferRelativeResize="0"/>
            <p:nvPr/>
          </p:nvPicPr>
          <p:blipFill rotWithShape="1">
            <a:blip r:embed="rId2">
              <a:alphaModFix/>
            </a:blip>
            <a:srcRect/>
            <a:stretch/>
          </p:blipFill>
          <p:spPr>
            <a:xfrm flipH="1">
              <a:off x="1765300" y="2876113"/>
              <a:ext cx="1244600" cy="902023"/>
            </a:xfrm>
            <a:prstGeom prst="rect">
              <a:avLst/>
            </a:prstGeom>
            <a:noFill/>
            <a:ln>
              <a:noFill/>
            </a:ln>
          </p:spPr>
        </p:pic>
        <p:pic>
          <p:nvPicPr>
            <p:cNvPr id="9" name="Google Shape;319;p15">
              <a:extLst>
                <a:ext uri="{FF2B5EF4-FFF2-40B4-BE49-F238E27FC236}">
                  <a16:creationId xmlns:a16="http://schemas.microsoft.com/office/drawing/2014/main" id="{D24CC75F-FD23-48D5-B1B8-00CB9461EFC3}"/>
                </a:ext>
              </a:extLst>
            </p:cNvPr>
            <p:cNvPicPr preferRelativeResize="0"/>
            <p:nvPr/>
          </p:nvPicPr>
          <p:blipFill rotWithShape="1">
            <a:blip r:embed="rId2">
              <a:alphaModFix/>
            </a:blip>
            <a:srcRect/>
            <a:stretch/>
          </p:blipFill>
          <p:spPr>
            <a:xfrm flipH="1">
              <a:off x="1765300" y="4192278"/>
              <a:ext cx="1244600" cy="902023"/>
            </a:xfrm>
            <a:prstGeom prst="rect">
              <a:avLst/>
            </a:prstGeom>
            <a:noFill/>
            <a:ln>
              <a:noFill/>
            </a:ln>
          </p:spPr>
        </p:pic>
        <p:sp>
          <p:nvSpPr>
            <p:cNvPr id="14" name="TextBox 13">
              <a:extLst>
                <a:ext uri="{FF2B5EF4-FFF2-40B4-BE49-F238E27FC236}">
                  <a16:creationId xmlns:a16="http://schemas.microsoft.com/office/drawing/2014/main" id="{BE4962D9-34E1-47DA-9865-932A05465668}"/>
                </a:ext>
              </a:extLst>
            </p:cNvPr>
            <p:cNvSpPr txBox="1"/>
            <p:nvPr/>
          </p:nvSpPr>
          <p:spPr>
            <a:xfrm>
              <a:off x="4507214" y="3429000"/>
              <a:ext cx="369888" cy="1384995"/>
            </a:xfrm>
            <a:prstGeom prst="rect">
              <a:avLst/>
            </a:prstGeom>
            <a:noFill/>
          </p:spPr>
          <p:txBody>
            <a:bodyPr wrap="square" rtlCol="0">
              <a:spAutoFit/>
            </a:bodyPr>
            <a:lstStyle/>
            <a:p>
              <a:r>
                <a:rPr lang="en-US" sz="2800" b="1" dirty="0"/>
                <a:t>MUX</a:t>
              </a:r>
            </a:p>
          </p:txBody>
        </p:sp>
        <p:pic>
          <p:nvPicPr>
            <p:cNvPr id="17" name="Google Shape;319;p15">
              <a:extLst>
                <a:ext uri="{FF2B5EF4-FFF2-40B4-BE49-F238E27FC236}">
                  <a16:creationId xmlns:a16="http://schemas.microsoft.com/office/drawing/2014/main" id="{90040804-8711-479F-A12D-79EED95440F1}"/>
                </a:ext>
              </a:extLst>
            </p:cNvPr>
            <p:cNvPicPr preferRelativeResize="0"/>
            <p:nvPr/>
          </p:nvPicPr>
          <p:blipFill rotWithShape="1">
            <a:blip r:embed="rId2">
              <a:alphaModFix/>
            </a:blip>
            <a:srcRect/>
            <a:stretch/>
          </p:blipFill>
          <p:spPr>
            <a:xfrm flipH="1">
              <a:off x="1765300" y="5508443"/>
              <a:ext cx="1244600" cy="902023"/>
            </a:xfrm>
            <a:prstGeom prst="rect">
              <a:avLst/>
            </a:prstGeom>
            <a:noFill/>
            <a:ln>
              <a:noFill/>
            </a:ln>
          </p:spPr>
        </p:pic>
        <p:cxnSp>
          <p:nvCxnSpPr>
            <p:cNvPr id="18" name="Straight Connector 17">
              <a:extLst>
                <a:ext uri="{FF2B5EF4-FFF2-40B4-BE49-F238E27FC236}">
                  <a16:creationId xmlns:a16="http://schemas.microsoft.com/office/drawing/2014/main" id="{87CE2D4A-2ED5-4579-9C1F-4C462F36DCFF}"/>
                </a:ext>
              </a:extLst>
            </p:cNvPr>
            <p:cNvCxnSpPr>
              <a:cxnSpLocks/>
            </p:cNvCxnSpPr>
            <p:nvPr/>
          </p:nvCxnSpPr>
          <p:spPr>
            <a:xfrm flipV="1">
              <a:off x="2893887" y="5867192"/>
              <a:ext cx="1334404"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35" name="Google Shape;319;p15">
              <a:extLst>
                <a:ext uri="{FF2B5EF4-FFF2-40B4-BE49-F238E27FC236}">
                  <a16:creationId xmlns:a16="http://schemas.microsoft.com/office/drawing/2014/main" id="{015821F2-6258-457A-AA95-497454E80295}"/>
                </a:ext>
              </a:extLst>
            </p:cNvPr>
            <p:cNvPicPr preferRelativeResize="0"/>
            <p:nvPr/>
          </p:nvPicPr>
          <p:blipFill rotWithShape="1">
            <a:blip r:embed="rId2">
              <a:alphaModFix/>
            </a:blip>
            <a:srcRect/>
            <a:stretch/>
          </p:blipFill>
          <p:spPr>
            <a:xfrm>
              <a:off x="10795000" y="5508442"/>
              <a:ext cx="1244600" cy="902023"/>
            </a:xfrm>
            <a:prstGeom prst="rect">
              <a:avLst/>
            </a:prstGeom>
            <a:noFill/>
            <a:ln>
              <a:noFill/>
            </a:ln>
          </p:spPr>
        </p:pic>
        <p:pic>
          <p:nvPicPr>
            <p:cNvPr id="37" name="Google Shape;319;p15">
              <a:extLst>
                <a:ext uri="{FF2B5EF4-FFF2-40B4-BE49-F238E27FC236}">
                  <a16:creationId xmlns:a16="http://schemas.microsoft.com/office/drawing/2014/main" id="{27B2C8BF-427B-4B75-A0F5-A041FCA10CF9}"/>
                </a:ext>
              </a:extLst>
            </p:cNvPr>
            <p:cNvPicPr preferRelativeResize="0"/>
            <p:nvPr/>
          </p:nvPicPr>
          <p:blipFill rotWithShape="1">
            <a:blip r:embed="rId2">
              <a:alphaModFix/>
            </a:blip>
            <a:srcRect/>
            <a:stretch/>
          </p:blipFill>
          <p:spPr>
            <a:xfrm>
              <a:off x="10795000" y="4192278"/>
              <a:ext cx="1244600" cy="902023"/>
            </a:xfrm>
            <a:prstGeom prst="rect">
              <a:avLst/>
            </a:prstGeom>
            <a:noFill/>
            <a:ln>
              <a:noFill/>
            </a:ln>
          </p:spPr>
        </p:pic>
        <p:pic>
          <p:nvPicPr>
            <p:cNvPr id="38" name="Google Shape;319;p15">
              <a:extLst>
                <a:ext uri="{FF2B5EF4-FFF2-40B4-BE49-F238E27FC236}">
                  <a16:creationId xmlns:a16="http://schemas.microsoft.com/office/drawing/2014/main" id="{22A5A5E4-984B-4F29-9666-4BB50C5B4374}"/>
                </a:ext>
              </a:extLst>
            </p:cNvPr>
            <p:cNvPicPr preferRelativeResize="0"/>
            <p:nvPr/>
          </p:nvPicPr>
          <p:blipFill rotWithShape="1">
            <a:blip r:embed="rId2">
              <a:alphaModFix/>
            </a:blip>
            <a:srcRect/>
            <a:stretch/>
          </p:blipFill>
          <p:spPr>
            <a:xfrm>
              <a:off x="10795000" y="2876112"/>
              <a:ext cx="1244600" cy="902023"/>
            </a:xfrm>
            <a:prstGeom prst="rect">
              <a:avLst/>
            </a:prstGeom>
            <a:noFill/>
            <a:ln>
              <a:noFill/>
            </a:ln>
          </p:spPr>
        </p:pic>
        <p:pic>
          <p:nvPicPr>
            <p:cNvPr id="39" name="Google Shape;319;p15">
              <a:extLst>
                <a:ext uri="{FF2B5EF4-FFF2-40B4-BE49-F238E27FC236}">
                  <a16:creationId xmlns:a16="http://schemas.microsoft.com/office/drawing/2014/main" id="{8DD5A062-548C-4AF1-ABE5-C53FC37CBDAF}"/>
                </a:ext>
              </a:extLst>
            </p:cNvPr>
            <p:cNvPicPr preferRelativeResize="0"/>
            <p:nvPr/>
          </p:nvPicPr>
          <p:blipFill rotWithShape="1">
            <a:blip r:embed="rId2">
              <a:alphaModFix/>
            </a:blip>
            <a:srcRect/>
            <a:stretch/>
          </p:blipFill>
          <p:spPr>
            <a:xfrm>
              <a:off x="10795000" y="1316006"/>
              <a:ext cx="1244600" cy="902023"/>
            </a:xfrm>
            <a:prstGeom prst="rect">
              <a:avLst/>
            </a:prstGeom>
            <a:noFill/>
            <a:ln>
              <a:noFill/>
            </a:ln>
          </p:spPr>
        </p:pic>
        <p:sp>
          <p:nvSpPr>
            <p:cNvPr id="40" name="Parallelogram 18">
              <a:extLst>
                <a:ext uri="{FF2B5EF4-FFF2-40B4-BE49-F238E27FC236}">
                  <a16:creationId xmlns:a16="http://schemas.microsoft.com/office/drawing/2014/main" id="{65987767-AC72-4E62-AD95-9F6D83749107}"/>
                </a:ext>
              </a:extLst>
            </p:cNvPr>
            <p:cNvSpPr/>
            <p:nvPr/>
          </p:nvSpPr>
          <p:spPr>
            <a:xfrm flipH="1">
              <a:off x="4228291" y="1376165"/>
              <a:ext cx="1297623" cy="5274261"/>
            </a:xfrm>
            <a:custGeom>
              <a:avLst/>
              <a:gdLst>
                <a:gd name="connsiteX0" fmla="*/ 0 w 2743200"/>
                <a:gd name="connsiteY0" fmla="*/ 2978487 h 2978487"/>
                <a:gd name="connsiteX1" fmla="*/ 1063182 w 2743200"/>
                <a:gd name="connsiteY1" fmla="*/ 0 h 2978487"/>
                <a:gd name="connsiteX2" fmla="*/ 2743200 w 2743200"/>
                <a:gd name="connsiteY2" fmla="*/ 0 h 2978487"/>
                <a:gd name="connsiteX3" fmla="*/ 1680018 w 2743200"/>
                <a:gd name="connsiteY3" fmla="*/ 2978487 h 2978487"/>
                <a:gd name="connsiteX4" fmla="*/ 0 w 2743200"/>
                <a:gd name="connsiteY4" fmla="*/ 2978487 h 2978487"/>
                <a:gd name="connsiteX0" fmla="*/ 0 w 2743200"/>
                <a:gd name="connsiteY0" fmla="*/ 2978487 h 2978487"/>
                <a:gd name="connsiteX1" fmla="*/ 526153 w 2743200"/>
                <a:gd name="connsiteY1" fmla="*/ 783772 h 2978487"/>
                <a:gd name="connsiteX2" fmla="*/ 2743200 w 2743200"/>
                <a:gd name="connsiteY2" fmla="*/ 0 h 2978487"/>
                <a:gd name="connsiteX3" fmla="*/ 1680018 w 2743200"/>
                <a:gd name="connsiteY3" fmla="*/ 2978487 h 2978487"/>
                <a:gd name="connsiteX4" fmla="*/ 0 w 2743200"/>
                <a:gd name="connsiteY4" fmla="*/ 2978487 h 2978487"/>
                <a:gd name="connsiteX0" fmla="*/ 0 w 2743200"/>
                <a:gd name="connsiteY0" fmla="*/ 2978487 h 2978487"/>
                <a:gd name="connsiteX1" fmla="*/ 526153 w 2743200"/>
                <a:gd name="connsiteY1" fmla="*/ 783772 h 2978487"/>
                <a:gd name="connsiteX2" fmla="*/ 2743200 w 2743200"/>
                <a:gd name="connsiteY2" fmla="*/ 0 h 2978487"/>
                <a:gd name="connsiteX3" fmla="*/ 2217047 w 2743200"/>
                <a:gd name="connsiteY3" fmla="*/ 2354373 h 2978487"/>
                <a:gd name="connsiteX4" fmla="*/ 0 w 2743200"/>
                <a:gd name="connsiteY4" fmla="*/ 2978487 h 2978487"/>
                <a:gd name="connsiteX0" fmla="*/ 10875 w 2754075"/>
                <a:gd name="connsiteY0" fmla="*/ 2978487 h 2978487"/>
                <a:gd name="connsiteX1" fmla="*/ 0 w 2754075"/>
                <a:gd name="connsiteY1" fmla="*/ 196899 h 2978487"/>
                <a:gd name="connsiteX2" fmla="*/ 2754075 w 2754075"/>
                <a:gd name="connsiteY2" fmla="*/ 0 h 2978487"/>
                <a:gd name="connsiteX3" fmla="*/ 2227922 w 2754075"/>
                <a:gd name="connsiteY3" fmla="*/ 2354373 h 2978487"/>
                <a:gd name="connsiteX4" fmla="*/ 10875 w 2754075"/>
                <a:gd name="connsiteY4" fmla="*/ 2978487 h 2978487"/>
                <a:gd name="connsiteX0" fmla="*/ 39904 w 2783104"/>
                <a:gd name="connsiteY0" fmla="*/ 2978487 h 2978487"/>
                <a:gd name="connsiteX1" fmla="*/ 0 w 2783104"/>
                <a:gd name="connsiteY1" fmla="*/ 196899 h 2978487"/>
                <a:gd name="connsiteX2" fmla="*/ 2783104 w 2783104"/>
                <a:gd name="connsiteY2" fmla="*/ 0 h 2978487"/>
                <a:gd name="connsiteX3" fmla="*/ 2256951 w 2783104"/>
                <a:gd name="connsiteY3" fmla="*/ 2354373 h 2978487"/>
                <a:gd name="connsiteX4" fmla="*/ 39904 w 2783104"/>
                <a:gd name="connsiteY4" fmla="*/ 2978487 h 2978487"/>
                <a:gd name="connsiteX0" fmla="*/ 39904 w 2347676"/>
                <a:gd name="connsiteY0" fmla="*/ 3790119 h 3790119"/>
                <a:gd name="connsiteX1" fmla="*/ 0 w 2347676"/>
                <a:gd name="connsiteY1" fmla="*/ 1008531 h 3790119"/>
                <a:gd name="connsiteX2" fmla="*/ 2347676 w 2347676"/>
                <a:gd name="connsiteY2" fmla="*/ 0 h 3790119"/>
                <a:gd name="connsiteX3" fmla="*/ 2256951 w 2347676"/>
                <a:gd name="connsiteY3" fmla="*/ 3166005 h 3790119"/>
                <a:gd name="connsiteX4" fmla="*/ 39904 w 2347676"/>
                <a:gd name="connsiteY4" fmla="*/ 3790119 h 3790119"/>
                <a:gd name="connsiteX0" fmla="*/ 39904 w 2331581"/>
                <a:gd name="connsiteY0" fmla="*/ 3602405 h 3602405"/>
                <a:gd name="connsiteX1" fmla="*/ 0 w 2331581"/>
                <a:gd name="connsiteY1" fmla="*/ 820817 h 3602405"/>
                <a:gd name="connsiteX2" fmla="*/ 2331581 w 2331581"/>
                <a:gd name="connsiteY2" fmla="*/ 0 h 3602405"/>
                <a:gd name="connsiteX3" fmla="*/ 2256951 w 2331581"/>
                <a:gd name="connsiteY3" fmla="*/ 2978291 h 3602405"/>
                <a:gd name="connsiteX4" fmla="*/ 39904 w 2331581"/>
                <a:gd name="connsiteY4" fmla="*/ 3602405 h 3602405"/>
                <a:gd name="connsiteX0" fmla="*/ 21070 w 2331581"/>
                <a:gd name="connsiteY0" fmla="*/ 2442694 h 2978291"/>
                <a:gd name="connsiteX1" fmla="*/ 0 w 2331581"/>
                <a:gd name="connsiteY1" fmla="*/ 820817 h 2978291"/>
                <a:gd name="connsiteX2" fmla="*/ 2331581 w 2331581"/>
                <a:gd name="connsiteY2" fmla="*/ 0 h 2978291"/>
                <a:gd name="connsiteX3" fmla="*/ 2256951 w 2331581"/>
                <a:gd name="connsiteY3" fmla="*/ 2978291 h 2978291"/>
                <a:gd name="connsiteX4" fmla="*/ 21070 w 2331581"/>
                <a:gd name="connsiteY4" fmla="*/ 2442694 h 2978291"/>
                <a:gd name="connsiteX0" fmla="*/ 21070 w 2331581"/>
                <a:gd name="connsiteY0" fmla="*/ 2442694 h 2978291"/>
                <a:gd name="connsiteX1" fmla="*/ 0 w 2331581"/>
                <a:gd name="connsiteY1" fmla="*/ 820817 h 2978291"/>
                <a:gd name="connsiteX2" fmla="*/ 2331581 w 2331581"/>
                <a:gd name="connsiteY2" fmla="*/ 0 h 2978291"/>
                <a:gd name="connsiteX3" fmla="*/ 2256951 w 2331581"/>
                <a:gd name="connsiteY3" fmla="*/ 2978291 h 2978291"/>
                <a:gd name="connsiteX4" fmla="*/ 1449449 w 2331581"/>
                <a:gd name="connsiteY4" fmla="*/ 2805434 h 2978291"/>
                <a:gd name="connsiteX5" fmla="*/ 21070 w 2331581"/>
                <a:gd name="connsiteY5" fmla="*/ 2442694 h 297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581" h="2978291">
                  <a:moveTo>
                    <a:pt x="21070" y="2442694"/>
                  </a:moveTo>
                  <a:lnTo>
                    <a:pt x="0" y="820817"/>
                  </a:lnTo>
                  <a:lnTo>
                    <a:pt x="2331581" y="0"/>
                  </a:lnTo>
                  <a:lnTo>
                    <a:pt x="2256951" y="2978291"/>
                  </a:lnTo>
                  <a:lnTo>
                    <a:pt x="1449449" y="2805434"/>
                  </a:lnTo>
                  <a:lnTo>
                    <a:pt x="21070" y="2442694"/>
                  </a:ln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432249A7-600D-430F-95FF-83BFED740D0A}"/>
                </a:ext>
              </a:extLst>
            </p:cNvPr>
            <p:cNvSpPr txBox="1"/>
            <p:nvPr/>
          </p:nvSpPr>
          <p:spPr>
            <a:xfrm>
              <a:off x="8742853" y="2933432"/>
              <a:ext cx="369888" cy="2246769"/>
            </a:xfrm>
            <a:prstGeom prst="rect">
              <a:avLst/>
            </a:prstGeom>
            <a:noFill/>
          </p:spPr>
          <p:txBody>
            <a:bodyPr wrap="square" rtlCol="0">
              <a:spAutoFit/>
            </a:bodyPr>
            <a:lstStyle/>
            <a:p>
              <a:r>
                <a:rPr lang="en-US" sz="2800" b="1" dirty="0"/>
                <a:t>DEMUX</a:t>
              </a:r>
            </a:p>
          </p:txBody>
        </p:sp>
        <p:sp>
          <p:nvSpPr>
            <p:cNvPr id="43" name="Parallelogram 18">
              <a:extLst>
                <a:ext uri="{FF2B5EF4-FFF2-40B4-BE49-F238E27FC236}">
                  <a16:creationId xmlns:a16="http://schemas.microsoft.com/office/drawing/2014/main" id="{0528191E-D413-4019-8DA4-A28A0E9CFDFB}"/>
                </a:ext>
              </a:extLst>
            </p:cNvPr>
            <p:cNvSpPr/>
            <p:nvPr/>
          </p:nvSpPr>
          <p:spPr>
            <a:xfrm>
              <a:off x="8278986" y="1395959"/>
              <a:ext cx="1297623" cy="5274261"/>
            </a:xfrm>
            <a:custGeom>
              <a:avLst/>
              <a:gdLst>
                <a:gd name="connsiteX0" fmla="*/ 0 w 2743200"/>
                <a:gd name="connsiteY0" fmla="*/ 2978487 h 2978487"/>
                <a:gd name="connsiteX1" fmla="*/ 1063182 w 2743200"/>
                <a:gd name="connsiteY1" fmla="*/ 0 h 2978487"/>
                <a:gd name="connsiteX2" fmla="*/ 2743200 w 2743200"/>
                <a:gd name="connsiteY2" fmla="*/ 0 h 2978487"/>
                <a:gd name="connsiteX3" fmla="*/ 1680018 w 2743200"/>
                <a:gd name="connsiteY3" fmla="*/ 2978487 h 2978487"/>
                <a:gd name="connsiteX4" fmla="*/ 0 w 2743200"/>
                <a:gd name="connsiteY4" fmla="*/ 2978487 h 2978487"/>
                <a:gd name="connsiteX0" fmla="*/ 0 w 2743200"/>
                <a:gd name="connsiteY0" fmla="*/ 2978487 h 2978487"/>
                <a:gd name="connsiteX1" fmla="*/ 526153 w 2743200"/>
                <a:gd name="connsiteY1" fmla="*/ 783772 h 2978487"/>
                <a:gd name="connsiteX2" fmla="*/ 2743200 w 2743200"/>
                <a:gd name="connsiteY2" fmla="*/ 0 h 2978487"/>
                <a:gd name="connsiteX3" fmla="*/ 1680018 w 2743200"/>
                <a:gd name="connsiteY3" fmla="*/ 2978487 h 2978487"/>
                <a:gd name="connsiteX4" fmla="*/ 0 w 2743200"/>
                <a:gd name="connsiteY4" fmla="*/ 2978487 h 2978487"/>
                <a:gd name="connsiteX0" fmla="*/ 0 w 2743200"/>
                <a:gd name="connsiteY0" fmla="*/ 2978487 h 2978487"/>
                <a:gd name="connsiteX1" fmla="*/ 526153 w 2743200"/>
                <a:gd name="connsiteY1" fmla="*/ 783772 h 2978487"/>
                <a:gd name="connsiteX2" fmla="*/ 2743200 w 2743200"/>
                <a:gd name="connsiteY2" fmla="*/ 0 h 2978487"/>
                <a:gd name="connsiteX3" fmla="*/ 2217047 w 2743200"/>
                <a:gd name="connsiteY3" fmla="*/ 2354373 h 2978487"/>
                <a:gd name="connsiteX4" fmla="*/ 0 w 2743200"/>
                <a:gd name="connsiteY4" fmla="*/ 2978487 h 2978487"/>
                <a:gd name="connsiteX0" fmla="*/ 10875 w 2754075"/>
                <a:gd name="connsiteY0" fmla="*/ 2978487 h 2978487"/>
                <a:gd name="connsiteX1" fmla="*/ 0 w 2754075"/>
                <a:gd name="connsiteY1" fmla="*/ 196899 h 2978487"/>
                <a:gd name="connsiteX2" fmla="*/ 2754075 w 2754075"/>
                <a:gd name="connsiteY2" fmla="*/ 0 h 2978487"/>
                <a:gd name="connsiteX3" fmla="*/ 2227922 w 2754075"/>
                <a:gd name="connsiteY3" fmla="*/ 2354373 h 2978487"/>
                <a:gd name="connsiteX4" fmla="*/ 10875 w 2754075"/>
                <a:gd name="connsiteY4" fmla="*/ 2978487 h 2978487"/>
                <a:gd name="connsiteX0" fmla="*/ 39904 w 2783104"/>
                <a:gd name="connsiteY0" fmla="*/ 2978487 h 2978487"/>
                <a:gd name="connsiteX1" fmla="*/ 0 w 2783104"/>
                <a:gd name="connsiteY1" fmla="*/ 196899 h 2978487"/>
                <a:gd name="connsiteX2" fmla="*/ 2783104 w 2783104"/>
                <a:gd name="connsiteY2" fmla="*/ 0 h 2978487"/>
                <a:gd name="connsiteX3" fmla="*/ 2256951 w 2783104"/>
                <a:gd name="connsiteY3" fmla="*/ 2354373 h 2978487"/>
                <a:gd name="connsiteX4" fmla="*/ 39904 w 2783104"/>
                <a:gd name="connsiteY4" fmla="*/ 2978487 h 2978487"/>
                <a:gd name="connsiteX0" fmla="*/ 39904 w 2347676"/>
                <a:gd name="connsiteY0" fmla="*/ 3790119 h 3790119"/>
                <a:gd name="connsiteX1" fmla="*/ 0 w 2347676"/>
                <a:gd name="connsiteY1" fmla="*/ 1008531 h 3790119"/>
                <a:gd name="connsiteX2" fmla="*/ 2347676 w 2347676"/>
                <a:gd name="connsiteY2" fmla="*/ 0 h 3790119"/>
                <a:gd name="connsiteX3" fmla="*/ 2256951 w 2347676"/>
                <a:gd name="connsiteY3" fmla="*/ 3166005 h 3790119"/>
                <a:gd name="connsiteX4" fmla="*/ 39904 w 2347676"/>
                <a:gd name="connsiteY4" fmla="*/ 3790119 h 3790119"/>
                <a:gd name="connsiteX0" fmla="*/ 39904 w 2331581"/>
                <a:gd name="connsiteY0" fmla="*/ 3602405 h 3602405"/>
                <a:gd name="connsiteX1" fmla="*/ 0 w 2331581"/>
                <a:gd name="connsiteY1" fmla="*/ 820817 h 3602405"/>
                <a:gd name="connsiteX2" fmla="*/ 2331581 w 2331581"/>
                <a:gd name="connsiteY2" fmla="*/ 0 h 3602405"/>
                <a:gd name="connsiteX3" fmla="*/ 2256951 w 2331581"/>
                <a:gd name="connsiteY3" fmla="*/ 2978291 h 3602405"/>
                <a:gd name="connsiteX4" fmla="*/ 39904 w 2331581"/>
                <a:gd name="connsiteY4" fmla="*/ 3602405 h 3602405"/>
                <a:gd name="connsiteX0" fmla="*/ 21070 w 2331581"/>
                <a:gd name="connsiteY0" fmla="*/ 2442694 h 2978291"/>
                <a:gd name="connsiteX1" fmla="*/ 0 w 2331581"/>
                <a:gd name="connsiteY1" fmla="*/ 820817 h 2978291"/>
                <a:gd name="connsiteX2" fmla="*/ 2331581 w 2331581"/>
                <a:gd name="connsiteY2" fmla="*/ 0 h 2978291"/>
                <a:gd name="connsiteX3" fmla="*/ 2256951 w 2331581"/>
                <a:gd name="connsiteY3" fmla="*/ 2978291 h 2978291"/>
                <a:gd name="connsiteX4" fmla="*/ 21070 w 2331581"/>
                <a:gd name="connsiteY4" fmla="*/ 2442694 h 2978291"/>
                <a:gd name="connsiteX0" fmla="*/ 21070 w 2331581"/>
                <a:gd name="connsiteY0" fmla="*/ 2442694 h 2978291"/>
                <a:gd name="connsiteX1" fmla="*/ 0 w 2331581"/>
                <a:gd name="connsiteY1" fmla="*/ 820817 h 2978291"/>
                <a:gd name="connsiteX2" fmla="*/ 2331581 w 2331581"/>
                <a:gd name="connsiteY2" fmla="*/ 0 h 2978291"/>
                <a:gd name="connsiteX3" fmla="*/ 2256951 w 2331581"/>
                <a:gd name="connsiteY3" fmla="*/ 2978291 h 2978291"/>
                <a:gd name="connsiteX4" fmla="*/ 1449449 w 2331581"/>
                <a:gd name="connsiteY4" fmla="*/ 2805434 h 2978291"/>
                <a:gd name="connsiteX5" fmla="*/ 21070 w 2331581"/>
                <a:gd name="connsiteY5" fmla="*/ 2442694 h 2978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581" h="2978291">
                  <a:moveTo>
                    <a:pt x="21070" y="2442694"/>
                  </a:moveTo>
                  <a:lnTo>
                    <a:pt x="0" y="820817"/>
                  </a:lnTo>
                  <a:lnTo>
                    <a:pt x="2331581" y="0"/>
                  </a:lnTo>
                  <a:lnTo>
                    <a:pt x="2256951" y="2978291"/>
                  </a:lnTo>
                  <a:lnTo>
                    <a:pt x="1449449" y="2805434"/>
                  </a:lnTo>
                  <a:lnTo>
                    <a:pt x="21070" y="2442694"/>
                  </a:lnTo>
                  <a:close/>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83084B2A-EA92-4177-9A4F-A3AA9E8C0FCD}"/>
                </a:ext>
              </a:extLst>
            </p:cNvPr>
            <p:cNvCxnSpPr>
              <a:cxnSpLocks/>
            </p:cNvCxnSpPr>
            <p:nvPr/>
          </p:nvCxnSpPr>
          <p:spPr>
            <a:xfrm flipV="1">
              <a:off x="3009900" y="4550813"/>
              <a:ext cx="1218391"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88669EC-5014-4EAE-847A-65F6EADEE71F}"/>
                </a:ext>
              </a:extLst>
            </p:cNvPr>
            <p:cNvCxnSpPr>
              <a:cxnSpLocks/>
            </p:cNvCxnSpPr>
            <p:nvPr/>
          </p:nvCxnSpPr>
          <p:spPr>
            <a:xfrm>
              <a:off x="3009900" y="3228518"/>
              <a:ext cx="1218391" cy="591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002C0D0-5C99-4D64-B933-A03EB117B8D3}"/>
                </a:ext>
              </a:extLst>
            </p:cNvPr>
            <p:cNvCxnSpPr>
              <a:cxnSpLocks/>
            </p:cNvCxnSpPr>
            <p:nvPr/>
          </p:nvCxnSpPr>
          <p:spPr>
            <a:xfrm>
              <a:off x="3009900" y="1893551"/>
              <a:ext cx="1218391" cy="18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B54C35C-9A0C-4D2E-88E3-15C41874AA53}"/>
                </a:ext>
              </a:extLst>
            </p:cNvPr>
            <p:cNvCxnSpPr>
              <a:cxnSpLocks/>
            </p:cNvCxnSpPr>
            <p:nvPr/>
          </p:nvCxnSpPr>
          <p:spPr>
            <a:xfrm>
              <a:off x="9576609" y="1700462"/>
              <a:ext cx="1218391" cy="18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570AA22-24AC-456E-97AC-0921798803E9}"/>
                </a:ext>
              </a:extLst>
            </p:cNvPr>
            <p:cNvCxnSpPr>
              <a:cxnSpLocks/>
            </p:cNvCxnSpPr>
            <p:nvPr/>
          </p:nvCxnSpPr>
          <p:spPr>
            <a:xfrm>
              <a:off x="9576609" y="3308534"/>
              <a:ext cx="1218391" cy="18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189479F-C843-4A10-876D-C4911542CB11}"/>
                </a:ext>
              </a:extLst>
            </p:cNvPr>
            <p:cNvCxnSpPr>
              <a:cxnSpLocks/>
            </p:cNvCxnSpPr>
            <p:nvPr/>
          </p:nvCxnSpPr>
          <p:spPr>
            <a:xfrm>
              <a:off x="9576609" y="4552287"/>
              <a:ext cx="1218391" cy="18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BC11908-3A7F-47A8-8675-98D7FCE50711}"/>
                </a:ext>
              </a:extLst>
            </p:cNvPr>
            <p:cNvCxnSpPr>
              <a:cxnSpLocks/>
            </p:cNvCxnSpPr>
            <p:nvPr/>
          </p:nvCxnSpPr>
          <p:spPr>
            <a:xfrm>
              <a:off x="9587899" y="5857897"/>
              <a:ext cx="1218391" cy="1858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63547E34-DDAC-4BCB-A7ED-5737813A15B8}"/>
                </a:ext>
              </a:extLst>
            </p:cNvPr>
            <p:cNvSpPr/>
            <p:nvPr/>
          </p:nvSpPr>
          <p:spPr>
            <a:xfrm>
              <a:off x="5525914" y="3077029"/>
              <a:ext cx="2741782" cy="346054"/>
            </a:xfrm>
            <a:prstGeom prst="rect">
              <a:avLst/>
            </a:prstGeom>
            <a:solidFill>
              <a:srgbClr val="DAD7B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Frequency Band 1</a:t>
              </a:r>
            </a:p>
          </p:txBody>
        </p:sp>
        <p:sp>
          <p:nvSpPr>
            <p:cNvPr id="56" name="Rectangle 55">
              <a:extLst>
                <a:ext uri="{FF2B5EF4-FFF2-40B4-BE49-F238E27FC236}">
                  <a16:creationId xmlns:a16="http://schemas.microsoft.com/office/drawing/2014/main" id="{ACA07AD5-4727-4D56-9A11-36DE1CE9F830}"/>
                </a:ext>
              </a:extLst>
            </p:cNvPr>
            <p:cNvSpPr/>
            <p:nvPr/>
          </p:nvSpPr>
          <p:spPr>
            <a:xfrm>
              <a:off x="5531559" y="3741995"/>
              <a:ext cx="2741782" cy="346054"/>
            </a:xfrm>
            <a:prstGeom prst="rect">
              <a:avLst/>
            </a:prstGeom>
            <a:solidFill>
              <a:srgbClr val="7EA9C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Frequency Band 2</a:t>
              </a:r>
            </a:p>
          </p:txBody>
        </p:sp>
        <p:sp>
          <p:nvSpPr>
            <p:cNvPr id="57" name="Rectangle 56">
              <a:extLst>
                <a:ext uri="{FF2B5EF4-FFF2-40B4-BE49-F238E27FC236}">
                  <a16:creationId xmlns:a16="http://schemas.microsoft.com/office/drawing/2014/main" id="{8A86FF34-7AA0-49AF-ACDF-A1681A90680A}"/>
                </a:ext>
              </a:extLst>
            </p:cNvPr>
            <p:cNvSpPr/>
            <p:nvPr/>
          </p:nvSpPr>
          <p:spPr>
            <a:xfrm>
              <a:off x="5525914" y="4388554"/>
              <a:ext cx="2741782" cy="346054"/>
            </a:xfrm>
            <a:prstGeom prst="rect">
              <a:avLst/>
            </a:prstGeom>
            <a:solidFill>
              <a:srgbClr val="647687"/>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Frequency Band 3</a:t>
              </a:r>
            </a:p>
          </p:txBody>
        </p:sp>
        <p:sp>
          <p:nvSpPr>
            <p:cNvPr id="58" name="Rectangle 57">
              <a:extLst>
                <a:ext uri="{FF2B5EF4-FFF2-40B4-BE49-F238E27FC236}">
                  <a16:creationId xmlns:a16="http://schemas.microsoft.com/office/drawing/2014/main" id="{AA3C4C0F-D6B7-4B3F-A629-824C4035E46B}"/>
                </a:ext>
              </a:extLst>
            </p:cNvPr>
            <p:cNvSpPr/>
            <p:nvPr/>
          </p:nvSpPr>
          <p:spPr>
            <a:xfrm>
              <a:off x="5522689" y="4950920"/>
              <a:ext cx="2741782" cy="346054"/>
            </a:xfrm>
            <a:prstGeom prst="rect">
              <a:avLst/>
            </a:prstGeom>
            <a:solidFill>
              <a:srgbClr val="E0987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Frequency Band 4</a:t>
              </a:r>
            </a:p>
          </p:txBody>
        </p:sp>
        <p:sp>
          <p:nvSpPr>
            <p:cNvPr id="59" name="TextBox 58">
              <a:extLst>
                <a:ext uri="{FF2B5EF4-FFF2-40B4-BE49-F238E27FC236}">
                  <a16:creationId xmlns:a16="http://schemas.microsoft.com/office/drawing/2014/main" id="{34E84C70-D226-4D1B-A690-E78B78836BDB}"/>
                </a:ext>
              </a:extLst>
            </p:cNvPr>
            <p:cNvSpPr txBox="1"/>
            <p:nvPr/>
          </p:nvSpPr>
          <p:spPr>
            <a:xfrm>
              <a:off x="2930667" y="1255494"/>
              <a:ext cx="1297622" cy="540433"/>
            </a:xfrm>
            <a:prstGeom prst="rect">
              <a:avLst/>
            </a:prstGeom>
            <a:noFill/>
          </p:spPr>
          <p:txBody>
            <a:bodyPr wrap="square" rtlCol="0">
              <a:spAutoFit/>
            </a:bodyPr>
            <a:lstStyle/>
            <a:p>
              <a:pPr algn="ctr"/>
              <a:r>
                <a:rPr lang="en-US" sz="1200" b="1" dirty="0"/>
                <a:t>Input Signals</a:t>
              </a:r>
            </a:p>
          </p:txBody>
        </p:sp>
        <p:sp>
          <p:nvSpPr>
            <p:cNvPr id="60" name="TextBox 59">
              <a:extLst>
                <a:ext uri="{FF2B5EF4-FFF2-40B4-BE49-F238E27FC236}">
                  <a16:creationId xmlns:a16="http://schemas.microsoft.com/office/drawing/2014/main" id="{820BDA53-A7C7-44AF-BCC1-9B6F0C978802}"/>
                </a:ext>
              </a:extLst>
            </p:cNvPr>
            <p:cNvSpPr txBox="1"/>
            <p:nvPr/>
          </p:nvSpPr>
          <p:spPr>
            <a:xfrm>
              <a:off x="9548282" y="1090319"/>
              <a:ext cx="1297622" cy="540433"/>
            </a:xfrm>
            <a:prstGeom prst="rect">
              <a:avLst/>
            </a:prstGeom>
            <a:noFill/>
          </p:spPr>
          <p:txBody>
            <a:bodyPr wrap="square" rtlCol="0">
              <a:spAutoFit/>
            </a:bodyPr>
            <a:lstStyle/>
            <a:p>
              <a:pPr algn="ctr"/>
              <a:r>
                <a:rPr lang="en-US" sz="1200" b="1" dirty="0"/>
                <a:t>Output Signals</a:t>
              </a:r>
            </a:p>
          </p:txBody>
        </p:sp>
      </p:grpSp>
      <p:sp>
        <p:nvSpPr>
          <p:cNvPr id="4" name="Rectangle 3">
            <a:extLst>
              <a:ext uri="{FF2B5EF4-FFF2-40B4-BE49-F238E27FC236}">
                <a16:creationId xmlns:a16="http://schemas.microsoft.com/office/drawing/2014/main" id="{5DC7BB1D-9B65-4DF8-8F92-5810F21CF815}"/>
              </a:ext>
            </a:extLst>
          </p:cNvPr>
          <p:cNvSpPr/>
          <p:nvPr/>
        </p:nvSpPr>
        <p:spPr>
          <a:xfrm>
            <a:off x="2987644" y="875362"/>
            <a:ext cx="9276784" cy="1067665"/>
          </a:xfrm>
          <a:prstGeom prst="rect">
            <a:avLst/>
          </a:prstGeom>
        </p:spPr>
        <p:txBody>
          <a:bodyPr wrap="square">
            <a:spAutoFit/>
          </a:bodyPr>
          <a:lstStyle/>
          <a:p>
            <a:pPr>
              <a:lnSpc>
                <a:spcPts val="2600"/>
              </a:lnSpc>
            </a:pPr>
            <a:r>
              <a:rPr lang="en-US" sz="2000" b="1" dirty="0">
                <a:cs typeface="Times New Roman" panose="02020603050405020304" pitchFamily="18" charset="0"/>
              </a:rPr>
              <a:t>FDM has been popularly used to multiplex calls in telephone networks. It can also be used in cellular networks, wireless networks and for satellite communications. FDM is used to broadcast FM and AM radio frequencies.</a:t>
            </a:r>
          </a:p>
        </p:txBody>
      </p:sp>
    </p:spTree>
    <p:extLst>
      <p:ext uri="{BB962C8B-B14F-4D97-AF65-F5344CB8AC3E}">
        <p14:creationId xmlns:p14="http://schemas.microsoft.com/office/powerpoint/2010/main" val="280728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E615A3A-E25D-433E-8DA9-60FCEBB12CB5}"/>
              </a:ext>
            </a:extLst>
          </p:cNvPr>
          <p:cNvSpPr>
            <a:spLocks noGrp="1"/>
          </p:cNvSpPr>
          <p:nvPr>
            <p:ph type="title"/>
          </p:nvPr>
        </p:nvSpPr>
        <p:spPr>
          <a:xfrm>
            <a:off x="0" y="38476"/>
            <a:ext cx="12192000" cy="672723"/>
          </a:xfrm>
        </p:spPr>
        <p:txBody>
          <a:bodyPr>
            <a:noAutofit/>
          </a:bodyPr>
          <a:lstStyle/>
          <a:p>
            <a:pPr algn="ctr"/>
            <a:r>
              <a:rPr lang="en-IN" sz="4000" b="1" dirty="0">
                <a:solidFill>
                  <a:srgbClr val="5A0000"/>
                </a:solidFill>
                <a:latin typeface="Arial" panose="020B0604020202020204" pitchFamily="34" charset="0"/>
                <a:cs typeface="Arial" panose="020B0604020202020204" pitchFamily="34" charset="0"/>
              </a:rPr>
              <a:t>Frequency Division </a:t>
            </a:r>
            <a:r>
              <a:rPr lang="en-US" sz="4000" b="1" dirty="0">
                <a:solidFill>
                  <a:srgbClr val="5A0000"/>
                </a:solidFill>
                <a:latin typeface="Times New Roman" panose="02020603050405020304" pitchFamily="18" charset="0"/>
                <a:cs typeface="Times New Roman" panose="02020603050405020304" pitchFamily="18" charset="0"/>
              </a:rPr>
              <a:t>Multiplexing </a:t>
            </a:r>
            <a:r>
              <a:rPr lang="en-IN" sz="4000" b="1" dirty="0">
                <a:solidFill>
                  <a:srgbClr val="5A0000"/>
                </a:solidFill>
                <a:latin typeface="Arial" panose="020B0604020202020204" pitchFamily="34" charset="0"/>
                <a:cs typeface="Arial" panose="020B0604020202020204" pitchFamily="34" charset="0"/>
              </a:rPr>
              <a:t>(FDM)</a:t>
            </a:r>
          </a:p>
        </p:txBody>
      </p:sp>
      <p:grpSp>
        <p:nvGrpSpPr>
          <p:cNvPr id="2" name="Group 1">
            <a:extLst>
              <a:ext uri="{FF2B5EF4-FFF2-40B4-BE49-F238E27FC236}">
                <a16:creationId xmlns:a16="http://schemas.microsoft.com/office/drawing/2014/main" id="{2E781EB3-AA37-4A09-8ABC-09BD7FA75BA4}"/>
              </a:ext>
            </a:extLst>
          </p:cNvPr>
          <p:cNvGrpSpPr/>
          <p:nvPr/>
        </p:nvGrpSpPr>
        <p:grpSpPr>
          <a:xfrm>
            <a:off x="2819400" y="1720877"/>
            <a:ext cx="7097486" cy="4905884"/>
            <a:chOff x="4528457" y="1277257"/>
            <a:chExt cx="7097486" cy="4905884"/>
          </a:xfrm>
        </p:grpSpPr>
        <p:sp>
          <p:nvSpPr>
            <p:cNvPr id="7" name="Freeform: Shape 6">
              <a:extLst>
                <a:ext uri="{FF2B5EF4-FFF2-40B4-BE49-F238E27FC236}">
                  <a16:creationId xmlns:a16="http://schemas.microsoft.com/office/drawing/2014/main" id="{61580DA7-9699-432B-AB91-C7C8EFBF263F}"/>
                </a:ext>
              </a:extLst>
            </p:cNvPr>
            <p:cNvSpPr/>
            <p:nvPr/>
          </p:nvSpPr>
          <p:spPr>
            <a:xfrm>
              <a:off x="4528457" y="4310798"/>
              <a:ext cx="1770739" cy="978524"/>
            </a:xfrm>
            <a:custGeom>
              <a:avLst/>
              <a:gdLst>
                <a:gd name="connsiteX0" fmla="*/ 0 w 1270000"/>
                <a:gd name="connsiteY0" fmla="*/ 752475 h 752475"/>
                <a:gd name="connsiteX1" fmla="*/ 676275 w 1270000"/>
                <a:gd name="connsiteY1" fmla="*/ 0 h 752475"/>
                <a:gd name="connsiteX2" fmla="*/ 1270000 w 1270000"/>
                <a:gd name="connsiteY2" fmla="*/ 746125 h 752475"/>
                <a:gd name="connsiteX0" fmla="*/ 16 w 1270016"/>
                <a:gd name="connsiteY0" fmla="*/ 752475 h 752475"/>
                <a:gd name="connsiteX1" fmla="*/ 676291 w 1270016"/>
                <a:gd name="connsiteY1" fmla="*/ 0 h 752475"/>
                <a:gd name="connsiteX2" fmla="*/ 1270016 w 1270016"/>
                <a:gd name="connsiteY2" fmla="*/ 746125 h 752475"/>
                <a:gd name="connsiteX0" fmla="*/ 25 w 1270025"/>
                <a:gd name="connsiteY0" fmla="*/ 752475 h 752475"/>
                <a:gd name="connsiteX1" fmla="*/ 676300 w 1270025"/>
                <a:gd name="connsiteY1" fmla="*/ 0 h 752475"/>
                <a:gd name="connsiteX2" fmla="*/ 1270025 w 1270025"/>
                <a:gd name="connsiteY2" fmla="*/ 746125 h 752475"/>
                <a:gd name="connsiteX0" fmla="*/ 25 w 1270025"/>
                <a:gd name="connsiteY0" fmla="*/ 752475 h 752475"/>
                <a:gd name="connsiteX1" fmla="*/ 676300 w 1270025"/>
                <a:gd name="connsiteY1" fmla="*/ 0 h 752475"/>
                <a:gd name="connsiteX2" fmla="*/ 1270025 w 1270025"/>
                <a:gd name="connsiteY2" fmla="*/ 746125 h 752475"/>
                <a:gd name="connsiteX0" fmla="*/ 25 w 1270025"/>
                <a:gd name="connsiteY0" fmla="*/ 752475 h 752475"/>
                <a:gd name="connsiteX1" fmla="*/ 676300 w 1270025"/>
                <a:gd name="connsiteY1" fmla="*/ 0 h 752475"/>
                <a:gd name="connsiteX2" fmla="*/ 1270025 w 1270025"/>
                <a:gd name="connsiteY2" fmla="*/ 746125 h 752475"/>
                <a:gd name="connsiteX0" fmla="*/ 25 w 1270025"/>
                <a:gd name="connsiteY0" fmla="*/ 752475 h 752475"/>
                <a:gd name="connsiteX1" fmla="*/ 676300 w 1270025"/>
                <a:gd name="connsiteY1" fmla="*/ 0 h 752475"/>
                <a:gd name="connsiteX2" fmla="*/ 1270025 w 1270025"/>
                <a:gd name="connsiteY2" fmla="*/ 746125 h 752475"/>
                <a:gd name="connsiteX0" fmla="*/ 25 w 1270025"/>
                <a:gd name="connsiteY0" fmla="*/ 752475 h 752475"/>
                <a:gd name="connsiteX1" fmla="*/ 676300 w 1270025"/>
                <a:gd name="connsiteY1" fmla="*/ 0 h 752475"/>
                <a:gd name="connsiteX2" fmla="*/ 1270025 w 1270025"/>
                <a:gd name="connsiteY2" fmla="*/ 746125 h 752475"/>
                <a:gd name="connsiteX0" fmla="*/ 25 w 1270025"/>
                <a:gd name="connsiteY0" fmla="*/ 752475 h 752475"/>
                <a:gd name="connsiteX1" fmla="*/ 676300 w 1270025"/>
                <a:gd name="connsiteY1" fmla="*/ 0 h 752475"/>
                <a:gd name="connsiteX2" fmla="*/ 1270025 w 1270025"/>
                <a:gd name="connsiteY2" fmla="*/ 746125 h 752475"/>
                <a:gd name="connsiteX0" fmla="*/ 25 w 1270025"/>
                <a:gd name="connsiteY0" fmla="*/ 752475 h 752475"/>
                <a:gd name="connsiteX1" fmla="*/ 676300 w 1270025"/>
                <a:gd name="connsiteY1" fmla="*/ 0 h 752475"/>
                <a:gd name="connsiteX2" fmla="*/ 1270025 w 1270025"/>
                <a:gd name="connsiteY2" fmla="*/ 746125 h 752475"/>
                <a:gd name="connsiteX0" fmla="*/ 25 w 1270025"/>
                <a:gd name="connsiteY0" fmla="*/ 752475 h 752475"/>
                <a:gd name="connsiteX1" fmla="*/ 676300 w 1270025"/>
                <a:gd name="connsiteY1" fmla="*/ 0 h 752475"/>
                <a:gd name="connsiteX2" fmla="*/ 1270025 w 1270025"/>
                <a:gd name="connsiteY2" fmla="*/ 746125 h 752475"/>
                <a:gd name="connsiteX0" fmla="*/ 25 w 1270025"/>
                <a:gd name="connsiteY0" fmla="*/ 752475 h 752475"/>
                <a:gd name="connsiteX1" fmla="*/ 676300 w 1270025"/>
                <a:gd name="connsiteY1" fmla="*/ 0 h 752475"/>
                <a:gd name="connsiteX2" fmla="*/ 1270025 w 1270025"/>
                <a:gd name="connsiteY2" fmla="*/ 746125 h 752475"/>
              </a:gdLst>
              <a:ahLst/>
              <a:cxnLst>
                <a:cxn ang="0">
                  <a:pos x="connsiteX0" y="connsiteY0"/>
                </a:cxn>
                <a:cxn ang="0">
                  <a:pos x="connsiteX1" y="connsiteY1"/>
                </a:cxn>
                <a:cxn ang="0">
                  <a:pos x="connsiteX2" y="connsiteY2"/>
                </a:cxn>
              </a:cxnLst>
              <a:rect l="l" t="t" r="r" b="b"/>
              <a:pathLst>
                <a:path w="1270025" h="752475">
                  <a:moveTo>
                    <a:pt x="25" y="752475"/>
                  </a:moveTo>
                  <a:cubicBezTo>
                    <a:pt x="-3150" y="165100"/>
                    <a:pt x="304825" y="12700"/>
                    <a:pt x="676300" y="0"/>
                  </a:cubicBezTo>
                  <a:cubicBezTo>
                    <a:pt x="1312358" y="32808"/>
                    <a:pt x="1265792" y="662517"/>
                    <a:pt x="1270025" y="746125"/>
                  </a:cubicBezTo>
                </a:path>
              </a:pathLst>
            </a:custGeom>
            <a:noFill/>
            <a:ln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7CF9574F-2389-4E28-A4B1-EBEBB62E7554}"/>
                </a:ext>
              </a:extLst>
            </p:cNvPr>
            <p:cNvCxnSpPr>
              <a:cxnSpLocks/>
            </p:cNvCxnSpPr>
            <p:nvPr/>
          </p:nvCxnSpPr>
          <p:spPr>
            <a:xfrm>
              <a:off x="4528457" y="5297714"/>
              <a:ext cx="709748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6C5F845-DA78-4D2E-9AD1-244E1A2AC375}"/>
                </a:ext>
              </a:extLst>
            </p:cNvPr>
            <p:cNvCxnSpPr>
              <a:cxnSpLocks/>
            </p:cNvCxnSpPr>
            <p:nvPr/>
          </p:nvCxnSpPr>
          <p:spPr>
            <a:xfrm flipV="1">
              <a:off x="4528457" y="1277257"/>
              <a:ext cx="0" cy="40204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C4069E9-F156-4390-9E48-042F66178B8B}"/>
                </a:ext>
              </a:extLst>
            </p:cNvPr>
            <p:cNvCxnSpPr/>
            <p:nvPr/>
          </p:nvCxnSpPr>
          <p:spPr>
            <a:xfrm>
              <a:off x="6299196" y="3730227"/>
              <a:ext cx="0" cy="245291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8" name="Freeform: Shape 17">
              <a:extLst>
                <a:ext uri="{FF2B5EF4-FFF2-40B4-BE49-F238E27FC236}">
                  <a16:creationId xmlns:a16="http://schemas.microsoft.com/office/drawing/2014/main" id="{D8FA9C45-3544-40A3-82FD-0786CCB9FF96}"/>
                </a:ext>
              </a:extLst>
            </p:cNvPr>
            <p:cNvSpPr/>
            <p:nvPr/>
          </p:nvSpPr>
          <p:spPr>
            <a:xfrm>
              <a:off x="6828973" y="4290083"/>
              <a:ext cx="1770739" cy="978524"/>
            </a:xfrm>
            <a:custGeom>
              <a:avLst/>
              <a:gdLst>
                <a:gd name="connsiteX0" fmla="*/ 0 w 1270000"/>
                <a:gd name="connsiteY0" fmla="*/ 752475 h 752475"/>
                <a:gd name="connsiteX1" fmla="*/ 676275 w 1270000"/>
                <a:gd name="connsiteY1" fmla="*/ 0 h 752475"/>
                <a:gd name="connsiteX2" fmla="*/ 1270000 w 1270000"/>
                <a:gd name="connsiteY2" fmla="*/ 746125 h 752475"/>
                <a:gd name="connsiteX0" fmla="*/ 16 w 1270016"/>
                <a:gd name="connsiteY0" fmla="*/ 752475 h 752475"/>
                <a:gd name="connsiteX1" fmla="*/ 676291 w 1270016"/>
                <a:gd name="connsiteY1" fmla="*/ 0 h 752475"/>
                <a:gd name="connsiteX2" fmla="*/ 1270016 w 1270016"/>
                <a:gd name="connsiteY2" fmla="*/ 746125 h 752475"/>
                <a:gd name="connsiteX0" fmla="*/ 25 w 1270025"/>
                <a:gd name="connsiteY0" fmla="*/ 752475 h 752475"/>
                <a:gd name="connsiteX1" fmla="*/ 676300 w 1270025"/>
                <a:gd name="connsiteY1" fmla="*/ 0 h 752475"/>
                <a:gd name="connsiteX2" fmla="*/ 1270025 w 1270025"/>
                <a:gd name="connsiteY2" fmla="*/ 746125 h 752475"/>
                <a:gd name="connsiteX0" fmla="*/ 25 w 1270025"/>
                <a:gd name="connsiteY0" fmla="*/ 752475 h 752475"/>
                <a:gd name="connsiteX1" fmla="*/ 676300 w 1270025"/>
                <a:gd name="connsiteY1" fmla="*/ 0 h 752475"/>
                <a:gd name="connsiteX2" fmla="*/ 1270025 w 1270025"/>
                <a:gd name="connsiteY2" fmla="*/ 746125 h 752475"/>
                <a:gd name="connsiteX0" fmla="*/ 25 w 1270025"/>
                <a:gd name="connsiteY0" fmla="*/ 752475 h 752475"/>
                <a:gd name="connsiteX1" fmla="*/ 676300 w 1270025"/>
                <a:gd name="connsiteY1" fmla="*/ 0 h 752475"/>
                <a:gd name="connsiteX2" fmla="*/ 1270025 w 1270025"/>
                <a:gd name="connsiteY2" fmla="*/ 746125 h 752475"/>
                <a:gd name="connsiteX0" fmla="*/ 25 w 1270025"/>
                <a:gd name="connsiteY0" fmla="*/ 752475 h 752475"/>
                <a:gd name="connsiteX1" fmla="*/ 676300 w 1270025"/>
                <a:gd name="connsiteY1" fmla="*/ 0 h 752475"/>
                <a:gd name="connsiteX2" fmla="*/ 1270025 w 1270025"/>
                <a:gd name="connsiteY2" fmla="*/ 746125 h 752475"/>
                <a:gd name="connsiteX0" fmla="*/ 25 w 1270025"/>
                <a:gd name="connsiteY0" fmla="*/ 752475 h 752475"/>
                <a:gd name="connsiteX1" fmla="*/ 676300 w 1270025"/>
                <a:gd name="connsiteY1" fmla="*/ 0 h 752475"/>
                <a:gd name="connsiteX2" fmla="*/ 1270025 w 1270025"/>
                <a:gd name="connsiteY2" fmla="*/ 746125 h 752475"/>
                <a:gd name="connsiteX0" fmla="*/ 25 w 1270025"/>
                <a:gd name="connsiteY0" fmla="*/ 752475 h 752475"/>
                <a:gd name="connsiteX1" fmla="*/ 676300 w 1270025"/>
                <a:gd name="connsiteY1" fmla="*/ 0 h 752475"/>
                <a:gd name="connsiteX2" fmla="*/ 1270025 w 1270025"/>
                <a:gd name="connsiteY2" fmla="*/ 746125 h 752475"/>
                <a:gd name="connsiteX0" fmla="*/ 25 w 1270025"/>
                <a:gd name="connsiteY0" fmla="*/ 752475 h 752475"/>
                <a:gd name="connsiteX1" fmla="*/ 676300 w 1270025"/>
                <a:gd name="connsiteY1" fmla="*/ 0 h 752475"/>
                <a:gd name="connsiteX2" fmla="*/ 1270025 w 1270025"/>
                <a:gd name="connsiteY2" fmla="*/ 746125 h 752475"/>
                <a:gd name="connsiteX0" fmla="*/ 25 w 1270025"/>
                <a:gd name="connsiteY0" fmla="*/ 752475 h 752475"/>
                <a:gd name="connsiteX1" fmla="*/ 676300 w 1270025"/>
                <a:gd name="connsiteY1" fmla="*/ 0 h 752475"/>
                <a:gd name="connsiteX2" fmla="*/ 1270025 w 1270025"/>
                <a:gd name="connsiteY2" fmla="*/ 746125 h 752475"/>
                <a:gd name="connsiteX0" fmla="*/ 25 w 1270025"/>
                <a:gd name="connsiteY0" fmla="*/ 752475 h 752475"/>
                <a:gd name="connsiteX1" fmla="*/ 676300 w 1270025"/>
                <a:gd name="connsiteY1" fmla="*/ 0 h 752475"/>
                <a:gd name="connsiteX2" fmla="*/ 1270025 w 1270025"/>
                <a:gd name="connsiteY2" fmla="*/ 746125 h 752475"/>
              </a:gdLst>
              <a:ahLst/>
              <a:cxnLst>
                <a:cxn ang="0">
                  <a:pos x="connsiteX0" y="connsiteY0"/>
                </a:cxn>
                <a:cxn ang="0">
                  <a:pos x="connsiteX1" y="connsiteY1"/>
                </a:cxn>
                <a:cxn ang="0">
                  <a:pos x="connsiteX2" y="connsiteY2"/>
                </a:cxn>
              </a:cxnLst>
              <a:rect l="l" t="t" r="r" b="b"/>
              <a:pathLst>
                <a:path w="1270025" h="752475">
                  <a:moveTo>
                    <a:pt x="25" y="752475"/>
                  </a:moveTo>
                  <a:cubicBezTo>
                    <a:pt x="-3150" y="165100"/>
                    <a:pt x="304825" y="12700"/>
                    <a:pt x="676300" y="0"/>
                  </a:cubicBezTo>
                  <a:cubicBezTo>
                    <a:pt x="1312358" y="32808"/>
                    <a:pt x="1265792" y="662517"/>
                    <a:pt x="1270025" y="746125"/>
                  </a:cubicBezTo>
                </a:path>
              </a:pathLst>
            </a:custGeom>
            <a:noFill/>
            <a:ln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D3C92ED-8CBC-4342-B1CE-594B5EE6438B}"/>
                </a:ext>
              </a:extLst>
            </p:cNvPr>
            <p:cNvSpPr/>
            <p:nvPr/>
          </p:nvSpPr>
          <p:spPr>
            <a:xfrm>
              <a:off x="9158516" y="4290083"/>
              <a:ext cx="1770739" cy="978524"/>
            </a:xfrm>
            <a:custGeom>
              <a:avLst/>
              <a:gdLst>
                <a:gd name="connsiteX0" fmla="*/ 0 w 1270000"/>
                <a:gd name="connsiteY0" fmla="*/ 752475 h 752475"/>
                <a:gd name="connsiteX1" fmla="*/ 676275 w 1270000"/>
                <a:gd name="connsiteY1" fmla="*/ 0 h 752475"/>
                <a:gd name="connsiteX2" fmla="*/ 1270000 w 1270000"/>
                <a:gd name="connsiteY2" fmla="*/ 746125 h 752475"/>
                <a:gd name="connsiteX0" fmla="*/ 16 w 1270016"/>
                <a:gd name="connsiteY0" fmla="*/ 752475 h 752475"/>
                <a:gd name="connsiteX1" fmla="*/ 676291 w 1270016"/>
                <a:gd name="connsiteY1" fmla="*/ 0 h 752475"/>
                <a:gd name="connsiteX2" fmla="*/ 1270016 w 1270016"/>
                <a:gd name="connsiteY2" fmla="*/ 746125 h 752475"/>
                <a:gd name="connsiteX0" fmla="*/ 25 w 1270025"/>
                <a:gd name="connsiteY0" fmla="*/ 752475 h 752475"/>
                <a:gd name="connsiteX1" fmla="*/ 676300 w 1270025"/>
                <a:gd name="connsiteY1" fmla="*/ 0 h 752475"/>
                <a:gd name="connsiteX2" fmla="*/ 1270025 w 1270025"/>
                <a:gd name="connsiteY2" fmla="*/ 746125 h 752475"/>
                <a:gd name="connsiteX0" fmla="*/ 25 w 1270025"/>
                <a:gd name="connsiteY0" fmla="*/ 752475 h 752475"/>
                <a:gd name="connsiteX1" fmla="*/ 676300 w 1270025"/>
                <a:gd name="connsiteY1" fmla="*/ 0 h 752475"/>
                <a:gd name="connsiteX2" fmla="*/ 1270025 w 1270025"/>
                <a:gd name="connsiteY2" fmla="*/ 746125 h 752475"/>
                <a:gd name="connsiteX0" fmla="*/ 25 w 1270025"/>
                <a:gd name="connsiteY0" fmla="*/ 752475 h 752475"/>
                <a:gd name="connsiteX1" fmla="*/ 676300 w 1270025"/>
                <a:gd name="connsiteY1" fmla="*/ 0 h 752475"/>
                <a:gd name="connsiteX2" fmla="*/ 1270025 w 1270025"/>
                <a:gd name="connsiteY2" fmla="*/ 746125 h 752475"/>
                <a:gd name="connsiteX0" fmla="*/ 25 w 1270025"/>
                <a:gd name="connsiteY0" fmla="*/ 752475 h 752475"/>
                <a:gd name="connsiteX1" fmla="*/ 676300 w 1270025"/>
                <a:gd name="connsiteY1" fmla="*/ 0 h 752475"/>
                <a:gd name="connsiteX2" fmla="*/ 1270025 w 1270025"/>
                <a:gd name="connsiteY2" fmla="*/ 746125 h 752475"/>
                <a:gd name="connsiteX0" fmla="*/ 25 w 1270025"/>
                <a:gd name="connsiteY0" fmla="*/ 752475 h 752475"/>
                <a:gd name="connsiteX1" fmla="*/ 676300 w 1270025"/>
                <a:gd name="connsiteY1" fmla="*/ 0 h 752475"/>
                <a:gd name="connsiteX2" fmla="*/ 1270025 w 1270025"/>
                <a:gd name="connsiteY2" fmla="*/ 746125 h 752475"/>
                <a:gd name="connsiteX0" fmla="*/ 25 w 1270025"/>
                <a:gd name="connsiteY0" fmla="*/ 752475 h 752475"/>
                <a:gd name="connsiteX1" fmla="*/ 676300 w 1270025"/>
                <a:gd name="connsiteY1" fmla="*/ 0 h 752475"/>
                <a:gd name="connsiteX2" fmla="*/ 1270025 w 1270025"/>
                <a:gd name="connsiteY2" fmla="*/ 746125 h 752475"/>
                <a:gd name="connsiteX0" fmla="*/ 25 w 1270025"/>
                <a:gd name="connsiteY0" fmla="*/ 752475 h 752475"/>
                <a:gd name="connsiteX1" fmla="*/ 676300 w 1270025"/>
                <a:gd name="connsiteY1" fmla="*/ 0 h 752475"/>
                <a:gd name="connsiteX2" fmla="*/ 1270025 w 1270025"/>
                <a:gd name="connsiteY2" fmla="*/ 746125 h 752475"/>
                <a:gd name="connsiteX0" fmla="*/ 25 w 1270025"/>
                <a:gd name="connsiteY0" fmla="*/ 752475 h 752475"/>
                <a:gd name="connsiteX1" fmla="*/ 676300 w 1270025"/>
                <a:gd name="connsiteY1" fmla="*/ 0 h 752475"/>
                <a:gd name="connsiteX2" fmla="*/ 1270025 w 1270025"/>
                <a:gd name="connsiteY2" fmla="*/ 746125 h 752475"/>
                <a:gd name="connsiteX0" fmla="*/ 25 w 1270025"/>
                <a:gd name="connsiteY0" fmla="*/ 752475 h 752475"/>
                <a:gd name="connsiteX1" fmla="*/ 676300 w 1270025"/>
                <a:gd name="connsiteY1" fmla="*/ 0 h 752475"/>
                <a:gd name="connsiteX2" fmla="*/ 1270025 w 1270025"/>
                <a:gd name="connsiteY2" fmla="*/ 746125 h 752475"/>
              </a:gdLst>
              <a:ahLst/>
              <a:cxnLst>
                <a:cxn ang="0">
                  <a:pos x="connsiteX0" y="connsiteY0"/>
                </a:cxn>
                <a:cxn ang="0">
                  <a:pos x="connsiteX1" y="connsiteY1"/>
                </a:cxn>
                <a:cxn ang="0">
                  <a:pos x="connsiteX2" y="connsiteY2"/>
                </a:cxn>
              </a:cxnLst>
              <a:rect l="l" t="t" r="r" b="b"/>
              <a:pathLst>
                <a:path w="1270025" h="752475">
                  <a:moveTo>
                    <a:pt x="25" y="752475"/>
                  </a:moveTo>
                  <a:cubicBezTo>
                    <a:pt x="-3150" y="165100"/>
                    <a:pt x="304825" y="12700"/>
                    <a:pt x="676300" y="0"/>
                  </a:cubicBezTo>
                  <a:cubicBezTo>
                    <a:pt x="1312358" y="32808"/>
                    <a:pt x="1265792" y="662517"/>
                    <a:pt x="1270025" y="746125"/>
                  </a:cubicBezTo>
                </a:path>
              </a:pathLst>
            </a:custGeom>
            <a:noFill/>
            <a:ln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74D43658-DCDB-4914-A848-253E5216960A}"/>
                </a:ext>
              </a:extLst>
            </p:cNvPr>
            <p:cNvCxnSpPr/>
            <p:nvPr/>
          </p:nvCxnSpPr>
          <p:spPr>
            <a:xfrm>
              <a:off x="6828973" y="3730227"/>
              <a:ext cx="0" cy="245291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BD5D700-BAFF-4EB7-9549-BDB8F7F32C92}"/>
                </a:ext>
              </a:extLst>
            </p:cNvPr>
            <p:cNvCxnSpPr/>
            <p:nvPr/>
          </p:nvCxnSpPr>
          <p:spPr>
            <a:xfrm>
              <a:off x="8628739" y="3730227"/>
              <a:ext cx="0" cy="245291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E159765-955A-47A5-BA6F-C33EDA621955}"/>
                </a:ext>
              </a:extLst>
            </p:cNvPr>
            <p:cNvCxnSpPr/>
            <p:nvPr/>
          </p:nvCxnSpPr>
          <p:spPr>
            <a:xfrm>
              <a:off x="9158516" y="3730227"/>
              <a:ext cx="0" cy="245291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2919D56-AF85-458C-B32F-DE0ECF124F1D}"/>
                </a:ext>
              </a:extLst>
            </p:cNvPr>
            <p:cNvCxnSpPr/>
            <p:nvPr/>
          </p:nvCxnSpPr>
          <p:spPr>
            <a:xfrm>
              <a:off x="6299195" y="5747657"/>
              <a:ext cx="529777"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28D6C1D-299F-480F-B468-2D136703C149}"/>
                </a:ext>
              </a:extLst>
            </p:cNvPr>
            <p:cNvCxnSpPr/>
            <p:nvPr/>
          </p:nvCxnSpPr>
          <p:spPr>
            <a:xfrm>
              <a:off x="8628739" y="5725885"/>
              <a:ext cx="529777"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6D193E6-D915-4680-859A-3FB30BDBB541}"/>
                </a:ext>
              </a:extLst>
            </p:cNvPr>
            <p:cNvCxnSpPr/>
            <p:nvPr/>
          </p:nvCxnSpPr>
          <p:spPr>
            <a:xfrm flipH="1">
              <a:off x="6564083" y="2438400"/>
              <a:ext cx="983346" cy="12918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AF418A3-5A9A-4330-B87E-2C5CA3BD31BF}"/>
                </a:ext>
              </a:extLst>
            </p:cNvPr>
            <p:cNvCxnSpPr>
              <a:cxnSpLocks/>
            </p:cNvCxnSpPr>
            <p:nvPr/>
          </p:nvCxnSpPr>
          <p:spPr>
            <a:xfrm rot="17100000" flipH="1">
              <a:off x="7915684" y="2442219"/>
              <a:ext cx="983346" cy="12918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F8C385D-E7E2-4B19-8E51-3C117DBF6E0E}"/>
                </a:ext>
              </a:extLst>
            </p:cNvPr>
            <p:cNvSpPr txBox="1"/>
            <p:nvPr/>
          </p:nvSpPr>
          <p:spPr>
            <a:xfrm>
              <a:off x="6564083" y="1878544"/>
              <a:ext cx="2594433" cy="523220"/>
            </a:xfrm>
            <a:prstGeom prst="rect">
              <a:avLst/>
            </a:prstGeom>
            <a:noFill/>
          </p:spPr>
          <p:txBody>
            <a:bodyPr wrap="square" rtlCol="0">
              <a:spAutoFit/>
            </a:bodyPr>
            <a:lstStyle/>
            <a:p>
              <a:r>
                <a:rPr lang="en-US" sz="2800" b="1" dirty="0">
                  <a:solidFill>
                    <a:srgbClr val="002060"/>
                  </a:solidFill>
                </a:rPr>
                <a:t>Grand Bands</a:t>
              </a:r>
            </a:p>
          </p:txBody>
        </p:sp>
      </p:grpSp>
    </p:spTree>
    <p:extLst>
      <p:ext uri="{BB962C8B-B14F-4D97-AF65-F5344CB8AC3E}">
        <p14:creationId xmlns:p14="http://schemas.microsoft.com/office/powerpoint/2010/main" val="191563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0847" y="1363048"/>
            <a:ext cx="8963025" cy="3683060"/>
          </a:xfrm>
          <a:prstGeom prst="rect">
            <a:avLst/>
          </a:prstGeom>
          <a:noFill/>
        </p:spPr>
        <p:txBody>
          <a:bodyPr wrap="square">
            <a:spAutoFit/>
          </a:bodyPr>
          <a:lstStyle/>
          <a:p>
            <a:pPr>
              <a:lnSpc>
                <a:spcPts val="2800"/>
              </a:lnSpc>
            </a:pPr>
            <a:r>
              <a:rPr lang="en-US" sz="2800" b="1" dirty="0">
                <a:latin typeface="+mj-lt"/>
                <a:cs typeface="Times New Roman" panose="02020603050405020304" pitchFamily="18" charset="0"/>
              </a:rPr>
              <a:t>CDMA stands for Code Division Multiple Access. It is a channel access method which is used by several radio communication technologies. </a:t>
            </a:r>
          </a:p>
          <a:p>
            <a:pPr>
              <a:lnSpc>
                <a:spcPts val="2800"/>
              </a:lnSpc>
            </a:pPr>
            <a:r>
              <a:rPr lang="en-US" sz="2800" b="1" dirty="0">
                <a:latin typeface="+mj-lt"/>
                <a:cs typeface="Times New Roman" panose="02020603050405020304" pitchFamily="18" charset="0"/>
              </a:rPr>
              <a:t>It is a digital cellular technology and an example of multiple access. It is generally used for mobile communication.</a:t>
            </a:r>
          </a:p>
          <a:p>
            <a:pPr marL="285750" indent="-285750">
              <a:lnSpc>
                <a:spcPts val="2800"/>
              </a:lnSpc>
              <a:buFont typeface="Arial" panose="020B0604020202020204" pitchFamily="34" charset="0"/>
              <a:buChar char="•"/>
            </a:pPr>
            <a:endParaRPr lang="en-US" sz="2800" b="1" dirty="0">
              <a:latin typeface="+mj-lt"/>
              <a:cs typeface="Times New Roman" panose="02020603050405020304" pitchFamily="18" charset="0"/>
            </a:endParaRPr>
          </a:p>
          <a:p>
            <a:pPr marL="285750" indent="-285750">
              <a:lnSpc>
                <a:spcPts val="2800"/>
              </a:lnSpc>
              <a:buFont typeface="Arial" panose="020B0604020202020204" pitchFamily="34" charset="0"/>
              <a:buChar char="•"/>
            </a:pPr>
            <a:r>
              <a:rPr lang="en-US" sz="2800" b="1" dirty="0">
                <a:latin typeface="+mj-lt"/>
                <a:cs typeface="Times New Roman" panose="02020603050405020304" pitchFamily="18" charset="0"/>
              </a:rPr>
              <a:t>Multiple access means that several transmitters can send information simultaneously over a single communication channel. </a:t>
            </a:r>
          </a:p>
        </p:txBody>
      </p:sp>
      <p:sp>
        <p:nvSpPr>
          <p:cNvPr id="4" name="Title 1">
            <a:extLst>
              <a:ext uri="{FF2B5EF4-FFF2-40B4-BE49-F238E27FC236}">
                <a16:creationId xmlns:a16="http://schemas.microsoft.com/office/drawing/2014/main" id="{688816FA-D715-4A27-9D4D-56C01D874094}"/>
              </a:ext>
            </a:extLst>
          </p:cNvPr>
          <p:cNvSpPr>
            <a:spLocks noGrp="1"/>
          </p:cNvSpPr>
          <p:nvPr>
            <p:ph type="title"/>
          </p:nvPr>
        </p:nvSpPr>
        <p:spPr>
          <a:xfrm>
            <a:off x="0" y="38476"/>
            <a:ext cx="12192000" cy="672723"/>
          </a:xfrm>
        </p:spPr>
        <p:txBody>
          <a:bodyPr>
            <a:noAutofit/>
          </a:bodyPr>
          <a:lstStyle/>
          <a:p>
            <a:pPr algn="ctr"/>
            <a:r>
              <a:rPr lang="en-US" sz="4000" b="1" dirty="0">
                <a:solidFill>
                  <a:srgbClr val="5A0000"/>
                </a:solidFill>
                <a:latin typeface="Arial" panose="020B0604020202020204" pitchFamily="34" charset="0"/>
                <a:cs typeface="Arial" panose="020B0604020202020204" pitchFamily="34" charset="0"/>
              </a:rPr>
              <a:t>Code Division Multiple Access</a:t>
            </a:r>
            <a:endParaRPr lang="en-IN" sz="4000" b="1" dirty="0">
              <a:solidFill>
                <a:srgbClr val="5A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888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9900" y="610255"/>
            <a:ext cx="9029700" cy="6093976"/>
          </a:xfrm>
          <a:prstGeom prst="rect">
            <a:avLst/>
          </a:prstGeom>
          <a:noFill/>
        </p:spPr>
        <p:txBody>
          <a:bodyPr wrap="square">
            <a:spAutoFit/>
          </a:bodyPr>
          <a:lstStyle/>
          <a:p>
            <a:pPr marL="285750" indent="-285750">
              <a:lnSpc>
                <a:spcPts val="2600"/>
              </a:lnSpc>
              <a:buFont typeface="Arial" panose="020B0604020202020204" pitchFamily="34" charset="0"/>
              <a:buChar char="•"/>
            </a:pPr>
            <a:r>
              <a:rPr lang="en-US" sz="2800" b="1" dirty="0">
                <a:cs typeface="Times New Roman" panose="02020603050405020304" pitchFamily="18" charset="0"/>
              </a:rPr>
              <a:t>In this system, different CDMA codes are assigned to different users, and the user can access the whole bandwidth for the entire duration. It optimizes the use of available bandwidth as it transmits over the entire frequency range and does not limit the user's frequency range.</a:t>
            </a:r>
          </a:p>
          <a:p>
            <a:pPr marL="285750" indent="-285750">
              <a:lnSpc>
                <a:spcPts val="2600"/>
              </a:lnSpc>
              <a:buFont typeface="Arial" panose="020B0604020202020204" pitchFamily="34" charset="0"/>
              <a:buChar char="•"/>
            </a:pPr>
            <a:endParaRPr lang="en-US" sz="2800" b="1" dirty="0">
              <a:cs typeface="Times New Roman" panose="02020603050405020304" pitchFamily="18" charset="0"/>
            </a:endParaRPr>
          </a:p>
          <a:p>
            <a:pPr marL="285750">
              <a:lnSpc>
                <a:spcPts val="2600"/>
              </a:lnSpc>
            </a:pPr>
            <a:r>
              <a:rPr lang="en-US" sz="2800" b="1" dirty="0">
                <a:cs typeface="Times New Roman" panose="02020603050405020304" pitchFamily="18" charset="0"/>
              </a:rPr>
              <a:t>Thus, CDMA allows several users to share a band of frequencies without undue interference between the users. It is used as an access method in many mobile phone standards.</a:t>
            </a:r>
          </a:p>
          <a:p>
            <a:pPr marL="285750" indent="-285750">
              <a:lnSpc>
                <a:spcPts val="2600"/>
              </a:lnSpc>
              <a:buFont typeface="Arial" panose="020B0604020202020204" pitchFamily="34" charset="0"/>
              <a:buChar char="•"/>
            </a:pPr>
            <a:endParaRPr lang="en-US" sz="2800" b="1" dirty="0">
              <a:cs typeface="Times New Roman" panose="02020603050405020304" pitchFamily="18" charset="0"/>
            </a:endParaRPr>
          </a:p>
          <a:p>
            <a:pPr marL="285750" indent="-285750">
              <a:lnSpc>
                <a:spcPts val="2600"/>
              </a:lnSpc>
              <a:buFont typeface="Arial" panose="020B0604020202020204" pitchFamily="34" charset="0"/>
              <a:buChar char="•"/>
            </a:pPr>
            <a:r>
              <a:rPr lang="en-US" sz="2800" b="1" dirty="0">
                <a:cs typeface="Times New Roman" panose="02020603050405020304" pitchFamily="18" charset="0"/>
              </a:rPr>
              <a:t>It is based on the spread spectrum technology and makes optimal use of the available bandwidth. Since, it uses the spread spectrum technology, hence allows each user to transmit the data over the entire frequency spectrum at any time.</a:t>
            </a:r>
          </a:p>
        </p:txBody>
      </p:sp>
      <p:sp>
        <p:nvSpPr>
          <p:cNvPr id="4" name="Title 1">
            <a:extLst>
              <a:ext uri="{FF2B5EF4-FFF2-40B4-BE49-F238E27FC236}">
                <a16:creationId xmlns:a16="http://schemas.microsoft.com/office/drawing/2014/main" id="{1ADFB209-F45D-4C29-B808-07BFD9010178}"/>
              </a:ext>
            </a:extLst>
          </p:cNvPr>
          <p:cNvSpPr>
            <a:spLocks noGrp="1"/>
          </p:cNvSpPr>
          <p:nvPr>
            <p:ph type="title"/>
          </p:nvPr>
        </p:nvSpPr>
        <p:spPr>
          <a:xfrm>
            <a:off x="0" y="38476"/>
            <a:ext cx="12192000" cy="672723"/>
          </a:xfrm>
        </p:spPr>
        <p:txBody>
          <a:bodyPr>
            <a:noAutofit/>
          </a:bodyPr>
          <a:lstStyle/>
          <a:p>
            <a:pPr algn="ctr"/>
            <a:r>
              <a:rPr lang="en-US" sz="4000" b="1" dirty="0">
                <a:solidFill>
                  <a:srgbClr val="5A0000"/>
                </a:solidFill>
                <a:latin typeface="Arial" panose="020B0604020202020204" pitchFamily="34" charset="0"/>
                <a:cs typeface="Arial" panose="020B0604020202020204" pitchFamily="34" charset="0"/>
              </a:rPr>
              <a:t>Code Division Multiple Access</a:t>
            </a:r>
            <a:endParaRPr lang="en-IN" sz="4000" b="1" dirty="0">
              <a:solidFill>
                <a:srgbClr val="5A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5215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9900" y="830475"/>
            <a:ext cx="9029700" cy="4760278"/>
          </a:xfrm>
          <a:prstGeom prst="rect">
            <a:avLst/>
          </a:prstGeom>
          <a:noFill/>
        </p:spPr>
        <p:txBody>
          <a:bodyPr wrap="square">
            <a:spAutoFit/>
          </a:bodyPr>
          <a:lstStyle/>
          <a:p>
            <a:pPr>
              <a:lnSpc>
                <a:spcPts val="2800"/>
              </a:lnSpc>
            </a:pPr>
            <a:r>
              <a:rPr lang="en-US" sz="2800" b="1" dirty="0">
                <a:solidFill>
                  <a:srgbClr val="002060"/>
                </a:solidFill>
                <a:cs typeface="Times New Roman" panose="02020603050405020304" pitchFamily="18" charset="0"/>
              </a:rPr>
              <a:t>Uses of CDMA:</a:t>
            </a:r>
          </a:p>
          <a:p>
            <a:pPr marL="457200" indent="-457200">
              <a:lnSpc>
                <a:spcPts val="2800"/>
              </a:lnSpc>
              <a:buFont typeface="Arial" panose="020B0604020202020204" pitchFamily="34" charset="0"/>
              <a:buChar char="•"/>
            </a:pPr>
            <a:endParaRPr lang="en-US" sz="2800" b="1" dirty="0">
              <a:cs typeface="Times New Roman" panose="02020603050405020304" pitchFamily="18" charset="0"/>
            </a:endParaRPr>
          </a:p>
          <a:p>
            <a:pPr marL="457200" indent="-457200">
              <a:lnSpc>
                <a:spcPts val="2800"/>
              </a:lnSpc>
              <a:buFont typeface="Arial" panose="020B0604020202020204" pitchFamily="34" charset="0"/>
              <a:buChar char="•"/>
            </a:pPr>
            <a:r>
              <a:rPr lang="en-US" sz="2800" b="1" dirty="0">
                <a:cs typeface="Times New Roman" panose="02020603050405020304" pitchFamily="18" charset="0"/>
              </a:rPr>
              <a:t>It is used in the Global Positioning System (GPS).</a:t>
            </a:r>
          </a:p>
          <a:p>
            <a:pPr marL="457200" indent="-457200">
              <a:lnSpc>
                <a:spcPts val="2800"/>
              </a:lnSpc>
              <a:buFont typeface="Arial" panose="020B0604020202020204" pitchFamily="34" charset="0"/>
              <a:buChar char="•"/>
            </a:pPr>
            <a:r>
              <a:rPr lang="en-US" sz="2800" b="1" dirty="0">
                <a:cs typeface="Times New Roman" panose="02020603050405020304" pitchFamily="18" charset="0"/>
              </a:rPr>
              <a:t>It is used by several mobile phone companies (e.g. Qualcomm standard IS-2000, also known as CDMA2000)</a:t>
            </a:r>
          </a:p>
          <a:p>
            <a:pPr marL="457200" indent="-457200">
              <a:lnSpc>
                <a:spcPts val="2800"/>
              </a:lnSpc>
              <a:buFont typeface="Arial" panose="020B0604020202020204" pitchFamily="34" charset="0"/>
              <a:buChar char="•"/>
            </a:pPr>
            <a:r>
              <a:rPr lang="en-US" sz="2800" b="1" dirty="0">
                <a:cs typeface="Times New Roman" panose="02020603050405020304" pitchFamily="18" charset="0"/>
              </a:rPr>
              <a:t>W-CDMA is used in UTMS 3G mobile phone standard.</a:t>
            </a:r>
          </a:p>
          <a:p>
            <a:pPr marL="457200" indent="-457200">
              <a:lnSpc>
                <a:spcPts val="2800"/>
              </a:lnSpc>
              <a:buFont typeface="Arial" panose="020B0604020202020204" pitchFamily="34" charset="0"/>
              <a:buChar char="•"/>
            </a:pPr>
            <a:r>
              <a:rPr lang="en-US" sz="2800" b="1" dirty="0">
                <a:cs typeface="Times New Roman" panose="02020603050405020304" pitchFamily="18" charset="0"/>
              </a:rPr>
              <a:t>CDMA has been used in the </a:t>
            </a:r>
            <a:r>
              <a:rPr lang="en-US" sz="2800" b="1" dirty="0" err="1">
                <a:cs typeface="Times New Roman" panose="02020603050405020304" pitchFamily="18" charset="0"/>
              </a:rPr>
              <a:t>OmniTRACS</a:t>
            </a:r>
            <a:r>
              <a:rPr lang="en-US" sz="2800" b="1" dirty="0">
                <a:cs typeface="Times New Roman" panose="02020603050405020304" pitchFamily="18" charset="0"/>
              </a:rPr>
              <a:t> satellite system for transportation.</a:t>
            </a:r>
          </a:p>
          <a:p>
            <a:pPr marL="457200" indent="-457200">
              <a:lnSpc>
                <a:spcPts val="2800"/>
              </a:lnSpc>
              <a:buFont typeface="Arial" panose="020B0604020202020204" pitchFamily="34" charset="0"/>
              <a:buChar char="•"/>
            </a:pPr>
            <a:r>
              <a:rPr lang="en-US" sz="2800" b="1" dirty="0">
                <a:cs typeface="Times New Roman" panose="02020603050405020304" pitchFamily="18" charset="0"/>
              </a:rPr>
              <a:t>There is no limit on the number of Users.</a:t>
            </a:r>
          </a:p>
          <a:p>
            <a:pPr marL="457200" indent="-457200">
              <a:lnSpc>
                <a:spcPts val="2800"/>
              </a:lnSpc>
              <a:buFont typeface="Arial" panose="020B0604020202020204" pitchFamily="34" charset="0"/>
              <a:buChar char="•"/>
            </a:pPr>
            <a:r>
              <a:rPr lang="en-US" sz="2800" b="1" dirty="0">
                <a:cs typeface="Times New Roman" panose="02020603050405020304" pitchFamily="18" charset="0"/>
              </a:rPr>
              <a:t>It is compatible with other cellular technologies; hence it allows nation-wide roaming.</a:t>
            </a:r>
          </a:p>
        </p:txBody>
      </p:sp>
      <p:sp>
        <p:nvSpPr>
          <p:cNvPr id="4" name="Title 1">
            <a:extLst>
              <a:ext uri="{FF2B5EF4-FFF2-40B4-BE49-F238E27FC236}">
                <a16:creationId xmlns:a16="http://schemas.microsoft.com/office/drawing/2014/main" id="{CB6B03A2-D596-4599-8605-7FC5DD26C01C}"/>
              </a:ext>
            </a:extLst>
          </p:cNvPr>
          <p:cNvSpPr>
            <a:spLocks noGrp="1"/>
          </p:cNvSpPr>
          <p:nvPr>
            <p:ph type="title"/>
          </p:nvPr>
        </p:nvSpPr>
        <p:spPr>
          <a:xfrm>
            <a:off x="0" y="38476"/>
            <a:ext cx="12192000" cy="672723"/>
          </a:xfrm>
        </p:spPr>
        <p:txBody>
          <a:bodyPr>
            <a:noAutofit/>
          </a:bodyPr>
          <a:lstStyle/>
          <a:p>
            <a:pPr algn="ctr"/>
            <a:r>
              <a:rPr lang="en-US" sz="4000" b="1" dirty="0">
                <a:solidFill>
                  <a:srgbClr val="5A0000"/>
                </a:solidFill>
                <a:latin typeface="Arial" panose="020B0604020202020204" pitchFamily="34" charset="0"/>
                <a:cs typeface="Arial" panose="020B0604020202020204" pitchFamily="34" charset="0"/>
              </a:rPr>
              <a:t>Code Division Multiple Access</a:t>
            </a:r>
            <a:endParaRPr lang="en-IN" sz="4000" b="1" dirty="0">
              <a:solidFill>
                <a:srgbClr val="5A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620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752725" y="711199"/>
            <a:ext cx="9286875" cy="6093976"/>
          </a:xfrm>
          <a:prstGeom prst="rect">
            <a:avLst/>
          </a:prstGeom>
          <a:noFill/>
        </p:spPr>
        <p:txBody>
          <a:bodyPr wrap="square">
            <a:spAutoFit/>
          </a:bodyPr>
          <a:lstStyle/>
          <a:p>
            <a:pPr>
              <a:lnSpc>
                <a:spcPts val="2600"/>
              </a:lnSpc>
            </a:pPr>
            <a:r>
              <a:rPr lang="en-US" sz="2800" b="1" dirty="0">
                <a:solidFill>
                  <a:srgbClr val="002060"/>
                </a:solidFill>
                <a:cs typeface="Times New Roman" panose="02020603050405020304" pitchFamily="18" charset="0"/>
              </a:rPr>
              <a:t>ALOHA </a:t>
            </a:r>
            <a:r>
              <a:rPr lang="en-US" sz="2800" b="1" dirty="0">
                <a:cs typeface="Times New Roman" panose="02020603050405020304" pitchFamily="18" charset="0"/>
              </a:rPr>
              <a:t>is a multiple access protocol for transmission of data via a shared network channel. It operates in the medium access control sublayer (MAC sublayer) of the open systems interconnection (OSI) model. Using this protocol, several data streams originating from multiple nodes are transferred through a multi-point transmission channel.</a:t>
            </a:r>
          </a:p>
          <a:p>
            <a:pPr>
              <a:lnSpc>
                <a:spcPts val="2600"/>
              </a:lnSpc>
            </a:pPr>
            <a:endParaRPr lang="en-US" sz="2800" b="1" dirty="0">
              <a:cs typeface="Times New Roman" panose="02020603050405020304" pitchFamily="18" charset="0"/>
            </a:endParaRPr>
          </a:p>
          <a:p>
            <a:pPr>
              <a:lnSpc>
                <a:spcPts val="2600"/>
              </a:lnSpc>
            </a:pPr>
            <a:r>
              <a:rPr lang="en-US" sz="2800" b="1" dirty="0">
                <a:cs typeface="Times New Roman" panose="02020603050405020304" pitchFamily="18" charset="0"/>
              </a:rPr>
              <a:t>In ALOHA, each node or station transmits a frame without trying to detect whether the transmission channel is idle or busy. If the channel is idle, then the frames will be successfully transmitted. If two frames attempt to occupy the channel simultaneously, collision of frames will occur and the frames will be discarded. These stations may choose to retransmit the corrupted frames repeatedly until successful transmission occurs.</a:t>
            </a:r>
          </a:p>
        </p:txBody>
      </p:sp>
      <p:sp>
        <p:nvSpPr>
          <p:cNvPr id="4" name="Title 1">
            <a:extLst>
              <a:ext uri="{FF2B5EF4-FFF2-40B4-BE49-F238E27FC236}">
                <a16:creationId xmlns:a16="http://schemas.microsoft.com/office/drawing/2014/main" id="{895B8280-4A10-4D24-80D5-7293DB22663F}"/>
              </a:ext>
            </a:extLst>
          </p:cNvPr>
          <p:cNvSpPr>
            <a:spLocks noGrp="1"/>
          </p:cNvSpPr>
          <p:nvPr>
            <p:ph type="title"/>
          </p:nvPr>
        </p:nvSpPr>
        <p:spPr>
          <a:xfrm>
            <a:off x="0" y="38476"/>
            <a:ext cx="12192000" cy="672723"/>
          </a:xfrm>
        </p:spPr>
        <p:txBody>
          <a:bodyPr>
            <a:noAutofit/>
          </a:bodyPr>
          <a:lstStyle/>
          <a:p>
            <a:pPr algn="ctr"/>
            <a:r>
              <a:rPr lang="en-US" sz="4000" b="1" dirty="0">
                <a:solidFill>
                  <a:srgbClr val="5A0000"/>
                </a:solidFill>
                <a:latin typeface="Arial" panose="020B0604020202020204" pitchFamily="34" charset="0"/>
                <a:cs typeface="Arial" panose="020B0604020202020204" pitchFamily="34" charset="0"/>
              </a:rPr>
              <a:t>ALOHA</a:t>
            </a:r>
            <a:endParaRPr lang="en-IN" sz="4000" b="1" dirty="0">
              <a:solidFill>
                <a:srgbClr val="5A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730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617330-019D-4CB0-B98B-2CA10E0AFAE5}"/>
              </a:ext>
            </a:extLst>
          </p:cNvPr>
          <p:cNvSpPr>
            <a:spLocks noGrp="1"/>
          </p:cNvSpPr>
          <p:nvPr>
            <p:ph type="title"/>
          </p:nvPr>
        </p:nvSpPr>
        <p:spPr>
          <a:xfrm>
            <a:off x="0" y="38476"/>
            <a:ext cx="12192000" cy="672723"/>
          </a:xfrm>
        </p:spPr>
        <p:txBody>
          <a:bodyPr>
            <a:noAutofit/>
          </a:bodyPr>
          <a:lstStyle/>
          <a:p>
            <a:pPr algn="ctr"/>
            <a:r>
              <a:rPr lang="en-US" sz="4000" b="1" dirty="0">
                <a:solidFill>
                  <a:srgbClr val="5A0000"/>
                </a:solidFill>
                <a:latin typeface="Arial" panose="020B0604020202020204" pitchFamily="34" charset="0"/>
                <a:cs typeface="Arial" panose="020B0604020202020204" pitchFamily="34" charset="0"/>
              </a:rPr>
              <a:t>ALOHA</a:t>
            </a:r>
            <a:endParaRPr lang="en-IN" sz="4000" b="1" dirty="0">
              <a:solidFill>
                <a:srgbClr val="5A0000"/>
              </a:solidFill>
              <a:latin typeface="Arial" panose="020B0604020202020204" pitchFamily="34" charset="0"/>
              <a:cs typeface="Arial" panose="020B0604020202020204" pitchFamily="34" charset="0"/>
            </a:endParaRPr>
          </a:p>
        </p:txBody>
      </p:sp>
      <p:graphicFrame>
        <p:nvGraphicFramePr>
          <p:cNvPr id="3" name="Diagram 2">
            <a:extLst>
              <a:ext uri="{FF2B5EF4-FFF2-40B4-BE49-F238E27FC236}">
                <a16:creationId xmlns:a16="http://schemas.microsoft.com/office/drawing/2014/main" id="{293B2F0F-B230-4396-8A74-CA4B78300C17}"/>
              </a:ext>
            </a:extLst>
          </p:cNvPr>
          <p:cNvGraphicFramePr/>
          <p:nvPr>
            <p:extLst>
              <p:ext uri="{D42A27DB-BD31-4B8C-83A1-F6EECF244321}">
                <p14:modId xmlns:p14="http://schemas.microsoft.com/office/powerpoint/2010/main" val="1064688401"/>
              </p:ext>
            </p:extLst>
          </p:nvPr>
        </p:nvGraphicFramePr>
        <p:xfrm>
          <a:off x="3330575" y="90487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375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FE4A17EF-F716-4306-90C8-2DF8CD3E8000}"/>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7776DBEA-A822-41B8-902F-F1F770ED57C7}"/>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graphicEl>
                                              <a:dgm id="{4BFA4EFD-4F31-457B-920C-563EC3927F08}"/>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graphicEl>
                                              <a:dgm id="{C4B5A578-0CD0-47D2-A01B-8DEC30D1E225}"/>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graphicEl>
                                              <a:dgm id="{0D044DAE-E6A1-4EF5-AAD3-1BF351A60B8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lvlOne"/>
        </p:bldSub>
      </p:bldGraphic>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981325" y="1824250"/>
            <a:ext cx="9210675" cy="1887696"/>
          </a:xfrm>
          <a:prstGeom prst="rect">
            <a:avLst/>
          </a:prstGeom>
          <a:noFill/>
        </p:spPr>
        <p:txBody>
          <a:bodyPr wrap="square">
            <a:spAutoFit/>
          </a:bodyPr>
          <a:lstStyle/>
          <a:p>
            <a:pPr>
              <a:lnSpc>
                <a:spcPts val="2800"/>
              </a:lnSpc>
            </a:pPr>
            <a:r>
              <a:rPr lang="en-US" sz="2800" b="1" dirty="0">
                <a:solidFill>
                  <a:srgbClr val="002060"/>
                </a:solidFill>
                <a:cs typeface="Times New Roman" panose="02020603050405020304" pitchFamily="18" charset="0"/>
              </a:rPr>
              <a:t>Pure ALOHA</a:t>
            </a:r>
            <a:r>
              <a:rPr lang="en-US" sz="2800" b="1" dirty="0">
                <a:cs typeface="Times New Roman" panose="02020603050405020304" pitchFamily="18" charset="0"/>
              </a:rPr>
              <a:t>, the time of transmission is continuous. </a:t>
            </a:r>
          </a:p>
          <a:p>
            <a:pPr>
              <a:lnSpc>
                <a:spcPts val="2800"/>
              </a:lnSpc>
            </a:pPr>
            <a:r>
              <a:rPr lang="en-US" sz="2800" b="1" dirty="0">
                <a:cs typeface="Times New Roman" panose="02020603050405020304" pitchFamily="18" charset="0"/>
              </a:rPr>
              <a:t>Whenever, a station has an available frame, it sends the frame. If there is collision and the frame is destroyed, the sender waits for a random amount of time before retransmitting it.</a:t>
            </a:r>
          </a:p>
        </p:txBody>
      </p:sp>
      <p:sp>
        <p:nvSpPr>
          <p:cNvPr id="4" name="Title 1">
            <a:extLst>
              <a:ext uri="{FF2B5EF4-FFF2-40B4-BE49-F238E27FC236}">
                <a16:creationId xmlns:a16="http://schemas.microsoft.com/office/drawing/2014/main" id="{C84396FE-9FC3-419B-BCE5-F7A98795A5B8}"/>
              </a:ext>
            </a:extLst>
          </p:cNvPr>
          <p:cNvSpPr>
            <a:spLocks noGrp="1"/>
          </p:cNvSpPr>
          <p:nvPr>
            <p:ph type="title"/>
          </p:nvPr>
        </p:nvSpPr>
        <p:spPr>
          <a:xfrm>
            <a:off x="0" y="38476"/>
            <a:ext cx="12192000" cy="672723"/>
          </a:xfrm>
        </p:spPr>
        <p:txBody>
          <a:bodyPr>
            <a:noAutofit/>
          </a:bodyPr>
          <a:lstStyle/>
          <a:p>
            <a:pPr algn="ctr"/>
            <a:r>
              <a:rPr lang="en-US" sz="4000" b="1" dirty="0">
                <a:solidFill>
                  <a:srgbClr val="5A0000"/>
                </a:solidFill>
                <a:latin typeface="Arial" panose="020B0604020202020204" pitchFamily="34" charset="0"/>
                <a:cs typeface="Arial" panose="020B0604020202020204" pitchFamily="34" charset="0"/>
              </a:rPr>
              <a:t>ALOHA</a:t>
            </a:r>
            <a:endParaRPr lang="en-IN" sz="4000" b="1" dirty="0">
              <a:solidFill>
                <a:srgbClr val="5A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045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9900" y="835024"/>
            <a:ext cx="9029700" cy="5478423"/>
          </a:xfrm>
          <a:prstGeom prst="rect">
            <a:avLst/>
          </a:prstGeom>
          <a:noFill/>
        </p:spPr>
        <p:txBody>
          <a:bodyPr wrap="square">
            <a:spAutoFit/>
          </a:bodyPr>
          <a:lstStyle/>
          <a:p>
            <a:pPr>
              <a:lnSpc>
                <a:spcPts val="2800"/>
              </a:lnSpc>
            </a:pPr>
            <a:r>
              <a:rPr lang="en-US" sz="2800" b="1" dirty="0">
                <a:solidFill>
                  <a:srgbClr val="002060"/>
                </a:solidFill>
                <a:latin typeface="+mj-lt"/>
                <a:cs typeface="Times New Roman" panose="02020603050405020304" pitchFamily="18" charset="0"/>
              </a:rPr>
              <a:t>High-level Data Link Control (HDLC) </a:t>
            </a:r>
            <a:r>
              <a:rPr lang="en-US" sz="2800" b="1" dirty="0">
                <a:latin typeface="+mj-lt"/>
                <a:cs typeface="Times New Roman" panose="02020603050405020304" pitchFamily="18" charset="0"/>
              </a:rPr>
              <a:t>is a set of communication protocols used at the data link layer to send data between network points or nodes. </a:t>
            </a:r>
          </a:p>
          <a:p>
            <a:pPr>
              <a:lnSpc>
                <a:spcPts val="2800"/>
              </a:lnSpc>
            </a:pPr>
            <a:r>
              <a:rPr lang="en-US" sz="2800" b="1" dirty="0">
                <a:latin typeface="+mj-lt"/>
                <a:cs typeface="Times New Roman" panose="02020603050405020304" pitchFamily="18" charset="0"/>
              </a:rPr>
              <a:t>Since, it is a data link protocol, data is arranged into frames. </a:t>
            </a:r>
          </a:p>
          <a:p>
            <a:pPr marL="457200" indent="-457200">
              <a:lnSpc>
                <a:spcPts val="2800"/>
              </a:lnSpc>
              <a:buFont typeface="Arial" panose="020B0604020202020204" pitchFamily="34" charset="0"/>
              <a:buChar char="•"/>
            </a:pPr>
            <a:r>
              <a:rPr lang="en-US" sz="2800" b="1" dirty="0">
                <a:latin typeface="+mj-lt"/>
                <a:cs typeface="Times New Roman" panose="02020603050405020304" pitchFamily="18" charset="0"/>
              </a:rPr>
              <a:t>These frame are sent through the network, and  destination that verifies its successful arrival. </a:t>
            </a:r>
          </a:p>
          <a:p>
            <a:pPr marL="457200" indent="-457200">
              <a:lnSpc>
                <a:spcPts val="2800"/>
              </a:lnSpc>
              <a:buFont typeface="Arial" panose="020B0604020202020204" pitchFamily="34" charset="0"/>
              <a:buChar char="•"/>
            </a:pPr>
            <a:r>
              <a:rPr lang="en-US" sz="2800" b="1" dirty="0">
                <a:latin typeface="+mj-lt"/>
                <a:cs typeface="Times New Roman" panose="02020603050405020304" pitchFamily="18" charset="0"/>
              </a:rPr>
              <a:t>It is a bit-oriented protocol that is applicable for both point-to-point and multipoint communications.</a:t>
            </a:r>
          </a:p>
          <a:p>
            <a:pPr>
              <a:lnSpc>
                <a:spcPts val="2800"/>
              </a:lnSpc>
            </a:pPr>
            <a:endParaRPr lang="en-US" sz="2800" b="1" dirty="0">
              <a:latin typeface="+mj-lt"/>
              <a:cs typeface="Times New Roman" panose="02020603050405020304" pitchFamily="18" charset="0"/>
            </a:endParaRPr>
          </a:p>
          <a:p>
            <a:pPr>
              <a:lnSpc>
                <a:spcPts val="2800"/>
              </a:lnSpc>
            </a:pPr>
            <a:endParaRPr lang="en-US" sz="2800" b="1" dirty="0">
              <a:latin typeface="+mj-lt"/>
              <a:cs typeface="Times New Roman" panose="02020603050405020304" pitchFamily="18" charset="0"/>
            </a:endParaRPr>
          </a:p>
          <a:p>
            <a:pPr>
              <a:lnSpc>
                <a:spcPts val="2800"/>
              </a:lnSpc>
            </a:pPr>
            <a:r>
              <a:rPr lang="en-US" sz="2800" b="1" dirty="0">
                <a:solidFill>
                  <a:srgbClr val="002060"/>
                </a:solidFill>
                <a:latin typeface="+mj-lt"/>
                <a:cs typeface="Times New Roman" panose="02020603050405020304" pitchFamily="18" charset="0"/>
              </a:rPr>
              <a:t>Transfer Modes</a:t>
            </a:r>
          </a:p>
          <a:p>
            <a:pPr>
              <a:lnSpc>
                <a:spcPts val="2800"/>
              </a:lnSpc>
            </a:pPr>
            <a:r>
              <a:rPr lang="en-US" sz="2800" b="1" dirty="0">
                <a:latin typeface="+mj-lt"/>
                <a:cs typeface="Times New Roman" panose="02020603050405020304" pitchFamily="18" charset="0"/>
              </a:rPr>
              <a:t>HDLC supports two types of transfer modes, normal response mode and asynchronous balanced mode.</a:t>
            </a:r>
          </a:p>
        </p:txBody>
      </p:sp>
      <p:sp>
        <p:nvSpPr>
          <p:cNvPr id="5" name="Title 1">
            <a:extLst>
              <a:ext uri="{FF2B5EF4-FFF2-40B4-BE49-F238E27FC236}">
                <a16:creationId xmlns:a16="http://schemas.microsoft.com/office/drawing/2014/main" id="{41000431-9D07-4362-9C77-71677F7079DE}"/>
              </a:ext>
            </a:extLst>
          </p:cNvPr>
          <p:cNvSpPr>
            <a:spLocks noGrp="1"/>
          </p:cNvSpPr>
          <p:nvPr>
            <p:ph type="title"/>
          </p:nvPr>
        </p:nvSpPr>
        <p:spPr>
          <a:xfrm>
            <a:off x="0" y="38476"/>
            <a:ext cx="12192000" cy="672723"/>
          </a:xfrm>
        </p:spPr>
        <p:txBody>
          <a:bodyPr>
            <a:noAutofit/>
          </a:bodyPr>
          <a:lstStyle/>
          <a:p>
            <a:pPr algn="ctr"/>
            <a:r>
              <a:rPr lang="en-IN" sz="4000" b="1" dirty="0">
                <a:solidFill>
                  <a:srgbClr val="5A0000"/>
                </a:solidFill>
                <a:latin typeface="Arial" panose="020B0604020202020204" pitchFamily="34" charset="0"/>
                <a:cs typeface="Arial" panose="020B0604020202020204" pitchFamily="34" charset="0"/>
              </a:rPr>
              <a:t>High-level Data Link Control</a:t>
            </a:r>
          </a:p>
        </p:txBody>
      </p:sp>
    </p:spTree>
    <p:extLst>
      <p:ext uri="{BB962C8B-B14F-4D97-AF65-F5344CB8AC3E}">
        <p14:creationId xmlns:p14="http://schemas.microsoft.com/office/powerpoint/2010/main" val="742469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9EFC94E-07D4-4E9E-99AD-78F2007F4B1C}"/>
              </a:ext>
            </a:extLst>
          </p:cNvPr>
          <p:cNvSpPr>
            <a:spLocks noGrp="1"/>
          </p:cNvSpPr>
          <p:nvPr>
            <p:ph type="title"/>
          </p:nvPr>
        </p:nvSpPr>
        <p:spPr>
          <a:xfrm>
            <a:off x="0" y="38476"/>
            <a:ext cx="12192000" cy="672723"/>
          </a:xfrm>
        </p:spPr>
        <p:txBody>
          <a:bodyPr>
            <a:noAutofit/>
          </a:bodyPr>
          <a:lstStyle/>
          <a:p>
            <a:pPr algn="ctr"/>
            <a:r>
              <a:rPr lang="en-US" sz="4000" b="1" dirty="0">
                <a:solidFill>
                  <a:srgbClr val="5A0000"/>
                </a:solidFill>
                <a:latin typeface="Arial" panose="020B0604020202020204" pitchFamily="34" charset="0"/>
                <a:cs typeface="Arial" panose="020B0604020202020204" pitchFamily="34" charset="0"/>
              </a:rPr>
              <a:t>Frames in Pure ALOHA</a:t>
            </a:r>
            <a:endParaRPr lang="en-IN" sz="4000" b="1" dirty="0">
              <a:solidFill>
                <a:srgbClr val="5A0000"/>
              </a:solidFill>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08B6BA7D-E8C5-4A45-A6AE-93836716CF6F}"/>
              </a:ext>
            </a:extLst>
          </p:cNvPr>
          <p:cNvSpPr txBox="1"/>
          <p:nvPr/>
        </p:nvSpPr>
        <p:spPr>
          <a:xfrm>
            <a:off x="11217732" y="2005503"/>
            <a:ext cx="910775" cy="400110"/>
          </a:xfrm>
          <a:prstGeom prst="rect">
            <a:avLst/>
          </a:prstGeom>
          <a:noFill/>
        </p:spPr>
        <p:txBody>
          <a:bodyPr wrap="square" rtlCol="0">
            <a:spAutoFit/>
          </a:bodyPr>
          <a:lstStyle/>
          <a:p>
            <a:r>
              <a:rPr lang="en-US" sz="2000" b="1" dirty="0"/>
              <a:t>Time</a:t>
            </a:r>
          </a:p>
        </p:txBody>
      </p:sp>
      <p:sp>
        <p:nvSpPr>
          <p:cNvPr id="36" name="TextBox 35">
            <a:extLst>
              <a:ext uri="{FF2B5EF4-FFF2-40B4-BE49-F238E27FC236}">
                <a16:creationId xmlns:a16="http://schemas.microsoft.com/office/drawing/2014/main" id="{51EC11A9-5EE2-40FD-A5C4-B500F15E71E9}"/>
              </a:ext>
            </a:extLst>
          </p:cNvPr>
          <p:cNvSpPr txBox="1"/>
          <p:nvPr/>
        </p:nvSpPr>
        <p:spPr>
          <a:xfrm>
            <a:off x="11221362" y="3276733"/>
            <a:ext cx="910775" cy="400110"/>
          </a:xfrm>
          <a:prstGeom prst="rect">
            <a:avLst/>
          </a:prstGeom>
          <a:noFill/>
        </p:spPr>
        <p:txBody>
          <a:bodyPr wrap="square" rtlCol="0">
            <a:spAutoFit/>
          </a:bodyPr>
          <a:lstStyle/>
          <a:p>
            <a:r>
              <a:rPr lang="en-US" sz="2000" b="1" dirty="0"/>
              <a:t>Time</a:t>
            </a:r>
          </a:p>
        </p:txBody>
      </p:sp>
      <p:sp>
        <p:nvSpPr>
          <p:cNvPr id="37" name="TextBox 36">
            <a:extLst>
              <a:ext uri="{FF2B5EF4-FFF2-40B4-BE49-F238E27FC236}">
                <a16:creationId xmlns:a16="http://schemas.microsoft.com/office/drawing/2014/main" id="{8949B6A8-232D-4FB6-AAEF-2A3087987519}"/>
              </a:ext>
            </a:extLst>
          </p:cNvPr>
          <p:cNvSpPr txBox="1"/>
          <p:nvPr/>
        </p:nvSpPr>
        <p:spPr>
          <a:xfrm>
            <a:off x="11281225" y="4312436"/>
            <a:ext cx="910775" cy="400110"/>
          </a:xfrm>
          <a:prstGeom prst="rect">
            <a:avLst/>
          </a:prstGeom>
          <a:noFill/>
        </p:spPr>
        <p:txBody>
          <a:bodyPr wrap="square" rtlCol="0">
            <a:spAutoFit/>
          </a:bodyPr>
          <a:lstStyle/>
          <a:p>
            <a:r>
              <a:rPr lang="en-US" sz="2000" b="1" dirty="0"/>
              <a:t>Time</a:t>
            </a:r>
          </a:p>
        </p:txBody>
      </p:sp>
      <p:sp>
        <p:nvSpPr>
          <p:cNvPr id="38" name="Rectangle 37">
            <a:extLst>
              <a:ext uri="{FF2B5EF4-FFF2-40B4-BE49-F238E27FC236}">
                <a16:creationId xmlns:a16="http://schemas.microsoft.com/office/drawing/2014/main" id="{C85F5CD6-58F4-4F37-863D-AB506DBB0BD6}"/>
              </a:ext>
            </a:extLst>
          </p:cNvPr>
          <p:cNvSpPr/>
          <p:nvPr/>
        </p:nvSpPr>
        <p:spPr>
          <a:xfrm>
            <a:off x="3191334" y="5374962"/>
            <a:ext cx="8657768" cy="1528624"/>
          </a:xfrm>
          <a:prstGeom prst="rect">
            <a:avLst/>
          </a:prstGeom>
        </p:spPr>
        <p:txBody>
          <a:bodyPr wrap="square">
            <a:spAutoFit/>
          </a:bodyPr>
          <a:lstStyle/>
          <a:p>
            <a:pPr>
              <a:lnSpc>
                <a:spcPts val="2800"/>
              </a:lnSpc>
            </a:pPr>
            <a:r>
              <a:rPr lang="en-US" sz="2400" b="1" dirty="0">
                <a:cs typeface="Times New Roman" panose="02020603050405020304" pitchFamily="18" charset="0"/>
              </a:rPr>
              <a:t>The total vulnerable time of pure Aloha is 2 * Tfr.</a:t>
            </a:r>
          </a:p>
          <a:p>
            <a:pPr>
              <a:lnSpc>
                <a:spcPts val="2800"/>
              </a:lnSpc>
            </a:pPr>
            <a:r>
              <a:rPr lang="en-US" sz="2400" b="1" dirty="0">
                <a:cs typeface="Times New Roman" panose="02020603050405020304" pitchFamily="18" charset="0"/>
              </a:rPr>
              <a:t>Maximum throughput occurs when </a:t>
            </a:r>
          </a:p>
          <a:p>
            <a:pPr>
              <a:lnSpc>
                <a:spcPts val="2800"/>
              </a:lnSpc>
            </a:pPr>
            <a:r>
              <a:rPr lang="en-US" sz="2400" b="1" dirty="0">
                <a:cs typeface="Times New Roman" panose="02020603050405020304" pitchFamily="18" charset="0"/>
              </a:rPr>
              <a:t>G = 1/ 2 that is 18.4%.</a:t>
            </a:r>
          </a:p>
          <a:p>
            <a:pPr>
              <a:lnSpc>
                <a:spcPts val="2800"/>
              </a:lnSpc>
            </a:pPr>
            <a:r>
              <a:rPr lang="en-US" sz="2400" b="1" dirty="0">
                <a:cs typeface="Times New Roman" panose="02020603050405020304" pitchFamily="18" charset="0"/>
              </a:rPr>
              <a:t>Successful transmission of data frame is S = G * e ^ - 2 G.</a:t>
            </a:r>
          </a:p>
        </p:txBody>
      </p:sp>
      <p:grpSp>
        <p:nvGrpSpPr>
          <p:cNvPr id="9" name="Group 8">
            <a:extLst>
              <a:ext uri="{FF2B5EF4-FFF2-40B4-BE49-F238E27FC236}">
                <a16:creationId xmlns:a16="http://schemas.microsoft.com/office/drawing/2014/main" id="{B5CE996C-073A-4503-943E-58A789196809}"/>
              </a:ext>
            </a:extLst>
          </p:cNvPr>
          <p:cNvGrpSpPr/>
          <p:nvPr/>
        </p:nvGrpSpPr>
        <p:grpSpPr>
          <a:xfrm>
            <a:off x="3009900" y="533503"/>
            <a:ext cx="9029700" cy="4845030"/>
            <a:chOff x="3009900" y="533503"/>
            <a:chExt cx="9029700" cy="4845030"/>
          </a:xfrm>
        </p:grpSpPr>
        <p:pic>
          <p:nvPicPr>
            <p:cNvPr id="5" name="Google Shape;319;p15">
              <a:extLst>
                <a:ext uri="{FF2B5EF4-FFF2-40B4-BE49-F238E27FC236}">
                  <a16:creationId xmlns:a16="http://schemas.microsoft.com/office/drawing/2014/main" id="{35074F21-B41E-4113-A9A1-6AD4ACE396A5}"/>
                </a:ext>
              </a:extLst>
            </p:cNvPr>
            <p:cNvPicPr preferRelativeResize="0"/>
            <p:nvPr/>
          </p:nvPicPr>
          <p:blipFill rotWithShape="1">
            <a:blip r:embed="rId2">
              <a:alphaModFix/>
            </a:blip>
            <a:srcRect/>
            <a:stretch/>
          </p:blipFill>
          <p:spPr>
            <a:xfrm flipH="1">
              <a:off x="3009900" y="941841"/>
              <a:ext cx="1244600" cy="902023"/>
            </a:xfrm>
            <a:prstGeom prst="rect">
              <a:avLst/>
            </a:prstGeom>
            <a:noFill/>
            <a:ln>
              <a:noFill/>
            </a:ln>
          </p:spPr>
        </p:pic>
        <p:pic>
          <p:nvPicPr>
            <p:cNvPr id="6" name="Google Shape;319;p15">
              <a:extLst>
                <a:ext uri="{FF2B5EF4-FFF2-40B4-BE49-F238E27FC236}">
                  <a16:creationId xmlns:a16="http://schemas.microsoft.com/office/drawing/2014/main" id="{3795210E-2D71-45B5-8998-23ADC4DBB1F1}"/>
                </a:ext>
              </a:extLst>
            </p:cNvPr>
            <p:cNvPicPr preferRelativeResize="0"/>
            <p:nvPr/>
          </p:nvPicPr>
          <p:blipFill rotWithShape="1">
            <a:blip r:embed="rId2">
              <a:alphaModFix/>
            </a:blip>
            <a:srcRect/>
            <a:stretch/>
          </p:blipFill>
          <p:spPr>
            <a:xfrm flipH="1">
              <a:off x="3009900" y="2120064"/>
              <a:ext cx="1244600" cy="902023"/>
            </a:xfrm>
            <a:prstGeom prst="rect">
              <a:avLst/>
            </a:prstGeom>
            <a:noFill/>
            <a:ln>
              <a:noFill/>
            </a:ln>
          </p:spPr>
        </p:pic>
        <p:pic>
          <p:nvPicPr>
            <p:cNvPr id="7" name="Google Shape;319;p15">
              <a:extLst>
                <a:ext uri="{FF2B5EF4-FFF2-40B4-BE49-F238E27FC236}">
                  <a16:creationId xmlns:a16="http://schemas.microsoft.com/office/drawing/2014/main" id="{589C8557-43BC-421B-9809-F2FCFB92A914}"/>
                </a:ext>
              </a:extLst>
            </p:cNvPr>
            <p:cNvPicPr preferRelativeResize="0"/>
            <p:nvPr/>
          </p:nvPicPr>
          <p:blipFill rotWithShape="1">
            <a:blip r:embed="rId2">
              <a:alphaModFix/>
            </a:blip>
            <a:srcRect/>
            <a:stretch/>
          </p:blipFill>
          <p:spPr>
            <a:xfrm flipH="1">
              <a:off x="3009900" y="3298287"/>
              <a:ext cx="1244600" cy="902023"/>
            </a:xfrm>
            <a:prstGeom prst="rect">
              <a:avLst/>
            </a:prstGeom>
            <a:noFill/>
            <a:ln>
              <a:noFill/>
            </a:ln>
          </p:spPr>
        </p:pic>
        <p:pic>
          <p:nvPicPr>
            <p:cNvPr id="8" name="Google Shape;319;p15">
              <a:extLst>
                <a:ext uri="{FF2B5EF4-FFF2-40B4-BE49-F238E27FC236}">
                  <a16:creationId xmlns:a16="http://schemas.microsoft.com/office/drawing/2014/main" id="{3B8DBC58-07F6-4D0A-91B6-07CA853E52C2}"/>
                </a:ext>
              </a:extLst>
            </p:cNvPr>
            <p:cNvPicPr preferRelativeResize="0"/>
            <p:nvPr/>
          </p:nvPicPr>
          <p:blipFill rotWithShape="1">
            <a:blip r:embed="rId2">
              <a:alphaModFix/>
            </a:blip>
            <a:srcRect/>
            <a:stretch/>
          </p:blipFill>
          <p:spPr>
            <a:xfrm flipH="1">
              <a:off x="3009900" y="4476510"/>
              <a:ext cx="1244600" cy="902023"/>
            </a:xfrm>
            <a:prstGeom prst="rect">
              <a:avLst/>
            </a:prstGeom>
            <a:noFill/>
            <a:ln>
              <a:noFill/>
            </a:ln>
          </p:spPr>
        </p:pic>
        <p:sp>
          <p:nvSpPr>
            <p:cNvPr id="3" name="Rectangle 2">
              <a:extLst>
                <a:ext uri="{FF2B5EF4-FFF2-40B4-BE49-F238E27FC236}">
                  <a16:creationId xmlns:a16="http://schemas.microsoft.com/office/drawing/2014/main" id="{EB56A996-C7E0-4E7C-A742-F99B2B601026}"/>
                </a:ext>
              </a:extLst>
            </p:cNvPr>
            <p:cNvSpPr/>
            <p:nvPr/>
          </p:nvSpPr>
          <p:spPr>
            <a:xfrm>
              <a:off x="5921829" y="941841"/>
              <a:ext cx="1244600" cy="4268783"/>
            </a:xfrm>
            <a:prstGeom prst="rect">
              <a:avLst/>
            </a:prstGeom>
            <a:solidFill>
              <a:schemeClr val="accent5">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607212-ADEF-4767-AC1E-7F30A723D0AB}"/>
                </a:ext>
              </a:extLst>
            </p:cNvPr>
            <p:cNvSpPr/>
            <p:nvPr/>
          </p:nvSpPr>
          <p:spPr>
            <a:xfrm>
              <a:off x="9047844" y="928909"/>
              <a:ext cx="1244600" cy="4268783"/>
            </a:xfrm>
            <a:prstGeom prst="rect">
              <a:avLst/>
            </a:prstGeom>
            <a:solidFill>
              <a:schemeClr val="accent5">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8EF45E8D-5C11-4B37-9D60-F7A90EA25713}"/>
                </a:ext>
              </a:extLst>
            </p:cNvPr>
            <p:cNvCxnSpPr>
              <a:stCxn id="5" idx="1"/>
            </p:cNvCxnSpPr>
            <p:nvPr/>
          </p:nvCxnSpPr>
          <p:spPr>
            <a:xfrm flipV="1">
              <a:off x="4254500" y="1392852"/>
              <a:ext cx="1667329" cy="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ABEF1E0-EC04-4040-95A1-00A2BF677DF9}"/>
                </a:ext>
              </a:extLst>
            </p:cNvPr>
            <p:cNvCxnSpPr>
              <a:cxnSpLocks/>
            </p:cNvCxnSpPr>
            <p:nvPr/>
          </p:nvCxnSpPr>
          <p:spPr>
            <a:xfrm flipV="1">
              <a:off x="7148288" y="1392852"/>
              <a:ext cx="1899556" cy="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A395E6D-5D04-462A-B9FC-95EC97758ACD}"/>
                </a:ext>
              </a:extLst>
            </p:cNvPr>
            <p:cNvCxnSpPr/>
            <p:nvPr/>
          </p:nvCxnSpPr>
          <p:spPr>
            <a:xfrm>
              <a:off x="10292444" y="1392337"/>
              <a:ext cx="1580242" cy="0"/>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8C04280-5A2A-47F1-A073-3437C7BA5465}"/>
                </a:ext>
              </a:extLst>
            </p:cNvPr>
            <p:cNvCxnSpPr/>
            <p:nvPr/>
          </p:nvCxnSpPr>
          <p:spPr>
            <a:xfrm flipV="1">
              <a:off x="4254500" y="2502563"/>
              <a:ext cx="1667329" cy="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6B9BBAE-0932-4883-8F5E-9EDCD4B74BC5}"/>
                </a:ext>
              </a:extLst>
            </p:cNvPr>
            <p:cNvCxnSpPr>
              <a:cxnSpLocks/>
            </p:cNvCxnSpPr>
            <p:nvPr/>
          </p:nvCxnSpPr>
          <p:spPr>
            <a:xfrm flipV="1">
              <a:off x="7148288" y="2502563"/>
              <a:ext cx="1899556" cy="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E2372E3-4A24-4573-99AE-9442C767E2D0}"/>
                </a:ext>
              </a:extLst>
            </p:cNvPr>
            <p:cNvCxnSpPr/>
            <p:nvPr/>
          </p:nvCxnSpPr>
          <p:spPr>
            <a:xfrm>
              <a:off x="10292444" y="2502048"/>
              <a:ext cx="1580242" cy="0"/>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213C46A-1583-4286-855C-7CE9026F18AF}"/>
                </a:ext>
              </a:extLst>
            </p:cNvPr>
            <p:cNvCxnSpPr/>
            <p:nvPr/>
          </p:nvCxnSpPr>
          <p:spPr>
            <a:xfrm flipV="1">
              <a:off x="4272641" y="3650019"/>
              <a:ext cx="1667329" cy="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30981FB-5DF9-476A-BCB2-D598E32DE831}"/>
                </a:ext>
              </a:extLst>
            </p:cNvPr>
            <p:cNvCxnSpPr>
              <a:cxnSpLocks/>
            </p:cNvCxnSpPr>
            <p:nvPr/>
          </p:nvCxnSpPr>
          <p:spPr>
            <a:xfrm flipV="1">
              <a:off x="7166429" y="3650019"/>
              <a:ext cx="1899556" cy="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B9CB037-C3EE-49E3-B8BC-D5E10ADCF363}"/>
                </a:ext>
              </a:extLst>
            </p:cNvPr>
            <p:cNvCxnSpPr/>
            <p:nvPr/>
          </p:nvCxnSpPr>
          <p:spPr>
            <a:xfrm>
              <a:off x="10310585" y="3649504"/>
              <a:ext cx="1580242" cy="0"/>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617213A-A131-4B54-9017-F1AB6569675C}"/>
                </a:ext>
              </a:extLst>
            </p:cNvPr>
            <p:cNvCxnSpPr/>
            <p:nvPr/>
          </p:nvCxnSpPr>
          <p:spPr>
            <a:xfrm flipV="1">
              <a:off x="4230916" y="4759729"/>
              <a:ext cx="1667329" cy="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BB5B9D6-4096-49A4-84FF-A1365539166A}"/>
                </a:ext>
              </a:extLst>
            </p:cNvPr>
            <p:cNvCxnSpPr>
              <a:cxnSpLocks/>
            </p:cNvCxnSpPr>
            <p:nvPr/>
          </p:nvCxnSpPr>
          <p:spPr>
            <a:xfrm flipV="1">
              <a:off x="7124704" y="4759729"/>
              <a:ext cx="1899556" cy="1"/>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3CCFEB3-6976-4281-97BA-E91662373057}"/>
                </a:ext>
              </a:extLst>
            </p:cNvPr>
            <p:cNvCxnSpPr/>
            <p:nvPr/>
          </p:nvCxnSpPr>
          <p:spPr>
            <a:xfrm>
              <a:off x="10268860" y="4759214"/>
              <a:ext cx="1580242" cy="0"/>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BF8DD01-848F-44EF-9713-27BE36AEDD47}"/>
                </a:ext>
              </a:extLst>
            </p:cNvPr>
            <p:cNvSpPr txBox="1"/>
            <p:nvPr/>
          </p:nvSpPr>
          <p:spPr>
            <a:xfrm>
              <a:off x="4203703" y="928909"/>
              <a:ext cx="1398816" cy="400110"/>
            </a:xfrm>
            <a:prstGeom prst="rect">
              <a:avLst/>
            </a:prstGeom>
            <a:noFill/>
          </p:spPr>
          <p:txBody>
            <a:bodyPr wrap="square" rtlCol="0">
              <a:spAutoFit/>
            </a:bodyPr>
            <a:lstStyle/>
            <a:p>
              <a:r>
                <a:rPr lang="en-US" sz="2000" b="1" dirty="0"/>
                <a:t>Frame 1.1</a:t>
              </a:r>
            </a:p>
          </p:txBody>
        </p:sp>
        <p:sp>
          <p:nvSpPr>
            <p:cNvPr id="27" name="TextBox 26">
              <a:extLst>
                <a:ext uri="{FF2B5EF4-FFF2-40B4-BE49-F238E27FC236}">
                  <a16:creationId xmlns:a16="http://schemas.microsoft.com/office/drawing/2014/main" id="{547B219A-26B5-4867-97C3-046A8BAB8CE9}"/>
                </a:ext>
              </a:extLst>
            </p:cNvPr>
            <p:cNvSpPr txBox="1"/>
            <p:nvPr/>
          </p:nvSpPr>
          <p:spPr>
            <a:xfrm>
              <a:off x="5456464" y="1038255"/>
              <a:ext cx="1398816" cy="400110"/>
            </a:xfrm>
            <a:prstGeom prst="rect">
              <a:avLst/>
            </a:prstGeom>
            <a:noFill/>
          </p:spPr>
          <p:txBody>
            <a:bodyPr wrap="square" rtlCol="0">
              <a:spAutoFit/>
            </a:bodyPr>
            <a:lstStyle/>
            <a:p>
              <a:r>
                <a:rPr lang="en-US" sz="2000" b="1" dirty="0"/>
                <a:t>Frame 1.2</a:t>
              </a:r>
            </a:p>
          </p:txBody>
        </p:sp>
        <p:sp>
          <p:nvSpPr>
            <p:cNvPr id="28" name="TextBox 27">
              <a:extLst>
                <a:ext uri="{FF2B5EF4-FFF2-40B4-BE49-F238E27FC236}">
                  <a16:creationId xmlns:a16="http://schemas.microsoft.com/office/drawing/2014/main" id="{18AC7EBD-347F-4B56-8BED-2F7B31CC3E2C}"/>
                </a:ext>
              </a:extLst>
            </p:cNvPr>
            <p:cNvSpPr txBox="1"/>
            <p:nvPr/>
          </p:nvSpPr>
          <p:spPr>
            <a:xfrm>
              <a:off x="8271328" y="1038255"/>
              <a:ext cx="1398816" cy="400110"/>
            </a:xfrm>
            <a:prstGeom prst="rect">
              <a:avLst/>
            </a:prstGeom>
            <a:noFill/>
          </p:spPr>
          <p:txBody>
            <a:bodyPr wrap="square" rtlCol="0">
              <a:spAutoFit/>
            </a:bodyPr>
            <a:lstStyle/>
            <a:p>
              <a:r>
                <a:rPr lang="en-US" sz="2000" b="1" dirty="0"/>
                <a:t>Frame 1.3</a:t>
              </a:r>
            </a:p>
          </p:txBody>
        </p:sp>
        <p:sp>
          <p:nvSpPr>
            <p:cNvPr id="29" name="TextBox 28">
              <a:extLst>
                <a:ext uri="{FF2B5EF4-FFF2-40B4-BE49-F238E27FC236}">
                  <a16:creationId xmlns:a16="http://schemas.microsoft.com/office/drawing/2014/main" id="{34E12F15-1D6C-4258-A79C-A44744F7D3C4}"/>
                </a:ext>
              </a:extLst>
            </p:cNvPr>
            <p:cNvSpPr txBox="1"/>
            <p:nvPr/>
          </p:nvSpPr>
          <p:spPr>
            <a:xfrm>
              <a:off x="11128825" y="1038255"/>
              <a:ext cx="910775" cy="400110"/>
            </a:xfrm>
            <a:prstGeom prst="rect">
              <a:avLst/>
            </a:prstGeom>
            <a:noFill/>
          </p:spPr>
          <p:txBody>
            <a:bodyPr wrap="square" rtlCol="0">
              <a:spAutoFit/>
            </a:bodyPr>
            <a:lstStyle/>
            <a:p>
              <a:r>
                <a:rPr lang="en-US" sz="2000" b="1" dirty="0"/>
                <a:t>Time</a:t>
              </a:r>
            </a:p>
          </p:txBody>
        </p:sp>
        <p:sp>
          <p:nvSpPr>
            <p:cNvPr id="30" name="TextBox 29">
              <a:extLst>
                <a:ext uri="{FF2B5EF4-FFF2-40B4-BE49-F238E27FC236}">
                  <a16:creationId xmlns:a16="http://schemas.microsoft.com/office/drawing/2014/main" id="{07669E4D-3DE9-4D11-AEFE-A4BF74EFB40A}"/>
                </a:ext>
              </a:extLst>
            </p:cNvPr>
            <p:cNvSpPr txBox="1"/>
            <p:nvPr/>
          </p:nvSpPr>
          <p:spPr>
            <a:xfrm>
              <a:off x="6647546" y="2140198"/>
              <a:ext cx="1398816" cy="400110"/>
            </a:xfrm>
            <a:prstGeom prst="rect">
              <a:avLst/>
            </a:prstGeom>
            <a:noFill/>
          </p:spPr>
          <p:txBody>
            <a:bodyPr wrap="square" rtlCol="0">
              <a:spAutoFit/>
            </a:bodyPr>
            <a:lstStyle/>
            <a:p>
              <a:r>
                <a:rPr lang="en-US" sz="2000" b="1" dirty="0"/>
                <a:t>Frame 2.1</a:t>
              </a:r>
            </a:p>
          </p:txBody>
        </p:sp>
        <p:sp>
          <p:nvSpPr>
            <p:cNvPr id="31" name="TextBox 30">
              <a:extLst>
                <a:ext uri="{FF2B5EF4-FFF2-40B4-BE49-F238E27FC236}">
                  <a16:creationId xmlns:a16="http://schemas.microsoft.com/office/drawing/2014/main" id="{807FD63F-A887-4D21-B914-BA7E713F7938}"/>
                </a:ext>
              </a:extLst>
            </p:cNvPr>
            <p:cNvSpPr txBox="1"/>
            <p:nvPr/>
          </p:nvSpPr>
          <p:spPr>
            <a:xfrm>
              <a:off x="8167911" y="2152516"/>
              <a:ext cx="1398816" cy="400110"/>
            </a:xfrm>
            <a:prstGeom prst="rect">
              <a:avLst/>
            </a:prstGeom>
            <a:noFill/>
          </p:spPr>
          <p:txBody>
            <a:bodyPr wrap="square" rtlCol="0">
              <a:spAutoFit/>
            </a:bodyPr>
            <a:lstStyle/>
            <a:p>
              <a:r>
                <a:rPr lang="en-US" sz="2000" b="1" dirty="0"/>
                <a:t>Frame 2.2</a:t>
              </a:r>
            </a:p>
          </p:txBody>
        </p:sp>
        <p:sp>
          <p:nvSpPr>
            <p:cNvPr id="32" name="TextBox 31">
              <a:extLst>
                <a:ext uri="{FF2B5EF4-FFF2-40B4-BE49-F238E27FC236}">
                  <a16:creationId xmlns:a16="http://schemas.microsoft.com/office/drawing/2014/main" id="{974556A7-6BE6-4B71-8F71-D4C3824D72C1}"/>
                </a:ext>
              </a:extLst>
            </p:cNvPr>
            <p:cNvSpPr txBox="1"/>
            <p:nvPr/>
          </p:nvSpPr>
          <p:spPr>
            <a:xfrm>
              <a:off x="5031016" y="3243443"/>
              <a:ext cx="1398816" cy="400110"/>
            </a:xfrm>
            <a:prstGeom prst="rect">
              <a:avLst/>
            </a:prstGeom>
            <a:noFill/>
          </p:spPr>
          <p:txBody>
            <a:bodyPr wrap="square" rtlCol="0">
              <a:spAutoFit/>
            </a:bodyPr>
            <a:lstStyle/>
            <a:p>
              <a:r>
                <a:rPr lang="en-US" sz="2000" b="1" dirty="0"/>
                <a:t>Frame 3.1</a:t>
              </a:r>
            </a:p>
          </p:txBody>
        </p:sp>
        <p:sp>
          <p:nvSpPr>
            <p:cNvPr id="33" name="TextBox 32">
              <a:extLst>
                <a:ext uri="{FF2B5EF4-FFF2-40B4-BE49-F238E27FC236}">
                  <a16:creationId xmlns:a16="http://schemas.microsoft.com/office/drawing/2014/main" id="{533DC6E4-B932-4FE1-BCCF-96A24EB3F221}"/>
                </a:ext>
              </a:extLst>
            </p:cNvPr>
            <p:cNvSpPr txBox="1"/>
            <p:nvPr/>
          </p:nvSpPr>
          <p:spPr>
            <a:xfrm>
              <a:off x="9660165" y="3098232"/>
              <a:ext cx="1398816" cy="400110"/>
            </a:xfrm>
            <a:prstGeom prst="rect">
              <a:avLst/>
            </a:prstGeom>
            <a:noFill/>
          </p:spPr>
          <p:txBody>
            <a:bodyPr wrap="square" rtlCol="0">
              <a:spAutoFit/>
            </a:bodyPr>
            <a:lstStyle/>
            <a:p>
              <a:r>
                <a:rPr lang="en-US" sz="2000" b="1" dirty="0"/>
                <a:t>Frame 3.2</a:t>
              </a:r>
            </a:p>
          </p:txBody>
        </p:sp>
        <p:sp>
          <p:nvSpPr>
            <p:cNvPr id="34" name="TextBox 33">
              <a:extLst>
                <a:ext uri="{FF2B5EF4-FFF2-40B4-BE49-F238E27FC236}">
                  <a16:creationId xmlns:a16="http://schemas.microsoft.com/office/drawing/2014/main" id="{E6D5F352-886C-403D-94F8-113913908516}"/>
                </a:ext>
              </a:extLst>
            </p:cNvPr>
            <p:cNvSpPr txBox="1"/>
            <p:nvPr/>
          </p:nvSpPr>
          <p:spPr>
            <a:xfrm>
              <a:off x="6320063" y="4347303"/>
              <a:ext cx="1398816" cy="400110"/>
            </a:xfrm>
            <a:prstGeom prst="rect">
              <a:avLst/>
            </a:prstGeom>
            <a:noFill/>
          </p:spPr>
          <p:txBody>
            <a:bodyPr wrap="square" rtlCol="0">
              <a:spAutoFit/>
            </a:bodyPr>
            <a:lstStyle/>
            <a:p>
              <a:r>
                <a:rPr lang="en-US" sz="2000" b="1" dirty="0"/>
                <a:t>Frame 4.1</a:t>
              </a:r>
            </a:p>
          </p:txBody>
        </p:sp>
        <p:sp>
          <p:nvSpPr>
            <p:cNvPr id="41" name="TextBox 40">
              <a:extLst>
                <a:ext uri="{FF2B5EF4-FFF2-40B4-BE49-F238E27FC236}">
                  <a16:creationId xmlns:a16="http://schemas.microsoft.com/office/drawing/2014/main" id="{AA954853-B794-4831-B11E-78E022873CF5}"/>
                </a:ext>
              </a:extLst>
            </p:cNvPr>
            <p:cNvSpPr txBox="1"/>
            <p:nvPr/>
          </p:nvSpPr>
          <p:spPr>
            <a:xfrm>
              <a:off x="5346700" y="533503"/>
              <a:ext cx="2601691" cy="400110"/>
            </a:xfrm>
            <a:prstGeom prst="rect">
              <a:avLst/>
            </a:prstGeom>
            <a:noFill/>
          </p:spPr>
          <p:txBody>
            <a:bodyPr wrap="square" rtlCol="0">
              <a:spAutoFit/>
            </a:bodyPr>
            <a:lstStyle/>
            <a:p>
              <a:pPr algn="ctr"/>
              <a:r>
                <a:rPr lang="en-US" sz="2000" b="1" dirty="0"/>
                <a:t>Collison Duration</a:t>
              </a:r>
            </a:p>
          </p:txBody>
        </p:sp>
        <p:sp>
          <p:nvSpPr>
            <p:cNvPr id="42" name="TextBox 41">
              <a:extLst>
                <a:ext uri="{FF2B5EF4-FFF2-40B4-BE49-F238E27FC236}">
                  <a16:creationId xmlns:a16="http://schemas.microsoft.com/office/drawing/2014/main" id="{FA2DAEE4-97A3-49A5-BEE1-5209FBAE6BD8}"/>
                </a:ext>
              </a:extLst>
            </p:cNvPr>
            <p:cNvSpPr txBox="1"/>
            <p:nvPr/>
          </p:nvSpPr>
          <p:spPr>
            <a:xfrm>
              <a:off x="8396678" y="553750"/>
              <a:ext cx="2601691" cy="400110"/>
            </a:xfrm>
            <a:prstGeom prst="rect">
              <a:avLst/>
            </a:prstGeom>
            <a:noFill/>
          </p:spPr>
          <p:txBody>
            <a:bodyPr wrap="square" rtlCol="0">
              <a:spAutoFit/>
            </a:bodyPr>
            <a:lstStyle/>
            <a:p>
              <a:pPr algn="ctr"/>
              <a:r>
                <a:rPr lang="en-US" sz="2000" b="1" dirty="0"/>
                <a:t>Collison Duration</a:t>
              </a:r>
            </a:p>
          </p:txBody>
        </p:sp>
      </p:grpSp>
    </p:spTree>
    <p:extLst>
      <p:ext uri="{BB962C8B-B14F-4D97-AF65-F5344CB8AC3E}">
        <p14:creationId xmlns:p14="http://schemas.microsoft.com/office/powerpoint/2010/main" val="159678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9900" y="1669142"/>
            <a:ext cx="9029700" cy="2605842"/>
          </a:xfrm>
          <a:prstGeom prst="rect">
            <a:avLst/>
          </a:prstGeom>
          <a:noFill/>
        </p:spPr>
        <p:txBody>
          <a:bodyPr wrap="square">
            <a:spAutoFit/>
          </a:bodyPr>
          <a:lstStyle/>
          <a:p>
            <a:pPr>
              <a:lnSpc>
                <a:spcPts val="2800"/>
              </a:lnSpc>
            </a:pPr>
            <a:r>
              <a:rPr lang="en-US" sz="2800" b="1" dirty="0">
                <a:solidFill>
                  <a:srgbClr val="002060"/>
                </a:solidFill>
                <a:cs typeface="Times New Roman" panose="02020603050405020304" pitchFamily="18" charset="0"/>
              </a:rPr>
              <a:t>Slotted ALOHA </a:t>
            </a:r>
            <a:r>
              <a:rPr lang="en-US" sz="2800" b="1" dirty="0">
                <a:cs typeface="Times New Roman" panose="02020603050405020304" pitchFamily="18" charset="0"/>
              </a:rPr>
              <a:t>reduces the number of collisions and doubles the capacity of pure ALOHA. The shared channel is divided into a number of discrete time intervals called slots. A station can transmit only at the beginning of each slot. However, there can still be collisions if more than one station tries to transmit at the beginning of the same time slot.</a:t>
            </a:r>
          </a:p>
        </p:txBody>
      </p:sp>
      <p:sp>
        <p:nvSpPr>
          <p:cNvPr id="4" name="Title 1">
            <a:extLst>
              <a:ext uri="{FF2B5EF4-FFF2-40B4-BE49-F238E27FC236}">
                <a16:creationId xmlns:a16="http://schemas.microsoft.com/office/drawing/2014/main" id="{C84396FE-9FC3-419B-BCE5-F7A98795A5B8}"/>
              </a:ext>
            </a:extLst>
          </p:cNvPr>
          <p:cNvSpPr>
            <a:spLocks noGrp="1"/>
          </p:cNvSpPr>
          <p:nvPr>
            <p:ph type="title"/>
          </p:nvPr>
        </p:nvSpPr>
        <p:spPr>
          <a:xfrm>
            <a:off x="0" y="38476"/>
            <a:ext cx="12192000" cy="672723"/>
          </a:xfrm>
        </p:spPr>
        <p:txBody>
          <a:bodyPr>
            <a:noAutofit/>
          </a:bodyPr>
          <a:lstStyle/>
          <a:p>
            <a:pPr algn="ctr"/>
            <a:r>
              <a:rPr lang="en-US" sz="4000" b="1" dirty="0">
                <a:solidFill>
                  <a:srgbClr val="5A0000"/>
                </a:solidFill>
                <a:latin typeface="Arial" panose="020B0604020202020204" pitchFamily="34" charset="0"/>
                <a:cs typeface="Arial" panose="020B0604020202020204" pitchFamily="34" charset="0"/>
              </a:rPr>
              <a:t>ALOHA</a:t>
            </a:r>
            <a:endParaRPr lang="en-IN" sz="4000" b="1" dirty="0">
              <a:solidFill>
                <a:srgbClr val="5A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84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1445371-7A45-4C31-996C-69F4FBE7D888}"/>
              </a:ext>
            </a:extLst>
          </p:cNvPr>
          <p:cNvSpPr>
            <a:spLocks noGrp="1"/>
          </p:cNvSpPr>
          <p:nvPr>
            <p:ph type="title"/>
          </p:nvPr>
        </p:nvSpPr>
        <p:spPr>
          <a:xfrm>
            <a:off x="0" y="38476"/>
            <a:ext cx="12192000" cy="672723"/>
          </a:xfrm>
        </p:spPr>
        <p:txBody>
          <a:bodyPr>
            <a:noAutofit/>
          </a:bodyPr>
          <a:lstStyle/>
          <a:p>
            <a:pPr algn="ctr"/>
            <a:r>
              <a:rPr lang="en-US" sz="4000" b="1" dirty="0">
                <a:solidFill>
                  <a:srgbClr val="5A0000"/>
                </a:solidFill>
                <a:latin typeface="Arial" panose="020B0604020202020204" pitchFamily="34" charset="0"/>
                <a:cs typeface="Arial" panose="020B0604020202020204" pitchFamily="34" charset="0"/>
              </a:rPr>
              <a:t>Frames in Slotted ALOHA</a:t>
            </a:r>
            <a:endParaRPr lang="en-IN" sz="4000" b="1" dirty="0">
              <a:solidFill>
                <a:srgbClr val="5A0000"/>
              </a:solidFill>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84695B6B-D774-4BE6-AF82-729EABDAF30F}"/>
              </a:ext>
            </a:extLst>
          </p:cNvPr>
          <p:cNvGrpSpPr/>
          <p:nvPr/>
        </p:nvGrpSpPr>
        <p:grpSpPr>
          <a:xfrm>
            <a:off x="1535806" y="533682"/>
            <a:ext cx="10596331" cy="4830337"/>
            <a:chOff x="1535806" y="533682"/>
            <a:chExt cx="10596331" cy="4830337"/>
          </a:xfrm>
        </p:grpSpPr>
        <p:pic>
          <p:nvPicPr>
            <p:cNvPr id="5" name="Google Shape;319;p15">
              <a:extLst>
                <a:ext uri="{FF2B5EF4-FFF2-40B4-BE49-F238E27FC236}">
                  <a16:creationId xmlns:a16="http://schemas.microsoft.com/office/drawing/2014/main" id="{F09068FE-E28D-457E-A9BA-5E4EA68F7D88}"/>
                </a:ext>
              </a:extLst>
            </p:cNvPr>
            <p:cNvPicPr preferRelativeResize="0"/>
            <p:nvPr/>
          </p:nvPicPr>
          <p:blipFill rotWithShape="1">
            <a:blip r:embed="rId2">
              <a:alphaModFix/>
            </a:blip>
            <a:srcRect/>
            <a:stretch/>
          </p:blipFill>
          <p:spPr>
            <a:xfrm flipH="1">
              <a:off x="1543966" y="927327"/>
              <a:ext cx="1244600" cy="902023"/>
            </a:xfrm>
            <a:prstGeom prst="rect">
              <a:avLst/>
            </a:prstGeom>
            <a:noFill/>
            <a:ln>
              <a:noFill/>
            </a:ln>
          </p:spPr>
        </p:pic>
        <p:pic>
          <p:nvPicPr>
            <p:cNvPr id="6" name="Google Shape;319;p15">
              <a:extLst>
                <a:ext uri="{FF2B5EF4-FFF2-40B4-BE49-F238E27FC236}">
                  <a16:creationId xmlns:a16="http://schemas.microsoft.com/office/drawing/2014/main" id="{0F2A8134-4074-48B8-94FE-E7C18219A523}"/>
                </a:ext>
              </a:extLst>
            </p:cNvPr>
            <p:cNvPicPr preferRelativeResize="0"/>
            <p:nvPr/>
          </p:nvPicPr>
          <p:blipFill rotWithShape="1">
            <a:blip r:embed="rId2">
              <a:alphaModFix/>
            </a:blip>
            <a:srcRect/>
            <a:stretch/>
          </p:blipFill>
          <p:spPr>
            <a:xfrm flipH="1">
              <a:off x="1543966" y="2105550"/>
              <a:ext cx="1244600" cy="902023"/>
            </a:xfrm>
            <a:prstGeom prst="rect">
              <a:avLst/>
            </a:prstGeom>
            <a:noFill/>
            <a:ln>
              <a:noFill/>
            </a:ln>
          </p:spPr>
        </p:pic>
        <p:pic>
          <p:nvPicPr>
            <p:cNvPr id="7" name="Google Shape;319;p15">
              <a:extLst>
                <a:ext uri="{FF2B5EF4-FFF2-40B4-BE49-F238E27FC236}">
                  <a16:creationId xmlns:a16="http://schemas.microsoft.com/office/drawing/2014/main" id="{0D7B6914-BD79-4E75-98F6-C0333033F220}"/>
                </a:ext>
              </a:extLst>
            </p:cNvPr>
            <p:cNvPicPr preferRelativeResize="0"/>
            <p:nvPr/>
          </p:nvPicPr>
          <p:blipFill rotWithShape="1">
            <a:blip r:embed="rId2">
              <a:alphaModFix/>
            </a:blip>
            <a:srcRect/>
            <a:stretch/>
          </p:blipFill>
          <p:spPr>
            <a:xfrm flipH="1">
              <a:off x="1535806" y="3283773"/>
              <a:ext cx="1244600" cy="902023"/>
            </a:xfrm>
            <a:prstGeom prst="rect">
              <a:avLst/>
            </a:prstGeom>
            <a:noFill/>
            <a:ln>
              <a:noFill/>
            </a:ln>
          </p:spPr>
        </p:pic>
        <p:pic>
          <p:nvPicPr>
            <p:cNvPr id="8" name="Google Shape;319;p15">
              <a:extLst>
                <a:ext uri="{FF2B5EF4-FFF2-40B4-BE49-F238E27FC236}">
                  <a16:creationId xmlns:a16="http://schemas.microsoft.com/office/drawing/2014/main" id="{CF6E3D51-2540-495D-8CB6-4F4080005A3D}"/>
                </a:ext>
              </a:extLst>
            </p:cNvPr>
            <p:cNvPicPr preferRelativeResize="0"/>
            <p:nvPr/>
          </p:nvPicPr>
          <p:blipFill rotWithShape="1">
            <a:blip r:embed="rId2">
              <a:alphaModFix/>
            </a:blip>
            <a:srcRect/>
            <a:stretch/>
          </p:blipFill>
          <p:spPr>
            <a:xfrm flipH="1">
              <a:off x="1543966" y="4461996"/>
              <a:ext cx="1244600" cy="902023"/>
            </a:xfrm>
            <a:prstGeom prst="rect">
              <a:avLst/>
            </a:prstGeom>
            <a:noFill/>
            <a:ln>
              <a:noFill/>
            </a:ln>
          </p:spPr>
        </p:pic>
        <p:sp>
          <p:nvSpPr>
            <p:cNvPr id="9" name="Rectangle 8">
              <a:extLst>
                <a:ext uri="{FF2B5EF4-FFF2-40B4-BE49-F238E27FC236}">
                  <a16:creationId xmlns:a16="http://schemas.microsoft.com/office/drawing/2014/main" id="{A0B85425-9AA3-4DAC-8472-5FB73FC9F211}"/>
                </a:ext>
              </a:extLst>
            </p:cNvPr>
            <p:cNvSpPr/>
            <p:nvPr/>
          </p:nvSpPr>
          <p:spPr>
            <a:xfrm>
              <a:off x="6154055" y="927327"/>
              <a:ext cx="1244600" cy="4268783"/>
            </a:xfrm>
            <a:prstGeom prst="rect">
              <a:avLst/>
            </a:prstGeom>
            <a:solidFill>
              <a:schemeClr val="accent5">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CE6F287-4B27-4B4B-99F0-41E3BCF560EC}"/>
                </a:ext>
              </a:extLst>
            </p:cNvPr>
            <p:cNvSpPr/>
            <p:nvPr/>
          </p:nvSpPr>
          <p:spPr>
            <a:xfrm>
              <a:off x="9920517" y="933792"/>
              <a:ext cx="1244600" cy="4268783"/>
            </a:xfrm>
            <a:prstGeom prst="rect">
              <a:avLst/>
            </a:prstGeom>
            <a:solidFill>
              <a:schemeClr val="accent5">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82BC311-832D-4F9F-9AF0-EE3FA0FB2F63}"/>
                </a:ext>
              </a:extLst>
            </p:cNvPr>
            <p:cNvCxnSpPr>
              <a:cxnSpLocks/>
              <a:stCxn id="5" idx="1"/>
            </p:cNvCxnSpPr>
            <p:nvPr/>
          </p:nvCxnSpPr>
          <p:spPr>
            <a:xfrm>
              <a:off x="2788566" y="1378339"/>
              <a:ext cx="3351878" cy="3095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AB76C57-9115-4B4C-ABD5-57A205604E31}"/>
                </a:ext>
              </a:extLst>
            </p:cNvPr>
            <p:cNvCxnSpPr>
              <a:cxnSpLocks/>
            </p:cNvCxnSpPr>
            <p:nvPr/>
          </p:nvCxnSpPr>
          <p:spPr>
            <a:xfrm>
              <a:off x="7422239" y="1378338"/>
              <a:ext cx="2498278" cy="6458"/>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51DD019-C5F8-4D89-ADD2-5AC4C00D7F8E}"/>
                </a:ext>
              </a:extLst>
            </p:cNvPr>
            <p:cNvCxnSpPr>
              <a:cxnSpLocks/>
            </p:cNvCxnSpPr>
            <p:nvPr/>
          </p:nvCxnSpPr>
          <p:spPr>
            <a:xfrm flipV="1">
              <a:off x="11178728" y="1377824"/>
              <a:ext cx="693958" cy="6972"/>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D53CF25-3C89-47EF-9C66-049C9998DB44}"/>
                </a:ext>
              </a:extLst>
            </p:cNvPr>
            <p:cNvCxnSpPr>
              <a:cxnSpLocks/>
            </p:cNvCxnSpPr>
            <p:nvPr/>
          </p:nvCxnSpPr>
          <p:spPr>
            <a:xfrm>
              <a:off x="2768603" y="2455772"/>
              <a:ext cx="3374562" cy="3227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9F131FA-35CA-49C5-8301-D8EC380F62CB}"/>
                </a:ext>
              </a:extLst>
            </p:cNvPr>
            <p:cNvCxnSpPr>
              <a:cxnSpLocks/>
            </p:cNvCxnSpPr>
            <p:nvPr/>
          </p:nvCxnSpPr>
          <p:spPr>
            <a:xfrm>
              <a:off x="7422239" y="2487534"/>
              <a:ext cx="2498278" cy="395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128FB15-DD3B-4776-8E2B-9E3FEBDB0E56}"/>
                </a:ext>
              </a:extLst>
            </p:cNvPr>
            <p:cNvCxnSpPr>
              <a:cxnSpLocks/>
            </p:cNvCxnSpPr>
            <p:nvPr/>
          </p:nvCxnSpPr>
          <p:spPr>
            <a:xfrm>
              <a:off x="11160583" y="2487534"/>
              <a:ext cx="712103" cy="0"/>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223A947-778B-4AB1-8EE3-16B5FDE28883}"/>
                </a:ext>
              </a:extLst>
            </p:cNvPr>
            <p:cNvCxnSpPr>
              <a:cxnSpLocks/>
            </p:cNvCxnSpPr>
            <p:nvPr/>
          </p:nvCxnSpPr>
          <p:spPr>
            <a:xfrm flipV="1">
              <a:off x="7416796" y="3612195"/>
              <a:ext cx="2503721" cy="2946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6D63433-2D58-41BB-BA43-B0E8F90992B5}"/>
                </a:ext>
              </a:extLst>
            </p:cNvPr>
            <p:cNvCxnSpPr>
              <a:cxnSpLocks/>
            </p:cNvCxnSpPr>
            <p:nvPr/>
          </p:nvCxnSpPr>
          <p:spPr>
            <a:xfrm flipV="1">
              <a:off x="11178728" y="3634990"/>
              <a:ext cx="712099" cy="6674"/>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A49C647-FEC9-47B3-BF15-CFE10D5DF404}"/>
                </a:ext>
              </a:extLst>
            </p:cNvPr>
            <p:cNvCxnSpPr>
              <a:cxnSpLocks/>
            </p:cNvCxnSpPr>
            <p:nvPr/>
          </p:nvCxnSpPr>
          <p:spPr>
            <a:xfrm>
              <a:off x="7416796" y="4739057"/>
              <a:ext cx="2503721" cy="0"/>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36A528E-753E-4483-88EC-6567E954607B}"/>
                </a:ext>
              </a:extLst>
            </p:cNvPr>
            <p:cNvCxnSpPr>
              <a:cxnSpLocks/>
            </p:cNvCxnSpPr>
            <p:nvPr/>
          </p:nvCxnSpPr>
          <p:spPr>
            <a:xfrm>
              <a:off x="11160583" y="4739057"/>
              <a:ext cx="688519" cy="5643"/>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30236D8-04A7-427A-8320-B10A38335030}"/>
                </a:ext>
              </a:extLst>
            </p:cNvPr>
            <p:cNvSpPr txBox="1"/>
            <p:nvPr/>
          </p:nvSpPr>
          <p:spPr>
            <a:xfrm>
              <a:off x="3629478" y="1023741"/>
              <a:ext cx="1398816" cy="400110"/>
            </a:xfrm>
            <a:prstGeom prst="rect">
              <a:avLst/>
            </a:prstGeom>
            <a:noFill/>
          </p:spPr>
          <p:txBody>
            <a:bodyPr wrap="square" rtlCol="0">
              <a:spAutoFit/>
            </a:bodyPr>
            <a:lstStyle/>
            <a:p>
              <a:r>
                <a:rPr lang="en-US" sz="2000" b="1" dirty="0"/>
                <a:t>Frame 1.1</a:t>
              </a:r>
            </a:p>
          </p:txBody>
        </p:sp>
        <p:sp>
          <p:nvSpPr>
            <p:cNvPr id="27" name="TextBox 26">
              <a:extLst>
                <a:ext uri="{FF2B5EF4-FFF2-40B4-BE49-F238E27FC236}">
                  <a16:creationId xmlns:a16="http://schemas.microsoft.com/office/drawing/2014/main" id="{DEF5C6BC-59E4-4045-BD71-13FDCB0FFD75}"/>
                </a:ext>
              </a:extLst>
            </p:cNvPr>
            <p:cNvSpPr txBox="1"/>
            <p:nvPr/>
          </p:nvSpPr>
          <p:spPr>
            <a:xfrm>
              <a:off x="11128825" y="1023741"/>
              <a:ext cx="910775" cy="400110"/>
            </a:xfrm>
            <a:prstGeom prst="rect">
              <a:avLst/>
            </a:prstGeom>
            <a:noFill/>
          </p:spPr>
          <p:txBody>
            <a:bodyPr wrap="square" rtlCol="0">
              <a:spAutoFit/>
            </a:bodyPr>
            <a:lstStyle/>
            <a:p>
              <a:r>
                <a:rPr lang="en-US" sz="2000" b="1" dirty="0"/>
                <a:t>Time</a:t>
              </a:r>
            </a:p>
          </p:txBody>
        </p:sp>
        <p:sp>
          <p:nvSpPr>
            <p:cNvPr id="28" name="TextBox 27">
              <a:extLst>
                <a:ext uri="{FF2B5EF4-FFF2-40B4-BE49-F238E27FC236}">
                  <a16:creationId xmlns:a16="http://schemas.microsoft.com/office/drawing/2014/main" id="{AB61EDDA-B96D-445E-A181-9E5B7943D0F5}"/>
                </a:ext>
              </a:extLst>
            </p:cNvPr>
            <p:cNvSpPr txBox="1"/>
            <p:nvPr/>
          </p:nvSpPr>
          <p:spPr>
            <a:xfrm>
              <a:off x="4869534" y="2129497"/>
              <a:ext cx="1398816" cy="400110"/>
            </a:xfrm>
            <a:prstGeom prst="rect">
              <a:avLst/>
            </a:prstGeom>
            <a:noFill/>
          </p:spPr>
          <p:txBody>
            <a:bodyPr wrap="square" rtlCol="0">
              <a:spAutoFit/>
            </a:bodyPr>
            <a:lstStyle/>
            <a:p>
              <a:r>
                <a:rPr lang="en-US" sz="2000" b="1" dirty="0"/>
                <a:t>Frame 2.1</a:t>
              </a:r>
            </a:p>
          </p:txBody>
        </p:sp>
        <p:sp>
          <p:nvSpPr>
            <p:cNvPr id="30" name="TextBox 29">
              <a:extLst>
                <a:ext uri="{FF2B5EF4-FFF2-40B4-BE49-F238E27FC236}">
                  <a16:creationId xmlns:a16="http://schemas.microsoft.com/office/drawing/2014/main" id="{C47C8617-75FF-4590-8F2A-3842FCA1EFA4}"/>
                </a:ext>
              </a:extLst>
            </p:cNvPr>
            <p:cNvSpPr txBox="1"/>
            <p:nvPr/>
          </p:nvSpPr>
          <p:spPr>
            <a:xfrm>
              <a:off x="8613321" y="2059051"/>
              <a:ext cx="1398816" cy="400110"/>
            </a:xfrm>
            <a:prstGeom prst="rect">
              <a:avLst/>
            </a:prstGeom>
            <a:noFill/>
          </p:spPr>
          <p:txBody>
            <a:bodyPr wrap="square" rtlCol="0">
              <a:spAutoFit/>
            </a:bodyPr>
            <a:lstStyle/>
            <a:p>
              <a:r>
                <a:rPr lang="en-US" sz="2000" b="1" dirty="0"/>
                <a:t>Frame 2.2</a:t>
              </a:r>
            </a:p>
          </p:txBody>
        </p:sp>
        <p:sp>
          <p:nvSpPr>
            <p:cNvPr id="32" name="TextBox 31">
              <a:extLst>
                <a:ext uri="{FF2B5EF4-FFF2-40B4-BE49-F238E27FC236}">
                  <a16:creationId xmlns:a16="http://schemas.microsoft.com/office/drawing/2014/main" id="{0BA8C76A-6B2A-4A49-93AA-63B9AA355A24}"/>
                </a:ext>
              </a:extLst>
            </p:cNvPr>
            <p:cNvSpPr txBox="1"/>
            <p:nvPr/>
          </p:nvSpPr>
          <p:spPr>
            <a:xfrm>
              <a:off x="7364181" y="4357561"/>
              <a:ext cx="1398816" cy="400110"/>
            </a:xfrm>
            <a:prstGeom prst="rect">
              <a:avLst/>
            </a:prstGeom>
            <a:noFill/>
          </p:spPr>
          <p:txBody>
            <a:bodyPr wrap="square" rtlCol="0">
              <a:spAutoFit/>
            </a:bodyPr>
            <a:lstStyle/>
            <a:p>
              <a:r>
                <a:rPr lang="en-US" sz="2000" b="1" dirty="0"/>
                <a:t>Frame 4.1</a:t>
              </a:r>
            </a:p>
          </p:txBody>
        </p:sp>
        <p:sp>
          <p:nvSpPr>
            <p:cNvPr id="33" name="TextBox 32">
              <a:extLst>
                <a:ext uri="{FF2B5EF4-FFF2-40B4-BE49-F238E27FC236}">
                  <a16:creationId xmlns:a16="http://schemas.microsoft.com/office/drawing/2014/main" id="{0AE190BB-51E3-4920-9D3E-E459CAAB5B39}"/>
                </a:ext>
              </a:extLst>
            </p:cNvPr>
            <p:cNvSpPr txBox="1"/>
            <p:nvPr/>
          </p:nvSpPr>
          <p:spPr>
            <a:xfrm>
              <a:off x="11221362" y="3262219"/>
              <a:ext cx="910775" cy="400110"/>
            </a:xfrm>
            <a:prstGeom prst="rect">
              <a:avLst/>
            </a:prstGeom>
            <a:noFill/>
          </p:spPr>
          <p:txBody>
            <a:bodyPr wrap="square" rtlCol="0">
              <a:spAutoFit/>
            </a:bodyPr>
            <a:lstStyle/>
            <a:p>
              <a:r>
                <a:rPr lang="en-US" sz="2000" b="1" dirty="0"/>
                <a:t>Time</a:t>
              </a:r>
            </a:p>
          </p:txBody>
        </p:sp>
        <p:cxnSp>
          <p:nvCxnSpPr>
            <p:cNvPr id="34" name="Straight Connector 33">
              <a:extLst>
                <a:ext uri="{FF2B5EF4-FFF2-40B4-BE49-F238E27FC236}">
                  <a16:creationId xmlns:a16="http://schemas.microsoft.com/office/drawing/2014/main" id="{E5329764-CAA2-421F-B503-B210B39ADCC0}"/>
                </a:ext>
              </a:extLst>
            </p:cNvPr>
            <p:cNvCxnSpPr/>
            <p:nvPr/>
          </p:nvCxnSpPr>
          <p:spPr>
            <a:xfrm>
              <a:off x="3643086" y="940259"/>
              <a:ext cx="0" cy="42558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8EB37FA-382E-4B52-8A1A-D413C9290E8F}"/>
                </a:ext>
              </a:extLst>
            </p:cNvPr>
            <p:cNvCxnSpPr/>
            <p:nvPr/>
          </p:nvCxnSpPr>
          <p:spPr>
            <a:xfrm>
              <a:off x="4955721" y="976306"/>
              <a:ext cx="0" cy="42558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E6200EF-B031-48B2-8632-C5F95C6065E7}"/>
                </a:ext>
              </a:extLst>
            </p:cNvPr>
            <p:cNvCxnSpPr/>
            <p:nvPr/>
          </p:nvCxnSpPr>
          <p:spPr>
            <a:xfrm>
              <a:off x="8662305" y="946724"/>
              <a:ext cx="0" cy="42558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4C95170-AAB8-4C09-B4DE-F5621916ED06}"/>
                </a:ext>
              </a:extLst>
            </p:cNvPr>
            <p:cNvSpPr txBox="1"/>
            <p:nvPr/>
          </p:nvSpPr>
          <p:spPr>
            <a:xfrm>
              <a:off x="11221362" y="4387573"/>
              <a:ext cx="910775" cy="400110"/>
            </a:xfrm>
            <a:prstGeom prst="rect">
              <a:avLst/>
            </a:prstGeom>
            <a:noFill/>
          </p:spPr>
          <p:txBody>
            <a:bodyPr wrap="square" rtlCol="0">
              <a:spAutoFit/>
            </a:bodyPr>
            <a:lstStyle/>
            <a:p>
              <a:r>
                <a:rPr lang="en-US" sz="2000" b="1" dirty="0"/>
                <a:t>Time</a:t>
              </a:r>
            </a:p>
          </p:txBody>
        </p:sp>
        <p:sp>
          <p:nvSpPr>
            <p:cNvPr id="58" name="TextBox 57">
              <a:extLst>
                <a:ext uri="{FF2B5EF4-FFF2-40B4-BE49-F238E27FC236}">
                  <a16:creationId xmlns:a16="http://schemas.microsoft.com/office/drawing/2014/main" id="{64A71E19-2DA5-4554-AB67-708B4B634F83}"/>
                </a:ext>
              </a:extLst>
            </p:cNvPr>
            <p:cNvSpPr txBox="1"/>
            <p:nvPr/>
          </p:nvSpPr>
          <p:spPr>
            <a:xfrm>
              <a:off x="11188256" y="2055662"/>
              <a:ext cx="910775" cy="400110"/>
            </a:xfrm>
            <a:prstGeom prst="rect">
              <a:avLst/>
            </a:prstGeom>
            <a:noFill/>
          </p:spPr>
          <p:txBody>
            <a:bodyPr wrap="square" rtlCol="0">
              <a:spAutoFit/>
            </a:bodyPr>
            <a:lstStyle/>
            <a:p>
              <a:r>
                <a:rPr lang="en-US" sz="2000" b="1" dirty="0"/>
                <a:t>Time</a:t>
              </a:r>
            </a:p>
          </p:txBody>
        </p:sp>
        <p:sp>
          <p:nvSpPr>
            <p:cNvPr id="59" name="TextBox 58">
              <a:extLst>
                <a:ext uri="{FF2B5EF4-FFF2-40B4-BE49-F238E27FC236}">
                  <a16:creationId xmlns:a16="http://schemas.microsoft.com/office/drawing/2014/main" id="{E1072CD0-D60B-4FA0-91B2-24FDD982D7A8}"/>
                </a:ext>
              </a:extLst>
            </p:cNvPr>
            <p:cNvSpPr txBox="1"/>
            <p:nvPr/>
          </p:nvSpPr>
          <p:spPr>
            <a:xfrm>
              <a:off x="9873344" y="3169102"/>
              <a:ext cx="1398816" cy="400110"/>
            </a:xfrm>
            <a:prstGeom prst="rect">
              <a:avLst/>
            </a:prstGeom>
            <a:noFill/>
          </p:spPr>
          <p:txBody>
            <a:bodyPr wrap="square" rtlCol="0">
              <a:spAutoFit/>
            </a:bodyPr>
            <a:lstStyle/>
            <a:p>
              <a:r>
                <a:rPr lang="en-US" sz="2000" b="1" dirty="0"/>
                <a:t>Frame 3.2</a:t>
              </a:r>
            </a:p>
          </p:txBody>
        </p:sp>
        <p:sp>
          <p:nvSpPr>
            <p:cNvPr id="60" name="TextBox 59">
              <a:extLst>
                <a:ext uri="{FF2B5EF4-FFF2-40B4-BE49-F238E27FC236}">
                  <a16:creationId xmlns:a16="http://schemas.microsoft.com/office/drawing/2014/main" id="{1F7C5BD4-D6AB-4F33-A965-51457183FB35}"/>
                </a:ext>
              </a:extLst>
            </p:cNvPr>
            <p:cNvSpPr txBox="1"/>
            <p:nvPr/>
          </p:nvSpPr>
          <p:spPr>
            <a:xfrm>
              <a:off x="9859737" y="4366908"/>
              <a:ext cx="1398816" cy="400110"/>
            </a:xfrm>
            <a:prstGeom prst="rect">
              <a:avLst/>
            </a:prstGeom>
            <a:noFill/>
          </p:spPr>
          <p:txBody>
            <a:bodyPr wrap="square" rtlCol="0">
              <a:spAutoFit/>
            </a:bodyPr>
            <a:lstStyle/>
            <a:p>
              <a:r>
                <a:rPr lang="en-US" sz="2000" b="1" dirty="0"/>
                <a:t>Frame 4.2</a:t>
              </a:r>
            </a:p>
          </p:txBody>
        </p:sp>
        <p:cxnSp>
          <p:nvCxnSpPr>
            <p:cNvPr id="64" name="Straight Connector 63">
              <a:extLst>
                <a:ext uri="{FF2B5EF4-FFF2-40B4-BE49-F238E27FC236}">
                  <a16:creationId xmlns:a16="http://schemas.microsoft.com/office/drawing/2014/main" id="{C5AACDF0-5341-440B-A683-B074DE9604EF}"/>
                </a:ext>
              </a:extLst>
            </p:cNvPr>
            <p:cNvCxnSpPr>
              <a:cxnSpLocks/>
            </p:cNvCxnSpPr>
            <p:nvPr/>
          </p:nvCxnSpPr>
          <p:spPr>
            <a:xfrm>
              <a:off x="2768603" y="3626929"/>
              <a:ext cx="3385452" cy="4289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5A78F04-EA66-46BB-84C2-29CF8F567457}"/>
                </a:ext>
              </a:extLst>
            </p:cNvPr>
            <p:cNvCxnSpPr>
              <a:cxnSpLocks/>
            </p:cNvCxnSpPr>
            <p:nvPr/>
          </p:nvCxnSpPr>
          <p:spPr>
            <a:xfrm>
              <a:off x="2768603" y="4734786"/>
              <a:ext cx="3392703" cy="1334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D4FA8EF0-4C33-48D7-BE30-43E1184F659E}"/>
                </a:ext>
              </a:extLst>
            </p:cNvPr>
            <p:cNvSpPr txBox="1"/>
            <p:nvPr/>
          </p:nvSpPr>
          <p:spPr>
            <a:xfrm>
              <a:off x="6096000" y="3283773"/>
              <a:ext cx="1398816" cy="400110"/>
            </a:xfrm>
            <a:prstGeom prst="rect">
              <a:avLst/>
            </a:prstGeom>
            <a:noFill/>
          </p:spPr>
          <p:txBody>
            <a:bodyPr wrap="square" rtlCol="0">
              <a:spAutoFit/>
            </a:bodyPr>
            <a:lstStyle/>
            <a:p>
              <a:r>
                <a:rPr lang="en-US" sz="2000" b="1" dirty="0"/>
                <a:t>Frame 3.1</a:t>
              </a:r>
            </a:p>
          </p:txBody>
        </p:sp>
        <p:sp>
          <p:nvSpPr>
            <p:cNvPr id="71" name="TextBox 70">
              <a:extLst>
                <a:ext uri="{FF2B5EF4-FFF2-40B4-BE49-F238E27FC236}">
                  <a16:creationId xmlns:a16="http://schemas.microsoft.com/office/drawing/2014/main" id="{F4C8BFC9-0642-4979-8588-1D493276A0EF}"/>
                </a:ext>
              </a:extLst>
            </p:cNvPr>
            <p:cNvSpPr txBox="1"/>
            <p:nvPr/>
          </p:nvSpPr>
          <p:spPr>
            <a:xfrm>
              <a:off x="3651246" y="4874005"/>
              <a:ext cx="1149361" cy="400110"/>
            </a:xfrm>
            <a:prstGeom prst="rect">
              <a:avLst/>
            </a:prstGeom>
            <a:noFill/>
          </p:spPr>
          <p:txBody>
            <a:bodyPr wrap="square" rtlCol="0">
              <a:spAutoFit/>
            </a:bodyPr>
            <a:lstStyle/>
            <a:p>
              <a:pPr algn="ctr"/>
              <a:r>
                <a:rPr lang="en-US" sz="2000" b="1" dirty="0"/>
                <a:t>Slot 1</a:t>
              </a:r>
            </a:p>
          </p:txBody>
        </p:sp>
        <p:sp>
          <p:nvSpPr>
            <p:cNvPr id="72" name="TextBox 71">
              <a:extLst>
                <a:ext uri="{FF2B5EF4-FFF2-40B4-BE49-F238E27FC236}">
                  <a16:creationId xmlns:a16="http://schemas.microsoft.com/office/drawing/2014/main" id="{7CA15D20-53F1-466F-BEE0-F25A00A68612}"/>
                </a:ext>
              </a:extLst>
            </p:cNvPr>
            <p:cNvSpPr txBox="1"/>
            <p:nvPr/>
          </p:nvSpPr>
          <p:spPr>
            <a:xfrm>
              <a:off x="4963880" y="4842669"/>
              <a:ext cx="1149361" cy="400110"/>
            </a:xfrm>
            <a:prstGeom prst="rect">
              <a:avLst/>
            </a:prstGeom>
            <a:noFill/>
          </p:spPr>
          <p:txBody>
            <a:bodyPr wrap="square" rtlCol="0">
              <a:spAutoFit/>
            </a:bodyPr>
            <a:lstStyle/>
            <a:p>
              <a:pPr algn="ctr"/>
              <a:r>
                <a:rPr lang="en-US" sz="2000" b="1" dirty="0"/>
                <a:t>Slot 2</a:t>
              </a:r>
            </a:p>
          </p:txBody>
        </p:sp>
        <p:sp>
          <p:nvSpPr>
            <p:cNvPr id="73" name="TextBox 72">
              <a:extLst>
                <a:ext uri="{FF2B5EF4-FFF2-40B4-BE49-F238E27FC236}">
                  <a16:creationId xmlns:a16="http://schemas.microsoft.com/office/drawing/2014/main" id="{5723C8AA-C720-4569-92C2-54C2102EE2E1}"/>
                </a:ext>
              </a:extLst>
            </p:cNvPr>
            <p:cNvSpPr txBox="1"/>
            <p:nvPr/>
          </p:nvSpPr>
          <p:spPr>
            <a:xfrm>
              <a:off x="6160844" y="4853474"/>
              <a:ext cx="1149361" cy="400110"/>
            </a:xfrm>
            <a:prstGeom prst="rect">
              <a:avLst/>
            </a:prstGeom>
            <a:noFill/>
          </p:spPr>
          <p:txBody>
            <a:bodyPr wrap="square" rtlCol="0">
              <a:spAutoFit/>
            </a:bodyPr>
            <a:lstStyle/>
            <a:p>
              <a:pPr algn="ctr"/>
              <a:r>
                <a:rPr lang="en-US" sz="2000" b="1" dirty="0"/>
                <a:t>Slot 3</a:t>
              </a:r>
            </a:p>
          </p:txBody>
        </p:sp>
        <p:sp>
          <p:nvSpPr>
            <p:cNvPr id="74" name="TextBox 73">
              <a:extLst>
                <a:ext uri="{FF2B5EF4-FFF2-40B4-BE49-F238E27FC236}">
                  <a16:creationId xmlns:a16="http://schemas.microsoft.com/office/drawing/2014/main" id="{32D3459D-AD7D-4F43-B5BA-54D62D8A2BB9}"/>
                </a:ext>
              </a:extLst>
            </p:cNvPr>
            <p:cNvSpPr txBox="1"/>
            <p:nvPr/>
          </p:nvSpPr>
          <p:spPr>
            <a:xfrm>
              <a:off x="7417248" y="4853474"/>
              <a:ext cx="1149361" cy="400110"/>
            </a:xfrm>
            <a:prstGeom prst="rect">
              <a:avLst/>
            </a:prstGeom>
            <a:noFill/>
          </p:spPr>
          <p:txBody>
            <a:bodyPr wrap="square" rtlCol="0">
              <a:spAutoFit/>
            </a:bodyPr>
            <a:lstStyle/>
            <a:p>
              <a:pPr algn="ctr"/>
              <a:r>
                <a:rPr lang="en-US" sz="2000" b="1" dirty="0"/>
                <a:t>Slot 4</a:t>
              </a:r>
            </a:p>
          </p:txBody>
        </p:sp>
        <p:sp>
          <p:nvSpPr>
            <p:cNvPr id="75" name="TextBox 74">
              <a:extLst>
                <a:ext uri="{FF2B5EF4-FFF2-40B4-BE49-F238E27FC236}">
                  <a16:creationId xmlns:a16="http://schemas.microsoft.com/office/drawing/2014/main" id="{2CDB9819-F972-4F7A-95B3-12BD2B427398}"/>
                </a:ext>
              </a:extLst>
            </p:cNvPr>
            <p:cNvSpPr txBox="1"/>
            <p:nvPr/>
          </p:nvSpPr>
          <p:spPr>
            <a:xfrm>
              <a:off x="8744848" y="4842669"/>
              <a:ext cx="1149361" cy="400110"/>
            </a:xfrm>
            <a:prstGeom prst="rect">
              <a:avLst/>
            </a:prstGeom>
            <a:noFill/>
          </p:spPr>
          <p:txBody>
            <a:bodyPr wrap="square" rtlCol="0">
              <a:spAutoFit/>
            </a:bodyPr>
            <a:lstStyle/>
            <a:p>
              <a:pPr algn="ctr"/>
              <a:r>
                <a:rPr lang="en-US" sz="2000" b="1" dirty="0"/>
                <a:t>Slot 5</a:t>
              </a:r>
            </a:p>
          </p:txBody>
        </p:sp>
        <p:sp>
          <p:nvSpPr>
            <p:cNvPr id="76" name="TextBox 75">
              <a:extLst>
                <a:ext uri="{FF2B5EF4-FFF2-40B4-BE49-F238E27FC236}">
                  <a16:creationId xmlns:a16="http://schemas.microsoft.com/office/drawing/2014/main" id="{39FE639A-4F47-4380-9A55-EC6340E0CEE1}"/>
                </a:ext>
              </a:extLst>
            </p:cNvPr>
            <p:cNvSpPr txBox="1"/>
            <p:nvPr/>
          </p:nvSpPr>
          <p:spPr>
            <a:xfrm>
              <a:off x="9994903" y="4853474"/>
              <a:ext cx="1149361" cy="400110"/>
            </a:xfrm>
            <a:prstGeom prst="rect">
              <a:avLst/>
            </a:prstGeom>
            <a:noFill/>
          </p:spPr>
          <p:txBody>
            <a:bodyPr wrap="square" rtlCol="0">
              <a:spAutoFit/>
            </a:bodyPr>
            <a:lstStyle/>
            <a:p>
              <a:pPr algn="ctr"/>
              <a:r>
                <a:rPr lang="en-US" sz="2000" b="1" dirty="0"/>
                <a:t>Slot 6</a:t>
              </a:r>
            </a:p>
          </p:txBody>
        </p:sp>
        <p:sp>
          <p:nvSpPr>
            <p:cNvPr id="77" name="TextBox 76">
              <a:extLst>
                <a:ext uri="{FF2B5EF4-FFF2-40B4-BE49-F238E27FC236}">
                  <a16:creationId xmlns:a16="http://schemas.microsoft.com/office/drawing/2014/main" id="{0DAA3430-028B-44F0-80B9-EFBD0DDE8E8F}"/>
                </a:ext>
              </a:extLst>
            </p:cNvPr>
            <p:cNvSpPr txBox="1"/>
            <p:nvPr/>
          </p:nvSpPr>
          <p:spPr>
            <a:xfrm>
              <a:off x="5568942" y="533682"/>
              <a:ext cx="2601691" cy="400110"/>
            </a:xfrm>
            <a:prstGeom prst="rect">
              <a:avLst/>
            </a:prstGeom>
            <a:noFill/>
          </p:spPr>
          <p:txBody>
            <a:bodyPr wrap="square" rtlCol="0">
              <a:spAutoFit/>
            </a:bodyPr>
            <a:lstStyle/>
            <a:p>
              <a:pPr algn="ctr"/>
              <a:r>
                <a:rPr lang="en-US" sz="2000" b="1" dirty="0"/>
                <a:t>Collison Duration</a:t>
              </a:r>
            </a:p>
          </p:txBody>
        </p:sp>
        <p:sp>
          <p:nvSpPr>
            <p:cNvPr id="78" name="TextBox 77">
              <a:extLst>
                <a:ext uri="{FF2B5EF4-FFF2-40B4-BE49-F238E27FC236}">
                  <a16:creationId xmlns:a16="http://schemas.microsoft.com/office/drawing/2014/main" id="{FC491ADB-2F3F-44BA-A4D2-E5148BA4FDAB}"/>
                </a:ext>
              </a:extLst>
            </p:cNvPr>
            <p:cNvSpPr txBox="1"/>
            <p:nvPr/>
          </p:nvSpPr>
          <p:spPr>
            <a:xfrm>
              <a:off x="9247411" y="540195"/>
              <a:ext cx="2601691" cy="400110"/>
            </a:xfrm>
            <a:prstGeom prst="rect">
              <a:avLst/>
            </a:prstGeom>
            <a:noFill/>
          </p:spPr>
          <p:txBody>
            <a:bodyPr wrap="square" rtlCol="0">
              <a:spAutoFit/>
            </a:bodyPr>
            <a:lstStyle/>
            <a:p>
              <a:pPr algn="ctr"/>
              <a:r>
                <a:rPr lang="en-US" sz="2000" b="1" dirty="0"/>
                <a:t>Collison Duration</a:t>
              </a:r>
            </a:p>
          </p:txBody>
        </p:sp>
      </p:grpSp>
      <p:sp>
        <p:nvSpPr>
          <p:cNvPr id="79" name="Rectangle 78">
            <a:extLst>
              <a:ext uri="{FF2B5EF4-FFF2-40B4-BE49-F238E27FC236}">
                <a16:creationId xmlns:a16="http://schemas.microsoft.com/office/drawing/2014/main" id="{A94FB3F0-A7DE-4CB3-A278-F0AC134B62B6}"/>
              </a:ext>
            </a:extLst>
          </p:cNvPr>
          <p:cNvSpPr/>
          <p:nvPr/>
        </p:nvSpPr>
        <p:spPr>
          <a:xfrm>
            <a:off x="510720" y="5346390"/>
            <a:ext cx="11711215" cy="1528624"/>
          </a:xfrm>
          <a:prstGeom prst="rect">
            <a:avLst/>
          </a:prstGeom>
        </p:spPr>
        <p:txBody>
          <a:bodyPr wrap="square">
            <a:spAutoFit/>
          </a:bodyPr>
          <a:lstStyle/>
          <a:p>
            <a:pPr>
              <a:lnSpc>
                <a:spcPts val="2800"/>
              </a:lnSpc>
            </a:pPr>
            <a:r>
              <a:rPr lang="en-US" sz="2400" b="1" dirty="0">
                <a:cs typeface="Times New Roman" panose="02020603050405020304" pitchFamily="18" charset="0"/>
              </a:rPr>
              <a:t>Maximum throughput occurs in the slotted Aloha when G = 1 that is 37%.</a:t>
            </a:r>
          </a:p>
          <a:p>
            <a:pPr>
              <a:lnSpc>
                <a:spcPts val="2800"/>
              </a:lnSpc>
            </a:pPr>
            <a:r>
              <a:rPr lang="en-US" sz="2400" b="1" dirty="0">
                <a:cs typeface="Times New Roman" panose="02020603050405020304" pitchFamily="18" charset="0"/>
              </a:rPr>
              <a:t>The probability of successfully transmitting the data frame in the slotted Aloha is S = G * e ^ - G.</a:t>
            </a:r>
          </a:p>
          <a:p>
            <a:pPr>
              <a:lnSpc>
                <a:spcPts val="2800"/>
              </a:lnSpc>
            </a:pPr>
            <a:r>
              <a:rPr lang="en-US" sz="2400" b="1" dirty="0">
                <a:cs typeface="Times New Roman" panose="02020603050405020304" pitchFamily="18" charset="0"/>
              </a:rPr>
              <a:t>The total vulnerable time required in slotted Aloha is Tfr.</a:t>
            </a:r>
          </a:p>
        </p:txBody>
      </p:sp>
    </p:spTree>
    <p:extLst>
      <p:ext uri="{BB962C8B-B14F-4D97-AF65-F5344CB8AC3E}">
        <p14:creationId xmlns:p14="http://schemas.microsoft.com/office/powerpoint/2010/main" val="214963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9901" y="533400"/>
            <a:ext cx="9029700" cy="2246769"/>
          </a:xfrm>
          <a:prstGeom prst="rect">
            <a:avLst/>
          </a:prstGeom>
          <a:noFill/>
        </p:spPr>
        <p:txBody>
          <a:bodyPr wrap="square">
            <a:spAutoFit/>
          </a:bodyPr>
          <a:lstStyle/>
          <a:p>
            <a:pPr>
              <a:lnSpc>
                <a:spcPts val="2800"/>
              </a:lnSpc>
            </a:pPr>
            <a:r>
              <a:rPr lang="en-US" sz="2800" b="1" dirty="0">
                <a:cs typeface="Times New Roman" panose="02020603050405020304" pitchFamily="18" charset="0"/>
              </a:rPr>
              <a:t>A group of N stations share 100 Kbps slotted ALOHA channel. Each station output a 500 bits frame on an average of 5000 </a:t>
            </a:r>
            <a:r>
              <a:rPr lang="en-US" sz="2800" b="1" dirty="0" err="1">
                <a:cs typeface="Times New Roman" panose="02020603050405020304" pitchFamily="18" charset="0"/>
              </a:rPr>
              <a:t>ms</a:t>
            </a:r>
            <a:r>
              <a:rPr lang="en-US" sz="2800" b="1" dirty="0">
                <a:cs typeface="Times New Roman" panose="02020603050405020304" pitchFamily="18" charset="0"/>
              </a:rPr>
              <a:t> even if previous one has not been sent. What is the required value of N?</a:t>
            </a:r>
          </a:p>
          <a:p>
            <a:pPr>
              <a:lnSpc>
                <a:spcPts val="2800"/>
              </a:lnSpc>
            </a:pPr>
            <a:r>
              <a:rPr lang="en-US" sz="2800" b="1" dirty="0">
                <a:solidFill>
                  <a:srgbClr val="002060"/>
                </a:solidFill>
                <a:cs typeface="Times New Roman" panose="02020603050405020304" pitchFamily="18" charset="0"/>
              </a:rPr>
              <a:t>Solution:</a:t>
            </a:r>
          </a:p>
        </p:txBody>
      </p:sp>
      <p:sp>
        <p:nvSpPr>
          <p:cNvPr id="4" name="Title 1">
            <a:extLst>
              <a:ext uri="{FF2B5EF4-FFF2-40B4-BE49-F238E27FC236}">
                <a16:creationId xmlns:a16="http://schemas.microsoft.com/office/drawing/2014/main" id="{62BD94B7-4055-4F0A-8541-6CB71A4A2628}"/>
              </a:ext>
            </a:extLst>
          </p:cNvPr>
          <p:cNvSpPr>
            <a:spLocks noGrp="1"/>
          </p:cNvSpPr>
          <p:nvPr>
            <p:ph type="title"/>
          </p:nvPr>
        </p:nvSpPr>
        <p:spPr>
          <a:xfrm>
            <a:off x="0" y="38476"/>
            <a:ext cx="12192000" cy="672723"/>
          </a:xfrm>
        </p:spPr>
        <p:txBody>
          <a:bodyPr>
            <a:noAutofit/>
          </a:bodyPr>
          <a:lstStyle/>
          <a:p>
            <a:pPr algn="ctr"/>
            <a:r>
              <a:rPr lang="en-US" sz="4000" b="1" dirty="0">
                <a:solidFill>
                  <a:srgbClr val="5A0000"/>
                </a:solidFill>
                <a:latin typeface="Arial" panose="020B0604020202020204" pitchFamily="34" charset="0"/>
                <a:cs typeface="Arial" panose="020B0604020202020204" pitchFamily="34" charset="0"/>
              </a:rPr>
              <a:t>ALOHA</a:t>
            </a:r>
            <a:endParaRPr lang="en-IN" sz="4000" b="1" dirty="0">
              <a:solidFill>
                <a:srgbClr val="5A00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7289B8E-01BE-4C30-A5EA-72E8907369B0}"/>
              </a:ext>
            </a:extLst>
          </p:cNvPr>
          <p:cNvSpPr txBox="1"/>
          <p:nvPr/>
        </p:nvSpPr>
        <p:spPr>
          <a:xfrm>
            <a:off x="5136152" y="2611796"/>
            <a:ext cx="5893797" cy="4093428"/>
          </a:xfrm>
          <a:prstGeom prst="rect">
            <a:avLst/>
          </a:prstGeom>
          <a:noFill/>
        </p:spPr>
        <p:txBody>
          <a:bodyPr wrap="square">
            <a:spAutoFit/>
          </a:bodyPr>
          <a:lstStyle/>
          <a:p>
            <a:pPr algn="just">
              <a:lnSpc>
                <a:spcPts val="2600"/>
              </a:lnSpc>
            </a:pPr>
            <a:r>
              <a:rPr lang="en-US" sz="2800" b="1" dirty="0">
                <a:cs typeface="Times New Roman" panose="02020603050405020304" pitchFamily="18" charset="0"/>
              </a:rPr>
              <a:t>Throughput of one station-</a:t>
            </a:r>
          </a:p>
          <a:p>
            <a:pPr algn="just">
              <a:lnSpc>
                <a:spcPts val="2600"/>
              </a:lnSpc>
            </a:pPr>
            <a:r>
              <a:rPr lang="en-US" sz="2800" b="1" dirty="0">
                <a:cs typeface="Times New Roman" panose="02020603050405020304" pitchFamily="18" charset="0"/>
              </a:rPr>
              <a:t>Throughput of each station</a:t>
            </a:r>
          </a:p>
          <a:p>
            <a:pPr algn="just">
              <a:lnSpc>
                <a:spcPts val="2600"/>
              </a:lnSpc>
            </a:pPr>
            <a:r>
              <a:rPr lang="en-US" sz="2800" b="1" dirty="0">
                <a:cs typeface="Times New Roman" panose="02020603050405020304" pitchFamily="18" charset="0"/>
              </a:rPr>
              <a:t>= Number of bits sent per second</a:t>
            </a:r>
          </a:p>
          <a:p>
            <a:pPr algn="just">
              <a:lnSpc>
                <a:spcPts val="2600"/>
              </a:lnSpc>
            </a:pPr>
            <a:r>
              <a:rPr lang="en-US" sz="2800" b="1" dirty="0">
                <a:cs typeface="Times New Roman" panose="02020603050405020304" pitchFamily="18" charset="0"/>
              </a:rPr>
              <a:t>= 500 bits / 5000 </a:t>
            </a:r>
            <a:r>
              <a:rPr lang="en-US" sz="2800" b="1" dirty="0" err="1">
                <a:cs typeface="Times New Roman" panose="02020603050405020304" pitchFamily="18" charset="0"/>
              </a:rPr>
              <a:t>ms</a:t>
            </a:r>
            <a:endParaRPr lang="en-US" sz="2800" b="1" dirty="0">
              <a:cs typeface="Times New Roman" panose="02020603050405020304" pitchFamily="18" charset="0"/>
            </a:endParaRPr>
          </a:p>
          <a:p>
            <a:pPr algn="just">
              <a:lnSpc>
                <a:spcPts val="2600"/>
              </a:lnSpc>
            </a:pPr>
            <a:r>
              <a:rPr lang="en-US" sz="2800" b="1" dirty="0">
                <a:cs typeface="Times New Roman" panose="02020603050405020304" pitchFamily="18" charset="0"/>
              </a:rPr>
              <a:t>= 500 bits / (5000 x 10-3 sec)</a:t>
            </a:r>
          </a:p>
          <a:p>
            <a:pPr algn="just">
              <a:lnSpc>
                <a:spcPts val="2600"/>
              </a:lnSpc>
            </a:pPr>
            <a:r>
              <a:rPr lang="en-US" sz="2800" b="1" dirty="0">
                <a:cs typeface="Times New Roman" panose="02020603050405020304" pitchFamily="18" charset="0"/>
              </a:rPr>
              <a:t>= 100 bits/sec</a:t>
            </a:r>
          </a:p>
          <a:p>
            <a:pPr algn="just">
              <a:lnSpc>
                <a:spcPts val="2600"/>
              </a:lnSpc>
            </a:pPr>
            <a:endParaRPr lang="en-US" sz="2800" b="1" dirty="0">
              <a:cs typeface="Times New Roman" panose="02020603050405020304" pitchFamily="18" charset="0"/>
            </a:endParaRPr>
          </a:p>
          <a:p>
            <a:pPr algn="just">
              <a:lnSpc>
                <a:spcPts val="2600"/>
              </a:lnSpc>
            </a:pPr>
            <a:r>
              <a:rPr lang="en-US" sz="2800" b="1" dirty="0">
                <a:cs typeface="Times New Roman" panose="02020603050405020304" pitchFamily="18" charset="0"/>
              </a:rPr>
              <a:t>Throughput of slotted Aloha-</a:t>
            </a:r>
          </a:p>
          <a:p>
            <a:pPr algn="just">
              <a:lnSpc>
                <a:spcPts val="2600"/>
              </a:lnSpc>
            </a:pPr>
            <a:r>
              <a:rPr lang="en-US" sz="2800" b="1" dirty="0">
                <a:cs typeface="Times New Roman" panose="02020603050405020304" pitchFamily="18" charset="0"/>
              </a:rPr>
              <a:t>Throughput of slotted Aloha</a:t>
            </a:r>
          </a:p>
          <a:p>
            <a:pPr algn="just">
              <a:lnSpc>
                <a:spcPts val="2600"/>
              </a:lnSpc>
            </a:pPr>
            <a:r>
              <a:rPr lang="en-US" sz="2800" b="1" dirty="0">
                <a:cs typeface="Times New Roman" panose="02020603050405020304" pitchFamily="18" charset="0"/>
              </a:rPr>
              <a:t>= efficiency x bandwidth</a:t>
            </a:r>
          </a:p>
          <a:p>
            <a:pPr algn="just">
              <a:lnSpc>
                <a:spcPts val="2600"/>
              </a:lnSpc>
            </a:pPr>
            <a:r>
              <a:rPr lang="en-US" sz="2800" b="1" dirty="0">
                <a:cs typeface="Times New Roman" panose="02020603050405020304" pitchFamily="18" charset="0"/>
              </a:rPr>
              <a:t>= 0.368 x 100 Kbps</a:t>
            </a:r>
          </a:p>
          <a:p>
            <a:pPr algn="just">
              <a:lnSpc>
                <a:spcPts val="2600"/>
              </a:lnSpc>
            </a:pPr>
            <a:r>
              <a:rPr lang="en-US" sz="2800" b="1" dirty="0">
                <a:cs typeface="Times New Roman" panose="02020603050405020304" pitchFamily="18" charset="0"/>
              </a:rPr>
              <a:t>= 36.8 Kbps</a:t>
            </a:r>
          </a:p>
        </p:txBody>
      </p:sp>
    </p:spTree>
    <p:extLst>
      <p:ext uri="{BB962C8B-B14F-4D97-AF65-F5344CB8AC3E}">
        <p14:creationId xmlns:p14="http://schemas.microsoft.com/office/powerpoint/2010/main" val="55372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9899" y="1059075"/>
            <a:ext cx="9029701" cy="4042132"/>
          </a:xfrm>
          <a:prstGeom prst="rect">
            <a:avLst/>
          </a:prstGeom>
          <a:noFill/>
        </p:spPr>
        <p:txBody>
          <a:bodyPr wrap="square">
            <a:spAutoFit/>
          </a:bodyPr>
          <a:lstStyle/>
          <a:p>
            <a:pPr>
              <a:lnSpc>
                <a:spcPts val="2800"/>
              </a:lnSpc>
            </a:pPr>
            <a:r>
              <a:rPr lang="en-US" sz="2800" b="1" dirty="0">
                <a:cs typeface="Times New Roman" panose="02020603050405020304" pitchFamily="18" charset="0"/>
              </a:rPr>
              <a:t>Total number of stations-</a:t>
            </a:r>
          </a:p>
          <a:p>
            <a:pPr>
              <a:lnSpc>
                <a:spcPts val="2800"/>
              </a:lnSpc>
            </a:pPr>
            <a:r>
              <a:rPr lang="en-US" sz="2800" b="1" dirty="0">
                <a:cs typeface="Times New Roman" panose="02020603050405020304" pitchFamily="18" charset="0"/>
              </a:rPr>
              <a:t> </a:t>
            </a:r>
          </a:p>
          <a:p>
            <a:pPr>
              <a:lnSpc>
                <a:spcPts val="2800"/>
              </a:lnSpc>
            </a:pPr>
            <a:r>
              <a:rPr lang="en-US" sz="2800" b="1" dirty="0">
                <a:cs typeface="Times New Roman" panose="02020603050405020304" pitchFamily="18" charset="0"/>
              </a:rPr>
              <a:t>Throughput of slotted Aloha </a:t>
            </a:r>
          </a:p>
          <a:p>
            <a:pPr>
              <a:lnSpc>
                <a:spcPts val="2800"/>
              </a:lnSpc>
            </a:pPr>
            <a:r>
              <a:rPr lang="en-US" sz="2800" b="1" dirty="0">
                <a:cs typeface="Times New Roman" panose="02020603050405020304" pitchFamily="18" charset="0"/>
              </a:rPr>
              <a:t>= Total number of stations x Throughput of each station</a:t>
            </a:r>
          </a:p>
          <a:p>
            <a:pPr>
              <a:lnSpc>
                <a:spcPts val="2800"/>
              </a:lnSpc>
            </a:pPr>
            <a:endParaRPr lang="en-US" sz="2800" b="1" dirty="0">
              <a:cs typeface="Times New Roman" panose="02020603050405020304" pitchFamily="18" charset="0"/>
            </a:endParaRPr>
          </a:p>
          <a:p>
            <a:pPr>
              <a:lnSpc>
                <a:spcPts val="2800"/>
              </a:lnSpc>
            </a:pPr>
            <a:r>
              <a:rPr lang="en-US" sz="2800" b="1" dirty="0">
                <a:cs typeface="Times New Roman" panose="02020603050405020304" pitchFamily="18" charset="0"/>
              </a:rPr>
              <a:t>Substituting the values, we get,</a:t>
            </a:r>
          </a:p>
          <a:p>
            <a:pPr>
              <a:lnSpc>
                <a:spcPts val="2800"/>
              </a:lnSpc>
            </a:pPr>
            <a:endParaRPr lang="en-US" sz="2800" b="1" dirty="0">
              <a:cs typeface="Times New Roman" panose="02020603050405020304" pitchFamily="18" charset="0"/>
            </a:endParaRPr>
          </a:p>
          <a:p>
            <a:pPr>
              <a:lnSpc>
                <a:spcPts val="2800"/>
              </a:lnSpc>
            </a:pPr>
            <a:r>
              <a:rPr lang="en-US" sz="2800" b="1" dirty="0">
                <a:cs typeface="Times New Roman" panose="02020603050405020304" pitchFamily="18" charset="0"/>
              </a:rPr>
              <a:t>36.8 Kbps = N x 100 bits/sec</a:t>
            </a:r>
          </a:p>
          <a:p>
            <a:pPr>
              <a:lnSpc>
                <a:spcPts val="2800"/>
              </a:lnSpc>
            </a:pPr>
            <a:endParaRPr lang="en-US" sz="2800" b="1" dirty="0">
              <a:cs typeface="Times New Roman" panose="02020603050405020304" pitchFamily="18" charset="0"/>
            </a:endParaRPr>
          </a:p>
          <a:p>
            <a:pPr>
              <a:lnSpc>
                <a:spcPts val="2800"/>
              </a:lnSpc>
            </a:pPr>
            <a:r>
              <a:rPr lang="en-US" sz="2800" b="1" dirty="0">
                <a:cs typeface="Times New Roman" panose="02020603050405020304" pitchFamily="18" charset="0"/>
              </a:rPr>
              <a:t>∴ N = 368</a:t>
            </a:r>
          </a:p>
        </p:txBody>
      </p:sp>
      <p:sp>
        <p:nvSpPr>
          <p:cNvPr id="4" name="Title 1">
            <a:extLst>
              <a:ext uri="{FF2B5EF4-FFF2-40B4-BE49-F238E27FC236}">
                <a16:creationId xmlns:a16="http://schemas.microsoft.com/office/drawing/2014/main" id="{5C310F49-3CD3-4D08-A6FD-160BE3BD7643}"/>
              </a:ext>
            </a:extLst>
          </p:cNvPr>
          <p:cNvSpPr>
            <a:spLocks noGrp="1"/>
          </p:cNvSpPr>
          <p:nvPr>
            <p:ph type="title"/>
          </p:nvPr>
        </p:nvSpPr>
        <p:spPr>
          <a:xfrm>
            <a:off x="0" y="38476"/>
            <a:ext cx="12192000" cy="672723"/>
          </a:xfrm>
        </p:spPr>
        <p:txBody>
          <a:bodyPr>
            <a:noAutofit/>
          </a:bodyPr>
          <a:lstStyle/>
          <a:p>
            <a:pPr algn="ctr"/>
            <a:r>
              <a:rPr lang="en-US" sz="4000" b="1" dirty="0">
                <a:solidFill>
                  <a:srgbClr val="5A0000"/>
                </a:solidFill>
                <a:latin typeface="Arial" panose="020B0604020202020204" pitchFamily="34" charset="0"/>
                <a:cs typeface="Arial" panose="020B0604020202020204" pitchFamily="34" charset="0"/>
              </a:rPr>
              <a:t>ALOHA</a:t>
            </a:r>
            <a:endParaRPr lang="en-IN" sz="4000" b="1" dirty="0">
              <a:solidFill>
                <a:srgbClr val="5A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801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78751" y="711199"/>
            <a:ext cx="8960849" cy="5944897"/>
          </a:xfrm>
          <a:prstGeom prst="rect">
            <a:avLst/>
          </a:prstGeom>
          <a:noFill/>
        </p:spPr>
        <p:txBody>
          <a:bodyPr wrap="square">
            <a:spAutoFit/>
          </a:bodyPr>
          <a:lstStyle/>
          <a:p>
            <a:pPr>
              <a:lnSpc>
                <a:spcPts val="2400"/>
              </a:lnSpc>
            </a:pPr>
            <a:r>
              <a:rPr lang="en-US" sz="2800" b="1" dirty="0">
                <a:cs typeface="Times New Roman" panose="02020603050405020304" pitchFamily="18" charset="0"/>
              </a:rPr>
              <a:t>Let N station share 60 kbps of slotted aloha channel. Frame size is 1024 bits which are send at every 40 seconds. The value of N is ?</a:t>
            </a:r>
          </a:p>
          <a:p>
            <a:pPr>
              <a:lnSpc>
                <a:spcPts val="2400"/>
              </a:lnSpc>
            </a:pPr>
            <a:endParaRPr lang="en-US" sz="2800" b="1" dirty="0">
              <a:cs typeface="Times New Roman" panose="02020603050405020304" pitchFamily="18" charset="0"/>
            </a:endParaRPr>
          </a:p>
          <a:p>
            <a:pPr>
              <a:lnSpc>
                <a:spcPts val="2400"/>
              </a:lnSpc>
            </a:pPr>
            <a:r>
              <a:rPr lang="en-US" sz="2800" b="1" dirty="0">
                <a:solidFill>
                  <a:srgbClr val="002060"/>
                </a:solidFill>
                <a:cs typeface="Times New Roman" panose="02020603050405020304" pitchFamily="18" charset="0"/>
              </a:rPr>
              <a:t>Solution:</a:t>
            </a:r>
          </a:p>
          <a:p>
            <a:pPr>
              <a:lnSpc>
                <a:spcPts val="2400"/>
              </a:lnSpc>
            </a:pPr>
            <a:r>
              <a:rPr lang="en-US" sz="2800" b="1" dirty="0">
                <a:cs typeface="Times New Roman" panose="02020603050405020304" pitchFamily="18" charset="0"/>
              </a:rPr>
              <a:t>Given Bandwidth (B) </a:t>
            </a:r>
          </a:p>
          <a:p>
            <a:pPr>
              <a:lnSpc>
                <a:spcPts val="2400"/>
              </a:lnSpc>
            </a:pPr>
            <a:r>
              <a:rPr lang="en-US" sz="2800" b="1" dirty="0">
                <a:cs typeface="Times New Roman" panose="02020603050405020304" pitchFamily="18" charset="0"/>
              </a:rPr>
              <a:t>= 60 Kbps </a:t>
            </a:r>
          </a:p>
          <a:p>
            <a:pPr>
              <a:lnSpc>
                <a:spcPts val="2400"/>
              </a:lnSpc>
            </a:pPr>
            <a:r>
              <a:rPr lang="en-US" sz="2800" b="1" dirty="0">
                <a:cs typeface="Times New Roman" panose="02020603050405020304" pitchFamily="18" charset="0"/>
              </a:rPr>
              <a:t>= 60*10^3</a:t>
            </a:r>
          </a:p>
          <a:p>
            <a:pPr>
              <a:lnSpc>
                <a:spcPts val="2400"/>
              </a:lnSpc>
            </a:pPr>
            <a:endParaRPr lang="en-US" sz="2800" b="1" dirty="0">
              <a:cs typeface="Times New Roman" panose="02020603050405020304" pitchFamily="18" charset="0"/>
            </a:endParaRPr>
          </a:p>
          <a:p>
            <a:pPr>
              <a:lnSpc>
                <a:spcPts val="2400"/>
              </a:lnSpc>
            </a:pPr>
            <a:r>
              <a:rPr lang="en-US" sz="2800" b="1" dirty="0">
                <a:cs typeface="Times New Roman" panose="02020603050405020304" pitchFamily="18" charset="0"/>
              </a:rPr>
              <a:t>Bitrate for each host (b) </a:t>
            </a:r>
          </a:p>
          <a:p>
            <a:pPr>
              <a:lnSpc>
                <a:spcPts val="2400"/>
              </a:lnSpc>
            </a:pPr>
            <a:r>
              <a:rPr lang="en-US" sz="2800" b="1" dirty="0">
                <a:cs typeface="Times New Roman" panose="02020603050405020304" pitchFamily="18" charset="0"/>
              </a:rPr>
              <a:t>= 1024/40 </a:t>
            </a:r>
          </a:p>
          <a:p>
            <a:pPr>
              <a:lnSpc>
                <a:spcPts val="2400"/>
              </a:lnSpc>
            </a:pPr>
            <a:r>
              <a:rPr lang="en-US" sz="2800" b="1" dirty="0">
                <a:cs typeface="Times New Roman" panose="02020603050405020304" pitchFamily="18" charset="0"/>
              </a:rPr>
              <a:t>= 25.6 b/s</a:t>
            </a:r>
          </a:p>
          <a:p>
            <a:pPr>
              <a:lnSpc>
                <a:spcPts val="2400"/>
              </a:lnSpc>
            </a:pPr>
            <a:endParaRPr lang="en-US" sz="2800" b="1" dirty="0">
              <a:cs typeface="Times New Roman" panose="02020603050405020304" pitchFamily="18" charset="0"/>
            </a:endParaRPr>
          </a:p>
          <a:p>
            <a:pPr>
              <a:lnSpc>
                <a:spcPts val="2400"/>
              </a:lnSpc>
            </a:pPr>
            <a:r>
              <a:rPr lang="en-US" sz="2800" b="1" dirty="0">
                <a:cs typeface="Times New Roman" panose="02020603050405020304" pitchFamily="18" charset="0"/>
              </a:rPr>
              <a:t>In slotted ALOHA, Number of stations N </a:t>
            </a:r>
          </a:p>
          <a:p>
            <a:pPr>
              <a:lnSpc>
                <a:spcPts val="2400"/>
              </a:lnSpc>
            </a:pPr>
            <a:r>
              <a:rPr lang="en-US" sz="2800" b="1" dirty="0">
                <a:cs typeface="Times New Roman" panose="02020603050405020304" pitchFamily="18" charset="0"/>
              </a:rPr>
              <a:t>= (0.368 * Bandwidth) / Bitrate of each station.</a:t>
            </a:r>
          </a:p>
          <a:p>
            <a:pPr>
              <a:lnSpc>
                <a:spcPts val="2400"/>
              </a:lnSpc>
            </a:pPr>
            <a:endParaRPr lang="en-US" sz="2800" b="1" dirty="0">
              <a:cs typeface="Times New Roman" panose="02020603050405020304" pitchFamily="18" charset="0"/>
            </a:endParaRPr>
          </a:p>
          <a:p>
            <a:pPr>
              <a:lnSpc>
                <a:spcPts val="2400"/>
              </a:lnSpc>
            </a:pPr>
            <a:r>
              <a:rPr lang="en-US" sz="2800" b="1" dirty="0">
                <a:cs typeface="Times New Roman" panose="02020603050405020304" pitchFamily="18" charset="0"/>
              </a:rPr>
              <a:t>= (0.368 * 60*103) / 25.6</a:t>
            </a:r>
          </a:p>
          <a:p>
            <a:pPr>
              <a:lnSpc>
                <a:spcPts val="2400"/>
              </a:lnSpc>
            </a:pPr>
            <a:endParaRPr lang="en-US" sz="2800" b="1" dirty="0">
              <a:cs typeface="Times New Roman" panose="02020603050405020304" pitchFamily="18" charset="0"/>
            </a:endParaRPr>
          </a:p>
          <a:p>
            <a:pPr>
              <a:lnSpc>
                <a:spcPts val="2400"/>
              </a:lnSpc>
            </a:pPr>
            <a:r>
              <a:rPr lang="en-US" sz="2800" b="1" dirty="0">
                <a:cs typeface="Times New Roman" panose="02020603050405020304" pitchFamily="18" charset="0"/>
              </a:rPr>
              <a:t>= 862.5 stations</a:t>
            </a:r>
          </a:p>
        </p:txBody>
      </p:sp>
      <p:sp>
        <p:nvSpPr>
          <p:cNvPr id="4" name="Title 1">
            <a:extLst>
              <a:ext uri="{FF2B5EF4-FFF2-40B4-BE49-F238E27FC236}">
                <a16:creationId xmlns:a16="http://schemas.microsoft.com/office/drawing/2014/main" id="{DA04E2D9-6885-41FF-94E5-2BDD73C50458}"/>
              </a:ext>
            </a:extLst>
          </p:cNvPr>
          <p:cNvSpPr>
            <a:spLocks noGrp="1"/>
          </p:cNvSpPr>
          <p:nvPr>
            <p:ph type="title"/>
          </p:nvPr>
        </p:nvSpPr>
        <p:spPr>
          <a:xfrm>
            <a:off x="0" y="38476"/>
            <a:ext cx="12192000" cy="672723"/>
          </a:xfrm>
        </p:spPr>
        <p:txBody>
          <a:bodyPr>
            <a:noAutofit/>
          </a:bodyPr>
          <a:lstStyle/>
          <a:p>
            <a:pPr algn="ctr"/>
            <a:r>
              <a:rPr lang="en-US" sz="4000" b="1" dirty="0">
                <a:solidFill>
                  <a:srgbClr val="5A0000"/>
                </a:solidFill>
                <a:latin typeface="Arial" panose="020B0604020202020204" pitchFamily="34" charset="0"/>
                <a:cs typeface="Arial" panose="020B0604020202020204" pitchFamily="34" charset="0"/>
              </a:rPr>
              <a:t>ALOHA</a:t>
            </a:r>
            <a:endParaRPr lang="en-IN" sz="4000" b="1" dirty="0">
              <a:solidFill>
                <a:srgbClr val="5A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486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1078501" y="1840125"/>
            <a:ext cx="9792929" cy="458074"/>
          </a:xfrm>
          <a:prstGeom prst="rect">
            <a:avLst/>
          </a:prstGeom>
          <a:noFill/>
        </p:spPr>
        <p:txBody>
          <a:bodyPr wrap="square">
            <a:spAutoFit/>
          </a:bodyPr>
          <a:lstStyle/>
          <a:p>
            <a:pPr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F8A8D296-D769-414A-9B2A-6F40B93E8A7C}"/>
              </a:ext>
            </a:extLst>
          </p:cNvPr>
          <p:cNvSpPr>
            <a:spLocks noGrp="1"/>
          </p:cNvSpPr>
          <p:nvPr>
            <p:ph type="title"/>
          </p:nvPr>
        </p:nvSpPr>
        <p:spPr>
          <a:xfrm>
            <a:off x="0" y="38476"/>
            <a:ext cx="12192000" cy="672723"/>
          </a:xfrm>
        </p:spPr>
        <p:txBody>
          <a:bodyPr>
            <a:noAutofit/>
          </a:bodyPr>
          <a:lstStyle/>
          <a:p>
            <a:pPr algn="ctr"/>
            <a:r>
              <a:rPr lang="en-US" sz="4000" b="1" dirty="0">
                <a:solidFill>
                  <a:srgbClr val="5A0000"/>
                </a:solidFill>
                <a:latin typeface="Arial" panose="020B0604020202020204" pitchFamily="34" charset="0"/>
                <a:cs typeface="Arial" panose="020B0604020202020204" pitchFamily="34" charset="0"/>
              </a:rPr>
              <a:t>ALOHA</a:t>
            </a:r>
            <a:endParaRPr lang="en-IN" sz="4000" b="1" dirty="0">
              <a:solidFill>
                <a:srgbClr val="5A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3882C378-A81F-4CAF-A0F1-F29228E92D11}"/>
              </a:ext>
            </a:extLst>
          </p:cNvPr>
          <p:cNvSpPr/>
          <p:nvPr/>
        </p:nvSpPr>
        <p:spPr>
          <a:xfrm>
            <a:off x="3047633" y="665693"/>
            <a:ext cx="9029700" cy="5837495"/>
          </a:xfrm>
          <a:prstGeom prst="rect">
            <a:avLst/>
          </a:prstGeom>
        </p:spPr>
        <p:txBody>
          <a:bodyPr wrap="square">
            <a:spAutoFit/>
          </a:bodyPr>
          <a:lstStyle/>
          <a:p>
            <a:pPr>
              <a:lnSpc>
                <a:spcPts val="2800"/>
              </a:lnSpc>
            </a:pPr>
            <a:r>
              <a:rPr lang="en-US" sz="2800" b="1" dirty="0"/>
              <a:t>Suppose that the ALOHA protocol is used to share a 56 kbps satellite channel. Suppose that frames are 1000 bits long. Find the maximum throughput of the system in frames/second. </a:t>
            </a:r>
          </a:p>
          <a:p>
            <a:pPr>
              <a:lnSpc>
                <a:spcPts val="2800"/>
              </a:lnSpc>
            </a:pPr>
            <a:endParaRPr lang="en-US" sz="2800" b="1" dirty="0"/>
          </a:p>
          <a:p>
            <a:pPr>
              <a:lnSpc>
                <a:spcPts val="2800"/>
              </a:lnSpc>
            </a:pPr>
            <a:r>
              <a:rPr lang="en-US" sz="2800" b="1" dirty="0">
                <a:solidFill>
                  <a:srgbClr val="002060"/>
                </a:solidFill>
              </a:rPr>
              <a:t>Solution: </a:t>
            </a:r>
          </a:p>
          <a:p>
            <a:pPr>
              <a:lnSpc>
                <a:spcPts val="2800"/>
              </a:lnSpc>
            </a:pPr>
            <a:endParaRPr lang="en-US" sz="2800" b="1" dirty="0"/>
          </a:p>
          <a:p>
            <a:pPr>
              <a:lnSpc>
                <a:spcPts val="2800"/>
              </a:lnSpc>
            </a:pPr>
            <a:endParaRPr lang="en-US" sz="2800" b="1" dirty="0"/>
          </a:p>
          <a:p>
            <a:pPr>
              <a:lnSpc>
                <a:spcPts val="2800"/>
              </a:lnSpc>
            </a:pPr>
            <a:endParaRPr lang="en-US" sz="2800" b="1" dirty="0"/>
          </a:p>
          <a:p>
            <a:pPr>
              <a:lnSpc>
                <a:spcPts val="2800"/>
              </a:lnSpc>
            </a:pPr>
            <a:endParaRPr lang="en-US" sz="2800" b="1" dirty="0"/>
          </a:p>
          <a:p>
            <a:pPr>
              <a:lnSpc>
                <a:spcPts val="2800"/>
              </a:lnSpc>
            </a:pPr>
            <a:endParaRPr lang="en-US" sz="2800" b="1" dirty="0"/>
          </a:p>
          <a:p>
            <a:pPr>
              <a:lnSpc>
                <a:spcPts val="2800"/>
              </a:lnSpc>
            </a:pPr>
            <a:endParaRPr lang="en-US" sz="2800" b="1" dirty="0"/>
          </a:p>
          <a:p>
            <a:pPr>
              <a:lnSpc>
                <a:spcPts val="2800"/>
              </a:lnSpc>
            </a:pPr>
            <a:endParaRPr lang="en-US" sz="2800" b="1" dirty="0"/>
          </a:p>
          <a:p>
            <a:pPr>
              <a:lnSpc>
                <a:spcPts val="2800"/>
              </a:lnSpc>
            </a:pPr>
            <a:endParaRPr lang="en-US" sz="2800" b="1" dirty="0"/>
          </a:p>
          <a:p>
            <a:pPr>
              <a:lnSpc>
                <a:spcPts val="2800"/>
              </a:lnSpc>
            </a:pPr>
            <a:r>
              <a:rPr lang="en-US" sz="2800" b="1" dirty="0"/>
              <a:t>The maximum throughput is approximately 10 frames/sec.</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32D8AB0-BFB2-4D5F-9A28-AB3E3287CB5A}"/>
                  </a:ext>
                </a:extLst>
              </p:cNvPr>
              <p:cNvSpPr txBox="1"/>
              <p:nvPr/>
            </p:nvSpPr>
            <p:spPr>
              <a:xfrm>
                <a:off x="3495308" y="2925416"/>
                <a:ext cx="7729487" cy="26490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𝑴𝒂𝒙𝒊𝒎𝒖𝒎</m:t>
                      </m:r>
                      <m:r>
                        <a:rPr lang="en-US" sz="2800" b="1" i="1" smtClean="0">
                          <a:latin typeface="Cambria Math" panose="02040503050406030204" pitchFamily="18" charset="0"/>
                        </a:rPr>
                        <m:t> </m:t>
                      </m:r>
                      <m:r>
                        <a:rPr lang="en-US" sz="2800" b="1" i="1" smtClean="0">
                          <a:latin typeface="Cambria Math" panose="02040503050406030204" pitchFamily="18" charset="0"/>
                        </a:rPr>
                        <m:t>𝒕𝒉𝒓𝒐𝒖𝒈𝒉𝒑𝒖𝒕</m:t>
                      </m:r>
                      <m:r>
                        <a:rPr lang="en-US" sz="2800" b="1" i="1" smtClean="0">
                          <a:latin typeface="Cambria Math" panose="02040503050406030204" pitchFamily="18" charset="0"/>
                        </a:rPr>
                        <m:t> </m:t>
                      </m:r>
                      <m:r>
                        <a:rPr lang="en-US" sz="2800" b="1" i="1" smtClean="0">
                          <a:latin typeface="Cambria Math" panose="02040503050406030204" pitchFamily="18" charset="0"/>
                        </a:rPr>
                        <m:t>𝒇𝒐𝒓</m:t>
                      </m:r>
                      <m:r>
                        <a:rPr lang="en-US" sz="2800" b="1" i="1" smtClean="0">
                          <a:latin typeface="Cambria Math" panose="02040503050406030204" pitchFamily="18" charset="0"/>
                        </a:rPr>
                        <m:t> </m:t>
                      </m:r>
                      <m:r>
                        <a:rPr lang="en-US" sz="2800" b="1" i="1" smtClean="0">
                          <a:latin typeface="Cambria Math" panose="02040503050406030204" pitchFamily="18" charset="0"/>
                        </a:rPr>
                        <m:t>𝑨𝑳𝑶𝑯𝑨</m:t>
                      </m:r>
                      <m:r>
                        <a:rPr lang="en-US" sz="2800" b="1" i="1" smtClean="0">
                          <a:latin typeface="Cambria Math" panose="02040503050406030204" pitchFamily="18" charset="0"/>
                        </a:rPr>
                        <m:t>=</m:t>
                      </m:r>
                      <m:r>
                        <a:rPr lang="en-US" sz="2800" b="1" i="1" smtClean="0">
                          <a:latin typeface="Cambria Math" panose="02040503050406030204" pitchFamily="18" charset="0"/>
                        </a:rPr>
                        <m:t>𝟎</m:t>
                      </m:r>
                      <m:r>
                        <a:rPr lang="en-US" sz="2800" b="1" i="1" smtClean="0">
                          <a:latin typeface="Cambria Math" panose="02040503050406030204" pitchFamily="18" charset="0"/>
                        </a:rPr>
                        <m:t>.</m:t>
                      </m:r>
                      <m:r>
                        <a:rPr lang="en-US" sz="2800" b="1" i="1" smtClean="0">
                          <a:latin typeface="Cambria Math" panose="02040503050406030204" pitchFamily="18" charset="0"/>
                        </a:rPr>
                        <m:t>𝟏𝟖𝟒</m:t>
                      </m:r>
                      <m:r>
                        <a:rPr lang="en-US" sz="2800" b="1" i="1" smtClean="0">
                          <a:latin typeface="Cambria Math" panose="02040503050406030204" pitchFamily="18" charset="0"/>
                        </a:rPr>
                        <m:t> </m:t>
                      </m:r>
                    </m:oMath>
                  </m:oMathPara>
                </a14:m>
                <a:endParaRPr lang="en-US" sz="2800"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𝑴𝒂𝒙𝒊𝒎𝒖𝒎</m:t>
                      </m:r>
                      <m:r>
                        <a:rPr lang="en-US" sz="2800" b="1" i="1" smtClean="0">
                          <a:latin typeface="Cambria Math" panose="02040503050406030204" pitchFamily="18" charset="0"/>
                        </a:rPr>
                        <m:t> </m:t>
                      </m:r>
                      <m:r>
                        <a:rPr lang="en-US" sz="2800" b="1" i="1" smtClean="0">
                          <a:latin typeface="Cambria Math" panose="02040503050406030204" pitchFamily="18" charset="0"/>
                        </a:rPr>
                        <m:t>𝒕𝒉𝒓𝒐𝒖𝒈𝒉𝒑𝒖𝒕</m:t>
                      </m:r>
                      <m:r>
                        <a:rPr lang="en-US" sz="2800" b="1" i="1" smtClean="0">
                          <a:latin typeface="Cambria Math" panose="02040503050406030204" pitchFamily="18" charset="0"/>
                        </a:rPr>
                        <m:t> </m:t>
                      </m:r>
                      <m:r>
                        <a:rPr lang="en-US" sz="2800" b="1" i="1" smtClean="0">
                          <a:latin typeface="Cambria Math" panose="02040503050406030204" pitchFamily="18" charset="0"/>
                        </a:rPr>
                        <m:t>𝒊𝒏</m:t>
                      </m:r>
                      <m:r>
                        <a:rPr lang="en-US" sz="2800" b="1" i="1" smtClean="0">
                          <a:latin typeface="Cambria Math" panose="02040503050406030204" pitchFamily="18" charset="0"/>
                        </a:rPr>
                        <m:t> </m:t>
                      </m:r>
                      <m:f>
                        <m:fPr>
                          <m:ctrlPr>
                            <a:rPr lang="en-US" sz="2800" b="1" i="1" smtClean="0">
                              <a:latin typeface="Cambria Math" panose="02040503050406030204" pitchFamily="18" charset="0"/>
                            </a:rPr>
                          </m:ctrlPr>
                        </m:fPr>
                        <m:num>
                          <m:r>
                            <a:rPr lang="en-US" sz="2800" b="1" i="1" smtClean="0">
                              <a:latin typeface="Cambria Math" panose="02040503050406030204" pitchFamily="18" charset="0"/>
                            </a:rPr>
                            <m:t>𝒇𝒓𝒂𝒎𝒆𝒔</m:t>
                          </m:r>
                        </m:num>
                        <m:den>
                          <m:r>
                            <a:rPr lang="en-US" sz="2800" b="1" i="1" smtClean="0">
                              <a:latin typeface="Cambria Math" panose="02040503050406030204" pitchFamily="18" charset="0"/>
                            </a:rPr>
                            <m:t>𝒔𝒆𝒄</m:t>
                          </m:r>
                        </m:den>
                      </m:f>
                    </m:oMath>
                  </m:oMathPara>
                </a14:m>
                <a:endParaRPr lang="en-US" sz="2800" b="1"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𝟓𝟔𝟎𝟎𝟎</m:t>
                          </m:r>
                          <m:r>
                            <a:rPr lang="en-US" sz="2800" b="1" i="1" smtClean="0">
                              <a:latin typeface="Cambria Math" panose="02040503050406030204" pitchFamily="18" charset="0"/>
                            </a:rPr>
                            <m:t> </m:t>
                          </m:r>
                          <m:r>
                            <a:rPr lang="en-US" sz="2800" b="1" i="1" smtClean="0">
                              <a:latin typeface="Cambria Math" panose="02040503050406030204" pitchFamily="18" charset="0"/>
                            </a:rPr>
                            <m:t>𝒃𝒊𝒕𝒔</m:t>
                          </m:r>
                          <m:r>
                            <a:rPr lang="en-US" sz="2800" b="1" i="1" smtClean="0">
                              <a:latin typeface="Cambria Math" panose="02040503050406030204" pitchFamily="18" charset="0"/>
                            </a:rPr>
                            <m:t>/</m:t>
                          </m:r>
                          <m:r>
                            <a:rPr lang="en-US" sz="2800" b="1" i="1" smtClean="0">
                              <a:latin typeface="Cambria Math" panose="02040503050406030204" pitchFamily="18" charset="0"/>
                            </a:rPr>
                            <m:t>𝒔𝒆𝒄</m:t>
                          </m:r>
                        </m:e>
                      </m:d>
                      <m:r>
                        <a:rPr lang="en-US" sz="2800" b="1" i="1" smtClean="0">
                          <a:latin typeface="Cambria Math" panose="02040503050406030204" pitchFamily="18" charset="0"/>
                          <a:ea typeface="Cambria Math" panose="02040503050406030204" pitchFamily="18" charset="0"/>
                        </a:rPr>
                        <m:t>×</m:t>
                      </m:r>
                      <m:d>
                        <m:dPr>
                          <m:ctrlPr>
                            <a:rPr lang="en-US" sz="2800" b="1" i="1" smtClean="0">
                              <a:latin typeface="Cambria Math" panose="02040503050406030204" pitchFamily="18" charset="0"/>
                              <a:ea typeface="Cambria Math" panose="02040503050406030204" pitchFamily="18" charset="0"/>
                            </a:rPr>
                          </m:ctrlPr>
                        </m:dPr>
                        <m:e>
                          <m:f>
                            <m:fPr>
                              <m:ctrlPr>
                                <a:rPr lang="en-US" sz="2800" b="1" i="1" smtClean="0">
                                  <a:latin typeface="Cambria Math" panose="02040503050406030204" pitchFamily="18" charset="0"/>
                                  <a:ea typeface="Cambria Math" panose="02040503050406030204" pitchFamily="18" charset="0"/>
                                </a:rPr>
                              </m:ctrlPr>
                            </m:fPr>
                            <m:num>
                              <m:r>
                                <a:rPr lang="en-US" sz="2800" b="1" i="1" smtClean="0">
                                  <a:latin typeface="Cambria Math" panose="02040503050406030204" pitchFamily="18" charset="0"/>
                                  <a:ea typeface="Cambria Math" panose="02040503050406030204" pitchFamily="18" charset="0"/>
                                </a:rPr>
                                <m:t>𝟏</m:t>
                              </m:r>
                              <m:r>
                                <a:rPr lang="en-US" sz="2800" b="1" i="1" smtClean="0">
                                  <a:latin typeface="Cambria Math" panose="02040503050406030204" pitchFamily="18" charset="0"/>
                                  <a:ea typeface="Cambria Math" panose="02040503050406030204" pitchFamily="18" charset="0"/>
                                </a:rPr>
                                <m:t> </m:t>
                              </m:r>
                              <m:r>
                                <a:rPr lang="en-US" sz="2800" b="1" i="1" smtClean="0">
                                  <a:latin typeface="Cambria Math" panose="02040503050406030204" pitchFamily="18" charset="0"/>
                                  <a:ea typeface="Cambria Math" panose="02040503050406030204" pitchFamily="18" charset="0"/>
                                </a:rPr>
                                <m:t>𝒇𝒓𝒂𝒎𝒆</m:t>
                              </m:r>
                            </m:num>
                            <m:den>
                              <m:r>
                                <a:rPr lang="en-US" sz="2800" b="1" i="1" smtClean="0">
                                  <a:latin typeface="Cambria Math" panose="02040503050406030204" pitchFamily="18" charset="0"/>
                                  <a:ea typeface="Cambria Math" panose="02040503050406030204" pitchFamily="18" charset="0"/>
                                </a:rPr>
                                <m:t>𝟏𝟎𝟎𝟎</m:t>
                              </m:r>
                            </m:den>
                          </m:f>
                          <m:r>
                            <a:rPr lang="en-US" sz="2800" b="1" i="1" smtClean="0">
                              <a:latin typeface="Cambria Math" panose="02040503050406030204" pitchFamily="18" charset="0"/>
                              <a:ea typeface="Cambria Math" panose="02040503050406030204" pitchFamily="18" charset="0"/>
                            </a:rPr>
                            <m:t>𝒃𝒊𝒕𝒔</m:t>
                          </m:r>
                        </m:e>
                      </m:d>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𝟎</m:t>
                      </m:r>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𝟏𝟖𝟒</m:t>
                      </m:r>
                    </m:oMath>
                  </m:oMathPara>
                </a14:m>
                <a:endParaRPr lang="en-US" sz="2800" b="1"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𝟏𝟎</m:t>
                      </m:r>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𝟑𝟎𝟒</m:t>
                      </m:r>
                    </m:oMath>
                  </m:oMathPara>
                </a14:m>
                <a:endParaRPr lang="en-US" sz="2800" b="1" dirty="0"/>
              </a:p>
            </p:txBody>
          </p:sp>
        </mc:Choice>
        <mc:Fallback xmlns="">
          <p:sp>
            <p:nvSpPr>
              <p:cNvPr id="4" name="TextBox 3">
                <a:extLst>
                  <a:ext uri="{FF2B5EF4-FFF2-40B4-BE49-F238E27FC236}">
                    <a16:creationId xmlns:a16="http://schemas.microsoft.com/office/drawing/2014/main" id="{432D8AB0-BFB2-4D5F-9A28-AB3E3287CB5A}"/>
                  </a:ext>
                </a:extLst>
              </p:cNvPr>
              <p:cNvSpPr txBox="1">
                <a:spLocks noRot="1" noChangeAspect="1" noMove="1" noResize="1" noEditPoints="1" noAdjustHandles="1" noChangeArrowheads="1" noChangeShapeType="1" noTextEdit="1"/>
              </p:cNvSpPr>
              <p:nvPr/>
            </p:nvSpPr>
            <p:spPr>
              <a:xfrm>
                <a:off x="3495308" y="2925416"/>
                <a:ext cx="7729487" cy="2649059"/>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193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9900" y="1078125"/>
            <a:ext cx="9029700" cy="4401205"/>
          </a:xfrm>
          <a:prstGeom prst="rect">
            <a:avLst/>
          </a:prstGeom>
          <a:noFill/>
        </p:spPr>
        <p:txBody>
          <a:bodyPr wrap="square">
            <a:spAutoFit/>
          </a:bodyPr>
          <a:lstStyle/>
          <a:p>
            <a:pPr>
              <a:lnSpc>
                <a:spcPts val="2800"/>
              </a:lnSpc>
            </a:pPr>
            <a:r>
              <a:rPr lang="en-US" sz="2800" b="1" dirty="0">
                <a:latin typeface="+mj-lt"/>
                <a:cs typeface="Times New Roman" panose="02020603050405020304" pitchFamily="18" charset="0"/>
              </a:rPr>
              <a:t>CSMA is a carrier sense multiple access based on media access protocol to sense the traffic on a channel (idle or busy) before transmitting the data. </a:t>
            </a:r>
          </a:p>
          <a:p>
            <a:pPr>
              <a:lnSpc>
                <a:spcPts val="2800"/>
              </a:lnSpc>
            </a:pPr>
            <a:endParaRPr lang="en-US" sz="2800" b="1" dirty="0">
              <a:latin typeface="+mj-lt"/>
              <a:cs typeface="Times New Roman" panose="02020603050405020304" pitchFamily="18" charset="0"/>
            </a:endParaRPr>
          </a:p>
          <a:p>
            <a:pPr>
              <a:lnSpc>
                <a:spcPts val="2800"/>
              </a:lnSpc>
            </a:pPr>
            <a:r>
              <a:rPr lang="en-US" sz="2800" b="1" dirty="0">
                <a:latin typeface="+mj-lt"/>
                <a:cs typeface="Times New Roman" panose="02020603050405020304" pitchFamily="18" charset="0"/>
              </a:rPr>
              <a:t>It means that if the channel is idle, the station can send data to the channel. </a:t>
            </a:r>
          </a:p>
          <a:p>
            <a:pPr>
              <a:lnSpc>
                <a:spcPts val="2800"/>
              </a:lnSpc>
            </a:pPr>
            <a:endParaRPr lang="en-US" sz="2800" b="1" dirty="0">
              <a:latin typeface="+mj-lt"/>
              <a:cs typeface="Times New Roman" panose="02020603050405020304" pitchFamily="18" charset="0"/>
            </a:endParaRPr>
          </a:p>
          <a:p>
            <a:pPr>
              <a:lnSpc>
                <a:spcPts val="2800"/>
              </a:lnSpc>
            </a:pPr>
            <a:r>
              <a:rPr lang="en-US" sz="2800" b="1" dirty="0">
                <a:latin typeface="+mj-lt"/>
                <a:cs typeface="Times New Roman" panose="02020603050405020304" pitchFamily="18" charset="0"/>
              </a:rPr>
              <a:t>Otherwise, it must wait until the channel becomes idle. </a:t>
            </a:r>
          </a:p>
          <a:p>
            <a:pPr>
              <a:lnSpc>
                <a:spcPts val="2800"/>
              </a:lnSpc>
            </a:pPr>
            <a:endParaRPr lang="en-US" sz="2800" b="1" dirty="0">
              <a:latin typeface="+mj-lt"/>
              <a:cs typeface="Times New Roman" panose="02020603050405020304" pitchFamily="18" charset="0"/>
            </a:endParaRPr>
          </a:p>
          <a:p>
            <a:pPr>
              <a:lnSpc>
                <a:spcPts val="2800"/>
              </a:lnSpc>
            </a:pPr>
            <a:r>
              <a:rPr lang="en-US" sz="2800" b="1" dirty="0">
                <a:latin typeface="+mj-lt"/>
                <a:cs typeface="Times New Roman" panose="02020603050405020304" pitchFamily="18" charset="0"/>
              </a:rPr>
              <a:t>Hence, it reduces the chances of a collision on a transmission medium.</a:t>
            </a:r>
          </a:p>
        </p:txBody>
      </p:sp>
      <p:sp>
        <p:nvSpPr>
          <p:cNvPr id="4" name="Title 1">
            <a:extLst>
              <a:ext uri="{FF2B5EF4-FFF2-40B4-BE49-F238E27FC236}">
                <a16:creationId xmlns:a16="http://schemas.microsoft.com/office/drawing/2014/main" id="{F8E8D298-FFE3-4A87-A3AD-94C40C76B2AE}"/>
              </a:ext>
            </a:extLst>
          </p:cNvPr>
          <p:cNvSpPr>
            <a:spLocks noGrp="1"/>
          </p:cNvSpPr>
          <p:nvPr>
            <p:ph type="title"/>
          </p:nvPr>
        </p:nvSpPr>
        <p:spPr>
          <a:xfrm>
            <a:off x="0" y="38476"/>
            <a:ext cx="12192000" cy="672723"/>
          </a:xfrm>
        </p:spPr>
        <p:txBody>
          <a:bodyPr>
            <a:noAutofit/>
          </a:bodyPr>
          <a:lstStyle/>
          <a:p>
            <a:pPr algn="ctr"/>
            <a:r>
              <a:rPr lang="en-US" sz="4000" b="1" dirty="0">
                <a:solidFill>
                  <a:srgbClr val="5A0000"/>
                </a:solidFill>
                <a:latin typeface="Arial" panose="020B0604020202020204" pitchFamily="34" charset="0"/>
                <a:cs typeface="Arial" panose="020B0604020202020204" pitchFamily="34" charset="0"/>
              </a:rPr>
              <a:t>CSMA</a:t>
            </a:r>
            <a:endParaRPr lang="en-IN" sz="4000" b="1" dirty="0">
              <a:solidFill>
                <a:srgbClr val="5A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153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9900" y="746459"/>
            <a:ext cx="9029700" cy="3323987"/>
          </a:xfrm>
          <a:prstGeom prst="rect">
            <a:avLst/>
          </a:prstGeom>
          <a:noFill/>
        </p:spPr>
        <p:txBody>
          <a:bodyPr wrap="square">
            <a:spAutoFit/>
          </a:bodyPr>
          <a:lstStyle/>
          <a:p>
            <a:pPr>
              <a:lnSpc>
                <a:spcPts val="2800"/>
              </a:lnSpc>
            </a:pPr>
            <a:r>
              <a:rPr lang="en-US" sz="2800" b="1" dirty="0">
                <a:solidFill>
                  <a:srgbClr val="002060"/>
                </a:solidFill>
                <a:cs typeface="Times New Roman" panose="02020603050405020304" pitchFamily="18" charset="0"/>
              </a:rPr>
              <a:t>CSMA Access Modes</a:t>
            </a:r>
          </a:p>
          <a:p>
            <a:pPr>
              <a:lnSpc>
                <a:spcPts val="2800"/>
              </a:lnSpc>
            </a:pPr>
            <a:endParaRPr lang="en-US" sz="2800" b="1" dirty="0">
              <a:cs typeface="Times New Roman" panose="02020603050405020304" pitchFamily="18" charset="0"/>
            </a:endParaRPr>
          </a:p>
          <a:p>
            <a:pPr>
              <a:lnSpc>
                <a:spcPts val="2800"/>
              </a:lnSpc>
            </a:pPr>
            <a:r>
              <a:rPr lang="en-US" sz="2800" b="1" dirty="0">
                <a:solidFill>
                  <a:srgbClr val="002060"/>
                </a:solidFill>
                <a:cs typeface="Times New Roman" panose="02020603050405020304" pitchFamily="18" charset="0"/>
              </a:rPr>
              <a:t>1-Persistent: </a:t>
            </a:r>
          </a:p>
          <a:p>
            <a:pPr>
              <a:lnSpc>
                <a:spcPts val="2800"/>
              </a:lnSpc>
            </a:pPr>
            <a:r>
              <a:rPr lang="en-US" sz="2800" b="1" dirty="0">
                <a:cs typeface="Times New Roman" panose="02020603050405020304" pitchFamily="18" charset="0"/>
              </a:rPr>
              <a:t>In the 1-Persistent mode of CSMA that defines each node, first sense the shared channel and if the channel is idle, it immediately sends the data. Else it must wait and keep track of the status of the channel to be idle and broadcast the frame unconditionally as soon as the channel is idle.</a:t>
            </a:r>
          </a:p>
        </p:txBody>
      </p:sp>
      <p:sp>
        <p:nvSpPr>
          <p:cNvPr id="4" name="Title 1">
            <a:extLst>
              <a:ext uri="{FF2B5EF4-FFF2-40B4-BE49-F238E27FC236}">
                <a16:creationId xmlns:a16="http://schemas.microsoft.com/office/drawing/2014/main" id="{E5B90931-55C1-4528-8359-9010BD040C8E}"/>
              </a:ext>
            </a:extLst>
          </p:cNvPr>
          <p:cNvSpPr>
            <a:spLocks noGrp="1"/>
          </p:cNvSpPr>
          <p:nvPr>
            <p:ph type="title"/>
          </p:nvPr>
        </p:nvSpPr>
        <p:spPr>
          <a:xfrm>
            <a:off x="0" y="38476"/>
            <a:ext cx="12192000" cy="672723"/>
          </a:xfrm>
        </p:spPr>
        <p:txBody>
          <a:bodyPr>
            <a:noAutofit/>
          </a:bodyPr>
          <a:lstStyle/>
          <a:p>
            <a:pPr algn="ctr"/>
            <a:r>
              <a:rPr lang="en-US" sz="4000" b="1" dirty="0">
                <a:solidFill>
                  <a:srgbClr val="5A0000"/>
                </a:solidFill>
                <a:latin typeface="Arial" panose="020B0604020202020204" pitchFamily="34" charset="0"/>
                <a:cs typeface="Arial" panose="020B0604020202020204" pitchFamily="34" charset="0"/>
              </a:rPr>
              <a:t>CSMA</a:t>
            </a:r>
            <a:endParaRPr lang="en-IN" sz="4000" b="1" dirty="0">
              <a:solidFill>
                <a:srgbClr val="5A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19133D3-9CD4-4A30-9205-071E7D301A4E}"/>
              </a:ext>
            </a:extLst>
          </p:cNvPr>
          <p:cNvSpPr/>
          <p:nvPr/>
        </p:nvSpPr>
        <p:spPr>
          <a:xfrm>
            <a:off x="3403615" y="5584410"/>
            <a:ext cx="4085754" cy="450284"/>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476C6C4-9EDE-4D61-A583-E5A35D02BDA0}"/>
              </a:ext>
            </a:extLst>
          </p:cNvPr>
          <p:cNvCxnSpPr/>
          <p:nvPr/>
        </p:nvCxnSpPr>
        <p:spPr>
          <a:xfrm>
            <a:off x="3585024" y="4728062"/>
            <a:ext cx="0" cy="870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C7C66B7-4F00-40F7-ABFF-5CFE81488599}"/>
              </a:ext>
            </a:extLst>
          </p:cNvPr>
          <p:cNvCxnSpPr/>
          <p:nvPr/>
        </p:nvCxnSpPr>
        <p:spPr>
          <a:xfrm>
            <a:off x="6916053" y="4728062"/>
            <a:ext cx="0" cy="870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63B0B23-DBCB-480C-AA1D-A5682229A3AC}"/>
              </a:ext>
            </a:extLst>
          </p:cNvPr>
          <p:cNvCxnSpPr/>
          <p:nvPr/>
        </p:nvCxnSpPr>
        <p:spPr>
          <a:xfrm>
            <a:off x="6487882" y="4728062"/>
            <a:ext cx="0" cy="870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832C985-ED50-40D8-A4B9-1901C58FFB57}"/>
              </a:ext>
            </a:extLst>
          </p:cNvPr>
          <p:cNvCxnSpPr/>
          <p:nvPr/>
        </p:nvCxnSpPr>
        <p:spPr>
          <a:xfrm>
            <a:off x="6124116" y="4728062"/>
            <a:ext cx="0" cy="870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3077D32-B27C-465C-B753-2D562909B2F8}"/>
              </a:ext>
            </a:extLst>
          </p:cNvPr>
          <p:cNvCxnSpPr/>
          <p:nvPr/>
        </p:nvCxnSpPr>
        <p:spPr>
          <a:xfrm>
            <a:off x="5805710" y="4728062"/>
            <a:ext cx="0" cy="870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299FDAA-20DB-4AFB-9E02-14638BBD852E}"/>
              </a:ext>
            </a:extLst>
          </p:cNvPr>
          <p:cNvCxnSpPr/>
          <p:nvPr/>
        </p:nvCxnSpPr>
        <p:spPr>
          <a:xfrm>
            <a:off x="5453746" y="4713552"/>
            <a:ext cx="0" cy="870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E6A22BF-E67D-4931-B81D-88D6C56C290B}"/>
              </a:ext>
            </a:extLst>
          </p:cNvPr>
          <p:cNvCxnSpPr/>
          <p:nvPr/>
        </p:nvCxnSpPr>
        <p:spPr>
          <a:xfrm>
            <a:off x="5050967" y="4728062"/>
            <a:ext cx="0" cy="870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EC284E8-22ED-4180-991F-9B5327B55017}"/>
              </a:ext>
            </a:extLst>
          </p:cNvPr>
          <p:cNvCxnSpPr/>
          <p:nvPr/>
        </p:nvCxnSpPr>
        <p:spPr>
          <a:xfrm>
            <a:off x="4666339" y="4728062"/>
            <a:ext cx="0" cy="870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25B2A81-9E14-4524-AA63-2DFDFBD035A9}"/>
              </a:ext>
            </a:extLst>
          </p:cNvPr>
          <p:cNvCxnSpPr/>
          <p:nvPr/>
        </p:nvCxnSpPr>
        <p:spPr>
          <a:xfrm>
            <a:off x="4216396" y="4713552"/>
            <a:ext cx="0" cy="870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CC43A36-CE78-4469-8B32-239BA9A73DA7}"/>
              </a:ext>
            </a:extLst>
          </p:cNvPr>
          <p:cNvCxnSpPr/>
          <p:nvPr/>
        </p:nvCxnSpPr>
        <p:spPr>
          <a:xfrm>
            <a:off x="3911597" y="4713552"/>
            <a:ext cx="0" cy="870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81D5604-2DEF-40F0-B11C-6F11CA742636}"/>
              </a:ext>
            </a:extLst>
          </p:cNvPr>
          <p:cNvCxnSpPr>
            <a:cxnSpLocks/>
          </p:cNvCxnSpPr>
          <p:nvPr/>
        </p:nvCxnSpPr>
        <p:spPr>
          <a:xfrm>
            <a:off x="7248978" y="4321662"/>
            <a:ext cx="0" cy="12772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BBD50A-CA9E-4335-BB33-6C2E9AD4BD9F}"/>
              </a:ext>
            </a:extLst>
          </p:cNvPr>
          <p:cNvCxnSpPr>
            <a:cxnSpLocks/>
          </p:cNvCxnSpPr>
          <p:nvPr/>
        </p:nvCxnSpPr>
        <p:spPr>
          <a:xfrm>
            <a:off x="7489371" y="5773095"/>
            <a:ext cx="3352796"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859D1B7-11C6-4C18-8388-1432EE857F1B}"/>
              </a:ext>
            </a:extLst>
          </p:cNvPr>
          <p:cNvCxnSpPr>
            <a:cxnSpLocks/>
          </p:cNvCxnSpPr>
          <p:nvPr/>
        </p:nvCxnSpPr>
        <p:spPr>
          <a:xfrm>
            <a:off x="2859314" y="5809551"/>
            <a:ext cx="5443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AEBABB-0099-4D14-A7DC-5A244466841E}"/>
              </a:ext>
            </a:extLst>
          </p:cNvPr>
          <p:cNvSpPr txBox="1"/>
          <p:nvPr/>
        </p:nvSpPr>
        <p:spPr>
          <a:xfrm>
            <a:off x="10842167" y="5511485"/>
            <a:ext cx="1089471" cy="523220"/>
          </a:xfrm>
          <a:prstGeom prst="rect">
            <a:avLst/>
          </a:prstGeom>
          <a:noFill/>
        </p:spPr>
        <p:txBody>
          <a:bodyPr wrap="square" rtlCol="0">
            <a:spAutoFit/>
          </a:bodyPr>
          <a:lstStyle/>
          <a:p>
            <a:r>
              <a:rPr lang="en-US" sz="2800" b="1" dirty="0"/>
              <a:t>Time</a:t>
            </a:r>
          </a:p>
        </p:txBody>
      </p:sp>
      <p:sp>
        <p:nvSpPr>
          <p:cNvPr id="26" name="TextBox 25">
            <a:extLst>
              <a:ext uri="{FF2B5EF4-FFF2-40B4-BE49-F238E27FC236}">
                <a16:creationId xmlns:a16="http://schemas.microsoft.com/office/drawing/2014/main" id="{9598F612-F937-4AA6-B0D9-2D4A8DD02886}"/>
              </a:ext>
            </a:extLst>
          </p:cNvPr>
          <p:cNvSpPr txBox="1"/>
          <p:nvPr/>
        </p:nvSpPr>
        <p:spPr>
          <a:xfrm>
            <a:off x="7082059" y="4168206"/>
            <a:ext cx="3360057" cy="523220"/>
          </a:xfrm>
          <a:prstGeom prst="rect">
            <a:avLst/>
          </a:prstGeom>
          <a:noFill/>
        </p:spPr>
        <p:txBody>
          <a:bodyPr wrap="square" rtlCol="0">
            <a:spAutoFit/>
          </a:bodyPr>
          <a:lstStyle/>
          <a:p>
            <a:pPr algn="ctr"/>
            <a:r>
              <a:rPr lang="en-US" sz="2800" b="1" dirty="0">
                <a:solidFill>
                  <a:srgbClr val="002060"/>
                </a:solidFill>
              </a:rPr>
              <a:t>Sense and transit</a:t>
            </a:r>
          </a:p>
        </p:txBody>
      </p:sp>
      <p:sp>
        <p:nvSpPr>
          <p:cNvPr id="27" name="TextBox 26">
            <a:extLst>
              <a:ext uri="{FF2B5EF4-FFF2-40B4-BE49-F238E27FC236}">
                <a16:creationId xmlns:a16="http://schemas.microsoft.com/office/drawing/2014/main" id="{7D0697E1-3FD0-4850-9592-9DE1632768F0}"/>
              </a:ext>
            </a:extLst>
          </p:cNvPr>
          <p:cNvSpPr txBox="1"/>
          <p:nvPr/>
        </p:nvSpPr>
        <p:spPr>
          <a:xfrm>
            <a:off x="3167289" y="4226800"/>
            <a:ext cx="4081689" cy="523220"/>
          </a:xfrm>
          <a:prstGeom prst="rect">
            <a:avLst/>
          </a:prstGeom>
          <a:noFill/>
        </p:spPr>
        <p:txBody>
          <a:bodyPr wrap="square" rtlCol="0">
            <a:spAutoFit/>
          </a:bodyPr>
          <a:lstStyle/>
          <a:p>
            <a:pPr algn="ctr"/>
            <a:r>
              <a:rPr lang="en-US" sz="2800" b="1" dirty="0">
                <a:solidFill>
                  <a:srgbClr val="002060"/>
                </a:solidFill>
              </a:rPr>
              <a:t>Continuously sense</a:t>
            </a:r>
          </a:p>
        </p:txBody>
      </p:sp>
      <p:sp>
        <p:nvSpPr>
          <p:cNvPr id="31" name="TextBox 30">
            <a:extLst>
              <a:ext uri="{FF2B5EF4-FFF2-40B4-BE49-F238E27FC236}">
                <a16:creationId xmlns:a16="http://schemas.microsoft.com/office/drawing/2014/main" id="{48574C49-A4CF-4360-A9C8-09A99A728AB8}"/>
              </a:ext>
            </a:extLst>
          </p:cNvPr>
          <p:cNvSpPr txBox="1"/>
          <p:nvPr/>
        </p:nvSpPr>
        <p:spPr>
          <a:xfrm>
            <a:off x="4716239" y="5994817"/>
            <a:ext cx="1089471" cy="523220"/>
          </a:xfrm>
          <a:prstGeom prst="rect">
            <a:avLst/>
          </a:prstGeom>
          <a:noFill/>
        </p:spPr>
        <p:txBody>
          <a:bodyPr wrap="square" rtlCol="0">
            <a:spAutoFit/>
          </a:bodyPr>
          <a:lstStyle/>
          <a:p>
            <a:r>
              <a:rPr lang="en-US" sz="2800" b="1" dirty="0"/>
              <a:t>Busy</a:t>
            </a:r>
          </a:p>
        </p:txBody>
      </p:sp>
    </p:spTree>
    <p:extLst>
      <p:ext uri="{BB962C8B-B14F-4D97-AF65-F5344CB8AC3E}">
        <p14:creationId xmlns:p14="http://schemas.microsoft.com/office/powerpoint/2010/main" val="108269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5" grpId="0"/>
      <p:bldP spid="26" grpId="0"/>
      <p:bldP spid="27" grpId="0"/>
      <p:bldP spid="31"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9900" y="592350"/>
            <a:ext cx="9029700" cy="2964914"/>
          </a:xfrm>
          <a:prstGeom prst="rect">
            <a:avLst/>
          </a:prstGeom>
          <a:noFill/>
        </p:spPr>
        <p:txBody>
          <a:bodyPr wrap="square">
            <a:spAutoFit/>
          </a:bodyPr>
          <a:lstStyle/>
          <a:p>
            <a:pPr>
              <a:lnSpc>
                <a:spcPts val="2800"/>
              </a:lnSpc>
            </a:pPr>
            <a:r>
              <a:rPr lang="en-US" sz="2800" b="1" dirty="0">
                <a:solidFill>
                  <a:srgbClr val="002060"/>
                </a:solidFill>
                <a:latin typeface="+mj-lt"/>
                <a:cs typeface="Times New Roman" panose="02020603050405020304" pitchFamily="18" charset="0"/>
              </a:rPr>
              <a:t>Non-Persistent: </a:t>
            </a:r>
          </a:p>
          <a:p>
            <a:pPr>
              <a:lnSpc>
                <a:spcPts val="2800"/>
              </a:lnSpc>
            </a:pPr>
            <a:r>
              <a:rPr lang="en-US" sz="2800" b="1" dirty="0">
                <a:latin typeface="+mj-lt"/>
                <a:cs typeface="Times New Roman" panose="02020603050405020304" pitchFamily="18" charset="0"/>
              </a:rPr>
              <a:t>It is the access mode of CSMA that defines before transmitting the data, each node must sense the channel, and if the channel is inactive, it immediately sends the data. Otherwise, the station must wait for a random time (not continuously), and when the channel is found to be idle, it transmits the frames.</a:t>
            </a:r>
          </a:p>
        </p:txBody>
      </p:sp>
      <p:sp>
        <p:nvSpPr>
          <p:cNvPr id="4" name="Title 1">
            <a:extLst>
              <a:ext uri="{FF2B5EF4-FFF2-40B4-BE49-F238E27FC236}">
                <a16:creationId xmlns:a16="http://schemas.microsoft.com/office/drawing/2014/main" id="{B07B108B-C3A4-4121-ADD1-454EBE76CD59}"/>
              </a:ext>
            </a:extLst>
          </p:cNvPr>
          <p:cNvSpPr>
            <a:spLocks noGrp="1"/>
          </p:cNvSpPr>
          <p:nvPr>
            <p:ph type="title"/>
          </p:nvPr>
        </p:nvSpPr>
        <p:spPr>
          <a:xfrm>
            <a:off x="0" y="38476"/>
            <a:ext cx="12192000" cy="672723"/>
          </a:xfrm>
        </p:spPr>
        <p:txBody>
          <a:bodyPr>
            <a:noAutofit/>
          </a:bodyPr>
          <a:lstStyle/>
          <a:p>
            <a:pPr algn="ctr"/>
            <a:r>
              <a:rPr lang="en-US" sz="4000" b="1" dirty="0">
                <a:solidFill>
                  <a:srgbClr val="5A0000"/>
                </a:solidFill>
                <a:latin typeface="Arial" panose="020B0604020202020204" pitchFamily="34" charset="0"/>
                <a:cs typeface="Arial" panose="020B0604020202020204" pitchFamily="34" charset="0"/>
              </a:rPr>
              <a:t>CSMA</a:t>
            </a:r>
            <a:endParaRPr lang="en-IN" sz="4000" b="1" dirty="0">
              <a:solidFill>
                <a:srgbClr val="5A0000"/>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3BF551FC-FA64-4CA0-BA60-AF745030D68D}"/>
              </a:ext>
            </a:extLst>
          </p:cNvPr>
          <p:cNvSpPr/>
          <p:nvPr/>
        </p:nvSpPr>
        <p:spPr>
          <a:xfrm>
            <a:off x="3403615" y="5584410"/>
            <a:ext cx="4085754" cy="450284"/>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6261F1E3-4E8A-4439-96A3-B5DE61B32420}"/>
              </a:ext>
            </a:extLst>
          </p:cNvPr>
          <p:cNvCxnSpPr/>
          <p:nvPr/>
        </p:nvCxnSpPr>
        <p:spPr>
          <a:xfrm>
            <a:off x="3585024" y="4728062"/>
            <a:ext cx="0" cy="870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D51B63B-6835-47AE-9387-08F4EEFB537B}"/>
              </a:ext>
            </a:extLst>
          </p:cNvPr>
          <p:cNvCxnSpPr/>
          <p:nvPr/>
        </p:nvCxnSpPr>
        <p:spPr>
          <a:xfrm>
            <a:off x="5453746" y="4713552"/>
            <a:ext cx="0" cy="870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77FA73-FD82-4A62-A660-0629DC0F59A1}"/>
              </a:ext>
            </a:extLst>
          </p:cNvPr>
          <p:cNvCxnSpPr>
            <a:cxnSpLocks/>
          </p:cNvCxnSpPr>
          <p:nvPr/>
        </p:nvCxnSpPr>
        <p:spPr>
          <a:xfrm>
            <a:off x="9310007" y="4750020"/>
            <a:ext cx="0" cy="10230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2F7D84E-5FC0-4951-8600-0D036F4D3307}"/>
              </a:ext>
            </a:extLst>
          </p:cNvPr>
          <p:cNvCxnSpPr>
            <a:cxnSpLocks/>
          </p:cNvCxnSpPr>
          <p:nvPr/>
        </p:nvCxnSpPr>
        <p:spPr>
          <a:xfrm>
            <a:off x="7489371" y="5773095"/>
            <a:ext cx="3352796"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F915605-19CC-4CC0-88CF-6FE278F70C3C}"/>
              </a:ext>
            </a:extLst>
          </p:cNvPr>
          <p:cNvCxnSpPr>
            <a:cxnSpLocks/>
          </p:cNvCxnSpPr>
          <p:nvPr/>
        </p:nvCxnSpPr>
        <p:spPr>
          <a:xfrm>
            <a:off x="2859314" y="5809551"/>
            <a:ext cx="5443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4E4C422-364B-47B6-974A-8EAB77DD3936}"/>
              </a:ext>
            </a:extLst>
          </p:cNvPr>
          <p:cNvSpPr txBox="1"/>
          <p:nvPr/>
        </p:nvSpPr>
        <p:spPr>
          <a:xfrm>
            <a:off x="10842167" y="5511485"/>
            <a:ext cx="1089471" cy="523220"/>
          </a:xfrm>
          <a:prstGeom prst="rect">
            <a:avLst/>
          </a:prstGeom>
          <a:noFill/>
        </p:spPr>
        <p:txBody>
          <a:bodyPr wrap="square" rtlCol="0">
            <a:spAutoFit/>
          </a:bodyPr>
          <a:lstStyle/>
          <a:p>
            <a:r>
              <a:rPr lang="en-US" sz="2800" b="1" dirty="0"/>
              <a:t>Time</a:t>
            </a:r>
          </a:p>
        </p:txBody>
      </p:sp>
      <p:sp>
        <p:nvSpPr>
          <p:cNvPr id="23" name="TextBox 22">
            <a:extLst>
              <a:ext uri="{FF2B5EF4-FFF2-40B4-BE49-F238E27FC236}">
                <a16:creationId xmlns:a16="http://schemas.microsoft.com/office/drawing/2014/main" id="{3DE0DD73-55DF-49EE-85E0-18D920B04C55}"/>
              </a:ext>
            </a:extLst>
          </p:cNvPr>
          <p:cNvSpPr txBox="1"/>
          <p:nvPr/>
        </p:nvSpPr>
        <p:spPr>
          <a:xfrm>
            <a:off x="7836802" y="4272764"/>
            <a:ext cx="3360057" cy="523220"/>
          </a:xfrm>
          <a:prstGeom prst="rect">
            <a:avLst/>
          </a:prstGeom>
          <a:noFill/>
        </p:spPr>
        <p:txBody>
          <a:bodyPr wrap="square" rtlCol="0">
            <a:spAutoFit/>
          </a:bodyPr>
          <a:lstStyle/>
          <a:p>
            <a:pPr algn="ctr"/>
            <a:r>
              <a:rPr lang="en-US" sz="2800" b="1" dirty="0">
                <a:solidFill>
                  <a:srgbClr val="002060"/>
                </a:solidFill>
              </a:rPr>
              <a:t>Sense and transit</a:t>
            </a:r>
          </a:p>
        </p:txBody>
      </p:sp>
      <p:sp>
        <p:nvSpPr>
          <p:cNvPr id="24" name="TextBox 23">
            <a:extLst>
              <a:ext uri="{FF2B5EF4-FFF2-40B4-BE49-F238E27FC236}">
                <a16:creationId xmlns:a16="http://schemas.microsoft.com/office/drawing/2014/main" id="{03A00884-2AA7-4E27-AE77-CCDE8CE506A1}"/>
              </a:ext>
            </a:extLst>
          </p:cNvPr>
          <p:cNvSpPr txBox="1"/>
          <p:nvPr/>
        </p:nvSpPr>
        <p:spPr>
          <a:xfrm>
            <a:off x="3131464" y="4292288"/>
            <a:ext cx="1303110" cy="523220"/>
          </a:xfrm>
          <a:prstGeom prst="rect">
            <a:avLst/>
          </a:prstGeom>
          <a:noFill/>
        </p:spPr>
        <p:txBody>
          <a:bodyPr wrap="square" rtlCol="0">
            <a:spAutoFit/>
          </a:bodyPr>
          <a:lstStyle/>
          <a:p>
            <a:pPr algn="ctr"/>
            <a:r>
              <a:rPr lang="en-US" sz="2800" b="1" dirty="0">
                <a:solidFill>
                  <a:srgbClr val="002060"/>
                </a:solidFill>
              </a:rPr>
              <a:t>Sense</a:t>
            </a:r>
          </a:p>
        </p:txBody>
      </p:sp>
      <p:sp>
        <p:nvSpPr>
          <p:cNvPr id="25" name="TextBox 24">
            <a:extLst>
              <a:ext uri="{FF2B5EF4-FFF2-40B4-BE49-F238E27FC236}">
                <a16:creationId xmlns:a16="http://schemas.microsoft.com/office/drawing/2014/main" id="{3EDD82A5-8422-442C-92A9-0FDAB7DE9F48}"/>
              </a:ext>
            </a:extLst>
          </p:cNvPr>
          <p:cNvSpPr txBox="1"/>
          <p:nvPr/>
        </p:nvSpPr>
        <p:spPr>
          <a:xfrm>
            <a:off x="4716239" y="5994817"/>
            <a:ext cx="1089471" cy="523220"/>
          </a:xfrm>
          <a:prstGeom prst="rect">
            <a:avLst/>
          </a:prstGeom>
          <a:noFill/>
        </p:spPr>
        <p:txBody>
          <a:bodyPr wrap="square" rtlCol="0">
            <a:spAutoFit/>
          </a:bodyPr>
          <a:lstStyle/>
          <a:p>
            <a:r>
              <a:rPr lang="en-US" sz="2800" b="1" dirty="0"/>
              <a:t>Busy</a:t>
            </a:r>
          </a:p>
        </p:txBody>
      </p:sp>
      <p:sp>
        <p:nvSpPr>
          <p:cNvPr id="26" name="TextBox 25">
            <a:extLst>
              <a:ext uri="{FF2B5EF4-FFF2-40B4-BE49-F238E27FC236}">
                <a16:creationId xmlns:a16="http://schemas.microsoft.com/office/drawing/2014/main" id="{BF8FBB55-FAE9-455B-AC14-D9AA356CD502}"/>
              </a:ext>
            </a:extLst>
          </p:cNvPr>
          <p:cNvSpPr txBox="1"/>
          <p:nvPr/>
        </p:nvSpPr>
        <p:spPr>
          <a:xfrm>
            <a:off x="4792890" y="4272764"/>
            <a:ext cx="1303110" cy="523220"/>
          </a:xfrm>
          <a:prstGeom prst="rect">
            <a:avLst/>
          </a:prstGeom>
          <a:noFill/>
        </p:spPr>
        <p:txBody>
          <a:bodyPr wrap="square" rtlCol="0">
            <a:spAutoFit/>
          </a:bodyPr>
          <a:lstStyle/>
          <a:p>
            <a:pPr algn="ctr"/>
            <a:r>
              <a:rPr lang="en-US" sz="2800" b="1" dirty="0">
                <a:solidFill>
                  <a:srgbClr val="002060"/>
                </a:solidFill>
              </a:rPr>
              <a:t>Sense</a:t>
            </a:r>
          </a:p>
        </p:txBody>
      </p:sp>
      <p:sp>
        <p:nvSpPr>
          <p:cNvPr id="27" name="TextBox 26">
            <a:extLst>
              <a:ext uri="{FF2B5EF4-FFF2-40B4-BE49-F238E27FC236}">
                <a16:creationId xmlns:a16="http://schemas.microsoft.com/office/drawing/2014/main" id="{167BF399-E0B4-4F71-A830-0D40ABC6DC23}"/>
              </a:ext>
            </a:extLst>
          </p:cNvPr>
          <p:cNvSpPr txBox="1"/>
          <p:nvPr/>
        </p:nvSpPr>
        <p:spPr>
          <a:xfrm>
            <a:off x="3783019" y="5104559"/>
            <a:ext cx="1303110" cy="523220"/>
          </a:xfrm>
          <a:prstGeom prst="rect">
            <a:avLst/>
          </a:prstGeom>
          <a:noFill/>
        </p:spPr>
        <p:txBody>
          <a:bodyPr wrap="square" rtlCol="0">
            <a:spAutoFit/>
          </a:bodyPr>
          <a:lstStyle/>
          <a:p>
            <a:pPr algn="ctr"/>
            <a:r>
              <a:rPr lang="en-US" sz="2800" b="1" dirty="0">
                <a:solidFill>
                  <a:srgbClr val="002060"/>
                </a:solidFill>
              </a:rPr>
              <a:t>Wait</a:t>
            </a:r>
          </a:p>
        </p:txBody>
      </p:sp>
      <p:sp>
        <p:nvSpPr>
          <p:cNvPr id="28" name="TextBox 27">
            <a:extLst>
              <a:ext uri="{FF2B5EF4-FFF2-40B4-BE49-F238E27FC236}">
                <a16:creationId xmlns:a16="http://schemas.microsoft.com/office/drawing/2014/main" id="{555A05B6-5F9D-4B3F-840E-8942951F04E7}"/>
              </a:ext>
            </a:extLst>
          </p:cNvPr>
          <p:cNvSpPr txBox="1"/>
          <p:nvPr/>
        </p:nvSpPr>
        <p:spPr>
          <a:xfrm>
            <a:off x="6621466" y="4910863"/>
            <a:ext cx="1303110" cy="523220"/>
          </a:xfrm>
          <a:prstGeom prst="rect">
            <a:avLst/>
          </a:prstGeom>
          <a:noFill/>
        </p:spPr>
        <p:txBody>
          <a:bodyPr wrap="square" rtlCol="0">
            <a:spAutoFit/>
          </a:bodyPr>
          <a:lstStyle/>
          <a:p>
            <a:pPr algn="ctr"/>
            <a:r>
              <a:rPr lang="en-US" sz="2800" b="1" dirty="0">
                <a:solidFill>
                  <a:srgbClr val="002060"/>
                </a:solidFill>
              </a:rPr>
              <a:t>Wait</a:t>
            </a:r>
          </a:p>
        </p:txBody>
      </p:sp>
      <p:cxnSp>
        <p:nvCxnSpPr>
          <p:cNvPr id="29" name="Straight Arrow Connector 28">
            <a:extLst>
              <a:ext uri="{FF2B5EF4-FFF2-40B4-BE49-F238E27FC236}">
                <a16:creationId xmlns:a16="http://schemas.microsoft.com/office/drawing/2014/main" id="{E19981AD-0F39-4AA8-A06E-068BFC0C5983}"/>
              </a:ext>
            </a:extLst>
          </p:cNvPr>
          <p:cNvCxnSpPr/>
          <p:nvPr/>
        </p:nvCxnSpPr>
        <p:spPr>
          <a:xfrm flipV="1">
            <a:off x="3585022" y="4928587"/>
            <a:ext cx="1867363" cy="9762"/>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3064CCC-0E6F-4DB8-9076-6B1C91D2DC7C}"/>
              </a:ext>
            </a:extLst>
          </p:cNvPr>
          <p:cNvCxnSpPr>
            <a:cxnSpLocks/>
          </p:cNvCxnSpPr>
          <p:nvPr/>
        </p:nvCxnSpPr>
        <p:spPr>
          <a:xfrm>
            <a:off x="5452385" y="4928868"/>
            <a:ext cx="3856260" cy="948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52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p:bldP spid="23" grpId="0"/>
      <p:bldP spid="24" grpId="0"/>
      <p:bldP spid="25" grpId="0"/>
      <p:bldP spid="26" grpId="0"/>
      <p:bldP spid="27" grpId="0"/>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9899" y="711199"/>
            <a:ext cx="9094583" cy="2251578"/>
          </a:xfrm>
          <a:prstGeom prst="rect">
            <a:avLst/>
          </a:prstGeom>
          <a:noFill/>
        </p:spPr>
        <p:txBody>
          <a:bodyPr wrap="square">
            <a:spAutoFit/>
          </a:bodyPr>
          <a:lstStyle/>
          <a:p>
            <a:pPr>
              <a:lnSpc>
                <a:spcPts val="2400"/>
              </a:lnSpc>
            </a:pPr>
            <a:endParaRPr lang="en-US" sz="2800" b="1" dirty="0">
              <a:cs typeface="Times New Roman" panose="02020603050405020304" pitchFamily="18" charset="0"/>
            </a:endParaRPr>
          </a:p>
          <a:p>
            <a:pPr>
              <a:lnSpc>
                <a:spcPts val="2400"/>
              </a:lnSpc>
            </a:pPr>
            <a:r>
              <a:rPr lang="en-US" sz="2800" b="1" dirty="0">
                <a:solidFill>
                  <a:srgbClr val="002060"/>
                </a:solidFill>
                <a:cs typeface="Times New Roman" panose="02020603050405020304" pitchFamily="18" charset="0"/>
              </a:rPr>
              <a:t>Normal Response Mode (NRM):</a:t>
            </a:r>
          </a:p>
          <a:p>
            <a:pPr>
              <a:lnSpc>
                <a:spcPts val="2400"/>
              </a:lnSpc>
            </a:pPr>
            <a:endParaRPr lang="en-US" sz="2800" b="1" dirty="0">
              <a:cs typeface="Times New Roman" panose="02020603050405020304" pitchFamily="18" charset="0"/>
            </a:endParaRPr>
          </a:p>
          <a:p>
            <a:pPr>
              <a:lnSpc>
                <a:spcPts val="2400"/>
              </a:lnSpc>
            </a:pPr>
            <a:r>
              <a:rPr lang="en-US" sz="2800" b="1" dirty="0">
                <a:cs typeface="Times New Roman" panose="02020603050405020304" pitchFamily="18" charset="0"/>
              </a:rPr>
              <a:t>Two types of stations are there, a primary station that sends commands and secondary station that responds to received commands. It is used for both, point-to-point and multipoint communications.</a:t>
            </a:r>
          </a:p>
        </p:txBody>
      </p:sp>
      <p:sp>
        <p:nvSpPr>
          <p:cNvPr id="5" name="Title 1">
            <a:extLst>
              <a:ext uri="{FF2B5EF4-FFF2-40B4-BE49-F238E27FC236}">
                <a16:creationId xmlns:a16="http://schemas.microsoft.com/office/drawing/2014/main" id="{41000431-9D07-4362-9C77-71677F7079DE}"/>
              </a:ext>
            </a:extLst>
          </p:cNvPr>
          <p:cNvSpPr>
            <a:spLocks noGrp="1"/>
          </p:cNvSpPr>
          <p:nvPr>
            <p:ph type="title"/>
          </p:nvPr>
        </p:nvSpPr>
        <p:spPr>
          <a:xfrm>
            <a:off x="0" y="38476"/>
            <a:ext cx="12192000" cy="672723"/>
          </a:xfrm>
        </p:spPr>
        <p:txBody>
          <a:bodyPr>
            <a:noAutofit/>
          </a:bodyPr>
          <a:lstStyle/>
          <a:p>
            <a:pPr algn="ctr"/>
            <a:r>
              <a:rPr lang="en-IN" sz="4000" b="1" dirty="0">
                <a:solidFill>
                  <a:srgbClr val="5A0000"/>
                </a:solidFill>
                <a:latin typeface="Arial" panose="020B0604020202020204" pitchFamily="34" charset="0"/>
                <a:cs typeface="Arial" panose="020B0604020202020204" pitchFamily="34" charset="0"/>
              </a:rPr>
              <a:t>High-level Data Link Control</a:t>
            </a:r>
          </a:p>
        </p:txBody>
      </p:sp>
    </p:spTree>
    <p:extLst>
      <p:ext uri="{BB962C8B-B14F-4D97-AF65-F5344CB8AC3E}">
        <p14:creationId xmlns:p14="http://schemas.microsoft.com/office/powerpoint/2010/main" val="131622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924175" y="533400"/>
            <a:ext cx="9029700" cy="3323987"/>
          </a:xfrm>
          <a:prstGeom prst="rect">
            <a:avLst/>
          </a:prstGeom>
          <a:noFill/>
        </p:spPr>
        <p:txBody>
          <a:bodyPr wrap="square">
            <a:spAutoFit/>
          </a:bodyPr>
          <a:lstStyle/>
          <a:p>
            <a:pPr>
              <a:lnSpc>
                <a:spcPts val="2800"/>
              </a:lnSpc>
            </a:pPr>
            <a:r>
              <a:rPr lang="en-US" sz="2800" b="1" dirty="0">
                <a:solidFill>
                  <a:srgbClr val="002060"/>
                </a:solidFill>
                <a:cs typeface="Times New Roman" panose="02020603050405020304" pitchFamily="18" charset="0"/>
              </a:rPr>
              <a:t>P-Persistent: </a:t>
            </a:r>
          </a:p>
          <a:p>
            <a:pPr>
              <a:lnSpc>
                <a:spcPts val="2800"/>
              </a:lnSpc>
            </a:pPr>
            <a:r>
              <a:rPr lang="en-US" sz="2800" b="1" dirty="0">
                <a:cs typeface="Times New Roman" panose="02020603050405020304" pitchFamily="18" charset="0"/>
              </a:rPr>
              <a:t>It is the combination of 1-Persistent and Non-persistent modes. The P-Persistent mode defines that each node senses the channel, and if the channel is inactive, it sends a frame with a P probability. </a:t>
            </a:r>
          </a:p>
          <a:p>
            <a:pPr>
              <a:lnSpc>
                <a:spcPts val="2800"/>
              </a:lnSpc>
            </a:pPr>
            <a:r>
              <a:rPr lang="en-US" sz="2800" b="1" dirty="0">
                <a:cs typeface="Times New Roman" panose="02020603050405020304" pitchFamily="18" charset="0"/>
              </a:rPr>
              <a:t>If the data is not transmitted, it waits for a (q = 1-p probability) random time and resumes the frame with the next time slot.</a:t>
            </a:r>
          </a:p>
        </p:txBody>
      </p:sp>
      <p:sp>
        <p:nvSpPr>
          <p:cNvPr id="4" name="Title 1">
            <a:extLst>
              <a:ext uri="{FF2B5EF4-FFF2-40B4-BE49-F238E27FC236}">
                <a16:creationId xmlns:a16="http://schemas.microsoft.com/office/drawing/2014/main" id="{B07B108B-C3A4-4121-ADD1-454EBE76CD59}"/>
              </a:ext>
            </a:extLst>
          </p:cNvPr>
          <p:cNvSpPr>
            <a:spLocks noGrp="1"/>
          </p:cNvSpPr>
          <p:nvPr>
            <p:ph type="title"/>
          </p:nvPr>
        </p:nvSpPr>
        <p:spPr>
          <a:xfrm>
            <a:off x="0" y="38476"/>
            <a:ext cx="12192000" cy="672723"/>
          </a:xfrm>
        </p:spPr>
        <p:txBody>
          <a:bodyPr>
            <a:noAutofit/>
          </a:bodyPr>
          <a:lstStyle/>
          <a:p>
            <a:pPr algn="ctr"/>
            <a:r>
              <a:rPr lang="en-US" sz="4000" b="1" dirty="0">
                <a:solidFill>
                  <a:srgbClr val="5A0000"/>
                </a:solidFill>
                <a:latin typeface="Arial" panose="020B0604020202020204" pitchFamily="34" charset="0"/>
                <a:cs typeface="Arial" panose="020B0604020202020204" pitchFamily="34" charset="0"/>
              </a:rPr>
              <a:t>CSMA</a:t>
            </a:r>
            <a:endParaRPr lang="en-IN" sz="4000" b="1" dirty="0">
              <a:solidFill>
                <a:srgbClr val="5A0000"/>
              </a:solidFill>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73377409-60DF-4071-9163-A18AB2CE2295}"/>
              </a:ext>
            </a:extLst>
          </p:cNvPr>
          <p:cNvSpPr/>
          <p:nvPr/>
        </p:nvSpPr>
        <p:spPr>
          <a:xfrm>
            <a:off x="3403615" y="5584410"/>
            <a:ext cx="4085754" cy="450284"/>
          </a:xfrm>
          <a:prstGeom prst="rect">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1C8DC4B2-5DE9-486D-A680-7F759557D5B1}"/>
              </a:ext>
            </a:extLst>
          </p:cNvPr>
          <p:cNvCxnSpPr/>
          <p:nvPr/>
        </p:nvCxnSpPr>
        <p:spPr>
          <a:xfrm>
            <a:off x="3585024" y="4728062"/>
            <a:ext cx="0" cy="870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BD10BC3-8CE6-4BF8-8602-2BC6210DB993}"/>
              </a:ext>
            </a:extLst>
          </p:cNvPr>
          <p:cNvCxnSpPr/>
          <p:nvPr/>
        </p:nvCxnSpPr>
        <p:spPr>
          <a:xfrm>
            <a:off x="6916053" y="4728062"/>
            <a:ext cx="0" cy="870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E07505E-F258-4E9E-9A55-F5DDAF19D948}"/>
              </a:ext>
            </a:extLst>
          </p:cNvPr>
          <p:cNvCxnSpPr/>
          <p:nvPr/>
        </p:nvCxnSpPr>
        <p:spPr>
          <a:xfrm>
            <a:off x="6487882" y="4728062"/>
            <a:ext cx="0" cy="870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9EC3730-72D0-4A94-B847-71EF2425045B}"/>
              </a:ext>
            </a:extLst>
          </p:cNvPr>
          <p:cNvCxnSpPr/>
          <p:nvPr/>
        </p:nvCxnSpPr>
        <p:spPr>
          <a:xfrm>
            <a:off x="6124116" y="4728062"/>
            <a:ext cx="0" cy="870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8F47A95-3BB4-421A-9724-7975DD926927}"/>
              </a:ext>
            </a:extLst>
          </p:cNvPr>
          <p:cNvCxnSpPr/>
          <p:nvPr/>
        </p:nvCxnSpPr>
        <p:spPr>
          <a:xfrm>
            <a:off x="5805710" y="4728062"/>
            <a:ext cx="0" cy="870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2387CE6-DB57-4A1B-9BD5-A41D8B5BB8E2}"/>
              </a:ext>
            </a:extLst>
          </p:cNvPr>
          <p:cNvCxnSpPr/>
          <p:nvPr/>
        </p:nvCxnSpPr>
        <p:spPr>
          <a:xfrm>
            <a:off x="5453746" y="4713552"/>
            <a:ext cx="0" cy="870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A8CB0AA-B911-4787-B92F-C29A28F63125}"/>
              </a:ext>
            </a:extLst>
          </p:cNvPr>
          <p:cNvCxnSpPr/>
          <p:nvPr/>
        </p:nvCxnSpPr>
        <p:spPr>
          <a:xfrm>
            <a:off x="5050967" y="4728062"/>
            <a:ext cx="0" cy="870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C5B6368-D5BB-443E-8CEE-5B801173A291}"/>
              </a:ext>
            </a:extLst>
          </p:cNvPr>
          <p:cNvCxnSpPr/>
          <p:nvPr/>
        </p:nvCxnSpPr>
        <p:spPr>
          <a:xfrm>
            <a:off x="4666339" y="4728062"/>
            <a:ext cx="0" cy="870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46E0226-C30B-44CF-8FB9-C22ACD490B81}"/>
              </a:ext>
            </a:extLst>
          </p:cNvPr>
          <p:cNvCxnSpPr/>
          <p:nvPr/>
        </p:nvCxnSpPr>
        <p:spPr>
          <a:xfrm>
            <a:off x="4216396" y="4713552"/>
            <a:ext cx="0" cy="870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C3F84EA-BD67-45F0-B18D-DCE1F18AC374}"/>
              </a:ext>
            </a:extLst>
          </p:cNvPr>
          <p:cNvCxnSpPr/>
          <p:nvPr/>
        </p:nvCxnSpPr>
        <p:spPr>
          <a:xfrm>
            <a:off x="3911597" y="4713552"/>
            <a:ext cx="0" cy="8708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9ED6276-EBAE-4BF2-9FAB-9E5A492B30A9}"/>
              </a:ext>
            </a:extLst>
          </p:cNvPr>
          <p:cNvCxnSpPr>
            <a:cxnSpLocks/>
          </p:cNvCxnSpPr>
          <p:nvPr/>
        </p:nvCxnSpPr>
        <p:spPr>
          <a:xfrm>
            <a:off x="7147378" y="4321662"/>
            <a:ext cx="0" cy="1277258"/>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C957604-A3DF-4497-8BBB-280F484E9831}"/>
              </a:ext>
            </a:extLst>
          </p:cNvPr>
          <p:cNvCxnSpPr>
            <a:cxnSpLocks/>
          </p:cNvCxnSpPr>
          <p:nvPr/>
        </p:nvCxnSpPr>
        <p:spPr>
          <a:xfrm>
            <a:off x="7489371" y="5773095"/>
            <a:ext cx="35995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3E85671-F158-40D4-AAF2-4C9319CBA137}"/>
              </a:ext>
            </a:extLst>
          </p:cNvPr>
          <p:cNvCxnSpPr>
            <a:cxnSpLocks/>
          </p:cNvCxnSpPr>
          <p:nvPr/>
        </p:nvCxnSpPr>
        <p:spPr>
          <a:xfrm>
            <a:off x="2859314" y="5809551"/>
            <a:ext cx="5443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EE00AEE-9FE6-46AC-A240-0582DD9BBCC5}"/>
              </a:ext>
            </a:extLst>
          </p:cNvPr>
          <p:cNvSpPr txBox="1"/>
          <p:nvPr/>
        </p:nvSpPr>
        <p:spPr>
          <a:xfrm>
            <a:off x="11046487" y="5471597"/>
            <a:ext cx="1089471" cy="523220"/>
          </a:xfrm>
          <a:prstGeom prst="rect">
            <a:avLst/>
          </a:prstGeom>
          <a:noFill/>
        </p:spPr>
        <p:txBody>
          <a:bodyPr wrap="square" rtlCol="0">
            <a:spAutoFit/>
          </a:bodyPr>
          <a:lstStyle/>
          <a:p>
            <a:r>
              <a:rPr lang="en-US" sz="2800" b="1" dirty="0"/>
              <a:t>Time</a:t>
            </a:r>
          </a:p>
        </p:txBody>
      </p:sp>
      <p:sp>
        <p:nvSpPr>
          <p:cNvPr id="38" name="TextBox 37">
            <a:extLst>
              <a:ext uri="{FF2B5EF4-FFF2-40B4-BE49-F238E27FC236}">
                <a16:creationId xmlns:a16="http://schemas.microsoft.com/office/drawing/2014/main" id="{5E95D98A-B4BE-4ED5-99A3-D530F47DF292}"/>
              </a:ext>
            </a:extLst>
          </p:cNvPr>
          <p:cNvSpPr txBox="1"/>
          <p:nvPr/>
        </p:nvSpPr>
        <p:spPr>
          <a:xfrm>
            <a:off x="3167289" y="4226800"/>
            <a:ext cx="4081689" cy="461665"/>
          </a:xfrm>
          <a:prstGeom prst="rect">
            <a:avLst/>
          </a:prstGeom>
          <a:noFill/>
        </p:spPr>
        <p:txBody>
          <a:bodyPr wrap="square" rtlCol="0">
            <a:spAutoFit/>
          </a:bodyPr>
          <a:lstStyle/>
          <a:p>
            <a:pPr algn="ctr"/>
            <a:r>
              <a:rPr lang="en-US" sz="2400" b="1" dirty="0">
                <a:solidFill>
                  <a:srgbClr val="002060"/>
                </a:solidFill>
              </a:rPr>
              <a:t>Continuously sense</a:t>
            </a:r>
          </a:p>
        </p:txBody>
      </p:sp>
      <p:sp>
        <p:nvSpPr>
          <p:cNvPr id="39" name="TextBox 38">
            <a:extLst>
              <a:ext uri="{FF2B5EF4-FFF2-40B4-BE49-F238E27FC236}">
                <a16:creationId xmlns:a16="http://schemas.microsoft.com/office/drawing/2014/main" id="{4ECA0E73-32DE-4499-A99A-A542865054A5}"/>
              </a:ext>
            </a:extLst>
          </p:cNvPr>
          <p:cNvSpPr txBox="1"/>
          <p:nvPr/>
        </p:nvSpPr>
        <p:spPr>
          <a:xfrm>
            <a:off x="4716239" y="5994817"/>
            <a:ext cx="1089471" cy="523220"/>
          </a:xfrm>
          <a:prstGeom prst="rect">
            <a:avLst/>
          </a:prstGeom>
          <a:noFill/>
        </p:spPr>
        <p:txBody>
          <a:bodyPr wrap="square" rtlCol="0">
            <a:spAutoFit/>
          </a:bodyPr>
          <a:lstStyle/>
          <a:p>
            <a:r>
              <a:rPr lang="en-US" sz="2800" b="1" dirty="0"/>
              <a:t>Busy</a:t>
            </a:r>
          </a:p>
        </p:txBody>
      </p:sp>
      <p:cxnSp>
        <p:nvCxnSpPr>
          <p:cNvPr id="40" name="Straight Arrow Connector 39">
            <a:extLst>
              <a:ext uri="{FF2B5EF4-FFF2-40B4-BE49-F238E27FC236}">
                <a16:creationId xmlns:a16="http://schemas.microsoft.com/office/drawing/2014/main" id="{D1EDEC39-DF55-445C-8E80-8FB7E42E305C}"/>
              </a:ext>
            </a:extLst>
          </p:cNvPr>
          <p:cNvCxnSpPr>
            <a:cxnSpLocks/>
          </p:cNvCxnSpPr>
          <p:nvPr/>
        </p:nvCxnSpPr>
        <p:spPr>
          <a:xfrm>
            <a:off x="8359320" y="4321662"/>
            <a:ext cx="0" cy="1451433"/>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EF571B7-F3FE-4C9C-BB94-32D16E66B4CD}"/>
              </a:ext>
            </a:extLst>
          </p:cNvPr>
          <p:cNvCxnSpPr>
            <a:cxnSpLocks/>
          </p:cNvCxnSpPr>
          <p:nvPr/>
        </p:nvCxnSpPr>
        <p:spPr>
          <a:xfrm>
            <a:off x="9642126" y="4332233"/>
            <a:ext cx="0" cy="1451433"/>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040FC3D-AFD1-4ACB-83EA-4316DE1351A6}"/>
              </a:ext>
            </a:extLst>
          </p:cNvPr>
          <p:cNvCxnSpPr>
            <a:cxnSpLocks/>
          </p:cNvCxnSpPr>
          <p:nvPr/>
        </p:nvCxnSpPr>
        <p:spPr>
          <a:xfrm>
            <a:off x="10863031" y="4332233"/>
            <a:ext cx="0" cy="1451433"/>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1E915C3-8B61-4D2A-A549-7FC8A952BE32}"/>
              </a:ext>
            </a:extLst>
          </p:cNvPr>
          <p:cNvCxnSpPr>
            <a:cxnSpLocks/>
          </p:cNvCxnSpPr>
          <p:nvPr/>
        </p:nvCxnSpPr>
        <p:spPr>
          <a:xfrm>
            <a:off x="7147377" y="4958069"/>
            <a:ext cx="1211943" cy="2222"/>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A2CC89D-9BF1-4DBD-9736-FA11FE627170}"/>
              </a:ext>
            </a:extLst>
          </p:cNvPr>
          <p:cNvCxnSpPr>
            <a:cxnSpLocks/>
          </p:cNvCxnSpPr>
          <p:nvPr/>
        </p:nvCxnSpPr>
        <p:spPr>
          <a:xfrm>
            <a:off x="8475435" y="4970776"/>
            <a:ext cx="1166691"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BB61788-D9BD-4CB3-B42F-B6D1E9013395}"/>
              </a:ext>
            </a:extLst>
          </p:cNvPr>
          <p:cNvCxnSpPr>
            <a:cxnSpLocks/>
          </p:cNvCxnSpPr>
          <p:nvPr/>
        </p:nvCxnSpPr>
        <p:spPr>
          <a:xfrm>
            <a:off x="9642126" y="4964232"/>
            <a:ext cx="1234394" cy="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24E597A-3528-4DFB-A064-13A67A0BF2B9}"/>
              </a:ext>
            </a:extLst>
          </p:cNvPr>
          <p:cNvSpPr txBox="1"/>
          <p:nvPr/>
        </p:nvSpPr>
        <p:spPr>
          <a:xfrm>
            <a:off x="10259323" y="3914170"/>
            <a:ext cx="1672315" cy="461665"/>
          </a:xfrm>
          <a:prstGeom prst="rect">
            <a:avLst/>
          </a:prstGeom>
          <a:noFill/>
        </p:spPr>
        <p:txBody>
          <a:bodyPr wrap="square" rtlCol="0">
            <a:spAutoFit/>
          </a:bodyPr>
          <a:lstStyle/>
          <a:p>
            <a:pPr algn="ctr"/>
            <a:r>
              <a:rPr lang="en-US" sz="2400" b="1" dirty="0">
                <a:solidFill>
                  <a:srgbClr val="002060"/>
                </a:solidFill>
              </a:rPr>
              <a:t>Transmit</a:t>
            </a:r>
          </a:p>
        </p:txBody>
      </p:sp>
      <p:sp>
        <p:nvSpPr>
          <p:cNvPr id="49" name="TextBox 48">
            <a:extLst>
              <a:ext uri="{FF2B5EF4-FFF2-40B4-BE49-F238E27FC236}">
                <a16:creationId xmlns:a16="http://schemas.microsoft.com/office/drawing/2014/main" id="{4B3D41D3-0461-4693-8384-46DAB32BC913}"/>
              </a:ext>
            </a:extLst>
          </p:cNvPr>
          <p:cNvSpPr txBox="1"/>
          <p:nvPr/>
        </p:nvSpPr>
        <p:spPr>
          <a:xfrm>
            <a:off x="9461500" y="4570666"/>
            <a:ext cx="1592936" cy="400110"/>
          </a:xfrm>
          <a:prstGeom prst="rect">
            <a:avLst/>
          </a:prstGeom>
          <a:noFill/>
        </p:spPr>
        <p:txBody>
          <a:bodyPr wrap="square" rtlCol="0">
            <a:spAutoFit/>
          </a:bodyPr>
          <a:lstStyle/>
          <a:p>
            <a:pPr algn="ctr"/>
            <a:r>
              <a:rPr lang="en-US" sz="2000" b="1" dirty="0">
                <a:solidFill>
                  <a:srgbClr val="002060"/>
                </a:solidFill>
              </a:rPr>
              <a:t>Time Slot</a:t>
            </a:r>
          </a:p>
        </p:txBody>
      </p:sp>
      <p:sp>
        <p:nvSpPr>
          <p:cNvPr id="50" name="TextBox 49">
            <a:extLst>
              <a:ext uri="{FF2B5EF4-FFF2-40B4-BE49-F238E27FC236}">
                <a16:creationId xmlns:a16="http://schemas.microsoft.com/office/drawing/2014/main" id="{430678F4-27A7-4623-8ACD-1514E05A2950}"/>
              </a:ext>
            </a:extLst>
          </p:cNvPr>
          <p:cNvSpPr txBox="1"/>
          <p:nvPr/>
        </p:nvSpPr>
        <p:spPr>
          <a:xfrm>
            <a:off x="8040019" y="4563418"/>
            <a:ext cx="1908616" cy="400110"/>
          </a:xfrm>
          <a:prstGeom prst="rect">
            <a:avLst/>
          </a:prstGeom>
          <a:noFill/>
        </p:spPr>
        <p:txBody>
          <a:bodyPr wrap="square" rtlCol="0">
            <a:spAutoFit/>
          </a:bodyPr>
          <a:lstStyle/>
          <a:p>
            <a:pPr algn="ctr"/>
            <a:r>
              <a:rPr lang="en-US" sz="2000" b="1" dirty="0">
                <a:solidFill>
                  <a:srgbClr val="002060"/>
                </a:solidFill>
              </a:rPr>
              <a:t>Time Slot</a:t>
            </a:r>
          </a:p>
        </p:txBody>
      </p:sp>
      <p:sp>
        <p:nvSpPr>
          <p:cNvPr id="55" name="TextBox 54">
            <a:extLst>
              <a:ext uri="{FF2B5EF4-FFF2-40B4-BE49-F238E27FC236}">
                <a16:creationId xmlns:a16="http://schemas.microsoft.com/office/drawing/2014/main" id="{F3EF923C-A238-4D22-8B1B-ED6B0AE32C64}"/>
              </a:ext>
            </a:extLst>
          </p:cNvPr>
          <p:cNvSpPr txBox="1"/>
          <p:nvPr/>
        </p:nvSpPr>
        <p:spPr>
          <a:xfrm>
            <a:off x="6762745" y="4584552"/>
            <a:ext cx="1908616" cy="400110"/>
          </a:xfrm>
          <a:prstGeom prst="rect">
            <a:avLst/>
          </a:prstGeom>
          <a:noFill/>
        </p:spPr>
        <p:txBody>
          <a:bodyPr wrap="square" rtlCol="0">
            <a:spAutoFit/>
          </a:bodyPr>
          <a:lstStyle/>
          <a:p>
            <a:pPr algn="ctr"/>
            <a:r>
              <a:rPr lang="en-US" sz="2000" b="1" dirty="0">
                <a:solidFill>
                  <a:srgbClr val="002060"/>
                </a:solidFill>
              </a:rPr>
              <a:t>Time Slot</a:t>
            </a:r>
          </a:p>
        </p:txBody>
      </p:sp>
      <p:sp>
        <p:nvSpPr>
          <p:cNvPr id="57" name="TextBox 56">
            <a:extLst>
              <a:ext uri="{FF2B5EF4-FFF2-40B4-BE49-F238E27FC236}">
                <a16:creationId xmlns:a16="http://schemas.microsoft.com/office/drawing/2014/main" id="{DD2F5932-EA02-4AE0-93A7-C3A994D09A27}"/>
              </a:ext>
            </a:extLst>
          </p:cNvPr>
          <p:cNvSpPr txBox="1"/>
          <p:nvPr/>
        </p:nvSpPr>
        <p:spPr>
          <a:xfrm>
            <a:off x="6777396" y="3749011"/>
            <a:ext cx="1908616" cy="1015663"/>
          </a:xfrm>
          <a:prstGeom prst="rect">
            <a:avLst/>
          </a:prstGeom>
          <a:noFill/>
        </p:spPr>
        <p:txBody>
          <a:bodyPr wrap="square" rtlCol="0">
            <a:spAutoFit/>
          </a:bodyPr>
          <a:lstStyle/>
          <a:p>
            <a:pPr algn="ctr"/>
            <a:r>
              <a:rPr lang="en-US" sz="2000" b="1" dirty="0">
                <a:solidFill>
                  <a:srgbClr val="002060"/>
                </a:solidFill>
              </a:rPr>
              <a:t>Probability does not allow</a:t>
            </a:r>
          </a:p>
        </p:txBody>
      </p:sp>
      <p:sp>
        <p:nvSpPr>
          <p:cNvPr id="58" name="TextBox 57">
            <a:extLst>
              <a:ext uri="{FF2B5EF4-FFF2-40B4-BE49-F238E27FC236}">
                <a16:creationId xmlns:a16="http://schemas.microsoft.com/office/drawing/2014/main" id="{12A22E8C-89C7-4BB2-B718-0679AA268CE6}"/>
              </a:ext>
            </a:extLst>
          </p:cNvPr>
          <p:cNvSpPr txBox="1"/>
          <p:nvPr/>
        </p:nvSpPr>
        <p:spPr>
          <a:xfrm>
            <a:off x="8313517" y="3814515"/>
            <a:ext cx="1908616" cy="707886"/>
          </a:xfrm>
          <a:prstGeom prst="rect">
            <a:avLst/>
          </a:prstGeom>
          <a:noFill/>
        </p:spPr>
        <p:txBody>
          <a:bodyPr wrap="square" rtlCol="0">
            <a:spAutoFit/>
          </a:bodyPr>
          <a:lstStyle/>
          <a:p>
            <a:pPr algn="ctr"/>
            <a:r>
              <a:rPr lang="en-US" sz="2000" b="1" dirty="0">
                <a:solidFill>
                  <a:srgbClr val="002060"/>
                </a:solidFill>
              </a:rPr>
              <a:t>Outcome transmission</a:t>
            </a:r>
          </a:p>
        </p:txBody>
      </p:sp>
    </p:spTree>
    <p:extLst>
      <p:ext uri="{BB962C8B-B14F-4D97-AF65-F5344CB8AC3E}">
        <p14:creationId xmlns:p14="http://schemas.microsoft.com/office/powerpoint/2010/main" val="385119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6" grpId="0"/>
      <p:bldP spid="38" grpId="0"/>
      <p:bldP spid="39" grpId="0"/>
      <p:bldP spid="48" grpId="0"/>
      <p:bldP spid="49" grpId="0"/>
      <p:bldP spid="50" grpId="0"/>
      <p:bldP spid="55" grpId="0"/>
      <p:bldP spid="58" grpId="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21601" y="849525"/>
            <a:ext cx="9170399" cy="5478423"/>
          </a:xfrm>
          <a:prstGeom prst="rect">
            <a:avLst/>
          </a:prstGeom>
          <a:noFill/>
        </p:spPr>
        <p:txBody>
          <a:bodyPr wrap="square">
            <a:spAutoFit/>
          </a:bodyPr>
          <a:lstStyle/>
          <a:p>
            <a:pPr>
              <a:lnSpc>
                <a:spcPts val="2800"/>
              </a:lnSpc>
            </a:pPr>
            <a:r>
              <a:rPr lang="en-US" sz="2800" b="1" dirty="0">
                <a:cs typeface="Times New Roman" panose="02020603050405020304" pitchFamily="18" charset="0"/>
              </a:rPr>
              <a:t>CSMA/CD is a carrier sense multiple access/ collision detection network protocol to transmit data frames. The CSMA/CD protocol works with a medium access control layer. </a:t>
            </a:r>
          </a:p>
          <a:p>
            <a:pPr>
              <a:lnSpc>
                <a:spcPts val="2800"/>
              </a:lnSpc>
            </a:pPr>
            <a:r>
              <a:rPr lang="en-US" sz="2800" b="1" dirty="0">
                <a:cs typeface="Times New Roman" panose="02020603050405020304" pitchFamily="18" charset="0"/>
              </a:rPr>
              <a:t>Therefore, it first senses the shared channel before broadcasting the frames, and if the channel is idle, it transmits a frame to check whether the transmission was successful. </a:t>
            </a:r>
          </a:p>
          <a:p>
            <a:pPr marL="285750" indent="-285750">
              <a:lnSpc>
                <a:spcPts val="2800"/>
              </a:lnSpc>
              <a:buFont typeface="Arial" panose="020B0604020202020204" pitchFamily="34" charset="0"/>
              <a:buChar char="•"/>
            </a:pPr>
            <a:r>
              <a:rPr lang="en-US" sz="2800" b="1" dirty="0">
                <a:cs typeface="Times New Roman" panose="02020603050405020304" pitchFamily="18" charset="0"/>
              </a:rPr>
              <a:t>If the frame is successfully received, the station sends another frame. </a:t>
            </a:r>
          </a:p>
          <a:p>
            <a:pPr marL="285750" indent="-285750">
              <a:lnSpc>
                <a:spcPts val="2800"/>
              </a:lnSpc>
              <a:buFont typeface="Arial" panose="020B0604020202020204" pitchFamily="34" charset="0"/>
              <a:buChar char="•"/>
            </a:pPr>
            <a:r>
              <a:rPr lang="en-US" sz="2800" b="1" dirty="0">
                <a:cs typeface="Times New Roman" panose="02020603050405020304" pitchFamily="18" charset="0"/>
              </a:rPr>
              <a:t>If any collision is detected in the CSMA/CD, the station sends a jam/ stop signal to the shared channel to terminate data transmission. </a:t>
            </a:r>
          </a:p>
          <a:p>
            <a:pPr marL="285750" indent="-285750">
              <a:lnSpc>
                <a:spcPts val="2800"/>
              </a:lnSpc>
              <a:buFont typeface="Arial" panose="020B0604020202020204" pitchFamily="34" charset="0"/>
              <a:buChar char="•"/>
            </a:pPr>
            <a:r>
              <a:rPr lang="en-US" sz="2800" b="1" dirty="0">
                <a:cs typeface="Times New Roman" panose="02020603050405020304" pitchFamily="18" charset="0"/>
              </a:rPr>
              <a:t>After that, it waits for a random time before sending a frame to a channel.</a:t>
            </a:r>
          </a:p>
        </p:txBody>
      </p:sp>
      <p:sp>
        <p:nvSpPr>
          <p:cNvPr id="4" name="Title 1">
            <a:extLst>
              <a:ext uri="{FF2B5EF4-FFF2-40B4-BE49-F238E27FC236}">
                <a16:creationId xmlns:a16="http://schemas.microsoft.com/office/drawing/2014/main" id="{068E922A-2C3A-45D9-B623-C8E9B213CE4F}"/>
              </a:ext>
            </a:extLst>
          </p:cNvPr>
          <p:cNvSpPr>
            <a:spLocks noGrp="1"/>
          </p:cNvSpPr>
          <p:nvPr>
            <p:ph type="title"/>
          </p:nvPr>
        </p:nvSpPr>
        <p:spPr>
          <a:xfrm>
            <a:off x="0" y="38476"/>
            <a:ext cx="12192000" cy="672723"/>
          </a:xfrm>
        </p:spPr>
        <p:txBody>
          <a:bodyPr>
            <a:noAutofit/>
          </a:bodyPr>
          <a:lstStyle/>
          <a:p>
            <a:pPr algn="ctr"/>
            <a:r>
              <a:rPr lang="en-US" sz="4000" b="1" dirty="0">
                <a:solidFill>
                  <a:srgbClr val="5A0000"/>
                </a:solidFill>
                <a:latin typeface="Arial" panose="020B0604020202020204" pitchFamily="34" charset="0"/>
                <a:cs typeface="Arial" panose="020B0604020202020204" pitchFamily="34" charset="0"/>
              </a:rPr>
              <a:t>CSMA/CD</a:t>
            </a:r>
            <a:endParaRPr lang="en-IN" sz="4000" b="1" dirty="0">
              <a:solidFill>
                <a:srgbClr val="5A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277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9900" y="689788"/>
            <a:ext cx="9029700" cy="5478423"/>
          </a:xfrm>
          <a:prstGeom prst="rect">
            <a:avLst/>
          </a:prstGeom>
          <a:noFill/>
        </p:spPr>
        <p:txBody>
          <a:bodyPr wrap="square">
            <a:spAutoFit/>
          </a:bodyPr>
          <a:lstStyle/>
          <a:p>
            <a:pPr>
              <a:lnSpc>
                <a:spcPts val="2800"/>
              </a:lnSpc>
            </a:pPr>
            <a:r>
              <a:rPr lang="en-US" sz="2800" b="1" dirty="0">
                <a:cs typeface="Times New Roman" panose="02020603050405020304" pitchFamily="18" charset="0"/>
              </a:rPr>
              <a:t>How does a station know if its data collide?</a:t>
            </a:r>
          </a:p>
          <a:p>
            <a:pPr>
              <a:lnSpc>
                <a:spcPts val="2800"/>
              </a:lnSpc>
            </a:pPr>
            <a:endParaRPr lang="en-US" sz="2800" b="1" dirty="0">
              <a:cs typeface="Times New Roman" panose="02020603050405020304" pitchFamily="18" charset="0"/>
            </a:endParaRPr>
          </a:p>
          <a:p>
            <a:pPr>
              <a:lnSpc>
                <a:spcPts val="2800"/>
              </a:lnSpc>
            </a:pPr>
            <a:r>
              <a:rPr lang="en-US" sz="2800" b="1" dirty="0">
                <a:solidFill>
                  <a:srgbClr val="002060"/>
                </a:solidFill>
                <a:cs typeface="Times New Roman" panose="02020603050405020304" pitchFamily="18" charset="0"/>
              </a:rPr>
              <a:t>Solution:</a:t>
            </a:r>
          </a:p>
          <a:p>
            <a:pPr>
              <a:lnSpc>
                <a:spcPts val="2800"/>
              </a:lnSpc>
            </a:pPr>
            <a:r>
              <a:rPr lang="en-US" sz="2800" b="1" dirty="0">
                <a:cs typeface="Times New Roman" panose="02020603050405020304" pitchFamily="18" charset="0"/>
              </a:rPr>
              <a:t>Consider the above situation. Two stations, A &amp; B. </a:t>
            </a:r>
          </a:p>
          <a:p>
            <a:pPr>
              <a:lnSpc>
                <a:spcPts val="2800"/>
              </a:lnSpc>
            </a:pPr>
            <a:r>
              <a:rPr lang="en-US" sz="2800" b="1" dirty="0">
                <a:cs typeface="Times New Roman" panose="02020603050405020304" pitchFamily="18" charset="0"/>
              </a:rPr>
              <a:t>Propagation Time: </a:t>
            </a:r>
            <a:r>
              <a:rPr lang="en-US" sz="2800" b="1" dirty="0" err="1">
                <a:cs typeface="Times New Roman" panose="02020603050405020304" pitchFamily="18" charset="0"/>
              </a:rPr>
              <a:t>Tp</a:t>
            </a:r>
            <a:r>
              <a:rPr lang="en-US" sz="2800" b="1" dirty="0">
                <a:cs typeface="Times New Roman" panose="02020603050405020304" pitchFamily="18" charset="0"/>
              </a:rPr>
              <a:t> = 1 </a:t>
            </a:r>
            <a:r>
              <a:rPr lang="en-US" sz="2800" b="1" dirty="0" err="1">
                <a:cs typeface="Times New Roman" panose="02020603050405020304" pitchFamily="18" charset="0"/>
              </a:rPr>
              <a:t>hr</a:t>
            </a:r>
            <a:r>
              <a:rPr lang="en-US" sz="2800" b="1" dirty="0">
                <a:cs typeface="Times New Roman" panose="02020603050405020304" pitchFamily="18" charset="0"/>
              </a:rPr>
              <a:t> </a:t>
            </a:r>
          </a:p>
          <a:p>
            <a:pPr>
              <a:lnSpc>
                <a:spcPts val="2800"/>
              </a:lnSpc>
            </a:pPr>
            <a:r>
              <a:rPr lang="en-US" sz="2800" b="1" dirty="0">
                <a:cs typeface="Times New Roman" panose="02020603050405020304" pitchFamily="18" charset="0"/>
              </a:rPr>
              <a:t>(Signal takes 1 </a:t>
            </a:r>
            <a:r>
              <a:rPr lang="en-US" sz="2800" b="1" dirty="0" err="1">
                <a:cs typeface="Times New Roman" panose="02020603050405020304" pitchFamily="18" charset="0"/>
              </a:rPr>
              <a:t>hr</a:t>
            </a:r>
            <a:r>
              <a:rPr lang="en-US" sz="2800" b="1" dirty="0">
                <a:cs typeface="Times New Roman" panose="02020603050405020304" pitchFamily="18" charset="0"/>
              </a:rPr>
              <a:t> to go from A to B) </a:t>
            </a:r>
          </a:p>
          <a:p>
            <a:pPr>
              <a:lnSpc>
                <a:spcPts val="2800"/>
              </a:lnSpc>
            </a:pPr>
            <a:endParaRPr lang="en-US" sz="2800" b="1" dirty="0">
              <a:cs typeface="Times New Roman" panose="02020603050405020304" pitchFamily="18" charset="0"/>
            </a:endParaRPr>
          </a:p>
          <a:p>
            <a:pPr>
              <a:lnSpc>
                <a:spcPts val="2800"/>
              </a:lnSpc>
            </a:pPr>
            <a:r>
              <a:rPr lang="en-US" sz="2800" b="1" dirty="0">
                <a:cs typeface="Times New Roman" panose="02020603050405020304" pitchFamily="18" charset="0"/>
              </a:rPr>
              <a:t>At time,</a:t>
            </a:r>
          </a:p>
          <a:p>
            <a:pPr>
              <a:lnSpc>
                <a:spcPts val="2800"/>
              </a:lnSpc>
            </a:pPr>
            <a:r>
              <a:rPr lang="en-US" sz="2800" b="1" dirty="0">
                <a:cs typeface="Times New Roman" panose="02020603050405020304" pitchFamily="18" charset="0"/>
              </a:rPr>
              <a:t>t=0, A transmits its data.</a:t>
            </a:r>
          </a:p>
          <a:p>
            <a:pPr>
              <a:lnSpc>
                <a:spcPts val="2800"/>
              </a:lnSpc>
            </a:pPr>
            <a:r>
              <a:rPr lang="en-US" sz="2800" b="1" dirty="0">
                <a:cs typeface="Times New Roman" panose="02020603050405020304" pitchFamily="18" charset="0"/>
              </a:rPr>
              <a:t>t= 30 mins : Collision occurs.</a:t>
            </a:r>
          </a:p>
          <a:p>
            <a:pPr>
              <a:lnSpc>
                <a:spcPts val="2800"/>
              </a:lnSpc>
            </a:pPr>
            <a:r>
              <a:rPr lang="en-US" sz="2800" b="1" dirty="0">
                <a:cs typeface="Times New Roman" panose="02020603050405020304" pitchFamily="18" charset="0"/>
              </a:rPr>
              <a:t>After the collision occurs, a collision signal is generated and sent to both A &amp; B to inform the stations about a collision. Since the collision happened midway, the collision signal also takes 30 minutes to reach A &amp; B. </a:t>
            </a:r>
          </a:p>
        </p:txBody>
      </p:sp>
      <p:sp>
        <p:nvSpPr>
          <p:cNvPr id="4" name="Title 1">
            <a:extLst>
              <a:ext uri="{FF2B5EF4-FFF2-40B4-BE49-F238E27FC236}">
                <a16:creationId xmlns:a16="http://schemas.microsoft.com/office/drawing/2014/main" id="{F3E3C52E-AFEC-4E51-93AD-6EFEB2257034}"/>
              </a:ext>
            </a:extLst>
          </p:cNvPr>
          <p:cNvSpPr>
            <a:spLocks noGrp="1"/>
          </p:cNvSpPr>
          <p:nvPr>
            <p:ph type="title"/>
          </p:nvPr>
        </p:nvSpPr>
        <p:spPr>
          <a:xfrm>
            <a:off x="0" y="38476"/>
            <a:ext cx="12192000" cy="672723"/>
          </a:xfrm>
        </p:spPr>
        <p:txBody>
          <a:bodyPr>
            <a:noAutofit/>
          </a:bodyPr>
          <a:lstStyle/>
          <a:p>
            <a:pPr algn="ctr"/>
            <a:r>
              <a:rPr lang="en-US" sz="4000" b="1" dirty="0">
                <a:solidFill>
                  <a:srgbClr val="5A0000"/>
                </a:solidFill>
                <a:latin typeface="Arial" panose="020B0604020202020204" pitchFamily="34" charset="0"/>
                <a:cs typeface="Arial" panose="020B0604020202020204" pitchFamily="34" charset="0"/>
              </a:rPr>
              <a:t>CSMA/CD</a:t>
            </a:r>
            <a:endParaRPr lang="en-IN" sz="4000" b="1" dirty="0">
              <a:solidFill>
                <a:srgbClr val="5A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6906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C8F1BE-6A57-353A-E7C5-7DF2D57F6F86}"/>
              </a:ext>
            </a:extLst>
          </p:cNvPr>
          <p:cNvPicPr>
            <a:picLocks noChangeAspect="1"/>
          </p:cNvPicPr>
          <p:nvPr/>
        </p:nvPicPr>
        <p:blipFill>
          <a:blip r:embed="rId2"/>
          <a:stretch>
            <a:fillRect/>
          </a:stretch>
        </p:blipFill>
        <p:spPr>
          <a:xfrm>
            <a:off x="-4243387" y="-3809547"/>
            <a:ext cx="8069676" cy="3075531"/>
          </a:xfrm>
          <a:prstGeom prst="rect">
            <a:avLst/>
          </a:prstGeom>
        </p:spPr>
      </p:pic>
      <p:sp>
        <p:nvSpPr>
          <p:cNvPr id="4" name="Title 1">
            <a:extLst>
              <a:ext uri="{FF2B5EF4-FFF2-40B4-BE49-F238E27FC236}">
                <a16:creationId xmlns:a16="http://schemas.microsoft.com/office/drawing/2014/main" id="{188658A3-BCAD-4E38-B26C-7A3CC13612FB}"/>
              </a:ext>
            </a:extLst>
          </p:cNvPr>
          <p:cNvSpPr>
            <a:spLocks noGrp="1"/>
          </p:cNvSpPr>
          <p:nvPr>
            <p:ph type="title"/>
          </p:nvPr>
        </p:nvSpPr>
        <p:spPr>
          <a:xfrm>
            <a:off x="0" y="38476"/>
            <a:ext cx="12192000" cy="672723"/>
          </a:xfrm>
        </p:spPr>
        <p:txBody>
          <a:bodyPr>
            <a:noAutofit/>
          </a:bodyPr>
          <a:lstStyle/>
          <a:p>
            <a:pPr algn="ctr"/>
            <a:r>
              <a:rPr lang="en-US" sz="4000" b="1" dirty="0">
                <a:solidFill>
                  <a:srgbClr val="5A0000"/>
                </a:solidFill>
                <a:latin typeface="Arial" panose="020B0604020202020204" pitchFamily="34" charset="0"/>
                <a:cs typeface="Arial" panose="020B0604020202020204" pitchFamily="34" charset="0"/>
              </a:rPr>
              <a:t>CSMA/CD</a:t>
            </a:r>
            <a:endParaRPr lang="en-IN" sz="4000" b="1" dirty="0">
              <a:solidFill>
                <a:srgbClr val="5A0000"/>
              </a:solidFill>
              <a:latin typeface="Arial" panose="020B0604020202020204" pitchFamily="34" charset="0"/>
              <a:cs typeface="Arial" panose="020B0604020202020204" pitchFamily="34" charset="0"/>
            </a:endParaRPr>
          </a:p>
        </p:txBody>
      </p:sp>
      <p:grpSp>
        <p:nvGrpSpPr>
          <p:cNvPr id="24" name="Group 23">
            <a:extLst>
              <a:ext uri="{FF2B5EF4-FFF2-40B4-BE49-F238E27FC236}">
                <a16:creationId xmlns:a16="http://schemas.microsoft.com/office/drawing/2014/main" id="{045B944E-83BA-4D6D-9028-711622DA3859}"/>
              </a:ext>
            </a:extLst>
          </p:cNvPr>
          <p:cNvGrpSpPr/>
          <p:nvPr/>
        </p:nvGrpSpPr>
        <p:grpSpPr>
          <a:xfrm>
            <a:off x="2349544" y="1311032"/>
            <a:ext cx="9933966" cy="4501942"/>
            <a:chOff x="2349544" y="1311032"/>
            <a:chExt cx="9933966" cy="4501942"/>
          </a:xfrm>
        </p:grpSpPr>
        <p:cxnSp>
          <p:nvCxnSpPr>
            <p:cNvPr id="5" name="Straight Connector 4">
              <a:extLst>
                <a:ext uri="{FF2B5EF4-FFF2-40B4-BE49-F238E27FC236}">
                  <a16:creationId xmlns:a16="http://schemas.microsoft.com/office/drawing/2014/main" id="{928E9D04-C19B-4CAA-8308-214C58FF6A9C}"/>
                </a:ext>
              </a:extLst>
            </p:cNvPr>
            <p:cNvCxnSpPr/>
            <p:nvPr/>
          </p:nvCxnSpPr>
          <p:spPr>
            <a:xfrm>
              <a:off x="4093029" y="3236686"/>
              <a:ext cx="65604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C50F3E6-9B83-4BCB-8E5D-3D8F24A0C851}"/>
                </a:ext>
              </a:extLst>
            </p:cNvPr>
            <p:cNvCxnSpPr/>
            <p:nvPr/>
          </p:nvCxnSpPr>
          <p:spPr>
            <a:xfrm>
              <a:off x="4107543" y="3222171"/>
              <a:ext cx="0" cy="1117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DC7A002-8304-48B0-A401-8D2F930E81D0}"/>
                </a:ext>
              </a:extLst>
            </p:cNvPr>
            <p:cNvCxnSpPr/>
            <p:nvPr/>
          </p:nvCxnSpPr>
          <p:spPr>
            <a:xfrm>
              <a:off x="10646229" y="3222172"/>
              <a:ext cx="0" cy="1117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2961CF64-656A-4D41-875E-39D8C7A5A5AC}"/>
                </a:ext>
              </a:extLst>
            </p:cNvPr>
            <p:cNvSpPr/>
            <p:nvPr/>
          </p:nvSpPr>
          <p:spPr>
            <a:xfrm>
              <a:off x="3686629" y="3809996"/>
              <a:ext cx="841821" cy="152399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4483742-3A0B-4745-B4E0-F863FD7A1CAF}"/>
                </a:ext>
              </a:extLst>
            </p:cNvPr>
            <p:cNvSpPr/>
            <p:nvPr/>
          </p:nvSpPr>
          <p:spPr>
            <a:xfrm>
              <a:off x="10225318" y="3780971"/>
              <a:ext cx="841821" cy="152399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1CC99173-4E2E-4EF6-83C2-AFA1189BEAB4}"/>
                </a:ext>
              </a:extLst>
            </p:cNvPr>
            <p:cNvCxnSpPr/>
            <p:nvPr/>
          </p:nvCxnSpPr>
          <p:spPr>
            <a:xfrm>
              <a:off x="7373257" y="3425372"/>
              <a:ext cx="1320791" cy="0"/>
            </a:xfrm>
            <a:prstGeom prst="straightConnector1">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EFF1E67-F36B-4C28-BCA9-F19837455AF2}"/>
                </a:ext>
              </a:extLst>
            </p:cNvPr>
            <p:cNvCxnSpPr>
              <a:cxnSpLocks/>
            </p:cNvCxnSpPr>
            <p:nvPr/>
          </p:nvCxnSpPr>
          <p:spPr>
            <a:xfrm flipH="1">
              <a:off x="5792791" y="3425372"/>
              <a:ext cx="1320791" cy="0"/>
            </a:xfrm>
            <a:prstGeom prst="straightConnector1">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642901C-0E91-450B-8161-E15F4635CCAA}"/>
                </a:ext>
              </a:extLst>
            </p:cNvPr>
            <p:cNvCxnSpPr>
              <a:cxnSpLocks/>
            </p:cNvCxnSpPr>
            <p:nvPr/>
          </p:nvCxnSpPr>
          <p:spPr>
            <a:xfrm>
              <a:off x="7258722" y="2235203"/>
              <a:ext cx="0" cy="972454"/>
            </a:xfrm>
            <a:prstGeom prst="straightConnector1">
              <a:avLst/>
            </a:prstGeom>
            <a:ln w="28575">
              <a:solidFill>
                <a:srgbClr val="5A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66D1560-3A09-46C6-89BC-DEBD33D46513}"/>
                </a:ext>
              </a:extLst>
            </p:cNvPr>
            <p:cNvSpPr txBox="1"/>
            <p:nvPr/>
          </p:nvSpPr>
          <p:spPr>
            <a:xfrm>
              <a:off x="5621440" y="1311032"/>
              <a:ext cx="3274564" cy="954107"/>
            </a:xfrm>
            <a:prstGeom prst="rect">
              <a:avLst/>
            </a:prstGeom>
            <a:noFill/>
          </p:spPr>
          <p:txBody>
            <a:bodyPr wrap="square" rtlCol="0">
              <a:spAutoFit/>
            </a:bodyPr>
            <a:lstStyle/>
            <a:p>
              <a:pPr algn="ctr"/>
              <a:r>
                <a:rPr lang="en-US" sz="2800" b="1" dirty="0">
                  <a:solidFill>
                    <a:srgbClr val="5A0000"/>
                  </a:solidFill>
                </a:rPr>
                <a:t>Collision Occurs</a:t>
              </a:r>
            </a:p>
            <a:p>
              <a:pPr algn="ctr"/>
              <a:r>
                <a:rPr lang="en-US" sz="2800" b="1" dirty="0">
                  <a:solidFill>
                    <a:srgbClr val="5A0000"/>
                  </a:solidFill>
                </a:rPr>
                <a:t>T=30 mins</a:t>
              </a:r>
            </a:p>
          </p:txBody>
        </p:sp>
        <p:sp>
          <p:nvSpPr>
            <p:cNvPr id="18" name="TextBox 17">
              <a:extLst>
                <a:ext uri="{FF2B5EF4-FFF2-40B4-BE49-F238E27FC236}">
                  <a16:creationId xmlns:a16="http://schemas.microsoft.com/office/drawing/2014/main" id="{4E63730A-ADC8-408A-8E91-3941A6141035}"/>
                </a:ext>
              </a:extLst>
            </p:cNvPr>
            <p:cNvSpPr txBox="1"/>
            <p:nvPr/>
          </p:nvSpPr>
          <p:spPr>
            <a:xfrm>
              <a:off x="8033652" y="2691695"/>
              <a:ext cx="3274564" cy="523220"/>
            </a:xfrm>
            <a:prstGeom prst="rect">
              <a:avLst/>
            </a:prstGeom>
            <a:noFill/>
          </p:spPr>
          <p:txBody>
            <a:bodyPr wrap="square" rtlCol="0">
              <a:spAutoFit/>
            </a:bodyPr>
            <a:lstStyle/>
            <a:p>
              <a:pPr algn="ctr"/>
              <a:r>
                <a:rPr lang="en-US" sz="2800" b="1" dirty="0">
                  <a:solidFill>
                    <a:schemeClr val="accent2">
                      <a:lumMod val="75000"/>
                    </a:schemeClr>
                  </a:solidFill>
                </a:rPr>
                <a:t>TP = 1 hour</a:t>
              </a:r>
            </a:p>
          </p:txBody>
        </p:sp>
        <p:sp>
          <p:nvSpPr>
            <p:cNvPr id="19" name="TextBox 18">
              <a:extLst>
                <a:ext uri="{FF2B5EF4-FFF2-40B4-BE49-F238E27FC236}">
                  <a16:creationId xmlns:a16="http://schemas.microsoft.com/office/drawing/2014/main" id="{2DF53766-B0DE-4945-84EB-3503F5EA179B}"/>
                </a:ext>
              </a:extLst>
            </p:cNvPr>
            <p:cNvSpPr txBox="1"/>
            <p:nvPr/>
          </p:nvSpPr>
          <p:spPr>
            <a:xfrm>
              <a:off x="9008946" y="5289754"/>
              <a:ext cx="3274564" cy="523220"/>
            </a:xfrm>
            <a:prstGeom prst="rect">
              <a:avLst/>
            </a:prstGeom>
            <a:noFill/>
          </p:spPr>
          <p:txBody>
            <a:bodyPr wrap="square" rtlCol="0">
              <a:spAutoFit/>
            </a:bodyPr>
            <a:lstStyle/>
            <a:p>
              <a:pPr algn="ctr"/>
              <a:r>
                <a:rPr lang="en-US" sz="2800" b="1" dirty="0">
                  <a:solidFill>
                    <a:schemeClr val="accent2">
                      <a:lumMod val="75000"/>
                    </a:schemeClr>
                  </a:solidFill>
                </a:rPr>
                <a:t>Station B</a:t>
              </a:r>
            </a:p>
          </p:txBody>
        </p:sp>
        <p:sp>
          <p:nvSpPr>
            <p:cNvPr id="20" name="TextBox 19">
              <a:extLst>
                <a:ext uri="{FF2B5EF4-FFF2-40B4-BE49-F238E27FC236}">
                  <a16:creationId xmlns:a16="http://schemas.microsoft.com/office/drawing/2014/main" id="{504FF4F3-AD7F-4F1B-BE4F-67FEBC78B8AB}"/>
                </a:ext>
              </a:extLst>
            </p:cNvPr>
            <p:cNvSpPr txBox="1"/>
            <p:nvPr/>
          </p:nvSpPr>
          <p:spPr>
            <a:xfrm>
              <a:off x="2349544" y="5285358"/>
              <a:ext cx="3274564" cy="523220"/>
            </a:xfrm>
            <a:prstGeom prst="rect">
              <a:avLst/>
            </a:prstGeom>
            <a:noFill/>
          </p:spPr>
          <p:txBody>
            <a:bodyPr wrap="square" rtlCol="0">
              <a:spAutoFit/>
            </a:bodyPr>
            <a:lstStyle/>
            <a:p>
              <a:pPr algn="ctr"/>
              <a:r>
                <a:rPr lang="en-US" sz="2800" b="1" dirty="0">
                  <a:solidFill>
                    <a:schemeClr val="accent2">
                      <a:lumMod val="75000"/>
                    </a:schemeClr>
                  </a:solidFill>
                </a:rPr>
                <a:t>Station A</a:t>
              </a:r>
            </a:p>
          </p:txBody>
        </p:sp>
        <p:sp>
          <p:nvSpPr>
            <p:cNvPr id="21" name="TextBox 20">
              <a:extLst>
                <a:ext uri="{FF2B5EF4-FFF2-40B4-BE49-F238E27FC236}">
                  <a16:creationId xmlns:a16="http://schemas.microsoft.com/office/drawing/2014/main" id="{4BAD2240-D48D-4366-86F8-BAE6FF912C46}"/>
                </a:ext>
              </a:extLst>
            </p:cNvPr>
            <p:cNvSpPr txBox="1"/>
            <p:nvPr/>
          </p:nvSpPr>
          <p:spPr>
            <a:xfrm>
              <a:off x="2734342" y="2014061"/>
              <a:ext cx="3274564" cy="523220"/>
            </a:xfrm>
            <a:prstGeom prst="rect">
              <a:avLst/>
            </a:prstGeom>
            <a:noFill/>
          </p:spPr>
          <p:txBody>
            <a:bodyPr wrap="square" rtlCol="0">
              <a:spAutoFit/>
            </a:bodyPr>
            <a:lstStyle/>
            <a:p>
              <a:pPr algn="ctr"/>
              <a:r>
                <a:rPr lang="en-US" sz="2800" b="1" dirty="0">
                  <a:solidFill>
                    <a:schemeClr val="accent2">
                      <a:lumMod val="75000"/>
                    </a:schemeClr>
                  </a:solidFill>
                </a:rPr>
                <a:t>Data Signal</a:t>
              </a:r>
            </a:p>
          </p:txBody>
        </p:sp>
        <p:sp>
          <p:nvSpPr>
            <p:cNvPr id="22" name="Freeform: Shape 21">
              <a:extLst>
                <a:ext uri="{FF2B5EF4-FFF2-40B4-BE49-F238E27FC236}">
                  <a16:creationId xmlns:a16="http://schemas.microsoft.com/office/drawing/2014/main" id="{B8604939-6A09-467F-8EBB-87561730E29D}"/>
                </a:ext>
              </a:extLst>
            </p:cNvPr>
            <p:cNvSpPr/>
            <p:nvPr/>
          </p:nvSpPr>
          <p:spPr>
            <a:xfrm>
              <a:off x="3788229" y="2873682"/>
              <a:ext cx="1625600" cy="595232"/>
            </a:xfrm>
            <a:custGeom>
              <a:avLst/>
              <a:gdLst>
                <a:gd name="connsiteX0" fmla="*/ 174171 w 1625600"/>
                <a:gd name="connsiteY0" fmla="*/ 595232 h 595232"/>
                <a:gd name="connsiteX1" fmla="*/ 14514 w 1625600"/>
                <a:gd name="connsiteY1" fmla="*/ 537175 h 595232"/>
                <a:gd name="connsiteX2" fmla="*/ 0 w 1625600"/>
                <a:gd name="connsiteY2" fmla="*/ 493632 h 595232"/>
                <a:gd name="connsiteX3" fmla="*/ 14514 w 1625600"/>
                <a:gd name="connsiteY3" fmla="*/ 406547 h 595232"/>
                <a:gd name="connsiteX4" fmla="*/ 87085 w 1625600"/>
                <a:gd name="connsiteY4" fmla="*/ 348489 h 595232"/>
                <a:gd name="connsiteX5" fmla="*/ 101600 w 1625600"/>
                <a:gd name="connsiteY5" fmla="*/ 275918 h 595232"/>
                <a:gd name="connsiteX6" fmla="*/ 116114 w 1625600"/>
                <a:gd name="connsiteY6" fmla="*/ 232375 h 595232"/>
                <a:gd name="connsiteX7" fmla="*/ 159657 w 1625600"/>
                <a:gd name="connsiteY7" fmla="*/ 217861 h 595232"/>
                <a:gd name="connsiteX8" fmla="*/ 203200 w 1625600"/>
                <a:gd name="connsiteY8" fmla="*/ 188832 h 595232"/>
                <a:gd name="connsiteX9" fmla="*/ 319314 w 1625600"/>
                <a:gd name="connsiteY9" fmla="*/ 174318 h 595232"/>
                <a:gd name="connsiteX10" fmla="*/ 333828 w 1625600"/>
                <a:gd name="connsiteY10" fmla="*/ 101747 h 595232"/>
                <a:gd name="connsiteX11" fmla="*/ 624114 w 1625600"/>
                <a:gd name="connsiteY11" fmla="*/ 130775 h 595232"/>
                <a:gd name="connsiteX12" fmla="*/ 667657 w 1625600"/>
                <a:gd name="connsiteY12" fmla="*/ 159804 h 595232"/>
                <a:gd name="connsiteX13" fmla="*/ 827314 w 1625600"/>
                <a:gd name="connsiteY13" fmla="*/ 145289 h 595232"/>
                <a:gd name="connsiteX14" fmla="*/ 856342 w 1625600"/>
                <a:gd name="connsiteY14" fmla="*/ 101747 h 595232"/>
                <a:gd name="connsiteX15" fmla="*/ 914400 w 1625600"/>
                <a:gd name="connsiteY15" fmla="*/ 87232 h 595232"/>
                <a:gd name="connsiteX16" fmla="*/ 957942 w 1625600"/>
                <a:gd name="connsiteY16" fmla="*/ 72718 h 595232"/>
                <a:gd name="connsiteX17" fmla="*/ 972457 w 1625600"/>
                <a:gd name="connsiteY17" fmla="*/ 29175 h 595232"/>
                <a:gd name="connsiteX18" fmla="*/ 1117600 w 1625600"/>
                <a:gd name="connsiteY18" fmla="*/ 14661 h 595232"/>
                <a:gd name="connsiteX19" fmla="*/ 1291771 w 1625600"/>
                <a:gd name="connsiteY19" fmla="*/ 58204 h 595232"/>
                <a:gd name="connsiteX20" fmla="*/ 1407885 w 1625600"/>
                <a:gd name="connsiteY20" fmla="*/ 87232 h 595232"/>
                <a:gd name="connsiteX21" fmla="*/ 1465942 w 1625600"/>
                <a:gd name="connsiteY21" fmla="*/ 101747 h 595232"/>
                <a:gd name="connsiteX22" fmla="*/ 1625600 w 1625600"/>
                <a:gd name="connsiteY22" fmla="*/ 87232 h 59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25600" h="595232">
                  <a:moveTo>
                    <a:pt x="174171" y="595232"/>
                  </a:moveTo>
                  <a:cubicBezTo>
                    <a:pt x="100049" y="584643"/>
                    <a:pt x="63576" y="596050"/>
                    <a:pt x="14514" y="537175"/>
                  </a:cubicBezTo>
                  <a:cubicBezTo>
                    <a:pt x="4720" y="525422"/>
                    <a:pt x="4838" y="508146"/>
                    <a:pt x="0" y="493632"/>
                  </a:cubicBezTo>
                  <a:cubicBezTo>
                    <a:pt x="4838" y="464604"/>
                    <a:pt x="-7633" y="425926"/>
                    <a:pt x="14514" y="406547"/>
                  </a:cubicBezTo>
                  <a:cubicBezTo>
                    <a:pt x="96739" y="334600"/>
                    <a:pt x="153776" y="448524"/>
                    <a:pt x="87085" y="348489"/>
                  </a:cubicBezTo>
                  <a:cubicBezTo>
                    <a:pt x="91923" y="324299"/>
                    <a:pt x="95617" y="299851"/>
                    <a:pt x="101600" y="275918"/>
                  </a:cubicBezTo>
                  <a:cubicBezTo>
                    <a:pt x="105311" y="261075"/>
                    <a:pt x="105296" y="243193"/>
                    <a:pt x="116114" y="232375"/>
                  </a:cubicBezTo>
                  <a:cubicBezTo>
                    <a:pt x="126932" y="221557"/>
                    <a:pt x="145143" y="222699"/>
                    <a:pt x="159657" y="217861"/>
                  </a:cubicBezTo>
                  <a:cubicBezTo>
                    <a:pt x="174171" y="208185"/>
                    <a:pt x="186371" y="193422"/>
                    <a:pt x="203200" y="188832"/>
                  </a:cubicBezTo>
                  <a:cubicBezTo>
                    <a:pt x="240831" y="178569"/>
                    <a:pt x="286859" y="195955"/>
                    <a:pt x="319314" y="174318"/>
                  </a:cubicBezTo>
                  <a:cubicBezTo>
                    <a:pt x="339840" y="160634"/>
                    <a:pt x="328990" y="125937"/>
                    <a:pt x="333828" y="101747"/>
                  </a:cubicBezTo>
                  <a:cubicBezTo>
                    <a:pt x="348237" y="102595"/>
                    <a:pt x="548388" y="92912"/>
                    <a:pt x="624114" y="130775"/>
                  </a:cubicBezTo>
                  <a:cubicBezTo>
                    <a:pt x="639716" y="138576"/>
                    <a:pt x="653143" y="150128"/>
                    <a:pt x="667657" y="159804"/>
                  </a:cubicBezTo>
                  <a:cubicBezTo>
                    <a:pt x="720876" y="154966"/>
                    <a:pt x="776239" y="161005"/>
                    <a:pt x="827314" y="145289"/>
                  </a:cubicBezTo>
                  <a:cubicBezTo>
                    <a:pt x="843986" y="140159"/>
                    <a:pt x="841828" y="111423"/>
                    <a:pt x="856342" y="101747"/>
                  </a:cubicBezTo>
                  <a:cubicBezTo>
                    <a:pt x="872940" y="90682"/>
                    <a:pt x="895219" y="92712"/>
                    <a:pt x="914400" y="87232"/>
                  </a:cubicBezTo>
                  <a:cubicBezTo>
                    <a:pt x="929110" y="83029"/>
                    <a:pt x="943428" y="77556"/>
                    <a:pt x="957942" y="72718"/>
                  </a:cubicBezTo>
                  <a:cubicBezTo>
                    <a:pt x="962780" y="58204"/>
                    <a:pt x="961639" y="39993"/>
                    <a:pt x="972457" y="29175"/>
                  </a:cubicBezTo>
                  <a:cubicBezTo>
                    <a:pt x="1020674" y="-19041"/>
                    <a:pt x="1058359" y="4788"/>
                    <a:pt x="1117600" y="14661"/>
                  </a:cubicBezTo>
                  <a:cubicBezTo>
                    <a:pt x="1281370" y="69250"/>
                    <a:pt x="1127601" y="23025"/>
                    <a:pt x="1291771" y="58204"/>
                  </a:cubicBezTo>
                  <a:cubicBezTo>
                    <a:pt x="1330781" y="66563"/>
                    <a:pt x="1369180" y="77556"/>
                    <a:pt x="1407885" y="87232"/>
                  </a:cubicBezTo>
                  <a:lnTo>
                    <a:pt x="1465942" y="101747"/>
                  </a:lnTo>
                  <a:cubicBezTo>
                    <a:pt x="1586700" y="84495"/>
                    <a:pt x="1533331" y="87232"/>
                    <a:pt x="1625600" y="87232"/>
                  </a:cubicBezTo>
                </a:path>
              </a:pathLst>
            </a:custGeom>
            <a:noFill/>
            <a:ln w="28575">
              <a:solidFill>
                <a:srgbClr val="5A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DEF2C4EC-C349-41DE-AA0A-9664A07146A3}"/>
                </a:ext>
              </a:extLst>
            </p:cNvPr>
            <p:cNvSpPr txBox="1"/>
            <p:nvPr/>
          </p:nvSpPr>
          <p:spPr>
            <a:xfrm>
              <a:off x="5605342" y="3561470"/>
              <a:ext cx="3274564" cy="523220"/>
            </a:xfrm>
            <a:prstGeom prst="rect">
              <a:avLst/>
            </a:prstGeom>
            <a:noFill/>
          </p:spPr>
          <p:txBody>
            <a:bodyPr wrap="square" rtlCol="0">
              <a:spAutoFit/>
            </a:bodyPr>
            <a:lstStyle/>
            <a:p>
              <a:pPr algn="ctr"/>
              <a:r>
                <a:rPr lang="en-US" sz="2800" b="1" dirty="0">
                  <a:solidFill>
                    <a:schemeClr val="bg2">
                      <a:lumMod val="50000"/>
                    </a:schemeClr>
                  </a:solidFill>
                </a:rPr>
                <a:t>Collision Signals</a:t>
              </a:r>
            </a:p>
          </p:txBody>
        </p:sp>
      </p:grpSp>
    </p:spTree>
    <p:extLst>
      <p:ext uri="{BB962C8B-B14F-4D97-AF65-F5344CB8AC3E}">
        <p14:creationId xmlns:p14="http://schemas.microsoft.com/office/powerpoint/2010/main" val="3803928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686050" y="811425"/>
            <a:ext cx="9353551" cy="5760551"/>
          </a:xfrm>
          <a:prstGeom prst="rect">
            <a:avLst/>
          </a:prstGeom>
          <a:noFill/>
        </p:spPr>
        <p:txBody>
          <a:bodyPr wrap="square">
            <a:spAutoFit/>
          </a:bodyPr>
          <a:lstStyle/>
          <a:p>
            <a:pPr>
              <a:lnSpc>
                <a:spcPts val="2600"/>
              </a:lnSpc>
            </a:pPr>
            <a:r>
              <a:rPr lang="en-US" sz="2800" b="1" dirty="0">
                <a:cs typeface="Times New Roman" panose="02020603050405020304" pitchFamily="18" charset="0"/>
              </a:rPr>
              <a:t>Therefore, t=1 </a:t>
            </a:r>
            <a:r>
              <a:rPr lang="en-US" sz="2800" b="1" dirty="0" err="1">
                <a:cs typeface="Times New Roman" panose="02020603050405020304" pitchFamily="18" charset="0"/>
              </a:rPr>
              <a:t>hr</a:t>
            </a:r>
            <a:r>
              <a:rPr lang="en-US" sz="2800" b="1" dirty="0">
                <a:cs typeface="Times New Roman" panose="02020603050405020304" pitchFamily="18" charset="0"/>
              </a:rPr>
              <a:t>: A &amp; B receive collision signals.</a:t>
            </a:r>
          </a:p>
          <a:p>
            <a:pPr>
              <a:lnSpc>
                <a:spcPts val="2600"/>
              </a:lnSpc>
            </a:pPr>
            <a:r>
              <a:rPr lang="en-US" sz="2800" b="1" dirty="0">
                <a:cs typeface="Times New Roman" panose="02020603050405020304" pitchFamily="18" charset="0"/>
              </a:rPr>
              <a:t>This collision signal is received by all the stations on that link. Then, </a:t>
            </a:r>
          </a:p>
          <a:p>
            <a:pPr>
              <a:lnSpc>
                <a:spcPts val="2600"/>
              </a:lnSpc>
            </a:pPr>
            <a:endParaRPr lang="en-US" sz="2800" b="1" dirty="0">
              <a:cs typeface="Times New Roman" panose="02020603050405020304" pitchFamily="18" charset="0"/>
            </a:endParaRPr>
          </a:p>
          <a:p>
            <a:pPr>
              <a:lnSpc>
                <a:spcPts val="2600"/>
              </a:lnSpc>
            </a:pPr>
            <a:r>
              <a:rPr lang="en-US" sz="2800" b="1" dirty="0">
                <a:solidFill>
                  <a:srgbClr val="002060"/>
                </a:solidFill>
                <a:cs typeface="Times New Roman" panose="02020603050405020304" pitchFamily="18" charset="0"/>
              </a:rPr>
              <a:t>How to ensure that it is our station’s data that collided? </a:t>
            </a:r>
          </a:p>
          <a:p>
            <a:pPr>
              <a:lnSpc>
                <a:spcPts val="2600"/>
              </a:lnSpc>
            </a:pPr>
            <a:endParaRPr lang="en-US" sz="2800" b="1" dirty="0">
              <a:cs typeface="Times New Roman" panose="02020603050405020304" pitchFamily="18" charset="0"/>
            </a:endParaRPr>
          </a:p>
          <a:p>
            <a:pPr>
              <a:lnSpc>
                <a:spcPts val="2600"/>
              </a:lnSpc>
            </a:pPr>
            <a:r>
              <a:rPr lang="en-US" sz="2400" b="1" dirty="0">
                <a:cs typeface="Times New Roman" panose="02020603050405020304" pitchFamily="18" charset="0"/>
              </a:rPr>
              <a:t>Transmission time (Tt) &gt; Propagation Time (</a:t>
            </a:r>
            <a:r>
              <a:rPr lang="en-US" sz="2400" b="1" dirty="0" err="1">
                <a:cs typeface="Times New Roman" panose="02020603050405020304" pitchFamily="18" charset="0"/>
              </a:rPr>
              <a:t>Tp</a:t>
            </a:r>
            <a:r>
              <a:rPr lang="en-US" sz="2400" b="1" dirty="0">
                <a:cs typeface="Times New Roman" panose="02020603050405020304" pitchFamily="18" charset="0"/>
              </a:rPr>
              <a:t>) [Rough bound]</a:t>
            </a:r>
          </a:p>
          <a:p>
            <a:pPr>
              <a:lnSpc>
                <a:spcPts val="2600"/>
              </a:lnSpc>
            </a:pPr>
            <a:r>
              <a:rPr lang="en-US" sz="2400" b="1" dirty="0">
                <a:cs typeface="Times New Roman" panose="02020603050405020304" pitchFamily="18" charset="0"/>
              </a:rPr>
              <a:t> </a:t>
            </a:r>
          </a:p>
          <a:p>
            <a:pPr>
              <a:lnSpc>
                <a:spcPts val="2600"/>
              </a:lnSpc>
            </a:pPr>
            <a:r>
              <a:rPr lang="en-US" sz="2800" b="1" dirty="0">
                <a:cs typeface="Times New Roman" panose="02020603050405020304" pitchFamily="18" charset="0"/>
              </a:rPr>
              <a:t>This is because, we want that before we transmit the last bit of our data from our station, we should at least be sure that some of the bits have already reached their destination. This ensures that the link is not busy and collisions will not occur. </a:t>
            </a:r>
          </a:p>
          <a:p>
            <a:pPr>
              <a:lnSpc>
                <a:spcPts val="2600"/>
              </a:lnSpc>
            </a:pPr>
            <a:r>
              <a:rPr lang="en-US" sz="2800" b="1" dirty="0">
                <a:cs typeface="Times New Roman" panose="02020603050405020304" pitchFamily="18" charset="0"/>
              </a:rPr>
              <a:t>But, above is a loose bound. We have not taken the time taken by the collision signal to travel back to us. For this consider the worst-case scenario. </a:t>
            </a:r>
          </a:p>
        </p:txBody>
      </p:sp>
      <p:sp>
        <p:nvSpPr>
          <p:cNvPr id="4" name="Title 1">
            <a:extLst>
              <a:ext uri="{FF2B5EF4-FFF2-40B4-BE49-F238E27FC236}">
                <a16:creationId xmlns:a16="http://schemas.microsoft.com/office/drawing/2014/main" id="{795944BD-B353-467E-A73F-06AA634055C9}"/>
              </a:ext>
            </a:extLst>
          </p:cNvPr>
          <p:cNvSpPr>
            <a:spLocks noGrp="1"/>
          </p:cNvSpPr>
          <p:nvPr>
            <p:ph type="title"/>
          </p:nvPr>
        </p:nvSpPr>
        <p:spPr>
          <a:xfrm>
            <a:off x="0" y="38476"/>
            <a:ext cx="12192000" cy="672723"/>
          </a:xfrm>
        </p:spPr>
        <p:txBody>
          <a:bodyPr>
            <a:noAutofit/>
          </a:bodyPr>
          <a:lstStyle/>
          <a:p>
            <a:pPr algn="ctr"/>
            <a:r>
              <a:rPr lang="en-US" sz="4000" b="1" dirty="0">
                <a:solidFill>
                  <a:srgbClr val="5A0000"/>
                </a:solidFill>
                <a:latin typeface="Arial" panose="020B0604020202020204" pitchFamily="34" charset="0"/>
                <a:cs typeface="Arial" panose="020B0604020202020204" pitchFamily="34" charset="0"/>
              </a:rPr>
              <a:t>CSMA/CD</a:t>
            </a:r>
            <a:endParaRPr lang="en-IN" sz="4000" b="1" dirty="0">
              <a:solidFill>
                <a:srgbClr val="5A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237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92A0F8C-E7A0-3F30-77FC-4F09D86F4F69}"/>
              </a:ext>
            </a:extLst>
          </p:cNvPr>
          <p:cNvPicPr>
            <a:picLocks noChangeAspect="1"/>
          </p:cNvPicPr>
          <p:nvPr/>
        </p:nvPicPr>
        <p:blipFill>
          <a:blip r:embed="rId2"/>
          <a:stretch>
            <a:fillRect/>
          </a:stretch>
        </p:blipFill>
        <p:spPr>
          <a:xfrm>
            <a:off x="-3785665" y="-3951075"/>
            <a:ext cx="7327151" cy="2792538"/>
          </a:xfrm>
          <a:prstGeom prst="rect">
            <a:avLst/>
          </a:prstGeom>
        </p:spPr>
      </p:pic>
      <p:grpSp>
        <p:nvGrpSpPr>
          <p:cNvPr id="4" name="Group 3">
            <a:extLst>
              <a:ext uri="{FF2B5EF4-FFF2-40B4-BE49-F238E27FC236}">
                <a16:creationId xmlns:a16="http://schemas.microsoft.com/office/drawing/2014/main" id="{B4CD6096-B931-4853-BE99-4BA036A7AA8F}"/>
              </a:ext>
            </a:extLst>
          </p:cNvPr>
          <p:cNvGrpSpPr/>
          <p:nvPr/>
        </p:nvGrpSpPr>
        <p:grpSpPr>
          <a:xfrm>
            <a:off x="1943928" y="1321182"/>
            <a:ext cx="10407730" cy="4550202"/>
            <a:chOff x="2349544" y="1277639"/>
            <a:chExt cx="10621809" cy="4550202"/>
          </a:xfrm>
        </p:grpSpPr>
        <p:cxnSp>
          <p:nvCxnSpPr>
            <p:cNvPr id="5" name="Straight Connector 4">
              <a:extLst>
                <a:ext uri="{FF2B5EF4-FFF2-40B4-BE49-F238E27FC236}">
                  <a16:creationId xmlns:a16="http://schemas.microsoft.com/office/drawing/2014/main" id="{5F59A8C6-D427-41D3-A1D9-5A7FBF75408F}"/>
                </a:ext>
              </a:extLst>
            </p:cNvPr>
            <p:cNvCxnSpPr>
              <a:cxnSpLocks/>
            </p:cNvCxnSpPr>
            <p:nvPr/>
          </p:nvCxnSpPr>
          <p:spPr>
            <a:xfrm>
              <a:off x="4093029" y="3236686"/>
              <a:ext cx="72410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9025BDB-1B70-46B8-A7E9-46A24A0EA3AB}"/>
                </a:ext>
              </a:extLst>
            </p:cNvPr>
            <p:cNvCxnSpPr/>
            <p:nvPr/>
          </p:nvCxnSpPr>
          <p:spPr>
            <a:xfrm>
              <a:off x="4107543" y="3222171"/>
              <a:ext cx="0" cy="1117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0C5AE0D-AB51-45E6-85B7-2D3CA7142A40}"/>
                </a:ext>
              </a:extLst>
            </p:cNvPr>
            <p:cNvCxnSpPr/>
            <p:nvPr/>
          </p:nvCxnSpPr>
          <p:spPr>
            <a:xfrm>
              <a:off x="11334072" y="3237039"/>
              <a:ext cx="0" cy="11176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4DE9FD58-2D2D-46F4-AE39-AADCD34DAC39}"/>
                </a:ext>
              </a:extLst>
            </p:cNvPr>
            <p:cNvSpPr/>
            <p:nvPr/>
          </p:nvSpPr>
          <p:spPr>
            <a:xfrm>
              <a:off x="3686629" y="3809996"/>
              <a:ext cx="841821" cy="152399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E98A8F5-A6DA-4212-A5B6-A5F159A724A1}"/>
                </a:ext>
              </a:extLst>
            </p:cNvPr>
            <p:cNvSpPr/>
            <p:nvPr/>
          </p:nvSpPr>
          <p:spPr>
            <a:xfrm>
              <a:off x="10913161" y="3795838"/>
              <a:ext cx="841821" cy="152399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71BF1FF4-A9DE-4DA3-9713-59A5AED421FD}"/>
                </a:ext>
              </a:extLst>
            </p:cNvPr>
            <p:cNvCxnSpPr/>
            <p:nvPr/>
          </p:nvCxnSpPr>
          <p:spPr>
            <a:xfrm>
              <a:off x="9829014" y="3374922"/>
              <a:ext cx="1320791" cy="0"/>
            </a:xfrm>
            <a:prstGeom prst="straightConnector1">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C2B5CAA-76A1-4B1B-9CF7-748966C40664}"/>
                </a:ext>
              </a:extLst>
            </p:cNvPr>
            <p:cNvCxnSpPr>
              <a:cxnSpLocks/>
            </p:cNvCxnSpPr>
            <p:nvPr/>
          </p:nvCxnSpPr>
          <p:spPr>
            <a:xfrm flipH="1">
              <a:off x="8248548" y="3374922"/>
              <a:ext cx="1320791" cy="0"/>
            </a:xfrm>
            <a:prstGeom prst="straightConnector1">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091881F-9EAA-416E-8B0C-137BBD2C13A6}"/>
                </a:ext>
              </a:extLst>
            </p:cNvPr>
            <p:cNvCxnSpPr>
              <a:cxnSpLocks/>
            </p:cNvCxnSpPr>
            <p:nvPr/>
          </p:nvCxnSpPr>
          <p:spPr>
            <a:xfrm>
              <a:off x="11334071" y="2198844"/>
              <a:ext cx="0" cy="972454"/>
            </a:xfrm>
            <a:prstGeom prst="straightConnector1">
              <a:avLst/>
            </a:prstGeom>
            <a:ln w="28575">
              <a:solidFill>
                <a:srgbClr val="5A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C352D8B-4550-473D-A160-E145550699C6}"/>
                </a:ext>
              </a:extLst>
            </p:cNvPr>
            <p:cNvSpPr txBox="1"/>
            <p:nvPr/>
          </p:nvSpPr>
          <p:spPr>
            <a:xfrm>
              <a:off x="9512523" y="1277639"/>
              <a:ext cx="3274564" cy="954107"/>
            </a:xfrm>
            <a:prstGeom prst="rect">
              <a:avLst/>
            </a:prstGeom>
            <a:noFill/>
          </p:spPr>
          <p:txBody>
            <a:bodyPr wrap="square" rtlCol="0">
              <a:spAutoFit/>
            </a:bodyPr>
            <a:lstStyle/>
            <a:p>
              <a:pPr algn="ctr"/>
              <a:r>
                <a:rPr lang="en-US" sz="2800" b="1" dirty="0">
                  <a:solidFill>
                    <a:srgbClr val="5A0000"/>
                  </a:solidFill>
                </a:rPr>
                <a:t>Collision Occurs</a:t>
              </a:r>
            </a:p>
            <a:p>
              <a:pPr algn="ctr"/>
              <a:r>
                <a:rPr lang="en-US" sz="2800" b="1" dirty="0">
                  <a:solidFill>
                    <a:srgbClr val="5A0000"/>
                  </a:solidFill>
                </a:rPr>
                <a:t>T= 50.59 mins</a:t>
              </a:r>
            </a:p>
          </p:txBody>
        </p:sp>
        <p:sp>
          <p:nvSpPr>
            <p:cNvPr id="15" name="TextBox 14">
              <a:extLst>
                <a:ext uri="{FF2B5EF4-FFF2-40B4-BE49-F238E27FC236}">
                  <a16:creationId xmlns:a16="http://schemas.microsoft.com/office/drawing/2014/main" id="{F071BB39-4BC5-476D-A1AE-8A03E869A14C}"/>
                </a:ext>
              </a:extLst>
            </p:cNvPr>
            <p:cNvSpPr txBox="1"/>
            <p:nvPr/>
          </p:nvSpPr>
          <p:spPr>
            <a:xfrm>
              <a:off x="4973984" y="3468914"/>
              <a:ext cx="3274564" cy="523220"/>
            </a:xfrm>
            <a:prstGeom prst="rect">
              <a:avLst/>
            </a:prstGeom>
            <a:noFill/>
          </p:spPr>
          <p:txBody>
            <a:bodyPr wrap="square" rtlCol="0">
              <a:spAutoFit/>
            </a:bodyPr>
            <a:lstStyle/>
            <a:p>
              <a:pPr algn="ctr"/>
              <a:r>
                <a:rPr lang="en-US" sz="2800" b="1" dirty="0">
                  <a:solidFill>
                    <a:schemeClr val="accent2">
                      <a:lumMod val="75000"/>
                    </a:schemeClr>
                  </a:solidFill>
                </a:rPr>
                <a:t>TP = 1 hour</a:t>
              </a:r>
            </a:p>
          </p:txBody>
        </p:sp>
        <p:sp>
          <p:nvSpPr>
            <p:cNvPr id="16" name="TextBox 15">
              <a:extLst>
                <a:ext uri="{FF2B5EF4-FFF2-40B4-BE49-F238E27FC236}">
                  <a16:creationId xmlns:a16="http://schemas.microsoft.com/office/drawing/2014/main" id="{89B970EC-EA29-40FA-8973-27931B815D6D}"/>
                </a:ext>
              </a:extLst>
            </p:cNvPr>
            <p:cNvSpPr txBox="1"/>
            <p:nvPr/>
          </p:nvSpPr>
          <p:spPr>
            <a:xfrm>
              <a:off x="9696789" y="5304621"/>
              <a:ext cx="3274564" cy="523220"/>
            </a:xfrm>
            <a:prstGeom prst="rect">
              <a:avLst/>
            </a:prstGeom>
            <a:noFill/>
          </p:spPr>
          <p:txBody>
            <a:bodyPr wrap="square" rtlCol="0">
              <a:spAutoFit/>
            </a:bodyPr>
            <a:lstStyle/>
            <a:p>
              <a:pPr algn="ctr"/>
              <a:r>
                <a:rPr lang="en-US" sz="2800" b="1" dirty="0">
                  <a:solidFill>
                    <a:schemeClr val="accent2">
                      <a:lumMod val="75000"/>
                    </a:schemeClr>
                  </a:solidFill>
                </a:rPr>
                <a:t>Station B</a:t>
              </a:r>
            </a:p>
          </p:txBody>
        </p:sp>
        <p:sp>
          <p:nvSpPr>
            <p:cNvPr id="17" name="TextBox 16">
              <a:extLst>
                <a:ext uri="{FF2B5EF4-FFF2-40B4-BE49-F238E27FC236}">
                  <a16:creationId xmlns:a16="http://schemas.microsoft.com/office/drawing/2014/main" id="{238A2382-D842-4295-B204-FF3E357961AD}"/>
                </a:ext>
              </a:extLst>
            </p:cNvPr>
            <p:cNvSpPr txBox="1"/>
            <p:nvPr/>
          </p:nvSpPr>
          <p:spPr>
            <a:xfrm>
              <a:off x="2349544" y="5285358"/>
              <a:ext cx="3274564" cy="523220"/>
            </a:xfrm>
            <a:prstGeom prst="rect">
              <a:avLst/>
            </a:prstGeom>
            <a:noFill/>
          </p:spPr>
          <p:txBody>
            <a:bodyPr wrap="square" rtlCol="0">
              <a:spAutoFit/>
            </a:bodyPr>
            <a:lstStyle/>
            <a:p>
              <a:pPr algn="ctr"/>
              <a:r>
                <a:rPr lang="en-US" sz="2800" b="1" dirty="0">
                  <a:solidFill>
                    <a:schemeClr val="accent2">
                      <a:lumMod val="75000"/>
                    </a:schemeClr>
                  </a:solidFill>
                </a:rPr>
                <a:t>Station A</a:t>
              </a:r>
            </a:p>
          </p:txBody>
        </p:sp>
        <p:sp>
          <p:nvSpPr>
            <p:cNvPr id="18" name="TextBox 17">
              <a:extLst>
                <a:ext uri="{FF2B5EF4-FFF2-40B4-BE49-F238E27FC236}">
                  <a16:creationId xmlns:a16="http://schemas.microsoft.com/office/drawing/2014/main" id="{74C23DD1-F0E8-4895-8457-9B89C663CF26}"/>
                </a:ext>
              </a:extLst>
            </p:cNvPr>
            <p:cNvSpPr txBox="1"/>
            <p:nvPr/>
          </p:nvSpPr>
          <p:spPr>
            <a:xfrm>
              <a:off x="2734342" y="2014061"/>
              <a:ext cx="3274564" cy="523220"/>
            </a:xfrm>
            <a:prstGeom prst="rect">
              <a:avLst/>
            </a:prstGeom>
            <a:noFill/>
          </p:spPr>
          <p:txBody>
            <a:bodyPr wrap="square" rtlCol="0">
              <a:spAutoFit/>
            </a:bodyPr>
            <a:lstStyle/>
            <a:p>
              <a:pPr algn="ctr"/>
              <a:r>
                <a:rPr lang="en-US" sz="2800" b="1" dirty="0">
                  <a:solidFill>
                    <a:schemeClr val="accent2">
                      <a:lumMod val="75000"/>
                    </a:schemeClr>
                  </a:solidFill>
                </a:rPr>
                <a:t>Data Signal</a:t>
              </a:r>
            </a:p>
          </p:txBody>
        </p:sp>
        <p:sp>
          <p:nvSpPr>
            <p:cNvPr id="19" name="Freeform: Shape 18">
              <a:extLst>
                <a:ext uri="{FF2B5EF4-FFF2-40B4-BE49-F238E27FC236}">
                  <a16:creationId xmlns:a16="http://schemas.microsoft.com/office/drawing/2014/main" id="{3B50D872-2C87-4127-9B85-17C8A205C1DE}"/>
                </a:ext>
              </a:extLst>
            </p:cNvPr>
            <p:cNvSpPr/>
            <p:nvPr/>
          </p:nvSpPr>
          <p:spPr>
            <a:xfrm>
              <a:off x="3788229" y="2873682"/>
              <a:ext cx="1625600" cy="595232"/>
            </a:xfrm>
            <a:custGeom>
              <a:avLst/>
              <a:gdLst>
                <a:gd name="connsiteX0" fmla="*/ 174171 w 1625600"/>
                <a:gd name="connsiteY0" fmla="*/ 595232 h 595232"/>
                <a:gd name="connsiteX1" fmla="*/ 14514 w 1625600"/>
                <a:gd name="connsiteY1" fmla="*/ 537175 h 595232"/>
                <a:gd name="connsiteX2" fmla="*/ 0 w 1625600"/>
                <a:gd name="connsiteY2" fmla="*/ 493632 h 595232"/>
                <a:gd name="connsiteX3" fmla="*/ 14514 w 1625600"/>
                <a:gd name="connsiteY3" fmla="*/ 406547 h 595232"/>
                <a:gd name="connsiteX4" fmla="*/ 87085 w 1625600"/>
                <a:gd name="connsiteY4" fmla="*/ 348489 h 595232"/>
                <a:gd name="connsiteX5" fmla="*/ 101600 w 1625600"/>
                <a:gd name="connsiteY5" fmla="*/ 275918 h 595232"/>
                <a:gd name="connsiteX6" fmla="*/ 116114 w 1625600"/>
                <a:gd name="connsiteY6" fmla="*/ 232375 h 595232"/>
                <a:gd name="connsiteX7" fmla="*/ 159657 w 1625600"/>
                <a:gd name="connsiteY7" fmla="*/ 217861 h 595232"/>
                <a:gd name="connsiteX8" fmla="*/ 203200 w 1625600"/>
                <a:gd name="connsiteY8" fmla="*/ 188832 h 595232"/>
                <a:gd name="connsiteX9" fmla="*/ 319314 w 1625600"/>
                <a:gd name="connsiteY9" fmla="*/ 174318 h 595232"/>
                <a:gd name="connsiteX10" fmla="*/ 333828 w 1625600"/>
                <a:gd name="connsiteY10" fmla="*/ 101747 h 595232"/>
                <a:gd name="connsiteX11" fmla="*/ 624114 w 1625600"/>
                <a:gd name="connsiteY11" fmla="*/ 130775 h 595232"/>
                <a:gd name="connsiteX12" fmla="*/ 667657 w 1625600"/>
                <a:gd name="connsiteY12" fmla="*/ 159804 h 595232"/>
                <a:gd name="connsiteX13" fmla="*/ 827314 w 1625600"/>
                <a:gd name="connsiteY13" fmla="*/ 145289 h 595232"/>
                <a:gd name="connsiteX14" fmla="*/ 856342 w 1625600"/>
                <a:gd name="connsiteY14" fmla="*/ 101747 h 595232"/>
                <a:gd name="connsiteX15" fmla="*/ 914400 w 1625600"/>
                <a:gd name="connsiteY15" fmla="*/ 87232 h 595232"/>
                <a:gd name="connsiteX16" fmla="*/ 957942 w 1625600"/>
                <a:gd name="connsiteY16" fmla="*/ 72718 h 595232"/>
                <a:gd name="connsiteX17" fmla="*/ 972457 w 1625600"/>
                <a:gd name="connsiteY17" fmla="*/ 29175 h 595232"/>
                <a:gd name="connsiteX18" fmla="*/ 1117600 w 1625600"/>
                <a:gd name="connsiteY18" fmla="*/ 14661 h 595232"/>
                <a:gd name="connsiteX19" fmla="*/ 1291771 w 1625600"/>
                <a:gd name="connsiteY19" fmla="*/ 58204 h 595232"/>
                <a:gd name="connsiteX20" fmla="*/ 1407885 w 1625600"/>
                <a:gd name="connsiteY20" fmla="*/ 87232 h 595232"/>
                <a:gd name="connsiteX21" fmla="*/ 1465942 w 1625600"/>
                <a:gd name="connsiteY21" fmla="*/ 101747 h 595232"/>
                <a:gd name="connsiteX22" fmla="*/ 1625600 w 1625600"/>
                <a:gd name="connsiteY22" fmla="*/ 87232 h 59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25600" h="595232">
                  <a:moveTo>
                    <a:pt x="174171" y="595232"/>
                  </a:moveTo>
                  <a:cubicBezTo>
                    <a:pt x="100049" y="584643"/>
                    <a:pt x="63576" y="596050"/>
                    <a:pt x="14514" y="537175"/>
                  </a:cubicBezTo>
                  <a:cubicBezTo>
                    <a:pt x="4720" y="525422"/>
                    <a:pt x="4838" y="508146"/>
                    <a:pt x="0" y="493632"/>
                  </a:cubicBezTo>
                  <a:cubicBezTo>
                    <a:pt x="4838" y="464604"/>
                    <a:pt x="-7633" y="425926"/>
                    <a:pt x="14514" y="406547"/>
                  </a:cubicBezTo>
                  <a:cubicBezTo>
                    <a:pt x="96739" y="334600"/>
                    <a:pt x="153776" y="448524"/>
                    <a:pt x="87085" y="348489"/>
                  </a:cubicBezTo>
                  <a:cubicBezTo>
                    <a:pt x="91923" y="324299"/>
                    <a:pt x="95617" y="299851"/>
                    <a:pt x="101600" y="275918"/>
                  </a:cubicBezTo>
                  <a:cubicBezTo>
                    <a:pt x="105311" y="261075"/>
                    <a:pt x="105296" y="243193"/>
                    <a:pt x="116114" y="232375"/>
                  </a:cubicBezTo>
                  <a:cubicBezTo>
                    <a:pt x="126932" y="221557"/>
                    <a:pt x="145143" y="222699"/>
                    <a:pt x="159657" y="217861"/>
                  </a:cubicBezTo>
                  <a:cubicBezTo>
                    <a:pt x="174171" y="208185"/>
                    <a:pt x="186371" y="193422"/>
                    <a:pt x="203200" y="188832"/>
                  </a:cubicBezTo>
                  <a:cubicBezTo>
                    <a:pt x="240831" y="178569"/>
                    <a:pt x="286859" y="195955"/>
                    <a:pt x="319314" y="174318"/>
                  </a:cubicBezTo>
                  <a:cubicBezTo>
                    <a:pt x="339840" y="160634"/>
                    <a:pt x="328990" y="125937"/>
                    <a:pt x="333828" y="101747"/>
                  </a:cubicBezTo>
                  <a:cubicBezTo>
                    <a:pt x="348237" y="102595"/>
                    <a:pt x="548388" y="92912"/>
                    <a:pt x="624114" y="130775"/>
                  </a:cubicBezTo>
                  <a:cubicBezTo>
                    <a:pt x="639716" y="138576"/>
                    <a:pt x="653143" y="150128"/>
                    <a:pt x="667657" y="159804"/>
                  </a:cubicBezTo>
                  <a:cubicBezTo>
                    <a:pt x="720876" y="154966"/>
                    <a:pt x="776239" y="161005"/>
                    <a:pt x="827314" y="145289"/>
                  </a:cubicBezTo>
                  <a:cubicBezTo>
                    <a:pt x="843986" y="140159"/>
                    <a:pt x="841828" y="111423"/>
                    <a:pt x="856342" y="101747"/>
                  </a:cubicBezTo>
                  <a:cubicBezTo>
                    <a:pt x="872940" y="90682"/>
                    <a:pt x="895219" y="92712"/>
                    <a:pt x="914400" y="87232"/>
                  </a:cubicBezTo>
                  <a:cubicBezTo>
                    <a:pt x="929110" y="83029"/>
                    <a:pt x="943428" y="77556"/>
                    <a:pt x="957942" y="72718"/>
                  </a:cubicBezTo>
                  <a:cubicBezTo>
                    <a:pt x="962780" y="58204"/>
                    <a:pt x="961639" y="39993"/>
                    <a:pt x="972457" y="29175"/>
                  </a:cubicBezTo>
                  <a:cubicBezTo>
                    <a:pt x="1020674" y="-19041"/>
                    <a:pt x="1058359" y="4788"/>
                    <a:pt x="1117600" y="14661"/>
                  </a:cubicBezTo>
                  <a:cubicBezTo>
                    <a:pt x="1281370" y="69250"/>
                    <a:pt x="1127601" y="23025"/>
                    <a:pt x="1291771" y="58204"/>
                  </a:cubicBezTo>
                  <a:cubicBezTo>
                    <a:pt x="1330781" y="66563"/>
                    <a:pt x="1369180" y="77556"/>
                    <a:pt x="1407885" y="87232"/>
                  </a:cubicBezTo>
                  <a:lnTo>
                    <a:pt x="1465942" y="101747"/>
                  </a:lnTo>
                  <a:cubicBezTo>
                    <a:pt x="1586700" y="84495"/>
                    <a:pt x="1533331" y="87232"/>
                    <a:pt x="1625600" y="87232"/>
                  </a:cubicBezTo>
                </a:path>
              </a:pathLst>
            </a:custGeom>
            <a:noFill/>
            <a:ln w="28575">
              <a:solidFill>
                <a:srgbClr val="5A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92743E1-A139-4453-B423-BAD4CFB401EB}"/>
                </a:ext>
              </a:extLst>
            </p:cNvPr>
            <p:cNvSpPr txBox="1"/>
            <p:nvPr/>
          </p:nvSpPr>
          <p:spPr>
            <a:xfrm>
              <a:off x="8061099" y="3511020"/>
              <a:ext cx="3274564" cy="523220"/>
            </a:xfrm>
            <a:prstGeom prst="rect">
              <a:avLst/>
            </a:prstGeom>
            <a:noFill/>
          </p:spPr>
          <p:txBody>
            <a:bodyPr wrap="square" rtlCol="0">
              <a:spAutoFit/>
            </a:bodyPr>
            <a:lstStyle/>
            <a:p>
              <a:pPr algn="ctr"/>
              <a:r>
                <a:rPr lang="en-US" sz="2800" b="1" dirty="0">
                  <a:solidFill>
                    <a:schemeClr val="bg2">
                      <a:lumMod val="50000"/>
                    </a:schemeClr>
                  </a:solidFill>
                </a:rPr>
                <a:t>Collision Signals</a:t>
              </a:r>
            </a:p>
          </p:txBody>
        </p:sp>
      </p:grpSp>
      <p:sp>
        <p:nvSpPr>
          <p:cNvPr id="21" name="Title 1">
            <a:extLst>
              <a:ext uri="{FF2B5EF4-FFF2-40B4-BE49-F238E27FC236}">
                <a16:creationId xmlns:a16="http://schemas.microsoft.com/office/drawing/2014/main" id="{BD62BE3A-9957-4520-B030-07B7C129B02E}"/>
              </a:ext>
            </a:extLst>
          </p:cNvPr>
          <p:cNvSpPr>
            <a:spLocks noGrp="1"/>
          </p:cNvSpPr>
          <p:nvPr>
            <p:ph type="title"/>
          </p:nvPr>
        </p:nvSpPr>
        <p:spPr>
          <a:xfrm>
            <a:off x="0" y="38476"/>
            <a:ext cx="12192000" cy="672723"/>
          </a:xfrm>
        </p:spPr>
        <p:txBody>
          <a:bodyPr>
            <a:noAutofit/>
          </a:bodyPr>
          <a:lstStyle/>
          <a:p>
            <a:pPr algn="ctr"/>
            <a:r>
              <a:rPr lang="en-US" sz="4000" b="1" dirty="0">
                <a:solidFill>
                  <a:srgbClr val="5A0000"/>
                </a:solidFill>
                <a:latin typeface="Arial" panose="020B0604020202020204" pitchFamily="34" charset="0"/>
                <a:cs typeface="Arial" panose="020B0604020202020204" pitchFamily="34" charset="0"/>
              </a:rPr>
              <a:t>CSMA/CD</a:t>
            </a:r>
            <a:endParaRPr lang="en-IN" sz="4000" b="1" dirty="0">
              <a:solidFill>
                <a:srgbClr val="5A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962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9900" y="711199"/>
            <a:ext cx="9182100" cy="5837495"/>
          </a:xfrm>
          <a:prstGeom prst="rect">
            <a:avLst/>
          </a:prstGeom>
          <a:noFill/>
        </p:spPr>
        <p:txBody>
          <a:bodyPr wrap="square">
            <a:spAutoFit/>
          </a:bodyPr>
          <a:lstStyle/>
          <a:p>
            <a:pPr>
              <a:lnSpc>
                <a:spcPts val="2800"/>
              </a:lnSpc>
            </a:pPr>
            <a:r>
              <a:rPr lang="en-US" sz="2800" b="1" dirty="0">
                <a:cs typeface="Times New Roman" panose="02020603050405020304" pitchFamily="18" charset="0"/>
              </a:rPr>
              <a:t>At time,</a:t>
            </a:r>
          </a:p>
          <a:p>
            <a:pPr>
              <a:lnSpc>
                <a:spcPts val="2800"/>
              </a:lnSpc>
            </a:pPr>
            <a:r>
              <a:rPr lang="en-US" sz="2800" b="1" dirty="0">
                <a:cs typeface="Times New Roman" panose="02020603050405020304" pitchFamily="18" charset="0"/>
              </a:rPr>
              <a:t>t=0, A transmits its data.</a:t>
            </a:r>
          </a:p>
          <a:p>
            <a:pPr>
              <a:lnSpc>
                <a:spcPts val="2800"/>
              </a:lnSpc>
            </a:pPr>
            <a:r>
              <a:rPr lang="en-US" sz="2800" b="1" dirty="0">
                <a:cs typeface="Times New Roman" panose="02020603050405020304" pitchFamily="18" charset="0"/>
              </a:rPr>
              <a:t>t= 59:59 mins : Collision occurs</a:t>
            </a:r>
          </a:p>
          <a:p>
            <a:pPr>
              <a:lnSpc>
                <a:spcPts val="2800"/>
              </a:lnSpc>
            </a:pPr>
            <a:endParaRPr lang="en-US" sz="2800" b="1" dirty="0">
              <a:cs typeface="Times New Roman" panose="02020603050405020304" pitchFamily="18" charset="0"/>
            </a:endParaRPr>
          </a:p>
          <a:p>
            <a:pPr>
              <a:lnSpc>
                <a:spcPts val="2800"/>
              </a:lnSpc>
            </a:pPr>
            <a:r>
              <a:rPr lang="en-US" sz="2800" b="1" dirty="0">
                <a:cs typeface="Times New Roman" panose="02020603050405020304" pitchFamily="18" charset="0"/>
              </a:rPr>
              <a:t>This collision occurs just before the data reaches B. Now the collision signal takes 59:59 minutes again to reach A. </a:t>
            </a:r>
          </a:p>
          <a:p>
            <a:pPr>
              <a:lnSpc>
                <a:spcPts val="2800"/>
              </a:lnSpc>
            </a:pPr>
            <a:r>
              <a:rPr lang="en-US" sz="2800" b="1" dirty="0">
                <a:cs typeface="Times New Roman" panose="02020603050405020304" pitchFamily="18" charset="0"/>
              </a:rPr>
              <a:t>Hence, A receives the collision information approximately after 2 hours, that is, after 2 * Tp.  </a:t>
            </a:r>
          </a:p>
          <a:p>
            <a:pPr>
              <a:lnSpc>
                <a:spcPts val="2800"/>
              </a:lnSpc>
            </a:pPr>
            <a:endParaRPr lang="en-US" sz="2800" b="1" dirty="0">
              <a:cs typeface="Times New Roman" panose="02020603050405020304" pitchFamily="18" charset="0"/>
            </a:endParaRPr>
          </a:p>
          <a:p>
            <a:pPr>
              <a:lnSpc>
                <a:spcPts val="2800"/>
              </a:lnSpc>
            </a:pPr>
            <a:r>
              <a:rPr lang="en-US" sz="2800" b="1" dirty="0">
                <a:cs typeface="Times New Roman" panose="02020603050405020304" pitchFamily="18" charset="0"/>
              </a:rPr>
              <a:t>Hence, to ensure tighter bound, to detect the collision completely,</a:t>
            </a:r>
          </a:p>
          <a:p>
            <a:pPr algn="ctr">
              <a:lnSpc>
                <a:spcPts val="2800"/>
              </a:lnSpc>
            </a:pPr>
            <a:r>
              <a:rPr lang="en-US" sz="2800" b="1" dirty="0">
                <a:cs typeface="Times New Roman" panose="02020603050405020304" pitchFamily="18" charset="0"/>
              </a:rPr>
              <a:t>  Tt &gt; &gt;= 2 * </a:t>
            </a:r>
            <a:r>
              <a:rPr lang="en-US" sz="2800" b="1" dirty="0" err="1">
                <a:cs typeface="Times New Roman" panose="02020603050405020304" pitchFamily="18" charset="0"/>
              </a:rPr>
              <a:t>Tp</a:t>
            </a:r>
            <a:r>
              <a:rPr lang="en-US" sz="2800" b="1" dirty="0">
                <a:cs typeface="Times New Roman" panose="02020603050405020304" pitchFamily="18" charset="0"/>
              </a:rPr>
              <a:t>  </a:t>
            </a:r>
          </a:p>
          <a:p>
            <a:pPr algn="ctr">
              <a:lnSpc>
                <a:spcPts val="2800"/>
              </a:lnSpc>
            </a:pPr>
            <a:endParaRPr lang="en-US" sz="2800" b="1" dirty="0">
              <a:cs typeface="Times New Roman" panose="02020603050405020304" pitchFamily="18" charset="0"/>
            </a:endParaRPr>
          </a:p>
          <a:p>
            <a:pPr>
              <a:lnSpc>
                <a:spcPts val="2800"/>
              </a:lnSpc>
            </a:pPr>
            <a:r>
              <a:rPr lang="en-US" sz="2800" b="1" dirty="0">
                <a:cs typeface="Times New Roman" panose="02020603050405020304" pitchFamily="18" charset="0"/>
              </a:rPr>
              <a:t>This is the maximum collision time that a system can take to detect if the collision was of its own data. </a:t>
            </a:r>
          </a:p>
        </p:txBody>
      </p:sp>
      <p:sp>
        <p:nvSpPr>
          <p:cNvPr id="4" name="Title 1">
            <a:extLst>
              <a:ext uri="{FF2B5EF4-FFF2-40B4-BE49-F238E27FC236}">
                <a16:creationId xmlns:a16="http://schemas.microsoft.com/office/drawing/2014/main" id="{C99DED93-5764-4C09-B2F4-8DD419DF1F03}"/>
              </a:ext>
            </a:extLst>
          </p:cNvPr>
          <p:cNvSpPr>
            <a:spLocks noGrp="1"/>
          </p:cNvSpPr>
          <p:nvPr>
            <p:ph type="title"/>
          </p:nvPr>
        </p:nvSpPr>
        <p:spPr>
          <a:xfrm>
            <a:off x="0" y="38476"/>
            <a:ext cx="12192000" cy="672723"/>
          </a:xfrm>
        </p:spPr>
        <p:txBody>
          <a:bodyPr>
            <a:noAutofit/>
          </a:bodyPr>
          <a:lstStyle/>
          <a:p>
            <a:pPr algn="ctr"/>
            <a:r>
              <a:rPr lang="en-US" sz="4000" b="1" dirty="0">
                <a:solidFill>
                  <a:srgbClr val="5A0000"/>
                </a:solidFill>
                <a:latin typeface="Arial" panose="020B0604020202020204" pitchFamily="34" charset="0"/>
                <a:cs typeface="Arial" panose="020B0604020202020204" pitchFamily="34" charset="0"/>
              </a:rPr>
              <a:t>CSMA/CD</a:t>
            </a:r>
            <a:endParaRPr lang="en-IN" sz="4000" b="1" dirty="0">
              <a:solidFill>
                <a:srgbClr val="5A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563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9900" y="895160"/>
            <a:ext cx="9029700" cy="3683060"/>
          </a:xfrm>
          <a:prstGeom prst="rect">
            <a:avLst/>
          </a:prstGeom>
          <a:noFill/>
        </p:spPr>
        <p:txBody>
          <a:bodyPr wrap="square">
            <a:spAutoFit/>
          </a:bodyPr>
          <a:lstStyle/>
          <a:p>
            <a:pPr>
              <a:lnSpc>
                <a:spcPts val="2800"/>
              </a:lnSpc>
            </a:pPr>
            <a:r>
              <a:rPr lang="en-US" sz="2800" b="1" dirty="0">
                <a:cs typeface="Times New Roman" panose="02020603050405020304" pitchFamily="18" charset="0"/>
              </a:rPr>
              <a:t>What should be the minimum length of the packet to be transmitted? </a:t>
            </a:r>
          </a:p>
          <a:p>
            <a:pPr>
              <a:lnSpc>
                <a:spcPts val="2800"/>
              </a:lnSpc>
            </a:pPr>
            <a:endParaRPr lang="en-US" sz="2800" b="1" dirty="0">
              <a:cs typeface="Times New Roman" panose="02020603050405020304" pitchFamily="18" charset="0"/>
            </a:endParaRPr>
          </a:p>
          <a:p>
            <a:pPr>
              <a:lnSpc>
                <a:spcPts val="2800"/>
              </a:lnSpc>
            </a:pPr>
            <a:r>
              <a:rPr lang="en-US" sz="2800" b="1" dirty="0">
                <a:cs typeface="Times New Roman" panose="02020603050405020304" pitchFamily="18" charset="0"/>
              </a:rPr>
              <a:t>Transmission Time = Tt = Length of the packet/ Bandwidth of the link </a:t>
            </a:r>
          </a:p>
          <a:p>
            <a:pPr>
              <a:lnSpc>
                <a:spcPts val="2800"/>
              </a:lnSpc>
            </a:pPr>
            <a:r>
              <a:rPr lang="en-US" sz="2800" b="1" dirty="0">
                <a:cs typeface="Times New Roman" panose="02020603050405020304" pitchFamily="18" charset="0"/>
              </a:rPr>
              <a:t>[Number of bits transmitted by sender per second] </a:t>
            </a:r>
          </a:p>
          <a:p>
            <a:pPr>
              <a:lnSpc>
                <a:spcPts val="2800"/>
              </a:lnSpc>
            </a:pPr>
            <a:endParaRPr lang="en-US" sz="2800" b="1" dirty="0">
              <a:cs typeface="Times New Roman" panose="02020603050405020304" pitchFamily="18" charset="0"/>
            </a:endParaRPr>
          </a:p>
          <a:p>
            <a:pPr>
              <a:lnSpc>
                <a:spcPts val="2800"/>
              </a:lnSpc>
            </a:pPr>
            <a:r>
              <a:rPr lang="en-US" sz="2800" b="1" dirty="0">
                <a:cs typeface="Times New Roman" panose="02020603050405020304" pitchFamily="18" charset="0"/>
              </a:rPr>
              <a:t>Substituting above, we get, </a:t>
            </a:r>
          </a:p>
          <a:p>
            <a:pPr>
              <a:lnSpc>
                <a:spcPts val="2800"/>
              </a:lnSpc>
            </a:pPr>
            <a:endParaRPr lang="en-US" sz="2800" b="1" dirty="0">
              <a:cs typeface="Times New Roman" panose="02020603050405020304" pitchFamily="18" charset="0"/>
            </a:endParaRPr>
          </a:p>
          <a:p>
            <a:pPr>
              <a:lnSpc>
                <a:spcPts val="2800"/>
              </a:lnSpc>
            </a:pPr>
            <a:r>
              <a:rPr lang="en-US" sz="2800" b="1" dirty="0">
                <a:cs typeface="Times New Roman" panose="02020603050405020304" pitchFamily="18" charset="0"/>
              </a:rPr>
              <a:t>Length of the packet/ Bandwidth of the link&gt;= 2 * </a:t>
            </a:r>
            <a:r>
              <a:rPr lang="en-US" sz="2800" b="1" dirty="0" err="1">
                <a:cs typeface="Times New Roman" panose="02020603050405020304" pitchFamily="18" charset="0"/>
              </a:rPr>
              <a:t>Tp</a:t>
            </a:r>
            <a:r>
              <a:rPr lang="en-US" sz="2800" b="1" dirty="0">
                <a:cs typeface="Times New Roman" panose="02020603050405020304" pitchFamily="18" charset="0"/>
              </a:rPr>
              <a:t> </a:t>
            </a:r>
          </a:p>
        </p:txBody>
      </p:sp>
      <p:sp>
        <p:nvSpPr>
          <p:cNvPr id="4" name="Title 1">
            <a:extLst>
              <a:ext uri="{FF2B5EF4-FFF2-40B4-BE49-F238E27FC236}">
                <a16:creationId xmlns:a16="http://schemas.microsoft.com/office/drawing/2014/main" id="{808A7661-A6E6-4681-A738-6FEFABE73B07}"/>
              </a:ext>
            </a:extLst>
          </p:cNvPr>
          <p:cNvSpPr>
            <a:spLocks noGrp="1"/>
          </p:cNvSpPr>
          <p:nvPr>
            <p:ph type="title"/>
          </p:nvPr>
        </p:nvSpPr>
        <p:spPr>
          <a:xfrm>
            <a:off x="0" y="38476"/>
            <a:ext cx="12192000" cy="672723"/>
          </a:xfrm>
        </p:spPr>
        <p:txBody>
          <a:bodyPr>
            <a:noAutofit/>
          </a:bodyPr>
          <a:lstStyle/>
          <a:p>
            <a:pPr algn="ctr"/>
            <a:r>
              <a:rPr lang="en-US" sz="4000" b="1" dirty="0">
                <a:solidFill>
                  <a:srgbClr val="5A0000"/>
                </a:solidFill>
                <a:latin typeface="Arial" panose="020B0604020202020204" pitchFamily="34" charset="0"/>
                <a:cs typeface="Arial" panose="020B0604020202020204" pitchFamily="34" charset="0"/>
              </a:rPr>
              <a:t>CSMA/CD</a:t>
            </a:r>
            <a:endParaRPr lang="en-IN" sz="4000" b="1" dirty="0">
              <a:solidFill>
                <a:srgbClr val="5A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13790BD-BCF0-4F2E-9CA8-223A4A0F338D}"/>
                  </a:ext>
                </a:extLst>
              </p:cNvPr>
              <p:cNvSpPr txBox="1"/>
              <p:nvPr/>
            </p:nvSpPr>
            <p:spPr>
              <a:xfrm>
                <a:off x="3009900" y="4962207"/>
                <a:ext cx="8712513" cy="4359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600" b="1" i="1" smtClean="0">
                          <a:latin typeface="Cambria Math" panose="02040503050406030204" pitchFamily="18" charset="0"/>
                        </a:rPr>
                        <m:t>𝑳𝒆𝒏𝒈𝒕𝒉</m:t>
                      </m:r>
                      <m:r>
                        <a:rPr lang="en-US" sz="2600" b="1" i="1" smtClean="0">
                          <a:latin typeface="Cambria Math" panose="02040503050406030204" pitchFamily="18" charset="0"/>
                        </a:rPr>
                        <m:t> </m:t>
                      </m:r>
                      <m:r>
                        <a:rPr lang="en-US" sz="2600" b="1" i="1" smtClean="0">
                          <a:latin typeface="Cambria Math" panose="02040503050406030204" pitchFamily="18" charset="0"/>
                        </a:rPr>
                        <m:t>𝒐𝒇</m:t>
                      </m:r>
                      <m:r>
                        <a:rPr lang="en-US" sz="2600" b="1" i="1" smtClean="0">
                          <a:latin typeface="Cambria Math" panose="02040503050406030204" pitchFamily="18" charset="0"/>
                        </a:rPr>
                        <m:t> </m:t>
                      </m:r>
                      <m:r>
                        <a:rPr lang="en-US" sz="2600" b="1" i="1" smtClean="0">
                          <a:latin typeface="Cambria Math" panose="02040503050406030204" pitchFamily="18" charset="0"/>
                        </a:rPr>
                        <m:t>𝒕𝒉𝒆</m:t>
                      </m:r>
                      <m:r>
                        <a:rPr lang="en-US" sz="2600" b="1" i="1" smtClean="0">
                          <a:latin typeface="Cambria Math" panose="02040503050406030204" pitchFamily="18" charset="0"/>
                        </a:rPr>
                        <m:t> </m:t>
                      </m:r>
                      <m:r>
                        <a:rPr lang="en-US" sz="2600" b="1" i="1" smtClean="0">
                          <a:latin typeface="Cambria Math" panose="02040503050406030204" pitchFamily="18" charset="0"/>
                        </a:rPr>
                        <m:t>𝒑𝒂𝒄𝒌𝒆𝒕</m:t>
                      </m:r>
                      <m:r>
                        <a:rPr lang="en-US" sz="2600" b="1" i="1" smtClean="0">
                          <a:latin typeface="Cambria Math" panose="02040503050406030204" pitchFamily="18" charset="0"/>
                          <a:ea typeface="Cambria Math" panose="02040503050406030204" pitchFamily="18" charset="0"/>
                        </a:rPr>
                        <m:t>≥</m:t>
                      </m:r>
                      <m:r>
                        <a:rPr lang="en-US" sz="2600" b="1" i="1" smtClean="0">
                          <a:latin typeface="Cambria Math" panose="02040503050406030204" pitchFamily="18" charset="0"/>
                          <a:ea typeface="Cambria Math" panose="02040503050406030204" pitchFamily="18" charset="0"/>
                        </a:rPr>
                        <m:t>𝟐</m:t>
                      </m:r>
                      <m:r>
                        <a:rPr lang="en-US" sz="2600" b="1" i="1" smtClean="0">
                          <a:latin typeface="Cambria Math" panose="02040503050406030204" pitchFamily="18" charset="0"/>
                          <a:ea typeface="Cambria Math" panose="02040503050406030204" pitchFamily="18" charset="0"/>
                        </a:rPr>
                        <m:t>∗</m:t>
                      </m:r>
                      <m:sSub>
                        <m:sSubPr>
                          <m:ctrlPr>
                            <a:rPr lang="en-US" sz="2600" b="1" i="1" smtClean="0">
                              <a:latin typeface="Cambria Math" panose="02040503050406030204" pitchFamily="18" charset="0"/>
                              <a:ea typeface="Cambria Math" panose="02040503050406030204" pitchFamily="18" charset="0"/>
                            </a:rPr>
                          </m:ctrlPr>
                        </m:sSubPr>
                        <m:e>
                          <m:r>
                            <a:rPr lang="en-US" sz="2600" b="1" i="1" smtClean="0">
                              <a:latin typeface="Cambria Math" panose="02040503050406030204" pitchFamily="18" charset="0"/>
                              <a:ea typeface="Cambria Math" panose="02040503050406030204" pitchFamily="18" charset="0"/>
                            </a:rPr>
                            <m:t>𝑻</m:t>
                          </m:r>
                        </m:e>
                        <m:sub>
                          <m:r>
                            <a:rPr lang="en-US" sz="2600" b="1" i="1" smtClean="0">
                              <a:latin typeface="Cambria Math" panose="02040503050406030204" pitchFamily="18" charset="0"/>
                              <a:ea typeface="Cambria Math" panose="02040503050406030204" pitchFamily="18" charset="0"/>
                            </a:rPr>
                            <m:t>𝒑</m:t>
                          </m:r>
                        </m:sub>
                      </m:sSub>
                      <m:r>
                        <a:rPr lang="en-US" sz="2600" b="1" i="1" smtClean="0">
                          <a:latin typeface="Cambria Math" panose="02040503050406030204" pitchFamily="18" charset="0"/>
                          <a:ea typeface="Cambria Math" panose="02040503050406030204" pitchFamily="18" charset="0"/>
                        </a:rPr>
                        <m:t>∗</m:t>
                      </m:r>
                      <m:r>
                        <a:rPr lang="en-US" sz="2600" b="1" i="1" smtClean="0">
                          <a:latin typeface="Cambria Math" panose="02040503050406030204" pitchFamily="18" charset="0"/>
                          <a:ea typeface="Cambria Math" panose="02040503050406030204" pitchFamily="18" charset="0"/>
                        </a:rPr>
                        <m:t>𝒃𝒂𝒏𝒅𝒘𝒊𝒅𝒕𝒉</m:t>
                      </m:r>
                      <m:r>
                        <a:rPr lang="en-US" sz="2600" b="1" i="1" smtClean="0">
                          <a:latin typeface="Cambria Math" panose="02040503050406030204" pitchFamily="18" charset="0"/>
                          <a:ea typeface="Cambria Math" panose="02040503050406030204" pitchFamily="18" charset="0"/>
                        </a:rPr>
                        <m:t> </m:t>
                      </m:r>
                      <m:r>
                        <a:rPr lang="en-US" sz="2600" b="1" i="1" smtClean="0">
                          <a:latin typeface="Cambria Math" panose="02040503050406030204" pitchFamily="18" charset="0"/>
                          <a:ea typeface="Cambria Math" panose="02040503050406030204" pitchFamily="18" charset="0"/>
                        </a:rPr>
                        <m:t>𝒐𝒇</m:t>
                      </m:r>
                      <m:r>
                        <a:rPr lang="en-US" sz="2600" b="1" i="1" smtClean="0">
                          <a:latin typeface="Cambria Math" panose="02040503050406030204" pitchFamily="18" charset="0"/>
                          <a:ea typeface="Cambria Math" panose="02040503050406030204" pitchFamily="18" charset="0"/>
                        </a:rPr>
                        <m:t> </m:t>
                      </m:r>
                      <m:r>
                        <a:rPr lang="en-US" sz="2600" b="1" i="1" smtClean="0">
                          <a:latin typeface="Cambria Math" panose="02040503050406030204" pitchFamily="18" charset="0"/>
                          <a:ea typeface="Cambria Math" panose="02040503050406030204" pitchFamily="18" charset="0"/>
                        </a:rPr>
                        <m:t>𝒕𝒉𝒆</m:t>
                      </m:r>
                      <m:r>
                        <a:rPr lang="en-US" sz="2600" b="1" i="1" smtClean="0">
                          <a:latin typeface="Cambria Math" panose="02040503050406030204" pitchFamily="18" charset="0"/>
                          <a:ea typeface="Cambria Math" panose="02040503050406030204" pitchFamily="18" charset="0"/>
                        </a:rPr>
                        <m:t> </m:t>
                      </m:r>
                      <m:r>
                        <a:rPr lang="en-US" sz="2600" b="1" i="1" smtClean="0">
                          <a:latin typeface="Cambria Math" panose="02040503050406030204" pitchFamily="18" charset="0"/>
                          <a:ea typeface="Cambria Math" panose="02040503050406030204" pitchFamily="18" charset="0"/>
                        </a:rPr>
                        <m:t>𝒍𝒊𝒏𝒌</m:t>
                      </m:r>
                    </m:oMath>
                  </m:oMathPara>
                </a14:m>
                <a:endParaRPr lang="en-US" sz="2600" b="1" dirty="0"/>
              </a:p>
            </p:txBody>
          </p:sp>
        </mc:Choice>
        <mc:Fallback xmlns="">
          <p:sp>
            <p:nvSpPr>
              <p:cNvPr id="2" name="TextBox 1">
                <a:extLst>
                  <a:ext uri="{FF2B5EF4-FFF2-40B4-BE49-F238E27FC236}">
                    <a16:creationId xmlns:a16="http://schemas.microsoft.com/office/drawing/2014/main" id="{413790BD-BCF0-4F2E-9CA8-223A4A0F338D}"/>
                  </a:ext>
                </a:extLst>
              </p:cNvPr>
              <p:cNvSpPr txBox="1">
                <a:spLocks noRot="1" noChangeAspect="1" noMove="1" noResize="1" noEditPoints="1" noAdjustHandles="1" noChangeArrowheads="1" noChangeShapeType="1" noTextEdit="1"/>
              </p:cNvSpPr>
              <p:nvPr/>
            </p:nvSpPr>
            <p:spPr>
              <a:xfrm>
                <a:off x="3009900" y="4962207"/>
                <a:ext cx="8712513" cy="435953"/>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0470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935877" y="954300"/>
            <a:ext cx="9103724" cy="4042132"/>
          </a:xfrm>
          <a:prstGeom prst="rect">
            <a:avLst/>
          </a:prstGeom>
          <a:noFill/>
        </p:spPr>
        <p:txBody>
          <a:bodyPr wrap="square">
            <a:spAutoFit/>
          </a:bodyPr>
          <a:lstStyle/>
          <a:p>
            <a:pPr>
              <a:lnSpc>
                <a:spcPts val="2800"/>
              </a:lnSpc>
            </a:pPr>
            <a:r>
              <a:rPr lang="en-US" sz="2800" b="1" dirty="0">
                <a:solidFill>
                  <a:srgbClr val="002060"/>
                </a:solidFill>
                <a:latin typeface="+mj-lt"/>
                <a:cs typeface="Times New Roman" panose="02020603050405020304" pitchFamily="18" charset="0"/>
              </a:rPr>
              <a:t>Problem:</a:t>
            </a:r>
          </a:p>
          <a:p>
            <a:pPr>
              <a:lnSpc>
                <a:spcPts val="2800"/>
              </a:lnSpc>
            </a:pPr>
            <a:r>
              <a:rPr lang="en-US" sz="2800" b="1" dirty="0">
                <a:latin typeface="+mj-lt"/>
                <a:cs typeface="Times New Roman" panose="02020603050405020304" pitchFamily="18" charset="0"/>
              </a:rPr>
              <a:t>In a CSMA / CD network running at 1 Gbps over 1 km cable with no repeaters, the signal speed in the cable is 200000 km/sec. What is minimum frame size?</a:t>
            </a:r>
          </a:p>
          <a:p>
            <a:pPr>
              <a:lnSpc>
                <a:spcPts val="2800"/>
              </a:lnSpc>
            </a:pPr>
            <a:r>
              <a:rPr lang="en-US" sz="2800" b="1" dirty="0">
                <a:solidFill>
                  <a:srgbClr val="002060"/>
                </a:solidFill>
                <a:latin typeface="+mj-lt"/>
                <a:cs typeface="Times New Roman" panose="02020603050405020304" pitchFamily="18" charset="0"/>
              </a:rPr>
              <a:t>Solution:</a:t>
            </a:r>
          </a:p>
          <a:p>
            <a:pPr>
              <a:lnSpc>
                <a:spcPts val="2800"/>
              </a:lnSpc>
            </a:pPr>
            <a:r>
              <a:rPr lang="en-US" sz="2800" b="1" dirty="0">
                <a:latin typeface="+mj-lt"/>
                <a:cs typeface="Times New Roman" panose="02020603050405020304" pitchFamily="18" charset="0"/>
              </a:rPr>
              <a:t>Given,</a:t>
            </a:r>
          </a:p>
          <a:p>
            <a:pPr>
              <a:lnSpc>
                <a:spcPts val="2800"/>
              </a:lnSpc>
            </a:pPr>
            <a:endParaRPr lang="en-US" sz="2800" b="1" dirty="0">
              <a:latin typeface="+mj-lt"/>
              <a:cs typeface="Times New Roman" panose="02020603050405020304" pitchFamily="18" charset="0"/>
            </a:endParaRPr>
          </a:p>
          <a:p>
            <a:pPr>
              <a:lnSpc>
                <a:spcPts val="2800"/>
              </a:lnSpc>
            </a:pPr>
            <a:r>
              <a:rPr lang="en-US" sz="2800" b="1" dirty="0">
                <a:latin typeface="+mj-lt"/>
                <a:cs typeface="Times New Roman" panose="02020603050405020304" pitchFamily="18" charset="0"/>
              </a:rPr>
              <a:t>Bandwidth = 1 Gbps</a:t>
            </a:r>
          </a:p>
          <a:p>
            <a:pPr>
              <a:lnSpc>
                <a:spcPts val="2800"/>
              </a:lnSpc>
            </a:pPr>
            <a:r>
              <a:rPr lang="en-US" sz="2800" b="1" dirty="0">
                <a:latin typeface="+mj-lt"/>
                <a:cs typeface="Times New Roman" panose="02020603050405020304" pitchFamily="18" charset="0"/>
              </a:rPr>
              <a:t>Distance = 1 km</a:t>
            </a:r>
          </a:p>
          <a:p>
            <a:pPr>
              <a:lnSpc>
                <a:spcPts val="2800"/>
              </a:lnSpc>
            </a:pPr>
            <a:r>
              <a:rPr lang="en-US" sz="2800" b="1" dirty="0">
                <a:latin typeface="+mj-lt"/>
                <a:cs typeface="Times New Roman" panose="02020603050405020304" pitchFamily="18" charset="0"/>
              </a:rPr>
              <a:t>Speed = 200000 km/sec</a:t>
            </a:r>
          </a:p>
        </p:txBody>
      </p:sp>
      <p:sp>
        <p:nvSpPr>
          <p:cNvPr id="4" name="Title 1">
            <a:extLst>
              <a:ext uri="{FF2B5EF4-FFF2-40B4-BE49-F238E27FC236}">
                <a16:creationId xmlns:a16="http://schemas.microsoft.com/office/drawing/2014/main" id="{F14D7BD5-35CE-4174-AE84-587E3703D8DF}"/>
              </a:ext>
            </a:extLst>
          </p:cNvPr>
          <p:cNvSpPr>
            <a:spLocks noGrp="1"/>
          </p:cNvSpPr>
          <p:nvPr>
            <p:ph type="title"/>
          </p:nvPr>
        </p:nvSpPr>
        <p:spPr>
          <a:xfrm>
            <a:off x="0" y="38476"/>
            <a:ext cx="12192000" cy="672723"/>
          </a:xfrm>
        </p:spPr>
        <p:txBody>
          <a:bodyPr>
            <a:noAutofit/>
          </a:bodyPr>
          <a:lstStyle/>
          <a:p>
            <a:pPr algn="ctr"/>
            <a:r>
              <a:rPr lang="en-US" sz="4000" b="1" dirty="0">
                <a:solidFill>
                  <a:srgbClr val="5A0000"/>
                </a:solidFill>
                <a:latin typeface="Arial" panose="020B0604020202020204" pitchFamily="34" charset="0"/>
                <a:cs typeface="Arial" panose="020B0604020202020204" pitchFamily="34" charset="0"/>
              </a:rPr>
              <a:t>CSMA/CD</a:t>
            </a:r>
            <a:endParaRPr lang="en-IN" sz="4000" b="1" dirty="0">
              <a:solidFill>
                <a:srgbClr val="5A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551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9899" y="840000"/>
            <a:ext cx="9029701" cy="4401205"/>
          </a:xfrm>
          <a:prstGeom prst="rect">
            <a:avLst/>
          </a:prstGeom>
          <a:noFill/>
        </p:spPr>
        <p:txBody>
          <a:bodyPr wrap="square">
            <a:spAutoFit/>
          </a:bodyPr>
          <a:lstStyle/>
          <a:p>
            <a:pPr>
              <a:lnSpc>
                <a:spcPts val="2800"/>
              </a:lnSpc>
            </a:pPr>
            <a:r>
              <a:rPr lang="en-US" sz="2800" b="1" dirty="0">
                <a:solidFill>
                  <a:srgbClr val="002060"/>
                </a:solidFill>
                <a:cs typeface="Times New Roman" panose="02020603050405020304" pitchFamily="18" charset="0"/>
              </a:rPr>
              <a:t>Calculating Propagation Delay:</a:t>
            </a:r>
          </a:p>
          <a:p>
            <a:pPr>
              <a:lnSpc>
                <a:spcPts val="2800"/>
              </a:lnSpc>
            </a:pPr>
            <a:r>
              <a:rPr lang="en-US" sz="2800" b="1" dirty="0">
                <a:cs typeface="Times New Roman" panose="02020603050405020304" pitchFamily="18" charset="0"/>
              </a:rPr>
              <a:t>Propagation delay (</a:t>
            </a:r>
            <a:r>
              <a:rPr lang="en-US" sz="2800" b="1" dirty="0" err="1">
                <a:cs typeface="Times New Roman" panose="02020603050405020304" pitchFamily="18" charset="0"/>
              </a:rPr>
              <a:t>Tp</a:t>
            </a:r>
            <a:r>
              <a:rPr lang="en-US" sz="2800" b="1" dirty="0">
                <a:cs typeface="Times New Roman" panose="02020603050405020304" pitchFamily="18" charset="0"/>
              </a:rPr>
              <a:t>) </a:t>
            </a:r>
          </a:p>
          <a:p>
            <a:pPr>
              <a:lnSpc>
                <a:spcPts val="2800"/>
              </a:lnSpc>
            </a:pPr>
            <a:r>
              <a:rPr lang="en-US" sz="2800" b="1" dirty="0">
                <a:cs typeface="Times New Roman" panose="02020603050405020304" pitchFamily="18" charset="0"/>
              </a:rPr>
              <a:t>= Distance / Propagation speed</a:t>
            </a:r>
          </a:p>
          <a:p>
            <a:pPr>
              <a:lnSpc>
                <a:spcPts val="2800"/>
              </a:lnSpc>
            </a:pPr>
            <a:r>
              <a:rPr lang="en-US" sz="2800" b="1" dirty="0">
                <a:cs typeface="Times New Roman" panose="02020603050405020304" pitchFamily="18" charset="0"/>
              </a:rPr>
              <a:t>= 1 km / (200000 km/sec)</a:t>
            </a:r>
          </a:p>
          <a:p>
            <a:pPr>
              <a:lnSpc>
                <a:spcPts val="2800"/>
              </a:lnSpc>
            </a:pPr>
            <a:r>
              <a:rPr lang="en-US" sz="2800" b="1" dirty="0">
                <a:cs typeface="Times New Roman" panose="02020603050405020304" pitchFamily="18" charset="0"/>
              </a:rPr>
              <a:t>= 0.5 x 10-5 sec</a:t>
            </a:r>
          </a:p>
          <a:p>
            <a:pPr>
              <a:lnSpc>
                <a:spcPts val="2800"/>
              </a:lnSpc>
            </a:pPr>
            <a:r>
              <a:rPr lang="en-US" sz="2800" b="1" dirty="0">
                <a:cs typeface="Times New Roman" panose="02020603050405020304" pitchFamily="18" charset="0"/>
              </a:rPr>
              <a:t>= 5 x 10-6 sec</a:t>
            </a:r>
          </a:p>
          <a:p>
            <a:pPr>
              <a:lnSpc>
                <a:spcPts val="2800"/>
              </a:lnSpc>
            </a:pPr>
            <a:endParaRPr lang="en-US" sz="2800" b="1" dirty="0">
              <a:cs typeface="Times New Roman" panose="02020603050405020304" pitchFamily="18" charset="0"/>
            </a:endParaRPr>
          </a:p>
          <a:p>
            <a:pPr>
              <a:lnSpc>
                <a:spcPts val="2800"/>
              </a:lnSpc>
            </a:pPr>
            <a:r>
              <a:rPr lang="en-US" sz="2800" b="1" dirty="0">
                <a:solidFill>
                  <a:srgbClr val="002060"/>
                </a:solidFill>
                <a:cs typeface="Times New Roman" panose="02020603050405020304" pitchFamily="18" charset="0"/>
              </a:rPr>
              <a:t>Calculating Minimum Frame Size:</a:t>
            </a:r>
          </a:p>
          <a:p>
            <a:pPr>
              <a:lnSpc>
                <a:spcPts val="2800"/>
              </a:lnSpc>
            </a:pPr>
            <a:r>
              <a:rPr lang="en-US" sz="2800" b="1" dirty="0">
                <a:cs typeface="Times New Roman" panose="02020603050405020304" pitchFamily="18" charset="0"/>
              </a:rPr>
              <a:t>Minimum frame size</a:t>
            </a:r>
          </a:p>
          <a:p>
            <a:pPr>
              <a:lnSpc>
                <a:spcPts val="2800"/>
              </a:lnSpc>
            </a:pPr>
            <a:r>
              <a:rPr lang="en-US" sz="2800" b="1" dirty="0">
                <a:cs typeface="Times New Roman" panose="02020603050405020304" pitchFamily="18" charset="0"/>
              </a:rPr>
              <a:t>= 2 x Propagation delay x Bandwidth</a:t>
            </a:r>
          </a:p>
          <a:p>
            <a:pPr>
              <a:lnSpc>
                <a:spcPts val="2800"/>
              </a:lnSpc>
            </a:pPr>
            <a:r>
              <a:rPr lang="en-US" sz="2800" b="1" dirty="0">
                <a:cs typeface="Times New Roman" panose="02020603050405020304" pitchFamily="18" charset="0"/>
              </a:rPr>
              <a:t>= 2 x 5 x 10-6 sec x 109 bits per sec</a:t>
            </a:r>
          </a:p>
          <a:p>
            <a:pPr>
              <a:lnSpc>
                <a:spcPts val="2800"/>
              </a:lnSpc>
            </a:pPr>
            <a:r>
              <a:rPr lang="en-US" sz="2800" b="1" dirty="0">
                <a:cs typeface="Times New Roman" panose="02020603050405020304" pitchFamily="18" charset="0"/>
              </a:rPr>
              <a:t>= 10000 bits</a:t>
            </a:r>
          </a:p>
        </p:txBody>
      </p:sp>
      <p:sp>
        <p:nvSpPr>
          <p:cNvPr id="4" name="Title 1">
            <a:extLst>
              <a:ext uri="{FF2B5EF4-FFF2-40B4-BE49-F238E27FC236}">
                <a16:creationId xmlns:a16="http://schemas.microsoft.com/office/drawing/2014/main" id="{AAC4AFE3-C659-4274-B325-E7BB97C44A42}"/>
              </a:ext>
            </a:extLst>
          </p:cNvPr>
          <p:cNvSpPr>
            <a:spLocks noGrp="1"/>
          </p:cNvSpPr>
          <p:nvPr>
            <p:ph type="title"/>
          </p:nvPr>
        </p:nvSpPr>
        <p:spPr>
          <a:xfrm>
            <a:off x="0" y="38476"/>
            <a:ext cx="12192000" cy="672723"/>
          </a:xfrm>
        </p:spPr>
        <p:txBody>
          <a:bodyPr>
            <a:noAutofit/>
          </a:bodyPr>
          <a:lstStyle/>
          <a:p>
            <a:pPr algn="ctr"/>
            <a:r>
              <a:rPr lang="en-US" sz="4000" b="1" dirty="0">
                <a:solidFill>
                  <a:srgbClr val="5A0000"/>
                </a:solidFill>
                <a:latin typeface="Arial" panose="020B0604020202020204" pitchFamily="34" charset="0"/>
                <a:cs typeface="Arial" panose="020B0604020202020204" pitchFamily="34" charset="0"/>
              </a:rPr>
              <a:t>CSMA/CD</a:t>
            </a:r>
            <a:endParaRPr lang="en-IN" sz="4000" b="1" dirty="0">
              <a:solidFill>
                <a:srgbClr val="5A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173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60700" y="481415"/>
            <a:ext cx="5615213" cy="712696"/>
          </a:xfrm>
          <a:prstGeom prst="rect">
            <a:avLst/>
          </a:prstGeom>
          <a:noFill/>
        </p:spPr>
        <p:txBody>
          <a:bodyPr wrap="square">
            <a:spAutoFit/>
          </a:bodyPr>
          <a:lstStyle/>
          <a:p>
            <a:pPr>
              <a:lnSpc>
                <a:spcPts val="2400"/>
              </a:lnSpc>
            </a:pPr>
            <a:endParaRPr lang="en-US" sz="2800" b="1" dirty="0">
              <a:cs typeface="Times New Roman" panose="02020603050405020304" pitchFamily="18" charset="0"/>
            </a:endParaRPr>
          </a:p>
          <a:p>
            <a:pPr>
              <a:lnSpc>
                <a:spcPts val="2400"/>
              </a:lnSpc>
            </a:pPr>
            <a:r>
              <a:rPr lang="en-US" sz="2800" b="1" dirty="0">
                <a:solidFill>
                  <a:srgbClr val="002060"/>
                </a:solidFill>
                <a:cs typeface="Times New Roman" panose="02020603050405020304" pitchFamily="18" charset="0"/>
              </a:rPr>
              <a:t>Normal Response Mode (NRM):</a:t>
            </a:r>
          </a:p>
        </p:txBody>
      </p:sp>
      <p:sp>
        <p:nvSpPr>
          <p:cNvPr id="5" name="Title 1">
            <a:extLst>
              <a:ext uri="{FF2B5EF4-FFF2-40B4-BE49-F238E27FC236}">
                <a16:creationId xmlns:a16="http://schemas.microsoft.com/office/drawing/2014/main" id="{41000431-9D07-4362-9C77-71677F7079DE}"/>
              </a:ext>
            </a:extLst>
          </p:cNvPr>
          <p:cNvSpPr>
            <a:spLocks noGrp="1"/>
          </p:cNvSpPr>
          <p:nvPr>
            <p:ph type="title"/>
          </p:nvPr>
        </p:nvSpPr>
        <p:spPr>
          <a:xfrm>
            <a:off x="0" y="38476"/>
            <a:ext cx="12192000" cy="672723"/>
          </a:xfrm>
        </p:spPr>
        <p:txBody>
          <a:bodyPr>
            <a:noAutofit/>
          </a:bodyPr>
          <a:lstStyle/>
          <a:p>
            <a:pPr algn="ctr"/>
            <a:r>
              <a:rPr lang="en-IN" sz="4000" b="1" dirty="0">
                <a:solidFill>
                  <a:srgbClr val="5A0000"/>
                </a:solidFill>
                <a:latin typeface="Arial" panose="020B0604020202020204" pitchFamily="34" charset="0"/>
                <a:cs typeface="Arial" panose="020B0604020202020204" pitchFamily="34" charset="0"/>
              </a:rPr>
              <a:t>High-level Data Link Control</a:t>
            </a:r>
          </a:p>
        </p:txBody>
      </p:sp>
      <p:grpSp>
        <p:nvGrpSpPr>
          <p:cNvPr id="18" name="Group 17">
            <a:extLst>
              <a:ext uri="{FF2B5EF4-FFF2-40B4-BE49-F238E27FC236}">
                <a16:creationId xmlns:a16="http://schemas.microsoft.com/office/drawing/2014/main" id="{C1C589A2-06BA-41B3-AA7A-4CED5F1862F7}"/>
              </a:ext>
            </a:extLst>
          </p:cNvPr>
          <p:cNvGrpSpPr/>
          <p:nvPr/>
        </p:nvGrpSpPr>
        <p:grpSpPr>
          <a:xfrm>
            <a:off x="3124200" y="1208987"/>
            <a:ext cx="8915400" cy="2114496"/>
            <a:chOff x="3124200" y="3840979"/>
            <a:chExt cx="8915400" cy="2114496"/>
          </a:xfrm>
        </p:grpSpPr>
        <p:pic>
          <p:nvPicPr>
            <p:cNvPr id="7" name="Google Shape;319;p15">
              <a:extLst>
                <a:ext uri="{FF2B5EF4-FFF2-40B4-BE49-F238E27FC236}">
                  <a16:creationId xmlns:a16="http://schemas.microsoft.com/office/drawing/2014/main" id="{802FCBEC-B614-4DA9-8AC5-AB5181595393}"/>
                </a:ext>
              </a:extLst>
            </p:cNvPr>
            <p:cNvPicPr preferRelativeResize="0"/>
            <p:nvPr/>
          </p:nvPicPr>
          <p:blipFill rotWithShape="1">
            <a:blip r:embed="rId2">
              <a:alphaModFix/>
            </a:blip>
            <a:srcRect/>
            <a:stretch/>
          </p:blipFill>
          <p:spPr>
            <a:xfrm flipH="1">
              <a:off x="3124200" y="4629945"/>
              <a:ext cx="1460501" cy="1209294"/>
            </a:xfrm>
            <a:prstGeom prst="rect">
              <a:avLst/>
            </a:prstGeom>
            <a:noFill/>
            <a:ln>
              <a:noFill/>
            </a:ln>
          </p:spPr>
        </p:pic>
        <p:pic>
          <p:nvPicPr>
            <p:cNvPr id="8" name="Google Shape;319;p15">
              <a:extLst>
                <a:ext uri="{FF2B5EF4-FFF2-40B4-BE49-F238E27FC236}">
                  <a16:creationId xmlns:a16="http://schemas.microsoft.com/office/drawing/2014/main" id="{63990366-D0AE-4522-A2C7-4ED1F3DD2A7F}"/>
                </a:ext>
              </a:extLst>
            </p:cNvPr>
            <p:cNvPicPr preferRelativeResize="0"/>
            <p:nvPr/>
          </p:nvPicPr>
          <p:blipFill rotWithShape="1">
            <a:blip r:embed="rId2">
              <a:alphaModFix/>
            </a:blip>
            <a:srcRect/>
            <a:stretch/>
          </p:blipFill>
          <p:spPr>
            <a:xfrm>
              <a:off x="10579099" y="4629945"/>
              <a:ext cx="1460501" cy="1209294"/>
            </a:xfrm>
            <a:prstGeom prst="rect">
              <a:avLst/>
            </a:prstGeom>
            <a:noFill/>
            <a:ln>
              <a:noFill/>
            </a:ln>
          </p:spPr>
        </p:pic>
        <p:cxnSp>
          <p:nvCxnSpPr>
            <p:cNvPr id="3" name="Straight Connector 2">
              <a:extLst>
                <a:ext uri="{FF2B5EF4-FFF2-40B4-BE49-F238E27FC236}">
                  <a16:creationId xmlns:a16="http://schemas.microsoft.com/office/drawing/2014/main" id="{A12DCF0D-7408-474A-9144-D0BE76F471F5}"/>
                </a:ext>
              </a:extLst>
            </p:cNvPr>
            <p:cNvCxnSpPr/>
            <p:nvPr/>
          </p:nvCxnSpPr>
          <p:spPr>
            <a:xfrm>
              <a:off x="4744357" y="5234592"/>
              <a:ext cx="57331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FB063ABE-D9C1-423E-869A-2EA3F695C559}"/>
                </a:ext>
              </a:extLst>
            </p:cNvPr>
            <p:cNvSpPr/>
            <p:nvPr/>
          </p:nvSpPr>
          <p:spPr>
            <a:xfrm>
              <a:off x="4744357" y="4513710"/>
              <a:ext cx="1729014" cy="604643"/>
            </a:xfrm>
            <a:prstGeom prst="rect">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Command</a:t>
              </a:r>
            </a:p>
          </p:txBody>
        </p:sp>
        <p:sp>
          <p:nvSpPr>
            <p:cNvPr id="10" name="Rectangle 9">
              <a:extLst>
                <a:ext uri="{FF2B5EF4-FFF2-40B4-BE49-F238E27FC236}">
                  <a16:creationId xmlns:a16="http://schemas.microsoft.com/office/drawing/2014/main" id="{46B6630D-7342-42B7-BCC5-3B9943EB3FE0}"/>
                </a:ext>
              </a:extLst>
            </p:cNvPr>
            <p:cNvSpPr/>
            <p:nvPr/>
          </p:nvSpPr>
          <p:spPr>
            <a:xfrm>
              <a:off x="8690428" y="5350832"/>
              <a:ext cx="1787071" cy="604643"/>
            </a:xfrm>
            <a:prstGeom prst="rect">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Response</a:t>
              </a:r>
            </a:p>
          </p:txBody>
        </p:sp>
        <p:sp>
          <p:nvSpPr>
            <p:cNvPr id="11" name="Rectangle 10">
              <a:extLst>
                <a:ext uri="{FF2B5EF4-FFF2-40B4-BE49-F238E27FC236}">
                  <a16:creationId xmlns:a16="http://schemas.microsoft.com/office/drawing/2014/main" id="{496AAF11-B48A-458E-8BAF-08A73D1F7479}"/>
                </a:ext>
              </a:extLst>
            </p:cNvPr>
            <p:cNvSpPr/>
            <p:nvPr/>
          </p:nvSpPr>
          <p:spPr>
            <a:xfrm>
              <a:off x="3161393" y="3840979"/>
              <a:ext cx="1514929" cy="657855"/>
            </a:xfrm>
            <a:prstGeom prst="rect">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Primary Station</a:t>
              </a:r>
            </a:p>
          </p:txBody>
        </p:sp>
        <p:sp>
          <p:nvSpPr>
            <p:cNvPr id="12" name="Rectangle 11">
              <a:extLst>
                <a:ext uri="{FF2B5EF4-FFF2-40B4-BE49-F238E27FC236}">
                  <a16:creationId xmlns:a16="http://schemas.microsoft.com/office/drawing/2014/main" id="{98740B03-67ED-4F93-977A-264FE61FF07E}"/>
                </a:ext>
              </a:extLst>
            </p:cNvPr>
            <p:cNvSpPr/>
            <p:nvPr/>
          </p:nvSpPr>
          <p:spPr>
            <a:xfrm>
              <a:off x="9867902" y="3840980"/>
              <a:ext cx="2046514" cy="662338"/>
            </a:xfrm>
            <a:prstGeom prst="rect">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Secondary Station</a:t>
              </a:r>
            </a:p>
          </p:txBody>
        </p:sp>
        <p:cxnSp>
          <p:nvCxnSpPr>
            <p:cNvPr id="14" name="Straight Arrow Connector 13">
              <a:extLst>
                <a:ext uri="{FF2B5EF4-FFF2-40B4-BE49-F238E27FC236}">
                  <a16:creationId xmlns:a16="http://schemas.microsoft.com/office/drawing/2014/main" id="{C13C3E0E-FAEA-4F4E-9655-89E5D5C8794B}"/>
                </a:ext>
              </a:extLst>
            </p:cNvPr>
            <p:cNvCxnSpPr>
              <a:cxnSpLocks/>
              <a:stCxn id="9" idx="3"/>
            </p:cNvCxnSpPr>
            <p:nvPr/>
          </p:nvCxnSpPr>
          <p:spPr>
            <a:xfrm>
              <a:off x="6473371" y="4816032"/>
              <a:ext cx="994229" cy="107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4B4B4B3-2955-4999-85BF-A9FBAEB95F71}"/>
                </a:ext>
              </a:extLst>
            </p:cNvPr>
            <p:cNvCxnSpPr>
              <a:cxnSpLocks/>
            </p:cNvCxnSpPr>
            <p:nvPr/>
          </p:nvCxnSpPr>
          <p:spPr>
            <a:xfrm flipH="1">
              <a:off x="7594599" y="5653153"/>
              <a:ext cx="994229" cy="107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7D529609-7083-42D3-A259-70FE7C6D3EB1}"/>
              </a:ext>
            </a:extLst>
          </p:cNvPr>
          <p:cNvSpPr txBox="1"/>
          <p:nvPr/>
        </p:nvSpPr>
        <p:spPr>
          <a:xfrm>
            <a:off x="4624616" y="3277999"/>
            <a:ext cx="5615213" cy="461665"/>
          </a:xfrm>
          <a:prstGeom prst="rect">
            <a:avLst/>
          </a:prstGeom>
          <a:noFill/>
        </p:spPr>
        <p:txBody>
          <a:bodyPr wrap="square" rtlCol="0">
            <a:spAutoFit/>
          </a:bodyPr>
          <a:lstStyle/>
          <a:p>
            <a:r>
              <a:rPr lang="en-US" sz="2400" b="1" dirty="0">
                <a:solidFill>
                  <a:srgbClr val="002060"/>
                </a:solidFill>
              </a:rPr>
              <a:t>Point-to-point communication</a:t>
            </a:r>
          </a:p>
        </p:txBody>
      </p:sp>
      <p:grpSp>
        <p:nvGrpSpPr>
          <p:cNvPr id="33" name="Group 32">
            <a:extLst>
              <a:ext uri="{FF2B5EF4-FFF2-40B4-BE49-F238E27FC236}">
                <a16:creationId xmlns:a16="http://schemas.microsoft.com/office/drawing/2014/main" id="{AED31EA2-6FF5-4279-B6F8-B1A52BED997D}"/>
              </a:ext>
            </a:extLst>
          </p:cNvPr>
          <p:cNvGrpSpPr/>
          <p:nvPr/>
        </p:nvGrpSpPr>
        <p:grpSpPr>
          <a:xfrm>
            <a:off x="3124200" y="3846270"/>
            <a:ext cx="8739414" cy="2762202"/>
            <a:chOff x="3108778" y="3373616"/>
            <a:chExt cx="8949871" cy="2824487"/>
          </a:xfrm>
        </p:grpSpPr>
        <p:pic>
          <p:nvPicPr>
            <p:cNvPr id="20" name="Google Shape;319;p15">
              <a:extLst>
                <a:ext uri="{FF2B5EF4-FFF2-40B4-BE49-F238E27FC236}">
                  <a16:creationId xmlns:a16="http://schemas.microsoft.com/office/drawing/2014/main" id="{82481DB1-7B85-4EAC-9917-C85380751F62}"/>
                </a:ext>
              </a:extLst>
            </p:cNvPr>
            <p:cNvPicPr preferRelativeResize="0"/>
            <p:nvPr/>
          </p:nvPicPr>
          <p:blipFill rotWithShape="1">
            <a:blip r:embed="rId2">
              <a:alphaModFix/>
            </a:blip>
            <a:srcRect/>
            <a:stretch/>
          </p:blipFill>
          <p:spPr>
            <a:xfrm flipH="1">
              <a:off x="3108778" y="4686488"/>
              <a:ext cx="1460501" cy="1209294"/>
            </a:xfrm>
            <a:prstGeom prst="rect">
              <a:avLst/>
            </a:prstGeom>
            <a:noFill/>
            <a:ln>
              <a:noFill/>
            </a:ln>
          </p:spPr>
        </p:pic>
        <p:pic>
          <p:nvPicPr>
            <p:cNvPr id="21" name="Google Shape;319;p15">
              <a:extLst>
                <a:ext uri="{FF2B5EF4-FFF2-40B4-BE49-F238E27FC236}">
                  <a16:creationId xmlns:a16="http://schemas.microsoft.com/office/drawing/2014/main" id="{57C18C95-5342-4F1E-852D-33EB397EF95E}"/>
                </a:ext>
              </a:extLst>
            </p:cNvPr>
            <p:cNvPicPr preferRelativeResize="0"/>
            <p:nvPr/>
          </p:nvPicPr>
          <p:blipFill rotWithShape="1">
            <a:blip r:embed="rId2">
              <a:alphaModFix/>
            </a:blip>
            <a:srcRect/>
            <a:stretch/>
          </p:blipFill>
          <p:spPr>
            <a:xfrm>
              <a:off x="9061451" y="4094024"/>
              <a:ext cx="1460501" cy="1209294"/>
            </a:xfrm>
            <a:prstGeom prst="rect">
              <a:avLst/>
            </a:prstGeom>
            <a:noFill/>
            <a:ln>
              <a:noFill/>
            </a:ln>
          </p:spPr>
        </p:pic>
        <p:cxnSp>
          <p:nvCxnSpPr>
            <p:cNvPr id="22" name="Straight Connector 21">
              <a:extLst>
                <a:ext uri="{FF2B5EF4-FFF2-40B4-BE49-F238E27FC236}">
                  <a16:creationId xmlns:a16="http://schemas.microsoft.com/office/drawing/2014/main" id="{96FFFFB6-7C2A-4732-8640-BE033719A15F}"/>
                </a:ext>
              </a:extLst>
            </p:cNvPr>
            <p:cNvCxnSpPr>
              <a:cxnSpLocks/>
            </p:cNvCxnSpPr>
            <p:nvPr/>
          </p:nvCxnSpPr>
          <p:spPr>
            <a:xfrm>
              <a:off x="4728935" y="5291135"/>
              <a:ext cx="72553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D95F647-393C-4732-A168-D972FF81F39F}"/>
                </a:ext>
              </a:extLst>
            </p:cNvPr>
            <p:cNvSpPr/>
            <p:nvPr/>
          </p:nvSpPr>
          <p:spPr>
            <a:xfrm>
              <a:off x="4728935" y="4570253"/>
              <a:ext cx="1729014" cy="604643"/>
            </a:xfrm>
            <a:prstGeom prst="rect">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Command</a:t>
              </a:r>
            </a:p>
          </p:txBody>
        </p:sp>
        <p:sp>
          <p:nvSpPr>
            <p:cNvPr id="24" name="Rectangle 23">
              <a:extLst>
                <a:ext uri="{FF2B5EF4-FFF2-40B4-BE49-F238E27FC236}">
                  <a16:creationId xmlns:a16="http://schemas.microsoft.com/office/drawing/2014/main" id="{5DC6019F-944E-4F87-8E8E-CB0F58D79880}"/>
                </a:ext>
              </a:extLst>
            </p:cNvPr>
            <p:cNvSpPr/>
            <p:nvPr/>
          </p:nvSpPr>
          <p:spPr>
            <a:xfrm>
              <a:off x="7274380" y="5593460"/>
              <a:ext cx="1787071" cy="604643"/>
            </a:xfrm>
            <a:prstGeom prst="rect">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Response</a:t>
              </a:r>
            </a:p>
          </p:txBody>
        </p:sp>
        <p:sp>
          <p:nvSpPr>
            <p:cNvPr id="25" name="Rectangle 24">
              <a:extLst>
                <a:ext uri="{FF2B5EF4-FFF2-40B4-BE49-F238E27FC236}">
                  <a16:creationId xmlns:a16="http://schemas.microsoft.com/office/drawing/2014/main" id="{4FD1CEC2-DF3B-4154-8C2E-192C47190451}"/>
                </a:ext>
              </a:extLst>
            </p:cNvPr>
            <p:cNvSpPr/>
            <p:nvPr/>
          </p:nvSpPr>
          <p:spPr>
            <a:xfrm>
              <a:off x="3130397" y="3836374"/>
              <a:ext cx="1514929" cy="657855"/>
            </a:xfrm>
            <a:prstGeom prst="rect">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Primary Station</a:t>
              </a:r>
            </a:p>
          </p:txBody>
        </p:sp>
        <p:sp>
          <p:nvSpPr>
            <p:cNvPr id="26" name="Rectangle 25">
              <a:extLst>
                <a:ext uri="{FF2B5EF4-FFF2-40B4-BE49-F238E27FC236}">
                  <a16:creationId xmlns:a16="http://schemas.microsoft.com/office/drawing/2014/main" id="{34908B9D-AD8D-4691-9A31-E89445031A76}"/>
                </a:ext>
              </a:extLst>
            </p:cNvPr>
            <p:cNvSpPr/>
            <p:nvPr/>
          </p:nvSpPr>
          <p:spPr>
            <a:xfrm>
              <a:off x="10206323" y="3373616"/>
              <a:ext cx="1712904" cy="662338"/>
            </a:xfrm>
            <a:prstGeom prst="rect">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Secondary Stations</a:t>
              </a:r>
            </a:p>
          </p:txBody>
        </p:sp>
        <p:cxnSp>
          <p:nvCxnSpPr>
            <p:cNvPr id="27" name="Straight Arrow Connector 26">
              <a:extLst>
                <a:ext uri="{FF2B5EF4-FFF2-40B4-BE49-F238E27FC236}">
                  <a16:creationId xmlns:a16="http://schemas.microsoft.com/office/drawing/2014/main" id="{92CAE926-D95B-4A58-AF85-B92CC9391493}"/>
                </a:ext>
              </a:extLst>
            </p:cNvPr>
            <p:cNvCxnSpPr>
              <a:cxnSpLocks/>
              <a:stCxn id="23" idx="3"/>
            </p:cNvCxnSpPr>
            <p:nvPr/>
          </p:nvCxnSpPr>
          <p:spPr>
            <a:xfrm>
              <a:off x="6457949" y="4872575"/>
              <a:ext cx="994229" cy="107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9082FEF-F59A-494A-A912-DF82435431D9}"/>
                </a:ext>
              </a:extLst>
            </p:cNvPr>
            <p:cNvCxnSpPr>
              <a:cxnSpLocks/>
            </p:cNvCxnSpPr>
            <p:nvPr/>
          </p:nvCxnSpPr>
          <p:spPr>
            <a:xfrm flipH="1">
              <a:off x="6178551" y="5895781"/>
              <a:ext cx="994229" cy="107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9" name="Google Shape;319;p15">
              <a:extLst>
                <a:ext uri="{FF2B5EF4-FFF2-40B4-BE49-F238E27FC236}">
                  <a16:creationId xmlns:a16="http://schemas.microsoft.com/office/drawing/2014/main" id="{83CD4902-B7F3-43D9-A1D2-3208EF2FDAFC}"/>
                </a:ext>
              </a:extLst>
            </p:cNvPr>
            <p:cNvPicPr preferRelativeResize="0"/>
            <p:nvPr/>
          </p:nvPicPr>
          <p:blipFill rotWithShape="1">
            <a:blip r:embed="rId2">
              <a:alphaModFix/>
            </a:blip>
            <a:srcRect/>
            <a:stretch/>
          </p:blipFill>
          <p:spPr>
            <a:xfrm>
              <a:off x="10598148" y="4086377"/>
              <a:ext cx="1460501" cy="1209294"/>
            </a:xfrm>
            <a:prstGeom prst="rect">
              <a:avLst/>
            </a:prstGeom>
            <a:noFill/>
            <a:ln>
              <a:noFill/>
            </a:ln>
          </p:spPr>
        </p:pic>
        <p:sp>
          <p:nvSpPr>
            <p:cNvPr id="30" name="Rectangle 29">
              <a:extLst>
                <a:ext uri="{FF2B5EF4-FFF2-40B4-BE49-F238E27FC236}">
                  <a16:creationId xmlns:a16="http://schemas.microsoft.com/office/drawing/2014/main" id="{07A8DBF2-210B-4671-A869-6D904BC807C7}"/>
                </a:ext>
              </a:extLst>
            </p:cNvPr>
            <p:cNvSpPr/>
            <p:nvPr/>
          </p:nvSpPr>
          <p:spPr>
            <a:xfrm>
              <a:off x="10197192" y="5569099"/>
              <a:ext cx="1787071" cy="604643"/>
            </a:xfrm>
            <a:prstGeom prst="rect">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Response</a:t>
              </a:r>
            </a:p>
          </p:txBody>
        </p:sp>
        <p:cxnSp>
          <p:nvCxnSpPr>
            <p:cNvPr id="31" name="Straight Arrow Connector 30">
              <a:extLst>
                <a:ext uri="{FF2B5EF4-FFF2-40B4-BE49-F238E27FC236}">
                  <a16:creationId xmlns:a16="http://schemas.microsoft.com/office/drawing/2014/main" id="{85845234-B947-4AE5-A0F0-E84C8A1C182C}"/>
                </a:ext>
              </a:extLst>
            </p:cNvPr>
            <p:cNvCxnSpPr>
              <a:cxnSpLocks/>
            </p:cNvCxnSpPr>
            <p:nvPr/>
          </p:nvCxnSpPr>
          <p:spPr>
            <a:xfrm flipH="1">
              <a:off x="9101363" y="5871420"/>
              <a:ext cx="994229" cy="107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1DBB067-6F9C-4E82-80FD-D8BB68B4A309}"/>
                </a:ext>
              </a:extLst>
            </p:cNvPr>
            <p:cNvCxnSpPr/>
            <p:nvPr/>
          </p:nvCxnSpPr>
          <p:spPr>
            <a:xfrm flipV="1">
              <a:off x="9583963" y="5007429"/>
              <a:ext cx="0" cy="283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DCD097F-425E-4158-A577-0BEF3A560FA8}"/>
                </a:ext>
              </a:extLst>
            </p:cNvPr>
            <p:cNvCxnSpPr/>
            <p:nvPr/>
          </p:nvCxnSpPr>
          <p:spPr>
            <a:xfrm flipV="1">
              <a:off x="11000919" y="5018529"/>
              <a:ext cx="0" cy="28370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2EAA6ABC-5992-467F-9E9C-C705F108629D}"/>
              </a:ext>
            </a:extLst>
          </p:cNvPr>
          <p:cNvSpPr txBox="1"/>
          <p:nvPr/>
        </p:nvSpPr>
        <p:spPr>
          <a:xfrm>
            <a:off x="2491014" y="6393074"/>
            <a:ext cx="4272643" cy="461665"/>
          </a:xfrm>
          <a:prstGeom prst="rect">
            <a:avLst/>
          </a:prstGeom>
          <a:noFill/>
        </p:spPr>
        <p:txBody>
          <a:bodyPr wrap="square" rtlCol="0">
            <a:spAutoFit/>
          </a:bodyPr>
          <a:lstStyle/>
          <a:p>
            <a:r>
              <a:rPr lang="en-US" sz="2400" b="1" dirty="0">
                <a:solidFill>
                  <a:srgbClr val="002060"/>
                </a:solidFill>
              </a:rPr>
              <a:t>Multipoint communication</a:t>
            </a:r>
          </a:p>
        </p:txBody>
      </p:sp>
    </p:spTree>
    <p:extLst>
      <p:ext uri="{BB962C8B-B14F-4D97-AF65-F5344CB8AC3E}">
        <p14:creationId xmlns:p14="http://schemas.microsoft.com/office/powerpoint/2010/main" val="348451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p:bldP spid="34" grpId="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933700" y="711199"/>
            <a:ext cx="9105900" cy="5273238"/>
          </a:xfrm>
          <a:prstGeom prst="rect">
            <a:avLst/>
          </a:prstGeom>
          <a:noFill/>
        </p:spPr>
        <p:txBody>
          <a:bodyPr wrap="square">
            <a:spAutoFit/>
          </a:bodyPr>
          <a:lstStyle/>
          <a:p>
            <a:pPr>
              <a:lnSpc>
                <a:spcPts val="2800"/>
              </a:lnSpc>
            </a:pPr>
            <a:r>
              <a:rPr lang="en-US" sz="2400" b="1" dirty="0">
                <a:solidFill>
                  <a:srgbClr val="002060"/>
                </a:solidFill>
                <a:cs typeface="Times New Roman" panose="02020603050405020304" pitchFamily="18" charset="0"/>
              </a:rPr>
              <a:t>Problem:</a:t>
            </a:r>
          </a:p>
          <a:p>
            <a:pPr>
              <a:lnSpc>
                <a:spcPts val="2800"/>
              </a:lnSpc>
            </a:pPr>
            <a:r>
              <a:rPr lang="en-US" sz="2400" b="1" dirty="0">
                <a:cs typeface="Times New Roman" panose="02020603050405020304" pitchFamily="18" charset="0"/>
              </a:rPr>
              <a:t>A 2 km long broadcast LAN has 10^7 bps bandwidth and uses CSMA / CD. The signal travels along the wire at 2 x 10^8 m/sec. What is the minimum packet size that can be used on this network?</a:t>
            </a:r>
          </a:p>
          <a:p>
            <a:pPr>
              <a:lnSpc>
                <a:spcPts val="2400"/>
              </a:lnSpc>
            </a:pPr>
            <a:r>
              <a:rPr lang="en-IN" sz="2400" b="1" dirty="0">
                <a:solidFill>
                  <a:srgbClr val="002060"/>
                </a:solidFill>
              </a:rPr>
              <a:t>Solution</a:t>
            </a:r>
          </a:p>
          <a:p>
            <a:pPr>
              <a:lnSpc>
                <a:spcPts val="2400"/>
              </a:lnSpc>
            </a:pPr>
            <a:r>
              <a:rPr lang="en-IN" sz="2400" b="1" dirty="0"/>
              <a:t>Given-</a:t>
            </a:r>
          </a:p>
          <a:p>
            <a:pPr>
              <a:lnSpc>
                <a:spcPts val="2400"/>
              </a:lnSpc>
            </a:pPr>
            <a:r>
              <a:rPr lang="en-IN" sz="2400" b="1" dirty="0"/>
              <a:t>Distance = 2 km</a:t>
            </a:r>
          </a:p>
          <a:p>
            <a:pPr>
              <a:lnSpc>
                <a:spcPts val="2400"/>
              </a:lnSpc>
            </a:pPr>
            <a:r>
              <a:rPr lang="en-IN" sz="2400" b="1" dirty="0"/>
              <a:t>Bandwidth = 107 bps</a:t>
            </a:r>
          </a:p>
          <a:p>
            <a:pPr>
              <a:lnSpc>
                <a:spcPts val="2400"/>
              </a:lnSpc>
            </a:pPr>
            <a:r>
              <a:rPr lang="en-IN" sz="2400" b="1" dirty="0"/>
              <a:t>Speed = 2 x 10^8 m/sec</a:t>
            </a:r>
          </a:p>
          <a:p>
            <a:pPr>
              <a:lnSpc>
                <a:spcPts val="2400"/>
              </a:lnSpc>
            </a:pPr>
            <a:r>
              <a:rPr lang="en-IN" sz="2400" b="1" dirty="0">
                <a:solidFill>
                  <a:srgbClr val="002060"/>
                </a:solidFill>
              </a:rPr>
              <a:t>1. Calculating Propagation Delay:</a:t>
            </a:r>
          </a:p>
          <a:p>
            <a:pPr>
              <a:lnSpc>
                <a:spcPts val="2400"/>
              </a:lnSpc>
            </a:pPr>
            <a:r>
              <a:rPr lang="en-IN" sz="2400" b="1" dirty="0"/>
              <a:t>Propagation delay (</a:t>
            </a:r>
            <a:r>
              <a:rPr lang="en-IN" sz="2400" b="1" dirty="0" err="1"/>
              <a:t>Tp</a:t>
            </a:r>
            <a:r>
              <a:rPr lang="en-IN" sz="2400" b="1" dirty="0"/>
              <a:t>)</a:t>
            </a:r>
          </a:p>
          <a:p>
            <a:pPr>
              <a:lnSpc>
                <a:spcPts val="2400"/>
              </a:lnSpc>
            </a:pPr>
            <a:r>
              <a:rPr lang="en-IN" sz="2400" b="1" dirty="0"/>
              <a:t>= Distance / Propagation speed</a:t>
            </a:r>
          </a:p>
          <a:p>
            <a:pPr>
              <a:lnSpc>
                <a:spcPts val="2400"/>
              </a:lnSpc>
            </a:pPr>
            <a:r>
              <a:rPr lang="en-IN" sz="2400" b="1" dirty="0"/>
              <a:t>= 2 km / (2 x 108 m/sec)</a:t>
            </a:r>
          </a:p>
          <a:p>
            <a:pPr>
              <a:lnSpc>
                <a:spcPts val="2400"/>
              </a:lnSpc>
            </a:pPr>
            <a:r>
              <a:rPr lang="en-IN" sz="2400" b="1" dirty="0"/>
              <a:t>= 2 x 103 m / (2 x 108 m/sec)</a:t>
            </a:r>
          </a:p>
          <a:p>
            <a:pPr>
              <a:lnSpc>
                <a:spcPts val="2400"/>
              </a:lnSpc>
            </a:pPr>
            <a:r>
              <a:rPr lang="en-IN" sz="2400" b="1" dirty="0"/>
              <a:t>= 10-5 sec</a:t>
            </a:r>
          </a:p>
        </p:txBody>
      </p:sp>
      <p:sp>
        <p:nvSpPr>
          <p:cNvPr id="4" name="Title 1">
            <a:extLst>
              <a:ext uri="{FF2B5EF4-FFF2-40B4-BE49-F238E27FC236}">
                <a16:creationId xmlns:a16="http://schemas.microsoft.com/office/drawing/2014/main" id="{89C409FC-EA19-49A4-84EF-29F9294C1E03}"/>
              </a:ext>
            </a:extLst>
          </p:cNvPr>
          <p:cNvSpPr>
            <a:spLocks noGrp="1"/>
          </p:cNvSpPr>
          <p:nvPr>
            <p:ph type="title"/>
          </p:nvPr>
        </p:nvSpPr>
        <p:spPr>
          <a:xfrm>
            <a:off x="0" y="38476"/>
            <a:ext cx="12192000" cy="672723"/>
          </a:xfrm>
        </p:spPr>
        <p:txBody>
          <a:bodyPr>
            <a:noAutofit/>
          </a:bodyPr>
          <a:lstStyle/>
          <a:p>
            <a:pPr algn="ctr"/>
            <a:r>
              <a:rPr lang="en-US" sz="4000" b="1" dirty="0">
                <a:solidFill>
                  <a:srgbClr val="5A0000"/>
                </a:solidFill>
                <a:latin typeface="Arial" panose="020B0604020202020204" pitchFamily="34" charset="0"/>
                <a:cs typeface="Arial" panose="020B0604020202020204" pitchFamily="34" charset="0"/>
              </a:rPr>
              <a:t>CSMA/CD</a:t>
            </a:r>
            <a:endParaRPr lang="en-IN" sz="4000" b="1" dirty="0">
              <a:solidFill>
                <a:srgbClr val="5A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01CBE08-A97C-4BBF-BC1D-A1464642FC72}"/>
              </a:ext>
            </a:extLst>
          </p:cNvPr>
          <p:cNvSpPr/>
          <p:nvPr/>
        </p:nvSpPr>
        <p:spPr>
          <a:xfrm>
            <a:off x="8096250" y="4016225"/>
            <a:ext cx="4095750" cy="2554545"/>
          </a:xfrm>
          <a:prstGeom prst="rect">
            <a:avLst/>
          </a:prstGeom>
        </p:spPr>
        <p:txBody>
          <a:bodyPr wrap="square">
            <a:spAutoFit/>
          </a:bodyPr>
          <a:lstStyle/>
          <a:p>
            <a:pPr>
              <a:lnSpc>
                <a:spcPts val="2400"/>
              </a:lnSpc>
            </a:pPr>
            <a:r>
              <a:rPr lang="en-IN" sz="2400" b="1" dirty="0">
                <a:solidFill>
                  <a:srgbClr val="002060"/>
                </a:solidFill>
              </a:rPr>
              <a:t>2. Calculating Minimum Frame Size:</a:t>
            </a:r>
          </a:p>
          <a:p>
            <a:pPr>
              <a:lnSpc>
                <a:spcPts val="2400"/>
              </a:lnSpc>
            </a:pPr>
            <a:r>
              <a:rPr lang="en-IN" sz="2400" b="1" dirty="0"/>
              <a:t>Minimum frame size</a:t>
            </a:r>
          </a:p>
          <a:p>
            <a:pPr marL="285750" indent="-285750">
              <a:lnSpc>
                <a:spcPts val="2400"/>
              </a:lnSpc>
            </a:pPr>
            <a:r>
              <a:rPr lang="en-IN" sz="2400" b="1" dirty="0"/>
              <a:t>= 2 x Propagation delay x       Bandwidth</a:t>
            </a:r>
          </a:p>
          <a:p>
            <a:pPr marL="285750" indent="-285750">
              <a:lnSpc>
                <a:spcPts val="2400"/>
              </a:lnSpc>
            </a:pPr>
            <a:r>
              <a:rPr lang="en-IN" sz="2400" b="1" dirty="0"/>
              <a:t>= 2 x 10-5 sec x 107 bits per sec</a:t>
            </a:r>
          </a:p>
          <a:p>
            <a:pPr>
              <a:lnSpc>
                <a:spcPts val="2400"/>
              </a:lnSpc>
            </a:pPr>
            <a:r>
              <a:rPr lang="en-IN" sz="2400" b="1" dirty="0"/>
              <a:t>= 200 bits or 25 bytes</a:t>
            </a:r>
          </a:p>
        </p:txBody>
      </p:sp>
    </p:spTree>
    <p:extLst>
      <p:ext uri="{BB962C8B-B14F-4D97-AF65-F5344CB8AC3E}">
        <p14:creationId xmlns:p14="http://schemas.microsoft.com/office/powerpoint/2010/main" val="321071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9900" y="1001925"/>
            <a:ext cx="9029700" cy="4760278"/>
          </a:xfrm>
          <a:prstGeom prst="rect">
            <a:avLst/>
          </a:prstGeom>
          <a:noFill/>
        </p:spPr>
        <p:txBody>
          <a:bodyPr wrap="square">
            <a:spAutoFit/>
          </a:bodyPr>
          <a:lstStyle/>
          <a:p>
            <a:pPr>
              <a:lnSpc>
                <a:spcPts val="2800"/>
              </a:lnSpc>
            </a:pPr>
            <a:r>
              <a:rPr lang="en-US" sz="2800" b="1" dirty="0">
                <a:cs typeface="Times New Roman" panose="02020603050405020304" pitchFamily="18" charset="0"/>
              </a:rPr>
              <a:t>IEEE 802 specifies to a group of IEEE standards. IEEE standards 802 are used for controlling the Local Area Network and Metropolitan Area Network. The user layer in IEEE 802 is serviced by the two layers- the data link layer and the physical layer. The generally uses specifications of IEEE 802 are:</a:t>
            </a:r>
          </a:p>
          <a:p>
            <a:pPr marL="457200" indent="-457200">
              <a:lnSpc>
                <a:spcPts val="2800"/>
              </a:lnSpc>
              <a:buFont typeface="Arial" panose="020B0604020202020204" pitchFamily="34" charset="0"/>
              <a:buChar char="•"/>
            </a:pPr>
            <a:endParaRPr lang="en-US" sz="2800" b="1" dirty="0">
              <a:cs typeface="Times New Roman" panose="02020603050405020304" pitchFamily="18" charset="0"/>
            </a:endParaRPr>
          </a:p>
          <a:p>
            <a:pPr marL="457200" indent="-457200">
              <a:lnSpc>
                <a:spcPts val="2800"/>
              </a:lnSpc>
              <a:buFont typeface="Arial" panose="020B0604020202020204" pitchFamily="34" charset="0"/>
              <a:buChar char="•"/>
            </a:pPr>
            <a:r>
              <a:rPr lang="en-US" sz="2800" b="1" dirty="0">
                <a:cs typeface="Times New Roman" panose="02020603050405020304" pitchFamily="18" charset="0"/>
              </a:rPr>
              <a:t>IEEE 802.3 The IEEE 802.3 standard determines the CSMA/CD access control protocol. The best known scheme for controlling a local area network on a bus structure is carrier sense multiple action with collision detection(CSMA/CD).</a:t>
            </a:r>
          </a:p>
        </p:txBody>
      </p:sp>
      <p:sp>
        <p:nvSpPr>
          <p:cNvPr id="4" name="Title 1">
            <a:extLst>
              <a:ext uri="{FF2B5EF4-FFF2-40B4-BE49-F238E27FC236}">
                <a16:creationId xmlns:a16="http://schemas.microsoft.com/office/drawing/2014/main" id="{393AE1CE-3BD8-4651-9A65-EFF7F46FFEE4}"/>
              </a:ext>
            </a:extLst>
          </p:cNvPr>
          <p:cNvSpPr>
            <a:spLocks noGrp="1"/>
          </p:cNvSpPr>
          <p:nvPr>
            <p:ph type="title"/>
          </p:nvPr>
        </p:nvSpPr>
        <p:spPr>
          <a:xfrm>
            <a:off x="0" y="47625"/>
            <a:ext cx="12192000" cy="673098"/>
          </a:xfrm>
        </p:spPr>
        <p:txBody>
          <a:bodyPr>
            <a:noAutofit/>
          </a:bodyPr>
          <a:lstStyle/>
          <a:p>
            <a:pPr algn="ctr"/>
            <a:r>
              <a:rPr lang="en-US" sz="4000" b="1" dirty="0">
                <a:solidFill>
                  <a:srgbClr val="5A0000"/>
                </a:solidFill>
                <a:cs typeface="Times New Roman" panose="02020603050405020304" pitchFamily="18" charset="0"/>
              </a:rPr>
              <a:t>IEEE 802 Standards for LAN &amp; WAN</a:t>
            </a:r>
          </a:p>
        </p:txBody>
      </p:sp>
    </p:spTree>
    <p:extLst>
      <p:ext uri="{BB962C8B-B14F-4D97-AF65-F5344CB8AC3E}">
        <p14:creationId xmlns:p14="http://schemas.microsoft.com/office/powerpoint/2010/main" val="404360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9900" y="792375"/>
            <a:ext cx="9029700" cy="6196568"/>
          </a:xfrm>
          <a:prstGeom prst="rect">
            <a:avLst/>
          </a:prstGeom>
          <a:noFill/>
        </p:spPr>
        <p:txBody>
          <a:bodyPr wrap="square">
            <a:spAutoFit/>
          </a:bodyPr>
          <a:lstStyle/>
          <a:p>
            <a:pPr marL="457200" indent="-457200">
              <a:lnSpc>
                <a:spcPts val="2800"/>
              </a:lnSpc>
              <a:buFont typeface="Arial" panose="020B0604020202020204" pitchFamily="34" charset="0"/>
              <a:buChar char="•"/>
            </a:pPr>
            <a:r>
              <a:rPr lang="en-US" sz="2800" b="1" dirty="0">
                <a:cs typeface="Times New Roman" panose="02020603050405020304" pitchFamily="18" charset="0"/>
              </a:rPr>
              <a:t>IEEE 802.4 IEEE 802.4 describes a token bus LAN standards. In token passing methods, stations connected on a bus are arranged in a logical ring. In this method only the station having token(token holder)is being permitted to transmit frames.</a:t>
            </a:r>
          </a:p>
          <a:p>
            <a:pPr marL="457200" indent="-457200" algn="just">
              <a:lnSpc>
                <a:spcPts val="2800"/>
              </a:lnSpc>
              <a:buFont typeface="Arial" panose="020B0604020202020204" pitchFamily="34" charset="0"/>
              <a:buChar char="•"/>
            </a:pPr>
            <a:r>
              <a:rPr lang="en-US" sz="2800" b="1" dirty="0">
                <a:cs typeface="Times New Roman" panose="02020603050405020304" pitchFamily="18" charset="0"/>
              </a:rPr>
              <a:t>Token Bus network is a standard in which tokens are passed along a virtual ring. In the token bus network bus topology is used as physical media. </a:t>
            </a:r>
          </a:p>
          <a:p>
            <a:pPr marL="457200" indent="-457200" algn="just">
              <a:lnSpc>
                <a:spcPts val="2800"/>
              </a:lnSpc>
              <a:buFont typeface="Arial" panose="020B0604020202020204" pitchFamily="34" charset="0"/>
              <a:buChar char="•"/>
            </a:pPr>
            <a:endParaRPr lang="en-US" sz="2800" b="1" dirty="0">
              <a:cs typeface="Times New Roman" panose="02020603050405020304" pitchFamily="18" charset="0"/>
            </a:endParaRPr>
          </a:p>
          <a:p>
            <a:pPr marL="457200" indent="-457200" algn="just">
              <a:lnSpc>
                <a:spcPts val="2800"/>
              </a:lnSpc>
              <a:buFont typeface="Arial" panose="020B0604020202020204" pitchFamily="34" charset="0"/>
              <a:buChar char="•"/>
            </a:pPr>
            <a:r>
              <a:rPr lang="en-US" sz="2800" b="1" dirty="0">
                <a:cs typeface="Times New Roman" panose="02020603050405020304" pitchFamily="18" charset="0"/>
              </a:rPr>
              <a:t>IEEE 802.5 IEEE 802.5 describes the token ring standards. In a token ring a special bit pattern, called the token, circulates around the ring whenever all stations are idle. The sequence of token is determined by the physical locations of the stations on the ring.</a:t>
            </a:r>
          </a:p>
          <a:p>
            <a:pPr marL="285750" indent="-285750">
              <a:lnSpc>
                <a:spcPts val="2800"/>
              </a:lnSpc>
              <a:buFont typeface="Arial" panose="020B0604020202020204" pitchFamily="34" charset="0"/>
              <a:buChar char="•"/>
            </a:pPr>
            <a:endParaRPr lang="en-US" sz="2800" b="1" dirty="0">
              <a:cs typeface="Times New Roman" panose="02020603050405020304" pitchFamily="18" charset="0"/>
            </a:endParaRPr>
          </a:p>
        </p:txBody>
      </p:sp>
      <p:sp>
        <p:nvSpPr>
          <p:cNvPr id="4" name="Title 1">
            <a:extLst>
              <a:ext uri="{FF2B5EF4-FFF2-40B4-BE49-F238E27FC236}">
                <a16:creationId xmlns:a16="http://schemas.microsoft.com/office/drawing/2014/main" id="{393AE1CE-3BD8-4651-9A65-EFF7F46FFEE4}"/>
              </a:ext>
            </a:extLst>
          </p:cNvPr>
          <p:cNvSpPr>
            <a:spLocks noGrp="1"/>
          </p:cNvSpPr>
          <p:nvPr>
            <p:ph type="title"/>
          </p:nvPr>
        </p:nvSpPr>
        <p:spPr>
          <a:xfrm>
            <a:off x="0" y="47625"/>
            <a:ext cx="12192000" cy="673098"/>
          </a:xfrm>
        </p:spPr>
        <p:txBody>
          <a:bodyPr>
            <a:noAutofit/>
          </a:bodyPr>
          <a:lstStyle/>
          <a:p>
            <a:pPr algn="ctr"/>
            <a:r>
              <a:rPr lang="en-US" sz="4000" b="1" dirty="0">
                <a:solidFill>
                  <a:srgbClr val="5A0000"/>
                </a:solidFill>
                <a:cs typeface="Times New Roman" panose="02020603050405020304" pitchFamily="18" charset="0"/>
              </a:rPr>
              <a:t>IEEE 802 Standards for LAN &amp; WAN</a:t>
            </a:r>
          </a:p>
        </p:txBody>
      </p:sp>
    </p:spTree>
    <p:extLst>
      <p:ext uri="{BB962C8B-B14F-4D97-AF65-F5344CB8AC3E}">
        <p14:creationId xmlns:p14="http://schemas.microsoft.com/office/powerpoint/2010/main" val="293505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9900" y="605326"/>
            <a:ext cx="9029700" cy="6252674"/>
          </a:xfrm>
          <a:prstGeom prst="rect">
            <a:avLst/>
          </a:prstGeom>
          <a:noFill/>
        </p:spPr>
        <p:txBody>
          <a:bodyPr wrap="square">
            <a:spAutoFit/>
          </a:bodyPr>
          <a:lstStyle/>
          <a:p>
            <a:pPr>
              <a:lnSpc>
                <a:spcPts val="2400"/>
              </a:lnSpc>
              <a:buFont typeface="Arial" panose="020B0604020202020204" pitchFamily="34" charset="0"/>
              <a:buChar char="•"/>
            </a:pPr>
            <a:r>
              <a:rPr lang="en-US" sz="2800" b="1" dirty="0">
                <a:solidFill>
                  <a:srgbClr val="002060"/>
                </a:solidFill>
                <a:cs typeface="Times New Roman" panose="02020603050405020304" pitchFamily="18" charset="0"/>
              </a:rPr>
              <a:t>802.2 Logical Link Control</a:t>
            </a:r>
          </a:p>
          <a:p>
            <a:pPr marL="114300">
              <a:lnSpc>
                <a:spcPts val="2400"/>
              </a:lnSpc>
            </a:pPr>
            <a:r>
              <a:rPr lang="en-US" sz="2800" b="1" dirty="0">
                <a:cs typeface="Times New Roman" panose="02020603050405020304" pitchFamily="18" charset="0"/>
              </a:rPr>
              <a:t>The technical definition for 802.2 is “the standard for the upper Data Link Layer sublayer also known as the </a:t>
            </a:r>
            <a:r>
              <a:rPr lang="en-US" sz="2800" b="1" dirty="0">
                <a:solidFill>
                  <a:srgbClr val="002060"/>
                </a:solidFill>
                <a:cs typeface="Times New Roman" panose="02020603050405020304" pitchFamily="18" charset="0"/>
              </a:rPr>
              <a:t>Logical Link Control layer. </a:t>
            </a:r>
          </a:p>
          <a:p>
            <a:pPr marL="114300">
              <a:lnSpc>
                <a:spcPts val="2400"/>
              </a:lnSpc>
            </a:pPr>
            <a:r>
              <a:rPr lang="en-US" sz="2800" b="1" dirty="0">
                <a:cs typeface="Times New Roman" panose="02020603050405020304" pitchFamily="18" charset="0"/>
              </a:rPr>
              <a:t>It is used with the 802.3, 802.4, and 802.5 standards (lower DL sublayers).”</a:t>
            </a:r>
          </a:p>
          <a:p>
            <a:pPr marL="114300">
              <a:lnSpc>
                <a:spcPts val="2400"/>
              </a:lnSpc>
            </a:pPr>
            <a:endParaRPr lang="en-US" sz="2800" b="1" dirty="0">
              <a:cs typeface="Times New Roman" panose="02020603050405020304" pitchFamily="18" charset="0"/>
            </a:endParaRPr>
          </a:p>
          <a:p>
            <a:pPr marL="114300" indent="-114300">
              <a:lnSpc>
                <a:spcPts val="2400"/>
              </a:lnSpc>
              <a:buFont typeface="Arial" panose="020B0604020202020204" pitchFamily="34" charset="0"/>
              <a:buChar char="•"/>
            </a:pPr>
            <a:r>
              <a:rPr lang="en-US" sz="2800" b="1" dirty="0">
                <a:solidFill>
                  <a:srgbClr val="002060"/>
                </a:solidFill>
                <a:cs typeface="Times New Roman" panose="02020603050405020304" pitchFamily="18" charset="0"/>
              </a:rPr>
              <a:t>802.2</a:t>
            </a:r>
            <a:r>
              <a:rPr lang="en-US" sz="2800" b="1" dirty="0">
                <a:cs typeface="Times New Roman" panose="02020603050405020304" pitchFamily="18" charset="0"/>
              </a:rPr>
              <a:t> “specifies the general interface between the network layer (IP, IPX, </a:t>
            </a:r>
            <a:r>
              <a:rPr lang="en-US" sz="2800" b="1" dirty="0" err="1">
                <a:cs typeface="Times New Roman" panose="02020603050405020304" pitchFamily="18" charset="0"/>
              </a:rPr>
              <a:t>etc</a:t>
            </a:r>
            <a:r>
              <a:rPr lang="en-US" sz="2800" b="1" dirty="0">
                <a:cs typeface="Times New Roman" panose="02020603050405020304" pitchFamily="18" charset="0"/>
              </a:rPr>
              <a:t>) and the data link layer (Ethernet, Token Ring, </a:t>
            </a:r>
            <a:r>
              <a:rPr lang="en-US" sz="2800" b="1" dirty="0" err="1">
                <a:cs typeface="Times New Roman" panose="02020603050405020304" pitchFamily="18" charset="0"/>
              </a:rPr>
              <a:t>etc</a:t>
            </a:r>
            <a:r>
              <a:rPr lang="en-US" sz="2800" b="1" dirty="0">
                <a:cs typeface="Times New Roman" panose="02020603050405020304" pitchFamily="18" charset="0"/>
              </a:rPr>
              <a:t>).”</a:t>
            </a:r>
          </a:p>
          <a:p>
            <a:pPr marL="457200" indent="-457200">
              <a:lnSpc>
                <a:spcPts val="2400"/>
              </a:lnSpc>
              <a:buFont typeface="Arial" panose="020B0604020202020204" pitchFamily="34" charset="0"/>
              <a:buChar char="•"/>
            </a:pPr>
            <a:endParaRPr lang="en-US" sz="2800" b="1" dirty="0">
              <a:cs typeface="Times New Roman" panose="02020603050405020304" pitchFamily="18" charset="0"/>
            </a:endParaRPr>
          </a:p>
          <a:p>
            <a:pPr marL="114300">
              <a:lnSpc>
                <a:spcPts val="2400"/>
              </a:lnSpc>
            </a:pPr>
            <a:r>
              <a:rPr lang="en-US" sz="2800" b="1" dirty="0">
                <a:cs typeface="Times New Roman" panose="02020603050405020304" pitchFamily="18" charset="0"/>
              </a:rPr>
              <a:t>Basically, think of the 802.2 as the “translator” for the Data Link Layer. </a:t>
            </a:r>
          </a:p>
          <a:p>
            <a:pPr marL="114300">
              <a:lnSpc>
                <a:spcPts val="2400"/>
              </a:lnSpc>
            </a:pPr>
            <a:r>
              <a:rPr lang="en-US" sz="2800" b="1" dirty="0">
                <a:solidFill>
                  <a:srgbClr val="002060"/>
                </a:solidFill>
                <a:cs typeface="Times New Roman" panose="02020603050405020304" pitchFamily="18" charset="0"/>
              </a:rPr>
              <a:t>802.2 </a:t>
            </a:r>
            <a:r>
              <a:rPr lang="en-US" sz="2800" b="1" dirty="0">
                <a:cs typeface="Times New Roman" panose="02020603050405020304" pitchFamily="18" charset="0"/>
              </a:rPr>
              <a:t>is concerned with managing traffic over the physical network. It is responsible for flow and error control. The Data Link Layer wants to send some data over the network, </a:t>
            </a:r>
            <a:r>
              <a:rPr lang="en-US" sz="2800" b="1" dirty="0">
                <a:solidFill>
                  <a:srgbClr val="002060"/>
                </a:solidFill>
                <a:cs typeface="Times New Roman" panose="02020603050405020304" pitchFamily="18" charset="0"/>
              </a:rPr>
              <a:t>802.2</a:t>
            </a:r>
            <a:r>
              <a:rPr lang="en-US" sz="2800" b="1" dirty="0">
                <a:cs typeface="Times New Roman" panose="02020603050405020304" pitchFamily="18" charset="0"/>
              </a:rPr>
              <a:t> Logical Link Control helps make this possible. </a:t>
            </a:r>
          </a:p>
          <a:p>
            <a:pPr marL="114300">
              <a:lnSpc>
                <a:spcPts val="2400"/>
              </a:lnSpc>
            </a:pPr>
            <a:r>
              <a:rPr lang="en-US" sz="2800" b="1" dirty="0">
                <a:cs typeface="Times New Roman" panose="02020603050405020304" pitchFamily="18" charset="0"/>
              </a:rPr>
              <a:t>It also helps by identifying the line protocol, like NetBIOS, or Netware.</a:t>
            </a:r>
          </a:p>
        </p:txBody>
      </p:sp>
      <p:sp>
        <p:nvSpPr>
          <p:cNvPr id="4" name="Title 1">
            <a:extLst>
              <a:ext uri="{FF2B5EF4-FFF2-40B4-BE49-F238E27FC236}">
                <a16:creationId xmlns:a16="http://schemas.microsoft.com/office/drawing/2014/main" id="{7342700B-515B-4183-8138-870EF07278E6}"/>
              </a:ext>
            </a:extLst>
          </p:cNvPr>
          <p:cNvSpPr>
            <a:spLocks noGrp="1"/>
          </p:cNvSpPr>
          <p:nvPr>
            <p:ph type="title"/>
          </p:nvPr>
        </p:nvSpPr>
        <p:spPr>
          <a:xfrm>
            <a:off x="0" y="47625"/>
            <a:ext cx="12192000" cy="673098"/>
          </a:xfrm>
        </p:spPr>
        <p:txBody>
          <a:bodyPr>
            <a:noAutofit/>
          </a:bodyPr>
          <a:lstStyle/>
          <a:p>
            <a:pPr algn="ctr"/>
            <a:r>
              <a:rPr lang="en-US" sz="4000" b="1" dirty="0">
                <a:solidFill>
                  <a:srgbClr val="5A0000"/>
                </a:solidFill>
                <a:cs typeface="Times New Roman" panose="02020603050405020304" pitchFamily="18" charset="0"/>
              </a:rPr>
              <a:t>IEEE 802 Standards for LAN &amp; WAN</a:t>
            </a:r>
          </a:p>
        </p:txBody>
      </p:sp>
    </p:spTree>
    <p:extLst>
      <p:ext uri="{BB962C8B-B14F-4D97-AF65-F5344CB8AC3E}">
        <p14:creationId xmlns:p14="http://schemas.microsoft.com/office/powerpoint/2010/main" val="145977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2916827" y="869325"/>
            <a:ext cx="9122774" cy="5837495"/>
          </a:xfrm>
          <a:prstGeom prst="rect">
            <a:avLst/>
          </a:prstGeom>
          <a:noFill/>
        </p:spPr>
        <p:txBody>
          <a:bodyPr wrap="square">
            <a:spAutoFit/>
          </a:bodyPr>
          <a:lstStyle/>
          <a:p>
            <a:pPr>
              <a:lnSpc>
                <a:spcPts val="2800"/>
              </a:lnSpc>
            </a:pPr>
            <a:r>
              <a:rPr lang="en-US" sz="2800" b="1" dirty="0">
                <a:solidFill>
                  <a:srgbClr val="002060"/>
                </a:solidFill>
                <a:cs typeface="Times New Roman" panose="02020603050405020304" pitchFamily="18" charset="0"/>
              </a:rPr>
              <a:t>IEEE 802.6 </a:t>
            </a:r>
            <a:r>
              <a:rPr lang="en-US" sz="2800" b="1" dirty="0">
                <a:cs typeface="Times New Roman" panose="02020603050405020304" pitchFamily="18" charset="0"/>
              </a:rPr>
              <a:t>standard i.e. DQDB(Distributed Queue Dual Bus) is a MAN(Metropolitan Area Network) protocol. </a:t>
            </a:r>
          </a:p>
          <a:p>
            <a:pPr>
              <a:lnSpc>
                <a:spcPts val="2800"/>
              </a:lnSpc>
            </a:pPr>
            <a:endParaRPr lang="en-US" sz="2800" b="1" dirty="0">
              <a:cs typeface="Times New Roman" panose="02020603050405020304" pitchFamily="18" charset="0"/>
            </a:endParaRPr>
          </a:p>
          <a:p>
            <a:pPr>
              <a:lnSpc>
                <a:spcPts val="2800"/>
              </a:lnSpc>
            </a:pPr>
            <a:r>
              <a:rPr lang="en-US" sz="2800" b="1" dirty="0">
                <a:cs typeface="Times New Roman" panose="02020603050405020304" pitchFamily="18" charset="0"/>
              </a:rPr>
              <a:t>It can be defined as a high speed shared medium access control protocol that is used over a bus network. </a:t>
            </a:r>
          </a:p>
          <a:p>
            <a:pPr>
              <a:lnSpc>
                <a:spcPts val="2800"/>
              </a:lnSpc>
            </a:pPr>
            <a:endParaRPr lang="en-US" sz="2800" b="1" dirty="0">
              <a:cs typeface="Times New Roman" panose="02020603050405020304" pitchFamily="18" charset="0"/>
            </a:endParaRPr>
          </a:p>
          <a:p>
            <a:pPr>
              <a:lnSpc>
                <a:spcPts val="2800"/>
              </a:lnSpc>
            </a:pPr>
            <a:r>
              <a:rPr lang="en-US" sz="2800" b="1" dirty="0">
                <a:cs typeface="Times New Roman" panose="02020603050405020304" pitchFamily="18" charset="0"/>
              </a:rPr>
              <a:t>It has two unidirectional buses, for controlling purposes, where the bus can carry data, video, and voice over a network with bandwidth being allocated as per time slots. </a:t>
            </a:r>
          </a:p>
          <a:p>
            <a:pPr>
              <a:lnSpc>
                <a:spcPts val="2800"/>
              </a:lnSpc>
            </a:pPr>
            <a:endParaRPr lang="en-US" sz="2800" b="1" dirty="0">
              <a:cs typeface="Times New Roman" panose="02020603050405020304" pitchFamily="18" charset="0"/>
            </a:endParaRPr>
          </a:p>
          <a:p>
            <a:pPr>
              <a:lnSpc>
                <a:spcPts val="2800"/>
              </a:lnSpc>
            </a:pPr>
            <a:r>
              <a:rPr lang="en-US" sz="2800" b="1" dirty="0">
                <a:cs typeface="Times New Roman" panose="02020603050405020304" pitchFamily="18" charset="0"/>
              </a:rPr>
              <a:t>The advantage of using the paired bus is that it is used to tackles failure configuration. It can be extended up to 30 miles at 34-55 Mbps.</a:t>
            </a:r>
          </a:p>
        </p:txBody>
      </p:sp>
      <p:sp>
        <p:nvSpPr>
          <p:cNvPr id="4" name="Title 1">
            <a:extLst>
              <a:ext uri="{FF2B5EF4-FFF2-40B4-BE49-F238E27FC236}">
                <a16:creationId xmlns:a16="http://schemas.microsoft.com/office/drawing/2014/main" id="{6C8B388F-F4AD-4B41-81A2-2BCFA3F646EB}"/>
              </a:ext>
            </a:extLst>
          </p:cNvPr>
          <p:cNvSpPr>
            <a:spLocks noGrp="1"/>
          </p:cNvSpPr>
          <p:nvPr>
            <p:ph type="title"/>
          </p:nvPr>
        </p:nvSpPr>
        <p:spPr>
          <a:xfrm>
            <a:off x="0" y="47625"/>
            <a:ext cx="12192000" cy="673098"/>
          </a:xfrm>
        </p:spPr>
        <p:txBody>
          <a:bodyPr>
            <a:noAutofit/>
          </a:bodyPr>
          <a:lstStyle/>
          <a:p>
            <a:pPr algn="ctr"/>
            <a:r>
              <a:rPr lang="en-US" sz="4000" b="1" dirty="0">
                <a:solidFill>
                  <a:srgbClr val="5A0000"/>
                </a:solidFill>
                <a:cs typeface="Times New Roman" panose="02020603050405020304" pitchFamily="18" charset="0"/>
              </a:rPr>
              <a:t>IEEE 802 Standards for LAN &amp; WAN</a:t>
            </a:r>
          </a:p>
        </p:txBody>
      </p:sp>
    </p:spTree>
    <p:extLst>
      <p:ext uri="{BB962C8B-B14F-4D97-AF65-F5344CB8AC3E}">
        <p14:creationId xmlns:p14="http://schemas.microsoft.com/office/powerpoint/2010/main" val="248065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23BD56D-3832-2297-0317-258431B14AB7}"/>
              </a:ext>
            </a:extLst>
          </p:cNvPr>
          <p:cNvGraphicFramePr>
            <a:graphicFrameLocks noGrp="1"/>
          </p:cNvGraphicFramePr>
          <p:nvPr>
            <p:extLst>
              <p:ext uri="{D42A27DB-BD31-4B8C-83A1-F6EECF244321}">
                <p14:modId xmlns:p14="http://schemas.microsoft.com/office/powerpoint/2010/main" val="3686999784"/>
              </p:ext>
            </p:extLst>
          </p:nvPr>
        </p:nvGraphicFramePr>
        <p:xfrm>
          <a:off x="1104900" y="931513"/>
          <a:ext cx="10934700" cy="5614429"/>
        </p:xfrm>
        <a:graphic>
          <a:graphicData uri="http://schemas.openxmlformats.org/drawingml/2006/table">
            <a:tbl>
              <a:tblPr>
                <a:tableStyleId>{616DA210-FB5B-4158-B5E0-FEB733F419BA}</a:tableStyleId>
              </a:tblPr>
              <a:tblGrid>
                <a:gridCol w="4212477">
                  <a:extLst>
                    <a:ext uri="{9D8B030D-6E8A-4147-A177-3AD203B41FA5}">
                      <a16:colId xmlns:a16="http://schemas.microsoft.com/office/drawing/2014/main" val="1258711769"/>
                    </a:ext>
                  </a:extLst>
                </a:gridCol>
                <a:gridCol w="6722223">
                  <a:extLst>
                    <a:ext uri="{9D8B030D-6E8A-4147-A177-3AD203B41FA5}">
                      <a16:colId xmlns:a16="http://schemas.microsoft.com/office/drawing/2014/main" val="1635267463"/>
                    </a:ext>
                  </a:extLst>
                </a:gridCol>
              </a:tblGrid>
              <a:tr h="867536">
                <a:tc>
                  <a:txBody>
                    <a:bodyPr/>
                    <a:lstStyle/>
                    <a:p>
                      <a:pPr algn="ctr">
                        <a:lnSpc>
                          <a:spcPts val="2800"/>
                        </a:lnSpc>
                      </a:pPr>
                      <a:r>
                        <a:rPr lang="en-IN" sz="2800" b="1" dirty="0">
                          <a:solidFill>
                            <a:srgbClr val="002060"/>
                          </a:solidFill>
                          <a:effectLst/>
                          <a:latin typeface="+mn-lt"/>
                        </a:rPr>
                        <a:t>IEEE standards in computer networks</a:t>
                      </a:r>
                    </a:p>
                  </a:txBody>
                  <a:tcPr marL="39056" marR="39056" marT="19528" marB="1952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2800"/>
                        </a:lnSpc>
                      </a:pPr>
                      <a:r>
                        <a:rPr lang="en-IN" sz="2800" b="1" dirty="0">
                          <a:solidFill>
                            <a:srgbClr val="002060"/>
                          </a:solidFill>
                          <a:effectLst/>
                          <a:latin typeface="+mn-lt"/>
                        </a:rPr>
                        <a:t>Description</a:t>
                      </a:r>
                    </a:p>
                  </a:txBody>
                  <a:tcPr marL="39056" marR="39056" marT="19528" marB="1952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6182577"/>
                  </a:ext>
                </a:extLst>
              </a:tr>
              <a:tr h="867536">
                <a:tc>
                  <a:txBody>
                    <a:bodyPr/>
                    <a:lstStyle/>
                    <a:p>
                      <a:pPr algn="ctr">
                        <a:lnSpc>
                          <a:spcPts val="2800"/>
                        </a:lnSpc>
                      </a:pPr>
                      <a:r>
                        <a:rPr lang="en-IN" sz="2800" b="1" dirty="0">
                          <a:effectLst/>
                          <a:latin typeface="+mn-lt"/>
                        </a:rPr>
                        <a:t>IEEE 802</a:t>
                      </a:r>
                    </a:p>
                  </a:txBody>
                  <a:tcPr marL="39056" marR="39056" marT="19528" marB="1952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2800"/>
                        </a:lnSpc>
                      </a:pPr>
                      <a:r>
                        <a:rPr lang="en-US" sz="2800" b="1">
                          <a:effectLst/>
                          <a:latin typeface="+mn-lt"/>
                        </a:rPr>
                        <a:t>It is used for the overview and architecture of LAN/MAN.</a:t>
                      </a:r>
                    </a:p>
                  </a:txBody>
                  <a:tcPr marL="39056" marR="39056" marT="19528" marB="1952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7188221"/>
                  </a:ext>
                </a:extLst>
              </a:tr>
              <a:tr h="867536">
                <a:tc>
                  <a:txBody>
                    <a:bodyPr/>
                    <a:lstStyle/>
                    <a:p>
                      <a:pPr algn="ctr">
                        <a:lnSpc>
                          <a:spcPts val="2800"/>
                        </a:lnSpc>
                      </a:pPr>
                      <a:r>
                        <a:rPr lang="en-IN" sz="2800" b="1" dirty="0">
                          <a:effectLst/>
                          <a:latin typeface="+mn-lt"/>
                        </a:rPr>
                        <a:t>IEEE 802.1</a:t>
                      </a:r>
                    </a:p>
                  </a:txBody>
                  <a:tcPr marL="39056" marR="39056" marT="19528" marB="1952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2800"/>
                        </a:lnSpc>
                      </a:pPr>
                      <a:r>
                        <a:rPr lang="en-US" sz="2800" b="1" dirty="0">
                          <a:effectLst/>
                          <a:latin typeface="+mn-lt"/>
                        </a:rPr>
                        <a:t>It is used for bridging and management of LAN/MAN.</a:t>
                      </a:r>
                    </a:p>
                  </a:txBody>
                  <a:tcPr marL="39056" marR="39056" marT="19528" marB="1952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3034987"/>
                  </a:ext>
                </a:extLst>
              </a:tr>
              <a:tr h="867536">
                <a:tc>
                  <a:txBody>
                    <a:bodyPr/>
                    <a:lstStyle/>
                    <a:p>
                      <a:pPr algn="ctr">
                        <a:lnSpc>
                          <a:spcPts val="2800"/>
                        </a:lnSpc>
                      </a:pPr>
                      <a:r>
                        <a:rPr lang="en-IN" sz="2800" b="1">
                          <a:effectLst/>
                          <a:latin typeface="+mn-lt"/>
                        </a:rPr>
                        <a:t>IEEE 802.2</a:t>
                      </a:r>
                    </a:p>
                  </a:txBody>
                  <a:tcPr marL="39056" marR="39056" marT="19528" marB="1952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2800"/>
                        </a:lnSpc>
                      </a:pPr>
                      <a:r>
                        <a:rPr lang="en-US" sz="2800" b="1" dirty="0">
                          <a:effectLst/>
                          <a:latin typeface="+mn-lt"/>
                        </a:rPr>
                        <a:t>It is used in Logical Link Control (LLC).</a:t>
                      </a:r>
                    </a:p>
                  </a:txBody>
                  <a:tcPr marL="39056" marR="39056" marT="19528" marB="1952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02197980"/>
                  </a:ext>
                </a:extLst>
              </a:tr>
              <a:tr h="867536">
                <a:tc>
                  <a:txBody>
                    <a:bodyPr/>
                    <a:lstStyle/>
                    <a:p>
                      <a:pPr algn="ctr">
                        <a:lnSpc>
                          <a:spcPts val="2800"/>
                        </a:lnSpc>
                      </a:pPr>
                      <a:r>
                        <a:rPr lang="en-IN" sz="2800" b="1">
                          <a:effectLst/>
                          <a:latin typeface="+mn-lt"/>
                        </a:rPr>
                        <a:t>IEEE 802.3</a:t>
                      </a:r>
                    </a:p>
                  </a:txBody>
                  <a:tcPr marL="39056" marR="39056" marT="19528" marB="1952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2800"/>
                        </a:lnSpc>
                      </a:pPr>
                      <a:r>
                        <a:rPr lang="en-US" sz="2800" b="1">
                          <a:effectLst/>
                          <a:latin typeface="+mn-lt"/>
                        </a:rPr>
                        <a:t>It is used in Ethernet (CSMA/CD access method).</a:t>
                      </a:r>
                    </a:p>
                  </a:txBody>
                  <a:tcPr marL="39056" marR="39056" marT="19528" marB="1952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2234275"/>
                  </a:ext>
                </a:extLst>
              </a:tr>
              <a:tr h="1276749">
                <a:tc>
                  <a:txBody>
                    <a:bodyPr/>
                    <a:lstStyle/>
                    <a:p>
                      <a:pPr algn="ctr">
                        <a:lnSpc>
                          <a:spcPts val="2800"/>
                        </a:lnSpc>
                      </a:pPr>
                      <a:r>
                        <a:rPr lang="en-IN" sz="2800" b="1" dirty="0">
                          <a:effectLst/>
                          <a:latin typeface="+mn-lt"/>
                        </a:rPr>
                        <a:t>IEEE 802.4</a:t>
                      </a:r>
                    </a:p>
                  </a:txBody>
                  <a:tcPr marL="39056" marR="39056" marT="19528" marB="1952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2800"/>
                        </a:lnSpc>
                      </a:pPr>
                      <a:r>
                        <a:rPr lang="en-US" sz="2800" b="1" dirty="0">
                          <a:effectLst/>
                          <a:latin typeface="+mn-lt"/>
                        </a:rPr>
                        <a:t>It is used for token passing bus access methods and the physical layer specifications.</a:t>
                      </a:r>
                    </a:p>
                  </a:txBody>
                  <a:tcPr marL="39056" marR="39056" marT="19528" marB="1952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3708399"/>
                  </a:ext>
                </a:extLst>
              </a:tr>
            </a:tbl>
          </a:graphicData>
        </a:graphic>
      </p:graphicFrame>
      <p:sp>
        <p:nvSpPr>
          <p:cNvPr id="4" name="Title 1">
            <a:extLst>
              <a:ext uri="{FF2B5EF4-FFF2-40B4-BE49-F238E27FC236}">
                <a16:creationId xmlns:a16="http://schemas.microsoft.com/office/drawing/2014/main" id="{BA2D2CE4-D451-40F3-9957-03EC3BA61FA2}"/>
              </a:ext>
            </a:extLst>
          </p:cNvPr>
          <p:cNvSpPr>
            <a:spLocks noGrp="1"/>
          </p:cNvSpPr>
          <p:nvPr>
            <p:ph type="title"/>
          </p:nvPr>
        </p:nvSpPr>
        <p:spPr>
          <a:xfrm>
            <a:off x="0" y="47625"/>
            <a:ext cx="12192000" cy="673098"/>
          </a:xfrm>
        </p:spPr>
        <p:txBody>
          <a:bodyPr>
            <a:noAutofit/>
          </a:bodyPr>
          <a:lstStyle/>
          <a:p>
            <a:pPr algn="ctr"/>
            <a:r>
              <a:rPr lang="en-US" sz="4000" b="1" dirty="0">
                <a:solidFill>
                  <a:srgbClr val="5A0000"/>
                </a:solidFill>
                <a:cs typeface="Times New Roman" panose="02020603050405020304" pitchFamily="18" charset="0"/>
              </a:rPr>
              <a:t>IEEE 802 Standards for LAN &amp; WAN</a:t>
            </a:r>
          </a:p>
        </p:txBody>
      </p:sp>
    </p:spTree>
    <p:extLst>
      <p:ext uri="{BB962C8B-B14F-4D97-AF65-F5344CB8AC3E}">
        <p14:creationId xmlns:p14="http://schemas.microsoft.com/office/powerpoint/2010/main" val="965579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23BD56D-3832-2297-0317-258431B14AB7}"/>
              </a:ext>
            </a:extLst>
          </p:cNvPr>
          <p:cNvGraphicFramePr>
            <a:graphicFrameLocks noGrp="1"/>
          </p:cNvGraphicFramePr>
          <p:nvPr>
            <p:extLst>
              <p:ext uri="{D42A27DB-BD31-4B8C-83A1-F6EECF244321}">
                <p14:modId xmlns:p14="http://schemas.microsoft.com/office/powerpoint/2010/main" val="2223399883"/>
              </p:ext>
            </p:extLst>
          </p:nvPr>
        </p:nvGraphicFramePr>
        <p:xfrm>
          <a:off x="1103086" y="899570"/>
          <a:ext cx="10834913" cy="5852749"/>
        </p:xfrm>
        <a:graphic>
          <a:graphicData uri="http://schemas.openxmlformats.org/drawingml/2006/table">
            <a:tbl>
              <a:tblPr>
                <a:tableStyleId>{616DA210-FB5B-4158-B5E0-FEB733F419BA}</a:tableStyleId>
              </a:tblPr>
              <a:tblGrid>
                <a:gridCol w="3914227">
                  <a:extLst>
                    <a:ext uri="{9D8B030D-6E8A-4147-A177-3AD203B41FA5}">
                      <a16:colId xmlns:a16="http://schemas.microsoft.com/office/drawing/2014/main" val="1258711769"/>
                    </a:ext>
                  </a:extLst>
                </a:gridCol>
                <a:gridCol w="6920686">
                  <a:extLst>
                    <a:ext uri="{9D8B030D-6E8A-4147-A177-3AD203B41FA5}">
                      <a16:colId xmlns:a16="http://schemas.microsoft.com/office/drawing/2014/main" val="1635267463"/>
                    </a:ext>
                  </a:extLst>
                </a:gridCol>
              </a:tblGrid>
              <a:tr h="867536">
                <a:tc>
                  <a:txBody>
                    <a:bodyPr/>
                    <a:lstStyle/>
                    <a:p>
                      <a:pPr algn="ctr">
                        <a:lnSpc>
                          <a:spcPts val="2800"/>
                        </a:lnSpc>
                      </a:pPr>
                      <a:r>
                        <a:rPr lang="en-IN" sz="2800" b="1" dirty="0">
                          <a:solidFill>
                            <a:srgbClr val="002060"/>
                          </a:solidFill>
                          <a:effectLst/>
                          <a:latin typeface="+mn-lt"/>
                        </a:rPr>
                        <a:t>IEEE standards in computer networks</a:t>
                      </a:r>
                    </a:p>
                  </a:txBody>
                  <a:tcPr marL="39056" marR="39056" marT="19528" marB="1952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2800"/>
                        </a:lnSpc>
                      </a:pPr>
                      <a:r>
                        <a:rPr lang="en-IN" sz="2800" b="1" dirty="0">
                          <a:solidFill>
                            <a:srgbClr val="002060"/>
                          </a:solidFill>
                          <a:effectLst/>
                          <a:latin typeface="+mn-lt"/>
                        </a:rPr>
                        <a:t>Description</a:t>
                      </a:r>
                    </a:p>
                  </a:txBody>
                  <a:tcPr marL="39056" marR="39056" marT="19528" marB="1952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6182577"/>
                  </a:ext>
                </a:extLst>
              </a:tr>
              <a:tr h="867536">
                <a:tc>
                  <a:txBody>
                    <a:bodyPr/>
                    <a:lstStyle/>
                    <a:p>
                      <a:pPr algn="ctr">
                        <a:lnSpc>
                          <a:spcPts val="2800"/>
                        </a:lnSpc>
                      </a:pPr>
                      <a:r>
                        <a:rPr lang="en-IN" sz="2800" b="1" dirty="0">
                          <a:effectLst/>
                          <a:latin typeface="+mn-lt"/>
                        </a:rPr>
                        <a:t>IEEE 802.5</a:t>
                      </a:r>
                    </a:p>
                  </a:txBody>
                  <a:tcPr marL="39056" marR="39056" marT="19528" marB="1952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2800"/>
                        </a:lnSpc>
                      </a:pPr>
                      <a:r>
                        <a:rPr lang="en-US" sz="2800" b="1">
                          <a:effectLst/>
                          <a:latin typeface="+mn-lt"/>
                        </a:rPr>
                        <a:t>It is used for token ring access methods and the physical layer specifications.</a:t>
                      </a:r>
                    </a:p>
                  </a:txBody>
                  <a:tcPr marL="39056" marR="39056" marT="19528" marB="1952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7188221"/>
                  </a:ext>
                </a:extLst>
              </a:tr>
              <a:tr h="867536">
                <a:tc>
                  <a:txBody>
                    <a:bodyPr/>
                    <a:lstStyle/>
                    <a:p>
                      <a:pPr algn="ctr">
                        <a:lnSpc>
                          <a:spcPts val="2800"/>
                        </a:lnSpc>
                      </a:pPr>
                      <a:r>
                        <a:rPr lang="en-IN" sz="2800" b="1" dirty="0">
                          <a:effectLst/>
                          <a:latin typeface="+mn-lt"/>
                        </a:rPr>
                        <a:t>IEEE 802.6</a:t>
                      </a:r>
                    </a:p>
                  </a:txBody>
                  <a:tcPr marL="39056" marR="39056" marT="19528" marB="1952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2800"/>
                        </a:lnSpc>
                      </a:pPr>
                      <a:r>
                        <a:rPr lang="en-US" sz="2800" b="1" dirty="0">
                          <a:effectLst/>
                          <a:latin typeface="+mn-lt"/>
                        </a:rPr>
                        <a:t>It is used in distributed Queue Dual Bus (DQDB) access method and for the physical layer specifications (MAN).</a:t>
                      </a:r>
                    </a:p>
                  </a:txBody>
                  <a:tcPr marL="39056" marR="39056" marT="19528" marB="1952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3034987"/>
                  </a:ext>
                </a:extLst>
              </a:tr>
              <a:tr h="867536">
                <a:tc>
                  <a:txBody>
                    <a:bodyPr/>
                    <a:lstStyle/>
                    <a:p>
                      <a:pPr algn="ctr">
                        <a:lnSpc>
                          <a:spcPts val="2800"/>
                        </a:lnSpc>
                      </a:pPr>
                      <a:r>
                        <a:rPr lang="en-IN" sz="2800" b="1" dirty="0">
                          <a:effectLst/>
                          <a:latin typeface="+mn-lt"/>
                        </a:rPr>
                        <a:t>IEEE 802.7</a:t>
                      </a:r>
                    </a:p>
                  </a:txBody>
                  <a:tcPr marL="39056" marR="39056" marT="19528" marB="1952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2800"/>
                        </a:lnSpc>
                      </a:pPr>
                      <a:r>
                        <a:rPr lang="en-US" sz="2800" b="1" dirty="0">
                          <a:effectLst/>
                          <a:latin typeface="+mn-lt"/>
                        </a:rPr>
                        <a:t>It is used in broadband LAN.</a:t>
                      </a:r>
                    </a:p>
                  </a:txBody>
                  <a:tcPr marL="39056" marR="39056" marT="19528" marB="1952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02197980"/>
                  </a:ext>
                </a:extLst>
              </a:tr>
              <a:tr h="867536">
                <a:tc>
                  <a:txBody>
                    <a:bodyPr/>
                    <a:lstStyle/>
                    <a:p>
                      <a:pPr algn="ctr">
                        <a:lnSpc>
                          <a:spcPts val="2800"/>
                        </a:lnSpc>
                      </a:pPr>
                      <a:r>
                        <a:rPr lang="en-IN" sz="2800" b="1" dirty="0">
                          <a:effectLst/>
                          <a:latin typeface="+mn-lt"/>
                        </a:rPr>
                        <a:t>IEEE 802.8</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2800"/>
                        </a:lnSpc>
                      </a:pPr>
                      <a:r>
                        <a:rPr lang="en-US" sz="2800" b="1" dirty="0">
                          <a:effectLst/>
                          <a:latin typeface="+mn-lt"/>
                        </a:rPr>
                        <a:t>It is used in fiber optics.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2234275"/>
                  </a:ext>
                </a:extLst>
              </a:tr>
              <a:tr h="1276749">
                <a:tc>
                  <a:txBody>
                    <a:bodyPr/>
                    <a:lstStyle/>
                    <a:p>
                      <a:pPr algn="ctr">
                        <a:lnSpc>
                          <a:spcPts val="2800"/>
                        </a:lnSpc>
                      </a:pPr>
                      <a:r>
                        <a:rPr lang="en-IN" sz="2800" b="1" dirty="0">
                          <a:effectLst/>
                          <a:latin typeface="+mn-lt"/>
                        </a:rPr>
                        <a:t>IEEE 802.5</a:t>
                      </a:r>
                    </a:p>
                  </a:txBody>
                  <a:tcPr marL="39056" marR="39056" marT="19528" marB="1952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ts val="2800"/>
                        </a:lnSpc>
                      </a:pPr>
                      <a:r>
                        <a:rPr lang="en-US" sz="2800" b="1" dirty="0">
                          <a:effectLst/>
                          <a:latin typeface="+mn-lt"/>
                        </a:rPr>
                        <a:t>It is used for token ring access methods and the physical layer specifications.</a:t>
                      </a:r>
                    </a:p>
                  </a:txBody>
                  <a:tcPr marL="39056" marR="39056" marT="19528" marB="1952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3708399"/>
                  </a:ext>
                </a:extLst>
              </a:tr>
            </a:tbl>
          </a:graphicData>
        </a:graphic>
      </p:graphicFrame>
      <p:sp>
        <p:nvSpPr>
          <p:cNvPr id="4" name="Title 1">
            <a:extLst>
              <a:ext uri="{FF2B5EF4-FFF2-40B4-BE49-F238E27FC236}">
                <a16:creationId xmlns:a16="http://schemas.microsoft.com/office/drawing/2014/main" id="{BA2D2CE4-D451-40F3-9957-03EC3BA61FA2}"/>
              </a:ext>
            </a:extLst>
          </p:cNvPr>
          <p:cNvSpPr>
            <a:spLocks noGrp="1"/>
          </p:cNvSpPr>
          <p:nvPr>
            <p:ph type="title"/>
          </p:nvPr>
        </p:nvSpPr>
        <p:spPr>
          <a:xfrm>
            <a:off x="0" y="47625"/>
            <a:ext cx="12192000" cy="673098"/>
          </a:xfrm>
        </p:spPr>
        <p:txBody>
          <a:bodyPr>
            <a:noAutofit/>
          </a:bodyPr>
          <a:lstStyle/>
          <a:p>
            <a:pPr algn="ctr"/>
            <a:r>
              <a:rPr lang="en-US" sz="4000" b="1" dirty="0">
                <a:solidFill>
                  <a:srgbClr val="5A0000"/>
                </a:solidFill>
                <a:cs typeface="Times New Roman" panose="02020603050405020304" pitchFamily="18" charset="0"/>
              </a:rPr>
              <a:t>IEEE 802 Standards for LAN &amp; WAN</a:t>
            </a:r>
          </a:p>
        </p:txBody>
      </p:sp>
    </p:spTree>
    <p:extLst>
      <p:ext uri="{BB962C8B-B14F-4D97-AF65-F5344CB8AC3E}">
        <p14:creationId xmlns:p14="http://schemas.microsoft.com/office/powerpoint/2010/main" val="116017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1342" y="2627086"/>
            <a:ext cx="6969315" cy="1017903"/>
          </a:xfrm>
        </p:spPr>
        <p:txBody>
          <a:bodyPr>
            <a:noAutofit/>
          </a:bodyPr>
          <a:lstStyle/>
          <a:p>
            <a:pPr algn="ctr" defTabSz="1219170">
              <a:buClr>
                <a:srgbClr val="FF0000"/>
              </a:buClr>
              <a:buSzPts val="2200"/>
            </a:pPr>
            <a:r>
              <a:rPr lang="en-US" sz="6600" b="1" spc="-52" dirty="0">
                <a:solidFill>
                  <a:srgbClr val="5A0000"/>
                </a:solidFill>
              </a:rPr>
              <a:t>Thank You</a:t>
            </a:r>
            <a:endParaRPr lang="en-US" sz="6600" b="1" dirty="0">
              <a:solidFill>
                <a:srgbClr val="5A0000"/>
              </a:solidFill>
              <a:latin typeface="Times New Roman" panose="02020603050405020304" pitchFamily="18" charset="0"/>
              <a:ea typeface="Tahoma" panose="020B0604030504040204" pitchFamily="34" charset="0"/>
              <a:cs typeface="Times New Roman" panose="02020603050405020304" pitchFamily="18" charset="0"/>
              <a:sym typeface="Arial"/>
            </a:endParaRPr>
          </a:p>
        </p:txBody>
      </p:sp>
    </p:spTree>
    <p:extLst>
      <p:ext uri="{BB962C8B-B14F-4D97-AF65-F5344CB8AC3E}">
        <p14:creationId xmlns:p14="http://schemas.microsoft.com/office/powerpoint/2010/main" val="131179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09900" y="984589"/>
            <a:ext cx="8915400" cy="1943802"/>
          </a:xfrm>
          <a:prstGeom prst="rect">
            <a:avLst/>
          </a:prstGeom>
          <a:noFill/>
        </p:spPr>
        <p:txBody>
          <a:bodyPr wrap="square">
            <a:spAutoFit/>
          </a:bodyPr>
          <a:lstStyle/>
          <a:p>
            <a:pPr>
              <a:lnSpc>
                <a:spcPts val="2400"/>
              </a:lnSpc>
            </a:pPr>
            <a:r>
              <a:rPr lang="en-US" sz="2800" b="1" dirty="0">
                <a:solidFill>
                  <a:srgbClr val="002060"/>
                </a:solidFill>
                <a:cs typeface="Times New Roman" panose="02020603050405020304" pitchFamily="18" charset="0"/>
              </a:rPr>
              <a:t>Asynchronous Balanced Mode (ABM): </a:t>
            </a:r>
          </a:p>
          <a:p>
            <a:pPr>
              <a:lnSpc>
                <a:spcPts val="2400"/>
              </a:lnSpc>
            </a:pPr>
            <a:endParaRPr lang="en-US" sz="2800" b="1" dirty="0">
              <a:cs typeface="Times New Roman" panose="02020603050405020304" pitchFamily="18" charset="0"/>
            </a:endParaRPr>
          </a:p>
          <a:p>
            <a:pPr>
              <a:lnSpc>
                <a:spcPts val="2400"/>
              </a:lnSpc>
            </a:pPr>
            <a:r>
              <a:rPr lang="en-US" sz="2800" b="1" dirty="0">
                <a:cs typeface="Times New Roman" panose="02020603050405020304" pitchFamily="18" charset="0"/>
              </a:rPr>
              <a:t>The configuration is balanced, i.e., each station can do both, send commands and respond to commands. It is used for only point-to-point communication.</a:t>
            </a:r>
          </a:p>
        </p:txBody>
      </p:sp>
      <p:sp>
        <p:nvSpPr>
          <p:cNvPr id="5" name="Title 1">
            <a:extLst>
              <a:ext uri="{FF2B5EF4-FFF2-40B4-BE49-F238E27FC236}">
                <a16:creationId xmlns:a16="http://schemas.microsoft.com/office/drawing/2014/main" id="{41000431-9D07-4362-9C77-71677F7079DE}"/>
              </a:ext>
            </a:extLst>
          </p:cNvPr>
          <p:cNvSpPr>
            <a:spLocks noGrp="1"/>
          </p:cNvSpPr>
          <p:nvPr>
            <p:ph type="title"/>
          </p:nvPr>
        </p:nvSpPr>
        <p:spPr>
          <a:xfrm>
            <a:off x="0" y="38476"/>
            <a:ext cx="12192000" cy="672723"/>
          </a:xfrm>
        </p:spPr>
        <p:txBody>
          <a:bodyPr>
            <a:noAutofit/>
          </a:bodyPr>
          <a:lstStyle/>
          <a:p>
            <a:pPr algn="ctr"/>
            <a:r>
              <a:rPr lang="en-IN" sz="4000" b="1" dirty="0">
                <a:solidFill>
                  <a:srgbClr val="5A0000"/>
                </a:solidFill>
                <a:latin typeface="Arial" panose="020B0604020202020204" pitchFamily="34" charset="0"/>
                <a:cs typeface="Arial" panose="020B0604020202020204" pitchFamily="34" charset="0"/>
              </a:rPr>
              <a:t>High-level Data Link Control</a:t>
            </a:r>
          </a:p>
        </p:txBody>
      </p:sp>
      <p:grpSp>
        <p:nvGrpSpPr>
          <p:cNvPr id="8" name="Group 7">
            <a:extLst>
              <a:ext uri="{FF2B5EF4-FFF2-40B4-BE49-F238E27FC236}">
                <a16:creationId xmlns:a16="http://schemas.microsoft.com/office/drawing/2014/main" id="{C33E7FDD-399C-4959-91D0-9EB0BB9537A6}"/>
              </a:ext>
            </a:extLst>
          </p:cNvPr>
          <p:cNvGrpSpPr/>
          <p:nvPr/>
        </p:nvGrpSpPr>
        <p:grpSpPr>
          <a:xfrm>
            <a:off x="3124200" y="3490687"/>
            <a:ext cx="8915400" cy="3010413"/>
            <a:chOff x="3124200" y="3840980"/>
            <a:chExt cx="8915400" cy="3010413"/>
          </a:xfrm>
        </p:grpSpPr>
        <p:pic>
          <p:nvPicPr>
            <p:cNvPr id="9" name="Google Shape;319;p15">
              <a:extLst>
                <a:ext uri="{FF2B5EF4-FFF2-40B4-BE49-F238E27FC236}">
                  <a16:creationId xmlns:a16="http://schemas.microsoft.com/office/drawing/2014/main" id="{4C6FB70F-6A70-47D3-8CF1-9CC59B0F22FD}"/>
                </a:ext>
              </a:extLst>
            </p:cNvPr>
            <p:cNvPicPr preferRelativeResize="0"/>
            <p:nvPr/>
          </p:nvPicPr>
          <p:blipFill rotWithShape="1">
            <a:blip r:embed="rId2">
              <a:alphaModFix/>
            </a:blip>
            <a:srcRect/>
            <a:stretch/>
          </p:blipFill>
          <p:spPr>
            <a:xfrm flipH="1">
              <a:off x="3124200" y="4629945"/>
              <a:ext cx="1460501" cy="1209294"/>
            </a:xfrm>
            <a:prstGeom prst="rect">
              <a:avLst/>
            </a:prstGeom>
            <a:noFill/>
            <a:ln>
              <a:noFill/>
            </a:ln>
          </p:spPr>
        </p:pic>
        <p:pic>
          <p:nvPicPr>
            <p:cNvPr id="10" name="Google Shape;319;p15">
              <a:extLst>
                <a:ext uri="{FF2B5EF4-FFF2-40B4-BE49-F238E27FC236}">
                  <a16:creationId xmlns:a16="http://schemas.microsoft.com/office/drawing/2014/main" id="{B49B21A5-933E-4E02-880E-0995D6D3C158}"/>
                </a:ext>
              </a:extLst>
            </p:cNvPr>
            <p:cNvPicPr preferRelativeResize="0"/>
            <p:nvPr/>
          </p:nvPicPr>
          <p:blipFill rotWithShape="1">
            <a:blip r:embed="rId2">
              <a:alphaModFix/>
            </a:blip>
            <a:srcRect/>
            <a:stretch/>
          </p:blipFill>
          <p:spPr>
            <a:xfrm>
              <a:off x="10579099" y="4629945"/>
              <a:ext cx="1460501" cy="1209294"/>
            </a:xfrm>
            <a:prstGeom prst="rect">
              <a:avLst/>
            </a:prstGeom>
            <a:noFill/>
            <a:ln>
              <a:noFill/>
            </a:ln>
          </p:spPr>
        </p:pic>
        <p:cxnSp>
          <p:nvCxnSpPr>
            <p:cNvPr id="11" name="Straight Connector 10">
              <a:extLst>
                <a:ext uri="{FF2B5EF4-FFF2-40B4-BE49-F238E27FC236}">
                  <a16:creationId xmlns:a16="http://schemas.microsoft.com/office/drawing/2014/main" id="{5C7B9A67-F5A1-4AFD-A03F-5B2A77165F93}"/>
                </a:ext>
              </a:extLst>
            </p:cNvPr>
            <p:cNvCxnSpPr/>
            <p:nvPr/>
          </p:nvCxnSpPr>
          <p:spPr>
            <a:xfrm>
              <a:off x="4744357" y="5234592"/>
              <a:ext cx="57331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C870B55-D67A-46B7-94BE-FF2F7070802D}"/>
                </a:ext>
              </a:extLst>
            </p:cNvPr>
            <p:cNvSpPr/>
            <p:nvPr/>
          </p:nvSpPr>
          <p:spPr>
            <a:xfrm>
              <a:off x="3236912" y="6021878"/>
              <a:ext cx="1787070" cy="740744"/>
            </a:xfrm>
            <a:prstGeom prst="rect">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Command/Response</a:t>
              </a:r>
            </a:p>
          </p:txBody>
        </p:sp>
        <p:sp>
          <p:nvSpPr>
            <p:cNvPr id="13" name="Rectangle 12">
              <a:extLst>
                <a:ext uri="{FF2B5EF4-FFF2-40B4-BE49-F238E27FC236}">
                  <a16:creationId xmlns:a16="http://schemas.microsoft.com/office/drawing/2014/main" id="{860AEE1A-AC54-4056-ACFF-EC20540CD9D2}"/>
                </a:ext>
              </a:extLst>
            </p:cNvPr>
            <p:cNvSpPr/>
            <p:nvPr/>
          </p:nvSpPr>
          <p:spPr>
            <a:xfrm>
              <a:off x="9967690" y="5933105"/>
              <a:ext cx="1787071" cy="918288"/>
            </a:xfrm>
            <a:prstGeom prst="rect">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Command/Response</a:t>
              </a:r>
            </a:p>
          </p:txBody>
        </p:sp>
        <p:sp>
          <p:nvSpPr>
            <p:cNvPr id="15" name="Rectangle 14">
              <a:extLst>
                <a:ext uri="{FF2B5EF4-FFF2-40B4-BE49-F238E27FC236}">
                  <a16:creationId xmlns:a16="http://schemas.microsoft.com/office/drawing/2014/main" id="{43C95362-A893-4FBA-9CE0-1EB7942BC94A}"/>
                </a:ext>
              </a:extLst>
            </p:cNvPr>
            <p:cNvSpPr/>
            <p:nvPr/>
          </p:nvSpPr>
          <p:spPr>
            <a:xfrm>
              <a:off x="9867902" y="3840980"/>
              <a:ext cx="2046514" cy="662338"/>
            </a:xfrm>
            <a:prstGeom prst="rect">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Station</a:t>
              </a:r>
            </a:p>
          </p:txBody>
        </p:sp>
        <p:cxnSp>
          <p:nvCxnSpPr>
            <p:cNvPr id="16" name="Straight Arrow Connector 15">
              <a:extLst>
                <a:ext uri="{FF2B5EF4-FFF2-40B4-BE49-F238E27FC236}">
                  <a16:creationId xmlns:a16="http://schemas.microsoft.com/office/drawing/2014/main" id="{6110936E-C194-4033-842B-F39DBDAEA37C}"/>
                </a:ext>
              </a:extLst>
            </p:cNvPr>
            <p:cNvCxnSpPr>
              <a:cxnSpLocks/>
              <a:stCxn id="12" idx="3"/>
            </p:cNvCxnSpPr>
            <p:nvPr/>
          </p:nvCxnSpPr>
          <p:spPr>
            <a:xfrm>
              <a:off x="5023982" y="6392250"/>
              <a:ext cx="92687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52B141C-5126-452C-AE4F-394CC13E2D18}"/>
                </a:ext>
              </a:extLst>
            </p:cNvPr>
            <p:cNvCxnSpPr>
              <a:cxnSpLocks/>
            </p:cNvCxnSpPr>
            <p:nvPr/>
          </p:nvCxnSpPr>
          <p:spPr>
            <a:xfrm flipH="1">
              <a:off x="8982759" y="6381513"/>
              <a:ext cx="994229" cy="107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E652E609-E98E-4F8D-A0C0-A830440D461B}"/>
              </a:ext>
            </a:extLst>
          </p:cNvPr>
          <p:cNvSpPr/>
          <p:nvPr/>
        </p:nvSpPr>
        <p:spPr>
          <a:xfrm>
            <a:off x="3236912" y="3481216"/>
            <a:ext cx="2046514" cy="662338"/>
          </a:xfrm>
          <a:prstGeom prst="rect">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Station</a:t>
            </a:r>
          </a:p>
        </p:txBody>
      </p:sp>
    </p:spTree>
    <p:extLst>
      <p:ext uri="{BB962C8B-B14F-4D97-AF65-F5344CB8AC3E}">
        <p14:creationId xmlns:p14="http://schemas.microsoft.com/office/powerpoint/2010/main" val="1190320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113855" y="711199"/>
            <a:ext cx="9029700" cy="1759456"/>
          </a:xfrm>
          <a:prstGeom prst="rect">
            <a:avLst/>
          </a:prstGeom>
          <a:noFill/>
        </p:spPr>
        <p:txBody>
          <a:bodyPr wrap="square">
            <a:spAutoFit/>
          </a:bodyPr>
          <a:lstStyle/>
          <a:p>
            <a:pPr>
              <a:lnSpc>
                <a:spcPts val="2600"/>
              </a:lnSpc>
            </a:pPr>
            <a:r>
              <a:rPr lang="en-US" sz="2800" b="1" dirty="0">
                <a:solidFill>
                  <a:srgbClr val="002060"/>
                </a:solidFill>
                <a:cs typeface="Times New Roman" panose="02020603050405020304" pitchFamily="18" charset="0"/>
              </a:rPr>
              <a:t>HDLC Frame</a:t>
            </a:r>
          </a:p>
          <a:p>
            <a:pPr>
              <a:lnSpc>
                <a:spcPts val="2600"/>
              </a:lnSpc>
            </a:pPr>
            <a:endParaRPr lang="en-US" sz="2800" b="1" dirty="0">
              <a:solidFill>
                <a:srgbClr val="002060"/>
              </a:solidFill>
              <a:cs typeface="Times New Roman" panose="02020603050405020304" pitchFamily="18" charset="0"/>
            </a:endParaRPr>
          </a:p>
          <a:p>
            <a:pPr>
              <a:lnSpc>
                <a:spcPts val="2600"/>
              </a:lnSpc>
            </a:pPr>
            <a:r>
              <a:rPr lang="en-US" sz="2800" b="1" dirty="0">
                <a:cs typeface="Times New Roman" panose="02020603050405020304" pitchFamily="18" charset="0"/>
              </a:rPr>
              <a:t>HDLC is a bit-oriented protocol where each frame contains up to six fields. The structure varies according to the type of frame. </a:t>
            </a:r>
          </a:p>
        </p:txBody>
      </p:sp>
      <p:sp>
        <p:nvSpPr>
          <p:cNvPr id="5" name="Title 1">
            <a:extLst>
              <a:ext uri="{FF2B5EF4-FFF2-40B4-BE49-F238E27FC236}">
                <a16:creationId xmlns:a16="http://schemas.microsoft.com/office/drawing/2014/main" id="{532EBAF0-D1C9-46F2-8D70-D6C676A8FB48}"/>
              </a:ext>
            </a:extLst>
          </p:cNvPr>
          <p:cNvSpPr>
            <a:spLocks noGrp="1"/>
          </p:cNvSpPr>
          <p:nvPr>
            <p:ph type="title"/>
          </p:nvPr>
        </p:nvSpPr>
        <p:spPr>
          <a:xfrm>
            <a:off x="0" y="38476"/>
            <a:ext cx="12192000" cy="672723"/>
          </a:xfrm>
        </p:spPr>
        <p:txBody>
          <a:bodyPr>
            <a:noAutofit/>
          </a:bodyPr>
          <a:lstStyle/>
          <a:p>
            <a:pPr algn="ctr"/>
            <a:r>
              <a:rPr lang="en-IN" sz="4000" b="1" dirty="0">
                <a:solidFill>
                  <a:srgbClr val="5A0000"/>
                </a:solidFill>
                <a:latin typeface="Arial" panose="020B0604020202020204" pitchFamily="34" charset="0"/>
                <a:cs typeface="Arial" panose="020B0604020202020204" pitchFamily="34" charset="0"/>
              </a:rPr>
              <a:t>High-level Data Link Control</a:t>
            </a:r>
          </a:p>
        </p:txBody>
      </p:sp>
      <p:graphicFrame>
        <p:nvGraphicFramePr>
          <p:cNvPr id="2" name="Table 1">
            <a:extLst>
              <a:ext uri="{FF2B5EF4-FFF2-40B4-BE49-F238E27FC236}">
                <a16:creationId xmlns:a16="http://schemas.microsoft.com/office/drawing/2014/main" id="{1FDE8498-2117-4590-947D-BD091797D5C9}"/>
              </a:ext>
            </a:extLst>
          </p:cNvPr>
          <p:cNvGraphicFramePr>
            <a:graphicFrameLocks noGrp="1"/>
          </p:cNvGraphicFramePr>
          <p:nvPr>
            <p:extLst>
              <p:ext uri="{D42A27DB-BD31-4B8C-83A1-F6EECF244321}">
                <p14:modId xmlns:p14="http://schemas.microsoft.com/office/powerpoint/2010/main" val="2031076609"/>
              </p:ext>
            </p:extLst>
          </p:nvPr>
        </p:nvGraphicFramePr>
        <p:xfrm>
          <a:off x="1654627" y="3429000"/>
          <a:ext cx="9993084" cy="518160"/>
        </p:xfrm>
        <a:graphic>
          <a:graphicData uri="http://schemas.openxmlformats.org/drawingml/2006/table">
            <a:tbl>
              <a:tblPr firstRow="1" bandRow="1">
                <a:tableStyleId>{5C22544A-7EE6-4342-B048-85BDC9FD1C3A}</a:tableStyleId>
              </a:tblPr>
              <a:tblGrid>
                <a:gridCol w="1103086">
                  <a:extLst>
                    <a:ext uri="{9D8B030D-6E8A-4147-A177-3AD203B41FA5}">
                      <a16:colId xmlns:a16="http://schemas.microsoft.com/office/drawing/2014/main" val="3051187623"/>
                    </a:ext>
                  </a:extLst>
                </a:gridCol>
                <a:gridCol w="1640114">
                  <a:extLst>
                    <a:ext uri="{9D8B030D-6E8A-4147-A177-3AD203B41FA5}">
                      <a16:colId xmlns:a16="http://schemas.microsoft.com/office/drawing/2014/main" val="1470648311"/>
                    </a:ext>
                  </a:extLst>
                </a:gridCol>
                <a:gridCol w="1494972">
                  <a:extLst>
                    <a:ext uri="{9D8B030D-6E8A-4147-A177-3AD203B41FA5}">
                      <a16:colId xmlns:a16="http://schemas.microsoft.com/office/drawing/2014/main" val="1802223098"/>
                    </a:ext>
                  </a:extLst>
                </a:gridCol>
                <a:gridCol w="3846285">
                  <a:extLst>
                    <a:ext uri="{9D8B030D-6E8A-4147-A177-3AD203B41FA5}">
                      <a16:colId xmlns:a16="http://schemas.microsoft.com/office/drawing/2014/main" val="3557669952"/>
                    </a:ext>
                  </a:extLst>
                </a:gridCol>
                <a:gridCol w="986972">
                  <a:extLst>
                    <a:ext uri="{9D8B030D-6E8A-4147-A177-3AD203B41FA5}">
                      <a16:colId xmlns:a16="http://schemas.microsoft.com/office/drawing/2014/main" val="2617588751"/>
                    </a:ext>
                  </a:extLst>
                </a:gridCol>
                <a:gridCol w="921655">
                  <a:extLst>
                    <a:ext uri="{9D8B030D-6E8A-4147-A177-3AD203B41FA5}">
                      <a16:colId xmlns:a16="http://schemas.microsoft.com/office/drawing/2014/main" val="3534981418"/>
                    </a:ext>
                  </a:extLst>
                </a:gridCol>
              </a:tblGrid>
              <a:tr h="370840">
                <a:tc>
                  <a:txBody>
                    <a:bodyPr/>
                    <a:lstStyle/>
                    <a:p>
                      <a:pPr algn="ctr"/>
                      <a:r>
                        <a:rPr lang="en-US" sz="2800" b="1" dirty="0">
                          <a:solidFill>
                            <a:schemeClr val="tx1"/>
                          </a:solidFill>
                        </a:rPr>
                        <a:t>Flag</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sz="2800" b="1" dirty="0">
                          <a:solidFill>
                            <a:schemeClr val="tx1"/>
                          </a:solidFill>
                        </a:rPr>
                        <a:t>Address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EB7C7"/>
                    </a:solidFill>
                  </a:tcPr>
                </a:tc>
                <a:tc>
                  <a:txBody>
                    <a:bodyPr/>
                    <a:lstStyle/>
                    <a:p>
                      <a:pPr algn="ctr"/>
                      <a:r>
                        <a:rPr lang="en-US" sz="2800" b="1" dirty="0">
                          <a:solidFill>
                            <a:schemeClr val="tx1"/>
                          </a:solidFill>
                        </a:rPr>
                        <a:t>Control</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CE7C5"/>
                    </a:solidFill>
                  </a:tcPr>
                </a:tc>
                <a:tc>
                  <a:txBody>
                    <a:bodyPr/>
                    <a:lstStyle/>
                    <a:p>
                      <a:pPr algn="ctr"/>
                      <a:r>
                        <a:rPr lang="en-US" sz="2800" b="1" dirty="0">
                          <a:solidFill>
                            <a:schemeClr val="tx1"/>
                          </a:solidFill>
                        </a:rPr>
                        <a:t>Payload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DADA"/>
                    </a:solidFill>
                  </a:tcPr>
                </a:tc>
                <a:tc>
                  <a:txBody>
                    <a:bodyPr/>
                    <a:lstStyle/>
                    <a:p>
                      <a:pPr algn="ctr"/>
                      <a:r>
                        <a:rPr lang="en-US" sz="2800" b="1" dirty="0">
                          <a:solidFill>
                            <a:schemeClr val="tx1"/>
                          </a:solidFill>
                        </a:rPr>
                        <a:t>FCS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2800" b="1" dirty="0">
                          <a:solidFill>
                            <a:schemeClr val="tx1"/>
                          </a:solidFill>
                        </a:rPr>
                        <a:t>Flag</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EA9CA"/>
                    </a:solidFill>
                  </a:tcPr>
                </a:tc>
                <a:extLst>
                  <a:ext uri="{0D108BD9-81ED-4DB2-BD59-A6C34878D82A}">
                    <a16:rowId xmlns:a16="http://schemas.microsoft.com/office/drawing/2014/main" val="4059080553"/>
                  </a:ext>
                </a:extLst>
              </a:tr>
            </a:tbl>
          </a:graphicData>
        </a:graphic>
      </p:graphicFrame>
      <p:sp>
        <p:nvSpPr>
          <p:cNvPr id="3" name="TextBox 2">
            <a:extLst>
              <a:ext uri="{FF2B5EF4-FFF2-40B4-BE49-F238E27FC236}">
                <a16:creationId xmlns:a16="http://schemas.microsoft.com/office/drawing/2014/main" id="{AC6B24DC-8F75-46BA-8B4E-D3D23054A93E}"/>
              </a:ext>
            </a:extLst>
          </p:cNvPr>
          <p:cNvSpPr txBox="1"/>
          <p:nvPr/>
        </p:nvSpPr>
        <p:spPr>
          <a:xfrm>
            <a:off x="1241512" y="3991863"/>
            <a:ext cx="1872343" cy="830997"/>
          </a:xfrm>
          <a:prstGeom prst="rect">
            <a:avLst/>
          </a:prstGeom>
          <a:noFill/>
        </p:spPr>
        <p:txBody>
          <a:bodyPr wrap="square" rtlCol="0">
            <a:spAutoFit/>
          </a:bodyPr>
          <a:lstStyle/>
          <a:p>
            <a:pPr algn="ctr"/>
            <a:r>
              <a:rPr lang="en-US" sz="2400" b="1" dirty="0"/>
              <a:t>1 Byte</a:t>
            </a:r>
          </a:p>
          <a:p>
            <a:pPr algn="ctr"/>
            <a:r>
              <a:rPr lang="en-US" sz="2400" b="1" dirty="0"/>
              <a:t>(01111110)</a:t>
            </a:r>
          </a:p>
        </p:txBody>
      </p:sp>
      <p:sp>
        <p:nvSpPr>
          <p:cNvPr id="9" name="TextBox 8">
            <a:extLst>
              <a:ext uri="{FF2B5EF4-FFF2-40B4-BE49-F238E27FC236}">
                <a16:creationId xmlns:a16="http://schemas.microsoft.com/office/drawing/2014/main" id="{265A6808-4690-47AC-A365-18261E143365}"/>
              </a:ext>
            </a:extLst>
          </p:cNvPr>
          <p:cNvSpPr txBox="1"/>
          <p:nvPr/>
        </p:nvSpPr>
        <p:spPr>
          <a:xfrm>
            <a:off x="3202289" y="3991863"/>
            <a:ext cx="1175657" cy="461665"/>
          </a:xfrm>
          <a:prstGeom prst="rect">
            <a:avLst/>
          </a:prstGeom>
          <a:noFill/>
        </p:spPr>
        <p:txBody>
          <a:bodyPr wrap="square" rtlCol="0">
            <a:spAutoFit/>
          </a:bodyPr>
          <a:lstStyle/>
          <a:p>
            <a:r>
              <a:rPr lang="en-US" sz="2400" b="1" dirty="0"/>
              <a:t>1 Byte</a:t>
            </a:r>
          </a:p>
        </p:txBody>
      </p:sp>
      <p:sp>
        <p:nvSpPr>
          <p:cNvPr id="10" name="TextBox 9">
            <a:extLst>
              <a:ext uri="{FF2B5EF4-FFF2-40B4-BE49-F238E27FC236}">
                <a16:creationId xmlns:a16="http://schemas.microsoft.com/office/drawing/2014/main" id="{242B6D58-4BD1-4C5B-A506-0B3BFBF2FA6E}"/>
              </a:ext>
            </a:extLst>
          </p:cNvPr>
          <p:cNvSpPr txBox="1"/>
          <p:nvPr/>
        </p:nvSpPr>
        <p:spPr>
          <a:xfrm>
            <a:off x="7300686" y="3991863"/>
            <a:ext cx="1393498" cy="461665"/>
          </a:xfrm>
          <a:prstGeom prst="rect">
            <a:avLst/>
          </a:prstGeom>
          <a:noFill/>
        </p:spPr>
        <p:txBody>
          <a:bodyPr wrap="square" rtlCol="0">
            <a:spAutoFit/>
          </a:bodyPr>
          <a:lstStyle/>
          <a:p>
            <a:r>
              <a:rPr lang="en-US" sz="2400" b="1" dirty="0"/>
              <a:t>variable</a:t>
            </a:r>
          </a:p>
        </p:txBody>
      </p:sp>
      <p:sp>
        <p:nvSpPr>
          <p:cNvPr id="12" name="TextBox 11">
            <a:extLst>
              <a:ext uri="{FF2B5EF4-FFF2-40B4-BE49-F238E27FC236}">
                <a16:creationId xmlns:a16="http://schemas.microsoft.com/office/drawing/2014/main" id="{4F94C5B9-4317-4696-AF87-B8CCFD54AE63}"/>
              </a:ext>
            </a:extLst>
          </p:cNvPr>
          <p:cNvSpPr txBox="1"/>
          <p:nvPr/>
        </p:nvSpPr>
        <p:spPr>
          <a:xfrm>
            <a:off x="9662947" y="3935857"/>
            <a:ext cx="1016001" cy="830997"/>
          </a:xfrm>
          <a:prstGeom prst="rect">
            <a:avLst/>
          </a:prstGeom>
          <a:noFill/>
        </p:spPr>
        <p:txBody>
          <a:bodyPr wrap="square" rtlCol="0">
            <a:spAutoFit/>
          </a:bodyPr>
          <a:lstStyle/>
          <a:p>
            <a:r>
              <a:rPr lang="en-US" sz="2400" b="1" dirty="0"/>
              <a:t>2 or 4 Byte</a:t>
            </a:r>
          </a:p>
        </p:txBody>
      </p:sp>
      <p:sp>
        <p:nvSpPr>
          <p:cNvPr id="14" name="TextBox 13">
            <a:extLst>
              <a:ext uri="{FF2B5EF4-FFF2-40B4-BE49-F238E27FC236}">
                <a16:creationId xmlns:a16="http://schemas.microsoft.com/office/drawing/2014/main" id="{C76843D6-BF5D-4E59-87F5-36CA31C28B0F}"/>
              </a:ext>
            </a:extLst>
          </p:cNvPr>
          <p:cNvSpPr txBox="1"/>
          <p:nvPr/>
        </p:nvSpPr>
        <p:spPr>
          <a:xfrm>
            <a:off x="10319657" y="3947160"/>
            <a:ext cx="1872343" cy="830997"/>
          </a:xfrm>
          <a:prstGeom prst="rect">
            <a:avLst/>
          </a:prstGeom>
          <a:noFill/>
        </p:spPr>
        <p:txBody>
          <a:bodyPr wrap="square" rtlCol="0">
            <a:spAutoFit/>
          </a:bodyPr>
          <a:lstStyle/>
          <a:p>
            <a:pPr algn="ctr"/>
            <a:r>
              <a:rPr lang="en-US" sz="2400" b="1" dirty="0"/>
              <a:t>1 Byte</a:t>
            </a:r>
          </a:p>
          <a:p>
            <a:pPr algn="ctr"/>
            <a:r>
              <a:rPr lang="en-US" sz="2400" b="1" dirty="0"/>
              <a:t>(01111110)</a:t>
            </a:r>
          </a:p>
        </p:txBody>
      </p:sp>
      <p:sp>
        <p:nvSpPr>
          <p:cNvPr id="15" name="TextBox 14">
            <a:extLst>
              <a:ext uri="{FF2B5EF4-FFF2-40B4-BE49-F238E27FC236}">
                <a16:creationId xmlns:a16="http://schemas.microsoft.com/office/drawing/2014/main" id="{A5956251-E017-488D-8A37-217CA08BFEAF}"/>
              </a:ext>
            </a:extLst>
          </p:cNvPr>
          <p:cNvSpPr txBox="1"/>
          <p:nvPr/>
        </p:nvSpPr>
        <p:spPr>
          <a:xfrm>
            <a:off x="4611977" y="3992644"/>
            <a:ext cx="1175657" cy="461665"/>
          </a:xfrm>
          <a:prstGeom prst="rect">
            <a:avLst/>
          </a:prstGeom>
          <a:noFill/>
        </p:spPr>
        <p:txBody>
          <a:bodyPr wrap="square" rtlCol="0">
            <a:spAutoFit/>
          </a:bodyPr>
          <a:lstStyle/>
          <a:p>
            <a:r>
              <a:rPr lang="en-US" sz="2400" b="1" dirty="0"/>
              <a:t>1 Byte</a:t>
            </a:r>
          </a:p>
        </p:txBody>
      </p:sp>
    </p:spTree>
    <p:extLst>
      <p:ext uri="{BB962C8B-B14F-4D97-AF65-F5344CB8AC3E}">
        <p14:creationId xmlns:p14="http://schemas.microsoft.com/office/powerpoint/2010/main" val="290100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2" grpId="0"/>
      <p:bldP spid="14" grpId="0"/>
      <p:bldP spid="15"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FCBFE00-876A-1F5E-7229-7CA8938262AC}"/>
              </a:ext>
            </a:extLst>
          </p:cNvPr>
          <p:cNvSpPr txBox="1"/>
          <p:nvPr/>
        </p:nvSpPr>
        <p:spPr>
          <a:xfrm>
            <a:off x="3019425" y="859050"/>
            <a:ext cx="9020175" cy="4093428"/>
          </a:xfrm>
          <a:prstGeom prst="rect">
            <a:avLst/>
          </a:prstGeom>
          <a:noFill/>
        </p:spPr>
        <p:txBody>
          <a:bodyPr wrap="square">
            <a:spAutoFit/>
          </a:bodyPr>
          <a:lstStyle/>
          <a:p>
            <a:pPr>
              <a:lnSpc>
                <a:spcPts val="2600"/>
              </a:lnSpc>
            </a:pPr>
            <a:r>
              <a:rPr lang="en-US" sz="2800" b="1" dirty="0">
                <a:cs typeface="Times New Roman" panose="02020603050405020304" pitchFamily="18" charset="0"/>
              </a:rPr>
              <a:t>The fields of a HDLC frame are:</a:t>
            </a:r>
          </a:p>
          <a:p>
            <a:pPr>
              <a:lnSpc>
                <a:spcPts val="2600"/>
              </a:lnSpc>
            </a:pPr>
            <a:endParaRPr lang="en-US" sz="2800" b="1" dirty="0">
              <a:cs typeface="Times New Roman" panose="02020603050405020304" pitchFamily="18" charset="0"/>
            </a:endParaRPr>
          </a:p>
          <a:p>
            <a:pPr>
              <a:lnSpc>
                <a:spcPts val="2600"/>
              </a:lnSpc>
            </a:pPr>
            <a:r>
              <a:rPr lang="en-US" sz="2800" b="1" dirty="0">
                <a:solidFill>
                  <a:srgbClr val="002060"/>
                </a:solidFill>
                <a:cs typeface="Times New Roman" panose="02020603050405020304" pitchFamily="18" charset="0"/>
              </a:rPr>
              <a:t>Flag: </a:t>
            </a:r>
            <a:r>
              <a:rPr lang="en-US" sz="2800" b="1" dirty="0">
                <a:cs typeface="Times New Roman" panose="02020603050405020304" pitchFamily="18" charset="0"/>
              </a:rPr>
              <a:t>It is an 8-bit sequence that marks the beginning and the end of the frame. </a:t>
            </a:r>
          </a:p>
          <a:p>
            <a:pPr>
              <a:lnSpc>
                <a:spcPts val="2600"/>
              </a:lnSpc>
            </a:pPr>
            <a:r>
              <a:rPr lang="en-US" sz="2800" b="1" dirty="0">
                <a:cs typeface="Times New Roman" panose="02020603050405020304" pitchFamily="18" charset="0"/>
              </a:rPr>
              <a:t>The bit pattern of the flag is 01111110.</a:t>
            </a:r>
          </a:p>
          <a:p>
            <a:pPr>
              <a:lnSpc>
                <a:spcPts val="2600"/>
              </a:lnSpc>
            </a:pPr>
            <a:endParaRPr lang="en-US" sz="2800" b="1" dirty="0">
              <a:cs typeface="Times New Roman" panose="02020603050405020304" pitchFamily="18" charset="0"/>
            </a:endParaRPr>
          </a:p>
          <a:p>
            <a:pPr>
              <a:lnSpc>
                <a:spcPts val="2600"/>
              </a:lnSpc>
            </a:pPr>
            <a:r>
              <a:rPr lang="en-US" sz="2800" b="1" dirty="0">
                <a:solidFill>
                  <a:srgbClr val="002060"/>
                </a:solidFill>
                <a:cs typeface="Times New Roman" panose="02020603050405020304" pitchFamily="18" charset="0"/>
              </a:rPr>
              <a:t>Address</a:t>
            </a:r>
            <a:r>
              <a:rPr lang="en-US" sz="2800" b="1" dirty="0">
                <a:cs typeface="Times New Roman" panose="02020603050405020304" pitchFamily="18" charset="0"/>
              </a:rPr>
              <a:t>: It contains the address of the receiver. If the frame is sent by the primary station, it contains the address(es) of the secondary station(s). If it is sent by the secondary station, it contains the address of the primary station. The address field may be from 1 byte to several bytes.</a:t>
            </a:r>
          </a:p>
        </p:txBody>
      </p:sp>
      <p:sp>
        <p:nvSpPr>
          <p:cNvPr id="5" name="Title 1">
            <a:extLst>
              <a:ext uri="{FF2B5EF4-FFF2-40B4-BE49-F238E27FC236}">
                <a16:creationId xmlns:a16="http://schemas.microsoft.com/office/drawing/2014/main" id="{5F56C441-808D-44D5-B99A-50E1FF3C42AD}"/>
              </a:ext>
            </a:extLst>
          </p:cNvPr>
          <p:cNvSpPr>
            <a:spLocks noGrp="1"/>
          </p:cNvSpPr>
          <p:nvPr>
            <p:ph type="title"/>
          </p:nvPr>
        </p:nvSpPr>
        <p:spPr>
          <a:xfrm>
            <a:off x="0" y="38476"/>
            <a:ext cx="12192000" cy="672723"/>
          </a:xfrm>
        </p:spPr>
        <p:txBody>
          <a:bodyPr>
            <a:noAutofit/>
          </a:bodyPr>
          <a:lstStyle/>
          <a:p>
            <a:pPr algn="ctr"/>
            <a:r>
              <a:rPr lang="en-IN" sz="4000" b="1" dirty="0">
                <a:solidFill>
                  <a:srgbClr val="5A0000"/>
                </a:solidFill>
                <a:latin typeface="Arial" panose="020B0604020202020204" pitchFamily="34" charset="0"/>
                <a:cs typeface="Arial" panose="020B0604020202020204" pitchFamily="34" charset="0"/>
              </a:rPr>
              <a:t>High-level Data Link Control</a:t>
            </a:r>
          </a:p>
        </p:txBody>
      </p:sp>
      <p:graphicFrame>
        <p:nvGraphicFramePr>
          <p:cNvPr id="15" name="Table 14">
            <a:extLst>
              <a:ext uri="{FF2B5EF4-FFF2-40B4-BE49-F238E27FC236}">
                <a16:creationId xmlns:a16="http://schemas.microsoft.com/office/drawing/2014/main" id="{1698C0C3-2FD1-4C4A-BBAB-FC1AD675E6FD}"/>
              </a:ext>
            </a:extLst>
          </p:cNvPr>
          <p:cNvGraphicFramePr>
            <a:graphicFrameLocks noGrp="1"/>
          </p:cNvGraphicFramePr>
          <p:nvPr>
            <p:extLst>
              <p:ext uri="{D42A27DB-BD31-4B8C-83A1-F6EECF244321}">
                <p14:modId xmlns:p14="http://schemas.microsoft.com/office/powerpoint/2010/main" val="1926220333"/>
              </p:ext>
            </p:extLst>
          </p:nvPr>
        </p:nvGraphicFramePr>
        <p:xfrm>
          <a:off x="1654627" y="5279084"/>
          <a:ext cx="9993084" cy="518160"/>
        </p:xfrm>
        <a:graphic>
          <a:graphicData uri="http://schemas.openxmlformats.org/drawingml/2006/table">
            <a:tbl>
              <a:tblPr firstRow="1" bandRow="1">
                <a:tableStyleId>{5C22544A-7EE6-4342-B048-85BDC9FD1C3A}</a:tableStyleId>
              </a:tblPr>
              <a:tblGrid>
                <a:gridCol w="1103086">
                  <a:extLst>
                    <a:ext uri="{9D8B030D-6E8A-4147-A177-3AD203B41FA5}">
                      <a16:colId xmlns:a16="http://schemas.microsoft.com/office/drawing/2014/main" val="3051187623"/>
                    </a:ext>
                  </a:extLst>
                </a:gridCol>
                <a:gridCol w="1640114">
                  <a:extLst>
                    <a:ext uri="{9D8B030D-6E8A-4147-A177-3AD203B41FA5}">
                      <a16:colId xmlns:a16="http://schemas.microsoft.com/office/drawing/2014/main" val="1470648311"/>
                    </a:ext>
                  </a:extLst>
                </a:gridCol>
                <a:gridCol w="1494972">
                  <a:extLst>
                    <a:ext uri="{9D8B030D-6E8A-4147-A177-3AD203B41FA5}">
                      <a16:colId xmlns:a16="http://schemas.microsoft.com/office/drawing/2014/main" val="1802223098"/>
                    </a:ext>
                  </a:extLst>
                </a:gridCol>
                <a:gridCol w="3846285">
                  <a:extLst>
                    <a:ext uri="{9D8B030D-6E8A-4147-A177-3AD203B41FA5}">
                      <a16:colId xmlns:a16="http://schemas.microsoft.com/office/drawing/2014/main" val="3557669952"/>
                    </a:ext>
                  </a:extLst>
                </a:gridCol>
                <a:gridCol w="986972">
                  <a:extLst>
                    <a:ext uri="{9D8B030D-6E8A-4147-A177-3AD203B41FA5}">
                      <a16:colId xmlns:a16="http://schemas.microsoft.com/office/drawing/2014/main" val="2617588751"/>
                    </a:ext>
                  </a:extLst>
                </a:gridCol>
                <a:gridCol w="921655">
                  <a:extLst>
                    <a:ext uri="{9D8B030D-6E8A-4147-A177-3AD203B41FA5}">
                      <a16:colId xmlns:a16="http://schemas.microsoft.com/office/drawing/2014/main" val="3534981418"/>
                    </a:ext>
                  </a:extLst>
                </a:gridCol>
              </a:tblGrid>
              <a:tr h="370840">
                <a:tc>
                  <a:txBody>
                    <a:bodyPr/>
                    <a:lstStyle/>
                    <a:p>
                      <a:pPr algn="ctr"/>
                      <a:r>
                        <a:rPr lang="en-US" sz="2800" b="1" dirty="0">
                          <a:solidFill>
                            <a:schemeClr val="tx1"/>
                          </a:solidFill>
                        </a:rPr>
                        <a:t>Flag</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lumMod val="75000"/>
                      </a:schemeClr>
                    </a:solidFill>
                  </a:tcPr>
                </a:tc>
                <a:tc>
                  <a:txBody>
                    <a:bodyPr/>
                    <a:lstStyle/>
                    <a:p>
                      <a:pPr algn="ctr"/>
                      <a:r>
                        <a:rPr lang="en-US" sz="2800" b="1" dirty="0">
                          <a:solidFill>
                            <a:schemeClr val="tx1"/>
                          </a:solidFill>
                        </a:rPr>
                        <a:t>Address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EB7C7"/>
                    </a:solidFill>
                  </a:tcPr>
                </a:tc>
                <a:tc>
                  <a:txBody>
                    <a:bodyPr/>
                    <a:lstStyle/>
                    <a:p>
                      <a:pPr algn="ctr"/>
                      <a:r>
                        <a:rPr lang="en-US" sz="2800" b="1" dirty="0">
                          <a:solidFill>
                            <a:schemeClr val="tx1"/>
                          </a:solidFill>
                        </a:rPr>
                        <a:t>Control</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CE7C5"/>
                    </a:solidFill>
                  </a:tcPr>
                </a:tc>
                <a:tc>
                  <a:txBody>
                    <a:bodyPr/>
                    <a:lstStyle/>
                    <a:p>
                      <a:pPr algn="ctr"/>
                      <a:r>
                        <a:rPr lang="en-US" sz="2800" b="1" dirty="0">
                          <a:solidFill>
                            <a:schemeClr val="tx1"/>
                          </a:solidFill>
                        </a:rPr>
                        <a:t>Payload</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1DADA"/>
                    </a:solidFill>
                  </a:tcPr>
                </a:tc>
                <a:tc>
                  <a:txBody>
                    <a:bodyPr/>
                    <a:lstStyle/>
                    <a:p>
                      <a:pPr algn="ctr"/>
                      <a:r>
                        <a:rPr lang="en-US" sz="2800" b="1" dirty="0">
                          <a:solidFill>
                            <a:schemeClr val="tx1"/>
                          </a:solidFill>
                        </a:rPr>
                        <a:t>FCS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2800" b="1" dirty="0">
                          <a:solidFill>
                            <a:schemeClr val="tx1"/>
                          </a:solidFill>
                        </a:rPr>
                        <a:t>Flag</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7EA9CA"/>
                    </a:solidFill>
                  </a:tcPr>
                </a:tc>
                <a:extLst>
                  <a:ext uri="{0D108BD9-81ED-4DB2-BD59-A6C34878D82A}">
                    <a16:rowId xmlns:a16="http://schemas.microsoft.com/office/drawing/2014/main" val="4059080553"/>
                  </a:ext>
                </a:extLst>
              </a:tr>
            </a:tbl>
          </a:graphicData>
        </a:graphic>
      </p:graphicFrame>
      <p:sp>
        <p:nvSpPr>
          <p:cNvPr id="16" name="TextBox 15">
            <a:extLst>
              <a:ext uri="{FF2B5EF4-FFF2-40B4-BE49-F238E27FC236}">
                <a16:creationId xmlns:a16="http://schemas.microsoft.com/office/drawing/2014/main" id="{B8F3334D-783E-4DD7-8279-61BCF5650F5C}"/>
              </a:ext>
            </a:extLst>
          </p:cNvPr>
          <p:cNvSpPr txBox="1"/>
          <p:nvPr/>
        </p:nvSpPr>
        <p:spPr>
          <a:xfrm>
            <a:off x="1241512" y="5841947"/>
            <a:ext cx="1872343" cy="830997"/>
          </a:xfrm>
          <a:prstGeom prst="rect">
            <a:avLst/>
          </a:prstGeom>
          <a:noFill/>
        </p:spPr>
        <p:txBody>
          <a:bodyPr wrap="square" rtlCol="0">
            <a:spAutoFit/>
          </a:bodyPr>
          <a:lstStyle/>
          <a:p>
            <a:pPr algn="ctr"/>
            <a:r>
              <a:rPr lang="en-US" sz="2400" b="1" dirty="0"/>
              <a:t>1 Byte</a:t>
            </a:r>
          </a:p>
          <a:p>
            <a:pPr algn="ctr"/>
            <a:r>
              <a:rPr lang="en-US" sz="2400" b="1" dirty="0"/>
              <a:t>(01111110)</a:t>
            </a:r>
          </a:p>
        </p:txBody>
      </p:sp>
      <p:sp>
        <p:nvSpPr>
          <p:cNvPr id="17" name="TextBox 16">
            <a:extLst>
              <a:ext uri="{FF2B5EF4-FFF2-40B4-BE49-F238E27FC236}">
                <a16:creationId xmlns:a16="http://schemas.microsoft.com/office/drawing/2014/main" id="{EEC6F72A-DF69-4486-BF09-6EFECC22605E}"/>
              </a:ext>
            </a:extLst>
          </p:cNvPr>
          <p:cNvSpPr txBox="1"/>
          <p:nvPr/>
        </p:nvSpPr>
        <p:spPr>
          <a:xfrm>
            <a:off x="3202289" y="5841947"/>
            <a:ext cx="1175657" cy="461665"/>
          </a:xfrm>
          <a:prstGeom prst="rect">
            <a:avLst/>
          </a:prstGeom>
          <a:noFill/>
        </p:spPr>
        <p:txBody>
          <a:bodyPr wrap="square" rtlCol="0">
            <a:spAutoFit/>
          </a:bodyPr>
          <a:lstStyle/>
          <a:p>
            <a:r>
              <a:rPr lang="en-US" sz="2400" b="1" dirty="0"/>
              <a:t>1 Byte</a:t>
            </a:r>
          </a:p>
        </p:txBody>
      </p:sp>
      <p:sp>
        <p:nvSpPr>
          <p:cNvPr id="18" name="TextBox 17">
            <a:extLst>
              <a:ext uri="{FF2B5EF4-FFF2-40B4-BE49-F238E27FC236}">
                <a16:creationId xmlns:a16="http://schemas.microsoft.com/office/drawing/2014/main" id="{F7647D52-98E6-4E53-81CB-3D463ECD6264}"/>
              </a:ext>
            </a:extLst>
          </p:cNvPr>
          <p:cNvSpPr txBox="1"/>
          <p:nvPr/>
        </p:nvSpPr>
        <p:spPr>
          <a:xfrm>
            <a:off x="7300686" y="5841947"/>
            <a:ext cx="1393498" cy="461665"/>
          </a:xfrm>
          <a:prstGeom prst="rect">
            <a:avLst/>
          </a:prstGeom>
          <a:noFill/>
        </p:spPr>
        <p:txBody>
          <a:bodyPr wrap="square" rtlCol="0">
            <a:spAutoFit/>
          </a:bodyPr>
          <a:lstStyle/>
          <a:p>
            <a:r>
              <a:rPr lang="en-US" sz="2400" b="1" dirty="0"/>
              <a:t>variable</a:t>
            </a:r>
          </a:p>
        </p:txBody>
      </p:sp>
      <p:sp>
        <p:nvSpPr>
          <p:cNvPr id="19" name="TextBox 18">
            <a:extLst>
              <a:ext uri="{FF2B5EF4-FFF2-40B4-BE49-F238E27FC236}">
                <a16:creationId xmlns:a16="http://schemas.microsoft.com/office/drawing/2014/main" id="{5411407E-FADD-4485-B2C4-A9E89AE6E23C}"/>
              </a:ext>
            </a:extLst>
          </p:cNvPr>
          <p:cNvSpPr txBox="1"/>
          <p:nvPr/>
        </p:nvSpPr>
        <p:spPr>
          <a:xfrm>
            <a:off x="9662947" y="5785941"/>
            <a:ext cx="1016001" cy="830997"/>
          </a:xfrm>
          <a:prstGeom prst="rect">
            <a:avLst/>
          </a:prstGeom>
          <a:noFill/>
        </p:spPr>
        <p:txBody>
          <a:bodyPr wrap="square" rtlCol="0">
            <a:spAutoFit/>
          </a:bodyPr>
          <a:lstStyle/>
          <a:p>
            <a:r>
              <a:rPr lang="en-US" sz="2400" b="1" dirty="0"/>
              <a:t>2 or 4 Byte</a:t>
            </a:r>
          </a:p>
        </p:txBody>
      </p:sp>
      <p:sp>
        <p:nvSpPr>
          <p:cNvPr id="20" name="TextBox 19">
            <a:extLst>
              <a:ext uri="{FF2B5EF4-FFF2-40B4-BE49-F238E27FC236}">
                <a16:creationId xmlns:a16="http://schemas.microsoft.com/office/drawing/2014/main" id="{EA7C3262-D76E-446C-AA6F-BDEAB399C8A7}"/>
              </a:ext>
            </a:extLst>
          </p:cNvPr>
          <p:cNvSpPr txBox="1"/>
          <p:nvPr/>
        </p:nvSpPr>
        <p:spPr>
          <a:xfrm>
            <a:off x="10319657" y="5797244"/>
            <a:ext cx="1872343" cy="830997"/>
          </a:xfrm>
          <a:prstGeom prst="rect">
            <a:avLst/>
          </a:prstGeom>
          <a:noFill/>
        </p:spPr>
        <p:txBody>
          <a:bodyPr wrap="square" rtlCol="0">
            <a:spAutoFit/>
          </a:bodyPr>
          <a:lstStyle/>
          <a:p>
            <a:pPr algn="ctr"/>
            <a:r>
              <a:rPr lang="en-US" sz="2400" b="1" dirty="0"/>
              <a:t>1 Byte</a:t>
            </a:r>
          </a:p>
          <a:p>
            <a:pPr algn="ctr"/>
            <a:r>
              <a:rPr lang="en-US" sz="2400" b="1" dirty="0"/>
              <a:t>(01111110)</a:t>
            </a:r>
          </a:p>
        </p:txBody>
      </p:sp>
      <p:sp>
        <p:nvSpPr>
          <p:cNvPr id="21" name="TextBox 20">
            <a:extLst>
              <a:ext uri="{FF2B5EF4-FFF2-40B4-BE49-F238E27FC236}">
                <a16:creationId xmlns:a16="http://schemas.microsoft.com/office/drawing/2014/main" id="{4D0F833A-8EC4-4785-9E30-8281AD359994}"/>
              </a:ext>
            </a:extLst>
          </p:cNvPr>
          <p:cNvSpPr txBox="1"/>
          <p:nvPr/>
        </p:nvSpPr>
        <p:spPr>
          <a:xfrm>
            <a:off x="4611977" y="5842728"/>
            <a:ext cx="1175657" cy="461665"/>
          </a:xfrm>
          <a:prstGeom prst="rect">
            <a:avLst/>
          </a:prstGeom>
          <a:noFill/>
        </p:spPr>
        <p:txBody>
          <a:bodyPr wrap="square" rtlCol="0">
            <a:spAutoFit/>
          </a:bodyPr>
          <a:lstStyle/>
          <a:p>
            <a:r>
              <a:rPr lang="en-US" sz="2400" b="1" dirty="0"/>
              <a:t>1 Byte</a:t>
            </a:r>
          </a:p>
        </p:txBody>
      </p:sp>
    </p:spTree>
    <p:extLst>
      <p:ext uri="{BB962C8B-B14F-4D97-AF65-F5344CB8AC3E}">
        <p14:creationId xmlns:p14="http://schemas.microsoft.com/office/powerpoint/2010/main" val="416623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38945</TotalTime>
  <Words>5014</Words>
  <Application>Microsoft Office PowerPoint</Application>
  <PresentationFormat>Widescreen</PresentationFormat>
  <Paragraphs>640</Paragraphs>
  <Slides>67</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67</vt:i4>
      </vt:variant>
    </vt:vector>
  </HeadingPairs>
  <TitlesOfParts>
    <vt:vector size="77" baseType="lpstr">
      <vt:lpstr>Arial</vt:lpstr>
      <vt:lpstr>Arial Bold</vt:lpstr>
      <vt:lpstr>Calibri</vt:lpstr>
      <vt:lpstr>Calibri Light</vt:lpstr>
      <vt:lpstr>Cambria</vt:lpstr>
      <vt:lpstr>Cambria Math</vt:lpstr>
      <vt:lpstr>DejaVu Sans</vt:lpstr>
      <vt:lpstr>Tahoma</vt:lpstr>
      <vt:lpstr>Times New Roman</vt:lpstr>
      <vt:lpstr>Office Theme</vt:lpstr>
      <vt:lpstr>LECTURE ID        :18B11CS311STL07  PROGRAMME           : B.Tech.  COURSE TITLE         : Computer Networks and                                      Internet of Things  LECTURE TITLE       : Data Communications and      Networks  FACULTY NAME      : Dr. Shobhit Tyagi </vt:lpstr>
      <vt:lpstr>Data Communications and Networks</vt:lpstr>
      <vt:lpstr>Topics of Today’s Lecture</vt:lpstr>
      <vt:lpstr>High-level Data Link Control</vt:lpstr>
      <vt:lpstr>High-level Data Link Control</vt:lpstr>
      <vt:lpstr>High-level Data Link Control</vt:lpstr>
      <vt:lpstr>High-level Data Link Control</vt:lpstr>
      <vt:lpstr>High-level Data Link Control</vt:lpstr>
      <vt:lpstr>High-level Data Link Control</vt:lpstr>
      <vt:lpstr>High-level Data Link Control</vt:lpstr>
      <vt:lpstr>Types High-level Data Link Control Frames</vt:lpstr>
      <vt:lpstr>High-level Data Link Control</vt:lpstr>
      <vt:lpstr>Time Division Multiplexing (TDM)</vt:lpstr>
      <vt:lpstr>Time Division Multiplexing (TDM)</vt:lpstr>
      <vt:lpstr>Time Division Multiplexing (TDM)</vt:lpstr>
      <vt:lpstr>Time Division Multiplexing (TDM)</vt:lpstr>
      <vt:lpstr>Time Division Multiplexing (TDM)</vt:lpstr>
      <vt:lpstr>Time Division Multiplexing (TDM)</vt:lpstr>
      <vt:lpstr>Time Division Multiplexing (TDM)</vt:lpstr>
      <vt:lpstr>Synchronous Time Division Multiplexing (TDM)</vt:lpstr>
      <vt:lpstr>Synchronous Time Division Multiplexing (TDM)</vt:lpstr>
      <vt:lpstr>Asynchronous Time Division Multiplexing (TDM)</vt:lpstr>
      <vt:lpstr>Asynchronous Time Division Multiplexing (TDM)</vt:lpstr>
      <vt:lpstr>Asynchronous Time Division Multiplexing (TDM)</vt:lpstr>
      <vt:lpstr>Time Division Multiplexing (TDM)</vt:lpstr>
      <vt:lpstr>Frequency Division Multiplexing (FDM)</vt:lpstr>
      <vt:lpstr>Frequency Division Multiplexing (FDM)</vt:lpstr>
      <vt:lpstr>Frequency Division Multiplexing (FDM)</vt:lpstr>
      <vt:lpstr>Frequency Division Multiplexing (FDM)</vt:lpstr>
      <vt:lpstr>Frequency Division Multiplexing (FDM)</vt:lpstr>
      <vt:lpstr>Frequency Division Multiplexing (FDM)</vt:lpstr>
      <vt:lpstr>Frequency Division Multiplexing (FDM)</vt:lpstr>
      <vt:lpstr>Frequency Division Multiplexing (FDM)</vt:lpstr>
      <vt:lpstr>Code Division Multiple Access</vt:lpstr>
      <vt:lpstr>Code Division Multiple Access</vt:lpstr>
      <vt:lpstr>Code Division Multiple Access</vt:lpstr>
      <vt:lpstr>ALOHA</vt:lpstr>
      <vt:lpstr>ALOHA</vt:lpstr>
      <vt:lpstr>ALOHA</vt:lpstr>
      <vt:lpstr>Frames in Pure ALOHA</vt:lpstr>
      <vt:lpstr>ALOHA</vt:lpstr>
      <vt:lpstr>Frames in Slotted ALOHA</vt:lpstr>
      <vt:lpstr>ALOHA</vt:lpstr>
      <vt:lpstr>ALOHA</vt:lpstr>
      <vt:lpstr>ALOHA</vt:lpstr>
      <vt:lpstr>ALOHA</vt:lpstr>
      <vt:lpstr>CSMA</vt:lpstr>
      <vt:lpstr>CSMA</vt:lpstr>
      <vt:lpstr>CSMA</vt:lpstr>
      <vt:lpstr>CSMA</vt:lpstr>
      <vt:lpstr>CSMA/CD</vt:lpstr>
      <vt:lpstr>CSMA/CD</vt:lpstr>
      <vt:lpstr>CSMA/CD</vt:lpstr>
      <vt:lpstr>CSMA/CD</vt:lpstr>
      <vt:lpstr>CSMA/CD</vt:lpstr>
      <vt:lpstr>CSMA/CD</vt:lpstr>
      <vt:lpstr>CSMA/CD</vt:lpstr>
      <vt:lpstr>CSMA/CD</vt:lpstr>
      <vt:lpstr>CSMA/CD</vt:lpstr>
      <vt:lpstr>CSMA/CD</vt:lpstr>
      <vt:lpstr>IEEE 802 Standards for LAN &amp; WAN</vt:lpstr>
      <vt:lpstr>IEEE 802 Standards for LAN &amp; WAN</vt:lpstr>
      <vt:lpstr>IEEE 802 Standards for LAN &amp; WAN</vt:lpstr>
      <vt:lpstr>IEEE 802 Standards for LAN &amp; WAN</vt:lpstr>
      <vt:lpstr>IEEE 802 Standards for LAN &amp; WAN</vt:lpstr>
      <vt:lpstr>IEEE 802 Standards for LAN &amp; WAN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Review of Fundamentals</dc:title>
  <dc:subject/>
  <dc:creator>Ningombam Devarani Devi</dc:creator>
  <dc:description/>
  <cp:lastModifiedBy>Prachi Jha</cp:lastModifiedBy>
  <cp:revision>525</cp:revision>
  <dcterms:created xsi:type="dcterms:W3CDTF">2022-07-21T04:37:14Z</dcterms:created>
  <dcterms:modified xsi:type="dcterms:W3CDTF">2024-10-09T12:00:55Z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PresentationFormat">
    <vt:lpwstr>Widescreen</vt:lpwstr>
  </property>
  <property fmtid="{D5CDD505-2E9C-101B-9397-08002B2CF9AE}" pid="4" name="Slides">
    <vt:i4>123</vt:i4>
  </property>
</Properties>
</file>