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34"/>
  </p:notesMasterIdLst>
  <p:sldIdLst>
    <p:sldId id="256" r:id="rId2"/>
    <p:sldId id="257" r:id="rId3"/>
    <p:sldId id="258" r:id="rId4"/>
    <p:sldId id="282" r:id="rId5"/>
    <p:sldId id="289" r:id="rId6"/>
    <p:sldId id="260" r:id="rId7"/>
    <p:sldId id="261" r:id="rId8"/>
    <p:sldId id="262" r:id="rId9"/>
    <p:sldId id="263" r:id="rId10"/>
    <p:sldId id="264" r:id="rId11"/>
    <p:sldId id="290" r:id="rId12"/>
    <p:sldId id="266" r:id="rId13"/>
    <p:sldId id="267" r:id="rId14"/>
    <p:sldId id="268" r:id="rId15"/>
    <p:sldId id="283" r:id="rId16"/>
    <p:sldId id="269" r:id="rId17"/>
    <p:sldId id="284" r:id="rId18"/>
    <p:sldId id="270" r:id="rId19"/>
    <p:sldId id="285" r:id="rId20"/>
    <p:sldId id="272" r:id="rId21"/>
    <p:sldId id="291" r:id="rId22"/>
    <p:sldId id="274" r:id="rId23"/>
    <p:sldId id="286" r:id="rId24"/>
    <p:sldId id="275" r:id="rId25"/>
    <p:sldId id="287" r:id="rId26"/>
    <p:sldId id="276" r:id="rId27"/>
    <p:sldId id="277" r:id="rId28"/>
    <p:sldId id="278" r:id="rId29"/>
    <p:sldId id="288" r:id="rId30"/>
    <p:sldId id="279" r:id="rId31"/>
    <p:sldId id="280" r:id="rId32"/>
    <p:sldId id="281" r:id="rId33"/>
  </p:sldIdLst>
  <p:sldSz cx="12192000" cy="6858000"/>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6">
          <p15:clr>
            <a:srgbClr val="000000"/>
          </p15:clr>
        </p15:guide>
        <p15:guide id="2" pos="2112" userDrawn="1">
          <p15:clr>
            <a:srgbClr val="000000"/>
          </p15:clr>
        </p15:guide>
        <p15:guide id="3" pos="7584">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6" d="100"/>
          <a:sy n="96" d="100"/>
        </p:scale>
        <p:origin x="486" y="618"/>
      </p:cViewPr>
      <p:guideLst>
        <p:guide orient="horz" pos="336"/>
        <p:guide pos="2112"/>
        <p:guide pos="75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1: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
        <p:nvSpPr>
          <p:cNvPr id="76" name="Google Shape;76;p1:notes"/>
          <p:cNvSpPr txBox="1">
            <a:spLocks noGrp="1"/>
          </p:cNvSpPr>
          <p:nvPr>
            <p:ph type="hdr" idx="3"/>
          </p:nvPr>
        </p:nvSpPr>
        <p:spPr>
          <a:xfrm>
            <a:off x="0" y="0"/>
            <a:ext cx="3276600" cy="5365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9: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0: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1: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2: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3: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3: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5059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4: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4: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2521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344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2: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
        <p:nvSpPr>
          <p:cNvPr id="83" name="Google Shape;83;p2:notes"/>
          <p:cNvSpPr txBox="1">
            <a:spLocks noGrp="1"/>
          </p:cNvSpPr>
          <p:nvPr>
            <p:ph type="hdr" idx="3"/>
          </p:nvPr>
        </p:nvSpPr>
        <p:spPr>
          <a:xfrm>
            <a:off x="0" y="0"/>
            <a:ext cx="3276600" cy="5365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7: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8: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9: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9: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3201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20: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20: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80258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21: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22: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23: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23: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1255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3: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4: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2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2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6: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32</a:t>
            </a:fld>
            <a:endParaRPr sz="1200" b="0" i="0" u="none" strike="noStrike" cap="none">
              <a:solidFill>
                <a:srgbClr val="000000"/>
              </a:solidFill>
              <a:latin typeface="Calibri"/>
              <a:ea typeface="Calibri"/>
              <a:cs typeface="Calibri"/>
              <a:sym typeface="Calibri"/>
            </a:endParaRPr>
          </a:p>
        </p:txBody>
      </p:sp>
      <p:sp>
        <p:nvSpPr>
          <p:cNvPr id="231" name="Google Shape;231;p26:notes"/>
          <p:cNvSpPr txBox="1">
            <a:spLocks noGrp="1"/>
          </p:cNvSpPr>
          <p:nvPr>
            <p:ph type="hdr" idx="3"/>
          </p:nvPr>
        </p:nvSpPr>
        <p:spPr>
          <a:xfrm>
            <a:off x="0" y="0"/>
            <a:ext cx="3276600" cy="5365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3: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1847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4: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5: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7: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8:notes"/>
          <p:cNvSpPr>
            <a:spLocks noGrp="1" noRot="1" noChangeAspect="1"/>
          </p:cNvSpPr>
          <p:nvPr>
            <p:ph type="sldImg" idx="2"/>
          </p:nvPr>
        </p:nvSpPr>
        <p:spPr>
          <a:xfrm>
            <a:off x="573088"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8"/>
        <p:cNvGrpSpPr/>
        <p:nvPr/>
      </p:nvGrpSpPr>
      <p:grpSpPr>
        <a:xfrm>
          <a:off x="0" y="0"/>
          <a:ext cx="0" cy="0"/>
          <a:chOff x="0" y="0"/>
          <a:chExt cx="0" cy="0"/>
        </a:xfrm>
      </p:grpSpPr>
      <p:sp>
        <p:nvSpPr>
          <p:cNvPr id="19" name="Google Shape;19;p2"/>
          <p:cNvSpPr txBox="1">
            <a:spLocks noGrp="1"/>
          </p:cNvSpPr>
          <p:nvPr>
            <p:ph type="title"/>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
          <p:cNvSpPr txBox="1">
            <a:spLocks noGrp="1"/>
          </p:cNvSpPr>
          <p:nvPr>
            <p:ph type="body" idx="1"/>
          </p:nvPr>
        </p:nvSpPr>
        <p:spPr>
          <a:xfrm>
            <a:off x="1097280" y="1845720"/>
            <a:ext cx="10058040" cy="40230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
          <p:cNvSpPr txBox="1">
            <a:spLocks noGrp="1"/>
          </p:cNvSpPr>
          <p:nvPr>
            <p:ph type="dt" idx="10"/>
          </p:nvPr>
        </p:nvSpPr>
        <p:spPr>
          <a:xfrm>
            <a:off x="1097280" y="6459840"/>
            <a:ext cx="2471760" cy="364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3686040" y="6459840"/>
            <a:ext cx="4822560" cy="364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9900360" y="6459840"/>
            <a:ext cx="1311840" cy="36468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2 Content over Content" type="twoObjOverTx">
  <p:cSld name="TWO_OBJECTS_OVER_TEXT">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1"/>
          <p:cNvSpPr txBox="1">
            <a:spLocks noGrp="1"/>
          </p:cNvSpPr>
          <p:nvPr>
            <p:ph type="body" idx="1"/>
          </p:nvPr>
        </p:nvSpPr>
        <p:spPr>
          <a:xfrm>
            <a:off x="1097280" y="1845720"/>
            <a:ext cx="4908240" cy="1918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1"/>
          <p:cNvSpPr txBox="1">
            <a:spLocks noGrp="1"/>
          </p:cNvSpPr>
          <p:nvPr>
            <p:ph type="body" idx="2"/>
          </p:nvPr>
        </p:nvSpPr>
        <p:spPr>
          <a:xfrm>
            <a:off x="6251400" y="1845720"/>
            <a:ext cx="4908240" cy="1918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1"/>
          <p:cNvSpPr txBox="1">
            <a:spLocks noGrp="1"/>
          </p:cNvSpPr>
          <p:nvPr>
            <p:ph type="body" idx="3"/>
          </p:nvPr>
        </p:nvSpPr>
        <p:spPr>
          <a:xfrm>
            <a:off x="1097280" y="3947040"/>
            <a:ext cx="10058040" cy="1918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Content over Content" type="objOverTx">
  <p:cSld name="OBJECT_OVER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1097280" y="1845720"/>
            <a:ext cx="10058040" cy="1918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2"/>
          <p:cNvSpPr txBox="1">
            <a:spLocks noGrp="1"/>
          </p:cNvSpPr>
          <p:nvPr>
            <p:ph type="body" idx="2"/>
          </p:nvPr>
        </p:nvSpPr>
        <p:spPr>
          <a:xfrm>
            <a:off x="1097280" y="3947040"/>
            <a:ext cx="10058040" cy="1918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4 Content" type="fourObj">
  <p:cSld name="FOUR_OBJECTS">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1097280" y="1845720"/>
            <a:ext cx="4908240" cy="1918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body" idx="2"/>
          </p:nvPr>
        </p:nvSpPr>
        <p:spPr>
          <a:xfrm>
            <a:off x="6251400" y="1845720"/>
            <a:ext cx="4908240" cy="1918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3"/>
          <p:cNvSpPr txBox="1">
            <a:spLocks noGrp="1"/>
          </p:cNvSpPr>
          <p:nvPr>
            <p:ph type="body" idx="3"/>
          </p:nvPr>
        </p:nvSpPr>
        <p:spPr>
          <a:xfrm>
            <a:off x="1097280" y="3947040"/>
            <a:ext cx="4908240" cy="1918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3"/>
          <p:cNvSpPr txBox="1">
            <a:spLocks noGrp="1"/>
          </p:cNvSpPr>
          <p:nvPr>
            <p:ph type="body" idx="4"/>
          </p:nvPr>
        </p:nvSpPr>
        <p:spPr>
          <a:xfrm>
            <a:off x="6251400" y="3947040"/>
            <a:ext cx="4908240" cy="1918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6 Content">
  <p:cSld name="Title, 6 Content">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4"/>
          <p:cNvSpPr txBox="1">
            <a:spLocks noGrp="1"/>
          </p:cNvSpPr>
          <p:nvPr>
            <p:ph type="body" idx="1"/>
          </p:nvPr>
        </p:nvSpPr>
        <p:spPr>
          <a:xfrm>
            <a:off x="1097280" y="1845720"/>
            <a:ext cx="3238560" cy="1918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4"/>
          <p:cNvSpPr txBox="1">
            <a:spLocks noGrp="1"/>
          </p:cNvSpPr>
          <p:nvPr>
            <p:ph type="body" idx="2"/>
          </p:nvPr>
        </p:nvSpPr>
        <p:spPr>
          <a:xfrm>
            <a:off x="4498200" y="1845720"/>
            <a:ext cx="3238560" cy="1918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4"/>
          <p:cNvSpPr txBox="1">
            <a:spLocks noGrp="1"/>
          </p:cNvSpPr>
          <p:nvPr>
            <p:ph type="body" idx="3"/>
          </p:nvPr>
        </p:nvSpPr>
        <p:spPr>
          <a:xfrm>
            <a:off x="7899120" y="1845720"/>
            <a:ext cx="3238560" cy="1918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4"/>
          <p:cNvSpPr txBox="1">
            <a:spLocks noGrp="1"/>
          </p:cNvSpPr>
          <p:nvPr>
            <p:ph type="body" idx="4"/>
          </p:nvPr>
        </p:nvSpPr>
        <p:spPr>
          <a:xfrm>
            <a:off x="1097280" y="3947040"/>
            <a:ext cx="3238560" cy="1918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4"/>
          <p:cNvSpPr txBox="1">
            <a:spLocks noGrp="1"/>
          </p:cNvSpPr>
          <p:nvPr>
            <p:ph type="body" idx="5"/>
          </p:nvPr>
        </p:nvSpPr>
        <p:spPr>
          <a:xfrm>
            <a:off x="4498200" y="3947040"/>
            <a:ext cx="3238560" cy="1918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body" idx="6"/>
          </p:nvPr>
        </p:nvSpPr>
        <p:spPr>
          <a:xfrm>
            <a:off x="7899120" y="3947040"/>
            <a:ext cx="3238560" cy="1918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Content">
  <p:cSld name="Title, Conten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1097280" y="1845720"/>
            <a:ext cx="10058040" cy="4023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Slide" type="blank">
  <p:cSld name="BLANK">
    <p:spTree>
      <p:nvGrpSpPr>
        <p:cNvPr id="1" name="Shape 2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x">
  <p:cSld name="TITLE_AND_BODY">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subTitle" idx="1"/>
          </p:nvPr>
        </p:nvSpPr>
        <p:spPr>
          <a:xfrm>
            <a:off x="1097280" y="1845720"/>
            <a:ext cx="10058040" cy="40230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2 Content" type="twoObj">
  <p:cSld name="TWO_OBJECTS">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1097280" y="1845720"/>
            <a:ext cx="4908240" cy="4023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6"/>
          <p:cNvSpPr txBox="1">
            <a:spLocks noGrp="1"/>
          </p:cNvSpPr>
          <p:nvPr>
            <p:ph type="body" idx="2"/>
          </p:nvPr>
        </p:nvSpPr>
        <p:spPr>
          <a:xfrm>
            <a:off x="6251400" y="1845720"/>
            <a:ext cx="4908240" cy="4023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entered Text" type="objOnly">
  <p:cSld name="OBJECT_ONLY">
    <p:spTree>
      <p:nvGrpSpPr>
        <p:cNvPr id="1" name="Shape 37"/>
        <p:cNvGrpSpPr/>
        <p:nvPr/>
      </p:nvGrpSpPr>
      <p:grpSpPr>
        <a:xfrm>
          <a:off x="0" y="0"/>
          <a:ext cx="0" cy="0"/>
          <a:chOff x="0" y="0"/>
          <a:chExt cx="0" cy="0"/>
        </a:xfrm>
      </p:grpSpPr>
      <p:sp>
        <p:nvSpPr>
          <p:cNvPr id="38" name="Google Shape;38;p8"/>
          <p:cNvSpPr txBox="1">
            <a:spLocks noGrp="1"/>
          </p:cNvSpPr>
          <p:nvPr>
            <p:ph type="subTitle" idx="1"/>
          </p:nvPr>
        </p:nvSpPr>
        <p:spPr>
          <a:xfrm>
            <a:off x="1097280" y="286560"/>
            <a:ext cx="10058040" cy="672480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2 Content and Content" type="twoObjAndObj">
  <p:cSld name="TWO_OBJECTS_AND_OBJECT">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1097280" y="1845720"/>
            <a:ext cx="4908240" cy="1918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9"/>
          <p:cNvSpPr txBox="1">
            <a:spLocks noGrp="1"/>
          </p:cNvSpPr>
          <p:nvPr>
            <p:ph type="body" idx="2"/>
          </p:nvPr>
        </p:nvSpPr>
        <p:spPr>
          <a:xfrm>
            <a:off x="6251400" y="1845720"/>
            <a:ext cx="4908240" cy="4023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9"/>
          <p:cNvSpPr txBox="1">
            <a:spLocks noGrp="1"/>
          </p:cNvSpPr>
          <p:nvPr>
            <p:ph type="body" idx="3"/>
          </p:nvPr>
        </p:nvSpPr>
        <p:spPr>
          <a:xfrm>
            <a:off x="1097280" y="3947040"/>
            <a:ext cx="4908240" cy="1918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Content and 2 Content" type="objAndTwoObj">
  <p:cSld name="OBJECT_AND_TWO_OBJECTS">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1097280" y="286560"/>
            <a:ext cx="10058040" cy="1450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0"/>
          <p:cNvSpPr txBox="1">
            <a:spLocks noGrp="1"/>
          </p:cNvSpPr>
          <p:nvPr>
            <p:ph type="body" idx="1"/>
          </p:nvPr>
        </p:nvSpPr>
        <p:spPr>
          <a:xfrm>
            <a:off x="1097280" y="1845720"/>
            <a:ext cx="4908240" cy="40230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0"/>
          <p:cNvSpPr txBox="1">
            <a:spLocks noGrp="1"/>
          </p:cNvSpPr>
          <p:nvPr>
            <p:ph type="body" idx="2"/>
          </p:nvPr>
        </p:nvSpPr>
        <p:spPr>
          <a:xfrm>
            <a:off x="6251400" y="1845720"/>
            <a:ext cx="4908240" cy="1918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0"/>
          <p:cNvSpPr txBox="1">
            <a:spLocks noGrp="1"/>
          </p:cNvSpPr>
          <p:nvPr>
            <p:ph type="body" idx="3"/>
          </p:nvPr>
        </p:nvSpPr>
        <p:spPr>
          <a:xfrm>
            <a:off x="6251400" y="3947040"/>
            <a:ext cx="4908240" cy="1918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5A5A5"/>
        </a:solidFill>
        <a:effectLst/>
      </p:bgPr>
    </p:bg>
    <p:spTree>
      <p:nvGrpSpPr>
        <p:cNvPr id="1" name="Shape 9"/>
        <p:cNvGrpSpPr/>
        <p:nvPr/>
      </p:nvGrpSpPr>
      <p:grpSpPr>
        <a:xfrm>
          <a:off x="0" y="0"/>
          <a:ext cx="0" cy="0"/>
          <a:chOff x="0" y="0"/>
          <a:chExt cx="0" cy="0"/>
        </a:xfrm>
      </p:grpSpPr>
      <p:sp>
        <p:nvSpPr>
          <p:cNvPr id="10" name="Google Shape;10;p1"/>
          <p:cNvSpPr/>
          <p:nvPr/>
        </p:nvSpPr>
        <p:spPr>
          <a:xfrm>
            <a:off x="0" y="6400800"/>
            <a:ext cx="12191760" cy="4568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6334200"/>
            <a:ext cx="12191760" cy="655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1"/>
          <p:cNvCxnSpPr/>
          <p:nvPr/>
        </p:nvCxnSpPr>
        <p:spPr>
          <a:xfrm>
            <a:off x="1193400" y="1737720"/>
            <a:ext cx="9966960" cy="360"/>
          </a:xfrm>
          <a:prstGeom prst="straightConnector1">
            <a:avLst/>
          </a:prstGeom>
          <a:noFill/>
          <a:ln w="9525" cap="flat" cmpd="sng">
            <a:solidFill>
              <a:srgbClr val="7F7F7F"/>
            </a:solidFill>
            <a:prstDash val="solid"/>
            <a:round/>
            <a:headEnd type="none" w="sm" len="sm"/>
            <a:tailEnd type="none" w="sm" len="sm"/>
          </a:ln>
        </p:spPr>
      </p:cxnSp>
      <p:sp>
        <p:nvSpPr>
          <p:cNvPr id="13" name="Google Shape;13;p1"/>
          <p:cNvSpPr txBox="1">
            <a:spLocks noGrp="1"/>
          </p:cNvSpPr>
          <p:nvPr>
            <p:ph type="title"/>
          </p:nvPr>
        </p:nvSpPr>
        <p:spPr>
          <a:xfrm>
            <a:off x="1097280" y="286560"/>
            <a:ext cx="10058040" cy="145044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
          <p:cNvSpPr txBox="1">
            <a:spLocks noGrp="1"/>
          </p:cNvSpPr>
          <p:nvPr>
            <p:ph type="body" idx="1"/>
          </p:nvPr>
        </p:nvSpPr>
        <p:spPr>
          <a:xfrm>
            <a:off x="1097280" y="1845720"/>
            <a:ext cx="10058040" cy="4023000"/>
          </a:xfrm>
          <a:prstGeom prst="rect">
            <a:avLst/>
          </a:prstGeom>
          <a:noFill/>
          <a:ln>
            <a:noFill/>
          </a:ln>
        </p:spPr>
        <p:txBody>
          <a:bodyPr spcFirstLastPara="1" wrap="square" lIns="0" tIns="45700" rIns="0"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dt" idx="10"/>
          </p:nvPr>
        </p:nvSpPr>
        <p:spPr>
          <a:xfrm>
            <a:off x="1097280" y="6459840"/>
            <a:ext cx="24717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1"/>
          <p:cNvSpPr txBox="1">
            <a:spLocks noGrp="1"/>
          </p:cNvSpPr>
          <p:nvPr>
            <p:ph type="ftr" idx="11"/>
          </p:nvPr>
        </p:nvSpPr>
        <p:spPr>
          <a:xfrm>
            <a:off x="3686040" y="6459840"/>
            <a:ext cx="48225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sldNum" idx="12"/>
          </p:nvPr>
        </p:nvSpPr>
        <p:spPr>
          <a:xfrm>
            <a:off x="9900360" y="6459840"/>
            <a:ext cx="131184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5.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1869593" y="1133475"/>
            <a:ext cx="8757613" cy="474874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800"/>
              <a:buFont typeface="Arial"/>
              <a:buNone/>
            </a:pPr>
            <a:r>
              <a:rPr lang="en-US" sz="2800" b="1" dirty="0">
                <a:solidFill>
                  <a:schemeClr val="dk1"/>
                </a:solidFill>
                <a:latin typeface="Arial"/>
                <a:ea typeface="Arial"/>
                <a:cs typeface="Arial"/>
                <a:sym typeface="Arial"/>
              </a:rPr>
              <a:t>LECTURE ID	       :18B11CS311STL09</a:t>
            </a:r>
            <a:br>
              <a:rPr lang="en-US" sz="2800" b="1" dirty="0">
                <a:solidFill>
                  <a:schemeClr val="dk1"/>
                </a:solidFill>
                <a:latin typeface="Arial"/>
                <a:ea typeface="Arial"/>
                <a:cs typeface="Arial"/>
                <a:sym typeface="Arial"/>
              </a:rPr>
            </a:br>
            <a:br>
              <a:rPr lang="en-US" sz="2800" b="1" dirty="0">
                <a:solidFill>
                  <a:schemeClr val="dk1"/>
                </a:solidFill>
                <a:latin typeface="Arial"/>
                <a:ea typeface="Arial"/>
                <a:cs typeface="Arial"/>
                <a:sym typeface="Arial"/>
              </a:rPr>
            </a:br>
            <a:r>
              <a:rPr lang="en-US" sz="2800" b="1" dirty="0">
                <a:solidFill>
                  <a:schemeClr val="dk1"/>
                </a:solidFill>
                <a:latin typeface="Arial"/>
                <a:ea typeface="Arial"/>
                <a:cs typeface="Arial"/>
                <a:sym typeface="Arial"/>
              </a:rPr>
              <a:t>PROGRAMME           : B.Tech.</a:t>
            </a:r>
            <a:br>
              <a:rPr lang="en-US" sz="2800" b="1" dirty="0">
                <a:solidFill>
                  <a:schemeClr val="dk1"/>
                </a:solidFill>
                <a:latin typeface="Arial"/>
                <a:ea typeface="Arial"/>
                <a:cs typeface="Arial"/>
                <a:sym typeface="Arial"/>
              </a:rPr>
            </a:br>
            <a:br>
              <a:rPr lang="en-US" sz="2800" b="1" dirty="0">
                <a:solidFill>
                  <a:schemeClr val="dk1"/>
                </a:solidFill>
                <a:latin typeface="Arial"/>
                <a:ea typeface="Arial"/>
                <a:cs typeface="Arial"/>
                <a:sym typeface="Arial"/>
              </a:rPr>
            </a:br>
            <a:r>
              <a:rPr lang="en-US" sz="2800" b="1" dirty="0">
                <a:solidFill>
                  <a:schemeClr val="dk1"/>
                </a:solidFill>
                <a:latin typeface="Arial"/>
                <a:ea typeface="Arial"/>
                <a:cs typeface="Arial"/>
                <a:sym typeface="Arial"/>
              </a:rPr>
              <a:t>COURSE TITLE 	       : Computer Networks and</a:t>
            </a:r>
            <a:br>
              <a:rPr lang="en-US" sz="2800" b="1" dirty="0">
                <a:solidFill>
                  <a:schemeClr val="dk1"/>
                </a:solidFill>
                <a:latin typeface="Arial"/>
                <a:ea typeface="Arial"/>
                <a:cs typeface="Arial"/>
                <a:sym typeface="Arial"/>
              </a:rPr>
            </a:br>
            <a:r>
              <a:rPr lang="en-US" sz="2800" b="1" dirty="0">
                <a:solidFill>
                  <a:schemeClr val="dk1"/>
                </a:solidFill>
                <a:latin typeface="Arial"/>
                <a:ea typeface="Arial"/>
                <a:cs typeface="Arial"/>
                <a:sym typeface="Arial"/>
              </a:rPr>
              <a:t>                                     Internet of Things</a:t>
            </a:r>
            <a:br>
              <a:rPr lang="en-US" sz="2800" b="1" dirty="0">
                <a:solidFill>
                  <a:schemeClr val="dk1"/>
                </a:solidFill>
                <a:latin typeface="Arial"/>
                <a:ea typeface="Arial"/>
                <a:cs typeface="Arial"/>
                <a:sym typeface="Arial"/>
              </a:rPr>
            </a:br>
            <a:br>
              <a:rPr lang="en-US" sz="2800" b="1" dirty="0">
                <a:solidFill>
                  <a:schemeClr val="dk1"/>
                </a:solidFill>
                <a:latin typeface="Arial"/>
                <a:ea typeface="Arial"/>
                <a:cs typeface="Arial"/>
                <a:sym typeface="Arial"/>
              </a:rPr>
            </a:br>
            <a:r>
              <a:rPr lang="en-US" sz="2800" b="1" dirty="0">
                <a:solidFill>
                  <a:schemeClr val="dk1"/>
                </a:solidFill>
                <a:latin typeface="Arial"/>
                <a:ea typeface="Arial"/>
                <a:cs typeface="Arial"/>
                <a:sym typeface="Arial"/>
              </a:rPr>
              <a:t>LECTURE TITLE       : Introduction to Internet of 					Things (IoT)</a:t>
            </a:r>
            <a:br>
              <a:rPr lang="en-US" sz="2800" b="1" dirty="0">
                <a:solidFill>
                  <a:schemeClr val="dk1"/>
                </a:solidFill>
                <a:latin typeface="Arial"/>
                <a:ea typeface="Arial"/>
                <a:cs typeface="Arial"/>
                <a:sym typeface="Arial"/>
              </a:rPr>
            </a:br>
            <a:br>
              <a:rPr lang="en-US" sz="2800" b="1" dirty="0">
                <a:solidFill>
                  <a:schemeClr val="dk1"/>
                </a:solidFill>
                <a:latin typeface="Arial"/>
                <a:ea typeface="Arial"/>
                <a:cs typeface="Arial"/>
                <a:sym typeface="Arial"/>
              </a:rPr>
            </a:br>
            <a:r>
              <a:rPr lang="en-US" sz="2800" b="1" dirty="0">
                <a:solidFill>
                  <a:schemeClr val="dk1"/>
                </a:solidFill>
                <a:latin typeface="Arial"/>
                <a:ea typeface="Arial"/>
                <a:cs typeface="Arial"/>
                <a:sym typeface="Arial"/>
              </a:rPr>
              <a:t>FACULTY NAME      : Dr. </a:t>
            </a:r>
            <a:r>
              <a:rPr lang="en-US" sz="2800" b="1" dirty="0" err="1">
                <a:solidFill>
                  <a:schemeClr val="dk1"/>
                </a:solidFill>
                <a:latin typeface="Arial"/>
                <a:ea typeface="Arial"/>
                <a:cs typeface="Arial"/>
                <a:sym typeface="Arial"/>
              </a:rPr>
              <a:t>Shobhit</a:t>
            </a:r>
            <a:r>
              <a:rPr lang="en-US" sz="2800" b="1" dirty="0">
                <a:solidFill>
                  <a:schemeClr val="dk1"/>
                </a:solidFill>
                <a:latin typeface="Arial"/>
                <a:ea typeface="Arial"/>
                <a:cs typeface="Arial"/>
                <a:sym typeface="Arial"/>
              </a:rPr>
              <a:t> Tyagi</a:t>
            </a:r>
            <a:br>
              <a:rPr lang="en-US" sz="2800" b="1" dirty="0">
                <a:solidFill>
                  <a:schemeClr val="dk1"/>
                </a:solidFill>
                <a:highlight>
                  <a:srgbClr val="000000"/>
                </a:highlight>
                <a:latin typeface="Arial"/>
                <a:ea typeface="Arial"/>
                <a:cs typeface="Arial"/>
                <a:sym typeface="Arial"/>
              </a:rPr>
            </a:br>
            <a:endParaRPr sz="2800" b="1" dirty="0">
              <a:solidFill>
                <a:schemeClr val="dk1"/>
              </a:solidFill>
              <a:highlight>
                <a:srgbClr val="000000"/>
              </a:highlight>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0" y="38476"/>
            <a:ext cx="12192000" cy="67272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a:solidFill>
                  <a:srgbClr val="5A0000"/>
                </a:solidFill>
                <a:latin typeface="Arial"/>
                <a:ea typeface="Arial"/>
                <a:cs typeface="Arial"/>
                <a:sym typeface="Arial"/>
              </a:rPr>
              <a:t>IoT : Layered Architecture</a:t>
            </a:r>
            <a:endParaRPr sz="4000" b="1">
              <a:solidFill>
                <a:srgbClr val="5A0000"/>
              </a:solidFill>
              <a:latin typeface="Arial"/>
              <a:ea typeface="Arial"/>
              <a:cs typeface="Arial"/>
              <a:sym typeface="Arial"/>
            </a:endParaRPr>
          </a:p>
        </p:txBody>
      </p:sp>
      <p:pic>
        <p:nvPicPr>
          <p:cNvPr id="128" name="Google Shape;128;p23"/>
          <p:cNvPicPr preferRelativeResize="0"/>
          <p:nvPr/>
        </p:nvPicPr>
        <p:blipFill rotWithShape="1">
          <a:blip r:embed="rId3">
            <a:alphaModFix/>
            <a:extLst>
              <a:ext uri="{BEBA8EAE-BF5A-486C-A8C5-ECC9F3942E4B}">
                <a14:imgProps xmlns:a14="http://schemas.microsoft.com/office/drawing/2010/main">
                  <a14:imgLayer r:embed="rId4">
                    <a14:imgEffect>
                      <a14:brightnessContrast bright="-40000" contrast="-20000"/>
                    </a14:imgEffect>
                  </a14:imgLayer>
                </a14:imgProps>
              </a:ext>
            </a:extLst>
          </a:blip>
          <a:srcRect/>
          <a:stretch/>
        </p:blipFill>
        <p:spPr>
          <a:xfrm>
            <a:off x="3518621" y="1436975"/>
            <a:ext cx="7423872" cy="48249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0" y="38476"/>
            <a:ext cx="12192000" cy="67272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a:solidFill>
                  <a:srgbClr val="5A0000"/>
                </a:solidFill>
                <a:latin typeface="Arial"/>
                <a:ea typeface="Arial"/>
                <a:cs typeface="Arial"/>
                <a:sym typeface="Arial"/>
              </a:rPr>
              <a:t>IoT : Working</a:t>
            </a:r>
            <a:endParaRPr sz="4000" b="1">
              <a:solidFill>
                <a:srgbClr val="5A0000"/>
              </a:solidFill>
              <a:latin typeface="Arial"/>
              <a:ea typeface="Arial"/>
              <a:cs typeface="Arial"/>
              <a:sym typeface="Arial"/>
            </a:endParaRPr>
          </a:p>
        </p:txBody>
      </p:sp>
      <p:pic>
        <p:nvPicPr>
          <p:cNvPr id="134" name="Google Shape;134;p24"/>
          <p:cNvPicPr preferRelativeResize="0"/>
          <p:nvPr/>
        </p:nvPicPr>
        <p:blipFill rotWithShape="1">
          <a:blip r:embed="rId3">
            <a:alphaModFix/>
          </a:blip>
          <a:srcRect/>
          <a:stretch/>
        </p:blipFill>
        <p:spPr>
          <a:xfrm>
            <a:off x="3000375" y="6972858"/>
            <a:ext cx="4002591" cy="1424131"/>
          </a:xfrm>
          <a:prstGeom prst="rect">
            <a:avLst/>
          </a:prstGeom>
          <a:noFill/>
          <a:ln>
            <a:noFill/>
          </a:ln>
        </p:spPr>
      </p:pic>
      <p:sp>
        <p:nvSpPr>
          <p:cNvPr id="135" name="Google Shape;135;p24"/>
          <p:cNvSpPr/>
          <p:nvPr/>
        </p:nvSpPr>
        <p:spPr>
          <a:xfrm>
            <a:off x="2819400" y="4588929"/>
            <a:ext cx="9220200" cy="185036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i="0" u="none" strike="noStrike" cap="none" dirty="0">
                <a:solidFill>
                  <a:schemeClr val="dk1"/>
                </a:solidFill>
                <a:latin typeface="Arial"/>
                <a:ea typeface="Arial"/>
                <a:cs typeface="Arial"/>
                <a:sym typeface="Arial"/>
              </a:rPr>
              <a:t>Sensor closely monitor the environmental changes and forward the information to its base station device, which is further transferred to the cloud or processing center.</a:t>
            </a:r>
            <a:endParaRPr sz="2800" b="1" dirty="0">
              <a:solidFill>
                <a:schemeClr val="dk1"/>
              </a:solidFill>
              <a:latin typeface="Arial"/>
              <a:ea typeface="Arial"/>
              <a:cs typeface="Arial"/>
              <a:sym typeface="Arial"/>
            </a:endParaRPr>
          </a:p>
        </p:txBody>
      </p:sp>
      <p:grpSp>
        <p:nvGrpSpPr>
          <p:cNvPr id="5" name="Group 4">
            <a:extLst>
              <a:ext uri="{FF2B5EF4-FFF2-40B4-BE49-F238E27FC236}">
                <a16:creationId xmlns:a16="http://schemas.microsoft.com/office/drawing/2014/main" id="{536D09B8-17F9-4E9D-9B1E-41355FBD670C}"/>
              </a:ext>
            </a:extLst>
          </p:cNvPr>
          <p:cNvGrpSpPr/>
          <p:nvPr/>
        </p:nvGrpSpPr>
        <p:grpSpPr>
          <a:xfrm>
            <a:off x="1633539" y="1244767"/>
            <a:ext cx="10306047" cy="2790825"/>
            <a:chOff x="1614489" y="1097973"/>
            <a:chExt cx="10306047" cy="2790825"/>
          </a:xfrm>
        </p:grpSpPr>
        <p:sp>
          <p:nvSpPr>
            <p:cNvPr id="2" name="Rectangle 1">
              <a:extLst>
                <a:ext uri="{FF2B5EF4-FFF2-40B4-BE49-F238E27FC236}">
                  <a16:creationId xmlns:a16="http://schemas.microsoft.com/office/drawing/2014/main" id="{4C6F955F-40A5-4B25-9D0C-8742E7E0157A}"/>
                </a:ext>
              </a:extLst>
            </p:cNvPr>
            <p:cNvSpPr/>
            <p:nvPr/>
          </p:nvSpPr>
          <p:spPr>
            <a:xfrm>
              <a:off x="1614489" y="1097973"/>
              <a:ext cx="2547937" cy="2790825"/>
            </a:xfrm>
            <a:prstGeom prst="rect">
              <a:avLst/>
            </a:prstGeom>
            <a:solidFill>
              <a:srgbClr val="8AA2B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Sensors</a:t>
              </a:r>
            </a:p>
            <a:p>
              <a:pPr algn="ctr"/>
              <a:endParaRPr lang="en-US" sz="2000" b="1" dirty="0">
                <a:solidFill>
                  <a:schemeClr val="tx1"/>
                </a:solidFill>
              </a:endParaRPr>
            </a:p>
            <a:p>
              <a:pPr algn="ctr"/>
              <a:endParaRPr lang="en-US" sz="2000" b="1" dirty="0">
                <a:solidFill>
                  <a:schemeClr val="tx1"/>
                </a:solidFill>
              </a:endParaRPr>
            </a:p>
            <a:p>
              <a:r>
                <a:rPr lang="en-US" sz="2000" b="1" dirty="0">
                  <a:solidFill>
                    <a:schemeClr val="tx1"/>
                  </a:solidFill>
                </a:rPr>
                <a:t>Real world data is collected using sensors</a:t>
              </a:r>
            </a:p>
          </p:txBody>
        </p:sp>
        <p:sp>
          <p:nvSpPr>
            <p:cNvPr id="6" name="Rectangle 5">
              <a:extLst>
                <a:ext uri="{FF2B5EF4-FFF2-40B4-BE49-F238E27FC236}">
                  <a16:creationId xmlns:a16="http://schemas.microsoft.com/office/drawing/2014/main" id="{6D0544A3-3F9B-43C2-BB26-1ED854E91FFA}"/>
                </a:ext>
              </a:extLst>
            </p:cNvPr>
            <p:cNvSpPr/>
            <p:nvPr/>
          </p:nvSpPr>
          <p:spPr>
            <a:xfrm>
              <a:off x="4424363" y="1097973"/>
              <a:ext cx="4500562" cy="2790825"/>
            </a:xfrm>
            <a:prstGeom prst="rect">
              <a:avLst/>
            </a:prstGeom>
            <a:solidFill>
              <a:srgbClr val="8AA2B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Device</a:t>
              </a:r>
            </a:p>
            <a:p>
              <a:pPr algn="ctr"/>
              <a:endParaRPr lang="en-US" sz="2000" b="1" dirty="0">
                <a:solidFill>
                  <a:schemeClr val="tx1"/>
                </a:solidFill>
              </a:endParaRPr>
            </a:p>
            <a:p>
              <a:pPr algn="ctr"/>
              <a:endParaRPr lang="en-US" sz="2000" b="1" dirty="0">
                <a:solidFill>
                  <a:schemeClr val="tx1"/>
                </a:solidFill>
              </a:endParaRPr>
            </a:p>
            <a:p>
              <a:r>
                <a:rPr lang="en-US" sz="2000" b="1" dirty="0">
                  <a:solidFill>
                    <a:schemeClr val="tx1"/>
                  </a:solidFill>
                </a:rPr>
                <a:t>Devices collect data from sensors, then send it to the cloud.</a:t>
              </a:r>
            </a:p>
          </p:txBody>
        </p:sp>
        <p:sp>
          <p:nvSpPr>
            <p:cNvPr id="3" name="Arrow: Right 2">
              <a:extLst>
                <a:ext uri="{FF2B5EF4-FFF2-40B4-BE49-F238E27FC236}">
                  <a16:creationId xmlns:a16="http://schemas.microsoft.com/office/drawing/2014/main" id="{AECFBA05-2598-4044-B76F-B02F224C9294}"/>
                </a:ext>
              </a:extLst>
            </p:cNvPr>
            <p:cNvSpPr/>
            <p:nvPr/>
          </p:nvSpPr>
          <p:spPr>
            <a:xfrm>
              <a:off x="8224837" y="2855750"/>
              <a:ext cx="1190625" cy="428625"/>
            </a:xfrm>
            <a:prstGeom prst="rightArrow">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loud 3">
              <a:extLst>
                <a:ext uri="{FF2B5EF4-FFF2-40B4-BE49-F238E27FC236}">
                  <a16:creationId xmlns:a16="http://schemas.microsoft.com/office/drawing/2014/main" id="{9BF96C65-D8B1-4B1C-890C-6F1C52DF27AB}"/>
                </a:ext>
              </a:extLst>
            </p:cNvPr>
            <p:cNvSpPr/>
            <p:nvPr/>
          </p:nvSpPr>
          <p:spPr>
            <a:xfrm>
              <a:off x="9448799" y="2336511"/>
              <a:ext cx="2471737" cy="1285875"/>
            </a:xfrm>
            <a:prstGeom prst="cloud">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3A0AFB8E-7C6B-4081-A97F-0488D945F20E}"/>
                </a:ext>
              </a:extLst>
            </p:cNvPr>
            <p:cNvSpPr/>
            <p:nvPr/>
          </p:nvSpPr>
          <p:spPr>
            <a:xfrm>
              <a:off x="3600450" y="2855750"/>
              <a:ext cx="1190625" cy="428625"/>
            </a:xfrm>
            <a:prstGeom prst="rightArrow">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0" y="38476"/>
            <a:ext cx="12192000" cy="67272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a:solidFill>
                  <a:srgbClr val="5A0000"/>
                </a:solidFill>
                <a:latin typeface="Arial"/>
                <a:ea typeface="Arial"/>
                <a:cs typeface="Arial"/>
                <a:sym typeface="Arial"/>
              </a:rPr>
              <a:t>IoT : Working Together</a:t>
            </a:r>
            <a:endParaRPr sz="4000" b="1">
              <a:solidFill>
                <a:srgbClr val="5A0000"/>
              </a:solidFill>
              <a:latin typeface="Arial"/>
              <a:ea typeface="Arial"/>
              <a:cs typeface="Arial"/>
              <a:sym typeface="Arial"/>
            </a:endParaRPr>
          </a:p>
        </p:txBody>
      </p:sp>
      <p:pic>
        <p:nvPicPr>
          <p:cNvPr id="141" name="Google Shape;141;p25"/>
          <p:cNvPicPr preferRelativeResize="0"/>
          <p:nvPr/>
        </p:nvPicPr>
        <p:blipFill rotWithShape="1">
          <a:blip r:embed="rId3">
            <a:alphaModFix/>
            <a:extLst>
              <a:ext uri="{BEBA8EAE-BF5A-486C-A8C5-ECC9F3942E4B}">
                <a14:imgProps xmlns:a14="http://schemas.microsoft.com/office/drawing/2010/main">
                  <a14:imgLayer r:embed="rId4">
                    <a14:imgEffect>
                      <a14:brightnessContrast bright="-40000" contrast="-20000"/>
                    </a14:imgEffect>
                  </a14:imgLayer>
                </a14:imgProps>
              </a:ext>
            </a:extLst>
          </a:blip>
          <a:srcRect/>
          <a:stretch/>
        </p:blipFill>
        <p:spPr>
          <a:xfrm>
            <a:off x="3520353" y="1758011"/>
            <a:ext cx="7711375" cy="33419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0" y="38476"/>
            <a:ext cx="12192000" cy="67272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a:solidFill>
                  <a:srgbClr val="5A0000"/>
                </a:solidFill>
                <a:latin typeface="Arial"/>
                <a:ea typeface="Arial"/>
                <a:cs typeface="Arial"/>
                <a:sym typeface="Arial"/>
              </a:rPr>
              <a:t>IoT Reference Model</a:t>
            </a:r>
            <a:endParaRPr sz="4000" b="1">
              <a:solidFill>
                <a:srgbClr val="5A0000"/>
              </a:solidFill>
              <a:latin typeface="Arial"/>
              <a:ea typeface="Arial"/>
              <a:cs typeface="Arial"/>
              <a:sym typeface="Arial"/>
            </a:endParaRPr>
          </a:p>
        </p:txBody>
      </p:sp>
      <p:pic>
        <p:nvPicPr>
          <p:cNvPr id="147" name="Google Shape;147;p26"/>
          <p:cNvPicPr preferRelativeResize="0"/>
          <p:nvPr/>
        </p:nvPicPr>
        <p:blipFill rotWithShape="1">
          <a:blip r:embed="rId3">
            <a:alphaModFix/>
            <a:extLst>
              <a:ext uri="{BEBA8EAE-BF5A-486C-A8C5-ECC9F3942E4B}">
                <a14:imgProps xmlns:a14="http://schemas.microsoft.com/office/drawing/2010/main">
                  <a14:imgLayer r:embed="rId4">
                    <a14:imgEffect>
                      <a14:brightnessContrast bright="-40000" contrast="-20000"/>
                    </a14:imgEffect>
                  </a14:imgLayer>
                </a14:imgProps>
              </a:ext>
            </a:extLst>
          </a:blip>
          <a:srcRect/>
          <a:stretch/>
        </p:blipFill>
        <p:spPr>
          <a:xfrm>
            <a:off x="4347296" y="711199"/>
            <a:ext cx="7594457" cy="4376260"/>
          </a:xfrm>
          <a:prstGeom prst="rect">
            <a:avLst/>
          </a:prstGeom>
          <a:noFill/>
          <a:ln>
            <a:noFill/>
          </a:ln>
        </p:spPr>
      </p:pic>
      <p:sp>
        <p:nvSpPr>
          <p:cNvPr id="148" name="Google Shape;148;p26"/>
          <p:cNvSpPr/>
          <p:nvPr/>
        </p:nvSpPr>
        <p:spPr>
          <a:xfrm>
            <a:off x="3352800" y="5544949"/>
            <a:ext cx="8686800" cy="1093976"/>
          </a:xfrm>
          <a:prstGeom prst="rect">
            <a:avLst/>
          </a:prstGeom>
          <a:noFill/>
          <a:ln>
            <a:noFill/>
          </a:ln>
        </p:spPr>
        <p:txBody>
          <a:bodyPr spcFirstLastPara="1" wrap="square" lIns="91425" tIns="45700" rIns="91425" bIns="45700" anchor="t" anchorCtr="0">
            <a:noAutofit/>
          </a:bodyPr>
          <a:lstStyle/>
          <a:p>
            <a:pPr marL="0" marR="0" lvl="0" indent="0" algn="l" rtl="0">
              <a:lnSpc>
                <a:spcPts val="2800"/>
              </a:lnSpc>
              <a:spcBef>
                <a:spcPts val="0"/>
              </a:spcBef>
              <a:spcAft>
                <a:spcPts val="0"/>
              </a:spcAft>
              <a:buNone/>
            </a:pPr>
            <a:r>
              <a:rPr lang="en-US" sz="2800" b="1" dirty="0">
                <a:solidFill>
                  <a:schemeClr val="dk1"/>
                </a:solidFill>
                <a:latin typeface="Arial"/>
                <a:ea typeface="Arial"/>
                <a:cs typeface="Arial"/>
                <a:sym typeface="Arial"/>
              </a:rPr>
              <a:t>IoT world Forum proposed a reference model to provide the introductory walk through to develop the IoT applications. </a:t>
            </a:r>
            <a:endParaRPr sz="28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0" y="38476"/>
            <a:ext cx="12192000" cy="67272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a:solidFill>
                  <a:srgbClr val="5A0000"/>
                </a:solidFill>
                <a:latin typeface="Arial"/>
                <a:ea typeface="Arial"/>
                <a:cs typeface="Arial"/>
                <a:sym typeface="Arial"/>
              </a:rPr>
              <a:t>IoT Reference Model</a:t>
            </a:r>
            <a:endParaRPr sz="4000" b="1">
              <a:solidFill>
                <a:srgbClr val="5A0000"/>
              </a:solidFill>
              <a:latin typeface="Arial"/>
              <a:ea typeface="Arial"/>
              <a:cs typeface="Arial"/>
              <a:sym typeface="Arial"/>
            </a:endParaRPr>
          </a:p>
        </p:txBody>
      </p:sp>
      <p:sp>
        <p:nvSpPr>
          <p:cNvPr id="154" name="Google Shape;154;p27"/>
          <p:cNvSpPr/>
          <p:nvPr/>
        </p:nvSpPr>
        <p:spPr>
          <a:xfrm>
            <a:off x="3352800" y="1225794"/>
            <a:ext cx="8686800" cy="3970318"/>
          </a:xfrm>
          <a:prstGeom prst="rect">
            <a:avLst/>
          </a:prstGeom>
          <a:noFill/>
          <a:ln>
            <a:noFill/>
          </a:ln>
        </p:spPr>
        <p:txBody>
          <a:bodyPr spcFirstLastPara="1" wrap="square" lIns="91425" tIns="45700" rIns="91425" bIns="45700" anchor="t" anchorCtr="0">
            <a:noAutofit/>
          </a:bodyPr>
          <a:lstStyle/>
          <a:p>
            <a:pPr marL="0" marR="0" lvl="0" indent="0" algn="l" rtl="0">
              <a:lnSpc>
                <a:spcPts val="2800"/>
              </a:lnSpc>
              <a:spcBef>
                <a:spcPts val="0"/>
              </a:spcBef>
              <a:spcAft>
                <a:spcPts val="0"/>
              </a:spcAft>
              <a:buNone/>
            </a:pPr>
            <a:r>
              <a:rPr lang="en-US" sz="2800" b="1" dirty="0">
                <a:solidFill>
                  <a:srgbClr val="002060"/>
                </a:solidFill>
                <a:latin typeface="Arial"/>
                <a:ea typeface="Arial"/>
                <a:cs typeface="Arial"/>
                <a:sym typeface="Arial"/>
              </a:rPr>
              <a:t>IoT Reference Model Physical Devices and Controllers: </a:t>
            </a:r>
            <a:endParaRPr sz="2800" b="1" dirty="0">
              <a:solidFill>
                <a:srgbClr val="002060"/>
              </a:solidFill>
              <a:latin typeface="Arial"/>
              <a:ea typeface="Arial"/>
              <a:cs typeface="Arial"/>
              <a:sym typeface="Arial"/>
            </a:endParaRPr>
          </a:p>
          <a:p>
            <a:pPr marL="0" marR="0" lvl="0" indent="0" algn="l" rtl="0">
              <a:lnSpc>
                <a:spcPts val="2800"/>
              </a:lnSpc>
              <a:spcBef>
                <a:spcPts val="0"/>
              </a:spcBef>
              <a:spcAft>
                <a:spcPts val="0"/>
              </a:spcAft>
              <a:buNone/>
            </a:pPr>
            <a:endParaRPr sz="2800" b="1" dirty="0">
              <a:solidFill>
                <a:schemeClr val="dk1"/>
              </a:solidFill>
              <a:latin typeface="Arial"/>
              <a:ea typeface="Arial"/>
              <a:cs typeface="Arial"/>
              <a:sym typeface="Arial"/>
            </a:endParaRPr>
          </a:p>
          <a:p>
            <a:pPr marL="0" marR="0" lvl="0" indent="0" algn="l" rtl="0">
              <a:lnSpc>
                <a:spcPts val="2800"/>
              </a:lnSpc>
              <a:spcBef>
                <a:spcPts val="0"/>
              </a:spcBef>
              <a:spcAft>
                <a:spcPts val="0"/>
              </a:spcAft>
              <a:buNone/>
            </a:pPr>
            <a:r>
              <a:rPr lang="en-US" sz="2800" b="1" dirty="0">
                <a:solidFill>
                  <a:schemeClr val="dk1"/>
                </a:solidFill>
                <a:latin typeface="Arial"/>
                <a:ea typeface="Arial"/>
                <a:cs typeface="Arial"/>
                <a:sym typeface="Arial"/>
              </a:rPr>
              <a:t>This layer represent the “things” in the Internet of Things. Although, this layer is a little ambiguous. On the one hand, the “things” are the assets being managed. From a system design perspective, the “things” are the sensors and devices that are directly managed by the IoT architecture. </a:t>
            </a:r>
            <a:endParaRPr sz="2800" b="1" dirty="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0" y="38476"/>
            <a:ext cx="12192000" cy="67272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a:solidFill>
                  <a:srgbClr val="5A0000"/>
                </a:solidFill>
                <a:latin typeface="Arial"/>
                <a:ea typeface="Arial"/>
                <a:cs typeface="Arial"/>
                <a:sym typeface="Arial"/>
              </a:rPr>
              <a:t>IoT Reference Model</a:t>
            </a:r>
            <a:endParaRPr sz="4000" b="1">
              <a:solidFill>
                <a:srgbClr val="5A0000"/>
              </a:solidFill>
              <a:latin typeface="Arial"/>
              <a:ea typeface="Arial"/>
              <a:cs typeface="Arial"/>
              <a:sym typeface="Arial"/>
            </a:endParaRPr>
          </a:p>
        </p:txBody>
      </p:sp>
      <p:sp>
        <p:nvSpPr>
          <p:cNvPr id="154" name="Google Shape;154;p27"/>
          <p:cNvSpPr/>
          <p:nvPr/>
        </p:nvSpPr>
        <p:spPr>
          <a:xfrm>
            <a:off x="3352800" y="1244844"/>
            <a:ext cx="8686800" cy="3970318"/>
          </a:xfrm>
          <a:prstGeom prst="rect">
            <a:avLst/>
          </a:prstGeom>
          <a:noFill/>
          <a:ln>
            <a:noFill/>
          </a:ln>
        </p:spPr>
        <p:txBody>
          <a:bodyPr spcFirstLastPara="1" wrap="square" lIns="91425" tIns="45700" rIns="91425" bIns="45700" anchor="t" anchorCtr="0">
            <a:noAutofit/>
          </a:bodyPr>
          <a:lstStyle/>
          <a:p>
            <a:pPr marL="0" marR="0" lvl="0" indent="0" algn="l" rtl="0">
              <a:lnSpc>
                <a:spcPts val="2800"/>
              </a:lnSpc>
              <a:spcBef>
                <a:spcPts val="0"/>
              </a:spcBef>
              <a:spcAft>
                <a:spcPts val="0"/>
              </a:spcAft>
              <a:buNone/>
            </a:pPr>
            <a:r>
              <a:rPr lang="en-US" sz="2800" b="1" dirty="0">
                <a:solidFill>
                  <a:srgbClr val="002060"/>
                </a:solidFill>
                <a:latin typeface="Arial"/>
                <a:ea typeface="Arial"/>
                <a:cs typeface="Arial"/>
                <a:sym typeface="Arial"/>
              </a:rPr>
              <a:t>Connectivity: </a:t>
            </a:r>
            <a:endParaRPr sz="2800" b="1" dirty="0">
              <a:solidFill>
                <a:srgbClr val="002060"/>
              </a:solidFill>
              <a:latin typeface="Arial"/>
              <a:ea typeface="Arial"/>
              <a:cs typeface="Arial"/>
              <a:sym typeface="Arial"/>
            </a:endParaRPr>
          </a:p>
          <a:p>
            <a:pPr marL="0" marR="0" lvl="0" indent="0" algn="l" rtl="0">
              <a:lnSpc>
                <a:spcPts val="2800"/>
              </a:lnSpc>
              <a:spcBef>
                <a:spcPts val="0"/>
              </a:spcBef>
              <a:spcAft>
                <a:spcPts val="0"/>
              </a:spcAft>
              <a:buNone/>
            </a:pPr>
            <a:endParaRPr sz="2800" b="1" dirty="0">
              <a:solidFill>
                <a:schemeClr val="dk1"/>
              </a:solidFill>
              <a:latin typeface="Arial"/>
              <a:ea typeface="Arial"/>
              <a:cs typeface="Arial"/>
              <a:sym typeface="Arial"/>
            </a:endParaRPr>
          </a:p>
          <a:p>
            <a:pPr marL="0" marR="0" lvl="0" indent="0" algn="l" rtl="0">
              <a:lnSpc>
                <a:spcPts val="2800"/>
              </a:lnSpc>
              <a:spcBef>
                <a:spcPts val="0"/>
              </a:spcBef>
              <a:spcAft>
                <a:spcPts val="0"/>
              </a:spcAft>
              <a:buNone/>
            </a:pPr>
            <a:r>
              <a:rPr lang="en-US" sz="2800" b="1" dirty="0">
                <a:solidFill>
                  <a:schemeClr val="dk1"/>
                </a:solidFill>
                <a:latin typeface="Arial"/>
                <a:ea typeface="Arial"/>
                <a:cs typeface="Arial"/>
                <a:sym typeface="Arial"/>
              </a:rPr>
              <a:t>This layer spans from the “middle” of an Edge Node device up through transport to the cloud. Many alternatives can be used for communications and this layer includes the mapping of field data to the logical and physical technologies used as well as the backhaul to the on premise or cloud and the next layer, Edge Computing.</a:t>
            </a:r>
            <a:endParaRPr sz="2800" b="1" dirty="0"/>
          </a:p>
        </p:txBody>
      </p:sp>
    </p:spTree>
    <p:extLst>
      <p:ext uri="{BB962C8B-B14F-4D97-AF65-F5344CB8AC3E}">
        <p14:creationId xmlns:p14="http://schemas.microsoft.com/office/powerpoint/2010/main" val="1214201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0" y="38476"/>
            <a:ext cx="12192000" cy="67272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a:solidFill>
                  <a:srgbClr val="5A0000"/>
                </a:solidFill>
                <a:latin typeface="Arial"/>
                <a:ea typeface="Arial"/>
                <a:cs typeface="Arial"/>
                <a:sym typeface="Arial"/>
              </a:rPr>
              <a:t>IoT Reference Model</a:t>
            </a:r>
            <a:endParaRPr sz="4000" b="1">
              <a:solidFill>
                <a:srgbClr val="5A0000"/>
              </a:solidFill>
              <a:latin typeface="Arial"/>
              <a:ea typeface="Arial"/>
              <a:cs typeface="Arial"/>
              <a:sym typeface="Arial"/>
            </a:endParaRPr>
          </a:p>
        </p:txBody>
      </p:sp>
      <p:sp>
        <p:nvSpPr>
          <p:cNvPr id="160" name="Google Shape;160;p28"/>
          <p:cNvSpPr/>
          <p:nvPr/>
        </p:nvSpPr>
        <p:spPr>
          <a:xfrm>
            <a:off x="3352800" y="1073394"/>
            <a:ext cx="8686800" cy="3698631"/>
          </a:xfrm>
          <a:prstGeom prst="rect">
            <a:avLst/>
          </a:prstGeom>
          <a:noFill/>
          <a:ln>
            <a:noFill/>
          </a:ln>
        </p:spPr>
        <p:txBody>
          <a:bodyPr spcFirstLastPara="1" wrap="square" lIns="91425" tIns="45700" rIns="91425" bIns="45700" anchor="t" anchorCtr="0">
            <a:noAutofit/>
          </a:bodyPr>
          <a:lstStyle/>
          <a:p>
            <a:pPr marL="0" marR="0" lvl="0" indent="0" algn="l" rtl="0">
              <a:lnSpc>
                <a:spcPts val="2800"/>
              </a:lnSpc>
              <a:spcBef>
                <a:spcPts val="0"/>
              </a:spcBef>
              <a:spcAft>
                <a:spcPts val="0"/>
              </a:spcAft>
              <a:buNone/>
            </a:pPr>
            <a:r>
              <a:rPr lang="en-US" sz="2800" b="1" dirty="0">
                <a:solidFill>
                  <a:srgbClr val="002060"/>
                </a:solidFill>
                <a:latin typeface="Arial"/>
                <a:ea typeface="Arial"/>
                <a:cs typeface="Arial"/>
                <a:sym typeface="Arial"/>
              </a:rPr>
              <a:t>Edge Computing: </a:t>
            </a:r>
            <a:endParaRPr sz="2800" b="1" dirty="0">
              <a:solidFill>
                <a:srgbClr val="002060"/>
              </a:solidFill>
              <a:latin typeface="Arial"/>
              <a:ea typeface="Arial"/>
              <a:cs typeface="Arial"/>
              <a:sym typeface="Arial"/>
            </a:endParaRPr>
          </a:p>
          <a:p>
            <a:pPr marL="0" marR="0" lvl="0" indent="0" algn="l" rtl="0">
              <a:lnSpc>
                <a:spcPts val="2800"/>
              </a:lnSpc>
              <a:spcBef>
                <a:spcPts val="0"/>
              </a:spcBef>
              <a:spcAft>
                <a:spcPts val="0"/>
              </a:spcAft>
              <a:buNone/>
            </a:pPr>
            <a:endParaRPr sz="2800" b="1" dirty="0">
              <a:solidFill>
                <a:schemeClr val="dk1"/>
              </a:solidFill>
              <a:latin typeface="Arial"/>
              <a:ea typeface="Arial"/>
              <a:cs typeface="Arial"/>
              <a:sym typeface="Arial"/>
            </a:endParaRPr>
          </a:p>
          <a:p>
            <a:pPr marL="0" marR="0" lvl="0" indent="0" algn="l" rtl="0">
              <a:lnSpc>
                <a:spcPts val="2800"/>
              </a:lnSpc>
              <a:spcBef>
                <a:spcPts val="0"/>
              </a:spcBef>
              <a:spcAft>
                <a:spcPts val="0"/>
              </a:spcAft>
              <a:buNone/>
            </a:pPr>
            <a:r>
              <a:rPr lang="en-US" sz="2800" b="1" dirty="0">
                <a:solidFill>
                  <a:schemeClr val="dk1"/>
                </a:solidFill>
                <a:latin typeface="Arial"/>
                <a:ea typeface="Arial"/>
                <a:cs typeface="Arial"/>
                <a:sym typeface="Arial"/>
              </a:rPr>
              <a:t>The next layer in the World Forum Model architecture is Edge Computing, or more properly ‘Cloud Edge’ or ‘Cloud Gateway’ computing. </a:t>
            </a:r>
            <a:endParaRPr sz="2800" b="1" dirty="0">
              <a:solidFill>
                <a:schemeClr val="dk1"/>
              </a:solidFill>
              <a:latin typeface="Arial"/>
              <a:ea typeface="Arial"/>
              <a:cs typeface="Arial"/>
              <a:sym typeface="Arial"/>
            </a:endParaRPr>
          </a:p>
          <a:p>
            <a:pPr marL="0" marR="0" lvl="0" indent="0" algn="l" rtl="0">
              <a:lnSpc>
                <a:spcPts val="2800"/>
              </a:lnSpc>
              <a:spcBef>
                <a:spcPts val="0"/>
              </a:spcBef>
              <a:spcAft>
                <a:spcPts val="0"/>
              </a:spcAft>
              <a:buNone/>
            </a:pPr>
            <a:endParaRPr sz="2800" b="1" dirty="0">
              <a:solidFill>
                <a:schemeClr val="dk1"/>
              </a:solidFill>
              <a:latin typeface="Arial"/>
              <a:ea typeface="Arial"/>
              <a:cs typeface="Arial"/>
              <a:sym typeface="Arial"/>
            </a:endParaRPr>
          </a:p>
          <a:p>
            <a:pPr marL="0" marR="0" lvl="0" indent="0" algn="l" rtl="0">
              <a:lnSpc>
                <a:spcPts val="2800"/>
              </a:lnSpc>
              <a:spcBef>
                <a:spcPts val="0"/>
              </a:spcBef>
              <a:spcAft>
                <a:spcPts val="0"/>
              </a:spcAft>
              <a:buNone/>
            </a:pPr>
            <a:r>
              <a:rPr lang="en-US" sz="2800" b="1" dirty="0">
                <a:solidFill>
                  <a:schemeClr val="dk1"/>
                </a:solidFill>
                <a:latin typeface="Arial"/>
                <a:ea typeface="Arial"/>
                <a:cs typeface="Arial"/>
                <a:sym typeface="Arial"/>
              </a:rPr>
              <a:t>Protocol conversion, routing to higher layer software functions and even fast path logic for low latency decision making will be implemented at this layer.</a:t>
            </a:r>
            <a:endParaRPr sz="2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0" y="38476"/>
            <a:ext cx="12192000" cy="67272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a:solidFill>
                  <a:srgbClr val="5A0000"/>
                </a:solidFill>
                <a:latin typeface="Arial"/>
                <a:ea typeface="Arial"/>
                <a:cs typeface="Arial"/>
                <a:sym typeface="Arial"/>
              </a:rPr>
              <a:t>IoT Reference Model</a:t>
            </a:r>
            <a:endParaRPr sz="4000" b="1">
              <a:solidFill>
                <a:srgbClr val="5A0000"/>
              </a:solidFill>
              <a:latin typeface="Arial"/>
              <a:ea typeface="Arial"/>
              <a:cs typeface="Arial"/>
              <a:sym typeface="Arial"/>
            </a:endParaRPr>
          </a:p>
        </p:txBody>
      </p:sp>
      <p:sp>
        <p:nvSpPr>
          <p:cNvPr id="160" name="Google Shape;160;p28"/>
          <p:cNvSpPr/>
          <p:nvPr/>
        </p:nvSpPr>
        <p:spPr>
          <a:xfrm>
            <a:off x="3280929" y="1101969"/>
            <a:ext cx="8758671" cy="5078313"/>
          </a:xfrm>
          <a:prstGeom prst="rect">
            <a:avLst/>
          </a:prstGeom>
          <a:noFill/>
          <a:ln>
            <a:noFill/>
          </a:ln>
        </p:spPr>
        <p:txBody>
          <a:bodyPr spcFirstLastPara="1" wrap="square" lIns="91425" tIns="45700" rIns="91425" bIns="45700" anchor="t" anchorCtr="0">
            <a:noAutofit/>
          </a:bodyPr>
          <a:lstStyle/>
          <a:p>
            <a:pPr marL="0" marR="0" lvl="0" indent="0" algn="l" rtl="0">
              <a:lnSpc>
                <a:spcPts val="2800"/>
              </a:lnSpc>
              <a:spcBef>
                <a:spcPts val="0"/>
              </a:spcBef>
              <a:spcAft>
                <a:spcPts val="0"/>
              </a:spcAft>
              <a:buNone/>
            </a:pPr>
            <a:r>
              <a:rPr lang="en-US" sz="2800" b="1" dirty="0">
                <a:solidFill>
                  <a:srgbClr val="002060"/>
                </a:solidFill>
                <a:latin typeface="Arial"/>
                <a:ea typeface="Arial"/>
                <a:cs typeface="Arial"/>
                <a:sym typeface="Arial"/>
              </a:rPr>
              <a:t>Data </a:t>
            </a:r>
            <a:r>
              <a:rPr lang="en-US" sz="2800" b="1" dirty="0">
                <a:solidFill>
                  <a:srgbClr val="002060"/>
                </a:solidFill>
                <a:sym typeface="Arial"/>
              </a:rPr>
              <a:t>Accumulation: </a:t>
            </a:r>
            <a:endParaRPr sz="2800" b="1" dirty="0">
              <a:solidFill>
                <a:srgbClr val="002060"/>
              </a:solidFill>
            </a:endParaRPr>
          </a:p>
          <a:p>
            <a:pPr marL="0" marR="0" lvl="0" indent="0" algn="l" rtl="0">
              <a:lnSpc>
                <a:spcPts val="2800"/>
              </a:lnSpc>
              <a:spcBef>
                <a:spcPts val="0"/>
              </a:spcBef>
              <a:spcAft>
                <a:spcPts val="0"/>
              </a:spcAft>
              <a:buNone/>
            </a:pPr>
            <a:endParaRPr sz="2800" b="1" dirty="0">
              <a:solidFill>
                <a:schemeClr val="dk1"/>
              </a:solidFill>
              <a:latin typeface="Arial"/>
              <a:ea typeface="Arial"/>
              <a:cs typeface="Arial"/>
              <a:sym typeface="Arial"/>
            </a:endParaRPr>
          </a:p>
          <a:p>
            <a:pPr marL="0" marR="0" lvl="0" indent="0" algn="l" rtl="0">
              <a:lnSpc>
                <a:spcPts val="2800"/>
              </a:lnSpc>
              <a:spcBef>
                <a:spcPts val="0"/>
              </a:spcBef>
              <a:spcAft>
                <a:spcPts val="0"/>
              </a:spcAft>
              <a:buNone/>
            </a:pPr>
            <a:r>
              <a:rPr lang="en-US" sz="2800" b="1" dirty="0">
                <a:solidFill>
                  <a:schemeClr val="dk1"/>
                </a:solidFill>
                <a:latin typeface="Arial"/>
                <a:ea typeface="Arial"/>
                <a:cs typeface="Arial"/>
                <a:sym typeface="Arial"/>
              </a:rPr>
              <a:t>Given the Velocity, Volume and Variety that IoT systems can provide it is essential to provide incoming data storage for subsequent processing, normalization, integration, and preparation for upstream applications. </a:t>
            </a:r>
            <a:endParaRPr sz="2800" b="1" dirty="0"/>
          </a:p>
          <a:p>
            <a:pPr marL="0" marR="0" lvl="0" indent="0" algn="l" rtl="0">
              <a:lnSpc>
                <a:spcPts val="2800"/>
              </a:lnSpc>
              <a:spcBef>
                <a:spcPts val="0"/>
              </a:spcBef>
              <a:spcAft>
                <a:spcPts val="0"/>
              </a:spcAft>
              <a:buNone/>
            </a:pPr>
            <a:endParaRPr sz="2800" b="1" dirty="0">
              <a:solidFill>
                <a:schemeClr val="dk1"/>
              </a:solidFill>
              <a:latin typeface="Arial"/>
              <a:ea typeface="Arial"/>
              <a:cs typeface="Arial"/>
              <a:sym typeface="Arial"/>
            </a:endParaRPr>
          </a:p>
          <a:p>
            <a:pPr marL="0" marR="0" lvl="0" indent="0" algn="l" rtl="0">
              <a:lnSpc>
                <a:spcPts val="2800"/>
              </a:lnSpc>
              <a:spcBef>
                <a:spcPts val="0"/>
              </a:spcBef>
              <a:spcAft>
                <a:spcPts val="0"/>
              </a:spcAft>
              <a:buNone/>
            </a:pPr>
            <a:r>
              <a:rPr lang="en-US" sz="2800" b="1" dirty="0">
                <a:solidFill>
                  <a:schemeClr val="dk1"/>
                </a:solidFill>
                <a:latin typeface="Arial"/>
                <a:ea typeface="Arial"/>
                <a:cs typeface="Arial"/>
                <a:sym typeface="Arial"/>
              </a:rPr>
              <a:t>This layer may be implemented in simple SQL or may require more sophisticated Hadoop &amp; Hadoop File System, Mongo, Cassandra, Spark or other NoSQL solutions. </a:t>
            </a:r>
            <a:endParaRPr sz="2800" b="1" dirty="0"/>
          </a:p>
          <a:p>
            <a:pPr marL="0" marR="0" lvl="0" indent="0" algn="l" rtl="0">
              <a:lnSpc>
                <a:spcPts val="2800"/>
              </a:lnSpc>
              <a:spcBef>
                <a:spcPts val="0"/>
              </a:spcBef>
              <a:spcAft>
                <a:spcPts val="0"/>
              </a:spcAft>
              <a:buNone/>
            </a:pPr>
            <a:endParaRPr sz="2800" b="1"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4263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0" y="38476"/>
            <a:ext cx="12192000" cy="67272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a:solidFill>
                  <a:srgbClr val="5A0000"/>
                </a:solidFill>
                <a:latin typeface="Arial"/>
                <a:ea typeface="Arial"/>
                <a:cs typeface="Arial"/>
                <a:sym typeface="Arial"/>
              </a:rPr>
              <a:t>IoT Reference Model</a:t>
            </a:r>
            <a:endParaRPr sz="4000" b="1">
              <a:solidFill>
                <a:srgbClr val="5A0000"/>
              </a:solidFill>
              <a:latin typeface="Arial"/>
              <a:ea typeface="Arial"/>
              <a:cs typeface="Arial"/>
              <a:sym typeface="Arial"/>
            </a:endParaRPr>
          </a:p>
        </p:txBody>
      </p:sp>
      <p:sp>
        <p:nvSpPr>
          <p:cNvPr id="166" name="Google Shape;166;p29"/>
          <p:cNvSpPr/>
          <p:nvPr/>
        </p:nvSpPr>
        <p:spPr>
          <a:xfrm>
            <a:off x="3352800" y="1273175"/>
            <a:ext cx="8686800" cy="2994026"/>
          </a:xfrm>
          <a:prstGeom prst="rect">
            <a:avLst/>
          </a:prstGeom>
          <a:noFill/>
          <a:ln>
            <a:noFill/>
          </a:ln>
        </p:spPr>
        <p:txBody>
          <a:bodyPr spcFirstLastPara="1" wrap="square" lIns="91425" tIns="45700" rIns="91425" bIns="45700" anchor="t" anchorCtr="0">
            <a:noAutofit/>
          </a:bodyPr>
          <a:lstStyle/>
          <a:p>
            <a:pPr marL="0" marR="0" lvl="0" indent="0" algn="l" rtl="0">
              <a:lnSpc>
                <a:spcPts val="2800"/>
              </a:lnSpc>
              <a:spcBef>
                <a:spcPts val="0"/>
              </a:spcBef>
              <a:spcAft>
                <a:spcPts val="0"/>
              </a:spcAft>
              <a:buNone/>
            </a:pPr>
            <a:r>
              <a:rPr lang="en-US" sz="2800" b="1" dirty="0">
                <a:solidFill>
                  <a:srgbClr val="002060"/>
                </a:solidFill>
                <a:latin typeface="Arial"/>
                <a:ea typeface="Arial"/>
                <a:cs typeface="Arial"/>
                <a:sym typeface="Arial"/>
              </a:rPr>
              <a:t>Data Abstraction: </a:t>
            </a:r>
            <a:endParaRPr sz="2800" b="1" dirty="0">
              <a:solidFill>
                <a:srgbClr val="002060"/>
              </a:solidFill>
              <a:latin typeface="Arial"/>
              <a:ea typeface="Arial"/>
              <a:cs typeface="Arial"/>
              <a:sym typeface="Arial"/>
            </a:endParaRPr>
          </a:p>
          <a:p>
            <a:pPr marL="0" marR="0" lvl="0" indent="0" algn="l" rtl="0">
              <a:lnSpc>
                <a:spcPts val="2800"/>
              </a:lnSpc>
              <a:spcBef>
                <a:spcPts val="0"/>
              </a:spcBef>
              <a:spcAft>
                <a:spcPts val="0"/>
              </a:spcAft>
              <a:buNone/>
            </a:pPr>
            <a:endParaRPr sz="2800" b="1" dirty="0">
              <a:solidFill>
                <a:schemeClr val="dk1"/>
              </a:solidFill>
              <a:latin typeface="Arial"/>
              <a:ea typeface="Arial"/>
              <a:cs typeface="Arial"/>
              <a:sym typeface="Arial"/>
            </a:endParaRPr>
          </a:p>
          <a:p>
            <a:pPr marL="0" marR="0" lvl="0" indent="0" algn="l" rtl="0">
              <a:lnSpc>
                <a:spcPts val="2800"/>
              </a:lnSpc>
              <a:spcBef>
                <a:spcPts val="0"/>
              </a:spcBef>
              <a:spcAft>
                <a:spcPts val="0"/>
              </a:spcAft>
              <a:buNone/>
            </a:pPr>
            <a:r>
              <a:rPr lang="en-US" sz="2800" b="1" dirty="0">
                <a:solidFill>
                  <a:schemeClr val="dk1"/>
                </a:solidFill>
                <a:latin typeface="Arial"/>
                <a:ea typeface="Arial"/>
                <a:cs typeface="Arial"/>
                <a:sym typeface="Arial"/>
              </a:rPr>
              <a:t>Data abstraction layer we ‘make sense’ of the data, collecting ‘like</a:t>
            </a:r>
            <a:r>
              <a:rPr lang="en-US" sz="2800" b="1" dirty="0">
                <a:solidFill>
                  <a:schemeClr val="dk1"/>
                </a:solidFill>
              </a:rPr>
              <a:t>’</a:t>
            </a:r>
            <a:r>
              <a:rPr lang="en-US" sz="2800" b="1" dirty="0">
                <a:solidFill>
                  <a:schemeClr val="dk1"/>
                </a:solidFill>
                <a:latin typeface="Arial"/>
                <a:ea typeface="Arial"/>
                <a:cs typeface="Arial"/>
                <a:sym typeface="Arial"/>
              </a:rPr>
              <a:t> information from multiple IoT sensors or measurements, expedite high priority traffic or alarms, and organize incoming data from the data lake into appropriate schema and flows for upstream processing. </a:t>
            </a:r>
            <a:endParaRPr sz="2800" b="1" dirty="0">
              <a:solidFill>
                <a:schemeClr val="dk1"/>
              </a:solidFill>
              <a:latin typeface="Arial"/>
              <a:ea typeface="Arial"/>
              <a:cs typeface="Arial"/>
              <a:sym typeface="Arial"/>
            </a:endParaRPr>
          </a:p>
          <a:p>
            <a:pPr marL="0" marR="0" lvl="0" indent="0" algn="l" rtl="0">
              <a:lnSpc>
                <a:spcPts val="2800"/>
              </a:lnSpc>
              <a:spcBef>
                <a:spcPts val="0"/>
              </a:spcBef>
              <a:spcAft>
                <a:spcPts val="0"/>
              </a:spcAft>
              <a:buNone/>
            </a:pPr>
            <a:endParaRPr sz="2800" b="1" dirty="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0" y="38476"/>
            <a:ext cx="12192000" cy="67272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a:solidFill>
                  <a:srgbClr val="5A0000"/>
                </a:solidFill>
                <a:latin typeface="Arial"/>
                <a:ea typeface="Arial"/>
                <a:cs typeface="Arial"/>
                <a:sym typeface="Arial"/>
              </a:rPr>
              <a:t>IoT Reference Model</a:t>
            </a:r>
            <a:endParaRPr sz="4000" b="1">
              <a:solidFill>
                <a:srgbClr val="5A0000"/>
              </a:solidFill>
              <a:latin typeface="Arial"/>
              <a:ea typeface="Arial"/>
              <a:cs typeface="Arial"/>
              <a:sym typeface="Arial"/>
            </a:endParaRPr>
          </a:p>
        </p:txBody>
      </p:sp>
      <p:sp>
        <p:nvSpPr>
          <p:cNvPr id="166" name="Google Shape;166;p29"/>
          <p:cNvSpPr/>
          <p:nvPr/>
        </p:nvSpPr>
        <p:spPr>
          <a:xfrm>
            <a:off x="3352800" y="711199"/>
            <a:ext cx="8686800" cy="2984501"/>
          </a:xfrm>
          <a:prstGeom prst="rect">
            <a:avLst/>
          </a:prstGeom>
          <a:noFill/>
          <a:ln>
            <a:noFill/>
          </a:ln>
        </p:spPr>
        <p:txBody>
          <a:bodyPr spcFirstLastPara="1" wrap="square" lIns="91425" tIns="45700" rIns="91425" bIns="45700" anchor="t" anchorCtr="0">
            <a:noAutofit/>
          </a:bodyPr>
          <a:lstStyle/>
          <a:p>
            <a:pPr marL="0" marR="0" lvl="0" indent="0" algn="l" rtl="0">
              <a:lnSpc>
                <a:spcPts val="2800"/>
              </a:lnSpc>
              <a:spcBef>
                <a:spcPts val="0"/>
              </a:spcBef>
              <a:spcAft>
                <a:spcPts val="0"/>
              </a:spcAft>
              <a:buNone/>
            </a:pPr>
            <a:r>
              <a:rPr lang="en-US" sz="2800" b="1" dirty="0">
                <a:solidFill>
                  <a:srgbClr val="002060"/>
                </a:solidFill>
                <a:latin typeface="Arial"/>
                <a:ea typeface="Arial"/>
                <a:cs typeface="Arial"/>
                <a:sym typeface="Arial"/>
              </a:rPr>
              <a:t>Application Layer: </a:t>
            </a:r>
            <a:endParaRPr sz="2800" b="1" dirty="0">
              <a:solidFill>
                <a:srgbClr val="002060"/>
              </a:solidFill>
              <a:latin typeface="Arial"/>
              <a:ea typeface="Arial"/>
              <a:cs typeface="Arial"/>
              <a:sym typeface="Arial"/>
            </a:endParaRPr>
          </a:p>
          <a:p>
            <a:pPr marL="0" marR="0" lvl="0" indent="0" algn="l" rtl="0">
              <a:lnSpc>
                <a:spcPts val="2800"/>
              </a:lnSpc>
              <a:spcBef>
                <a:spcPts val="0"/>
              </a:spcBef>
              <a:spcAft>
                <a:spcPts val="0"/>
              </a:spcAft>
              <a:buNone/>
            </a:pPr>
            <a:endParaRPr sz="2800" b="1" dirty="0">
              <a:solidFill>
                <a:schemeClr val="dk1"/>
              </a:solidFill>
              <a:latin typeface="Arial"/>
              <a:ea typeface="Arial"/>
              <a:cs typeface="Arial"/>
              <a:sym typeface="Arial"/>
            </a:endParaRPr>
          </a:p>
          <a:p>
            <a:pPr marL="0" marR="0" lvl="0" indent="0" algn="l" rtl="0">
              <a:lnSpc>
                <a:spcPts val="2800"/>
              </a:lnSpc>
              <a:spcBef>
                <a:spcPts val="0"/>
              </a:spcBef>
              <a:spcAft>
                <a:spcPts val="0"/>
              </a:spcAft>
              <a:buNone/>
            </a:pPr>
            <a:r>
              <a:rPr lang="en-US" sz="2800" b="1" dirty="0">
                <a:solidFill>
                  <a:schemeClr val="dk1"/>
                </a:solidFill>
                <a:latin typeface="Arial"/>
                <a:ea typeface="Arial"/>
                <a:cs typeface="Arial"/>
                <a:sym typeface="Arial"/>
              </a:rPr>
              <a:t>This layer is self explanatory and is where control plane and data plane application logic is executed. Monitoring, process optimization, alarm management, statistical analysis, control logic, logistics, consumer patterns, are just a few examples of IoT applications.</a:t>
            </a:r>
            <a:endParaRPr sz="2800" b="1" dirty="0"/>
          </a:p>
        </p:txBody>
      </p:sp>
    </p:spTree>
    <p:extLst>
      <p:ext uri="{BB962C8B-B14F-4D97-AF65-F5344CB8AC3E}">
        <p14:creationId xmlns:p14="http://schemas.microsoft.com/office/powerpoint/2010/main" val="4258184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36418" y="267952"/>
            <a:ext cx="10952018" cy="156908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0000"/>
              </a:buClr>
              <a:buSzPts val="2200"/>
              <a:buFont typeface="Arial"/>
              <a:buNone/>
            </a:pPr>
            <a:r>
              <a:rPr lang="en-US" sz="4800" b="1">
                <a:solidFill>
                  <a:srgbClr val="5A0000"/>
                </a:solidFill>
                <a:latin typeface="Arial"/>
                <a:ea typeface="Arial"/>
                <a:cs typeface="Arial"/>
                <a:sym typeface="Arial"/>
              </a:rPr>
              <a:t>Introduction to Internet of Things (IoT)</a:t>
            </a:r>
            <a:endParaRPr sz="4800" b="1">
              <a:solidFill>
                <a:srgbClr val="5A0000"/>
              </a:solidFill>
              <a:latin typeface="Arial"/>
              <a:ea typeface="Arial"/>
              <a:cs typeface="Arial"/>
              <a:sym typeface="Arial"/>
            </a:endParaRPr>
          </a:p>
        </p:txBody>
      </p:sp>
      <p:sp>
        <p:nvSpPr>
          <p:cNvPr id="86" name="Google Shape;86;p16"/>
          <p:cNvSpPr/>
          <p:nvPr/>
        </p:nvSpPr>
        <p:spPr>
          <a:xfrm>
            <a:off x="8519592" y="4760143"/>
            <a:ext cx="3289231" cy="181588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A0000"/>
              </a:buClr>
              <a:buSzPts val="2800"/>
              <a:buFont typeface="Arial"/>
              <a:buNone/>
            </a:pPr>
            <a:r>
              <a:rPr lang="en-US" sz="2800" b="1" i="0" u="none" strike="noStrike" cap="none">
                <a:solidFill>
                  <a:srgbClr val="5A0000"/>
                </a:solidFill>
                <a:latin typeface="Arial"/>
                <a:ea typeface="Arial"/>
                <a:cs typeface="Arial"/>
                <a:sym typeface="Arial"/>
              </a:rPr>
              <a:t>By</a:t>
            </a:r>
            <a:br>
              <a:rPr lang="en-US" sz="2800" b="1" i="0" u="none" strike="noStrike" cap="none">
                <a:solidFill>
                  <a:srgbClr val="5A0000"/>
                </a:solidFill>
                <a:latin typeface="Arial"/>
                <a:ea typeface="Arial"/>
                <a:cs typeface="Arial"/>
                <a:sym typeface="Arial"/>
              </a:rPr>
            </a:br>
            <a:r>
              <a:rPr lang="en-US" sz="2800" b="1" i="0" u="none" strike="noStrike" cap="none">
                <a:solidFill>
                  <a:srgbClr val="5A0000"/>
                </a:solidFill>
                <a:latin typeface="Arial"/>
                <a:ea typeface="Arial"/>
                <a:cs typeface="Arial"/>
                <a:sym typeface="Arial"/>
              </a:rPr>
              <a:t>Dr. Shobhit Tyagi</a:t>
            </a:r>
            <a:br>
              <a:rPr lang="en-US" sz="2800" b="1" i="0" u="none" strike="noStrike" cap="none">
                <a:solidFill>
                  <a:srgbClr val="5A0000"/>
                </a:solidFill>
                <a:latin typeface="Arial"/>
                <a:ea typeface="Arial"/>
                <a:cs typeface="Arial"/>
                <a:sym typeface="Arial"/>
              </a:rPr>
            </a:br>
            <a:r>
              <a:rPr lang="en-US" sz="2800" b="1" i="0" u="none" strike="noStrike" cap="none">
                <a:solidFill>
                  <a:srgbClr val="5A0000"/>
                </a:solidFill>
                <a:latin typeface="Arial"/>
                <a:ea typeface="Arial"/>
                <a:cs typeface="Arial"/>
                <a:sym typeface="Arial"/>
              </a:rPr>
              <a:t>Dept. of CSE &amp; IT</a:t>
            </a:r>
            <a:br>
              <a:rPr lang="en-US" sz="2800" b="1" i="0" u="none" strike="noStrike" cap="none">
                <a:solidFill>
                  <a:srgbClr val="5A0000"/>
                </a:solidFill>
                <a:latin typeface="Arial"/>
                <a:ea typeface="Arial"/>
                <a:cs typeface="Arial"/>
                <a:sym typeface="Arial"/>
              </a:rPr>
            </a:br>
            <a:r>
              <a:rPr lang="en-US" sz="2800" b="1" i="0" u="none" strike="noStrike" cap="none">
                <a:solidFill>
                  <a:srgbClr val="5A0000"/>
                </a:solidFill>
                <a:latin typeface="Arial"/>
                <a:ea typeface="Arial"/>
                <a:cs typeface="Arial"/>
                <a:sym typeface="Arial"/>
              </a:rPr>
              <a:t>JIIT, NOIDA</a:t>
            </a:r>
            <a:endParaRPr sz="2800" b="0" i="0" u="none" strike="noStrike" cap="none">
              <a:solidFill>
                <a:srgbClr val="5A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xfrm>
            <a:off x="0" y="38476"/>
            <a:ext cx="12192000" cy="67272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a:solidFill>
                  <a:srgbClr val="5A0000"/>
                </a:solidFill>
                <a:latin typeface="Arial"/>
                <a:ea typeface="Arial"/>
                <a:cs typeface="Arial"/>
                <a:sym typeface="Arial"/>
              </a:rPr>
              <a:t>IoT Reference Model</a:t>
            </a:r>
            <a:endParaRPr sz="4000" b="1">
              <a:solidFill>
                <a:srgbClr val="5A0000"/>
              </a:solidFill>
              <a:latin typeface="Arial"/>
              <a:ea typeface="Arial"/>
              <a:cs typeface="Arial"/>
              <a:sym typeface="Arial"/>
            </a:endParaRPr>
          </a:p>
        </p:txBody>
      </p:sp>
      <p:sp>
        <p:nvSpPr>
          <p:cNvPr id="178" name="Google Shape;178;p31"/>
          <p:cNvSpPr/>
          <p:nvPr/>
        </p:nvSpPr>
        <p:spPr>
          <a:xfrm>
            <a:off x="3352800" y="1492494"/>
            <a:ext cx="8686800" cy="3717681"/>
          </a:xfrm>
          <a:prstGeom prst="rect">
            <a:avLst/>
          </a:prstGeom>
          <a:noFill/>
          <a:ln>
            <a:noFill/>
          </a:ln>
        </p:spPr>
        <p:txBody>
          <a:bodyPr spcFirstLastPara="1" wrap="square" lIns="91425" tIns="45700" rIns="91425" bIns="45700" anchor="t" anchorCtr="0">
            <a:noAutofit/>
          </a:bodyPr>
          <a:lstStyle/>
          <a:p>
            <a:pPr marL="0" marR="0" lvl="0" indent="0" algn="l" rtl="0">
              <a:lnSpc>
                <a:spcPts val="2800"/>
              </a:lnSpc>
              <a:spcBef>
                <a:spcPts val="0"/>
              </a:spcBef>
              <a:spcAft>
                <a:spcPts val="0"/>
              </a:spcAft>
              <a:buNone/>
            </a:pPr>
            <a:r>
              <a:rPr lang="en-US" sz="2800" b="1" dirty="0">
                <a:solidFill>
                  <a:srgbClr val="002060"/>
                </a:solidFill>
                <a:latin typeface="Arial"/>
                <a:ea typeface="Arial"/>
                <a:cs typeface="Arial"/>
                <a:sym typeface="Arial"/>
              </a:rPr>
              <a:t>Collaboration and Processes : </a:t>
            </a:r>
            <a:endParaRPr sz="2800" b="1" dirty="0">
              <a:solidFill>
                <a:srgbClr val="002060"/>
              </a:solidFill>
              <a:latin typeface="Arial"/>
              <a:ea typeface="Arial"/>
              <a:cs typeface="Arial"/>
              <a:sym typeface="Arial"/>
            </a:endParaRPr>
          </a:p>
          <a:p>
            <a:pPr marL="0" marR="0" lvl="0" indent="0" algn="l" rtl="0">
              <a:lnSpc>
                <a:spcPts val="2800"/>
              </a:lnSpc>
              <a:spcBef>
                <a:spcPts val="0"/>
              </a:spcBef>
              <a:spcAft>
                <a:spcPts val="0"/>
              </a:spcAft>
              <a:buNone/>
            </a:pPr>
            <a:endParaRPr sz="2800" b="1" dirty="0">
              <a:solidFill>
                <a:schemeClr val="dk1"/>
              </a:solidFill>
              <a:latin typeface="Arial"/>
              <a:ea typeface="Arial"/>
              <a:cs typeface="Arial"/>
              <a:sym typeface="Arial"/>
            </a:endParaRPr>
          </a:p>
          <a:p>
            <a:pPr marL="0" marR="0" lvl="0" indent="0" algn="l" rtl="0">
              <a:lnSpc>
                <a:spcPts val="2800"/>
              </a:lnSpc>
              <a:spcBef>
                <a:spcPts val="0"/>
              </a:spcBef>
              <a:spcAft>
                <a:spcPts val="0"/>
              </a:spcAft>
              <a:buNone/>
            </a:pPr>
            <a:r>
              <a:rPr lang="en-US" sz="2800" b="1" dirty="0">
                <a:solidFill>
                  <a:schemeClr val="dk1"/>
                </a:solidFill>
                <a:latin typeface="Arial"/>
                <a:ea typeface="Arial"/>
                <a:cs typeface="Arial"/>
                <a:sym typeface="Arial"/>
              </a:rPr>
              <a:t>At this layer, application processing is presented to users, and data processed at lower layers is integrated in to business applications. </a:t>
            </a:r>
            <a:endParaRPr sz="2800" b="1" dirty="0">
              <a:solidFill>
                <a:schemeClr val="dk1"/>
              </a:solidFill>
              <a:latin typeface="Arial"/>
              <a:ea typeface="Arial"/>
              <a:cs typeface="Arial"/>
              <a:sym typeface="Arial"/>
            </a:endParaRPr>
          </a:p>
          <a:p>
            <a:pPr marL="0" marR="0" lvl="0" indent="0" algn="l" rtl="0">
              <a:lnSpc>
                <a:spcPts val="2800"/>
              </a:lnSpc>
              <a:spcBef>
                <a:spcPts val="0"/>
              </a:spcBef>
              <a:spcAft>
                <a:spcPts val="0"/>
              </a:spcAft>
              <a:buNone/>
            </a:pPr>
            <a:endParaRPr sz="2800" b="1" dirty="0">
              <a:solidFill>
                <a:schemeClr val="dk1"/>
              </a:solidFill>
              <a:latin typeface="Arial"/>
              <a:ea typeface="Arial"/>
              <a:cs typeface="Arial"/>
              <a:sym typeface="Arial"/>
            </a:endParaRPr>
          </a:p>
          <a:p>
            <a:pPr marL="0" marR="0" lvl="0" indent="0" algn="l" rtl="0">
              <a:lnSpc>
                <a:spcPts val="2800"/>
              </a:lnSpc>
              <a:spcBef>
                <a:spcPts val="0"/>
              </a:spcBef>
              <a:spcAft>
                <a:spcPts val="0"/>
              </a:spcAft>
              <a:buNone/>
            </a:pPr>
            <a:r>
              <a:rPr lang="en-US" sz="2800" b="1" dirty="0">
                <a:solidFill>
                  <a:schemeClr val="dk1"/>
                </a:solidFill>
                <a:latin typeface="Arial"/>
                <a:ea typeface="Arial"/>
                <a:cs typeface="Arial"/>
                <a:sym typeface="Arial"/>
              </a:rPr>
              <a:t>This layer is about human interaction with all of the layers of the IoT system and where economic value is delivered.</a:t>
            </a:r>
            <a:endParaRPr sz="2800" b="1" dirty="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0" y="38476"/>
            <a:ext cx="12192000" cy="67272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a:solidFill>
                  <a:srgbClr val="5A0000"/>
                </a:solidFill>
                <a:latin typeface="Arial"/>
                <a:ea typeface="Arial"/>
                <a:cs typeface="Arial"/>
                <a:sym typeface="Arial"/>
              </a:rPr>
              <a:t>IoT Reference Architecture</a:t>
            </a:r>
            <a:endParaRPr sz="4000" b="1">
              <a:solidFill>
                <a:srgbClr val="5A0000"/>
              </a:solidFill>
              <a:latin typeface="Arial"/>
              <a:ea typeface="Arial"/>
              <a:cs typeface="Arial"/>
              <a:sym typeface="Arial"/>
            </a:endParaRPr>
          </a:p>
        </p:txBody>
      </p:sp>
      <p:pic>
        <p:nvPicPr>
          <p:cNvPr id="184" name="Google Shape;184;p32"/>
          <p:cNvPicPr preferRelativeResize="0"/>
          <p:nvPr/>
        </p:nvPicPr>
        <p:blipFill rotWithShape="1">
          <a:blip r:embed="rId3">
            <a:alphaModFix/>
          </a:blip>
          <a:srcRect/>
          <a:stretch/>
        </p:blipFill>
        <p:spPr>
          <a:xfrm>
            <a:off x="3664195" y="7092676"/>
            <a:ext cx="5042272" cy="2529645"/>
          </a:xfrm>
          <a:prstGeom prst="rect">
            <a:avLst/>
          </a:prstGeom>
          <a:noFill/>
          <a:ln>
            <a:noFill/>
          </a:ln>
        </p:spPr>
      </p:pic>
      <p:grpSp>
        <p:nvGrpSpPr>
          <p:cNvPr id="24" name="Group 23">
            <a:extLst>
              <a:ext uri="{FF2B5EF4-FFF2-40B4-BE49-F238E27FC236}">
                <a16:creationId xmlns:a16="http://schemas.microsoft.com/office/drawing/2014/main" id="{E597F6FB-C298-40CA-ADF8-81FCF7B94578}"/>
              </a:ext>
            </a:extLst>
          </p:cNvPr>
          <p:cNvGrpSpPr/>
          <p:nvPr/>
        </p:nvGrpSpPr>
        <p:grpSpPr>
          <a:xfrm>
            <a:off x="3664195" y="1651638"/>
            <a:ext cx="8176409" cy="4655128"/>
            <a:chOff x="3425043" y="1266824"/>
            <a:chExt cx="8176409" cy="4655128"/>
          </a:xfrm>
        </p:grpSpPr>
        <p:sp>
          <p:nvSpPr>
            <p:cNvPr id="2" name="Rectangle: Rounded Corners 1">
              <a:extLst>
                <a:ext uri="{FF2B5EF4-FFF2-40B4-BE49-F238E27FC236}">
                  <a16:creationId xmlns:a16="http://schemas.microsoft.com/office/drawing/2014/main" id="{28A925CD-F35C-4993-A720-FC17CE2DB5DD}"/>
                </a:ext>
              </a:extLst>
            </p:cNvPr>
            <p:cNvSpPr/>
            <p:nvPr/>
          </p:nvSpPr>
          <p:spPr>
            <a:xfrm>
              <a:off x="3445855" y="1266825"/>
              <a:ext cx="1912763" cy="485775"/>
            </a:xfrm>
            <a:prstGeom prst="roundRect">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Web / Portal</a:t>
              </a:r>
            </a:p>
          </p:txBody>
        </p:sp>
        <p:sp>
          <p:nvSpPr>
            <p:cNvPr id="5" name="Rectangle: Rounded Corners 4">
              <a:extLst>
                <a:ext uri="{FF2B5EF4-FFF2-40B4-BE49-F238E27FC236}">
                  <a16:creationId xmlns:a16="http://schemas.microsoft.com/office/drawing/2014/main" id="{1E3910A1-1B74-46B0-8027-46FC547B61B8}"/>
                </a:ext>
              </a:extLst>
            </p:cNvPr>
            <p:cNvSpPr/>
            <p:nvPr/>
          </p:nvSpPr>
          <p:spPr>
            <a:xfrm>
              <a:off x="5906797" y="1266825"/>
              <a:ext cx="2106763" cy="485775"/>
            </a:xfrm>
            <a:prstGeom prst="roundRect">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Dashboard</a:t>
              </a:r>
            </a:p>
          </p:txBody>
        </p:sp>
        <p:sp>
          <p:nvSpPr>
            <p:cNvPr id="6" name="Rectangle: Rounded Corners 5">
              <a:extLst>
                <a:ext uri="{FF2B5EF4-FFF2-40B4-BE49-F238E27FC236}">
                  <a16:creationId xmlns:a16="http://schemas.microsoft.com/office/drawing/2014/main" id="{69FB1B00-0493-41FD-98C0-7A60E3A1C1EE}"/>
                </a:ext>
              </a:extLst>
            </p:cNvPr>
            <p:cNvSpPr/>
            <p:nvPr/>
          </p:nvSpPr>
          <p:spPr>
            <a:xfrm>
              <a:off x="8479012" y="1266825"/>
              <a:ext cx="2106763" cy="485775"/>
            </a:xfrm>
            <a:prstGeom prst="roundRect">
              <a:avLst/>
            </a:prstGeom>
            <a:solidFill>
              <a:schemeClr val="bg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API Management</a:t>
              </a:r>
            </a:p>
          </p:txBody>
        </p:sp>
        <p:sp>
          <p:nvSpPr>
            <p:cNvPr id="7" name="Rectangle: Rounded Corners 6">
              <a:extLst>
                <a:ext uri="{FF2B5EF4-FFF2-40B4-BE49-F238E27FC236}">
                  <a16:creationId xmlns:a16="http://schemas.microsoft.com/office/drawing/2014/main" id="{ECE8C030-2E56-4D1B-87E1-589A8BAF6BA5}"/>
                </a:ext>
              </a:extLst>
            </p:cNvPr>
            <p:cNvSpPr/>
            <p:nvPr/>
          </p:nvSpPr>
          <p:spPr>
            <a:xfrm rot="16200000">
              <a:off x="8903293" y="3223793"/>
              <a:ext cx="4655128" cy="741190"/>
            </a:xfrm>
            <a:prstGeom prst="round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Identity &amp; Access Management</a:t>
              </a:r>
            </a:p>
          </p:txBody>
        </p:sp>
        <p:sp>
          <p:nvSpPr>
            <p:cNvPr id="8" name="Rectangle: Rounded Corners 7">
              <a:extLst>
                <a:ext uri="{FF2B5EF4-FFF2-40B4-BE49-F238E27FC236}">
                  <a16:creationId xmlns:a16="http://schemas.microsoft.com/office/drawing/2014/main" id="{B348D183-8E4E-425D-BA1C-FD44A4BAAC50}"/>
                </a:ext>
              </a:extLst>
            </p:cNvPr>
            <p:cNvSpPr/>
            <p:nvPr/>
          </p:nvSpPr>
          <p:spPr>
            <a:xfrm rot="16200000">
              <a:off x="8689862" y="3999195"/>
              <a:ext cx="3220955" cy="624555"/>
            </a:xfrm>
            <a:prstGeom prst="round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Device Manager</a:t>
              </a:r>
            </a:p>
          </p:txBody>
        </p:sp>
        <p:sp>
          <p:nvSpPr>
            <p:cNvPr id="9" name="Rectangle: Rounded Corners 8">
              <a:extLst>
                <a:ext uri="{FF2B5EF4-FFF2-40B4-BE49-F238E27FC236}">
                  <a16:creationId xmlns:a16="http://schemas.microsoft.com/office/drawing/2014/main" id="{9C5B14FD-44B6-4221-BED0-CC1CB66E0CC4}"/>
                </a:ext>
              </a:extLst>
            </p:cNvPr>
            <p:cNvSpPr/>
            <p:nvPr/>
          </p:nvSpPr>
          <p:spPr>
            <a:xfrm>
              <a:off x="3445855" y="1983910"/>
              <a:ext cx="7139919" cy="485775"/>
            </a:xfrm>
            <a:prstGeom prst="roundRect">
              <a:avLst/>
            </a:prstGeom>
            <a:solidFill>
              <a:schemeClr val="tx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Event Processing and Analytics</a:t>
              </a:r>
            </a:p>
          </p:txBody>
        </p:sp>
        <p:sp>
          <p:nvSpPr>
            <p:cNvPr id="10" name="Rectangle: Rounded Corners 9">
              <a:extLst>
                <a:ext uri="{FF2B5EF4-FFF2-40B4-BE49-F238E27FC236}">
                  <a16:creationId xmlns:a16="http://schemas.microsoft.com/office/drawing/2014/main" id="{17440092-4B71-44E1-9846-6F743D0D0B83}"/>
                </a:ext>
              </a:extLst>
            </p:cNvPr>
            <p:cNvSpPr/>
            <p:nvPr/>
          </p:nvSpPr>
          <p:spPr>
            <a:xfrm>
              <a:off x="3425043" y="2725071"/>
              <a:ext cx="6449970" cy="653055"/>
            </a:xfrm>
            <a:prstGeom prst="roundRect">
              <a:avLst/>
            </a:prstGeom>
            <a:solidFill>
              <a:srgbClr val="C0CEC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Aggregation / Bus Layer </a:t>
              </a:r>
            </a:p>
            <a:p>
              <a:pPr algn="ctr"/>
              <a:r>
                <a:rPr lang="en-US" sz="1800" b="1" dirty="0">
                  <a:solidFill>
                    <a:schemeClr val="tx1"/>
                  </a:solidFill>
                </a:rPr>
                <a:t>ESB and Message Broker</a:t>
              </a:r>
            </a:p>
          </p:txBody>
        </p:sp>
        <p:sp>
          <p:nvSpPr>
            <p:cNvPr id="3" name="Rectangle 2">
              <a:extLst>
                <a:ext uri="{FF2B5EF4-FFF2-40B4-BE49-F238E27FC236}">
                  <a16:creationId xmlns:a16="http://schemas.microsoft.com/office/drawing/2014/main" id="{2FE4B1C4-71BF-4F96-9F26-822CE01F6ADF}"/>
                </a:ext>
              </a:extLst>
            </p:cNvPr>
            <p:cNvSpPr/>
            <p:nvPr/>
          </p:nvSpPr>
          <p:spPr>
            <a:xfrm>
              <a:off x="4299661" y="3479875"/>
              <a:ext cx="4586950" cy="400110"/>
            </a:xfrm>
            <a:prstGeom prst="rect">
              <a:avLst/>
            </a:prstGeom>
          </p:spPr>
          <p:txBody>
            <a:bodyPr wrap="square">
              <a:spAutoFit/>
            </a:bodyPr>
            <a:lstStyle/>
            <a:p>
              <a:pPr algn="ctr"/>
              <a:r>
                <a:rPr lang="en-US" sz="2000" b="1" dirty="0">
                  <a:solidFill>
                    <a:schemeClr val="tx1"/>
                  </a:solidFill>
                </a:rPr>
                <a:t>Communications MQTT / HTTP</a:t>
              </a:r>
            </a:p>
          </p:txBody>
        </p:sp>
        <p:sp>
          <p:nvSpPr>
            <p:cNvPr id="13" name="Rectangle: Rounded Corners 12">
              <a:extLst>
                <a:ext uri="{FF2B5EF4-FFF2-40B4-BE49-F238E27FC236}">
                  <a16:creationId xmlns:a16="http://schemas.microsoft.com/office/drawing/2014/main" id="{AAB93C17-2A6D-40DB-8F0A-48E4CFE79E9F}"/>
                </a:ext>
              </a:extLst>
            </p:cNvPr>
            <p:cNvSpPr/>
            <p:nvPr/>
          </p:nvSpPr>
          <p:spPr>
            <a:xfrm>
              <a:off x="3425043" y="4164038"/>
              <a:ext cx="6449970" cy="1757912"/>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chemeClr val="tx1"/>
                </a:solidFill>
              </a:endParaRPr>
            </a:p>
          </p:txBody>
        </p:sp>
        <p:sp>
          <p:nvSpPr>
            <p:cNvPr id="4" name="Rectangle 3">
              <a:extLst>
                <a:ext uri="{FF2B5EF4-FFF2-40B4-BE49-F238E27FC236}">
                  <a16:creationId xmlns:a16="http://schemas.microsoft.com/office/drawing/2014/main" id="{7C31FE24-73C0-4536-AC27-E9635DDFFB4D}"/>
                </a:ext>
              </a:extLst>
            </p:cNvPr>
            <p:cNvSpPr/>
            <p:nvPr/>
          </p:nvSpPr>
          <p:spPr>
            <a:xfrm>
              <a:off x="3716293" y="4536947"/>
              <a:ext cx="5753686" cy="107368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B2103399-674B-47CD-9F90-7CCB2CD9CF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944" y="4690104"/>
              <a:ext cx="687434" cy="778657"/>
            </a:xfrm>
            <a:prstGeom prst="rect">
              <a:avLst/>
            </a:prstGeom>
          </p:spPr>
        </p:pic>
        <p:pic>
          <p:nvPicPr>
            <p:cNvPr id="17" name="Picture 16">
              <a:extLst>
                <a:ext uri="{FF2B5EF4-FFF2-40B4-BE49-F238E27FC236}">
                  <a16:creationId xmlns:a16="http://schemas.microsoft.com/office/drawing/2014/main" id="{AA31E76F-B36C-47FE-A3D2-1A8E05A67583}"/>
                </a:ext>
              </a:extLst>
            </p:cNvPr>
            <p:cNvPicPr>
              <a:picLocks noChangeAspect="1"/>
            </p:cNvPicPr>
            <p:nvPr/>
          </p:nvPicPr>
          <p:blipFill rotWithShape="1">
            <a:blip r:embed="rId5"/>
            <a:srcRect l="66500" b="64167"/>
            <a:stretch/>
          </p:blipFill>
          <p:spPr>
            <a:xfrm>
              <a:off x="6068182" y="4665897"/>
              <a:ext cx="988496" cy="634399"/>
            </a:xfrm>
            <a:prstGeom prst="rect">
              <a:avLst/>
            </a:prstGeom>
          </p:spPr>
        </p:pic>
        <p:pic>
          <p:nvPicPr>
            <p:cNvPr id="15" name="Graphic 14" descr="House">
              <a:extLst>
                <a:ext uri="{FF2B5EF4-FFF2-40B4-BE49-F238E27FC236}">
                  <a16:creationId xmlns:a16="http://schemas.microsoft.com/office/drawing/2014/main" id="{59BE794D-6A5B-4475-B035-DBB554571FA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08697" y="4541168"/>
              <a:ext cx="914400" cy="914400"/>
            </a:xfrm>
            <a:prstGeom prst="rect">
              <a:avLst/>
            </a:prstGeom>
          </p:spPr>
        </p:pic>
        <p:pic>
          <p:nvPicPr>
            <p:cNvPr id="19" name="Graphic 18" descr="Wireless router">
              <a:extLst>
                <a:ext uri="{FF2B5EF4-FFF2-40B4-BE49-F238E27FC236}">
                  <a16:creationId xmlns:a16="http://schemas.microsoft.com/office/drawing/2014/main" id="{C2A70DA8-5659-4869-A0A8-82864DE1223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14579" y="4621746"/>
              <a:ext cx="914400" cy="914400"/>
            </a:xfrm>
            <a:prstGeom prst="rect">
              <a:avLst/>
            </a:prstGeom>
          </p:spPr>
        </p:pic>
        <p:pic>
          <p:nvPicPr>
            <p:cNvPr id="21" name="Graphic 20" descr="Wi Fi">
              <a:extLst>
                <a:ext uri="{FF2B5EF4-FFF2-40B4-BE49-F238E27FC236}">
                  <a16:creationId xmlns:a16="http://schemas.microsoft.com/office/drawing/2014/main" id="{A033B991-20CD-47DA-AC0D-76A5F41E128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48490" y="4616591"/>
              <a:ext cx="914400" cy="914400"/>
            </a:xfrm>
            <a:prstGeom prst="rect">
              <a:avLst/>
            </a:prstGeom>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0" y="38476"/>
            <a:ext cx="12192000" cy="67272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a:solidFill>
                  <a:srgbClr val="5A0000"/>
                </a:solidFill>
                <a:latin typeface="Arial"/>
                <a:ea typeface="Arial"/>
                <a:cs typeface="Arial"/>
                <a:sym typeface="Arial"/>
              </a:rPr>
              <a:t>IoT Reference Architecture</a:t>
            </a:r>
            <a:endParaRPr sz="4000" b="1">
              <a:solidFill>
                <a:srgbClr val="5A0000"/>
              </a:solidFill>
              <a:latin typeface="Arial"/>
              <a:ea typeface="Arial"/>
              <a:cs typeface="Arial"/>
              <a:sym typeface="Arial"/>
            </a:endParaRPr>
          </a:p>
        </p:txBody>
      </p:sp>
      <p:sp>
        <p:nvSpPr>
          <p:cNvPr id="190" name="Google Shape;190;p33"/>
          <p:cNvSpPr/>
          <p:nvPr/>
        </p:nvSpPr>
        <p:spPr>
          <a:xfrm>
            <a:off x="3352800" y="1354286"/>
            <a:ext cx="8686800" cy="2408090"/>
          </a:xfrm>
          <a:prstGeom prst="rect">
            <a:avLst/>
          </a:prstGeom>
          <a:noFill/>
          <a:ln>
            <a:noFill/>
          </a:ln>
        </p:spPr>
        <p:txBody>
          <a:bodyPr spcFirstLastPara="1" wrap="square" lIns="91425" tIns="45700" rIns="91425" bIns="45700" anchor="t" anchorCtr="0">
            <a:noAutofit/>
          </a:bodyPr>
          <a:lstStyle/>
          <a:p>
            <a:pPr marL="0" marR="0" lvl="0" indent="0" algn="l" rtl="0">
              <a:lnSpc>
                <a:spcPts val="2800"/>
              </a:lnSpc>
              <a:spcBef>
                <a:spcPts val="0"/>
              </a:spcBef>
              <a:spcAft>
                <a:spcPts val="0"/>
              </a:spcAft>
              <a:buNone/>
            </a:pPr>
            <a:r>
              <a:rPr lang="en-US" sz="2800" b="1" dirty="0">
                <a:solidFill>
                  <a:schemeClr val="dk1"/>
                </a:solidFill>
                <a:latin typeface="Arial"/>
                <a:ea typeface="Arial"/>
                <a:cs typeface="Arial"/>
                <a:sym typeface="Arial"/>
              </a:rPr>
              <a:t>The reference architecture consists of a set of components. Layers can be realized by means of specific technologies, and we will discuss options for realizing each component. There are also some cross-cutting/vertical layers such as access/identity management.</a:t>
            </a:r>
            <a:endParaRPr sz="28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0" y="38476"/>
            <a:ext cx="12192000" cy="67272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a:solidFill>
                  <a:srgbClr val="5A0000"/>
                </a:solidFill>
                <a:latin typeface="Arial"/>
                <a:ea typeface="Arial"/>
                <a:cs typeface="Arial"/>
                <a:sym typeface="Arial"/>
              </a:rPr>
              <a:t>IoT Reference Architecture</a:t>
            </a:r>
            <a:endParaRPr sz="4000" b="1">
              <a:solidFill>
                <a:srgbClr val="5A0000"/>
              </a:solidFill>
              <a:latin typeface="Arial"/>
              <a:ea typeface="Arial"/>
              <a:cs typeface="Arial"/>
              <a:sym typeface="Arial"/>
            </a:endParaRPr>
          </a:p>
        </p:txBody>
      </p:sp>
      <p:sp>
        <p:nvSpPr>
          <p:cNvPr id="190" name="Google Shape;190;p33"/>
          <p:cNvSpPr/>
          <p:nvPr/>
        </p:nvSpPr>
        <p:spPr>
          <a:xfrm>
            <a:off x="3352800" y="1211410"/>
            <a:ext cx="8686800" cy="5189390"/>
          </a:xfrm>
          <a:prstGeom prst="rect">
            <a:avLst/>
          </a:prstGeom>
          <a:noFill/>
          <a:ln>
            <a:noFill/>
          </a:ln>
        </p:spPr>
        <p:txBody>
          <a:bodyPr spcFirstLastPara="1" wrap="square" lIns="91425" tIns="45700" rIns="91425" bIns="45700" anchor="t" anchorCtr="0">
            <a:noAutofit/>
          </a:bodyPr>
          <a:lstStyle/>
          <a:p>
            <a:pPr marL="0" marR="0" lvl="0" indent="0" algn="l" rtl="0">
              <a:lnSpc>
                <a:spcPts val="2800"/>
              </a:lnSpc>
              <a:spcBef>
                <a:spcPts val="0"/>
              </a:spcBef>
              <a:spcAft>
                <a:spcPts val="0"/>
              </a:spcAft>
              <a:buNone/>
            </a:pPr>
            <a:r>
              <a:rPr lang="en-US" sz="2800" b="1" dirty="0">
                <a:solidFill>
                  <a:srgbClr val="002060"/>
                </a:solidFill>
                <a:latin typeface="Arial"/>
                <a:ea typeface="Arial"/>
                <a:cs typeface="Arial"/>
                <a:sym typeface="Arial"/>
              </a:rPr>
              <a:t>The </a:t>
            </a:r>
            <a:r>
              <a:rPr lang="en-US" sz="2800" b="1" dirty="0">
                <a:solidFill>
                  <a:srgbClr val="002060"/>
                </a:solidFill>
                <a:sym typeface="Arial"/>
              </a:rPr>
              <a:t>layers are :</a:t>
            </a:r>
            <a:endParaRPr sz="2800" b="1" dirty="0">
              <a:solidFill>
                <a:srgbClr val="002060"/>
              </a:solidFill>
            </a:endParaRPr>
          </a:p>
          <a:p>
            <a:pPr marL="285750" marR="0" lvl="0" indent="-285750" algn="l" rtl="0">
              <a:lnSpc>
                <a:spcPts val="2800"/>
              </a:lnSpc>
              <a:spcBef>
                <a:spcPts val="0"/>
              </a:spcBef>
              <a:spcAft>
                <a:spcPts val="0"/>
              </a:spcAft>
              <a:buClr>
                <a:schemeClr val="dk1"/>
              </a:buClr>
              <a:buSzPct val="100000"/>
              <a:buFont typeface="Arial"/>
              <a:buChar char="•"/>
            </a:pPr>
            <a:r>
              <a:rPr lang="en-US" sz="2800" b="1" dirty="0">
                <a:solidFill>
                  <a:schemeClr val="dk1"/>
                </a:solidFill>
                <a:latin typeface="Arial"/>
                <a:ea typeface="Arial"/>
                <a:cs typeface="Arial"/>
                <a:sym typeface="Arial"/>
              </a:rPr>
              <a:t>Client/external communications: Web/Portal, Dashboard, APIs </a:t>
            </a:r>
            <a:endParaRPr sz="2800" b="1" dirty="0">
              <a:solidFill>
                <a:schemeClr val="dk1"/>
              </a:solidFill>
              <a:latin typeface="Arial"/>
              <a:ea typeface="Arial"/>
              <a:cs typeface="Arial"/>
              <a:sym typeface="Arial"/>
            </a:endParaRPr>
          </a:p>
          <a:p>
            <a:pPr marL="285750" marR="0" lvl="0" indent="-285750" algn="l" rtl="0">
              <a:lnSpc>
                <a:spcPts val="2800"/>
              </a:lnSpc>
              <a:spcBef>
                <a:spcPts val="0"/>
              </a:spcBef>
              <a:spcAft>
                <a:spcPts val="0"/>
              </a:spcAft>
              <a:buClr>
                <a:schemeClr val="dk1"/>
              </a:buClr>
              <a:buSzPct val="100000"/>
              <a:buFont typeface="Arial"/>
              <a:buChar char="•"/>
            </a:pPr>
            <a:r>
              <a:rPr lang="en-US" sz="2800" b="1" dirty="0">
                <a:solidFill>
                  <a:schemeClr val="dk1"/>
                </a:solidFill>
                <a:latin typeface="Arial"/>
                <a:ea typeface="Arial"/>
                <a:cs typeface="Arial"/>
                <a:sym typeface="Arial"/>
              </a:rPr>
              <a:t>Event processing and analytics (including data storage) </a:t>
            </a:r>
            <a:endParaRPr sz="2800" b="1" dirty="0">
              <a:solidFill>
                <a:schemeClr val="dk1"/>
              </a:solidFill>
              <a:latin typeface="Arial"/>
              <a:ea typeface="Arial"/>
              <a:cs typeface="Arial"/>
              <a:sym typeface="Arial"/>
            </a:endParaRPr>
          </a:p>
          <a:p>
            <a:pPr marL="285750" marR="0" lvl="0" indent="-285750" algn="l" rtl="0">
              <a:lnSpc>
                <a:spcPts val="2800"/>
              </a:lnSpc>
              <a:spcBef>
                <a:spcPts val="0"/>
              </a:spcBef>
              <a:spcAft>
                <a:spcPts val="0"/>
              </a:spcAft>
              <a:buClr>
                <a:schemeClr val="dk1"/>
              </a:buClr>
              <a:buSzPct val="100000"/>
              <a:buFont typeface="Arial"/>
              <a:buChar char="•"/>
            </a:pPr>
            <a:r>
              <a:rPr lang="en-US" sz="2800" b="1" dirty="0">
                <a:solidFill>
                  <a:schemeClr val="dk1"/>
                </a:solidFill>
                <a:latin typeface="Arial"/>
                <a:ea typeface="Arial"/>
                <a:cs typeface="Arial"/>
                <a:sym typeface="Arial"/>
              </a:rPr>
              <a:t>Aggregation/bus layer ESB and message broker </a:t>
            </a:r>
            <a:endParaRPr sz="2800" b="1" dirty="0"/>
          </a:p>
          <a:p>
            <a:pPr marL="285750" marR="0" lvl="0" indent="-285750" algn="l" rtl="0">
              <a:lnSpc>
                <a:spcPts val="2800"/>
              </a:lnSpc>
              <a:spcBef>
                <a:spcPts val="0"/>
              </a:spcBef>
              <a:spcAft>
                <a:spcPts val="0"/>
              </a:spcAft>
              <a:buClr>
                <a:schemeClr val="dk1"/>
              </a:buClr>
              <a:buSzPct val="100000"/>
              <a:buFont typeface="Arial"/>
              <a:buChar char="•"/>
            </a:pPr>
            <a:r>
              <a:rPr lang="en-US" sz="2800" b="1" dirty="0">
                <a:solidFill>
                  <a:schemeClr val="dk1"/>
                </a:solidFill>
                <a:latin typeface="Arial"/>
                <a:ea typeface="Arial"/>
                <a:cs typeface="Arial"/>
                <a:sym typeface="Arial"/>
              </a:rPr>
              <a:t>Relevant transports: MQTT/HTTP/XMPP/</a:t>
            </a:r>
            <a:r>
              <a:rPr lang="en-US" sz="2800" b="1" dirty="0" err="1">
                <a:solidFill>
                  <a:schemeClr val="dk1"/>
                </a:solidFill>
                <a:latin typeface="Arial"/>
                <a:ea typeface="Arial"/>
                <a:cs typeface="Arial"/>
                <a:sym typeface="Arial"/>
              </a:rPr>
              <a:t>CoAP</a:t>
            </a:r>
            <a:r>
              <a:rPr lang="en-US" sz="2800" b="1" dirty="0">
                <a:solidFill>
                  <a:schemeClr val="dk1"/>
                </a:solidFill>
                <a:latin typeface="Arial"/>
                <a:ea typeface="Arial"/>
                <a:cs typeface="Arial"/>
                <a:sym typeface="Arial"/>
              </a:rPr>
              <a:t>/AMQP, etc. </a:t>
            </a:r>
            <a:endParaRPr sz="2800" b="1" dirty="0">
              <a:solidFill>
                <a:schemeClr val="dk1"/>
              </a:solidFill>
              <a:latin typeface="Arial"/>
              <a:ea typeface="Arial"/>
              <a:cs typeface="Arial"/>
              <a:sym typeface="Arial"/>
            </a:endParaRPr>
          </a:p>
          <a:p>
            <a:pPr marL="285750" marR="0" lvl="0" indent="-285750" algn="l" rtl="0">
              <a:lnSpc>
                <a:spcPts val="2800"/>
              </a:lnSpc>
              <a:spcBef>
                <a:spcPts val="0"/>
              </a:spcBef>
              <a:spcAft>
                <a:spcPts val="0"/>
              </a:spcAft>
              <a:buClr>
                <a:schemeClr val="dk1"/>
              </a:buClr>
              <a:buSzPct val="100000"/>
              <a:buFont typeface="Arial"/>
              <a:buChar char="•"/>
            </a:pPr>
            <a:r>
              <a:rPr lang="en-US" sz="2800" b="1" dirty="0">
                <a:solidFill>
                  <a:schemeClr val="dk1"/>
                </a:solidFill>
                <a:latin typeface="Arial"/>
                <a:ea typeface="Arial"/>
                <a:cs typeface="Arial"/>
                <a:sym typeface="Arial"/>
              </a:rPr>
              <a:t>Devices </a:t>
            </a:r>
            <a:endParaRPr sz="2800" b="1" dirty="0"/>
          </a:p>
          <a:p>
            <a:pPr marL="0" marR="0" lvl="0" indent="0" algn="l" rtl="0">
              <a:lnSpc>
                <a:spcPts val="2800"/>
              </a:lnSpc>
              <a:spcBef>
                <a:spcPts val="0"/>
              </a:spcBef>
              <a:spcAft>
                <a:spcPts val="0"/>
              </a:spcAft>
              <a:buNone/>
            </a:pPr>
            <a:endParaRPr sz="2800" b="1" dirty="0">
              <a:solidFill>
                <a:schemeClr val="dk1"/>
              </a:solidFill>
              <a:latin typeface="Arial"/>
              <a:ea typeface="Arial"/>
              <a:cs typeface="Arial"/>
              <a:sym typeface="Arial"/>
            </a:endParaRPr>
          </a:p>
          <a:p>
            <a:pPr marL="0" marR="0" lvl="0" indent="0" algn="l" rtl="0">
              <a:lnSpc>
                <a:spcPts val="2800"/>
              </a:lnSpc>
              <a:spcBef>
                <a:spcPts val="0"/>
              </a:spcBef>
              <a:spcAft>
                <a:spcPts val="0"/>
              </a:spcAft>
              <a:buNone/>
            </a:pPr>
            <a:r>
              <a:rPr lang="en-US" sz="2800" b="1" dirty="0">
                <a:solidFill>
                  <a:srgbClr val="002060"/>
                </a:solidFill>
                <a:sym typeface="Arial"/>
              </a:rPr>
              <a:t>The cross-cutting layers are:</a:t>
            </a:r>
            <a:endParaRPr sz="2800" b="1" dirty="0">
              <a:solidFill>
                <a:srgbClr val="002060"/>
              </a:solidFill>
            </a:endParaRPr>
          </a:p>
          <a:p>
            <a:pPr marL="285750" marR="0" lvl="0" indent="-285750" algn="l" rtl="0">
              <a:lnSpc>
                <a:spcPts val="2800"/>
              </a:lnSpc>
              <a:spcBef>
                <a:spcPts val="0"/>
              </a:spcBef>
              <a:spcAft>
                <a:spcPts val="0"/>
              </a:spcAft>
              <a:buClr>
                <a:schemeClr val="dk1"/>
              </a:buClr>
              <a:buSzPct val="100000"/>
              <a:buFont typeface="Arial"/>
              <a:buChar char="•"/>
            </a:pPr>
            <a:r>
              <a:rPr lang="en-US" sz="2800" b="1" dirty="0">
                <a:solidFill>
                  <a:schemeClr val="dk1"/>
                </a:solidFill>
                <a:latin typeface="Arial"/>
                <a:ea typeface="Arial"/>
                <a:cs typeface="Arial"/>
                <a:sym typeface="Arial"/>
              </a:rPr>
              <a:t>Device manager </a:t>
            </a:r>
            <a:endParaRPr sz="2800" b="1" dirty="0">
              <a:solidFill>
                <a:schemeClr val="dk1"/>
              </a:solidFill>
              <a:latin typeface="Arial"/>
              <a:ea typeface="Arial"/>
              <a:cs typeface="Arial"/>
              <a:sym typeface="Arial"/>
            </a:endParaRPr>
          </a:p>
          <a:p>
            <a:pPr marL="285750" marR="0" lvl="0" indent="-285750" algn="l" rtl="0">
              <a:lnSpc>
                <a:spcPts val="2800"/>
              </a:lnSpc>
              <a:spcBef>
                <a:spcPts val="0"/>
              </a:spcBef>
              <a:spcAft>
                <a:spcPts val="0"/>
              </a:spcAft>
              <a:buClr>
                <a:schemeClr val="dk1"/>
              </a:buClr>
              <a:buSzPct val="100000"/>
              <a:buFont typeface="Arial"/>
              <a:buChar char="•"/>
            </a:pPr>
            <a:r>
              <a:rPr lang="en-US" sz="2800" b="1" dirty="0">
                <a:solidFill>
                  <a:schemeClr val="dk1"/>
                </a:solidFill>
                <a:latin typeface="Arial"/>
                <a:ea typeface="Arial"/>
                <a:cs typeface="Arial"/>
                <a:sym typeface="Arial"/>
              </a:rPr>
              <a:t>Identity and access management </a:t>
            </a:r>
            <a:endParaRPr sz="2800" b="1" dirty="0"/>
          </a:p>
        </p:txBody>
      </p:sp>
    </p:spTree>
    <p:extLst>
      <p:ext uri="{BB962C8B-B14F-4D97-AF65-F5344CB8AC3E}">
        <p14:creationId xmlns:p14="http://schemas.microsoft.com/office/powerpoint/2010/main" val="1106497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xfrm>
            <a:off x="0" y="38476"/>
            <a:ext cx="12192000" cy="67272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a:solidFill>
                  <a:srgbClr val="5A0000"/>
                </a:solidFill>
                <a:latin typeface="Arial"/>
                <a:ea typeface="Arial"/>
                <a:cs typeface="Arial"/>
                <a:sym typeface="Arial"/>
              </a:rPr>
              <a:t>IoT Reference Architecture: The Device Layer</a:t>
            </a:r>
            <a:endParaRPr sz="4000" b="1">
              <a:solidFill>
                <a:srgbClr val="5A0000"/>
              </a:solidFill>
              <a:latin typeface="Arial"/>
              <a:ea typeface="Arial"/>
              <a:cs typeface="Arial"/>
              <a:sym typeface="Arial"/>
            </a:endParaRPr>
          </a:p>
        </p:txBody>
      </p:sp>
      <p:sp>
        <p:nvSpPr>
          <p:cNvPr id="196" name="Google Shape;196;p34"/>
          <p:cNvSpPr/>
          <p:nvPr/>
        </p:nvSpPr>
        <p:spPr>
          <a:xfrm>
            <a:off x="3352800" y="1211410"/>
            <a:ext cx="8686800" cy="3970318"/>
          </a:xfrm>
          <a:prstGeom prst="rect">
            <a:avLst/>
          </a:prstGeom>
          <a:noFill/>
          <a:ln>
            <a:noFill/>
          </a:ln>
        </p:spPr>
        <p:txBody>
          <a:bodyPr spcFirstLastPara="1" wrap="square" lIns="91425" tIns="45700" rIns="91425" bIns="45700" anchor="t" anchorCtr="0">
            <a:noAutofit/>
          </a:bodyPr>
          <a:lstStyle/>
          <a:p>
            <a:pPr marL="285750" marR="0" lvl="0" indent="-285750" algn="l" rtl="0">
              <a:lnSpc>
                <a:spcPts val="2800"/>
              </a:lnSpc>
              <a:spcBef>
                <a:spcPts val="0"/>
              </a:spcBef>
              <a:spcAft>
                <a:spcPts val="0"/>
              </a:spcAft>
              <a:buClrTx/>
              <a:buSzPct val="100000"/>
              <a:buFont typeface="Arial"/>
              <a:buChar char="•"/>
            </a:pPr>
            <a:r>
              <a:rPr lang="en-US" sz="2800" b="1" dirty="0">
                <a:solidFill>
                  <a:schemeClr val="dk1"/>
                </a:solidFill>
                <a:latin typeface="Arial"/>
                <a:ea typeface="Arial"/>
                <a:cs typeface="Arial"/>
                <a:sym typeface="Arial"/>
              </a:rPr>
              <a:t>The bottom layer of the architecture is the device layer.</a:t>
            </a:r>
            <a:endParaRPr sz="2800" b="1" dirty="0"/>
          </a:p>
          <a:p>
            <a:pPr marL="285750" marR="0" lvl="0" indent="-285750" algn="l" rtl="0">
              <a:lnSpc>
                <a:spcPts val="2800"/>
              </a:lnSpc>
              <a:spcBef>
                <a:spcPts val="0"/>
              </a:spcBef>
              <a:spcAft>
                <a:spcPts val="0"/>
              </a:spcAft>
              <a:buClrTx/>
              <a:buSzPct val="100000"/>
              <a:buFont typeface="Arial"/>
              <a:buChar char="•"/>
            </a:pPr>
            <a:r>
              <a:rPr lang="en-US" sz="2800" b="1" dirty="0">
                <a:solidFill>
                  <a:schemeClr val="dk1"/>
                </a:solidFill>
                <a:latin typeface="Arial"/>
                <a:ea typeface="Arial"/>
                <a:cs typeface="Arial"/>
                <a:sym typeface="Arial"/>
              </a:rPr>
              <a:t>Devices can be of various types, but in order to be considered as IoT devices, they must have some communications that either indirectly or directly attaches to the Internet. </a:t>
            </a:r>
            <a:endParaRPr sz="2800" b="1" dirty="0">
              <a:solidFill>
                <a:schemeClr val="dk1"/>
              </a:solidFill>
              <a:latin typeface="Arial"/>
              <a:ea typeface="Arial"/>
              <a:cs typeface="Arial"/>
              <a:sym typeface="Arial"/>
            </a:endParaRPr>
          </a:p>
          <a:p>
            <a:pPr marR="0" lvl="0" algn="l" rtl="0">
              <a:lnSpc>
                <a:spcPts val="2800"/>
              </a:lnSpc>
              <a:spcBef>
                <a:spcPts val="0"/>
              </a:spcBef>
              <a:spcAft>
                <a:spcPts val="0"/>
              </a:spcAft>
              <a:buClr>
                <a:schemeClr val="dk1"/>
              </a:buClr>
              <a:buSzPts val="1800"/>
            </a:pPr>
            <a:endParaRPr lang="en-US" sz="2800" b="1" dirty="0">
              <a:solidFill>
                <a:schemeClr val="dk1"/>
              </a:solidFill>
              <a:latin typeface="Arial"/>
              <a:ea typeface="Arial"/>
              <a:cs typeface="Arial"/>
              <a:sym typeface="Arial"/>
            </a:endParaRPr>
          </a:p>
          <a:p>
            <a:pPr marR="0" lvl="0" algn="l" rtl="0">
              <a:lnSpc>
                <a:spcPts val="2800"/>
              </a:lnSpc>
              <a:spcBef>
                <a:spcPts val="0"/>
              </a:spcBef>
              <a:spcAft>
                <a:spcPts val="0"/>
              </a:spcAft>
              <a:buClr>
                <a:schemeClr val="dk1"/>
              </a:buClr>
              <a:buSzPts val="1800"/>
            </a:pPr>
            <a:r>
              <a:rPr lang="en-US" sz="2800" b="1" i="1" dirty="0">
                <a:solidFill>
                  <a:srgbClr val="002060"/>
                </a:solidFill>
                <a:latin typeface="Arial"/>
                <a:ea typeface="Arial"/>
                <a:cs typeface="Arial"/>
                <a:sym typeface="Arial"/>
              </a:rPr>
              <a:t>Examples of direct connections : </a:t>
            </a:r>
          </a:p>
          <a:p>
            <a:pPr marR="0" lvl="0" algn="l" rtl="0">
              <a:lnSpc>
                <a:spcPts val="2800"/>
              </a:lnSpc>
              <a:spcBef>
                <a:spcPts val="0"/>
              </a:spcBef>
              <a:spcAft>
                <a:spcPts val="0"/>
              </a:spcAft>
              <a:buClr>
                <a:schemeClr val="dk1"/>
              </a:buClr>
              <a:buSzPts val="1800"/>
            </a:pPr>
            <a:r>
              <a:rPr lang="en-US" sz="2800" b="1" dirty="0">
                <a:solidFill>
                  <a:schemeClr val="dk1"/>
                </a:solidFill>
                <a:latin typeface="Arial"/>
                <a:ea typeface="Arial"/>
                <a:cs typeface="Arial"/>
                <a:sym typeface="Arial"/>
              </a:rPr>
              <a:t>Arduino with Arduino Ethernet connection, Raspberry Pi connected via Ethernet or Wi-Fi.</a:t>
            </a:r>
            <a:endParaRPr sz="2800" b="1" dirty="0"/>
          </a:p>
          <a:p>
            <a:pPr marR="0" lvl="0" algn="l" rtl="0">
              <a:lnSpc>
                <a:spcPts val="2800"/>
              </a:lnSpc>
              <a:spcBef>
                <a:spcPts val="0"/>
              </a:spcBef>
              <a:spcAft>
                <a:spcPts val="0"/>
              </a:spcAft>
              <a:buClr>
                <a:schemeClr val="dk1"/>
              </a:buClr>
              <a:buSzPts val="1800"/>
            </a:pPr>
            <a:endParaRPr lang="en-US" sz="2800" b="1" dirty="0">
              <a:solidFill>
                <a:schemeClr val="dk1"/>
              </a:solidFill>
              <a:latin typeface="Arial"/>
              <a:ea typeface="Arial"/>
              <a:cs typeface="Arial"/>
              <a:sym typeface="Arial"/>
            </a:endParaRPr>
          </a:p>
          <a:p>
            <a:pPr marR="0" lvl="0" algn="l" rtl="0">
              <a:lnSpc>
                <a:spcPts val="2800"/>
              </a:lnSpc>
              <a:spcBef>
                <a:spcPts val="0"/>
              </a:spcBef>
              <a:spcAft>
                <a:spcPts val="0"/>
              </a:spcAft>
              <a:buClr>
                <a:schemeClr val="dk1"/>
              </a:buClr>
              <a:buSzPts val="1800"/>
            </a:pPr>
            <a:r>
              <a:rPr lang="en-US" sz="2800" b="1" dirty="0">
                <a:solidFill>
                  <a:schemeClr val="dk1"/>
                </a:solidFill>
                <a:latin typeface="Arial"/>
                <a:ea typeface="Arial"/>
                <a:cs typeface="Arial"/>
                <a:sym typeface="Arial"/>
              </a:rPr>
              <a:t>Each device typically needs an identity. </a:t>
            </a:r>
            <a:endParaRPr sz="28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xfrm>
            <a:off x="0" y="38476"/>
            <a:ext cx="12192000" cy="67272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a:solidFill>
                  <a:srgbClr val="5A0000"/>
                </a:solidFill>
                <a:latin typeface="Arial"/>
                <a:ea typeface="Arial"/>
                <a:cs typeface="Arial"/>
                <a:sym typeface="Arial"/>
              </a:rPr>
              <a:t>IoT Reference Architecture: The Device Layer</a:t>
            </a:r>
            <a:endParaRPr sz="4000" b="1">
              <a:solidFill>
                <a:srgbClr val="5A0000"/>
              </a:solidFill>
              <a:latin typeface="Arial"/>
              <a:ea typeface="Arial"/>
              <a:cs typeface="Arial"/>
              <a:sym typeface="Arial"/>
            </a:endParaRPr>
          </a:p>
        </p:txBody>
      </p:sp>
      <p:sp>
        <p:nvSpPr>
          <p:cNvPr id="196" name="Google Shape;196;p34"/>
          <p:cNvSpPr/>
          <p:nvPr/>
        </p:nvSpPr>
        <p:spPr>
          <a:xfrm>
            <a:off x="3352800" y="1211409"/>
            <a:ext cx="8686800" cy="3274865"/>
          </a:xfrm>
          <a:prstGeom prst="rect">
            <a:avLst/>
          </a:prstGeom>
          <a:noFill/>
          <a:ln>
            <a:noFill/>
          </a:ln>
        </p:spPr>
        <p:txBody>
          <a:bodyPr spcFirstLastPara="1" wrap="square" lIns="91425" tIns="45700" rIns="91425" bIns="45700" anchor="t" anchorCtr="0">
            <a:noAutofit/>
          </a:bodyPr>
          <a:lstStyle/>
          <a:p>
            <a:pPr marL="0" marR="0" lvl="0" indent="0" algn="l" rtl="0">
              <a:lnSpc>
                <a:spcPts val="2800"/>
              </a:lnSpc>
              <a:spcBef>
                <a:spcPts val="0"/>
              </a:spcBef>
              <a:spcAft>
                <a:spcPts val="0"/>
              </a:spcAft>
              <a:buNone/>
            </a:pPr>
            <a:r>
              <a:rPr lang="en-US" sz="2800" b="1" dirty="0">
                <a:solidFill>
                  <a:schemeClr val="dk1"/>
                </a:solidFill>
                <a:latin typeface="Arial"/>
                <a:ea typeface="Arial"/>
                <a:cs typeface="Arial"/>
                <a:sym typeface="Arial"/>
              </a:rPr>
              <a:t>A unique identifier (UUID) burnt into the device (typically part of the System-on-Chip, or provided by a secondary chip) </a:t>
            </a:r>
            <a:endParaRPr sz="2800" b="1" dirty="0">
              <a:solidFill>
                <a:schemeClr val="dk1"/>
              </a:solidFill>
              <a:latin typeface="Arial"/>
              <a:ea typeface="Arial"/>
              <a:cs typeface="Arial"/>
              <a:sym typeface="Arial"/>
            </a:endParaRPr>
          </a:p>
          <a:p>
            <a:pPr marL="0" marR="0" lvl="0" indent="0" algn="l" rtl="0">
              <a:lnSpc>
                <a:spcPts val="2800"/>
              </a:lnSpc>
              <a:spcBef>
                <a:spcPts val="0"/>
              </a:spcBef>
              <a:spcAft>
                <a:spcPts val="0"/>
              </a:spcAft>
              <a:buNone/>
            </a:pPr>
            <a:endParaRPr sz="2800" b="1" dirty="0">
              <a:solidFill>
                <a:schemeClr val="dk1"/>
              </a:solidFill>
              <a:latin typeface="Arial"/>
              <a:ea typeface="Arial"/>
              <a:cs typeface="Arial"/>
              <a:sym typeface="Arial"/>
            </a:endParaRPr>
          </a:p>
          <a:p>
            <a:pPr marL="0" marR="0" lvl="0" indent="0" algn="l" rtl="0">
              <a:lnSpc>
                <a:spcPts val="2800"/>
              </a:lnSpc>
              <a:spcBef>
                <a:spcPts val="0"/>
              </a:spcBef>
              <a:spcAft>
                <a:spcPts val="0"/>
              </a:spcAft>
              <a:buNone/>
            </a:pPr>
            <a:r>
              <a:rPr lang="en-US" sz="2800" b="1" dirty="0">
                <a:solidFill>
                  <a:schemeClr val="dk1"/>
                </a:solidFill>
                <a:latin typeface="Arial"/>
                <a:ea typeface="Arial"/>
                <a:cs typeface="Arial"/>
                <a:sym typeface="Arial"/>
              </a:rPr>
              <a:t>The specification is based on HTTP</a:t>
            </a:r>
            <a:r>
              <a:rPr lang="en-US" sz="2800" b="1" dirty="0">
                <a:solidFill>
                  <a:schemeClr val="dk1"/>
                </a:solidFill>
              </a:rPr>
              <a:t>.</a:t>
            </a:r>
            <a:endParaRPr lang="en-US" sz="2800" b="1" dirty="0">
              <a:solidFill>
                <a:schemeClr val="dk1"/>
              </a:solidFill>
              <a:latin typeface="Arial"/>
              <a:ea typeface="Arial"/>
              <a:cs typeface="Arial"/>
              <a:sym typeface="Arial"/>
            </a:endParaRPr>
          </a:p>
          <a:p>
            <a:pPr marL="0" marR="0" lvl="0" indent="0" algn="l" rtl="0">
              <a:lnSpc>
                <a:spcPts val="2800"/>
              </a:lnSpc>
              <a:spcBef>
                <a:spcPts val="0"/>
              </a:spcBef>
              <a:spcAft>
                <a:spcPts val="0"/>
              </a:spcAft>
              <a:buNone/>
            </a:pPr>
            <a:r>
              <a:rPr lang="en-US" sz="2800" b="1" dirty="0">
                <a:solidFill>
                  <a:schemeClr val="dk1"/>
                </a:solidFill>
                <a:latin typeface="Arial"/>
                <a:ea typeface="Arial"/>
                <a:cs typeface="Arial"/>
                <a:sym typeface="Arial"/>
              </a:rPr>
              <a:t>However, (as we will discuss in the communications section) the reference architecture also supports these flows over MQTT. </a:t>
            </a:r>
            <a:endParaRPr sz="2800" b="1" dirty="0"/>
          </a:p>
        </p:txBody>
      </p:sp>
    </p:spTree>
    <p:extLst>
      <p:ext uri="{BB962C8B-B14F-4D97-AF65-F5344CB8AC3E}">
        <p14:creationId xmlns:p14="http://schemas.microsoft.com/office/powerpoint/2010/main" val="177945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0" y="-75824"/>
            <a:ext cx="12192000" cy="94866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3600" b="1" dirty="0">
                <a:solidFill>
                  <a:srgbClr val="5A0000"/>
                </a:solidFill>
                <a:latin typeface="Arial"/>
                <a:ea typeface="Arial"/>
                <a:cs typeface="Arial"/>
                <a:sym typeface="Arial"/>
              </a:rPr>
              <a:t>IoT Reference Architecture: The Aggregation/Bus Layer</a:t>
            </a:r>
            <a:endParaRPr sz="3600" b="1" dirty="0">
              <a:solidFill>
                <a:srgbClr val="5A0000"/>
              </a:solidFill>
              <a:latin typeface="Arial"/>
              <a:ea typeface="Arial"/>
              <a:cs typeface="Arial"/>
              <a:sym typeface="Arial"/>
            </a:endParaRPr>
          </a:p>
        </p:txBody>
      </p:sp>
      <p:sp>
        <p:nvSpPr>
          <p:cNvPr id="202" name="Google Shape;202;p35"/>
          <p:cNvSpPr/>
          <p:nvPr/>
        </p:nvSpPr>
        <p:spPr>
          <a:xfrm>
            <a:off x="3352800" y="620859"/>
            <a:ext cx="8686800" cy="6037115"/>
          </a:xfrm>
          <a:prstGeom prst="rect">
            <a:avLst/>
          </a:prstGeom>
          <a:noFill/>
          <a:ln>
            <a:noFill/>
          </a:ln>
        </p:spPr>
        <p:txBody>
          <a:bodyPr spcFirstLastPara="1" wrap="square" lIns="91425" tIns="45700" rIns="91425" bIns="45700" anchor="t" anchorCtr="0">
            <a:noAutofit/>
          </a:bodyPr>
          <a:lstStyle/>
          <a:p>
            <a:pPr marR="0" lvl="0" algn="l" rtl="0">
              <a:lnSpc>
                <a:spcPts val="2300"/>
              </a:lnSpc>
              <a:spcBef>
                <a:spcPts val="600"/>
              </a:spcBef>
              <a:spcAft>
                <a:spcPts val="0"/>
              </a:spcAft>
              <a:buClr>
                <a:schemeClr val="dk1"/>
              </a:buClr>
              <a:buSzPts val="1800"/>
            </a:pPr>
            <a:r>
              <a:rPr lang="en-US" sz="2600" b="1" dirty="0">
                <a:solidFill>
                  <a:schemeClr val="dk1"/>
                </a:solidFill>
                <a:latin typeface="Arial"/>
                <a:ea typeface="Arial"/>
                <a:cs typeface="Arial"/>
                <a:sym typeface="Arial"/>
              </a:rPr>
              <a:t>An important layer of the architecture is the layer that aggregates and brokers communications. This is an important layer for three reasons: </a:t>
            </a:r>
            <a:endParaRPr sz="2600" b="1" dirty="0">
              <a:solidFill>
                <a:schemeClr val="dk1"/>
              </a:solidFill>
              <a:latin typeface="Arial"/>
              <a:ea typeface="Arial"/>
              <a:cs typeface="Arial"/>
              <a:sym typeface="Arial"/>
            </a:endParaRPr>
          </a:p>
          <a:p>
            <a:pPr marL="342900" marR="0" lvl="0" indent="-228600" algn="l" rtl="0">
              <a:lnSpc>
                <a:spcPts val="2300"/>
              </a:lnSpc>
              <a:spcBef>
                <a:spcPts val="600"/>
              </a:spcBef>
              <a:spcAft>
                <a:spcPts val="0"/>
              </a:spcAft>
              <a:buClr>
                <a:schemeClr val="dk1"/>
              </a:buClr>
              <a:buSzPts val="1800"/>
              <a:buFont typeface="Arial"/>
              <a:buNone/>
            </a:pPr>
            <a:endParaRPr sz="2600" b="1" dirty="0">
              <a:solidFill>
                <a:schemeClr val="dk1"/>
              </a:solidFill>
              <a:latin typeface="Arial"/>
              <a:ea typeface="Arial"/>
              <a:cs typeface="Arial"/>
              <a:sym typeface="Arial"/>
            </a:endParaRPr>
          </a:p>
          <a:p>
            <a:pPr marL="342900" marR="0" lvl="0" indent="-342900" algn="l" rtl="0">
              <a:lnSpc>
                <a:spcPts val="2300"/>
              </a:lnSpc>
              <a:spcBef>
                <a:spcPts val="600"/>
              </a:spcBef>
              <a:spcAft>
                <a:spcPts val="0"/>
              </a:spcAft>
              <a:buClr>
                <a:schemeClr val="dk1"/>
              </a:buClr>
              <a:buSzPct val="100000"/>
              <a:buFont typeface="Arial"/>
              <a:buAutoNum type="arabicPeriod"/>
            </a:pPr>
            <a:r>
              <a:rPr lang="en-US" sz="2600" b="1" dirty="0">
                <a:solidFill>
                  <a:schemeClr val="dk1"/>
                </a:solidFill>
                <a:latin typeface="Arial"/>
                <a:ea typeface="Arial"/>
                <a:cs typeface="Arial"/>
                <a:sym typeface="Arial"/>
              </a:rPr>
              <a:t>The ability to support an HTTP server and/or an MQTT broker to talk to the devices; </a:t>
            </a:r>
            <a:endParaRPr sz="2600" b="1" dirty="0">
              <a:solidFill>
                <a:schemeClr val="dk1"/>
              </a:solidFill>
              <a:latin typeface="Arial"/>
              <a:ea typeface="Arial"/>
              <a:cs typeface="Arial"/>
              <a:sym typeface="Arial"/>
            </a:endParaRPr>
          </a:p>
          <a:p>
            <a:pPr marL="342900" marR="0" lvl="0" indent="-342900" algn="l" rtl="0">
              <a:lnSpc>
                <a:spcPts val="2300"/>
              </a:lnSpc>
              <a:spcBef>
                <a:spcPts val="600"/>
              </a:spcBef>
              <a:spcAft>
                <a:spcPts val="0"/>
              </a:spcAft>
              <a:buClr>
                <a:schemeClr val="dk1"/>
              </a:buClr>
              <a:buSzPct val="100000"/>
              <a:buFont typeface="Arial"/>
              <a:buAutoNum type="arabicPeriod"/>
            </a:pPr>
            <a:r>
              <a:rPr lang="en-US" sz="2600" b="1" dirty="0">
                <a:solidFill>
                  <a:schemeClr val="dk1"/>
                </a:solidFill>
                <a:latin typeface="Arial"/>
                <a:ea typeface="Arial"/>
                <a:cs typeface="Arial"/>
                <a:sym typeface="Arial"/>
              </a:rPr>
              <a:t>The ability to aggregate and combine communications from different devices and to route communications to a specific device (possibly via a gateway) </a:t>
            </a:r>
            <a:endParaRPr sz="2600" b="1" dirty="0">
              <a:solidFill>
                <a:schemeClr val="dk1"/>
              </a:solidFill>
              <a:latin typeface="Arial"/>
              <a:ea typeface="Arial"/>
              <a:cs typeface="Arial"/>
              <a:sym typeface="Arial"/>
            </a:endParaRPr>
          </a:p>
          <a:p>
            <a:pPr marL="342900" marR="0" lvl="0" indent="-342900" algn="l" rtl="0">
              <a:lnSpc>
                <a:spcPts val="2300"/>
              </a:lnSpc>
              <a:spcBef>
                <a:spcPts val="600"/>
              </a:spcBef>
              <a:spcAft>
                <a:spcPts val="0"/>
              </a:spcAft>
              <a:buClr>
                <a:schemeClr val="dk1"/>
              </a:buClr>
              <a:buSzPct val="100000"/>
              <a:buFont typeface="Arial"/>
              <a:buAutoNum type="arabicPeriod"/>
            </a:pPr>
            <a:r>
              <a:rPr lang="en-US" sz="2600" b="1" dirty="0">
                <a:solidFill>
                  <a:schemeClr val="dk1"/>
                </a:solidFill>
                <a:latin typeface="Arial"/>
                <a:ea typeface="Arial"/>
                <a:cs typeface="Arial"/>
                <a:sym typeface="Arial"/>
              </a:rPr>
              <a:t>The ability to bridge and transform between different protocols, e.g. to offer HTTP-based APIs that are mediated into an MQTT message going to the device. </a:t>
            </a:r>
            <a:endParaRPr sz="2600" b="1" dirty="0">
              <a:solidFill>
                <a:schemeClr val="dk1"/>
              </a:solidFill>
              <a:latin typeface="Arial"/>
              <a:ea typeface="Arial"/>
              <a:cs typeface="Arial"/>
              <a:sym typeface="Arial"/>
            </a:endParaRPr>
          </a:p>
          <a:p>
            <a:pPr marL="0" marR="0" lvl="0" indent="0" algn="l" rtl="0">
              <a:lnSpc>
                <a:spcPts val="2300"/>
              </a:lnSpc>
              <a:spcBef>
                <a:spcPts val="600"/>
              </a:spcBef>
              <a:spcAft>
                <a:spcPts val="0"/>
              </a:spcAft>
              <a:buNone/>
            </a:pPr>
            <a:r>
              <a:rPr lang="en-US" sz="2600" b="1" dirty="0">
                <a:solidFill>
                  <a:schemeClr val="dk1"/>
                </a:solidFill>
                <a:latin typeface="Arial"/>
                <a:ea typeface="Arial"/>
                <a:cs typeface="Arial"/>
                <a:sym typeface="Arial"/>
              </a:rPr>
              <a:t>The aggregation/bus layer provides these capabilities as well as adapting into legacy protocols. The bus layer may also provide some simple correlation and mapping from different correlation models (e.g. mapping a device ID into an owners ID or vice-versa).</a:t>
            </a:r>
            <a:endParaRPr sz="26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a:spLocks noGrp="1"/>
          </p:cNvSpPr>
          <p:nvPr>
            <p:ph type="title"/>
          </p:nvPr>
        </p:nvSpPr>
        <p:spPr>
          <a:xfrm>
            <a:off x="0" y="38476"/>
            <a:ext cx="12192000" cy="94866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a:solidFill>
                  <a:srgbClr val="5A0000"/>
                </a:solidFill>
                <a:latin typeface="Arial"/>
                <a:ea typeface="Arial"/>
                <a:cs typeface="Arial"/>
                <a:sym typeface="Arial"/>
              </a:rPr>
              <a:t>The Event Processing and Analytics Layer</a:t>
            </a:r>
            <a:endParaRPr sz="4000" b="1">
              <a:solidFill>
                <a:srgbClr val="5A0000"/>
              </a:solidFill>
              <a:latin typeface="Arial"/>
              <a:ea typeface="Arial"/>
              <a:cs typeface="Arial"/>
              <a:sym typeface="Arial"/>
            </a:endParaRPr>
          </a:p>
        </p:txBody>
      </p:sp>
      <p:sp>
        <p:nvSpPr>
          <p:cNvPr id="208" name="Google Shape;208;p36"/>
          <p:cNvSpPr/>
          <p:nvPr/>
        </p:nvSpPr>
        <p:spPr>
          <a:xfrm>
            <a:off x="3352800" y="987136"/>
            <a:ext cx="8686800" cy="5608114"/>
          </a:xfrm>
          <a:prstGeom prst="rect">
            <a:avLst/>
          </a:prstGeom>
          <a:noFill/>
          <a:ln>
            <a:noFill/>
          </a:ln>
        </p:spPr>
        <p:txBody>
          <a:bodyPr spcFirstLastPara="1" wrap="square" lIns="91425" tIns="45700" rIns="91425" bIns="45700" anchor="t" anchorCtr="0">
            <a:noAutofit/>
          </a:bodyPr>
          <a:lstStyle/>
          <a:p>
            <a:pPr marL="457200" marR="0" lvl="0" indent="-457200" algn="l" rtl="0">
              <a:lnSpc>
                <a:spcPts val="2800"/>
              </a:lnSpc>
              <a:spcBef>
                <a:spcPts val="0"/>
              </a:spcBef>
              <a:spcAft>
                <a:spcPts val="0"/>
              </a:spcAft>
              <a:buClrTx/>
              <a:buSzPct val="100000"/>
              <a:buFont typeface="Arial" panose="020B0604020202020204" pitchFamily="34" charset="0"/>
              <a:buChar char="•"/>
            </a:pPr>
            <a:r>
              <a:rPr lang="en-US" sz="2800" b="1" dirty="0">
                <a:solidFill>
                  <a:schemeClr val="dk1"/>
                </a:solidFill>
                <a:latin typeface="Arial"/>
                <a:ea typeface="Arial"/>
                <a:cs typeface="Arial"/>
                <a:sym typeface="Arial"/>
              </a:rPr>
              <a:t>This layer takes the events from the bus and provides the ability to process and act upon these events. A core capability here is the requirement to store the data into a database. </a:t>
            </a:r>
            <a:endParaRPr sz="2800" b="1" dirty="0">
              <a:solidFill>
                <a:schemeClr val="dk1"/>
              </a:solidFill>
              <a:latin typeface="Arial"/>
              <a:ea typeface="Arial"/>
              <a:cs typeface="Arial"/>
              <a:sym typeface="Arial"/>
            </a:endParaRPr>
          </a:p>
          <a:p>
            <a:pPr marL="114300" marR="0" lvl="0" algn="l" rtl="0">
              <a:lnSpc>
                <a:spcPts val="2800"/>
              </a:lnSpc>
              <a:spcBef>
                <a:spcPts val="0"/>
              </a:spcBef>
              <a:spcAft>
                <a:spcPts val="0"/>
              </a:spcAft>
              <a:buClrTx/>
              <a:buSzPct val="100000"/>
            </a:pPr>
            <a:endParaRPr sz="2800" b="1" dirty="0">
              <a:solidFill>
                <a:schemeClr val="dk1"/>
              </a:solidFill>
              <a:latin typeface="Arial"/>
              <a:ea typeface="Arial"/>
              <a:cs typeface="Arial"/>
              <a:sym typeface="Arial"/>
            </a:endParaRPr>
          </a:p>
          <a:p>
            <a:pPr marL="457200" marR="0" lvl="0" indent="-457200" algn="l" rtl="0">
              <a:lnSpc>
                <a:spcPts val="2800"/>
              </a:lnSpc>
              <a:spcBef>
                <a:spcPts val="0"/>
              </a:spcBef>
              <a:spcAft>
                <a:spcPts val="0"/>
              </a:spcAft>
              <a:buClrTx/>
              <a:buSzPct val="100000"/>
              <a:buFont typeface="Arial" panose="020B0604020202020204" pitchFamily="34" charset="0"/>
              <a:buChar char="•"/>
            </a:pPr>
            <a:r>
              <a:rPr lang="en-US" sz="2800" b="1" dirty="0">
                <a:solidFill>
                  <a:schemeClr val="dk1"/>
                </a:solidFill>
                <a:latin typeface="Arial"/>
                <a:ea typeface="Arial"/>
                <a:cs typeface="Arial"/>
                <a:sym typeface="Arial"/>
              </a:rPr>
              <a:t>This may happen in three forms: </a:t>
            </a:r>
            <a:endParaRPr sz="2800" b="1" dirty="0">
              <a:solidFill>
                <a:schemeClr val="dk1"/>
              </a:solidFill>
              <a:latin typeface="Arial"/>
              <a:ea typeface="Arial"/>
              <a:cs typeface="Arial"/>
              <a:sym typeface="Arial"/>
            </a:endParaRPr>
          </a:p>
          <a:p>
            <a:pPr marL="285750" marR="0" lvl="0" indent="-171450" algn="l" rtl="0">
              <a:lnSpc>
                <a:spcPts val="2800"/>
              </a:lnSpc>
              <a:spcBef>
                <a:spcPts val="0"/>
              </a:spcBef>
              <a:spcAft>
                <a:spcPts val="0"/>
              </a:spcAft>
              <a:buClr>
                <a:schemeClr val="dk1"/>
              </a:buClr>
              <a:buSzPts val="1800"/>
              <a:buFont typeface="Arial"/>
              <a:buNone/>
            </a:pPr>
            <a:endParaRPr sz="2800" b="1" dirty="0">
              <a:solidFill>
                <a:schemeClr val="dk1"/>
              </a:solidFill>
              <a:latin typeface="Arial"/>
              <a:ea typeface="Arial"/>
              <a:cs typeface="Arial"/>
              <a:sym typeface="Arial"/>
            </a:endParaRPr>
          </a:p>
          <a:p>
            <a:pPr marL="457200" lvl="2" indent="228600">
              <a:lnSpc>
                <a:spcPts val="2800"/>
              </a:lnSpc>
              <a:buClrTx/>
              <a:buSzPct val="80000"/>
              <a:buFont typeface="Wingdings" panose="05000000000000000000" pitchFamily="2" charset="2"/>
              <a:buChar char="§"/>
            </a:pPr>
            <a:r>
              <a:rPr lang="en-US" sz="2800" b="1" dirty="0">
                <a:solidFill>
                  <a:schemeClr val="dk1"/>
                </a:solidFill>
                <a:latin typeface="Arial"/>
                <a:ea typeface="Arial"/>
                <a:cs typeface="Arial"/>
                <a:sym typeface="Arial"/>
              </a:rPr>
              <a:t>Traditional model or server side processing model such as JAS-RS application backed with database </a:t>
            </a:r>
            <a:endParaRPr sz="2800" b="1" dirty="0">
              <a:solidFill>
                <a:schemeClr val="dk1"/>
              </a:solidFill>
              <a:latin typeface="Arial"/>
              <a:ea typeface="Arial"/>
              <a:cs typeface="Arial"/>
              <a:sym typeface="Arial"/>
            </a:endParaRPr>
          </a:p>
          <a:p>
            <a:pPr marL="457200" lvl="2" indent="228600">
              <a:lnSpc>
                <a:spcPts val="2800"/>
              </a:lnSpc>
              <a:buClrTx/>
              <a:buSzPct val="80000"/>
              <a:buFont typeface="Wingdings" panose="05000000000000000000" pitchFamily="2" charset="2"/>
              <a:buChar char="§"/>
            </a:pPr>
            <a:endParaRPr sz="2800" b="1" dirty="0">
              <a:solidFill>
                <a:schemeClr val="dk1"/>
              </a:solidFill>
              <a:latin typeface="Arial"/>
              <a:ea typeface="Arial"/>
              <a:cs typeface="Arial"/>
              <a:sym typeface="Arial"/>
            </a:endParaRPr>
          </a:p>
          <a:p>
            <a:pPr marL="457200" lvl="2" indent="228600">
              <a:lnSpc>
                <a:spcPts val="2800"/>
              </a:lnSpc>
              <a:buClrTx/>
              <a:buSzPct val="80000"/>
              <a:buFont typeface="Wingdings" panose="05000000000000000000" pitchFamily="2" charset="2"/>
              <a:buChar char="§"/>
            </a:pPr>
            <a:r>
              <a:rPr lang="en-US" sz="2800" b="1" dirty="0">
                <a:solidFill>
                  <a:schemeClr val="dk1"/>
                </a:solidFill>
                <a:latin typeface="Arial"/>
                <a:ea typeface="Arial"/>
                <a:cs typeface="Arial"/>
                <a:sym typeface="Arial"/>
              </a:rPr>
              <a:t>Big data analytic platform and cloud-scalable platform like Apache Hadoop </a:t>
            </a:r>
            <a:endParaRPr sz="2800" b="1" dirty="0">
              <a:solidFill>
                <a:schemeClr val="dk1"/>
              </a:solidFill>
              <a:latin typeface="Arial"/>
              <a:ea typeface="Arial"/>
              <a:cs typeface="Arial"/>
              <a:sym typeface="Arial"/>
            </a:endParaRPr>
          </a:p>
          <a:p>
            <a:pPr marL="457200" lvl="2" indent="228600">
              <a:lnSpc>
                <a:spcPts val="2800"/>
              </a:lnSpc>
              <a:buClrTx/>
              <a:buSzPct val="80000"/>
              <a:buFont typeface="Wingdings" panose="05000000000000000000" pitchFamily="2" charset="2"/>
              <a:buChar char="§"/>
            </a:pPr>
            <a:endParaRPr sz="2800" b="1" dirty="0">
              <a:solidFill>
                <a:schemeClr val="dk1"/>
              </a:solidFill>
              <a:latin typeface="Arial"/>
              <a:ea typeface="Arial"/>
              <a:cs typeface="Arial"/>
              <a:sym typeface="Arial"/>
            </a:endParaRPr>
          </a:p>
          <a:p>
            <a:pPr marL="457200" lvl="2" indent="228600">
              <a:lnSpc>
                <a:spcPts val="2800"/>
              </a:lnSpc>
              <a:buClrTx/>
              <a:buSzPct val="80000"/>
              <a:buFont typeface="Wingdings" panose="05000000000000000000" pitchFamily="2" charset="2"/>
              <a:buChar char="§"/>
            </a:pPr>
            <a:r>
              <a:rPr lang="en-US" sz="2800" b="1" dirty="0">
                <a:solidFill>
                  <a:schemeClr val="dk1"/>
                </a:solidFill>
                <a:latin typeface="Arial"/>
                <a:ea typeface="Arial"/>
                <a:cs typeface="Arial"/>
                <a:sym typeface="Arial"/>
              </a:rPr>
              <a:t>Near real-time complex event processing</a:t>
            </a:r>
            <a:endParaRPr sz="28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7"/>
          <p:cNvSpPr txBox="1">
            <a:spLocks noGrp="1"/>
          </p:cNvSpPr>
          <p:nvPr>
            <p:ph type="title"/>
          </p:nvPr>
        </p:nvSpPr>
        <p:spPr>
          <a:xfrm>
            <a:off x="0" y="-95250"/>
            <a:ext cx="12192000" cy="94866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dirty="0">
                <a:solidFill>
                  <a:srgbClr val="5A0000"/>
                </a:solidFill>
                <a:latin typeface="Arial"/>
                <a:ea typeface="Arial"/>
                <a:cs typeface="Arial"/>
                <a:sym typeface="Arial"/>
              </a:rPr>
              <a:t>Device Management</a:t>
            </a:r>
            <a:endParaRPr sz="4000" b="1" dirty="0">
              <a:solidFill>
                <a:srgbClr val="5A0000"/>
              </a:solidFill>
              <a:latin typeface="Arial"/>
              <a:ea typeface="Arial"/>
              <a:cs typeface="Arial"/>
              <a:sym typeface="Arial"/>
            </a:endParaRPr>
          </a:p>
        </p:txBody>
      </p:sp>
      <p:sp>
        <p:nvSpPr>
          <p:cNvPr id="214" name="Google Shape;214;p37"/>
          <p:cNvSpPr/>
          <p:nvPr/>
        </p:nvSpPr>
        <p:spPr>
          <a:xfrm>
            <a:off x="3352800" y="1211410"/>
            <a:ext cx="8222673" cy="4801314"/>
          </a:xfrm>
          <a:prstGeom prst="rect">
            <a:avLst/>
          </a:prstGeom>
          <a:noFill/>
          <a:ln>
            <a:noFill/>
          </a:ln>
        </p:spPr>
        <p:txBody>
          <a:bodyPr spcFirstLastPara="1" wrap="square" lIns="91425" tIns="45700" rIns="91425" bIns="45700" anchor="t" anchorCtr="0">
            <a:noAutofit/>
          </a:bodyPr>
          <a:lstStyle/>
          <a:p>
            <a:pPr marL="0" marR="0" lvl="0" indent="0" algn="l" rtl="0">
              <a:lnSpc>
                <a:spcPts val="2800"/>
              </a:lnSpc>
              <a:spcBef>
                <a:spcPts val="0"/>
              </a:spcBef>
              <a:spcAft>
                <a:spcPts val="0"/>
              </a:spcAft>
              <a:buNone/>
            </a:pPr>
            <a:r>
              <a:rPr lang="en-US" sz="2800" b="1" dirty="0">
                <a:solidFill>
                  <a:srgbClr val="002060"/>
                </a:solidFill>
                <a:sym typeface="Arial"/>
              </a:rPr>
              <a:t>Device management (DM) is handled by two components:</a:t>
            </a:r>
            <a:endParaRPr sz="2800" b="1" dirty="0">
              <a:solidFill>
                <a:srgbClr val="002060"/>
              </a:solidFill>
            </a:endParaRPr>
          </a:p>
          <a:p>
            <a:pPr marL="285750" marR="0" lvl="0" indent="-171450" algn="l" rtl="0">
              <a:lnSpc>
                <a:spcPts val="2800"/>
              </a:lnSpc>
              <a:spcBef>
                <a:spcPts val="0"/>
              </a:spcBef>
              <a:spcAft>
                <a:spcPts val="0"/>
              </a:spcAft>
              <a:buClr>
                <a:schemeClr val="dk1"/>
              </a:buClr>
              <a:buSzPts val="1800"/>
              <a:buFont typeface="Arial"/>
              <a:buNone/>
            </a:pPr>
            <a:endParaRPr sz="2800" b="1" dirty="0">
              <a:solidFill>
                <a:schemeClr val="dk1"/>
              </a:solidFill>
              <a:latin typeface="Arial"/>
              <a:ea typeface="Arial"/>
              <a:cs typeface="Arial"/>
              <a:sym typeface="Arial"/>
            </a:endParaRPr>
          </a:p>
          <a:p>
            <a:pPr marL="457200" marR="0" lvl="0" indent="-457200" algn="l" rtl="0">
              <a:lnSpc>
                <a:spcPts val="2800"/>
              </a:lnSpc>
              <a:spcBef>
                <a:spcPts val="0"/>
              </a:spcBef>
              <a:spcAft>
                <a:spcPts val="0"/>
              </a:spcAft>
              <a:buClrTx/>
              <a:buSzPct val="100000"/>
              <a:buFont typeface="Arial" panose="020B0604020202020204" pitchFamily="34" charset="0"/>
              <a:buChar char="•"/>
            </a:pPr>
            <a:r>
              <a:rPr lang="en-US" sz="2800" b="1" dirty="0">
                <a:solidFill>
                  <a:schemeClr val="dk1"/>
                </a:solidFill>
                <a:latin typeface="Arial"/>
                <a:ea typeface="Arial"/>
                <a:cs typeface="Arial"/>
                <a:sym typeface="Arial"/>
              </a:rPr>
              <a:t>Server side device management </a:t>
            </a:r>
            <a:endParaRPr sz="2800" b="1" dirty="0">
              <a:solidFill>
                <a:schemeClr val="dk1"/>
              </a:solidFill>
              <a:latin typeface="Arial"/>
              <a:ea typeface="Arial"/>
              <a:cs typeface="Arial"/>
              <a:sym typeface="Arial"/>
            </a:endParaRPr>
          </a:p>
          <a:p>
            <a:pPr marL="457200" marR="0" lvl="0" indent="-457200" algn="l" rtl="0">
              <a:lnSpc>
                <a:spcPts val="2800"/>
              </a:lnSpc>
              <a:spcBef>
                <a:spcPts val="0"/>
              </a:spcBef>
              <a:spcAft>
                <a:spcPts val="0"/>
              </a:spcAft>
              <a:buClrTx/>
              <a:buFont typeface="Arial" panose="020B0604020202020204" pitchFamily="34" charset="0"/>
              <a:buChar char="•"/>
            </a:pPr>
            <a:r>
              <a:rPr lang="en-US" sz="2800" b="1" dirty="0">
                <a:solidFill>
                  <a:schemeClr val="dk1"/>
                </a:solidFill>
                <a:latin typeface="Arial"/>
                <a:ea typeface="Arial"/>
                <a:cs typeface="Arial"/>
                <a:sym typeface="Arial"/>
              </a:rPr>
              <a:t>It communicates with devices via various protocols and provides both individual and bulk control of devices. </a:t>
            </a:r>
            <a:endParaRPr sz="2800" b="1" dirty="0">
              <a:solidFill>
                <a:schemeClr val="dk1"/>
              </a:solidFill>
              <a:latin typeface="Arial"/>
              <a:ea typeface="Arial"/>
              <a:cs typeface="Arial"/>
              <a:sym typeface="Arial"/>
            </a:endParaRPr>
          </a:p>
          <a:p>
            <a:pPr marL="457200" marR="0" lvl="0" indent="-457200" algn="l" rtl="0">
              <a:lnSpc>
                <a:spcPts val="2800"/>
              </a:lnSpc>
              <a:spcBef>
                <a:spcPts val="0"/>
              </a:spcBef>
              <a:spcAft>
                <a:spcPts val="0"/>
              </a:spcAft>
              <a:buClrTx/>
              <a:buSzPct val="100000"/>
              <a:buFont typeface="Arial" panose="020B0604020202020204" pitchFamily="34" charset="0"/>
              <a:buChar char="•"/>
            </a:pPr>
            <a:r>
              <a:rPr lang="en-US" sz="2800" b="1" dirty="0">
                <a:solidFill>
                  <a:schemeClr val="dk1"/>
                </a:solidFill>
                <a:latin typeface="Arial"/>
                <a:ea typeface="Arial"/>
                <a:cs typeface="Arial"/>
                <a:sym typeface="Arial"/>
              </a:rPr>
              <a:t>Remotely Software based device management </a:t>
            </a:r>
            <a:endParaRPr sz="2800" b="1" dirty="0"/>
          </a:p>
          <a:p>
            <a:pPr marL="0" marR="0" lvl="0" indent="0" algn="l" rtl="0">
              <a:lnSpc>
                <a:spcPts val="2800"/>
              </a:lnSpc>
              <a:spcBef>
                <a:spcPts val="0"/>
              </a:spcBef>
              <a:spcAft>
                <a:spcPts val="0"/>
              </a:spcAft>
              <a:buNone/>
            </a:pPr>
            <a:r>
              <a:rPr lang="en-US" sz="2800" b="1" dirty="0">
                <a:solidFill>
                  <a:schemeClr val="dk1"/>
                </a:solidFill>
                <a:latin typeface="Arial"/>
                <a:ea typeface="Arial"/>
                <a:cs typeface="Arial"/>
                <a:sym typeface="Arial"/>
              </a:rPr>
              <a:t>It also remotely manages software and applications deployed on the device. It can lock and/or wipe the device if necessary. The device manager works in conjunction with the device management agents. </a:t>
            </a:r>
            <a:endParaRPr sz="28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7"/>
          <p:cNvSpPr txBox="1">
            <a:spLocks noGrp="1"/>
          </p:cNvSpPr>
          <p:nvPr>
            <p:ph type="title"/>
          </p:nvPr>
        </p:nvSpPr>
        <p:spPr>
          <a:xfrm>
            <a:off x="0" y="-95250"/>
            <a:ext cx="12192000" cy="94866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dirty="0">
                <a:solidFill>
                  <a:srgbClr val="5A0000"/>
                </a:solidFill>
                <a:latin typeface="Arial"/>
                <a:ea typeface="Arial"/>
                <a:cs typeface="Arial"/>
                <a:sym typeface="Arial"/>
              </a:rPr>
              <a:t>Device Management</a:t>
            </a:r>
            <a:endParaRPr sz="4000" b="1" dirty="0">
              <a:solidFill>
                <a:srgbClr val="5A0000"/>
              </a:solidFill>
              <a:latin typeface="Arial"/>
              <a:ea typeface="Arial"/>
              <a:cs typeface="Arial"/>
              <a:sym typeface="Arial"/>
            </a:endParaRPr>
          </a:p>
        </p:txBody>
      </p:sp>
      <p:sp>
        <p:nvSpPr>
          <p:cNvPr id="214" name="Google Shape;214;p37"/>
          <p:cNvSpPr/>
          <p:nvPr/>
        </p:nvSpPr>
        <p:spPr>
          <a:xfrm>
            <a:off x="3352800" y="1211410"/>
            <a:ext cx="8686800" cy="4801314"/>
          </a:xfrm>
          <a:prstGeom prst="rect">
            <a:avLst/>
          </a:prstGeom>
          <a:noFill/>
          <a:ln>
            <a:noFill/>
          </a:ln>
        </p:spPr>
        <p:txBody>
          <a:bodyPr spcFirstLastPara="1" wrap="square" lIns="91425" tIns="45700" rIns="91425" bIns="45700" anchor="t" anchorCtr="0">
            <a:noAutofit/>
          </a:bodyPr>
          <a:lstStyle/>
          <a:p>
            <a:pPr marL="0" marR="0" lvl="0" indent="0" algn="l" rtl="0">
              <a:lnSpc>
                <a:spcPts val="2800"/>
              </a:lnSpc>
              <a:spcBef>
                <a:spcPts val="0"/>
              </a:spcBef>
              <a:spcAft>
                <a:spcPts val="0"/>
              </a:spcAft>
              <a:buNone/>
            </a:pPr>
            <a:r>
              <a:rPr lang="en-US" sz="2800" b="1" dirty="0">
                <a:solidFill>
                  <a:schemeClr val="dk1"/>
                </a:solidFill>
                <a:latin typeface="Arial"/>
                <a:ea typeface="Arial"/>
                <a:cs typeface="Arial"/>
                <a:sym typeface="Arial"/>
              </a:rPr>
              <a:t>There are multiple different agents for different platforms and device types. </a:t>
            </a:r>
            <a:endParaRPr sz="2800" b="1" dirty="0">
              <a:solidFill>
                <a:schemeClr val="dk1"/>
              </a:solidFill>
              <a:latin typeface="Arial"/>
              <a:ea typeface="Arial"/>
              <a:cs typeface="Arial"/>
              <a:sym typeface="Arial"/>
            </a:endParaRPr>
          </a:p>
          <a:p>
            <a:pPr marL="0" marR="0" lvl="0" indent="0" algn="l" rtl="0">
              <a:lnSpc>
                <a:spcPts val="2800"/>
              </a:lnSpc>
              <a:spcBef>
                <a:spcPts val="0"/>
              </a:spcBef>
              <a:spcAft>
                <a:spcPts val="0"/>
              </a:spcAft>
              <a:buNone/>
            </a:pPr>
            <a:endParaRPr sz="2800" b="1" dirty="0">
              <a:solidFill>
                <a:schemeClr val="dk1"/>
              </a:solidFill>
              <a:latin typeface="Arial"/>
              <a:ea typeface="Arial"/>
              <a:cs typeface="Arial"/>
              <a:sym typeface="Arial"/>
            </a:endParaRPr>
          </a:p>
          <a:p>
            <a:pPr marL="457200" marR="0" lvl="0" indent="-457200" algn="l" rtl="0">
              <a:lnSpc>
                <a:spcPts val="2800"/>
              </a:lnSpc>
              <a:spcBef>
                <a:spcPts val="0"/>
              </a:spcBef>
              <a:spcAft>
                <a:spcPts val="0"/>
              </a:spcAft>
              <a:buClr>
                <a:schemeClr val="dk1"/>
              </a:buClr>
              <a:buSzPct val="100000"/>
              <a:buFont typeface="Arial" panose="020B0604020202020204" pitchFamily="34" charset="0"/>
              <a:buChar char="•"/>
            </a:pPr>
            <a:r>
              <a:rPr lang="en-US" sz="2800" b="1" dirty="0">
                <a:solidFill>
                  <a:schemeClr val="dk1"/>
                </a:solidFill>
                <a:latin typeface="Arial"/>
                <a:ea typeface="Arial"/>
                <a:cs typeface="Arial"/>
                <a:sym typeface="Arial"/>
              </a:rPr>
              <a:t>The device manager also needs to maintain the list of device identities and map these into owners. </a:t>
            </a:r>
            <a:endParaRPr sz="2800" b="1" dirty="0">
              <a:solidFill>
                <a:schemeClr val="dk1"/>
              </a:solidFill>
              <a:latin typeface="Arial"/>
              <a:ea typeface="Arial"/>
              <a:cs typeface="Arial"/>
              <a:sym typeface="Arial"/>
            </a:endParaRPr>
          </a:p>
          <a:p>
            <a:pPr marL="571500" marR="0" lvl="0" indent="-457200" algn="l" rtl="0">
              <a:lnSpc>
                <a:spcPts val="2800"/>
              </a:lnSpc>
              <a:spcBef>
                <a:spcPts val="0"/>
              </a:spcBef>
              <a:spcAft>
                <a:spcPts val="0"/>
              </a:spcAft>
              <a:buClr>
                <a:schemeClr val="dk1"/>
              </a:buClr>
              <a:buSzPct val="100000"/>
              <a:buFont typeface="Arial" panose="020B0604020202020204" pitchFamily="34" charset="0"/>
              <a:buChar char="•"/>
            </a:pPr>
            <a:endParaRPr sz="2800" b="1" dirty="0">
              <a:solidFill>
                <a:schemeClr val="dk1"/>
              </a:solidFill>
              <a:latin typeface="Arial"/>
              <a:ea typeface="Arial"/>
              <a:cs typeface="Arial"/>
              <a:sym typeface="Arial"/>
            </a:endParaRPr>
          </a:p>
          <a:p>
            <a:pPr marL="457200" marR="0" lvl="0" indent="-457200" algn="l" rtl="0">
              <a:lnSpc>
                <a:spcPts val="2800"/>
              </a:lnSpc>
              <a:spcBef>
                <a:spcPts val="0"/>
              </a:spcBef>
              <a:spcAft>
                <a:spcPts val="0"/>
              </a:spcAft>
              <a:buClr>
                <a:schemeClr val="dk1"/>
              </a:buClr>
              <a:buSzPct val="100000"/>
              <a:buFont typeface="Arial" panose="020B0604020202020204" pitchFamily="34" charset="0"/>
              <a:buChar char="•"/>
            </a:pPr>
            <a:r>
              <a:rPr lang="en-US" sz="2800" b="1" dirty="0">
                <a:solidFill>
                  <a:schemeClr val="dk1"/>
                </a:solidFill>
                <a:latin typeface="Arial"/>
                <a:ea typeface="Arial"/>
                <a:cs typeface="Arial"/>
                <a:sym typeface="Arial"/>
              </a:rPr>
              <a:t>It must also work with the identity and access management layer to manage access controls over devices (e.g. who else can manage the device apart from the owner, how much control does the owner have vs. the administrator, etc.) </a:t>
            </a:r>
            <a:endParaRPr sz="2800" b="1" dirty="0"/>
          </a:p>
        </p:txBody>
      </p:sp>
    </p:spTree>
    <p:extLst>
      <p:ext uri="{BB962C8B-B14F-4D97-AF65-F5344CB8AC3E}">
        <p14:creationId xmlns:p14="http://schemas.microsoft.com/office/powerpoint/2010/main" val="330117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0" y="38476"/>
            <a:ext cx="12192000" cy="67272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a:solidFill>
                  <a:srgbClr val="5A0000"/>
                </a:solidFill>
                <a:latin typeface="Arial"/>
                <a:ea typeface="Arial"/>
                <a:cs typeface="Arial"/>
                <a:sym typeface="Arial"/>
              </a:rPr>
              <a:t>Topics of Today’s Lecture</a:t>
            </a:r>
            <a:endParaRPr/>
          </a:p>
        </p:txBody>
      </p:sp>
      <p:sp>
        <p:nvSpPr>
          <p:cNvPr id="92" name="Google Shape;92;p17"/>
          <p:cNvSpPr txBox="1">
            <a:spLocks noGrp="1"/>
          </p:cNvSpPr>
          <p:nvPr>
            <p:ph type="body" idx="1"/>
          </p:nvPr>
        </p:nvSpPr>
        <p:spPr>
          <a:xfrm>
            <a:off x="3352800" y="2066926"/>
            <a:ext cx="7962651" cy="2428874"/>
          </a:xfrm>
          <a:prstGeom prst="rect">
            <a:avLst/>
          </a:prstGeom>
          <a:noFill/>
          <a:ln>
            <a:noFill/>
          </a:ln>
        </p:spPr>
        <p:txBody>
          <a:bodyPr spcFirstLastPara="1" wrap="square" lIns="0" tIns="45700" rIns="0" bIns="45700" anchor="t" anchorCtr="0">
            <a:noAutofit/>
          </a:bodyPr>
          <a:lstStyle/>
          <a:p>
            <a:pPr lvl="0" indent="-457200" algn="l" rtl="0">
              <a:lnSpc>
                <a:spcPct val="90000"/>
              </a:lnSpc>
              <a:spcBef>
                <a:spcPts val="0"/>
              </a:spcBef>
              <a:spcAft>
                <a:spcPts val="0"/>
              </a:spcAft>
              <a:buClrTx/>
              <a:buSzPts val="2800"/>
              <a:buFont typeface="Arial" panose="020B0604020202020204" pitchFamily="34" charset="0"/>
              <a:buChar char="•"/>
            </a:pPr>
            <a:r>
              <a:rPr lang="en-US" b="1" dirty="0"/>
              <a:t>Introduction to Internet of Things</a:t>
            </a:r>
          </a:p>
          <a:p>
            <a:pPr lvl="0" indent="-457200" algn="l" rtl="0">
              <a:lnSpc>
                <a:spcPct val="90000"/>
              </a:lnSpc>
              <a:spcBef>
                <a:spcPts val="0"/>
              </a:spcBef>
              <a:spcAft>
                <a:spcPts val="0"/>
              </a:spcAft>
              <a:buClrTx/>
              <a:buSzPts val="2800"/>
              <a:buFont typeface="Arial" panose="020B0604020202020204" pitchFamily="34" charset="0"/>
              <a:buChar char="•"/>
            </a:pPr>
            <a:endParaRPr b="1" dirty="0"/>
          </a:p>
          <a:p>
            <a:pPr lvl="0" indent="-457200" algn="l" rtl="0">
              <a:lnSpc>
                <a:spcPct val="90000"/>
              </a:lnSpc>
              <a:spcBef>
                <a:spcPts val="1000"/>
              </a:spcBef>
              <a:spcAft>
                <a:spcPts val="0"/>
              </a:spcAft>
              <a:buClrTx/>
              <a:buSzPts val="2800"/>
              <a:buFont typeface="Arial" panose="020B0604020202020204" pitchFamily="34" charset="0"/>
              <a:buChar char="•"/>
            </a:pPr>
            <a:r>
              <a:rPr lang="en-US" b="1" dirty="0"/>
              <a:t>Internet of Things Reference Model </a:t>
            </a:r>
          </a:p>
          <a:p>
            <a:pPr lvl="0" indent="-457200" algn="l" rtl="0">
              <a:lnSpc>
                <a:spcPct val="90000"/>
              </a:lnSpc>
              <a:spcBef>
                <a:spcPts val="1000"/>
              </a:spcBef>
              <a:spcAft>
                <a:spcPts val="0"/>
              </a:spcAft>
              <a:buClrTx/>
              <a:buSzPts val="2800"/>
              <a:buFont typeface="Arial" panose="020B0604020202020204" pitchFamily="34" charset="0"/>
              <a:buChar char="•"/>
            </a:pPr>
            <a:endParaRPr b="1" dirty="0"/>
          </a:p>
          <a:p>
            <a:pPr lvl="0" indent="-457200" algn="l" rtl="0">
              <a:lnSpc>
                <a:spcPct val="90000"/>
              </a:lnSpc>
              <a:spcBef>
                <a:spcPts val="1000"/>
              </a:spcBef>
              <a:spcAft>
                <a:spcPts val="0"/>
              </a:spcAft>
              <a:buClrTx/>
              <a:buSzPts val="2800"/>
              <a:buFont typeface="Arial" panose="020B0604020202020204" pitchFamily="34" charset="0"/>
              <a:buChar char="•"/>
            </a:pPr>
            <a:r>
              <a:rPr lang="en-US" b="1" dirty="0"/>
              <a:t>Internet of Things Reference Architecture</a:t>
            </a:r>
            <a:endParaRPr b="1" dirty="0">
              <a:latin typeface="Arial"/>
              <a:ea typeface="Arial"/>
              <a:cs typeface="Arial"/>
              <a:sym typeface="Arial"/>
            </a:endParaRPr>
          </a:p>
          <a:p>
            <a:pPr marL="635000" lvl="0" indent="-457200" algn="l" rtl="0">
              <a:lnSpc>
                <a:spcPct val="90000"/>
              </a:lnSpc>
              <a:spcBef>
                <a:spcPts val="1000"/>
              </a:spcBef>
              <a:spcAft>
                <a:spcPts val="0"/>
              </a:spcAft>
              <a:buClrTx/>
              <a:buSzPts val="2800"/>
              <a:buFont typeface="Arial" panose="020B0604020202020204" pitchFamily="34" charset="0"/>
              <a:buChar char="•"/>
            </a:pPr>
            <a:endParaRPr b="1" dirty="0">
              <a:latin typeface="Arial"/>
              <a:ea typeface="Arial"/>
              <a:cs typeface="Arial"/>
              <a:sym typeface="Arial"/>
            </a:endParaRPr>
          </a:p>
          <a:p>
            <a:pPr marL="635000" lvl="0" indent="-457200" algn="l" rtl="0">
              <a:lnSpc>
                <a:spcPct val="90000"/>
              </a:lnSpc>
              <a:spcBef>
                <a:spcPts val="1000"/>
              </a:spcBef>
              <a:spcAft>
                <a:spcPts val="0"/>
              </a:spcAft>
              <a:buClrTx/>
              <a:buSzPts val="2800"/>
              <a:buFont typeface="Arial" panose="020B0604020202020204" pitchFamily="34" charset="0"/>
              <a:buChar char="•"/>
            </a:pPr>
            <a:endParaRPr sz="2800" b="1" dirty="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8"/>
          <p:cNvSpPr txBox="1">
            <a:spLocks noGrp="1"/>
          </p:cNvSpPr>
          <p:nvPr>
            <p:ph type="title"/>
          </p:nvPr>
        </p:nvSpPr>
        <p:spPr>
          <a:xfrm>
            <a:off x="0" y="-94874"/>
            <a:ext cx="12192000" cy="94866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dirty="0">
                <a:solidFill>
                  <a:srgbClr val="5A0000"/>
                </a:solidFill>
                <a:latin typeface="Arial"/>
                <a:ea typeface="Arial"/>
                <a:cs typeface="Arial"/>
                <a:sym typeface="Arial"/>
              </a:rPr>
              <a:t>Identity and Access Management</a:t>
            </a:r>
            <a:endParaRPr sz="4000" b="1" dirty="0">
              <a:solidFill>
                <a:srgbClr val="5A0000"/>
              </a:solidFill>
              <a:latin typeface="Arial"/>
              <a:ea typeface="Arial"/>
              <a:cs typeface="Arial"/>
              <a:sym typeface="Arial"/>
            </a:endParaRPr>
          </a:p>
        </p:txBody>
      </p:sp>
      <p:sp>
        <p:nvSpPr>
          <p:cNvPr id="220" name="Google Shape;220;p38"/>
          <p:cNvSpPr/>
          <p:nvPr/>
        </p:nvSpPr>
        <p:spPr>
          <a:xfrm>
            <a:off x="3352800" y="812222"/>
            <a:ext cx="8686800" cy="5751365"/>
          </a:xfrm>
          <a:prstGeom prst="rect">
            <a:avLst/>
          </a:prstGeom>
          <a:noFill/>
          <a:ln>
            <a:noFill/>
          </a:ln>
        </p:spPr>
        <p:txBody>
          <a:bodyPr spcFirstLastPara="1" wrap="square" lIns="91425" tIns="45700" rIns="91425" bIns="45700" anchor="t" anchorCtr="0">
            <a:noAutofit/>
          </a:bodyPr>
          <a:lstStyle/>
          <a:p>
            <a:pPr marL="0" marR="0" lvl="0" indent="0" algn="l" rtl="0">
              <a:lnSpc>
                <a:spcPts val="2600"/>
              </a:lnSpc>
              <a:spcBef>
                <a:spcPts val="0"/>
              </a:spcBef>
              <a:spcAft>
                <a:spcPts val="0"/>
              </a:spcAft>
              <a:buNone/>
            </a:pPr>
            <a:r>
              <a:rPr lang="en-US" sz="2800" b="1" dirty="0">
                <a:solidFill>
                  <a:schemeClr val="dk1"/>
                </a:solidFill>
                <a:latin typeface="Arial"/>
                <a:ea typeface="Arial"/>
                <a:cs typeface="Arial"/>
                <a:sym typeface="Arial"/>
              </a:rPr>
              <a:t>The final layer is the identity and access management layer. This layer needs to provide the following services: </a:t>
            </a:r>
            <a:endParaRPr lang="en-US" sz="2800" b="1" dirty="0"/>
          </a:p>
          <a:p>
            <a:pPr marL="0" marR="0" lvl="0" indent="0" algn="l" rtl="0">
              <a:lnSpc>
                <a:spcPts val="2600"/>
              </a:lnSpc>
              <a:spcBef>
                <a:spcPts val="0"/>
              </a:spcBef>
              <a:spcAft>
                <a:spcPts val="0"/>
              </a:spcAft>
              <a:buNone/>
            </a:pPr>
            <a:endParaRPr sz="2800" b="1" dirty="0">
              <a:solidFill>
                <a:schemeClr val="dk1"/>
              </a:solidFill>
              <a:latin typeface="Arial"/>
              <a:ea typeface="Arial"/>
              <a:cs typeface="Arial"/>
              <a:sym typeface="Arial"/>
            </a:endParaRPr>
          </a:p>
          <a:p>
            <a:pPr marL="342900" marR="0" lvl="0" indent="-342900" algn="l" rtl="0">
              <a:lnSpc>
                <a:spcPts val="2600"/>
              </a:lnSpc>
              <a:spcBef>
                <a:spcPts val="0"/>
              </a:spcBef>
              <a:spcAft>
                <a:spcPts val="0"/>
              </a:spcAft>
              <a:buClrTx/>
              <a:buSzPct val="100000"/>
              <a:buFont typeface="Arial"/>
              <a:buAutoNum type="arabicPeriod"/>
            </a:pPr>
            <a:r>
              <a:rPr lang="en-US" sz="2800" b="1" dirty="0">
                <a:solidFill>
                  <a:schemeClr val="dk1"/>
                </a:solidFill>
                <a:latin typeface="Arial"/>
                <a:ea typeface="Arial"/>
                <a:cs typeface="Arial"/>
                <a:sym typeface="Arial"/>
              </a:rPr>
              <a:t>OAuth2 token issuing and validation </a:t>
            </a:r>
            <a:endParaRPr sz="2800" b="1" dirty="0">
              <a:solidFill>
                <a:schemeClr val="dk1"/>
              </a:solidFill>
              <a:latin typeface="Arial"/>
              <a:ea typeface="Arial"/>
              <a:cs typeface="Arial"/>
              <a:sym typeface="Arial"/>
            </a:endParaRPr>
          </a:p>
          <a:p>
            <a:pPr marL="342900" marR="0" lvl="0" indent="-342900" algn="l" rtl="0">
              <a:lnSpc>
                <a:spcPts val="2600"/>
              </a:lnSpc>
              <a:spcBef>
                <a:spcPts val="0"/>
              </a:spcBef>
              <a:spcAft>
                <a:spcPts val="0"/>
              </a:spcAft>
              <a:buClrTx/>
              <a:buSzPct val="100000"/>
              <a:buFont typeface="Arial"/>
              <a:buAutoNum type="arabicPeriod"/>
            </a:pPr>
            <a:r>
              <a:rPr lang="en-US" sz="2800" b="1" dirty="0">
                <a:solidFill>
                  <a:schemeClr val="dk1"/>
                </a:solidFill>
                <a:latin typeface="Arial"/>
                <a:ea typeface="Arial"/>
                <a:cs typeface="Arial"/>
                <a:sym typeface="Arial"/>
              </a:rPr>
              <a:t>Other identity services including SAML2 SSO and OpenID Connect support for identifying inbound requests from the Web layer </a:t>
            </a:r>
            <a:endParaRPr sz="2800" b="1" dirty="0">
              <a:solidFill>
                <a:schemeClr val="dk1"/>
              </a:solidFill>
              <a:latin typeface="Arial"/>
              <a:ea typeface="Arial"/>
              <a:cs typeface="Arial"/>
              <a:sym typeface="Arial"/>
            </a:endParaRPr>
          </a:p>
          <a:p>
            <a:pPr marL="342900" marR="0" lvl="0" indent="-342900" algn="l" rtl="0">
              <a:lnSpc>
                <a:spcPts val="2600"/>
              </a:lnSpc>
              <a:spcBef>
                <a:spcPts val="0"/>
              </a:spcBef>
              <a:spcAft>
                <a:spcPts val="0"/>
              </a:spcAft>
              <a:buClrTx/>
              <a:buSzPct val="100000"/>
              <a:buFont typeface="Arial"/>
              <a:buAutoNum type="arabicPeriod"/>
            </a:pPr>
            <a:r>
              <a:rPr lang="en-US" sz="2800" b="1" dirty="0">
                <a:solidFill>
                  <a:schemeClr val="dk1"/>
                </a:solidFill>
                <a:latin typeface="Arial"/>
                <a:ea typeface="Arial"/>
                <a:cs typeface="Arial"/>
                <a:sym typeface="Arial"/>
              </a:rPr>
              <a:t>XACML PDP </a:t>
            </a:r>
            <a:endParaRPr sz="2800" b="1" dirty="0">
              <a:solidFill>
                <a:schemeClr val="dk1"/>
              </a:solidFill>
              <a:latin typeface="Arial"/>
              <a:ea typeface="Arial"/>
              <a:cs typeface="Arial"/>
              <a:sym typeface="Arial"/>
            </a:endParaRPr>
          </a:p>
          <a:p>
            <a:pPr marL="342900" marR="0" lvl="0" indent="-342900" algn="l" rtl="0">
              <a:lnSpc>
                <a:spcPts val="2600"/>
              </a:lnSpc>
              <a:spcBef>
                <a:spcPts val="0"/>
              </a:spcBef>
              <a:spcAft>
                <a:spcPts val="0"/>
              </a:spcAft>
              <a:buClrTx/>
              <a:buSzPct val="100000"/>
              <a:buFont typeface="Arial"/>
              <a:buAutoNum type="arabicPeriod"/>
            </a:pPr>
            <a:r>
              <a:rPr lang="en-US" sz="2800" b="1" dirty="0">
                <a:solidFill>
                  <a:schemeClr val="dk1"/>
                </a:solidFill>
                <a:latin typeface="Arial"/>
                <a:ea typeface="Arial"/>
                <a:cs typeface="Arial"/>
                <a:sym typeface="Arial"/>
              </a:rPr>
              <a:t>Directory of users (e.g. LDAP) </a:t>
            </a:r>
            <a:endParaRPr sz="2800" b="1" dirty="0">
              <a:solidFill>
                <a:schemeClr val="dk1"/>
              </a:solidFill>
              <a:latin typeface="Arial"/>
              <a:ea typeface="Arial"/>
              <a:cs typeface="Arial"/>
              <a:sym typeface="Arial"/>
            </a:endParaRPr>
          </a:p>
          <a:p>
            <a:pPr marL="342900" marR="0" lvl="0" indent="-342900" algn="l" rtl="0">
              <a:lnSpc>
                <a:spcPts val="2600"/>
              </a:lnSpc>
              <a:spcBef>
                <a:spcPts val="0"/>
              </a:spcBef>
              <a:spcAft>
                <a:spcPts val="0"/>
              </a:spcAft>
              <a:buClrTx/>
              <a:buSzPct val="100000"/>
              <a:buFont typeface="Arial"/>
              <a:buAutoNum type="arabicPeriod"/>
            </a:pPr>
            <a:r>
              <a:rPr lang="en-US" sz="2800" b="1" dirty="0">
                <a:solidFill>
                  <a:schemeClr val="dk1"/>
                </a:solidFill>
                <a:latin typeface="Arial"/>
                <a:ea typeface="Arial"/>
                <a:cs typeface="Arial"/>
                <a:sym typeface="Arial"/>
              </a:rPr>
              <a:t>Policy management for access control (policy control point)</a:t>
            </a:r>
          </a:p>
          <a:p>
            <a:pPr marL="342900" marR="0" lvl="0" indent="-342900" algn="l" rtl="0">
              <a:lnSpc>
                <a:spcPts val="2600"/>
              </a:lnSpc>
              <a:spcBef>
                <a:spcPts val="0"/>
              </a:spcBef>
              <a:spcAft>
                <a:spcPts val="0"/>
              </a:spcAft>
              <a:buClrTx/>
              <a:buSzPct val="100000"/>
              <a:buFont typeface="Arial"/>
              <a:buAutoNum type="arabicPeriod"/>
            </a:pPr>
            <a:endParaRPr lang="en-US" sz="2800" b="1" dirty="0">
              <a:solidFill>
                <a:schemeClr val="dk1"/>
              </a:solidFill>
              <a:latin typeface="Arial"/>
              <a:ea typeface="Arial"/>
              <a:cs typeface="Arial"/>
              <a:sym typeface="Arial"/>
            </a:endParaRPr>
          </a:p>
          <a:p>
            <a:pPr lvl="0">
              <a:lnSpc>
                <a:spcPts val="2600"/>
              </a:lnSpc>
            </a:pPr>
            <a:r>
              <a:rPr lang="en-US" sz="2800" b="1" dirty="0">
                <a:solidFill>
                  <a:schemeClr val="dk1"/>
                </a:solidFill>
              </a:rPr>
              <a:t>The identity layer may of course have other requirements specific to the other identity and access management for a given instantiation of the reference architecture.</a:t>
            </a:r>
            <a:endParaRPr lang="en-US" sz="28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9"/>
          <p:cNvSpPr txBox="1">
            <a:spLocks noGrp="1"/>
          </p:cNvSpPr>
          <p:nvPr>
            <p:ph type="title"/>
          </p:nvPr>
        </p:nvSpPr>
        <p:spPr>
          <a:xfrm>
            <a:off x="0" y="38476"/>
            <a:ext cx="12192000" cy="67272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a:solidFill>
                  <a:srgbClr val="5A0000"/>
                </a:solidFill>
                <a:latin typeface="Arial"/>
                <a:ea typeface="Arial"/>
                <a:cs typeface="Arial"/>
                <a:sym typeface="Arial"/>
              </a:rPr>
              <a:t>Summary</a:t>
            </a:r>
            <a:endParaRPr sz="4000" b="1">
              <a:solidFill>
                <a:srgbClr val="5A0000"/>
              </a:solidFill>
              <a:latin typeface="Arial"/>
              <a:ea typeface="Arial"/>
              <a:cs typeface="Arial"/>
              <a:sym typeface="Arial"/>
            </a:endParaRPr>
          </a:p>
        </p:txBody>
      </p:sp>
      <p:sp>
        <p:nvSpPr>
          <p:cNvPr id="226" name="Google Shape;226;p39"/>
          <p:cNvSpPr txBox="1">
            <a:spLocks noGrp="1"/>
          </p:cNvSpPr>
          <p:nvPr>
            <p:ph type="body" idx="1"/>
          </p:nvPr>
        </p:nvSpPr>
        <p:spPr>
          <a:xfrm>
            <a:off x="3800724" y="1743076"/>
            <a:ext cx="7629276" cy="2219324"/>
          </a:xfrm>
          <a:prstGeom prst="rect">
            <a:avLst/>
          </a:prstGeom>
          <a:noFill/>
          <a:ln>
            <a:noFill/>
          </a:ln>
        </p:spPr>
        <p:txBody>
          <a:bodyPr spcFirstLastPara="1" wrap="square" lIns="0" tIns="45700" rIns="0" bIns="45700" anchor="t" anchorCtr="0">
            <a:noAutofit/>
          </a:bodyPr>
          <a:lstStyle/>
          <a:p>
            <a:pPr marL="228600" lvl="0" indent="-228600" algn="l" rtl="0">
              <a:lnSpc>
                <a:spcPts val="2800"/>
              </a:lnSpc>
              <a:spcBef>
                <a:spcPts val="0"/>
              </a:spcBef>
              <a:spcAft>
                <a:spcPts val="0"/>
              </a:spcAft>
              <a:buClrTx/>
              <a:buSzPts val="2800"/>
              <a:buChar char="•"/>
            </a:pPr>
            <a:r>
              <a:rPr lang="en-US" b="1" dirty="0"/>
              <a:t>Introduction to Internet of Things</a:t>
            </a:r>
          </a:p>
          <a:p>
            <a:pPr marL="228600" lvl="0" indent="-228600" algn="l" rtl="0">
              <a:lnSpc>
                <a:spcPts val="2800"/>
              </a:lnSpc>
              <a:spcBef>
                <a:spcPts val="0"/>
              </a:spcBef>
              <a:spcAft>
                <a:spcPts val="0"/>
              </a:spcAft>
              <a:buClrTx/>
              <a:buSzPts val="2800"/>
              <a:buChar char="•"/>
            </a:pPr>
            <a:endParaRPr b="1" dirty="0"/>
          </a:p>
          <a:p>
            <a:pPr marL="228600" lvl="0" indent="-228600" algn="l" rtl="0">
              <a:lnSpc>
                <a:spcPts val="2800"/>
              </a:lnSpc>
              <a:spcBef>
                <a:spcPts val="1000"/>
              </a:spcBef>
              <a:spcAft>
                <a:spcPts val="0"/>
              </a:spcAft>
              <a:buClrTx/>
              <a:buSzPts val="2800"/>
              <a:buChar char="•"/>
            </a:pPr>
            <a:r>
              <a:rPr lang="en-US" b="1" dirty="0"/>
              <a:t>Internet of Things Reference Model</a:t>
            </a:r>
          </a:p>
          <a:p>
            <a:pPr marL="228600" lvl="0" indent="-228600" algn="l" rtl="0">
              <a:lnSpc>
                <a:spcPts val="2800"/>
              </a:lnSpc>
              <a:spcBef>
                <a:spcPts val="1000"/>
              </a:spcBef>
              <a:spcAft>
                <a:spcPts val="0"/>
              </a:spcAft>
              <a:buClrTx/>
              <a:buSzPts val="2800"/>
              <a:buChar char="•"/>
            </a:pPr>
            <a:endParaRPr b="1" dirty="0"/>
          </a:p>
          <a:p>
            <a:pPr marL="228600" lvl="0" indent="-228600" algn="l" rtl="0">
              <a:lnSpc>
                <a:spcPts val="2800"/>
              </a:lnSpc>
              <a:spcBef>
                <a:spcPts val="1000"/>
              </a:spcBef>
              <a:spcAft>
                <a:spcPts val="0"/>
              </a:spcAft>
              <a:buClrTx/>
              <a:buSzPts val="2800"/>
              <a:buChar char="•"/>
            </a:pPr>
            <a:r>
              <a:rPr lang="en-US" b="1" dirty="0"/>
              <a:t>Internet of Things Reference Architecture</a:t>
            </a:r>
            <a:endParaRPr b="1" dirty="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0"/>
          <p:cNvSpPr txBox="1">
            <a:spLocks noGrp="1"/>
          </p:cNvSpPr>
          <p:nvPr>
            <p:ph type="title"/>
          </p:nvPr>
        </p:nvSpPr>
        <p:spPr>
          <a:xfrm>
            <a:off x="2611342" y="2627086"/>
            <a:ext cx="6969315" cy="101790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0000"/>
              </a:buClr>
              <a:buSzPts val="2200"/>
              <a:buFont typeface="Arial"/>
              <a:buNone/>
            </a:pPr>
            <a:r>
              <a:rPr lang="en-US" sz="6600" b="1">
                <a:solidFill>
                  <a:srgbClr val="5A0000"/>
                </a:solidFill>
              </a:rPr>
              <a:t>Thank You</a:t>
            </a:r>
            <a:endParaRPr sz="6600" b="1">
              <a:solidFill>
                <a:srgbClr val="5A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0" y="38476"/>
            <a:ext cx="12192000" cy="67272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dirty="0">
                <a:solidFill>
                  <a:srgbClr val="5A0000"/>
                </a:solidFill>
                <a:latin typeface="Arial"/>
                <a:ea typeface="Arial"/>
                <a:cs typeface="Arial"/>
                <a:sym typeface="Arial"/>
              </a:rPr>
              <a:t>Learning Objectives</a:t>
            </a:r>
            <a:endParaRPr dirty="0"/>
          </a:p>
        </p:txBody>
      </p:sp>
      <p:sp>
        <p:nvSpPr>
          <p:cNvPr id="6" name="Rectangle 5">
            <a:extLst>
              <a:ext uri="{FF2B5EF4-FFF2-40B4-BE49-F238E27FC236}">
                <a16:creationId xmlns:a16="http://schemas.microsoft.com/office/drawing/2014/main" id="{82B11BF2-E44D-45C7-B478-C542E039B722}"/>
              </a:ext>
            </a:extLst>
          </p:cNvPr>
          <p:cNvSpPr/>
          <p:nvPr/>
        </p:nvSpPr>
        <p:spPr>
          <a:xfrm>
            <a:off x="2499996" y="862600"/>
            <a:ext cx="8470589" cy="523220"/>
          </a:xfrm>
          <a:prstGeom prst="rect">
            <a:avLst/>
          </a:prstGeom>
        </p:spPr>
        <p:txBody>
          <a:bodyPr wrap="none">
            <a:spAutoFit/>
          </a:bodyPr>
          <a:lstStyle/>
          <a:p>
            <a:r>
              <a:rPr lang="en-US" sz="2800" b="1" i="1" dirty="0">
                <a:solidFill>
                  <a:srgbClr val="640000"/>
                </a:solidFill>
                <a:latin typeface="Arial" panose="020B0604020202020204" pitchFamily="34" charset="0"/>
                <a:cs typeface="Arial" panose="020B0604020202020204" pitchFamily="34" charset="0"/>
              </a:rPr>
              <a:t>On completion of the lecture, you will be able to:</a:t>
            </a:r>
          </a:p>
        </p:txBody>
      </p:sp>
    </p:spTree>
    <p:extLst>
      <p:ext uri="{BB962C8B-B14F-4D97-AF65-F5344CB8AC3E}">
        <p14:creationId xmlns:p14="http://schemas.microsoft.com/office/powerpoint/2010/main" val="254729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8"/>
          <p:cNvPicPr preferRelativeResize="0"/>
          <p:nvPr/>
        </p:nvPicPr>
        <p:blipFill rotWithShape="1">
          <a:blip r:embed="rId3">
            <a:alphaModFix/>
          </a:blip>
          <a:srcRect/>
          <a:stretch/>
        </p:blipFill>
        <p:spPr>
          <a:xfrm>
            <a:off x="3137095" y="7132320"/>
            <a:ext cx="5427410" cy="2591813"/>
          </a:xfrm>
          <a:prstGeom prst="rect">
            <a:avLst/>
          </a:prstGeom>
          <a:noFill/>
          <a:ln>
            <a:noFill/>
          </a:ln>
        </p:spPr>
      </p:pic>
      <p:grpSp>
        <p:nvGrpSpPr>
          <p:cNvPr id="6" name="Group 5">
            <a:extLst>
              <a:ext uri="{FF2B5EF4-FFF2-40B4-BE49-F238E27FC236}">
                <a16:creationId xmlns:a16="http://schemas.microsoft.com/office/drawing/2014/main" id="{69C08700-1A49-4B3B-BD9F-1E54E5E96459}"/>
              </a:ext>
            </a:extLst>
          </p:cNvPr>
          <p:cNvGrpSpPr/>
          <p:nvPr/>
        </p:nvGrpSpPr>
        <p:grpSpPr>
          <a:xfrm>
            <a:off x="3137095" y="1456006"/>
            <a:ext cx="8018585" cy="4220308"/>
            <a:chOff x="3312941" y="1413803"/>
            <a:chExt cx="8018585" cy="4220308"/>
          </a:xfrm>
        </p:grpSpPr>
        <p:pic>
          <p:nvPicPr>
            <p:cNvPr id="3" name="Picture 2">
              <a:extLst>
                <a:ext uri="{FF2B5EF4-FFF2-40B4-BE49-F238E27FC236}">
                  <a16:creationId xmlns:a16="http://schemas.microsoft.com/office/drawing/2014/main" id="{4FACF015-BFF5-4663-B925-E65E07D43EBA}"/>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40000" contrast="-20000"/>
                      </a14:imgEffect>
                    </a14:imgLayer>
                  </a14:imgProps>
                </a:ext>
              </a:extLst>
            </a:blip>
            <a:srcRect l="14799" r="12482"/>
            <a:stretch/>
          </p:blipFill>
          <p:spPr>
            <a:xfrm>
              <a:off x="3312941" y="1413803"/>
              <a:ext cx="8018585" cy="4220308"/>
            </a:xfrm>
            <a:prstGeom prst="rect">
              <a:avLst/>
            </a:prstGeom>
          </p:spPr>
        </p:pic>
        <p:sp>
          <p:nvSpPr>
            <p:cNvPr id="4" name="Rectangle 3">
              <a:extLst>
                <a:ext uri="{FF2B5EF4-FFF2-40B4-BE49-F238E27FC236}">
                  <a16:creationId xmlns:a16="http://schemas.microsoft.com/office/drawing/2014/main" id="{49AC862B-541D-475A-9A96-700642A024F2}"/>
                </a:ext>
              </a:extLst>
            </p:cNvPr>
            <p:cNvSpPr/>
            <p:nvPr/>
          </p:nvSpPr>
          <p:spPr>
            <a:xfrm>
              <a:off x="5879417" y="3634447"/>
              <a:ext cx="2659380" cy="501454"/>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rPr>
                <a:t>Internet of Things</a:t>
              </a:r>
            </a:p>
          </p:txBody>
        </p:sp>
        <p:sp>
          <p:nvSpPr>
            <p:cNvPr id="5" name="Rectangle 4">
              <a:extLst>
                <a:ext uri="{FF2B5EF4-FFF2-40B4-BE49-F238E27FC236}">
                  <a16:creationId xmlns:a16="http://schemas.microsoft.com/office/drawing/2014/main" id="{8588E917-5B33-4FED-B86B-42E5B3A2A230}"/>
                </a:ext>
              </a:extLst>
            </p:cNvPr>
            <p:cNvSpPr/>
            <p:nvPr/>
          </p:nvSpPr>
          <p:spPr>
            <a:xfrm>
              <a:off x="6907237" y="3280117"/>
              <a:ext cx="829994" cy="354330"/>
            </a:xfrm>
            <a:prstGeom prst="rect">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IoT</a:t>
              </a:r>
            </a:p>
          </p:txBody>
        </p:sp>
      </p:grpSp>
      <p:sp>
        <p:nvSpPr>
          <p:cNvPr id="7" name="Google Shape;103;p19">
            <a:extLst>
              <a:ext uri="{FF2B5EF4-FFF2-40B4-BE49-F238E27FC236}">
                <a16:creationId xmlns:a16="http://schemas.microsoft.com/office/drawing/2014/main" id="{80761707-7980-4CF3-9432-9BDCE2C26901}"/>
              </a:ext>
            </a:extLst>
          </p:cNvPr>
          <p:cNvSpPr txBox="1">
            <a:spLocks noGrp="1"/>
          </p:cNvSpPr>
          <p:nvPr>
            <p:ph type="title"/>
          </p:nvPr>
        </p:nvSpPr>
        <p:spPr>
          <a:xfrm>
            <a:off x="0" y="38476"/>
            <a:ext cx="12192000" cy="67272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dirty="0">
                <a:solidFill>
                  <a:srgbClr val="5A0000"/>
                </a:solidFill>
                <a:latin typeface="Arial"/>
                <a:ea typeface="Arial"/>
                <a:cs typeface="Arial"/>
                <a:sym typeface="Arial"/>
              </a:rPr>
              <a:t>IoT</a:t>
            </a:r>
            <a:endParaRPr sz="4000" b="1" dirty="0">
              <a:solidFill>
                <a:srgbClr val="5A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p:nvPr/>
        </p:nvSpPr>
        <p:spPr>
          <a:xfrm>
            <a:off x="3352800" y="1396328"/>
            <a:ext cx="8686800" cy="2246729"/>
          </a:xfrm>
          <a:prstGeom prst="rect">
            <a:avLst/>
          </a:prstGeom>
          <a:noFill/>
          <a:ln>
            <a:noFill/>
          </a:ln>
        </p:spPr>
        <p:txBody>
          <a:bodyPr spcFirstLastPara="1" wrap="square" lIns="91425" tIns="45700" rIns="91425" bIns="45700" anchor="t" anchorCtr="0">
            <a:spAutoFit/>
          </a:bodyPr>
          <a:lstStyle/>
          <a:p>
            <a:pPr marR="0" lvl="0" algn="l" rtl="0">
              <a:lnSpc>
                <a:spcPts val="2800"/>
              </a:lnSpc>
              <a:spcAft>
                <a:spcPts val="0"/>
              </a:spcAft>
              <a:buClr>
                <a:schemeClr val="dk1"/>
              </a:buClr>
              <a:buSzPts val="2400"/>
            </a:pPr>
            <a:r>
              <a:rPr lang="en-US" sz="2800" b="1" i="0" u="none" strike="noStrike" cap="none" dirty="0">
                <a:solidFill>
                  <a:schemeClr val="dk1"/>
                </a:solidFill>
                <a:latin typeface="Arial"/>
                <a:ea typeface="Arial"/>
                <a:cs typeface="Arial"/>
                <a:sym typeface="Arial"/>
              </a:rPr>
              <a:t>IoT is the network of physical objects or things embedded with electronics, software, sensors and connectivity to enable it to achieve greater value and service by exchanging data with the manufacturer, operator and/or other connected devices. </a:t>
            </a:r>
            <a:endParaRPr sz="2800" b="1" i="0" u="none" strike="noStrike" cap="none" dirty="0">
              <a:solidFill>
                <a:srgbClr val="002060"/>
              </a:solidFill>
              <a:latin typeface="Arial"/>
              <a:ea typeface="Arial"/>
              <a:cs typeface="Arial"/>
              <a:sym typeface="Arial"/>
            </a:endParaRPr>
          </a:p>
        </p:txBody>
      </p:sp>
      <p:sp>
        <p:nvSpPr>
          <p:cNvPr id="103" name="Google Shape;103;p19"/>
          <p:cNvSpPr txBox="1">
            <a:spLocks noGrp="1"/>
          </p:cNvSpPr>
          <p:nvPr>
            <p:ph type="title"/>
          </p:nvPr>
        </p:nvSpPr>
        <p:spPr>
          <a:xfrm>
            <a:off x="0" y="38476"/>
            <a:ext cx="12192000" cy="67272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dirty="0">
                <a:solidFill>
                  <a:srgbClr val="5A0000"/>
                </a:solidFill>
                <a:latin typeface="Arial"/>
                <a:ea typeface="Arial"/>
                <a:cs typeface="Arial"/>
                <a:sym typeface="Arial"/>
              </a:rPr>
              <a:t>Introduction to IoT</a:t>
            </a:r>
            <a:endParaRPr sz="4000" b="1" dirty="0">
              <a:solidFill>
                <a:srgbClr val="5A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3352800" y="1015328"/>
            <a:ext cx="8686800" cy="3644547"/>
          </a:xfrm>
          <a:prstGeom prst="rect">
            <a:avLst/>
          </a:prstGeom>
          <a:noFill/>
          <a:ln>
            <a:noFill/>
          </a:ln>
        </p:spPr>
        <p:txBody>
          <a:bodyPr spcFirstLastPara="1" wrap="square" lIns="91425" tIns="45700" rIns="91425" bIns="45700" anchor="t" anchorCtr="0">
            <a:spAutoFit/>
          </a:bodyPr>
          <a:lstStyle/>
          <a:p>
            <a:pPr marL="635000" marR="0" lvl="0" indent="-457200" algn="l" rtl="0">
              <a:lnSpc>
                <a:spcPts val="2800"/>
              </a:lnSpc>
              <a:spcBef>
                <a:spcPts val="0"/>
              </a:spcBef>
              <a:spcAft>
                <a:spcPts val="0"/>
              </a:spcAft>
              <a:buClrTx/>
              <a:buSzPts val="2800"/>
              <a:buFont typeface="Arial" panose="020B0604020202020204" pitchFamily="34" charset="0"/>
              <a:buChar char="•"/>
            </a:pPr>
            <a:endParaRPr sz="2800" b="1" i="0" u="none" strike="noStrike" cap="none" dirty="0">
              <a:solidFill>
                <a:srgbClr val="002060"/>
              </a:solidFill>
              <a:latin typeface="Arial"/>
              <a:ea typeface="Arial"/>
              <a:cs typeface="Arial"/>
              <a:sym typeface="Arial"/>
            </a:endParaRPr>
          </a:p>
          <a:p>
            <a:pPr marR="0" lvl="0" algn="l" rtl="0">
              <a:lnSpc>
                <a:spcPts val="2800"/>
              </a:lnSpc>
              <a:spcBef>
                <a:spcPts val="480"/>
              </a:spcBef>
              <a:spcAft>
                <a:spcPts val="0"/>
              </a:spcAft>
              <a:buClrTx/>
              <a:buSzPts val="2400"/>
            </a:pPr>
            <a:r>
              <a:rPr lang="en-US" sz="2800" b="1" i="0" u="none" strike="noStrike" cap="none" dirty="0">
                <a:solidFill>
                  <a:srgbClr val="002060"/>
                </a:solidFill>
                <a:latin typeface="Arial"/>
                <a:ea typeface="Arial"/>
                <a:cs typeface="Arial"/>
                <a:sym typeface="Arial"/>
              </a:rPr>
              <a:t>“Things” </a:t>
            </a:r>
            <a:r>
              <a:rPr lang="en-US" sz="2800" b="1" i="0" u="none" strike="noStrike" cap="none" dirty="0">
                <a:solidFill>
                  <a:schemeClr val="dk1"/>
                </a:solidFill>
                <a:latin typeface="Arial"/>
                <a:ea typeface="Arial"/>
                <a:cs typeface="Arial"/>
                <a:sym typeface="Arial"/>
              </a:rPr>
              <a:t>or objects are designed in such a way that they can engage in communication without human intervention. </a:t>
            </a:r>
          </a:p>
          <a:p>
            <a:pPr marL="457200" marR="0" lvl="0" indent="-457200" algn="l" rtl="0">
              <a:lnSpc>
                <a:spcPts val="2800"/>
              </a:lnSpc>
              <a:spcBef>
                <a:spcPts val="480"/>
              </a:spcBef>
              <a:spcAft>
                <a:spcPts val="0"/>
              </a:spcAft>
              <a:buClrTx/>
              <a:buSzPts val="2400"/>
              <a:buFont typeface="Arial" panose="020B0604020202020204" pitchFamily="34" charset="0"/>
              <a:buChar char="•"/>
            </a:pPr>
            <a:endParaRPr sz="2800" b="1" i="0" u="none" strike="noStrike" cap="none" dirty="0">
              <a:solidFill>
                <a:schemeClr val="dk1"/>
              </a:solidFill>
              <a:latin typeface="Arial"/>
              <a:ea typeface="Arial"/>
              <a:cs typeface="Arial"/>
              <a:sym typeface="Arial"/>
            </a:endParaRPr>
          </a:p>
          <a:p>
            <a:pPr marR="0" lvl="0" algn="l" rtl="0">
              <a:lnSpc>
                <a:spcPts val="2800"/>
              </a:lnSpc>
              <a:spcBef>
                <a:spcPts val="480"/>
              </a:spcBef>
              <a:spcAft>
                <a:spcPts val="0"/>
              </a:spcAft>
              <a:buClrTx/>
              <a:buSzPts val="2400"/>
            </a:pPr>
            <a:r>
              <a:rPr lang="en-US" sz="2800" b="1" i="0" u="none" strike="noStrike" cap="none" dirty="0">
                <a:solidFill>
                  <a:srgbClr val="002060"/>
                </a:solidFill>
                <a:latin typeface="Arial"/>
                <a:ea typeface="Arial"/>
                <a:cs typeface="Arial"/>
                <a:sym typeface="Arial"/>
              </a:rPr>
              <a:t>IoT consists of the following components: </a:t>
            </a:r>
            <a:endParaRPr sz="2800" b="1" i="0" u="none" strike="noStrike" cap="none" dirty="0">
              <a:solidFill>
                <a:srgbClr val="002060"/>
              </a:solidFill>
              <a:latin typeface="Arial"/>
              <a:ea typeface="Arial"/>
              <a:cs typeface="Arial"/>
              <a:sym typeface="Arial"/>
            </a:endParaRPr>
          </a:p>
          <a:p>
            <a:pPr marL="857250" marR="0" lvl="0" indent="-457200" algn="l" rtl="0">
              <a:lnSpc>
                <a:spcPts val="2800"/>
              </a:lnSpc>
              <a:spcBef>
                <a:spcPts val="480"/>
              </a:spcBef>
              <a:spcAft>
                <a:spcPts val="0"/>
              </a:spcAft>
              <a:buClrTx/>
              <a:buFont typeface="Arial" panose="020B0604020202020204" pitchFamily="34" charset="0"/>
              <a:buChar char="•"/>
            </a:pPr>
            <a:r>
              <a:rPr lang="en-US" sz="2800" b="1" i="0" u="none" strike="noStrike" cap="none" dirty="0">
                <a:solidFill>
                  <a:schemeClr val="dk1"/>
                </a:solidFill>
                <a:latin typeface="Arial"/>
                <a:ea typeface="Arial"/>
                <a:cs typeface="Arial"/>
                <a:sym typeface="Arial"/>
              </a:rPr>
              <a:t>Physical Object (Controller, Sensor and Actuators) </a:t>
            </a:r>
            <a:endParaRPr sz="2800" b="1" i="0" u="none" strike="noStrike" cap="none" dirty="0">
              <a:solidFill>
                <a:schemeClr val="dk1"/>
              </a:solidFill>
              <a:latin typeface="Arial"/>
              <a:ea typeface="Arial"/>
              <a:cs typeface="Arial"/>
              <a:sym typeface="Arial"/>
            </a:endParaRPr>
          </a:p>
          <a:p>
            <a:pPr marL="857250" marR="0" lvl="0" indent="-457200" algn="l" rtl="0">
              <a:lnSpc>
                <a:spcPts val="2800"/>
              </a:lnSpc>
              <a:spcBef>
                <a:spcPts val="480"/>
              </a:spcBef>
              <a:spcAft>
                <a:spcPts val="0"/>
              </a:spcAft>
              <a:buClrTx/>
              <a:buFont typeface="Arial" panose="020B0604020202020204" pitchFamily="34" charset="0"/>
              <a:buChar char="•"/>
            </a:pPr>
            <a:r>
              <a:rPr lang="en-US" sz="2800" b="1" i="0" u="none" strike="noStrike" cap="none" dirty="0">
                <a:solidFill>
                  <a:schemeClr val="dk1"/>
                </a:solidFill>
                <a:latin typeface="Arial"/>
                <a:ea typeface="Arial"/>
                <a:cs typeface="Arial"/>
                <a:sym typeface="Arial"/>
              </a:rPr>
              <a:t>Connectivity (Internet) </a:t>
            </a:r>
            <a:endParaRPr sz="2800" b="1" i="0" u="none" strike="noStrike" cap="none" dirty="0">
              <a:solidFill>
                <a:srgbClr val="002060"/>
              </a:solidFill>
              <a:latin typeface="Arial"/>
              <a:ea typeface="Arial"/>
              <a:cs typeface="Arial"/>
              <a:sym typeface="Arial"/>
            </a:endParaRPr>
          </a:p>
        </p:txBody>
      </p:sp>
      <p:sp>
        <p:nvSpPr>
          <p:cNvPr id="109" name="Google Shape;109;p20"/>
          <p:cNvSpPr txBox="1">
            <a:spLocks noGrp="1"/>
          </p:cNvSpPr>
          <p:nvPr>
            <p:ph type="title"/>
          </p:nvPr>
        </p:nvSpPr>
        <p:spPr>
          <a:xfrm>
            <a:off x="0" y="38476"/>
            <a:ext cx="12192000" cy="67272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a:solidFill>
                  <a:srgbClr val="5A0000"/>
                </a:solidFill>
                <a:latin typeface="Arial"/>
                <a:ea typeface="Arial"/>
                <a:cs typeface="Arial"/>
                <a:sym typeface="Arial"/>
              </a:rPr>
              <a:t>IoT Components</a:t>
            </a:r>
            <a:endParaRPr sz="4000" b="1">
              <a:solidFill>
                <a:srgbClr val="5A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p:nvPr/>
        </p:nvSpPr>
        <p:spPr>
          <a:xfrm>
            <a:off x="3352800" y="688973"/>
            <a:ext cx="8686800" cy="5798983"/>
          </a:xfrm>
          <a:prstGeom prst="rect">
            <a:avLst/>
          </a:prstGeom>
          <a:noFill/>
          <a:ln>
            <a:noFill/>
          </a:ln>
        </p:spPr>
        <p:txBody>
          <a:bodyPr spcFirstLastPara="1" wrap="square" lIns="91425" tIns="45700" rIns="91425" bIns="45700" anchor="t" anchorCtr="0">
            <a:spAutoFit/>
          </a:bodyPr>
          <a:lstStyle/>
          <a:p>
            <a:pPr marL="635000" marR="0" lvl="0" indent="-457200" algn="l" rtl="0">
              <a:lnSpc>
                <a:spcPts val="2800"/>
              </a:lnSpc>
              <a:spcBef>
                <a:spcPts val="0"/>
              </a:spcBef>
              <a:spcAft>
                <a:spcPts val="0"/>
              </a:spcAft>
              <a:buClrTx/>
              <a:buSzPts val="2800"/>
              <a:buFont typeface="Arial" panose="020B0604020202020204" pitchFamily="34" charset="0"/>
              <a:buChar char="•"/>
            </a:pPr>
            <a:endParaRPr sz="2800" b="1" i="0" u="none" strike="noStrike" cap="none" dirty="0">
              <a:solidFill>
                <a:srgbClr val="002060"/>
              </a:solidFill>
              <a:latin typeface="Arial"/>
              <a:ea typeface="Arial"/>
              <a:cs typeface="Arial"/>
              <a:sym typeface="Arial"/>
            </a:endParaRPr>
          </a:p>
          <a:p>
            <a:pPr marL="457200" marR="0" lvl="0" indent="-457200" algn="l" rtl="0">
              <a:lnSpc>
                <a:spcPts val="2800"/>
              </a:lnSpc>
              <a:spcBef>
                <a:spcPts val="480"/>
              </a:spcBef>
              <a:spcAft>
                <a:spcPts val="0"/>
              </a:spcAft>
              <a:buClrTx/>
              <a:buSzPts val="2400"/>
              <a:buFont typeface="Arial" panose="020B0604020202020204" pitchFamily="34" charset="0"/>
              <a:buChar char="•"/>
            </a:pPr>
            <a:r>
              <a:rPr lang="en-US" sz="2800" b="1" i="0" u="none" strike="noStrike" cap="none" dirty="0">
                <a:solidFill>
                  <a:srgbClr val="002060"/>
                </a:solidFill>
                <a:latin typeface="Arial"/>
                <a:ea typeface="Arial"/>
                <a:cs typeface="Arial"/>
                <a:sym typeface="Arial"/>
              </a:rPr>
              <a:t>Controller </a:t>
            </a:r>
            <a:endParaRPr sz="2800" b="1" i="0" u="none" strike="noStrike" cap="none" dirty="0">
              <a:solidFill>
                <a:srgbClr val="002060"/>
              </a:solidFill>
              <a:latin typeface="Arial"/>
              <a:ea typeface="Arial"/>
              <a:cs typeface="Arial"/>
              <a:sym typeface="Arial"/>
            </a:endParaRPr>
          </a:p>
          <a:p>
            <a:pPr marL="457200" marR="0" lvl="0" algn="l" rtl="0">
              <a:lnSpc>
                <a:spcPts val="2800"/>
              </a:lnSpc>
              <a:spcBef>
                <a:spcPts val="480"/>
              </a:spcBef>
              <a:spcAft>
                <a:spcPts val="0"/>
              </a:spcAft>
              <a:buClrTx/>
            </a:pPr>
            <a:r>
              <a:rPr lang="en-US" sz="2800" b="1" i="0" u="none" strike="noStrike" cap="none" dirty="0">
                <a:solidFill>
                  <a:schemeClr val="dk1"/>
                </a:solidFill>
                <a:latin typeface="Arial"/>
                <a:ea typeface="Arial"/>
                <a:cs typeface="Arial"/>
                <a:sym typeface="Arial"/>
              </a:rPr>
              <a:t>Controller is a hardware device or a software program that manages or directs the flow of data between two entities. In computing, controllers may be cards, microchips, or separate hardware devices for the control of a peripheral device. </a:t>
            </a:r>
            <a:endParaRPr sz="2800" b="1" i="0" u="none" strike="noStrike" cap="none" dirty="0">
              <a:solidFill>
                <a:schemeClr val="dk1"/>
              </a:solidFill>
              <a:latin typeface="Arial"/>
              <a:ea typeface="Arial"/>
              <a:cs typeface="Arial"/>
              <a:sym typeface="Arial"/>
            </a:endParaRPr>
          </a:p>
          <a:p>
            <a:pPr marL="457200" marR="0" lvl="0" indent="-457200" algn="l" rtl="0">
              <a:lnSpc>
                <a:spcPts val="2800"/>
              </a:lnSpc>
              <a:spcBef>
                <a:spcPts val="480"/>
              </a:spcBef>
              <a:spcAft>
                <a:spcPts val="0"/>
              </a:spcAft>
              <a:buClrTx/>
              <a:buFont typeface="Arial" panose="020B0604020202020204" pitchFamily="34" charset="0"/>
              <a:buChar char="•"/>
            </a:pPr>
            <a:endParaRPr sz="2800" b="1" i="0" u="none" strike="noStrike" cap="none" dirty="0">
              <a:solidFill>
                <a:schemeClr val="dk1"/>
              </a:solidFill>
              <a:latin typeface="Arial"/>
              <a:ea typeface="Arial"/>
              <a:cs typeface="Arial"/>
              <a:sym typeface="Arial"/>
            </a:endParaRPr>
          </a:p>
          <a:p>
            <a:pPr marL="457200" marR="0" lvl="0" indent="-457200" algn="l" rtl="0">
              <a:lnSpc>
                <a:spcPts val="2800"/>
              </a:lnSpc>
              <a:spcBef>
                <a:spcPts val="480"/>
              </a:spcBef>
              <a:spcAft>
                <a:spcPts val="0"/>
              </a:spcAft>
              <a:buClrTx/>
              <a:buFont typeface="Arial" panose="020B0604020202020204" pitchFamily="34" charset="0"/>
              <a:buChar char="•"/>
            </a:pPr>
            <a:r>
              <a:rPr lang="en-US" sz="2800" b="1" i="0" u="none" strike="noStrike" cap="none" dirty="0">
                <a:solidFill>
                  <a:srgbClr val="002060"/>
                </a:solidFill>
                <a:sym typeface="Arial"/>
              </a:rPr>
              <a:t>Sensor </a:t>
            </a:r>
            <a:endParaRPr sz="2800" b="1" dirty="0">
              <a:solidFill>
                <a:srgbClr val="002060"/>
              </a:solidFill>
            </a:endParaRPr>
          </a:p>
          <a:p>
            <a:pPr marL="457200" marR="0" lvl="0" algn="l" rtl="0">
              <a:lnSpc>
                <a:spcPts val="2800"/>
              </a:lnSpc>
              <a:spcBef>
                <a:spcPts val="480"/>
              </a:spcBef>
              <a:spcAft>
                <a:spcPts val="0"/>
              </a:spcAft>
              <a:buClrTx/>
            </a:pPr>
            <a:r>
              <a:rPr lang="en-US" sz="2800" b="1" i="0" u="none" strike="noStrike" cap="none" dirty="0">
                <a:solidFill>
                  <a:schemeClr val="dk1"/>
                </a:solidFill>
                <a:latin typeface="Arial"/>
                <a:ea typeface="Arial"/>
                <a:cs typeface="Arial"/>
                <a:sym typeface="Arial"/>
              </a:rPr>
              <a:t>The sensors basically sense the physical phenomena occurred near by to the sensor. Moreover, sensors or devices help in collecting very minute data from the surrounding environment. </a:t>
            </a:r>
            <a:endParaRPr sz="2800" b="1" i="0" u="none" strike="noStrike" cap="none" dirty="0">
              <a:solidFill>
                <a:srgbClr val="002060"/>
              </a:solidFill>
              <a:latin typeface="Arial"/>
              <a:ea typeface="Arial"/>
              <a:cs typeface="Arial"/>
              <a:sym typeface="Arial"/>
            </a:endParaRPr>
          </a:p>
        </p:txBody>
      </p:sp>
      <p:sp>
        <p:nvSpPr>
          <p:cNvPr id="115" name="Google Shape;115;p21"/>
          <p:cNvSpPr txBox="1">
            <a:spLocks noGrp="1"/>
          </p:cNvSpPr>
          <p:nvPr>
            <p:ph type="title"/>
          </p:nvPr>
        </p:nvSpPr>
        <p:spPr>
          <a:xfrm>
            <a:off x="0" y="38476"/>
            <a:ext cx="12192000" cy="67272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a:solidFill>
                  <a:srgbClr val="5A0000"/>
                </a:solidFill>
                <a:latin typeface="Arial"/>
                <a:ea typeface="Arial"/>
                <a:cs typeface="Arial"/>
                <a:sym typeface="Arial"/>
              </a:rPr>
              <a:t>IoT Components</a:t>
            </a:r>
            <a:endParaRPr sz="4000" b="1">
              <a:solidFill>
                <a:srgbClr val="5A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p:nvPr/>
        </p:nvSpPr>
        <p:spPr>
          <a:xfrm>
            <a:off x="3352800" y="1015328"/>
            <a:ext cx="8686800" cy="2246729"/>
          </a:xfrm>
          <a:prstGeom prst="rect">
            <a:avLst/>
          </a:prstGeom>
          <a:noFill/>
          <a:ln>
            <a:noFill/>
          </a:ln>
        </p:spPr>
        <p:txBody>
          <a:bodyPr spcFirstLastPara="1" wrap="square" lIns="91425" tIns="45700" rIns="91425" bIns="45700" anchor="t" anchorCtr="0">
            <a:spAutoFit/>
          </a:bodyPr>
          <a:lstStyle/>
          <a:p>
            <a:pPr marR="0" lvl="0" algn="l" rtl="0">
              <a:lnSpc>
                <a:spcPts val="2800"/>
              </a:lnSpc>
              <a:spcAft>
                <a:spcPts val="0"/>
              </a:spcAft>
              <a:buClr>
                <a:schemeClr val="dk1"/>
              </a:buClr>
              <a:buSzPts val="2400"/>
            </a:pPr>
            <a:r>
              <a:rPr lang="en-US" sz="2800" b="1" i="0" u="none" strike="noStrike" cap="none" dirty="0">
                <a:solidFill>
                  <a:srgbClr val="002060"/>
                </a:solidFill>
                <a:latin typeface="Arial"/>
                <a:ea typeface="Arial"/>
                <a:cs typeface="Arial"/>
                <a:sym typeface="Arial"/>
              </a:rPr>
              <a:t>Actuators </a:t>
            </a:r>
            <a:endParaRPr sz="2800" b="1" i="0" u="none" strike="noStrike" cap="none" dirty="0">
              <a:solidFill>
                <a:srgbClr val="002060"/>
              </a:solidFill>
              <a:latin typeface="Arial"/>
              <a:ea typeface="Arial"/>
              <a:cs typeface="Arial"/>
              <a:sym typeface="Arial"/>
            </a:endParaRPr>
          </a:p>
          <a:p>
            <a:pPr marL="0" marR="0" lvl="0" indent="0" algn="l" rtl="0">
              <a:lnSpc>
                <a:spcPts val="2800"/>
              </a:lnSpc>
              <a:spcAft>
                <a:spcPts val="0"/>
              </a:spcAft>
              <a:buNone/>
            </a:pPr>
            <a:r>
              <a:rPr lang="en-US" sz="2800" b="1" i="0" u="none" strike="noStrike" cap="none" dirty="0">
                <a:solidFill>
                  <a:schemeClr val="dk1"/>
                </a:solidFill>
                <a:latin typeface="Arial"/>
                <a:ea typeface="Arial"/>
                <a:cs typeface="Arial"/>
                <a:sym typeface="Arial"/>
              </a:rPr>
              <a:t>The actuators basically based on the sensed information. Actuators, performs operation in physical environment. Moreover, we can say that actuator performs operation, which is based on the sensed information. </a:t>
            </a:r>
            <a:endParaRPr sz="2800" b="1" dirty="0"/>
          </a:p>
        </p:txBody>
      </p:sp>
      <p:sp>
        <p:nvSpPr>
          <p:cNvPr id="121" name="Google Shape;121;p22"/>
          <p:cNvSpPr txBox="1">
            <a:spLocks noGrp="1"/>
          </p:cNvSpPr>
          <p:nvPr>
            <p:ph type="title"/>
          </p:nvPr>
        </p:nvSpPr>
        <p:spPr>
          <a:xfrm>
            <a:off x="0" y="38476"/>
            <a:ext cx="12192000" cy="672723"/>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5A0000"/>
              </a:buClr>
              <a:buSzPts val="4000"/>
              <a:buFont typeface="Arial"/>
              <a:buNone/>
            </a:pPr>
            <a:r>
              <a:rPr lang="en-US" sz="4000" b="1">
                <a:solidFill>
                  <a:srgbClr val="5A0000"/>
                </a:solidFill>
                <a:latin typeface="Arial"/>
                <a:ea typeface="Arial"/>
                <a:cs typeface="Arial"/>
                <a:sym typeface="Arial"/>
              </a:rPr>
              <a:t>IoT Components</a:t>
            </a:r>
            <a:endParaRPr sz="4000" b="1">
              <a:solidFill>
                <a:srgbClr val="5A0000"/>
              </a:solidFill>
              <a:latin typeface="Arial"/>
              <a:ea typeface="Arial"/>
              <a:cs typeface="Arial"/>
              <a:sym typeface="Arial"/>
            </a:endParaRPr>
          </a:p>
        </p:txBody>
      </p:sp>
      <p:pic>
        <p:nvPicPr>
          <p:cNvPr id="122" name="Google Shape;122;p22"/>
          <p:cNvPicPr preferRelativeResize="0"/>
          <p:nvPr/>
        </p:nvPicPr>
        <p:blipFill rotWithShape="1">
          <a:blip r:embed="rId3">
            <a:alphaModFix/>
            <a:extLst>
              <a:ext uri="{BEBA8EAE-BF5A-486C-A8C5-ECC9F3942E4B}">
                <a14:imgProps xmlns:a14="http://schemas.microsoft.com/office/drawing/2010/main">
                  <a14:imgLayer r:embed="rId4">
                    <a14:imgEffect>
                      <a14:brightnessContrast bright="-40000" contrast="-20000"/>
                    </a14:imgEffect>
                  </a14:imgLayer>
                </a14:imgProps>
              </a:ext>
            </a:extLst>
          </a:blip>
          <a:srcRect/>
          <a:stretch/>
        </p:blipFill>
        <p:spPr>
          <a:xfrm>
            <a:off x="4838700" y="3670676"/>
            <a:ext cx="4171950" cy="27622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1609</Words>
  <Application>Microsoft Office PowerPoint</Application>
  <PresentationFormat>Widescreen</PresentationFormat>
  <Paragraphs>167</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Times New Roman</vt:lpstr>
      <vt:lpstr>Wingdings</vt:lpstr>
      <vt:lpstr>Office Theme</vt:lpstr>
      <vt:lpstr>LECTURE ID        :18B11CS311STL09  PROGRAMME           : B.Tech.  COURSE TITLE         : Computer Networks and                                      Internet of Things  LECTURE TITLE       : Introduction to Internet of      Things (IoT)  FACULTY NAME      : Dr. Shobhit Tyagi </vt:lpstr>
      <vt:lpstr>Introduction to Internet of Things (IoT)</vt:lpstr>
      <vt:lpstr>Topics of Today’s Lecture</vt:lpstr>
      <vt:lpstr>Learning Objectives</vt:lpstr>
      <vt:lpstr>IoT</vt:lpstr>
      <vt:lpstr>Introduction to IoT</vt:lpstr>
      <vt:lpstr>IoT Components</vt:lpstr>
      <vt:lpstr>IoT Components</vt:lpstr>
      <vt:lpstr>IoT Components</vt:lpstr>
      <vt:lpstr>IoT : Layered Architecture</vt:lpstr>
      <vt:lpstr>IoT : Working</vt:lpstr>
      <vt:lpstr>IoT : Working Together</vt:lpstr>
      <vt:lpstr>IoT Reference Model</vt:lpstr>
      <vt:lpstr>IoT Reference Model</vt:lpstr>
      <vt:lpstr>IoT Reference Model</vt:lpstr>
      <vt:lpstr>IoT Reference Model</vt:lpstr>
      <vt:lpstr>IoT Reference Model</vt:lpstr>
      <vt:lpstr>IoT Reference Model</vt:lpstr>
      <vt:lpstr>IoT Reference Model</vt:lpstr>
      <vt:lpstr>IoT Reference Model</vt:lpstr>
      <vt:lpstr>IoT Reference Architecture</vt:lpstr>
      <vt:lpstr>IoT Reference Architecture</vt:lpstr>
      <vt:lpstr>IoT Reference Architecture</vt:lpstr>
      <vt:lpstr>IoT Reference Architecture: The Device Layer</vt:lpstr>
      <vt:lpstr>IoT Reference Architecture: The Device Layer</vt:lpstr>
      <vt:lpstr>IoT Reference Architecture: The Aggregation/Bus Layer</vt:lpstr>
      <vt:lpstr>The Event Processing and Analytics Layer</vt:lpstr>
      <vt:lpstr>Device Management</vt:lpstr>
      <vt:lpstr>Device Management</vt:lpstr>
      <vt:lpstr>Identity and Access Management</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ID        :18B11CS311STL09  PROGRAMME           : B.Tech.  COURSE TITLE         : Computer Networks and                                      Internet of Things  LECTURE TITLE       : Introduction to Internet of      Things (IoT)  FACULTY NAME      : Dr. Shobhit Tyagi</dc:title>
  <dc:creator>Prachi Jha</dc:creator>
  <cp:lastModifiedBy>Swati Arora</cp:lastModifiedBy>
  <cp:revision>10</cp:revision>
  <dcterms:modified xsi:type="dcterms:W3CDTF">2025-01-17T11:26:59Z</dcterms:modified>
</cp:coreProperties>
</file>