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9"/>
  </p:handoutMasterIdLst>
  <p:sldIdLst>
    <p:sldId id="290" r:id="rId3"/>
    <p:sldId id="521" r:id="rId4"/>
    <p:sldId id="257" r:id="rId6"/>
    <p:sldId id="1012" r:id="rId7"/>
    <p:sldId id="1127" r:id="rId8"/>
    <p:sldId id="1073" r:id="rId9"/>
    <p:sldId id="1159" r:id="rId10"/>
    <p:sldId id="1160" r:id="rId11"/>
    <p:sldId id="1161" r:id="rId12"/>
    <p:sldId id="1162" r:id="rId13"/>
    <p:sldId id="1163" r:id="rId14"/>
    <p:sldId id="1164" r:id="rId15"/>
    <p:sldId id="1166" r:id="rId16"/>
    <p:sldId id="1167" r:id="rId17"/>
    <p:sldId id="1168" r:id="rId18"/>
    <p:sldId id="1169" r:id="rId19"/>
    <p:sldId id="1170" r:id="rId20"/>
    <p:sldId id="1171" r:id="rId21"/>
    <p:sldId id="1172" r:id="rId22"/>
    <p:sldId id="1173" r:id="rId23"/>
    <p:sldId id="1174" r:id="rId24"/>
    <p:sldId id="1175" r:id="rId25"/>
    <p:sldId id="1176" r:id="rId26"/>
    <p:sldId id="1177" r:id="rId27"/>
    <p:sldId id="1102" r:id="rId28"/>
  </p:sldIdLst>
  <p:sldSz cx="12188825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000000"/>
          </p15:clr>
        </p15:guide>
        <p15:guide id="2" pos="1199" userDrawn="1">
          <p15:clr>
            <a:srgbClr val="000000"/>
          </p15:clr>
        </p15:guide>
        <p15:guide id="3" pos="3839" userDrawn="1">
          <p15:clr>
            <a:srgbClr val="000000"/>
          </p15:clr>
        </p15:guide>
        <p15:guide id="4" orient="horz" pos="192" userDrawn="1">
          <p15:clr>
            <a:srgbClr val="000000"/>
          </p15:clr>
        </p15:guide>
        <p15:guide id="5" orient="horz" pos="462" userDrawn="1">
          <p15:clr>
            <a:srgbClr val="000000"/>
          </p15:clr>
        </p15:guide>
        <p15:guide id="6" pos="7618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5A0000"/>
    <a:srgbClr val="2EB354"/>
    <a:srgbClr val="FFFDF7"/>
    <a:srgbClr val="FFF9E7"/>
    <a:srgbClr val="FC6200"/>
    <a:srgbClr val="F9CE63"/>
    <a:srgbClr val="FFFAEB"/>
    <a:srgbClr val="FFF9EB"/>
    <a:srgbClr val="A68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0746" autoAdjust="0"/>
  </p:normalViewPr>
  <p:slideViewPr>
    <p:cSldViewPr showGuides="1">
      <p:cViewPr>
        <p:scale>
          <a:sx n="66" d="100"/>
          <a:sy n="66" d="100"/>
        </p:scale>
        <p:origin x="2226" y="1044"/>
      </p:cViewPr>
      <p:guideLst>
        <p:guide orient="horz" pos="1200"/>
        <p:guide pos="1199"/>
        <p:guide pos="3839"/>
        <p:guide orient="horz" pos="192"/>
        <p:guide orient="horz" pos="462"/>
        <p:guide pos="76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88" tIns="46244" rIns="92488" bIns="46244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88" tIns="46244" rIns="92488" bIns="46244" rtlCol="0"/>
          <a:lstStyle>
            <a:lvl1pPr algn="r">
              <a:defRPr sz="1200"/>
            </a:lvl1pPr>
          </a:lstStyle>
          <a:p>
            <a:fld id="{8993AFFB-25CF-4EEB-8943-FD17D1B7D567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1804"/>
          </a:xfrm>
          <a:prstGeom prst="rect">
            <a:avLst/>
          </a:prstGeom>
        </p:spPr>
        <p:txBody>
          <a:bodyPr vert="horz" lIns="92488" tIns="46244" rIns="92488" bIns="46244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1804"/>
          </a:xfrm>
          <a:prstGeom prst="rect">
            <a:avLst/>
          </a:prstGeom>
        </p:spPr>
        <p:txBody>
          <a:bodyPr vert="horz" lIns="92488" tIns="46244" rIns="92488" bIns="46244" rtlCol="0" anchor="b"/>
          <a:lstStyle>
            <a:lvl1pPr algn="r">
              <a:defRPr sz="1200"/>
            </a:lvl1pPr>
          </a:lstStyle>
          <a:p>
            <a:fld id="{EEF1DD19-2154-45E8-B3FA-69A2A377B69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88" tIns="46244" rIns="92488" bIns="462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88" tIns="46244" rIns="92488" bIns="46244" rtlCol="0"/>
          <a:lstStyle>
            <a:lvl1pPr algn="r">
              <a:defRPr sz="1200"/>
            </a:lvl1pPr>
          </a:lstStyle>
          <a:p>
            <a:fld id="{4C8DC949-EA6B-4696-9C0B-211EA423D71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3738"/>
            <a:ext cx="6153150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8" tIns="46244" rIns="92488" bIns="462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5"/>
            <a:ext cx="5560060" cy="4156234"/>
          </a:xfrm>
          <a:prstGeom prst="rect">
            <a:avLst/>
          </a:prstGeom>
        </p:spPr>
        <p:txBody>
          <a:bodyPr vert="horz" lIns="92488" tIns="46244" rIns="92488" bIns="46244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1804"/>
          </a:xfrm>
          <a:prstGeom prst="rect">
            <a:avLst/>
          </a:prstGeom>
        </p:spPr>
        <p:txBody>
          <a:bodyPr vert="horz" lIns="92488" tIns="46244" rIns="92488" bIns="462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1804"/>
          </a:xfrm>
          <a:prstGeom prst="rect">
            <a:avLst/>
          </a:prstGeom>
        </p:spPr>
        <p:txBody>
          <a:bodyPr vert="horz" lIns="92488" tIns="46244" rIns="92488" bIns="46244" rtlCol="0" anchor="b"/>
          <a:lstStyle>
            <a:lvl1pPr algn="r">
              <a:defRPr sz="1200"/>
            </a:lvl1pPr>
          </a:lstStyle>
          <a:p>
            <a:fld id="{BFBDE123-1258-4B56-9293-50B3DF6819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1E5FCA-B2DD-C941-A2C1-638939433487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50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" name="Google Shape;3851;p75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52" name="Google Shape;3852;p75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58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76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60" name="Google Shape;3860;p76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66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77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68" name="Google Shape;3868;p77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74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Google Shape;3875;p78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76" name="Google Shape;3876;p78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82" name="Shape 3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3" name="Google Shape;3883;p79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84" name="Google Shape;3884;p79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90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p80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92" name="Google Shape;3892;p80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98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" name="Google Shape;3899;p81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00" name="Google Shape;3900;p81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06" name="Shape 3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7" name="Google Shape;3907;p8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 panose="02020603050405020304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lang="en-US" sz="13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908" name="Google Shape;3908;p82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9" name="Google Shape;3909;p82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23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4" name="Google Shape;3924;p8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 panose="02020603050405020304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lang="en-US" sz="13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925" name="Google Shape;3925;p83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6" name="Google Shape;3926;p83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77" name="Shape 4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8" name="Google Shape;4078;p84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79" name="Google Shape;4079;p84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39" name="Shape 3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0" name="Google Shape;3740;p67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41" name="Google Shape;3741;p67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47" name="Shape 3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8" name="Google Shape;3748;p68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49" name="Google Shape;3749;p68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55" name="Shape 3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6" name="Google Shape;3756;p69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57" name="Google Shape;3757;p69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63" name="Shape 3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4" name="Google Shape;3764;p70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65" name="Google Shape;3765;p70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18" name="Shape 3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" name="Google Shape;3819;p71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20" name="Google Shape;3820;p71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26" name="Shape 3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7" name="Google Shape;3827;p72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28" name="Google Shape;3828;p72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34" name="Shape 3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5" name="Google Shape;3835;p73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36" name="Google Shape;3836;p73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42" name="Shape 3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3" name="Google Shape;3843;p74:notes"/>
          <p:cNvSpPr txBox="1"/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44" name="Google Shape;3844;p74:notes"/>
          <p:cNvSpPr/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8"/>
            <a:ext cx="105128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3"/>
            <a:ext cx="1051286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5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69" y="1681163"/>
            <a:ext cx="51564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69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5"/>
            <a:ext cx="61705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5"/>
            <a:ext cx="617059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5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0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8" y="6356350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8" y="6356350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3413" y="228600"/>
            <a:ext cx="9063897" cy="6553200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LECTURE	 		: </a:t>
            </a:r>
            <a:r>
              <a:rPr lang="en-US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18B11CS311PML02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PROGRAMME		: B.Tech.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COURSE TITLE		: </a:t>
            </a:r>
            <a:r>
              <a:rPr lang="en-I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Computer Network and IoT</a:t>
            </a:r>
            <a:endParaRPr lang="en-I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I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LECTURE TITLE	: </a:t>
            </a:r>
            <a:r>
              <a:rPr lang="en-I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Network Models, Protocol      and their Services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FACULTY NAME	: </a:t>
            </a:r>
            <a:r>
              <a:rPr lang="en-I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r. Pankaj Mishra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66" name="Shape 3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7" name="Google Shape;3767;p93"/>
          <p:cNvSpPr txBox="1"/>
          <p:nvPr/>
        </p:nvSpPr>
        <p:spPr>
          <a:xfrm>
            <a:off x="2055813" y="2819400"/>
            <a:ext cx="8077200" cy="3505200"/>
          </a:xfrm>
          <a:prstGeom prst="rect">
            <a:avLst/>
          </a:prstGeom>
          <a:solidFill>
            <a:srgbClr val="F8F9C9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68" name="Google Shape;3768;p93"/>
          <p:cNvSpPr txBox="1"/>
          <p:nvPr/>
        </p:nvSpPr>
        <p:spPr>
          <a:xfrm>
            <a:off x="2589213" y="2971800"/>
            <a:ext cx="1703387" cy="381000"/>
          </a:xfrm>
          <a:prstGeom prst="rect">
            <a:avLst/>
          </a:prstGeom>
          <a:solidFill>
            <a:srgbClr val="FFFFCC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69" name="Google Shape;3769;p93"/>
          <p:cNvSpPr txBox="1"/>
          <p:nvPr>
            <p:ph type="title"/>
          </p:nvPr>
        </p:nvSpPr>
        <p:spPr>
          <a:xfrm>
            <a:off x="2055813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 panose="030F0702030302020204"/>
              <a:buNone/>
            </a:pPr>
            <a:r>
              <a:rPr lang="en-US" sz="4000" b="0" i="0" u="sng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ISO OSI Reference Model</a:t>
            </a:r>
            <a:endParaRPr lang="en-US" sz="4000" b="0" i="0" u="sng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770" name="Google Shape;3770;p93"/>
          <p:cNvSpPr txBox="1"/>
          <p:nvPr>
            <p:ph type="body" idx="1"/>
          </p:nvPr>
        </p:nvSpPr>
        <p:spPr>
          <a:xfrm>
            <a:off x="2208213" y="1447800"/>
            <a:ext cx="77724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 panose="020B0604020202020204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Seven layers</a:t>
            </a:r>
            <a:endParaRPr lang="en-US"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Lower three layers are peer-to-peer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Next four layers are end-to-end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771" name="Google Shape;3771;p93"/>
          <p:cNvSpPr txBox="1"/>
          <p:nvPr/>
        </p:nvSpPr>
        <p:spPr>
          <a:xfrm>
            <a:off x="6932613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 panose="030F0702030302020204"/>
              <a:buNone/>
            </a:pPr>
            <a:r>
              <a:rPr lang="en-US" sz="1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Unit-1</a:t>
            </a:r>
            <a:endParaRPr lang="en-US" sz="1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772" name="Google Shape;3772;p93"/>
          <p:cNvSpPr txBox="1"/>
          <p:nvPr/>
        </p:nvSpPr>
        <p:spPr>
          <a:xfrm>
            <a:off x="9828213" y="6400800"/>
            <a:ext cx="6254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1-</a:t>
            </a: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lang="en-US" sz="1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73" name="Google Shape;3773;p93"/>
          <p:cNvSpPr txBox="1"/>
          <p:nvPr/>
        </p:nvSpPr>
        <p:spPr>
          <a:xfrm>
            <a:off x="2665413" y="2971800"/>
            <a:ext cx="1566862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Application</a:t>
            </a:r>
            <a:endParaRPr lang="en-US" sz="20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74" name="Google Shape;3774;p93"/>
          <p:cNvSpPr txBox="1"/>
          <p:nvPr/>
        </p:nvSpPr>
        <p:spPr>
          <a:xfrm>
            <a:off x="2589213" y="3352800"/>
            <a:ext cx="1703387" cy="381000"/>
          </a:xfrm>
          <a:prstGeom prst="rect">
            <a:avLst/>
          </a:prstGeom>
          <a:solidFill>
            <a:srgbClr val="FFFFCC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75" name="Google Shape;3775;p93"/>
          <p:cNvSpPr txBox="1"/>
          <p:nvPr/>
        </p:nvSpPr>
        <p:spPr>
          <a:xfrm>
            <a:off x="2619375" y="3336925"/>
            <a:ext cx="1722437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Presentation</a:t>
            </a:r>
            <a:endParaRPr lang="en-US" sz="20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76" name="Google Shape;3776;p93"/>
          <p:cNvSpPr txBox="1"/>
          <p:nvPr/>
        </p:nvSpPr>
        <p:spPr>
          <a:xfrm>
            <a:off x="2589213" y="3733800"/>
            <a:ext cx="1703387" cy="381000"/>
          </a:xfrm>
          <a:prstGeom prst="rect">
            <a:avLst/>
          </a:prstGeom>
          <a:solidFill>
            <a:srgbClr val="FFFFCC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77" name="Google Shape;3777;p93"/>
          <p:cNvSpPr txBox="1"/>
          <p:nvPr/>
        </p:nvSpPr>
        <p:spPr>
          <a:xfrm>
            <a:off x="2847975" y="3717925"/>
            <a:ext cx="1158875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Session</a:t>
            </a:r>
            <a:endParaRPr lang="en-US" sz="20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78" name="Google Shape;3778;p93"/>
          <p:cNvSpPr txBox="1"/>
          <p:nvPr/>
        </p:nvSpPr>
        <p:spPr>
          <a:xfrm>
            <a:off x="2589213" y="4114800"/>
            <a:ext cx="1703387" cy="381000"/>
          </a:xfrm>
          <a:prstGeom prst="rect">
            <a:avLst/>
          </a:prstGeom>
          <a:solidFill>
            <a:srgbClr val="FFFFCC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79" name="Google Shape;3779;p93"/>
          <p:cNvSpPr txBox="1"/>
          <p:nvPr/>
        </p:nvSpPr>
        <p:spPr>
          <a:xfrm>
            <a:off x="2770188" y="4098925"/>
            <a:ext cx="1370012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  <a:endParaRPr lang="en-US" sz="20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80" name="Google Shape;3780;p93"/>
          <p:cNvSpPr txBox="1"/>
          <p:nvPr/>
        </p:nvSpPr>
        <p:spPr>
          <a:xfrm>
            <a:off x="2589213" y="4495800"/>
            <a:ext cx="1703387" cy="381000"/>
          </a:xfrm>
          <a:prstGeom prst="rect">
            <a:avLst/>
          </a:prstGeom>
          <a:solidFill>
            <a:srgbClr val="99CCF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81" name="Google Shape;3781;p93"/>
          <p:cNvSpPr txBox="1"/>
          <p:nvPr/>
        </p:nvSpPr>
        <p:spPr>
          <a:xfrm>
            <a:off x="2770188" y="4479925"/>
            <a:ext cx="1185862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Network</a:t>
            </a:r>
            <a:endParaRPr lang="en-US" sz="20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82" name="Google Shape;3782;p93"/>
          <p:cNvSpPr txBox="1"/>
          <p:nvPr/>
        </p:nvSpPr>
        <p:spPr>
          <a:xfrm>
            <a:off x="2589213" y="4876800"/>
            <a:ext cx="1703387" cy="381000"/>
          </a:xfrm>
          <a:prstGeom prst="rect">
            <a:avLst/>
          </a:prstGeom>
          <a:solidFill>
            <a:srgbClr val="99CCF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83" name="Google Shape;3783;p93"/>
          <p:cNvSpPr txBox="1"/>
          <p:nvPr/>
        </p:nvSpPr>
        <p:spPr>
          <a:xfrm>
            <a:off x="2770188" y="4860925"/>
            <a:ext cx="1171575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Datalink</a:t>
            </a:r>
            <a:endParaRPr lang="en-US" sz="20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84" name="Google Shape;3784;p93"/>
          <p:cNvSpPr txBox="1"/>
          <p:nvPr/>
        </p:nvSpPr>
        <p:spPr>
          <a:xfrm>
            <a:off x="2589213" y="5257800"/>
            <a:ext cx="1703387" cy="381000"/>
          </a:xfrm>
          <a:prstGeom prst="rect">
            <a:avLst/>
          </a:prstGeom>
          <a:solidFill>
            <a:srgbClr val="99CCF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85" name="Google Shape;3785;p93"/>
          <p:cNvSpPr txBox="1"/>
          <p:nvPr/>
        </p:nvSpPr>
        <p:spPr>
          <a:xfrm>
            <a:off x="2743200" y="5241925"/>
            <a:ext cx="1214437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Physical</a:t>
            </a:r>
            <a:endParaRPr lang="en-US" sz="20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86" name="Google Shape;3786;p93"/>
          <p:cNvSpPr txBox="1"/>
          <p:nvPr/>
        </p:nvSpPr>
        <p:spPr>
          <a:xfrm>
            <a:off x="7999413" y="2971800"/>
            <a:ext cx="1703387" cy="381000"/>
          </a:xfrm>
          <a:prstGeom prst="rect">
            <a:avLst/>
          </a:prstGeom>
          <a:solidFill>
            <a:srgbClr val="FFFFCC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87" name="Google Shape;3787;p93"/>
          <p:cNvSpPr txBox="1"/>
          <p:nvPr/>
        </p:nvSpPr>
        <p:spPr>
          <a:xfrm>
            <a:off x="8032750" y="2971800"/>
            <a:ext cx="1566862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Application</a:t>
            </a:r>
            <a:endParaRPr lang="en-US" sz="20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88" name="Google Shape;3788;p93"/>
          <p:cNvSpPr txBox="1"/>
          <p:nvPr/>
        </p:nvSpPr>
        <p:spPr>
          <a:xfrm>
            <a:off x="7999413" y="3352800"/>
            <a:ext cx="1703387" cy="381000"/>
          </a:xfrm>
          <a:prstGeom prst="rect">
            <a:avLst/>
          </a:prstGeom>
          <a:solidFill>
            <a:srgbClr val="FFFFCC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89" name="Google Shape;3789;p93"/>
          <p:cNvSpPr txBox="1"/>
          <p:nvPr/>
        </p:nvSpPr>
        <p:spPr>
          <a:xfrm>
            <a:off x="8029575" y="3336925"/>
            <a:ext cx="1722437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Presentation</a:t>
            </a:r>
            <a:endParaRPr lang="en-US" sz="20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90" name="Google Shape;3790;p93"/>
          <p:cNvSpPr txBox="1"/>
          <p:nvPr/>
        </p:nvSpPr>
        <p:spPr>
          <a:xfrm>
            <a:off x="7999413" y="3733800"/>
            <a:ext cx="1703387" cy="381000"/>
          </a:xfrm>
          <a:prstGeom prst="rect">
            <a:avLst/>
          </a:prstGeom>
          <a:solidFill>
            <a:srgbClr val="FFFFCC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91" name="Google Shape;3791;p93"/>
          <p:cNvSpPr txBox="1"/>
          <p:nvPr/>
        </p:nvSpPr>
        <p:spPr>
          <a:xfrm>
            <a:off x="8258175" y="3717925"/>
            <a:ext cx="1158875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Session</a:t>
            </a:r>
            <a:endParaRPr lang="en-US" sz="20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92" name="Google Shape;3792;p93"/>
          <p:cNvSpPr txBox="1"/>
          <p:nvPr/>
        </p:nvSpPr>
        <p:spPr>
          <a:xfrm>
            <a:off x="7999413" y="4114800"/>
            <a:ext cx="1703387" cy="381000"/>
          </a:xfrm>
          <a:prstGeom prst="rect">
            <a:avLst/>
          </a:prstGeom>
          <a:solidFill>
            <a:srgbClr val="FFFFCC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93" name="Google Shape;3793;p93"/>
          <p:cNvSpPr txBox="1"/>
          <p:nvPr/>
        </p:nvSpPr>
        <p:spPr>
          <a:xfrm>
            <a:off x="8180388" y="4098925"/>
            <a:ext cx="1370012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  <a:endParaRPr lang="en-US" sz="20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94" name="Google Shape;3794;p93"/>
          <p:cNvSpPr txBox="1"/>
          <p:nvPr/>
        </p:nvSpPr>
        <p:spPr>
          <a:xfrm>
            <a:off x="7999413" y="4495800"/>
            <a:ext cx="1703387" cy="381000"/>
          </a:xfrm>
          <a:prstGeom prst="rect">
            <a:avLst/>
          </a:prstGeom>
          <a:solidFill>
            <a:srgbClr val="99CCF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95" name="Google Shape;3795;p93"/>
          <p:cNvSpPr txBox="1"/>
          <p:nvPr/>
        </p:nvSpPr>
        <p:spPr>
          <a:xfrm>
            <a:off x="8180388" y="4479925"/>
            <a:ext cx="1185862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Network</a:t>
            </a:r>
            <a:endParaRPr lang="en-US" sz="20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96" name="Google Shape;3796;p93"/>
          <p:cNvSpPr txBox="1"/>
          <p:nvPr/>
        </p:nvSpPr>
        <p:spPr>
          <a:xfrm>
            <a:off x="7999413" y="4876800"/>
            <a:ext cx="1703387" cy="381000"/>
          </a:xfrm>
          <a:prstGeom prst="rect">
            <a:avLst/>
          </a:prstGeom>
          <a:solidFill>
            <a:srgbClr val="99CCF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97" name="Google Shape;3797;p93"/>
          <p:cNvSpPr txBox="1"/>
          <p:nvPr/>
        </p:nvSpPr>
        <p:spPr>
          <a:xfrm>
            <a:off x="8180388" y="4860925"/>
            <a:ext cx="1171575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Datalink</a:t>
            </a:r>
            <a:endParaRPr lang="en-US" sz="20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98" name="Google Shape;3798;p93"/>
          <p:cNvSpPr txBox="1"/>
          <p:nvPr/>
        </p:nvSpPr>
        <p:spPr>
          <a:xfrm>
            <a:off x="7999413" y="5257800"/>
            <a:ext cx="1703387" cy="381000"/>
          </a:xfrm>
          <a:prstGeom prst="rect">
            <a:avLst/>
          </a:prstGeom>
          <a:solidFill>
            <a:srgbClr val="99CCF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99" name="Google Shape;3799;p93"/>
          <p:cNvSpPr txBox="1"/>
          <p:nvPr/>
        </p:nvSpPr>
        <p:spPr>
          <a:xfrm>
            <a:off x="8153400" y="5241925"/>
            <a:ext cx="1214437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Physical</a:t>
            </a:r>
            <a:endParaRPr lang="en-US" sz="20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00" name="Google Shape;3800;p93"/>
          <p:cNvSpPr txBox="1"/>
          <p:nvPr/>
        </p:nvSpPr>
        <p:spPr>
          <a:xfrm>
            <a:off x="5229225" y="4495800"/>
            <a:ext cx="1703387" cy="381000"/>
          </a:xfrm>
          <a:prstGeom prst="rect">
            <a:avLst/>
          </a:prstGeom>
          <a:solidFill>
            <a:srgbClr val="99CCF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801" name="Google Shape;3801;p93"/>
          <p:cNvSpPr txBox="1"/>
          <p:nvPr/>
        </p:nvSpPr>
        <p:spPr>
          <a:xfrm>
            <a:off x="5410200" y="4479925"/>
            <a:ext cx="1185862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Network</a:t>
            </a:r>
            <a:endParaRPr lang="en-US" sz="20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02" name="Google Shape;3802;p93"/>
          <p:cNvSpPr txBox="1"/>
          <p:nvPr/>
        </p:nvSpPr>
        <p:spPr>
          <a:xfrm>
            <a:off x="5229225" y="4876800"/>
            <a:ext cx="1703387" cy="381000"/>
          </a:xfrm>
          <a:prstGeom prst="rect">
            <a:avLst/>
          </a:prstGeom>
          <a:solidFill>
            <a:srgbClr val="99CCF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803" name="Google Shape;3803;p93"/>
          <p:cNvSpPr txBox="1"/>
          <p:nvPr/>
        </p:nvSpPr>
        <p:spPr>
          <a:xfrm>
            <a:off x="5410200" y="4860925"/>
            <a:ext cx="1171575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Datalink</a:t>
            </a:r>
            <a:endParaRPr lang="en-US" sz="20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04" name="Google Shape;3804;p93"/>
          <p:cNvSpPr txBox="1"/>
          <p:nvPr/>
        </p:nvSpPr>
        <p:spPr>
          <a:xfrm>
            <a:off x="5229225" y="5257800"/>
            <a:ext cx="1703387" cy="381000"/>
          </a:xfrm>
          <a:prstGeom prst="rect">
            <a:avLst/>
          </a:prstGeom>
          <a:solidFill>
            <a:srgbClr val="99CCFF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805" name="Google Shape;3805;p93"/>
          <p:cNvSpPr txBox="1"/>
          <p:nvPr/>
        </p:nvSpPr>
        <p:spPr>
          <a:xfrm>
            <a:off x="5383213" y="5241925"/>
            <a:ext cx="1214437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Physical</a:t>
            </a:r>
            <a:endParaRPr lang="en-US" sz="20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06" name="Google Shape;3806;p93"/>
          <p:cNvSpPr txBox="1"/>
          <p:nvPr/>
        </p:nvSpPr>
        <p:spPr>
          <a:xfrm>
            <a:off x="2360613" y="5638800"/>
            <a:ext cx="7543800" cy="381000"/>
          </a:xfrm>
          <a:prstGeom prst="rect">
            <a:avLst/>
          </a:prstGeom>
          <a:solidFill>
            <a:srgbClr val="EAEAEA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807" name="Google Shape;3807;p93"/>
          <p:cNvSpPr txBox="1"/>
          <p:nvPr/>
        </p:nvSpPr>
        <p:spPr>
          <a:xfrm>
            <a:off x="5027613" y="5622925"/>
            <a:ext cx="2257425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Physical medium</a:t>
            </a:r>
            <a:endParaRPr lang="en-US" sz="20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808" name="Google Shape;3808;p93"/>
          <p:cNvCxnSpPr/>
          <p:nvPr/>
        </p:nvCxnSpPr>
        <p:spPr>
          <a:xfrm>
            <a:off x="4305300" y="5448300"/>
            <a:ext cx="91122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09" name="Google Shape;3809;p93"/>
          <p:cNvCxnSpPr/>
          <p:nvPr/>
        </p:nvCxnSpPr>
        <p:spPr>
          <a:xfrm>
            <a:off x="4305300" y="5067300"/>
            <a:ext cx="91122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10" name="Google Shape;3810;p93"/>
          <p:cNvCxnSpPr/>
          <p:nvPr/>
        </p:nvCxnSpPr>
        <p:spPr>
          <a:xfrm>
            <a:off x="4305300" y="4686300"/>
            <a:ext cx="91122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11" name="Google Shape;3811;p93"/>
          <p:cNvCxnSpPr/>
          <p:nvPr/>
        </p:nvCxnSpPr>
        <p:spPr>
          <a:xfrm>
            <a:off x="6945313" y="5448300"/>
            <a:ext cx="1041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12" name="Google Shape;3812;p93"/>
          <p:cNvCxnSpPr/>
          <p:nvPr/>
        </p:nvCxnSpPr>
        <p:spPr>
          <a:xfrm>
            <a:off x="6945313" y="5067300"/>
            <a:ext cx="1041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13" name="Google Shape;3813;p93"/>
          <p:cNvCxnSpPr/>
          <p:nvPr/>
        </p:nvCxnSpPr>
        <p:spPr>
          <a:xfrm>
            <a:off x="6945313" y="4686300"/>
            <a:ext cx="1041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14" name="Google Shape;3814;p93"/>
          <p:cNvCxnSpPr/>
          <p:nvPr/>
        </p:nvCxnSpPr>
        <p:spPr>
          <a:xfrm>
            <a:off x="4305300" y="4305300"/>
            <a:ext cx="368141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15" name="Google Shape;3815;p93"/>
          <p:cNvCxnSpPr/>
          <p:nvPr/>
        </p:nvCxnSpPr>
        <p:spPr>
          <a:xfrm>
            <a:off x="4305300" y="3924300"/>
            <a:ext cx="368141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16" name="Google Shape;3816;p93"/>
          <p:cNvCxnSpPr/>
          <p:nvPr/>
        </p:nvCxnSpPr>
        <p:spPr>
          <a:xfrm>
            <a:off x="4305300" y="3162300"/>
            <a:ext cx="3727450" cy="793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17" name="Google Shape;3817;p93"/>
          <p:cNvCxnSpPr/>
          <p:nvPr/>
        </p:nvCxnSpPr>
        <p:spPr>
          <a:xfrm>
            <a:off x="4303713" y="3554412"/>
            <a:ext cx="368776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21" name="Shape 3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" name="Google Shape;3823;p94"/>
          <p:cNvSpPr txBox="1"/>
          <p:nvPr>
            <p:ph type="body" idx="1"/>
          </p:nvPr>
        </p:nvSpPr>
        <p:spPr>
          <a:xfrm>
            <a:off x="2055813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❑"/>
            </a:pPr>
            <a:r>
              <a:rPr lang="en-US" sz="2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Physical</a:t>
            </a:r>
            <a:endParaRPr lang="en-US"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Physical interface between devices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 panose="030F0702030302020204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Mechanical (joins 1 or more signal conductor, circuits)</a:t>
            </a:r>
            <a:endParaRPr lang="en-US" sz="18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 panose="030F0702030302020204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Electrical (Representation of bits and bit rate)</a:t>
            </a:r>
            <a:endParaRPr lang="en-US" sz="18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 panose="030F0702030302020204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Functional ( function performed by individual circuits )</a:t>
            </a:r>
            <a:endParaRPr lang="en-US" sz="18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 panose="030F0702030302020204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Procedural (sequence of events)</a:t>
            </a:r>
            <a:endParaRPr sz="20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Modulation and Demodulation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Raw bit stream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Modem: broadly used to refer to any module that performs the function above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21336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824" name="Google Shape;3824;p94"/>
          <p:cNvSpPr txBox="1"/>
          <p:nvPr/>
        </p:nvSpPr>
        <p:spPr>
          <a:xfrm>
            <a:off x="6932613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 panose="030F0702030302020204"/>
              <a:buNone/>
            </a:pPr>
            <a:r>
              <a:rPr lang="en-US" sz="1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Unit-1</a:t>
            </a:r>
            <a:endParaRPr lang="en-US" sz="1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825" name="Google Shape;3825;p94"/>
          <p:cNvSpPr txBox="1"/>
          <p:nvPr/>
        </p:nvSpPr>
        <p:spPr>
          <a:xfrm>
            <a:off x="9828213" y="6400800"/>
            <a:ext cx="6254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lang="en-US" sz="1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29" name="Shape 3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1" name="Google Shape;3831;p95"/>
          <p:cNvSpPr txBox="1"/>
          <p:nvPr>
            <p:ph type="body" idx="1"/>
          </p:nvPr>
        </p:nvSpPr>
        <p:spPr>
          <a:xfrm>
            <a:off x="1522413" y="1447800"/>
            <a:ext cx="8991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 panose="020B0604020202020204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Data Link Layer</a:t>
            </a:r>
            <a:endParaRPr lang="en-US"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Means of activating, maintaining and deactivating 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 reliable link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Segmenting mechanism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Framing (Header and Trailer)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Error detection 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Data synchronization( b/w transmitter and receiver)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Flow control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Error Control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Higher layers may assume error free transmission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21336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832" name="Google Shape;3832;p95"/>
          <p:cNvSpPr txBox="1"/>
          <p:nvPr/>
        </p:nvSpPr>
        <p:spPr>
          <a:xfrm>
            <a:off x="6932613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 panose="030F0702030302020204"/>
              <a:buNone/>
            </a:pPr>
            <a:r>
              <a:rPr lang="en-US" sz="1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Unit-1</a:t>
            </a:r>
            <a:endParaRPr lang="en-US" sz="1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833" name="Google Shape;3833;p95"/>
          <p:cNvSpPr txBox="1"/>
          <p:nvPr/>
        </p:nvSpPr>
        <p:spPr>
          <a:xfrm>
            <a:off x="9828213" y="6400800"/>
            <a:ext cx="6254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lang="en-US" sz="1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7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9" name="Google Shape;3839;p96"/>
          <p:cNvSpPr txBox="1"/>
          <p:nvPr>
            <p:ph type="body" idx="1"/>
          </p:nvPr>
        </p:nvSpPr>
        <p:spPr>
          <a:xfrm>
            <a:off x="1751013" y="1192212"/>
            <a:ext cx="8702675" cy="528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❑"/>
            </a:pPr>
            <a:r>
              <a:rPr lang="en-US" sz="2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Network Layer</a:t>
            </a:r>
            <a:endParaRPr lang="en-US"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Transport of information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Virtual circuit service (connection oriented)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Packet switching or datagram service (connection less)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Logical addressing (IP address)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Routing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Congestion control (flow of packet into the network)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Both connection-less and connection-oriented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133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21336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840" name="Google Shape;3840;p96"/>
          <p:cNvSpPr txBox="1"/>
          <p:nvPr/>
        </p:nvSpPr>
        <p:spPr>
          <a:xfrm>
            <a:off x="6932613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 panose="030F0702030302020204"/>
              <a:buNone/>
            </a:pPr>
            <a:r>
              <a:rPr lang="en-US" sz="1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Unit-1</a:t>
            </a:r>
            <a:endParaRPr lang="en-US" sz="1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841" name="Google Shape;3841;p96"/>
          <p:cNvSpPr txBox="1"/>
          <p:nvPr/>
        </p:nvSpPr>
        <p:spPr>
          <a:xfrm>
            <a:off x="9828213" y="6400800"/>
            <a:ext cx="6254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lang="en-US" sz="1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45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p97"/>
          <p:cNvSpPr txBox="1"/>
          <p:nvPr>
            <p:ph type="body" idx="1"/>
          </p:nvPr>
        </p:nvSpPr>
        <p:spPr>
          <a:xfrm>
            <a:off x="1522413" y="1371600"/>
            <a:ext cx="9144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❑"/>
            </a:pPr>
            <a:r>
              <a:rPr lang="en-US" sz="2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Transport</a:t>
            </a:r>
            <a:endParaRPr lang="en-US"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Exchange of data between end systems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Error free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 sequence (segment)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No losses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No duplicates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Quality of service( Throughput, transit delay, error rate)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21336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848" name="Google Shape;3848;p97"/>
          <p:cNvSpPr txBox="1"/>
          <p:nvPr/>
        </p:nvSpPr>
        <p:spPr>
          <a:xfrm>
            <a:off x="6932613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 panose="030F0702030302020204"/>
              <a:buNone/>
            </a:pPr>
            <a:r>
              <a:rPr lang="en-US" sz="1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Unit-1</a:t>
            </a:r>
            <a:endParaRPr lang="en-US" sz="1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849" name="Google Shape;3849;p97"/>
          <p:cNvSpPr txBox="1"/>
          <p:nvPr/>
        </p:nvSpPr>
        <p:spPr>
          <a:xfrm>
            <a:off x="9828213" y="6400800"/>
            <a:ext cx="6254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lang="en-US" sz="1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53" name="Shape 3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p98"/>
          <p:cNvSpPr txBox="1"/>
          <p:nvPr>
            <p:ph type="body" idx="1"/>
          </p:nvPr>
        </p:nvSpPr>
        <p:spPr>
          <a:xfrm>
            <a:off x="1800225" y="996950"/>
            <a:ext cx="8382000" cy="54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10"/>
              <a:buFont typeface="Arial" panose="020B0604020202020204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Session</a:t>
            </a:r>
            <a:endParaRPr lang="en-US" sz="2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650"/>
              <a:buFont typeface="Arial" panose="020B0604020202020204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Control of dialogues between applications/Dialogue discipline</a:t>
            </a:r>
            <a:endParaRPr lang="en-US" sz="22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650"/>
              <a:buFont typeface="Arial" panose="020B0604020202020204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Grouping</a:t>
            </a:r>
            <a:endParaRPr lang="en-US" sz="22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650"/>
              <a:buFont typeface="Arial" panose="020B0604020202020204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Synchronization/check points</a:t>
            </a:r>
            <a:endParaRPr lang="en-US" sz="22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650"/>
              <a:buFont typeface="Arial" panose="020B0604020202020204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Recovery</a:t>
            </a:r>
            <a:endParaRPr lang="en-US" sz="22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7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210"/>
              <a:buFont typeface="Arial" panose="020B0604020202020204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Presentation</a:t>
            </a:r>
            <a:endParaRPr lang="en-US" sz="2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650"/>
              <a:buFont typeface="Arial" panose="020B0604020202020204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Data formats</a:t>
            </a:r>
            <a:endParaRPr lang="en-US" sz="22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650"/>
              <a:buFont typeface="Arial" panose="020B0604020202020204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Architecture specific (Big-endian or Little-endian)</a:t>
            </a:r>
            <a:endParaRPr lang="en-US" sz="22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650"/>
              <a:buFont typeface="Arial" panose="020B0604020202020204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Provide conversion from one encoding schema to another encoding schema</a:t>
            </a:r>
            <a:endParaRPr lang="en-US" sz="22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650"/>
              <a:buFont typeface="Arial" panose="020B0604020202020204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Data compression</a:t>
            </a:r>
            <a:endParaRPr lang="en-US" sz="22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650"/>
              <a:buFont typeface="Arial" panose="020B0604020202020204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Encryption</a:t>
            </a:r>
            <a:endParaRPr lang="en-US" sz="22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7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210"/>
              <a:buFont typeface="Arial" panose="020B0604020202020204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Application</a:t>
            </a:r>
            <a:endParaRPr lang="en-US" sz="2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650"/>
              <a:buFont typeface="Arial" panose="020B0604020202020204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Means for applications to access OSI environment</a:t>
            </a:r>
            <a:endParaRPr lang="en-US" sz="22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650"/>
              <a:buFont typeface="Arial" panose="020B0604020202020204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 mail, web browsers, </a:t>
            </a:r>
            <a:endParaRPr lang="en-US" sz="22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224155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856" name="Google Shape;3856;p98"/>
          <p:cNvSpPr txBox="1"/>
          <p:nvPr/>
        </p:nvSpPr>
        <p:spPr>
          <a:xfrm>
            <a:off x="6932613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 panose="030F0702030302020204"/>
              <a:buNone/>
            </a:pPr>
            <a:r>
              <a:rPr lang="en-US" sz="1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Unit-1</a:t>
            </a:r>
            <a:endParaRPr lang="en-US" sz="1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857" name="Google Shape;3857;p98"/>
          <p:cNvSpPr txBox="1"/>
          <p:nvPr/>
        </p:nvSpPr>
        <p:spPr>
          <a:xfrm>
            <a:off x="9828213" y="6400800"/>
            <a:ext cx="6254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lang="en-US" sz="1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6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p99"/>
          <p:cNvSpPr txBox="1"/>
          <p:nvPr>
            <p:ph type="title"/>
          </p:nvPr>
        </p:nvSpPr>
        <p:spPr>
          <a:xfrm>
            <a:off x="2055813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 panose="030F0702030302020204"/>
              <a:buNone/>
            </a:pPr>
            <a:r>
              <a:rPr lang="en-US" sz="4000" b="0" i="0" u="sng">
                <a:solidFill>
                  <a:schemeClr val="tx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TCP/IP Protocol Architecture</a:t>
            </a:r>
            <a:endParaRPr lang="en-US" sz="4000" b="0" i="0" u="sng">
              <a:solidFill>
                <a:schemeClr val="tx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863" name="Google Shape;3863;p99"/>
          <p:cNvSpPr txBox="1"/>
          <p:nvPr>
            <p:ph type="body" idx="1"/>
          </p:nvPr>
        </p:nvSpPr>
        <p:spPr>
          <a:xfrm>
            <a:off x="1698625" y="1387475"/>
            <a:ext cx="8824912" cy="501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 panose="020B0604020202020204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Developed by the US Defense Advanced Research Project Agency (DARPA) for its packet switched network Advanced Research Projects Agency Network (ARPANET)</a:t>
            </a:r>
            <a:endParaRPr lang="en-US"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 panose="020B0604020202020204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Used by the global Internet</a:t>
            </a:r>
            <a:endParaRPr lang="en-US"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 panose="020B0604020202020204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No official model but a working one.</a:t>
            </a:r>
            <a:endParaRPr lang="en-US"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Application layer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Host to host or transport layer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Internet layer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Data link / Network access layer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Physical layer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864" name="Google Shape;3864;p99"/>
          <p:cNvSpPr txBox="1"/>
          <p:nvPr/>
        </p:nvSpPr>
        <p:spPr>
          <a:xfrm>
            <a:off x="6932613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 panose="030F0702030302020204"/>
              <a:buNone/>
            </a:pPr>
            <a:r>
              <a:rPr lang="en-US" sz="1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Unit-1</a:t>
            </a:r>
            <a:endParaRPr lang="en-US" sz="1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865" name="Google Shape;3865;p99"/>
          <p:cNvSpPr txBox="1"/>
          <p:nvPr/>
        </p:nvSpPr>
        <p:spPr>
          <a:xfrm>
            <a:off x="9828213" y="6400800"/>
            <a:ext cx="6254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lang="en-US" sz="1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69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00"/>
          <p:cNvSpPr txBox="1"/>
          <p:nvPr>
            <p:ph type="title"/>
          </p:nvPr>
        </p:nvSpPr>
        <p:spPr>
          <a:xfrm>
            <a:off x="2055813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 panose="030F0702030302020204"/>
              <a:buNone/>
            </a:pPr>
            <a:r>
              <a:rPr lang="en-US" sz="4000" b="0" i="0" u="sng">
                <a:solidFill>
                  <a:schemeClr val="tx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Physical Layer</a:t>
            </a:r>
            <a:r>
              <a:rPr lang="en-US" sz="4000" b="0" i="0" u="sng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sz="4000" b="0" i="0" u="sng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871" name="Google Shape;3871;p100"/>
          <p:cNvSpPr txBox="1"/>
          <p:nvPr>
            <p:ph type="body" idx="1"/>
          </p:nvPr>
        </p:nvSpPr>
        <p:spPr>
          <a:xfrm>
            <a:off x="2055813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❑"/>
            </a:pPr>
            <a:r>
              <a:rPr lang="en-US" sz="2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Similar to OSI model physical layer</a:t>
            </a:r>
            <a:endParaRPr lang="en-US"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❑"/>
            </a:pPr>
            <a:r>
              <a:rPr lang="en-US" sz="2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Physical interface between data transmission device (e.g. computer) and transmission medium or network</a:t>
            </a:r>
            <a:endParaRPr lang="en-US"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❑"/>
            </a:pPr>
            <a:r>
              <a:rPr lang="en-US" sz="2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Characteristics of transmission medium</a:t>
            </a:r>
            <a:endParaRPr lang="en-US"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❑"/>
            </a:pPr>
            <a:r>
              <a:rPr lang="en-US" sz="2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Signal levels</a:t>
            </a:r>
            <a:endParaRPr lang="en-US"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❑"/>
            </a:pPr>
            <a:r>
              <a:rPr lang="en-US" sz="2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Data rates</a:t>
            </a:r>
            <a:endParaRPr lang="en-US"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872" name="Google Shape;3872;p100"/>
          <p:cNvSpPr txBox="1"/>
          <p:nvPr/>
        </p:nvSpPr>
        <p:spPr>
          <a:xfrm>
            <a:off x="6932613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 panose="030F0702030302020204"/>
              <a:buNone/>
            </a:pPr>
            <a:r>
              <a:rPr lang="en-US" sz="1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Unit-1</a:t>
            </a:r>
            <a:endParaRPr lang="en-US" sz="1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873" name="Google Shape;3873;p100"/>
          <p:cNvSpPr txBox="1"/>
          <p:nvPr/>
        </p:nvSpPr>
        <p:spPr>
          <a:xfrm>
            <a:off x="9828213" y="6400800"/>
            <a:ext cx="6254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lang="en-US" sz="1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77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Google Shape;3878;p101"/>
          <p:cNvSpPr txBox="1"/>
          <p:nvPr>
            <p:ph type="title"/>
          </p:nvPr>
        </p:nvSpPr>
        <p:spPr>
          <a:xfrm>
            <a:off x="2055813" y="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 panose="030F0702030302020204"/>
              <a:buNone/>
            </a:pPr>
            <a:r>
              <a:rPr lang="en-US" sz="3200" b="0" i="0" u="sng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Network Access/Data Link layer(1)</a:t>
            </a:r>
            <a:endParaRPr lang="en-US" sz="3200" b="0" i="0" u="sng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879" name="Google Shape;3879;p101"/>
          <p:cNvSpPr txBox="1"/>
          <p:nvPr>
            <p:ph type="body" idx="1"/>
          </p:nvPr>
        </p:nvSpPr>
        <p:spPr>
          <a:xfrm>
            <a:off x="1665288" y="1244600"/>
            <a:ext cx="8848725" cy="513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❑"/>
            </a:pPr>
            <a:r>
              <a:rPr lang="en-US" sz="2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Data Link Control(Logical Link Control) Sub Layer</a:t>
            </a:r>
            <a:endParaRPr lang="en-US"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Means of activating, maintaining and deactivating 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 reliable link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Framing (Header)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Error detection and control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❑"/>
            </a:pPr>
            <a:r>
              <a:rPr lang="en-US" sz="2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Media Access Control (MAC) sub layer</a:t>
            </a:r>
            <a:endParaRPr lang="en-US"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Allocation of channel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Physical addressing (MAC address)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Higher layers do not need to know about underlying technology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Virtual point-point links between pair of stations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21336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880" name="Google Shape;3880;p101"/>
          <p:cNvSpPr txBox="1"/>
          <p:nvPr/>
        </p:nvSpPr>
        <p:spPr>
          <a:xfrm>
            <a:off x="6932613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 panose="030F0702030302020204"/>
              <a:buNone/>
            </a:pPr>
            <a:r>
              <a:rPr lang="en-US" sz="1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Unit-1</a:t>
            </a:r>
            <a:endParaRPr lang="en-US" sz="1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881" name="Google Shape;3881;p101"/>
          <p:cNvSpPr txBox="1"/>
          <p:nvPr/>
        </p:nvSpPr>
        <p:spPr>
          <a:xfrm>
            <a:off x="9828213" y="6400800"/>
            <a:ext cx="6254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lang="en-US" sz="1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85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p102"/>
          <p:cNvSpPr txBox="1"/>
          <p:nvPr>
            <p:ph type="title"/>
          </p:nvPr>
        </p:nvSpPr>
        <p:spPr>
          <a:xfrm>
            <a:off x="2055813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 panose="030F0702030302020204"/>
              <a:buNone/>
            </a:pPr>
            <a:r>
              <a:rPr lang="en-US" sz="4000" b="0" i="0" u="sng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IP Layer</a:t>
            </a:r>
            <a:endParaRPr lang="en-US" sz="4000" b="0" i="0" u="sng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887" name="Google Shape;3887;p102"/>
          <p:cNvSpPr txBox="1"/>
          <p:nvPr>
            <p:ph type="body" idx="1"/>
          </p:nvPr>
        </p:nvSpPr>
        <p:spPr>
          <a:xfrm>
            <a:off x="1751013" y="1554162"/>
            <a:ext cx="8763000" cy="4922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10"/>
              <a:buFont typeface="Arial" panose="020B0604020202020204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Exchange of data between end system and network</a:t>
            </a:r>
            <a:endParaRPr lang="en-US" sz="2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210"/>
              <a:buFont typeface="Arial" panose="020B0604020202020204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Destination address provision</a:t>
            </a:r>
            <a:endParaRPr lang="en-US" sz="2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210"/>
              <a:buFont typeface="Arial" panose="020B0604020202020204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Systems may be attached to different networks</a:t>
            </a:r>
            <a:endParaRPr lang="en-US" sz="2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210"/>
              <a:buFont typeface="Arial" panose="020B0604020202020204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Datagram</a:t>
            </a:r>
            <a:endParaRPr lang="en-US" sz="2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210"/>
              <a:buFont typeface="Arial" panose="020B0604020202020204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Routing functions across multiple networks</a:t>
            </a:r>
            <a:endParaRPr lang="en-US" sz="2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210"/>
              <a:buFont typeface="Arial" panose="020B0604020202020204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Implemented in end systems and routers</a:t>
            </a:r>
            <a:endParaRPr lang="en-US" sz="2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210"/>
              <a:buFont typeface="Arial" panose="020B0604020202020204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Invoking services like priority</a:t>
            </a:r>
            <a:endParaRPr lang="en-US" sz="2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210"/>
              <a:buFont typeface="Arial" panose="020B0604020202020204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Connection less service</a:t>
            </a:r>
            <a:endParaRPr lang="en-US" sz="2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210"/>
              <a:buFont typeface="Arial" panose="020B0604020202020204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Fragmentation</a:t>
            </a:r>
            <a:endParaRPr lang="en-US" sz="2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210"/>
              <a:buFont typeface="Arial" panose="020B0604020202020204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Routing and IP addresses</a:t>
            </a:r>
            <a:endParaRPr lang="en-US" sz="2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210"/>
              <a:buFont typeface="Arial" panose="020B0604020202020204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ARP and RARP</a:t>
            </a:r>
            <a:endParaRPr lang="en-US" sz="2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202565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888" name="Google Shape;3888;p102"/>
          <p:cNvSpPr txBox="1"/>
          <p:nvPr/>
        </p:nvSpPr>
        <p:spPr>
          <a:xfrm>
            <a:off x="6932613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 panose="030F0702030302020204"/>
              <a:buNone/>
            </a:pPr>
            <a:r>
              <a:rPr lang="en-US" sz="1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Unit-1</a:t>
            </a:r>
            <a:endParaRPr lang="en-US" sz="1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889" name="Google Shape;3889;p102"/>
          <p:cNvSpPr txBox="1"/>
          <p:nvPr/>
        </p:nvSpPr>
        <p:spPr>
          <a:xfrm>
            <a:off x="9828213" y="6400800"/>
            <a:ext cx="6254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lang="en-US" sz="1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536634" y="4696506"/>
            <a:ext cx="3557346" cy="1812110"/>
          </a:xfrm>
        </p:spPr>
        <p:txBody>
          <a:bodyPr/>
          <a:lstStyle/>
          <a:p>
            <a:pPr marL="92075" algn="l"/>
            <a:r>
              <a:rPr lang="en-IN" altLang="en-US" sz="2795" b="1" dirty="0">
                <a:solidFill>
                  <a:srgbClr val="6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endParaRPr lang="en-IN" altLang="en-US" sz="2795" b="1" dirty="0">
              <a:solidFill>
                <a:srgbClr val="64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075" algn="l"/>
            <a:r>
              <a:rPr lang="en-IN" altLang="en-US" sz="2795" b="1" dirty="0" err="1">
                <a:solidFill>
                  <a:srgbClr val="6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</a:t>
            </a:r>
            <a:r>
              <a:rPr lang="en-IN" altLang="en-US" sz="2795" b="1" dirty="0">
                <a:solidFill>
                  <a:srgbClr val="6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Pankaj Mishra </a:t>
            </a:r>
            <a:r>
              <a:rPr lang="en-US" altLang="en-US" sz="2795" b="1" dirty="0">
                <a:solidFill>
                  <a:srgbClr val="6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CSE &amp; IT</a:t>
            </a:r>
            <a:br>
              <a:rPr lang="en-IN" altLang="en-US" sz="2795" b="1" dirty="0">
                <a:solidFill>
                  <a:srgbClr val="64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795" b="1" dirty="0">
                <a:solidFill>
                  <a:srgbClr val="6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JIIT, NOIDA</a:t>
            </a:r>
            <a:endParaRPr lang="en-IN" sz="2795" b="1" dirty="0">
              <a:solidFill>
                <a:srgbClr val="64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IN" sz="2795" dirty="0">
              <a:solidFill>
                <a:srgbClr val="640000"/>
              </a:solidFill>
            </a:endParaRPr>
          </a:p>
        </p:txBody>
      </p:sp>
      <p:sp>
        <p:nvSpPr>
          <p:cNvPr id="4" name="Google Shape;225;p32"/>
          <p:cNvSpPr txBox="1"/>
          <p:nvPr/>
        </p:nvSpPr>
        <p:spPr>
          <a:xfrm>
            <a:off x="229334" y="1219776"/>
            <a:ext cx="11730156" cy="823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2" tIns="45599" rIns="91222" bIns="4559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ClrTx/>
            </a:pPr>
            <a:r>
              <a:rPr lang="en-IN" altLang="en-US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Network Models, Protocol      and their Services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r>
              <a:rPr lang="en-IN" altLang="en-US" sz="6000" b="1" dirty="0">
                <a:solidFill>
                  <a:srgbClr val="6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altLang="en-US" sz="6000" b="1" dirty="0">
              <a:solidFill>
                <a:srgbClr val="64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IN" altLang="en-US" sz="4000" b="1" dirty="0">
                <a:solidFill>
                  <a:srgbClr val="64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endParaRPr lang="en-US" sz="4000" b="1" dirty="0">
              <a:solidFill>
                <a:srgbClr val="64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93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p103"/>
          <p:cNvSpPr txBox="1"/>
          <p:nvPr>
            <p:ph type="title"/>
          </p:nvPr>
        </p:nvSpPr>
        <p:spPr>
          <a:xfrm>
            <a:off x="2055813" y="228600"/>
            <a:ext cx="7772400" cy="75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 panose="030F0702030302020204"/>
              <a:buNone/>
            </a:pPr>
            <a:r>
              <a:rPr lang="en-US" sz="4000" b="0" i="0" u="sng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Transport Layer (TCP/UDP)</a:t>
            </a:r>
            <a:endParaRPr lang="en-US" sz="4000" b="0" i="0" u="sng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895" name="Google Shape;3895;p103"/>
          <p:cNvSpPr txBox="1"/>
          <p:nvPr>
            <p:ph type="body" idx="1"/>
          </p:nvPr>
        </p:nvSpPr>
        <p:spPr>
          <a:xfrm>
            <a:off x="1619250" y="984250"/>
            <a:ext cx="8894762" cy="541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 panose="020B0604020202020204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Connection-less and connection oriented service</a:t>
            </a:r>
            <a:endParaRPr lang="en-US"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 panose="020B0604020202020204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Reliable delivery of data</a:t>
            </a:r>
            <a:endParaRPr lang="en-US"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 panose="020B0604020202020204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Segments</a:t>
            </a:r>
            <a:endParaRPr lang="en-US"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 panose="020B0604020202020204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Congestion control</a:t>
            </a:r>
            <a:endParaRPr lang="en-US"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 panose="020B0604020202020204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Ordering of delivery(Reassembling) </a:t>
            </a:r>
            <a:endParaRPr lang="en-US"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Architecture specific (Big-endian or Little-endian)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 panose="020B0604020202020204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Addressing (Port no. or SAP)</a:t>
            </a:r>
            <a:endParaRPr lang="en-US"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 panose="020B0604020202020204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UDP (TFTP, NFS, DNS)</a:t>
            </a:r>
            <a:endParaRPr lang="en-US"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 panose="020B0604020202020204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TCP (SMTP, HTTP, FTP)</a:t>
            </a:r>
            <a:endParaRPr lang="en-US"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 panose="020B0604020202020204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Error Control</a:t>
            </a:r>
            <a:endParaRPr lang="en-US"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19177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896" name="Google Shape;3896;p103"/>
          <p:cNvSpPr txBox="1"/>
          <p:nvPr/>
        </p:nvSpPr>
        <p:spPr>
          <a:xfrm>
            <a:off x="6932613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 panose="030F0702030302020204"/>
              <a:buNone/>
            </a:pPr>
            <a:r>
              <a:rPr lang="en-US" sz="1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Unit-1</a:t>
            </a:r>
            <a:endParaRPr lang="en-US" sz="1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897" name="Google Shape;3897;p103"/>
          <p:cNvSpPr txBox="1"/>
          <p:nvPr/>
        </p:nvSpPr>
        <p:spPr>
          <a:xfrm>
            <a:off x="9828213" y="6400800"/>
            <a:ext cx="6254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lang="en-US" sz="1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0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p104"/>
          <p:cNvSpPr txBox="1"/>
          <p:nvPr>
            <p:ph type="title"/>
          </p:nvPr>
        </p:nvSpPr>
        <p:spPr>
          <a:xfrm>
            <a:off x="2055813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 panose="030F0702030302020204"/>
              <a:buNone/>
            </a:pPr>
            <a:r>
              <a:rPr lang="en-US" sz="4000" b="0" i="0" u="sng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Application Layer</a:t>
            </a:r>
            <a:endParaRPr lang="en-US" sz="4000" b="0" i="0" u="sng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903" name="Google Shape;3903;p104"/>
          <p:cNvSpPr txBox="1"/>
          <p:nvPr>
            <p:ph type="body" idx="1"/>
          </p:nvPr>
        </p:nvSpPr>
        <p:spPr>
          <a:xfrm>
            <a:off x="2055813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❑"/>
            </a:pPr>
            <a:r>
              <a:rPr lang="en-US" sz="2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Support for user applications</a:t>
            </a:r>
            <a:endParaRPr lang="en-US"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❑"/>
            </a:pPr>
            <a:r>
              <a:rPr lang="en-US" sz="2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File transfer</a:t>
            </a:r>
            <a:endParaRPr lang="en-US"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❑"/>
            </a:pPr>
            <a:r>
              <a:rPr lang="en-US" sz="2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User applications</a:t>
            </a:r>
            <a:endParaRPr lang="en-US"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❑"/>
            </a:pPr>
            <a:r>
              <a:rPr lang="en-US" sz="2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Reliable data transfer for UDP users</a:t>
            </a:r>
            <a:endParaRPr lang="en-US"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❑"/>
            </a:pPr>
            <a:r>
              <a:rPr lang="en-US" sz="2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Network management</a:t>
            </a:r>
            <a:endParaRPr lang="en-US"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❑"/>
            </a:pPr>
            <a:r>
              <a:rPr lang="en-US" sz="2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E.g. http, SMTP, FTP, etc.</a:t>
            </a:r>
            <a:endParaRPr lang="en-US"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19177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904" name="Google Shape;3904;p104"/>
          <p:cNvSpPr txBox="1"/>
          <p:nvPr/>
        </p:nvSpPr>
        <p:spPr>
          <a:xfrm>
            <a:off x="6932613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 panose="030F0702030302020204"/>
              <a:buNone/>
            </a:pPr>
            <a:r>
              <a:rPr lang="en-US" sz="1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Unit-1</a:t>
            </a:r>
            <a:endParaRPr lang="en-US" sz="1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905" name="Google Shape;3905;p104"/>
          <p:cNvSpPr txBox="1"/>
          <p:nvPr/>
        </p:nvSpPr>
        <p:spPr>
          <a:xfrm>
            <a:off x="9828213" y="6400800"/>
            <a:ext cx="6254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lang="en-US" sz="1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10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p105"/>
          <p:cNvSpPr txBox="1"/>
          <p:nvPr/>
        </p:nvSpPr>
        <p:spPr>
          <a:xfrm>
            <a:off x="6932613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 panose="030F0702030302020204"/>
              <a:buNone/>
            </a:pPr>
            <a:r>
              <a:rPr lang="en-US" sz="1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Introduction</a:t>
            </a:r>
            <a:endParaRPr lang="en-US" sz="1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912" name="Google Shape;3912;p105"/>
          <p:cNvSpPr txBox="1"/>
          <p:nvPr/>
        </p:nvSpPr>
        <p:spPr>
          <a:xfrm>
            <a:off x="9828213" y="6400800"/>
            <a:ext cx="6254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1-</a:t>
            </a: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lang="en-US" sz="1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913" name="Google Shape;3913;p105"/>
          <p:cNvSpPr txBox="1"/>
          <p:nvPr/>
        </p:nvSpPr>
        <p:spPr>
          <a:xfrm>
            <a:off x="8101013" y="1714500"/>
            <a:ext cx="1892300" cy="35306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914" name="Google Shape;3914;p105"/>
          <p:cNvSpPr txBox="1"/>
          <p:nvPr>
            <p:ph type="title"/>
          </p:nvPr>
        </p:nvSpPr>
        <p:spPr>
          <a:xfrm>
            <a:off x="2055813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 panose="030F0702030302020204"/>
              <a:buNone/>
            </a:pPr>
            <a:r>
              <a:rPr lang="en-US" sz="4000" b="0" i="0" u="sng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Internet protocol stack</a:t>
            </a:r>
            <a:endParaRPr lang="en-US" sz="4000" b="0" i="0" u="sng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915" name="Google Shape;3915;p105"/>
          <p:cNvSpPr txBox="1"/>
          <p:nvPr>
            <p:ph type="body" idx="1"/>
          </p:nvPr>
        </p:nvSpPr>
        <p:spPr>
          <a:xfrm>
            <a:off x="2093913" y="1422400"/>
            <a:ext cx="5715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❑"/>
            </a:pPr>
            <a:r>
              <a:rPr lang="en-US" sz="24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application:</a:t>
            </a:r>
            <a:r>
              <a: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supporting network applications</a:t>
            </a:r>
            <a:endParaRPr lang="en-US"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FTP, SMTP, HTTP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❑"/>
            </a:pPr>
            <a:r>
              <a:rPr lang="en-US" sz="24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transport:</a:t>
            </a:r>
            <a:r>
              <a: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process-process data transfer</a:t>
            </a:r>
            <a:endParaRPr lang="en-US"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TCP, UDP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❑"/>
            </a:pPr>
            <a:r>
              <a:rPr lang="en-US" sz="24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network:</a:t>
            </a:r>
            <a:r>
              <a: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routing of datagrams from source to destination</a:t>
            </a:r>
            <a:endParaRPr lang="en-US"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IP, routing protocols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❑"/>
            </a:pPr>
            <a:r>
              <a:rPr lang="en-US" sz="24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link:</a:t>
            </a:r>
            <a:r>
              <a: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data transfer between neighboring  network elements</a:t>
            </a:r>
            <a:endParaRPr lang="en-US"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PPP, Ethernet</a:t>
            </a:r>
            <a:endParaRPr lang="en-US" sz="20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❑"/>
            </a:pPr>
            <a:r>
              <a:rPr lang="en-US" sz="24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physical:</a:t>
            </a:r>
            <a:r>
              <a: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bits “on the wire”</a:t>
            </a:r>
            <a:endParaRPr lang="en-US"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lvl="0" indent="-21336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grpSp>
        <p:nvGrpSpPr>
          <p:cNvPr id="3916" name="Google Shape;3916;p105"/>
          <p:cNvGrpSpPr/>
          <p:nvPr/>
        </p:nvGrpSpPr>
        <p:grpSpPr>
          <a:xfrm>
            <a:off x="8031163" y="1828800"/>
            <a:ext cx="1898650" cy="3530600"/>
            <a:chOff x="3076" y="888"/>
            <a:chExt cx="1196" cy="2224"/>
          </a:xfrm>
        </p:grpSpPr>
        <p:sp>
          <p:nvSpPr>
            <p:cNvPr id="3917" name="Google Shape;3917;p105"/>
            <p:cNvSpPr txBox="1"/>
            <p:nvPr/>
          </p:nvSpPr>
          <p:spPr>
            <a:xfrm>
              <a:off x="3080" y="888"/>
              <a:ext cx="1192" cy="2224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918" name="Google Shape;3918;p105"/>
            <p:cNvSpPr txBox="1"/>
            <p:nvPr/>
          </p:nvSpPr>
          <p:spPr>
            <a:xfrm>
              <a:off x="3150" y="949"/>
              <a:ext cx="1070" cy="2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 panose="030F0702030302020204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application</a:t>
              </a:r>
              <a:endPara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 panose="02020603050405020304"/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 panose="030F0702030302020204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transport</a:t>
              </a:r>
              <a:endPara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 panose="02020603050405020304"/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 panose="030F0702030302020204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network</a:t>
              </a:r>
              <a:endPara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 panose="02020603050405020304"/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 panose="030F0702030302020204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link</a:t>
              </a:r>
              <a:endPara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 panose="02020603050405020304"/>
                <a:buNone/>
              </a:pPr>
              <a:endParaRPr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 panose="030F0702030302020204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physical</a:t>
              </a:r>
              <a:endPara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3919" name="Google Shape;3919;p105"/>
            <p:cNvCxnSpPr/>
            <p:nvPr/>
          </p:nvCxnSpPr>
          <p:spPr>
            <a:xfrm>
              <a:off x="3076" y="1324"/>
              <a:ext cx="1188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20" name="Google Shape;3920;p105"/>
            <p:cNvCxnSpPr/>
            <p:nvPr/>
          </p:nvCxnSpPr>
          <p:spPr>
            <a:xfrm>
              <a:off x="3076" y="1768"/>
              <a:ext cx="1188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21" name="Google Shape;3921;p105"/>
            <p:cNvCxnSpPr/>
            <p:nvPr/>
          </p:nvCxnSpPr>
          <p:spPr>
            <a:xfrm>
              <a:off x="3076" y="2216"/>
              <a:ext cx="1188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22" name="Google Shape;3922;p105"/>
            <p:cNvCxnSpPr/>
            <p:nvPr/>
          </p:nvCxnSpPr>
          <p:spPr>
            <a:xfrm>
              <a:off x="3076" y="2664"/>
              <a:ext cx="1188" cy="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27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106"/>
          <p:cNvSpPr txBox="1"/>
          <p:nvPr/>
        </p:nvSpPr>
        <p:spPr>
          <a:xfrm>
            <a:off x="6932613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 panose="030F0702030302020204"/>
              <a:buNone/>
            </a:pPr>
            <a:r>
              <a:rPr lang="en-US" sz="1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Introduction</a:t>
            </a:r>
            <a:endParaRPr lang="en-US" sz="1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929" name="Google Shape;3929;p106"/>
          <p:cNvSpPr txBox="1"/>
          <p:nvPr/>
        </p:nvSpPr>
        <p:spPr>
          <a:xfrm>
            <a:off x="9828213" y="6400800"/>
            <a:ext cx="6254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1-</a:t>
            </a: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lang="en-US" sz="1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930" name="Google Shape;3930;p106"/>
          <p:cNvSpPr/>
          <p:nvPr/>
        </p:nvSpPr>
        <p:spPr>
          <a:xfrm>
            <a:off x="5340350" y="1447800"/>
            <a:ext cx="4048125" cy="3833812"/>
          </a:xfrm>
          <a:custGeom>
            <a:avLst/>
            <a:gdLst/>
            <a:ahLst/>
            <a:cxnLst/>
            <a:rect l="l" t="t" r="r" b="b"/>
            <a:pathLst>
              <a:path w="2550" h="2415" extrusionOk="0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931" name="Google Shape;3931;p106"/>
          <p:cNvSpPr/>
          <p:nvPr/>
        </p:nvSpPr>
        <p:spPr>
          <a:xfrm>
            <a:off x="8651875" y="2246312"/>
            <a:ext cx="638175" cy="852487"/>
          </a:xfrm>
          <a:custGeom>
            <a:avLst/>
            <a:gdLst/>
            <a:ahLst/>
            <a:cxnLst/>
            <a:rect l="l" t="t" r="r" b="b"/>
            <a:pathLst>
              <a:path w="402" h="537" extrusionOk="0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932" name="Google Shape;3932;p106"/>
          <p:cNvSpPr txBox="1"/>
          <p:nvPr/>
        </p:nvSpPr>
        <p:spPr>
          <a:xfrm>
            <a:off x="4238625" y="223837"/>
            <a:ext cx="1120775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 panose="030F0702030302020204"/>
              <a:buNone/>
            </a:pPr>
            <a:r>
              <a:rPr lang="en-US" sz="24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source</a:t>
            </a:r>
            <a:endParaRPr lang="en-US" sz="2400" b="0" i="0" u="none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3933" name="Google Shape;3933;p10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621338" y="1201737"/>
            <a:ext cx="646112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4" name="Google Shape;3934;p106"/>
          <p:cNvSpPr/>
          <p:nvPr/>
        </p:nvSpPr>
        <p:spPr>
          <a:xfrm>
            <a:off x="5391150" y="654050"/>
            <a:ext cx="360362" cy="1577975"/>
          </a:xfrm>
          <a:custGeom>
            <a:avLst/>
            <a:gdLst/>
            <a:ahLst/>
            <a:cxnLst/>
            <a:rect l="l" t="t" r="r" b="b"/>
            <a:pathLst>
              <a:path w="267" h="1186" extrusionOk="0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3935" name="Google Shape;3935;p106"/>
          <p:cNvGrpSpPr/>
          <p:nvPr/>
        </p:nvGrpSpPr>
        <p:grpSpPr>
          <a:xfrm>
            <a:off x="9010650" y="2827337"/>
            <a:ext cx="976312" cy="277812"/>
            <a:chOff x="198" y="3765"/>
            <a:chExt cx="693" cy="287"/>
          </a:xfrm>
        </p:grpSpPr>
        <p:sp>
          <p:nvSpPr>
            <p:cNvPr id="3936" name="Google Shape;3936;p106"/>
            <p:cNvSpPr/>
            <p:nvPr/>
          </p:nvSpPr>
          <p:spPr>
            <a:xfrm>
              <a:off x="198" y="3888"/>
              <a:ext cx="672" cy="164"/>
            </a:xfrm>
            <a:custGeom>
              <a:avLst/>
              <a:gdLst/>
              <a:ahLst/>
              <a:cxnLst/>
              <a:rect l="l" t="t" r="r" b="b"/>
              <a:pathLst>
                <a:path w="672" h="164" extrusionOk="0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937" name="Google Shape;3937;p106"/>
            <p:cNvSpPr/>
            <p:nvPr/>
          </p:nvSpPr>
          <p:spPr>
            <a:xfrm>
              <a:off x="213" y="3765"/>
              <a:ext cx="658" cy="281"/>
            </a:xfrm>
            <a:custGeom>
              <a:avLst/>
              <a:gdLst/>
              <a:ahLst/>
              <a:cxnLst/>
              <a:rect l="l" t="t" r="r" b="b"/>
              <a:pathLst>
                <a:path w="658" h="281" extrusionOk="0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938" name="Google Shape;3938;p106"/>
            <p:cNvSpPr/>
            <p:nvPr/>
          </p:nvSpPr>
          <p:spPr>
            <a:xfrm>
              <a:off x="219" y="3765"/>
              <a:ext cx="672" cy="164"/>
            </a:xfrm>
            <a:custGeom>
              <a:avLst/>
              <a:gdLst/>
              <a:ahLst/>
              <a:cxnLst/>
              <a:rect l="l" t="t" r="r" b="b"/>
              <a:pathLst>
                <a:path w="672" h="164" extrusionOk="0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grpSp>
          <p:nvGrpSpPr>
            <p:cNvPr id="3939" name="Google Shape;3939;p106"/>
            <p:cNvGrpSpPr/>
            <p:nvPr/>
          </p:nvGrpSpPr>
          <p:grpSpPr>
            <a:xfrm>
              <a:off x="423" y="3789"/>
              <a:ext cx="238" cy="103"/>
              <a:chOff x="2848" y="848"/>
              <a:chExt cx="140" cy="98"/>
            </a:xfrm>
          </p:grpSpPr>
          <p:cxnSp>
            <p:nvCxnSpPr>
              <p:cNvPr id="3940" name="Google Shape;3940;p106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941" name="Google Shape;3941;p106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942" name="Google Shape;3942;p106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3943" name="Google Shape;3943;p106"/>
            <p:cNvGrpSpPr/>
            <p:nvPr/>
          </p:nvGrpSpPr>
          <p:grpSpPr>
            <a:xfrm rot="10800000" flipH="1">
              <a:off x="437" y="3787"/>
              <a:ext cx="238" cy="103"/>
              <a:chOff x="2848" y="848"/>
              <a:chExt cx="140" cy="98"/>
            </a:xfrm>
          </p:grpSpPr>
          <p:cxnSp>
            <p:nvCxnSpPr>
              <p:cNvPr id="3944" name="Google Shape;3944;p106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945" name="Google Shape;3945;p106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946" name="Google Shape;3946;p106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</p:grpSp>
      <p:sp>
        <p:nvSpPr>
          <p:cNvPr id="3947" name="Google Shape;3947;p106"/>
          <p:cNvSpPr txBox="1"/>
          <p:nvPr/>
        </p:nvSpPr>
        <p:spPr>
          <a:xfrm>
            <a:off x="4167188" y="660400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948" name="Google Shape;3948;p106"/>
          <p:cNvSpPr txBox="1"/>
          <p:nvPr/>
        </p:nvSpPr>
        <p:spPr>
          <a:xfrm>
            <a:off x="4119563" y="731837"/>
            <a:ext cx="1273175" cy="1536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949" name="Google Shape;3949;p106"/>
          <p:cNvCxnSpPr/>
          <p:nvPr/>
        </p:nvCxnSpPr>
        <p:spPr>
          <a:xfrm>
            <a:off x="4119563" y="1049337"/>
            <a:ext cx="1263650" cy="317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950" name="Google Shape;3950;p106"/>
          <p:cNvSpPr txBox="1"/>
          <p:nvPr/>
        </p:nvSpPr>
        <p:spPr>
          <a:xfrm>
            <a:off x="4076700" y="698500"/>
            <a:ext cx="1317625" cy="1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 panose="030F0702030302020204"/>
              <a:buNone/>
            </a:pPr>
            <a:r>
              <a: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application</a:t>
            </a:r>
            <a:endParaRPr lang="en-US" sz="1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 panose="030F0702030302020204"/>
              <a:buNone/>
            </a:pPr>
            <a:r>
              <a: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transport</a:t>
            </a:r>
            <a:endParaRPr lang="en-US" sz="1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 panose="030F0702030302020204"/>
              <a:buNone/>
            </a:pPr>
            <a:r>
              <a: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network</a:t>
            </a:r>
            <a:endParaRPr lang="en-US" sz="1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 panose="030F0702030302020204"/>
              <a:buNone/>
            </a:pPr>
            <a:r>
              <a: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link</a:t>
            </a:r>
            <a:endParaRPr lang="en-US" sz="1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 panose="030F0702030302020204"/>
              <a:buNone/>
            </a:pPr>
            <a:r>
              <a: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physical</a:t>
            </a:r>
            <a:endParaRPr lang="en-US" sz="1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3951" name="Google Shape;3951;p106"/>
          <p:cNvCxnSpPr/>
          <p:nvPr/>
        </p:nvCxnSpPr>
        <p:spPr>
          <a:xfrm>
            <a:off x="4127500" y="1370012"/>
            <a:ext cx="1263650" cy="317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52" name="Google Shape;3952;p106"/>
          <p:cNvCxnSpPr/>
          <p:nvPr/>
        </p:nvCxnSpPr>
        <p:spPr>
          <a:xfrm>
            <a:off x="4132263" y="1651000"/>
            <a:ext cx="1263650" cy="317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53" name="Google Shape;3953;p106"/>
          <p:cNvCxnSpPr/>
          <p:nvPr/>
        </p:nvCxnSpPr>
        <p:spPr>
          <a:xfrm>
            <a:off x="4132263" y="1927225"/>
            <a:ext cx="1263650" cy="317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3954" name="Google Shape;3954;p106"/>
          <p:cNvGrpSpPr/>
          <p:nvPr/>
        </p:nvGrpSpPr>
        <p:grpSpPr>
          <a:xfrm>
            <a:off x="2741613" y="1368425"/>
            <a:ext cx="1208087" cy="303212"/>
            <a:chOff x="501" y="1990"/>
            <a:chExt cx="761" cy="191"/>
          </a:xfrm>
        </p:grpSpPr>
        <p:sp>
          <p:nvSpPr>
            <p:cNvPr id="3955" name="Google Shape;3955;p106"/>
            <p:cNvSpPr txBox="1"/>
            <p:nvPr/>
          </p:nvSpPr>
          <p:spPr>
            <a:xfrm>
              <a:off x="501" y="2007"/>
              <a:ext cx="682" cy="16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956" name="Google Shape;3956;p106"/>
            <p:cNvSpPr txBox="1"/>
            <p:nvPr/>
          </p:nvSpPr>
          <p:spPr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 panose="030F0702030302020204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H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t</a:t>
              </a:r>
              <a:endParaRPr lang="en-US" sz="1800" b="0" i="0" u="none" baseline="-2500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957" name="Google Shape;3957;p106"/>
            <p:cNvSpPr txBox="1"/>
            <p:nvPr/>
          </p:nvSpPr>
          <p:spPr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 panose="030F0702030302020204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H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n</a:t>
              </a:r>
              <a:endParaRPr lang="en-US" sz="1800" b="0" i="0" u="none" baseline="-2500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958" name="Google Shape;3958;p106"/>
            <p:cNvSpPr txBox="1"/>
            <p:nvPr/>
          </p:nvSpPr>
          <p:spPr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 panose="030F0702030302020204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M</a:t>
              </a:r>
              <a:endParaRPr lang="en-US" sz="1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3959" name="Google Shape;3959;p106"/>
            <p:cNvCxnSpPr/>
            <p:nvPr/>
          </p:nvCxnSpPr>
          <p:spPr>
            <a:xfrm>
              <a:off x="688" y="2013"/>
              <a:ext cx="0" cy="15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60" name="Google Shape;3960;p106"/>
            <p:cNvCxnSpPr/>
            <p:nvPr/>
          </p:nvCxnSpPr>
          <p:spPr>
            <a:xfrm>
              <a:off x="880" y="2010"/>
              <a:ext cx="0" cy="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961" name="Google Shape;3961;p106"/>
          <p:cNvSpPr txBox="1"/>
          <p:nvPr/>
        </p:nvSpPr>
        <p:spPr>
          <a:xfrm>
            <a:off x="1917699" y="996950"/>
            <a:ext cx="971550" cy="3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segment</a:t>
            </a:r>
            <a:endParaRPr lang="en-US" sz="1600" b="0" i="0" u="none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grpSp>
        <p:nvGrpSpPr>
          <p:cNvPr id="3962" name="Google Shape;3962;p106"/>
          <p:cNvGrpSpPr/>
          <p:nvPr/>
        </p:nvGrpSpPr>
        <p:grpSpPr>
          <a:xfrm>
            <a:off x="3055938" y="1033462"/>
            <a:ext cx="301625" cy="292100"/>
            <a:chOff x="1962" y="2058"/>
            <a:chExt cx="190" cy="184"/>
          </a:xfrm>
        </p:grpSpPr>
        <p:sp>
          <p:nvSpPr>
            <p:cNvPr id="3963" name="Google Shape;3963;p106"/>
            <p:cNvSpPr txBox="1"/>
            <p:nvPr/>
          </p:nvSpPr>
          <p:spPr>
            <a:xfrm>
              <a:off x="1962" y="2075"/>
              <a:ext cx="177" cy="16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964" name="Google Shape;3964;p106"/>
            <p:cNvSpPr txBox="1"/>
            <p:nvPr/>
          </p:nvSpPr>
          <p:spPr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 panose="030F0702030302020204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H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t</a:t>
              </a:r>
              <a:endParaRPr lang="en-US" sz="1800" b="0" i="0" u="none" baseline="-2500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sp>
        <p:nvSpPr>
          <p:cNvPr id="3965" name="Google Shape;3965;p106"/>
          <p:cNvSpPr txBox="1"/>
          <p:nvPr/>
        </p:nvSpPr>
        <p:spPr>
          <a:xfrm>
            <a:off x="1717674" y="1336675"/>
            <a:ext cx="1076325" cy="3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datagram</a:t>
            </a:r>
            <a:endParaRPr lang="en-US" sz="1600" b="0" i="0" u="none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966" name="Google Shape;3966;p106"/>
          <p:cNvSpPr txBox="1"/>
          <p:nvPr/>
        </p:nvSpPr>
        <p:spPr>
          <a:xfrm>
            <a:off x="3070225" y="4157662"/>
            <a:ext cx="1508125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 panose="030F0702030302020204"/>
              <a:buNone/>
            </a:pPr>
            <a:r>
              <a:rPr lang="en-US" sz="2000" b="0" i="0" u="none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destination</a:t>
            </a:r>
            <a:endParaRPr lang="en-US" sz="2000" b="0" i="0" u="none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3967" name="Google Shape;3967;p10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732338" y="5087937"/>
            <a:ext cx="646112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8" name="Google Shape;3968;p106"/>
          <p:cNvSpPr/>
          <p:nvPr/>
        </p:nvSpPr>
        <p:spPr>
          <a:xfrm>
            <a:off x="4502150" y="4540250"/>
            <a:ext cx="360362" cy="1577975"/>
          </a:xfrm>
          <a:custGeom>
            <a:avLst/>
            <a:gdLst/>
            <a:ahLst/>
            <a:cxnLst/>
            <a:rect l="l" t="t" r="r" b="b"/>
            <a:pathLst>
              <a:path w="267" h="1186" extrusionOk="0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969" name="Google Shape;3969;p106"/>
          <p:cNvSpPr txBox="1"/>
          <p:nvPr/>
        </p:nvSpPr>
        <p:spPr>
          <a:xfrm>
            <a:off x="3278188" y="4546600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970" name="Google Shape;3970;p106"/>
          <p:cNvSpPr txBox="1"/>
          <p:nvPr/>
        </p:nvSpPr>
        <p:spPr>
          <a:xfrm>
            <a:off x="3230563" y="4618037"/>
            <a:ext cx="1273175" cy="1536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971" name="Google Shape;3971;p106"/>
          <p:cNvCxnSpPr/>
          <p:nvPr/>
        </p:nvCxnSpPr>
        <p:spPr>
          <a:xfrm>
            <a:off x="3230563" y="4935537"/>
            <a:ext cx="1263650" cy="317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972" name="Google Shape;3972;p106"/>
          <p:cNvSpPr txBox="1"/>
          <p:nvPr/>
        </p:nvSpPr>
        <p:spPr>
          <a:xfrm>
            <a:off x="3187700" y="4584700"/>
            <a:ext cx="1317625" cy="1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 panose="030F0702030302020204"/>
              <a:buNone/>
            </a:pPr>
            <a:r>
              <a: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application</a:t>
            </a:r>
            <a:endParaRPr lang="en-US" sz="1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 panose="030F0702030302020204"/>
              <a:buNone/>
            </a:pPr>
            <a:r>
              <a: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transport</a:t>
            </a:r>
            <a:endParaRPr lang="en-US" sz="1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 panose="030F0702030302020204"/>
              <a:buNone/>
            </a:pPr>
            <a:r>
              <a: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network</a:t>
            </a:r>
            <a:endParaRPr lang="en-US" sz="1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 panose="030F0702030302020204"/>
              <a:buNone/>
            </a:pPr>
            <a:r>
              <a: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link</a:t>
            </a:r>
            <a:endParaRPr lang="en-US" sz="1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 panose="030F0702030302020204"/>
              <a:buNone/>
            </a:pPr>
            <a:r>
              <a: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physical</a:t>
            </a:r>
            <a:endParaRPr lang="en-US" sz="1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cxnSp>
        <p:nvCxnSpPr>
          <p:cNvPr id="3973" name="Google Shape;3973;p106"/>
          <p:cNvCxnSpPr/>
          <p:nvPr/>
        </p:nvCxnSpPr>
        <p:spPr>
          <a:xfrm>
            <a:off x="3238500" y="5256212"/>
            <a:ext cx="1263650" cy="317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74" name="Google Shape;3974;p106"/>
          <p:cNvCxnSpPr/>
          <p:nvPr/>
        </p:nvCxnSpPr>
        <p:spPr>
          <a:xfrm>
            <a:off x="3243263" y="5537200"/>
            <a:ext cx="1263650" cy="317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75" name="Google Shape;3975;p106"/>
          <p:cNvCxnSpPr/>
          <p:nvPr/>
        </p:nvCxnSpPr>
        <p:spPr>
          <a:xfrm>
            <a:off x="3243263" y="5813425"/>
            <a:ext cx="1263650" cy="317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3976" name="Google Shape;3976;p106"/>
          <p:cNvGrpSpPr/>
          <p:nvPr/>
        </p:nvGrpSpPr>
        <p:grpSpPr>
          <a:xfrm>
            <a:off x="1674813" y="5527675"/>
            <a:ext cx="1479550" cy="303212"/>
            <a:chOff x="332" y="2224"/>
            <a:chExt cx="932" cy="191"/>
          </a:xfrm>
        </p:grpSpPr>
        <p:sp>
          <p:nvSpPr>
            <p:cNvPr id="3977" name="Google Shape;3977;p106"/>
            <p:cNvSpPr txBox="1"/>
            <p:nvPr/>
          </p:nvSpPr>
          <p:spPr>
            <a:xfrm>
              <a:off x="345" y="2241"/>
              <a:ext cx="840" cy="16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978" name="Google Shape;3978;p106"/>
            <p:cNvSpPr txBox="1"/>
            <p:nvPr/>
          </p:nvSpPr>
          <p:spPr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 panose="030F0702030302020204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H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t</a:t>
              </a:r>
              <a:endParaRPr lang="en-US" sz="1800" b="0" i="0" u="none" baseline="-2500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979" name="Google Shape;3979;p106"/>
            <p:cNvSpPr txBox="1"/>
            <p:nvPr/>
          </p:nvSpPr>
          <p:spPr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 panose="030F0702030302020204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H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n</a:t>
              </a:r>
              <a:endParaRPr lang="en-US" sz="1800" b="0" i="0" u="none" baseline="-2500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980" name="Google Shape;3980;p106"/>
            <p:cNvSpPr txBox="1"/>
            <p:nvPr/>
          </p:nvSpPr>
          <p:spPr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 panose="030F0702030302020204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H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l</a:t>
              </a:r>
              <a:endParaRPr lang="en-US" sz="1800" b="0" i="0" u="none" baseline="-2500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981" name="Google Shape;3981;p106"/>
            <p:cNvSpPr txBox="1"/>
            <p:nvPr/>
          </p:nvSpPr>
          <p:spPr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 panose="030F0702030302020204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M</a:t>
              </a:r>
              <a:endParaRPr lang="en-US" sz="1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3982" name="Google Shape;3982;p106"/>
            <p:cNvCxnSpPr/>
            <p:nvPr/>
          </p:nvCxnSpPr>
          <p:spPr>
            <a:xfrm>
              <a:off x="510" y="2241"/>
              <a:ext cx="0" cy="1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83" name="Google Shape;3983;p106"/>
            <p:cNvCxnSpPr/>
            <p:nvPr/>
          </p:nvCxnSpPr>
          <p:spPr>
            <a:xfrm>
              <a:off x="690" y="2247"/>
              <a:ext cx="0" cy="15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84" name="Google Shape;3984;p106"/>
            <p:cNvCxnSpPr/>
            <p:nvPr/>
          </p:nvCxnSpPr>
          <p:spPr>
            <a:xfrm>
              <a:off x="882" y="2244"/>
              <a:ext cx="0" cy="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985" name="Google Shape;3985;p106"/>
          <p:cNvGrpSpPr/>
          <p:nvPr/>
        </p:nvGrpSpPr>
        <p:grpSpPr>
          <a:xfrm>
            <a:off x="1943100" y="5229225"/>
            <a:ext cx="1208087" cy="303212"/>
            <a:chOff x="501" y="1990"/>
            <a:chExt cx="761" cy="191"/>
          </a:xfrm>
        </p:grpSpPr>
        <p:sp>
          <p:nvSpPr>
            <p:cNvPr id="3986" name="Google Shape;3986;p106"/>
            <p:cNvSpPr txBox="1"/>
            <p:nvPr/>
          </p:nvSpPr>
          <p:spPr>
            <a:xfrm>
              <a:off x="501" y="2007"/>
              <a:ext cx="682" cy="16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987" name="Google Shape;3987;p106"/>
            <p:cNvSpPr txBox="1"/>
            <p:nvPr/>
          </p:nvSpPr>
          <p:spPr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 panose="030F0702030302020204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H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t</a:t>
              </a:r>
              <a:endParaRPr lang="en-US" sz="1800" b="0" i="0" u="none" baseline="-2500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988" name="Google Shape;3988;p106"/>
            <p:cNvSpPr txBox="1"/>
            <p:nvPr/>
          </p:nvSpPr>
          <p:spPr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 panose="030F0702030302020204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H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n</a:t>
              </a:r>
              <a:endParaRPr lang="en-US" sz="1800" b="0" i="0" u="none" baseline="-2500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989" name="Google Shape;3989;p106"/>
            <p:cNvSpPr txBox="1"/>
            <p:nvPr/>
          </p:nvSpPr>
          <p:spPr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 panose="030F0702030302020204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M</a:t>
              </a:r>
              <a:endParaRPr lang="en-US" sz="1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3990" name="Google Shape;3990;p106"/>
            <p:cNvCxnSpPr/>
            <p:nvPr/>
          </p:nvCxnSpPr>
          <p:spPr>
            <a:xfrm>
              <a:off x="688" y="2013"/>
              <a:ext cx="0" cy="15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91" name="Google Shape;3991;p106"/>
            <p:cNvCxnSpPr/>
            <p:nvPr/>
          </p:nvCxnSpPr>
          <p:spPr>
            <a:xfrm>
              <a:off x="880" y="2010"/>
              <a:ext cx="0" cy="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992" name="Google Shape;3992;p106"/>
          <p:cNvGrpSpPr/>
          <p:nvPr/>
        </p:nvGrpSpPr>
        <p:grpSpPr>
          <a:xfrm>
            <a:off x="2246313" y="4921250"/>
            <a:ext cx="890587" cy="303212"/>
            <a:chOff x="645" y="1734"/>
            <a:chExt cx="561" cy="191"/>
          </a:xfrm>
        </p:grpSpPr>
        <p:sp>
          <p:nvSpPr>
            <p:cNvPr id="3993" name="Google Shape;3993;p106"/>
            <p:cNvSpPr txBox="1"/>
            <p:nvPr/>
          </p:nvSpPr>
          <p:spPr>
            <a:xfrm>
              <a:off x="645" y="1751"/>
              <a:ext cx="482" cy="16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994" name="Google Shape;3994;p106"/>
            <p:cNvSpPr txBox="1"/>
            <p:nvPr/>
          </p:nvSpPr>
          <p:spPr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 panose="030F0702030302020204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H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t</a:t>
              </a:r>
              <a:endParaRPr lang="en-US" sz="1800" b="0" i="0" u="none" baseline="-2500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3995" name="Google Shape;3995;p106"/>
            <p:cNvSpPr txBox="1"/>
            <p:nvPr/>
          </p:nvSpPr>
          <p:spPr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 panose="030F0702030302020204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M</a:t>
              </a:r>
              <a:endParaRPr lang="en-US" sz="1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3996" name="Google Shape;3996;p106"/>
            <p:cNvCxnSpPr/>
            <p:nvPr/>
          </p:nvCxnSpPr>
          <p:spPr>
            <a:xfrm>
              <a:off x="824" y="1754"/>
              <a:ext cx="0" cy="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997" name="Google Shape;3997;p106"/>
          <p:cNvGrpSpPr/>
          <p:nvPr/>
        </p:nvGrpSpPr>
        <p:grpSpPr>
          <a:xfrm>
            <a:off x="2452688" y="4610100"/>
            <a:ext cx="679450" cy="301625"/>
            <a:chOff x="780" y="1553"/>
            <a:chExt cx="428" cy="190"/>
          </a:xfrm>
        </p:grpSpPr>
        <p:sp>
          <p:nvSpPr>
            <p:cNvPr id="3998" name="Google Shape;3998;p106"/>
            <p:cNvSpPr txBox="1"/>
            <p:nvPr/>
          </p:nvSpPr>
          <p:spPr>
            <a:xfrm>
              <a:off x="817" y="1569"/>
              <a:ext cx="312" cy="16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999" name="Google Shape;3999;p106"/>
            <p:cNvSpPr txBox="1"/>
            <p:nvPr/>
          </p:nvSpPr>
          <p:spPr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 panose="030F0702030302020204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M</a:t>
              </a:r>
              <a:endParaRPr lang="en-US" sz="1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grpSp>
        <p:nvGrpSpPr>
          <p:cNvPr id="4000" name="Google Shape;4000;p106"/>
          <p:cNvGrpSpPr/>
          <p:nvPr/>
        </p:nvGrpSpPr>
        <p:grpSpPr>
          <a:xfrm>
            <a:off x="7177088" y="4164012"/>
            <a:ext cx="1387475" cy="1041400"/>
            <a:chOff x="3601" y="168"/>
            <a:chExt cx="874" cy="656"/>
          </a:xfrm>
        </p:grpSpPr>
        <p:sp>
          <p:nvSpPr>
            <p:cNvPr id="4001" name="Google Shape;4001;p106"/>
            <p:cNvSpPr txBox="1"/>
            <p:nvPr/>
          </p:nvSpPr>
          <p:spPr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002" name="Google Shape;4002;p106"/>
            <p:cNvSpPr txBox="1"/>
            <p:nvPr/>
          </p:nvSpPr>
          <p:spPr>
            <a:xfrm>
              <a:off x="3628" y="213"/>
              <a:ext cx="802" cy="596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4003" name="Google Shape;4003;p106"/>
            <p:cNvCxnSpPr/>
            <p:nvPr/>
          </p:nvCxnSpPr>
          <p:spPr>
            <a:xfrm>
              <a:off x="3628" y="413"/>
              <a:ext cx="796" cy="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004" name="Google Shape;4004;p106"/>
            <p:cNvSpPr txBox="1"/>
            <p:nvPr/>
          </p:nvSpPr>
          <p:spPr>
            <a:xfrm>
              <a:off x="3601" y="192"/>
              <a:ext cx="830" cy="6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 panose="030F0702030302020204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network</a:t>
              </a:r>
              <a:endPara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 panose="030F0702030302020204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link</a:t>
              </a:r>
              <a:endPara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 panose="030F0702030302020204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physical</a:t>
              </a:r>
              <a:endPara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4005" name="Google Shape;4005;p106"/>
            <p:cNvCxnSpPr/>
            <p:nvPr/>
          </p:nvCxnSpPr>
          <p:spPr>
            <a:xfrm>
              <a:off x="3633" y="615"/>
              <a:ext cx="796" cy="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4006" name="Google Shape;4006;p106"/>
          <p:cNvGrpSpPr/>
          <p:nvPr/>
        </p:nvGrpSpPr>
        <p:grpSpPr>
          <a:xfrm>
            <a:off x="7343775" y="2271712"/>
            <a:ext cx="1387475" cy="736600"/>
            <a:chOff x="4696" y="597"/>
            <a:chExt cx="874" cy="464"/>
          </a:xfrm>
        </p:grpSpPr>
        <p:sp>
          <p:nvSpPr>
            <p:cNvPr id="4007" name="Google Shape;4007;p106"/>
            <p:cNvSpPr txBox="1"/>
            <p:nvPr/>
          </p:nvSpPr>
          <p:spPr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008" name="Google Shape;4008;p106"/>
            <p:cNvSpPr txBox="1"/>
            <p:nvPr/>
          </p:nvSpPr>
          <p:spPr>
            <a:xfrm>
              <a:off x="4723" y="642"/>
              <a:ext cx="802" cy="413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4009" name="Google Shape;4009;p106"/>
            <p:cNvCxnSpPr/>
            <p:nvPr/>
          </p:nvCxnSpPr>
          <p:spPr>
            <a:xfrm>
              <a:off x="4723" y="842"/>
              <a:ext cx="796" cy="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010" name="Google Shape;4010;p106"/>
            <p:cNvSpPr txBox="1"/>
            <p:nvPr/>
          </p:nvSpPr>
          <p:spPr>
            <a:xfrm>
              <a:off x="4696" y="621"/>
              <a:ext cx="830" cy="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 panose="030F0702030302020204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link</a:t>
              </a:r>
              <a:endPara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 panose="030F0702030302020204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physical</a:t>
              </a:r>
              <a:endParaRPr lang="en-US" sz="1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sp>
        <p:nvSpPr>
          <p:cNvPr id="4011" name="Google Shape;4011;p106"/>
          <p:cNvSpPr/>
          <p:nvPr/>
        </p:nvSpPr>
        <p:spPr>
          <a:xfrm>
            <a:off x="8501063" y="4156075"/>
            <a:ext cx="655637" cy="1135062"/>
          </a:xfrm>
          <a:custGeom>
            <a:avLst/>
            <a:gdLst/>
            <a:ahLst/>
            <a:cxnLst/>
            <a:rect l="l" t="t" r="r" b="b"/>
            <a:pathLst>
              <a:path w="413" h="715" extrusionOk="0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4012" name="Google Shape;4012;p106"/>
          <p:cNvGrpSpPr/>
          <p:nvPr/>
        </p:nvGrpSpPr>
        <p:grpSpPr>
          <a:xfrm>
            <a:off x="9104313" y="4983162"/>
            <a:ext cx="766762" cy="433387"/>
            <a:chOff x="3600" y="219"/>
            <a:chExt cx="360" cy="175"/>
          </a:xfrm>
        </p:grpSpPr>
        <p:sp>
          <p:nvSpPr>
            <p:cNvPr id="4013" name="Google Shape;4013;p106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4014" name="Google Shape;4014;p106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15" name="Google Shape;4015;p106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016" name="Google Shape;4016;p106"/>
            <p:cNvSpPr txBox="1"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017" name="Google Shape;4017;p106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grpSp>
          <p:nvGrpSpPr>
            <p:cNvPr id="4018" name="Google Shape;4018;p106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4019" name="Google Shape;4019;p106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20" name="Google Shape;4020;p106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21" name="Google Shape;4021;p106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022" name="Google Shape;4022;p106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4023" name="Google Shape;4023;p106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24" name="Google Shape;4024;p106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25" name="Google Shape;4025;p106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</p:grpSp>
      <p:sp>
        <p:nvSpPr>
          <p:cNvPr id="4026" name="Google Shape;4026;p106"/>
          <p:cNvSpPr/>
          <p:nvPr/>
        </p:nvSpPr>
        <p:spPr>
          <a:xfrm>
            <a:off x="3351213" y="533400"/>
            <a:ext cx="5264150" cy="5494337"/>
          </a:xfrm>
          <a:custGeom>
            <a:avLst/>
            <a:gdLst/>
            <a:ahLst/>
            <a:cxnLst/>
            <a:rect l="l" t="t" r="r" b="b"/>
            <a:pathLst>
              <a:path w="3316" h="3461" extrusionOk="0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4027" name="Google Shape;4027;p106"/>
          <p:cNvGrpSpPr/>
          <p:nvPr/>
        </p:nvGrpSpPr>
        <p:grpSpPr>
          <a:xfrm>
            <a:off x="5761038" y="4546600"/>
            <a:ext cx="1479550" cy="303212"/>
            <a:chOff x="332" y="2224"/>
            <a:chExt cx="932" cy="191"/>
          </a:xfrm>
        </p:grpSpPr>
        <p:sp>
          <p:nvSpPr>
            <p:cNvPr id="4028" name="Google Shape;4028;p106"/>
            <p:cNvSpPr txBox="1"/>
            <p:nvPr/>
          </p:nvSpPr>
          <p:spPr>
            <a:xfrm>
              <a:off x="345" y="2241"/>
              <a:ext cx="840" cy="16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029" name="Google Shape;4029;p106"/>
            <p:cNvSpPr txBox="1"/>
            <p:nvPr/>
          </p:nvSpPr>
          <p:spPr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 panose="030F0702030302020204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H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t</a:t>
              </a:r>
              <a:endParaRPr lang="en-US" sz="1800" b="0" i="0" u="none" baseline="-2500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4030" name="Google Shape;4030;p106"/>
            <p:cNvSpPr txBox="1"/>
            <p:nvPr/>
          </p:nvSpPr>
          <p:spPr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 panose="030F0702030302020204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H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n</a:t>
              </a:r>
              <a:endParaRPr lang="en-US" sz="1800" b="0" i="0" u="none" baseline="-2500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4031" name="Google Shape;4031;p106"/>
            <p:cNvSpPr txBox="1"/>
            <p:nvPr/>
          </p:nvSpPr>
          <p:spPr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 panose="030F0702030302020204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H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l</a:t>
              </a:r>
              <a:endParaRPr lang="en-US" sz="1800" b="0" i="0" u="none" baseline="-2500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4032" name="Google Shape;4032;p106"/>
            <p:cNvSpPr txBox="1"/>
            <p:nvPr/>
          </p:nvSpPr>
          <p:spPr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 panose="030F0702030302020204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M</a:t>
              </a:r>
              <a:endParaRPr lang="en-US" sz="1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4033" name="Google Shape;4033;p106"/>
            <p:cNvCxnSpPr/>
            <p:nvPr/>
          </p:nvCxnSpPr>
          <p:spPr>
            <a:xfrm>
              <a:off x="510" y="2241"/>
              <a:ext cx="0" cy="1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34" name="Google Shape;4034;p106"/>
            <p:cNvCxnSpPr/>
            <p:nvPr/>
          </p:nvCxnSpPr>
          <p:spPr>
            <a:xfrm>
              <a:off x="690" y="2247"/>
              <a:ext cx="0" cy="15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35" name="Google Shape;4035;p106"/>
            <p:cNvCxnSpPr/>
            <p:nvPr/>
          </p:nvCxnSpPr>
          <p:spPr>
            <a:xfrm>
              <a:off x="882" y="2244"/>
              <a:ext cx="0" cy="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4036" name="Google Shape;4036;p106"/>
          <p:cNvGrpSpPr/>
          <p:nvPr/>
        </p:nvGrpSpPr>
        <p:grpSpPr>
          <a:xfrm>
            <a:off x="6019800" y="4240212"/>
            <a:ext cx="1208087" cy="303212"/>
            <a:chOff x="501" y="1990"/>
            <a:chExt cx="761" cy="191"/>
          </a:xfrm>
        </p:grpSpPr>
        <p:sp>
          <p:nvSpPr>
            <p:cNvPr id="4037" name="Google Shape;4037;p106"/>
            <p:cNvSpPr txBox="1"/>
            <p:nvPr/>
          </p:nvSpPr>
          <p:spPr>
            <a:xfrm>
              <a:off x="501" y="2007"/>
              <a:ext cx="682" cy="16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038" name="Google Shape;4038;p106"/>
            <p:cNvSpPr txBox="1"/>
            <p:nvPr/>
          </p:nvSpPr>
          <p:spPr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 panose="030F0702030302020204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H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t</a:t>
              </a:r>
              <a:endParaRPr lang="en-US" sz="1800" b="0" i="0" u="none" baseline="-2500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4039" name="Google Shape;4039;p106"/>
            <p:cNvSpPr txBox="1"/>
            <p:nvPr/>
          </p:nvSpPr>
          <p:spPr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 panose="030F0702030302020204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H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n</a:t>
              </a:r>
              <a:endParaRPr lang="en-US" sz="1800" b="0" i="0" u="none" baseline="-2500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4040" name="Google Shape;4040;p106"/>
            <p:cNvSpPr txBox="1"/>
            <p:nvPr/>
          </p:nvSpPr>
          <p:spPr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 panose="030F0702030302020204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M</a:t>
              </a:r>
              <a:endParaRPr lang="en-US" sz="1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4041" name="Google Shape;4041;p106"/>
            <p:cNvCxnSpPr/>
            <p:nvPr/>
          </p:nvCxnSpPr>
          <p:spPr>
            <a:xfrm>
              <a:off x="688" y="2013"/>
              <a:ext cx="0" cy="15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42" name="Google Shape;4042;p106"/>
            <p:cNvCxnSpPr/>
            <p:nvPr/>
          </p:nvCxnSpPr>
          <p:spPr>
            <a:xfrm>
              <a:off x="880" y="2010"/>
              <a:ext cx="0" cy="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4043" name="Google Shape;4043;p106"/>
          <p:cNvGrpSpPr/>
          <p:nvPr/>
        </p:nvGrpSpPr>
        <p:grpSpPr>
          <a:xfrm>
            <a:off x="8791575" y="4606925"/>
            <a:ext cx="1208087" cy="303212"/>
            <a:chOff x="501" y="1990"/>
            <a:chExt cx="761" cy="191"/>
          </a:xfrm>
        </p:grpSpPr>
        <p:sp>
          <p:nvSpPr>
            <p:cNvPr id="4044" name="Google Shape;4044;p106"/>
            <p:cNvSpPr txBox="1"/>
            <p:nvPr/>
          </p:nvSpPr>
          <p:spPr>
            <a:xfrm>
              <a:off x="501" y="2007"/>
              <a:ext cx="682" cy="16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045" name="Google Shape;4045;p106"/>
            <p:cNvSpPr txBox="1"/>
            <p:nvPr/>
          </p:nvSpPr>
          <p:spPr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 panose="030F0702030302020204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H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t</a:t>
              </a:r>
              <a:endParaRPr lang="en-US" sz="1800" b="0" i="0" u="none" baseline="-2500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4046" name="Google Shape;4046;p106"/>
            <p:cNvSpPr txBox="1"/>
            <p:nvPr/>
          </p:nvSpPr>
          <p:spPr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 panose="030F0702030302020204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H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n</a:t>
              </a:r>
              <a:endParaRPr lang="en-US" sz="1800" b="0" i="0" u="none" baseline="-2500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4047" name="Google Shape;4047;p106"/>
            <p:cNvSpPr txBox="1"/>
            <p:nvPr/>
          </p:nvSpPr>
          <p:spPr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 panose="030F0702030302020204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M</a:t>
              </a:r>
              <a:endParaRPr lang="en-US" sz="1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4048" name="Google Shape;4048;p106"/>
            <p:cNvCxnSpPr/>
            <p:nvPr/>
          </p:nvCxnSpPr>
          <p:spPr>
            <a:xfrm>
              <a:off x="688" y="2013"/>
              <a:ext cx="0" cy="15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49" name="Google Shape;4049;p106"/>
            <p:cNvCxnSpPr/>
            <p:nvPr/>
          </p:nvCxnSpPr>
          <p:spPr>
            <a:xfrm>
              <a:off x="880" y="2010"/>
              <a:ext cx="0" cy="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4050" name="Google Shape;4050;p106"/>
          <p:cNvGrpSpPr/>
          <p:nvPr/>
        </p:nvGrpSpPr>
        <p:grpSpPr>
          <a:xfrm>
            <a:off x="2460625" y="1665287"/>
            <a:ext cx="1479550" cy="303212"/>
            <a:chOff x="332" y="2224"/>
            <a:chExt cx="932" cy="191"/>
          </a:xfrm>
        </p:grpSpPr>
        <p:sp>
          <p:nvSpPr>
            <p:cNvPr id="4051" name="Google Shape;4051;p106"/>
            <p:cNvSpPr txBox="1"/>
            <p:nvPr/>
          </p:nvSpPr>
          <p:spPr>
            <a:xfrm>
              <a:off x="345" y="2241"/>
              <a:ext cx="840" cy="16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052" name="Google Shape;4052;p106"/>
            <p:cNvSpPr txBox="1"/>
            <p:nvPr/>
          </p:nvSpPr>
          <p:spPr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 panose="030F0702030302020204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H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t</a:t>
              </a:r>
              <a:endParaRPr lang="en-US" sz="1800" b="0" i="0" u="none" baseline="-2500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4053" name="Google Shape;4053;p106"/>
            <p:cNvSpPr txBox="1"/>
            <p:nvPr/>
          </p:nvSpPr>
          <p:spPr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 panose="030F0702030302020204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H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n</a:t>
              </a:r>
              <a:endParaRPr lang="en-US" sz="1800" b="0" i="0" u="none" baseline="-2500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4054" name="Google Shape;4054;p106"/>
            <p:cNvSpPr txBox="1"/>
            <p:nvPr/>
          </p:nvSpPr>
          <p:spPr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 panose="030F0702030302020204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H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l</a:t>
              </a:r>
              <a:endParaRPr lang="en-US" sz="1800" b="0" i="0" u="none" baseline="-2500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sp>
          <p:nvSpPr>
            <p:cNvPr id="4055" name="Google Shape;4055;p106"/>
            <p:cNvSpPr txBox="1"/>
            <p:nvPr/>
          </p:nvSpPr>
          <p:spPr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 panose="030F0702030302020204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M</a:t>
              </a:r>
              <a:endParaRPr lang="en-US" sz="1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  <p:cxnSp>
          <p:nvCxnSpPr>
            <p:cNvPr id="4056" name="Google Shape;4056;p106"/>
            <p:cNvCxnSpPr/>
            <p:nvPr/>
          </p:nvCxnSpPr>
          <p:spPr>
            <a:xfrm>
              <a:off x="510" y="2241"/>
              <a:ext cx="0" cy="1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57" name="Google Shape;4057;p106"/>
            <p:cNvCxnSpPr/>
            <p:nvPr/>
          </p:nvCxnSpPr>
          <p:spPr>
            <a:xfrm>
              <a:off x="690" y="2247"/>
              <a:ext cx="0" cy="15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58" name="Google Shape;4058;p106"/>
            <p:cNvCxnSpPr/>
            <p:nvPr/>
          </p:nvCxnSpPr>
          <p:spPr>
            <a:xfrm>
              <a:off x="882" y="2244"/>
              <a:ext cx="0" cy="15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4059" name="Google Shape;4059;p106"/>
          <p:cNvSpPr txBox="1"/>
          <p:nvPr/>
        </p:nvSpPr>
        <p:spPr>
          <a:xfrm>
            <a:off x="9444038" y="5411787"/>
            <a:ext cx="879475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 panose="030F0702030302020204"/>
              <a:buNone/>
            </a:pPr>
            <a:r>
              <a:rPr lang="en-US" sz="1800" b="1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router</a:t>
            </a:r>
            <a:endParaRPr lang="en-US" sz="1800" b="1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4060" name="Google Shape;4060;p106"/>
          <p:cNvSpPr txBox="1"/>
          <p:nvPr/>
        </p:nvSpPr>
        <p:spPr>
          <a:xfrm>
            <a:off x="9458325" y="3098800"/>
            <a:ext cx="873125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 panose="030F0702030302020204"/>
              <a:buNone/>
            </a:pPr>
            <a:r>
              <a:rPr lang="en-US" sz="1800" b="1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switch</a:t>
            </a:r>
            <a:endParaRPr lang="en-US" sz="1800" b="1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4061" name="Google Shape;4061;p106"/>
          <p:cNvSpPr txBox="1"/>
          <p:nvPr>
            <p:ph type="title"/>
          </p:nvPr>
        </p:nvSpPr>
        <p:spPr>
          <a:xfrm>
            <a:off x="6518275" y="0"/>
            <a:ext cx="38052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 panose="030F0702030302020204"/>
              <a:buNone/>
            </a:pPr>
            <a:r>
              <a:rPr lang="en-US" sz="4000" b="0" i="0" u="sng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Encapsulation</a:t>
            </a:r>
            <a:endParaRPr lang="en-US" sz="4000" b="0" i="0" u="sng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4062" name="Google Shape;4062;p106"/>
          <p:cNvSpPr txBox="1"/>
          <p:nvPr/>
        </p:nvSpPr>
        <p:spPr>
          <a:xfrm>
            <a:off x="2225675" y="692150"/>
            <a:ext cx="973137" cy="3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message</a:t>
            </a:r>
            <a:endParaRPr lang="en-US" sz="1600" b="0" i="0" u="none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grpSp>
        <p:nvGrpSpPr>
          <p:cNvPr id="4063" name="Google Shape;4063;p106"/>
          <p:cNvGrpSpPr/>
          <p:nvPr/>
        </p:nvGrpSpPr>
        <p:grpSpPr>
          <a:xfrm>
            <a:off x="3286125" y="719137"/>
            <a:ext cx="679450" cy="301625"/>
            <a:chOff x="780" y="1553"/>
            <a:chExt cx="428" cy="190"/>
          </a:xfrm>
        </p:grpSpPr>
        <p:sp>
          <p:nvSpPr>
            <p:cNvPr id="4064" name="Google Shape;4064;p106"/>
            <p:cNvSpPr txBox="1"/>
            <p:nvPr/>
          </p:nvSpPr>
          <p:spPr>
            <a:xfrm>
              <a:off x="817" y="1569"/>
              <a:ext cx="312" cy="16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065" name="Google Shape;4065;p106"/>
            <p:cNvSpPr txBox="1"/>
            <p:nvPr/>
          </p:nvSpPr>
          <p:spPr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 panose="030F0702030302020204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M</a:t>
              </a:r>
              <a:endParaRPr lang="en-US" sz="1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grpSp>
        <p:nvGrpSpPr>
          <p:cNvPr id="4066" name="Google Shape;4066;p106"/>
          <p:cNvGrpSpPr/>
          <p:nvPr/>
        </p:nvGrpSpPr>
        <p:grpSpPr>
          <a:xfrm>
            <a:off x="3051175" y="1039812"/>
            <a:ext cx="903287" cy="301625"/>
            <a:chOff x="1851" y="2046"/>
            <a:chExt cx="569" cy="190"/>
          </a:xfrm>
        </p:grpSpPr>
        <p:grpSp>
          <p:nvGrpSpPr>
            <p:cNvPr id="4067" name="Google Shape;4067;p106"/>
            <p:cNvGrpSpPr/>
            <p:nvPr/>
          </p:nvGrpSpPr>
          <p:grpSpPr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4068" name="Google Shape;4068;p106"/>
              <p:cNvSpPr txBox="1"/>
              <p:nvPr/>
            </p:nvSpPr>
            <p:spPr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4069" name="Google Shape;4069;p106"/>
              <p:cNvSpPr txBox="1"/>
              <p:nvPr/>
            </p:nvSpPr>
            <p:spPr>
              <a:xfrm>
                <a:off x="1965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omic Sans MS" panose="030F0702030302020204"/>
                  <a:buNone/>
                </a:pPr>
                <a:r>
                  <a:rPr lang="en-US" sz="14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H</a:t>
                </a:r>
                <a:r>
                  <a:rPr lang="en-US" sz="1800" b="0" i="0" u="none" baseline="-25000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t</a:t>
                </a:r>
                <a:endParaRPr lang="en-US" sz="1800" b="0" i="0" u="none" baseline="-25000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  <p:grpSp>
          <p:nvGrpSpPr>
            <p:cNvPr id="4070" name="Google Shape;4070;p106"/>
            <p:cNvGrpSpPr/>
            <p:nvPr/>
          </p:nvGrpSpPr>
          <p:grpSpPr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4071" name="Google Shape;4071;p106"/>
              <p:cNvSpPr txBox="1"/>
              <p:nvPr/>
            </p:nvSpPr>
            <p:spPr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4072" name="Google Shape;4072;p106"/>
              <p:cNvSpPr txBox="1"/>
              <p:nvPr/>
            </p:nvSpPr>
            <p:spPr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omic Sans MS" panose="030F0702030302020204"/>
                  <a:buNone/>
                </a:pPr>
                <a:r>
                  <a:rPr lang="en-US" sz="1400" b="0" i="0" u="none">
                    <a:solidFill>
                      <a:schemeClr val="dk1"/>
                    </a:solidFill>
                    <a:latin typeface="Comic Sans MS" panose="030F0702030302020204"/>
                    <a:ea typeface="Comic Sans MS" panose="030F0702030302020204"/>
                    <a:cs typeface="Comic Sans MS" panose="030F0702030302020204"/>
                    <a:sym typeface="Comic Sans MS" panose="030F0702030302020204"/>
                  </a:rPr>
                  <a:t>M</a:t>
                </a:r>
                <a:endParaRPr lang="en-US" sz="1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endParaRPr>
              </a:p>
            </p:txBody>
          </p:sp>
        </p:grpSp>
      </p:grpSp>
      <p:grpSp>
        <p:nvGrpSpPr>
          <p:cNvPr id="4073" name="Google Shape;4073;p106"/>
          <p:cNvGrpSpPr/>
          <p:nvPr/>
        </p:nvGrpSpPr>
        <p:grpSpPr>
          <a:xfrm>
            <a:off x="2757488" y="1363662"/>
            <a:ext cx="301625" cy="292100"/>
            <a:chOff x="1962" y="2058"/>
            <a:chExt cx="190" cy="184"/>
          </a:xfrm>
        </p:grpSpPr>
        <p:sp>
          <p:nvSpPr>
            <p:cNvPr id="4074" name="Google Shape;4074;p106"/>
            <p:cNvSpPr txBox="1"/>
            <p:nvPr/>
          </p:nvSpPr>
          <p:spPr>
            <a:xfrm>
              <a:off x="1962" y="2075"/>
              <a:ext cx="177" cy="16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075" name="Google Shape;4075;p106"/>
            <p:cNvSpPr txBox="1"/>
            <p:nvPr/>
          </p:nvSpPr>
          <p:spPr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mic Sans MS" panose="030F0702030302020204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H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n</a:t>
              </a:r>
              <a:endParaRPr lang="en-US" sz="1800" b="0" i="0" u="none" baseline="-2500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sp>
        <p:nvSpPr>
          <p:cNvPr id="4076" name="Google Shape;4076;p106"/>
          <p:cNvSpPr txBox="1"/>
          <p:nvPr/>
        </p:nvSpPr>
        <p:spPr>
          <a:xfrm>
            <a:off x="1679574" y="1643062"/>
            <a:ext cx="758825" cy="33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 panose="030F0702030302020204"/>
              <a:buNone/>
            </a:pPr>
            <a:r>
              <a:rPr lang="en-US" sz="16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frame</a:t>
            </a:r>
            <a:endParaRPr lang="en-US" sz="1600" b="0" i="0" u="none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80" name="Shape 4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1" name="Google Shape;4081;p107"/>
          <p:cNvSpPr txBox="1"/>
          <p:nvPr>
            <p:ph type="title"/>
          </p:nvPr>
        </p:nvSpPr>
        <p:spPr>
          <a:xfrm>
            <a:off x="1522413" y="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 panose="030F0702030302020204"/>
              <a:buNone/>
            </a:pPr>
            <a:r>
              <a:rPr lang="en-US" sz="4000" b="0" i="0" u="sng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Protocol Hierarchies (2)</a:t>
            </a:r>
            <a:endParaRPr lang="en-US" sz="4000" b="0" i="0" u="sng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4082" name="Google Shape;4082;p107"/>
          <p:cNvSpPr txBox="1"/>
          <p:nvPr>
            <p:ph type="body" idx="1"/>
          </p:nvPr>
        </p:nvSpPr>
        <p:spPr>
          <a:xfrm>
            <a:off x="1827213" y="1219200"/>
            <a:ext cx="8610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❑"/>
            </a:pPr>
            <a:r>
              <a:rPr lang="en-US" sz="2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Example information flow supporting virtual communication in layer 5.</a:t>
            </a:r>
            <a:endParaRPr lang="en-US"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4083" name="Google Shape;4083;p107"/>
          <p:cNvSpPr txBox="1"/>
          <p:nvPr/>
        </p:nvSpPr>
        <p:spPr>
          <a:xfrm>
            <a:off x="6932613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 panose="030F0702030302020204"/>
              <a:buNone/>
            </a:pPr>
            <a:r>
              <a:rPr lang="en-US" sz="1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Unit-1</a:t>
            </a:r>
            <a:endParaRPr lang="en-US" sz="1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4084" name="Google Shape;4084;p107"/>
          <p:cNvSpPr txBox="1"/>
          <p:nvPr/>
        </p:nvSpPr>
        <p:spPr>
          <a:xfrm>
            <a:off x="9828213" y="6400800"/>
            <a:ext cx="6254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lang="en-US" sz="1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085" name="Google Shape;4085;p107" descr="1-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513013" y="2300287"/>
            <a:ext cx="6891337" cy="41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427412" y="2438400"/>
            <a:ext cx="6096000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defRPr/>
            </a:pPr>
            <a:r>
              <a:rPr lang="en-US" sz="6600" b="1" dirty="0">
                <a:solidFill>
                  <a:srgbClr val="5A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Thank You</a:t>
            </a:r>
            <a:endParaRPr lang="en-US" sz="6600" b="1" dirty="0">
              <a:solidFill>
                <a:srgbClr val="5A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8012" y="1143000"/>
            <a:ext cx="4495800" cy="457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Why Layering ?</a:t>
            </a:r>
            <a:endParaRPr lang="en-I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OSI Model</a:t>
            </a:r>
            <a:endParaRPr lang="en-I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TCP/IP Protocol Suite Model</a:t>
            </a:r>
            <a:endParaRPr lang="en-I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/>
          <p:cNvSpPr txBox="1">
            <a:spLocks noChangeArrowheads="1"/>
          </p:cNvSpPr>
          <p:nvPr/>
        </p:nvSpPr>
        <p:spPr bwMode="auto">
          <a:xfrm>
            <a:off x="-1" y="211397"/>
            <a:ext cx="12188825" cy="47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 of Today’s Lecture </a:t>
            </a:r>
            <a:endParaRPr lang="en-US" alt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 noChangeArrowheads="1"/>
          </p:cNvSpPr>
          <p:nvPr/>
        </p:nvSpPr>
        <p:spPr bwMode="auto">
          <a:xfrm>
            <a:off x="-1" y="211397"/>
            <a:ext cx="12188825" cy="47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IN" alt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Layering ?</a:t>
            </a:r>
            <a:endParaRPr lang="en-IN" altLang="en-US" sz="4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08330" y="838200"/>
            <a:ext cx="11303635" cy="45942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 u="sng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Networks are complex! </a:t>
            </a:r>
            <a:endParaRPr lang="en-US" sz="2400" u="sng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endParaRPr lang="en-US" sz="2400" b="0" i="0" u="sng">
              <a:solidFill>
                <a:srgbClr val="FF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IN" altLang="en-US" sz="2400" b="0" i="0">
                <a:solidFill>
                  <a:schemeClr val="tx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 </a:t>
            </a:r>
            <a:r>
              <a:rPr lang="en-US" sz="2400" b="0" i="0">
                <a:solidFill>
                  <a:schemeClr val="tx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 network is a combination of hardware and software that sends dat</a:t>
            </a:r>
            <a:r>
              <a:rPr lang="en-IN" altLang="en-US" sz="2400" b="0" i="0">
                <a:solidFill>
                  <a:schemeClr val="tx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from one location</a:t>
            </a:r>
            <a:r>
              <a:rPr lang="en-IN" altLang="en-US" sz="2400" b="0" i="0">
                <a:solidFill>
                  <a:schemeClr val="tx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to another. The hardware consists of the physical equipment that carries signals from</a:t>
            </a:r>
            <a:r>
              <a:rPr lang="en-IN" altLang="en-US" sz="2400" b="0" i="0">
                <a:solidFill>
                  <a:schemeClr val="tx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one point of the network to another. The</a:t>
            </a:r>
            <a:r>
              <a:rPr lang="en-IN" altLang="en-US" sz="2400" b="0" i="0">
                <a:solidFill>
                  <a:schemeClr val="tx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software consists of instruction sets that make</a:t>
            </a:r>
            <a:r>
              <a:rPr lang="en-IN" altLang="en-US" sz="2400" b="0" i="0">
                <a:solidFill>
                  <a:schemeClr val="tx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possible the services that we expect from a network.</a:t>
            </a:r>
            <a:endParaRPr lang="en-US" sz="2400" b="0" i="0" u="sng">
              <a:solidFill>
                <a:schemeClr val="tx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many “pieces”:</a:t>
            </a:r>
            <a:endParaRPr lang="en-US"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hosts</a:t>
            </a:r>
            <a:endParaRPr lang="en-US"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routers</a:t>
            </a:r>
            <a:endParaRPr lang="en-US"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links of various media</a:t>
            </a:r>
            <a:endParaRPr lang="en-US"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applications</a:t>
            </a:r>
            <a:endParaRPr lang="en-US"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protocols</a:t>
            </a:r>
            <a:endParaRPr lang="en-US"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hardware, software</a:t>
            </a:r>
            <a:endParaRPr lang="en-US" sz="2400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360930" y="38100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 panose="030F0702030302020204"/>
              <a:buNone/>
            </a:pPr>
            <a:r>
              <a:rPr lang="en-US" sz="4000" u="sng">
                <a:solidFill>
                  <a:schemeClr val="tx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Layering of </a:t>
            </a:r>
            <a:r>
              <a:rPr lang="en-IN" altLang="en-US" sz="4000" u="sng">
                <a:solidFill>
                  <a:schemeClr val="tx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Postal Mail</a:t>
            </a:r>
            <a:endParaRPr lang="en-IN" altLang="en-US" sz="4000" u="sng">
              <a:solidFill>
                <a:schemeClr val="tx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330" y="1371600"/>
            <a:ext cx="9835515" cy="5163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379730" y="457200"/>
            <a:ext cx="1145730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/>
              <a:t>At the Sellder Site</a:t>
            </a:r>
            <a:endParaRPr lang="en-US" sz="2400" b="1"/>
          </a:p>
          <a:p>
            <a:endParaRPr lang="en-US" sz="2400" b="1"/>
          </a:p>
          <a:p>
            <a:r>
              <a:rPr lang="en-US" sz="2400"/>
              <a:t>Let us first describe, in order, the activities that take place at the sender site.</a:t>
            </a:r>
            <a:endParaRPr lang="en-US" sz="2400"/>
          </a:p>
          <a:p>
            <a:r>
              <a:rPr lang="en-US" sz="2400"/>
              <a:t>o Higher layer. The sender writes the letter, inserts the letter in an envelope, writes</a:t>
            </a:r>
            <a:r>
              <a:rPr lang="en-IN" altLang="en-US" sz="2400"/>
              <a:t> </a:t>
            </a:r>
            <a:r>
              <a:rPr lang="en-US" sz="2400"/>
              <a:t>the sender and receiver addresses, and drops the letter in a mailbox.</a:t>
            </a:r>
            <a:endParaRPr lang="en-US" sz="2400"/>
          </a:p>
          <a:p>
            <a:r>
              <a:rPr lang="en-US" sz="2400"/>
              <a:t>o Middle layer. The letter is picked up by a letter carrier and delivered to the post</a:t>
            </a:r>
            <a:r>
              <a:rPr lang="en-IN" altLang="en-US" sz="2400"/>
              <a:t> </a:t>
            </a:r>
            <a:r>
              <a:rPr lang="en-US" sz="2400"/>
              <a:t>office.</a:t>
            </a:r>
            <a:endParaRPr lang="en-US" sz="2400"/>
          </a:p>
          <a:p>
            <a:r>
              <a:rPr lang="en-US" sz="2400"/>
              <a:t>o Lower layer. The letter is sorted at the post office; a carrier transports the letter.</a:t>
            </a:r>
            <a:endParaRPr lang="en-US" sz="2400"/>
          </a:p>
          <a:p>
            <a:endParaRPr lang="en-US" sz="2400"/>
          </a:p>
          <a:p>
            <a:r>
              <a:rPr lang="en-US" sz="2400" b="1"/>
              <a:t>At the Receiver Site</a:t>
            </a:r>
            <a:endParaRPr lang="en-US" sz="2400" b="1"/>
          </a:p>
          <a:p>
            <a:endParaRPr lang="en-US" sz="2400" b="1"/>
          </a:p>
          <a:p>
            <a:r>
              <a:rPr lang="en-US" sz="2400"/>
              <a:t>o Lower layer. The carrier transports the letter to the post office.</a:t>
            </a:r>
            <a:endParaRPr lang="en-US" sz="2400"/>
          </a:p>
          <a:p>
            <a:r>
              <a:rPr lang="en-US" sz="2400"/>
              <a:t>o Middle layer. The letter is sorted and delivered to the recipient's mailbox.</a:t>
            </a:r>
            <a:endParaRPr lang="en-US" sz="2400"/>
          </a:p>
          <a:p>
            <a:r>
              <a:rPr lang="en-US" sz="2400"/>
              <a:t>o Higher layer. The receiver picks up the letter, opens the envelope, and reads it.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42" name="Shape 3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3" name="Google Shape;3743;p90"/>
          <p:cNvSpPr txBox="1"/>
          <p:nvPr>
            <p:ph type="title"/>
          </p:nvPr>
        </p:nvSpPr>
        <p:spPr>
          <a:xfrm>
            <a:off x="2055813" y="0"/>
            <a:ext cx="7772400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 panose="030F0702030302020204"/>
              <a:buNone/>
            </a:pPr>
            <a:r>
              <a:rPr lang="en-US" sz="4000" b="0" i="0" u="sng">
                <a:solidFill>
                  <a:schemeClr val="accent2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Layering</a:t>
            </a:r>
            <a:endParaRPr lang="en-US" sz="4000" b="0" i="0" u="sng">
              <a:solidFill>
                <a:schemeClr val="accent2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744" name="Google Shape;3744;p90"/>
          <p:cNvSpPr txBox="1"/>
          <p:nvPr>
            <p:ph type="body" idx="1"/>
          </p:nvPr>
        </p:nvSpPr>
        <p:spPr>
          <a:xfrm>
            <a:off x="1754188" y="1035050"/>
            <a:ext cx="8658225" cy="5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❑"/>
            </a:pPr>
            <a:r>
              <a:rPr lang="en-US" sz="2400" b="1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Layering:</a:t>
            </a:r>
            <a:r>
              <a: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-A technique to organize a network system  into a </a:t>
            </a:r>
            <a:r>
              <a:rPr lang="en-US" sz="24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succession</a:t>
            </a:r>
            <a:r>
              <a: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of logically distinct entities, such that the service provided by one entity is </a:t>
            </a:r>
            <a:r>
              <a:rPr lang="en-US" sz="2400" b="0" i="0" u="none">
                <a:solidFill>
                  <a:srgbClr val="FF000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solely </a:t>
            </a:r>
            <a:r>
              <a: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based on the service provided by the previous (lower level) entity</a:t>
            </a:r>
            <a:endParaRPr lang="en-US"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❑"/>
            </a:pPr>
            <a:r>
              <a:rPr lang="en-US" sz="2400" b="1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Advantages</a:t>
            </a:r>
            <a:endParaRPr lang="en-US" sz="2400" b="1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sng" strike="noStrike" cap="none">
                <a:solidFill>
                  <a:schemeClr val="folHlink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Modularity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– protocols easier to manage and maintain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sng" strike="noStrike" cap="none">
                <a:solidFill>
                  <a:schemeClr val="folHlink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Abstract functionality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–lower layers can be changed </a:t>
            </a:r>
            <a:r>
              <a:rPr lang="en-US" sz="2400" b="0" i="0" u="none" strike="noStrike" cap="none">
                <a:solidFill>
                  <a:schemeClr val="hlink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without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affecting the upper layers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sng" strike="noStrike" cap="none">
                <a:solidFill>
                  <a:schemeClr val="folHlink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Reuse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– upper layers can reuse the functionality provided by lower layers 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❑"/>
            </a:pPr>
            <a:r>
              <a:rPr lang="en-US" sz="2400" b="1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Disadvantages</a:t>
            </a:r>
            <a:endParaRPr lang="en-US" sz="2400" b="1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Information hiding – inefficient implementations  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745" name="Google Shape;3745;p90"/>
          <p:cNvSpPr txBox="1"/>
          <p:nvPr/>
        </p:nvSpPr>
        <p:spPr>
          <a:xfrm>
            <a:off x="6932613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 panose="030F0702030302020204"/>
              <a:buNone/>
            </a:pPr>
            <a:r>
              <a:rPr lang="en-US" sz="1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Unit-1</a:t>
            </a:r>
            <a:endParaRPr lang="en-US" sz="1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746" name="Google Shape;3746;p90"/>
          <p:cNvSpPr txBox="1"/>
          <p:nvPr/>
        </p:nvSpPr>
        <p:spPr>
          <a:xfrm>
            <a:off x="9828213" y="6400800"/>
            <a:ext cx="6254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1-</a:t>
            </a: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lang="en-US" sz="1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50" name="Shape 3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1" name="Google Shape;3751;p91"/>
          <p:cNvSpPr txBox="1"/>
          <p:nvPr>
            <p:ph type="title"/>
          </p:nvPr>
        </p:nvSpPr>
        <p:spPr>
          <a:xfrm>
            <a:off x="2055813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omic Sans MS" panose="030F0702030302020204"/>
              <a:buNone/>
            </a:pPr>
            <a:r>
              <a:rPr lang="en-IN" altLang="en-US" sz="3600" b="0" i="0" u="sng">
                <a:solidFill>
                  <a:schemeClr val="tx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Network Models/</a:t>
            </a:r>
            <a:r>
              <a:rPr lang="en-US" sz="3600" b="0" i="0" u="sng">
                <a:solidFill>
                  <a:schemeClr val="tx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Standardized Protocol Architectures</a:t>
            </a:r>
            <a:endParaRPr lang="en-US" sz="3600" b="0" i="0" u="sng">
              <a:solidFill>
                <a:schemeClr val="tx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752" name="Google Shape;3752;p91"/>
          <p:cNvSpPr txBox="1"/>
          <p:nvPr>
            <p:ph type="body" idx="1"/>
          </p:nvPr>
        </p:nvSpPr>
        <p:spPr>
          <a:xfrm>
            <a:off x="2055813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❑"/>
            </a:pPr>
            <a:r>
              <a:rPr lang="en-US" sz="2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Required for devices to communicate</a:t>
            </a:r>
            <a:endParaRPr lang="en-US"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❑"/>
            </a:pPr>
            <a:r>
              <a:rPr lang="en-US" sz="28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Two standards:</a:t>
            </a:r>
            <a:endParaRPr lang="en-US" sz="28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OSI Reference model</a:t>
            </a:r>
            <a:endParaRPr lang="en-US" sz="18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TCP/IP protocol suite</a:t>
            </a:r>
            <a:endParaRPr lang="en-US" sz="24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 panose="030F0702030302020204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Most widely used</a:t>
            </a:r>
            <a:endParaRPr lang="en-US" sz="1800" b="0" i="0" u="none" strike="noStrike" cap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753" name="Google Shape;3753;p91"/>
          <p:cNvSpPr txBox="1"/>
          <p:nvPr/>
        </p:nvSpPr>
        <p:spPr>
          <a:xfrm>
            <a:off x="6932613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 panose="030F0702030302020204"/>
              <a:buNone/>
            </a:pPr>
            <a:r>
              <a:rPr lang="en-US" sz="1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Unit-1</a:t>
            </a:r>
            <a:endParaRPr lang="en-US" sz="1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754" name="Google Shape;3754;p91"/>
          <p:cNvSpPr txBox="1"/>
          <p:nvPr/>
        </p:nvSpPr>
        <p:spPr>
          <a:xfrm>
            <a:off x="9828213" y="6400800"/>
            <a:ext cx="6254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lang="en-US" sz="1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58" name="Shape 3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9" name="Google Shape;3759;p92"/>
          <p:cNvSpPr txBox="1"/>
          <p:nvPr>
            <p:ph type="title"/>
          </p:nvPr>
        </p:nvSpPr>
        <p:spPr>
          <a:xfrm>
            <a:off x="2055813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 panose="030F0702030302020204"/>
              <a:buNone/>
            </a:pPr>
            <a:r>
              <a:rPr lang="en-US" sz="4000" b="0" i="0" u="sng">
                <a:solidFill>
                  <a:schemeClr val="tx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OSI - The Model</a:t>
            </a:r>
            <a:endParaRPr lang="en-US" sz="4000" b="0" i="0" u="sng">
              <a:solidFill>
                <a:schemeClr val="tx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760" name="Google Shape;3760;p92"/>
          <p:cNvSpPr txBox="1"/>
          <p:nvPr>
            <p:ph type="body" idx="1"/>
          </p:nvPr>
        </p:nvSpPr>
        <p:spPr>
          <a:xfrm>
            <a:off x="1754188" y="1454150"/>
            <a:ext cx="8339137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Open Systems Interconnection (OSI) is a layered model</a:t>
            </a:r>
            <a:endParaRPr lang="en-US"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Developed by the International Organization for Standardization (ISO)</a:t>
            </a:r>
            <a:endParaRPr lang="en-US"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 theoretical system delivered too late! and has Seven layers</a:t>
            </a:r>
            <a:endParaRPr lang="en-US"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Each layer performs a subset of the required communication functions</a:t>
            </a:r>
            <a:endParaRPr lang="en-US"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Each layer relies on the next lower layer to perform more primitive functions</a:t>
            </a:r>
            <a:endParaRPr lang="en-US"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Each layer provides services to the next higher layer</a:t>
            </a:r>
            <a:endParaRPr lang="en-US"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▪"/>
            </a:pPr>
            <a:r>
              <a:rPr lang="en-US" sz="2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Changes in one layer should not require changes in other layers</a:t>
            </a:r>
            <a:endParaRPr lang="en-US" sz="2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761" name="Google Shape;3761;p92"/>
          <p:cNvSpPr txBox="1"/>
          <p:nvPr/>
        </p:nvSpPr>
        <p:spPr>
          <a:xfrm>
            <a:off x="6932613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 panose="030F0702030302020204"/>
              <a:buNone/>
            </a:pPr>
            <a:r>
              <a:rPr lang="en-US" sz="1400" b="0" i="0" u="none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Unit-1</a:t>
            </a:r>
            <a:endParaRPr lang="en-US" sz="1400" b="0" i="0" u="none"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762" name="Google Shape;3762;p92"/>
          <p:cNvSpPr txBox="1"/>
          <p:nvPr/>
        </p:nvSpPr>
        <p:spPr>
          <a:xfrm>
            <a:off x="9828213" y="6400800"/>
            <a:ext cx="6254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lang="en-US" sz="1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6863</Words>
  <Application>WPS Presentation</Application>
  <PresentationFormat>Custom</PresentationFormat>
  <Paragraphs>459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3" baseType="lpstr">
      <vt:lpstr>Arial</vt:lpstr>
      <vt:lpstr>SimSun</vt:lpstr>
      <vt:lpstr>Wingdings</vt:lpstr>
      <vt:lpstr>Cambria</vt:lpstr>
      <vt:lpstr>Times New Roman</vt:lpstr>
      <vt:lpstr>Calibri</vt:lpstr>
      <vt:lpstr>Arial</vt:lpstr>
      <vt:lpstr>Calibri</vt:lpstr>
      <vt:lpstr>Cambria Math</vt:lpstr>
      <vt:lpstr>Microsoft YaHei</vt:lpstr>
      <vt:lpstr>Arial Unicode MS</vt:lpstr>
      <vt:lpstr>Calibri Light</vt:lpstr>
      <vt:lpstr>Wingdings</vt:lpstr>
      <vt:lpstr>Comic Sans MS</vt:lpstr>
      <vt:lpstr>Noto Sans Symbols</vt:lpstr>
      <vt:lpstr>AMGDT</vt:lpstr>
      <vt:lpstr>Times New Roman</vt:lpstr>
      <vt:lpstr>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Layering</vt:lpstr>
      <vt:lpstr>Standardized Protocol Architectures</vt:lpstr>
      <vt:lpstr>OSI - The Model</vt:lpstr>
      <vt:lpstr>ISO OSI Reference Model</vt:lpstr>
      <vt:lpstr>OSI Layers (1)</vt:lpstr>
      <vt:lpstr>OSI Layers(2)- Data Link layer</vt:lpstr>
      <vt:lpstr>OSI Layers (3)</vt:lpstr>
      <vt:lpstr>OSI Layers(4)</vt:lpstr>
      <vt:lpstr>OSI Layers (6)</vt:lpstr>
      <vt:lpstr>TCP/IP Protocol Architecture</vt:lpstr>
      <vt:lpstr>Physical Layer </vt:lpstr>
      <vt:lpstr>Network Access/Data Link layer(1)</vt:lpstr>
      <vt:lpstr>IP Layer</vt:lpstr>
      <vt:lpstr>Transport Layer (TCP/UDP)</vt:lpstr>
      <vt:lpstr>Application Layer</vt:lpstr>
      <vt:lpstr>Internet protocol stack</vt:lpstr>
      <vt:lpstr>Encapsulation</vt:lpstr>
      <vt:lpstr>Protocol Hierarchies (2)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GUIDANCE PROGRAM ESE-2016</dc:title>
  <dc:creator>Naik Ghanashyam</dc:creator>
  <cp:lastModifiedBy>Pankaj Mishra</cp:lastModifiedBy>
  <cp:revision>2208</cp:revision>
  <cp:lastPrinted>2019-03-05T03:31:00Z</cp:lastPrinted>
  <dcterms:created xsi:type="dcterms:W3CDTF">2006-08-16T00:00:00Z</dcterms:created>
  <dcterms:modified xsi:type="dcterms:W3CDTF">2024-09-11T20:45:11Z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927246B126E44FA8B52CC9A081B787B2_13</vt:lpwstr>
  </property>
  <property fmtid="{D5CDD505-2E9C-101B-9397-08002B2CF9AE}" pid="3" name="KSOProductBuildVer">
    <vt:lpwstr>1033-12.2.0.18165</vt:lpwstr>
  </property>
</Properties>
</file>