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372" r:id="rId4"/>
    <p:sldId id="373" r:id="rId5"/>
    <p:sldId id="374" r:id="rId6"/>
    <p:sldId id="375" r:id="rId7"/>
    <p:sldId id="376" r:id="rId8"/>
    <p:sldId id="377" r:id="rId9"/>
    <p:sldId id="379" r:id="rId10"/>
    <p:sldId id="380" r:id="rId11"/>
    <p:sldId id="381" r:id="rId12"/>
    <p:sldId id="382" r:id="rId13"/>
    <p:sldId id="383" r:id="rId14"/>
    <p:sldId id="384" r:id="rId15"/>
    <p:sldId id="385" r:id="rId16"/>
    <p:sldId id="386" r:id="rId17"/>
    <p:sldId id="387" r:id="rId18"/>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91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1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4000" b="0" i="0" u="heavy">
                <a:solidFill>
                  <a:srgbClr val="3737CA"/>
                </a:solidFill>
                <a:latin typeface="Comic Sans MS" panose="030F0702030302020204"/>
                <a:cs typeface="Comic Sans MS" panose="030F0702030302020204"/>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400" b="0" i="0">
                <a:solidFill>
                  <a:schemeClr val="tx1"/>
                </a:solidFill>
                <a:latin typeface="Comic Sans MS" panose="030F0702030302020204"/>
                <a:cs typeface="Comic Sans MS" panose="030F0702030302020204"/>
              </a:defRPr>
            </a:lvl1pPr>
          </a:lstStyle>
          <a:p>
            <a:pPr marL="12700">
              <a:lnSpc>
                <a:spcPct val="100000"/>
              </a:lnSpc>
              <a:spcBef>
                <a:spcPts val="245"/>
              </a:spcBef>
            </a:pPr>
            <a:r>
              <a:rPr dirty="0"/>
              <a:t>Transport</a:t>
            </a:r>
            <a:r>
              <a:rPr spc="-50" dirty="0"/>
              <a:t> </a:t>
            </a:r>
            <a:r>
              <a:rPr spc="-20" dirty="0"/>
              <a:t>Layer</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109855">
              <a:lnSpc>
                <a:spcPts val="1650"/>
              </a:lnSpc>
            </a:pPr>
            <a:r>
              <a:rPr spc="-10" dirty="0"/>
              <a:t>3-</a:t>
            </a: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3737CA"/>
                </a:solidFill>
                <a:latin typeface="Comic Sans MS" panose="030F0702030302020204"/>
                <a:cs typeface="Comic Sans MS" panose="030F07020303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400" b="0" i="0">
                <a:solidFill>
                  <a:schemeClr val="tx1"/>
                </a:solidFill>
                <a:latin typeface="Comic Sans MS" panose="030F0702030302020204"/>
                <a:cs typeface="Comic Sans MS" panose="030F0702030302020204"/>
              </a:defRPr>
            </a:lvl1pPr>
          </a:lstStyle>
          <a:p>
            <a:pPr marL="12700">
              <a:lnSpc>
                <a:spcPct val="100000"/>
              </a:lnSpc>
              <a:spcBef>
                <a:spcPts val="245"/>
              </a:spcBef>
            </a:pPr>
            <a:r>
              <a:rPr dirty="0"/>
              <a:t>Transport</a:t>
            </a:r>
            <a:r>
              <a:rPr spc="-50" dirty="0"/>
              <a:t> </a:t>
            </a:r>
            <a:r>
              <a:rPr spc="-20" dirty="0"/>
              <a:t>Layer</a:t>
            </a: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109855">
              <a:lnSpc>
                <a:spcPts val="1650"/>
              </a:lnSpc>
            </a:pPr>
            <a:r>
              <a:rPr spc="-10" dirty="0"/>
              <a:t>3-</a:t>
            </a: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3737CA"/>
                </a:solidFill>
                <a:latin typeface="Comic Sans MS" panose="030F0702030302020204"/>
                <a:cs typeface="Comic Sans MS" panose="030F0702030302020204"/>
              </a:defRPr>
            </a:lvl1pPr>
          </a:lstStyle>
          <a:p/>
        </p:txBody>
      </p:sp>
      <p:sp>
        <p:nvSpPr>
          <p:cNvPr id="3" name="Holder 3"/>
          <p:cNvSpPr>
            <a:spLocks noGrp="1"/>
          </p:cNvSpPr>
          <p:nvPr>
            <p:ph sz="half" idx="2"/>
          </p:nvPr>
        </p:nvSpPr>
        <p:spPr>
          <a:xfrm>
            <a:off x="1063244" y="1624076"/>
            <a:ext cx="3575050" cy="4056379"/>
          </a:xfrm>
          <a:prstGeom prst="rect">
            <a:avLst/>
          </a:prstGeom>
        </p:spPr>
        <p:txBody>
          <a:bodyPr wrap="square" lIns="0" tIns="0" rIns="0" bIns="0">
            <a:spAutoFit/>
          </a:bodyPr>
          <a:lstStyle>
            <a:lvl1pPr>
              <a:defRPr sz="2400" b="0" i="0" u="heavy">
                <a:solidFill>
                  <a:srgbClr val="FF0000"/>
                </a:solidFill>
                <a:latin typeface="Comic Sans MS" panose="030F0702030302020204"/>
                <a:cs typeface="Comic Sans MS" panose="030F0702030302020204"/>
              </a:defRPr>
            </a:lvl1pPr>
          </a:lstStyle>
          <a:p/>
        </p:txBody>
      </p:sp>
      <p:sp>
        <p:nvSpPr>
          <p:cNvPr id="4" name="Holder 4"/>
          <p:cNvSpPr>
            <a:spLocks noGrp="1"/>
          </p:cNvSpPr>
          <p:nvPr>
            <p:ph sz="half" idx="3"/>
          </p:nvPr>
        </p:nvSpPr>
        <p:spPr>
          <a:xfrm>
            <a:off x="5711444" y="2069084"/>
            <a:ext cx="3609975" cy="4567555"/>
          </a:xfrm>
          <a:prstGeom prst="rect">
            <a:avLst/>
          </a:prstGeom>
        </p:spPr>
        <p:txBody>
          <a:bodyPr wrap="square" lIns="0" tIns="0" rIns="0" bIns="0">
            <a:spAutoFit/>
          </a:bodyPr>
          <a:lstStyle>
            <a:lvl1pPr>
              <a:defRPr sz="2400" b="0" i="0" u="heavy">
                <a:solidFill>
                  <a:srgbClr val="FF0000"/>
                </a:solidFill>
                <a:latin typeface="Comic Sans MS" panose="030F0702030302020204"/>
                <a:cs typeface="Comic Sans MS" panose="030F0702030302020204"/>
              </a:defRPr>
            </a:lvl1pPr>
          </a:lstStyle>
          <a:p/>
        </p:txBody>
      </p:sp>
      <p:sp>
        <p:nvSpPr>
          <p:cNvPr id="5" name="Holder 5"/>
          <p:cNvSpPr>
            <a:spLocks noGrp="1"/>
          </p:cNvSpPr>
          <p:nvPr>
            <p:ph type="ftr" sz="quarter" idx="5"/>
          </p:nvPr>
        </p:nvSpPr>
        <p:spPr/>
        <p:txBody>
          <a:bodyPr lIns="0" tIns="0" rIns="0" bIns="0"/>
          <a:lstStyle>
            <a:lvl1pPr>
              <a:defRPr sz="1400" b="0" i="0">
                <a:solidFill>
                  <a:schemeClr val="tx1"/>
                </a:solidFill>
                <a:latin typeface="Comic Sans MS" panose="030F0702030302020204"/>
                <a:cs typeface="Comic Sans MS" panose="030F0702030302020204"/>
              </a:defRPr>
            </a:lvl1pPr>
          </a:lstStyle>
          <a:p>
            <a:pPr marL="12700">
              <a:lnSpc>
                <a:spcPct val="100000"/>
              </a:lnSpc>
              <a:spcBef>
                <a:spcPts val="245"/>
              </a:spcBef>
            </a:pPr>
            <a:r>
              <a:rPr dirty="0"/>
              <a:t>Transport</a:t>
            </a:r>
            <a:r>
              <a:rPr spc="-50" dirty="0"/>
              <a:t> </a:t>
            </a:r>
            <a:r>
              <a:rPr spc="-20" dirty="0"/>
              <a:t>Layer</a:t>
            </a: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109855">
              <a:lnSpc>
                <a:spcPts val="1650"/>
              </a:lnSpc>
            </a:pPr>
            <a:r>
              <a:rPr spc="-10" dirty="0"/>
              <a:t>3-</a:t>
            </a: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u="heavy">
                <a:solidFill>
                  <a:srgbClr val="3737CA"/>
                </a:solidFill>
                <a:latin typeface="Comic Sans MS" panose="030F0702030302020204"/>
                <a:cs typeface="Comic Sans MS" panose="030F0702030302020204"/>
              </a:defRPr>
            </a:lvl1pPr>
          </a:lstStyle>
          <a:p/>
        </p:txBody>
      </p:sp>
      <p:sp>
        <p:nvSpPr>
          <p:cNvPr id="3" name="Holder 3"/>
          <p:cNvSpPr>
            <a:spLocks noGrp="1"/>
          </p:cNvSpPr>
          <p:nvPr>
            <p:ph type="ftr" sz="quarter" idx="5"/>
          </p:nvPr>
        </p:nvSpPr>
        <p:spPr/>
        <p:txBody>
          <a:bodyPr lIns="0" tIns="0" rIns="0" bIns="0"/>
          <a:lstStyle>
            <a:lvl1pPr>
              <a:defRPr sz="1400" b="0" i="0">
                <a:solidFill>
                  <a:schemeClr val="tx1"/>
                </a:solidFill>
                <a:latin typeface="Comic Sans MS" panose="030F0702030302020204"/>
                <a:cs typeface="Comic Sans MS" panose="030F0702030302020204"/>
              </a:defRPr>
            </a:lvl1pPr>
          </a:lstStyle>
          <a:p>
            <a:pPr marL="12700">
              <a:lnSpc>
                <a:spcPct val="100000"/>
              </a:lnSpc>
              <a:spcBef>
                <a:spcPts val="245"/>
              </a:spcBef>
            </a:pPr>
            <a:r>
              <a:rPr dirty="0"/>
              <a:t>Transport</a:t>
            </a:r>
            <a:r>
              <a:rPr spc="-50" dirty="0"/>
              <a:t> </a:t>
            </a:r>
            <a:r>
              <a:rPr spc="-20" dirty="0"/>
              <a:t>Layer</a:t>
            </a:r>
            <a:endParaRPr spc="-2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109855">
              <a:lnSpc>
                <a:spcPts val="1650"/>
              </a:lnSpc>
            </a:pPr>
            <a:r>
              <a:rPr spc="-10" dirty="0"/>
              <a:t>3-</a:t>
            </a: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tx1"/>
                </a:solidFill>
                <a:latin typeface="Comic Sans MS" panose="030F0702030302020204"/>
                <a:cs typeface="Comic Sans MS" panose="030F0702030302020204"/>
              </a:defRPr>
            </a:lvl1pPr>
          </a:lstStyle>
          <a:p>
            <a:pPr marL="12700">
              <a:lnSpc>
                <a:spcPct val="100000"/>
              </a:lnSpc>
              <a:spcBef>
                <a:spcPts val="245"/>
              </a:spcBef>
            </a:pPr>
            <a:r>
              <a:rPr dirty="0"/>
              <a:t>Transport</a:t>
            </a:r>
            <a:r>
              <a:rPr spc="-50" dirty="0"/>
              <a:t> </a:t>
            </a:r>
            <a:r>
              <a:rPr spc="-20" dirty="0"/>
              <a:t>Layer</a:t>
            </a:r>
            <a:endParaRPr spc="-2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Arial MT"/>
                <a:cs typeface="Arial MT"/>
              </a:defRPr>
            </a:lvl1pPr>
          </a:lstStyle>
          <a:p>
            <a:pPr marL="109855">
              <a:lnSpc>
                <a:spcPts val="1650"/>
              </a:lnSpc>
            </a:pPr>
            <a:r>
              <a:rPr spc="-10" dirty="0"/>
              <a:t>3-</a:t>
            </a: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34644" y="909319"/>
            <a:ext cx="8389111" cy="635000"/>
          </a:xfrm>
          <a:prstGeom prst="rect">
            <a:avLst/>
          </a:prstGeom>
        </p:spPr>
        <p:txBody>
          <a:bodyPr wrap="square" lIns="0" tIns="0" rIns="0" bIns="0">
            <a:spAutoFit/>
          </a:bodyPr>
          <a:lstStyle>
            <a:lvl1pPr>
              <a:defRPr sz="4000" b="0" i="0" u="heavy">
                <a:solidFill>
                  <a:srgbClr val="3737CA"/>
                </a:solidFill>
                <a:latin typeface="Comic Sans MS" panose="030F0702030302020204"/>
                <a:cs typeface="Comic Sans MS" panose="030F0702030302020204"/>
              </a:defRPr>
            </a:lvl1pPr>
          </a:lstStyle>
          <a:p/>
        </p:txBody>
      </p:sp>
      <p:sp>
        <p:nvSpPr>
          <p:cNvPr id="3" name="Holder 3"/>
          <p:cNvSpPr>
            <a:spLocks noGrp="1"/>
          </p:cNvSpPr>
          <p:nvPr>
            <p:ph type="body" idx="1"/>
          </p:nvPr>
        </p:nvSpPr>
        <p:spPr>
          <a:xfrm>
            <a:off x="941641" y="1733804"/>
            <a:ext cx="7760970" cy="458914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7297928" y="6857583"/>
            <a:ext cx="1379220" cy="274320"/>
          </a:xfrm>
          <a:prstGeom prst="rect">
            <a:avLst/>
          </a:prstGeom>
        </p:spPr>
        <p:txBody>
          <a:bodyPr wrap="square" lIns="0" tIns="0" rIns="0" bIns="0">
            <a:spAutoFit/>
          </a:bodyPr>
          <a:lstStyle>
            <a:lvl1pPr>
              <a:defRPr sz="1400" b="0" i="0">
                <a:solidFill>
                  <a:schemeClr val="tx1"/>
                </a:solidFill>
                <a:latin typeface="Comic Sans MS" panose="030F0702030302020204"/>
                <a:cs typeface="Comic Sans MS" panose="030F0702030302020204"/>
              </a:defRPr>
            </a:lvl1pPr>
          </a:lstStyle>
          <a:p>
            <a:pPr marL="12700">
              <a:lnSpc>
                <a:spcPct val="100000"/>
              </a:lnSpc>
              <a:spcBef>
                <a:spcPts val="245"/>
              </a:spcBef>
            </a:pPr>
            <a:r>
              <a:rPr dirty="0"/>
              <a:t>Transport</a:t>
            </a:r>
            <a:r>
              <a:rPr spc="-50" dirty="0"/>
              <a:t> </a:t>
            </a:r>
            <a:r>
              <a:rPr spc="-20" dirty="0"/>
              <a:t>Layer</a:t>
            </a:r>
            <a:endParaRPr spc="-20" dirty="0"/>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33539" y="6895719"/>
            <a:ext cx="518159" cy="224790"/>
          </a:xfrm>
          <a:prstGeom prst="rect">
            <a:avLst/>
          </a:prstGeom>
        </p:spPr>
        <p:txBody>
          <a:bodyPr wrap="square" lIns="0" tIns="0" rIns="0" bIns="0">
            <a:spAutoFit/>
          </a:bodyPr>
          <a:lstStyle>
            <a:lvl1pPr>
              <a:defRPr sz="1400" b="0" i="0">
                <a:solidFill>
                  <a:schemeClr val="tx1"/>
                </a:solidFill>
                <a:latin typeface="Arial MT"/>
                <a:cs typeface="Arial MT"/>
              </a:defRPr>
            </a:lvl1pPr>
          </a:lstStyle>
          <a:p>
            <a:pPr marL="109855">
              <a:lnSpc>
                <a:spcPts val="1650"/>
              </a:lnSpc>
            </a:pPr>
            <a:r>
              <a:rPr spc="-10" dirty="0"/>
              <a:t>3-</a:t>
            </a: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31115" rIns="0" bIns="0" rtlCol="0">
            <a:spAutoFit/>
          </a:bodyPr>
          <a:lstStyle/>
          <a:p>
            <a:pPr marL="12700">
              <a:lnSpc>
                <a:spcPct val="100000"/>
              </a:lnSpc>
              <a:spcBef>
                <a:spcPts val="245"/>
              </a:spcBef>
            </a:pPr>
            <a:r>
              <a:rPr dirty="0"/>
              <a:t>Transport</a:t>
            </a:r>
            <a:r>
              <a:rPr spc="-50" dirty="0"/>
              <a:t> </a:t>
            </a:r>
            <a:r>
              <a:rPr spc="-20" dirty="0"/>
              <a:t>Layer</a:t>
            </a:r>
            <a:endParaRPr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9855">
              <a:lnSpc>
                <a:spcPts val="1650"/>
              </a:lnSpc>
            </a:pPr>
            <a:r>
              <a:rPr spc="-10" dirty="0"/>
              <a:t>3-</a:t>
            </a:r>
            <a:fld id="{81D60167-4931-47E6-BA6A-407CBD079E47}" type="slidenum">
              <a:rPr spc="-25" dirty="0"/>
            </a:fld>
            <a:endParaRPr spc="-25" dirty="0"/>
          </a:p>
        </p:txBody>
      </p:sp>
      <p:sp>
        <p:nvSpPr>
          <p:cNvPr id="2" name="object 2"/>
          <p:cNvSpPr txBox="1">
            <a:spLocks noGrp="1"/>
          </p:cNvSpPr>
          <p:nvPr>
            <p:ph type="title"/>
          </p:nvPr>
        </p:nvSpPr>
        <p:spPr>
          <a:xfrm>
            <a:off x="834644" y="909319"/>
            <a:ext cx="8389111" cy="627380"/>
          </a:xfrm>
          <a:prstGeom prst="rect">
            <a:avLst/>
          </a:prstGeom>
        </p:spPr>
        <p:txBody>
          <a:bodyPr vert="horz" wrap="square" lIns="0" tIns="12065" rIns="0" bIns="0" rtlCol="0">
            <a:spAutoFit/>
          </a:bodyPr>
          <a:lstStyle/>
          <a:p>
            <a:pPr marL="241300">
              <a:lnSpc>
                <a:spcPct val="100000"/>
              </a:lnSpc>
              <a:spcBef>
                <a:spcPts val="95"/>
              </a:spcBef>
            </a:pPr>
            <a:r>
              <a:rPr lang="en-US" spc="-70" dirty="0"/>
              <a:t>LECTURE </a:t>
            </a:r>
            <a:r>
              <a:rPr spc="-70" dirty="0"/>
              <a:t> </a:t>
            </a:r>
            <a:r>
              <a:rPr lang="en-US" spc="-70" dirty="0"/>
              <a:t>8</a:t>
            </a:r>
            <a:r>
              <a:rPr spc="-70" dirty="0"/>
              <a:t> </a:t>
            </a:r>
            <a:r>
              <a:rPr spc="-10" dirty="0"/>
              <a:t>outline</a:t>
            </a:r>
            <a:endParaRPr spc="-10" dirty="0"/>
          </a:p>
        </p:txBody>
      </p:sp>
      <p:sp>
        <p:nvSpPr>
          <p:cNvPr id="3" name="object 3"/>
          <p:cNvSpPr txBox="1"/>
          <p:nvPr/>
        </p:nvSpPr>
        <p:spPr>
          <a:xfrm>
            <a:off x="1062990" y="2068830"/>
            <a:ext cx="5101590" cy="1181735"/>
          </a:xfrm>
          <a:prstGeom prst="rect">
            <a:avLst/>
          </a:prstGeom>
        </p:spPr>
        <p:txBody>
          <a:bodyPr vert="horz" wrap="square" lIns="0" tIns="26034" rIns="0" bIns="0" rtlCol="0">
            <a:spAutoFit/>
          </a:bodyPr>
          <a:lstStyle/>
          <a:p>
            <a:pPr marL="355600" marR="353060" indent="-342900">
              <a:lnSpc>
                <a:spcPts val="2870"/>
              </a:lnSpc>
              <a:spcBef>
                <a:spcPts val="205"/>
              </a:spcBef>
              <a:buClr>
                <a:srgbClr val="3737CA"/>
              </a:buClr>
              <a:buSzPct val="83000"/>
              <a:buFont typeface="MS Gothic" panose="020B0609070205080204" charset="-128"/>
              <a:buChar char="❒"/>
              <a:tabLst>
                <a:tab pos="355600" algn="l"/>
              </a:tabLst>
            </a:pPr>
            <a:r>
              <a:rPr lang="en-US" altLang="" sz="2400">
                <a:latin typeface="Comic Sans MS" panose="030F0702030302020204"/>
                <a:cs typeface="Comic Sans MS" panose="030F0702030302020204"/>
              </a:rPr>
              <a:t> Stop and wait ARQ </a:t>
            </a:r>
            <a:endParaRPr lang="en-US" altLang="" sz="2400">
              <a:latin typeface="Comic Sans MS" panose="030F0702030302020204"/>
              <a:cs typeface="Comic Sans MS" panose="030F0702030302020204"/>
            </a:endParaRPr>
          </a:p>
          <a:p>
            <a:pPr marL="355600" marR="353060" indent="-342900">
              <a:lnSpc>
                <a:spcPts val="2870"/>
              </a:lnSpc>
              <a:spcBef>
                <a:spcPts val="205"/>
              </a:spcBef>
              <a:buClr>
                <a:srgbClr val="3737CA"/>
              </a:buClr>
              <a:buSzPct val="83000"/>
              <a:buFont typeface="MS Gothic" panose="020B0609070205080204" charset="-128"/>
              <a:buChar char="❒"/>
              <a:tabLst>
                <a:tab pos="355600" algn="l"/>
              </a:tabLst>
            </a:pPr>
            <a:r>
              <a:rPr lang="en-US" altLang="" sz="2400">
                <a:latin typeface="Comic Sans MS" panose="030F0702030302020204"/>
                <a:cs typeface="Comic Sans MS" panose="030F0702030302020204"/>
              </a:rPr>
              <a:t>GO Back N ARQ</a:t>
            </a:r>
            <a:endParaRPr lang="en-US" altLang="" sz="2400">
              <a:latin typeface="Comic Sans MS" panose="030F0702030302020204"/>
              <a:cs typeface="Comic Sans MS" panose="030F0702030302020204"/>
            </a:endParaRPr>
          </a:p>
          <a:p>
            <a:pPr marL="355600" marR="353060" indent="-342900">
              <a:lnSpc>
                <a:spcPts val="2870"/>
              </a:lnSpc>
              <a:spcBef>
                <a:spcPts val="205"/>
              </a:spcBef>
              <a:buClr>
                <a:srgbClr val="3737CA"/>
              </a:buClr>
              <a:buSzPct val="83000"/>
              <a:buFont typeface="MS Gothic" panose="020B0609070205080204" charset="-128"/>
              <a:buChar char="❒"/>
              <a:tabLst>
                <a:tab pos="355600" algn="l"/>
              </a:tabLst>
            </a:pPr>
            <a:r>
              <a:rPr lang="en-US" altLang="" sz="2400">
                <a:latin typeface="Comic Sans MS" panose="030F0702030302020204"/>
                <a:cs typeface="Comic Sans MS" panose="030F0702030302020204"/>
              </a:rPr>
              <a:t>Selective Repeat ARQ</a:t>
            </a:r>
            <a:endParaRPr lang="en-US" altLang="" sz="2400">
              <a:latin typeface="Comic Sans MS" panose="030F0702030302020204"/>
              <a:cs typeface="Comic Sans MS" panose="030F07020303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570865" y="413385"/>
            <a:ext cx="7658735" cy="7098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4644" y="909319"/>
            <a:ext cx="8389111" cy="615315"/>
          </a:xfrm>
        </p:spPr>
        <p:txBody>
          <a:bodyPr/>
          <a:p>
            <a:r>
              <a:rPr lang="en-US" altLang="en-US"/>
              <a:t>Selective Repeat Protocol-</a:t>
            </a:r>
            <a:endParaRPr lang="en-US" altLang="en-US"/>
          </a:p>
        </p:txBody>
      </p:sp>
      <p:sp>
        <p:nvSpPr>
          <p:cNvPr id="5" name="Text Box 4"/>
          <p:cNvSpPr txBox="1"/>
          <p:nvPr/>
        </p:nvSpPr>
        <p:spPr>
          <a:xfrm>
            <a:off x="1395095" y="1892935"/>
            <a:ext cx="7924800" cy="5631180"/>
          </a:xfrm>
          <a:prstGeom prst="rect">
            <a:avLst/>
          </a:prstGeom>
          <a:noFill/>
        </p:spPr>
        <p:txBody>
          <a:bodyPr wrap="square" rtlCol="0">
            <a:spAutoFit/>
          </a:bodyPr>
          <a:p>
            <a:pPr marL="285750" indent="-285750">
              <a:buFont typeface="Wingdings" panose="05000000000000000000" charset="0"/>
              <a:buChar char="o"/>
            </a:pPr>
            <a:r>
              <a:rPr lang="en-US" altLang="en-US"/>
              <a:t>Selective Repeat protocol or SR protocol is an implementation of a sliding window protocol.</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The features and working of this protocol are explained in the following points-</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In SR protocol, sender window size is always same as receiver window size.</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SR protocol uses independent acknowledgements only.</a:t>
            </a:r>
            <a:endParaRPr lang="en-US" altLang="en-US" b="1"/>
          </a:p>
          <a:p>
            <a:pPr marL="285750" indent="-285750">
              <a:buFont typeface="Wingdings" panose="05000000000000000000" charset="0"/>
              <a:buChar char="o"/>
            </a:pPr>
            <a:endParaRPr lang="en-US" altLang="en-US" b="1"/>
          </a:p>
          <a:p>
            <a:pPr marL="285750" indent="-285750">
              <a:buFont typeface="Wingdings" panose="05000000000000000000" charset="0"/>
              <a:buChar char="o"/>
            </a:pPr>
            <a:r>
              <a:rPr lang="en-US" altLang="en-US" b="1"/>
              <a:t>SR protocol does not accept the corrupted frames but does not silently discard them.</a:t>
            </a:r>
            <a:endParaRPr lang="en-US" altLang="en-US" b="1"/>
          </a:p>
          <a:p>
            <a:pPr marL="285750" indent="-285750">
              <a:buFont typeface="Wingdings" panose="05000000000000000000" charset="0"/>
              <a:buChar char="o"/>
            </a:pPr>
            <a:endParaRPr lang="en-US" altLang="en-US" b="1"/>
          </a:p>
          <a:p>
            <a:pPr marL="285750" indent="-285750">
              <a:buFont typeface="Wingdings" panose="05000000000000000000" charset="0"/>
              <a:buChar char="o"/>
            </a:pPr>
            <a:r>
              <a:rPr lang="en-US" altLang="en-US" b="1"/>
              <a:t>SR protocol accepts the out of order frames.</a:t>
            </a:r>
            <a:endParaRPr lang="en-US" altLang="en-US" b="1"/>
          </a:p>
          <a:p>
            <a:pPr marL="285750" indent="-285750">
              <a:buFont typeface="Wingdings" panose="05000000000000000000" charset="0"/>
              <a:buChar char="o"/>
            </a:pPr>
            <a:endParaRPr lang="en-US" altLang="en-US" b="1"/>
          </a:p>
          <a:p>
            <a:pPr marL="285750" indent="-285750">
              <a:buFont typeface="Wingdings" panose="05000000000000000000" charset="0"/>
              <a:buChar char="o"/>
            </a:pPr>
            <a:r>
              <a:rPr lang="en-US" altLang="en-US" b="1"/>
              <a:t>SR protocol requires sorting at the receiver’s side.</a:t>
            </a:r>
            <a:endParaRPr lang="en-US" altLang="en-US" b="1"/>
          </a:p>
          <a:p>
            <a:pPr marL="285750" indent="-285750">
              <a:buFont typeface="Wingdings" panose="05000000000000000000" charset="0"/>
              <a:buChar char="o"/>
            </a:pPr>
            <a:endParaRPr lang="en-US" altLang="en-US" b="1"/>
          </a:p>
          <a:p>
            <a:pPr marL="285750" indent="-285750">
              <a:buFont typeface="Wingdings" panose="05000000000000000000" charset="0"/>
              <a:buChar char="o"/>
            </a:pPr>
            <a:r>
              <a:rPr lang="en-US" altLang="en-US" b="1"/>
              <a:t>SR protocol leads to retransmission of lost frames after expiry of time out timer.</a:t>
            </a:r>
            <a:endParaRPr lang="en-US"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609600" y="762000"/>
            <a:ext cx="7134225" cy="2143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457200" y="609600"/>
            <a:ext cx="8348345" cy="37534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685800" y="762000"/>
            <a:ext cx="8312150" cy="1914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4644" y="909319"/>
            <a:ext cx="8389111" cy="1230630"/>
          </a:xfrm>
        </p:spPr>
        <p:txBody>
          <a:bodyPr/>
          <a:p>
            <a:r>
              <a:rPr lang="en-US" altLang="en-US"/>
              <a:t>Stop and Wait Protocol-</a:t>
            </a:r>
            <a:br>
              <a:rPr lang="en-US" altLang="en-US"/>
            </a:br>
            <a:r>
              <a:rPr lang="en-US" altLang="en-US"/>
              <a:t> </a:t>
            </a:r>
            <a:endParaRPr lang="en-US" altLang="en-US"/>
          </a:p>
        </p:txBody>
      </p:sp>
      <p:sp>
        <p:nvSpPr>
          <p:cNvPr id="5" name="Text Box 4"/>
          <p:cNvSpPr txBox="1"/>
          <p:nvPr/>
        </p:nvSpPr>
        <p:spPr>
          <a:xfrm>
            <a:off x="864235" y="1942465"/>
            <a:ext cx="8708390" cy="1476375"/>
          </a:xfrm>
          <a:prstGeom prst="rect">
            <a:avLst/>
          </a:prstGeom>
          <a:noFill/>
        </p:spPr>
        <p:txBody>
          <a:bodyPr wrap="square" rtlCol="0">
            <a:spAutoFit/>
          </a:bodyPr>
          <a:p>
            <a:pPr marL="0" indent="0">
              <a:buFont typeface="Arial" panose="020B0604020202020204" pitchFamily="34" charset="0"/>
              <a:buNone/>
            </a:pPr>
            <a:r>
              <a:rPr lang="en-US" altLang="en-US"/>
              <a:t>In stop and wait protocol,</a:t>
            </a:r>
            <a:endParaRPr lang="en-US" altLang="en-US"/>
          </a:p>
          <a:p>
            <a:endParaRPr lang="en-US" altLang="en-US"/>
          </a:p>
          <a:p>
            <a:pPr marL="285750" indent="-285750">
              <a:buFont typeface="Arial" panose="020B0604020202020204" pitchFamily="34" charset="0"/>
              <a:buChar char="•"/>
            </a:pPr>
            <a:r>
              <a:rPr lang="en-US" altLang="en-US"/>
              <a:t>Sender sends one data packet and then waits for its acknowledgement.</a:t>
            </a:r>
            <a:endParaRPr lang="en-US" altLang="en-US"/>
          </a:p>
          <a:p>
            <a:pPr marL="285750" indent="-285750">
              <a:buFont typeface="Arial" panose="020B0604020202020204" pitchFamily="34" charset="0"/>
              <a:buChar char="•"/>
            </a:pPr>
            <a:r>
              <a:rPr lang="en-US" altLang="en-US"/>
              <a:t>Sender sends the next packet only after it receives the acknowledgement for the previous packet.</a:t>
            </a:r>
            <a:endParaRPr lang="en-US" altLang="en-US"/>
          </a:p>
        </p:txBody>
      </p:sp>
      <p:pic>
        <p:nvPicPr>
          <p:cNvPr id="6" name="Picture 5"/>
          <p:cNvPicPr>
            <a:picLocks noChangeAspect="1"/>
          </p:cNvPicPr>
          <p:nvPr/>
        </p:nvPicPr>
        <p:blipFill>
          <a:blip r:embed="rId1"/>
          <a:stretch>
            <a:fillRect/>
          </a:stretch>
        </p:blipFill>
        <p:spPr>
          <a:xfrm>
            <a:off x="3581400" y="3276600"/>
            <a:ext cx="2800350" cy="4143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29005" y="520065"/>
            <a:ext cx="8477885" cy="3138170"/>
          </a:xfrm>
          <a:prstGeom prst="rect">
            <a:avLst/>
          </a:prstGeom>
          <a:noFill/>
        </p:spPr>
        <p:txBody>
          <a:bodyPr wrap="square" rtlCol="0">
            <a:spAutoFit/>
          </a:bodyPr>
          <a:p>
            <a:pPr marL="285750" indent="-285750">
              <a:buFont typeface="Wingdings" panose="05000000000000000000" charset="0"/>
              <a:buChar char="o"/>
            </a:pPr>
            <a:r>
              <a:rPr lang="en-US" altLang="en-US"/>
              <a:t>The main problem faced by the Stop and Wait protocol is the occurrence of deadlock due to-</a:t>
            </a:r>
            <a:endParaRPr lang="en-US" altLang="en-US"/>
          </a:p>
          <a:p>
            <a:endParaRPr lang="en-US" altLang="en-US"/>
          </a:p>
          <a:p>
            <a:pPr marL="285750" indent="-285750">
              <a:buFont typeface="Arial" panose="020B0604020202020204" pitchFamily="34" charset="0"/>
              <a:buChar char="•"/>
            </a:pPr>
            <a:r>
              <a:rPr lang="en-US" altLang="en-US"/>
              <a:t>Loss of data packet</a:t>
            </a:r>
            <a:endParaRPr lang="en-US" altLang="en-US"/>
          </a:p>
          <a:p>
            <a:pPr marL="285750" indent="-285750">
              <a:buFont typeface="Arial" panose="020B0604020202020204" pitchFamily="34" charset="0"/>
              <a:buChar char="•"/>
            </a:pPr>
            <a:r>
              <a:rPr lang="en-US" altLang="en-US"/>
              <a:t>Loss of acknowledgement</a:t>
            </a:r>
            <a:endParaRPr lang="en-US" altLang="en-US"/>
          </a:p>
          <a:p>
            <a:pPr marL="285750" indent="-285750">
              <a:buFont typeface="Arial" panose="020B0604020202020204" pitchFamily="34" charset="0"/>
              <a:buChar char="•"/>
            </a:pPr>
            <a:endParaRPr lang="en-US" altLang="en-US"/>
          </a:p>
          <a:p>
            <a:pPr marL="285750" indent="-285750">
              <a:buFont typeface="Wingdings" panose="05000000000000000000" charset="0"/>
              <a:buChar char="o"/>
            </a:pPr>
            <a:r>
              <a:rPr lang="en-US" altLang="en-US"/>
              <a:t>Stop and Wait ARQ is an improved and modified version of Stop and Wait protocol.</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Stop and wait ARQ includes the following three extra elements.</a:t>
            </a:r>
            <a:endParaRPr lang="en-US" altLang="en-US"/>
          </a:p>
          <a:p>
            <a:pPr marL="0" indent="0">
              <a:buFont typeface="Wingdings" panose="05000000000000000000" charset="0"/>
              <a:buNone/>
            </a:pPr>
            <a:endParaRPr lang="en-US" altLang="en-US"/>
          </a:p>
        </p:txBody>
      </p:sp>
      <p:pic>
        <p:nvPicPr>
          <p:cNvPr id="6" name="Picture 5"/>
          <p:cNvPicPr>
            <a:picLocks noChangeAspect="1"/>
          </p:cNvPicPr>
          <p:nvPr/>
        </p:nvPicPr>
        <p:blipFill>
          <a:blip r:embed="rId1"/>
          <a:stretch>
            <a:fillRect/>
          </a:stretch>
        </p:blipFill>
        <p:spPr>
          <a:xfrm>
            <a:off x="1394460" y="3962400"/>
            <a:ext cx="6600825" cy="1952625"/>
          </a:xfrm>
          <a:prstGeom prst="rect">
            <a:avLst/>
          </a:prstGeom>
        </p:spPr>
      </p:pic>
      <p:sp>
        <p:nvSpPr>
          <p:cNvPr id="7" name="Text Box 6"/>
          <p:cNvSpPr txBox="1"/>
          <p:nvPr/>
        </p:nvSpPr>
        <p:spPr>
          <a:xfrm>
            <a:off x="1125220" y="6388100"/>
            <a:ext cx="7789545" cy="1198880"/>
          </a:xfrm>
          <a:prstGeom prst="rect">
            <a:avLst/>
          </a:prstGeom>
          <a:noFill/>
        </p:spPr>
        <p:txBody>
          <a:bodyPr wrap="square" rtlCol="0">
            <a:spAutoFit/>
          </a:bodyPr>
          <a:p>
            <a:pPr marL="285750" indent="-285750">
              <a:buFont typeface="Wingdings" panose="05000000000000000000" charset="0"/>
              <a:buChar char="o"/>
            </a:pPr>
            <a:r>
              <a:rPr lang="en-US" altLang="en-US"/>
              <a:t>Stop and wait ARQ is a one bit sliding window protocol where-</a:t>
            </a:r>
            <a:endParaRPr lang="en-US" altLang="en-US"/>
          </a:p>
          <a:p>
            <a:pPr marL="285750" indent="-285750">
              <a:buFont typeface="Wingdings" panose="05000000000000000000" charset="0"/>
              <a:buChar char="o"/>
            </a:pPr>
            <a:endParaRPr lang="en-US" altLang="en-US"/>
          </a:p>
          <a:p>
            <a:pPr marL="0" indent="0">
              <a:buFont typeface="Wingdings" panose="05000000000000000000" charset="0"/>
              <a:buNone/>
            </a:pPr>
            <a:r>
              <a:rPr lang="en-US" altLang="en-US"/>
              <a:t>Sender window size = 1</a:t>
            </a:r>
            <a:endParaRPr lang="en-US" altLang="en-US"/>
          </a:p>
          <a:p>
            <a:pPr marL="0" indent="0">
              <a:buFont typeface="Wingdings" panose="05000000000000000000" charset="0"/>
              <a:buNone/>
            </a:pPr>
            <a:r>
              <a:rPr lang="en-US" altLang="en-US"/>
              <a:t>Receiver window size = 1</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708660" y="675005"/>
            <a:ext cx="8369935" cy="2030095"/>
          </a:xfrm>
          <a:prstGeom prst="rect">
            <a:avLst/>
          </a:prstGeom>
          <a:noFill/>
        </p:spPr>
        <p:txBody>
          <a:bodyPr wrap="square" rtlCol="0">
            <a:spAutoFit/>
          </a:bodyPr>
          <a:p>
            <a:pPr marL="285750" indent="-285750">
              <a:buFont typeface="Wingdings" panose="05000000000000000000" charset="0"/>
              <a:buChar char="o"/>
            </a:pPr>
            <a:r>
              <a:rPr lang="en-US" altLang="en-US"/>
              <a:t>Thus, in stop and wait ARQ,</a:t>
            </a:r>
            <a:endParaRPr lang="en-US" altLang="en-US"/>
          </a:p>
          <a:p>
            <a:endParaRPr lang="en-US" altLang="en-US"/>
          </a:p>
          <a:p>
            <a:r>
              <a:rPr lang="en-US" altLang="en-US"/>
              <a:t>Minimum number of sequence numbers required</a:t>
            </a:r>
            <a:endParaRPr lang="en-US" altLang="en-US"/>
          </a:p>
          <a:p>
            <a:endParaRPr lang="en-US" altLang="en-US"/>
          </a:p>
          <a:p>
            <a:r>
              <a:rPr lang="en-US" altLang="en-US"/>
              <a:t>= Sender Window Size + Receiver Window Size</a:t>
            </a:r>
            <a:endParaRPr lang="en-US" altLang="en-US"/>
          </a:p>
          <a:p>
            <a:endParaRPr lang="en-US" altLang="en-US"/>
          </a:p>
          <a:p>
            <a:r>
              <a:rPr lang="en-US" altLang="en-US"/>
              <a:t>= 1 + 1 = 2</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644525" y="370205"/>
            <a:ext cx="9050655" cy="70827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381000" y="381000"/>
            <a:ext cx="8517890" cy="3028950"/>
          </a:xfrm>
          <a:prstGeom prst="rect">
            <a:avLst/>
          </a:prstGeom>
        </p:spPr>
      </p:pic>
      <p:pic>
        <p:nvPicPr>
          <p:cNvPr id="6" name="Picture 5"/>
          <p:cNvPicPr>
            <a:picLocks noChangeAspect="1"/>
          </p:cNvPicPr>
          <p:nvPr/>
        </p:nvPicPr>
        <p:blipFill>
          <a:blip r:embed="rId2"/>
          <a:stretch>
            <a:fillRect/>
          </a:stretch>
        </p:blipFill>
        <p:spPr>
          <a:xfrm>
            <a:off x="1676400" y="3505200"/>
            <a:ext cx="5362575" cy="4133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362585" y="203835"/>
            <a:ext cx="9435465" cy="7391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4644" y="909319"/>
            <a:ext cx="8389111" cy="615315"/>
          </a:xfrm>
        </p:spPr>
        <p:txBody>
          <a:bodyPr/>
          <a:p>
            <a:r>
              <a:rPr lang="en-US" altLang="en-US"/>
              <a:t>Go back N Protocol-</a:t>
            </a:r>
            <a:endParaRPr lang="en-US" altLang="en-US"/>
          </a:p>
        </p:txBody>
      </p:sp>
      <p:sp>
        <p:nvSpPr>
          <p:cNvPr id="5" name="Text Box 4"/>
          <p:cNvSpPr txBox="1"/>
          <p:nvPr/>
        </p:nvSpPr>
        <p:spPr>
          <a:xfrm>
            <a:off x="1112520" y="1929765"/>
            <a:ext cx="8298815" cy="4799965"/>
          </a:xfrm>
          <a:prstGeom prst="rect">
            <a:avLst/>
          </a:prstGeom>
          <a:noFill/>
        </p:spPr>
        <p:txBody>
          <a:bodyPr wrap="square" rtlCol="0">
            <a:spAutoFit/>
          </a:bodyPr>
          <a:p>
            <a:pPr marL="285750" indent="-285750">
              <a:buFont typeface="Wingdings" panose="05000000000000000000" charset="0"/>
              <a:buChar char="o"/>
            </a:pPr>
            <a:r>
              <a:rPr lang="en-US" altLang="en-US"/>
              <a:t>Go back N protocol is an implementation of a sliding window protocol.</a:t>
            </a:r>
            <a:endParaRPr lang="en-US" altLang="en-US"/>
          </a:p>
          <a:p>
            <a:endParaRPr lang="en-US" altLang="en-US"/>
          </a:p>
          <a:p>
            <a:pPr marL="285750" indent="-285750">
              <a:buFont typeface="Wingdings" panose="05000000000000000000" charset="0"/>
              <a:buChar char="o"/>
            </a:pPr>
            <a:r>
              <a:rPr lang="en-US" altLang="en-US"/>
              <a:t>The features and working of this protocol are explained in the following points-</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In Go back N, sender window size is N and receiver window size is always 1.</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Sender window size = N. Example in Go back 10, sender window size will be 10. Receiver window size is always 1 for any value of N.</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Go back N uses cumulative acknowledgements.</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Go back N may use independent acknowledgements too.</a:t>
            </a:r>
            <a:endParaRPr lang="en-US" altLang="en-US"/>
          </a:p>
          <a:p>
            <a:pPr marL="285750" indent="-285750">
              <a:buFont typeface="Wingdings" panose="05000000000000000000" charset="0"/>
              <a:buChar char="o"/>
            </a:pPr>
            <a:endParaRPr lang="en-US" altLang="en-US"/>
          </a:p>
          <a:p>
            <a:pPr marL="285750" indent="-285750">
              <a:buFont typeface="Wingdings" panose="05000000000000000000" charset="0"/>
              <a:buChar char="o"/>
            </a:pPr>
            <a:r>
              <a:rPr lang="en-US" altLang="en-US"/>
              <a:t>Go back N does not accept out of order frames and silently discards them.</a:t>
            </a:r>
            <a:endParaRPr lang="en-US" altLang="en-US"/>
          </a:p>
          <a:p>
            <a:pPr marL="285750" indent="-285750">
              <a:buFont typeface="Wingdings" panose="05000000000000000000" charset="0"/>
              <a:buChar char="o"/>
            </a:pPr>
            <a:endParaRPr lang="en-US" altLang="en-US"/>
          </a:p>
          <a:p>
            <a:pPr marL="0" indent="0">
              <a:buFont typeface="Wingdings" panose="05000000000000000000" charset="0"/>
              <a:buNone/>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82880" y="601345"/>
            <a:ext cx="9463405" cy="4431030"/>
          </a:xfrm>
          <a:prstGeom prst="rect">
            <a:avLst/>
          </a:prstGeom>
        </p:spPr>
        <p:txBody>
          <a:bodyPr wrap="square">
            <a:spAutoFit/>
          </a:bodyPr>
          <a:p>
            <a:pPr marL="0" indent="0" algn="l" fontAlgn="base">
              <a:spcBef>
                <a:spcPct val="0"/>
              </a:spcBef>
              <a:spcAft>
                <a:spcPct val="0"/>
              </a:spcAft>
            </a:pPr>
            <a:r>
              <a:rPr lang="en-US" altLang="zh-CN" sz="2100" b="1" i="0">
                <a:solidFill>
                  <a:srgbClr val="273239"/>
                </a:solidFill>
                <a:latin typeface="Nunito"/>
                <a:ea typeface="Nunito"/>
              </a:rPr>
              <a:t>Working of GB-N Protocol</a:t>
            </a:r>
            <a:endParaRPr lang="en-US" altLang="zh-CN" sz="2100" b="1" i="0">
              <a:solidFill>
                <a:srgbClr val="273239"/>
              </a:solidFill>
              <a:latin typeface="Nunito"/>
              <a:ea typeface="Nunito"/>
            </a:endParaRPr>
          </a:p>
          <a:p>
            <a:pPr marL="0" indent="0" algn="l" fontAlgn="base">
              <a:spcBef>
                <a:spcPct val="0"/>
              </a:spcBef>
              <a:spcAft>
                <a:spcPct val="0"/>
              </a:spcAft>
            </a:pPr>
            <a:endParaRPr lang="en-US" altLang="zh-CN" sz="2100" b="1" i="0">
              <a:solidFill>
                <a:srgbClr val="273239"/>
              </a:solidFill>
              <a:latin typeface="Nunito"/>
              <a:ea typeface="Nunito"/>
            </a:endParaRPr>
          </a:p>
          <a:p>
            <a:pPr marL="285750" indent="-285750" algn="just" fontAlgn="base">
              <a:spcBef>
                <a:spcPct val="0"/>
              </a:spcBef>
              <a:spcAft>
                <a:spcPct val="0"/>
              </a:spcAft>
              <a:buFont typeface="Arial" panose="020B0604020202020204" pitchFamily="34" charset="0"/>
              <a:buChar char="•"/>
            </a:pPr>
            <a:r>
              <a:rPr lang="en-US" altLang="zh-CN" sz="1600" b="0" i="0">
                <a:solidFill>
                  <a:srgbClr val="273239"/>
                </a:solidFill>
                <a:latin typeface="Nunito"/>
                <a:ea typeface="Nunito"/>
              </a:rPr>
              <a:t>Now what exactly happens in GBN, we will explain with a help of example. Consider the diagram given below. We have sender window size of 4. Assume that we have lots of sequence numbers just for the sake of explanation. Now the sender has sent the packets 0, 1, 2 and 3. After acknowledging the packets 0 and 1, receiver is now expecting packet 2 and sender window has also slided to further transmit the packets 4 and 5. Now suppose the packet 2 is lost in the network, Receiver will discard all the packets which sender has transmitted after packet 2 as it is expecting sequence number of 2</a:t>
            </a:r>
            <a:endParaRPr lang="en-US" altLang="zh-CN" sz="1600" b="0" i="0">
              <a:solidFill>
                <a:srgbClr val="273239"/>
              </a:solidFill>
              <a:latin typeface="Nunito"/>
              <a:ea typeface="Nunito"/>
            </a:endParaRPr>
          </a:p>
          <a:p>
            <a:pPr marL="0" indent="0" algn="just" fontAlgn="base">
              <a:spcBef>
                <a:spcPct val="0"/>
              </a:spcBef>
              <a:spcAft>
                <a:spcPct val="0"/>
              </a:spcAft>
              <a:buFont typeface="Arial" panose="020B0604020202020204" pitchFamily="34" charset="0"/>
              <a:buNone/>
            </a:pPr>
            <a:endParaRPr lang="en-US" altLang="zh-CN" sz="1600" b="0" i="0">
              <a:solidFill>
                <a:srgbClr val="273239"/>
              </a:solidFill>
              <a:latin typeface="Nunito"/>
              <a:ea typeface="Nunito"/>
            </a:endParaRPr>
          </a:p>
          <a:p>
            <a:pPr marL="285750" indent="-285750" algn="just" fontAlgn="base">
              <a:spcBef>
                <a:spcPct val="0"/>
              </a:spcBef>
              <a:spcAft>
                <a:spcPct val="0"/>
              </a:spcAft>
              <a:buFont typeface="Arial" panose="020B0604020202020204" pitchFamily="34" charset="0"/>
              <a:buChar char="•"/>
            </a:pPr>
            <a:r>
              <a:rPr lang="en-US" altLang="zh-CN" sz="1600" b="0" i="0">
                <a:solidFill>
                  <a:srgbClr val="273239"/>
                </a:solidFill>
                <a:latin typeface="Nunito"/>
                <a:ea typeface="Nunito"/>
              </a:rPr>
              <a:t>On the sender side for every packet send there is a time out timer which will expire for packet number 2. Now from the last transmitted packet 5 sender will go back to the packet number 2 in the current window and transmit all the packets till packet number 5. That’s why it is called Go Back N. Go back means sender has to go back N places from the last transmitted packet in the unacknowledged window and not from the point where the packet is lost.</a:t>
            </a:r>
            <a:endParaRPr lang="en-US" altLang="zh-CN" sz="1600" b="0" i="0">
              <a:solidFill>
                <a:srgbClr val="273239"/>
              </a:solidFill>
              <a:latin typeface="Nunito"/>
              <a:ea typeface="Nun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2998</Words>
  <Application>WPS Presentation</Application>
  <PresentationFormat>On-screen Show (4:3)</PresentationFormat>
  <Paragraphs>82</Paragraphs>
  <Slides>16</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SimSun</vt:lpstr>
      <vt:lpstr>Wingdings</vt:lpstr>
      <vt:lpstr>Comic Sans MS</vt:lpstr>
      <vt:lpstr>Arial MT</vt:lpstr>
      <vt:lpstr>Arial</vt:lpstr>
      <vt:lpstr>Segoe UI Symbol</vt:lpstr>
      <vt:lpstr>MS Gothic</vt:lpstr>
      <vt:lpstr>Times New Roman</vt:lpstr>
      <vt:lpstr>Courier New</vt:lpstr>
      <vt:lpstr>Microsoft YaHei</vt:lpstr>
      <vt:lpstr>Arial Unicode MS</vt:lpstr>
      <vt:lpstr>Calibri</vt:lpstr>
      <vt:lpstr>Symbol</vt:lpstr>
      <vt:lpstr>Wingdings</vt:lpstr>
      <vt:lpstr>Arimo</vt:lpstr>
      <vt:lpstr>Segoe Print</vt:lpstr>
      <vt:lpstr>Roboto Condensed</vt:lpstr>
      <vt:lpstr>Nunito</vt:lpstr>
      <vt:lpstr>Office Theme</vt:lpstr>
      <vt:lpstr>Chapter 3 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outline</dc:title>
  <dc:creator/>
  <cp:lastModifiedBy>google1597420859</cp:lastModifiedBy>
  <cp:revision>3</cp:revision>
  <dcterms:created xsi:type="dcterms:W3CDTF">2025-01-03T03:56:46Z</dcterms:created>
  <dcterms:modified xsi:type="dcterms:W3CDTF">2025-01-03T04:40:24Z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2008-01-12T05:30:00Z</vt:filetime>
  </property>
  <property fmtid="{D5CDD505-2E9C-101B-9397-08002B2CF9AE}" pid="3" name="LastSaved">
    <vt:filetime>2025-01-03T05:30:00Z</vt:filetime>
  </property>
  <property fmtid="{D5CDD505-2E9C-101B-9397-08002B2CF9AE}" pid="4" name="Producer">
    <vt:lpwstr>Acrobat Distiller 4.0 for Windows</vt:lpwstr>
  </property>
  <property fmtid="{D5CDD505-2E9C-101B-9397-08002B2CF9AE}" pid="5" name="ICV">
    <vt:lpwstr>992F49400EC74AAA870E78D6C8DD9CA9_13</vt:lpwstr>
  </property>
  <property fmtid="{D5CDD505-2E9C-101B-9397-08002B2CF9AE}" pid="6" name="KSOProductBuildVer">
    <vt:lpwstr>1033-12.2.0.19805</vt:lpwstr>
  </property>
</Properties>
</file>