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67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950970" y="3759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dirty="0">
                <a:sym typeface="+mn-ea"/>
              </a:rPr>
              <a:t>Error Detection</a:t>
            </a:r>
            <a:endParaRPr lang="en-US" dirty="0"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67690" y="962660"/>
            <a:ext cx="11250295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sz="2800" dirty="0">
                <a:sym typeface="+mn-ea"/>
              </a:rPr>
              <a:t>Error are likely to occur even when there is a sufficient SNR to provide a low bit error rate</a:t>
            </a:r>
            <a:endParaRPr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 dirty="0">
                <a:sym typeface="+mn-ea"/>
              </a:rPr>
              <a:t>To control error and improve the reliability of a communication line, first we must be able to detect the errors</a:t>
            </a:r>
            <a:endParaRPr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sz="2800" dirty="0">
                <a:sym typeface="+mn-ea"/>
              </a:rPr>
              <a:t>CRC one of the best techniques to detect the error</a:t>
            </a:r>
            <a:endParaRPr lang="en-US" sz="2800" dirty="0"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385" y="508635"/>
            <a:ext cx="9467850" cy="4994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260985"/>
            <a:ext cx="11067415" cy="6404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960" y="720090"/>
            <a:ext cx="8238490" cy="9486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dirty="0"/>
              <a:t>Types of Error</a:t>
            </a:r>
            <a:endParaRPr dirty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b="1" i="1" dirty="0"/>
          </a:p>
          <a:p>
            <a:r>
              <a:rPr b="1" i="1" dirty="0"/>
              <a:t>Single Bit Error: </a:t>
            </a:r>
            <a:r>
              <a:rPr i="1" dirty="0"/>
              <a:t>In a single-bit error, only one bit in the data unit has changed</a:t>
            </a:r>
            <a:endParaRPr i="1" dirty="0"/>
          </a:p>
          <a:p>
            <a:endParaRPr i="1" dirty="0"/>
          </a:p>
          <a:p>
            <a:endParaRPr i="1" dirty="0"/>
          </a:p>
          <a:p>
            <a:endParaRPr i="1" dirty="0"/>
          </a:p>
          <a:p>
            <a:endParaRPr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12294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3886200"/>
            <a:ext cx="6507163" cy="1409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dirty="0"/>
              <a:t>Burst Error</a:t>
            </a:r>
            <a:endParaRPr dirty="0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3317" name="Content Placeholder 7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i="1" dirty="0"/>
              <a:t>A burst error means that 2 or more bits in the data unit have changed</a:t>
            </a:r>
            <a:endParaRPr i="1" dirty="0"/>
          </a:p>
          <a:p>
            <a:pPr>
              <a:buNone/>
            </a:pPr>
            <a:endParaRPr dirty="0"/>
          </a:p>
        </p:txBody>
      </p:sp>
      <p:pic>
        <p:nvPicPr>
          <p:cNvPr id="13318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0" y="2971800"/>
            <a:ext cx="6629400" cy="2901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8" name="Group 2"/>
          <p:cNvGrpSpPr/>
          <p:nvPr/>
        </p:nvGrpSpPr>
        <p:grpSpPr>
          <a:xfrm>
            <a:off x="1295400" y="409575"/>
            <a:ext cx="8686800" cy="6553200"/>
            <a:chOff x="0" y="96"/>
            <a:chExt cx="5472" cy="3840"/>
          </a:xfrm>
        </p:grpSpPr>
        <p:sp>
          <p:nvSpPr>
            <p:cNvPr id="14343" name="AutoShape 3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sz="2400" dirty="0">
                <a:latin typeface="Arial" panose="020B0604020202020204" pitchFamily="34" charset="0"/>
              </a:endParaRPr>
            </a:p>
          </p:txBody>
        </p:sp>
        <p:sp>
          <p:nvSpPr>
            <p:cNvPr id="14344" name="AutoShape 4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>
                <a:gd name="txL" fmla="*/ 0 w 7000"/>
                <a:gd name="txT" fmla="*/ 0 h 1000"/>
                <a:gd name="txR" fmla="*/ 3500 w 7000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rect l="txL" t="txT" r="txR" b="txB"/>
              <a:pathLst>
                <a:path w="7000" h="1000">
                  <a:moveTo>
                    <a:pt x="0" y="0"/>
                  </a:moveTo>
                  <a:lnTo>
                    <a:pt x="6007" y="0"/>
                  </a:lnTo>
                  <a:cubicBezTo>
                    <a:pt x="6284" y="0"/>
                    <a:pt x="6508" y="223"/>
                    <a:pt x="6508" y="500"/>
                  </a:cubicBezTo>
                  <a:cubicBezTo>
                    <a:pt x="6508" y="776"/>
                    <a:pt x="6284" y="999"/>
                    <a:pt x="6008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</a:ln>
          </p:spPr>
          <p:txBody>
            <a:bodyPr/>
            <a:p>
              <a:endParaRPr sz="2400" dirty="0">
                <a:latin typeface="Arial" panose="020B0604020202020204" pitchFamily="34" charset="0"/>
              </a:endParaRPr>
            </a:p>
          </p:txBody>
        </p:sp>
        <p:sp>
          <p:nvSpPr>
            <p:cNvPr id="14345" name="Line 5"/>
            <p:cNvSpPr/>
            <p:nvPr/>
          </p:nvSpPr>
          <p:spPr>
            <a:xfrm>
              <a:off x="0" y="768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3590" name="Text Box 6"/>
          <p:cNvSpPr txBox="1">
            <a:spLocks noChangeArrowheads="1"/>
          </p:cNvSpPr>
          <p:nvPr/>
        </p:nvSpPr>
        <p:spPr bwMode="auto">
          <a:xfrm>
            <a:off x="1752600" y="304800"/>
            <a:ext cx="2329180" cy="706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Detection</a:t>
            </a:r>
            <a:endParaRPr kumimoji="0" lang="en-US" sz="4000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3596" name="Rectangle 12"/>
          <p:cNvSpPr/>
          <p:nvPr/>
        </p:nvSpPr>
        <p:spPr>
          <a:xfrm>
            <a:off x="1524000" y="1676400"/>
            <a:ext cx="8915400" cy="35382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3200" b="1" dirty="0">
                <a:latin typeface="Arial" panose="020B0604020202020204" pitchFamily="34" charset="0"/>
              </a:rPr>
              <a:t>Redundancy:</a:t>
            </a:r>
            <a:r>
              <a:rPr sz="3200" b="1" i="1" dirty="0">
                <a:latin typeface="Arial" panose="020B0604020202020204" pitchFamily="34" charset="0"/>
              </a:rPr>
              <a:t> </a:t>
            </a:r>
            <a:r>
              <a:rPr sz="3200" i="1" dirty="0">
                <a:latin typeface="Arial" panose="020B0604020202020204" pitchFamily="34" charset="0"/>
              </a:rPr>
              <a:t>adding extra bits for detecting errors at the destination.</a:t>
            </a:r>
            <a:endParaRPr sz="3200" dirty="0">
              <a:latin typeface="Arial" panose="020B0604020202020204" pitchFamily="34" charset="0"/>
            </a:endParaRPr>
          </a:p>
          <a:p>
            <a:r>
              <a:rPr sz="3200" b="1" dirty="0">
                <a:latin typeface="Arial" panose="020B0604020202020204" pitchFamily="34" charset="0"/>
              </a:rPr>
              <a:t>- Parity Check:</a:t>
            </a:r>
            <a:r>
              <a:rPr sz="3200" i="1" dirty="0">
                <a:latin typeface="Arial" panose="020B0604020202020204" pitchFamily="34" charset="0"/>
              </a:rPr>
              <a:t> a parity bit is added to every   data unit so that the total number of 1s is even </a:t>
            </a:r>
            <a:br>
              <a:rPr sz="3200" i="1" dirty="0">
                <a:latin typeface="Arial" panose="020B0604020202020204" pitchFamily="34" charset="0"/>
              </a:rPr>
            </a:br>
            <a:r>
              <a:rPr sz="3200" i="1" dirty="0">
                <a:latin typeface="Arial" panose="020B0604020202020204" pitchFamily="34" charset="0"/>
              </a:rPr>
              <a:t>(or odd for odd-parity).</a:t>
            </a:r>
            <a:endParaRPr sz="3200" b="1" dirty="0">
              <a:latin typeface="Arial" panose="020B0604020202020204" pitchFamily="34" charset="0"/>
            </a:endParaRPr>
          </a:p>
          <a:p>
            <a:r>
              <a:rPr sz="3200" b="1" dirty="0">
                <a:latin typeface="Arial" panose="020B0604020202020204" pitchFamily="34" charset="0"/>
              </a:rPr>
              <a:t>- Cyclic Redundancy Check (CRC)</a:t>
            </a:r>
            <a:endParaRPr sz="3200" b="1" dirty="0">
              <a:latin typeface="Arial" panose="020B0604020202020204" pitchFamily="34" charset="0"/>
            </a:endParaRPr>
          </a:p>
          <a:p>
            <a:pPr>
              <a:buChar char="-"/>
            </a:pPr>
            <a:r>
              <a:rPr sz="3200" b="1" dirty="0">
                <a:latin typeface="Arial" panose="020B0604020202020204" pitchFamily="34" charset="0"/>
              </a:rPr>
              <a:t>Checksum</a:t>
            </a:r>
            <a:endParaRPr sz="3200" b="1" dirty="0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Data Link Layer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23596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>
                                            <p:txEl>
                                              <p:charRg st="71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23596">
                                            <p:txEl>
                                              <p:charRg st="71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>
                                            <p:txEl>
                                              <p:charRg st="195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323596">
                                            <p:txEl>
                                              <p:charRg st="195" end="2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96">
                                            <p:txEl>
                                              <p:charRg st="22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323596">
                                            <p:txEl>
                                              <p:charRg st="227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425" y="330200"/>
            <a:ext cx="10602595" cy="5546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" y="720725"/>
            <a:ext cx="9880600" cy="568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375" y="1036320"/>
            <a:ext cx="10808335" cy="4373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606425"/>
            <a:ext cx="9884410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50" y="720090"/>
            <a:ext cx="10153650" cy="4023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736</Words>
  <Application>WPS Presentation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Types of Error</vt:lpstr>
      <vt:lpstr>Burst Error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pankaj.mishra</cp:lastModifiedBy>
  <cp:revision>2</cp:revision>
  <dcterms:created xsi:type="dcterms:W3CDTF">2025-01-15T03:25:27Z</dcterms:created>
  <dcterms:modified xsi:type="dcterms:W3CDTF">2025-01-15T03:46:39Z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D8F9A2256989475BA5B98641EF14249B_13</vt:lpwstr>
  </property>
  <property fmtid="{D5CDD505-2E9C-101B-9397-08002B2CF9AE}" pid="3" name="KSOProductBuildVer">
    <vt:lpwstr>1033-12.2.0.19805</vt:lpwstr>
  </property>
</Properties>
</file>