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673" r:id="rId3"/>
    <p:sldId id="1010" r:id="rId5"/>
    <p:sldId id="1012" r:id="rId6"/>
    <p:sldId id="1073" r:id="rId7"/>
    <p:sldId id="1071" r:id="rId8"/>
    <p:sldId id="1072" r:id="rId9"/>
    <p:sldId id="1094" r:id="rId10"/>
    <p:sldId id="1096" r:id="rId11"/>
    <p:sldId id="1092" r:id="rId12"/>
    <p:sldId id="1097" r:id="rId13"/>
    <p:sldId id="1099" r:id="rId14"/>
    <p:sldId id="1098" r:id="rId15"/>
    <p:sldId id="1101" r:id="rId16"/>
    <p:sldId id="1100" r:id="rId17"/>
    <p:sldId id="1105" r:id="rId18"/>
    <p:sldId id="1106" r:id="rId19"/>
    <p:sldId id="1107" r:id="rId20"/>
    <p:sldId id="1108" r:id="rId21"/>
    <p:sldId id="1102" r:id="rId22"/>
  </p:sldIdLst>
  <p:sldSz cx="12188825"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B354"/>
    <a:srgbClr val="FFFDF7"/>
    <a:srgbClr val="FFF9E7"/>
    <a:srgbClr val="FC6200"/>
    <a:srgbClr val="F9CE63"/>
    <a:srgbClr val="FFFAEB"/>
    <a:srgbClr val="FFF9EB"/>
    <a:srgbClr val="A68750"/>
    <a:srgbClr val="FEF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0746" autoAdjust="0"/>
  </p:normalViewPr>
  <p:slideViewPr>
    <p:cSldViewPr showGuides="1">
      <p:cViewPr varScale="1">
        <p:scale>
          <a:sx n="63" d="100"/>
          <a:sy n="63" d="100"/>
        </p:scale>
        <p:origin x="800" y="56"/>
      </p:cViewPr>
      <p:guideLst>
        <p:guide orient="horz" pos="2160"/>
        <p:guide pos="288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8" tIns="46244" rIns="92488" bIns="46244" rtlCol="0"/>
          <a:lstStyle>
            <a:lvl1pPr algn="l">
              <a:defRPr sz="1200"/>
            </a:lvl1pPr>
          </a:lstStyle>
          <a:p>
            <a:endParaRPr lang="en-IN"/>
          </a:p>
        </p:txBody>
      </p:sp>
      <p:sp>
        <p:nvSpPr>
          <p:cNvPr id="3" name="Date Placeholder 2"/>
          <p:cNvSpPr>
            <a:spLocks noGrp="1"/>
          </p:cNvSpPr>
          <p:nvPr>
            <p:ph type="dt" sz="quarter" idx="1"/>
          </p:nvPr>
        </p:nvSpPr>
        <p:spPr>
          <a:xfrm>
            <a:off x="3936768" y="0"/>
            <a:ext cx="3011699" cy="461804"/>
          </a:xfrm>
          <a:prstGeom prst="rect">
            <a:avLst/>
          </a:prstGeom>
        </p:spPr>
        <p:txBody>
          <a:bodyPr vert="horz" lIns="92488" tIns="46244" rIns="92488" bIns="46244" rtlCol="0"/>
          <a:lstStyle>
            <a:lvl1pPr algn="r">
              <a:defRPr sz="1200"/>
            </a:lvl1pPr>
          </a:lstStyle>
          <a:p>
            <a:fld id="{8993AFFB-25CF-4EEB-8943-FD17D1B7D567}" type="datetimeFigureOut">
              <a:rPr lang="en-IN" smtClean="0"/>
            </a:fld>
            <a:endParaRPr lang="en-IN"/>
          </a:p>
        </p:txBody>
      </p:sp>
      <p:sp>
        <p:nvSpPr>
          <p:cNvPr id="4" name="Footer Placeholder 3"/>
          <p:cNvSpPr>
            <a:spLocks noGrp="1"/>
          </p:cNvSpPr>
          <p:nvPr>
            <p:ph type="ftr" sz="quarter" idx="2"/>
          </p:nvPr>
        </p:nvSpPr>
        <p:spPr>
          <a:xfrm>
            <a:off x="0" y="8772669"/>
            <a:ext cx="3011699" cy="461804"/>
          </a:xfrm>
          <a:prstGeom prst="rect">
            <a:avLst/>
          </a:prstGeom>
        </p:spPr>
        <p:txBody>
          <a:bodyPr vert="horz" lIns="92488" tIns="46244" rIns="92488" bIns="46244" rtlCol="0" anchor="b"/>
          <a:lstStyle>
            <a:lvl1pPr algn="l">
              <a:defRPr sz="1200"/>
            </a:lvl1pPr>
          </a:lstStyle>
          <a:p>
            <a:endParaRPr lang="en-IN"/>
          </a:p>
        </p:txBody>
      </p:sp>
      <p:sp>
        <p:nvSpPr>
          <p:cNvPr id="5" name="Slide Number Placeholder 4"/>
          <p:cNvSpPr>
            <a:spLocks noGrp="1"/>
          </p:cNvSpPr>
          <p:nvPr>
            <p:ph type="sldNum" sz="quarter" idx="3"/>
          </p:nvPr>
        </p:nvSpPr>
        <p:spPr>
          <a:xfrm>
            <a:off x="3936768" y="8772669"/>
            <a:ext cx="3011699" cy="461804"/>
          </a:xfrm>
          <a:prstGeom prst="rect">
            <a:avLst/>
          </a:prstGeom>
        </p:spPr>
        <p:txBody>
          <a:bodyPr vert="horz" lIns="92488" tIns="46244" rIns="92488" bIns="46244" rtlCol="0" anchor="b"/>
          <a:lstStyle>
            <a:lvl1pPr algn="r">
              <a:defRPr sz="1200"/>
            </a:lvl1pPr>
          </a:lstStyle>
          <a:p>
            <a:fld id="{EEF1DD19-2154-45E8-B3FA-69A2A377B695}"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8" tIns="46244" rIns="92488"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8" tIns="46244" rIns="92488" bIns="46244" rtlCol="0"/>
          <a:lstStyle>
            <a:lvl1pPr algn="r">
              <a:defRPr sz="1200"/>
            </a:lvl1pPr>
          </a:lstStyle>
          <a:p>
            <a:fld id="{4C8DC949-EA6B-4696-9C0B-211EA423D71D}" type="datetimeFigureOut">
              <a:rPr lang="en-US" smtClean="0"/>
            </a:fld>
            <a:endParaRPr lang="en-US"/>
          </a:p>
        </p:txBody>
      </p:sp>
      <p:sp>
        <p:nvSpPr>
          <p:cNvPr id="4" name="Slide Image Placeholder 3"/>
          <p:cNvSpPr>
            <a:spLocks noGrp="1" noRot="1" noChangeAspect="1"/>
          </p:cNvSpPr>
          <p:nvPr>
            <p:ph type="sldImg" idx="2"/>
          </p:nvPr>
        </p:nvSpPr>
        <p:spPr>
          <a:xfrm>
            <a:off x="398463" y="693738"/>
            <a:ext cx="6153150" cy="3462337"/>
          </a:xfrm>
          <a:prstGeom prst="rect">
            <a:avLst/>
          </a:prstGeom>
          <a:noFill/>
          <a:ln w="12700">
            <a:solidFill>
              <a:prstClr val="black"/>
            </a:solidFill>
          </a:ln>
        </p:spPr>
        <p:txBody>
          <a:bodyPr vert="horz" lIns="92488" tIns="46244" rIns="92488" bIns="46244" rtlCol="0" anchor="ctr"/>
          <a:lstStyle/>
          <a:p>
            <a:endParaRPr lang="en-US"/>
          </a:p>
        </p:txBody>
      </p:sp>
      <p:sp>
        <p:nvSpPr>
          <p:cNvPr id="5" name="Notes Placeholder 4"/>
          <p:cNvSpPr>
            <a:spLocks noGrp="1"/>
          </p:cNvSpPr>
          <p:nvPr>
            <p:ph type="body" sz="quarter" idx="3"/>
          </p:nvPr>
        </p:nvSpPr>
        <p:spPr>
          <a:xfrm>
            <a:off x="695008" y="4387135"/>
            <a:ext cx="5560060" cy="4156234"/>
          </a:xfrm>
          <a:prstGeom prst="rect">
            <a:avLst/>
          </a:prstGeom>
        </p:spPr>
        <p:txBody>
          <a:bodyPr vert="horz" lIns="92488" tIns="46244" rIns="92488" bIns="46244"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772669"/>
            <a:ext cx="3011699" cy="461804"/>
          </a:xfrm>
          <a:prstGeom prst="rect">
            <a:avLst/>
          </a:prstGeom>
        </p:spPr>
        <p:txBody>
          <a:bodyPr vert="horz" lIns="92488" tIns="46244" rIns="92488"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8" tIns="46244" rIns="92488" bIns="46244" rtlCol="0" anchor="b"/>
          <a:lstStyle>
            <a:lvl1pPr algn="r">
              <a:defRPr sz="1200"/>
            </a:lvl1pPr>
          </a:lstStyle>
          <a:p>
            <a:fld id="{BFBDE123-1258-4B56-9293-50B3DF68194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FBDE123-1258-4B56-9293-50B3DF6819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8"/>
            <a:ext cx="10512862"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633" y="4589463"/>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0593" y="1825625"/>
            <a:ext cx="5180251"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5"/>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69"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569" y="2505075"/>
            <a:ext cx="5156444"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838"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838" y="987425"/>
            <a:ext cx="6170593" cy="4873625"/>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5"/>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7982" y="6356350"/>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7548" y="6356350"/>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8" y="6356350"/>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240000" cy="8160000"/>
          </a:xfrm>
          <a:prstGeom prst="rect">
            <a:avLst/>
          </a:prstGeom>
        </p:spPr>
      </p:pic>
      <p:sp>
        <p:nvSpPr>
          <p:cNvPr id="4" name="Content Placeholder 2"/>
          <p:cNvSpPr>
            <a:spLocks noGrp="1"/>
          </p:cNvSpPr>
          <p:nvPr>
            <p:ph idx="4294967295"/>
          </p:nvPr>
        </p:nvSpPr>
        <p:spPr>
          <a:xfrm>
            <a:off x="-3175" y="1371600"/>
            <a:ext cx="12192000" cy="892175"/>
          </a:xfrm>
          <a:noFill/>
        </p:spPr>
        <p:txBody>
          <a:bodyPr>
            <a:noAutofit/>
          </a:bodyPr>
          <a:lstStyle/>
          <a:p>
            <a:pPr marL="0" indent="0">
              <a:buNone/>
            </a:pPr>
            <a:r>
              <a:rPr lang="en-US" sz="4400" b="1" dirty="0">
                <a:solidFill>
                  <a:srgbClr val="124F6B"/>
                </a:solidFill>
                <a:latin typeface="Times New Roman" panose="02020603050405020304" pitchFamily="18" charset="0"/>
                <a:cs typeface="Times New Roman" panose="02020603050405020304" pitchFamily="18" charset="0"/>
              </a:rPr>
              <a:t> </a:t>
            </a:r>
            <a:endParaRPr lang="en-US" sz="4400" b="1" dirty="0">
              <a:solidFill>
                <a:srgbClr val="124F6B"/>
              </a:solidFill>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t>
            </a:r>
            <a:r>
              <a:rPr lang="en-IN" altLang="en-US" sz="3600" dirty="0">
                <a:latin typeface="Times New Roman" panose="02020603050405020304" pitchFamily="18" charset="0"/>
                <a:cs typeface="Times New Roman" panose="02020603050405020304" pitchFamily="18" charset="0"/>
              </a:rPr>
              <a:t>Introduction to Terminologies of Computer Network Part - 01</a:t>
            </a:r>
            <a:endParaRPr lang="en-US" sz="3600" dirty="0">
              <a:latin typeface="Times New Roman" panose="02020603050405020304" pitchFamily="18" charset="0"/>
              <a:cs typeface="Times New Roman" panose="02020603050405020304" pitchFamily="18" charset="0"/>
            </a:endParaRPr>
          </a:p>
          <a:p>
            <a:pPr marL="0" indent="0" algn="r">
              <a:buNone/>
            </a:pPr>
            <a:endParaRPr lang="en-US" sz="3000" b="1" dirty="0">
              <a:latin typeface="Times New Roman" panose="02020603050405020304" pitchFamily="18" charset="0"/>
              <a:cs typeface="Times New Roman" panose="02020603050405020304" pitchFamily="18" charset="0"/>
            </a:endParaRPr>
          </a:p>
          <a:p>
            <a:pPr marL="0" indent="0" algn="r">
              <a:buNone/>
            </a:pPr>
            <a:endParaRPr lang="en-US" sz="30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3000" b="1" dirty="0">
                <a:solidFill>
                  <a:srgbClr val="124F6B"/>
                </a:solidFill>
                <a:latin typeface="Times New Roman" panose="02020603050405020304" pitchFamily="18" charset="0"/>
                <a:cs typeface="Times New Roman" panose="02020603050405020304" pitchFamily="18" charset="0"/>
              </a:rPr>
              <a:t>                                                                            </a:t>
            </a:r>
            <a:endParaRPr lang="en-US" sz="30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2800" b="1" dirty="0">
                <a:solidFill>
                  <a:srgbClr val="124F6B"/>
                </a:solidFill>
                <a:latin typeface="Times New Roman" panose="02020603050405020304" pitchFamily="18" charset="0"/>
                <a:cs typeface="Times New Roman" panose="02020603050405020304" pitchFamily="18" charset="0"/>
              </a:rPr>
              <a:t>                                                                                 </a:t>
            </a:r>
            <a:endParaRPr 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2800" b="1" dirty="0">
                <a:solidFill>
                  <a:srgbClr val="124F6B"/>
                </a:solidFill>
                <a:latin typeface="Times New Roman" panose="02020603050405020304" pitchFamily="18" charset="0"/>
                <a:cs typeface="Times New Roman" panose="02020603050405020304" pitchFamily="18" charset="0"/>
              </a:rPr>
              <a:t>                                                                                 By: </a:t>
            </a:r>
            <a:r>
              <a:rPr lang="en-IN" altLang="en-US" sz="2800" b="1" dirty="0">
                <a:solidFill>
                  <a:srgbClr val="124F6B"/>
                </a:solidFill>
                <a:latin typeface="Times New Roman" panose="02020603050405020304" pitchFamily="18" charset="0"/>
                <a:cs typeface="Times New Roman" panose="02020603050405020304" pitchFamily="18" charset="0"/>
              </a:rPr>
              <a:t>Pankaj Mishra</a:t>
            </a:r>
            <a:endParaRPr 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2800" b="1" dirty="0">
                <a:solidFill>
                  <a:srgbClr val="124F6B"/>
                </a:solidFill>
                <a:latin typeface="Times New Roman" panose="02020603050405020304" pitchFamily="18" charset="0"/>
                <a:cs typeface="Times New Roman" panose="02020603050405020304" pitchFamily="18" charset="0"/>
              </a:rPr>
              <a:t>                                                                                 </a:t>
            </a:r>
            <a:r>
              <a:rPr lang="en-IN" altLang="en-US" sz="2800" b="1" dirty="0">
                <a:solidFill>
                  <a:srgbClr val="124F6B"/>
                </a:solidFill>
                <a:latin typeface="Times New Roman" panose="02020603050405020304" pitchFamily="18" charset="0"/>
                <a:cs typeface="Times New Roman" panose="02020603050405020304" pitchFamily="18" charset="0"/>
              </a:rPr>
              <a:t>Assistant Professor</a:t>
            </a:r>
            <a:endParaRPr lang="en-IN" alt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IN" altLang="en-US" sz="2800" b="1" dirty="0">
                <a:solidFill>
                  <a:srgbClr val="124F6B"/>
                </a:solidFill>
                <a:latin typeface="Times New Roman" panose="02020603050405020304" pitchFamily="18" charset="0"/>
                <a:cs typeface="Times New Roman" panose="02020603050405020304" pitchFamily="18" charset="0"/>
              </a:rPr>
              <a:t>                                                                                 Dept. of CSE/IT</a:t>
            </a:r>
            <a:endParaRPr lang="en-IN" alt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IN" altLang="en-US" sz="2800" b="1" dirty="0">
                <a:solidFill>
                  <a:srgbClr val="124F6B"/>
                </a:solidFill>
                <a:latin typeface="Times New Roman" panose="02020603050405020304" pitchFamily="18" charset="0"/>
                <a:cs typeface="Times New Roman" panose="02020603050405020304" pitchFamily="18" charset="0"/>
              </a:rPr>
              <a:t>                                                                                 JIIT, Noida</a:t>
            </a:r>
            <a:endParaRPr lang="en-US" sz="2800" b="1" dirty="0">
              <a:solidFill>
                <a:srgbClr val="124F6B"/>
              </a:solidFill>
              <a:latin typeface="Times New Roman" panose="02020603050405020304" pitchFamily="18" charset="0"/>
              <a:cs typeface="Times New Roman" panose="02020603050405020304" pitchFamily="18" charset="0"/>
            </a:endParaRPr>
          </a:p>
          <a:p>
            <a:pPr marL="0" indent="0" algn="r">
              <a:buNone/>
            </a:pPr>
            <a:endParaRPr lang="en-US" sz="2800" b="1" dirty="0">
              <a:solidFill>
                <a:srgbClr val="124F6B"/>
              </a:solidFill>
              <a:latin typeface="Times New Roman" panose="02020603050405020304" pitchFamily="18" charset="0"/>
              <a:cs typeface="Times New Roman" panose="02020603050405020304" pitchFamily="18" charset="0"/>
            </a:endParaRPr>
          </a:p>
        </p:txBody>
      </p:sp>
      <p:sp>
        <p:nvSpPr>
          <p:cNvPr id="6" name="Rectangle: Rounded Corners 5"/>
          <p:cNvSpPr/>
          <p:nvPr/>
        </p:nvSpPr>
        <p:spPr>
          <a:xfrm>
            <a:off x="379412" y="27420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Computer Network and IoT</a:t>
            </a:r>
            <a:endParaRPr kumimoji="0" lang="en-IN" alt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79730" y="381000"/>
            <a:ext cx="11572875" cy="304609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Full-Duplex</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In full-duplex m</a:t>
            </a:r>
            <a:r>
              <a:rPr lang="en-IN" altLang="en-US" sz="2400">
                <a:latin typeface="Times New Roman" panose="02020603050405020304" pitchFamily="18" charset="0"/>
                <a:cs typeface="Times New Roman" panose="02020603050405020304" pitchFamily="18" charset="0"/>
              </a:rPr>
              <a:t>ode</a:t>
            </a:r>
            <a:r>
              <a:rPr lang="en-US" sz="2400">
                <a:latin typeface="Times New Roman" panose="02020603050405020304" pitchFamily="18" charset="0"/>
                <a:cs typeface="Times New Roman" panose="02020603050405020304" pitchFamily="18" charset="0"/>
              </a:rPr>
              <a:t> (als</a:t>
            </a:r>
            <a:r>
              <a:rPr lang="en-IN" altLang="en-US" sz="2400">
                <a:latin typeface="Times New Roman" panose="02020603050405020304" pitchFamily="18" charset="0"/>
                <a:cs typeface="Times New Roman" panose="02020603050405020304" pitchFamily="18" charset="0"/>
              </a:rPr>
              <a:t>o </a:t>
            </a:r>
            <a:r>
              <a:rPr lang="en-US" sz="2400">
                <a:latin typeface="Times New Roman" panose="02020603050405020304" pitchFamily="18" charset="0"/>
                <a:cs typeface="Times New Roman" panose="02020603050405020304" pitchFamily="18" charset="0"/>
              </a:rPr>
              <a:t>called duplex), both stations can transmit and receive</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simultaneously</a:t>
            </a:r>
            <a:r>
              <a:rPr lang="en-IN" altLang="en-US" sz="2400">
                <a:latin typeface="Times New Roman" panose="02020603050405020304" pitchFamily="18" charset="0"/>
                <a:cs typeface="Times New Roman" panose="02020603050405020304" pitchFamily="18" charset="0"/>
              </a:rPr>
              <a:t>.</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The full-duplex mode is like a two-way street with traffic flowing in both directions at the same time.</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One common example of full-duplex communication is the telephone network. When two people are communicating by a telephone line, both can talk and listen at the same time.</a:t>
            </a:r>
            <a:endParaRPr lang="en-IN" altLang="en-US" sz="24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380365" y="3855085"/>
            <a:ext cx="11419840" cy="2600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Network</a:t>
            </a:r>
            <a:r>
              <a:rPr lang="en-US"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379730" y="914400"/>
            <a:ext cx="11198225" cy="1198880"/>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A network is a set of devices (often referred to as nodes) connected by communication</a:t>
            </a:r>
            <a:endParaRPr 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links. A node can be a computer, printer, or any other device capable of sending and/or</a:t>
            </a:r>
            <a:endParaRPr 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receiving data generated by other nodes on the network.</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79070" y="224790"/>
            <a:ext cx="11653520" cy="6339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Network Criteria </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379730" y="914400"/>
            <a:ext cx="11198225" cy="4892675"/>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A network must be able to meet a certain number of criteria. The most important of</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these are performance, reliability, and security.</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400" b="1">
                <a:latin typeface="Times New Roman" panose="02020603050405020304" pitchFamily="18" charset="0"/>
                <a:cs typeface="Times New Roman" panose="02020603050405020304" pitchFamily="18" charset="0"/>
              </a:rPr>
              <a:t>Performance</a:t>
            </a:r>
            <a:endParaRPr 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Performance can be measured in many ways, including transit time and response time.Transit time is the amount of time required for a message to travel from one device to</a:t>
            </a:r>
            <a:r>
              <a:rPr lang="en-IN" altLang="en-US" sz="2400">
                <a:latin typeface="Times New Roman" panose="02020603050405020304" pitchFamily="18" charset="0"/>
                <a:cs typeface="Times New Roman" panose="02020603050405020304" pitchFamily="18" charset="0"/>
              </a:rPr>
              <a:t>  another. Response time is the elapsed time between an inquiry and a response. </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The performance of a network depends on a number of factors, including the number of users, the type of transmission medium, the capabilities of the connected hardware, and the efficiency of the software.</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8450" y="381000"/>
            <a:ext cx="11560810" cy="4154170"/>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rPr>
              <a:t>Reliability</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In addition to accuracy of delivery, network reliability is measured by the frequency of</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failure, the time it takes a link to recover from a failure, and the network's</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robustness in</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 catastrophe.</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Security</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Network security issues include protecting data from unauthorized access, protecting</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data from damage and development, and implementing policies and procedures for</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recovery</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from breaches and data losses.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Delays in Network</a:t>
            </a:r>
            <a:endParaRPr lang="en-IN" alt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379730" y="914400"/>
            <a:ext cx="11198225" cy="2306955"/>
          </a:xfrm>
          <a:prstGeom prst="rect">
            <a:avLst/>
          </a:prstGeom>
          <a:noFill/>
        </p:spPr>
        <p:txBody>
          <a:bodyPr wrap="square" rtlCol="0">
            <a:spAutoFit/>
          </a:bodyPr>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1. Transmission Delay: </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The time taken to transmit a packet from the host to the transmission medium is called Transmission delay. </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Let B bps is the bandwidth and L bit is the size of the data then transmission delay is, </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                                                        Tt = L/B</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59765" y="510540"/>
            <a:ext cx="10763250" cy="267652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2. Propagation delay:</a:t>
            </a:r>
            <a:r>
              <a:rPr lang="en-US"/>
              <a:t> </a:t>
            </a:r>
            <a:endParaRPr lang="en-US"/>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After the packet is transmitted to the transmission medium, it has to go through the medium to reach the destination. Hence the time taken by the last bit of the packet to reach the destination is called propagation delay.</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Tp = Distance / Velocity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66420" y="475615"/>
            <a:ext cx="11019790" cy="4154170"/>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3. Queueing delay: </a:t>
            </a:r>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Let the packet is received by the destination, the packet will not be processed by the destination immediately. It has to wait in a queue in something called a buffer. So the amount of time it waits in queue before being processed is called queueing delay.</a:t>
            </a:r>
            <a:r>
              <a:rPr lang="en-US"/>
              <a:t> </a:t>
            </a:r>
            <a:endParaRPr lang="en-US"/>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In general, we can’t calculate queueing delay because we don’t have any formula for that.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This delay depends upon the following factors:</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
            </a:pPr>
            <a:r>
              <a:rPr lang="en-US" sz="2400">
                <a:latin typeface="Times New Roman" panose="02020603050405020304" pitchFamily="18" charset="0"/>
                <a:cs typeface="Times New Roman" panose="02020603050405020304" pitchFamily="18" charset="0"/>
              </a:rPr>
              <a:t>If the size of the queue is large, the queuing delay will be huge. If the queue is empty there will be less or no delay.</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
            </a:pPr>
            <a:r>
              <a:rPr lang="en-US" sz="2400">
                <a:latin typeface="Times New Roman" panose="02020603050405020304" pitchFamily="18" charset="0"/>
                <a:cs typeface="Times New Roman" panose="02020603050405020304" pitchFamily="18" charset="0"/>
              </a:rPr>
              <a:t>If more packets are arriving in a short or no time interval, queuing delay will be large.</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
            </a:pPr>
            <a:r>
              <a:rPr lang="en-US" sz="2400">
                <a:latin typeface="Times New Roman" panose="02020603050405020304" pitchFamily="18" charset="0"/>
                <a:cs typeface="Times New Roman" panose="02020603050405020304" pitchFamily="18" charset="0"/>
              </a:rPr>
              <a:t>The less the number of servers/links, the greater is the queuing delay.</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03530" y="381000"/>
            <a:ext cx="11545570" cy="452310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4. Processing delay: </a:t>
            </a:r>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Now the packet will be taken for the processing which is called processing delay.</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Time is taken to process the data packet by the processor that is the time required by intermediate routers to decide where to forward the packet, update TTL, perform header checksum calculations.</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It also doesn’t have any formula since it depends upon the speed of the processor and the speed of the processor varies from computer to computer.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NOTE</a:t>
            </a:r>
            <a:endParaRPr lang="en-IN" alt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                           Ttotal = Tt + Tp + Tq + Tpro</a:t>
            </a:r>
            <a:endParaRPr lang="en-IN"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6095" y="2829560"/>
            <a:ext cx="6096000" cy="1198880"/>
          </a:xfrm>
          <a:prstGeom prst="rect">
            <a:avLst/>
          </a:prstGeom>
          <a:noFill/>
        </p:spPr>
        <p:txBody>
          <a:bodyPr wrap="square" rtlCol="0" anchor="t">
            <a:spAutoFit/>
          </a:bodyPr>
          <a:p>
            <a:pPr>
              <a:defRPr/>
            </a:pPr>
            <a:r>
              <a:rPr lang="en-US" sz="7200" b="1" dirty="0">
                <a:latin typeface="Times New Roman" panose="02020603050405020304" pitchFamily="18" charset="0"/>
                <a:cs typeface="Times New Roman" panose="02020603050405020304" pitchFamily="18" charset="0"/>
                <a:sym typeface="+mn-ea"/>
              </a:rPr>
              <a:t>Thank You</a:t>
            </a:r>
            <a:endParaRPr lang="en-US" sz="7200"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5240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Content</a:t>
            </a:r>
            <a:endParaRPr lang="en-IN" altLang="en-US" sz="3600"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1106170" y="1518920"/>
            <a:ext cx="6090285" cy="3784600"/>
          </a:xfrm>
          <a:prstGeom prst="rect">
            <a:avLst/>
          </a:prstGeom>
          <a:noFill/>
        </p:spPr>
        <p:txBody>
          <a:bodyPr wrap="square" rtlCol="0">
            <a:spAutoFit/>
          </a:bodyPr>
          <a:p>
            <a:pPr marL="285750" indent="-285750">
              <a:buFont typeface="Wingdings" panose="05000000000000000000" charset="0"/>
              <a:buChar char="v"/>
            </a:pPr>
            <a:r>
              <a:rPr lang="en-IN" altLang="en-US" sz="2800">
                <a:latin typeface="Times New Roman" panose="02020603050405020304" pitchFamily="18" charset="0"/>
                <a:cs typeface="Times New Roman" panose="02020603050405020304" pitchFamily="18" charset="0"/>
              </a:rPr>
              <a:t>Data Communication </a:t>
            </a:r>
            <a:endParaRPr lang="en-IN" altLang="en-US" sz="28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800">
                <a:latin typeface="Times New Roman" panose="02020603050405020304" pitchFamily="18" charset="0"/>
                <a:cs typeface="Times New Roman" panose="02020603050405020304" pitchFamily="18" charset="0"/>
              </a:rPr>
              <a:t>Components of Communication</a:t>
            </a:r>
            <a:endParaRPr lang="en-IN" altLang="en-US" sz="28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800">
                <a:latin typeface="Times New Roman" panose="02020603050405020304" pitchFamily="18" charset="0"/>
                <a:cs typeface="Times New Roman" panose="02020603050405020304" pitchFamily="18" charset="0"/>
              </a:rPr>
              <a:t>Data Flow Mode</a:t>
            </a:r>
            <a:endParaRPr lang="en-IN" altLang="en-US" sz="28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800">
                <a:latin typeface="Times New Roman" panose="02020603050405020304" pitchFamily="18" charset="0"/>
                <a:cs typeface="Times New Roman" panose="02020603050405020304" pitchFamily="18" charset="0"/>
              </a:rPr>
              <a:t>Network</a:t>
            </a:r>
            <a:endParaRPr lang="en-IN" altLang="en-US" sz="28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800">
                <a:latin typeface="Times New Roman" panose="02020603050405020304" pitchFamily="18" charset="0"/>
                <a:cs typeface="Times New Roman" panose="02020603050405020304" pitchFamily="18" charset="0"/>
              </a:rPr>
              <a:t>Network Criteria</a:t>
            </a:r>
            <a:endParaRPr lang="en-IN" altLang="en-US" sz="28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800">
                <a:latin typeface="Times New Roman" panose="02020603050405020304" pitchFamily="18" charset="0"/>
                <a:cs typeface="Times New Roman" panose="02020603050405020304" pitchFamily="18" charset="0"/>
              </a:rPr>
              <a:t>Delays in Network</a:t>
            </a:r>
            <a:endParaRPr lang="en-IN" altLang="en-US"/>
          </a:p>
          <a:p>
            <a:pPr indent="0">
              <a:buFont typeface="Wingdings" panose="05000000000000000000" charset="0"/>
              <a:buNone/>
            </a:pPr>
            <a:endParaRPr lang="en-IN" altLang="en-US"/>
          </a:p>
          <a:p>
            <a:pPr marL="285750" indent="-285750">
              <a:buFont typeface="Wingdings" panose="05000000000000000000" charset="0"/>
              <a:buChar char="v"/>
            </a:pPr>
            <a:endParaRPr lang="en-IN" altLang="en-US"/>
          </a:p>
          <a:p>
            <a:pPr marL="285750" indent="-285750">
              <a:buFont typeface="Wingdings" panose="05000000000000000000" charset="0"/>
              <a:buChar char="v"/>
            </a:pPr>
            <a:endParaRPr lang="en-IN" altLang="en-US"/>
          </a:p>
          <a:p>
            <a:pPr marL="285750" indent="-285750">
              <a:buFont typeface="Wingdings" panose="05000000000000000000" charset="0"/>
              <a:buChar char="v"/>
            </a:pP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3" y="1066800"/>
            <a:ext cx="11658599" cy="5659120"/>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we communicate, we are sharing information. This sharing can be local or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remote. </a:t>
            </a:r>
            <a:r>
              <a:rPr lang="en-IN" alt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ocal communication usually occurs face to face, while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remote communication takes place over distance. The term telecommunication, which</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includes telephony, telegraphy, and television, means communication at a distance (tele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Greek for "far").</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communications are the exchange of data between two devices via some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form of transmission medium such as a wire cable.</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effectiveness</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 data communications system depends on four fundamental characteristics:</a:t>
            </a:r>
            <a:endParaRPr lang="en-US" sz="2400" dirty="0">
              <a:latin typeface="Times New Roman" panose="02020603050405020304" pitchFamily="18" charset="0"/>
              <a:cs typeface="Times New Roman" panose="02020603050405020304" pitchFamily="18" charset="0"/>
            </a:endParaRPr>
          </a:p>
        </p:txBody>
      </p:sp>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Data Communication</a:t>
            </a:r>
            <a:endParaRPr lang="en-IN" alt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813" y="304800"/>
            <a:ext cx="11658599" cy="5659120"/>
          </a:xfrm>
        </p:spPr>
        <p:txBody>
          <a:bodyPr>
            <a:noAutofit/>
          </a:bodyPr>
          <a:lstStyle/>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Delivery. The system must deliver data to the correct destination. Data must be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received by the intended device or user and only by that device or user.</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Accuracy. The system must deliver the data accurately. Data that have been</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altered in transmission and left uncorrected are unusable.</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Timeliness. The system must deliver data in a timely manner. Data delivered late are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useless. In the case of video and audio, timely delivery means delivering data as</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they are produced, in the same order that they are produced, and without significant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delay. This kind of delivery is called real-time transmission.</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5930" y="228600"/>
            <a:ext cx="11329670" cy="2306955"/>
          </a:xfrm>
          <a:prstGeom prst="rect">
            <a:avLst/>
          </a:prstGeom>
          <a:noFill/>
        </p:spPr>
        <p:txBody>
          <a:bodyPr wrap="square" rtlCol="0" anchor="t">
            <a:spAutoFit/>
          </a:bodyPr>
          <a:p>
            <a:pPr indent="0" algn="just">
              <a:lnSpc>
                <a:spcPct val="150000"/>
              </a:lnSpc>
              <a:buFont typeface="+mj-lt"/>
              <a:buNone/>
            </a:pPr>
            <a:r>
              <a:rPr lang="en-IN" altLang="en-US" sz="2400" dirty="0">
                <a:latin typeface="Times New Roman" panose="02020603050405020304" pitchFamily="18" charset="0"/>
                <a:cs typeface="Times New Roman" panose="02020603050405020304" pitchFamily="18" charset="0"/>
                <a:sym typeface="+mn-ea"/>
              </a:rPr>
              <a:t>4. </a:t>
            </a:r>
            <a:r>
              <a:rPr lang="en-US" sz="2400" dirty="0">
                <a:latin typeface="Times New Roman" panose="02020603050405020304" pitchFamily="18" charset="0"/>
                <a:cs typeface="Times New Roman" panose="02020603050405020304" pitchFamily="18" charset="0"/>
                <a:sym typeface="+mn-ea"/>
              </a:rPr>
              <a:t>Jitter. Jitter refers to the variation in the packet arrival time. It is the uneven delay in</a:t>
            </a:r>
            <a:r>
              <a:rPr lang="en-IN" alt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the delivery of audio or video packets. For example, let us assume that video packets</a:t>
            </a:r>
            <a:r>
              <a:rPr lang="en-IN" alt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are sent every 3</a:t>
            </a:r>
            <a:r>
              <a:rPr lang="en-IN" altLang="en-US" sz="2400" dirty="0">
                <a:latin typeface="Times New Roman" panose="02020603050405020304" pitchFamily="18" charset="0"/>
                <a:cs typeface="Times New Roman" panose="02020603050405020304" pitchFamily="18" charset="0"/>
                <a:sym typeface="+mn-ea"/>
              </a:rPr>
              <a:t>0</a:t>
            </a:r>
            <a:r>
              <a:rPr lang="en-US" sz="2400" dirty="0">
                <a:latin typeface="Times New Roman" panose="02020603050405020304" pitchFamily="18" charset="0"/>
                <a:cs typeface="Times New Roman" panose="02020603050405020304" pitchFamily="18" charset="0"/>
                <a:sym typeface="+mn-ea"/>
              </a:rPr>
              <a:t> ms. If some of the packets arrive with 3</a:t>
            </a:r>
            <a:r>
              <a:rPr lang="en-IN" altLang="en-US" sz="2400" dirty="0">
                <a:latin typeface="Times New Roman" panose="02020603050405020304" pitchFamily="18" charset="0"/>
                <a:cs typeface="Times New Roman" panose="02020603050405020304" pitchFamily="18" charset="0"/>
                <a:sym typeface="+mn-ea"/>
              </a:rPr>
              <a:t>0 </a:t>
            </a:r>
            <a:r>
              <a:rPr lang="en-US" sz="2400" dirty="0">
                <a:latin typeface="Times New Roman" panose="02020603050405020304" pitchFamily="18" charset="0"/>
                <a:cs typeface="Times New Roman" panose="02020603050405020304" pitchFamily="18" charset="0"/>
                <a:sym typeface="+mn-ea"/>
              </a:rPr>
              <a:t>ms delay and others with</a:t>
            </a:r>
            <a:r>
              <a:rPr lang="en-IN" alt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4</a:t>
            </a:r>
            <a:r>
              <a:rPr lang="en-IN" altLang="en-US" sz="2400" dirty="0">
                <a:latin typeface="Times New Roman" panose="02020603050405020304" pitchFamily="18" charset="0"/>
                <a:cs typeface="Times New Roman" panose="02020603050405020304" pitchFamily="18" charset="0"/>
                <a:sym typeface="+mn-ea"/>
              </a:rPr>
              <a:t>0 </a:t>
            </a:r>
            <a:r>
              <a:rPr lang="en-US" sz="2400" dirty="0">
                <a:latin typeface="Times New Roman" panose="02020603050405020304" pitchFamily="18" charset="0"/>
                <a:cs typeface="Times New Roman" panose="02020603050405020304" pitchFamily="18" charset="0"/>
                <a:sym typeface="+mn-ea"/>
              </a:rPr>
              <a:t>ms delay, an uneven quality in the video is the result.</a:t>
            </a:r>
            <a:endParaRPr 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455930" y="2286000"/>
            <a:ext cx="11177270" cy="3639185"/>
          </a:xfrm>
          <a:prstGeom prst="rect">
            <a:avLst/>
          </a:prstGeom>
        </p:spPr>
      </p:pic>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Components of Communication</a:t>
            </a:r>
            <a:r>
              <a:rPr lang="en-US"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141730" y="1066800"/>
            <a:ext cx="9149715" cy="460375"/>
          </a:xfrm>
          <a:prstGeom prst="rect">
            <a:avLst/>
          </a:prstGeom>
          <a:noFill/>
        </p:spPr>
        <p:txBody>
          <a:bodyPr wrap="square" rtlCol="0" anchor="t">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A data communications system has five components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530" y="152400"/>
            <a:ext cx="11658600" cy="6379845"/>
          </a:xfrm>
        </p:spPr>
        <p:txBody>
          <a:bodyPr>
            <a:normAutofit lnSpcReduction="10000"/>
          </a:bodyPr>
          <a:lstStyle/>
          <a:p>
            <a:pPr marL="342900" indent="-342900" algn="just">
              <a:lnSpc>
                <a:spcPct val="150000"/>
              </a:lnSpc>
              <a:buFont typeface="Wingdings" panose="05000000000000000000" charset="0"/>
              <a:buAutoNum type="arabicPeriod"/>
            </a:pPr>
            <a:r>
              <a:rPr lang="en-US" sz="2400" dirty="0">
                <a:latin typeface="Times New Roman" panose="02020603050405020304" pitchFamily="18" charset="0"/>
                <a:cs typeface="Times New Roman" panose="02020603050405020304" pitchFamily="18" charset="0"/>
              </a:rPr>
              <a:t>Message. The message is the information (data) to be communicated. Popular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forms of information include text, numbers, pictures, audio, and video.</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AutoNum type="arabicPeriod"/>
            </a:pP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Sender. The sender is the device that sends the data message. It can be a computer,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workstation, telephone handset, video camera, and so on.</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AutoNum type="arabicPeriod"/>
            </a:pPr>
            <a:r>
              <a:rPr lang="en-US" sz="2400" dirty="0">
                <a:latin typeface="Times New Roman" panose="02020603050405020304" pitchFamily="18" charset="0"/>
                <a:cs typeface="Times New Roman" panose="02020603050405020304" pitchFamily="18" charset="0"/>
              </a:rPr>
              <a:t>Receiver. The receiver is the device that receives the message. It can be a computer,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workstation, telephone handset, television, and so on.</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AutoNum type="arabicPeriod"/>
            </a:pPr>
            <a:r>
              <a:rPr lang="en-US" sz="2400" dirty="0">
                <a:latin typeface="Times New Roman" panose="02020603050405020304" pitchFamily="18" charset="0"/>
                <a:cs typeface="Times New Roman" panose="02020603050405020304" pitchFamily="18" charset="0"/>
              </a:rPr>
              <a:t>Transmission medium. The transmission medium is the physical path by which</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message travels from sender to receiver. Some examples of transmission media</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include twisted-pair wire, coaxial cable, fiber-optic cable, and radio waves.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AutoNum type="arabicPeriod"/>
            </a:pPr>
            <a:r>
              <a:rPr lang="en-US" sz="2400" dirty="0">
                <a:latin typeface="Times New Roman" panose="02020603050405020304" pitchFamily="18" charset="0"/>
                <a:cs typeface="Times New Roman" panose="02020603050405020304" pitchFamily="18" charset="0"/>
              </a:rPr>
              <a:t>Protocol. A protocol is a set of rules that govern data communications. It represents</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agreement between the communicating devices</a:t>
            </a:r>
            <a:r>
              <a:rPr lang="en-I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Data Flow Mode</a:t>
            </a:r>
            <a:r>
              <a:rPr lang="en-US"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608330" y="1143000"/>
            <a:ext cx="11134090" cy="3046095"/>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Communication between two devices can be simplex, half-duplex, or full-duplex</a:t>
            </a:r>
            <a:r>
              <a:rPr lang="en-IN" altLang="en-US" sz="2400">
                <a:latin typeface="Times New Roman" panose="02020603050405020304" pitchFamily="18" charset="0"/>
                <a:cs typeface="Times New Roman" panose="02020603050405020304" pitchFamily="18" charset="0"/>
              </a:rPr>
              <a:t>.</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Simplex</a:t>
            </a:r>
            <a:endParaRPr lang="en-IN" alt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In simplex mode, the communication is unidirectional, as on a one-way street. Only one of the two devices on a link can transmit; the other can only receive .</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Keyboards and traditional monitors are examples of simplex devices. The keyboard can only introduce input; the monitor can only accept output.</a:t>
            </a:r>
            <a:endParaRPr lang="en-IN" altLang="en-US" sz="24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684530" y="4419600"/>
            <a:ext cx="10507980" cy="2080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Box 1"/>
          <p:cNvSpPr txBox="1"/>
          <p:nvPr/>
        </p:nvSpPr>
        <p:spPr>
          <a:xfrm>
            <a:off x="455930" y="381000"/>
            <a:ext cx="11356340" cy="230695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Half-Duplex</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In half-duplex mode, each station can both transmit and receive, but not at the same time.</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When one device is sending, the other can only receive, and vice versa</a:t>
            </a:r>
            <a:r>
              <a:rPr lang="en-IN" altLang="en-US" sz="2400">
                <a:latin typeface="Times New Roman" panose="02020603050405020304" pitchFamily="18" charset="0"/>
                <a:cs typeface="Times New Roman" panose="02020603050405020304" pitchFamily="18" charset="0"/>
              </a:rPr>
              <a:t>.</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The half-duplex mode is like a one-lane road with traffic allowed in both directions.</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Walkie-talkies and CB (citizens band) radios are both half-duplex systems.</a:t>
            </a:r>
            <a:endParaRPr lang="en-IN" alt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910590" y="2865120"/>
            <a:ext cx="9987280" cy="261302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7300</Words>
  <Application>WPS Presentation</Application>
  <PresentationFormat>Custom</PresentationFormat>
  <Paragraphs>131</Paragraphs>
  <Slides>19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Times New Roman</vt:lpstr>
      <vt:lpstr>Calibri</vt:lpstr>
      <vt:lpstr>Wingdings</vt:lpstr>
      <vt:lpstr>Microsoft YaHei</vt:lpstr>
      <vt:lpstr>Arial Unicode MS</vt:lpstr>
      <vt:lpstr>Calibri Light</vt:lpstr>
      <vt:lpstr>Calibri</vt:lpstr>
      <vt:lpstr>Nunito</vt:lpstr>
      <vt:lpstr>AMGDT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GUIDANCE PROGRAM ESE-2016</dc:title>
  <dc:creator>Naik Ghanashyam</dc:creator>
  <cp:lastModifiedBy>Pankaj Mishra</cp:lastModifiedBy>
  <cp:revision>2162</cp:revision>
  <cp:lastPrinted>2019-03-05T03:31:00Z</cp:lastPrinted>
  <dcterms:created xsi:type="dcterms:W3CDTF">2006-08-16T00:00:00Z</dcterms:created>
  <dcterms:modified xsi:type="dcterms:W3CDTF">2024-09-03T02:23:38Z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58687B82F2F940ADAF334D0EB6821B84_13</vt:lpwstr>
  </property>
  <property fmtid="{D5CDD505-2E9C-101B-9397-08002B2CF9AE}" pid="3" name="KSOProductBuildVer">
    <vt:lpwstr>1033-12.2.0.18165</vt:lpwstr>
  </property>
</Properties>
</file>