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673" r:id="rId3"/>
    <p:sldId id="1010" r:id="rId5"/>
    <p:sldId id="1012" r:id="rId6"/>
    <p:sldId id="1073" r:id="rId7"/>
    <p:sldId id="1072" r:id="rId8"/>
    <p:sldId id="1094" r:id="rId9"/>
    <p:sldId id="1096" r:id="rId10"/>
    <p:sldId id="1092" r:id="rId11"/>
    <p:sldId id="1104" r:id="rId12"/>
    <p:sldId id="1105" r:id="rId13"/>
    <p:sldId id="1106" r:id="rId14"/>
    <p:sldId id="1107" r:id="rId15"/>
    <p:sldId id="1108" r:id="rId16"/>
    <p:sldId id="1109" r:id="rId17"/>
    <p:sldId id="1099" r:id="rId18"/>
    <p:sldId id="1111" r:id="rId19"/>
    <p:sldId id="1110" r:id="rId20"/>
    <p:sldId id="1112" r:id="rId21"/>
    <p:sldId id="1101" r:id="rId22"/>
    <p:sldId id="1100" r:id="rId23"/>
    <p:sldId id="1102" r:id="rId24"/>
  </p:sldIdLst>
  <p:sldSz cx="12188825"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B354"/>
    <a:srgbClr val="FFFDF7"/>
    <a:srgbClr val="FFF9E7"/>
    <a:srgbClr val="FC6200"/>
    <a:srgbClr val="F9CE63"/>
    <a:srgbClr val="FFFAEB"/>
    <a:srgbClr val="FFF9EB"/>
    <a:srgbClr val="A68750"/>
    <a:srgbClr val="FEF3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0746" autoAdjust="0"/>
  </p:normalViewPr>
  <p:slideViewPr>
    <p:cSldViewPr showGuides="1">
      <p:cViewPr varScale="1">
        <p:scale>
          <a:sx n="63" d="100"/>
          <a:sy n="63" d="100"/>
        </p:scale>
        <p:origin x="800" y="56"/>
      </p:cViewPr>
      <p:guideLst>
        <p:guide orient="horz" pos="2160"/>
        <p:guide pos="2880"/>
        <p:guide pos="38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8" tIns="46244" rIns="92488" bIns="46244" rtlCol="0"/>
          <a:lstStyle>
            <a:lvl1pPr algn="l">
              <a:defRPr sz="1200"/>
            </a:lvl1pPr>
          </a:lstStyle>
          <a:p>
            <a:endParaRPr lang="en-IN"/>
          </a:p>
        </p:txBody>
      </p:sp>
      <p:sp>
        <p:nvSpPr>
          <p:cNvPr id="3" name="Date Placeholder 2"/>
          <p:cNvSpPr>
            <a:spLocks noGrp="1"/>
          </p:cNvSpPr>
          <p:nvPr>
            <p:ph type="dt" sz="quarter" idx="1"/>
          </p:nvPr>
        </p:nvSpPr>
        <p:spPr>
          <a:xfrm>
            <a:off x="3936768" y="0"/>
            <a:ext cx="3011699" cy="461804"/>
          </a:xfrm>
          <a:prstGeom prst="rect">
            <a:avLst/>
          </a:prstGeom>
        </p:spPr>
        <p:txBody>
          <a:bodyPr vert="horz" lIns="92488" tIns="46244" rIns="92488" bIns="46244" rtlCol="0"/>
          <a:lstStyle>
            <a:lvl1pPr algn="r">
              <a:defRPr sz="1200"/>
            </a:lvl1pPr>
          </a:lstStyle>
          <a:p>
            <a:fld id="{8993AFFB-25CF-4EEB-8943-FD17D1B7D567}" type="datetimeFigureOut">
              <a:rPr lang="en-IN" smtClean="0"/>
            </a:fld>
            <a:endParaRPr lang="en-IN"/>
          </a:p>
        </p:txBody>
      </p:sp>
      <p:sp>
        <p:nvSpPr>
          <p:cNvPr id="4" name="Footer Placeholder 3"/>
          <p:cNvSpPr>
            <a:spLocks noGrp="1"/>
          </p:cNvSpPr>
          <p:nvPr>
            <p:ph type="ftr" sz="quarter" idx="2"/>
          </p:nvPr>
        </p:nvSpPr>
        <p:spPr>
          <a:xfrm>
            <a:off x="0" y="8772669"/>
            <a:ext cx="3011699" cy="461804"/>
          </a:xfrm>
          <a:prstGeom prst="rect">
            <a:avLst/>
          </a:prstGeom>
        </p:spPr>
        <p:txBody>
          <a:bodyPr vert="horz" lIns="92488" tIns="46244" rIns="92488" bIns="46244" rtlCol="0" anchor="b"/>
          <a:lstStyle>
            <a:lvl1pPr algn="l">
              <a:defRPr sz="1200"/>
            </a:lvl1pPr>
          </a:lstStyle>
          <a:p>
            <a:endParaRPr lang="en-IN"/>
          </a:p>
        </p:txBody>
      </p:sp>
      <p:sp>
        <p:nvSpPr>
          <p:cNvPr id="5" name="Slide Number Placeholder 4"/>
          <p:cNvSpPr>
            <a:spLocks noGrp="1"/>
          </p:cNvSpPr>
          <p:nvPr>
            <p:ph type="sldNum" sz="quarter" idx="3"/>
          </p:nvPr>
        </p:nvSpPr>
        <p:spPr>
          <a:xfrm>
            <a:off x="3936768" y="8772669"/>
            <a:ext cx="3011699" cy="461804"/>
          </a:xfrm>
          <a:prstGeom prst="rect">
            <a:avLst/>
          </a:prstGeom>
        </p:spPr>
        <p:txBody>
          <a:bodyPr vert="horz" lIns="92488" tIns="46244" rIns="92488" bIns="46244" rtlCol="0" anchor="b"/>
          <a:lstStyle>
            <a:lvl1pPr algn="r">
              <a:defRPr sz="1200"/>
            </a:lvl1pPr>
          </a:lstStyle>
          <a:p>
            <a:fld id="{EEF1DD19-2154-45E8-B3FA-69A2A377B695}" type="slidenum">
              <a:rPr lang="en-IN" smtClean="0"/>
            </a:fld>
            <a:endParaRPr lang="en-I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8" tIns="46244" rIns="92488" bIns="46244"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88" tIns="46244" rIns="92488" bIns="46244" rtlCol="0"/>
          <a:lstStyle>
            <a:lvl1pPr algn="r">
              <a:defRPr sz="1200"/>
            </a:lvl1pPr>
          </a:lstStyle>
          <a:p>
            <a:fld id="{4C8DC949-EA6B-4696-9C0B-211EA423D71D}" type="datetimeFigureOut">
              <a:rPr lang="en-US" smtClean="0"/>
            </a:fld>
            <a:endParaRPr lang="en-US"/>
          </a:p>
        </p:txBody>
      </p:sp>
      <p:sp>
        <p:nvSpPr>
          <p:cNvPr id="4" name="Slide Image Placeholder 3"/>
          <p:cNvSpPr>
            <a:spLocks noGrp="1" noRot="1" noChangeAspect="1"/>
          </p:cNvSpPr>
          <p:nvPr>
            <p:ph type="sldImg" idx="2"/>
          </p:nvPr>
        </p:nvSpPr>
        <p:spPr>
          <a:xfrm>
            <a:off x="398463" y="693738"/>
            <a:ext cx="6153150" cy="3462337"/>
          </a:xfrm>
          <a:prstGeom prst="rect">
            <a:avLst/>
          </a:prstGeom>
          <a:noFill/>
          <a:ln w="12700">
            <a:solidFill>
              <a:prstClr val="black"/>
            </a:solidFill>
          </a:ln>
        </p:spPr>
        <p:txBody>
          <a:bodyPr vert="horz" lIns="92488" tIns="46244" rIns="92488" bIns="46244" rtlCol="0" anchor="ctr"/>
          <a:lstStyle/>
          <a:p>
            <a:endParaRPr lang="en-US"/>
          </a:p>
        </p:txBody>
      </p:sp>
      <p:sp>
        <p:nvSpPr>
          <p:cNvPr id="5" name="Notes Placeholder 4"/>
          <p:cNvSpPr>
            <a:spLocks noGrp="1"/>
          </p:cNvSpPr>
          <p:nvPr>
            <p:ph type="body" sz="quarter" idx="3"/>
          </p:nvPr>
        </p:nvSpPr>
        <p:spPr>
          <a:xfrm>
            <a:off x="695008" y="4387135"/>
            <a:ext cx="5560060" cy="4156234"/>
          </a:xfrm>
          <a:prstGeom prst="rect">
            <a:avLst/>
          </a:prstGeom>
        </p:spPr>
        <p:txBody>
          <a:bodyPr vert="horz" lIns="92488" tIns="46244" rIns="92488" bIns="46244"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772669"/>
            <a:ext cx="3011699" cy="461804"/>
          </a:xfrm>
          <a:prstGeom prst="rect">
            <a:avLst/>
          </a:prstGeom>
        </p:spPr>
        <p:txBody>
          <a:bodyPr vert="horz" lIns="92488" tIns="46244" rIns="92488" bIns="46244"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1804"/>
          </a:xfrm>
          <a:prstGeom prst="rect">
            <a:avLst/>
          </a:prstGeom>
        </p:spPr>
        <p:txBody>
          <a:bodyPr vert="horz" lIns="92488" tIns="46244" rIns="92488" bIns="46244" rtlCol="0" anchor="b"/>
          <a:lstStyle>
            <a:lvl1pPr algn="r">
              <a:defRPr sz="1200"/>
            </a:lvl1pPr>
          </a:lstStyle>
          <a:p>
            <a:fld id="{BFBDE123-1258-4B56-9293-50B3DF68194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FBDE123-1258-4B56-9293-50B3DF6819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3603" y="3602038"/>
            <a:ext cx="9141619" cy="1655762"/>
          </a:xfrm>
        </p:spPr>
        <p:txBody>
          <a:bodyPr/>
          <a:lstStyle>
            <a:lvl1pPr marL="0" indent="0" algn="ctr">
              <a:buNone/>
              <a:defRPr sz="2400"/>
            </a:lvl1pPr>
            <a:lvl2pPr marL="457200" indent="0" algn="ctr">
              <a:buNone/>
              <a:defRPr sz="2000"/>
            </a:lvl2pPr>
            <a:lvl3pPr marL="914400" indent="0" algn="ctr">
              <a:buNone/>
              <a:defRPr sz="1800"/>
            </a:lvl3pPr>
            <a:lvl4pPr marL="1370965" indent="0" algn="ctr">
              <a:buNone/>
              <a:defRPr sz="1600"/>
            </a:lvl4pPr>
            <a:lvl5pPr marL="1828165"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8"/>
            <a:ext cx="10512862"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633" y="4589463"/>
            <a:ext cx="10512862"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0965" indent="0">
              <a:buNone/>
              <a:defRPr sz="1600">
                <a:solidFill>
                  <a:schemeClr val="tx1">
                    <a:tint val="75000"/>
                  </a:schemeClr>
                </a:solidFill>
              </a:defRPr>
            </a:lvl4pPr>
            <a:lvl5pPr marL="1828165" indent="0">
              <a:buNone/>
              <a:defRPr sz="1600">
                <a:solidFill>
                  <a:schemeClr val="tx1">
                    <a:tint val="75000"/>
                  </a:schemeClr>
                </a:solidFill>
              </a:defRPr>
            </a:lvl5pPr>
            <a:lvl6pPr marL="2285365" indent="0">
              <a:buNone/>
              <a:defRPr sz="1600">
                <a:solidFill>
                  <a:schemeClr val="tx1">
                    <a:tint val="75000"/>
                  </a:schemeClr>
                </a:solidFill>
              </a:defRPr>
            </a:lvl6pPr>
            <a:lvl7pPr marL="2742565" indent="0">
              <a:buNone/>
              <a:defRPr sz="1600">
                <a:solidFill>
                  <a:schemeClr val="tx1">
                    <a:tint val="75000"/>
                  </a:schemeClr>
                </a:solidFill>
              </a:defRPr>
            </a:lvl7pPr>
            <a:lvl8pPr marL="3199765" indent="0">
              <a:buNone/>
              <a:defRPr sz="1600">
                <a:solidFill>
                  <a:schemeClr val="tx1">
                    <a:tint val="75000"/>
                  </a:schemeClr>
                </a:solidFill>
              </a:defRPr>
            </a:lvl8pPr>
            <a:lvl9pPr marL="3656965"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7982" y="1825625"/>
            <a:ext cx="5180251"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0593" y="1825625"/>
            <a:ext cx="5180251"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5"/>
            <a:ext cx="10512862"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569" y="1681163"/>
            <a:ext cx="5156444"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569" y="2505075"/>
            <a:ext cx="5156444"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2400" b="1"/>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0593" y="2505075"/>
            <a:ext cx="518183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457200"/>
            <a:ext cx="3931213"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1838" y="987425"/>
            <a:ext cx="617059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569" y="2057400"/>
            <a:ext cx="3931213" cy="3811588"/>
          </a:xfrm>
        </p:spPr>
        <p:txBody>
          <a:bodyPr/>
          <a:lstStyle>
            <a:lvl1pPr marL="0" indent="0">
              <a:buNone/>
              <a:defRPr sz="16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69" y="457200"/>
            <a:ext cx="3931213"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1838" y="987425"/>
            <a:ext cx="6170593" cy="4873625"/>
          </a:xfrm>
        </p:spPr>
        <p:txBody>
          <a:bodyPr/>
          <a:lstStyle>
            <a:lvl1pPr marL="0" indent="0">
              <a:buNone/>
              <a:defRPr sz="3200"/>
            </a:lvl1pPr>
            <a:lvl2pPr marL="457200" indent="0">
              <a:buNone/>
              <a:defRPr sz="2800"/>
            </a:lvl2pPr>
            <a:lvl3pPr marL="914400" indent="0">
              <a:buNone/>
              <a:defRPr sz="2400"/>
            </a:lvl3pPr>
            <a:lvl4pPr marL="1370965" indent="0">
              <a:buNone/>
              <a:defRPr sz="2000"/>
            </a:lvl4pPr>
            <a:lvl5pPr marL="1828165"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en-US"/>
          </a:p>
        </p:txBody>
      </p:sp>
      <p:sp>
        <p:nvSpPr>
          <p:cNvPr id="4" name="Text Placeholder 3"/>
          <p:cNvSpPr>
            <a:spLocks noGrp="1"/>
          </p:cNvSpPr>
          <p:nvPr>
            <p:ph type="body" sz="half" idx="2"/>
          </p:nvPr>
        </p:nvSpPr>
        <p:spPr>
          <a:xfrm>
            <a:off x="839569" y="2057400"/>
            <a:ext cx="3931213" cy="3811588"/>
          </a:xfrm>
        </p:spPr>
        <p:txBody>
          <a:bodyPr/>
          <a:lstStyle>
            <a:lvl1pPr marL="0" indent="0">
              <a:buNone/>
              <a:defRPr sz="16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5"/>
            <a:ext cx="10512862"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7982" y="6356350"/>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7548" y="6356350"/>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08358" y="6356350"/>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7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240000" cy="8160000"/>
          </a:xfrm>
          <a:prstGeom prst="rect">
            <a:avLst/>
          </a:prstGeom>
        </p:spPr>
      </p:pic>
      <p:sp>
        <p:nvSpPr>
          <p:cNvPr id="4" name="Content Placeholder 2"/>
          <p:cNvSpPr>
            <a:spLocks noGrp="1"/>
          </p:cNvSpPr>
          <p:nvPr>
            <p:ph idx="4294967295"/>
          </p:nvPr>
        </p:nvSpPr>
        <p:spPr>
          <a:xfrm>
            <a:off x="-3175" y="1371600"/>
            <a:ext cx="12192000" cy="892175"/>
          </a:xfrm>
          <a:noFill/>
        </p:spPr>
        <p:txBody>
          <a:bodyPr>
            <a:noAutofit/>
          </a:bodyPr>
          <a:lstStyle/>
          <a:p>
            <a:pPr marL="0" indent="0">
              <a:buNone/>
            </a:pPr>
            <a:r>
              <a:rPr lang="en-US" sz="4400" b="1" dirty="0">
                <a:solidFill>
                  <a:srgbClr val="124F6B"/>
                </a:solidFill>
                <a:latin typeface="Times New Roman" panose="02020603050405020304" pitchFamily="18" charset="0"/>
                <a:cs typeface="Times New Roman" panose="02020603050405020304" pitchFamily="18" charset="0"/>
              </a:rPr>
              <a:t> </a:t>
            </a:r>
            <a:endParaRPr lang="en-US" sz="4400" b="1" dirty="0">
              <a:solidFill>
                <a:srgbClr val="124F6B"/>
              </a:solidFill>
              <a:latin typeface="Times New Roman" panose="02020603050405020304" pitchFamily="18" charset="0"/>
              <a:cs typeface="Times New Roman" panose="02020603050405020304" pitchFamily="18" charset="0"/>
            </a:endParaRPr>
          </a:p>
          <a:p>
            <a:pPr marL="0" indent="0">
              <a:buNone/>
            </a:pPr>
            <a:r>
              <a:rPr lang="en-US" sz="3600" dirty="0">
                <a:latin typeface="Times New Roman" panose="02020603050405020304" pitchFamily="18" charset="0"/>
                <a:cs typeface="Times New Roman" panose="02020603050405020304" pitchFamily="18" charset="0"/>
              </a:rPr>
              <a:t>   </a:t>
            </a:r>
            <a:r>
              <a:rPr lang="en-IN" altLang="en-US" sz="3600" dirty="0">
                <a:latin typeface="Times New Roman" panose="02020603050405020304" pitchFamily="18" charset="0"/>
                <a:cs typeface="Times New Roman" panose="02020603050405020304" pitchFamily="18" charset="0"/>
              </a:rPr>
              <a:t>Introduction to Terminologies of Computer Network Part - 02</a:t>
            </a:r>
            <a:endParaRPr lang="en-US" sz="3600" dirty="0">
              <a:latin typeface="Times New Roman" panose="02020603050405020304" pitchFamily="18" charset="0"/>
              <a:cs typeface="Times New Roman" panose="02020603050405020304" pitchFamily="18" charset="0"/>
            </a:endParaRPr>
          </a:p>
          <a:p>
            <a:pPr marL="0" indent="0" algn="r">
              <a:buNone/>
            </a:pPr>
            <a:endParaRPr lang="en-US" sz="3000" b="1" dirty="0">
              <a:latin typeface="Times New Roman" panose="02020603050405020304" pitchFamily="18" charset="0"/>
              <a:cs typeface="Times New Roman" panose="02020603050405020304" pitchFamily="18" charset="0"/>
            </a:endParaRPr>
          </a:p>
          <a:p>
            <a:pPr marL="0" indent="0" algn="r">
              <a:buNone/>
            </a:pPr>
            <a:endParaRPr lang="en-US" sz="3000" b="1" dirty="0">
              <a:solidFill>
                <a:srgbClr val="124F6B"/>
              </a:solidFill>
              <a:latin typeface="Times New Roman" panose="02020603050405020304" pitchFamily="18" charset="0"/>
              <a:cs typeface="Times New Roman" panose="02020603050405020304" pitchFamily="18" charset="0"/>
            </a:endParaRPr>
          </a:p>
          <a:p>
            <a:pPr marL="0" indent="0" algn="just">
              <a:buNone/>
            </a:pPr>
            <a:r>
              <a:rPr lang="en-US" sz="3000" b="1" dirty="0">
                <a:solidFill>
                  <a:srgbClr val="124F6B"/>
                </a:solidFill>
                <a:latin typeface="Times New Roman" panose="02020603050405020304" pitchFamily="18" charset="0"/>
                <a:cs typeface="Times New Roman" panose="02020603050405020304" pitchFamily="18" charset="0"/>
              </a:rPr>
              <a:t>                                                                            </a:t>
            </a:r>
            <a:endParaRPr lang="en-US" sz="3000" b="1" dirty="0">
              <a:solidFill>
                <a:srgbClr val="124F6B"/>
              </a:solidFill>
              <a:latin typeface="Times New Roman" panose="02020603050405020304" pitchFamily="18" charset="0"/>
              <a:cs typeface="Times New Roman" panose="02020603050405020304" pitchFamily="18" charset="0"/>
            </a:endParaRPr>
          </a:p>
          <a:p>
            <a:pPr marL="0" indent="0" algn="just">
              <a:buNone/>
            </a:pPr>
            <a:r>
              <a:rPr lang="en-US" sz="2800" b="1" dirty="0">
                <a:solidFill>
                  <a:srgbClr val="124F6B"/>
                </a:solidFill>
                <a:latin typeface="Times New Roman" panose="02020603050405020304" pitchFamily="18" charset="0"/>
                <a:cs typeface="Times New Roman" panose="02020603050405020304" pitchFamily="18" charset="0"/>
              </a:rPr>
              <a:t>                                                                                 </a:t>
            </a:r>
            <a:endParaRPr lang="en-US" sz="2800" b="1" dirty="0">
              <a:solidFill>
                <a:srgbClr val="124F6B"/>
              </a:solidFill>
              <a:latin typeface="Times New Roman" panose="02020603050405020304" pitchFamily="18" charset="0"/>
              <a:cs typeface="Times New Roman" panose="02020603050405020304" pitchFamily="18" charset="0"/>
            </a:endParaRPr>
          </a:p>
          <a:p>
            <a:pPr marL="0" indent="0" algn="just">
              <a:buNone/>
            </a:pPr>
            <a:r>
              <a:rPr lang="en-US" sz="2800" b="1" dirty="0">
                <a:solidFill>
                  <a:srgbClr val="124F6B"/>
                </a:solidFill>
                <a:latin typeface="Times New Roman" panose="02020603050405020304" pitchFamily="18" charset="0"/>
                <a:cs typeface="Times New Roman" panose="02020603050405020304" pitchFamily="18" charset="0"/>
              </a:rPr>
              <a:t>                                                                                 By: </a:t>
            </a:r>
            <a:r>
              <a:rPr lang="en-IN" altLang="en-US" sz="2800" b="1" dirty="0">
                <a:solidFill>
                  <a:srgbClr val="124F6B"/>
                </a:solidFill>
                <a:latin typeface="Times New Roman" panose="02020603050405020304" pitchFamily="18" charset="0"/>
                <a:cs typeface="Times New Roman" panose="02020603050405020304" pitchFamily="18" charset="0"/>
              </a:rPr>
              <a:t>Pankaj Mishra</a:t>
            </a:r>
            <a:endParaRPr lang="en-US" sz="2800" b="1" dirty="0">
              <a:solidFill>
                <a:srgbClr val="124F6B"/>
              </a:solidFill>
              <a:latin typeface="Times New Roman" panose="02020603050405020304" pitchFamily="18" charset="0"/>
              <a:cs typeface="Times New Roman" panose="02020603050405020304" pitchFamily="18" charset="0"/>
            </a:endParaRPr>
          </a:p>
          <a:p>
            <a:pPr marL="0" indent="0" algn="just">
              <a:buNone/>
            </a:pPr>
            <a:r>
              <a:rPr lang="en-US" sz="2800" b="1" dirty="0">
                <a:solidFill>
                  <a:srgbClr val="124F6B"/>
                </a:solidFill>
                <a:latin typeface="Times New Roman" panose="02020603050405020304" pitchFamily="18" charset="0"/>
                <a:cs typeface="Times New Roman" panose="02020603050405020304" pitchFamily="18" charset="0"/>
              </a:rPr>
              <a:t>                                                                                 </a:t>
            </a:r>
            <a:r>
              <a:rPr lang="en-IN" altLang="en-US" sz="2800" b="1" dirty="0">
                <a:solidFill>
                  <a:srgbClr val="124F6B"/>
                </a:solidFill>
                <a:latin typeface="Times New Roman" panose="02020603050405020304" pitchFamily="18" charset="0"/>
                <a:cs typeface="Times New Roman" panose="02020603050405020304" pitchFamily="18" charset="0"/>
              </a:rPr>
              <a:t>Assistant Professor</a:t>
            </a:r>
            <a:endParaRPr lang="en-IN" altLang="en-US" sz="2800" b="1" dirty="0">
              <a:solidFill>
                <a:srgbClr val="124F6B"/>
              </a:solidFill>
              <a:latin typeface="Times New Roman" panose="02020603050405020304" pitchFamily="18" charset="0"/>
              <a:cs typeface="Times New Roman" panose="02020603050405020304" pitchFamily="18" charset="0"/>
            </a:endParaRPr>
          </a:p>
          <a:p>
            <a:pPr marL="0" indent="0" algn="just">
              <a:buNone/>
            </a:pPr>
            <a:r>
              <a:rPr lang="en-IN" altLang="en-US" sz="2800" b="1" dirty="0">
                <a:solidFill>
                  <a:srgbClr val="124F6B"/>
                </a:solidFill>
                <a:latin typeface="Times New Roman" panose="02020603050405020304" pitchFamily="18" charset="0"/>
                <a:cs typeface="Times New Roman" panose="02020603050405020304" pitchFamily="18" charset="0"/>
              </a:rPr>
              <a:t>                                                                                 Dept. of CSE/IT</a:t>
            </a:r>
            <a:endParaRPr lang="en-IN" altLang="en-US" sz="2800" b="1" dirty="0">
              <a:solidFill>
                <a:srgbClr val="124F6B"/>
              </a:solidFill>
              <a:latin typeface="Times New Roman" panose="02020603050405020304" pitchFamily="18" charset="0"/>
              <a:cs typeface="Times New Roman" panose="02020603050405020304" pitchFamily="18" charset="0"/>
            </a:endParaRPr>
          </a:p>
          <a:p>
            <a:pPr marL="0" indent="0" algn="just">
              <a:buNone/>
            </a:pPr>
            <a:r>
              <a:rPr lang="en-IN" altLang="en-US" sz="2800" b="1" dirty="0">
                <a:solidFill>
                  <a:srgbClr val="124F6B"/>
                </a:solidFill>
                <a:latin typeface="Times New Roman" panose="02020603050405020304" pitchFamily="18" charset="0"/>
                <a:cs typeface="Times New Roman" panose="02020603050405020304" pitchFamily="18" charset="0"/>
              </a:rPr>
              <a:t>                                                                                 JIIT, Noida</a:t>
            </a:r>
            <a:endParaRPr lang="en-US" sz="2800" b="1" dirty="0">
              <a:solidFill>
                <a:srgbClr val="124F6B"/>
              </a:solidFill>
              <a:latin typeface="Times New Roman" panose="02020603050405020304" pitchFamily="18" charset="0"/>
              <a:cs typeface="Times New Roman" panose="02020603050405020304" pitchFamily="18" charset="0"/>
            </a:endParaRPr>
          </a:p>
          <a:p>
            <a:pPr marL="0" indent="0" algn="r">
              <a:buNone/>
            </a:pPr>
            <a:endParaRPr lang="en-US" sz="2800" b="1" dirty="0">
              <a:solidFill>
                <a:srgbClr val="124F6B"/>
              </a:solidFill>
              <a:latin typeface="Times New Roman" panose="02020603050405020304" pitchFamily="18" charset="0"/>
              <a:cs typeface="Times New Roman" panose="02020603050405020304" pitchFamily="18" charset="0"/>
            </a:endParaRPr>
          </a:p>
        </p:txBody>
      </p:sp>
      <p:sp>
        <p:nvSpPr>
          <p:cNvPr id="6" name="Rectangle: Rounded Corners 5"/>
          <p:cNvSpPr/>
          <p:nvPr/>
        </p:nvSpPr>
        <p:spPr>
          <a:xfrm>
            <a:off x="379412" y="274200"/>
            <a:ext cx="10515600" cy="636477"/>
          </a:xfrm>
          <a:prstGeom prst="roundRect">
            <a:avLst/>
          </a:prstGeom>
          <a:solidFill>
            <a:srgbClr val="124F6B"/>
          </a:solidFill>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Computer Network and IoT</a:t>
            </a:r>
            <a:endParaRPr kumimoji="0" lang="en-IN" alt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24840" y="568960"/>
            <a:ext cx="10756900" cy="5262245"/>
          </a:xfrm>
          <a:prstGeom prst="rect">
            <a:avLst/>
          </a:prstGeom>
          <a:noFill/>
        </p:spPr>
        <p:txBody>
          <a:bodyPr wrap="square" rtlCol="0">
            <a:spAutoFit/>
          </a:bodyPr>
          <a:p>
            <a:r>
              <a:rPr lang="en-IN" altLang="en-US" sz="2400" b="1">
                <a:latin typeface="Times New Roman" panose="02020603050405020304" pitchFamily="18" charset="0"/>
                <a:cs typeface="Times New Roman" panose="02020603050405020304" pitchFamily="18" charset="0"/>
                <a:sym typeface="+mn-ea"/>
              </a:rPr>
              <a:t>Advantages</a:t>
            </a:r>
            <a:endParaRPr lang="en-IN" altLang="en-US" sz="2400" b="1">
              <a:latin typeface="Times New Roman" panose="02020603050405020304" pitchFamily="18" charset="0"/>
              <a:cs typeface="Times New Roman" panose="02020603050405020304" pitchFamily="18" charset="0"/>
              <a:sym typeface="+mn-ea"/>
            </a:endParaRPr>
          </a:p>
          <a:p>
            <a:pPr marL="342900" indent="-342900">
              <a:buFont typeface="Wingdings" panose="05000000000000000000" charset="0"/>
              <a:buChar char="Ø"/>
            </a:pPr>
            <a:r>
              <a:rPr lang="en-US" sz="2400">
                <a:latin typeface="Times New Roman" panose="02020603050405020304" pitchFamily="18" charset="0"/>
                <a:cs typeface="Times New Roman" panose="02020603050405020304" pitchFamily="18" charset="0"/>
              </a:rPr>
              <a:t>A star topology is less expensive than a mesh topology.</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2400">
                <a:latin typeface="Times New Roman" panose="02020603050405020304" pitchFamily="18" charset="0"/>
                <a:cs typeface="Times New Roman" panose="02020603050405020304" pitchFamily="18" charset="0"/>
              </a:rPr>
              <a:t>it</a:t>
            </a:r>
            <a:r>
              <a:rPr lang="en-IN" altLang="en-US" sz="2400">
                <a:latin typeface="Times New Roman" panose="02020603050405020304" pitchFamily="18" charset="0"/>
                <a:cs typeface="Times New Roman" panose="02020603050405020304" pitchFamily="18" charset="0"/>
              </a:rPr>
              <a:t> is</a:t>
            </a:r>
            <a:r>
              <a:rPr lang="en-US" sz="2400">
                <a:latin typeface="Times New Roman" panose="02020603050405020304" pitchFamily="18" charset="0"/>
                <a:cs typeface="Times New Roman" panose="02020603050405020304" pitchFamily="18" charset="0"/>
              </a:rPr>
              <a:t> easy to install and reconfigure.</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It is robustness, If one link fails, only that link is affected. All </a:t>
            </a:r>
            <a:r>
              <a:rPr lang="en-US" sz="2400">
                <a:latin typeface="Times New Roman" panose="02020603050405020304" pitchFamily="18" charset="0"/>
                <a:cs typeface="Times New Roman" panose="02020603050405020304" pitchFamily="18" charset="0"/>
              </a:rPr>
              <a:t>other links remain active.</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a:t>
            </a:r>
            <a:r>
              <a:rPr lang="en-US" sz="2400">
                <a:latin typeface="Times New Roman" panose="02020603050405020304" pitchFamily="18" charset="0"/>
                <a:cs typeface="Times New Roman" panose="02020603050405020304" pitchFamily="18" charset="0"/>
              </a:rPr>
              <a:t>ault identification and</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fault isolation</a:t>
            </a:r>
            <a:r>
              <a:rPr lang="en-IN" altLang="en-US" sz="2400">
                <a:latin typeface="Times New Roman" panose="02020603050405020304" pitchFamily="18" charset="0"/>
                <a:cs typeface="Times New Roman" panose="02020603050405020304" pitchFamily="18" charset="0"/>
              </a:rPr>
              <a:t> is easy.</a:t>
            </a:r>
            <a:endParaRPr lang="en-US" sz="2400">
              <a:latin typeface="Times New Roman" panose="02020603050405020304" pitchFamily="18" charset="0"/>
              <a:cs typeface="Times New Roman" panose="02020603050405020304" pitchFamily="18" charset="0"/>
            </a:endParaRPr>
          </a:p>
          <a:p>
            <a:endParaRPr lang="en-US" sz="2400"/>
          </a:p>
          <a:p>
            <a:r>
              <a:rPr lang="en-IN" altLang="en-US" sz="2400" b="1"/>
              <a:t>Disadvantage</a:t>
            </a:r>
            <a:endParaRPr lang="en-IN" altLang="en-US" sz="2400" b="1"/>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One big disadvantage of a star topology is the dependency of the whole topology on one single point, the hub. If the hub goes down, the whole system is dead.</a:t>
            </a:r>
            <a:endParaRPr lang="en-I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t>Although a star requires far less cable than a mesh, each node must be linked to a central hub. For this reason, often more cabling is required in a star than in some other topologies (such as ring or bus).</a:t>
            </a:r>
            <a:endParaRPr lang="en-IN" altLang="en-US" sz="2400"/>
          </a:p>
          <a:p>
            <a:pPr marL="342900" indent="-342900">
              <a:buFont typeface="Wingdings" panose="05000000000000000000" charset="0"/>
              <a:buChar char="Ø"/>
            </a:pPr>
            <a:endParaRPr lang="en-I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12775" y="522605"/>
            <a:ext cx="11202670" cy="2676525"/>
          </a:xfrm>
          <a:prstGeom prst="rect">
            <a:avLst/>
          </a:prstGeom>
          <a:noFill/>
        </p:spPr>
        <p:txBody>
          <a:bodyPr wrap="square" rtlCol="0">
            <a:spAutoFit/>
          </a:bodyPr>
          <a:p>
            <a:r>
              <a:rPr lang="en-IN" altLang="en-US" sz="2400" b="1">
                <a:latin typeface="Times New Roman" panose="02020603050405020304" pitchFamily="18" charset="0"/>
                <a:cs typeface="Times New Roman" panose="02020603050405020304" pitchFamily="18" charset="0"/>
              </a:rPr>
              <a:t>Bus Topology-</a:t>
            </a:r>
            <a:endParaRPr lang="en-IN" altLang="en-US" sz="2400" b="1">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A bus topology is multipoint. One long cable acts as a backbone to link all the devices in a network</a:t>
            </a:r>
            <a:endParaRPr lang="en-I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Nodes are connected to the bus cable by drop lines and taps.</a:t>
            </a:r>
            <a:endParaRPr lang="en-I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As a signal travels along the backbone, some of its energy is transformed into heat. Therefore, it becomes weaker and weaker as it travels farther and farther. For this reason there is a limit on the number of taps a bus can support.</a:t>
            </a:r>
            <a:endParaRPr lang="en-IN" altLang="en-US" sz="240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613410" y="3299460"/>
            <a:ext cx="10889615" cy="30626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12775" y="638810"/>
            <a:ext cx="10627360" cy="4431030"/>
          </a:xfrm>
          <a:prstGeom prst="rect">
            <a:avLst/>
          </a:prstGeom>
          <a:noFill/>
        </p:spPr>
        <p:txBody>
          <a:bodyPr wrap="square" rtlCol="0">
            <a:spAutoFit/>
          </a:bodyPr>
          <a:p>
            <a:r>
              <a:rPr lang="en-IN" altLang="en-US" sz="2400" b="1">
                <a:latin typeface="Times New Roman" panose="02020603050405020304" pitchFamily="18" charset="0"/>
                <a:cs typeface="Times New Roman" panose="02020603050405020304" pitchFamily="18" charset="0"/>
              </a:rPr>
              <a:t>Advantage</a:t>
            </a:r>
            <a:endParaRPr lang="en-IN" altLang="en-US" sz="2400" b="1">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Advantages of a bus topology include ease of installation.</a:t>
            </a:r>
            <a:endParaRPr lang="en-IN" alt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Less cost from mesh and star topology.</a:t>
            </a:r>
            <a:endParaRPr lang="en-IN" alt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IN" alt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IN" alt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sz="2400" b="1">
                <a:latin typeface="Times New Roman" panose="02020603050405020304" pitchFamily="18" charset="0"/>
                <a:cs typeface="Times New Roman" panose="02020603050405020304" pitchFamily="18" charset="0"/>
              </a:rPr>
              <a:t>Disadvantage</a:t>
            </a:r>
            <a:endParaRPr lang="en-IN" altLang="en-US" sz="2400" b="1">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Difficult reconnection and fault isolation.</a:t>
            </a:r>
            <a:endParaRPr lang="en-I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Signal reflection at the taps can cause degradation in quality. This degradation can be controlled by limiting the number and spacing of devices connected to a given length of cable.</a:t>
            </a:r>
            <a:endParaRPr lang="en-I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A fault or break in the bus cable stops all transmission.</a:t>
            </a:r>
            <a:endParaRPr lang="en-IN" alt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a:t> </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94055" y="464185"/>
            <a:ext cx="11075035" cy="2676525"/>
          </a:xfrm>
          <a:prstGeom prst="rect">
            <a:avLst/>
          </a:prstGeom>
          <a:noFill/>
        </p:spPr>
        <p:txBody>
          <a:bodyPr wrap="square" rtlCol="0">
            <a:spAutoFit/>
          </a:bodyPr>
          <a:p>
            <a:r>
              <a:rPr lang="en-US" sz="2400" b="1">
                <a:latin typeface="Times New Roman" panose="02020603050405020304" pitchFamily="18" charset="0"/>
                <a:cs typeface="Times New Roman" panose="02020603050405020304" pitchFamily="18" charset="0"/>
              </a:rPr>
              <a:t>Ring Topology</a:t>
            </a:r>
            <a:r>
              <a:rPr lang="en-IN" altLang="en-US" sz="2400" b="1">
                <a:latin typeface="Times New Roman" panose="02020603050405020304" pitchFamily="18" charset="0"/>
                <a:cs typeface="Times New Roman" panose="02020603050405020304" pitchFamily="18" charset="0"/>
              </a:rPr>
              <a:t>-</a:t>
            </a:r>
            <a:endParaRPr lang="en-IN" altLang="en-US" sz="2400" b="1">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In a ring topology, each device has a dedicated point-to-point connection with only the two devices on either side of it.</a:t>
            </a:r>
            <a:endParaRPr lang="en-I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A signal is passed along the ring in one direction, from device to device, until it reaches its destination. Each device in the ring incorporates a repeater.</a:t>
            </a:r>
            <a:endParaRPr lang="en-I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When a device receives a signal intended for another device, its repeater regenerates the bits and passes them along.</a:t>
            </a:r>
            <a:endParaRPr lang="en-IN" altLang="en-US" sz="240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840105" y="3251835"/>
            <a:ext cx="9977755" cy="36055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06120" y="580390"/>
            <a:ext cx="11086465" cy="4523105"/>
          </a:xfrm>
          <a:prstGeom prst="rect">
            <a:avLst/>
          </a:prstGeom>
          <a:noFill/>
        </p:spPr>
        <p:txBody>
          <a:bodyPr wrap="square" rtlCol="0">
            <a:spAutoFit/>
          </a:bodyPr>
          <a:p>
            <a:r>
              <a:rPr lang="en-IN" altLang="en-US" sz="2400" b="1">
                <a:latin typeface="Times New Roman" panose="02020603050405020304" pitchFamily="18" charset="0"/>
                <a:cs typeface="Times New Roman" panose="02020603050405020304" pitchFamily="18" charset="0"/>
              </a:rPr>
              <a:t>Advantage</a:t>
            </a:r>
            <a:endParaRPr lang="en-IN" altLang="en-US" sz="2400" b="1">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A ring is relatively easy to install and reconfigure. Each device is linked to only its immediate neighbors (either physically or logically). To add or delete a device requires changing only two connections. </a:t>
            </a:r>
            <a:endParaRPr lang="en-IN" alt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Fault isolation is simplified. Generally in a ring, a signal is circulating at all times. If one device does not receive a signal within a specified period, it can issue an alarm. The alarm alerts the network operator to the problem and its location.</a:t>
            </a:r>
            <a:endParaRPr lang="en-IN" alt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IN" alt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sz="2400" b="1">
                <a:latin typeface="Times New Roman" panose="02020603050405020304" pitchFamily="18" charset="0"/>
                <a:cs typeface="Times New Roman" panose="02020603050405020304" pitchFamily="18" charset="0"/>
              </a:rPr>
              <a:t>Disadvantage</a:t>
            </a:r>
            <a:endParaRPr lang="en-IN" altLang="en-US" sz="2400" b="1">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Unidirectional traffic can be a disadvantage.</a:t>
            </a:r>
            <a:endParaRPr lang="en-I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In a simple ring, a break in the ring (such as a disabled station) can disable the entire network.</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p:cNvSpPr/>
          <p:nvPr/>
        </p:nvSpPr>
        <p:spPr>
          <a:xfrm>
            <a:off x="303212" y="132080"/>
            <a:ext cx="10515600" cy="636477"/>
          </a:xfrm>
          <a:prstGeom prst="roundRect">
            <a:avLst/>
          </a:prstGeom>
          <a:solidFill>
            <a:srgbClr val="124F6B"/>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Categories of Networks </a:t>
            </a:r>
            <a:endParaRPr lang="en-US" sz="36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1446530" y="1143000"/>
            <a:ext cx="9300210" cy="52736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p:cNvSpPr/>
          <p:nvPr/>
        </p:nvSpPr>
        <p:spPr>
          <a:xfrm>
            <a:off x="303212" y="132080"/>
            <a:ext cx="10515600" cy="636477"/>
          </a:xfrm>
          <a:prstGeom prst="roundRect">
            <a:avLst/>
          </a:prstGeom>
          <a:solidFill>
            <a:srgbClr val="124F6B"/>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IN" altLang="en-US" sz="3600" b="1" dirty="0">
                <a:latin typeface="Times New Roman" panose="02020603050405020304" pitchFamily="18" charset="0"/>
                <a:cs typeface="Times New Roman" panose="02020603050405020304" pitchFamily="18" charset="0"/>
              </a:rPr>
              <a:t>The Internet</a:t>
            </a:r>
            <a:r>
              <a:rPr lang="en-US" sz="3600" b="1" dirty="0">
                <a:latin typeface="Times New Roman" panose="02020603050405020304" pitchFamily="18" charset="0"/>
                <a:cs typeface="Times New Roman" panose="02020603050405020304" pitchFamily="18" charset="0"/>
              </a:rPr>
              <a:t> </a:t>
            </a:r>
            <a:endParaRPr lang="en-US" sz="3600"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608330" y="1066800"/>
            <a:ext cx="11490325" cy="5262245"/>
          </a:xfrm>
          <a:prstGeom prst="rect">
            <a:avLst/>
          </a:prstGeom>
          <a:noFill/>
        </p:spPr>
        <p:txBody>
          <a:bodyPr wrap="square" rtlCol="0">
            <a:spAutoFit/>
          </a:bodyPr>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The Internet has revolutionized many aspects of our daily lives. It has affected the way</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we do business as well as the way we spend our leisure time. Count the ways you've</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used the Internet recently. Perhaps you've sent electronic mail (e-mail) to a business</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associate, paid a utility bill, read a newspaper from a distant city, or looked up a local</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movie schedule-all</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by using the Internet. Or maybe you researched a medical topic,</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booked a hotel</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reservation, chatted with a fellow Trekkie, or comparison-shopped for a</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car. The Internet is a communication system that has brought a wealth of information to</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our fingertips and organized it for our use.</a:t>
            </a:r>
            <a:endParaRPr 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In the mid-1960s, mainframe computers in research organizations were standalone</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devices. Computers from different manufacturers were unable to communicate</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with one another. The Advanced Research Projects Agency (ARPA) in the Department</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of Defense (DoD) was interested in finding a way to connect computers so that</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the researchers they funded could share their findings, thereby reducing costs and eliminating</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duplication of effort.</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84530" y="304800"/>
            <a:ext cx="11092180" cy="1938020"/>
          </a:xfrm>
          <a:prstGeom prst="rect">
            <a:avLst/>
          </a:prstGeom>
          <a:noFill/>
        </p:spPr>
        <p:txBody>
          <a:bodyPr wrap="square" rtlCol="0">
            <a:spAutoFit/>
          </a:bodyPr>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By 1969, ARPANET was a reality. Four nodes, at the University of California at</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Los Angeles (UCLA), the University of California at Santa Barbara (UCSB), Stanford</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Research Institute (SRI), and the University of Utah, were connected via the IMPs to</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form a network. Software called the Network Control Protocol (NCP) provided communication</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between the hosts.</a:t>
            </a:r>
            <a:endParaRPr lang="en-US" sz="240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2437130" y="2178685"/>
            <a:ext cx="7425055" cy="46208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08330" y="381000"/>
            <a:ext cx="10862310" cy="6236335"/>
          </a:xfrm>
          <a:prstGeom prst="rect">
            <a:avLst/>
          </a:prstGeom>
          <a:noFill/>
        </p:spPr>
        <p:txBody>
          <a:bodyPr wrap="square" rtlCol="0" anchor="t">
            <a:spAutoFit/>
          </a:bodyPr>
          <a:p>
            <a:pPr marL="342900" lvl="0" indent="-342900" algn="l" rtl="0">
              <a:lnSpc>
                <a:spcPct val="100000"/>
              </a:lnSpc>
              <a:spcBef>
                <a:spcPts val="0"/>
              </a:spcBef>
              <a:spcAft>
                <a:spcPts val="0"/>
              </a:spcAft>
              <a:buClr>
                <a:schemeClr val="accent2"/>
              </a:buClr>
              <a:buSzPts val="2040"/>
              <a:buFont typeface="Noto Sans Symbols"/>
              <a:buChar char="❑"/>
            </a:pPr>
            <a:r>
              <a:rPr lang="en-US" sz="2400">
                <a:solidFill>
                  <a:schemeClr val="dk1"/>
                </a:solidFill>
                <a:latin typeface="Comic Sans MS" panose="030F0702030302020204"/>
                <a:ea typeface="Comic Sans MS" panose="030F0702030302020204"/>
                <a:cs typeface="Comic Sans MS" panose="030F0702030302020204"/>
                <a:sym typeface="Comic Sans MS" panose="030F0702030302020204"/>
              </a:rPr>
              <a:t>millions of connected computing devices: </a:t>
            </a:r>
            <a:r>
              <a:rPr lang="en-US" sz="2400" i="1">
                <a:solidFill>
                  <a:srgbClr val="FF0000"/>
                </a:solidFill>
                <a:latin typeface="Comic Sans MS" panose="030F0702030302020204"/>
                <a:ea typeface="Comic Sans MS" panose="030F0702030302020204"/>
                <a:cs typeface="Comic Sans MS" panose="030F0702030302020204"/>
                <a:sym typeface="Comic Sans MS" panose="030F0702030302020204"/>
              </a:rPr>
              <a:t>hosts = end systems</a:t>
            </a:r>
            <a:r>
              <a:rPr lang="en-US" sz="2400">
                <a:solidFill>
                  <a:srgbClr val="FF0000"/>
                </a:solidFill>
                <a:latin typeface="Comic Sans MS" panose="030F0702030302020204"/>
                <a:ea typeface="Comic Sans MS" panose="030F0702030302020204"/>
                <a:cs typeface="Comic Sans MS" panose="030F0702030302020204"/>
                <a:sym typeface="Comic Sans MS" panose="030F0702030302020204"/>
              </a:rPr>
              <a:t> </a:t>
            </a:r>
            <a:endParaRPr lang="en-US" sz="2400" b="0" i="0" u="none">
              <a:solidFill>
                <a:srgbClr val="FF0000"/>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480"/>
              </a:spcBef>
              <a:spcAft>
                <a:spcPts val="0"/>
              </a:spcAft>
              <a:buClr>
                <a:schemeClr val="accent2"/>
              </a:buClr>
              <a:buSzPts val="2040"/>
              <a:buFont typeface="Noto Sans Symbols"/>
              <a:buChar char="❑"/>
            </a:pPr>
            <a:r>
              <a:rPr lang="en-US" sz="2400">
                <a:solidFill>
                  <a:schemeClr val="dk1"/>
                </a:solidFill>
                <a:latin typeface="Comic Sans MS" panose="030F0702030302020204"/>
                <a:ea typeface="Comic Sans MS" panose="030F0702030302020204"/>
                <a:cs typeface="Comic Sans MS" panose="030F0702030302020204"/>
                <a:sym typeface="Comic Sans MS" panose="030F0702030302020204"/>
              </a:rPr>
              <a:t> running </a:t>
            </a:r>
            <a:r>
              <a:rPr lang="en-US" sz="2400" i="1">
                <a:solidFill>
                  <a:srgbClr val="FF0000"/>
                </a:solidFill>
                <a:latin typeface="Comic Sans MS" panose="030F0702030302020204"/>
                <a:ea typeface="Comic Sans MS" panose="030F0702030302020204"/>
                <a:cs typeface="Comic Sans MS" panose="030F0702030302020204"/>
                <a:sym typeface="Comic Sans MS" panose="030F0702030302020204"/>
              </a:rPr>
              <a:t>network apps</a:t>
            </a: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480"/>
              </a:spcBef>
              <a:spcAft>
                <a:spcPts val="0"/>
              </a:spcAft>
              <a:buClr>
                <a:schemeClr val="accent2"/>
              </a:buClr>
              <a:buSzPts val="2040"/>
              <a:buFont typeface="Noto Sans Symbols"/>
              <a:buChar char="❑"/>
            </a:pPr>
            <a:r>
              <a:rPr lang="en-US" sz="2400" i="1">
                <a:solidFill>
                  <a:srgbClr val="FF0000"/>
                </a:solidFill>
                <a:latin typeface="Comic Sans MS" panose="030F0702030302020204"/>
                <a:ea typeface="Comic Sans MS" panose="030F0702030302020204"/>
                <a:cs typeface="Comic Sans MS" panose="030F0702030302020204"/>
                <a:sym typeface="Comic Sans MS" panose="030F0702030302020204"/>
              </a:rPr>
              <a:t>communication links</a:t>
            </a:r>
            <a:endParaRPr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00000"/>
              </a:lnSpc>
              <a:spcBef>
                <a:spcPts val="400"/>
              </a:spcBef>
              <a:spcAft>
                <a:spcPts val="0"/>
              </a:spcAft>
              <a:buClr>
                <a:schemeClr val="accent2"/>
              </a:buClr>
              <a:buSzPts val="1500"/>
              <a:buFont typeface="Noto Sans Symbols"/>
              <a:buChar char="❖"/>
            </a:pPr>
            <a:r>
              <a:rPr lang="en-US" sz="2000">
                <a:solidFill>
                  <a:schemeClr val="dk1"/>
                </a:solidFill>
                <a:latin typeface="Comic Sans MS" panose="030F0702030302020204"/>
                <a:ea typeface="Comic Sans MS" panose="030F0702030302020204"/>
                <a:cs typeface="Comic Sans MS" panose="030F0702030302020204"/>
                <a:sym typeface="Comic Sans MS" panose="030F0702030302020204"/>
              </a:rPr>
              <a:t>fiber, copper, radio, satellite</a:t>
            </a:r>
            <a:endParaRPr lang="en-US" sz="20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00000"/>
              </a:lnSpc>
              <a:spcBef>
                <a:spcPts val="400"/>
              </a:spcBef>
              <a:spcAft>
                <a:spcPts val="0"/>
              </a:spcAft>
              <a:buClr>
                <a:schemeClr val="accent2"/>
              </a:buClr>
              <a:buSzPts val="1500"/>
              <a:buFont typeface="Noto Sans Symbols"/>
              <a:buChar char="❖"/>
            </a:pPr>
            <a:r>
              <a:rPr lang="en-US" sz="2000">
                <a:solidFill>
                  <a:schemeClr val="dk1"/>
                </a:solidFill>
                <a:latin typeface="Comic Sans MS" panose="030F0702030302020204"/>
                <a:ea typeface="Comic Sans MS" panose="030F0702030302020204"/>
                <a:cs typeface="Comic Sans MS" panose="030F0702030302020204"/>
                <a:sym typeface="Comic Sans MS" panose="030F0702030302020204"/>
              </a:rPr>
              <a:t>transmission rate = </a:t>
            </a:r>
            <a:r>
              <a:rPr lang="en-US" sz="2000" b="1" i="1">
                <a:solidFill>
                  <a:srgbClr val="FF0000"/>
                </a:solidFill>
                <a:latin typeface="Comic Sans MS" panose="030F0702030302020204"/>
                <a:ea typeface="Comic Sans MS" panose="030F0702030302020204"/>
                <a:cs typeface="Comic Sans MS" panose="030F0702030302020204"/>
                <a:sym typeface="Comic Sans MS" panose="030F0702030302020204"/>
              </a:rPr>
              <a:t>bandwidth</a:t>
            </a:r>
            <a:endParaRPr sz="20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480"/>
              </a:spcBef>
              <a:spcAft>
                <a:spcPts val="0"/>
              </a:spcAft>
              <a:buClr>
                <a:schemeClr val="accent2"/>
              </a:buClr>
              <a:buSzPts val="2040"/>
              <a:buFont typeface="Noto Sans Symbols"/>
              <a:buChar char="❑"/>
            </a:pPr>
            <a:r>
              <a:rPr lang="en-US" sz="2400" i="1">
                <a:solidFill>
                  <a:srgbClr val="FF0000"/>
                </a:solidFill>
                <a:latin typeface="Comic Sans MS" panose="030F0702030302020204"/>
                <a:ea typeface="Comic Sans MS" panose="030F0702030302020204"/>
                <a:cs typeface="Comic Sans MS" panose="030F0702030302020204"/>
                <a:sym typeface="Comic Sans MS" panose="030F0702030302020204"/>
              </a:rPr>
              <a:t>routers:</a:t>
            </a:r>
            <a:r>
              <a:rPr lang="en-US" sz="2400">
                <a:solidFill>
                  <a:schemeClr val="dk1"/>
                </a:solidFill>
                <a:latin typeface="Comic Sans MS" panose="030F0702030302020204"/>
                <a:ea typeface="Comic Sans MS" panose="030F0702030302020204"/>
                <a:cs typeface="Comic Sans MS" panose="030F0702030302020204"/>
                <a:sym typeface="Comic Sans MS" panose="030F0702030302020204"/>
              </a:rPr>
              <a:t> forward packets (chunks of data)</a:t>
            </a:r>
            <a:endParaRPr lang="en-US" sz="2400">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0"/>
              </a:spcBef>
              <a:spcAft>
                <a:spcPts val="0"/>
              </a:spcAft>
              <a:buClr>
                <a:schemeClr val="accent2"/>
              </a:buClr>
              <a:buSzPts val="2040"/>
              <a:buFont typeface="Noto Sans Symbols"/>
              <a:buChar char="❑"/>
            </a:pPr>
            <a:r>
              <a:rPr lang="en-US" sz="2400" i="1">
                <a:solidFill>
                  <a:srgbClr val="FF0000"/>
                </a:solidFill>
                <a:latin typeface="Comic Sans MS" panose="030F0702030302020204"/>
                <a:ea typeface="Comic Sans MS" panose="030F0702030302020204"/>
                <a:cs typeface="Comic Sans MS" panose="030F0702030302020204"/>
                <a:sym typeface="Comic Sans MS" panose="030F0702030302020204"/>
              </a:rPr>
              <a:t>protocols</a:t>
            </a:r>
            <a:r>
              <a:rPr lang="en-US" sz="2400">
                <a:solidFill>
                  <a:srgbClr val="FF0000"/>
                </a:solidFill>
                <a:latin typeface="Comic Sans MS" panose="030F0702030302020204"/>
                <a:ea typeface="Comic Sans MS" panose="030F0702030302020204"/>
                <a:cs typeface="Comic Sans MS" panose="030F0702030302020204"/>
                <a:sym typeface="Comic Sans MS" panose="030F0702030302020204"/>
              </a:rPr>
              <a:t> </a:t>
            </a:r>
            <a:r>
              <a:rPr lang="en-US" sz="2400">
                <a:solidFill>
                  <a:schemeClr val="dk1"/>
                </a:solidFill>
                <a:latin typeface="Comic Sans MS" panose="030F0702030302020204"/>
                <a:ea typeface="Comic Sans MS" panose="030F0702030302020204"/>
                <a:cs typeface="Comic Sans MS" panose="030F0702030302020204"/>
                <a:sym typeface="Comic Sans MS" panose="030F0702030302020204"/>
              </a:rPr>
              <a:t>control sending, receiving of msgs</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00000"/>
              </a:lnSpc>
              <a:spcBef>
                <a:spcPts val="400"/>
              </a:spcBef>
              <a:spcAft>
                <a:spcPts val="0"/>
              </a:spcAft>
              <a:buClr>
                <a:schemeClr val="accent2"/>
              </a:buClr>
              <a:buSzPts val="1500"/>
              <a:buFont typeface="Noto Sans Symbols"/>
              <a:buChar char="❖"/>
            </a:pPr>
            <a:r>
              <a:rPr lang="en-US" sz="2400">
                <a:solidFill>
                  <a:schemeClr val="dk1"/>
                </a:solidFill>
                <a:latin typeface="Comic Sans MS" panose="030F0702030302020204"/>
                <a:ea typeface="Comic Sans MS" panose="030F0702030302020204"/>
                <a:cs typeface="Comic Sans MS" panose="030F0702030302020204"/>
                <a:sym typeface="Comic Sans MS" panose="030F0702030302020204"/>
              </a:rPr>
              <a:t>e.g., TCP, IP, HTTP, FTP,  PPP</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480"/>
              </a:spcBef>
              <a:spcAft>
                <a:spcPts val="0"/>
              </a:spcAft>
              <a:buClr>
                <a:schemeClr val="accent2"/>
              </a:buClr>
              <a:buSzPts val="2040"/>
              <a:buFont typeface="Noto Sans Symbols"/>
              <a:buChar char="❑"/>
            </a:pPr>
            <a:r>
              <a:rPr lang="en-US" sz="2400" i="1">
                <a:solidFill>
                  <a:srgbClr val="FF0000"/>
                </a:solidFill>
                <a:latin typeface="Comic Sans MS" panose="030F0702030302020204"/>
                <a:ea typeface="Comic Sans MS" panose="030F0702030302020204"/>
                <a:cs typeface="Comic Sans MS" panose="030F0702030302020204"/>
                <a:sym typeface="Comic Sans MS" panose="030F0702030302020204"/>
              </a:rPr>
              <a:t>Internet: </a:t>
            </a:r>
            <a:r>
              <a:rPr lang="en-US" sz="2400">
                <a:solidFill>
                  <a:srgbClr val="FF0000"/>
                </a:solidFill>
                <a:latin typeface="Comic Sans MS" panose="030F0702030302020204"/>
                <a:ea typeface="Comic Sans MS" panose="030F0702030302020204"/>
                <a:cs typeface="Comic Sans MS" panose="030F0702030302020204"/>
                <a:sym typeface="Comic Sans MS" panose="030F0702030302020204"/>
              </a:rPr>
              <a:t>“network of networks”</a:t>
            </a:r>
            <a:endParaRPr lang="en-US" sz="2400" b="0" i="0" u="none">
              <a:solidFill>
                <a:srgbClr val="FF0000"/>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00000"/>
              </a:lnSpc>
              <a:spcBef>
                <a:spcPts val="400"/>
              </a:spcBef>
              <a:spcAft>
                <a:spcPts val="0"/>
              </a:spcAft>
              <a:buClr>
                <a:schemeClr val="accent2"/>
              </a:buClr>
              <a:buSzPts val="1500"/>
              <a:buFont typeface="Noto Sans Symbols"/>
              <a:buChar char="❖"/>
            </a:pPr>
            <a:r>
              <a:rPr lang="en-US" sz="2400">
                <a:solidFill>
                  <a:schemeClr val="dk1"/>
                </a:solidFill>
                <a:latin typeface="Comic Sans MS" panose="030F0702030302020204"/>
                <a:ea typeface="Comic Sans MS" panose="030F0702030302020204"/>
                <a:cs typeface="Comic Sans MS" panose="030F0702030302020204"/>
                <a:sym typeface="Comic Sans MS" panose="030F0702030302020204"/>
              </a:rPr>
              <a:t>loosely hierarchical</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00000"/>
              </a:lnSpc>
              <a:spcBef>
                <a:spcPts val="400"/>
              </a:spcBef>
              <a:spcAft>
                <a:spcPts val="0"/>
              </a:spcAft>
              <a:buClr>
                <a:schemeClr val="accent2"/>
              </a:buClr>
              <a:buSzPts val="1500"/>
              <a:buFont typeface="Noto Sans Symbols"/>
              <a:buChar char="❖"/>
            </a:pPr>
            <a:r>
              <a:rPr lang="en-US" sz="2400">
                <a:solidFill>
                  <a:schemeClr val="dk1"/>
                </a:solidFill>
                <a:latin typeface="Comic Sans MS" panose="030F0702030302020204"/>
                <a:ea typeface="Comic Sans MS" panose="030F0702030302020204"/>
                <a:cs typeface="Comic Sans MS" panose="030F0702030302020204"/>
                <a:sym typeface="Comic Sans MS" panose="030F0702030302020204"/>
              </a:rPr>
              <a:t>public Internet versus private intranet</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480"/>
              </a:spcBef>
              <a:spcAft>
                <a:spcPts val="0"/>
              </a:spcAft>
              <a:buClr>
                <a:schemeClr val="accent2"/>
              </a:buClr>
              <a:buSzPts val="2040"/>
              <a:buFont typeface="Noto Sans Symbols"/>
              <a:buChar char="❑"/>
            </a:pPr>
            <a:r>
              <a:rPr lang="en-US" sz="2400">
                <a:solidFill>
                  <a:schemeClr val="dk1"/>
                </a:solidFill>
                <a:latin typeface="Comic Sans MS" panose="030F0702030302020204"/>
                <a:ea typeface="Comic Sans MS" panose="030F0702030302020204"/>
                <a:cs typeface="Comic Sans MS" panose="030F0702030302020204"/>
                <a:sym typeface="Comic Sans MS" panose="030F0702030302020204"/>
              </a:rPr>
              <a:t>Internet standards</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00000"/>
              </a:lnSpc>
              <a:spcBef>
                <a:spcPts val="400"/>
              </a:spcBef>
              <a:spcAft>
                <a:spcPts val="0"/>
              </a:spcAft>
              <a:buClr>
                <a:schemeClr val="accent2"/>
              </a:buClr>
              <a:buSzPts val="1500"/>
              <a:buFont typeface="Noto Sans Symbols"/>
              <a:buChar char="❖"/>
            </a:pPr>
            <a:r>
              <a:rPr lang="en-US" sz="2400">
                <a:solidFill>
                  <a:schemeClr val="dk1"/>
                </a:solidFill>
                <a:latin typeface="Comic Sans MS" panose="030F0702030302020204"/>
                <a:ea typeface="Comic Sans MS" panose="030F0702030302020204"/>
                <a:cs typeface="Comic Sans MS" panose="030F0702030302020204"/>
                <a:sym typeface="Comic Sans MS" panose="030F0702030302020204"/>
              </a:rPr>
              <a:t>RFC: Request for comments</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742950" lvl="1" indent="-285750" algn="l" rtl="0">
              <a:lnSpc>
                <a:spcPct val="100000"/>
              </a:lnSpc>
              <a:spcBef>
                <a:spcPts val="400"/>
              </a:spcBef>
              <a:spcAft>
                <a:spcPts val="0"/>
              </a:spcAft>
              <a:buClr>
                <a:schemeClr val="accent2"/>
              </a:buClr>
              <a:buSzPts val="1500"/>
              <a:buFont typeface="Noto Sans Symbols"/>
              <a:buChar char="❖"/>
            </a:pPr>
            <a:r>
              <a:rPr lang="en-US" sz="2400">
                <a:solidFill>
                  <a:schemeClr val="dk1"/>
                </a:solidFill>
                <a:latin typeface="Comic Sans MS" panose="030F0702030302020204"/>
                <a:ea typeface="Comic Sans MS" panose="030F0702030302020204"/>
                <a:cs typeface="Comic Sans MS" panose="030F0702030302020204"/>
                <a:sym typeface="Comic Sans MS" panose="030F0702030302020204"/>
              </a:rPr>
              <a:t>IETF: Internet Engineering Task Force</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342900" lvl="0" indent="-342900" algn="l" rtl="0">
              <a:lnSpc>
                <a:spcPct val="100000"/>
              </a:lnSpc>
              <a:spcBef>
                <a:spcPts val="480"/>
              </a:spcBef>
              <a:spcAft>
                <a:spcPts val="0"/>
              </a:spcAft>
              <a:buClr>
                <a:schemeClr val="accent2"/>
              </a:buClr>
              <a:buSzPts val="2040"/>
              <a:buFont typeface="Noto Sans Symbols"/>
              <a:buChar char="❑"/>
            </a:pPr>
            <a:endParaRPr lang="en-US" sz="2400">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p:cNvSpPr/>
          <p:nvPr/>
        </p:nvSpPr>
        <p:spPr>
          <a:xfrm>
            <a:off x="303212" y="132080"/>
            <a:ext cx="10515600" cy="636477"/>
          </a:xfrm>
          <a:prstGeom prst="roundRect">
            <a:avLst/>
          </a:prstGeom>
          <a:solidFill>
            <a:srgbClr val="124F6B"/>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IN" altLang="en-US" sz="3600" b="1" dirty="0">
                <a:latin typeface="Times New Roman" panose="02020603050405020304" pitchFamily="18" charset="0"/>
                <a:cs typeface="Times New Roman" panose="02020603050405020304" pitchFamily="18" charset="0"/>
              </a:rPr>
              <a:t>Protocols</a:t>
            </a:r>
            <a:r>
              <a:rPr lang="en-US" sz="3600" b="1" dirty="0">
                <a:latin typeface="Times New Roman" panose="02020603050405020304" pitchFamily="18" charset="0"/>
                <a:cs typeface="Times New Roman" panose="02020603050405020304" pitchFamily="18" charset="0"/>
              </a:rPr>
              <a:t> </a:t>
            </a:r>
            <a:endParaRPr lang="en-US" sz="3600"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379730" y="914400"/>
            <a:ext cx="11198225" cy="4523105"/>
          </a:xfrm>
          <a:prstGeom prst="rect">
            <a:avLst/>
          </a:prstGeom>
          <a:noFill/>
        </p:spPr>
        <p:txBody>
          <a:bodyPr wrap="square" rtlCol="0">
            <a:spAutoFit/>
          </a:bodyPr>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A protocol is a set of rules that govern data</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communications.</a:t>
            </a:r>
            <a:endParaRPr 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The key elements of a protocol are syntax, semantics, and timing.</a:t>
            </a:r>
            <a:endParaRPr lang="en-IN" alt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IN" alt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sz="2400" b="1">
                <a:latin typeface="Times New Roman" panose="02020603050405020304" pitchFamily="18" charset="0"/>
                <a:cs typeface="Times New Roman" panose="02020603050405020304" pitchFamily="18" charset="0"/>
              </a:rPr>
              <a:t>Syntax- </a:t>
            </a:r>
            <a:r>
              <a:rPr lang="en-IN" altLang="en-US" sz="2400">
                <a:latin typeface="Times New Roman" panose="02020603050405020304" pitchFamily="18" charset="0"/>
                <a:cs typeface="Times New Roman" panose="02020603050405020304" pitchFamily="18" charset="0"/>
              </a:rPr>
              <a:t> The term syntax refers to the structure or format of the data, meaning the</a:t>
            </a:r>
            <a:endParaRPr lang="en-IN" alt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sz="2400">
                <a:latin typeface="Times New Roman" panose="02020603050405020304" pitchFamily="18" charset="0"/>
                <a:cs typeface="Times New Roman" panose="02020603050405020304" pitchFamily="18" charset="0"/>
              </a:rPr>
              <a:t>order in which they are presented. For example, a simple protocol might expect the</a:t>
            </a:r>
            <a:endParaRPr lang="en-IN" alt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sz="2400">
                <a:latin typeface="Times New Roman" panose="02020603050405020304" pitchFamily="18" charset="0"/>
                <a:cs typeface="Times New Roman" panose="02020603050405020304" pitchFamily="18" charset="0"/>
              </a:rPr>
              <a:t>first 8 bits of data to be the address of the sender, the second 8 bits to be the address</a:t>
            </a:r>
            <a:endParaRPr lang="en-IN" alt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sz="2400">
                <a:latin typeface="Times New Roman" panose="02020603050405020304" pitchFamily="18" charset="0"/>
                <a:cs typeface="Times New Roman" panose="02020603050405020304" pitchFamily="18" charset="0"/>
              </a:rPr>
              <a:t>of the receiver, and the rest of the stream to be the message itself.</a:t>
            </a:r>
            <a:endParaRPr lang="en-IN" alt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IN" alt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sz="2400" b="1">
                <a:latin typeface="Times New Roman" panose="02020603050405020304" pitchFamily="18" charset="0"/>
                <a:cs typeface="Times New Roman" panose="02020603050405020304" pitchFamily="18" charset="0"/>
              </a:rPr>
              <a:t>Semantics.- </a:t>
            </a:r>
            <a:r>
              <a:rPr lang="en-IN" altLang="en-US" sz="2400">
                <a:latin typeface="Times New Roman" panose="02020603050405020304" pitchFamily="18" charset="0"/>
                <a:cs typeface="Times New Roman" panose="02020603050405020304" pitchFamily="18" charset="0"/>
              </a:rPr>
              <a:t>The word semantics refers to the meaning of each section of bits.</a:t>
            </a:r>
            <a:endParaRPr lang="en-IN" alt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sz="2400">
                <a:latin typeface="Times New Roman" panose="02020603050405020304" pitchFamily="18" charset="0"/>
                <a:cs typeface="Times New Roman" panose="02020603050405020304" pitchFamily="18" charset="0"/>
              </a:rPr>
              <a:t>How is a particular pattern to be interpreted, and what action is to be taken based</a:t>
            </a:r>
            <a:endParaRPr lang="en-IN" alt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sz="2400">
                <a:latin typeface="Times New Roman" panose="02020603050405020304" pitchFamily="18" charset="0"/>
                <a:cs typeface="Times New Roman" panose="02020603050405020304" pitchFamily="18" charset="0"/>
              </a:rPr>
              <a:t>on that interpretation? For example, does an address identify the route to be taken</a:t>
            </a:r>
            <a:endParaRPr lang="en-IN" alt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sz="2400">
                <a:latin typeface="Times New Roman" panose="02020603050405020304" pitchFamily="18" charset="0"/>
                <a:cs typeface="Times New Roman" panose="02020603050405020304" pitchFamily="18" charset="0"/>
              </a:rPr>
              <a:t>or the final destination of the message?</a:t>
            </a: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p:cNvSpPr/>
          <p:nvPr/>
        </p:nvSpPr>
        <p:spPr>
          <a:xfrm>
            <a:off x="303212" y="152400"/>
            <a:ext cx="10515600" cy="636477"/>
          </a:xfrm>
          <a:prstGeom prst="roundRect">
            <a:avLst/>
          </a:prstGeom>
          <a:solidFill>
            <a:srgbClr val="124F6B"/>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IN" altLang="en-US" sz="3600" b="1" dirty="0">
                <a:latin typeface="Times New Roman" panose="02020603050405020304" pitchFamily="18" charset="0"/>
                <a:cs typeface="Times New Roman" panose="02020603050405020304" pitchFamily="18" charset="0"/>
              </a:rPr>
              <a:t>Content</a:t>
            </a:r>
            <a:endParaRPr lang="en-IN" altLang="en-US" sz="3600" b="1"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1106170" y="1518920"/>
            <a:ext cx="6090285" cy="3507740"/>
          </a:xfrm>
          <a:prstGeom prst="rect">
            <a:avLst/>
          </a:prstGeom>
          <a:noFill/>
        </p:spPr>
        <p:txBody>
          <a:bodyPr wrap="square" rtlCol="0">
            <a:spAutoFit/>
          </a:bodyPr>
          <a:p>
            <a:pPr marL="285750" indent="-285750">
              <a:buFont typeface="Wingdings" panose="05000000000000000000" charset="0"/>
              <a:buChar char="v"/>
            </a:pPr>
            <a:r>
              <a:rPr lang="en-IN" altLang="en-US" sz="2400">
                <a:latin typeface="Times New Roman" panose="02020603050405020304" pitchFamily="18" charset="0"/>
                <a:cs typeface="Times New Roman" panose="02020603050405020304" pitchFamily="18" charset="0"/>
                <a:sym typeface="+mn-ea"/>
              </a:rPr>
              <a:t>Type of Connection</a:t>
            </a:r>
            <a:endParaRPr lang="en-IN" alt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r>
              <a:rPr lang="en-IN" altLang="en-US" sz="2400">
                <a:latin typeface="Times New Roman" panose="02020603050405020304" pitchFamily="18" charset="0"/>
                <a:cs typeface="Times New Roman" panose="02020603050405020304" pitchFamily="18" charset="0"/>
                <a:sym typeface="+mn-ea"/>
              </a:rPr>
              <a:t>Physical Topology</a:t>
            </a:r>
            <a:endParaRPr lang="en-IN" alt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r>
              <a:rPr lang="en-IN" altLang="en-US" sz="2400">
                <a:latin typeface="Times New Roman" panose="02020603050405020304" pitchFamily="18" charset="0"/>
                <a:cs typeface="Times New Roman" panose="02020603050405020304" pitchFamily="18" charset="0"/>
                <a:sym typeface="+mn-ea"/>
              </a:rPr>
              <a:t>Categories of Networks</a:t>
            </a:r>
            <a:endParaRPr lang="en-IN" alt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r>
              <a:rPr lang="en-IN" altLang="en-US" sz="2400">
                <a:latin typeface="Times New Roman" panose="02020603050405020304" pitchFamily="18" charset="0"/>
                <a:cs typeface="Times New Roman" panose="02020603050405020304" pitchFamily="18" charset="0"/>
                <a:sym typeface="+mn-ea"/>
              </a:rPr>
              <a:t>THE INTERNET</a:t>
            </a:r>
            <a:endParaRPr lang="en-IN" alt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r>
              <a:rPr lang="en-IN" altLang="en-US" sz="2400">
                <a:latin typeface="Times New Roman" panose="02020603050405020304" pitchFamily="18" charset="0"/>
                <a:cs typeface="Times New Roman" panose="02020603050405020304" pitchFamily="18" charset="0"/>
                <a:sym typeface="+mn-ea"/>
              </a:rPr>
              <a:t>Protocols</a:t>
            </a:r>
            <a:endParaRPr lang="en-IN" alt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IN" alt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IN" alt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v"/>
            </a:pPr>
            <a:endParaRPr lang="en-IN" altLang="en-US"/>
          </a:p>
          <a:p>
            <a:pPr marL="285750" indent="-285750">
              <a:buFont typeface="Wingdings" panose="05000000000000000000" charset="0"/>
              <a:buChar char="v"/>
            </a:pPr>
            <a:endParaRPr lang="en-IN" altLang="en-US"/>
          </a:p>
          <a:p>
            <a:pPr marL="285750" indent="-285750">
              <a:buFont typeface="Wingdings" panose="05000000000000000000" charset="0"/>
              <a:buChar char="v"/>
            </a:pPr>
            <a:endParaRPr lang="en-I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98450" y="381000"/>
            <a:ext cx="11560810" cy="1568450"/>
          </a:xfrm>
          <a:prstGeom prst="rect">
            <a:avLst/>
          </a:prstGeom>
          <a:noFill/>
        </p:spPr>
        <p:txBody>
          <a:bodyPr wrap="square" rtlCol="0" anchor="t">
            <a:spAutoFit/>
          </a:bodyPr>
          <a:p>
            <a:r>
              <a:rPr lang="en-US" sz="2400" b="1">
                <a:latin typeface="Times New Roman" panose="02020603050405020304" pitchFamily="18" charset="0"/>
                <a:cs typeface="Times New Roman" panose="02020603050405020304" pitchFamily="18" charset="0"/>
              </a:rPr>
              <a:t>Timing</a:t>
            </a:r>
            <a:r>
              <a:rPr lang="en-IN" alt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The term timing refers to two characteristics: when data should be sent</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and how fast they can be sent. For example, if a sender produces data at 100 Mbps</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but the receiver can process data at only 1 Mbps, the transmission will overload the</a:t>
            </a:r>
            <a:endParaRPr lang="en-US" sz="2400">
              <a:latin typeface="Times New Roman" panose="02020603050405020304" pitchFamily="18" charset="0"/>
              <a:cs typeface="Times New Roman" panose="02020603050405020304" pitchFamily="18" charset="0"/>
            </a:endParaRPr>
          </a:p>
          <a:p>
            <a:r>
              <a:rPr lang="en-US" sz="2400">
                <a:latin typeface="Times New Roman" panose="02020603050405020304" pitchFamily="18" charset="0"/>
                <a:cs typeface="Times New Roman" panose="02020603050405020304" pitchFamily="18" charset="0"/>
              </a:rPr>
              <a:t>receiver and some data will be lost.</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46095" y="2829560"/>
            <a:ext cx="6096000" cy="1198880"/>
          </a:xfrm>
          <a:prstGeom prst="rect">
            <a:avLst/>
          </a:prstGeom>
          <a:noFill/>
        </p:spPr>
        <p:txBody>
          <a:bodyPr wrap="square" rtlCol="0" anchor="t">
            <a:spAutoFit/>
          </a:bodyPr>
          <a:p>
            <a:pPr>
              <a:defRPr/>
            </a:pPr>
            <a:r>
              <a:rPr lang="en-US" sz="7200" b="1" dirty="0">
                <a:latin typeface="Times New Roman" panose="02020603050405020304" pitchFamily="18" charset="0"/>
                <a:cs typeface="Times New Roman" panose="02020603050405020304" pitchFamily="18" charset="0"/>
                <a:sym typeface="+mn-ea"/>
              </a:rPr>
              <a:t>Thank You</a:t>
            </a:r>
            <a:endParaRPr lang="en-US" sz="7200" b="1"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213" y="1066800"/>
            <a:ext cx="11658599" cy="5659120"/>
          </a:xfrm>
        </p:spPr>
        <p:txBody>
          <a:bodyPr>
            <a:normAutofit/>
          </a:bodyPr>
          <a:lstStyle/>
          <a:p>
            <a:pPr algn="just">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Point-to-Point</a:t>
            </a:r>
            <a:r>
              <a:rPr lang="en-US" sz="2400"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point-to-point connection provides a dedicated link between two</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devices. The entire capacity of the link is reserved for transmission between those two</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devices. Most point-to-point connections use an actual length of wire or cable to connect</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two ends, but other options, such as microwave or satellite links, are also possible</a:t>
            </a:r>
            <a:r>
              <a:rPr lang="en-IN"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When you change television channels by infrared remote control,</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you are establishing a point-to-point connection between the remote control and the</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elevision's control system.</a:t>
            </a:r>
            <a:endParaRPr lang="en-US" sz="2400" dirty="0">
              <a:latin typeface="Times New Roman" panose="02020603050405020304" pitchFamily="18" charset="0"/>
              <a:cs typeface="Times New Roman" panose="02020603050405020304" pitchFamily="18" charset="0"/>
            </a:endParaRPr>
          </a:p>
        </p:txBody>
      </p:sp>
      <p:sp>
        <p:nvSpPr>
          <p:cNvPr id="5" name="Rectangle: Rounded Corners 4"/>
          <p:cNvSpPr/>
          <p:nvPr/>
        </p:nvSpPr>
        <p:spPr>
          <a:xfrm>
            <a:off x="303212" y="132080"/>
            <a:ext cx="10515600" cy="636477"/>
          </a:xfrm>
          <a:prstGeom prst="roundRect">
            <a:avLst/>
          </a:prstGeom>
          <a:solidFill>
            <a:srgbClr val="124F6B"/>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IN" altLang="en-US" sz="3600" b="1" dirty="0">
                <a:latin typeface="Times New Roman" panose="02020603050405020304" pitchFamily="18" charset="0"/>
                <a:cs typeface="Times New Roman" panose="02020603050405020304" pitchFamily="18" charset="0"/>
              </a:rPr>
              <a:t>Type of Connection</a:t>
            </a:r>
            <a:endParaRPr lang="en-IN" altLang="en-US" sz="36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1065530" y="4800600"/>
            <a:ext cx="9321800" cy="18027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130" y="304800"/>
            <a:ext cx="11658600" cy="6296660"/>
          </a:xfrm>
        </p:spPr>
        <p:txBody>
          <a:bodyPr>
            <a:noAutofit/>
          </a:bodyPr>
          <a:lstStyle/>
          <a:p>
            <a:pPr algn="just">
              <a:lnSpc>
                <a:spcPct val="150000"/>
              </a:lnSpc>
              <a:buFont typeface="Wingdings" panose="05000000000000000000" charset="0"/>
              <a:buChar char="Ø"/>
            </a:pPr>
            <a:r>
              <a:rPr lang="en-US" sz="2400" b="1" dirty="0">
                <a:latin typeface="Times New Roman" panose="02020603050405020304" pitchFamily="18" charset="0"/>
                <a:cs typeface="Times New Roman" panose="02020603050405020304" pitchFamily="18" charset="0"/>
              </a:rPr>
              <a:t>Multipoint</a:t>
            </a:r>
            <a:r>
              <a:rPr lang="en-US" sz="2400"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multipoint (also called multidrop) connection is one in which more</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than two specific devices share a single link.</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a multipoint environment, the capacity of the channel is shared, either spatially</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or temporally. If several devices can use the link simultaneously, it is a spatially shared</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connection. If users must take turns, it is a timeshared connection.</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Font typeface="Wingdings" panose="05000000000000000000" charset="0"/>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842010" y="3046095"/>
            <a:ext cx="10336530" cy="34410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p:cNvSpPr/>
          <p:nvPr/>
        </p:nvSpPr>
        <p:spPr>
          <a:xfrm>
            <a:off x="303212" y="132080"/>
            <a:ext cx="10515600" cy="636477"/>
          </a:xfrm>
          <a:prstGeom prst="roundRect">
            <a:avLst/>
          </a:prstGeom>
          <a:solidFill>
            <a:srgbClr val="124F6B"/>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Physical Topology </a:t>
            </a:r>
            <a:endParaRPr lang="en-US" sz="3600" b="1"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141730" y="1066800"/>
            <a:ext cx="10511790" cy="1938020"/>
          </a:xfrm>
          <a:prstGeom prst="rect">
            <a:avLst/>
          </a:prstGeom>
          <a:noFill/>
        </p:spPr>
        <p:txBody>
          <a:bodyPr wrap="square" rtlCol="0" anchor="t">
            <a:spAutoFit/>
          </a:bodyPr>
          <a:p>
            <a:pPr marL="285750" indent="-285750">
              <a:buFont typeface="Wingdings" panose="05000000000000000000" charset="0"/>
              <a:buChar char="Ø"/>
            </a:pPr>
            <a:r>
              <a:rPr lang="en-US" sz="2400">
                <a:latin typeface="Times New Roman" panose="02020603050405020304" pitchFamily="18" charset="0"/>
                <a:cs typeface="Times New Roman" panose="02020603050405020304" pitchFamily="18" charset="0"/>
              </a:rPr>
              <a:t>The term physical topology refers to the way in which a network is laid out physically.</a:t>
            </a:r>
            <a:r>
              <a:rPr lang="en-IN" altLang="en-US" sz="2400">
                <a:latin typeface="Times New Roman" panose="02020603050405020304" pitchFamily="18" charset="0"/>
                <a:cs typeface="Times New Roman" panose="02020603050405020304" pitchFamily="18" charset="0"/>
              </a:rPr>
              <a:t> Two </a:t>
            </a:r>
            <a:r>
              <a:rPr lang="en-US" sz="2400">
                <a:latin typeface="Times New Roman" panose="02020603050405020304" pitchFamily="18" charset="0"/>
                <a:cs typeface="Times New Roman" panose="02020603050405020304" pitchFamily="18" charset="0"/>
              </a:rPr>
              <a:t>or more devices connect to a link; two or more links form a topology.</a:t>
            </a:r>
            <a:endParaRPr lang="en-US" sz="24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The Topology of a network is the geometric representation of the relationship of all the links and linking devices (usually called nodes) to one another.</a:t>
            </a:r>
            <a:endParaRPr lang="en-IN" altLang="en-US" sz="240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1141095" y="3479800"/>
            <a:ext cx="9740900" cy="26054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530" y="152400"/>
            <a:ext cx="11658600" cy="6379845"/>
          </a:xfrm>
        </p:spPr>
        <p:txBody>
          <a:bodyPr>
            <a:normAutofit fontScale="90000"/>
          </a:bodyPr>
          <a:lstStyle/>
          <a:p>
            <a:pPr marL="0" indent="0" algn="just">
              <a:lnSpc>
                <a:spcPct val="150000"/>
              </a:lnSpc>
              <a:buFont typeface="Wingdings" panose="05000000000000000000" charset="0"/>
              <a:buNone/>
            </a:pPr>
            <a:r>
              <a:rPr lang="en-US" sz="2400" b="1" dirty="0">
                <a:latin typeface="Times New Roman" panose="02020603050405020304" pitchFamily="18" charset="0"/>
                <a:cs typeface="Times New Roman" panose="02020603050405020304" pitchFamily="18" charset="0"/>
              </a:rPr>
              <a:t>Mesh</a:t>
            </a:r>
            <a:r>
              <a:rPr lang="en-IN" altLang="en-US"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In a mesh topology, every device has a dedicated point-to-point link to every</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other device.</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The term dedicated means that the link carries traffic only between the</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two devices it connects.</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 To find the number of physical links in a fully connected mesh</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network with n nodes, we first consider that each node must be connected to every</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other node. Node 1 must be connected to n - I nodes, node 2 must be connected to n - 1</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nodes, and finally node n must be connected to n - 1 nodes. We need n(n - 1) physical</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links.</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However, if each physical link allows communication in both directions (duplex</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mode), we can divide the number of links by 2. In other words, we can say that in a</a:t>
            </a: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mesh topology, we need</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Font typeface="Wingdings" panose="05000000000000000000" charset="0"/>
              <a:buNone/>
            </a:pPr>
            <a:r>
              <a:rPr lang="en-I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n(n -1) /2</a:t>
            </a:r>
            <a:endParaRPr lang="en-US" sz="2400" dirty="0">
              <a:latin typeface="Times New Roman" panose="02020603050405020304" pitchFamily="18" charset="0"/>
              <a:cs typeface="Times New Roman" panose="02020603050405020304" pitchFamily="18" charset="0"/>
            </a:endParaRPr>
          </a:p>
          <a:p>
            <a:pPr marL="0" indent="0" algn="just">
              <a:lnSpc>
                <a:spcPct val="150000"/>
              </a:lnSpc>
              <a:buFont typeface="Wingdings" panose="05000000000000000000" charset="0"/>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437130" y="838200"/>
            <a:ext cx="6790055" cy="41611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 Box 1"/>
          <p:cNvSpPr txBox="1"/>
          <p:nvPr/>
        </p:nvSpPr>
        <p:spPr>
          <a:xfrm>
            <a:off x="455930" y="381000"/>
            <a:ext cx="11356340" cy="6369685"/>
          </a:xfrm>
          <a:prstGeom prst="rect">
            <a:avLst/>
          </a:prstGeom>
          <a:noFill/>
        </p:spPr>
        <p:txBody>
          <a:bodyPr wrap="square" rtlCol="0">
            <a:spAutoFit/>
          </a:bodyPr>
          <a:p>
            <a:r>
              <a:rPr lang="en-IN" altLang="en-US" sz="2400" b="1">
                <a:latin typeface="Times New Roman" panose="02020603050405020304" pitchFamily="18" charset="0"/>
                <a:cs typeface="Times New Roman" panose="02020603050405020304" pitchFamily="18" charset="0"/>
              </a:rPr>
              <a:t>Advantages</a:t>
            </a:r>
            <a:endParaRPr lang="en-US" sz="2400" b="1">
              <a:latin typeface="Times New Roman" panose="02020603050405020304" pitchFamily="18" charset="0"/>
              <a:cs typeface="Times New Roman" panose="02020603050405020304" pitchFamily="18" charset="0"/>
            </a:endParaRPr>
          </a:p>
          <a:p>
            <a:endParaRPr lang="en-US" sz="2400" b="1">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First, the use of dedicated links guarantees that each connection can carry its own data load, thus eliminating the traffic problems that can occur when links must be shared by multiple devices.</a:t>
            </a:r>
            <a:endParaRPr lang="en-I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Second, a mesh topology is robust. If one link becomes unusable, it does not incapacitate the entire system.</a:t>
            </a:r>
            <a:endParaRPr lang="en-I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Third, there is the advantage of privacy or security. When every message travels along a dedicated line, only the intended recipient sees it</a:t>
            </a:r>
            <a:endParaRPr lang="en-I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Fault identification and fault isolation easy.</a:t>
            </a:r>
            <a:endParaRPr lang="en-IN" alt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endParaRPr lang="en-IN" alt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r>
              <a:rPr lang="en-IN" altLang="en-US" sz="2400" b="1">
                <a:latin typeface="Times New Roman" panose="02020603050405020304" pitchFamily="18" charset="0"/>
                <a:cs typeface="Times New Roman" panose="02020603050405020304" pitchFamily="18" charset="0"/>
                <a:sym typeface="+mn-ea"/>
              </a:rPr>
              <a:t>Disadvantages</a:t>
            </a:r>
            <a:endParaRPr lang="en-IN" altLang="en-US" sz="2400" b="1">
              <a:latin typeface="Times New Roman" panose="02020603050405020304" pitchFamily="18" charset="0"/>
              <a:cs typeface="Times New Roman" panose="02020603050405020304" pitchFamily="18" charset="0"/>
              <a:sym typeface="+mn-ea"/>
            </a:endParaRPr>
          </a:p>
          <a:p>
            <a:pPr indent="0">
              <a:buFont typeface="Wingdings" panose="05000000000000000000" charset="0"/>
              <a:buNone/>
            </a:pPr>
            <a:endParaRPr lang="en-IN" altLang="en-US" sz="2400" b="1">
              <a:latin typeface="Times New Roman" panose="02020603050405020304" pitchFamily="18" charset="0"/>
              <a:cs typeface="Times New Roman" panose="02020603050405020304" pitchFamily="18" charset="0"/>
              <a:sym typeface="+mn-ea"/>
            </a:endParaRPr>
          </a:p>
          <a:p>
            <a:pPr marL="342900" indent="-342900">
              <a:buFont typeface="Wingdings" panose="05000000000000000000" charset="0"/>
              <a:buChar char="Ø"/>
            </a:pPr>
            <a:r>
              <a:rPr lang="en-US" sz="2400">
                <a:latin typeface="Times New Roman" panose="02020603050405020304" pitchFamily="18" charset="0"/>
                <a:cs typeface="Times New Roman" panose="02020603050405020304" pitchFamily="18" charset="0"/>
              </a:rPr>
              <a:t>First, because every device must be connected to every</a:t>
            </a:r>
            <a:r>
              <a:rPr lang="en-IN" altLang="en-US"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other device, installation and reconnection are difficult.</a:t>
            </a:r>
            <a:endParaRPr lang="en-US" sz="24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sz="2400">
                <a:latin typeface="Times New Roman" panose="02020603050405020304" pitchFamily="18" charset="0"/>
                <a:cs typeface="Times New Roman" panose="02020603050405020304" pitchFamily="18" charset="0"/>
              </a:rPr>
              <a:t>It’s costly</a:t>
            </a:r>
            <a:r>
              <a:rPr lang="en-IN" altLang="en-US" sz="240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I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79730" y="304800"/>
            <a:ext cx="11370310" cy="2306955"/>
          </a:xfrm>
          <a:prstGeom prst="rect">
            <a:avLst/>
          </a:prstGeom>
          <a:noFill/>
        </p:spPr>
        <p:txBody>
          <a:bodyPr wrap="square" rtlCol="0">
            <a:spAutoFit/>
          </a:bodyPr>
          <a:p>
            <a:r>
              <a:rPr lang="en-IN" altLang="en-US" sz="2400" b="1">
                <a:latin typeface="Times New Roman" panose="02020603050405020304" pitchFamily="18" charset="0"/>
                <a:cs typeface="Times New Roman" panose="02020603050405020304" pitchFamily="18" charset="0"/>
              </a:rPr>
              <a:t>Star-</a:t>
            </a:r>
            <a:endParaRPr lang="en-IN" altLang="en-US" sz="2400" b="1">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In a star topology, each device has a dedicated point-to-point link only to a central controller, usually called a hub.</a:t>
            </a:r>
            <a:r>
              <a:rPr lang="en-IN" altLang="en-US" sz="2400" b="1">
                <a:latin typeface="Times New Roman" panose="02020603050405020304" pitchFamily="18" charset="0"/>
                <a:cs typeface="Times New Roman" panose="02020603050405020304" pitchFamily="18" charset="0"/>
              </a:rPr>
              <a:t> </a:t>
            </a:r>
            <a:endParaRPr lang="en-IN" altLang="en-US" sz="2400" b="1">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IN" altLang="en-US" sz="2400">
                <a:latin typeface="Times New Roman" panose="02020603050405020304" pitchFamily="18" charset="0"/>
                <a:cs typeface="Times New Roman" panose="02020603050405020304" pitchFamily="18" charset="0"/>
              </a:rPr>
              <a:t>The controller acts as an exchange: If one device wants to send data to another, it sends the data to the controller, which then relays the data to the other connected device.</a:t>
            </a:r>
            <a:endParaRPr lang="en-IN" altLang="en-US" sz="2400">
              <a:latin typeface="Times New Roman" panose="02020603050405020304" pitchFamily="18" charset="0"/>
              <a:cs typeface="Times New Roman" panose="02020603050405020304" pitchFamily="18" charset="0"/>
            </a:endParaRPr>
          </a:p>
          <a:p>
            <a:pPr indent="0">
              <a:buFont typeface="Wingdings" panose="05000000000000000000" charset="0"/>
              <a:buNone/>
            </a:pPr>
            <a:endParaRPr lang="en-IN" altLang="en-US" sz="240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379730" y="2519045"/>
            <a:ext cx="9832340" cy="3799840"/>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9082</Words>
  <Application>WPS Presentation</Application>
  <PresentationFormat>Custom</PresentationFormat>
  <Paragraphs>154</Paragraphs>
  <Slides>21</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SimSun</vt:lpstr>
      <vt:lpstr>Wingdings</vt:lpstr>
      <vt:lpstr>Times New Roman</vt:lpstr>
      <vt:lpstr>Calibri</vt:lpstr>
      <vt:lpstr>Wingdings</vt:lpstr>
      <vt:lpstr>Microsoft YaHei</vt:lpstr>
      <vt:lpstr>Arial Unicode MS</vt:lpstr>
      <vt:lpstr>Calibri Light</vt:lpstr>
      <vt:lpstr>Calibri</vt:lpstr>
      <vt:lpstr>Noto Sans Symbols</vt:lpstr>
      <vt:lpstr>AMGDT</vt:lpstr>
      <vt:lpstr>Comic Sans MS</vt:lpstr>
      <vt:lpstr>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GUIDANCE PROGRAM ESE-2016</dc:title>
  <dc:creator>Naik Ghanashyam</dc:creator>
  <cp:lastModifiedBy>Pankaj Mishra</cp:lastModifiedBy>
  <cp:revision>2163</cp:revision>
  <cp:lastPrinted>2019-03-05T03:31:00Z</cp:lastPrinted>
  <dcterms:created xsi:type="dcterms:W3CDTF">2006-08-16T00:00:00Z</dcterms:created>
  <dcterms:modified xsi:type="dcterms:W3CDTF">2024-09-03T02:08:38Z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67BB44FF521144888364ABE47CC0B341_13</vt:lpwstr>
  </property>
  <property fmtid="{D5CDD505-2E9C-101B-9397-08002B2CF9AE}" pid="3" name="KSOProductBuildVer">
    <vt:lpwstr>1033-12.2.0.18165</vt:lpwstr>
  </property>
</Properties>
</file>