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3"/>
    <p:sldMasterId id="2147483658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670" r:id="rId10"/>
  </p:sldMasterIdLst>
  <p:notesMasterIdLst>
    <p:notesMasterId r:id="rId12"/>
  </p:notesMasterIdLst>
  <p:sldIdLst>
    <p:sldId id="272" r:id="rId11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30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</p:sldIdLst>
  <p:sldSz cx="9144000" cy="6858000"/>
  <p:notesSz cx="7315200" cy="9601200"/>
  <p:embeddedFontLst>
    <p:embeddedFont>
      <p:font typeface="Libre Franklin"/>
      <p:regular r:id="rId71"/>
      <p:italic r:id="rId72"/>
    </p:embeddedFont>
    <p:embeddedFont>
      <p:font typeface="Libre Franklin Medium"/>
      <p:regular r:id="rId73"/>
    </p:embeddedFont>
    <p:embeddedFont>
      <p:font typeface="Comic Sans MS" panose="030F0702030302020204"/>
      <p:regular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7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4" Type="http://schemas.openxmlformats.org/officeDocument/2006/relationships/font" Target="fonts/font4.fntdata"/><Relationship Id="rId73" Type="http://schemas.openxmlformats.org/officeDocument/2006/relationships/font" Target="fonts/font3.fntdata"/><Relationship Id="rId72" Type="http://schemas.openxmlformats.org/officeDocument/2006/relationships/font" Target="fonts/font2.fntdata"/><Relationship Id="rId71" Type="http://schemas.openxmlformats.org/officeDocument/2006/relationships/font" Target="fonts/font1.fntdata"/><Relationship Id="rId70" Type="http://schemas.openxmlformats.org/officeDocument/2006/relationships/tableStyles" Target="tableStyles.xml"/><Relationship Id="rId7" Type="http://schemas.openxmlformats.org/officeDocument/2006/relationships/slideMaster" Target="slideMasters/slideMaster6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56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0" Type="http://schemas.openxmlformats.org/officeDocument/2006/relationships/slide" Target="slides/slide4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8.xml"/><Relationship Id="rId58" Type="http://schemas.openxmlformats.org/officeDocument/2006/relationships/slide" Target="slides/slide47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 panose="02020603050405020304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3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7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4" name="Google Shape;814;p1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6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0" name="Google Shape;980;p2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7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8" name="Google Shape;988;p2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8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8" name="Google Shape;998;p2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9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8" name="Google Shape;1008;p2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0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6" name="Google Shape;1016;p3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1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4" name="Google Shape;1024;p3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2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8" name="Google Shape;1038;p3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3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3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4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3" name="Google Shape;1063;p3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5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2" name="Google Shape;1072;p3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8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6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3" name="Google Shape;1133;p3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7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4" name="Google Shape;1144;p3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8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7" name="Google Shape;1197;p3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9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6" name="Google Shape;1206;p3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0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0" name="Google Shape;1310;p4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41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4" name="Google Shape;1414;p4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2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1" name="Google Shape;1531;p4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4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3" name="Google Shape;1563;p4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5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3" name="Google Shape;1613;p4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6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9" name="Google Shape;1639;p4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8" name="Google Shape;858;p1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8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7" name="Google Shape;1657;p4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9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8" name="Google Shape;1798;p4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50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5" name="Google Shape;1925;p5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51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3" name="Google Shape;1933;p5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52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5" name="Google Shape;2015;p5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3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3" name="Google Shape;2023;p5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54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1" name="Google Shape;2031;p5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55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0" name="Google Shape;2040;p5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6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5" name="Google Shape;2055;p5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7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5" name="Google Shape;2075;p5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0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1" name="Google Shape;871;p2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58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7" name="Google Shape;2157;p5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9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1" name="Google Shape;2171;p5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61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9" name="Google Shape;2189;p6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62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8" name="Google Shape;2198;p6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63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7" name="Google Shape;2207;p6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64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3" name="Google Shape;2233;p6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65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7" name="Google Shape;2257;p6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66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5" name="Google Shape;2265;p6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67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3" name="Google Shape;2273;p6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68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3" name="Google Shape;2343;p6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1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0" name="Google Shape;880;p2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69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4" name="Google Shape;2414;p6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70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2" name="Google Shape;2422;p7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71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7" name="Google Shape;2437;p7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72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7" name="Google Shape;2447;p7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73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3" name="Google Shape;2463;p7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74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1" name="Google Shape;2471;p7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2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0" name="Google Shape;900;p2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3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4" name="Google Shape;914;p2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4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3" name="Google Shape;953;p2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5" name="Google Shape;965;p2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81000" y="4853411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381000" y="38862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>
                <a:solidFill>
                  <a:srgbClr val="44332A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body" idx="1"/>
          </p:nvPr>
        </p:nvSpPr>
        <p:spPr>
          <a:xfrm>
            <a:off x="381000" y="1676400"/>
            <a:ext cx="8458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DCD0B0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180475" y="2947085"/>
            <a:ext cx="8686800" cy="118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0" matchingName="Comparison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04800" y="5410200"/>
            <a:ext cx="8610600" cy="8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type="body" idx="1"/>
          </p:nvPr>
        </p:nvSpPr>
        <p:spPr>
          <a:xfrm>
            <a:off x="281444" y="666750"/>
            <a:ext cx="429055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body" idx="2"/>
          </p:nvPr>
        </p:nvSpPr>
        <p:spPr>
          <a:xfrm>
            <a:off x="4645025" y="666750"/>
            <a:ext cx="42922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 cap="none">
                <a:solidFill>
                  <a:srgbClr val="AF762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type="body" idx="3"/>
          </p:nvPr>
        </p:nvSpPr>
        <p:spPr>
          <a:xfrm>
            <a:off x="281444" y="1316037"/>
            <a:ext cx="4290556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 sz="1800"/>
            </a:lvl3pPr>
            <a:lvl4pPr marL="1828800" lvl="3" indent="-299720" algn="l">
              <a:spcBef>
                <a:spcPts val="320"/>
              </a:spcBef>
              <a:spcAft>
                <a:spcPts val="0"/>
              </a:spcAft>
              <a:buSzPts val="1120"/>
              <a:buChar char=""/>
              <a:defRPr sz="1600"/>
            </a:lvl4pPr>
            <a:lvl5pPr marL="2286000" lvl="4" indent="-289560" algn="l">
              <a:spcBef>
                <a:spcPts val="320"/>
              </a:spcBef>
              <a:spcAft>
                <a:spcPts val="0"/>
              </a:spcAft>
              <a:buSzPts val="960"/>
              <a:buChar char=""/>
              <a:defRPr sz="1600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type="body" idx="4"/>
          </p:nvPr>
        </p:nvSpPr>
        <p:spPr>
          <a:xfrm>
            <a:off x="4648730" y="1316037"/>
            <a:ext cx="4288536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 sz="1800"/>
            </a:lvl3pPr>
            <a:lvl4pPr marL="1828800" lvl="3" indent="-299720" algn="l">
              <a:spcBef>
                <a:spcPts val="320"/>
              </a:spcBef>
              <a:spcAft>
                <a:spcPts val="0"/>
              </a:spcAft>
              <a:buSzPts val="1120"/>
              <a:buChar char=""/>
              <a:defRPr sz="1600"/>
            </a:lvl4pPr>
            <a:lvl5pPr marL="2286000" lvl="4" indent="-289560" algn="l">
              <a:spcBef>
                <a:spcPts val="320"/>
              </a:spcBef>
              <a:spcAft>
                <a:spcPts val="0"/>
              </a:spcAft>
              <a:buSzPts val="960"/>
              <a:buChar char=""/>
              <a:defRPr sz="1600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type="sldNum" idx="12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5486400"/>
            <a:ext cx="84582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type="body" idx="1"/>
          </p:nvPr>
        </p:nvSpPr>
        <p:spPr>
          <a:xfrm>
            <a:off x="457200" y="609600"/>
            <a:ext cx="3008313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type="body" idx="2"/>
          </p:nvPr>
        </p:nvSpPr>
        <p:spPr>
          <a:xfrm>
            <a:off x="3575050" y="609600"/>
            <a:ext cx="5340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"/>
              <a:defRPr sz="28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"/>
              <a:defRPr sz="2000"/>
            </a:lvl4pPr>
            <a:lvl5pPr marL="2286000" lvl="4" indent="-304800" algn="l">
              <a:spcBef>
                <a:spcPts val="400"/>
              </a:spcBef>
              <a:spcAft>
                <a:spcPts val="0"/>
              </a:spcAft>
              <a:buSzPts val="1200"/>
              <a:buChar char=""/>
              <a:defRPr sz="2000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>
            <p:ph type="pic" idx="2"/>
          </p:nvPr>
        </p:nvSpPr>
        <p:spPr>
          <a:xfrm>
            <a:off x="3505200" y="616634"/>
            <a:ext cx="5029200" cy="365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reflection stA="49000" endA="500" endPos="10000" dist="900" dir="5400000" sy="-90000" algn="bl" rotWithShape="0"/>
          </a:effectLst>
        </p:spPr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381000" y="4993760"/>
            <a:ext cx="58674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 Medium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type="body" idx="1"/>
          </p:nvPr>
        </p:nvSpPr>
        <p:spPr>
          <a:xfrm>
            <a:off x="381000" y="5533218"/>
            <a:ext cx="58674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81940" algn="l">
              <a:spcBef>
                <a:spcPts val="240"/>
              </a:spcBef>
              <a:spcAft>
                <a:spcPts val="0"/>
              </a:spcAft>
              <a:buSzPts val="840"/>
              <a:buChar char="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"/>
              <a:defRPr sz="1000"/>
            </a:lvl3pPr>
            <a:lvl4pPr marL="1828800" lvl="3" indent="-268605" algn="l">
              <a:spcBef>
                <a:spcPts val="180"/>
              </a:spcBef>
              <a:spcAft>
                <a:spcPts val="0"/>
              </a:spcAft>
              <a:buSzPts val="630"/>
              <a:buChar char=""/>
              <a:defRPr sz="900"/>
            </a:lvl4pPr>
            <a:lvl5pPr marL="2286000" lvl="4" indent="-262890" algn="l">
              <a:spcBef>
                <a:spcPts val="180"/>
              </a:spcBef>
              <a:spcAft>
                <a:spcPts val="0"/>
              </a:spcAft>
              <a:buSzPts val="540"/>
              <a:buChar char=""/>
              <a:defRPr sz="900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846638" y="2560639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type="body" idx="1"/>
          </p:nvPr>
        </p:nvSpPr>
        <p:spPr>
          <a:xfrm rot="5400000">
            <a:off x="655638" y="350838"/>
            <a:ext cx="5851525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 sz="1800"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 sz="1800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body" idx="2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 sz="1800"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 sz="1800"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matchingName="Title, Content and Text">
  <p:cSld name="OBJECT_AND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body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matchingName="Title, Text and Chart">
  <p:cSld name="TEXT_AND_CHAR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0" name="Google Shape;60;p8"/>
          <p:cNvSpPr/>
          <p:nvPr>
            <p:ph type="chart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 and Content over Text">
  <p:cSld name="OBJECT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type="body" idx="1"/>
          </p:nvPr>
        </p:nvSpPr>
        <p:spPr>
          <a:xfrm>
            <a:off x="533400" y="16002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type="body" idx="2"/>
          </p:nvPr>
        </p:nvSpPr>
        <p:spPr>
          <a:xfrm>
            <a:off x="533400" y="40005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type="body" idx="1"/>
          </p:nvPr>
        </p:nvSpPr>
        <p:spPr>
          <a:xfrm rot="5400000">
            <a:off x="2385219" y="-526257"/>
            <a:ext cx="4525962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"/>
              <a:defRPr/>
            </a:lvl4pPr>
            <a:lvl5pPr marL="2286000" lvl="4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5pPr>
            <a:lvl6pPr marL="2743200" lvl="5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6pPr>
            <a:lvl7pPr marL="3200400" lvl="6" indent="-297180" algn="l">
              <a:spcBef>
                <a:spcPts val="360"/>
              </a:spcBef>
              <a:spcAft>
                <a:spcPts val="0"/>
              </a:spcAft>
              <a:buSzPts val="1080"/>
              <a:buChar char=""/>
              <a:defRPr/>
            </a:lvl7pPr>
            <a:lvl8pPr marL="3657600" lvl="7" indent="-297180" algn="l">
              <a:spcBef>
                <a:spcPts val="360"/>
              </a:spcBef>
              <a:spcAft>
                <a:spcPts val="0"/>
              </a:spcAft>
              <a:buSzPts val="1080"/>
              <a:buChar char="◆"/>
              <a:defRPr/>
            </a:lvl8pPr>
            <a:lvl9pPr marL="4114800" lvl="8" indent="-297180" algn="l">
              <a:spcBef>
                <a:spcPts val="360"/>
              </a:spcBef>
              <a:spcAft>
                <a:spcPts val="0"/>
              </a:spcAft>
              <a:buSzPts val="1080"/>
              <a:buChar char="◼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type="ftr" idx="11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38E27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514350" y="5349902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3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cxnSp>
        <p:nvCxnSpPr>
          <p:cNvPr id="29" name="Google Shape;29;p3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3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79;p11"/>
          <p:cNvCxnSpPr/>
          <p:nvPr/>
        </p:nvCxnSpPr>
        <p:spPr>
          <a:xfrm>
            <a:off x="514350" y="1050898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514350" y="1057986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1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type="ftr" idx="11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type="sldNum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 strike="noStrike" cap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3"/>
          <p:cNvCxnSpPr/>
          <p:nvPr/>
        </p:nvCxnSpPr>
        <p:spPr>
          <a:xfrm>
            <a:off x="514350" y="3444902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3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5"/>
          <p:cNvCxnSpPr/>
          <p:nvPr/>
        </p:nvCxnSpPr>
        <p:spPr>
          <a:xfrm>
            <a:off x="514350" y="6019800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15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type="sldNum" idx="12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9"/>
          <p:cNvCxnSpPr/>
          <p:nvPr/>
        </p:nvCxnSpPr>
        <p:spPr>
          <a:xfrm>
            <a:off x="514350" y="5849117"/>
            <a:ext cx="8629650" cy="23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9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  <a:defRPr sz="3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  <a:defRPr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718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8956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8194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type="dt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type="ftr" idx="11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type="sldNum" idx="12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  <a:defRPr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1"/>
          <p:cNvSpPr txBox="1"/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WEB AND HTTP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17" name="Google Shape;817;p41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First some jargon</a:t>
            </a:r>
            <a:endParaRPr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page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consists of </a:t>
            </a: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objects</a:t>
            </a:r>
            <a:endParaRPr lang="en-US"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 can be HTML file, JPEG image, Java applet, audio file,…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page consists of </a:t>
            </a: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 HTML-file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which includes several referenced objects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Each object is addressable by a </a:t>
            </a: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URL</a:t>
            </a:r>
            <a:endParaRPr lang="en-US"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URL: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18" name="Google Shape;818;p41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19" name="Google Shape;819;p41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820" name="Google Shape;820;p41"/>
          <p:cNvGrpSpPr/>
          <p:nvPr/>
        </p:nvGrpSpPr>
        <p:grpSpPr>
          <a:xfrm>
            <a:off x="1201737" y="5008562"/>
            <a:ext cx="6835775" cy="1144587"/>
            <a:chOff x="788" y="2955"/>
            <a:chExt cx="4306" cy="721"/>
          </a:xfrm>
        </p:grpSpPr>
        <p:sp>
          <p:nvSpPr>
            <p:cNvPr id="821" name="Google Shape;821;p41"/>
            <p:cNvSpPr txBox="1"/>
            <p:nvPr/>
          </p:nvSpPr>
          <p:spPr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 panose="020703090202050204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www.someschool.edu/someDept/pic.gif</a:t>
              </a:r>
              <a:endParaRPr lang="en-US" sz="24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 rot="-5400000">
              <a:off x="1821" y="2281"/>
              <a:ext cx="57" cy="208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 rot="-5400000">
              <a:off x="4024" y="2277"/>
              <a:ext cx="57" cy="208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824" name="Google Shape;824;p41"/>
            <p:cNvSpPr txBox="1"/>
            <p:nvPr/>
          </p:nvSpPr>
          <p:spPr>
            <a:xfrm>
              <a:off x="1389" y="3388"/>
              <a:ext cx="102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host name</a:t>
              </a:r>
              <a:endPara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825" name="Google Shape;825;p41"/>
            <p:cNvSpPr txBox="1"/>
            <p:nvPr/>
          </p:nvSpPr>
          <p:spPr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path name</a:t>
              </a:r>
              <a:endPara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0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HTTP REQUEST MESSAGE: GENERAL FORMAT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83" name="Google Shape;983;p50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84" name="Google Shape;984;p50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985" name="Google Shape;985;p50" descr="HTTPreques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20775" y="1649412"/>
            <a:ext cx="7512050" cy="3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1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UPLOADING FORM INPUT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91" name="Google Shape;991;p51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 method: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page often includes form input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is uploaded to server in entity body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2" name="Google Shape;992;p51"/>
          <p:cNvSpPr txBox="1"/>
          <p:nvPr>
            <p:ph type="body" idx="2"/>
          </p:nvPr>
        </p:nvSpPr>
        <p:spPr>
          <a:xfrm>
            <a:off x="4495800" y="1703387"/>
            <a:ext cx="3810000" cy="28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URL method:</a:t>
            </a:r>
            <a:endParaRPr lang="en-US" sz="2400" b="0" i="0" u="sng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Uses GET method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is uploaded in URL field of request line: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3" name="Google Shape;993;p51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94" name="Google Shape;994;p51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95" name="Google Shape;995;p51"/>
          <p:cNvSpPr txBox="1"/>
          <p:nvPr/>
        </p:nvSpPr>
        <p:spPr>
          <a:xfrm>
            <a:off x="2033587" y="4822825"/>
            <a:ext cx="68897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0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www.somesite.com/animalsearch?monkeys&amp;banana</a:t>
            </a:r>
            <a:endParaRPr lang="en-US" sz="20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2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METHOD TYPES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01" name="Google Shape;1001;p52"/>
          <p:cNvSpPr txBox="1"/>
          <p:nvPr>
            <p:ph type="body" idx="1"/>
          </p:nvPr>
        </p:nvSpPr>
        <p:spPr>
          <a:xfrm>
            <a:off x="304800" y="3363912"/>
            <a:ext cx="4191000" cy="296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HTTP/1.0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HEAD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asks server to leave requested object out of response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2" name="Google Shape;1002;p52"/>
          <p:cNvSpPr txBox="1"/>
          <p:nvPr>
            <p:ph type="body" idx="2"/>
          </p:nvPr>
        </p:nvSpPr>
        <p:spPr>
          <a:xfrm>
            <a:off x="4648200" y="3341687"/>
            <a:ext cx="4343400" cy="298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HTTP/1.1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GET, POST, HEAD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PUT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uploads file in entity body to path specified in URL field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DELETE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deletes file specified in the URL field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03" name="Google Shape;1003;p52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04" name="Google Shape;1004;p52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05" name="Google Shape;1005;p52"/>
          <p:cNvSpPr txBox="1"/>
          <p:nvPr/>
        </p:nvSpPr>
        <p:spPr>
          <a:xfrm>
            <a:off x="473075" y="1355725"/>
            <a:ext cx="81661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first line of an HTTP request message is called the </a:t>
            </a:r>
            <a:r>
              <a:rPr lang="en-US" sz="2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request line; the </a:t>
            </a: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subsequent lines are called the </a:t>
            </a:r>
            <a:r>
              <a:rPr lang="en-US" sz="2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header lines. The request line has three fields: the </a:t>
            </a:r>
            <a:r>
              <a:rPr lang="en-US" sz="2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method field, the URL field, and the HTTP version field. </a:t>
            </a:r>
            <a:endParaRPr lang="en-US"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53"/>
          <p:cNvSpPr txBox="1"/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GET VS POST METHOD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11" name="Google Shape;1011;p53"/>
          <p:cNvSpPr txBox="1"/>
          <p:nvPr>
            <p:ph type="body" idx="1"/>
          </p:nvPr>
        </p:nvSpPr>
        <p:spPr>
          <a:xfrm>
            <a:off x="222250" y="1684337"/>
            <a:ext cx="8529637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GET method is used when the browser requests an object, with the requested object identified in the URL field.</a:t>
            </a:r>
            <a:endParaRPr lang="en-US" sz="24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 HTTP client often uses the POST method when the user fills out a form—for example, when a user provides search words to a search engine. </a:t>
            </a:r>
            <a:endParaRPr lang="en-US" sz="24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With a POST message, the user is still requesting a Web page from the server, but the specific contents of the Web page depend on what the user entered into the form fields. </a:t>
            </a:r>
            <a:endParaRPr lang="en-US" sz="24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2" name="Google Shape;1012;p53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13" name="Google Shape;1013;p53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54"/>
          <p:cNvSpPr txBox="1"/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HEAD, PUT, AND DELETE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19" name="Google Shape;1019;p54"/>
          <p:cNvSpPr txBox="1"/>
          <p:nvPr>
            <p:ph type="body" idx="1"/>
          </p:nvPr>
        </p:nvSpPr>
        <p:spPr>
          <a:xfrm>
            <a:off x="222250" y="1566862"/>
            <a:ext cx="8529637" cy="468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HEAD method is similar to the GET method. When a server receives a request with the HEAD method, it responds with an HTTP message but it leaves out the requested object. Application developers often use the HEAD method for debugging.</a:t>
            </a:r>
            <a:endParaRPr lang="en-US" sz="24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PUT method is often used in conjunction with Web publishing tools. It allows a user to upload an object to a specific path (directory) on a specific Web server.</a:t>
            </a:r>
            <a:endParaRPr lang="en-US" sz="24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PUT method is also used by applications that need to upload objects to Web servers. </a:t>
            </a:r>
            <a:endParaRPr lang="en-US" sz="24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DELETE method allows a user, or an application, to delete an object on a Web server.</a:t>
            </a:r>
            <a:endParaRPr lang="en-US" sz="2400" b="0" i="0" u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0" name="Google Shape;1020;p54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21" name="Google Shape;1021;p54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5"/>
          <p:cNvSpPr txBox="1"/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HTTP RESPONSE MESSAGE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27" name="Google Shape;1027;p55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28" name="Google Shape;1028;p55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29" name="Google Shape;1029;p55"/>
          <p:cNvSpPr txBox="1"/>
          <p:nvPr/>
        </p:nvSpPr>
        <p:spPr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HTTP/1.1 200 OK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Connection close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Date: Thu, 06 Aug 1998 12:00:15 GMT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Server: Apache/1.3.0 (Unix)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Last-Modified: Mon, 22 Jun 1998 …...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Content-Length: 6821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Content-Type: text/html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data data data data data ...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30" name="Google Shape;1030;p55"/>
          <p:cNvSpPr txBox="1"/>
          <p:nvPr/>
        </p:nvSpPr>
        <p:spPr>
          <a:xfrm>
            <a:off x="754062" y="1408112"/>
            <a:ext cx="1900237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status line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(protocol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status code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status phrase)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031" name="Google Shape;1031;p55"/>
          <p:cNvCxnSpPr/>
          <p:nvPr/>
        </p:nvCxnSpPr>
        <p:spPr>
          <a:xfrm>
            <a:off x="2295525" y="1914525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2" name="Google Shape;1032;p55"/>
          <p:cNvSpPr/>
          <p:nvPr/>
        </p:nvSpPr>
        <p:spPr>
          <a:xfrm>
            <a:off x="3095625" y="2349500"/>
            <a:ext cx="257175" cy="1858962"/>
          </a:xfrm>
          <a:custGeom>
            <a:avLst/>
            <a:gdLst/>
            <a:ahLst/>
            <a:cxnLst/>
            <a:rect l="l" t="t" r="r" b="b"/>
            <a:pathLst>
              <a:path w="162" h="1428" extrusionOk="0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33" name="Google Shape;1033;p55"/>
          <p:cNvSpPr txBox="1"/>
          <p:nvPr/>
        </p:nvSpPr>
        <p:spPr>
          <a:xfrm>
            <a:off x="2005012" y="3017837"/>
            <a:ext cx="10112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header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lines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034" name="Google Shape;1034;p55"/>
          <p:cNvCxnSpPr/>
          <p:nvPr/>
        </p:nvCxnSpPr>
        <p:spPr>
          <a:xfrm rot="10800000" flipH="1">
            <a:off x="2190750" y="4381500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5" name="Google Shape;1035;p55"/>
          <p:cNvSpPr txBox="1"/>
          <p:nvPr/>
        </p:nvSpPr>
        <p:spPr>
          <a:xfrm>
            <a:off x="838200" y="4360862"/>
            <a:ext cx="140652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data, e.g., 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requested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HTML file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56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HTTP RESPONSE STATUS CODES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1" name="Google Shape;1041;p56"/>
          <p:cNvSpPr txBox="1"/>
          <p:nvPr>
            <p:ph type="body" idx="1"/>
          </p:nvPr>
        </p:nvSpPr>
        <p:spPr>
          <a:xfrm>
            <a:off x="533400" y="2314575"/>
            <a:ext cx="79343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1" i="0" u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200 OK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request succeeded, requested object later in this message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1" i="0" u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301 Moved Permanently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requested object moved, new location specified later in this message (Location:)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1" i="0" u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400 Bad Request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request message not understood by server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1" i="0" u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404 Not Found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requested document not found on this server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1" i="0" u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505 HTTP Version Not Supported</a:t>
            </a:r>
            <a:endParaRPr lang="en-US" sz="2400" b="1" i="0" u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42" name="Google Shape;1042;p56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43" name="Google Shape;1043;p56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44" name="Google Shape;1044;p56"/>
          <p:cNvSpPr txBox="1"/>
          <p:nvPr/>
        </p:nvSpPr>
        <p:spPr>
          <a:xfrm>
            <a:off x="523875" y="1323975"/>
            <a:ext cx="76866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 first line in server-&gt;client response message.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 few sample codes: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57"/>
          <p:cNvSpPr txBox="1"/>
          <p:nvPr>
            <p:ph type="title" idx="4294967295"/>
          </p:nvPr>
        </p:nvSpPr>
        <p:spPr>
          <a:xfrm>
            <a:off x="533400" y="228600"/>
            <a:ext cx="84550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TRYING OUT HTTP (CLIENT SIDE) FOR YOURSELF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50" name="Google Shape;1050;p57"/>
          <p:cNvSpPr txBox="1"/>
          <p:nvPr>
            <p:ph type="body" idx="1"/>
          </p:nvPr>
        </p:nvSpPr>
        <p:spPr>
          <a:xfrm>
            <a:off x="390525" y="1590675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Telnet to your favorite Web server: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51" name="Google Shape;1051;p57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52" name="Google Shape;1052;p57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53" name="Google Shape;1053;p57"/>
          <p:cNvSpPr txBox="1"/>
          <p:nvPr/>
        </p:nvSpPr>
        <p:spPr>
          <a:xfrm>
            <a:off x="3981450" y="2155825"/>
            <a:ext cx="4727575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Opens TCP connection to port 80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(default HTTP server port) at cis.poly.edu.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Anything typed in sent 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 port 80 at cis.poly.edu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54" name="Google Shape;1054;p57"/>
          <p:cNvSpPr txBox="1"/>
          <p:nvPr/>
        </p:nvSpPr>
        <p:spPr>
          <a:xfrm>
            <a:off x="692150" y="2190750"/>
            <a:ext cx="31877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telnet cis.poly.edu 80</a:t>
            </a:r>
            <a:endParaRPr lang="en-US" sz="1800" b="1" i="0" u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55" name="Google Shape;1055;p57"/>
          <p:cNvSpPr txBox="1"/>
          <p:nvPr/>
        </p:nvSpPr>
        <p:spPr>
          <a:xfrm>
            <a:off x="361950" y="3600450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2. Type in a GET HTTP request: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56" name="Google Shape;1056;p57"/>
          <p:cNvSpPr txBox="1"/>
          <p:nvPr/>
        </p:nvSpPr>
        <p:spPr>
          <a:xfrm>
            <a:off x="1382712" y="4205287"/>
            <a:ext cx="26289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 panose="02070309020205020404"/>
              <a:buNone/>
            </a:pPr>
            <a:r>
              <a:rPr lang="en-US" sz="1600" b="1" i="0" u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 /~ross/ HTTP/1.1</a:t>
            </a:r>
            <a:endParaRPr lang="en-US" sz="1600" b="1" i="0" u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urier New" panose="02070309020205020404"/>
              <a:buNone/>
            </a:pPr>
            <a:r>
              <a:rPr lang="en-US" sz="1600" b="1" i="0" u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Host: cis.poly.edu</a:t>
            </a:r>
            <a:endParaRPr lang="en-US" sz="1600" b="1" i="0" u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57" name="Google Shape;1057;p57"/>
          <p:cNvSpPr txBox="1"/>
          <p:nvPr/>
        </p:nvSpPr>
        <p:spPr>
          <a:xfrm>
            <a:off x="4848225" y="4098925"/>
            <a:ext cx="3306762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By typing this in (hit carriage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return twice), you send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 minimal (but complete) 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GET request to HTTP server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58" name="Google Shape;1058;p57"/>
          <p:cNvSpPr/>
          <p:nvPr/>
        </p:nvSpPr>
        <p:spPr>
          <a:xfrm>
            <a:off x="4029075" y="2162175"/>
            <a:ext cx="247650" cy="1181100"/>
          </a:xfrm>
          <a:custGeom>
            <a:avLst/>
            <a:gdLst/>
            <a:ahLst/>
            <a:cxnLst/>
            <a:rect l="l" t="t" r="r" b="b"/>
            <a:pathLst>
              <a:path w="162" h="1428" extrusionOk="0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59" name="Google Shape;1059;p57"/>
          <p:cNvSpPr/>
          <p:nvPr/>
        </p:nvSpPr>
        <p:spPr>
          <a:xfrm>
            <a:off x="4829175" y="4067175"/>
            <a:ext cx="257175" cy="1190625"/>
          </a:xfrm>
          <a:custGeom>
            <a:avLst/>
            <a:gdLst/>
            <a:ahLst/>
            <a:cxnLst/>
            <a:rect l="l" t="t" r="r" b="b"/>
            <a:pathLst>
              <a:path w="162" h="1428" extrusionOk="0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60" name="Google Shape;1060;p57"/>
          <p:cNvSpPr txBox="1"/>
          <p:nvPr/>
        </p:nvSpPr>
        <p:spPr>
          <a:xfrm>
            <a:off x="361950" y="5429250"/>
            <a:ext cx="809625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3. Look at response message sent by HTTP server!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58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USER-SERVER STATE: COOKIES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66" name="Google Shape;1066;p58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Many major Web sites use cookies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Four components:</a:t>
            </a:r>
            <a:endParaRPr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1) cookie header line of HTTP </a:t>
            </a:r>
            <a:r>
              <a:rPr lang="en-US"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message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2) cookie header line in HTTP </a:t>
            </a:r>
            <a:r>
              <a:rPr lang="en-US"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request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message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3) cookie file kept on user’s host, managed by user’s browser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4) back-end database at Web site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67" name="Google Shape;1067;p58"/>
          <p:cNvSpPr txBox="1"/>
          <p:nvPr>
            <p:ph type="body" idx="2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lang="en-US" sz="2400" b="0" i="0" u="sng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Susan access Internet always from same PC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She visits a specific e-commerce site for first time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initial HTTP requests arrives at site, site creates a unique ID and creates an entry in backend database for ID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68" name="Google Shape;1068;p58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69" name="Google Shape;1069;p58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9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COOKIES: KEEPING “STATE” (CONT.)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75" name="Google Shape;1075;p59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076" name="Google Shape;1076;p59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077" name="Google Shape;1077;p59"/>
          <p:cNvGrpSpPr/>
          <p:nvPr/>
        </p:nvGrpSpPr>
        <p:grpSpPr>
          <a:xfrm>
            <a:off x="2166937" y="1423987"/>
            <a:ext cx="4972050" cy="4618037"/>
            <a:chOff x="2442" y="874"/>
            <a:chExt cx="3132" cy="2909"/>
          </a:xfrm>
        </p:grpSpPr>
        <p:cxnSp>
          <p:nvCxnSpPr>
            <p:cNvPr id="1078" name="Google Shape;1078;p59"/>
            <p:cNvCxnSpPr/>
            <p:nvPr/>
          </p:nvCxnSpPr>
          <p:spPr>
            <a:xfrm>
              <a:off x="2688" y="1242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79" name="Google Shape;1079;p59"/>
            <p:cNvSpPr txBox="1"/>
            <p:nvPr/>
          </p:nvSpPr>
          <p:spPr>
            <a:xfrm>
              <a:off x="2442" y="874"/>
              <a:ext cx="61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sng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client</a:t>
              </a:r>
              <a:endParaRPr lang="en-US" sz="2400" b="0" i="0" u="sng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080" name="Google Shape;1080;p59"/>
            <p:cNvSpPr txBox="1"/>
            <p:nvPr/>
          </p:nvSpPr>
          <p:spPr>
            <a:xfrm>
              <a:off x="4612" y="887"/>
              <a:ext cx="69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sng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server</a:t>
              </a:r>
              <a:endParaRPr lang="en-US" sz="2400" b="0" i="0" u="sng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081" name="Google Shape;1081;p59"/>
            <p:cNvSpPr txBox="1"/>
            <p:nvPr/>
          </p:nvSpPr>
          <p:spPr>
            <a:xfrm>
              <a:off x="2838" y="1242"/>
              <a:ext cx="1692" cy="19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082" name="Google Shape;1082;p59"/>
            <p:cNvSpPr txBox="1"/>
            <p:nvPr/>
          </p:nvSpPr>
          <p:spPr>
            <a:xfrm>
              <a:off x="2842" y="1232"/>
              <a:ext cx="1689" cy="23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usual http request msg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083" name="Google Shape;1083;p59"/>
            <p:cNvCxnSpPr/>
            <p:nvPr/>
          </p:nvCxnSpPr>
          <p:spPr>
            <a:xfrm flipH="1">
              <a:off x="2706" y="1524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84" name="Google Shape;1084;p59"/>
            <p:cNvSpPr txBox="1"/>
            <p:nvPr/>
          </p:nvSpPr>
          <p:spPr>
            <a:xfrm>
              <a:off x="2916" y="1507"/>
              <a:ext cx="1578" cy="3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085" name="Google Shape;1085;p59"/>
            <p:cNvSpPr txBox="1"/>
            <p:nvPr/>
          </p:nvSpPr>
          <p:spPr>
            <a:xfrm>
              <a:off x="2866" y="1484"/>
              <a:ext cx="1665" cy="42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usual http response +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 panose="02070309020205020404"/>
                <a:buNone/>
              </a:pPr>
              <a:r>
                <a:rPr lang="en-US" sz="20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Set-cookie: 1678 </a:t>
              </a:r>
              <a:endPara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  <p:cxnSp>
          <p:nvCxnSpPr>
            <p:cNvPr id="1086" name="Google Shape;1086;p59"/>
            <p:cNvCxnSpPr/>
            <p:nvPr/>
          </p:nvCxnSpPr>
          <p:spPr>
            <a:xfrm>
              <a:off x="2694" y="2244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1087" name="Google Shape;1087;p59"/>
            <p:cNvGrpSpPr/>
            <p:nvPr/>
          </p:nvGrpSpPr>
          <p:grpSpPr>
            <a:xfrm>
              <a:off x="2860" y="2120"/>
              <a:ext cx="1689" cy="429"/>
              <a:chOff x="3124" y="2762"/>
              <a:chExt cx="1689" cy="429"/>
            </a:xfrm>
          </p:grpSpPr>
          <p:sp>
            <p:nvSpPr>
              <p:cNvPr id="1088" name="Google Shape;1088;p59"/>
              <p:cNvSpPr txBox="1"/>
              <p:nvPr/>
            </p:nvSpPr>
            <p:spPr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089" name="Google Shape;1089;p59"/>
              <p:cNvSpPr txBox="1"/>
              <p:nvPr/>
            </p:nvSpPr>
            <p:spPr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 panose="030F0702030302020204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usual http request msg</a:t>
                </a:r>
                <a:endPara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ourier New" panose="02070309020205020404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Courier New" panose="02070309020205020404"/>
                    <a:ea typeface="Courier New" panose="02070309020205020404"/>
                    <a:cs typeface="Courier New" panose="02070309020205020404"/>
                    <a:sym typeface="Courier New" panose="02070309020205020404"/>
                  </a:rPr>
                  <a:t>cookie: 1678</a:t>
                </a:r>
                <a:endParaRPr lang="en-US" sz="20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endParaRPr>
              </a:p>
            </p:txBody>
          </p:sp>
        </p:grpSp>
        <p:cxnSp>
          <p:nvCxnSpPr>
            <p:cNvPr id="1090" name="Google Shape;1090;p59"/>
            <p:cNvCxnSpPr/>
            <p:nvPr/>
          </p:nvCxnSpPr>
          <p:spPr>
            <a:xfrm flipH="1">
              <a:off x="2688" y="2550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1091" name="Google Shape;1091;p59"/>
            <p:cNvGrpSpPr/>
            <p:nvPr/>
          </p:nvGrpSpPr>
          <p:grpSpPr>
            <a:xfrm>
              <a:off x="2824" y="2570"/>
              <a:ext cx="1743" cy="237"/>
              <a:chOff x="3268" y="2846"/>
              <a:chExt cx="1743" cy="237"/>
            </a:xfrm>
          </p:grpSpPr>
          <p:sp>
            <p:nvSpPr>
              <p:cNvPr id="1092" name="Google Shape;1092;p59"/>
              <p:cNvSpPr txBox="1"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093" name="Google Shape;1093;p59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 panose="030F0702030302020204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usual http response msg</a:t>
                </a:r>
                <a:endPara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cxnSp>
          <p:nvCxnSpPr>
            <p:cNvPr id="1094" name="Google Shape;1094;p59"/>
            <p:cNvCxnSpPr/>
            <p:nvPr/>
          </p:nvCxnSpPr>
          <p:spPr>
            <a:xfrm>
              <a:off x="2676" y="3180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1095" name="Google Shape;1095;p59"/>
            <p:cNvGrpSpPr/>
            <p:nvPr/>
          </p:nvGrpSpPr>
          <p:grpSpPr>
            <a:xfrm>
              <a:off x="2848" y="3068"/>
              <a:ext cx="1689" cy="429"/>
              <a:chOff x="3124" y="2762"/>
              <a:chExt cx="1689" cy="429"/>
            </a:xfrm>
          </p:grpSpPr>
          <p:sp>
            <p:nvSpPr>
              <p:cNvPr id="1096" name="Google Shape;1096;p59"/>
              <p:cNvSpPr txBox="1"/>
              <p:nvPr/>
            </p:nvSpPr>
            <p:spPr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097" name="Google Shape;1097;p59"/>
              <p:cNvSpPr txBox="1"/>
              <p:nvPr/>
            </p:nvSpPr>
            <p:spPr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 panose="030F0702030302020204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usual http request msg</a:t>
                </a:r>
                <a:endPara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ourier New" panose="02070309020205020404"/>
                  <a:buNone/>
                </a:pPr>
                <a:r>
                  <a:rPr lang="en-US" sz="2000" b="1" i="0" u="none">
                    <a:solidFill>
                      <a:schemeClr val="dk1"/>
                    </a:solidFill>
                    <a:latin typeface="Courier New" panose="02070309020205020404"/>
                    <a:ea typeface="Courier New" panose="02070309020205020404"/>
                    <a:cs typeface="Courier New" panose="02070309020205020404"/>
                    <a:sym typeface="Courier New" panose="02070309020205020404"/>
                  </a:rPr>
                  <a:t>cookie: 1678</a:t>
                </a:r>
                <a:endParaRPr lang="en-US" sz="20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endParaRPr>
              </a:p>
            </p:txBody>
          </p:sp>
        </p:grpSp>
        <p:cxnSp>
          <p:nvCxnSpPr>
            <p:cNvPr id="1098" name="Google Shape;1098;p59"/>
            <p:cNvCxnSpPr/>
            <p:nvPr/>
          </p:nvCxnSpPr>
          <p:spPr>
            <a:xfrm flipH="1">
              <a:off x="2694" y="3492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1099" name="Google Shape;1099;p59"/>
            <p:cNvGrpSpPr/>
            <p:nvPr/>
          </p:nvGrpSpPr>
          <p:grpSpPr>
            <a:xfrm>
              <a:off x="2830" y="3512"/>
              <a:ext cx="1743" cy="237"/>
              <a:chOff x="3268" y="2846"/>
              <a:chExt cx="1743" cy="237"/>
            </a:xfrm>
          </p:grpSpPr>
          <p:sp>
            <p:nvSpPr>
              <p:cNvPr id="1100" name="Google Shape;1100;p59"/>
              <p:cNvSpPr txBox="1"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101" name="Google Shape;1101;p59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 panose="030F0702030302020204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usual http response msg</a:t>
                </a:r>
                <a:endPara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sp>
          <p:nvSpPr>
            <p:cNvPr id="1102" name="Google Shape;1102;p59"/>
            <p:cNvSpPr txBox="1"/>
            <p:nvPr/>
          </p:nvSpPr>
          <p:spPr>
            <a:xfrm>
              <a:off x="4803" y="2219"/>
              <a:ext cx="703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accent2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cookie-</a:t>
              </a:r>
              <a:endPara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accent2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specific</a:t>
              </a:r>
              <a:endPara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accent2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action</a:t>
              </a:r>
              <a:endPara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03" name="Google Shape;1103;p59"/>
            <p:cNvSpPr txBox="1"/>
            <p:nvPr/>
          </p:nvSpPr>
          <p:spPr>
            <a:xfrm>
              <a:off x="4796" y="3149"/>
              <a:ext cx="778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accent2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cookie-</a:t>
              </a:r>
              <a:endPara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accent2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spectific</a:t>
              </a:r>
              <a:endPara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accent2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action</a:t>
              </a:r>
              <a:endPara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104" name="Google Shape;1104;p59"/>
          <p:cNvSpPr txBox="1"/>
          <p:nvPr/>
        </p:nvSpPr>
        <p:spPr>
          <a:xfrm>
            <a:off x="5611812" y="2063750"/>
            <a:ext cx="181927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creates ID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1678 for user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105" name="Google Shape;1105;p59"/>
          <p:cNvGrpSpPr/>
          <p:nvPr/>
        </p:nvGrpSpPr>
        <p:grpSpPr>
          <a:xfrm>
            <a:off x="8388350" y="3319462"/>
            <a:ext cx="293687" cy="395287"/>
            <a:chOff x="5115" y="1292"/>
            <a:chExt cx="185" cy="249"/>
          </a:xfrm>
        </p:grpSpPr>
        <p:sp>
          <p:nvSpPr>
            <p:cNvPr id="1106" name="Google Shape;1106;p59"/>
            <p:cNvSpPr/>
            <p:nvPr/>
          </p:nvSpPr>
          <p:spPr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108" name="Google Shape;1108;p59"/>
            <p:cNvCxnSpPr/>
            <p:nvPr/>
          </p:nvCxnSpPr>
          <p:spPr>
            <a:xfrm>
              <a:off x="5300" y="1315"/>
              <a:ext cx="0" cy="1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09" name="Google Shape;1109;p59"/>
            <p:cNvCxnSpPr/>
            <p:nvPr/>
          </p:nvCxnSpPr>
          <p:spPr>
            <a:xfrm>
              <a:off x="5115" y="1331"/>
              <a:ext cx="0" cy="19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110" name="Google Shape;1110;p59"/>
          <p:cNvCxnSpPr/>
          <p:nvPr/>
        </p:nvCxnSpPr>
        <p:spPr>
          <a:xfrm>
            <a:off x="7485062" y="2686050"/>
            <a:ext cx="866775" cy="5746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11" name="Google Shape;1111;p59"/>
          <p:cNvSpPr txBox="1"/>
          <p:nvPr/>
        </p:nvSpPr>
        <p:spPr>
          <a:xfrm rot="2220000">
            <a:off x="7270750" y="2389187"/>
            <a:ext cx="15922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entry in backend </a:t>
            </a:r>
            <a:endParaRPr lang="en-US"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database</a:t>
            </a:r>
            <a:endParaRPr lang="en-US"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12" name="Google Shape;1112;p59"/>
          <p:cNvCxnSpPr/>
          <p:nvPr/>
        </p:nvCxnSpPr>
        <p:spPr>
          <a:xfrm rot="10800000" flipH="1">
            <a:off x="7107237" y="3614737"/>
            <a:ext cx="1098550" cy="4270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13" name="Google Shape;1113;p59"/>
          <p:cNvSpPr txBox="1"/>
          <p:nvPr/>
        </p:nvSpPr>
        <p:spPr>
          <a:xfrm rot="-1200000">
            <a:off x="7405687" y="3771900"/>
            <a:ext cx="7048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access</a:t>
            </a:r>
            <a:endParaRPr lang="en-US"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14" name="Google Shape;1114;p59"/>
          <p:cNvCxnSpPr/>
          <p:nvPr/>
        </p:nvCxnSpPr>
        <p:spPr>
          <a:xfrm rot="10800000" flipH="1">
            <a:off x="7229475" y="3870325"/>
            <a:ext cx="1195387" cy="12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15" name="Google Shape;1115;p59"/>
          <p:cNvSpPr txBox="1"/>
          <p:nvPr/>
        </p:nvSpPr>
        <p:spPr>
          <a:xfrm rot="-2760000">
            <a:off x="7667625" y="4460875"/>
            <a:ext cx="7048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access</a:t>
            </a:r>
            <a:endParaRPr lang="en-US"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116" name="Google Shape;1116;p59"/>
          <p:cNvGrpSpPr/>
          <p:nvPr/>
        </p:nvGrpSpPr>
        <p:grpSpPr>
          <a:xfrm>
            <a:off x="220662" y="3309937"/>
            <a:ext cx="1787525" cy="933450"/>
            <a:chOff x="654" y="1693"/>
            <a:chExt cx="1126" cy="588"/>
          </a:xfrm>
        </p:grpSpPr>
        <p:sp>
          <p:nvSpPr>
            <p:cNvPr id="1117" name="Google Shape;1117;p59"/>
            <p:cNvSpPr/>
            <p:nvPr/>
          </p:nvSpPr>
          <p:spPr>
            <a:xfrm>
              <a:off x="654" y="1700"/>
              <a:ext cx="1126" cy="576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118" name="Google Shape;1118;p59"/>
            <p:cNvGrpSpPr/>
            <p:nvPr/>
          </p:nvGrpSpPr>
          <p:grpSpPr>
            <a:xfrm>
              <a:off x="765" y="1693"/>
              <a:ext cx="919" cy="588"/>
              <a:chOff x="765" y="1693"/>
              <a:chExt cx="919" cy="588"/>
            </a:xfrm>
          </p:grpSpPr>
          <p:sp>
            <p:nvSpPr>
              <p:cNvPr id="1119" name="Google Shape;1119;p59"/>
              <p:cNvSpPr txBox="1"/>
              <p:nvPr/>
            </p:nvSpPr>
            <p:spPr>
              <a:xfrm>
                <a:off x="980" y="1693"/>
                <a:ext cx="704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 panose="02020603050405020304"/>
                  <a:buNone/>
                </a:pPr>
                <a:r>
                  <a:rPr lang="en-US" sz="1600" b="1" i="0" u="none">
                    <a:solidFill>
                      <a:schemeClr val="dk1"/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  <a:sym typeface="Times New Roman" panose="02020603050405020304"/>
                  </a:rPr>
                  <a:t>Cookie file</a:t>
                </a:r>
                <a:endParaRPr lang="en-US" sz="16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120" name="Google Shape;1120;p59"/>
              <p:cNvSpPr txBox="1"/>
              <p:nvPr/>
            </p:nvSpPr>
            <p:spPr>
              <a:xfrm>
                <a:off x="765" y="1915"/>
                <a:ext cx="839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 panose="020206030504050203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  <a:sym typeface="Times New Roman" panose="02020603050405020304"/>
                  </a:rPr>
                  <a:t>amazon: 1678</a:t>
                </a:r>
                <a:endPara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 panose="020206030504050203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  <a:sym typeface="Times New Roman" panose="02020603050405020304"/>
                  </a:rPr>
                  <a:t>ebay: 8734</a:t>
                </a:r>
                <a:endPara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1121" name="Google Shape;1121;p59"/>
          <p:cNvSpPr/>
          <p:nvPr/>
        </p:nvSpPr>
        <p:spPr>
          <a:xfrm>
            <a:off x="287337" y="2057400"/>
            <a:ext cx="1787525" cy="914400"/>
          </a:xfrm>
          <a:prstGeom prst="parallelogram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122" name="Google Shape;1122;p59"/>
          <p:cNvGrpSpPr/>
          <p:nvPr/>
        </p:nvGrpSpPr>
        <p:grpSpPr>
          <a:xfrm>
            <a:off x="463550" y="2033587"/>
            <a:ext cx="1458912" cy="933450"/>
            <a:chOff x="765" y="1693"/>
            <a:chExt cx="919" cy="588"/>
          </a:xfrm>
        </p:grpSpPr>
        <p:sp>
          <p:nvSpPr>
            <p:cNvPr id="1123" name="Google Shape;1123;p59"/>
            <p:cNvSpPr txBox="1"/>
            <p:nvPr/>
          </p:nvSpPr>
          <p:spPr>
            <a:xfrm>
              <a:off x="980" y="1693"/>
              <a:ext cx="704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6030504050203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Cookie file</a:t>
              </a:r>
              <a:endPara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24" name="Google Shape;1124;p59"/>
            <p:cNvSpPr txBox="1"/>
            <p:nvPr/>
          </p:nvSpPr>
          <p:spPr>
            <a:xfrm>
              <a:off x="765" y="1915"/>
              <a:ext cx="682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endParaRPr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ebay: 8734</a:t>
              </a:r>
              <a:endPara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25" name="Google Shape;1125;p59"/>
          <p:cNvGrpSpPr/>
          <p:nvPr/>
        </p:nvGrpSpPr>
        <p:grpSpPr>
          <a:xfrm>
            <a:off x="261937" y="4989512"/>
            <a:ext cx="1787525" cy="933450"/>
            <a:chOff x="654" y="1693"/>
            <a:chExt cx="1126" cy="588"/>
          </a:xfrm>
        </p:grpSpPr>
        <p:sp>
          <p:nvSpPr>
            <p:cNvPr id="1126" name="Google Shape;1126;p59"/>
            <p:cNvSpPr/>
            <p:nvPr/>
          </p:nvSpPr>
          <p:spPr>
            <a:xfrm>
              <a:off x="654" y="1700"/>
              <a:ext cx="1126" cy="576"/>
            </a:xfrm>
            <a:prstGeom prst="parallelogram">
              <a:avLst>
                <a:gd name="adj" fmla="val 25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127" name="Google Shape;1127;p59"/>
            <p:cNvGrpSpPr/>
            <p:nvPr/>
          </p:nvGrpSpPr>
          <p:grpSpPr>
            <a:xfrm>
              <a:off x="765" y="1693"/>
              <a:ext cx="919" cy="588"/>
              <a:chOff x="765" y="1693"/>
              <a:chExt cx="919" cy="588"/>
            </a:xfrm>
          </p:grpSpPr>
          <p:sp>
            <p:nvSpPr>
              <p:cNvPr id="1128" name="Google Shape;1128;p59"/>
              <p:cNvSpPr txBox="1"/>
              <p:nvPr/>
            </p:nvSpPr>
            <p:spPr>
              <a:xfrm>
                <a:off x="980" y="1693"/>
                <a:ext cx="704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 panose="02020603050405020304"/>
                  <a:buNone/>
                </a:pPr>
                <a:r>
                  <a:rPr lang="en-US" sz="1600" b="1" i="0" u="none">
                    <a:solidFill>
                      <a:schemeClr val="dk1"/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  <a:sym typeface="Times New Roman" panose="02020603050405020304"/>
                  </a:rPr>
                  <a:t>Cookie file</a:t>
                </a:r>
                <a:endParaRPr lang="en-US" sz="16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1129" name="Google Shape;1129;p59"/>
              <p:cNvSpPr txBox="1"/>
              <p:nvPr/>
            </p:nvSpPr>
            <p:spPr>
              <a:xfrm>
                <a:off x="765" y="1915"/>
                <a:ext cx="839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 panose="020206030504050203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  <a:sym typeface="Times New Roman" panose="02020603050405020304"/>
                  </a:rPr>
                  <a:t>amazon: 1678</a:t>
                </a:r>
                <a:endPara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 panose="020206030504050203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Times New Roman" panose="02020603050405020304"/>
                    <a:ea typeface="Times New Roman" panose="02020603050405020304"/>
                    <a:cs typeface="Times New Roman" panose="02020603050405020304"/>
                    <a:sym typeface="Times New Roman" panose="02020603050405020304"/>
                  </a:rPr>
                  <a:t>ebay: 8734</a:t>
                </a:r>
                <a:endPara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1130" name="Google Shape;1130;p59"/>
          <p:cNvSpPr txBox="1"/>
          <p:nvPr/>
        </p:nvSpPr>
        <p:spPr>
          <a:xfrm>
            <a:off x="200025" y="4484687"/>
            <a:ext cx="18081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one week later: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HTTP OVERVIEW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31" name="Google Shape;831;p42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 hypertext transfer protocol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Web’s application layer protocol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client/server model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1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client: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browser that requests, receives, “displays” Web objects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1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server: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Web server sends objects in response to requests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 1.0: RFC 1945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 1.1: RFC 2068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2" name="Google Shape;832;p42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33" name="Google Shape;833;p42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834" name="Google Shape;834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24425" y="1860550"/>
            <a:ext cx="752475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2"/>
          <p:cNvSpPr txBox="1"/>
          <p:nvPr/>
        </p:nvSpPr>
        <p:spPr>
          <a:xfrm>
            <a:off x="4773612" y="2455862"/>
            <a:ext cx="11620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PC running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Explorer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836" name="Google Shape;836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19675" y="4556125"/>
            <a:ext cx="752475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2"/>
          <p:cNvSpPr txBox="1"/>
          <p:nvPr/>
        </p:nvSpPr>
        <p:spPr>
          <a:xfrm>
            <a:off x="7491412" y="3836987"/>
            <a:ext cx="1382712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 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running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Apache Web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838" name="Google Shape;838;p42"/>
          <p:cNvGrpSpPr/>
          <p:nvPr/>
        </p:nvGrpSpPr>
        <p:grpSpPr>
          <a:xfrm>
            <a:off x="7910512" y="2725737"/>
            <a:ext cx="504825" cy="1071562"/>
            <a:chOff x="4180" y="783"/>
            <a:chExt cx="150" cy="307"/>
          </a:xfrm>
        </p:grpSpPr>
        <p:sp>
          <p:nvSpPr>
            <p:cNvPr id="839" name="Google Shape;839;p42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840" name="Google Shape;840;p42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841" name="Google Shape;841;p42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843" name="Google Shape;843;p42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44" name="Google Shape;844;p42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45" name="Google Shape;845;p42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846" name="Google Shape;846;p42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cxnSp>
        <p:nvCxnSpPr>
          <p:cNvPr id="847" name="Google Shape;847;p42"/>
          <p:cNvCxnSpPr/>
          <p:nvPr/>
        </p:nvCxnSpPr>
        <p:spPr>
          <a:xfrm>
            <a:off x="5743575" y="2133600"/>
            <a:ext cx="2085975" cy="9620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8" name="Google Shape;848;p42"/>
          <p:cNvCxnSpPr/>
          <p:nvPr/>
        </p:nvCxnSpPr>
        <p:spPr>
          <a:xfrm rot="10800000">
            <a:off x="5800725" y="2333625"/>
            <a:ext cx="1971675" cy="9048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49" name="Google Shape;849;p42"/>
          <p:cNvCxnSpPr/>
          <p:nvPr/>
        </p:nvCxnSpPr>
        <p:spPr>
          <a:xfrm rot="10800000" flipH="1">
            <a:off x="5734050" y="3505200"/>
            <a:ext cx="2047875" cy="10953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50" name="Google Shape;850;p42"/>
          <p:cNvCxnSpPr/>
          <p:nvPr/>
        </p:nvCxnSpPr>
        <p:spPr>
          <a:xfrm flipH="1">
            <a:off x="5810250" y="3629025"/>
            <a:ext cx="2047875" cy="11334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51" name="Google Shape;851;p42"/>
          <p:cNvSpPr txBox="1"/>
          <p:nvPr/>
        </p:nvSpPr>
        <p:spPr>
          <a:xfrm>
            <a:off x="4921250" y="5218112"/>
            <a:ext cx="13223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Mac running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Navigator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52" name="Google Shape;852;p42"/>
          <p:cNvSpPr txBox="1"/>
          <p:nvPr/>
        </p:nvSpPr>
        <p:spPr>
          <a:xfrm rot="1380000">
            <a:off x="6097587" y="2293937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request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53" name="Google Shape;853;p42"/>
          <p:cNvSpPr txBox="1"/>
          <p:nvPr/>
        </p:nvSpPr>
        <p:spPr>
          <a:xfrm rot="-1740000">
            <a:off x="5888037" y="3789362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request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54" name="Google Shape;854;p42"/>
          <p:cNvSpPr txBox="1"/>
          <p:nvPr/>
        </p:nvSpPr>
        <p:spPr>
          <a:xfrm rot="1380000">
            <a:off x="5910262" y="2741612"/>
            <a:ext cx="16208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response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55" name="Google Shape;855;p42"/>
          <p:cNvSpPr txBox="1"/>
          <p:nvPr/>
        </p:nvSpPr>
        <p:spPr>
          <a:xfrm rot="-1740000">
            <a:off x="6091237" y="4122737"/>
            <a:ext cx="16208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response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60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COOKIES (CONTINUED)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36" name="Google Shape;1136;p60"/>
          <p:cNvSpPr txBox="1"/>
          <p:nvPr>
            <p:ph type="body" idx="1"/>
          </p:nvPr>
        </p:nvSpPr>
        <p:spPr>
          <a:xfrm>
            <a:off x="533400" y="1477962"/>
            <a:ext cx="38100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What cookies can bring: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authorization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shopping carts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recommendations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session state (Web e-mail)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7" name="Google Shape;1137;p60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38" name="Google Shape;1138;p60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39" name="Google Shape;1139;p60"/>
          <p:cNvSpPr txBox="1"/>
          <p:nvPr/>
        </p:nvSpPr>
        <p:spPr>
          <a:xfrm>
            <a:off x="4911725" y="1411287"/>
            <a:ext cx="3810000" cy="223361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 panose="030F0702030302020204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Cookies and privacy:</a:t>
            </a: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cookies permit sites to learn a lot about you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you may supply name and e-mail to sites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40" name="Google Shape;1140;p60"/>
          <p:cNvSpPr txBox="1"/>
          <p:nvPr/>
        </p:nvSpPr>
        <p:spPr>
          <a:xfrm>
            <a:off x="7321550" y="1177925"/>
            <a:ext cx="798512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aside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41" name="Google Shape;1141;p60"/>
          <p:cNvSpPr txBox="1"/>
          <p:nvPr/>
        </p:nvSpPr>
        <p:spPr>
          <a:xfrm>
            <a:off x="411162" y="4090987"/>
            <a:ext cx="38100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 panose="030F0702030302020204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How to keep “state”:</a:t>
            </a: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Protocol endpoints: maintain state at sender/receiver over multiple transactions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cookies: http messages carry state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1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WEB CACHES (PROXY SERVER)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47" name="Google Shape;1147;p61"/>
          <p:cNvSpPr txBox="1"/>
          <p:nvPr>
            <p:ph type="body" idx="1"/>
          </p:nvPr>
        </p:nvSpPr>
        <p:spPr>
          <a:xfrm>
            <a:off x="520700" y="2097087"/>
            <a:ext cx="3551237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sets browser: Web accesses via  cache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browser sends all HTTP requests to  cache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 in cache: cache returns object </a:t>
            </a:r>
            <a:endParaRPr lang="en-US"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else cache requests object from origin server, then returns object to client</a:t>
            </a:r>
            <a:endParaRPr lang="en-US"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8" name="Google Shape;1148;p61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49" name="Google Shape;1149;p61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50" name="Google Shape;1150;p61"/>
          <p:cNvSpPr txBox="1"/>
          <p:nvPr/>
        </p:nvSpPr>
        <p:spPr>
          <a:xfrm>
            <a:off x="527050" y="1379537"/>
            <a:ext cx="72009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Goal: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satisfy client request without involving origin server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151" name="Google Shape;1151;p6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03700" y="2955925"/>
            <a:ext cx="515937" cy="41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61"/>
          <p:cNvSpPr txBox="1"/>
          <p:nvPr/>
        </p:nvSpPr>
        <p:spPr>
          <a:xfrm>
            <a:off x="4143375" y="3368675"/>
            <a:ext cx="714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client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153" name="Google Shape;1153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68787" y="4826000"/>
            <a:ext cx="515937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61"/>
          <p:cNvSpPr txBox="1"/>
          <p:nvPr/>
        </p:nvSpPr>
        <p:spPr>
          <a:xfrm>
            <a:off x="6024562" y="2774950"/>
            <a:ext cx="9556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Proxy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155" name="Google Shape;1155;p61"/>
          <p:cNvGrpSpPr/>
          <p:nvPr/>
        </p:nvGrpSpPr>
        <p:grpSpPr>
          <a:xfrm>
            <a:off x="6249987" y="3556000"/>
            <a:ext cx="346075" cy="742950"/>
            <a:chOff x="4180" y="783"/>
            <a:chExt cx="150" cy="307"/>
          </a:xfrm>
        </p:grpSpPr>
        <p:sp>
          <p:nvSpPr>
            <p:cNvPr id="1156" name="Google Shape;1156;p6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57" name="Google Shape;1157;p6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58" name="Google Shape;1158;p6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59" name="Google Shape;1159;p6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160" name="Google Shape;1160;p6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1" name="Google Shape;1161;p6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62" name="Google Shape;1162;p6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63" name="Google Shape;1163;p6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164" name="Google Shape;1164;p61"/>
          <p:cNvSpPr/>
          <p:nvPr/>
        </p:nvSpPr>
        <p:spPr>
          <a:xfrm>
            <a:off x="4765675" y="3141662"/>
            <a:ext cx="3251200" cy="730250"/>
          </a:xfrm>
          <a:custGeom>
            <a:avLst/>
            <a:gdLst/>
            <a:ahLst/>
            <a:cxnLst/>
            <a:rect l="l" t="t" r="r" b="b"/>
            <a:pathLst>
              <a:path w="2048" h="460" extrusionOk="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165" name="Google Shape;1165;p61"/>
          <p:cNvCxnSpPr/>
          <p:nvPr/>
        </p:nvCxnSpPr>
        <p:spPr>
          <a:xfrm rot="10800000" flipH="1">
            <a:off x="4759325" y="4095750"/>
            <a:ext cx="1401762" cy="76041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66" name="Google Shape;1166;p61"/>
          <p:cNvCxnSpPr/>
          <p:nvPr/>
        </p:nvCxnSpPr>
        <p:spPr>
          <a:xfrm flipH="1">
            <a:off x="4810125" y="4183062"/>
            <a:ext cx="1403350" cy="78581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67" name="Google Shape;1167;p61"/>
          <p:cNvSpPr txBox="1"/>
          <p:nvPr/>
        </p:nvSpPr>
        <p:spPr>
          <a:xfrm>
            <a:off x="4298950" y="5284787"/>
            <a:ext cx="714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client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68" name="Google Shape;1168;p61"/>
          <p:cNvSpPr txBox="1"/>
          <p:nvPr/>
        </p:nvSpPr>
        <p:spPr>
          <a:xfrm rot="1380000">
            <a:off x="4864100" y="3184525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request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69" name="Google Shape;1169;p61"/>
          <p:cNvSpPr txBox="1"/>
          <p:nvPr/>
        </p:nvSpPr>
        <p:spPr>
          <a:xfrm rot="-1740000">
            <a:off x="4567237" y="4200525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request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70" name="Google Shape;1170;p61"/>
          <p:cNvSpPr txBox="1"/>
          <p:nvPr/>
        </p:nvSpPr>
        <p:spPr>
          <a:xfrm rot="1380000">
            <a:off x="4605337" y="3562350"/>
            <a:ext cx="16208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response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71" name="Google Shape;1171;p61"/>
          <p:cNvSpPr txBox="1"/>
          <p:nvPr/>
        </p:nvSpPr>
        <p:spPr>
          <a:xfrm rot="-1740000">
            <a:off x="4773612" y="4519612"/>
            <a:ext cx="16208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response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172" name="Google Shape;1172;p61"/>
          <p:cNvGrpSpPr/>
          <p:nvPr/>
        </p:nvGrpSpPr>
        <p:grpSpPr>
          <a:xfrm>
            <a:off x="8174037" y="2765425"/>
            <a:ext cx="346075" cy="742950"/>
            <a:chOff x="4180" y="783"/>
            <a:chExt cx="150" cy="307"/>
          </a:xfrm>
        </p:grpSpPr>
        <p:sp>
          <p:nvSpPr>
            <p:cNvPr id="1173" name="Google Shape;1173;p6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74" name="Google Shape;1174;p6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75" name="Google Shape;1175;p6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76" name="Google Shape;1176;p6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177" name="Google Shape;1177;p6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78" name="Google Shape;1178;p6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79" name="Google Shape;1179;p6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80" name="Google Shape;1180;p6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181" name="Google Shape;1181;p61"/>
          <p:cNvGrpSpPr/>
          <p:nvPr/>
        </p:nvGrpSpPr>
        <p:grpSpPr>
          <a:xfrm>
            <a:off x="8174037" y="4670425"/>
            <a:ext cx="346075" cy="742950"/>
            <a:chOff x="4180" y="783"/>
            <a:chExt cx="150" cy="307"/>
          </a:xfrm>
        </p:grpSpPr>
        <p:sp>
          <p:nvSpPr>
            <p:cNvPr id="1182" name="Google Shape;1182;p6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83" name="Google Shape;1183;p6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84" name="Google Shape;1184;p6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186" name="Google Shape;1186;p6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87" name="Google Shape;1187;p6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188" name="Google Shape;1188;p6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189" name="Google Shape;1189;p6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190" name="Google Shape;1190;p61"/>
          <p:cNvSpPr/>
          <p:nvPr/>
        </p:nvSpPr>
        <p:spPr>
          <a:xfrm>
            <a:off x="4738687" y="3216275"/>
            <a:ext cx="3363912" cy="755650"/>
          </a:xfrm>
          <a:custGeom>
            <a:avLst/>
            <a:gdLst/>
            <a:ahLst/>
            <a:cxnLst/>
            <a:rect l="l" t="t" r="r" b="b"/>
            <a:pathLst>
              <a:path w="2119" h="476" extrusionOk="0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91" name="Google Shape;1191;p61"/>
          <p:cNvSpPr txBox="1"/>
          <p:nvPr/>
        </p:nvSpPr>
        <p:spPr>
          <a:xfrm rot="-1440000">
            <a:off x="6500812" y="3200400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request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92" name="Google Shape;1192;p61"/>
          <p:cNvSpPr txBox="1"/>
          <p:nvPr/>
        </p:nvSpPr>
        <p:spPr>
          <a:xfrm rot="-1440000">
            <a:off x="6557962" y="3543300"/>
            <a:ext cx="16208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response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93" name="Google Shape;1193;p61"/>
          <p:cNvSpPr txBox="1"/>
          <p:nvPr/>
        </p:nvSpPr>
        <p:spPr>
          <a:xfrm>
            <a:off x="7885112" y="5465762"/>
            <a:ext cx="8001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origin 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94" name="Google Shape;1194;p61"/>
          <p:cNvSpPr txBox="1"/>
          <p:nvPr/>
        </p:nvSpPr>
        <p:spPr>
          <a:xfrm>
            <a:off x="7913687" y="2132012"/>
            <a:ext cx="8001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origin 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62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MORE ABOUT WEB CACHING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00" name="Google Shape;1200;p62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Cache acts as both client and server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Typically cache is installed by ISP (university, company, residential ISP)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1" name="Google Shape;1201;p62"/>
          <p:cNvSpPr txBox="1"/>
          <p:nvPr>
            <p:ph type="body" idx="2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Web caching?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Reduce response time for client request.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Reduce traffic on an institution’s access link.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Internet dense with caches: enables “poor” content providers to effectively deliver content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2" name="Google Shape;1202;p62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03" name="Google Shape;1203;p62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63"/>
          <p:cNvSpPr txBox="1"/>
          <p:nvPr>
            <p:ph type="title" idx="4294967295"/>
          </p:nvPr>
        </p:nvSpPr>
        <p:spPr>
          <a:xfrm>
            <a:off x="301752" y="189186"/>
            <a:ext cx="8686800" cy="79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CACHING EXAMPLE 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209" name="Google Shape;1209;p63"/>
          <p:cNvSpPr txBox="1"/>
          <p:nvPr>
            <p:ph type="body" idx="1"/>
          </p:nvPr>
        </p:nvSpPr>
        <p:spPr>
          <a:xfrm>
            <a:off x="157162" y="1114425"/>
            <a:ext cx="4551362" cy="543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Assumptions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object size = 100,000 bits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avg. request rate from institution’s browsers to origin servers = 15/sec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delay from access link router to any origin server and back to router  = 2 sec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Consequences</a:t>
            </a:r>
            <a:endParaRPr lang="en-US" sz="1800" b="0" i="0" u="sng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Utilization or traffic intensity, I=∆β, where β is an average arrival rate, ∆ is an average transmission time which is L/R.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utilization on LAN = 15% and utilization on access link = 100%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delay   = Internet delay + access delay + LAN delay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Average delay=∆/(1-I), 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=  2 sec + minutes + milliseconds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0" name="Google Shape;1210;p63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11" name="Google Shape;1211;p63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212" name="Google Shape;1212;p63"/>
          <p:cNvCxnSpPr/>
          <p:nvPr/>
        </p:nvCxnSpPr>
        <p:spPr>
          <a:xfrm>
            <a:off x="5067300" y="2076450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213" name="Google Shape;1213;p63"/>
          <p:cNvGrpSpPr/>
          <p:nvPr/>
        </p:nvGrpSpPr>
        <p:grpSpPr>
          <a:xfrm>
            <a:off x="4878387" y="1698625"/>
            <a:ext cx="184150" cy="542925"/>
            <a:chOff x="4180" y="783"/>
            <a:chExt cx="150" cy="307"/>
          </a:xfrm>
        </p:grpSpPr>
        <p:sp>
          <p:nvSpPr>
            <p:cNvPr id="1214" name="Google Shape;1214;p6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15" name="Google Shape;1215;p6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16" name="Google Shape;1216;p6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17" name="Google Shape;1217;p6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218" name="Google Shape;1218;p6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19" name="Google Shape;1219;p6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20" name="Google Shape;1220;p6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21" name="Google Shape;1221;p6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222" name="Google Shape;1222;p63"/>
          <p:cNvGrpSpPr/>
          <p:nvPr/>
        </p:nvGrpSpPr>
        <p:grpSpPr>
          <a:xfrm>
            <a:off x="5802312" y="1155700"/>
            <a:ext cx="184150" cy="542925"/>
            <a:chOff x="4180" y="783"/>
            <a:chExt cx="150" cy="307"/>
          </a:xfrm>
        </p:grpSpPr>
        <p:sp>
          <p:nvSpPr>
            <p:cNvPr id="1223" name="Google Shape;1223;p6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24" name="Google Shape;1224;p6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25" name="Google Shape;1225;p6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227" name="Google Shape;1227;p6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28" name="Google Shape;1228;p6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29" name="Google Shape;1229;p6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30" name="Google Shape;1230;p6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231" name="Google Shape;1231;p63"/>
          <p:cNvGrpSpPr/>
          <p:nvPr/>
        </p:nvGrpSpPr>
        <p:grpSpPr>
          <a:xfrm>
            <a:off x="6478587" y="1184275"/>
            <a:ext cx="184150" cy="542925"/>
            <a:chOff x="4180" y="783"/>
            <a:chExt cx="150" cy="307"/>
          </a:xfrm>
        </p:grpSpPr>
        <p:sp>
          <p:nvSpPr>
            <p:cNvPr id="1232" name="Google Shape;1232;p6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33" name="Google Shape;1233;p6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34" name="Google Shape;1234;p6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35" name="Google Shape;1235;p6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236" name="Google Shape;1236;p6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37" name="Google Shape;1237;p6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38" name="Google Shape;1238;p6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39" name="Google Shape;1239;p6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240" name="Google Shape;1240;p63"/>
          <p:cNvGrpSpPr/>
          <p:nvPr/>
        </p:nvGrpSpPr>
        <p:grpSpPr>
          <a:xfrm>
            <a:off x="7059612" y="1365250"/>
            <a:ext cx="184150" cy="542925"/>
            <a:chOff x="4180" y="783"/>
            <a:chExt cx="150" cy="307"/>
          </a:xfrm>
        </p:grpSpPr>
        <p:sp>
          <p:nvSpPr>
            <p:cNvPr id="1241" name="Google Shape;1241;p6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42" name="Google Shape;1242;p6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43" name="Google Shape;1243;p6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44" name="Google Shape;1244;p6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245" name="Google Shape;1245;p6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46" name="Google Shape;1246;p6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47" name="Google Shape;1247;p6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48" name="Google Shape;1248;p6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249" name="Google Shape;1249;p63"/>
          <p:cNvGrpSpPr/>
          <p:nvPr/>
        </p:nvGrpSpPr>
        <p:grpSpPr>
          <a:xfrm>
            <a:off x="7373937" y="2155825"/>
            <a:ext cx="184150" cy="542925"/>
            <a:chOff x="4180" y="783"/>
            <a:chExt cx="150" cy="307"/>
          </a:xfrm>
        </p:grpSpPr>
        <p:sp>
          <p:nvSpPr>
            <p:cNvPr id="1250" name="Google Shape;1250;p6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51" name="Google Shape;1251;p6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52" name="Google Shape;1252;p6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53" name="Google Shape;1253;p6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254" name="Google Shape;1254;p6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55" name="Google Shape;1255;p6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56" name="Google Shape;1256;p6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57" name="Google Shape;1257;p6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258" name="Google Shape;1258;p63"/>
          <p:cNvSpPr txBox="1"/>
          <p:nvPr/>
        </p:nvSpPr>
        <p:spPr>
          <a:xfrm>
            <a:off x="7600950" y="1208087"/>
            <a:ext cx="10795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origin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servers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259" name="Google Shape;1259;p63"/>
          <p:cNvCxnSpPr/>
          <p:nvPr/>
        </p:nvCxnSpPr>
        <p:spPr>
          <a:xfrm>
            <a:off x="5876925" y="1695450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0" name="Google Shape;1260;p63"/>
          <p:cNvCxnSpPr/>
          <p:nvPr/>
        </p:nvCxnSpPr>
        <p:spPr>
          <a:xfrm flipH="1">
            <a:off x="6505575" y="1733550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1" name="Google Shape;1261;p63"/>
          <p:cNvCxnSpPr/>
          <p:nvPr/>
        </p:nvCxnSpPr>
        <p:spPr>
          <a:xfrm flipH="1">
            <a:off x="6962775" y="1895475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62" name="Google Shape;1262;p63"/>
          <p:cNvCxnSpPr/>
          <p:nvPr/>
        </p:nvCxnSpPr>
        <p:spPr>
          <a:xfrm rot="10800000">
            <a:off x="7124700" y="2657475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63" name="Google Shape;1263;p63"/>
          <p:cNvSpPr/>
          <p:nvPr/>
        </p:nvSpPr>
        <p:spPr>
          <a:xfrm>
            <a:off x="5162550" y="1689100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264" name="Google Shape;1264;p63"/>
          <p:cNvGrpSpPr/>
          <p:nvPr/>
        </p:nvGrpSpPr>
        <p:grpSpPr>
          <a:xfrm>
            <a:off x="6145212" y="2890837"/>
            <a:ext cx="501650" cy="233362"/>
            <a:chOff x="3600" y="219"/>
            <a:chExt cx="360" cy="175"/>
          </a:xfrm>
        </p:grpSpPr>
        <p:sp>
          <p:nvSpPr>
            <p:cNvPr id="1265" name="Google Shape;1265;p6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266" name="Google Shape;1266;p6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7" name="Google Shape;1267;p6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68" name="Google Shape;1268;p63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69" name="Google Shape;1269;p6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270" name="Google Shape;1270;p6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271" name="Google Shape;1271;p6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6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6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274" name="Google Shape;1274;p63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275" name="Google Shape;1275;p6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6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6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1278" name="Google Shape;1278;p63"/>
          <p:cNvSpPr txBox="1"/>
          <p:nvPr/>
        </p:nvSpPr>
        <p:spPr>
          <a:xfrm>
            <a:off x="5595937" y="1998662"/>
            <a:ext cx="10795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public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Internet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279" name="Google Shape;1279;p63"/>
          <p:cNvSpPr/>
          <p:nvPr/>
        </p:nvSpPr>
        <p:spPr>
          <a:xfrm>
            <a:off x="4732337" y="4059237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280" name="Google Shape;1280;p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79987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8481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Google Shape;1282;p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18212" y="4794250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p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53256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4" name="Google Shape;1284;p63"/>
          <p:cNvCxnSpPr/>
          <p:nvPr/>
        </p:nvCxnSpPr>
        <p:spPr>
          <a:xfrm rot="10800000" flipH="1">
            <a:off x="5172075" y="4592637"/>
            <a:ext cx="1557337" cy="1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85" name="Google Shape;1285;p63"/>
          <p:cNvCxnSpPr/>
          <p:nvPr/>
        </p:nvCxnSpPr>
        <p:spPr>
          <a:xfrm>
            <a:off x="5181600" y="4605337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86" name="Google Shape;1286;p63"/>
          <p:cNvCxnSpPr/>
          <p:nvPr/>
        </p:nvCxnSpPr>
        <p:spPr>
          <a:xfrm>
            <a:off x="5691187" y="4614862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87" name="Google Shape;1287;p63"/>
          <p:cNvCxnSpPr/>
          <p:nvPr/>
        </p:nvCxnSpPr>
        <p:spPr>
          <a:xfrm>
            <a:off x="6229350" y="4610100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88" name="Google Shape;1288;p63"/>
          <p:cNvCxnSpPr/>
          <p:nvPr/>
        </p:nvCxnSpPr>
        <p:spPr>
          <a:xfrm>
            <a:off x="6729412" y="4610100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289" name="Google Shape;1289;p63"/>
          <p:cNvGrpSpPr/>
          <p:nvPr/>
        </p:nvGrpSpPr>
        <p:grpSpPr>
          <a:xfrm>
            <a:off x="6145212" y="4181475"/>
            <a:ext cx="501650" cy="233362"/>
            <a:chOff x="3600" y="219"/>
            <a:chExt cx="360" cy="175"/>
          </a:xfrm>
        </p:grpSpPr>
        <p:sp>
          <p:nvSpPr>
            <p:cNvPr id="1290" name="Google Shape;1290;p63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291" name="Google Shape;1291;p63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2" name="Google Shape;1292;p63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293" name="Google Shape;1293;p63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294" name="Google Shape;1294;p63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295" name="Google Shape;1295;p63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296" name="Google Shape;1296;p6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6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6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299" name="Google Shape;1299;p63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300" name="Google Shape;1300;p63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63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63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303" name="Google Shape;1303;p63"/>
          <p:cNvCxnSpPr/>
          <p:nvPr/>
        </p:nvCxnSpPr>
        <p:spPr>
          <a:xfrm>
            <a:off x="6391275" y="3133725"/>
            <a:ext cx="0" cy="10620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04" name="Google Shape;1304;p63"/>
          <p:cNvCxnSpPr/>
          <p:nvPr/>
        </p:nvCxnSpPr>
        <p:spPr>
          <a:xfrm>
            <a:off x="6396037" y="4419600"/>
            <a:ext cx="0" cy="1666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05" name="Google Shape;1305;p63"/>
          <p:cNvSpPr txBox="1"/>
          <p:nvPr/>
        </p:nvSpPr>
        <p:spPr>
          <a:xfrm>
            <a:off x="4695825" y="3946525"/>
            <a:ext cx="13255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institutional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06" name="Google Shape;1306;p63"/>
          <p:cNvSpPr txBox="1"/>
          <p:nvPr/>
        </p:nvSpPr>
        <p:spPr>
          <a:xfrm>
            <a:off x="6630987" y="4294187"/>
            <a:ext cx="1450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10 Mbps LAN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07" name="Google Shape;1307;p63"/>
          <p:cNvSpPr txBox="1"/>
          <p:nvPr/>
        </p:nvSpPr>
        <p:spPr>
          <a:xfrm>
            <a:off x="6392862" y="3322637"/>
            <a:ext cx="11953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1.5 Mbps 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access link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4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CACHING EXAMPLE (CONT)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313" name="Google Shape;1313;p64"/>
          <p:cNvSpPr txBox="1"/>
          <p:nvPr>
            <p:ph type="body" idx="1"/>
          </p:nvPr>
        </p:nvSpPr>
        <p:spPr>
          <a:xfrm>
            <a:off x="520700" y="1379537"/>
            <a:ext cx="416401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Possible solution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increase bandwidth of access link to, say, 10 Mbps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Consequences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utilization on LAN = 15%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utilization on access link = 15%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delay   = Internet delay + access delay + LAN delay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=  2 sec + msecs + msecs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often a costly upgrade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4" name="Google Shape;1314;p64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15" name="Google Shape;1315;p64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316" name="Google Shape;1316;p64"/>
          <p:cNvCxnSpPr/>
          <p:nvPr/>
        </p:nvCxnSpPr>
        <p:spPr>
          <a:xfrm>
            <a:off x="5067300" y="2076450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317" name="Google Shape;1317;p64"/>
          <p:cNvGrpSpPr/>
          <p:nvPr/>
        </p:nvGrpSpPr>
        <p:grpSpPr>
          <a:xfrm>
            <a:off x="4878387" y="1698625"/>
            <a:ext cx="184150" cy="542925"/>
            <a:chOff x="4180" y="783"/>
            <a:chExt cx="150" cy="307"/>
          </a:xfrm>
        </p:grpSpPr>
        <p:sp>
          <p:nvSpPr>
            <p:cNvPr id="1318" name="Google Shape;1318;p64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19" name="Google Shape;1319;p64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20" name="Google Shape;1320;p64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21" name="Google Shape;1321;p64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322" name="Google Shape;1322;p64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3" name="Google Shape;1323;p64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24" name="Google Shape;1324;p64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25" name="Google Shape;1325;p64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326" name="Google Shape;1326;p64"/>
          <p:cNvGrpSpPr/>
          <p:nvPr/>
        </p:nvGrpSpPr>
        <p:grpSpPr>
          <a:xfrm>
            <a:off x="5802312" y="1155700"/>
            <a:ext cx="184150" cy="542925"/>
            <a:chOff x="4180" y="783"/>
            <a:chExt cx="150" cy="307"/>
          </a:xfrm>
        </p:grpSpPr>
        <p:sp>
          <p:nvSpPr>
            <p:cNvPr id="1327" name="Google Shape;1327;p64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28" name="Google Shape;1328;p64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29" name="Google Shape;1329;p64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30" name="Google Shape;1330;p64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331" name="Google Shape;1331;p64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2" name="Google Shape;1332;p64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33" name="Google Shape;1333;p64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34" name="Google Shape;1334;p64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335" name="Google Shape;1335;p64"/>
          <p:cNvGrpSpPr/>
          <p:nvPr/>
        </p:nvGrpSpPr>
        <p:grpSpPr>
          <a:xfrm>
            <a:off x="6478587" y="1184275"/>
            <a:ext cx="184150" cy="542925"/>
            <a:chOff x="4180" y="783"/>
            <a:chExt cx="150" cy="307"/>
          </a:xfrm>
        </p:grpSpPr>
        <p:sp>
          <p:nvSpPr>
            <p:cNvPr id="1336" name="Google Shape;1336;p64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37" name="Google Shape;1337;p64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38" name="Google Shape;1338;p64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39" name="Google Shape;1339;p64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340" name="Google Shape;1340;p64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1" name="Google Shape;1341;p64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42" name="Google Shape;1342;p64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43" name="Google Shape;1343;p64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344" name="Google Shape;1344;p64"/>
          <p:cNvGrpSpPr/>
          <p:nvPr/>
        </p:nvGrpSpPr>
        <p:grpSpPr>
          <a:xfrm>
            <a:off x="7059612" y="1365250"/>
            <a:ext cx="184150" cy="542925"/>
            <a:chOff x="4180" y="783"/>
            <a:chExt cx="150" cy="307"/>
          </a:xfrm>
        </p:grpSpPr>
        <p:sp>
          <p:nvSpPr>
            <p:cNvPr id="1345" name="Google Shape;1345;p64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46" name="Google Shape;1346;p64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47" name="Google Shape;1347;p64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349" name="Google Shape;1349;p64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0" name="Google Shape;1350;p64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51" name="Google Shape;1351;p64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52" name="Google Shape;1352;p64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353" name="Google Shape;1353;p64"/>
          <p:cNvGrpSpPr/>
          <p:nvPr/>
        </p:nvGrpSpPr>
        <p:grpSpPr>
          <a:xfrm>
            <a:off x="7373937" y="2155825"/>
            <a:ext cx="184150" cy="542925"/>
            <a:chOff x="4180" y="783"/>
            <a:chExt cx="150" cy="307"/>
          </a:xfrm>
        </p:grpSpPr>
        <p:sp>
          <p:nvSpPr>
            <p:cNvPr id="1354" name="Google Shape;1354;p64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55" name="Google Shape;1355;p64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56" name="Google Shape;1356;p64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358" name="Google Shape;1358;p64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9" name="Google Shape;1359;p64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60" name="Google Shape;1360;p64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61" name="Google Shape;1361;p64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362" name="Google Shape;1362;p64"/>
          <p:cNvSpPr txBox="1"/>
          <p:nvPr/>
        </p:nvSpPr>
        <p:spPr>
          <a:xfrm>
            <a:off x="7600950" y="1208087"/>
            <a:ext cx="10795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origin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servers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363" name="Google Shape;1363;p64"/>
          <p:cNvCxnSpPr/>
          <p:nvPr/>
        </p:nvCxnSpPr>
        <p:spPr>
          <a:xfrm>
            <a:off x="5876925" y="1695450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4" name="Google Shape;1364;p64"/>
          <p:cNvCxnSpPr/>
          <p:nvPr/>
        </p:nvCxnSpPr>
        <p:spPr>
          <a:xfrm flipH="1">
            <a:off x="6505575" y="1733550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5" name="Google Shape;1365;p64"/>
          <p:cNvCxnSpPr/>
          <p:nvPr/>
        </p:nvCxnSpPr>
        <p:spPr>
          <a:xfrm flipH="1">
            <a:off x="6962775" y="1895475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6" name="Google Shape;1366;p64"/>
          <p:cNvCxnSpPr/>
          <p:nvPr/>
        </p:nvCxnSpPr>
        <p:spPr>
          <a:xfrm rot="10800000">
            <a:off x="7124700" y="2657475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67" name="Google Shape;1367;p64"/>
          <p:cNvSpPr/>
          <p:nvPr/>
        </p:nvSpPr>
        <p:spPr>
          <a:xfrm>
            <a:off x="5162550" y="1689100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368" name="Google Shape;1368;p64"/>
          <p:cNvGrpSpPr/>
          <p:nvPr/>
        </p:nvGrpSpPr>
        <p:grpSpPr>
          <a:xfrm>
            <a:off x="6145212" y="2890837"/>
            <a:ext cx="501650" cy="233362"/>
            <a:chOff x="3600" y="219"/>
            <a:chExt cx="360" cy="175"/>
          </a:xfrm>
        </p:grpSpPr>
        <p:sp>
          <p:nvSpPr>
            <p:cNvPr id="1369" name="Google Shape;1369;p64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370" name="Google Shape;1370;p64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71" name="Google Shape;1371;p64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72" name="Google Shape;1372;p64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73" name="Google Shape;1373;p64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374" name="Google Shape;1374;p64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375" name="Google Shape;1375;p64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6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64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378" name="Google Shape;1378;p64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379" name="Google Shape;1379;p64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6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64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2" name="Google Shape;1382;p64"/>
          <p:cNvSpPr txBox="1"/>
          <p:nvPr/>
        </p:nvSpPr>
        <p:spPr>
          <a:xfrm>
            <a:off x="5595937" y="1998662"/>
            <a:ext cx="10795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public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Internet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83" name="Google Shape;1383;p64"/>
          <p:cNvSpPr/>
          <p:nvPr/>
        </p:nvSpPr>
        <p:spPr>
          <a:xfrm>
            <a:off x="4732337" y="4059237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384" name="Google Shape;1384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79987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8481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18212" y="4794250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53256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8" name="Google Shape;1388;p64"/>
          <p:cNvCxnSpPr/>
          <p:nvPr/>
        </p:nvCxnSpPr>
        <p:spPr>
          <a:xfrm rot="10800000" flipH="1">
            <a:off x="5172075" y="4592637"/>
            <a:ext cx="1557337" cy="1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89" name="Google Shape;1389;p64"/>
          <p:cNvCxnSpPr/>
          <p:nvPr/>
        </p:nvCxnSpPr>
        <p:spPr>
          <a:xfrm>
            <a:off x="5181600" y="4605337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0" name="Google Shape;1390;p64"/>
          <p:cNvCxnSpPr/>
          <p:nvPr/>
        </p:nvCxnSpPr>
        <p:spPr>
          <a:xfrm>
            <a:off x="5691187" y="4614862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1" name="Google Shape;1391;p64"/>
          <p:cNvCxnSpPr/>
          <p:nvPr/>
        </p:nvCxnSpPr>
        <p:spPr>
          <a:xfrm>
            <a:off x="6229350" y="4610100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92" name="Google Shape;1392;p64"/>
          <p:cNvCxnSpPr/>
          <p:nvPr/>
        </p:nvCxnSpPr>
        <p:spPr>
          <a:xfrm>
            <a:off x="6729412" y="4610100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393" name="Google Shape;1393;p64"/>
          <p:cNvGrpSpPr/>
          <p:nvPr/>
        </p:nvGrpSpPr>
        <p:grpSpPr>
          <a:xfrm>
            <a:off x="6145212" y="4181475"/>
            <a:ext cx="501650" cy="233362"/>
            <a:chOff x="3600" y="219"/>
            <a:chExt cx="360" cy="175"/>
          </a:xfrm>
        </p:grpSpPr>
        <p:sp>
          <p:nvSpPr>
            <p:cNvPr id="1394" name="Google Shape;1394;p64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395" name="Google Shape;1395;p64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6" name="Google Shape;1396;p64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97" name="Google Shape;1397;p64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398" name="Google Shape;1398;p64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399" name="Google Shape;1399;p64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00" name="Google Shape;1400;p64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6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64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403" name="Google Shape;1403;p64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04" name="Google Shape;1404;p64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64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64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407" name="Google Shape;1407;p64"/>
          <p:cNvCxnSpPr/>
          <p:nvPr/>
        </p:nvCxnSpPr>
        <p:spPr>
          <a:xfrm>
            <a:off x="6391275" y="3133725"/>
            <a:ext cx="0" cy="10620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08" name="Google Shape;1408;p64"/>
          <p:cNvCxnSpPr/>
          <p:nvPr/>
        </p:nvCxnSpPr>
        <p:spPr>
          <a:xfrm>
            <a:off x="6396037" y="4419600"/>
            <a:ext cx="0" cy="1666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09" name="Google Shape;1409;p64"/>
          <p:cNvSpPr txBox="1"/>
          <p:nvPr/>
        </p:nvSpPr>
        <p:spPr>
          <a:xfrm>
            <a:off x="4695825" y="3946525"/>
            <a:ext cx="13255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institutional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10" name="Google Shape;1410;p64"/>
          <p:cNvSpPr txBox="1"/>
          <p:nvPr/>
        </p:nvSpPr>
        <p:spPr>
          <a:xfrm>
            <a:off x="6630987" y="4294187"/>
            <a:ext cx="1450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10 Mbps LAN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11" name="Google Shape;1411;p64"/>
          <p:cNvSpPr txBox="1"/>
          <p:nvPr/>
        </p:nvSpPr>
        <p:spPr>
          <a:xfrm>
            <a:off x="6392862" y="3322637"/>
            <a:ext cx="11953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10 Mbps 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access link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5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CACHING EXAMPLE (CONT)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17" name="Google Shape;1417;p65"/>
          <p:cNvSpPr txBox="1"/>
          <p:nvPr>
            <p:ph type="body" idx="1"/>
          </p:nvPr>
        </p:nvSpPr>
        <p:spPr>
          <a:xfrm>
            <a:off x="533400" y="1600200"/>
            <a:ext cx="39560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Install cache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suppose hit rate is .4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Consequence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40% requests will be satisfied almost immediately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60% requests satisfied by origin server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utilization of access link reduced to 60%, resulting in negligible  delays (say 10 msec)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avg delay   = Internet delay + access delay + LAN delay   =  .6*(2.01) secs  + .4*milliseconds = 1.21 secs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8" name="Google Shape;1418;p65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19" name="Google Shape;1419;p65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420" name="Google Shape;1420;p65"/>
          <p:cNvCxnSpPr/>
          <p:nvPr/>
        </p:nvCxnSpPr>
        <p:spPr>
          <a:xfrm>
            <a:off x="5067300" y="2076450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421" name="Google Shape;1421;p65"/>
          <p:cNvGrpSpPr/>
          <p:nvPr/>
        </p:nvGrpSpPr>
        <p:grpSpPr>
          <a:xfrm>
            <a:off x="4878387" y="1698625"/>
            <a:ext cx="184150" cy="542925"/>
            <a:chOff x="4180" y="783"/>
            <a:chExt cx="150" cy="307"/>
          </a:xfrm>
        </p:grpSpPr>
        <p:sp>
          <p:nvSpPr>
            <p:cNvPr id="1422" name="Google Shape;1422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23" name="Google Shape;1423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24" name="Google Shape;1424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426" name="Google Shape;1426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7" name="Google Shape;1427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28" name="Google Shape;1428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29" name="Google Shape;1429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430" name="Google Shape;1430;p65"/>
          <p:cNvGrpSpPr/>
          <p:nvPr/>
        </p:nvGrpSpPr>
        <p:grpSpPr>
          <a:xfrm>
            <a:off x="5802312" y="1155700"/>
            <a:ext cx="184150" cy="542925"/>
            <a:chOff x="4180" y="783"/>
            <a:chExt cx="150" cy="307"/>
          </a:xfrm>
        </p:grpSpPr>
        <p:sp>
          <p:nvSpPr>
            <p:cNvPr id="1431" name="Google Shape;1431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32" name="Google Shape;1432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33" name="Google Shape;1433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435" name="Google Shape;1435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6" name="Google Shape;1436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37" name="Google Shape;1437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38" name="Google Shape;1438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6478587" y="1184275"/>
            <a:ext cx="184150" cy="542925"/>
            <a:chOff x="4180" y="783"/>
            <a:chExt cx="150" cy="307"/>
          </a:xfrm>
        </p:grpSpPr>
        <p:sp>
          <p:nvSpPr>
            <p:cNvPr id="1440" name="Google Shape;1440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41" name="Google Shape;1441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42" name="Google Shape;1442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444" name="Google Shape;1444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5" name="Google Shape;1445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46" name="Google Shape;1446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47" name="Google Shape;1447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7059612" y="1365250"/>
            <a:ext cx="184150" cy="542925"/>
            <a:chOff x="4180" y="783"/>
            <a:chExt cx="150" cy="307"/>
          </a:xfrm>
        </p:grpSpPr>
        <p:sp>
          <p:nvSpPr>
            <p:cNvPr id="1449" name="Google Shape;1449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50" name="Google Shape;1450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51" name="Google Shape;1451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52" name="Google Shape;1452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453" name="Google Shape;1453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54" name="Google Shape;1454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55" name="Google Shape;1455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56" name="Google Shape;1456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457" name="Google Shape;1457;p65"/>
          <p:cNvGrpSpPr/>
          <p:nvPr/>
        </p:nvGrpSpPr>
        <p:grpSpPr>
          <a:xfrm>
            <a:off x="7373937" y="2155825"/>
            <a:ext cx="184150" cy="542925"/>
            <a:chOff x="4180" y="783"/>
            <a:chExt cx="150" cy="307"/>
          </a:xfrm>
        </p:grpSpPr>
        <p:sp>
          <p:nvSpPr>
            <p:cNvPr id="1458" name="Google Shape;1458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59" name="Google Shape;1459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60" name="Google Shape;1460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61" name="Google Shape;1461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462" name="Google Shape;1462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63" name="Google Shape;1463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64" name="Google Shape;1464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65" name="Google Shape;1465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466" name="Google Shape;1466;p65"/>
          <p:cNvSpPr txBox="1"/>
          <p:nvPr/>
        </p:nvSpPr>
        <p:spPr>
          <a:xfrm>
            <a:off x="7600950" y="1208087"/>
            <a:ext cx="10795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origin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servers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467" name="Google Shape;1467;p65"/>
          <p:cNvCxnSpPr/>
          <p:nvPr/>
        </p:nvCxnSpPr>
        <p:spPr>
          <a:xfrm>
            <a:off x="5876925" y="1695450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68" name="Google Shape;1468;p65"/>
          <p:cNvCxnSpPr/>
          <p:nvPr/>
        </p:nvCxnSpPr>
        <p:spPr>
          <a:xfrm flipH="1">
            <a:off x="6505575" y="1733550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69" name="Google Shape;1469;p65"/>
          <p:cNvCxnSpPr/>
          <p:nvPr/>
        </p:nvCxnSpPr>
        <p:spPr>
          <a:xfrm flipH="1">
            <a:off x="6962775" y="1895475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70" name="Google Shape;1470;p65"/>
          <p:cNvCxnSpPr/>
          <p:nvPr/>
        </p:nvCxnSpPr>
        <p:spPr>
          <a:xfrm rot="10800000">
            <a:off x="7124700" y="2657475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71" name="Google Shape;1471;p65"/>
          <p:cNvSpPr/>
          <p:nvPr/>
        </p:nvSpPr>
        <p:spPr>
          <a:xfrm>
            <a:off x="5162550" y="1689100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472" name="Google Shape;1472;p65"/>
          <p:cNvGrpSpPr/>
          <p:nvPr/>
        </p:nvGrpSpPr>
        <p:grpSpPr>
          <a:xfrm>
            <a:off x="6145212" y="2890837"/>
            <a:ext cx="501650" cy="233362"/>
            <a:chOff x="3600" y="219"/>
            <a:chExt cx="360" cy="175"/>
          </a:xfrm>
        </p:grpSpPr>
        <p:sp>
          <p:nvSpPr>
            <p:cNvPr id="1473" name="Google Shape;1473;p65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474" name="Google Shape;1474;p65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75" name="Google Shape;1475;p65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76" name="Google Shape;1476;p65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477" name="Google Shape;1477;p65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478" name="Google Shape;1478;p65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79" name="Google Shape;1479;p65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65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65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482" name="Google Shape;1482;p65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83" name="Google Shape;1483;p65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65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65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1486" name="Google Shape;1486;p65"/>
          <p:cNvSpPr txBox="1"/>
          <p:nvPr/>
        </p:nvSpPr>
        <p:spPr>
          <a:xfrm>
            <a:off x="5595937" y="1998662"/>
            <a:ext cx="10795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public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Internet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87" name="Google Shape;1487;p65"/>
          <p:cNvSpPr/>
          <p:nvPr/>
        </p:nvSpPr>
        <p:spPr>
          <a:xfrm>
            <a:off x="4732337" y="4059237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488" name="Google Shape;1488;p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79987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p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8481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18212" y="4794250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53256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2" name="Google Shape;1492;p65"/>
          <p:cNvCxnSpPr/>
          <p:nvPr/>
        </p:nvCxnSpPr>
        <p:spPr>
          <a:xfrm>
            <a:off x="5172075" y="4605337"/>
            <a:ext cx="220503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3" name="Google Shape;1493;p65"/>
          <p:cNvCxnSpPr/>
          <p:nvPr/>
        </p:nvCxnSpPr>
        <p:spPr>
          <a:xfrm>
            <a:off x="5181600" y="4605337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4" name="Google Shape;1494;p65"/>
          <p:cNvCxnSpPr/>
          <p:nvPr/>
        </p:nvCxnSpPr>
        <p:spPr>
          <a:xfrm>
            <a:off x="5691187" y="4614862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5" name="Google Shape;1495;p65"/>
          <p:cNvCxnSpPr/>
          <p:nvPr/>
        </p:nvCxnSpPr>
        <p:spPr>
          <a:xfrm>
            <a:off x="6229350" y="4610100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6" name="Google Shape;1496;p65"/>
          <p:cNvCxnSpPr/>
          <p:nvPr/>
        </p:nvCxnSpPr>
        <p:spPr>
          <a:xfrm>
            <a:off x="6729412" y="4610100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97" name="Google Shape;1497;p65"/>
          <p:cNvCxnSpPr/>
          <p:nvPr/>
        </p:nvCxnSpPr>
        <p:spPr>
          <a:xfrm>
            <a:off x="7367587" y="4605337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498" name="Google Shape;1498;p65"/>
          <p:cNvGrpSpPr/>
          <p:nvPr/>
        </p:nvGrpSpPr>
        <p:grpSpPr>
          <a:xfrm>
            <a:off x="7142162" y="4689475"/>
            <a:ext cx="347662" cy="695325"/>
            <a:chOff x="4730" y="2897"/>
            <a:chExt cx="219" cy="438"/>
          </a:xfrm>
        </p:grpSpPr>
        <p:sp>
          <p:nvSpPr>
            <p:cNvPr id="1499" name="Google Shape;1499;p65"/>
            <p:cNvSpPr/>
            <p:nvPr/>
          </p:nvSpPr>
          <p:spPr>
            <a:xfrm>
              <a:off x="4730" y="2897"/>
              <a:ext cx="219" cy="438"/>
            </a:xfrm>
            <a:custGeom>
              <a:avLst/>
              <a:gdLst/>
              <a:ahLst/>
              <a:cxnLst/>
              <a:rect l="l" t="t" r="r" b="b"/>
              <a:pathLst>
                <a:path w="219" h="438" extrusionOk="0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500" name="Google Shape;1500;p65"/>
            <p:cNvGrpSpPr/>
            <p:nvPr/>
          </p:nvGrpSpPr>
          <p:grpSpPr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1501" name="Google Shape;1501;p65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502" name="Google Shape;1502;p65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503" name="Google Shape;1503;p65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504" name="Google Shape;1504;p65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505" name="Google Shape;1505;p65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65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507" name="Google Shape;1507;p65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508" name="Google Shape;1508;p65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509" name="Google Shape;1509;p65"/>
          <p:cNvGrpSpPr/>
          <p:nvPr/>
        </p:nvGrpSpPr>
        <p:grpSpPr>
          <a:xfrm>
            <a:off x="6145212" y="4181475"/>
            <a:ext cx="501650" cy="233362"/>
            <a:chOff x="3600" y="219"/>
            <a:chExt cx="360" cy="175"/>
          </a:xfrm>
        </p:grpSpPr>
        <p:sp>
          <p:nvSpPr>
            <p:cNvPr id="1510" name="Google Shape;1510;p65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511" name="Google Shape;1511;p65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12" name="Google Shape;1512;p65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13" name="Google Shape;1513;p65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14" name="Google Shape;1514;p65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515" name="Google Shape;1515;p65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516" name="Google Shape;1516;p65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65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65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1519" name="Google Shape;1519;p65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520" name="Google Shape;1520;p65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65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65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523" name="Google Shape;1523;p65"/>
          <p:cNvCxnSpPr/>
          <p:nvPr/>
        </p:nvCxnSpPr>
        <p:spPr>
          <a:xfrm>
            <a:off x="6391275" y="3133725"/>
            <a:ext cx="0" cy="10620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24" name="Google Shape;1524;p65"/>
          <p:cNvCxnSpPr/>
          <p:nvPr/>
        </p:nvCxnSpPr>
        <p:spPr>
          <a:xfrm>
            <a:off x="6396037" y="4419600"/>
            <a:ext cx="0" cy="1666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25" name="Google Shape;1525;p65"/>
          <p:cNvSpPr txBox="1"/>
          <p:nvPr/>
        </p:nvSpPr>
        <p:spPr>
          <a:xfrm>
            <a:off x="4695825" y="3946525"/>
            <a:ext cx="13255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institutional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26" name="Google Shape;1526;p65"/>
          <p:cNvSpPr txBox="1"/>
          <p:nvPr/>
        </p:nvSpPr>
        <p:spPr>
          <a:xfrm>
            <a:off x="6667500" y="4294187"/>
            <a:ext cx="1450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10 Mbps LAN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27" name="Google Shape;1527;p65"/>
          <p:cNvSpPr txBox="1"/>
          <p:nvPr/>
        </p:nvSpPr>
        <p:spPr>
          <a:xfrm>
            <a:off x="6392862" y="3322637"/>
            <a:ext cx="12128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10 Mbps 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access link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28" name="Google Shape;1528;p65"/>
          <p:cNvSpPr txBox="1"/>
          <p:nvPr/>
        </p:nvSpPr>
        <p:spPr>
          <a:xfrm>
            <a:off x="6877050" y="5370512"/>
            <a:ext cx="1466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institutional</a:t>
            </a:r>
            <a:endParaRPr lang="en-US" sz="18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cache</a:t>
            </a:r>
            <a:endParaRPr lang="en-US" sz="18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66"/>
          <p:cNvSpPr txBox="1"/>
          <p:nvPr>
            <p:ph type="title" idx="4294967295"/>
          </p:nvPr>
        </p:nvSpPr>
        <p:spPr>
          <a:xfrm>
            <a:off x="342900" y="228600"/>
            <a:ext cx="7962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CONDITIONAL GET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34" name="Google Shape;1534;p66"/>
          <p:cNvSpPr txBox="1"/>
          <p:nvPr>
            <p:ph type="body" idx="1"/>
          </p:nvPr>
        </p:nvSpPr>
        <p:spPr>
          <a:xfrm>
            <a:off x="0" y="1590675"/>
            <a:ext cx="4044950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don’t send object if cache has up-to-date cached version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cache: specify date of cached copy in HTTP request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If-modified-since: &lt;date&gt;</a:t>
            </a:r>
            <a:endParaRPr lang="en-US" sz="1800" b="1" i="0" u="none" strike="noStrike" cap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server: response contains no object if cached copy is up-to-date: 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HTTP/1.0 304 Not Modified</a:t>
            </a:r>
            <a:endParaRPr lang="en-US" sz="1800" b="1" i="0" u="none" strike="noStrike" cap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35" name="Google Shape;1535;p66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36" name="Google Shape;1536;p66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537" name="Google Shape;1537;p66"/>
          <p:cNvCxnSpPr/>
          <p:nvPr/>
        </p:nvCxnSpPr>
        <p:spPr>
          <a:xfrm>
            <a:off x="4276725" y="2114550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38" name="Google Shape;1538;p66"/>
          <p:cNvSpPr txBox="1"/>
          <p:nvPr/>
        </p:nvSpPr>
        <p:spPr>
          <a:xfrm>
            <a:off x="3868737" y="1436687"/>
            <a:ext cx="996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sng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cache</a:t>
            </a:r>
            <a:endParaRPr lang="en-US" sz="2400" b="0" i="0" u="sng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39" name="Google Shape;1539;p66"/>
          <p:cNvSpPr txBox="1"/>
          <p:nvPr/>
        </p:nvSpPr>
        <p:spPr>
          <a:xfrm>
            <a:off x="7321550" y="1408112"/>
            <a:ext cx="110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sng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</a:t>
            </a:r>
            <a:endParaRPr lang="en-US" sz="2400" b="0" i="0" u="sng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40" name="Google Shape;1540;p66"/>
          <p:cNvSpPr txBox="1"/>
          <p:nvPr/>
        </p:nvSpPr>
        <p:spPr>
          <a:xfrm>
            <a:off x="4583112" y="1998662"/>
            <a:ext cx="2681287" cy="8651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request msg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If-modified-since: &lt;date&gt;</a:t>
            </a:r>
            <a:endParaRPr lang="en-US" sz="16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cxnSp>
        <p:nvCxnSpPr>
          <p:cNvPr id="1541" name="Google Shape;1541;p66"/>
          <p:cNvCxnSpPr/>
          <p:nvPr/>
        </p:nvCxnSpPr>
        <p:spPr>
          <a:xfrm flipH="1">
            <a:off x="4295775" y="3105150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1542" name="Google Shape;1542;p66"/>
          <p:cNvGrpSpPr/>
          <p:nvPr/>
        </p:nvGrpSpPr>
        <p:grpSpPr>
          <a:xfrm>
            <a:off x="4564062" y="3098800"/>
            <a:ext cx="2643187" cy="865187"/>
            <a:chOff x="2698" y="2036"/>
            <a:chExt cx="1665" cy="545"/>
          </a:xfrm>
        </p:grpSpPr>
        <p:sp>
          <p:nvSpPr>
            <p:cNvPr id="1543" name="Google Shape;1543;p66"/>
            <p:cNvSpPr txBox="1"/>
            <p:nvPr/>
          </p:nvSpPr>
          <p:spPr>
            <a:xfrm>
              <a:off x="2760" y="2071"/>
              <a:ext cx="1578" cy="46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44" name="Google Shape;1544;p66"/>
            <p:cNvSpPr txBox="1"/>
            <p:nvPr/>
          </p:nvSpPr>
          <p:spPr>
            <a:xfrm>
              <a:off x="2698" y="2036"/>
              <a:ext cx="1665" cy="54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HTTP response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 panose="020703090202050204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HTTP/1.0 </a:t>
              </a:r>
              <a:endPara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 panose="020703090202050204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304 Not Modified</a:t>
              </a:r>
              <a:endPara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</p:grpSp>
      <p:sp>
        <p:nvSpPr>
          <p:cNvPr id="1545" name="Google Shape;1545;p66"/>
          <p:cNvSpPr txBox="1"/>
          <p:nvPr/>
        </p:nvSpPr>
        <p:spPr>
          <a:xfrm>
            <a:off x="7585075" y="2360612"/>
            <a:ext cx="1223962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object 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not 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modified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546" name="Google Shape;1546;p66"/>
          <p:cNvCxnSpPr/>
          <p:nvPr/>
        </p:nvCxnSpPr>
        <p:spPr>
          <a:xfrm>
            <a:off x="4400550" y="4171950"/>
            <a:ext cx="39052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7" name="Google Shape;1547;p66"/>
          <p:cNvCxnSpPr/>
          <p:nvPr/>
        </p:nvCxnSpPr>
        <p:spPr>
          <a:xfrm>
            <a:off x="4343400" y="4467225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48" name="Google Shape;1548;p66"/>
          <p:cNvSpPr txBox="1"/>
          <p:nvPr/>
        </p:nvSpPr>
        <p:spPr>
          <a:xfrm>
            <a:off x="4587875" y="4351337"/>
            <a:ext cx="2681287" cy="8651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request msg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If-modified-since: &lt;date&gt;</a:t>
            </a:r>
            <a:endParaRPr lang="en-US" sz="16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cxnSp>
        <p:nvCxnSpPr>
          <p:cNvPr id="1549" name="Google Shape;1549;p66"/>
          <p:cNvCxnSpPr/>
          <p:nvPr/>
        </p:nvCxnSpPr>
        <p:spPr>
          <a:xfrm flipH="1">
            <a:off x="4362450" y="5457825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50" name="Google Shape;1550;p66"/>
          <p:cNvSpPr txBox="1"/>
          <p:nvPr/>
        </p:nvSpPr>
        <p:spPr>
          <a:xfrm>
            <a:off x="4606925" y="5402262"/>
            <a:ext cx="2643187" cy="925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HTTP response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HTTP/1.0 200 OK</a:t>
            </a:r>
            <a:endParaRPr lang="en-US" sz="16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&lt;data&gt;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551" name="Google Shape;1551;p66"/>
          <p:cNvSpPr txBox="1"/>
          <p:nvPr/>
        </p:nvSpPr>
        <p:spPr>
          <a:xfrm>
            <a:off x="7651750" y="4808537"/>
            <a:ext cx="12239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object 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modified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8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FTP: THE FILE TRANSFER PROTOCOL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66" name="Google Shape;1566;p68"/>
          <p:cNvSpPr txBox="1"/>
          <p:nvPr>
            <p:ph type="body" idx="1"/>
          </p:nvPr>
        </p:nvSpPr>
        <p:spPr>
          <a:xfrm>
            <a:off x="1028700" y="3705225"/>
            <a:ext cx="7458075" cy="254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transfer file to/from remote host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client/server model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1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client: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side that initiates transfer (either to/from remote)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1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server: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remote host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ftp: RFC 959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ftp server: port 21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7" name="Google Shape;1567;p68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68" name="Google Shape;1568;p68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69" name="Google Shape;1569;p68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570" name="Google Shape;1570;p6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313112" y="1574800"/>
            <a:ext cx="776287" cy="623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1" name="Google Shape;1571;p68"/>
          <p:cNvGrpSpPr/>
          <p:nvPr/>
        </p:nvGrpSpPr>
        <p:grpSpPr>
          <a:xfrm>
            <a:off x="6764337" y="1412875"/>
            <a:ext cx="355600" cy="933450"/>
            <a:chOff x="4180" y="783"/>
            <a:chExt cx="150" cy="307"/>
          </a:xfrm>
        </p:grpSpPr>
        <p:sp>
          <p:nvSpPr>
            <p:cNvPr id="1572" name="Google Shape;1572;p68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73" name="Google Shape;1573;p68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74" name="Google Shape;1574;p68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75" name="Google Shape;1575;p68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576" name="Google Shape;1576;p68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7" name="Google Shape;1577;p68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78" name="Google Shape;1578;p68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79" name="Google Shape;1579;p68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cxnSp>
        <p:nvCxnSpPr>
          <p:cNvPr id="1580" name="Google Shape;1580;p68"/>
          <p:cNvCxnSpPr/>
          <p:nvPr/>
        </p:nvCxnSpPr>
        <p:spPr>
          <a:xfrm>
            <a:off x="4352925" y="2190750"/>
            <a:ext cx="2209800" cy="9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581" name="Google Shape;1581;p68"/>
          <p:cNvSpPr txBox="1"/>
          <p:nvPr/>
        </p:nvSpPr>
        <p:spPr>
          <a:xfrm>
            <a:off x="4275137" y="1874837"/>
            <a:ext cx="24098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file transfer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582" name="Google Shape;1582;p68"/>
          <p:cNvGrpSpPr/>
          <p:nvPr/>
        </p:nvGrpSpPr>
        <p:grpSpPr>
          <a:xfrm>
            <a:off x="6511925" y="1866900"/>
            <a:ext cx="800100" cy="828675"/>
            <a:chOff x="3898" y="1386"/>
            <a:chExt cx="504" cy="522"/>
          </a:xfrm>
        </p:grpSpPr>
        <p:sp>
          <p:nvSpPr>
            <p:cNvPr id="1583" name="Google Shape;1583;p68"/>
            <p:cNvSpPr txBox="1"/>
            <p:nvPr/>
          </p:nvSpPr>
          <p:spPr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84" name="Google Shape;1584;p68"/>
            <p:cNvSpPr txBox="1"/>
            <p:nvPr/>
          </p:nvSpPr>
          <p:spPr>
            <a:xfrm>
              <a:off x="3898" y="1463"/>
              <a:ext cx="50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FTP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server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585" name="Google Shape;1585;p68"/>
          <p:cNvGrpSpPr/>
          <p:nvPr/>
        </p:nvGrpSpPr>
        <p:grpSpPr>
          <a:xfrm>
            <a:off x="2582862" y="1857375"/>
            <a:ext cx="1790700" cy="852487"/>
            <a:chOff x="1645" y="1326"/>
            <a:chExt cx="1128" cy="537"/>
          </a:xfrm>
        </p:grpSpPr>
        <p:sp>
          <p:nvSpPr>
            <p:cNvPr id="1586" name="Google Shape;1586;p68"/>
            <p:cNvSpPr txBox="1"/>
            <p:nvPr/>
          </p:nvSpPr>
          <p:spPr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87" name="Google Shape;1587;p68"/>
            <p:cNvSpPr txBox="1"/>
            <p:nvPr/>
          </p:nvSpPr>
          <p:spPr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88" name="Google Shape;1588;p68"/>
            <p:cNvSpPr txBox="1"/>
            <p:nvPr/>
          </p:nvSpPr>
          <p:spPr>
            <a:xfrm>
              <a:off x="1645" y="1343"/>
              <a:ext cx="738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FTP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user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interface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589" name="Google Shape;1589;p68"/>
            <p:cNvSpPr txBox="1"/>
            <p:nvPr/>
          </p:nvSpPr>
          <p:spPr>
            <a:xfrm>
              <a:off x="2323" y="1403"/>
              <a:ext cx="450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FTP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client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590" name="Google Shape;1590;p68"/>
          <p:cNvGrpSpPr/>
          <p:nvPr/>
        </p:nvGrpSpPr>
        <p:grpSpPr>
          <a:xfrm>
            <a:off x="3219450" y="2695575"/>
            <a:ext cx="1674812" cy="712787"/>
            <a:chOff x="1812" y="1776"/>
            <a:chExt cx="1055" cy="449"/>
          </a:xfrm>
        </p:grpSpPr>
        <p:grpSp>
          <p:nvGrpSpPr>
            <p:cNvPr id="1591" name="Google Shape;1591;p68"/>
            <p:cNvGrpSpPr/>
            <p:nvPr/>
          </p:nvGrpSpPr>
          <p:grpSpPr>
            <a:xfrm>
              <a:off x="1903" y="1845"/>
              <a:ext cx="316" cy="313"/>
              <a:chOff x="4939" y="1431"/>
              <a:chExt cx="316" cy="313"/>
            </a:xfrm>
          </p:grpSpPr>
          <p:sp>
            <p:nvSpPr>
              <p:cNvPr id="1592" name="Google Shape;1592;p68"/>
              <p:cNvSpPr/>
              <p:nvPr/>
            </p:nvSpPr>
            <p:spPr>
              <a:xfrm>
                <a:off x="4941" y="1663"/>
                <a:ext cx="310" cy="81"/>
              </a:xfrm>
              <a:prstGeom prst="ellipse">
                <a:avLst/>
              </a:prstGeom>
              <a:solidFill>
                <a:srgbClr val="FFFF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593" name="Google Shape;1593;p68"/>
              <p:cNvSpPr txBox="1"/>
              <p:nvPr/>
            </p:nvSpPr>
            <p:spPr>
              <a:xfrm>
                <a:off x="4942" y="1490"/>
                <a:ext cx="313" cy="21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594" name="Google Shape;1594;p68"/>
              <p:cNvSpPr/>
              <p:nvPr/>
            </p:nvSpPr>
            <p:spPr>
              <a:xfrm>
                <a:off x="4939" y="1431"/>
                <a:ext cx="313" cy="95"/>
              </a:xfrm>
              <a:prstGeom prst="ellipse">
                <a:avLst/>
              </a:prstGeom>
              <a:solidFill>
                <a:srgbClr val="FFFF00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595" name="Google Shape;1595;p68"/>
              <p:cNvCxnSpPr/>
              <p:nvPr/>
            </p:nvCxnSpPr>
            <p:spPr>
              <a:xfrm>
                <a:off x="5251" y="1479"/>
                <a:ext cx="1" cy="22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68"/>
              <p:cNvCxnSpPr/>
              <p:nvPr/>
            </p:nvCxnSpPr>
            <p:spPr>
              <a:xfrm flipH="1">
                <a:off x="4939" y="1483"/>
                <a:ext cx="1" cy="229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1597" name="Google Shape;1597;p68"/>
            <p:cNvSpPr txBox="1"/>
            <p:nvPr/>
          </p:nvSpPr>
          <p:spPr>
            <a:xfrm>
              <a:off x="2189" y="1859"/>
              <a:ext cx="678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local file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system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598" name="Google Shape;1598;p68"/>
            <p:cNvCxnSpPr/>
            <p:nvPr/>
          </p:nvCxnSpPr>
          <p:spPr>
            <a:xfrm>
              <a:off x="1812" y="1776"/>
              <a:ext cx="204" cy="2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cxnSp>
        <p:nvCxnSpPr>
          <p:cNvPr id="1599" name="Google Shape;1599;p68"/>
          <p:cNvCxnSpPr/>
          <p:nvPr/>
        </p:nvCxnSpPr>
        <p:spPr>
          <a:xfrm flipH="1">
            <a:off x="3714750" y="2686050"/>
            <a:ext cx="333375" cy="4381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1600" name="Google Shape;1600;p68"/>
          <p:cNvGrpSpPr/>
          <p:nvPr/>
        </p:nvGrpSpPr>
        <p:grpSpPr>
          <a:xfrm>
            <a:off x="6659562" y="2824162"/>
            <a:ext cx="501650" cy="496887"/>
            <a:chOff x="4939" y="1431"/>
            <a:chExt cx="316" cy="313"/>
          </a:xfrm>
        </p:grpSpPr>
        <p:sp>
          <p:nvSpPr>
            <p:cNvPr id="1601" name="Google Shape;1601;p68"/>
            <p:cNvSpPr/>
            <p:nvPr/>
          </p:nvSpPr>
          <p:spPr>
            <a:xfrm>
              <a:off x="4941" y="1663"/>
              <a:ext cx="310" cy="81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02" name="Google Shape;1602;p68"/>
            <p:cNvSpPr txBox="1"/>
            <p:nvPr/>
          </p:nvSpPr>
          <p:spPr>
            <a:xfrm>
              <a:off x="4942" y="1490"/>
              <a:ext cx="313" cy="2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03" name="Google Shape;1603;p68"/>
            <p:cNvSpPr/>
            <p:nvPr/>
          </p:nvSpPr>
          <p:spPr>
            <a:xfrm>
              <a:off x="4939" y="1431"/>
              <a:ext cx="313" cy="95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604" name="Google Shape;1604;p68"/>
            <p:cNvCxnSpPr/>
            <p:nvPr/>
          </p:nvCxnSpPr>
          <p:spPr>
            <a:xfrm>
              <a:off x="5251" y="1479"/>
              <a:ext cx="1" cy="22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05" name="Google Shape;1605;p68"/>
            <p:cNvCxnSpPr/>
            <p:nvPr/>
          </p:nvCxnSpPr>
          <p:spPr>
            <a:xfrm flipH="1">
              <a:off x="4939" y="1483"/>
              <a:ext cx="1" cy="229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606" name="Google Shape;1606;p68"/>
          <p:cNvSpPr txBox="1"/>
          <p:nvPr/>
        </p:nvSpPr>
        <p:spPr>
          <a:xfrm>
            <a:off x="7161212" y="2789237"/>
            <a:ext cx="14573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remote file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system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607" name="Google Shape;1607;p68"/>
          <p:cNvCxnSpPr/>
          <p:nvPr/>
        </p:nvCxnSpPr>
        <p:spPr>
          <a:xfrm>
            <a:off x="6915150" y="2695575"/>
            <a:ext cx="0" cy="4286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608" name="Google Shape;1608;p68" descr="Ali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90662" y="1909762"/>
            <a:ext cx="561975" cy="693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p68"/>
          <p:cNvSpPr txBox="1"/>
          <p:nvPr/>
        </p:nvSpPr>
        <p:spPr>
          <a:xfrm>
            <a:off x="1379537" y="2617787"/>
            <a:ext cx="9715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user 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at host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610" name="Google Shape;1610;p68"/>
          <p:cNvCxnSpPr/>
          <p:nvPr/>
        </p:nvCxnSpPr>
        <p:spPr>
          <a:xfrm>
            <a:off x="2028825" y="2305050"/>
            <a:ext cx="5810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69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FTP: SEPARATE CONTROL, DATA CONNECTIONS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16" name="Google Shape;1616;p69"/>
          <p:cNvSpPr txBox="1"/>
          <p:nvPr>
            <p:ph type="body" idx="1"/>
          </p:nvPr>
        </p:nvSpPr>
        <p:spPr>
          <a:xfrm>
            <a:off x="533400" y="1600200"/>
            <a:ext cx="406717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FTP client contacts FTP server at port 21, specifying TCP as transport protocol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obtains authorization over control connection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browses remote directory by sending commands over control connection.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server receives  file transfer command, server opens </a:t>
            </a:r>
            <a:r>
              <a:rPr lang="en-US" sz="2000" b="0" i="1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000" b="0" i="1" u="none" baseline="30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nd</a:t>
            </a:r>
            <a:r>
              <a:rPr lang="en-US" sz="2000" b="0" i="1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TCP connection (for file) to client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After transferring one file, server closes data connection.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7" name="Google Shape;1617;p69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18" name="Google Shape;1618;p69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619" name="Google Shape;1619;p69"/>
          <p:cNvGrpSpPr/>
          <p:nvPr/>
        </p:nvGrpSpPr>
        <p:grpSpPr>
          <a:xfrm>
            <a:off x="4756150" y="1373187"/>
            <a:ext cx="3998912" cy="1882775"/>
            <a:chOff x="3011" y="1511"/>
            <a:chExt cx="2519" cy="1186"/>
          </a:xfrm>
        </p:grpSpPr>
        <p:pic>
          <p:nvPicPr>
            <p:cNvPr id="1620" name="Google Shape;1620;p6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011" y="1826"/>
              <a:ext cx="489" cy="3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21" name="Google Shape;1621;p69"/>
            <p:cNvGrpSpPr/>
            <p:nvPr/>
          </p:nvGrpSpPr>
          <p:grpSpPr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1622" name="Google Shape;1622;p69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623" name="Google Shape;1623;p69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624" name="Google Shape;1624;p69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625" name="Google Shape;1625;p69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626" name="Google Shape;1626;p69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27" name="Google Shape;1627;p69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628" name="Google Shape;1628;p69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629" name="Google Shape;1629;p69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sp>
          <p:nvSpPr>
            <p:cNvPr id="1630" name="Google Shape;1630;p69"/>
            <p:cNvSpPr txBox="1"/>
            <p:nvPr/>
          </p:nvSpPr>
          <p:spPr>
            <a:xfrm>
              <a:off x="3029" y="2249"/>
              <a:ext cx="534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FTP</a:t>
              </a:r>
              <a:endPara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client</a:t>
              </a:r>
              <a:endPara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31" name="Google Shape;1631;p69"/>
            <p:cNvSpPr txBox="1"/>
            <p:nvPr/>
          </p:nvSpPr>
          <p:spPr>
            <a:xfrm>
              <a:off x="4928" y="2255"/>
              <a:ext cx="602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FTP</a:t>
              </a:r>
              <a:endPara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server</a:t>
              </a:r>
              <a:endPara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632" name="Google Shape;1632;p69"/>
            <p:cNvCxnSpPr/>
            <p:nvPr/>
          </p:nvCxnSpPr>
          <p:spPr>
            <a:xfrm>
              <a:off x="3492" y="1920"/>
              <a:ext cx="1614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33" name="Google Shape;1633;p69"/>
            <p:cNvCxnSpPr/>
            <p:nvPr/>
          </p:nvCxnSpPr>
          <p:spPr>
            <a:xfrm rot="10800000" flipH="1">
              <a:off x="3504" y="2118"/>
              <a:ext cx="1614" cy="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634" name="Google Shape;1634;p69"/>
            <p:cNvSpPr txBox="1"/>
            <p:nvPr/>
          </p:nvSpPr>
          <p:spPr>
            <a:xfrm>
              <a:off x="3551" y="1511"/>
              <a:ext cx="1518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TCP control connection</a:t>
              </a:r>
              <a:endPara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port 21</a:t>
              </a:r>
              <a:endPara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35" name="Google Shape;1635;p69"/>
            <p:cNvSpPr txBox="1"/>
            <p:nvPr/>
          </p:nvSpPr>
          <p:spPr>
            <a:xfrm>
              <a:off x="3521" y="2165"/>
              <a:ext cx="1518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TCP data connection</a:t>
              </a:r>
              <a:endPara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port 20</a:t>
              </a:r>
              <a:endPara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636" name="Google Shape;1636;p69"/>
          <p:cNvSpPr txBox="1"/>
          <p:nvPr/>
        </p:nvSpPr>
        <p:spPr>
          <a:xfrm>
            <a:off x="4703762" y="3436937"/>
            <a:ext cx="4067175" cy="293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 opens another TCP data connection to transfer another file.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Control connection: </a:t>
            </a:r>
            <a:r>
              <a:rPr lang="en-US" sz="20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“out of band”</a:t>
            </a:r>
            <a:endParaRPr lang="en-US" sz="20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FTP server maintains “state”: current directory, earlier authentication</a:t>
            </a:r>
            <a:endParaRPr sz="20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FTP COMMANDS, RESPONSES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42" name="Google Shape;1642;p70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 commands: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sent as ASCII text over control channel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USER </a:t>
            </a:r>
            <a:r>
              <a:rPr lang="en-US" sz="2000" b="1" i="1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username</a:t>
            </a:r>
            <a:endParaRPr sz="2400" b="0" i="1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PASS </a:t>
            </a:r>
            <a:r>
              <a:rPr lang="en-US" sz="2000" b="1" i="1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password</a:t>
            </a:r>
            <a:endParaRPr sz="2400" b="0" i="1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LIST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 list of file in current directory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RETR filename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retrieves (gets) file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STOR filename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stores (puts) file onto remote host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3" name="Google Shape;1643;p70"/>
          <p:cNvSpPr txBox="1"/>
          <p:nvPr>
            <p:ph type="body" idx="2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 return codes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status code and phrase (as in HTTP)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331 Username OK, password required</a:t>
            </a:r>
            <a:endParaRPr lang="en-US" sz="2000" b="1" i="0" u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125 data connection already open; transfer starting</a:t>
            </a:r>
            <a:endParaRPr lang="en-US" sz="2000" b="1" i="0" u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425 Can’t open data connection</a:t>
            </a:r>
            <a:endParaRPr lang="en-US" sz="2000" b="1" i="0" u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452 Error writing file</a:t>
            </a:r>
            <a:endParaRPr lang="en-US" sz="2000" b="1" i="0" u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644" name="Google Shape;1644;p70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45" name="Google Shape;1645;p70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3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HTTP OVERVIEW (CONTINUED)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61" name="Google Shape;861;p43"/>
          <p:cNvSpPr txBox="1"/>
          <p:nvPr>
            <p:ph type="body" idx="1"/>
          </p:nvPr>
        </p:nvSpPr>
        <p:spPr>
          <a:xfrm>
            <a:off x="533400" y="1600200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Uses TCP: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initiates TCP connection (creates socket) to server, port 80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 accepts TCP connection from client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 messages (application-layer protocol messages) exchanged between browser (HTTP client) and Web server (HTTP server)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TCP connection closed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2" name="Google Shape;862;p43"/>
          <p:cNvSpPr txBox="1"/>
          <p:nvPr>
            <p:ph type="body" idx="2"/>
          </p:nvPr>
        </p:nvSpPr>
        <p:spPr>
          <a:xfrm>
            <a:off x="5029200" y="1562100"/>
            <a:ext cx="3171825" cy="151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 is “stateless”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 maintains no information about past client requests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3" name="Google Shape;863;p43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64" name="Google Shape;864;p43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65" name="Google Shape;865;p43"/>
          <p:cNvSpPr txBox="1"/>
          <p:nvPr/>
        </p:nvSpPr>
        <p:spPr>
          <a:xfrm>
            <a:off x="4781550" y="3400425"/>
            <a:ext cx="3838575" cy="27241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66" name="Google Shape;866;p43"/>
          <p:cNvSpPr txBox="1"/>
          <p:nvPr/>
        </p:nvSpPr>
        <p:spPr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4810125" y="3419475"/>
            <a:ext cx="3752850" cy="284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Protocols that maintain “state” are complex!</a:t>
            </a:r>
            <a:endParaRPr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past history (state) must be maintained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if server/client crashes, their views of “state” may be inconsistent, must be reconciled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68" name="Google Shape;868;p43"/>
          <p:cNvSpPr txBox="1"/>
          <p:nvPr/>
        </p:nvSpPr>
        <p:spPr>
          <a:xfrm>
            <a:off x="7602537" y="3160712"/>
            <a:ext cx="9191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aside</a:t>
            </a:r>
            <a:endParaRPr lang="en-US" sz="24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787015" y="212661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LECTURE 6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72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ELECTRONIC MAIL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60" name="Google Shape;1660;p72"/>
          <p:cNvSpPr txBox="1"/>
          <p:nvPr>
            <p:ph type="body" idx="1"/>
          </p:nvPr>
        </p:nvSpPr>
        <p:spPr>
          <a:xfrm>
            <a:off x="533400" y="1600200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Three major components: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agents 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mail servers 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simple mail transfer protocol: SMTP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Agent</a:t>
            </a:r>
            <a:endParaRPr lang="en-US" sz="2000" b="0" i="0" u="sng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a.k.a. “mail reader”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composing, editing, reading mail messages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e.g., Eudora, Outlook, elm, Netscape Messenger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outgoing, incoming messages stored on server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61" name="Google Shape;1661;p72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62" name="Google Shape;1662;p72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663" name="Google Shape;1663;p72"/>
          <p:cNvSpPr txBox="1"/>
          <p:nvPr/>
        </p:nvSpPr>
        <p:spPr>
          <a:xfrm>
            <a:off x="6877050" y="600075"/>
            <a:ext cx="1828800" cy="981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664" name="Google Shape;1664;p72"/>
          <p:cNvGrpSpPr/>
          <p:nvPr/>
        </p:nvGrpSpPr>
        <p:grpSpPr>
          <a:xfrm>
            <a:off x="6953250" y="569912"/>
            <a:ext cx="1736725" cy="955675"/>
            <a:chOff x="4458" y="3335"/>
            <a:chExt cx="1094" cy="602"/>
          </a:xfrm>
        </p:grpSpPr>
        <p:sp>
          <p:nvSpPr>
            <p:cNvPr id="1665" name="Google Shape;1665;p72"/>
            <p:cNvSpPr txBox="1"/>
            <p:nvPr/>
          </p:nvSpPr>
          <p:spPr>
            <a:xfrm>
              <a:off x="4666" y="3725"/>
              <a:ext cx="87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user mailbox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1666" name="Google Shape;1666;p72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667" name="Google Shape;1667;p72"/>
              <p:cNvSpPr txBox="1"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668" name="Google Shape;1668;p72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69" name="Google Shape;1669;p72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70" name="Google Shape;1670;p72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71" name="Google Shape;1671;p72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72" name="Google Shape;1672;p72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73" name="Google Shape;1673;p72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74" name="Google Shape;1674;p72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1675" name="Google Shape;1675;p72"/>
            <p:cNvSpPr txBox="1"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76" name="Google Shape;1676;p72"/>
            <p:cNvSpPr txBox="1"/>
            <p:nvPr/>
          </p:nvSpPr>
          <p:spPr>
            <a:xfrm>
              <a:off x="4560" y="3335"/>
              <a:ext cx="992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outgoing 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message queue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cxnSp>
        <p:nvCxnSpPr>
          <p:cNvPr id="1677" name="Google Shape;1677;p72"/>
          <p:cNvCxnSpPr/>
          <p:nvPr/>
        </p:nvCxnSpPr>
        <p:spPr>
          <a:xfrm>
            <a:off x="5724525" y="2552700"/>
            <a:ext cx="1123950" cy="7905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1678" name="Google Shape;1678;p72"/>
          <p:cNvGrpSpPr/>
          <p:nvPr/>
        </p:nvGrpSpPr>
        <p:grpSpPr>
          <a:xfrm>
            <a:off x="7116762" y="2479675"/>
            <a:ext cx="355600" cy="933450"/>
            <a:chOff x="4180" y="783"/>
            <a:chExt cx="150" cy="307"/>
          </a:xfrm>
        </p:grpSpPr>
        <p:sp>
          <p:nvSpPr>
            <p:cNvPr id="1679" name="Google Shape;1679;p72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80" name="Google Shape;1680;p72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81" name="Google Shape;1681;p72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82" name="Google Shape;1682;p72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683" name="Google Shape;1683;p72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4" name="Google Shape;1684;p72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85" name="Google Shape;1685;p72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86" name="Google Shape;1686;p72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687" name="Google Shape;1687;p72"/>
          <p:cNvGrpSpPr/>
          <p:nvPr/>
        </p:nvGrpSpPr>
        <p:grpSpPr>
          <a:xfrm>
            <a:off x="6873875" y="2932112"/>
            <a:ext cx="822325" cy="1049337"/>
            <a:chOff x="4288" y="2627"/>
            <a:chExt cx="518" cy="661"/>
          </a:xfrm>
        </p:grpSpPr>
        <p:sp>
          <p:nvSpPr>
            <p:cNvPr id="1688" name="Google Shape;1688;p72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89" name="Google Shape;1689;p72"/>
            <p:cNvSpPr txBox="1"/>
            <p:nvPr/>
          </p:nvSpPr>
          <p:spPr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mail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server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90" name="Google Shape;1690;p72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691" name="Google Shape;1691;p72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2" name="Google Shape;1692;p72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3" name="Google Shape;1693;p72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4" name="Google Shape;1694;p72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5" name="Google Shape;1695;p72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6" name="Google Shape;1696;p72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7" name="Google Shape;1697;p72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698" name="Google Shape;1698;p72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699" name="Google Shape;1699;p72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700" name="Google Shape;1700;p72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701" name="Google Shape;1701;p72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702" name="Google Shape;1702;p72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703" name="Google Shape;1703;p72"/>
          <p:cNvGrpSpPr/>
          <p:nvPr/>
        </p:nvGrpSpPr>
        <p:grpSpPr>
          <a:xfrm>
            <a:off x="7599362" y="2070100"/>
            <a:ext cx="709612" cy="703262"/>
            <a:chOff x="4337" y="290"/>
            <a:chExt cx="447" cy="443"/>
          </a:xfrm>
        </p:grpSpPr>
        <p:pic>
          <p:nvPicPr>
            <p:cNvPr id="1704" name="Google Shape;1704;p7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5" name="Google Shape;1705;p72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706" name="Google Shape;1706;p72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07" name="Google Shape;1707;p72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708" name="Google Shape;1708;p72"/>
          <p:cNvGrpSpPr/>
          <p:nvPr/>
        </p:nvGrpSpPr>
        <p:grpSpPr>
          <a:xfrm>
            <a:off x="7827962" y="3079750"/>
            <a:ext cx="709612" cy="703262"/>
            <a:chOff x="4337" y="290"/>
            <a:chExt cx="447" cy="443"/>
          </a:xfrm>
        </p:grpSpPr>
        <p:pic>
          <p:nvPicPr>
            <p:cNvPr id="1709" name="Google Shape;1709;p7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0" name="Google Shape;1710;p72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711" name="Google Shape;1711;p72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12" name="Google Shape;1712;p72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713" name="Google Shape;1713;p72"/>
          <p:cNvGrpSpPr/>
          <p:nvPr/>
        </p:nvGrpSpPr>
        <p:grpSpPr>
          <a:xfrm>
            <a:off x="7599362" y="4127500"/>
            <a:ext cx="709612" cy="703262"/>
            <a:chOff x="4337" y="290"/>
            <a:chExt cx="447" cy="443"/>
          </a:xfrm>
        </p:grpSpPr>
        <p:pic>
          <p:nvPicPr>
            <p:cNvPr id="1714" name="Google Shape;1714;p7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5" name="Google Shape;1715;p72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716" name="Google Shape;1716;p72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17" name="Google Shape;1717;p72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718" name="Google Shape;1718;p72"/>
          <p:cNvGrpSpPr/>
          <p:nvPr/>
        </p:nvGrpSpPr>
        <p:grpSpPr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719" name="Google Shape;1719;p72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720" name="Google Shape;1720;p7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21" name="Google Shape;1721;p7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22" name="Google Shape;1722;p7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23" name="Google Shape;1723;p7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724" name="Google Shape;1724;p7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7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726" name="Google Shape;1726;p7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27" name="Google Shape;1727;p7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1728" name="Google Shape;1728;p72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729" name="Google Shape;1729;p72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30" name="Google Shape;1730;p72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mail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server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31" name="Google Shape;1731;p72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732" name="Google Shape;1732;p72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72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72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72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72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72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72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739" name="Google Shape;1739;p72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40" name="Google Shape;1740;p72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41" name="Google Shape;1741;p72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42" name="Google Shape;1742;p72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43" name="Google Shape;1743;p72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744" name="Google Shape;1744;p72"/>
          <p:cNvGrpSpPr/>
          <p:nvPr/>
        </p:nvGrpSpPr>
        <p:grpSpPr>
          <a:xfrm>
            <a:off x="5827712" y="4994275"/>
            <a:ext cx="709612" cy="703262"/>
            <a:chOff x="4337" y="290"/>
            <a:chExt cx="447" cy="443"/>
          </a:xfrm>
        </p:grpSpPr>
        <p:pic>
          <p:nvPicPr>
            <p:cNvPr id="1745" name="Google Shape;1745;p7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46" name="Google Shape;1746;p72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747" name="Google Shape;1747;p72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48" name="Google Shape;1748;p72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749" name="Google Shape;1749;p72"/>
          <p:cNvGrpSpPr/>
          <p:nvPr/>
        </p:nvGrpSpPr>
        <p:grpSpPr>
          <a:xfrm>
            <a:off x="4989512" y="5499100"/>
            <a:ext cx="709612" cy="703262"/>
            <a:chOff x="4337" y="290"/>
            <a:chExt cx="447" cy="443"/>
          </a:xfrm>
        </p:grpSpPr>
        <p:pic>
          <p:nvPicPr>
            <p:cNvPr id="1750" name="Google Shape;1750;p7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51" name="Google Shape;1751;p72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752" name="Google Shape;1752;p72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53" name="Google Shape;1753;p72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754" name="Google Shape;1754;p72"/>
          <p:cNvGrpSpPr/>
          <p:nvPr/>
        </p:nvGrpSpPr>
        <p:grpSpPr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755" name="Google Shape;1755;p72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756" name="Google Shape;1756;p7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57" name="Google Shape;1757;p7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58" name="Google Shape;1758;p7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59" name="Google Shape;1759;p7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760" name="Google Shape;1760;p7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61" name="Google Shape;1761;p7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762" name="Google Shape;1762;p7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63" name="Google Shape;1763;p7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1764" name="Google Shape;1764;p72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765" name="Google Shape;1765;p72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66" name="Google Shape;1766;p72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mail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server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67" name="Google Shape;1767;p72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768" name="Google Shape;1768;p72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72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72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72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72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72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72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775" name="Google Shape;1775;p72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76" name="Google Shape;1776;p72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77" name="Google Shape;1777;p72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78" name="Google Shape;1778;p72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79" name="Google Shape;1779;p72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780" name="Google Shape;1780;p72"/>
          <p:cNvGrpSpPr/>
          <p:nvPr/>
        </p:nvGrpSpPr>
        <p:grpSpPr>
          <a:xfrm>
            <a:off x="5618162" y="1374775"/>
            <a:ext cx="709612" cy="703262"/>
            <a:chOff x="4337" y="290"/>
            <a:chExt cx="447" cy="443"/>
          </a:xfrm>
        </p:grpSpPr>
        <p:pic>
          <p:nvPicPr>
            <p:cNvPr id="1781" name="Google Shape;1781;p7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2" name="Google Shape;1782;p72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783" name="Google Shape;1783;p72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784" name="Google Shape;1784;p72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cxnSp>
        <p:nvCxnSpPr>
          <p:cNvPr id="1785" name="Google Shape;1785;p72"/>
          <p:cNvCxnSpPr/>
          <p:nvPr/>
        </p:nvCxnSpPr>
        <p:spPr>
          <a:xfrm rot="10800000" flipH="1">
            <a:off x="5724525" y="3676650"/>
            <a:ext cx="1123950" cy="10858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86" name="Google Shape;1786;p72"/>
          <p:cNvCxnSpPr/>
          <p:nvPr/>
        </p:nvCxnSpPr>
        <p:spPr>
          <a:xfrm rot="10800000">
            <a:off x="4981575" y="3152775"/>
            <a:ext cx="0" cy="12477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1787" name="Google Shape;1787;p72"/>
          <p:cNvGrpSpPr/>
          <p:nvPr/>
        </p:nvGrpSpPr>
        <p:grpSpPr>
          <a:xfrm>
            <a:off x="5821362" y="3970337"/>
            <a:ext cx="1031875" cy="457200"/>
            <a:chOff x="3745" y="2537"/>
            <a:chExt cx="650" cy="288"/>
          </a:xfrm>
        </p:grpSpPr>
        <p:sp>
          <p:nvSpPr>
            <p:cNvPr id="1788" name="Google Shape;1788;p72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789" name="Google Shape;1789;p72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SMTP</a:t>
              </a:r>
              <a:endPara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790" name="Google Shape;1790;p72"/>
          <p:cNvGrpSpPr/>
          <p:nvPr/>
        </p:nvGrpSpPr>
        <p:grpSpPr>
          <a:xfrm>
            <a:off x="5783262" y="2713037"/>
            <a:ext cx="1031875" cy="457200"/>
            <a:chOff x="3745" y="2537"/>
            <a:chExt cx="650" cy="288"/>
          </a:xfrm>
        </p:grpSpPr>
        <p:sp>
          <p:nvSpPr>
            <p:cNvPr id="1791" name="Google Shape;1791;p72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792" name="Google Shape;1792;p72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SMTP</a:t>
              </a:r>
              <a:endPara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793" name="Google Shape;1793;p72"/>
          <p:cNvGrpSpPr/>
          <p:nvPr/>
        </p:nvGrpSpPr>
        <p:grpSpPr>
          <a:xfrm>
            <a:off x="4459287" y="3427412"/>
            <a:ext cx="1031875" cy="457200"/>
            <a:chOff x="3745" y="2537"/>
            <a:chExt cx="650" cy="288"/>
          </a:xfrm>
        </p:grpSpPr>
        <p:sp>
          <p:nvSpPr>
            <p:cNvPr id="1794" name="Google Shape;1794;p72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795" name="Google Shape;1795;p72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SMTP</a:t>
              </a:r>
              <a:endPara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73"/>
          <p:cNvSpPr txBox="1"/>
          <p:nvPr>
            <p:ph type="title" idx="4294967295"/>
          </p:nvPr>
        </p:nvSpPr>
        <p:spPr>
          <a:xfrm>
            <a:off x="409575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ELECTRONIC MAIL: MAIL SERVERS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01" name="Google Shape;1801;p73"/>
          <p:cNvSpPr txBox="1"/>
          <p:nvPr>
            <p:ph type="body" idx="1"/>
          </p:nvPr>
        </p:nvSpPr>
        <p:spPr>
          <a:xfrm>
            <a:off x="533400" y="1600200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Mail Servers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mailbox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contains incoming messages for user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message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queue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of outgoing (to be sent) mail messages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 protocol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between mail servers to send email messages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client: sending mail server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“server”: receiving mail server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2" name="Google Shape;1802;p73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803" name="Google Shape;1803;p73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1804" name="Google Shape;1804;p73"/>
          <p:cNvCxnSpPr/>
          <p:nvPr/>
        </p:nvCxnSpPr>
        <p:spPr>
          <a:xfrm>
            <a:off x="6038850" y="2628900"/>
            <a:ext cx="1123950" cy="7905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1805" name="Google Shape;1805;p73"/>
          <p:cNvGrpSpPr/>
          <p:nvPr/>
        </p:nvGrpSpPr>
        <p:grpSpPr>
          <a:xfrm>
            <a:off x="7431087" y="2555875"/>
            <a:ext cx="355600" cy="933450"/>
            <a:chOff x="4180" y="783"/>
            <a:chExt cx="150" cy="307"/>
          </a:xfrm>
        </p:grpSpPr>
        <p:sp>
          <p:nvSpPr>
            <p:cNvPr id="1806" name="Google Shape;1806;p7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07" name="Google Shape;1807;p7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08" name="Google Shape;1808;p7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09" name="Google Shape;1809;p7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810" name="Google Shape;1810;p7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1" name="Google Shape;1811;p7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12" name="Google Shape;1812;p7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13" name="Google Shape;1813;p7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814" name="Google Shape;1814;p73"/>
          <p:cNvGrpSpPr/>
          <p:nvPr/>
        </p:nvGrpSpPr>
        <p:grpSpPr>
          <a:xfrm>
            <a:off x="7188200" y="3008312"/>
            <a:ext cx="822325" cy="1049337"/>
            <a:chOff x="4288" y="2627"/>
            <a:chExt cx="518" cy="661"/>
          </a:xfrm>
        </p:grpSpPr>
        <p:sp>
          <p:nvSpPr>
            <p:cNvPr id="1815" name="Google Shape;1815;p73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16" name="Google Shape;1816;p73"/>
            <p:cNvSpPr txBox="1"/>
            <p:nvPr/>
          </p:nvSpPr>
          <p:spPr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mail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server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17" name="Google Shape;1817;p73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1818" name="Google Shape;1818;p73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9" name="Google Shape;1819;p73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0" name="Google Shape;1820;p73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1" name="Google Shape;1821;p73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2" name="Google Shape;1822;p73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3" name="Google Shape;1823;p73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4" name="Google Shape;1824;p73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25" name="Google Shape;1825;p73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26" name="Google Shape;1826;p73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27" name="Google Shape;1827;p73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28" name="Google Shape;1828;p73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829" name="Google Shape;1829;p73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830" name="Google Shape;1830;p73"/>
          <p:cNvGrpSpPr/>
          <p:nvPr/>
        </p:nvGrpSpPr>
        <p:grpSpPr>
          <a:xfrm>
            <a:off x="7913687" y="2146300"/>
            <a:ext cx="709612" cy="703262"/>
            <a:chOff x="4337" y="290"/>
            <a:chExt cx="447" cy="443"/>
          </a:xfrm>
        </p:grpSpPr>
        <p:pic>
          <p:nvPicPr>
            <p:cNvPr id="1831" name="Google Shape;1831;p7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2" name="Google Shape;1832;p73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33" name="Google Shape;1833;p73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34" name="Google Shape;1834;p73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835" name="Google Shape;1835;p73"/>
          <p:cNvGrpSpPr/>
          <p:nvPr/>
        </p:nvGrpSpPr>
        <p:grpSpPr>
          <a:xfrm>
            <a:off x="8142287" y="3155950"/>
            <a:ext cx="709612" cy="703262"/>
            <a:chOff x="4337" y="290"/>
            <a:chExt cx="447" cy="443"/>
          </a:xfrm>
        </p:grpSpPr>
        <p:pic>
          <p:nvPicPr>
            <p:cNvPr id="1836" name="Google Shape;1836;p7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7" name="Google Shape;1837;p73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38" name="Google Shape;1838;p73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39" name="Google Shape;1839;p73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840" name="Google Shape;1840;p73"/>
          <p:cNvGrpSpPr/>
          <p:nvPr/>
        </p:nvGrpSpPr>
        <p:grpSpPr>
          <a:xfrm>
            <a:off x="7913687" y="4203700"/>
            <a:ext cx="709612" cy="703262"/>
            <a:chOff x="4337" y="290"/>
            <a:chExt cx="447" cy="443"/>
          </a:xfrm>
        </p:grpSpPr>
        <p:pic>
          <p:nvPicPr>
            <p:cNvPr id="1841" name="Google Shape;1841;p7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42" name="Google Shape;1842;p73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43" name="Google Shape;1843;p73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44" name="Google Shape;1844;p73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845" name="Google Shape;1845;p73"/>
          <p:cNvGrpSpPr/>
          <p:nvPr/>
        </p:nvGrpSpPr>
        <p:grpSpPr>
          <a:xfrm>
            <a:off x="5187950" y="3965575"/>
            <a:ext cx="822325" cy="1501775"/>
            <a:chOff x="3484" y="2522"/>
            <a:chExt cx="518" cy="946"/>
          </a:xfrm>
        </p:grpSpPr>
        <p:grpSp>
          <p:nvGrpSpPr>
            <p:cNvPr id="1846" name="Google Shape;1846;p73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847" name="Google Shape;1847;p73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48" name="Google Shape;1848;p73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49" name="Google Shape;1849;p73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50" name="Google Shape;1850;p73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851" name="Google Shape;1851;p73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52" name="Google Shape;1852;p73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853" name="Google Shape;1853;p73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54" name="Google Shape;1854;p73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1855" name="Google Shape;1855;p73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856" name="Google Shape;1856;p73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57" name="Google Shape;1857;p73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mail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server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58" name="Google Shape;1858;p73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859" name="Google Shape;1859;p73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60" name="Google Shape;1860;p73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61" name="Google Shape;1861;p73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62" name="Google Shape;1862;p73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63" name="Google Shape;1863;p73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64" name="Google Shape;1864;p73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65" name="Google Shape;1865;p73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866" name="Google Shape;1866;p73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67" name="Google Shape;1867;p73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68" name="Google Shape;1868;p73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69" name="Google Shape;1869;p73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70" name="Google Shape;1870;p73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871" name="Google Shape;1871;p73"/>
          <p:cNvGrpSpPr/>
          <p:nvPr/>
        </p:nvGrpSpPr>
        <p:grpSpPr>
          <a:xfrm>
            <a:off x="6142037" y="5070475"/>
            <a:ext cx="709612" cy="703262"/>
            <a:chOff x="4337" y="290"/>
            <a:chExt cx="447" cy="443"/>
          </a:xfrm>
        </p:grpSpPr>
        <p:pic>
          <p:nvPicPr>
            <p:cNvPr id="1872" name="Google Shape;1872;p7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73" name="Google Shape;1873;p73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74" name="Google Shape;1874;p73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75" name="Google Shape;1875;p73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876" name="Google Shape;1876;p73"/>
          <p:cNvGrpSpPr/>
          <p:nvPr/>
        </p:nvGrpSpPr>
        <p:grpSpPr>
          <a:xfrm>
            <a:off x="5303837" y="5575300"/>
            <a:ext cx="709612" cy="703262"/>
            <a:chOff x="4337" y="290"/>
            <a:chExt cx="447" cy="443"/>
          </a:xfrm>
        </p:grpSpPr>
        <p:pic>
          <p:nvPicPr>
            <p:cNvPr id="1877" name="Google Shape;1877;p7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78" name="Google Shape;1878;p73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79" name="Google Shape;1879;p73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80" name="Google Shape;1880;p73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881" name="Google Shape;1881;p73"/>
          <p:cNvGrpSpPr/>
          <p:nvPr/>
        </p:nvGrpSpPr>
        <p:grpSpPr>
          <a:xfrm>
            <a:off x="5187950" y="1708150"/>
            <a:ext cx="822325" cy="1501775"/>
            <a:chOff x="3484" y="2522"/>
            <a:chExt cx="518" cy="946"/>
          </a:xfrm>
        </p:grpSpPr>
        <p:grpSp>
          <p:nvGrpSpPr>
            <p:cNvPr id="1882" name="Google Shape;1882;p73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883" name="Google Shape;1883;p73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84" name="Google Shape;1884;p73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85" name="Google Shape;1885;p73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86" name="Google Shape;1886;p73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887" name="Google Shape;1887;p73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88" name="Google Shape;1888;p73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889" name="Google Shape;1889;p73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90" name="Google Shape;1890;p73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1891" name="Google Shape;1891;p73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892" name="Google Shape;1892;p73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93" name="Google Shape;1893;p73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mail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server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894" name="Google Shape;1894;p73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895" name="Google Shape;1895;p73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96" name="Google Shape;1896;p73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97" name="Google Shape;1897;p73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98" name="Google Shape;1898;p73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99" name="Google Shape;1899;p73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00" name="Google Shape;1900;p73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01" name="Google Shape;1901;p73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902" name="Google Shape;1902;p73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03" name="Google Shape;1903;p73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04" name="Google Shape;1904;p73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05" name="Google Shape;1905;p73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06" name="Google Shape;1906;p73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907" name="Google Shape;1907;p73"/>
          <p:cNvGrpSpPr/>
          <p:nvPr/>
        </p:nvGrpSpPr>
        <p:grpSpPr>
          <a:xfrm>
            <a:off x="5932487" y="1450975"/>
            <a:ext cx="709612" cy="703262"/>
            <a:chOff x="4337" y="290"/>
            <a:chExt cx="447" cy="443"/>
          </a:xfrm>
        </p:grpSpPr>
        <p:pic>
          <p:nvPicPr>
            <p:cNvPr id="1908" name="Google Shape;1908;p7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9" name="Google Shape;1909;p73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10" name="Google Shape;1910;p73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11" name="Google Shape;1911;p73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cxnSp>
        <p:nvCxnSpPr>
          <p:cNvPr id="1912" name="Google Shape;1912;p73"/>
          <p:cNvCxnSpPr/>
          <p:nvPr/>
        </p:nvCxnSpPr>
        <p:spPr>
          <a:xfrm rot="10800000" flipH="1">
            <a:off x="6038850" y="3752850"/>
            <a:ext cx="1123950" cy="10858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13" name="Google Shape;1913;p73"/>
          <p:cNvCxnSpPr/>
          <p:nvPr/>
        </p:nvCxnSpPr>
        <p:spPr>
          <a:xfrm rot="10800000">
            <a:off x="5295900" y="3228975"/>
            <a:ext cx="0" cy="12477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1914" name="Google Shape;1914;p73"/>
          <p:cNvGrpSpPr/>
          <p:nvPr/>
        </p:nvGrpSpPr>
        <p:grpSpPr>
          <a:xfrm>
            <a:off x="6135687" y="4046537"/>
            <a:ext cx="1031875" cy="457200"/>
            <a:chOff x="3745" y="2537"/>
            <a:chExt cx="650" cy="288"/>
          </a:xfrm>
        </p:grpSpPr>
        <p:sp>
          <p:nvSpPr>
            <p:cNvPr id="1915" name="Google Shape;1915;p73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916" name="Google Shape;1916;p73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SMTP</a:t>
              </a:r>
              <a:endPara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917" name="Google Shape;1917;p73"/>
          <p:cNvGrpSpPr/>
          <p:nvPr/>
        </p:nvGrpSpPr>
        <p:grpSpPr>
          <a:xfrm>
            <a:off x="6097587" y="2789237"/>
            <a:ext cx="1031875" cy="457200"/>
            <a:chOff x="3745" y="2537"/>
            <a:chExt cx="650" cy="288"/>
          </a:xfrm>
        </p:grpSpPr>
        <p:sp>
          <p:nvSpPr>
            <p:cNvPr id="1918" name="Google Shape;1918;p73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919" name="Google Shape;1919;p73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SMTP</a:t>
              </a:r>
              <a:endPara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1920" name="Google Shape;1920;p73"/>
          <p:cNvGrpSpPr/>
          <p:nvPr/>
        </p:nvGrpSpPr>
        <p:grpSpPr>
          <a:xfrm>
            <a:off x="4773612" y="3503612"/>
            <a:ext cx="1031875" cy="457200"/>
            <a:chOff x="3745" y="2537"/>
            <a:chExt cx="650" cy="288"/>
          </a:xfrm>
        </p:grpSpPr>
        <p:sp>
          <p:nvSpPr>
            <p:cNvPr id="1921" name="Google Shape;1921;p73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1922" name="Google Shape;1922;p73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SMTP</a:t>
              </a:r>
              <a:endPara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74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ELECTRONIC MAIL: SMTP </a:t>
            </a: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[RFC 2821]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28" name="Google Shape;1928;p74"/>
          <p:cNvSpPr txBox="1"/>
          <p:nvPr>
            <p:ph type="body" idx="1"/>
          </p:nvPr>
        </p:nvSpPr>
        <p:spPr>
          <a:xfrm>
            <a:off x="533400" y="1600200"/>
            <a:ext cx="73247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uses TCP to reliably transfer email message from client to server, port 25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direct transfer: sending server to receiving server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three phases of transfer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handshaking (greeting)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transfer of messages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closure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command/response interaction</a:t>
            </a:r>
            <a:endParaRPr sz="2000" b="0" i="0" u="none">
              <a:solidFill>
                <a:schemeClr val="accen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commands: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ASCII text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response: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status code and phrase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messages must be in 7-bit ASCII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196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29" name="Google Shape;1929;p74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930" name="Google Shape;1930;p74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75"/>
          <p:cNvSpPr txBox="1"/>
          <p:nvPr>
            <p:ph type="title" idx="4294967295"/>
          </p:nvPr>
        </p:nvSpPr>
        <p:spPr>
          <a:xfrm>
            <a:off x="522288" y="0"/>
            <a:ext cx="82359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SCENARIO: ALICE SENDS MESSAGE TO BOB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36" name="Google Shape;1936;p75"/>
          <p:cNvSpPr txBox="1"/>
          <p:nvPr>
            <p:ph type="body" idx="1"/>
          </p:nvPr>
        </p:nvSpPr>
        <p:spPr>
          <a:xfrm>
            <a:off x="533400" y="1160462"/>
            <a:ext cx="3810000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1) Alice uses UA to compose message and “to” </a:t>
            </a:r>
            <a:r>
              <a:rPr lang="en-US" sz="2000" b="0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bob@someschool.edu</a:t>
            </a:r>
            <a:endParaRPr lang="en-US" sz="2000" b="0" i="0" u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2) Alice’s UA sends message to her mail server; message placed in message queue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3) Client side of SMTP opens TCP connection with Bob’s mail server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37" name="Google Shape;1937;p75"/>
          <p:cNvSpPr txBox="1"/>
          <p:nvPr>
            <p:ph type="body" idx="2"/>
          </p:nvPr>
        </p:nvSpPr>
        <p:spPr>
          <a:xfrm>
            <a:off x="4508500" y="1135062"/>
            <a:ext cx="3810000" cy="326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4) SMTP client sends Alice’s message over the TCP connection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5) Bob’s mail server places the message in Bob’s mailbox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6) Bob invokes his user agent to read message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38" name="Google Shape;1938;p75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939" name="Google Shape;1939;p75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1940" name="Google Shape;1940;p75"/>
          <p:cNvGrpSpPr/>
          <p:nvPr/>
        </p:nvGrpSpPr>
        <p:grpSpPr>
          <a:xfrm>
            <a:off x="1270000" y="5062537"/>
            <a:ext cx="709612" cy="703262"/>
            <a:chOff x="4337" y="290"/>
            <a:chExt cx="447" cy="443"/>
          </a:xfrm>
        </p:grpSpPr>
        <p:pic>
          <p:nvPicPr>
            <p:cNvPr id="1941" name="Google Shape;1941;p7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2" name="Google Shape;1942;p75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43" name="Google Shape;1943;p75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44" name="Google Shape;1944;p75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945" name="Google Shape;1945;p75"/>
          <p:cNvGrpSpPr/>
          <p:nvPr/>
        </p:nvGrpSpPr>
        <p:grpSpPr>
          <a:xfrm>
            <a:off x="2795587" y="4503737"/>
            <a:ext cx="822325" cy="1501775"/>
            <a:chOff x="3484" y="2522"/>
            <a:chExt cx="518" cy="946"/>
          </a:xfrm>
        </p:grpSpPr>
        <p:grpSp>
          <p:nvGrpSpPr>
            <p:cNvPr id="1946" name="Google Shape;1946;p75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947" name="Google Shape;1947;p75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48" name="Google Shape;1948;p75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49" name="Google Shape;1949;p75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50" name="Google Shape;1950;p75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951" name="Google Shape;1951;p75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75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953" name="Google Shape;1953;p75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54" name="Google Shape;1954;p75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1955" name="Google Shape;1955;p75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956" name="Google Shape;1956;p75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57" name="Google Shape;1957;p75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mail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server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58" name="Google Shape;1958;p75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959" name="Google Shape;1959;p75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75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75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75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75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75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75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966" name="Google Shape;1966;p75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67" name="Google Shape;1967;p75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68" name="Google Shape;1968;p75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69" name="Google Shape;1969;p75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70" name="Google Shape;1970;p75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pic>
        <p:nvPicPr>
          <p:cNvPr id="1971" name="Google Shape;1971;p75" descr="Ali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3225" y="5121275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Google Shape;1972;p75" descr="Bob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93037" y="5026025"/>
            <a:ext cx="676275" cy="690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3" name="Google Shape;1973;p75"/>
          <p:cNvGrpSpPr/>
          <p:nvPr/>
        </p:nvGrpSpPr>
        <p:grpSpPr>
          <a:xfrm>
            <a:off x="4986337" y="4449762"/>
            <a:ext cx="822325" cy="1501775"/>
            <a:chOff x="3484" y="2522"/>
            <a:chExt cx="518" cy="946"/>
          </a:xfrm>
        </p:grpSpPr>
        <p:grpSp>
          <p:nvGrpSpPr>
            <p:cNvPr id="1974" name="Google Shape;1974;p75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975" name="Google Shape;1975;p75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76" name="Google Shape;1976;p75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77" name="Google Shape;1977;p75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78" name="Google Shape;1978;p75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979" name="Google Shape;1979;p75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80" name="Google Shape;1980;p75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981" name="Google Shape;1981;p75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82" name="Google Shape;1982;p75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1983" name="Google Shape;1983;p75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984" name="Google Shape;1984;p75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85" name="Google Shape;1985;p75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mail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server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86" name="Google Shape;1986;p75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1987" name="Google Shape;1987;p75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88" name="Google Shape;1988;p75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89" name="Google Shape;1989;p75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90" name="Google Shape;1990;p75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91" name="Google Shape;1991;p75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92" name="Google Shape;1992;p75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93" name="Google Shape;1993;p75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994" name="Google Shape;1994;p75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95" name="Google Shape;1995;p75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96" name="Google Shape;1996;p75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97" name="Google Shape;1997;p75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1998" name="Google Shape;1998;p75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1999" name="Google Shape;1999;p75"/>
          <p:cNvGrpSpPr/>
          <p:nvPr/>
        </p:nvGrpSpPr>
        <p:grpSpPr>
          <a:xfrm>
            <a:off x="6819900" y="4946650"/>
            <a:ext cx="709612" cy="703262"/>
            <a:chOff x="4337" y="290"/>
            <a:chExt cx="447" cy="443"/>
          </a:xfrm>
        </p:grpSpPr>
        <p:pic>
          <p:nvPicPr>
            <p:cNvPr id="2000" name="Google Shape;2000;p7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1" name="Google Shape;2001;p75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02" name="Google Shape;2002;p75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003" name="Google Shape;2003;p75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cxnSp>
        <p:nvCxnSpPr>
          <p:cNvPr id="2004" name="Google Shape;2004;p75"/>
          <p:cNvCxnSpPr/>
          <p:nvPr/>
        </p:nvCxnSpPr>
        <p:spPr>
          <a:xfrm>
            <a:off x="1928812" y="5494337"/>
            <a:ext cx="892175" cy="14605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05" name="Google Shape;2005;p75"/>
          <p:cNvCxnSpPr/>
          <p:nvPr/>
        </p:nvCxnSpPr>
        <p:spPr>
          <a:xfrm>
            <a:off x="3614737" y="5629275"/>
            <a:ext cx="1379537" cy="219075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06" name="Google Shape;2006;p75"/>
          <p:cNvCxnSpPr/>
          <p:nvPr/>
        </p:nvCxnSpPr>
        <p:spPr>
          <a:xfrm rot="10800000" flipH="1">
            <a:off x="5811837" y="5408612"/>
            <a:ext cx="1027112" cy="427037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007" name="Google Shape;2007;p75"/>
          <p:cNvSpPr/>
          <p:nvPr/>
        </p:nvSpPr>
        <p:spPr>
          <a:xfrm>
            <a:off x="1441450" y="4870450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08" name="Google Shape;2008;p75"/>
          <p:cNvSpPr/>
          <p:nvPr/>
        </p:nvSpPr>
        <p:spPr>
          <a:xfrm>
            <a:off x="2168525" y="5438775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09" name="Google Shape;2009;p75"/>
          <p:cNvSpPr/>
          <p:nvPr/>
        </p:nvSpPr>
        <p:spPr>
          <a:xfrm>
            <a:off x="3040062" y="5518150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10" name="Google Shape;2010;p75"/>
          <p:cNvSpPr/>
          <p:nvPr/>
        </p:nvSpPr>
        <p:spPr>
          <a:xfrm>
            <a:off x="4151312" y="5603875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11" name="Google Shape;2011;p75"/>
          <p:cNvSpPr/>
          <p:nvPr/>
        </p:nvSpPr>
        <p:spPr>
          <a:xfrm>
            <a:off x="5300662" y="5702300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5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12" name="Google Shape;2012;p75"/>
          <p:cNvSpPr/>
          <p:nvPr/>
        </p:nvSpPr>
        <p:spPr>
          <a:xfrm>
            <a:off x="6178550" y="5505450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76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SAMPLE SMTP INTERACTION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18" name="Google Shape;2018;p76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19" name="Google Shape;2019;p76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20" name="Google Shape;2020;p76"/>
          <p:cNvSpPr txBox="1"/>
          <p:nvPr/>
        </p:nvSpPr>
        <p:spPr>
          <a:xfrm>
            <a:off x="0" y="1273175"/>
            <a:ext cx="8870950" cy="466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220 hamburger.edu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HELO crepes.fr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250  Hello crepes.fr, pleased to meet you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MAIL FROM: &lt;alice@crepes.fr&gt;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250 alice@crepes.fr... Sender ok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RCPT TO: &lt;bob@hamburger.edu&gt;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250 bob@hamburger.edu ... Recipient ok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DATA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354 Enter mail, end with "." on a line by itself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Do you like ketchup?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How about pickles?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.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250 Message accepted for delivery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QUIT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221 hamburger.edu closing connection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77"/>
          <p:cNvSpPr txBox="1"/>
          <p:nvPr>
            <p:ph type="title" idx="4294967295"/>
          </p:nvPr>
        </p:nvSpPr>
        <p:spPr>
          <a:xfrm>
            <a:off x="373063" y="414338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TRY SMTP INTERACTION FOR YOURSELF: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26" name="Google Shape;2026;p77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telnet servername 25</a:t>
            </a:r>
            <a:endParaRPr lang="en-US" sz="2400" b="1" i="0" u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 220 reply from server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enter HELO, MAIL FROM, RCPT TO, DATA, QUIT commands</a:t>
            </a: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lang="en-US" sz="32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above lets you send email without using email client (reader)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27" name="Google Shape;2027;p77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28" name="Google Shape;2028;p77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78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SMTP: FINAL WORDS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34" name="Google Shape;2034;p78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 uses persistent connections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 requires message (header &amp; body) to be in 7-bit ASCII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 server uses </a:t>
            </a:r>
            <a:r>
              <a:rPr lang="en-US" sz="2000" b="0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CRLF.CRLF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determine end of message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Pull Protocol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Someone loads information on a Web server and users use HTTP to pull the information from the server at their convenience (receive file).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Push Protocol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The sending mail server pushes the file to the receiving mail server (send file)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5" name="Google Shape;2035;p78"/>
          <p:cNvSpPr txBox="1"/>
          <p:nvPr>
            <p:ph type="body" idx="2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Comparison with HTTP:</a:t>
            </a:r>
            <a:endParaRPr lang="en-US"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 pull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SMTP: push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both have ASCII command/response interaction, status codes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 each object encapsulated in its own response message.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SMTP: multiple objects sent in multipart message.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6" name="Google Shape;2036;p78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37" name="Google Shape;2037;p78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79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MAIL MESSAGE FORMAT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43" name="Google Shape;2043;p79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SMTP: protocol for exchanging email msgs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RFC 822: standard for text message format: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header lines, e.g.,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To:</a:t>
            </a:r>
            <a:endParaRPr lang="en-US"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From:</a:t>
            </a:r>
            <a:endParaRPr lang="en-US"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Subject:</a:t>
            </a:r>
            <a:endParaRPr lang="en-US"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lang="en-US" sz="1800" b="0" i="1" u="none" strike="noStrike" cap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different</a:t>
            </a:r>
            <a:r>
              <a:rPr lang="en-US" sz="1800" b="0" i="1" u="none" strike="noStrike" cap="none">
                <a:solidFill>
                  <a:srgbClr val="66FFC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 SMTP commands</a:t>
            </a: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!</a:t>
            </a:r>
            <a:endParaRPr lang="en-US"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body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“message”, ASCII characters only</a:t>
            </a:r>
            <a:endParaRPr lang="en-US"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44" name="Google Shape;2044;p79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45" name="Google Shape;2045;p79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46" name="Google Shape;2046;p79"/>
          <p:cNvSpPr txBox="1"/>
          <p:nvPr/>
        </p:nvSpPr>
        <p:spPr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header</a:t>
            </a:r>
            <a:endParaRPr lang="en-US" sz="2400" b="0" i="0" u="none">
              <a:solidFill>
                <a:schemeClr val="l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47" name="Google Shape;2047;p79"/>
          <p:cNvSpPr txBox="1"/>
          <p:nvPr/>
        </p:nvSpPr>
        <p:spPr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body</a:t>
            </a:r>
            <a:endParaRPr lang="en-US" sz="2400" b="0" i="0" u="none">
              <a:solidFill>
                <a:schemeClr val="l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48" name="Google Shape;2048;p79"/>
          <p:cNvSpPr txBox="1"/>
          <p:nvPr/>
        </p:nvSpPr>
        <p:spPr>
          <a:xfrm>
            <a:off x="4775200" y="1778000"/>
            <a:ext cx="3238500" cy="3073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049" name="Google Shape;2049;p79"/>
          <p:cNvCxnSpPr/>
          <p:nvPr/>
        </p:nvCxnSpPr>
        <p:spPr>
          <a:xfrm rot="10800000" flipH="1">
            <a:off x="3162300" y="2159000"/>
            <a:ext cx="1765300" cy="1016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50" name="Google Shape;2050;p79"/>
          <p:cNvCxnSpPr/>
          <p:nvPr/>
        </p:nvCxnSpPr>
        <p:spPr>
          <a:xfrm rot="10800000" flipH="1">
            <a:off x="3009900" y="3327400"/>
            <a:ext cx="1905000" cy="1879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051" name="Google Shape;2051;p79"/>
          <p:cNvSpPr txBox="1"/>
          <p:nvPr/>
        </p:nvSpPr>
        <p:spPr>
          <a:xfrm>
            <a:off x="8132762" y="2112962"/>
            <a:ext cx="8048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blank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line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052" name="Google Shape;2052;p79"/>
          <p:cNvCxnSpPr/>
          <p:nvPr/>
        </p:nvCxnSpPr>
        <p:spPr>
          <a:xfrm rot="10800000">
            <a:off x="7251700" y="2552700"/>
            <a:ext cx="965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0"/>
          <p:cNvSpPr txBox="1"/>
          <p:nvPr>
            <p:ph type="title" idx="4294967295"/>
          </p:nvPr>
        </p:nvSpPr>
        <p:spPr>
          <a:xfrm>
            <a:off x="5334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MESSAGE FORMAT: MULTIMEDIA EXTENSIONS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58" name="Google Shape;2058;p80"/>
          <p:cNvSpPr txBox="1"/>
          <p:nvPr>
            <p:ph type="body" idx="1"/>
          </p:nvPr>
        </p:nvSpPr>
        <p:spPr>
          <a:xfrm>
            <a:off x="495300" y="1384300"/>
            <a:ext cx="7327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MIME: multimedia mail extension, RFC 2045, 2056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additional lines in msg header declare MIME content type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59" name="Google Shape;2059;p80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60" name="Google Shape;2060;p80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2061" name="Google Shape;2061;p80"/>
          <p:cNvGrpSpPr/>
          <p:nvPr/>
        </p:nvGrpSpPr>
        <p:grpSpPr>
          <a:xfrm>
            <a:off x="3943350" y="2851150"/>
            <a:ext cx="5003800" cy="3113087"/>
            <a:chOff x="1424" y="1808"/>
            <a:chExt cx="3152" cy="2152"/>
          </a:xfrm>
        </p:grpSpPr>
        <p:sp>
          <p:nvSpPr>
            <p:cNvPr id="2062" name="Google Shape;2062;p80"/>
            <p:cNvSpPr txBox="1"/>
            <p:nvPr/>
          </p:nvSpPr>
          <p:spPr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From: alice@crepes.fr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To: bob@hamburger.edu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Subject: Picture of yummy crepe.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MIME-Version: 1.0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Content-Transfer-Encoding: base64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Content-Type: image/jpeg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endParaRPr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base64 encoded data .....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.........................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......base64 encoded data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 panose="02070309020205020404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 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  <p:sp>
          <p:nvSpPr>
            <p:cNvPr id="2063" name="Google Shape;2063;p80"/>
            <p:cNvSpPr txBox="1"/>
            <p:nvPr/>
          </p:nvSpPr>
          <p:spPr>
            <a:xfrm>
              <a:off x="1424" y="1808"/>
              <a:ext cx="2984" cy="202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2064" name="Google Shape;2064;p80"/>
          <p:cNvSpPr txBox="1"/>
          <p:nvPr/>
        </p:nvSpPr>
        <p:spPr>
          <a:xfrm>
            <a:off x="114300" y="4348162"/>
            <a:ext cx="282575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multimedia data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type, subtype, 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parameter declaration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65" name="Google Shape;2065;p80"/>
          <p:cNvSpPr txBox="1"/>
          <p:nvPr/>
        </p:nvSpPr>
        <p:spPr>
          <a:xfrm>
            <a:off x="900112" y="3560762"/>
            <a:ext cx="19431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method used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 encode data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66" name="Google Shape;2066;p80"/>
          <p:cNvSpPr txBox="1"/>
          <p:nvPr/>
        </p:nvSpPr>
        <p:spPr>
          <a:xfrm>
            <a:off x="973137" y="3001962"/>
            <a:ext cx="18526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MIME version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67" name="Google Shape;2067;p80"/>
          <p:cNvSpPr txBox="1"/>
          <p:nvPr/>
        </p:nvSpPr>
        <p:spPr>
          <a:xfrm>
            <a:off x="1106487" y="5529262"/>
            <a:ext cx="17637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encoded data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068" name="Google Shape;2068;p80"/>
          <p:cNvCxnSpPr/>
          <p:nvPr/>
        </p:nvCxnSpPr>
        <p:spPr>
          <a:xfrm>
            <a:off x="2857500" y="3276600"/>
            <a:ext cx="1155700" cy="54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69" name="Google Shape;2069;p80"/>
          <p:cNvCxnSpPr/>
          <p:nvPr/>
        </p:nvCxnSpPr>
        <p:spPr>
          <a:xfrm>
            <a:off x="2832100" y="3911600"/>
            <a:ext cx="1181100" cy="19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70" name="Google Shape;2070;p80"/>
          <p:cNvCxnSpPr/>
          <p:nvPr/>
        </p:nvCxnSpPr>
        <p:spPr>
          <a:xfrm rot="10800000" flipH="1">
            <a:off x="2806700" y="4419600"/>
            <a:ext cx="1244600" cy="355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71" name="Google Shape;2071;p80"/>
          <p:cNvCxnSpPr/>
          <p:nvPr/>
        </p:nvCxnSpPr>
        <p:spPr>
          <a:xfrm rot="10800000" flipH="1">
            <a:off x="2844800" y="5168900"/>
            <a:ext cx="1003300" cy="50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072" name="Google Shape;2072;p80"/>
          <p:cNvSpPr/>
          <p:nvPr/>
        </p:nvSpPr>
        <p:spPr>
          <a:xfrm>
            <a:off x="3871912" y="4810125"/>
            <a:ext cx="309562" cy="881062"/>
          </a:xfrm>
          <a:custGeom>
            <a:avLst/>
            <a:gdLst/>
            <a:ahLst/>
            <a:cxnLst/>
            <a:rect l="l" t="t" r="r" b="b"/>
            <a:pathLst>
              <a:path w="195" h="555" extrusionOk="0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4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HTTP CONNECTIONS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74" name="Google Shape;874;p44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Nonpersistent HTTP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 most one object is sent over a TCP connection.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HTTP/1.0 uses nonpersistent HTTP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5" name="Google Shape;875;p44"/>
          <p:cNvSpPr txBox="1"/>
          <p:nvPr>
            <p:ph type="body" idx="2"/>
          </p:nvPr>
        </p:nvSpPr>
        <p:spPr>
          <a:xfrm>
            <a:off x="4648200" y="1600200"/>
            <a:ext cx="434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Persistent HTTP</a:t>
            </a:r>
            <a:endParaRPr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Multiple objects can be sent over single TCP connection between client and server.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HTTP/1.1 uses persistent connections in default mode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6" name="Google Shape;876;p44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77" name="Google Shape;877;p44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81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MAIL ACCESS PROTOCOLS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78" name="Google Shape;2078;p81"/>
          <p:cNvSpPr txBox="1"/>
          <p:nvPr>
            <p:ph type="body" idx="1"/>
          </p:nvPr>
        </p:nvSpPr>
        <p:spPr>
          <a:xfrm>
            <a:off x="581025" y="3219450"/>
            <a:ext cx="738187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SMTP: delivery/storage to receiver’s server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Mail access protocol: retrieval from server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POP: Post Office Protocol [RFC 1939]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authorization (agent &lt;--&gt;server) and download 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IMAP: Internet Mail Access Protocol [RFC 1730]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features (more complex)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manipulation of stored msgs on server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 Hotmail , Yahoo! Mail, etc.</a:t>
            </a:r>
            <a:endParaRPr sz="24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9" name="Google Shape;2079;p81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80" name="Google Shape;2080;p81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081" name="Google Shape;2081;p81"/>
          <p:cNvCxnSpPr/>
          <p:nvPr/>
        </p:nvCxnSpPr>
        <p:spPr>
          <a:xfrm>
            <a:off x="2238375" y="1847850"/>
            <a:ext cx="847725" cy="9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082" name="Google Shape;2082;p81"/>
          <p:cNvGrpSpPr/>
          <p:nvPr/>
        </p:nvGrpSpPr>
        <p:grpSpPr>
          <a:xfrm>
            <a:off x="7018337" y="1536700"/>
            <a:ext cx="709612" cy="703262"/>
            <a:chOff x="4337" y="290"/>
            <a:chExt cx="447" cy="443"/>
          </a:xfrm>
        </p:grpSpPr>
        <p:pic>
          <p:nvPicPr>
            <p:cNvPr id="2083" name="Google Shape;2083;p8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4" name="Google Shape;2084;p81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85" name="Google Shape;2085;p81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086" name="Google Shape;2086;p81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2087" name="Google Shape;2087;p81"/>
          <p:cNvGrpSpPr/>
          <p:nvPr/>
        </p:nvGrpSpPr>
        <p:grpSpPr>
          <a:xfrm>
            <a:off x="3135312" y="1631950"/>
            <a:ext cx="355600" cy="933450"/>
            <a:chOff x="4180" y="783"/>
            <a:chExt cx="150" cy="307"/>
          </a:xfrm>
        </p:grpSpPr>
        <p:sp>
          <p:nvSpPr>
            <p:cNvPr id="2088" name="Google Shape;2088;p8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089" name="Google Shape;2089;p8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090" name="Google Shape;2090;p8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091" name="Google Shape;2091;p8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092" name="Google Shape;2092;p8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3" name="Google Shape;2093;p8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094" name="Google Shape;2094;p8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095" name="Google Shape;2095;p8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2096" name="Google Shape;2096;p81"/>
          <p:cNvGrpSpPr/>
          <p:nvPr/>
        </p:nvGrpSpPr>
        <p:grpSpPr>
          <a:xfrm>
            <a:off x="2563812" y="2009775"/>
            <a:ext cx="1458912" cy="1179512"/>
            <a:chOff x="1789" y="1206"/>
            <a:chExt cx="919" cy="743"/>
          </a:xfrm>
        </p:grpSpPr>
        <p:sp>
          <p:nvSpPr>
            <p:cNvPr id="2097" name="Google Shape;2097;p81"/>
            <p:cNvSpPr txBox="1"/>
            <p:nvPr/>
          </p:nvSpPr>
          <p:spPr>
            <a:xfrm>
              <a:off x="1789" y="1583"/>
              <a:ext cx="91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sender’s mail 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server</a:t>
              </a:r>
              <a:endPara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grpSp>
          <p:nvGrpSpPr>
            <p:cNvPr id="2098" name="Google Shape;2098;p81"/>
            <p:cNvGrpSpPr/>
            <p:nvPr/>
          </p:nvGrpSpPr>
          <p:grpSpPr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2099" name="Google Shape;2099;p81"/>
              <p:cNvSpPr txBox="1"/>
              <p:nvPr/>
            </p:nvSpPr>
            <p:spPr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100" name="Google Shape;2100;p81"/>
              <p:cNvSpPr txBox="1"/>
              <p:nvPr/>
            </p:nvSpPr>
            <p:spPr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2101" name="Google Shape;2101;p81"/>
              <p:cNvCxnSpPr/>
              <p:nvPr/>
            </p:nvCxnSpPr>
            <p:spPr>
              <a:xfrm>
                <a:off x="2143" y="210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02" name="Google Shape;2102;p81"/>
              <p:cNvCxnSpPr/>
              <p:nvPr/>
            </p:nvCxnSpPr>
            <p:spPr>
              <a:xfrm>
                <a:off x="2252" y="210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03" name="Google Shape;2103;p81"/>
              <p:cNvCxnSpPr/>
              <p:nvPr/>
            </p:nvCxnSpPr>
            <p:spPr>
              <a:xfrm>
                <a:off x="2307" y="210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04" name="Google Shape;2104;p81"/>
              <p:cNvCxnSpPr/>
              <p:nvPr/>
            </p:nvCxnSpPr>
            <p:spPr>
              <a:xfrm>
                <a:off x="2364" y="210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05" name="Google Shape;2105;p81"/>
              <p:cNvCxnSpPr/>
              <p:nvPr/>
            </p:nvCxnSpPr>
            <p:spPr>
              <a:xfrm>
                <a:off x="2425" y="210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06" name="Google Shape;2106;p81"/>
              <p:cNvCxnSpPr/>
              <p:nvPr/>
            </p:nvCxnSpPr>
            <p:spPr>
              <a:xfrm>
                <a:off x="2481" y="210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07" name="Google Shape;2107;p81"/>
              <p:cNvCxnSpPr/>
              <p:nvPr/>
            </p:nvCxnSpPr>
            <p:spPr>
              <a:xfrm>
                <a:off x="2196" y="210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08" name="Google Shape;2108;p81"/>
              <p:cNvSpPr txBox="1"/>
              <p:nvPr/>
            </p:nvSpPr>
            <p:spPr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109" name="Google Shape;2109;p81"/>
              <p:cNvSpPr txBox="1"/>
              <p:nvPr/>
            </p:nvSpPr>
            <p:spPr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110" name="Google Shape;2110;p81"/>
              <p:cNvSpPr txBox="1"/>
              <p:nvPr/>
            </p:nvSpPr>
            <p:spPr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111" name="Google Shape;2111;p81"/>
              <p:cNvSpPr txBox="1"/>
              <p:nvPr/>
            </p:nvSpPr>
            <p:spPr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112" name="Google Shape;2112;p81"/>
              <p:cNvSpPr txBox="1"/>
              <p:nvPr/>
            </p:nvSpPr>
            <p:spPr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2113" name="Google Shape;2113;p81"/>
          <p:cNvGrpSpPr/>
          <p:nvPr/>
        </p:nvGrpSpPr>
        <p:grpSpPr>
          <a:xfrm>
            <a:off x="1570037" y="1641475"/>
            <a:ext cx="709612" cy="703262"/>
            <a:chOff x="4337" y="290"/>
            <a:chExt cx="447" cy="443"/>
          </a:xfrm>
        </p:grpSpPr>
        <p:pic>
          <p:nvPicPr>
            <p:cNvPr id="2114" name="Google Shape;2114;p8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15" name="Google Shape;2115;p81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116" name="Google Shape;2116;p81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117" name="Google Shape;2117;p81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user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 panose="030F0702030302020204"/>
                  <a:buNone/>
                </a:pPr>
                <a:r>
                  <a:rPr lang="en-US" sz="16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agent</a:t>
                </a:r>
                <a:endPara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2118" name="Google Shape;2118;p81"/>
          <p:cNvGrpSpPr/>
          <p:nvPr/>
        </p:nvGrpSpPr>
        <p:grpSpPr>
          <a:xfrm>
            <a:off x="2173287" y="1389062"/>
            <a:ext cx="1031875" cy="457200"/>
            <a:chOff x="3745" y="2537"/>
            <a:chExt cx="650" cy="288"/>
          </a:xfrm>
        </p:grpSpPr>
        <p:sp>
          <p:nvSpPr>
            <p:cNvPr id="2119" name="Google Shape;2119;p81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20" name="Google Shape;2120;p81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rgbClr val="FF000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SMTP</a:t>
              </a:r>
              <a:endPara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2121" name="Google Shape;2121;p81"/>
          <p:cNvGrpSpPr/>
          <p:nvPr/>
        </p:nvGrpSpPr>
        <p:grpSpPr>
          <a:xfrm>
            <a:off x="5002212" y="1631950"/>
            <a:ext cx="355600" cy="933450"/>
            <a:chOff x="4180" y="783"/>
            <a:chExt cx="150" cy="307"/>
          </a:xfrm>
        </p:grpSpPr>
        <p:sp>
          <p:nvSpPr>
            <p:cNvPr id="2122" name="Google Shape;2122;p8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23" name="Google Shape;2123;p8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24" name="Google Shape;2124;p8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25" name="Google Shape;2125;p8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126" name="Google Shape;2126;p8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7" name="Google Shape;2127;p8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28" name="Google Shape;2128;p8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29" name="Google Shape;2129;p8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cxnSp>
        <p:nvCxnSpPr>
          <p:cNvPr id="2130" name="Google Shape;2130;p81"/>
          <p:cNvCxnSpPr/>
          <p:nvPr/>
        </p:nvCxnSpPr>
        <p:spPr>
          <a:xfrm>
            <a:off x="3524250" y="1866900"/>
            <a:ext cx="1390650" cy="9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1" name="Google Shape;2131;p81"/>
          <p:cNvSpPr txBox="1"/>
          <p:nvPr/>
        </p:nvSpPr>
        <p:spPr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32" name="Google Shape;2132;p81"/>
          <p:cNvSpPr txBox="1"/>
          <p:nvPr/>
        </p:nvSpPr>
        <p:spPr>
          <a:xfrm>
            <a:off x="3697287" y="1389062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SMTP</a:t>
            </a:r>
            <a:endParaRPr lang="en-US" sz="24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133" name="Google Shape;2133;p81"/>
          <p:cNvCxnSpPr/>
          <p:nvPr/>
        </p:nvCxnSpPr>
        <p:spPr>
          <a:xfrm>
            <a:off x="5400675" y="1857375"/>
            <a:ext cx="16478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4" name="Google Shape;2134;p81"/>
          <p:cNvSpPr txBox="1"/>
          <p:nvPr/>
        </p:nvSpPr>
        <p:spPr>
          <a:xfrm>
            <a:off x="5610225" y="1474787"/>
            <a:ext cx="13589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access</a:t>
            </a:r>
            <a:endParaRPr lang="en-US" sz="24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protocol</a:t>
            </a:r>
            <a:endParaRPr lang="en-US" sz="24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35" name="Google Shape;2135;p81"/>
          <p:cNvSpPr txBox="1"/>
          <p:nvPr/>
        </p:nvSpPr>
        <p:spPr>
          <a:xfrm>
            <a:off x="4338637" y="2598737"/>
            <a:ext cx="16049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receiver’s mail 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server</a:t>
            </a:r>
            <a:endParaRPr lang="en-US" sz="1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2136" name="Google Shape;2136;p81"/>
          <p:cNvGrpSpPr/>
          <p:nvPr/>
        </p:nvGrpSpPr>
        <p:grpSpPr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2137" name="Google Shape;2137;p81"/>
            <p:cNvSpPr txBox="1"/>
            <p:nvPr/>
          </p:nvSpPr>
          <p:spPr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38" name="Google Shape;2138;p81"/>
            <p:cNvSpPr txBox="1"/>
            <p:nvPr/>
          </p:nvSpPr>
          <p:spPr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139" name="Google Shape;2139;p81"/>
            <p:cNvCxnSpPr/>
            <p:nvPr/>
          </p:nvCxnSpPr>
          <p:spPr>
            <a:xfrm>
              <a:off x="2143" y="210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0" name="Google Shape;2140;p81"/>
            <p:cNvCxnSpPr/>
            <p:nvPr/>
          </p:nvCxnSpPr>
          <p:spPr>
            <a:xfrm>
              <a:off x="2252" y="210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1" name="Google Shape;2141;p81"/>
            <p:cNvCxnSpPr/>
            <p:nvPr/>
          </p:nvCxnSpPr>
          <p:spPr>
            <a:xfrm>
              <a:off x="2307" y="2105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2" name="Google Shape;2142;p81"/>
            <p:cNvCxnSpPr/>
            <p:nvPr/>
          </p:nvCxnSpPr>
          <p:spPr>
            <a:xfrm>
              <a:off x="2364" y="210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3" name="Google Shape;2143;p81"/>
            <p:cNvCxnSpPr/>
            <p:nvPr/>
          </p:nvCxnSpPr>
          <p:spPr>
            <a:xfrm>
              <a:off x="2425" y="210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4" name="Google Shape;2144;p81"/>
            <p:cNvCxnSpPr/>
            <p:nvPr/>
          </p:nvCxnSpPr>
          <p:spPr>
            <a:xfrm>
              <a:off x="2481" y="210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5" name="Google Shape;2145;p81"/>
            <p:cNvCxnSpPr/>
            <p:nvPr/>
          </p:nvCxnSpPr>
          <p:spPr>
            <a:xfrm>
              <a:off x="2196" y="210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46" name="Google Shape;2146;p81"/>
            <p:cNvSpPr txBox="1"/>
            <p:nvPr/>
          </p:nvSpPr>
          <p:spPr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47" name="Google Shape;2147;p81"/>
            <p:cNvSpPr txBox="1"/>
            <p:nvPr/>
          </p:nvSpPr>
          <p:spPr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48" name="Google Shape;2148;p81"/>
            <p:cNvSpPr txBox="1"/>
            <p:nvPr/>
          </p:nvSpPr>
          <p:spPr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49" name="Google Shape;2149;p81"/>
            <p:cNvSpPr txBox="1"/>
            <p:nvPr/>
          </p:nvSpPr>
          <p:spPr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150" name="Google Shape;2150;p81"/>
            <p:cNvSpPr txBox="1"/>
            <p:nvPr/>
          </p:nvSpPr>
          <p:spPr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pic>
        <p:nvPicPr>
          <p:cNvPr id="2151" name="Google Shape;2151;p81" descr="Ali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6287" y="1633537"/>
            <a:ext cx="561975" cy="693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52" name="Google Shape;2152;p8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53" name="Google Shape;2153;p8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2154" name="Google Shape;2154;p81" descr="Bob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891462" y="1571625"/>
            <a:ext cx="676275" cy="69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82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POP3 PROTOCOL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60" name="Google Shape;2160;p82"/>
          <p:cNvSpPr txBox="1"/>
          <p:nvPr>
            <p:ph type="body" idx="1"/>
          </p:nvPr>
        </p:nvSpPr>
        <p:spPr>
          <a:xfrm>
            <a:off x="495300" y="1438275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authorization phase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commands: 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user: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declare username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pass: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password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 responses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+OK</a:t>
            </a:r>
            <a:endParaRPr lang="en-US" sz="2000" b="1" i="0" u="none" strike="noStrike" cap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-ERR</a:t>
            </a:r>
            <a:endParaRPr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transaction phase, 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client: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list: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list message numbers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retr: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retrieve message by number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dele: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delete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quit</a:t>
            </a:r>
            <a:endParaRPr lang="en-US" sz="2000" b="1" i="0" u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61" name="Google Shape;2161;p82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62" name="Google Shape;2162;p82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63" name="Google Shape;2163;p82"/>
          <p:cNvSpPr txBox="1"/>
          <p:nvPr/>
        </p:nvSpPr>
        <p:spPr>
          <a:xfrm>
            <a:off x="4340225" y="2309812"/>
            <a:ext cx="4268787" cy="40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</a:t>
            </a: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C: list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1 498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2 912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.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retr 1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&lt;message 1 contents&gt;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.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dele 1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retr 2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&lt;message 1 contents&gt;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.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dele 2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C: quit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 S: +OK </a:t>
            </a:r>
            <a:r>
              <a:rPr lang="en-US" sz="14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POP3 server signing off</a:t>
            </a:r>
            <a:endParaRPr lang="en-US" sz="14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64" name="Google Shape;2164;p82"/>
          <p:cNvSpPr txBox="1"/>
          <p:nvPr/>
        </p:nvSpPr>
        <p:spPr>
          <a:xfrm>
            <a:off x="4989512" y="590550"/>
            <a:ext cx="398145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endParaRPr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S: +OK POP3 server ready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C: user bob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S: +OK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C: pass hungry </a:t>
            </a:r>
            <a:endParaRPr lang="en-US" sz="18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S: +OK</a:t>
            </a:r>
            <a:r>
              <a:rPr lang="en-US" sz="14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user successfully logged on</a:t>
            </a:r>
            <a:endParaRPr lang="en-US" sz="14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65" name="Google Shape;2165;p82"/>
          <p:cNvSpPr/>
          <p:nvPr/>
        </p:nvSpPr>
        <p:spPr>
          <a:xfrm>
            <a:off x="4972050" y="847725"/>
            <a:ext cx="371475" cy="1457325"/>
          </a:xfrm>
          <a:custGeom>
            <a:avLst/>
            <a:gdLst/>
            <a:ahLst/>
            <a:cxnLst/>
            <a:rect l="l" t="t" r="r" b="b"/>
            <a:pathLst>
              <a:path w="234" h="918" extrusionOk="0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166" name="Google Shape;2166;p82"/>
          <p:cNvCxnSpPr/>
          <p:nvPr/>
        </p:nvCxnSpPr>
        <p:spPr>
          <a:xfrm rot="10800000" flipH="1">
            <a:off x="3486150" y="1438275"/>
            <a:ext cx="1400175" cy="2381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67" name="Google Shape;2167;p82"/>
          <p:cNvSpPr/>
          <p:nvPr/>
        </p:nvSpPr>
        <p:spPr>
          <a:xfrm>
            <a:off x="4962525" y="2428875"/>
            <a:ext cx="371475" cy="3895725"/>
          </a:xfrm>
          <a:custGeom>
            <a:avLst/>
            <a:gdLst/>
            <a:ahLst/>
            <a:cxnLst/>
            <a:rect l="l" t="t" r="r" b="b"/>
            <a:pathLst>
              <a:path w="234" h="918" extrusionOk="0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168" name="Google Shape;2168;p82"/>
          <p:cNvCxnSpPr/>
          <p:nvPr/>
        </p:nvCxnSpPr>
        <p:spPr>
          <a:xfrm rot="10800000" flipH="1">
            <a:off x="3152775" y="3952875"/>
            <a:ext cx="1733550" cy="3238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83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POP3 (MORE) AND IMAP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74" name="Google Shape;2174;p83"/>
          <p:cNvSpPr txBox="1"/>
          <p:nvPr>
            <p:ph type="body" idx="1"/>
          </p:nvPr>
        </p:nvSpPr>
        <p:spPr>
          <a:xfrm>
            <a:off x="520700" y="13430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about POP3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Previous example uses “download and delete” mode.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Bob cannot re-read e-mail if he changes client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“Download-and-keep”: copies of messages on different clients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POP3 is stateless across sessions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75" name="Google Shape;2175;p83"/>
          <p:cNvSpPr txBox="1"/>
          <p:nvPr>
            <p:ph type="body" idx="2"/>
          </p:nvPr>
        </p:nvSpPr>
        <p:spPr>
          <a:xfrm>
            <a:off x="4483100" y="13811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IMAP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Keep all messages in one place: the server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Allows user to organize messages in folders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IMAP keeps user state across sessions: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names of folders and mappings between message IDs and folder name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76" name="Google Shape;2176;p83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77" name="Google Shape;2177;p83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85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DNS: DOMAIN NAME SYSTEM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92" name="Google Shape;2192;p85"/>
          <p:cNvSpPr txBox="1"/>
          <p:nvPr>
            <p:ph type="body" idx="1"/>
          </p:nvPr>
        </p:nvSpPr>
        <p:spPr>
          <a:xfrm>
            <a:off x="304800" y="1600200"/>
            <a:ext cx="419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People: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many identifiers: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SSN, name, passport #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Internet hosts, routers: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IP address (32 bit) - used for addressing datagrams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“name”, e.g., ww.yahoo.com - used by humans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Q: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map between IP addresses and name ?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3" name="Google Shape;2193;p85"/>
          <p:cNvSpPr txBox="1"/>
          <p:nvPr>
            <p:ph type="body" idx="2"/>
          </p:nvPr>
        </p:nvSpPr>
        <p:spPr>
          <a:xfrm>
            <a:off x="4495800" y="1600200"/>
            <a:ext cx="4152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Domain Name System: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1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distributed database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implemented in hierarchy of many </a:t>
            </a:r>
            <a:r>
              <a:rPr lang="en-US" sz="2000" b="0" i="1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name servers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1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application-layer protocol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host, routers, name servers to communicate to </a:t>
            </a:r>
            <a:r>
              <a:rPr lang="en-US" sz="2000" b="0" i="1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resolve</a:t>
            </a:r>
            <a:r>
              <a:rPr lang="en-US" sz="2000" b="0" i="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names (address/name translation)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note: core Internet function, implemented as application-layer protocol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complexity at network’s “edge”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4" name="Google Shape;2194;p85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195" name="Google Shape;2195;p85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86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DNS 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201" name="Google Shape;2201;p86"/>
          <p:cNvSpPr txBox="1"/>
          <p:nvPr>
            <p:ph type="body" idx="1"/>
          </p:nvPr>
        </p:nvSpPr>
        <p:spPr>
          <a:xfrm>
            <a:off x="365125" y="150018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DNS services</a:t>
            </a:r>
            <a:endParaRPr lang="en-US" sz="2400" b="0" i="0" u="sng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Hostname to IP address translation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Host aliasing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Canonical and alias names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Mail server aliasing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Load distribution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Replicated Web servers: set of IP addresses for one canonical name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2" name="Google Shape;2202;p86"/>
          <p:cNvSpPr txBox="1"/>
          <p:nvPr>
            <p:ph type="body" idx="2"/>
          </p:nvPr>
        </p:nvSpPr>
        <p:spPr>
          <a:xfrm>
            <a:off x="4405312" y="1427162"/>
            <a:ext cx="419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not centralize DNS?</a:t>
            </a:r>
            <a:endParaRPr lang="en-US" sz="2400" b="0" i="0" u="sng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point of failure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traffic volume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distant centralized database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maintenance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doesn’t </a:t>
            </a:r>
            <a:r>
              <a:rPr lang="en-US" sz="2400" b="0" i="1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scale!</a:t>
            </a:r>
            <a:endParaRPr lang="en-US" sz="2400" b="0" i="1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3" name="Google Shape;2203;p86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204" name="Google Shape;2204;p86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87"/>
          <p:cNvSpPr txBox="1"/>
          <p:nvPr>
            <p:ph type="title" idx="4294967295"/>
          </p:nvPr>
        </p:nvSpPr>
        <p:spPr>
          <a:xfrm>
            <a:off x="468313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DISTRIBUTED, HIERARCHICAL DATABASE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210" name="Google Shape;2210;p87"/>
          <p:cNvSpPr txBox="1"/>
          <p:nvPr>
            <p:ph type="body" idx="1"/>
          </p:nvPr>
        </p:nvSpPr>
        <p:spPr>
          <a:xfrm>
            <a:off x="508000" y="3667125"/>
            <a:ext cx="7772400" cy="281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wants IP for www.amazon.com; 1</a:t>
            </a:r>
            <a:r>
              <a:rPr lang="en-US" sz="2400" b="0" i="0" u="sng" baseline="300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</a:t>
            </a: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approx:</a:t>
            </a:r>
            <a:endParaRPr lang="en-US" sz="2400" b="0" i="0" u="sng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queries a root server to find com DNS server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queries com DNS server to get amazon.com DNS server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queries amazon.com DNS server to get  IP address for www.amazon.com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1" name="Google Shape;2211;p87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212" name="Google Shape;2212;p87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2213" name="Google Shape;2213;p87"/>
          <p:cNvGrpSpPr/>
          <p:nvPr/>
        </p:nvGrpSpPr>
        <p:grpSpPr>
          <a:xfrm>
            <a:off x="438150" y="1093787"/>
            <a:ext cx="8205787" cy="2444750"/>
            <a:chOff x="230" y="576"/>
            <a:chExt cx="5504" cy="1757"/>
          </a:xfrm>
        </p:grpSpPr>
        <p:sp>
          <p:nvSpPr>
            <p:cNvPr id="2214" name="Google Shape;2214;p87"/>
            <p:cNvSpPr txBox="1"/>
            <p:nvPr/>
          </p:nvSpPr>
          <p:spPr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Root 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5" name="Google Shape;2215;p87"/>
            <p:cNvSpPr txBox="1"/>
            <p:nvPr/>
          </p:nvSpPr>
          <p:spPr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com 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6" name="Google Shape;2216;p87"/>
            <p:cNvSpPr txBox="1"/>
            <p:nvPr/>
          </p:nvSpPr>
          <p:spPr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org 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17" name="Google Shape;2217;p87"/>
            <p:cNvSpPr txBox="1"/>
            <p:nvPr/>
          </p:nvSpPr>
          <p:spPr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edu 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18" name="Google Shape;2218;p87"/>
            <p:cNvCxnSpPr/>
            <p:nvPr/>
          </p:nvCxnSpPr>
          <p:spPr>
            <a:xfrm flipH="1">
              <a:off x="1344" y="864"/>
              <a:ext cx="1392" cy="432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9" name="Google Shape;2219;p87"/>
            <p:cNvCxnSpPr/>
            <p:nvPr/>
          </p:nvCxnSpPr>
          <p:spPr>
            <a:xfrm>
              <a:off x="2928" y="816"/>
              <a:ext cx="0" cy="48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0" name="Google Shape;2220;p87"/>
            <p:cNvCxnSpPr/>
            <p:nvPr/>
          </p:nvCxnSpPr>
          <p:spPr>
            <a:xfrm>
              <a:off x="3168" y="864"/>
              <a:ext cx="1440" cy="43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21" name="Google Shape;2221;p87"/>
            <p:cNvSpPr txBox="1"/>
            <p:nvPr/>
          </p:nvSpPr>
          <p:spPr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poly.edu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2" name="Google Shape;2222;p87"/>
            <p:cNvSpPr txBox="1"/>
            <p:nvPr/>
          </p:nvSpPr>
          <p:spPr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umass.edu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23" name="Google Shape;2223;p87"/>
            <p:cNvCxnSpPr/>
            <p:nvPr/>
          </p:nvCxnSpPr>
          <p:spPr>
            <a:xfrm flipH="1">
              <a:off x="4224" y="1536"/>
              <a:ext cx="336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4" name="Google Shape;2224;p87"/>
            <p:cNvCxnSpPr/>
            <p:nvPr/>
          </p:nvCxnSpPr>
          <p:spPr>
            <a:xfrm>
              <a:off x="4848" y="1536"/>
              <a:ext cx="288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25" name="Google Shape;2225;p87"/>
            <p:cNvSpPr txBox="1"/>
            <p:nvPr/>
          </p:nvSpPr>
          <p:spPr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yahoo.com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26" name="Google Shape;2226;p87"/>
            <p:cNvSpPr txBox="1"/>
            <p:nvPr/>
          </p:nvSpPr>
          <p:spPr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amazon.com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27" name="Google Shape;2227;p87"/>
            <p:cNvCxnSpPr/>
            <p:nvPr/>
          </p:nvCxnSpPr>
          <p:spPr>
            <a:xfrm flipH="1">
              <a:off x="768" y="1584"/>
              <a:ext cx="19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8" name="Google Shape;2228;p87"/>
            <p:cNvCxnSpPr/>
            <p:nvPr/>
          </p:nvCxnSpPr>
          <p:spPr>
            <a:xfrm>
              <a:off x="1392" y="1584"/>
              <a:ext cx="240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29" name="Google Shape;2229;p87"/>
            <p:cNvSpPr txBox="1"/>
            <p:nvPr/>
          </p:nvSpPr>
          <p:spPr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pbs.org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DNS servers</a:t>
              </a:r>
              <a:endPara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230" name="Google Shape;2230;p87"/>
            <p:cNvCxnSpPr/>
            <p:nvPr/>
          </p:nvCxnSpPr>
          <p:spPr>
            <a:xfrm>
              <a:off x="2928" y="1536"/>
              <a:ext cx="0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88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DNS: ROOT NAME SERVERS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236" name="Google Shape;2236;p88"/>
          <p:cNvSpPr txBox="1"/>
          <p:nvPr>
            <p:ph type="body" idx="1"/>
          </p:nvPr>
        </p:nvSpPr>
        <p:spPr>
          <a:xfrm>
            <a:off x="484187" y="1362075"/>
            <a:ext cx="84788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contacted by local name server that can not resolve name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root name server: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contacts authoritative name server if name mapping not known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gets mapping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returns mapping to local name server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7" name="Google Shape;2237;p88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238" name="Google Shape;2238;p88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2239" name="Google Shape;2239;p88"/>
          <p:cNvGrpSpPr/>
          <p:nvPr/>
        </p:nvGrpSpPr>
        <p:grpSpPr>
          <a:xfrm>
            <a:off x="481012" y="3376612"/>
            <a:ext cx="8386762" cy="3189287"/>
            <a:chOff x="303" y="2127"/>
            <a:chExt cx="5283" cy="2009"/>
          </a:xfrm>
        </p:grpSpPr>
        <p:sp>
          <p:nvSpPr>
            <p:cNvPr id="2240" name="Google Shape;2240;p88"/>
            <p:cNvSpPr txBox="1"/>
            <p:nvPr/>
          </p:nvSpPr>
          <p:spPr>
            <a:xfrm>
              <a:off x="3897" y="3170"/>
              <a:ext cx="1689" cy="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 panose="030F0702030302020204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    13 root name servers worldwide</a:t>
              </a:r>
              <a:endPara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41" name="Google Shape;2241;p88"/>
            <p:cNvSpPr txBox="1"/>
            <p:nvPr/>
          </p:nvSpPr>
          <p:spPr>
            <a:xfrm>
              <a:off x="303" y="2262"/>
              <a:ext cx="3644" cy="18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pic>
          <p:nvPicPr>
            <p:cNvPr id="2242" name="Google Shape;2242;p88" descr="worldf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135" y="2764"/>
              <a:ext cx="2721" cy="1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3" name="Google Shape;2243;p88"/>
            <p:cNvSpPr/>
            <p:nvPr/>
          </p:nvSpPr>
          <p:spPr>
            <a:xfrm>
              <a:off x="1373" y="2353"/>
              <a:ext cx="405" cy="778"/>
            </a:xfrm>
            <a:custGeom>
              <a:avLst/>
              <a:gdLst/>
              <a:ahLst/>
              <a:cxnLst/>
              <a:rect l="l" t="t" r="r" b="b"/>
              <a:pathLst>
                <a:path w="963" h="1893" extrusionOk="0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44" name="Google Shape;2244;p88"/>
            <p:cNvSpPr txBox="1"/>
            <p:nvPr/>
          </p:nvSpPr>
          <p:spPr>
            <a:xfrm>
              <a:off x="442" y="3568"/>
              <a:ext cx="1275" cy="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300" tIns="35650" rIns="71300" bIns="356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 USC-ISI Marina del Rey, CA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  ICANN Los Angeles, CA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endParaRPr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5" name="Google Shape;2245;p88"/>
            <p:cNvSpPr/>
            <p:nvPr/>
          </p:nvSpPr>
          <p:spPr>
            <a:xfrm>
              <a:off x="962" y="3227"/>
              <a:ext cx="480" cy="344"/>
            </a:xfrm>
            <a:custGeom>
              <a:avLst/>
              <a:gdLst/>
              <a:ahLst/>
              <a:cxnLst/>
              <a:rect l="l" t="t" r="r" b="b"/>
              <a:pathLst>
                <a:path w="582" h="426" extrusionOk="0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46" name="Google Shape;2246;p88"/>
            <p:cNvSpPr txBox="1"/>
            <p:nvPr/>
          </p:nvSpPr>
          <p:spPr>
            <a:xfrm>
              <a:off x="303" y="2862"/>
              <a:ext cx="1228" cy="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300" tIns="35650" rIns="71300" bIns="356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 NASA Mt View, CA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  Internet Software C. Palo</a:t>
              </a:r>
              <a:r>
                <a:rPr lang="en-US" sz="9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Alto, CA (and 17 other locations)</a:t>
              </a:r>
              <a:endParaRPr lang="en-US" sz="9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7" name="Google Shape;2247;p88"/>
            <p:cNvSpPr/>
            <p:nvPr/>
          </p:nvSpPr>
          <p:spPr>
            <a:xfrm rot="10800000" flipH="1">
              <a:off x="897" y="3073"/>
              <a:ext cx="515" cy="116"/>
            </a:xfrm>
            <a:custGeom>
              <a:avLst/>
              <a:gdLst/>
              <a:ahLst/>
              <a:cxnLst/>
              <a:rect l="l" t="t" r="r" b="b"/>
              <a:pathLst>
                <a:path w="582" h="426" extrusionOk="0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48" name="Google Shape;2248;p88"/>
            <p:cNvSpPr txBox="1"/>
            <p:nvPr/>
          </p:nvSpPr>
          <p:spPr>
            <a:xfrm>
              <a:off x="2707" y="2509"/>
              <a:ext cx="1258" cy="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300" tIns="35650" rIns="71300" bIns="3565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 </a:t>
              </a:r>
              <a:r>
                <a:rPr lang="en-US" sz="1000" b="0" i="0" u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Autonomica,</a:t>
              </a: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Stockholm (plus 3 other locations)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49" name="Google Shape;2249;p88"/>
            <p:cNvSpPr/>
            <p:nvPr/>
          </p:nvSpPr>
          <p:spPr>
            <a:xfrm>
              <a:off x="2477" y="2569"/>
              <a:ext cx="281" cy="412"/>
            </a:xfrm>
            <a:custGeom>
              <a:avLst/>
              <a:gdLst/>
              <a:ahLst/>
              <a:cxnLst/>
              <a:rect l="l" t="t" r="r" b="b"/>
              <a:pathLst>
                <a:path w="666" h="1005" extrusionOk="0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50" name="Google Shape;2250;p88"/>
            <p:cNvSpPr txBox="1"/>
            <p:nvPr/>
          </p:nvSpPr>
          <p:spPr>
            <a:xfrm>
              <a:off x="2730" y="2327"/>
              <a:ext cx="1587" cy="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300" tIns="35650" rIns="71300" bIns="356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k RIPE London (also Amsterdam, Frankfurt)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1" name="Google Shape;2251;p88"/>
            <p:cNvSpPr/>
            <p:nvPr/>
          </p:nvSpPr>
          <p:spPr>
            <a:xfrm>
              <a:off x="2363" y="2439"/>
              <a:ext cx="388" cy="596"/>
            </a:xfrm>
            <a:custGeom>
              <a:avLst/>
              <a:gdLst/>
              <a:ahLst/>
              <a:cxnLst/>
              <a:rect l="l" t="t" r="r" b="b"/>
              <a:pathLst>
                <a:path w="922" h="1448" extrusionOk="0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52" name="Google Shape;2252;p88"/>
            <p:cNvSpPr txBox="1"/>
            <p:nvPr/>
          </p:nvSpPr>
          <p:spPr>
            <a:xfrm>
              <a:off x="3434" y="2756"/>
              <a:ext cx="789" cy="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300" tIns="35650" rIns="71300" bIns="356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 WIDE Tokyo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53" name="Google Shape;2253;p88"/>
            <p:cNvSpPr/>
            <p:nvPr/>
          </p:nvSpPr>
          <p:spPr>
            <a:xfrm>
              <a:off x="3512" y="2891"/>
              <a:ext cx="198" cy="284"/>
            </a:xfrm>
            <a:custGeom>
              <a:avLst/>
              <a:gdLst/>
              <a:ahLst/>
              <a:cxnLst/>
              <a:rect l="l" t="t" r="r" b="b"/>
              <a:pathLst>
                <a:path w="252" h="462" extrusionOk="0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54" name="Google Shape;2254;p88"/>
            <p:cNvSpPr txBox="1"/>
            <p:nvPr/>
          </p:nvSpPr>
          <p:spPr>
            <a:xfrm>
              <a:off x="1362" y="2127"/>
              <a:ext cx="1637" cy="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1300" tIns="35650" rIns="71300" bIns="356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 Verisign, Dulles, VA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 Cogent, Herndon, VA (also Los Angeles)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 U Maryland College Park, MD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g US DoD Vienna, VA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 panose="020B0604020202020204"/>
                <a:buNone/>
              </a:pPr>
              <a:r>
                <a:rPr lang="en-US" sz="10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 ARL Aberdeen, MD</a:t>
              </a:r>
              <a:endParaRPr lang="en-US" sz="10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r>
                <a:rPr lang="en-US" sz="900" b="0" i="0" u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j  Verisign, ( 11 locations)</a:t>
              </a:r>
              <a:endParaRPr lang="en-US" sz="9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None/>
              </a:pPr>
              <a:endParaRPr sz="900" b="0" i="0" u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89"/>
          <p:cNvSpPr txBox="1"/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TLD AND AUTHORITATIVE SERVERS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260" name="Google Shape;2260;p89"/>
          <p:cNvSpPr txBox="1"/>
          <p:nvPr>
            <p:ph type="body" idx="1"/>
          </p:nvPr>
        </p:nvSpPr>
        <p:spPr>
          <a:xfrm>
            <a:off x="533400" y="1600200"/>
            <a:ext cx="81597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</a:pPr>
            <a:r>
              <a:rPr lang="en-US" sz="32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Top-level domain (TLD) servers:</a:t>
            </a: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responsible for com, org, net, edu, etc, and all top-level country domains uk, fr, ca, jp.</a:t>
            </a:r>
            <a:endParaRPr lang="en-US" sz="32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</a:pPr>
            <a:r>
              <a:rPr lang="en-US"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Network solutions maintains servers for com TLD</a:t>
            </a:r>
            <a:endParaRPr lang="en-US" sz="2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</a:pPr>
            <a:r>
              <a:rPr lang="en-US"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Educause for edu TLD</a:t>
            </a:r>
            <a:endParaRPr lang="en-US" sz="2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</a:pPr>
            <a:r>
              <a:rPr lang="en-US" sz="32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Authoritative DNS servers:</a:t>
            </a: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organization’s DNS servers, providing authoritative hostname to IP mappings for organization’s servers (e.g., Web and mail).</a:t>
            </a:r>
            <a:endParaRPr lang="en-US" sz="32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</a:pPr>
            <a:r>
              <a:rPr lang="en-US"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be maintained by organization or service provider</a:t>
            </a:r>
            <a:endParaRPr lang="en-US" sz="2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1844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endParaRPr sz="2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1" name="Google Shape;2261;p89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262" name="Google Shape;2262;p89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90"/>
          <p:cNvSpPr txBox="1"/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LOCAL NAME SERVER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268" name="Google Shape;2268;p90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</a:pP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Does not strictly belong to hierarchy</a:t>
            </a:r>
            <a:endParaRPr lang="en-US" sz="32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</a:pP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Each ISP (residential ISP, company, university) has one.</a:t>
            </a:r>
            <a:endParaRPr lang="en-US" sz="32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</a:pPr>
            <a:r>
              <a:rPr lang="en-US"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Also called “default name server”</a:t>
            </a:r>
            <a:endParaRPr lang="en-US" sz="2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"/>
            </a:pPr>
            <a:r>
              <a:rPr lang="en-US" sz="32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a host makes a DNS query, query is sent to its local DNS server</a:t>
            </a:r>
            <a:endParaRPr lang="en-US" sz="32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"/>
            </a:pPr>
            <a:r>
              <a:rPr lang="en-US"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Acts as a proxy, forwards query into hierarchy.</a:t>
            </a:r>
            <a:endParaRPr lang="en-US" sz="2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9" name="Google Shape;2269;p90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270" name="Google Shape;2270;p90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91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EXAMPLE: ITERATIVE QUERY</a:t>
            </a:r>
            <a:endParaRPr lang="en-US" sz="32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276" name="Google Shape;2276;p91"/>
          <p:cNvSpPr txBox="1"/>
          <p:nvPr>
            <p:ph type="body" idx="1"/>
          </p:nvPr>
        </p:nvSpPr>
        <p:spPr>
          <a:xfrm>
            <a:off x="284162" y="1471612"/>
            <a:ext cx="3857625" cy="476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❑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Host at cis.poly.edu wants IP address for gaia.cs.umass.edu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❑"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iterated query:</a:t>
            </a:r>
            <a:endParaRPr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contacted server replies with name of server to contact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“I don’t know this name, but ask this server”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77" name="Google Shape;2277;p91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278" name="Google Shape;2278;p91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2279" name="Google Shape;2279;p9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89512" y="4303712"/>
            <a:ext cx="833437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91"/>
          <p:cNvSpPr txBox="1"/>
          <p:nvPr/>
        </p:nvSpPr>
        <p:spPr>
          <a:xfrm>
            <a:off x="4157662" y="4881562"/>
            <a:ext cx="1844675" cy="61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requesting host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cis.poly.edu</a:t>
            </a:r>
            <a:endParaRPr lang="en-US" sz="16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81" name="Google Shape;2281;p91"/>
          <p:cNvSpPr txBox="1"/>
          <p:nvPr/>
        </p:nvSpPr>
        <p:spPr>
          <a:xfrm>
            <a:off x="6483350" y="5670550"/>
            <a:ext cx="2262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gaia.cs.umass.edu</a:t>
            </a:r>
            <a:endParaRPr lang="en-US" sz="16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2282" name="Google Shape;2282;p9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13587" y="5103812"/>
            <a:ext cx="833437" cy="63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3" name="Google Shape;2283;p91"/>
          <p:cNvGrpSpPr/>
          <p:nvPr/>
        </p:nvGrpSpPr>
        <p:grpSpPr>
          <a:xfrm>
            <a:off x="5237162" y="2228850"/>
            <a:ext cx="369887" cy="657225"/>
            <a:chOff x="4180" y="783"/>
            <a:chExt cx="150" cy="307"/>
          </a:xfrm>
        </p:grpSpPr>
        <p:sp>
          <p:nvSpPr>
            <p:cNvPr id="2284" name="Google Shape;2284;p9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85" name="Google Shape;2285;p9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86" name="Google Shape;2286;p9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87" name="Google Shape;2287;p9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288" name="Google Shape;2288;p9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9" name="Google Shape;2289;p9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90" name="Google Shape;2290;p9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291" name="Google Shape;2291;p9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2292" name="Google Shape;2292;p91"/>
          <p:cNvSpPr txBox="1"/>
          <p:nvPr/>
        </p:nvSpPr>
        <p:spPr>
          <a:xfrm>
            <a:off x="5791200" y="481012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root DNS server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293" name="Google Shape;2293;p91"/>
          <p:cNvCxnSpPr/>
          <p:nvPr/>
        </p:nvCxnSpPr>
        <p:spPr>
          <a:xfrm rot="10800000">
            <a:off x="5286375" y="2916237"/>
            <a:ext cx="0" cy="13144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94" name="Google Shape;2294;p91"/>
          <p:cNvCxnSpPr/>
          <p:nvPr/>
        </p:nvCxnSpPr>
        <p:spPr>
          <a:xfrm rot="10800000" flipH="1">
            <a:off x="5400675" y="1220787"/>
            <a:ext cx="914400" cy="9715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95" name="Google Shape;2295;p91"/>
          <p:cNvCxnSpPr/>
          <p:nvPr/>
        </p:nvCxnSpPr>
        <p:spPr>
          <a:xfrm rot="10800000" flipH="1">
            <a:off x="5686425" y="2382837"/>
            <a:ext cx="1485900" cy="9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96" name="Google Shape;2296;p91"/>
          <p:cNvCxnSpPr/>
          <p:nvPr/>
        </p:nvCxnSpPr>
        <p:spPr>
          <a:xfrm rot="10800000">
            <a:off x="5686425" y="2554287"/>
            <a:ext cx="14192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97" name="Google Shape;2297;p91"/>
          <p:cNvCxnSpPr/>
          <p:nvPr/>
        </p:nvCxnSpPr>
        <p:spPr>
          <a:xfrm flipH="1">
            <a:off x="5610225" y="1449387"/>
            <a:ext cx="733425" cy="762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98" name="Google Shape;2298;p91"/>
          <p:cNvCxnSpPr/>
          <p:nvPr/>
        </p:nvCxnSpPr>
        <p:spPr>
          <a:xfrm>
            <a:off x="5476875" y="2944812"/>
            <a:ext cx="9525" cy="13239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2299" name="Google Shape;2299;p91"/>
          <p:cNvGrpSpPr/>
          <p:nvPr/>
        </p:nvGrpSpPr>
        <p:grpSpPr>
          <a:xfrm>
            <a:off x="4130675" y="3062287"/>
            <a:ext cx="1998662" cy="611187"/>
            <a:chOff x="2800" y="2132"/>
            <a:chExt cx="1259" cy="385"/>
          </a:xfrm>
        </p:grpSpPr>
        <p:sp>
          <p:nvSpPr>
            <p:cNvPr id="2300" name="Google Shape;2300;p91"/>
            <p:cNvSpPr txBox="1"/>
            <p:nvPr/>
          </p:nvSpPr>
          <p:spPr>
            <a:xfrm>
              <a:off x="2838" y="2178"/>
              <a:ext cx="1182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01" name="Google Shape;2301;p91"/>
            <p:cNvSpPr txBox="1"/>
            <p:nvPr/>
          </p:nvSpPr>
          <p:spPr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local DNS server</a:t>
              </a: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 panose="020703090202050204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dns.poly.edu</a:t>
              </a:r>
              <a:endPara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</p:grpSp>
      <p:sp>
        <p:nvSpPr>
          <p:cNvPr id="2302" name="Google Shape;2302;p91"/>
          <p:cNvSpPr txBox="1"/>
          <p:nvPr/>
        </p:nvSpPr>
        <p:spPr>
          <a:xfrm>
            <a:off x="4997450" y="37719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lang="en-US" sz="1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3" name="Google Shape;2303;p91"/>
          <p:cNvSpPr txBox="1"/>
          <p:nvPr/>
        </p:nvSpPr>
        <p:spPr>
          <a:xfrm>
            <a:off x="5540375" y="14382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lang="en-US" sz="1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4" name="Google Shape;2304;p91"/>
          <p:cNvSpPr txBox="1"/>
          <p:nvPr/>
        </p:nvSpPr>
        <p:spPr>
          <a:xfrm>
            <a:off x="5978525" y="16764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lang="en-US" sz="1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5" name="Google Shape;2305;p91"/>
          <p:cNvSpPr txBox="1"/>
          <p:nvPr/>
        </p:nvSpPr>
        <p:spPr>
          <a:xfrm>
            <a:off x="6292850" y="20859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lang="en-US" sz="1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6" name="Google Shape;2306;p91"/>
          <p:cNvSpPr txBox="1"/>
          <p:nvPr/>
        </p:nvSpPr>
        <p:spPr>
          <a:xfrm>
            <a:off x="6323012" y="25733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lang="en-US" sz="1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7" name="Google Shape;2307;p91"/>
          <p:cNvSpPr txBox="1"/>
          <p:nvPr/>
        </p:nvSpPr>
        <p:spPr>
          <a:xfrm>
            <a:off x="6919912" y="36131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r>
            <a:endParaRPr lang="en-US" sz="1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08" name="Google Shape;2308;p91"/>
          <p:cNvGrpSpPr/>
          <p:nvPr/>
        </p:nvGrpSpPr>
        <p:grpSpPr>
          <a:xfrm>
            <a:off x="6351587" y="809625"/>
            <a:ext cx="369887" cy="657225"/>
            <a:chOff x="4180" y="783"/>
            <a:chExt cx="150" cy="307"/>
          </a:xfrm>
        </p:grpSpPr>
        <p:sp>
          <p:nvSpPr>
            <p:cNvPr id="2309" name="Google Shape;2309;p9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10" name="Google Shape;2310;p9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11" name="Google Shape;2311;p9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12" name="Google Shape;2312;p9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313" name="Google Shape;2313;p9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4" name="Google Shape;2314;p9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315" name="Google Shape;2315;p9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16" name="Google Shape;2316;p9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2317" name="Google Shape;2317;p91"/>
          <p:cNvGrpSpPr/>
          <p:nvPr/>
        </p:nvGrpSpPr>
        <p:grpSpPr>
          <a:xfrm>
            <a:off x="7180262" y="2238375"/>
            <a:ext cx="369887" cy="657225"/>
            <a:chOff x="4180" y="783"/>
            <a:chExt cx="150" cy="307"/>
          </a:xfrm>
        </p:grpSpPr>
        <p:sp>
          <p:nvSpPr>
            <p:cNvPr id="2318" name="Google Shape;2318;p9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19" name="Google Shape;2319;p9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20" name="Google Shape;2320;p9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21" name="Google Shape;2321;p9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322" name="Google Shape;2322;p9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3" name="Google Shape;2323;p9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324" name="Google Shape;2324;p9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25" name="Google Shape;2325;p9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2326" name="Google Shape;2326;p91"/>
          <p:cNvGrpSpPr/>
          <p:nvPr/>
        </p:nvGrpSpPr>
        <p:grpSpPr>
          <a:xfrm>
            <a:off x="7161212" y="3857625"/>
            <a:ext cx="369887" cy="657225"/>
            <a:chOff x="4180" y="783"/>
            <a:chExt cx="150" cy="307"/>
          </a:xfrm>
        </p:grpSpPr>
        <p:sp>
          <p:nvSpPr>
            <p:cNvPr id="2327" name="Google Shape;2327;p91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28" name="Google Shape;2328;p91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29" name="Google Shape;2329;p91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30" name="Google Shape;2330;p91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331" name="Google Shape;2331;p91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2" name="Google Shape;2332;p91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333" name="Google Shape;2333;p91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2334" name="Google Shape;2334;p91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2335" name="Google Shape;2335;p91"/>
          <p:cNvSpPr txBox="1"/>
          <p:nvPr/>
        </p:nvSpPr>
        <p:spPr>
          <a:xfrm>
            <a:off x="6243637" y="4429125"/>
            <a:ext cx="26177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authoritative DNS server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dns.cs.umass.edu</a:t>
            </a:r>
            <a:endParaRPr lang="en-US" sz="16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336" name="Google Shape;2336;p91"/>
          <p:cNvSpPr txBox="1"/>
          <p:nvPr/>
        </p:nvSpPr>
        <p:spPr>
          <a:xfrm>
            <a:off x="6292850" y="36433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endParaRPr lang="en-US" sz="1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7" name="Google Shape;2337;p91"/>
          <p:cNvSpPr txBox="1"/>
          <p:nvPr/>
        </p:nvSpPr>
        <p:spPr>
          <a:xfrm>
            <a:off x="5549900" y="379095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</a:t>
            </a:r>
            <a:endParaRPr lang="en-US" sz="1800" b="0" i="0" u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38" name="Google Shape;2338;p91"/>
          <p:cNvCxnSpPr/>
          <p:nvPr/>
        </p:nvCxnSpPr>
        <p:spPr>
          <a:xfrm>
            <a:off x="5619750" y="2714625"/>
            <a:ext cx="1493837" cy="131445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39" name="Google Shape;2339;p91"/>
          <p:cNvCxnSpPr/>
          <p:nvPr/>
        </p:nvCxnSpPr>
        <p:spPr>
          <a:xfrm rot="10800000">
            <a:off x="5580062" y="2830512"/>
            <a:ext cx="1493837" cy="130175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340" name="Google Shape;2340;p91"/>
          <p:cNvSpPr txBox="1"/>
          <p:nvPr/>
        </p:nvSpPr>
        <p:spPr>
          <a:xfrm>
            <a:off x="6551612" y="1852612"/>
            <a:ext cx="20113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TLD DNS server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/>
          <p:nvPr>
            <p:ph type="title" idx="4294967295"/>
          </p:nvPr>
        </p:nvSpPr>
        <p:spPr>
          <a:xfrm>
            <a:off x="542925" y="257175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NONPERSISTENT HTTP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83" name="Google Shape;883;p45"/>
          <p:cNvSpPr txBox="1"/>
          <p:nvPr>
            <p:ph type="body" idx="1"/>
          </p:nvPr>
        </p:nvSpPr>
        <p:spPr>
          <a:xfrm>
            <a:off x="0" y="1114425"/>
            <a:ext cx="83439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Suppose user enters URL </a:t>
            </a:r>
            <a:r>
              <a:rPr lang="en-US" sz="2000" b="0" i="0" u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www.someSchool.edu/someDepartment/home.index</a:t>
            </a:r>
            <a:endParaRPr lang="en-US" sz="2000" b="0" i="0" u="none">
              <a:solidFill>
                <a:schemeClr val="dk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84" name="Google Shape;884;p45"/>
          <p:cNvSpPr txBox="1"/>
          <p:nvPr>
            <p:ph type="body" idx="2"/>
          </p:nvPr>
        </p:nvSpPr>
        <p:spPr>
          <a:xfrm>
            <a:off x="657225" y="2095500"/>
            <a:ext cx="394335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1a</a:t>
            </a:r>
            <a:r>
              <a:rPr lang="en-US" sz="1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HTTP client initiates TCP connection to HTTP server (process) at </a:t>
            </a:r>
            <a:r>
              <a:rPr lang="en-US" sz="1800" b="0" i="0" u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www.someSchool.edu on port </a:t>
            </a: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80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85" name="Google Shape;885;p45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86" name="Google Shape;886;p45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87" name="Google Shape;887;p45"/>
          <p:cNvCxnSpPr/>
          <p:nvPr/>
        </p:nvCxnSpPr>
        <p:spPr>
          <a:xfrm>
            <a:off x="476250" y="2095500"/>
            <a:ext cx="0" cy="449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88" name="Google Shape;888;p45"/>
          <p:cNvSpPr txBox="1"/>
          <p:nvPr/>
        </p:nvSpPr>
        <p:spPr>
          <a:xfrm>
            <a:off x="238125" y="6019800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89" name="Google Shape;889;p45"/>
          <p:cNvSpPr txBox="1"/>
          <p:nvPr/>
        </p:nvSpPr>
        <p:spPr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2.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HTTP</a:t>
            </a: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client sends HTTP </a:t>
            </a:r>
            <a:r>
              <a:rPr lang="en-US" sz="1800" b="0" i="1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request message</a:t>
            </a: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(containing URL) into TCP connection socket. Message indicates that client wants object </a:t>
            </a: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someDepartment/home.index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0" name="Google Shape;890;p45"/>
          <p:cNvSpPr txBox="1"/>
          <p:nvPr/>
        </p:nvSpPr>
        <p:spPr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1b.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HTTP</a:t>
            </a: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server at host </a:t>
            </a: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www.someSchool.edu </a:t>
            </a: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waiting for TCP connection at port 80.  “accepts” connection, notifying client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91" name="Google Shape;891;p45"/>
          <p:cNvSpPr txBox="1"/>
          <p:nvPr/>
        </p:nvSpPr>
        <p:spPr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3.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HTTP</a:t>
            </a: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server receives request message, forms </a:t>
            </a:r>
            <a:r>
              <a:rPr lang="en-US" sz="1800" b="0" i="1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response message</a:t>
            </a: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containing requested object, and sends message into its socket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92" name="Google Shape;892;p45"/>
          <p:cNvCxnSpPr/>
          <p:nvPr/>
        </p:nvCxnSpPr>
        <p:spPr>
          <a:xfrm>
            <a:off x="4048125" y="2647950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93" name="Google Shape;893;p45"/>
          <p:cNvCxnSpPr/>
          <p:nvPr/>
        </p:nvCxnSpPr>
        <p:spPr>
          <a:xfrm>
            <a:off x="3895725" y="4591050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94" name="Google Shape;894;p45"/>
          <p:cNvCxnSpPr/>
          <p:nvPr/>
        </p:nvCxnSpPr>
        <p:spPr>
          <a:xfrm flipH="1">
            <a:off x="3933825" y="5124450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95" name="Google Shape;895;p45"/>
          <p:cNvSpPr txBox="1"/>
          <p:nvPr/>
        </p:nvSpPr>
        <p:spPr>
          <a:xfrm>
            <a:off x="176212" y="5942012"/>
            <a:ext cx="815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endParaRPr lang="en-US" sz="24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896" name="Google Shape;896;p45"/>
          <p:cNvCxnSpPr/>
          <p:nvPr/>
        </p:nvCxnSpPr>
        <p:spPr>
          <a:xfrm flipH="1">
            <a:off x="4019550" y="3162300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97" name="Google Shape;897;p45"/>
          <p:cNvSpPr txBox="1"/>
          <p:nvPr/>
        </p:nvSpPr>
        <p:spPr>
          <a:xfrm>
            <a:off x="7245350" y="968375"/>
            <a:ext cx="189865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(contains text, 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references to 10 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jpeg images)</a:t>
            </a:r>
            <a:endParaRPr lang="en-US"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92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RECURSIVE QUERIES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346" name="Google Shape;2346;p92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347" name="Google Shape;2347;p92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2348" name="Google Shape;2348;p92"/>
          <p:cNvGrpSpPr/>
          <p:nvPr/>
        </p:nvGrpSpPr>
        <p:grpSpPr>
          <a:xfrm>
            <a:off x="3416300" y="790575"/>
            <a:ext cx="5727700" cy="5526087"/>
            <a:chOff x="1499" y="384"/>
            <a:chExt cx="3608" cy="3481"/>
          </a:xfrm>
        </p:grpSpPr>
        <p:pic>
          <p:nvPicPr>
            <p:cNvPr id="2349" name="Google Shape;2349;p9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040" y="2792"/>
              <a:ext cx="525" cy="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0" name="Google Shape;2350;p92"/>
            <p:cNvSpPr txBox="1"/>
            <p:nvPr/>
          </p:nvSpPr>
          <p:spPr>
            <a:xfrm>
              <a:off x="1516" y="3156"/>
              <a:ext cx="1162" cy="3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requesting host</a:t>
              </a: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 panose="020703090202050204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cis.poly.edu</a:t>
              </a:r>
              <a:endPara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  <p:sp>
          <p:nvSpPr>
            <p:cNvPr id="2351" name="Google Shape;2351;p92"/>
            <p:cNvSpPr txBox="1"/>
            <p:nvPr/>
          </p:nvSpPr>
          <p:spPr>
            <a:xfrm>
              <a:off x="2981" y="3653"/>
              <a:ext cx="1425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 panose="020703090202050204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gaia.cs.umass.edu</a:t>
              </a:r>
              <a:endPara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  <p:pic>
          <p:nvPicPr>
            <p:cNvPr id="2352" name="Google Shape;2352;p9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378" y="3296"/>
              <a:ext cx="525" cy="4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53" name="Google Shape;2353;p92"/>
            <p:cNvGrpSpPr/>
            <p:nvPr/>
          </p:nvGrpSpPr>
          <p:grpSpPr>
            <a:xfrm>
              <a:off x="2196" y="1485"/>
              <a:ext cx="233" cy="414"/>
              <a:chOff x="4180" y="783"/>
              <a:chExt cx="150" cy="307"/>
            </a:xfrm>
          </p:grpSpPr>
          <p:sp>
            <p:nvSpPr>
              <p:cNvPr id="2354" name="Google Shape;2354;p9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55" name="Google Shape;2355;p9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56" name="Google Shape;2356;p9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57" name="Google Shape;2357;p9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2358" name="Google Shape;2358;p9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59" name="Google Shape;2359;p9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360" name="Google Shape;2360;p9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61" name="Google Shape;2361;p9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sp>
          <p:nvSpPr>
            <p:cNvPr id="2362" name="Google Shape;2362;p92"/>
            <p:cNvSpPr txBox="1"/>
            <p:nvPr/>
          </p:nvSpPr>
          <p:spPr>
            <a:xfrm>
              <a:off x="2545" y="384"/>
              <a:ext cx="126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root DNS server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363" name="Google Shape;2363;p92"/>
            <p:cNvCxnSpPr/>
            <p:nvPr/>
          </p:nvCxnSpPr>
          <p:spPr>
            <a:xfrm rot="10800000">
              <a:off x="2227" y="1918"/>
              <a:ext cx="0" cy="82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364" name="Google Shape;2364;p92"/>
            <p:cNvCxnSpPr/>
            <p:nvPr/>
          </p:nvCxnSpPr>
          <p:spPr>
            <a:xfrm rot="10800000" flipH="1">
              <a:off x="2299" y="850"/>
              <a:ext cx="576" cy="612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365" name="Google Shape;2365;p92"/>
            <p:cNvCxnSpPr/>
            <p:nvPr/>
          </p:nvCxnSpPr>
          <p:spPr>
            <a:xfrm>
              <a:off x="2347" y="1936"/>
              <a:ext cx="6" cy="83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grpSp>
          <p:nvGrpSpPr>
            <p:cNvPr id="2366" name="Google Shape;2366;p92"/>
            <p:cNvGrpSpPr/>
            <p:nvPr/>
          </p:nvGrpSpPr>
          <p:grpSpPr>
            <a:xfrm>
              <a:off x="1499" y="2010"/>
              <a:ext cx="1259" cy="385"/>
              <a:chOff x="2800" y="2132"/>
              <a:chExt cx="1259" cy="385"/>
            </a:xfrm>
          </p:grpSpPr>
          <p:sp>
            <p:nvSpPr>
              <p:cNvPr id="2367" name="Google Shape;2367;p92"/>
              <p:cNvSpPr txBox="1"/>
              <p:nvPr/>
            </p:nvSpPr>
            <p:spPr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68" name="Google Shape;2368;p92"/>
              <p:cNvSpPr txBox="1"/>
              <p:nvPr/>
            </p:nvSpPr>
            <p:spPr>
              <a:xfrm>
                <a:off x="2800" y="2132"/>
                <a:ext cx="1259" cy="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 panose="030F0702030302020204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local DNS server</a:t>
                </a:r>
                <a:endParaRPr sz="24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urier New" panose="02070309020205020404"/>
                  <a:buNone/>
                </a:pPr>
                <a:r>
                  <a:rPr lang="en-US" sz="1600" b="1" i="0" u="none">
                    <a:solidFill>
                      <a:schemeClr val="dk1"/>
                    </a:solidFill>
                    <a:latin typeface="Courier New" panose="02070309020205020404"/>
                    <a:ea typeface="Courier New" panose="02070309020205020404"/>
                    <a:cs typeface="Courier New" panose="02070309020205020404"/>
                    <a:sym typeface="Courier New" panose="02070309020205020404"/>
                  </a:rPr>
                  <a:t>dns.poly.edu</a:t>
                </a:r>
                <a:endParaRPr lang="en-US" sz="16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endParaRPr>
              </a:p>
            </p:txBody>
          </p:sp>
        </p:grpSp>
        <p:sp>
          <p:nvSpPr>
            <p:cNvPr id="2369" name="Google Shape;2369;p92"/>
            <p:cNvSpPr txBox="1"/>
            <p:nvPr/>
          </p:nvSpPr>
          <p:spPr>
            <a:xfrm>
              <a:off x="2045" y="245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</a:t>
              </a:r>
              <a:endPara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0" name="Google Shape;2370;p92"/>
            <p:cNvSpPr txBox="1"/>
            <p:nvPr/>
          </p:nvSpPr>
          <p:spPr>
            <a:xfrm>
              <a:off x="2387" y="9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</a:t>
              </a:r>
              <a:endPara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1" name="Google Shape;2371;p92"/>
            <p:cNvSpPr txBox="1"/>
            <p:nvPr/>
          </p:nvSpPr>
          <p:spPr>
            <a:xfrm>
              <a:off x="3600" y="211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</a:t>
              </a:r>
              <a:endPara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2" name="Google Shape;2372;p92"/>
            <p:cNvSpPr txBox="1"/>
            <p:nvPr/>
          </p:nvSpPr>
          <p:spPr>
            <a:xfrm>
              <a:off x="3312" y="216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</a:t>
              </a:r>
              <a:endPara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3" name="Google Shape;2373;p92"/>
            <p:cNvSpPr txBox="1"/>
            <p:nvPr/>
          </p:nvSpPr>
          <p:spPr>
            <a:xfrm>
              <a:off x="3120" y="129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6</a:t>
              </a:r>
              <a:endPara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2374" name="Google Shape;2374;p92"/>
            <p:cNvGrpSpPr/>
            <p:nvPr/>
          </p:nvGrpSpPr>
          <p:grpSpPr>
            <a:xfrm>
              <a:off x="2898" y="591"/>
              <a:ext cx="233" cy="414"/>
              <a:chOff x="4180" y="783"/>
              <a:chExt cx="150" cy="307"/>
            </a:xfrm>
          </p:grpSpPr>
          <p:sp>
            <p:nvSpPr>
              <p:cNvPr id="2375" name="Google Shape;2375;p9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76" name="Google Shape;2376;p9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77" name="Google Shape;2377;p9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78" name="Google Shape;2378;p9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2379" name="Google Shape;2379;p9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80" name="Google Shape;2380;p9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381" name="Google Shape;2381;p9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82" name="Google Shape;2382;p9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2383" name="Google Shape;2383;p92"/>
            <p:cNvGrpSpPr/>
            <p:nvPr/>
          </p:nvGrpSpPr>
          <p:grpSpPr>
            <a:xfrm>
              <a:off x="3420" y="1491"/>
              <a:ext cx="233" cy="414"/>
              <a:chOff x="4180" y="783"/>
              <a:chExt cx="150" cy="307"/>
            </a:xfrm>
          </p:grpSpPr>
          <p:sp>
            <p:nvSpPr>
              <p:cNvPr id="2384" name="Google Shape;2384;p9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85" name="Google Shape;2385;p9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86" name="Google Shape;2386;p9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87" name="Google Shape;2387;p9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2388" name="Google Shape;2388;p9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89" name="Google Shape;2389;p9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390" name="Google Shape;2390;p9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91" name="Google Shape;2391;p9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2392" name="Google Shape;2392;p92"/>
            <p:cNvGrpSpPr/>
            <p:nvPr/>
          </p:nvGrpSpPr>
          <p:grpSpPr>
            <a:xfrm>
              <a:off x="3408" y="2511"/>
              <a:ext cx="233" cy="414"/>
              <a:chOff x="4180" y="783"/>
              <a:chExt cx="150" cy="307"/>
            </a:xfrm>
          </p:grpSpPr>
          <p:sp>
            <p:nvSpPr>
              <p:cNvPr id="2393" name="Google Shape;2393;p9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94" name="Google Shape;2394;p9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95" name="Google Shape;2395;p9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396" name="Google Shape;2396;p9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2397" name="Google Shape;2397;p9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98" name="Google Shape;2398;p9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399" name="Google Shape;2399;p9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2400" name="Google Shape;2400;p9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sp>
          <p:nvSpPr>
            <p:cNvPr id="2401" name="Google Shape;2401;p92"/>
            <p:cNvSpPr txBox="1"/>
            <p:nvPr/>
          </p:nvSpPr>
          <p:spPr>
            <a:xfrm>
              <a:off x="2830" y="2871"/>
              <a:ext cx="164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 panose="030F07020303020202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authoritative DNS server</a:t>
              </a: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urier New" panose="02070309020205020404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dns.cs.umass.edu</a:t>
              </a:r>
              <a:endParaRPr lang="en-US" sz="16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  <p:sp>
          <p:nvSpPr>
            <p:cNvPr id="2402" name="Google Shape;2402;p92"/>
            <p:cNvSpPr txBox="1"/>
            <p:nvPr/>
          </p:nvSpPr>
          <p:spPr>
            <a:xfrm>
              <a:off x="2592" y="134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7</a:t>
              </a:r>
              <a:endPara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3" name="Google Shape;2403;p92"/>
            <p:cNvSpPr txBox="1"/>
            <p:nvPr/>
          </p:nvSpPr>
          <p:spPr>
            <a:xfrm>
              <a:off x="2393" y="24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8</a:t>
              </a:r>
              <a:endPara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404" name="Google Shape;2404;p92"/>
            <p:cNvCxnSpPr/>
            <p:nvPr/>
          </p:nvCxnSpPr>
          <p:spPr>
            <a:xfrm>
              <a:off x="3120" y="768"/>
              <a:ext cx="432" cy="72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405" name="Google Shape;2405;p92"/>
            <p:cNvSpPr txBox="1"/>
            <p:nvPr/>
          </p:nvSpPr>
          <p:spPr>
            <a:xfrm>
              <a:off x="3840" y="1536"/>
              <a:ext cx="1267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TLD DNS server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2406" name="Google Shape;2406;p92"/>
            <p:cNvCxnSpPr/>
            <p:nvPr/>
          </p:nvCxnSpPr>
          <p:spPr>
            <a:xfrm>
              <a:off x="3600" y="1872"/>
              <a:ext cx="0" cy="62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07" name="Google Shape;2407;p92"/>
            <p:cNvCxnSpPr/>
            <p:nvPr/>
          </p:nvCxnSpPr>
          <p:spPr>
            <a:xfrm rot="10800000">
              <a:off x="3504" y="1920"/>
              <a:ext cx="0" cy="57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08" name="Google Shape;2408;p92"/>
            <p:cNvCxnSpPr/>
            <p:nvPr/>
          </p:nvCxnSpPr>
          <p:spPr>
            <a:xfrm rot="10800000">
              <a:off x="3072" y="1008"/>
              <a:ext cx="336" cy="57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409" name="Google Shape;2409;p92"/>
            <p:cNvSpPr txBox="1"/>
            <p:nvPr/>
          </p:nvSpPr>
          <p:spPr>
            <a:xfrm>
              <a:off x="3408" y="100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</a:t>
              </a:r>
              <a:endParaRPr lang="en-US" sz="1800" b="0" i="0" u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410" name="Google Shape;2410;p92"/>
            <p:cNvCxnSpPr/>
            <p:nvPr/>
          </p:nvCxnSpPr>
          <p:spPr>
            <a:xfrm flipH="1">
              <a:off x="2448" y="1008"/>
              <a:ext cx="480" cy="52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411" name="Google Shape;2411;p92"/>
          <p:cNvSpPr txBox="1"/>
          <p:nvPr/>
        </p:nvSpPr>
        <p:spPr>
          <a:xfrm>
            <a:off x="471487" y="1574800"/>
            <a:ext cx="316230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 panose="030F0702030302020204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recursive query:</a:t>
            </a:r>
            <a:endParaRPr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puts burden of name resolution on contacted name server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heavy load?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93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DNS: CACHING AND UPDATING RECORDS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17" name="Google Shape;2417;p93"/>
          <p:cNvSpPr txBox="1"/>
          <p:nvPr>
            <p:ph type="body" idx="1"/>
          </p:nvPr>
        </p:nvSpPr>
        <p:spPr>
          <a:xfrm>
            <a:off x="619125" y="1438275"/>
            <a:ext cx="7515225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once (any) name server learns mapping, it </a:t>
            </a:r>
            <a:r>
              <a:rPr lang="en-US" sz="2400" b="0" i="1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caches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mapping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cache entries timeout (disappear) after some time</a:t>
            </a:r>
            <a:endParaRPr lang="en-US" sz="24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TLD servers typically cached in local name servers</a:t>
            </a:r>
            <a:endParaRPr lang="en-US" sz="24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Thus root name servers not often visited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update/notify mechanisms under design by IETF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RFC 2136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"/>
            </a:pPr>
            <a:r>
              <a:rPr lang="en-US"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http://www.ietf.org/html.charters/dnsind-charter.html</a:t>
            </a:r>
            <a:endParaRPr lang="en-US" sz="18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8" name="Google Shape;2418;p93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19" name="Google Shape;2419;p93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94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DNS RECORDS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25" name="Google Shape;2425;p94"/>
          <p:cNvSpPr txBox="1"/>
          <p:nvPr>
            <p:ph type="body" idx="1"/>
          </p:nvPr>
        </p:nvSpPr>
        <p:spPr>
          <a:xfrm>
            <a:off x="542925" y="1343025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DNS: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distributed db storing resource records </a:t>
            </a: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(RR)</a:t>
            </a:r>
            <a:endParaRPr lang="en-US"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26" name="Google Shape;2426;p94"/>
          <p:cNvSpPr txBox="1"/>
          <p:nvPr>
            <p:ph type="body" idx="2"/>
          </p:nvPr>
        </p:nvSpPr>
        <p:spPr>
          <a:xfrm>
            <a:off x="523875" y="3895725"/>
            <a:ext cx="40005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Type=NS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domain (e.g. foo.com)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value</a:t>
            </a: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hostname of authoritative name server for this domain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27" name="Google Shape;2427;p94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28" name="Google Shape;2428;p94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2429" name="Google Shape;2429;p94"/>
          <p:cNvGrpSpPr/>
          <p:nvPr/>
        </p:nvGrpSpPr>
        <p:grpSpPr>
          <a:xfrm>
            <a:off x="1795462" y="1895475"/>
            <a:ext cx="5364162" cy="571500"/>
            <a:chOff x="1407" y="1206"/>
            <a:chExt cx="3379" cy="360"/>
          </a:xfrm>
        </p:grpSpPr>
        <p:sp>
          <p:nvSpPr>
            <p:cNvPr id="2430" name="Google Shape;2430;p94"/>
            <p:cNvSpPr txBox="1"/>
            <p:nvPr/>
          </p:nvSpPr>
          <p:spPr>
            <a:xfrm>
              <a:off x="1407" y="1214"/>
              <a:ext cx="337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RR format: </a:t>
              </a:r>
              <a:r>
                <a:rPr lang="en-US" sz="1800" b="1" i="0" u="none">
                  <a:solidFill>
                    <a:schemeClr val="dk1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rPr>
                <a:t>(name, value, type, ttl)</a:t>
              </a:r>
              <a:endParaRPr lang="en-US" sz="18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endParaRPr>
            </a:p>
          </p:txBody>
        </p:sp>
        <p:sp>
          <p:nvSpPr>
            <p:cNvPr id="2431" name="Google Shape;2431;p94"/>
            <p:cNvSpPr txBox="1"/>
            <p:nvPr/>
          </p:nvSpPr>
          <p:spPr>
            <a:xfrm>
              <a:off x="1458" y="1206"/>
              <a:ext cx="3318" cy="36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2432" name="Google Shape;2432;p94"/>
          <p:cNvSpPr txBox="1"/>
          <p:nvPr/>
        </p:nvSpPr>
        <p:spPr>
          <a:xfrm>
            <a:off x="523875" y="2657475"/>
            <a:ext cx="381000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Type=A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is hostname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is IP address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33" name="Google Shape;2433;p94"/>
          <p:cNvSpPr txBox="1"/>
          <p:nvPr/>
        </p:nvSpPr>
        <p:spPr>
          <a:xfrm>
            <a:off x="4217987" y="2697162"/>
            <a:ext cx="451485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Type=CNAME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is alias name for some “canonical” (the real) name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www.ibm.com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 really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servereast.backup2.ibm.com</a:t>
            </a:r>
            <a:endParaRPr lang="en-US" sz="180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is canonical name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34" name="Google Shape;2434;p94"/>
          <p:cNvSpPr txBox="1"/>
          <p:nvPr/>
        </p:nvSpPr>
        <p:spPr>
          <a:xfrm>
            <a:off x="4252912" y="5032375"/>
            <a:ext cx="4408487" cy="130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Type=MX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value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is name of mailserver associated with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name</a:t>
            </a:r>
            <a:endParaRPr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95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DNS PROTOCOL, MESSAGES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40" name="Google Shape;2440;p95"/>
          <p:cNvSpPr txBox="1"/>
          <p:nvPr>
            <p:ph type="body" idx="1"/>
          </p:nvPr>
        </p:nvSpPr>
        <p:spPr>
          <a:xfrm>
            <a:off x="542925" y="1343025"/>
            <a:ext cx="782002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 b="0" i="0" u="sng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DNS protocol :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400" b="0" i="1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query</a:t>
            </a: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lang="en-US" sz="2400" b="0" i="1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reply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messages, both with same </a:t>
            </a:r>
            <a:r>
              <a:rPr lang="en-US" sz="2400" b="0" i="1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message format</a:t>
            </a:r>
            <a:endParaRPr lang="en-US" sz="2400" b="0" i="1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41" name="Google Shape;2441;p95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42" name="Google Shape;2442;p95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43" name="Google Shape;2443;p95"/>
          <p:cNvSpPr txBox="1"/>
          <p:nvPr/>
        </p:nvSpPr>
        <p:spPr>
          <a:xfrm>
            <a:off x="533400" y="2352675"/>
            <a:ext cx="3575050" cy="383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msg header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identification: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16 bit # for query, reply to query uses same #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 panose="020B0604020202020204"/>
              <a:buChar char="r"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flags:</a:t>
            </a:r>
            <a:endParaRPr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query or reply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recursion desired 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recursion available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reply is authoritative</a:t>
            </a:r>
            <a:endParaRPr lang="en-US"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2444" name="Google Shape;2444;p95" descr="DNSmessag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81475" y="2090737"/>
            <a:ext cx="5132387" cy="416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96"/>
          <p:cNvSpPr txBox="1"/>
          <p:nvPr>
            <p:ph type="title" idx="4294967295"/>
          </p:nvPr>
        </p:nvSpPr>
        <p:spPr>
          <a:xfrm>
            <a:off x="301752" y="45720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DNS PROTOCOL, MESSAGES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50" name="Google Shape;2450;p96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51" name="Google Shape;2451;p96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2452" name="Google Shape;2452;p96" descr="DNSmessag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403725" y="1509712"/>
            <a:ext cx="43878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3" name="Google Shape;2453;p96"/>
          <p:cNvSpPr txBox="1"/>
          <p:nvPr/>
        </p:nvSpPr>
        <p:spPr>
          <a:xfrm>
            <a:off x="942975" y="1830387"/>
            <a:ext cx="2286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Name, type fields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for a query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54" name="Google Shape;2454;p96"/>
          <p:cNvSpPr txBox="1"/>
          <p:nvPr/>
        </p:nvSpPr>
        <p:spPr>
          <a:xfrm>
            <a:off x="1063625" y="2830512"/>
            <a:ext cx="21685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RRs in response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 query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55" name="Google Shape;2455;p96"/>
          <p:cNvSpPr txBox="1"/>
          <p:nvPr/>
        </p:nvSpPr>
        <p:spPr>
          <a:xfrm>
            <a:off x="522287" y="3716337"/>
            <a:ext cx="27130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records for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authoritative servers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56" name="Google Shape;2456;p96"/>
          <p:cNvSpPr txBox="1"/>
          <p:nvPr/>
        </p:nvSpPr>
        <p:spPr>
          <a:xfrm>
            <a:off x="458787" y="4668837"/>
            <a:ext cx="27638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additional “helpful”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info that may be used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2457" name="Google Shape;2457;p96"/>
          <p:cNvCxnSpPr/>
          <p:nvPr/>
        </p:nvCxnSpPr>
        <p:spPr>
          <a:xfrm>
            <a:off x="3152775" y="2171700"/>
            <a:ext cx="1447800" cy="80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458" name="Google Shape;2458;p96"/>
          <p:cNvCxnSpPr/>
          <p:nvPr/>
        </p:nvCxnSpPr>
        <p:spPr>
          <a:xfrm>
            <a:off x="3152775" y="3200400"/>
            <a:ext cx="1514475" cy="3714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459" name="Google Shape;2459;p96"/>
          <p:cNvCxnSpPr/>
          <p:nvPr/>
        </p:nvCxnSpPr>
        <p:spPr>
          <a:xfrm>
            <a:off x="3181350" y="4076700"/>
            <a:ext cx="1447800" cy="1333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460" name="Google Shape;2460;p96"/>
          <p:cNvCxnSpPr/>
          <p:nvPr/>
        </p:nvCxnSpPr>
        <p:spPr>
          <a:xfrm rot="10800000" flipH="1">
            <a:off x="3190875" y="4743450"/>
            <a:ext cx="1438275" cy="2762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97"/>
          <p:cNvSpPr txBox="1"/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INSERTING RECORDS INTO DNS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66" name="Google Shape;2466;p97"/>
          <p:cNvSpPr txBox="1"/>
          <p:nvPr>
            <p:ph type="body" idx="1"/>
          </p:nvPr>
        </p:nvSpPr>
        <p:spPr>
          <a:xfrm>
            <a:off x="533400" y="1600200"/>
            <a:ext cx="810736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just created startup “Network Utopia”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Register name networkuptopia.com at a </a:t>
            </a: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registrar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(e.g., Network Solutions)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provide registrar with names and IP addresses of your authoritative name server (primary and secondary)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Registrar inserts two RRs into the com TLD server:</a:t>
            </a:r>
            <a:b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(networkutopia.com, dns1.networkutopia.com, NS)</a:t>
            </a:r>
            <a:endParaRPr lang="en-US" sz="2000" b="0" i="0" u="none" strike="noStrike" cap="none">
              <a:solidFill>
                <a:schemeClr val="accent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(dns1.networkutopia.com, 212.212.212.1, A)</a:t>
            </a:r>
            <a:br>
              <a:rPr lang="en-US" sz="2000" b="0" i="0" u="none" strike="noStrike" cap="none">
                <a:solidFill>
                  <a:schemeClr val="accent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</a:br>
            <a:endParaRPr lang="en-US" sz="2000" b="0" i="0" u="none" strike="noStrike" cap="none">
              <a:solidFill>
                <a:schemeClr val="accent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Put in authoritative server Type A record for www.networkuptopia.com and Type MX record for networkutopia.com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people get the IP address of your Web site?</a:t>
            </a:r>
            <a:endParaRPr lang="en-US"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400" b="0" i="0" u="non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67" name="Google Shape;2467;p97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68" name="Google Shape;2468;p97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98"/>
          <p:cNvSpPr txBox="1"/>
          <p:nvPr>
            <p:ph type="ctrTitle" idx="4294967295"/>
          </p:nvPr>
        </p:nvSpPr>
        <p:spPr>
          <a:xfrm>
            <a:off x="354875" y="2893982"/>
            <a:ext cx="845820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THANK YOU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474" name="Google Shape;2474;p98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475" name="Google Shape;2475;p98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6"/>
          <p:cNvSpPr txBox="1"/>
          <p:nvPr>
            <p:ph type="title" idx="4294967295"/>
          </p:nvPr>
        </p:nvSpPr>
        <p:spPr>
          <a:xfrm>
            <a:off x="542925" y="257175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NONPERSISTENT HTTP (CONT.)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03" name="Google Shape;903;p46"/>
          <p:cNvSpPr txBox="1"/>
          <p:nvPr>
            <p:ph type="body" idx="1"/>
          </p:nvPr>
        </p:nvSpPr>
        <p:spPr>
          <a:xfrm>
            <a:off x="1095375" y="2047875"/>
            <a:ext cx="381000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r>
              <a:rPr lang="en-US" sz="18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8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HTTP client receives response message containing html file, displays html.  Parsing html file, finds 10 referenced jpeg  objects</a:t>
            </a:r>
            <a:endParaRPr lang="en-US" sz="18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4" name="Google Shape;904;p46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05" name="Google Shape;905;p46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06" name="Google Shape;906;p46"/>
          <p:cNvSpPr txBox="1"/>
          <p:nvPr/>
        </p:nvSpPr>
        <p:spPr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6.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Steps 1-4 repeated for each of 10 jpeg objects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07" name="Google Shape;907;p46"/>
          <p:cNvSpPr txBox="1"/>
          <p:nvPr/>
        </p:nvSpPr>
        <p:spPr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4.</a:t>
            </a: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HTTP</a:t>
            </a: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server closes TCP connection. 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908" name="Google Shape;908;p46"/>
          <p:cNvCxnSpPr/>
          <p:nvPr/>
        </p:nvCxnSpPr>
        <p:spPr>
          <a:xfrm>
            <a:off x="542925" y="1519237"/>
            <a:ext cx="0" cy="257175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09" name="Google Shape;909;p46"/>
          <p:cNvSpPr txBox="1"/>
          <p:nvPr/>
        </p:nvSpPr>
        <p:spPr>
          <a:xfrm>
            <a:off x="304800" y="3519487"/>
            <a:ext cx="3429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10" name="Google Shape;910;p46"/>
          <p:cNvSpPr txBox="1"/>
          <p:nvPr/>
        </p:nvSpPr>
        <p:spPr>
          <a:xfrm>
            <a:off x="149225" y="3382962"/>
            <a:ext cx="815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time</a:t>
            </a:r>
            <a:endParaRPr lang="en-US" sz="24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911" name="Google Shape;911;p46"/>
          <p:cNvCxnSpPr/>
          <p:nvPr/>
        </p:nvCxnSpPr>
        <p:spPr>
          <a:xfrm flipH="1">
            <a:off x="3762375" y="1449387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7"/>
          <p:cNvSpPr txBox="1"/>
          <p:nvPr>
            <p:ph type="title" idx="4294967295"/>
          </p:nvPr>
        </p:nvSpPr>
        <p:spPr>
          <a:xfrm>
            <a:off x="533400" y="0"/>
            <a:ext cx="82232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NON-PERSISTENT HTTP: RESPONSE TIME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17" name="Google Shape;917;p47"/>
          <p:cNvSpPr txBox="1"/>
          <p:nvPr>
            <p:ph type="body" idx="1"/>
          </p:nvPr>
        </p:nvSpPr>
        <p:spPr>
          <a:xfrm>
            <a:off x="533400" y="1258887"/>
            <a:ext cx="409098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Definition of RTT:</a:t>
            </a: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time to send a small packet to travel from client to server and back.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 time: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one RTT to initiate TCP connection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one RTT for HTTP request and first few bytes of HTTP response to return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file transmission time</a:t>
            </a:r>
            <a:endParaRPr lang="en-US"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total = 2RTT+transmit time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8" name="Google Shape;918;p47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19" name="Google Shape;919;p47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920" name="Google Shape;920;p47"/>
          <p:cNvGrpSpPr/>
          <p:nvPr/>
        </p:nvGrpSpPr>
        <p:grpSpPr>
          <a:xfrm>
            <a:off x="4584700" y="1260475"/>
            <a:ext cx="4225925" cy="4413250"/>
            <a:chOff x="2888" y="794"/>
            <a:chExt cx="2662" cy="2780"/>
          </a:xfrm>
        </p:grpSpPr>
        <p:pic>
          <p:nvPicPr>
            <p:cNvPr id="921" name="Google Shape;921;p47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587" y="1049"/>
              <a:ext cx="474" cy="3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2" name="Google Shape;922;p47"/>
            <p:cNvGrpSpPr/>
            <p:nvPr/>
          </p:nvGrpSpPr>
          <p:grpSpPr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923" name="Google Shape;923;p47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924" name="Google Shape;924;p47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925" name="Google Shape;925;p47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926" name="Google Shape;926;p47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cxnSp>
            <p:nvCxnSpPr>
              <p:cNvPr id="927" name="Google Shape;927;p47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47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929" name="Google Shape;929;p47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  <p:sp>
            <p:nvSpPr>
              <p:cNvPr id="930" name="Google Shape;930;p47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cxnSp>
          <p:nvCxnSpPr>
            <p:cNvPr id="931" name="Google Shape;931;p47"/>
            <p:cNvCxnSpPr/>
            <p:nvPr/>
          </p:nvCxnSpPr>
          <p:spPr>
            <a:xfrm>
              <a:off x="3846" y="1569"/>
              <a:ext cx="0" cy="1784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32" name="Google Shape;932;p47"/>
            <p:cNvCxnSpPr/>
            <p:nvPr/>
          </p:nvCxnSpPr>
          <p:spPr>
            <a:xfrm>
              <a:off x="4911" y="1565"/>
              <a:ext cx="0" cy="1815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33" name="Google Shape;933;p47"/>
            <p:cNvCxnSpPr/>
            <p:nvPr/>
          </p:nvCxnSpPr>
          <p:spPr>
            <a:xfrm>
              <a:off x="3855" y="1715"/>
              <a:ext cx="1061" cy="24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34" name="Google Shape;934;p47"/>
            <p:cNvCxnSpPr/>
            <p:nvPr/>
          </p:nvCxnSpPr>
          <p:spPr>
            <a:xfrm flipH="1">
              <a:off x="3846" y="1991"/>
              <a:ext cx="1054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35" name="Google Shape;935;p47"/>
            <p:cNvCxnSpPr/>
            <p:nvPr/>
          </p:nvCxnSpPr>
          <p:spPr>
            <a:xfrm>
              <a:off x="3851" y="2311"/>
              <a:ext cx="1061" cy="24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36" name="Google Shape;936;p47"/>
            <p:cNvCxnSpPr/>
            <p:nvPr/>
          </p:nvCxnSpPr>
          <p:spPr>
            <a:xfrm flipH="1">
              <a:off x="3861" y="2615"/>
              <a:ext cx="1054" cy="239"/>
            </a:xfrm>
            <a:prstGeom prst="straightConnector1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37" name="Google Shape;937;p47"/>
            <p:cNvSpPr/>
            <p:nvPr/>
          </p:nvSpPr>
          <p:spPr>
            <a:xfrm>
              <a:off x="4961" y="2562"/>
              <a:ext cx="47" cy="11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938" name="Google Shape;938;p47"/>
            <p:cNvSpPr txBox="1"/>
            <p:nvPr/>
          </p:nvSpPr>
          <p:spPr>
            <a:xfrm>
              <a:off x="4980" y="2369"/>
              <a:ext cx="570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time to 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transmit 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file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939" name="Google Shape;939;p47"/>
            <p:cNvCxnSpPr/>
            <p:nvPr/>
          </p:nvCxnSpPr>
          <p:spPr>
            <a:xfrm>
              <a:off x="3600" y="1699"/>
              <a:ext cx="246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40" name="Google Shape;940;p47"/>
            <p:cNvSpPr txBox="1"/>
            <p:nvPr/>
          </p:nvSpPr>
          <p:spPr>
            <a:xfrm>
              <a:off x="2888" y="1516"/>
              <a:ext cx="740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initiate TCP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connection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685" y="1731"/>
              <a:ext cx="81" cy="5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942" name="Google Shape;942;p47"/>
            <p:cNvSpPr txBox="1"/>
            <p:nvPr/>
          </p:nvSpPr>
          <p:spPr>
            <a:xfrm>
              <a:off x="3381" y="1862"/>
              <a:ext cx="35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RTT</a:t>
              </a:r>
              <a:endPara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943" name="Google Shape;943;p47"/>
            <p:cNvCxnSpPr/>
            <p:nvPr/>
          </p:nvCxnSpPr>
          <p:spPr>
            <a:xfrm>
              <a:off x="3631" y="2269"/>
              <a:ext cx="22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44" name="Google Shape;944;p47"/>
            <p:cNvSpPr txBox="1"/>
            <p:nvPr/>
          </p:nvSpPr>
          <p:spPr>
            <a:xfrm>
              <a:off x="3158" y="2078"/>
              <a:ext cx="487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request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file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689" y="2304"/>
              <a:ext cx="81" cy="5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946" name="Google Shape;946;p47"/>
            <p:cNvSpPr txBox="1"/>
            <p:nvPr/>
          </p:nvSpPr>
          <p:spPr>
            <a:xfrm>
              <a:off x="3393" y="2443"/>
              <a:ext cx="35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RTT</a:t>
              </a:r>
              <a:endPara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947" name="Google Shape;947;p47"/>
            <p:cNvCxnSpPr/>
            <p:nvPr/>
          </p:nvCxnSpPr>
          <p:spPr>
            <a:xfrm flipH="1">
              <a:off x="3638" y="2892"/>
              <a:ext cx="216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948" name="Google Shape;948;p47"/>
            <p:cNvSpPr txBox="1"/>
            <p:nvPr/>
          </p:nvSpPr>
          <p:spPr>
            <a:xfrm>
              <a:off x="3296" y="2794"/>
              <a:ext cx="551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file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rgbClr val="FF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received</a:t>
              </a:r>
              <a:endParaRPr lang="en-US" sz="1600" b="0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49" name="Google Shape;949;p47"/>
            <p:cNvSpPr txBox="1"/>
            <p:nvPr/>
          </p:nvSpPr>
          <p:spPr>
            <a:xfrm>
              <a:off x="3704" y="3362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time</a:t>
              </a:r>
              <a:endPara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50" name="Google Shape;950;p47"/>
            <p:cNvSpPr txBox="1"/>
            <p:nvPr/>
          </p:nvSpPr>
          <p:spPr>
            <a:xfrm>
              <a:off x="4761" y="3351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 panose="02020603050405020304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time</a:t>
              </a:r>
              <a:endPara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8"/>
          <p:cNvSpPr txBox="1"/>
          <p:nvPr>
            <p:ph type="title" idx="4294967295"/>
          </p:nvPr>
        </p:nvSpPr>
        <p:spPr>
          <a:xfrm>
            <a:off x="452438" y="173038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 Medium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PERSISTENT HTTP</a:t>
            </a:r>
            <a:endParaRPr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56" name="Google Shape;956;p48"/>
          <p:cNvSpPr txBox="1"/>
          <p:nvPr>
            <p:ph type="body" idx="1"/>
          </p:nvPr>
        </p:nvSpPr>
        <p:spPr>
          <a:xfrm>
            <a:off x="434975" y="1414462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Nonpersistent HTTP issues: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requires 2 RTTs per object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OS overhead for </a:t>
            </a:r>
            <a:r>
              <a:rPr lang="en-US" sz="2000" b="0" i="1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each</a:t>
            </a: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TCP connection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browsers often open parallel TCP connections to fetch referenced objects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Persistent  HTTP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 leaves connection open after sending response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subsequent HTTP messages  between same client/server sent over open connection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7" name="Google Shape;957;p48"/>
          <p:cNvSpPr txBox="1"/>
          <p:nvPr>
            <p:ph type="body" idx="2"/>
          </p:nvPr>
        </p:nvSpPr>
        <p:spPr>
          <a:xfrm>
            <a:off x="5068887" y="139223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Persistent </a:t>
            </a:r>
            <a:r>
              <a:rPr lang="en-US" sz="2000" b="1" i="1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without</a:t>
            </a: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pipelining: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issues new request only when previous response has been received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one RTT for each referenced object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Persistent </a:t>
            </a:r>
            <a:r>
              <a:rPr lang="en-US" sz="2000" b="1" i="1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</a:t>
            </a:r>
            <a:r>
              <a:rPr lang="en-US" sz="2000" b="0" i="0" u="sng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pipelining:</a:t>
            </a: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default in HTTP/1.1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 sends requests as soon as it encounters a referenced object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little as one RTT for all the referenced objects</a:t>
            </a:r>
            <a:endParaRPr lang="en-US"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20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8" name="Google Shape;958;p48"/>
          <p:cNvSpPr txBox="1"/>
          <p:nvPr/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59" name="Google Shape;959;p48"/>
          <p:cNvSpPr txBox="1"/>
          <p:nvPr/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960" name="Google Shape;960;p48"/>
          <p:cNvGrpSpPr/>
          <p:nvPr/>
        </p:nvGrpSpPr>
        <p:grpSpPr>
          <a:xfrm>
            <a:off x="2644775" y="1609725"/>
            <a:ext cx="2398712" cy="4097337"/>
            <a:chOff x="1666" y="1014"/>
            <a:chExt cx="1511" cy="2581"/>
          </a:xfrm>
        </p:grpSpPr>
        <p:sp>
          <p:nvSpPr>
            <p:cNvPr id="961" name="Google Shape;961;p48"/>
            <p:cNvSpPr/>
            <p:nvPr/>
          </p:nvSpPr>
          <p:spPr>
            <a:xfrm>
              <a:off x="3114" y="1014"/>
              <a:ext cx="63" cy="2581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666" y="2297"/>
              <a:ext cx="1429" cy="222"/>
            </a:xfrm>
            <a:custGeom>
              <a:avLst/>
              <a:gdLst/>
              <a:ahLst/>
              <a:cxnLst/>
              <a:rect l="l" t="t" r="r" b="b"/>
              <a:pathLst>
                <a:path w="1367" h="222" extrusionOk="0">
                  <a:moveTo>
                    <a:pt x="0" y="222"/>
                  </a:moveTo>
                  <a:lnTo>
                    <a:pt x="1075" y="222"/>
                  </a:lnTo>
                  <a:lnTo>
                    <a:pt x="1075" y="0"/>
                  </a:lnTo>
                  <a:lnTo>
                    <a:pt x="13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9"/>
          <p:cNvSpPr txBox="1"/>
          <p:nvPr>
            <p:ph type="title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 Medium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HTTP REQUEST MESSAGE</a:t>
            </a:r>
            <a:endParaRPr lang="en-US" sz="3600" b="0" i="0" u="none" strike="noStrike" cap="none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68" name="Google Shape;968;p49"/>
          <p:cNvSpPr txBox="1"/>
          <p:nvPr>
            <p:ph type="body" idx="1"/>
          </p:nvPr>
        </p:nvSpPr>
        <p:spPr>
          <a:xfrm>
            <a:off x="304800" y="1554162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two types of HTTP messages: </a:t>
            </a:r>
            <a:r>
              <a:rPr lang="en-US" sz="2400" b="0" i="1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request</a:t>
            </a: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2400" b="0" i="1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</a:t>
            </a:r>
            <a:endParaRPr sz="2400" b="0" i="1" u="none">
              <a:solidFill>
                <a:schemeClr val="accen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"/>
            </a:pPr>
            <a:r>
              <a:rPr lang="en-US" sz="2400" b="0" i="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 request message:</a:t>
            </a:r>
            <a:endParaRPr sz="2400" b="0" i="0" u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</a:pPr>
            <a:r>
              <a:rPr lang="en-US"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ASCII (human-readable format)</a:t>
            </a:r>
            <a:endParaRPr lang="en-US" sz="2000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9" name="Google Shape;969;p49"/>
          <p:cNvSpPr txBox="1"/>
          <p:nvPr/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r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2: Application Layer</a:t>
            </a:r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70" name="Google Shape;970;p49"/>
          <p:cNvSpPr txBox="1"/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7"/>
              </a:buClr>
              <a:buSzPts val="1200"/>
              <a:buFont typeface="Comic Sans MS" panose="030F0702030302020204"/>
              <a:buNone/>
            </a:pPr>
            <a:fld id="{00000000-1234-1234-1234-123412341234}" type="slidenum">
              <a:rPr lang="en-US" sz="1200" b="0" i="0" u="none">
                <a:solidFill>
                  <a:srgbClr val="D38E27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fld>
            <a:endParaRPr lang="en-US" sz="1200" b="0" i="0" u="none">
              <a:solidFill>
                <a:srgbClr val="D38E27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71" name="Google Shape;971;p49"/>
          <p:cNvSpPr txBox="1"/>
          <p:nvPr/>
        </p:nvSpPr>
        <p:spPr>
          <a:xfrm>
            <a:off x="2924175" y="3444875"/>
            <a:ext cx="4908550" cy="234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 /somedir/page.html HTTP/1.1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Host: www.someschool.edu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User-agent: Mozilla/4.0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Connection: close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 panose="02070309020205020404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Accept-language:fr </a:t>
            </a:r>
            <a:endParaRPr lang="en-US" sz="2000" b="1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 panose="030F07020303020202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(extra carriage return, line feed)</a:t>
            </a: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2" name="Google Shape;972;p49"/>
          <p:cNvSpPr txBox="1"/>
          <p:nvPr/>
        </p:nvSpPr>
        <p:spPr>
          <a:xfrm>
            <a:off x="198437" y="3103562"/>
            <a:ext cx="227012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request line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(GET, POST, 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HEAD commands)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973" name="Google Shape;973;p49"/>
          <p:cNvCxnSpPr/>
          <p:nvPr/>
        </p:nvCxnSpPr>
        <p:spPr>
          <a:xfrm>
            <a:off x="2038350" y="3314700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74" name="Google Shape;974;p49"/>
          <p:cNvSpPr/>
          <p:nvPr/>
        </p:nvSpPr>
        <p:spPr>
          <a:xfrm>
            <a:off x="2943225" y="3752850"/>
            <a:ext cx="227012" cy="1311275"/>
          </a:xfrm>
          <a:custGeom>
            <a:avLst/>
            <a:gdLst/>
            <a:ahLst/>
            <a:cxnLst/>
            <a:rect l="l" t="t" r="r" b="b"/>
            <a:pathLst>
              <a:path w="150" h="924" extrusionOk="0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975" name="Google Shape;975;p49"/>
          <p:cNvSpPr txBox="1"/>
          <p:nvPr/>
        </p:nvSpPr>
        <p:spPr>
          <a:xfrm>
            <a:off x="1938337" y="4256087"/>
            <a:ext cx="10112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header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lines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976" name="Google Shape;976;p49"/>
          <p:cNvCxnSpPr/>
          <p:nvPr/>
        </p:nvCxnSpPr>
        <p:spPr>
          <a:xfrm rot="10800000" flipH="1">
            <a:off x="2162175" y="5324475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977" name="Google Shape;977;p49"/>
          <p:cNvSpPr txBox="1"/>
          <p:nvPr/>
        </p:nvSpPr>
        <p:spPr>
          <a:xfrm>
            <a:off x="449262" y="5208587"/>
            <a:ext cx="217805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Carriage return, 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line feed 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indicates end 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 message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Trek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22741</Words>
  <Application>WPS Presentation</Application>
  <PresentationFormat/>
  <Paragraphs>1409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56</vt:i4>
      </vt:variant>
    </vt:vector>
  </HeadingPairs>
  <TitlesOfParts>
    <vt:vector size="78" baseType="lpstr">
      <vt:lpstr>Arial</vt:lpstr>
      <vt:lpstr>SimSun</vt:lpstr>
      <vt:lpstr>Wingdings</vt:lpstr>
      <vt:lpstr>Arial</vt:lpstr>
      <vt:lpstr>Noto Sans Symbols</vt:lpstr>
      <vt:lpstr>AMGDT</vt:lpstr>
      <vt:lpstr>Libre Franklin</vt:lpstr>
      <vt:lpstr>Libre Franklin Medium</vt:lpstr>
      <vt:lpstr>Comic Sans MS</vt:lpstr>
      <vt:lpstr>Times New Roman</vt:lpstr>
      <vt:lpstr>Microsoft YaHei</vt:lpstr>
      <vt:lpstr>Arial Unicode MS</vt:lpstr>
      <vt:lpstr>Courier New</vt:lpstr>
      <vt:lpstr>1_Trek</vt:lpstr>
      <vt:lpstr>Trek</vt:lpstr>
      <vt:lpstr>2_Trek</vt:lpstr>
      <vt:lpstr>3_Trek</vt:lpstr>
      <vt:lpstr>4_Trek</vt:lpstr>
      <vt:lpstr>5_Trek</vt:lpstr>
      <vt:lpstr>6_Trek</vt:lpstr>
      <vt:lpstr>7_Trek</vt:lpstr>
      <vt:lpstr>8_Trek</vt:lpstr>
      <vt:lpstr>WEB AND HTTP</vt:lpstr>
      <vt:lpstr>HTTP OVERVIEW</vt:lpstr>
      <vt:lpstr>HTTP OVERVIEW (CONTINUED)</vt:lpstr>
      <vt:lpstr>HTTP CONNECTIONS</vt:lpstr>
      <vt:lpstr>NONPERSISTENT HTTP</vt:lpstr>
      <vt:lpstr>NONPERSISTENT HTTP (CONT.)</vt:lpstr>
      <vt:lpstr>NON-PERSISTENT HTTP: RESPONSE TIME</vt:lpstr>
      <vt:lpstr>PERSISTENT HTTP</vt:lpstr>
      <vt:lpstr>HTTP REQUEST MESSAGE</vt:lpstr>
      <vt:lpstr>HTTP REQUEST MESSAGE: GENERAL FORMAT</vt:lpstr>
      <vt:lpstr>UPLOADING FORM INPUT</vt:lpstr>
      <vt:lpstr>METHOD TYPES</vt:lpstr>
      <vt:lpstr>GET VS POST METHOD</vt:lpstr>
      <vt:lpstr>HEAD, PUT, AND DELETE</vt:lpstr>
      <vt:lpstr>HTTP RESPONSE MESSAGE</vt:lpstr>
      <vt:lpstr>HTTP RESPONSE STATUS CODES</vt:lpstr>
      <vt:lpstr>TRYING OUT HTTP (CLIENT SIDE) FOR YOURSELF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CACHING EXAMPLE </vt:lpstr>
      <vt:lpstr>CACHING EXAMPLE (CONT)</vt:lpstr>
      <vt:lpstr>CACHING EXAMPLE (CONT)</vt:lpstr>
      <vt:lpstr>CONDITIONAL GET</vt:lpstr>
      <vt:lpstr>FTP: THE FILE TRANSFER PROTOCOL</vt:lpstr>
      <vt:lpstr>FTP: SEPARATE CONTROL, DATA CONNECTIONS</vt:lpstr>
      <vt:lpstr>FTP COMMANDS, RESPONSES</vt:lpstr>
      <vt:lpstr>PowerPoint 演示文稿</vt:lpstr>
      <vt:lpstr>ELECTRONIC MAIL</vt:lpstr>
      <vt:lpstr>ELECTRONIC MAIL: MAIL SERVERS</vt:lpstr>
      <vt:lpstr>ELECTRONIC MAIL: SMTP [RFC 2821]</vt:lpstr>
      <vt:lpstr>SCENARIO: ALICE SENDS MESSAGE TO BOB</vt:lpstr>
      <vt:lpstr>SAMPLE SMTP INTERACTION</vt:lpstr>
      <vt:lpstr>TRY SMTP INTERACTION FOR YOURSELF:</vt:lpstr>
      <vt:lpstr>SMTP: FINAL WORDS</vt:lpstr>
      <vt:lpstr>MAIL MESSAGE FORMAT</vt:lpstr>
      <vt:lpstr>MESSAGE FORMAT: MULTIMEDIA EXTENSIONS</vt:lpstr>
      <vt:lpstr>MAIL ACCESS PROTOCOLS</vt:lpstr>
      <vt:lpstr>POP3 PROTOCOL</vt:lpstr>
      <vt:lpstr>POP3 (MORE) AND IMAP</vt:lpstr>
      <vt:lpstr>DNS: DOMAIN NAME SYSTEM</vt:lpstr>
      <vt:lpstr>DNS </vt:lpstr>
      <vt:lpstr>DISTRIBUTED, HIERARCHICAL DATABASE</vt:lpstr>
      <vt:lpstr>DNS: ROOT NAME SERVERS</vt:lpstr>
      <vt:lpstr>TLD AND AUTHORITATIVE SERVERS</vt:lpstr>
      <vt:lpstr>LOCAL NAME SERVER</vt:lpstr>
      <vt:lpstr>EXAMPLE: ITERATIVE QUERY</vt:lpstr>
      <vt:lpstr>RECURSIVE QUERIES</vt:lpstr>
      <vt:lpstr>DNS: CACHING AND UPDATING RECORDS</vt:lpstr>
      <vt:lpstr>DNS RECORDS</vt:lpstr>
      <vt:lpstr>DNS PROTOCOL, MESSAGES</vt:lpstr>
      <vt:lpstr>DNS PROTOCOL, MESSAGES</vt:lpstr>
      <vt:lpstr>INSERTING RECORDS INTO DNS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HTTP</dc:title>
  <dc:creator/>
  <cp:lastModifiedBy>Pankaj Mishra</cp:lastModifiedBy>
  <cp:revision>1</cp:revision>
  <dcterms:created xsi:type="dcterms:W3CDTF">2024-09-15T18:27:40Z</dcterms:created>
  <dcterms:modified xsi:type="dcterms:W3CDTF">2024-09-15T18:27:41Z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E5C9EC95DC3B453FB99A6FF2CD7BB172_13</vt:lpwstr>
  </property>
  <property fmtid="{D5CDD505-2E9C-101B-9397-08002B2CF9AE}" pid="3" name="KSOProductBuildVer">
    <vt:lpwstr>1033-12.2.0.18283</vt:lpwstr>
  </property>
</Properties>
</file>