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72" r:id="rId5"/>
    <p:sldId id="271" r:id="rId6"/>
    <p:sldId id="273" r:id="rId7"/>
    <p:sldId id="276" r:id="rId8"/>
    <p:sldId id="264" r:id="rId9"/>
    <p:sldId id="281" r:id="rId10"/>
    <p:sldId id="277" r:id="rId11"/>
    <p:sldId id="280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41AB-E026-BFCD-8B7D-1F6428180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603B8-250F-9C1C-46A7-D18466723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EFDB-9849-410E-AF00-3076162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F40F-E88A-8BC8-406A-F752BD0B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6636-2310-BB33-2083-D7225A0B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9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3796-09AC-48AB-4E0A-F128C98C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A41C2-6B18-BEB0-9666-431C38BAE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AB5F-0F69-B153-A900-CE216546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6C7E-D48C-0EA0-C880-92E5F1FF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0D4E-EA89-2B7D-BAFB-A8D61CD2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163-9E5E-4ED8-B314-BCB1AE8E3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210D-DD72-B58E-0B32-0A994450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B044-F82B-1A07-B8E8-1F4896EF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33F9-CD4D-FB6D-ABFF-FC00E8F7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A469-859F-40C6-D9F8-8E2C3C4A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9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C5ED-749D-923E-D48C-C1EE8E9C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524F-8EC6-BBB1-2EF6-54C2521D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8F19-B1A4-7EDF-C0D6-26261552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08A27-12E5-B905-C69F-081193E7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D9A7-85F3-ECC8-CEEF-E122AF53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0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890-6741-510E-7F4D-83650B9C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6619A-5BF0-A27C-4FFC-E1690DA7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4269-3281-423B-36C7-EB7FFE04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5A3A-04B9-38A3-D50B-C0F894C2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9F54-124C-E9CB-5683-C36A8D85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4938-EB8A-1F11-80B8-878D8E9A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2744-4B0E-28F3-459A-A65FD6AF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3328E-A58E-C865-9036-AD04B9E05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9B57C-B355-BDFA-273D-73C7AC45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69F5-79FD-F0DE-5EA9-145B7BE9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2485-3FD7-361F-4BCB-D128A300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6247-E5A4-3DBD-DC01-FB35F8C0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775D-6597-DE1F-D9DE-B54BC49E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D8F9-C524-1977-08BD-2BAF1D976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E32A3-1434-6D47-E36D-6BE480B0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4CBA0-C271-4118-6C68-742D5E253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785C6-861B-D1F3-E711-08ED788E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BD236-2D06-05AD-AB5C-EFF41E0A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07746-47E4-E864-2C15-2F6643B6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3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0279-8C87-C579-9745-51DD0EE4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AEB2C-1F53-1618-4008-56D5F022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08006-8022-7242-5305-20139D53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6C20-8AFD-8170-21C0-54482272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1DC6A-1F56-1B27-36BC-18F85E92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C8E86-7B1A-88D1-7498-E32F3C57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6338C-1D25-B60E-F368-7BD88356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F199-DF5D-DC14-C51F-7132DCCE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4CA6-0CBB-106C-F27A-A8E891EC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677D2-6FB0-A5AE-46C8-59EE48FC9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FE00-85B9-69AF-7DC5-413C3E62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A5A0-F104-1709-AE13-EE4D940F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91420-8E65-FDB7-EA43-76B5B7ED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ABA-1785-B0DF-0B78-6BD1EFA0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1748F-D92A-E4F8-F308-49150A664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49214-8DC1-29EB-3CA2-75DB758E3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7F2A3-E91C-2848-BA72-BD63EF05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5C08E-3833-BF9B-04A5-FDB33A77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29343-A4E1-D5E8-AA2B-E70FC68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02A80-FEED-80B1-B64D-FBD99947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06FE-2E75-310D-423B-63C1AC14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17F4-A7F6-008F-0317-47BA9C609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4EA67-F8BE-40D2-A2FE-09E3F15F2E7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488E-4936-1EAA-A28C-AA517C8D7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2B95-CB7A-FC36-B65C-6F9F4E20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A141A-3077-459C-A135-CEA287FF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owthebird/NoninvasiveGlucome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oninvasiveglucometer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EC2A-E0F3-A63E-1290-550410BC4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Noninvasive Glucometer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2883E-2B8F-62FD-972A-F511B867E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Updates</a:t>
            </a:r>
          </a:p>
          <a:p>
            <a:r>
              <a:rPr lang="en-US" dirty="0"/>
              <a:t>Nov 2024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https://github.com/knowthebird/NoninvasiveGlucometer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1029-A282-4411-FBE7-62DCC1DE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Next Steps – Simplify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6E9F-F7AF-3E2F-17C2-C431C83F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Controlled Samples In A Controlled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Cuvette containing solution of dextrose monohydrate in distilled water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Fixed position of emitters and sensors</a:t>
            </a:r>
          </a:p>
          <a:p>
            <a:pPr lvl="2"/>
            <a:r>
              <a:rPr lang="en-US" dirty="0"/>
              <a:t>Can 3D print a jig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PC Oscilloscope for Sampling Sensor</a:t>
            </a:r>
          </a:p>
          <a:p>
            <a:pPr lvl="2"/>
            <a:r>
              <a:rPr lang="en-US" dirty="0"/>
              <a:t>Built in Logging </a:t>
            </a:r>
          </a:p>
          <a:p>
            <a:pPr lvl="3"/>
            <a:r>
              <a:rPr lang="en-US" dirty="0"/>
              <a:t>No concerns of microcontroller wiring or logging corrupting sampling</a:t>
            </a:r>
          </a:p>
          <a:p>
            <a:pPr lvl="2"/>
            <a:r>
              <a:rPr lang="en-US" dirty="0"/>
              <a:t>High Sampling Rates </a:t>
            </a:r>
          </a:p>
          <a:p>
            <a:pPr lvl="3"/>
            <a:r>
              <a:rPr lang="en-US" dirty="0"/>
              <a:t>Will be more helpful when ready to monitor PPG waveforms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with probes and consider coverings to reduce noise in readings.</a:t>
            </a:r>
          </a:p>
        </p:txBody>
      </p:sp>
    </p:spTree>
    <p:extLst>
      <p:ext uri="{BB962C8B-B14F-4D97-AF65-F5344CB8AC3E}">
        <p14:creationId xmlns:p14="http://schemas.microsoft.com/office/powerpoint/2010/main" val="361798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A266D-05C0-C083-9572-98190E754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A9C1-D157-9991-8931-2F6DC1C8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Term – Improvements For A Portable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6723-1409-8BE2-5B41-F3F93E10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Fixed position for Sensor and Emitter</a:t>
            </a:r>
          </a:p>
          <a:p>
            <a:pPr lvl="1"/>
            <a:r>
              <a:rPr lang="en-US" dirty="0"/>
              <a:t>Makes problem less complex when not accounting for their movement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IMUs on device and/or finger/ear</a:t>
            </a:r>
          </a:p>
          <a:p>
            <a:pPr lvl="1"/>
            <a:r>
              <a:rPr lang="en-US" dirty="0"/>
              <a:t>Need to be able to say what are artifacts of movement and be able to notify user of bad samples</a:t>
            </a:r>
          </a:p>
          <a:p>
            <a:pPr lvl="1"/>
            <a:endParaRPr lang="en-US" dirty="0"/>
          </a:p>
          <a:p>
            <a:r>
              <a:rPr lang="en-US" dirty="0"/>
              <a:t>Maybe Cover the sensor and emitter</a:t>
            </a:r>
          </a:p>
          <a:p>
            <a:pPr lvl="1"/>
            <a:r>
              <a:rPr lang="en-US" dirty="0"/>
              <a:t>Maybe you a bag, glove, or cover of some kind to prevent noise on sensors</a:t>
            </a:r>
          </a:p>
          <a:p>
            <a:pPr lvl="1"/>
            <a:r>
              <a:rPr lang="en-US" dirty="0"/>
              <a:t>May be more important with a fixed sensor/emitter introducing air gaps</a:t>
            </a:r>
          </a:p>
          <a:p>
            <a:endParaRPr lang="en-US" dirty="0"/>
          </a:p>
          <a:p>
            <a:r>
              <a:rPr lang="en-US" dirty="0"/>
              <a:t>Very long term, consider ability to share data through </a:t>
            </a:r>
            <a:r>
              <a:rPr lang="en-US" dirty="0" err="1"/>
              <a:t>wifi</a:t>
            </a:r>
            <a:r>
              <a:rPr lang="en-US" dirty="0"/>
              <a:t> or cell phone application</a:t>
            </a:r>
          </a:p>
          <a:p>
            <a:pPr lvl="1"/>
            <a:r>
              <a:rPr lang="en-US" dirty="0"/>
              <a:t>Could allow quicker results, and possibly a method for pushing updates back to the device</a:t>
            </a:r>
          </a:p>
          <a:p>
            <a:pPr lvl="1"/>
            <a:r>
              <a:rPr lang="en-US" dirty="0"/>
              <a:t>Adds complexity and data security risks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6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413D-72EF-B201-83B5-92E1980F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Research and Development Is 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B9EC-A259-602B-952E-DE70FF1F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5257800" cy="503237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900" b="1" dirty="0"/>
              <a:t>Companies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Abbott Laboratories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Apollon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Ascensia Diabetes Care Holdings AG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Biolinq</a:t>
            </a:r>
            <a:r>
              <a:rPr lang="en-US" sz="2900" dirty="0"/>
              <a:t> Inc.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DexCom</a:t>
            </a:r>
            <a:r>
              <a:rPr lang="en-US" sz="2900" dirty="0"/>
              <a:t>, Inc.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DiaMonTech</a:t>
            </a:r>
            <a:r>
              <a:rPr lang="en-US" sz="2900" dirty="0"/>
              <a:t> AG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Glucosense</a:t>
            </a:r>
            <a:r>
              <a:rPr lang="en-US" sz="2900" dirty="0"/>
              <a:t> Diagnostics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HagarTech</a:t>
            </a:r>
            <a:endParaRPr lang="en-US" sz="29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Integrity Applications, Inc.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Know Labs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LifePlusAI</a:t>
            </a:r>
            <a:endParaRPr lang="en-US" sz="29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LifeScan</a:t>
            </a:r>
            <a:r>
              <a:rPr lang="en-US" sz="2900" dirty="0"/>
              <a:t>, Inc.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Medtronic plc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Movano</a:t>
            </a:r>
            <a:r>
              <a:rPr lang="en-US" sz="2900" dirty="0"/>
              <a:t>, Inc.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Nemaura</a:t>
            </a:r>
            <a:r>
              <a:rPr lang="en-US" sz="2900" dirty="0"/>
              <a:t> Medical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Profusa</a:t>
            </a:r>
            <a:r>
              <a:rPr lang="en-US" sz="2900" dirty="0"/>
              <a:t>, Inc.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Roche Diagnostics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Scanbo</a:t>
            </a:r>
            <a:endParaRPr lang="en-US" sz="29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Senseonics</a:t>
            </a:r>
            <a:r>
              <a:rPr lang="en-US" sz="2900" dirty="0"/>
              <a:t> Holdings, Inc.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RSP Systems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PK Vitality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sz="2900" dirty="0" err="1"/>
              <a:t>Cnoga</a:t>
            </a:r>
            <a:endParaRPr lang="en-US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0B4154-111D-0E6F-A6E2-E80B6EF8A6A9}"/>
              </a:ext>
            </a:extLst>
          </p:cNvPr>
          <p:cNvSpPr txBox="1">
            <a:spLocks/>
          </p:cNvSpPr>
          <p:nvPr/>
        </p:nvSpPr>
        <p:spPr>
          <a:xfrm>
            <a:off x="6096000" y="1460501"/>
            <a:ext cx="5257800" cy="3284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Universities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Cardiff University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Kennesaw State University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Massachusetts Institute of Technology (MIT)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Monash University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National Taiwan Ocean University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RMIT University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Singapore National Population Health Survey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University of Chinese Academy of Sciences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University of Leeds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University of Missouri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Ulsan National Institute of Science and Technology (UNIST)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ED3AD-6FEA-CCC1-195F-5277EC5292C5}"/>
              </a:ext>
            </a:extLst>
          </p:cNvPr>
          <p:cNvSpPr txBox="1"/>
          <p:nvPr/>
        </p:nvSpPr>
        <p:spPr>
          <a:xfrm>
            <a:off x="7109040" y="5212833"/>
            <a:ext cx="32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Lists provided by Amer Khaqan</a:t>
            </a:r>
          </a:p>
        </p:txBody>
      </p:sp>
    </p:spTree>
    <p:extLst>
      <p:ext uri="{BB962C8B-B14F-4D97-AF65-F5344CB8AC3E}">
        <p14:creationId xmlns:p14="http://schemas.microsoft.com/office/powerpoint/2010/main" val="102698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E59C-DC3E-D66B-440C-5FB1563D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80A9-638E-08D9-C3C1-30622978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8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were no contest entries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Prizes will be saved/used as fund for noninvasive glucometer projects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have an idea for a design and want to chat about it, or request some support, or if you are interested in refining the designs in the git repo, reach out to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noninvasiveglucometer@gmail.com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were people who reached out with interest in how things were designed and suggestions for improvements in the future 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Just because there were not entries in the contest does not mean there is not interest in the problem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are going to look to protect their intellectual property, and not quickly share it for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5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0EC6-FC44-FD94-A881-40EF6D4D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1573-AA25-82FA-01D8-AFB5885E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572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Lots of new samples, </a:t>
            </a:r>
          </a:p>
          <a:p>
            <a:pPr lvl="1"/>
            <a:r>
              <a:rPr lang="en-US" dirty="0"/>
              <a:t>89, two logs per session, separate fingers</a:t>
            </a:r>
          </a:p>
          <a:p>
            <a:pPr lvl="1"/>
            <a:r>
              <a:rPr lang="en-US" dirty="0"/>
              <a:t>A very wide range of concentration, 76 – 447 mg/dL</a:t>
            </a:r>
          </a:p>
          <a:p>
            <a:pPr lvl="1"/>
            <a:r>
              <a:rPr lang="en-US" dirty="0"/>
              <a:t>Thank you Dave!</a:t>
            </a:r>
          </a:p>
          <a:p>
            <a:endParaRPr lang="en-US" dirty="0"/>
          </a:p>
          <a:p>
            <a:r>
              <a:rPr lang="en-US" dirty="0"/>
              <a:t>Expected results are: </a:t>
            </a:r>
          </a:p>
          <a:p>
            <a:pPr lvl="1"/>
            <a:r>
              <a:rPr lang="en-US" dirty="0"/>
              <a:t>As blood glucose concentration increases more light is absorbed by the glucose and both reflectance and transmittance sensors report less light</a:t>
            </a:r>
          </a:p>
          <a:p>
            <a:pPr lvl="1"/>
            <a:r>
              <a:rPr lang="en-US" dirty="0"/>
              <a:t>For this design, sensors report higher voltage when more light is absorbed</a:t>
            </a:r>
          </a:p>
          <a:p>
            <a:pPr lvl="2"/>
            <a:r>
              <a:rPr lang="en-US" dirty="0"/>
              <a:t>12-bit resolution, 3V ~= 4096, 0V = 0</a:t>
            </a:r>
          </a:p>
          <a:p>
            <a:pPr lvl="1"/>
            <a:r>
              <a:rPr lang="en-US" dirty="0"/>
              <a:t>When looking at results, higher number should mean higher concentration</a:t>
            </a:r>
          </a:p>
          <a:p>
            <a:pPr lvl="1"/>
            <a:endParaRPr lang="en-US" dirty="0"/>
          </a:p>
          <a:p>
            <a:r>
              <a:rPr lang="en-US" dirty="0"/>
              <a:t>This was not observed.</a:t>
            </a:r>
          </a:p>
          <a:p>
            <a:pPr lvl="1"/>
            <a:r>
              <a:rPr lang="en-US" dirty="0"/>
              <a:t>Even when looking at the same finger and same sensor, the general voltage does not follow the glucose concentration.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FC185-4946-CA27-6C21-243B9BE4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40" y="3424238"/>
            <a:ext cx="4572000" cy="275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A4840-DD2E-897A-7D3F-7A9284112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15" y="681037"/>
            <a:ext cx="4581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8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D4346-645A-76DF-62AA-86470A9BC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D8C59A-14FB-2BEA-1800-27130D4B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4" y="1543125"/>
            <a:ext cx="7699049" cy="4754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A2742-68E6-96C7-9C25-8EF14AC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Glucosan</a:t>
            </a:r>
            <a:r>
              <a:rPr lang="en-US" dirty="0"/>
              <a:t> 1- Hardware Failure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4820DD-E896-FEE4-2531-F5F48B55B8F7}"/>
              </a:ext>
            </a:extLst>
          </p:cNvPr>
          <p:cNvCxnSpPr>
            <a:cxnSpLocks/>
          </p:cNvCxnSpPr>
          <p:nvPr/>
        </p:nvCxnSpPr>
        <p:spPr>
          <a:xfrm flipH="1">
            <a:off x="5466080" y="4145280"/>
            <a:ext cx="3149600" cy="6807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F545C9-0F72-48E4-621C-78854396A4F7}"/>
              </a:ext>
            </a:extLst>
          </p:cNvPr>
          <p:cNvSpPr txBox="1"/>
          <p:nvPr/>
        </p:nvSpPr>
        <p:spPr>
          <a:xfrm>
            <a:off x="8615680" y="3781375"/>
            <a:ext cx="3123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PPG Waveform appears to be </a:t>
            </a:r>
          </a:p>
          <a:p>
            <a:r>
              <a:rPr lang="en-US" dirty="0"/>
              <a:t>Duplicated in readings.</a:t>
            </a:r>
          </a:p>
        </p:txBody>
      </p:sp>
    </p:spTree>
    <p:extLst>
      <p:ext uri="{BB962C8B-B14F-4D97-AF65-F5344CB8AC3E}">
        <p14:creationId xmlns:p14="http://schemas.microsoft.com/office/powerpoint/2010/main" val="197174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A769-2B7A-2E80-D705-4A7EE1A5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Glucosan</a:t>
            </a:r>
            <a:r>
              <a:rPr lang="en-US" dirty="0"/>
              <a:t> 1- Hardware Failure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88CF2-3085-755F-0816-5BFCE885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37" y="1634808"/>
            <a:ext cx="6651973" cy="41351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B2DCAB-2730-3620-F8ED-5DF8A99A93EA}"/>
              </a:ext>
            </a:extLst>
          </p:cNvPr>
          <p:cNvCxnSpPr>
            <a:cxnSpLocks/>
          </p:cNvCxnSpPr>
          <p:nvPr/>
        </p:nvCxnSpPr>
        <p:spPr>
          <a:xfrm flipV="1">
            <a:off x="4196080" y="4429125"/>
            <a:ext cx="1371600" cy="2946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CF6987-A2A0-2C56-83CD-7CF24A2EA53E}"/>
              </a:ext>
            </a:extLst>
          </p:cNvPr>
          <p:cNvCxnSpPr>
            <a:cxnSpLocks/>
          </p:cNvCxnSpPr>
          <p:nvPr/>
        </p:nvCxnSpPr>
        <p:spPr>
          <a:xfrm flipV="1">
            <a:off x="4196080" y="5414645"/>
            <a:ext cx="2895600" cy="3552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33CF1-8612-A760-92C9-60CB82757321}"/>
              </a:ext>
            </a:extLst>
          </p:cNvPr>
          <p:cNvSpPr txBox="1"/>
          <p:nvPr/>
        </p:nvSpPr>
        <p:spPr>
          <a:xfrm>
            <a:off x="459447" y="4253279"/>
            <a:ext cx="399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 appears to become duplicated .</a:t>
            </a:r>
          </a:p>
          <a:p>
            <a:r>
              <a:rPr lang="en-US" dirty="0"/>
              <a:t>Occurs in state where LEDs or all off.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00664-0B29-8BCA-9CFC-10D14FEFE96C}"/>
              </a:ext>
            </a:extLst>
          </p:cNvPr>
          <p:cNvSpPr txBox="1"/>
          <p:nvPr/>
        </p:nvSpPr>
        <p:spPr>
          <a:xfrm>
            <a:off x="1119847" y="5565781"/>
            <a:ext cx="3907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Duplication appears to stop.</a:t>
            </a:r>
          </a:p>
          <a:p>
            <a:r>
              <a:rPr lang="en-US" dirty="0"/>
              <a:t>Occurs in state where one LEDs is on.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1DF78-F0C8-CC8B-ED2D-23249B92B2BA}"/>
              </a:ext>
            </a:extLst>
          </p:cNvPr>
          <p:cNvSpPr txBox="1"/>
          <p:nvPr/>
        </p:nvSpPr>
        <p:spPr>
          <a:xfrm>
            <a:off x="459447" y="1634808"/>
            <a:ext cx="44264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Duplication appears to be present in </a:t>
            </a:r>
          </a:p>
          <a:p>
            <a:r>
              <a:rPr lang="en-US" dirty="0"/>
              <a:t>almost every log for 85-174.  In some log </a:t>
            </a:r>
          </a:p>
          <a:p>
            <a:r>
              <a:rPr lang="en-US" dirty="0"/>
              <a:t>files it appeared to “toggle” off and on.</a:t>
            </a:r>
          </a:p>
          <a:p>
            <a:endParaRPr lang="en-US" dirty="0"/>
          </a:p>
          <a:p>
            <a:r>
              <a:rPr lang="en-US" dirty="0"/>
              <a:t>Note, there are not new software calls that </a:t>
            </a:r>
          </a:p>
          <a:p>
            <a:r>
              <a:rPr lang="en-US" dirty="0"/>
              <a:t>should be made during this “toggle”.</a:t>
            </a:r>
          </a:p>
        </p:txBody>
      </p:sp>
    </p:spTree>
    <p:extLst>
      <p:ext uri="{BB962C8B-B14F-4D97-AF65-F5344CB8AC3E}">
        <p14:creationId xmlns:p14="http://schemas.microsoft.com/office/powerpoint/2010/main" val="24127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CA0F8-4D40-E300-8892-718050DC2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EAC17-D46E-E417-25C3-C1889A38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994" y="1634808"/>
            <a:ext cx="6640516" cy="4135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EFA97-13AA-1494-E351-F511C247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Glucosan</a:t>
            </a:r>
            <a:r>
              <a:rPr lang="en-US" dirty="0"/>
              <a:t> 1- Hardware Failure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4A2FCA-D4D8-A283-044B-17D4EF5FF051}"/>
              </a:ext>
            </a:extLst>
          </p:cNvPr>
          <p:cNvCxnSpPr>
            <a:cxnSpLocks/>
          </p:cNvCxnSpPr>
          <p:nvPr/>
        </p:nvCxnSpPr>
        <p:spPr>
          <a:xfrm flipV="1">
            <a:off x="4196080" y="4429125"/>
            <a:ext cx="1371600" cy="2946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8CA3FA-0BEE-3E35-CAFF-0506A32AE004}"/>
              </a:ext>
            </a:extLst>
          </p:cNvPr>
          <p:cNvCxnSpPr>
            <a:cxnSpLocks/>
          </p:cNvCxnSpPr>
          <p:nvPr/>
        </p:nvCxnSpPr>
        <p:spPr>
          <a:xfrm flipV="1">
            <a:off x="7244080" y="5075456"/>
            <a:ext cx="1280160" cy="12166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8A494D-0CDA-6FD6-D79F-EA1B75B505D2}"/>
              </a:ext>
            </a:extLst>
          </p:cNvPr>
          <p:cNvSpPr txBox="1"/>
          <p:nvPr/>
        </p:nvSpPr>
        <p:spPr>
          <a:xfrm>
            <a:off x="459447" y="4253279"/>
            <a:ext cx="3885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Duplication becomes less </a:t>
            </a:r>
            <a:r>
              <a:rPr lang="en-US" dirty="0" err="1"/>
              <a:t>seperated</a:t>
            </a:r>
            <a:r>
              <a:rPr lang="en-US" dirty="0"/>
              <a:t>.</a:t>
            </a:r>
          </a:p>
          <a:p>
            <a:r>
              <a:rPr lang="en-US" dirty="0"/>
              <a:t>Occurs in state where LEDs or all off.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36C9-F85B-E379-8203-591B0AC8FBF1}"/>
              </a:ext>
            </a:extLst>
          </p:cNvPr>
          <p:cNvSpPr txBox="1"/>
          <p:nvPr/>
        </p:nvSpPr>
        <p:spPr>
          <a:xfrm>
            <a:off x="3542221" y="6116281"/>
            <a:ext cx="4050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Duplication appears to widen again.</a:t>
            </a:r>
          </a:p>
          <a:p>
            <a:r>
              <a:rPr lang="en-US" dirty="0"/>
              <a:t>Occurs in state where two LEDs are on.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4EBCC-D186-EF0B-574B-C5DD23F6215E}"/>
              </a:ext>
            </a:extLst>
          </p:cNvPr>
          <p:cNvSpPr txBox="1"/>
          <p:nvPr/>
        </p:nvSpPr>
        <p:spPr>
          <a:xfrm>
            <a:off x="217838" y="1781535"/>
            <a:ext cx="4722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when less separated, there does appear </a:t>
            </a:r>
          </a:p>
          <a:p>
            <a:r>
              <a:rPr lang="en-US" dirty="0"/>
              <a:t>to be duplication or shifting occurring here.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B78E48-E51A-181B-50E3-DE055546EADF}"/>
              </a:ext>
            </a:extLst>
          </p:cNvPr>
          <p:cNvCxnSpPr>
            <a:cxnSpLocks/>
          </p:cNvCxnSpPr>
          <p:nvPr/>
        </p:nvCxnSpPr>
        <p:spPr>
          <a:xfrm>
            <a:off x="4697435" y="2316480"/>
            <a:ext cx="2314551" cy="25738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7D25D9-080B-D758-4F33-326FCDD3EABC}"/>
              </a:ext>
            </a:extLst>
          </p:cNvPr>
          <p:cNvCxnSpPr>
            <a:cxnSpLocks/>
          </p:cNvCxnSpPr>
          <p:nvPr/>
        </p:nvCxnSpPr>
        <p:spPr>
          <a:xfrm>
            <a:off x="4713284" y="2316480"/>
            <a:ext cx="4664396" cy="19323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3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ED33-286C-8291-D0DC-0302E4CF6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2D75-73C6-09AA-EDD6-1BED949C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Glucosan</a:t>
            </a:r>
            <a:r>
              <a:rPr lang="en-US" dirty="0"/>
              <a:t> 1- Hardware Failure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D9B68-B9E0-40B9-5778-8D10C2EAA070}"/>
              </a:ext>
            </a:extLst>
          </p:cNvPr>
          <p:cNvSpPr txBox="1"/>
          <p:nvPr/>
        </p:nvSpPr>
        <p:spPr>
          <a:xfrm>
            <a:off x="459447" y="2580640"/>
            <a:ext cx="376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some cases, the sensors appear to be completely failing.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8FD39-CE33-9514-56E2-098D4072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656" y="1473200"/>
            <a:ext cx="7679800" cy="477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72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2AFCE-BF0F-73E3-E65A-03278D4F7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99005E-738D-CD3D-7978-97E15A57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802" y="1610465"/>
            <a:ext cx="7639294" cy="47611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02148-A2B5-0541-D14C-7DAD531B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4CFE-EEF3-6EF6-5E68-8324AE50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3756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Easy to see visually looking at logs but will require post processing algorithms to filter out.</a:t>
            </a:r>
          </a:p>
          <a:p>
            <a:endParaRPr lang="en-US" dirty="0"/>
          </a:p>
          <a:p>
            <a:r>
              <a:rPr lang="en-US" dirty="0"/>
              <a:t>Currently no IMU to monitor for movement for post processing or to alert.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33462C-DE2C-131F-5AC0-69D9AE70056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76320" y="2692400"/>
            <a:ext cx="2361198" cy="9985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ACA388F-953D-75EC-313A-906A1005C784}"/>
              </a:ext>
            </a:extLst>
          </p:cNvPr>
          <p:cNvSpPr/>
          <p:nvPr/>
        </p:nvSpPr>
        <p:spPr>
          <a:xfrm rot="19469856">
            <a:off x="4211873" y="3550630"/>
            <a:ext cx="4328160" cy="150992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97451-7AF7-21FC-7199-C360165C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86C0-A271-8FB8-A805-A995C166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Hindsight – 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8043-F737-3720-A440-02332B73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a variety of samples is not trivial</a:t>
            </a:r>
          </a:p>
          <a:p>
            <a:pPr lvl="1"/>
            <a:r>
              <a:rPr lang="en-US" dirty="0"/>
              <a:t>Glucose concentrations typically stays in a set range, and extremes are a health risk. </a:t>
            </a:r>
          </a:p>
          <a:p>
            <a:endParaRPr lang="en-US" dirty="0"/>
          </a:p>
          <a:p>
            <a:r>
              <a:rPr lang="en-US" dirty="0"/>
              <a:t>Hardware needs to be more reliable before sending out in the world</a:t>
            </a:r>
          </a:p>
          <a:p>
            <a:endParaRPr lang="en-US" dirty="0"/>
          </a:p>
          <a:p>
            <a:r>
              <a:rPr lang="en-US" dirty="0"/>
              <a:t>A way of sharing results remotely (ex: over </a:t>
            </a:r>
            <a:r>
              <a:rPr lang="en-US" dirty="0" err="1"/>
              <a:t>wifi</a:t>
            </a:r>
            <a:r>
              <a:rPr lang="en-US" dirty="0"/>
              <a:t>), could make it easier to remotely identify issues faster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824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Noninvasive Glucometer</vt:lpstr>
      <vt:lpstr>Contest Updates</vt:lpstr>
      <vt:lpstr>New Log Data</vt:lpstr>
      <vt:lpstr>Glucosan 1- Hardware Failure</vt:lpstr>
      <vt:lpstr>Glucosan 1- Hardware Failure</vt:lpstr>
      <vt:lpstr>Glucosan 1- Hardware Failure</vt:lpstr>
      <vt:lpstr>Glucosan 1- Hardware Failure</vt:lpstr>
      <vt:lpstr>Movement Artifacts</vt:lpstr>
      <vt:lpstr>In Hindsight – Lesson Learned</vt:lpstr>
      <vt:lpstr>Short Term Next Steps – Simplify the Problem</vt:lpstr>
      <vt:lpstr>Longer Term – Improvements For A Portable Device</vt:lpstr>
      <vt:lpstr>The Research and Development Is 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 Kinard</dc:creator>
  <cp:lastModifiedBy>Ross Kinard</cp:lastModifiedBy>
  <cp:revision>4</cp:revision>
  <dcterms:created xsi:type="dcterms:W3CDTF">2024-11-16T23:28:56Z</dcterms:created>
  <dcterms:modified xsi:type="dcterms:W3CDTF">2024-11-17T10:24:47Z</dcterms:modified>
</cp:coreProperties>
</file>