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9" r:id="rId3"/>
  </p:sldMasterIdLst>
  <p:notesMasterIdLst>
    <p:notesMasterId r:id="rId5"/>
  </p:notesMasterIdLst>
  <p:handoutMasterIdLst>
    <p:handoutMasterId r:id="rId37"/>
  </p:handoutMasterIdLst>
  <p:sldIdLst>
    <p:sldId id="523" r:id="rId4"/>
    <p:sldId id="480" r:id="rId6"/>
    <p:sldId id="323" r:id="rId7"/>
    <p:sldId id="783" r:id="rId8"/>
    <p:sldId id="604" r:id="rId9"/>
    <p:sldId id="928" r:id="rId10"/>
    <p:sldId id="905" r:id="rId11"/>
    <p:sldId id="906" r:id="rId12"/>
    <p:sldId id="953" r:id="rId13"/>
    <p:sldId id="903" r:id="rId14"/>
    <p:sldId id="876" r:id="rId15"/>
    <p:sldId id="907" r:id="rId16"/>
    <p:sldId id="605" r:id="rId17"/>
    <p:sldId id="853" r:id="rId18"/>
    <p:sldId id="976" r:id="rId19"/>
    <p:sldId id="814" r:id="rId20"/>
    <p:sldId id="880" r:id="rId21"/>
    <p:sldId id="879" r:id="rId22"/>
    <p:sldId id="881" r:id="rId23"/>
    <p:sldId id="813" r:id="rId24"/>
    <p:sldId id="887" r:id="rId25"/>
    <p:sldId id="888" r:id="rId26"/>
    <p:sldId id="738" r:id="rId27"/>
    <p:sldId id="884" r:id="rId28"/>
    <p:sldId id="885" r:id="rId29"/>
    <p:sldId id="886" r:id="rId30"/>
    <p:sldId id="930" r:id="rId31"/>
    <p:sldId id="889" r:id="rId32"/>
    <p:sldId id="607" r:id="rId33"/>
    <p:sldId id="975" r:id="rId34"/>
    <p:sldId id="740" r:id="rId35"/>
    <p:sldId id="787" r:id="rId36"/>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9c61ebd-212c-4442-bf04-138bd3480bd8}">
          <p14:sldIdLst>
            <p14:sldId id="523"/>
            <p14:sldId id="480"/>
            <p14:sldId id="323"/>
            <p14:sldId id="783"/>
            <p14:sldId id="604"/>
            <p14:sldId id="928"/>
            <p14:sldId id="905"/>
            <p14:sldId id="906"/>
            <p14:sldId id="953"/>
            <p14:sldId id="903"/>
            <p14:sldId id="876"/>
            <p14:sldId id="907"/>
            <p14:sldId id="605"/>
            <p14:sldId id="853"/>
            <p14:sldId id="976"/>
            <p14:sldId id="814"/>
            <p14:sldId id="880"/>
            <p14:sldId id="879"/>
            <p14:sldId id="881"/>
            <p14:sldId id="813"/>
            <p14:sldId id="887"/>
            <p14:sldId id="888"/>
            <p14:sldId id="738"/>
            <p14:sldId id="884"/>
            <p14:sldId id="885"/>
            <p14:sldId id="886"/>
            <p14:sldId id="930"/>
            <p14:sldId id="889"/>
            <p14:sldId id="607"/>
            <p14:sldId id="975"/>
            <p14:sldId id="740"/>
            <p14:sldId id="78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叶 丁" initials="叶"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B908"/>
    <a:srgbClr val="817222"/>
    <a:srgbClr val="515223"/>
    <a:srgbClr val="4B7D2B"/>
    <a:srgbClr val="FECD54"/>
    <a:srgbClr val="9A8B3D"/>
    <a:srgbClr val="141213"/>
    <a:srgbClr val="D3D1D2"/>
    <a:srgbClr val="565656"/>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59" autoAdjust="0"/>
    <p:restoredTop sz="85165" autoAdjust="0"/>
  </p:normalViewPr>
  <p:slideViewPr>
    <p:cSldViewPr snapToGrid="0" showGuides="1">
      <p:cViewPr varScale="1">
        <p:scale>
          <a:sx n="92" d="100"/>
          <a:sy n="92" d="100"/>
        </p:scale>
        <p:origin x="856" y="192"/>
      </p:cViewPr>
      <p:guideLst>
        <p:guide orient="horz" pos="2294"/>
        <p:guide pos="3805"/>
        <p:guide pos="1070"/>
        <p:guide pos="6730"/>
        <p:guide orient="horz" pos="648"/>
        <p:guide orient="horz" pos="3958"/>
        <p:guide orient="horz" pos="3804"/>
      </p:guideLst>
    </p:cSldViewPr>
  </p:slideViewPr>
  <p:outlineViewPr>
    <p:cViewPr>
      <p:scale>
        <a:sx n="33" d="100"/>
        <a:sy n="33" d="100"/>
      </p:scale>
      <p:origin x="0" y="0"/>
    </p:cViewPr>
  </p:outlineViewPr>
  <p:notesTextViewPr>
    <p:cViewPr>
      <p:scale>
        <a:sx n="1" d="1"/>
        <a:sy n="1" d="1"/>
      </p:scale>
      <p:origin x="0" y="0"/>
    </p:cViewPr>
  </p:notesTextViewPr>
  <p:sorterViewPr>
    <p:cViewPr>
      <p:scale>
        <a:sx n="122" d="100"/>
        <a:sy n="122" d="100"/>
      </p:scale>
      <p:origin x="0" y="-1392"/>
    </p:cViewPr>
  </p:sorterViewPr>
  <p:notesViewPr>
    <p:cSldViewPr snapToGrid="0">
      <p:cViewPr varScale="1">
        <p:scale>
          <a:sx n="84" d="100"/>
          <a:sy n="84" d="100"/>
        </p:scale>
        <p:origin x="3960" y="192"/>
      </p:cViewPr>
      <p:guideLst/>
    </p:cSldViewPr>
  </p:notesViewPr>
  <p:gridSpacing cx="46800" cy="468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2" Type="http://schemas.openxmlformats.org/officeDocument/2006/relationships/tags" Target="tags/tag4.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01325C-51CE-41A1-8630-1A52C13085B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E3C29-C726-4695-AB77-50247DBF3DA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B8505-E7BC-4327-812D-12C5E82484F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1B729-817F-448C-AF52-5327A956947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7" Type="http://schemas.openxmlformats.org/officeDocument/2006/relationships/hyperlink" Target="https://zhuanlan.zhihu.com/p/335298500" TargetMode="External"/><Relationship Id="rId6" Type="http://schemas.openxmlformats.org/officeDocument/2006/relationships/hyperlink" Target="https://weibo.com/p/1005052284144087/photos?type=photo" TargetMode="External"/><Relationship Id="rId5" Type="http://schemas.openxmlformats.org/officeDocument/2006/relationships/hyperlink" Target="https://www.seu.edu.cn/bsxtwxw/main.htm" TargetMode="External"/><Relationship Id="rId4" Type="http://schemas.openxmlformats.org/officeDocument/2006/relationships/hyperlink" Target="https://mp.weixin.qq.com/mp/profile_ext?action=home&amp;__biz=MzA4MzM3Mzc3Ng==&amp;scene=124#wechat_redirect" TargetMode="External"/><Relationship Id="rId3" Type="http://schemas.openxmlformats.org/officeDocument/2006/relationships/hyperlink" Target="http://www.officeplus.cn/p/51/102751.shtml"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90204" pitchFamily="34" charset="0"/>
              <a:buChar char="•"/>
            </a:pPr>
            <a:r>
              <a:rPr lang="zh-CN" altLang="en-US" dirty="0">
                <a:cs typeface="+mn-ea"/>
                <a:sym typeface="+mn-lt"/>
              </a:rPr>
              <a:t>本模板基于“</a:t>
            </a:r>
            <a:r>
              <a:rPr lang="zh-CN" altLang="en-US" dirty="0">
                <a:hlinkClick r:id="rId3"/>
              </a:rPr>
              <a:t>中国科学院大学</a:t>
            </a:r>
            <a:r>
              <a:rPr lang="en-US" altLang="zh-CN" dirty="0">
                <a:hlinkClick r:id="rId3"/>
              </a:rPr>
              <a:t>-</a:t>
            </a:r>
            <a:r>
              <a:rPr lang="zh-CN" altLang="en-US" dirty="0">
                <a:hlinkClick r:id="rId3"/>
              </a:rPr>
              <a:t>路人丁</a:t>
            </a:r>
            <a:r>
              <a:rPr lang="en-US" altLang="zh-CN" dirty="0">
                <a:hlinkClick r:id="rId3"/>
              </a:rPr>
              <a:t>-PPT</a:t>
            </a:r>
            <a:r>
              <a:rPr lang="zh-CN" altLang="en-US" dirty="0">
                <a:hlinkClick r:id="rId3"/>
              </a:rPr>
              <a:t>模板</a:t>
            </a:r>
            <a:r>
              <a:rPr lang="zh-CN" altLang="en-US" dirty="0"/>
              <a:t>”魔改而成，著作权归该作者所有。</a:t>
            </a:r>
            <a:endParaRPr lang="en-US" altLang="zh-CN" dirty="0"/>
          </a:p>
          <a:p>
            <a:pPr marL="285750" indent="-285750">
              <a:lnSpc>
                <a:spcPct val="150000"/>
              </a:lnSpc>
              <a:buFont typeface="Arial" panose="020B0604020202090204" pitchFamily="34" charset="0"/>
              <a:buChar char="•"/>
            </a:pPr>
            <a:r>
              <a:rPr lang="zh-CN" altLang="en-US" dirty="0"/>
              <a:t>本模板中使用的东南大学校徽、校标文字组合、校训文字等素材来自于微信公众号“</a:t>
            </a:r>
            <a:r>
              <a:rPr lang="zh-CN" altLang="en-US" dirty="0">
                <a:hlinkClick r:id="rId4"/>
              </a:rPr>
              <a:t>金木屋</a:t>
            </a:r>
            <a:r>
              <a:rPr lang="zh-CN" altLang="en-US" dirty="0"/>
              <a:t>”。</a:t>
            </a:r>
            <a:endParaRPr lang="en-US" altLang="zh-CN" dirty="0"/>
          </a:p>
          <a:p>
            <a:pPr marL="285750" indent="-285750">
              <a:lnSpc>
                <a:spcPct val="150000"/>
              </a:lnSpc>
              <a:buFont typeface="Arial" panose="020B0604020202090204" pitchFamily="34" charset="0"/>
              <a:buChar char="•"/>
            </a:pPr>
            <a:r>
              <a:rPr lang="zh-CN" altLang="en-US" dirty="0"/>
              <a:t>本模板的视觉设计参考了“</a:t>
            </a:r>
            <a:r>
              <a:rPr lang="zh-CN" altLang="en-US" dirty="0">
                <a:hlinkClick r:id="rId5"/>
              </a:rPr>
              <a:t>东南大学视觉识别系统</a:t>
            </a:r>
            <a:r>
              <a:rPr lang="zh-CN" altLang="en-US" dirty="0"/>
              <a:t>”。</a:t>
            </a:r>
            <a:endParaRPr lang="en-US" altLang="zh-CN" dirty="0"/>
          </a:p>
          <a:p>
            <a:pPr marL="285750" indent="-285750">
              <a:lnSpc>
                <a:spcPct val="150000"/>
              </a:lnSpc>
              <a:buFont typeface="Arial" panose="020B0604020202090204" pitchFamily="34" charset="0"/>
              <a:buChar char="•"/>
            </a:pPr>
            <a:r>
              <a:rPr lang="zh-CN" altLang="en-US" dirty="0"/>
              <a:t>人物介绍页头像素材来自 </a:t>
            </a:r>
            <a:r>
              <a:rPr lang="zh-CN" altLang="en-US" dirty="0">
                <a:hlinkClick r:id="rId6"/>
              </a:rPr>
              <a:t>小肥柴</a:t>
            </a:r>
            <a:r>
              <a:rPr lang="zh-CN" altLang="en-US" dirty="0"/>
              <a:t>。</a:t>
            </a:r>
            <a:endParaRPr lang="en-US" altLang="zh-CN" dirty="0"/>
          </a:p>
          <a:p>
            <a:pPr marL="285750" indent="-285750">
              <a:lnSpc>
                <a:spcPct val="150000"/>
              </a:lnSpc>
              <a:buFont typeface="Arial" panose="020B0604020202090204" pitchFamily="34" charset="0"/>
              <a:buChar char="•"/>
            </a:pPr>
            <a:endParaRPr lang="en-US" altLang="zh-CN" sz="800" dirty="0"/>
          </a:p>
          <a:p>
            <a:pPr marL="285750" indent="-285750">
              <a:lnSpc>
                <a:spcPct val="150000"/>
              </a:lnSpc>
              <a:buFont typeface="Arial" panose="020B0604020202090204" pitchFamily="34" charset="0"/>
              <a:buChar char="•"/>
            </a:pPr>
            <a:r>
              <a:rPr lang="zh-CN" altLang="en-US" dirty="0"/>
              <a:t>本模板力求简洁，布局合理，主次分明。以学术风为设计理念，适用于学术报告与论文答辩等相关应用场景。模板未使用任何动画效果。</a:t>
            </a:r>
            <a:endParaRPr lang="en-US" altLang="zh-CN" dirty="0"/>
          </a:p>
          <a:p>
            <a:pPr marL="285750" indent="-285750">
              <a:lnSpc>
                <a:spcPct val="150000"/>
              </a:lnSpc>
              <a:buFont typeface="Arial" panose="020B0604020202090204" pitchFamily="34" charset="0"/>
              <a:buChar char="•"/>
            </a:pPr>
            <a:r>
              <a:rPr lang="zh-CN" altLang="en-US" dirty="0"/>
              <a:t>您仅可以以个人非商业用途使用本</a:t>
            </a:r>
            <a:r>
              <a:rPr lang="en-US" altLang="zh-CN" dirty="0"/>
              <a:t>PPT</a:t>
            </a:r>
            <a:r>
              <a:rPr lang="zh-CN" altLang="en-US" dirty="0"/>
              <a:t>模板，不可将信息内容的全部或部分用以出售，或以出租、出借、转让、分销、发布等其他任何方式供其他人使用。</a:t>
            </a:r>
            <a:endParaRPr lang="en-US" altLang="zh-CN" dirty="0"/>
          </a:p>
          <a:p>
            <a:pPr marL="285750" indent="-285750">
              <a:lnSpc>
                <a:spcPct val="150000"/>
              </a:lnSpc>
              <a:buFont typeface="Arial" panose="020B0604020202090204" pitchFamily="34" charset="0"/>
              <a:buChar char="•"/>
            </a:pPr>
            <a:endParaRPr lang="en-US" altLang="zh-CN" sz="800" dirty="0"/>
          </a:p>
          <a:p>
            <a:pPr marL="285750" indent="-285750">
              <a:lnSpc>
                <a:spcPct val="150000"/>
              </a:lnSpc>
              <a:buFont typeface="Arial" panose="020B0604020202090204" pitchFamily="34" charset="0"/>
              <a:buChar char="•"/>
            </a:pPr>
            <a:r>
              <a:rPr lang="zh-CN" altLang="en-US" dirty="0"/>
              <a:t>欢迎 </a:t>
            </a:r>
            <a:r>
              <a:rPr lang="zh-CN" altLang="en-US" dirty="0">
                <a:hlinkClick r:id="rId7"/>
              </a:rPr>
              <a:t>持续关注东南大学止于至善学术风</a:t>
            </a:r>
            <a:r>
              <a:rPr lang="en-US" altLang="zh-CN" dirty="0">
                <a:hlinkClick r:id="rId7"/>
              </a:rPr>
              <a:t> PPT </a:t>
            </a:r>
            <a:r>
              <a:rPr lang="zh-CN" altLang="en-US" dirty="0">
                <a:hlinkClick r:id="rId7"/>
              </a:rPr>
              <a:t>模板</a:t>
            </a:r>
            <a:r>
              <a:rPr lang="zh-CN" altLang="en-US" dirty="0"/>
              <a:t> （</a:t>
            </a:r>
            <a:r>
              <a:rPr lang="en-US" altLang="zh-CN" sz="1200" b="0" i="0" kern="1200" dirty="0">
                <a:solidFill>
                  <a:schemeClr val="tx1"/>
                </a:solidFill>
                <a:effectLst/>
                <a:latin typeface="+mn-lt"/>
                <a:ea typeface="+mn-ea"/>
                <a:cs typeface="+mn-cs"/>
              </a:rPr>
              <a:t>https://</a:t>
            </a:r>
            <a:r>
              <a:rPr lang="en-US" altLang="zh-CN" sz="1200" b="0" i="0" kern="1200" dirty="0" err="1">
                <a:solidFill>
                  <a:schemeClr val="tx1"/>
                </a:solidFill>
                <a:effectLst/>
                <a:latin typeface="+mn-lt"/>
                <a:ea typeface="+mn-ea"/>
                <a:cs typeface="+mn-cs"/>
              </a:rPr>
              <a:t>zhuanlan.zhihu.com</a:t>
            </a:r>
            <a:r>
              <a:rPr lang="en-US" altLang="zh-CN" sz="1200" b="0" i="0" kern="1200" dirty="0">
                <a:solidFill>
                  <a:schemeClr val="tx1"/>
                </a:solidFill>
                <a:effectLst/>
                <a:latin typeface="+mn-lt"/>
                <a:ea typeface="+mn-ea"/>
                <a:cs typeface="+mn-cs"/>
              </a:rPr>
              <a:t>/p/335298500</a:t>
            </a:r>
            <a:r>
              <a:rPr lang="zh-CN" altLang="en-US" dirty="0"/>
              <a:t>）后续的功能优化及多语言更新版本。</a:t>
            </a:r>
            <a:endParaRPr lang="en-US" altLang="zh-CN" dirty="0"/>
          </a:p>
          <a:p>
            <a:pPr marL="285750" indent="-285750">
              <a:lnSpc>
                <a:spcPct val="150000"/>
              </a:lnSpc>
              <a:buFont typeface="Arial" panose="020B0604020202090204" pitchFamily="34" charset="0"/>
              <a:buChar char="•"/>
            </a:pPr>
            <a:r>
              <a:rPr lang="zh-CN" altLang="en-US" dirty="0"/>
              <a:t>最后，祝汇报顺利，马到成功！</a:t>
            </a:r>
            <a:endParaRPr lang="en-US" altLang="zh-CN" dirty="0"/>
          </a:p>
          <a:p>
            <a:pPr marL="285750" indent="-285750">
              <a:lnSpc>
                <a:spcPct val="150000"/>
              </a:lnSpc>
              <a:buFont typeface="Arial" panose="020B0604020202090204" pitchFamily="34" charset="0"/>
              <a:buChar char="•"/>
            </a:pPr>
            <a:endParaRPr lang="en-US" altLang="zh-CN" dirty="0"/>
          </a:p>
          <a:p>
            <a:pPr marL="285750" marR="0" lvl="0" indent="-285750" algn="l" defTabSz="914400" rtl="0" eaLnBrk="1" fontAlgn="auto" latinLnBrk="0" hangingPunct="1">
              <a:lnSpc>
                <a:spcPct val="150000"/>
              </a:lnSpc>
              <a:spcBef>
                <a:spcPts val="0"/>
              </a:spcBef>
              <a:spcAft>
                <a:spcPts val="0"/>
              </a:spcAft>
              <a:buClrTx/>
              <a:buSzTx/>
              <a:buFont typeface="Arial" panose="020B0604020202090204" pitchFamily="34" charset="0"/>
              <a:buChar char="•"/>
              <a:defRPr/>
            </a:pPr>
            <a:r>
              <a:rPr kumimoji="1" lang="en-US" altLang="zh-CN" dirty="0">
                <a:latin typeface="+mn-ea"/>
                <a:cs typeface="Arial" panose="020B0604020202090204" pitchFamily="34" charset="0"/>
              </a:rPr>
              <a:t>Version:</a:t>
            </a:r>
            <a:r>
              <a:rPr kumimoji="1" lang="zh-CN" altLang="en-US" dirty="0">
                <a:latin typeface="+mn-ea"/>
                <a:cs typeface="Arial" panose="020B0604020202090204" pitchFamily="34" charset="0"/>
              </a:rPr>
              <a:t> </a:t>
            </a:r>
            <a:r>
              <a:rPr kumimoji="1" lang="en-US" altLang="zh-CN" dirty="0">
                <a:latin typeface="+mn-ea"/>
                <a:cs typeface="Arial" panose="020B0604020202090204" pitchFamily="34" charset="0"/>
              </a:rPr>
              <a:t>(2021) v1.5-cn.</a:t>
            </a:r>
            <a:endParaRPr kumimoji="1" lang="zh-CN" altLang="en-US" dirty="0">
              <a:latin typeface="+mn-ea"/>
              <a:cs typeface="Arial" panose="020B0604020202090204" pitchFamily="34" charset="0"/>
            </a:endParaRPr>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1">
    <p:bg>
      <p:bgPr>
        <a:solidFill>
          <a:schemeClr val="bg1"/>
        </a:solidFill>
        <a:effectLst/>
      </p:bgPr>
    </p:bg>
    <p:spTree>
      <p:nvGrpSpPr>
        <p:cNvPr id="1" name=""/>
        <p:cNvGrpSpPr/>
        <p:nvPr/>
      </p:nvGrpSpPr>
      <p:grpSpPr>
        <a:xfrm>
          <a:off x="0" y="0"/>
          <a:ext cx="0" cy="0"/>
          <a:chOff x="0" y="0"/>
          <a:chExt cx="0" cy="0"/>
        </a:xfrm>
      </p:grpSpPr>
      <p:sp>
        <p:nvSpPr>
          <p:cNvPr id="47" name="箭头: 五边形 46"/>
          <p:cNvSpPr/>
          <p:nvPr userDrawn="1"/>
        </p:nvSpPr>
        <p:spPr>
          <a:xfrm rot="5400000">
            <a:off x="-1070579" y="2025798"/>
            <a:ext cx="6858002" cy="2806406"/>
          </a:xfrm>
          <a:prstGeom prst="homePlate">
            <a:avLst>
              <a:gd name="adj" fmla="val 32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3142" y="2263721"/>
            <a:ext cx="2330560" cy="23305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转场-长标题">
    <p:spTree>
      <p:nvGrpSpPr>
        <p:cNvPr id="1" name=""/>
        <p:cNvGrpSpPr/>
        <p:nvPr/>
      </p:nvGrpSpPr>
      <p:grpSpPr>
        <a:xfrm>
          <a:off x="0" y="0"/>
          <a:ext cx="0" cy="0"/>
          <a:chOff x="0" y="0"/>
          <a:chExt cx="0" cy="0"/>
        </a:xfrm>
      </p:grpSpPr>
      <p:sp>
        <p:nvSpPr>
          <p:cNvPr id="7" name="箭头: 五边形 6"/>
          <p:cNvSpPr/>
          <p:nvPr userDrawn="1"/>
        </p:nvSpPr>
        <p:spPr>
          <a:xfrm rot="19659736">
            <a:off x="-59387" y="6355211"/>
            <a:ext cx="1593667" cy="240022"/>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五边形 24"/>
          <p:cNvSpPr/>
          <p:nvPr userDrawn="1"/>
        </p:nvSpPr>
        <p:spPr>
          <a:xfrm rot="19659736">
            <a:off x="501875" y="5626509"/>
            <a:ext cx="1198809" cy="202681"/>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p:cNvSpPr/>
          <p:nvPr userDrawn="1"/>
        </p:nvSpPr>
        <p:spPr>
          <a:xfrm rot="19659736">
            <a:off x="11343042" y="442070"/>
            <a:ext cx="869215" cy="124045"/>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p:cNvSpPr/>
          <p:nvPr userDrawn="1"/>
        </p:nvSpPr>
        <p:spPr>
          <a:xfrm rot="19659736">
            <a:off x="10829985" y="427917"/>
            <a:ext cx="542830" cy="99029"/>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任意多边形: 形状 11"/>
          <p:cNvSpPr/>
          <p:nvPr/>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pic>
        <p:nvPicPr>
          <p:cNvPr id="6" name="图片 5"/>
          <p:cNvPicPr>
            <a:picLocks noChangeAspect="1"/>
          </p:cNvPicPr>
          <p:nvPr userDrawn="1"/>
        </p:nvPicPr>
        <p:blipFill>
          <a:blip r:embed="rId2"/>
          <a:stretch>
            <a:fillRect/>
          </a:stretch>
        </p:blipFill>
        <p:spPr>
          <a:xfrm>
            <a:off x="744128" y="6420492"/>
            <a:ext cx="958362" cy="236837"/>
          </a:xfrm>
          <a:prstGeom prst="rect">
            <a:avLst/>
          </a:prstGeom>
        </p:spPr>
      </p:pic>
      <p:pic>
        <p:nvPicPr>
          <p:cNvPr id="11" name="图片 10"/>
          <p:cNvPicPr>
            <a:picLocks noChangeAspect="1"/>
          </p:cNvPicPr>
          <p:nvPr userDrawn="1"/>
        </p:nvPicPr>
        <p:blipFill>
          <a:blip r:embed="rId3"/>
          <a:stretch>
            <a:fillRect/>
          </a:stretch>
        </p:blipFill>
        <p:spPr>
          <a:xfrm>
            <a:off x="9966201" y="381027"/>
            <a:ext cx="1552699" cy="494974"/>
          </a:xfrm>
          <a:prstGeom prst="rect">
            <a:avLst/>
          </a:prstGeom>
        </p:spPr>
      </p:pic>
      <p:sp>
        <p:nvSpPr>
          <p:cNvPr id="8"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横向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noChangeAspect="1"/>
          </p:cNvSpPr>
          <p:nvPr>
            <p:ph type="pic" sz="quarter" idx="13"/>
          </p:nvPr>
        </p:nvSpPr>
        <p:spPr>
          <a:xfrm>
            <a:off x="862171" y="1825888"/>
            <a:ext cx="4826535" cy="2736000"/>
          </a:xfrm>
          <a:custGeom>
            <a:avLst/>
            <a:gdLst>
              <a:gd name="connsiteX0" fmla="*/ 0 w 4241800"/>
              <a:gd name="connsiteY0" fmla="*/ 0 h 2404533"/>
              <a:gd name="connsiteX1" fmla="*/ 4241800 w 4241800"/>
              <a:gd name="connsiteY1" fmla="*/ 0 h 2404533"/>
              <a:gd name="connsiteX2" fmla="*/ 4241800 w 4241800"/>
              <a:gd name="connsiteY2" fmla="*/ 2404533 h 2404533"/>
              <a:gd name="connsiteX3" fmla="*/ 0 w 4241800"/>
              <a:gd name="connsiteY3" fmla="*/ 2404533 h 2404533"/>
            </a:gdLst>
            <a:ahLst/>
            <a:cxnLst>
              <a:cxn ang="0">
                <a:pos x="connsiteX0" y="connsiteY0"/>
              </a:cxn>
              <a:cxn ang="0">
                <a:pos x="connsiteX1" y="connsiteY1"/>
              </a:cxn>
              <a:cxn ang="0">
                <a:pos x="connsiteX2" y="connsiteY2"/>
              </a:cxn>
              <a:cxn ang="0">
                <a:pos x="connsiteX3" y="connsiteY3"/>
              </a:cxn>
            </a:cxnLst>
            <a:rect l="l" t="t" r="r" b="b"/>
            <a:pathLst>
              <a:path w="4241800" h="2404533">
                <a:moveTo>
                  <a:pt x="0" y="0"/>
                </a:moveTo>
                <a:lnTo>
                  <a:pt x="4241800" y="0"/>
                </a:lnTo>
                <a:lnTo>
                  <a:pt x="4241800" y="2404533"/>
                </a:lnTo>
                <a:lnTo>
                  <a:pt x="0" y="2404533"/>
                </a:lnTo>
                <a:close/>
              </a:path>
            </a:pathLst>
          </a:custGeom>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692274" y="1541374"/>
            <a:ext cx="3238088" cy="4320000"/>
          </a:xfrm>
        </p:spPr>
        <p:txBody>
          <a:bodyPr/>
          <a:lstStyle/>
          <a:p>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圆形">
    <p:spTree>
      <p:nvGrpSpPr>
        <p:cNvPr id="1" name=""/>
        <p:cNvGrpSpPr/>
        <p:nvPr/>
      </p:nvGrpSpPr>
      <p:grpSpPr>
        <a:xfrm>
          <a:off x="0" y="0"/>
          <a:ext cx="0" cy="0"/>
          <a:chOff x="0" y="0"/>
          <a:chExt cx="0" cy="0"/>
        </a:xfrm>
      </p:grpSpPr>
      <p:sp>
        <p:nvSpPr>
          <p:cNvPr id="93" name="任意多边形: 形状 92"/>
          <p:cNvSpPr/>
          <p:nvPr userDrawn="1"/>
        </p:nvSpPr>
        <p:spPr>
          <a:xfrm>
            <a:off x="660400" y="1531871"/>
            <a:ext cx="10858500" cy="4491875"/>
          </a:xfrm>
          <a:custGeom>
            <a:avLst/>
            <a:gdLst>
              <a:gd name="connsiteX0" fmla="*/ 2682382 w 10858500"/>
              <a:gd name="connsiteY0" fmla="*/ 0 h 4491875"/>
              <a:gd name="connsiteX1" fmla="*/ 4661514 w 10858500"/>
              <a:gd name="connsiteY1" fmla="*/ 1979131 h 4491875"/>
              <a:gd name="connsiteX2" fmla="*/ 4081840 w 10858500"/>
              <a:gd name="connsiteY2" fmla="*/ 3378588 h 4491875"/>
              <a:gd name="connsiteX3" fmla="*/ 3948253 w 10858500"/>
              <a:gd name="connsiteY3" fmla="*/ 3500000 h 4491875"/>
              <a:gd name="connsiteX4" fmla="*/ 10858500 w 10858500"/>
              <a:gd name="connsiteY4" fmla="*/ 3500000 h 4491875"/>
              <a:gd name="connsiteX5" fmla="*/ 10858500 w 10858500"/>
              <a:gd name="connsiteY5" fmla="*/ 4491875 h 4491875"/>
              <a:gd name="connsiteX6" fmla="*/ 0 w 10858500"/>
              <a:gd name="connsiteY6" fmla="*/ 4491875 h 4491875"/>
              <a:gd name="connsiteX7" fmla="*/ 0 w 10858500"/>
              <a:gd name="connsiteY7" fmla="*/ 3500000 h 4491875"/>
              <a:gd name="connsiteX8" fmla="*/ 1416512 w 10858500"/>
              <a:gd name="connsiteY8" fmla="*/ 3500000 h 4491875"/>
              <a:gd name="connsiteX9" fmla="*/ 1282925 w 10858500"/>
              <a:gd name="connsiteY9" fmla="*/ 3378588 h 4491875"/>
              <a:gd name="connsiteX10" fmla="*/ 703250 w 10858500"/>
              <a:gd name="connsiteY10" fmla="*/ 1979131 h 4491875"/>
              <a:gd name="connsiteX11" fmla="*/ 2682382 w 10858500"/>
              <a:gd name="connsiteY11" fmla="*/ 0 h 449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58500" h="4491875">
                <a:moveTo>
                  <a:pt x="2682382" y="0"/>
                </a:moveTo>
                <a:cubicBezTo>
                  <a:pt x="3775426" y="0"/>
                  <a:pt x="4661514" y="886087"/>
                  <a:pt x="4661514" y="1979131"/>
                </a:cubicBezTo>
                <a:cubicBezTo>
                  <a:pt x="4661514" y="2525653"/>
                  <a:pt x="4439992" y="3020436"/>
                  <a:pt x="4081840" y="3378588"/>
                </a:cubicBezTo>
                <a:lnTo>
                  <a:pt x="3948253" y="3500000"/>
                </a:lnTo>
                <a:lnTo>
                  <a:pt x="10858500" y="3500000"/>
                </a:lnTo>
                <a:lnTo>
                  <a:pt x="10858500" y="4491875"/>
                </a:lnTo>
                <a:lnTo>
                  <a:pt x="0" y="4491875"/>
                </a:lnTo>
                <a:lnTo>
                  <a:pt x="0" y="3500000"/>
                </a:lnTo>
                <a:lnTo>
                  <a:pt x="1416512" y="3500000"/>
                </a:lnTo>
                <a:lnTo>
                  <a:pt x="1282925" y="3378588"/>
                </a:lnTo>
                <a:cubicBezTo>
                  <a:pt x="924772" y="3020436"/>
                  <a:pt x="703250" y="2525653"/>
                  <a:pt x="703250" y="1979131"/>
                </a:cubicBezTo>
                <a:cubicBezTo>
                  <a:pt x="703250" y="886087"/>
                  <a:pt x="1589338" y="0"/>
                  <a:pt x="2682382" y="0"/>
                </a:cubicBezTo>
                <a:close/>
              </a:path>
            </a:pathLst>
          </a:custGeom>
          <a:solidFill>
            <a:schemeClr val="accent1"/>
          </a:solidFill>
          <a:ln w="19050">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图片占位符 91"/>
          <p:cNvSpPr>
            <a:spLocks noGrp="1" noChangeAspect="1"/>
          </p:cNvSpPr>
          <p:nvPr>
            <p:ph type="pic" sz="quarter" idx="13"/>
          </p:nvPr>
        </p:nvSpPr>
        <p:spPr>
          <a:xfrm>
            <a:off x="1451524" y="1608975"/>
            <a:ext cx="3780000" cy="3780000"/>
          </a:xfrm>
          <a:custGeom>
            <a:avLst/>
            <a:gdLst>
              <a:gd name="connsiteX0" fmla="*/ 1657350 w 3314700"/>
              <a:gd name="connsiteY0" fmla="*/ 0 h 3314700"/>
              <a:gd name="connsiteX1" fmla="*/ 3314700 w 3314700"/>
              <a:gd name="connsiteY1" fmla="*/ 1657350 h 3314700"/>
              <a:gd name="connsiteX2" fmla="*/ 1657350 w 3314700"/>
              <a:gd name="connsiteY2" fmla="*/ 3314700 h 3314700"/>
              <a:gd name="connsiteX3" fmla="*/ 0 w 3314700"/>
              <a:gd name="connsiteY3" fmla="*/ 1657350 h 3314700"/>
              <a:gd name="connsiteX4" fmla="*/ 1657350 w 3314700"/>
              <a:gd name="connsiteY4" fmla="*/ 0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700" h="3314700">
                <a:moveTo>
                  <a:pt x="1657350" y="0"/>
                </a:moveTo>
                <a:cubicBezTo>
                  <a:pt x="2572679" y="0"/>
                  <a:pt x="3314700" y="742021"/>
                  <a:pt x="3314700" y="1657350"/>
                </a:cubicBezTo>
                <a:cubicBezTo>
                  <a:pt x="3314700" y="2572679"/>
                  <a:pt x="2572679" y="3314700"/>
                  <a:pt x="1657350" y="3314700"/>
                </a:cubicBezTo>
                <a:cubicBezTo>
                  <a:pt x="742021" y="3314700"/>
                  <a:pt x="0" y="2572679"/>
                  <a:pt x="0" y="1657350"/>
                </a:cubicBezTo>
                <a:cubicBezTo>
                  <a:pt x="0" y="742021"/>
                  <a:pt x="742021" y="0"/>
                  <a:pt x="1657350" y="0"/>
                </a:cubicBezTo>
                <a:close/>
              </a:path>
            </a:pathLst>
          </a:custGeom>
        </p:spPr>
        <p:txBody>
          <a:bodyPr wrap="square" anchor="ctr" anchorCtr="0">
            <a:noAutofit/>
          </a:bodyPr>
          <a:lstStyle/>
          <a:p>
            <a:endParaRPr lang="zh-CN" altLang="en-US" dirty="0"/>
          </a:p>
        </p:txBody>
      </p:sp>
      <p:sp>
        <p:nvSpPr>
          <p:cNvPr id="90"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114722" y="1132945"/>
            <a:ext cx="1735608" cy="2315510"/>
          </a:xfrm>
        </p:spPr>
        <p:txBody>
          <a:bodyPr/>
          <a:lstStyle/>
          <a:p>
            <a:endParaRPr lang="zh-CN" altLang="en-US" dirty="0"/>
          </a:p>
        </p:txBody>
      </p:sp>
      <p:sp>
        <p:nvSpPr>
          <p:cNvPr id="91" name="图片占位符 6"/>
          <p:cNvSpPr>
            <a:spLocks noGrp="1" noChangeAspect="1"/>
          </p:cNvSpPr>
          <p:nvPr>
            <p:ph type="pic" sz="quarter" idx="13"/>
          </p:nvPr>
        </p:nvSpPr>
        <p:spPr>
          <a:xfrm>
            <a:off x="9351363" y="3674135"/>
            <a:ext cx="1755000" cy="2341381"/>
          </a:xfrm>
        </p:spPr>
        <p:txBody>
          <a:bodyPr/>
          <a:lstStyle/>
          <a:p>
            <a:endParaRPr lang="zh-CN" altLang="en-US" dirty="0"/>
          </a:p>
        </p:txBody>
      </p:sp>
      <p:sp>
        <p:nvSpPr>
          <p:cNvPr id="92" name="任意多边形: 形状 91"/>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3"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p:cNvSpPr>
          <p:nvPr>
            <p:ph type="pic" sz="quarter" idx="13"/>
          </p:nvPr>
        </p:nvSpPr>
        <p:spPr>
          <a:xfrm>
            <a:off x="1219984"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5" name="图片占位符 94"/>
          <p:cNvSpPr>
            <a:spLocks noGrp="1"/>
          </p:cNvSpPr>
          <p:nvPr>
            <p:ph type="pic" sz="quarter" idx="14"/>
          </p:nvPr>
        </p:nvSpPr>
        <p:spPr>
          <a:xfrm>
            <a:off x="9369946"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8" name="图片占位符 97"/>
          <p:cNvSpPr>
            <a:spLocks noGrp="1"/>
          </p:cNvSpPr>
          <p:nvPr>
            <p:ph type="pic" sz="quarter" idx="15"/>
          </p:nvPr>
        </p:nvSpPr>
        <p:spPr>
          <a:xfrm>
            <a:off x="3936638"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9" name="图片占位符 98"/>
          <p:cNvSpPr>
            <a:spLocks noGrp="1"/>
          </p:cNvSpPr>
          <p:nvPr>
            <p:ph type="pic" sz="quarter" idx="16"/>
          </p:nvPr>
        </p:nvSpPr>
        <p:spPr>
          <a:xfrm>
            <a:off x="6653292"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hasCustomPrompt="1"/>
          </p:nvPr>
        </p:nvSpPr>
        <p:spPr>
          <a:xfrm>
            <a:off x="3735420" y="2971800"/>
            <a:ext cx="7783479" cy="914400"/>
          </a:xfrm>
        </p:spPr>
        <p:txBody>
          <a:bodyPr anchor="ctr" anchorCtr="0">
            <a:normAutofit/>
          </a:bodyPr>
          <a:lstStyle>
            <a:lvl1pPr marL="0" indent="0" algn="ctr">
              <a:buNone/>
              <a:defRPr sz="5400">
                <a:solidFill>
                  <a:schemeClr val="accent1"/>
                </a:solidFill>
              </a:defRPr>
            </a:lvl1pPr>
          </a:lstStyle>
          <a:p>
            <a:pPr lvl="0"/>
            <a:r>
              <a:rPr lang="zh-CN" altLang="en-US" dirty="0"/>
              <a:t>编辑母版文本样式</a:t>
            </a:r>
            <a:endParaRPr lang="zh-CN" altLang="en-US" dirty="0"/>
          </a:p>
        </p:txBody>
      </p:sp>
      <p:sp>
        <p:nvSpPr>
          <p:cNvPr id="6" name="箭头: 五边形 5"/>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6" name="椭圆 5"/>
          <p:cNvSpPr/>
          <p:nvPr userDrawn="1"/>
        </p:nvSpPr>
        <p:spPr>
          <a:xfrm>
            <a:off x="-2319371" y="4211980"/>
            <a:ext cx="5113371" cy="51133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userDrawn="1"/>
        </p:nvSpPr>
        <p:spPr>
          <a:xfrm>
            <a:off x="10560051" y="-2647819"/>
            <a:ext cx="4418254" cy="4418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85" name="任意多边形: 形状 84"/>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sp>
        <p:nvSpPr>
          <p:cNvPr id="86" name="文本框 85"/>
          <p:cNvSpPr txBox="1"/>
          <p:nvPr userDrawn="1"/>
        </p:nvSpPr>
        <p:spPr>
          <a:xfrm>
            <a:off x="5127626" y="543216"/>
            <a:ext cx="1936749" cy="1174168"/>
          </a:xfrm>
          <a:prstGeom prst="rect">
            <a:avLst/>
          </a:prstGeom>
          <a:noFill/>
        </p:spPr>
        <p:txBody>
          <a:bodyPr wrap="none" rtlCol="0">
            <a:spAutoFit/>
          </a:bodyPr>
          <a:lstStyle/>
          <a:p>
            <a:pPr>
              <a:lnSpc>
                <a:spcPct val="130000"/>
              </a:lnSpc>
            </a:pPr>
            <a:r>
              <a:rPr lang="zh-CN" altLang="en-US" sz="6000" dirty="0">
                <a:solidFill>
                  <a:schemeClr val="bg1"/>
                </a:solidFill>
                <a:cs typeface="+mn-ea"/>
                <a:sym typeface="+mn-lt"/>
              </a:rPr>
              <a:t>目 录</a:t>
            </a:r>
            <a:endParaRPr lang="zh-CN" altLang="en-US" sz="6000" dirty="0">
              <a:solidFill>
                <a:schemeClr val="bg1"/>
              </a:solidFill>
              <a:cs typeface="+mn-ea"/>
              <a:sym typeface="+mn-lt"/>
            </a:endParaRPr>
          </a:p>
        </p:txBody>
      </p:sp>
      <p:sp>
        <p:nvSpPr>
          <p:cNvPr id="87" name="任意多边形: 形状 86"/>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pic>
        <p:nvPicPr>
          <p:cNvPr id="89" name="图片 88"/>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3429000" y="0"/>
            <a:ext cx="6858000" cy="6858000"/>
          </a:xfrm>
          <a:prstGeom prst="rect">
            <a:avLst/>
          </a:prstGeom>
        </p:spPr>
      </p:pic>
      <p:pic>
        <p:nvPicPr>
          <p:cNvPr id="90" name="图片 89"/>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8763000" y="0"/>
            <a:ext cx="6858000" cy="685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1" name="图片 20"/>
          <p:cNvPicPr>
            <a:picLocks noChangeAspect="1"/>
          </p:cNvPicPr>
          <p:nvPr userDrawn="1"/>
        </p:nvPicPr>
        <p:blipFill rotWithShape="1">
          <a:blip r:embed="rId2" cstate="email">
            <a:alphaModFix amt="15000"/>
          </a:blip>
          <a:srcRect/>
          <a:stretch>
            <a:fillRect/>
          </a:stretch>
        </p:blipFill>
        <p:spPr>
          <a:xfrm>
            <a:off x="4511550" y="0"/>
            <a:ext cx="7680450" cy="6858000"/>
          </a:xfrm>
          <a:prstGeom prst="rect">
            <a:avLst/>
          </a:prstGeom>
        </p:spPr>
      </p:pic>
      <p:sp>
        <p:nvSpPr>
          <p:cNvPr id="22" name="矩形 21"/>
          <p:cNvSpPr/>
          <p:nvPr userDrawn="1"/>
        </p:nvSpPr>
        <p:spPr>
          <a:xfrm>
            <a:off x="0" y="0"/>
            <a:ext cx="12192000" cy="6858000"/>
          </a:xfrm>
          <a:prstGeom prst="rect">
            <a:avLst/>
          </a:prstGeom>
          <a:gradFill flip="none" rotWithShape="1">
            <a:gsLst>
              <a:gs pos="35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p:cNvPicPr>
            <a:picLocks noChangeAspect="1"/>
          </p:cNvPicPr>
          <p:nvPr userDrawn="1"/>
        </p:nvPicPr>
        <p:blipFill rotWithShape="1">
          <a:blip r:embed="rId3" cstate="email"/>
          <a:srcRect/>
          <a:stretch>
            <a:fillRect/>
          </a:stretch>
        </p:blipFill>
        <p:spPr>
          <a:xfrm>
            <a:off x="5349870" y="0"/>
            <a:ext cx="6842131" cy="6858000"/>
          </a:xfrm>
          <a:custGeom>
            <a:avLst/>
            <a:gdLst>
              <a:gd name="connsiteX0" fmla="*/ 3866540 w 6842131"/>
              <a:gd name="connsiteY0" fmla="*/ 0 h 6858000"/>
              <a:gd name="connsiteX1" fmla="*/ 6842131 w 6842131"/>
              <a:gd name="connsiteY1" fmla="*/ 0 h 6858000"/>
              <a:gd name="connsiteX2" fmla="*/ 6842131 w 6842131"/>
              <a:gd name="connsiteY2" fmla="*/ 2518051 h 6858000"/>
              <a:gd name="connsiteX3" fmla="*/ 4395268 w 6842131"/>
              <a:gd name="connsiteY3" fmla="*/ 6858000 h 6858000"/>
              <a:gd name="connsiteX4" fmla="*/ 0 w 68421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131" h="6858000">
                <a:moveTo>
                  <a:pt x="3866540" y="0"/>
                </a:moveTo>
                <a:lnTo>
                  <a:pt x="6842131" y="0"/>
                </a:lnTo>
                <a:lnTo>
                  <a:pt x="6842131" y="2518051"/>
                </a:lnTo>
                <a:lnTo>
                  <a:pt x="4395268" y="6858000"/>
                </a:lnTo>
                <a:lnTo>
                  <a:pt x="0" y="6858000"/>
                </a:lnTo>
                <a:close/>
              </a:path>
            </a:pathLst>
          </a:custGeom>
        </p:spPr>
      </p:pic>
      <p:grpSp>
        <p:nvGrpSpPr>
          <p:cNvPr id="31" name="组合 30"/>
          <p:cNvGrpSpPr/>
          <p:nvPr userDrawn="1"/>
        </p:nvGrpSpPr>
        <p:grpSpPr>
          <a:xfrm>
            <a:off x="5852864" y="578865"/>
            <a:ext cx="5910561" cy="8110350"/>
            <a:chOff x="5852864" y="578865"/>
            <a:chExt cx="5910561" cy="8110350"/>
          </a:xfrm>
        </p:grpSpPr>
        <p:sp>
          <p:nvSpPr>
            <p:cNvPr id="32" name="任意多边形: 形状 31"/>
            <p:cNvSpPr/>
            <p:nvPr/>
          </p:nvSpPr>
          <p:spPr>
            <a:xfrm rot="1764741">
              <a:off x="6434339" y="578865"/>
              <a:ext cx="5329086"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a:cs typeface="+mn-cs"/>
              </a:endParaRPr>
            </a:p>
          </p:txBody>
        </p:sp>
        <p:sp>
          <p:nvSpPr>
            <p:cNvPr id="33" name="任意多边形: 形状 32"/>
            <p:cNvSpPr/>
            <p:nvPr/>
          </p:nvSpPr>
          <p:spPr>
            <a:xfrm rot="1764741">
              <a:off x="5852864" y="578866"/>
              <a:ext cx="5329086" cy="8110349"/>
            </a:xfrm>
            <a:custGeom>
              <a:avLst/>
              <a:gdLst>
                <a:gd name="connsiteX0" fmla="*/ 4907597 w 5329086"/>
                <a:gd name="connsiteY0" fmla="*/ 551447 h 8110349"/>
                <a:gd name="connsiteX1" fmla="*/ 5329086 w 5329086"/>
                <a:gd name="connsiteY1" fmla="*/ 1299093 h 8110349"/>
                <a:gd name="connsiteX2" fmla="*/ 5329086 w 5329086"/>
                <a:gd name="connsiteY2" fmla="*/ 5106050 h 8110349"/>
                <a:gd name="connsiteX3" fmla="*/ 4907596 w 5329086"/>
                <a:gd name="connsiteY3" fmla="*/ 5343667 h 8110349"/>
                <a:gd name="connsiteX4" fmla="*/ 0 w 5329086"/>
                <a:gd name="connsiteY4" fmla="*/ 237617 h 8110349"/>
                <a:gd name="connsiteX5" fmla="*/ 421489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7" y="551447"/>
                  </a:moveTo>
                  <a:lnTo>
                    <a:pt x="5329086" y="1299093"/>
                  </a:lnTo>
                  <a:lnTo>
                    <a:pt x="5329086" y="5106050"/>
                  </a:lnTo>
                  <a:lnTo>
                    <a:pt x="4907596" y="5343667"/>
                  </a:lnTo>
                  <a:close/>
                  <a:moveTo>
                    <a:pt x="0" y="237617"/>
                  </a:moveTo>
                  <a:lnTo>
                    <a:pt x="421489" y="0"/>
                  </a:lnTo>
                  <a:lnTo>
                    <a:pt x="421489" y="7872732"/>
                  </a:lnTo>
                  <a:lnTo>
                    <a:pt x="0" y="81103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a:cs typeface="+mn-cs"/>
              </a:endParaRPr>
            </a:p>
          </p:txBody>
        </p:sp>
      </p:grpSp>
      <p:sp>
        <p:nvSpPr>
          <p:cNvPr id="45" name="文本占位符 44"/>
          <p:cNvSpPr>
            <a:spLocks noGrp="1"/>
          </p:cNvSpPr>
          <p:nvPr>
            <p:ph type="body" sz="quarter" idx="10" hasCustomPrompt="1"/>
          </p:nvPr>
        </p:nvSpPr>
        <p:spPr>
          <a:xfrm>
            <a:off x="-1" y="4189677"/>
            <a:ext cx="5368944" cy="725488"/>
          </a:xfrm>
          <a:prstGeom prst="rect">
            <a:avLst/>
          </a:prstGeom>
        </p:spPr>
        <p:txBody>
          <a:bodyPr lIns="0" rIns="90000">
            <a:noAutofit/>
          </a:bodyPr>
          <a:lstStyle>
            <a:lvl1pPr marL="0" indent="0" algn="ctr">
              <a:lnSpc>
                <a:spcPct val="100000"/>
              </a:lnSpc>
              <a:buNone/>
              <a:defRPr sz="4400" b="1" spc="100" baseline="0">
                <a:solidFill>
                  <a:schemeClr val="accent1"/>
                </a:solidFill>
                <a:latin typeface="+mj-ea"/>
                <a:ea typeface="+mj-ea"/>
              </a:defRPr>
            </a:lvl1pPr>
          </a:lstStyle>
          <a:p>
            <a:pPr lvl="0"/>
            <a:r>
              <a:rPr lang="zh-CN" altLang="en-US" dirty="0"/>
              <a:t>请输入你的节标题</a:t>
            </a:r>
            <a:endParaRPr lang="zh-CN" altLang="en-US" dirty="0"/>
          </a:p>
        </p:txBody>
      </p:sp>
      <p:sp>
        <p:nvSpPr>
          <p:cNvPr id="47" name="文本占位符 46"/>
          <p:cNvSpPr>
            <a:spLocks noGrp="1"/>
          </p:cNvSpPr>
          <p:nvPr>
            <p:ph type="body" sz="quarter" idx="11" hasCustomPrompt="1"/>
          </p:nvPr>
        </p:nvSpPr>
        <p:spPr>
          <a:xfrm>
            <a:off x="-1" y="4857350"/>
            <a:ext cx="5368944" cy="424732"/>
          </a:xfrm>
          <a:prstGeom prst="rect">
            <a:avLst/>
          </a:prstGeom>
        </p:spPr>
        <p:txBody>
          <a:bodyPr lIns="90000" anchor="ctr" anchorCtr="0">
            <a:noAutofit/>
          </a:bodyPr>
          <a:lstStyle>
            <a:lvl1pPr marL="0" indent="0" algn="ctr">
              <a:lnSpc>
                <a:spcPct val="100000"/>
              </a:lnSpc>
              <a:buNone/>
              <a:defRPr sz="1200" spc="500" baseline="0">
                <a:solidFill>
                  <a:schemeClr val="bg1">
                    <a:lumMod val="75000"/>
                  </a:schemeClr>
                </a:solidFill>
                <a:latin typeface="+mn-lt"/>
              </a:defRPr>
            </a:lvl1pPr>
          </a:lstStyle>
          <a:p>
            <a:pPr lvl="0"/>
            <a:r>
              <a:rPr lang="en-US" altLang="zh-CN" dirty="0"/>
              <a:t>Supporting Your Text Here</a:t>
            </a:r>
            <a:endParaRPr lang="zh-CN" altLang="en-US" dirty="0"/>
          </a:p>
        </p:txBody>
      </p:sp>
      <p:sp>
        <p:nvSpPr>
          <p:cNvPr id="4" name="日期占位符 3"/>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p:cNvPicPr>
            <a:picLocks noChangeAspect="1"/>
          </p:cNvPicPr>
          <p:nvPr userDrawn="1"/>
        </p:nvPicPr>
        <p:blipFill>
          <a:blip r:embed="rId4" cstate="email"/>
          <a:stretch>
            <a:fillRect/>
          </a:stretch>
        </p:blipFill>
        <p:spPr>
          <a:xfrm>
            <a:off x="660400" y="312015"/>
            <a:ext cx="1375700" cy="4372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短标题1">
    <p:spTree>
      <p:nvGrpSpPr>
        <p:cNvPr id="1" name=""/>
        <p:cNvGrpSpPr/>
        <p:nvPr/>
      </p:nvGrpSpPr>
      <p:grpSpPr>
        <a:xfrm>
          <a:off x="0" y="0"/>
          <a:ext cx="0" cy="0"/>
          <a:chOff x="0" y="0"/>
          <a:chExt cx="0" cy="0"/>
        </a:xfrm>
      </p:grpSpPr>
      <p:sp>
        <p:nvSpPr>
          <p:cNvPr id="6" name="椭圆 5"/>
          <p:cNvSpPr/>
          <p:nvPr userDrawn="1"/>
        </p:nvSpPr>
        <p:spPr>
          <a:xfrm>
            <a:off x="3997387" y="1330387"/>
            <a:ext cx="4197226" cy="4197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Arial" panose="020B0604020202090204" pitchFamily="34" charset="0"/>
                <a:cs typeface="Arial" panose="020B0604020202090204" pitchFamily="34" charset="0"/>
              </a:rPr>
              <a:t>Part 01</a:t>
            </a:r>
            <a:endParaRPr lang="zh-CN" altLang="en-US" sz="4400" dirty="0">
              <a:solidFill>
                <a:schemeClr val="bg1"/>
              </a:solidFill>
              <a:latin typeface="Arial" panose="020B0604020202090204" pitchFamily="34" charset="0"/>
              <a:cs typeface="Arial" panose="020B0604020202090204"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3775702" y="1108702"/>
            <a:ext cx="4640596" cy="46405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9613900" y="5273613"/>
            <a:ext cx="764381" cy="76438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2209800" y="6134100"/>
            <a:ext cx="1130300" cy="11303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0818188" y="-911691"/>
            <a:ext cx="2092326" cy="209232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1048048" y="-250249"/>
            <a:ext cx="2861767" cy="28617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51320"/>
            <a:ext cx="3996000" cy="914400"/>
          </a:xfrm>
        </p:spPr>
        <p:txBody>
          <a:bodyPr anchor="ctr" anchorCtr="0">
            <a:normAutofit/>
          </a:bodyPr>
          <a:lstStyle>
            <a:lvl1pPr marL="0" indent="0" algn="ctr">
              <a:buNone/>
              <a:defRPr sz="2800">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短标题2">
    <p:spTree>
      <p:nvGrpSpPr>
        <p:cNvPr id="1" name=""/>
        <p:cNvGrpSpPr/>
        <p:nvPr/>
      </p:nvGrpSpPr>
      <p:grpSpPr>
        <a:xfrm>
          <a:off x="0" y="0"/>
          <a:ext cx="0" cy="0"/>
          <a:chOff x="0" y="0"/>
          <a:chExt cx="0" cy="0"/>
        </a:xfrm>
      </p:grpSpPr>
      <p:sp>
        <p:nvSpPr>
          <p:cNvPr id="6" name="等腰三角形 5"/>
          <p:cNvSpPr/>
          <p:nvPr userDrawn="1"/>
        </p:nvSpPr>
        <p:spPr>
          <a:xfrm>
            <a:off x="4000500" y="1050677"/>
            <a:ext cx="4191000" cy="40978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02</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userDrawn="1"/>
        </p:nvSpPr>
        <p:spPr>
          <a:xfrm>
            <a:off x="3564087" y="505131"/>
            <a:ext cx="5063826" cy="4951296"/>
          </a:xfrm>
          <a:prstGeom prst="triangle">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0800000">
            <a:off x="1390650" y="6496115"/>
            <a:ext cx="1493560" cy="146037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11153775" y="1013971"/>
            <a:ext cx="2076450" cy="2030307"/>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0800000">
            <a:off x="-414337" y="-187450"/>
            <a:ext cx="2386788" cy="233374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5400000">
            <a:off x="9449232" y="5270665"/>
            <a:ext cx="883117" cy="86349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17"/>
          <p:cNvSpPr>
            <a:spLocks noGrp="1"/>
          </p:cNvSpPr>
          <p:nvPr>
            <p:ph type="body" sz="quarter" idx="11" hasCustomPrompt="1"/>
          </p:nvPr>
        </p:nvSpPr>
        <p:spPr>
          <a:xfrm>
            <a:off x="4098000" y="3959372"/>
            <a:ext cx="3996000" cy="914400"/>
          </a:xfrm>
        </p:spPr>
        <p:txBody>
          <a:bodyPr anchor="ctr" anchorCtr="0"/>
          <a:lstStyle>
            <a:lvl1pPr marL="0" indent="0" algn="ctr">
              <a:buNone/>
              <a:defRPr>
                <a:solidFill>
                  <a:schemeClr val="bg1"/>
                </a:solidFill>
              </a:defRPr>
            </a:lvl1pPr>
            <a:lvl3pPr marL="914400" indent="0">
              <a:buNone/>
              <a:defRPr/>
            </a:lvl3pPr>
          </a:lstStyle>
          <a:p>
            <a:pPr lvl="0"/>
            <a:r>
              <a:rPr lang="zh-CN" altLang="en-US" dirty="0"/>
              <a:t>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短标题3">
    <p:spTree>
      <p:nvGrpSpPr>
        <p:cNvPr id="1" name=""/>
        <p:cNvGrpSpPr/>
        <p:nvPr/>
      </p:nvGrpSpPr>
      <p:grpSpPr>
        <a:xfrm>
          <a:off x="0" y="0"/>
          <a:ext cx="0" cy="0"/>
          <a:chOff x="0" y="0"/>
          <a:chExt cx="0" cy="0"/>
        </a:xfrm>
      </p:grpSpPr>
      <p:sp>
        <p:nvSpPr>
          <p:cNvPr id="6" name="矩形 5"/>
          <p:cNvSpPr/>
          <p:nvPr userDrawn="1"/>
        </p:nvSpPr>
        <p:spPr>
          <a:xfrm rot="18893364">
            <a:off x="4380710" y="1706822"/>
            <a:ext cx="3444573" cy="344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8893364">
            <a:off x="4161891" y="1495013"/>
            <a:ext cx="3868219" cy="3868219"/>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03</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8893364">
            <a:off x="-897505" y="-513190"/>
            <a:ext cx="2663805" cy="2663805"/>
          </a:xfrm>
          <a:prstGeom prst="rect">
            <a:avLst/>
          </a:prstGeom>
          <a:solidFill>
            <a:srgbClr val="A4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rot="18893364">
            <a:off x="725976" y="6497388"/>
            <a:ext cx="1300124" cy="1300124"/>
          </a:xfrm>
          <a:prstGeom prst="rect">
            <a:avLst/>
          </a:prstGeom>
          <a:solidFill>
            <a:srgbClr val="C3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rot="18893364">
            <a:off x="11407699" y="1261300"/>
            <a:ext cx="1568601" cy="1568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rot="18893364">
            <a:off x="9270159" y="5188596"/>
            <a:ext cx="861175" cy="861175"/>
          </a:xfrm>
          <a:prstGeom prst="rect">
            <a:avLst/>
          </a:prstGeom>
          <a:solidFill>
            <a:srgbClr val="858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userDrawn="1">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vl2pPr marL="457200" indent="0">
              <a:buNone/>
              <a:defRPr/>
            </a:lvl2pPr>
          </a:lstStyle>
          <a:p>
            <a:pPr lvl="0"/>
            <a:r>
              <a:rPr lang="zh-CN" altLang="en-US" dirty="0"/>
              <a:t>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短标题4">
    <p:spTree>
      <p:nvGrpSpPr>
        <p:cNvPr id="1" name=""/>
        <p:cNvGrpSpPr/>
        <p:nvPr/>
      </p:nvGrpSpPr>
      <p:grpSpPr>
        <a:xfrm>
          <a:off x="0" y="0"/>
          <a:ext cx="0" cy="0"/>
          <a:chOff x="0" y="0"/>
          <a:chExt cx="0" cy="0"/>
        </a:xfrm>
      </p:grpSpPr>
      <p:sp>
        <p:nvSpPr>
          <p:cNvPr id="6" name="五边形 5"/>
          <p:cNvSpPr>
            <a:spLocks noChangeAspect="1"/>
          </p:cNvSpPr>
          <p:nvPr userDrawn="1"/>
        </p:nvSpPr>
        <p:spPr>
          <a:xfrm>
            <a:off x="3870642" y="1106412"/>
            <a:ext cx="4450715" cy="4238776"/>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04</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边形 8"/>
          <p:cNvSpPr>
            <a:spLocks noChangeAspect="1"/>
          </p:cNvSpPr>
          <p:nvPr userDrawn="1"/>
        </p:nvSpPr>
        <p:spPr>
          <a:xfrm>
            <a:off x="3575685" y="806045"/>
            <a:ext cx="5040628" cy="4800598"/>
          </a:xfrm>
          <a:prstGeom prst="pentagon">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p:cNvSpPr>
            <a:spLocks noChangeAspect="1"/>
          </p:cNvSpPr>
          <p:nvPr userDrawn="1"/>
        </p:nvSpPr>
        <p:spPr>
          <a:xfrm rot="18978551">
            <a:off x="1199607" y="5189314"/>
            <a:ext cx="1114961" cy="1061868"/>
          </a:xfrm>
          <a:prstGeom prst="pent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p:cNvSpPr>
            <a:spLocks noChangeAspect="1"/>
          </p:cNvSpPr>
          <p:nvPr userDrawn="1"/>
        </p:nvSpPr>
        <p:spPr>
          <a:xfrm>
            <a:off x="-1122630" y="516786"/>
            <a:ext cx="2245259" cy="2138343"/>
          </a:xfrm>
          <a:prstGeom prst="pent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a:spLocks noChangeAspect="1"/>
          </p:cNvSpPr>
          <p:nvPr userDrawn="1"/>
        </p:nvSpPr>
        <p:spPr>
          <a:xfrm rot="6589711">
            <a:off x="10153440" y="4944146"/>
            <a:ext cx="2774574" cy="2642453"/>
          </a:xfrm>
          <a:prstGeom prst="pent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a:spLocks noChangeAspect="1"/>
          </p:cNvSpPr>
          <p:nvPr userDrawn="1"/>
        </p:nvSpPr>
        <p:spPr>
          <a:xfrm rot="10800000">
            <a:off x="9654125" y="-530934"/>
            <a:ext cx="1114961" cy="1061868"/>
          </a:xfrm>
          <a:prstGeom prst="pent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转场-短标题5">
    <p:spTree>
      <p:nvGrpSpPr>
        <p:cNvPr id="1" name=""/>
        <p:cNvGrpSpPr/>
        <p:nvPr/>
      </p:nvGrpSpPr>
      <p:grpSpPr>
        <a:xfrm>
          <a:off x="0" y="0"/>
          <a:ext cx="0" cy="0"/>
          <a:chOff x="0" y="0"/>
          <a:chExt cx="0" cy="0"/>
        </a:xfrm>
      </p:grpSpPr>
      <p:sp>
        <p:nvSpPr>
          <p:cNvPr id="6" name="六边形 5"/>
          <p:cNvSpPr>
            <a:spLocks noChangeAspect="1"/>
          </p:cNvSpPr>
          <p:nvPr userDrawn="1"/>
        </p:nvSpPr>
        <p:spPr>
          <a:xfrm rot="16200000">
            <a:off x="3978962" y="1603967"/>
            <a:ext cx="4234076" cy="36500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05</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六边形 9"/>
          <p:cNvSpPr/>
          <p:nvPr userDrawn="1"/>
        </p:nvSpPr>
        <p:spPr>
          <a:xfrm rot="16200000">
            <a:off x="3695701" y="1359776"/>
            <a:ext cx="4800598" cy="4138446"/>
          </a:xfrm>
          <a:prstGeom prst="hex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a:spLocks noChangeAspect="1"/>
          </p:cNvSpPr>
          <p:nvPr userDrawn="1"/>
        </p:nvSpPr>
        <p:spPr>
          <a:xfrm rot="16200000">
            <a:off x="-687663" y="4872077"/>
            <a:ext cx="2798353" cy="2412373"/>
          </a:xfrm>
          <a:prstGeom prst="hexag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a:spLocks noChangeAspect="1"/>
          </p:cNvSpPr>
          <p:nvPr userDrawn="1"/>
        </p:nvSpPr>
        <p:spPr>
          <a:xfrm rot="16200000">
            <a:off x="9480973" y="5159003"/>
            <a:ext cx="1015781" cy="875673"/>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a:spLocks noChangeAspect="1"/>
          </p:cNvSpPr>
          <p:nvPr userDrawn="1"/>
        </p:nvSpPr>
        <p:spPr>
          <a:xfrm rot="16200000">
            <a:off x="11493500" y="210644"/>
            <a:ext cx="1397000" cy="1204310"/>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a:spLocks noChangeAspect="1"/>
          </p:cNvSpPr>
          <p:nvPr userDrawn="1"/>
        </p:nvSpPr>
        <p:spPr>
          <a:xfrm rot="16200000">
            <a:off x="641459" y="-437837"/>
            <a:ext cx="1015781" cy="875673"/>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转场-短标题6">
    <p:spTree>
      <p:nvGrpSpPr>
        <p:cNvPr id="1" name=""/>
        <p:cNvGrpSpPr/>
        <p:nvPr/>
      </p:nvGrpSpPr>
      <p:grpSpPr>
        <a:xfrm>
          <a:off x="0" y="0"/>
          <a:ext cx="0" cy="0"/>
          <a:chOff x="0" y="0"/>
          <a:chExt cx="0" cy="0"/>
        </a:xfrm>
      </p:grpSpPr>
      <p:sp>
        <p:nvSpPr>
          <p:cNvPr id="6" name="七边形 5"/>
          <p:cNvSpPr>
            <a:spLocks noChangeAspect="1"/>
          </p:cNvSpPr>
          <p:nvPr userDrawn="1"/>
        </p:nvSpPr>
        <p:spPr>
          <a:xfrm>
            <a:off x="3972000" y="1047224"/>
            <a:ext cx="4248000" cy="4248000"/>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06</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七边形 9"/>
          <p:cNvSpPr/>
          <p:nvPr userDrawn="1"/>
        </p:nvSpPr>
        <p:spPr>
          <a:xfrm rot="1563509">
            <a:off x="10682028" y="-776191"/>
            <a:ext cx="3268663" cy="3268663"/>
          </a:xfrm>
          <a:prstGeom prst="hept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七边形 10"/>
          <p:cNvSpPr/>
          <p:nvPr userDrawn="1"/>
        </p:nvSpPr>
        <p:spPr>
          <a:xfrm>
            <a:off x="1384129" y="5078241"/>
            <a:ext cx="1047921" cy="1047921"/>
          </a:xfrm>
          <a:prstGeom prst="hept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七边形 11"/>
          <p:cNvSpPr/>
          <p:nvPr userDrawn="1"/>
        </p:nvSpPr>
        <p:spPr>
          <a:xfrm rot="20151602">
            <a:off x="-1111336" y="360448"/>
            <a:ext cx="2222671" cy="2222671"/>
          </a:xfrm>
          <a:prstGeom prst="hept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七边形 12"/>
          <p:cNvSpPr/>
          <p:nvPr userDrawn="1"/>
        </p:nvSpPr>
        <p:spPr>
          <a:xfrm rot="20592885">
            <a:off x="8879510" y="6235700"/>
            <a:ext cx="2222671" cy="2222671"/>
          </a:xfrm>
          <a:prstGeom prst="hept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七边形 13"/>
          <p:cNvSpPr>
            <a:spLocks noChangeAspect="1"/>
          </p:cNvSpPr>
          <p:nvPr userDrawn="1"/>
        </p:nvSpPr>
        <p:spPr>
          <a:xfrm>
            <a:off x="3683000" y="774700"/>
            <a:ext cx="4826000" cy="4826000"/>
          </a:xfrm>
          <a:prstGeom prst="hept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66909"/>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长标题">
    <p:bg>
      <p:bgPr>
        <a:solidFill>
          <a:schemeClr val="bg1"/>
        </a:solidFill>
        <a:effectLst/>
      </p:bgPr>
    </p:bg>
    <p:spTree>
      <p:nvGrpSpPr>
        <p:cNvPr id="1" name=""/>
        <p:cNvGrpSpPr/>
        <p:nvPr/>
      </p:nvGrpSpPr>
      <p:grpSpPr>
        <a:xfrm>
          <a:off x="0" y="0"/>
          <a:ext cx="0" cy="0"/>
          <a:chOff x="0" y="0"/>
          <a:chExt cx="0" cy="0"/>
        </a:xfrm>
      </p:grpSpPr>
      <p:sp>
        <p:nvSpPr>
          <p:cNvPr id="6" name="箭头: 五边形 5"/>
          <p:cNvSpPr/>
          <p:nvPr userDrawn="1"/>
        </p:nvSpPr>
        <p:spPr>
          <a:xfrm>
            <a:off x="2" y="0"/>
            <a:ext cx="2835871" cy="685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609314" y="1962606"/>
            <a:ext cx="1617246" cy="2932788"/>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 name="矩形 1"/>
          <p:cNvSpPr/>
          <p:nvPr userDrawn="1"/>
        </p:nvSpPr>
        <p:spPr>
          <a:xfrm>
            <a:off x="2782511" y="612708"/>
            <a:ext cx="8695230" cy="563258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730724" y="2258512"/>
            <a:ext cx="1374427" cy="2340976"/>
          </a:xfrm>
          <a:prstGeom prst="rect">
            <a:avLst/>
          </a:prstGeom>
          <a:noFill/>
        </p:spPr>
        <p:txBody>
          <a:bodyPr wrap="square" lIns="0" tIns="0" rIns="0" bIns="0" rtlCol="0" anchor="ctr" anchorCtr="0">
            <a:normAutofit lnSpcReduction="10000"/>
          </a:bodyPr>
          <a:lstStyle/>
          <a:p>
            <a:pPr algn="ctr"/>
            <a:r>
              <a:rPr lang="zh-CN" altLang="en-US" sz="5400" b="1" dirty="0">
                <a:solidFill>
                  <a:schemeClr val="bg1"/>
                </a:solidFill>
                <a:latin typeface="+mj-ea"/>
                <a:ea typeface="+mj-ea"/>
              </a:rPr>
              <a:t>目</a:t>
            </a:r>
            <a:endParaRPr lang="en-US" altLang="zh-CN" sz="5400" b="1" dirty="0">
              <a:solidFill>
                <a:schemeClr val="bg1"/>
              </a:solidFill>
              <a:latin typeface="+mj-ea"/>
              <a:ea typeface="+mj-ea"/>
            </a:endParaRPr>
          </a:p>
          <a:p>
            <a:pPr algn="ctr"/>
            <a:endParaRPr lang="en-US" altLang="zh-CN" sz="5400" b="1" dirty="0">
              <a:solidFill>
                <a:schemeClr val="bg1"/>
              </a:solidFill>
              <a:latin typeface="+mj-ea"/>
              <a:ea typeface="+mj-ea"/>
            </a:endParaRPr>
          </a:p>
          <a:p>
            <a:pPr algn="ctr"/>
            <a:r>
              <a:rPr lang="zh-CN" altLang="en-US" sz="5400" b="1" dirty="0">
                <a:solidFill>
                  <a:schemeClr val="bg1"/>
                </a:solidFill>
                <a:latin typeface="+mj-ea"/>
                <a:ea typeface="+mj-ea"/>
              </a:rPr>
              <a:t>录</a:t>
            </a:r>
            <a:endParaRPr lang="zh-CN" altLang="en-US" sz="4800" b="1" dirty="0">
              <a:solidFill>
                <a:schemeClr val="bg1"/>
              </a:solidFill>
              <a:latin typeface="+mj-ea"/>
              <a:ea typeface="+mj-ea"/>
            </a:endParaRPr>
          </a:p>
        </p:txBody>
      </p:sp>
      <p:pic>
        <p:nvPicPr>
          <p:cNvPr id="47" name="图片 46"/>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217487"/>
            <a:ext cx="10858500" cy="811213"/>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604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7570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5AB8F-1C56-49E9-90C8-78D22B0C1B97}" type="slidenum">
              <a:rPr lang="zh-CN" altLang="en-US" smtClean="0"/>
            </a:fld>
            <a:endParaRPr lang="zh-CN" altLang="en-US"/>
          </a:p>
        </p:txBody>
      </p:sp>
      <p:sp>
        <p:nvSpPr>
          <p:cNvPr id="7" name="椭圆 6"/>
          <p:cNvSpPr/>
          <p:nvPr userDrawn="1"/>
        </p:nvSpPr>
        <p:spPr>
          <a:xfrm>
            <a:off x="4749800" y="-45720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4572000" y="90932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1.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p:cNvSpPr txBox="1"/>
          <p:nvPr/>
        </p:nvSpPr>
        <p:spPr>
          <a:xfrm>
            <a:off x="4253865" y="1391285"/>
            <a:ext cx="7010400" cy="2190115"/>
          </a:xfrm>
          <a:prstGeom prst="rect">
            <a:avLst/>
          </a:prstGeom>
        </p:spPr>
        <p:txBody>
          <a:bodyPr lIns="0" rIns="0" anchor="ctr" anchorCtr="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r">
              <a:lnSpc>
                <a:spcPct val="120000"/>
              </a:lnSpc>
              <a:buNone/>
            </a:pPr>
            <a:r>
              <a:rPr sz="3200" b="1" dirty="0">
                <a:solidFill>
                  <a:schemeClr val="accent1"/>
                </a:solidFill>
                <a:cs typeface="+mn-ea"/>
                <a:sym typeface="+mn-lt"/>
              </a:rPr>
              <a:t>基于FFmpeg和WebAssembly的Web音视频处理系统的设计与实现</a:t>
            </a:r>
            <a:endParaRPr sz="3200" b="1" dirty="0">
              <a:solidFill>
                <a:schemeClr val="accent1"/>
              </a:solidFill>
              <a:cs typeface="+mn-ea"/>
              <a:sym typeface="+mn-lt"/>
            </a:endParaRPr>
          </a:p>
        </p:txBody>
      </p:sp>
      <p:sp>
        <p:nvSpPr>
          <p:cNvPr id="64" name="矩形 63"/>
          <p:cNvSpPr/>
          <p:nvPr/>
        </p:nvSpPr>
        <p:spPr>
          <a:xfrm>
            <a:off x="8043723" y="4972130"/>
            <a:ext cx="3003067" cy="491490"/>
          </a:xfrm>
          <a:prstGeom prst="rect">
            <a:avLst/>
          </a:prstGeom>
        </p:spPr>
        <p:txBody>
          <a:bodyPr wrap="square" lIns="0" rIns="0">
            <a:spAutoFit/>
          </a:bodyPr>
          <a:lstStyle/>
          <a:p>
            <a:pPr algn="r">
              <a:lnSpc>
                <a:spcPct val="130000"/>
              </a:lnSpc>
            </a:pPr>
            <a:r>
              <a:rPr lang="en-US" altLang="zh-CN" sz="2000" dirty="0">
                <a:solidFill>
                  <a:schemeClr val="accent1"/>
                </a:solidFill>
                <a:cs typeface="+mn-ea"/>
                <a:sym typeface="+mn-lt"/>
              </a:rPr>
              <a:t>2022/4/20</a:t>
            </a:r>
            <a:endParaRPr lang="en-US" altLang="zh-CN" sz="2000" dirty="0">
              <a:solidFill>
                <a:schemeClr val="accent1"/>
              </a:solidFill>
              <a:cs typeface="+mn-ea"/>
              <a:sym typeface="+mn-lt"/>
            </a:endParaRPr>
          </a:p>
        </p:txBody>
      </p:sp>
      <p:grpSp>
        <p:nvGrpSpPr>
          <p:cNvPr id="65" name="组合 64"/>
          <p:cNvGrpSpPr/>
          <p:nvPr/>
        </p:nvGrpSpPr>
        <p:grpSpPr>
          <a:xfrm>
            <a:off x="8578215" y="4069080"/>
            <a:ext cx="2559685" cy="543811"/>
            <a:chOff x="5093792" y="3869996"/>
            <a:chExt cx="2656932" cy="831604"/>
          </a:xfrm>
        </p:grpSpPr>
        <p:sp>
          <p:nvSpPr>
            <p:cNvPr id="66" name="文本框 65"/>
            <p:cNvSpPr txBox="1"/>
            <p:nvPr/>
          </p:nvSpPr>
          <p:spPr>
            <a:xfrm>
              <a:off x="5093792" y="3950006"/>
              <a:ext cx="2477135" cy="751594"/>
            </a:xfrm>
            <a:prstGeom prst="rect">
              <a:avLst/>
            </a:prstGeom>
            <a:noFill/>
          </p:spPr>
          <p:txBody>
            <a:bodyPr wrap="square" lIns="0" rIns="0" rtlCol="0">
              <a:spAutoFit/>
            </a:bodyPr>
            <a:lstStyle/>
            <a:p>
              <a:pPr algn="dist">
                <a:lnSpc>
                  <a:spcPct val="130000"/>
                </a:lnSpc>
              </a:pPr>
              <a:r>
                <a:rPr lang="zh-CN" altLang="en-US" sz="2000" dirty="0">
                  <a:solidFill>
                    <a:schemeClr val="accent1"/>
                  </a:solidFill>
                  <a:cs typeface="+mn-ea"/>
                  <a:sym typeface="+mn-lt"/>
                </a:rPr>
                <a:t>答辩人</a:t>
              </a:r>
              <a:r>
                <a:rPr lang="en-US" altLang="zh-CN" sz="2000" dirty="0">
                  <a:solidFill>
                    <a:schemeClr val="accent1"/>
                  </a:solidFill>
                  <a:cs typeface="+mn-ea"/>
                  <a:sym typeface="+mn-lt"/>
                </a:rPr>
                <a:t>: </a:t>
              </a:r>
              <a:r>
                <a:rPr lang="zh-CN" altLang="en-US" sz="2000" dirty="0">
                  <a:solidFill>
                    <a:schemeClr val="accent1"/>
                  </a:solidFill>
                  <a:cs typeface="+mn-ea"/>
                  <a:sym typeface="+mn-lt"/>
                </a:rPr>
                <a:t>缑通旺   </a:t>
              </a:r>
              <a:endParaRPr lang="zh-CN" altLang="en-US" sz="2000" dirty="0">
                <a:solidFill>
                  <a:schemeClr val="accent1"/>
                </a:solidFill>
                <a:cs typeface="+mn-ea"/>
                <a:sym typeface="+mn-lt"/>
              </a:endParaRPr>
            </a:p>
          </p:txBody>
        </p:sp>
        <p:sp>
          <p:nvSpPr>
            <p:cNvPr id="67" name="矩形 66"/>
            <p:cNvSpPr/>
            <p:nvPr/>
          </p:nvSpPr>
          <p:spPr>
            <a:xfrm>
              <a:off x="6452235" y="3869996"/>
              <a:ext cx="1298489" cy="650875"/>
            </a:xfrm>
            <a:prstGeom prst="rect">
              <a:avLst/>
            </a:prstGeom>
          </p:spPr>
          <p:txBody>
            <a:bodyPr wrap="square">
              <a:spAutoFit/>
            </a:bodyPr>
            <a:lstStyle/>
            <a:p>
              <a:pPr algn="dist">
                <a:lnSpc>
                  <a:spcPct val="130000"/>
                </a:lnSpc>
              </a:pPr>
              <a:endParaRPr lang="zh-CN" altLang="en-US" sz="2800" dirty="0">
                <a:solidFill>
                  <a:schemeClr val="accent1"/>
                </a:solidFill>
                <a:cs typeface="+mn-ea"/>
                <a:sym typeface="+mn-lt"/>
              </a:endParaRPr>
            </a:p>
          </p:txBody>
        </p:sp>
      </p:grpSp>
      <p:grpSp>
        <p:nvGrpSpPr>
          <p:cNvPr id="69" name="组合 68"/>
          <p:cNvGrpSpPr/>
          <p:nvPr/>
        </p:nvGrpSpPr>
        <p:grpSpPr>
          <a:xfrm>
            <a:off x="8349981" y="4458472"/>
            <a:ext cx="2787553" cy="650875"/>
            <a:chOff x="4873636" y="4449810"/>
            <a:chExt cx="2787553" cy="650875"/>
          </a:xfrm>
        </p:grpSpPr>
        <p:sp>
          <p:nvSpPr>
            <p:cNvPr id="70" name="矩形 69"/>
            <p:cNvSpPr/>
            <p:nvPr/>
          </p:nvSpPr>
          <p:spPr>
            <a:xfrm>
              <a:off x="4873636" y="4498070"/>
              <a:ext cx="2638425" cy="491490"/>
            </a:xfrm>
            <a:prstGeom prst="rect">
              <a:avLst/>
            </a:prstGeom>
          </p:spPr>
          <p:txBody>
            <a:bodyPr wrap="square" lIns="0" rIns="0">
              <a:spAutoFit/>
            </a:bodyPr>
            <a:lstStyle/>
            <a:p>
              <a:pPr algn="dist">
                <a:lnSpc>
                  <a:spcPct val="130000"/>
                </a:lnSpc>
              </a:pPr>
              <a:r>
                <a:rPr lang="zh-CN" altLang="en-US" sz="2000" dirty="0">
                  <a:solidFill>
                    <a:schemeClr val="accent1"/>
                  </a:solidFill>
                  <a:cs typeface="+mn-ea"/>
                  <a:sym typeface="+mn-lt"/>
                </a:rPr>
                <a:t>指导老师：孔佑勇 </a:t>
              </a:r>
              <a:endParaRPr lang="zh-CN" altLang="en-US" sz="2000" dirty="0">
                <a:solidFill>
                  <a:schemeClr val="accent1"/>
                </a:solidFill>
                <a:cs typeface="+mn-ea"/>
                <a:sym typeface="+mn-lt"/>
              </a:endParaRPr>
            </a:p>
          </p:txBody>
        </p:sp>
        <p:sp>
          <p:nvSpPr>
            <p:cNvPr id="71" name="矩形 70"/>
            <p:cNvSpPr/>
            <p:nvPr/>
          </p:nvSpPr>
          <p:spPr>
            <a:xfrm>
              <a:off x="6362700" y="4449810"/>
              <a:ext cx="1298489" cy="650875"/>
            </a:xfrm>
            <a:prstGeom prst="rect">
              <a:avLst/>
            </a:prstGeom>
          </p:spPr>
          <p:txBody>
            <a:bodyPr wrap="square">
              <a:spAutoFit/>
            </a:bodyPr>
            <a:lstStyle/>
            <a:p>
              <a:pPr algn="dist">
                <a:lnSpc>
                  <a:spcPct val="130000"/>
                </a:lnSpc>
              </a:pPr>
              <a:endParaRPr lang="zh-CN" altLang="en-US" sz="2800" dirty="0">
                <a:solidFill>
                  <a:schemeClr val="accent1"/>
                </a:solidFill>
                <a:cs typeface="+mn-ea"/>
                <a:sym typeface="+mn-lt"/>
              </a:endParaRPr>
            </a:p>
          </p:txBody>
        </p:sp>
        <p:sp>
          <p:nvSpPr>
            <p:cNvPr id="72" name="文本框 71"/>
            <p:cNvSpPr txBox="1"/>
            <p:nvPr/>
          </p:nvSpPr>
          <p:spPr>
            <a:xfrm>
              <a:off x="6028868" y="4486807"/>
              <a:ext cx="309880" cy="398780"/>
            </a:xfrm>
            <a:prstGeom prst="rect">
              <a:avLst/>
            </a:prstGeom>
            <a:noFill/>
          </p:spPr>
          <p:txBody>
            <a:bodyPr wrap="none" rtlCol="0">
              <a:spAutoFit/>
            </a:bodyPr>
            <a:lstStyle/>
            <a:p>
              <a:endParaRPr lang="zh-CN" altLang="en-US" sz="2000" dirty="0">
                <a:solidFill>
                  <a:schemeClr val="accent1"/>
                </a:solidFill>
                <a:cs typeface="+mn-ea"/>
                <a:sym typeface="+mn-lt"/>
              </a:endParaRPr>
            </a:p>
          </p:txBody>
        </p:sp>
      </p:grpSp>
      <p:cxnSp>
        <p:nvCxnSpPr>
          <p:cNvPr id="3" name="直接连接符 2"/>
          <p:cNvCxnSpPr/>
          <p:nvPr/>
        </p:nvCxnSpPr>
        <p:spPr>
          <a:xfrm>
            <a:off x="11226555" y="4069080"/>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zh-CN" altLang="en-US" sz="2000" dirty="0">
                <a:cs typeface="+mn-ea"/>
                <a:sym typeface="+mn-lt"/>
              </a:rPr>
              <a:t>Web音视频处理性能</a:t>
            </a:r>
            <a:endParaRPr lang="zh-CN" altLang="en-US" sz="20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880110" y="1492250"/>
            <a:ext cx="9748520" cy="4280535"/>
          </a:xfrm>
          <a:prstGeom prst="rect">
            <a:avLst/>
          </a:prstGeom>
          <a:noFill/>
        </p:spPr>
        <p:txBody>
          <a:bodyPr wrap="square" lIns="0" rIns="0" anchor="ctr" anchorCtr="0">
            <a:normAutofit/>
          </a:bodyPr>
          <a:lstStyle/>
          <a:p>
            <a:pPr algn="just">
              <a:lnSpc>
                <a:spcPct val="130000"/>
              </a:lnSpc>
            </a:pPr>
            <a:r>
              <a:rPr lang="en-US" altLang="zh-CN" sz="2000" dirty="0">
                <a:cs typeface="+mn-ea"/>
                <a:sym typeface="+mn-lt"/>
              </a:rPr>
              <a:t>    </a:t>
            </a:r>
            <a:endParaRPr lang="zh-CN" altLang="en-US" sz="2000" dirty="0">
              <a:cs typeface="+mn-ea"/>
              <a:sym typeface="+mn-lt"/>
            </a:endParaRPr>
          </a:p>
          <a:p>
            <a:pPr algn="just">
              <a:lnSpc>
                <a:spcPct val="130000"/>
              </a:lnSpc>
            </a:pPr>
            <a:endParaRPr lang="zh-CN" altLang="en-US" sz="2000" dirty="0">
              <a:cs typeface="+mn-ea"/>
              <a:sym typeface="+mn-lt"/>
            </a:endParaRPr>
          </a:p>
          <a:p>
            <a:pPr algn="just">
              <a:lnSpc>
                <a:spcPct val="130000"/>
              </a:lnSpc>
            </a:pPr>
            <a:endParaRPr sz="2000" dirty="0">
              <a:cs typeface="+mn-ea"/>
              <a:sym typeface="+mn-lt"/>
            </a:endParaRPr>
          </a:p>
          <a:p>
            <a:pPr algn="just">
              <a:lnSpc>
                <a:spcPct val="130000"/>
              </a:lnSpc>
            </a:pPr>
            <a:endParaRPr sz="2000" dirty="0">
              <a:cs typeface="+mn-ea"/>
              <a:sym typeface="+mn-lt"/>
            </a:endParaRP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100" y="3283549"/>
            <a:ext cx="4104000" cy="12096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4" name="文本框 3"/>
          <p:cNvSpPr txBox="1"/>
          <p:nvPr/>
        </p:nvSpPr>
        <p:spPr>
          <a:xfrm>
            <a:off x="1177290" y="1492250"/>
            <a:ext cx="9836785" cy="386080"/>
          </a:xfrm>
          <a:prstGeom prst="rect">
            <a:avLst/>
          </a:prstGeom>
          <a:noFill/>
        </p:spPr>
        <p:txBody>
          <a:bodyPr wrap="square" rtlCol="0">
            <a:spAutoFit/>
          </a:bodyPr>
          <a:p>
            <a:pPr>
              <a:lnSpc>
                <a:spcPct val="120000"/>
              </a:lnSpc>
              <a:spcBef>
                <a:spcPts val="0"/>
              </a:spcBef>
              <a:spcAft>
                <a:spcPts val="0"/>
              </a:spcAft>
            </a:pPr>
            <a:r>
              <a:rPr lang="en-US" sz="1600"/>
              <a:t>    </a:t>
            </a:r>
            <a:r>
              <a:rPr sz="1600"/>
              <a:t>由于音视频</a:t>
            </a:r>
            <a:r>
              <a:rPr lang="zh-CN" sz="1600"/>
              <a:t>数据的处理</a:t>
            </a:r>
            <a:r>
              <a:rPr sz="1600"/>
              <a:t>需要大量的计算力，</a:t>
            </a:r>
            <a:r>
              <a:rPr lang="zh-CN" sz="1600"/>
              <a:t>通常分为服务端解码和客户端解码。</a:t>
            </a:r>
            <a:endParaRPr lang="zh-CN" sz="1600"/>
          </a:p>
        </p:txBody>
      </p:sp>
      <p:pic>
        <p:nvPicPr>
          <p:cNvPr id="6" name="图片 5"/>
          <p:cNvPicPr>
            <a:picLocks noChangeAspect="1"/>
          </p:cNvPicPr>
          <p:nvPr/>
        </p:nvPicPr>
        <p:blipFill>
          <a:blip r:embed="rId1"/>
          <a:stretch>
            <a:fillRect/>
          </a:stretch>
        </p:blipFill>
        <p:spPr>
          <a:xfrm>
            <a:off x="2764790" y="2131060"/>
            <a:ext cx="6661150" cy="3515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en-US" altLang="zh-CN" sz="2000" dirty="0">
                <a:cs typeface="+mn-ea"/>
                <a:sym typeface="+mn-lt"/>
              </a:rPr>
              <a:t>FFmpeg</a:t>
            </a:r>
            <a:r>
              <a:rPr lang="zh-CN" altLang="en-US" sz="2000" dirty="0">
                <a:cs typeface="+mn-ea"/>
                <a:sym typeface="+mn-lt"/>
              </a:rPr>
              <a:t>音视频库</a:t>
            </a:r>
            <a:endParaRPr lang="zh-CN" altLang="en-US" sz="20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880110" y="1492250"/>
            <a:ext cx="9748520" cy="4280535"/>
          </a:xfrm>
          <a:prstGeom prst="rect">
            <a:avLst/>
          </a:prstGeom>
          <a:noFill/>
        </p:spPr>
        <p:txBody>
          <a:bodyPr wrap="square" lIns="0" rIns="0" anchor="ctr" anchorCtr="0">
            <a:normAutofit/>
          </a:bodyPr>
          <a:lstStyle/>
          <a:p>
            <a:pPr algn="just">
              <a:lnSpc>
                <a:spcPct val="130000"/>
              </a:lnSpc>
            </a:pPr>
            <a:r>
              <a:rPr lang="en-US" altLang="zh-CN" sz="2000" dirty="0">
                <a:cs typeface="+mn-ea"/>
                <a:sym typeface="+mn-lt"/>
              </a:rPr>
              <a:t>    </a:t>
            </a:r>
            <a:endParaRPr lang="zh-CN" altLang="en-US" sz="2000" dirty="0">
              <a:cs typeface="+mn-ea"/>
              <a:sym typeface="+mn-lt"/>
            </a:endParaRPr>
          </a:p>
          <a:p>
            <a:pPr algn="just">
              <a:lnSpc>
                <a:spcPct val="130000"/>
              </a:lnSpc>
            </a:pPr>
            <a:endParaRPr lang="zh-CN" altLang="en-US" sz="2000" dirty="0">
              <a:cs typeface="+mn-ea"/>
              <a:sym typeface="+mn-lt"/>
            </a:endParaRPr>
          </a:p>
          <a:p>
            <a:pPr algn="just">
              <a:lnSpc>
                <a:spcPct val="130000"/>
              </a:lnSpc>
            </a:pPr>
            <a:endParaRPr sz="2000" dirty="0">
              <a:cs typeface="+mn-ea"/>
              <a:sym typeface="+mn-lt"/>
            </a:endParaRPr>
          </a:p>
          <a:p>
            <a:pPr algn="just">
              <a:lnSpc>
                <a:spcPct val="130000"/>
              </a:lnSpc>
            </a:pPr>
            <a:endParaRPr sz="2000" dirty="0">
              <a:cs typeface="+mn-ea"/>
              <a:sym typeface="+mn-lt"/>
            </a:endParaRP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100" y="3283549"/>
            <a:ext cx="4104000" cy="12096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pic>
        <p:nvPicPr>
          <p:cNvPr id="7" name="图片 7"/>
          <p:cNvPicPr>
            <a:picLocks noChangeAspect="1"/>
          </p:cNvPicPr>
          <p:nvPr/>
        </p:nvPicPr>
        <p:blipFill>
          <a:blip r:embed="rId1"/>
          <a:stretch>
            <a:fillRect/>
          </a:stretch>
        </p:blipFill>
        <p:spPr>
          <a:xfrm>
            <a:off x="2842895" y="3086100"/>
            <a:ext cx="6148705" cy="2797175"/>
          </a:xfrm>
          <a:prstGeom prst="rect">
            <a:avLst/>
          </a:prstGeom>
          <a:noFill/>
          <a:ln w="9525">
            <a:noFill/>
          </a:ln>
        </p:spPr>
      </p:pic>
      <p:sp>
        <p:nvSpPr>
          <p:cNvPr id="6" name="文本框 5"/>
          <p:cNvSpPr txBox="1"/>
          <p:nvPr/>
        </p:nvSpPr>
        <p:spPr>
          <a:xfrm>
            <a:off x="1048385" y="1053465"/>
            <a:ext cx="10008870" cy="1898015"/>
          </a:xfrm>
          <a:prstGeom prst="rect">
            <a:avLst/>
          </a:prstGeom>
          <a:noFill/>
        </p:spPr>
        <p:txBody>
          <a:bodyPr wrap="square" rtlCol="0">
            <a:spAutoFit/>
          </a:bodyPr>
          <a:p>
            <a:pPr>
              <a:lnSpc>
                <a:spcPct val="120000"/>
              </a:lnSpc>
              <a:spcBef>
                <a:spcPts val="0"/>
              </a:spcBef>
              <a:spcAft>
                <a:spcPts val="0"/>
              </a:spcAft>
            </a:pPr>
            <a:r>
              <a:rPr lang="en-US" altLang="zh-CN">
                <a:sym typeface="+mn-ea"/>
              </a:rPr>
              <a:t>    </a:t>
            </a:r>
            <a:r>
              <a:rPr lang="en-US" altLang="zh-CN" sz="1600">
                <a:sym typeface="+mn-ea"/>
              </a:rPr>
              <a:t> </a:t>
            </a:r>
            <a:r>
              <a:rPr lang="zh-CN" altLang="en-US" sz="1600">
                <a:sym typeface="+mn-ea"/>
              </a:rPr>
              <a:t>FFmpeg库是一个开源免费的跨平台音视频分离、转换、解码于一体的音视频工具，可以进行音视频的相关的处理。FFmpeg支持MPEG、Divx、MPEG-4、FLV等40多种编码方式，以及AVI、OGG、Matroska、ASF等90多种解码方式。</a:t>
            </a:r>
            <a:endParaRPr lang="zh-CN" altLang="en-US" sz="1600"/>
          </a:p>
          <a:p>
            <a:pPr>
              <a:lnSpc>
                <a:spcPct val="120000"/>
              </a:lnSpc>
              <a:spcBef>
                <a:spcPts val="0"/>
              </a:spcBef>
              <a:spcAft>
                <a:spcPts val="0"/>
              </a:spcAft>
            </a:pPr>
            <a:r>
              <a:rPr lang="en-US" altLang="zh-CN" sz="1600">
                <a:sym typeface="+mn-ea"/>
              </a:rPr>
              <a:t>     FFmpeg</a:t>
            </a:r>
            <a:r>
              <a:rPr lang="zh-CN" altLang="en-US" sz="1600">
                <a:sym typeface="+mn-ea"/>
              </a:rPr>
              <a:t>主要模块有音视频封装和解封</a:t>
            </a:r>
            <a:r>
              <a:rPr lang="zh-CN" altLang="en-US" sz="1600"/>
              <a:t>AVFormat、音视频的编解码模块AVCodec、</a:t>
            </a:r>
            <a:r>
              <a:rPr lang="zh-CN" altLang="en-US" sz="1600">
                <a:sym typeface="+mn-ea"/>
              </a:rPr>
              <a:t>字幕</a:t>
            </a:r>
            <a:r>
              <a:rPr lang="zh-CN" altLang="en-US" sz="1600"/>
              <a:t>滤镜处理模块AVFilter、视频图像转换计算模块swscale，核心库上层是根据核心库依赖构建出来的简单易用的工具包</a:t>
            </a:r>
            <a:r>
              <a:rPr lang="en-US" altLang="zh-CN" sz="1600"/>
              <a:t>ffplay</a:t>
            </a:r>
            <a:r>
              <a:rPr lang="zh-CN" altLang="en-US" sz="1600"/>
              <a:t>播放、</a:t>
            </a:r>
            <a:r>
              <a:rPr lang="en-US" altLang="zh-CN" sz="1600"/>
              <a:t>ffprobe</a:t>
            </a:r>
            <a:r>
              <a:rPr lang="zh-CN" altLang="en-US" sz="1600"/>
              <a:t>探测音视频元信息。</a:t>
            </a:r>
            <a:endParaRPr lang="zh-CN"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en-US" altLang="zh-CN" sz="2000" dirty="0">
                <a:cs typeface="+mn-ea"/>
                <a:sym typeface="+mn-lt"/>
              </a:rPr>
              <a:t>WebAssebmly(WASM)</a:t>
            </a:r>
            <a:r>
              <a:rPr lang="zh-CN" altLang="en-US" sz="2000" dirty="0">
                <a:cs typeface="+mn-ea"/>
                <a:sym typeface="+mn-lt"/>
              </a:rPr>
              <a:t>编码</a:t>
            </a:r>
            <a:endParaRPr lang="zh-CN" altLang="en-US" sz="20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880110" y="1492250"/>
            <a:ext cx="9748520" cy="4280535"/>
          </a:xfrm>
          <a:prstGeom prst="rect">
            <a:avLst/>
          </a:prstGeom>
          <a:noFill/>
        </p:spPr>
        <p:txBody>
          <a:bodyPr wrap="square" lIns="0" rIns="0" anchor="ctr" anchorCtr="0">
            <a:normAutofit/>
          </a:bodyPr>
          <a:lstStyle/>
          <a:p>
            <a:pPr algn="just">
              <a:lnSpc>
                <a:spcPct val="130000"/>
              </a:lnSpc>
            </a:pPr>
            <a:r>
              <a:rPr lang="en-US" altLang="zh-CN" sz="2000" dirty="0">
                <a:cs typeface="+mn-ea"/>
                <a:sym typeface="+mn-lt"/>
              </a:rPr>
              <a:t>    </a:t>
            </a:r>
            <a:endParaRPr lang="zh-CN" altLang="en-US" sz="2000" dirty="0">
              <a:cs typeface="+mn-ea"/>
              <a:sym typeface="+mn-lt"/>
            </a:endParaRPr>
          </a:p>
          <a:p>
            <a:pPr algn="just">
              <a:lnSpc>
                <a:spcPct val="130000"/>
              </a:lnSpc>
            </a:pPr>
            <a:endParaRPr lang="zh-CN" altLang="en-US" sz="2000" dirty="0">
              <a:cs typeface="+mn-ea"/>
              <a:sym typeface="+mn-lt"/>
            </a:endParaRPr>
          </a:p>
          <a:p>
            <a:pPr algn="just">
              <a:lnSpc>
                <a:spcPct val="130000"/>
              </a:lnSpc>
            </a:pPr>
            <a:endParaRPr sz="2000" dirty="0">
              <a:cs typeface="+mn-ea"/>
              <a:sym typeface="+mn-lt"/>
            </a:endParaRPr>
          </a:p>
          <a:p>
            <a:pPr algn="just">
              <a:lnSpc>
                <a:spcPct val="130000"/>
              </a:lnSpc>
            </a:pPr>
            <a:endParaRPr sz="2000" dirty="0">
              <a:cs typeface="+mn-ea"/>
              <a:sym typeface="+mn-lt"/>
            </a:endParaRP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100" y="3283549"/>
            <a:ext cx="4104000" cy="12096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6" name="文本框 5"/>
          <p:cNvSpPr txBox="1"/>
          <p:nvPr/>
        </p:nvSpPr>
        <p:spPr>
          <a:xfrm>
            <a:off x="1033145" y="1134110"/>
            <a:ext cx="10063480" cy="1603375"/>
          </a:xfrm>
          <a:prstGeom prst="rect">
            <a:avLst/>
          </a:prstGeom>
          <a:noFill/>
        </p:spPr>
        <p:txBody>
          <a:bodyPr wrap="square" rtlCol="0">
            <a:spAutoFit/>
          </a:bodyPr>
          <a:p>
            <a:pPr>
              <a:lnSpc>
                <a:spcPct val="120000"/>
              </a:lnSpc>
            </a:pPr>
            <a:r>
              <a:rPr lang="en-US" altLang="zh-CN">
                <a:sym typeface="+mn-ea"/>
              </a:rPr>
              <a:t>    </a:t>
            </a:r>
            <a:r>
              <a:rPr lang="en-US" altLang="zh-CN" sz="1600">
                <a:sym typeface="+mn-ea"/>
              </a:rPr>
              <a:t> </a:t>
            </a:r>
            <a:r>
              <a:rPr lang="zh-CN" altLang="en-US" sz="1600">
                <a:sym typeface="+mn-ea"/>
              </a:rPr>
              <a:t>WASM是一个可移植、体积小、加载快、兼容型强，且拥有全新编码格式的二进制字节码，它可以在现代网络浏览器中直接运行，接近原生的性能运行。</a:t>
            </a:r>
            <a:endParaRPr lang="zh-CN" altLang="en-US" sz="1600">
              <a:sym typeface="+mn-ea"/>
            </a:endParaRPr>
          </a:p>
          <a:p>
            <a:pPr>
              <a:lnSpc>
                <a:spcPct val="120000"/>
              </a:lnSpc>
            </a:pPr>
            <a:r>
              <a:rPr lang="zh-CN" altLang="en-US" sz="1600">
                <a:sym typeface="+mn-ea"/>
              </a:rPr>
              <a:t>     WASM运行效率高是因为它通过自定义虚拟指令集和拥有独立的堆栈虚拟机，并且不需要管理垃圾回收等问题。WASM目前被大多数浏览器厂商、多种编程语言支持，并且广泛应用于各种高性能容器场景，嵌入式系统以及边缘计算，同时尤其是给在Web技术架构下处理CPU密集型任务打开了一扇大门。</a:t>
            </a:r>
            <a:endParaRPr lang="zh-CN" altLang="en-US" sz="1600">
              <a:sym typeface="+mn-ea"/>
            </a:endParaRPr>
          </a:p>
        </p:txBody>
      </p:sp>
      <p:pic>
        <p:nvPicPr>
          <p:cNvPr id="4" name="图片 3"/>
          <p:cNvPicPr>
            <a:picLocks noChangeAspect="1"/>
          </p:cNvPicPr>
          <p:nvPr/>
        </p:nvPicPr>
        <p:blipFill>
          <a:blip r:embed="rId1"/>
          <a:stretch>
            <a:fillRect/>
          </a:stretch>
        </p:blipFill>
        <p:spPr>
          <a:xfrm>
            <a:off x="3749040" y="3022600"/>
            <a:ext cx="4424680" cy="24892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pPr>
              <a:lnSpc>
                <a:spcPct val="130000"/>
              </a:lnSpc>
            </a:pPr>
            <a:r>
              <a:rPr lang="zh-CN" altLang="en-US" sz="3200" dirty="0">
                <a:solidFill>
                  <a:schemeClr val="bg1"/>
                </a:solidFill>
                <a:cs typeface="+mn-ea"/>
                <a:sym typeface="+mn-lt"/>
              </a:rPr>
              <a:t>研究内容与目标</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03</a:t>
            </a:r>
            <a:endParaRPr lang="en-US" altLang="zh-CN" sz="40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研究目标</a:t>
            </a:r>
            <a:endParaRPr lang="zh-CN" altLang="en-US" sz="3200"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91390"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546860" y="2143760"/>
            <a:ext cx="8987790" cy="3342640"/>
          </a:xfrm>
          <a:prstGeom prst="rect">
            <a:avLst/>
          </a:prstGeom>
          <a:noFill/>
        </p:spPr>
        <p:txBody>
          <a:bodyPr wrap="square" rtlCol="0">
            <a:normAutofit/>
          </a:bodyPr>
          <a:lstStyle/>
          <a:p>
            <a:pPr indent="0" algn="l">
              <a:lnSpc>
                <a:spcPct val="130000"/>
              </a:lnSpc>
              <a:spcBef>
                <a:spcPts val="0"/>
              </a:spcBef>
              <a:spcAft>
                <a:spcPts val="600"/>
              </a:spcAft>
              <a:buNone/>
            </a:pPr>
            <a:r>
              <a:rPr sz="1600" b="1" dirty="0">
                <a:cs typeface="+mn-ea"/>
                <a:sym typeface="+mn-lt"/>
              </a:rPr>
              <a:t>(1) 针对Web浏览器对音视频的容器格式、编解码</a:t>
            </a:r>
            <a:r>
              <a:rPr lang="zh-CN" sz="1600" b="1" dirty="0">
                <a:cs typeface="+mn-ea"/>
                <a:sym typeface="+mn-lt"/>
              </a:rPr>
              <a:t>算法</a:t>
            </a:r>
            <a:r>
              <a:rPr sz="1600" b="1" dirty="0">
                <a:cs typeface="+mn-ea"/>
                <a:sym typeface="+mn-lt"/>
              </a:rPr>
              <a:t>支持兼容性差的问题</a:t>
            </a:r>
            <a:endParaRPr sz="1600" dirty="0">
              <a:cs typeface="+mn-ea"/>
              <a:sym typeface="+mn-lt"/>
            </a:endParaRPr>
          </a:p>
          <a:p>
            <a:pPr indent="0" algn="l">
              <a:lnSpc>
                <a:spcPct val="130000"/>
              </a:lnSpc>
              <a:spcBef>
                <a:spcPts val="0"/>
              </a:spcBef>
              <a:spcAft>
                <a:spcPts val="600"/>
              </a:spcAft>
              <a:buNone/>
            </a:pPr>
            <a:r>
              <a:rPr sz="1600" dirty="0">
                <a:cs typeface="+mn-ea"/>
                <a:sym typeface="+mn-lt"/>
              </a:rPr>
              <a:t>     本课题通过迁移FFmpeg音视频处理基础库提高多种音视频格式的兼容性。</a:t>
            </a:r>
            <a:endParaRPr sz="1600" dirty="0">
              <a:cs typeface="+mn-ea"/>
              <a:sym typeface="+mn-lt"/>
            </a:endParaRPr>
          </a:p>
          <a:p>
            <a:pPr indent="0" algn="l">
              <a:lnSpc>
                <a:spcPct val="130000"/>
              </a:lnSpc>
              <a:spcBef>
                <a:spcPts val="0"/>
              </a:spcBef>
              <a:spcAft>
                <a:spcPts val="600"/>
              </a:spcAft>
              <a:buNone/>
            </a:pPr>
            <a:r>
              <a:rPr sz="1600" b="1" dirty="0">
                <a:cs typeface="+mn-ea"/>
                <a:sym typeface="+mn-lt"/>
              </a:rPr>
              <a:t>(2) 针对Web浏览器JavaScript实现的音视频处理性能差的问题</a:t>
            </a:r>
            <a:endParaRPr sz="1600" dirty="0">
              <a:cs typeface="+mn-ea"/>
              <a:sym typeface="+mn-lt"/>
            </a:endParaRPr>
          </a:p>
          <a:p>
            <a:pPr indent="0" algn="l">
              <a:lnSpc>
                <a:spcPct val="130000"/>
              </a:lnSpc>
              <a:spcBef>
                <a:spcPts val="0"/>
              </a:spcBef>
              <a:spcAft>
                <a:spcPts val="600"/>
              </a:spcAft>
              <a:buNone/>
            </a:pPr>
            <a:r>
              <a:rPr sz="1600" dirty="0">
                <a:cs typeface="+mn-ea"/>
                <a:sym typeface="+mn-lt"/>
              </a:rPr>
              <a:t>     本课题通过设计对C</a:t>
            </a:r>
            <a:r>
              <a:rPr lang="zh-CN" sz="1600" dirty="0">
                <a:cs typeface="+mn-ea"/>
                <a:sym typeface="+mn-lt"/>
              </a:rPr>
              <a:t>音视频处理程序</a:t>
            </a:r>
            <a:r>
              <a:rPr sz="1600" dirty="0">
                <a:cs typeface="+mn-ea"/>
                <a:sym typeface="+mn-lt"/>
              </a:rPr>
              <a:t>编译为WASM模块，并设计WASM模块的加载方案来提高Web浏览器中处理音视频封装、解封装以及编解码的</a:t>
            </a:r>
            <a:r>
              <a:rPr lang="zh-CN" sz="1600" dirty="0">
                <a:cs typeface="+mn-ea"/>
                <a:sym typeface="+mn-lt"/>
              </a:rPr>
              <a:t>处理</a:t>
            </a:r>
            <a:r>
              <a:rPr sz="1600" dirty="0">
                <a:cs typeface="+mn-ea"/>
                <a:sym typeface="+mn-lt"/>
              </a:rPr>
              <a:t>性能。</a:t>
            </a:r>
            <a:endParaRPr sz="1600" dirty="0">
              <a:cs typeface="+mn-ea"/>
              <a:sym typeface="+mn-lt"/>
            </a:endParaRPr>
          </a:p>
          <a:p>
            <a:pPr indent="0" algn="l">
              <a:lnSpc>
                <a:spcPct val="130000"/>
              </a:lnSpc>
              <a:spcBef>
                <a:spcPts val="0"/>
              </a:spcBef>
              <a:spcAft>
                <a:spcPts val="600"/>
              </a:spcAft>
              <a:buNone/>
            </a:pPr>
            <a:r>
              <a:rPr sz="1600" b="1" dirty="0">
                <a:cs typeface="+mn-ea"/>
                <a:sym typeface="+mn-lt"/>
              </a:rPr>
              <a:t>(3) 针对本课题的功能需求出发</a:t>
            </a:r>
            <a:endParaRPr sz="1600" dirty="0">
              <a:cs typeface="+mn-ea"/>
              <a:sym typeface="+mn-lt"/>
            </a:endParaRPr>
          </a:p>
          <a:p>
            <a:pPr indent="0" algn="l">
              <a:lnSpc>
                <a:spcPct val="130000"/>
              </a:lnSpc>
              <a:spcBef>
                <a:spcPts val="0"/>
              </a:spcBef>
              <a:spcAft>
                <a:spcPts val="600"/>
              </a:spcAft>
              <a:buNone/>
            </a:pPr>
            <a:r>
              <a:rPr sz="1600" dirty="0">
                <a:cs typeface="+mn-ea"/>
                <a:sym typeface="+mn-lt"/>
              </a:rPr>
              <a:t>    本课题对音视频解码后数据流进行二次开发，实现对音画同步渲染播放、视频帧提取、增加字幕音频等</a:t>
            </a:r>
            <a:r>
              <a:rPr lang="zh-CN" sz="1600" dirty="0">
                <a:cs typeface="+mn-ea"/>
                <a:sym typeface="+mn-lt"/>
              </a:rPr>
              <a:t>音视频处理的</a:t>
            </a:r>
            <a:r>
              <a:rPr sz="1600" dirty="0">
                <a:cs typeface="+mn-ea"/>
                <a:sym typeface="+mn-lt"/>
              </a:rPr>
              <a:t>功能目标。</a:t>
            </a:r>
            <a:endParaRPr dirty="0">
              <a:cs typeface="+mn-ea"/>
              <a:sym typeface="+mn-lt"/>
            </a:endParaRPr>
          </a:p>
          <a:p>
            <a:pPr algn="just">
              <a:lnSpc>
                <a:spcPct val="130000"/>
              </a:lnSpc>
            </a:pPr>
            <a:endParaRPr lang="en-US" altLang="zh-CN" sz="2000" dirty="0">
              <a:cs typeface="+mn-ea"/>
              <a:sym typeface="+mn-lt"/>
            </a:endParaRPr>
          </a:p>
          <a:p>
            <a:pPr algn="just">
              <a:lnSpc>
                <a:spcPct val="130000"/>
              </a:lnSpc>
            </a:pPr>
            <a:endParaRPr lang="en-US" altLang="zh-CN" sz="2000" dirty="0">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a:xfrm>
            <a:off x="1079190" y="249899"/>
            <a:ext cx="8168208" cy="790865"/>
          </a:xfrm>
        </p:spPr>
        <p:txBody>
          <a:bodyPr/>
          <a:lstStyle/>
          <a:p>
            <a:r>
              <a:rPr kumimoji="1" lang="zh-CN" altLang="en-US" sz="2800" dirty="0"/>
              <a:t>研究内容 </a:t>
            </a:r>
            <a:r>
              <a:rPr kumimoji="1" lang="zh-CN" altLang="en-US" sz="2000" dirty="0"/>
              <a:t>需求分析</a:t>
            </a:r>
            <a:endParaRPr kumimoji="1" lang="zh-CN" altLang="en-US" sz="20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9" name="文本框 8"/>
          <p:cNvSpPr txBox="1"/>
          <p:nvPr/>
        </p:nvSpPr>
        <p:spPr>
          <a:xfrm>
            <a:off x="925195" y="1432560"/>
            <a:ext cx="9916160" cy="1127760"/>
          </a:xfrm>
          <a:prstGeom prst="rect">
            <a:avLst/>
          </a:prstGeom>
          <a:noFill/>
        </p:spPr>
        <p:txBody>
          <a:bodyPr wrap="square" rtlCol="0">
            <a:spAutoFit/>
          </a:bodyPr>
          <a:p>
            <a:pPr algn="l">
              <a:lnSpc>
                <a:spcPct val="130000"/>
              </a:lnSpc>
              <a:spcAft>
                <a:spcPts val="600"/>
              </a:spcAft>
            </a:pPr>
            <a:r>
              <a:rPr lang="en-US" sz="1600" dirty="0">
                <a:cs typeface="+mn-ea"/>
                <a:sym typeface="+mn-lt"/>
              </a:rPr>
              <a:t>    </a:t>
            </a:r>
            <a:r>
              <a:rPr sz="1600" dirty="0">
                <a:cs typeface="+mn-ea"/>
                <a:sym typeface="+mn-lt"/>
              </a:rPr>
              <a:t>对于系统的功能需求分析如图所示，</a:t>
            </a:r>
            <a:endParaRPr sz="1600" dirty="0">
              <a:cs typeface="+mn-ea"/>
              <a:sym typeface="+mn-lt"/>
            </a:endParaRPr>
          </a:p>
          <a:p>
            <a:pPr algn="l">
              <a:lnSpc>
                <a:spcPct val="130000"/>
              </a:lnSpc>
              <a:spcAft>
                <a:spcPts val="600"/>
              </a:spcAft>
            </a:pPr>
            <a:r>
              <a:rPr sz="1600" dirty="0">
                <a:cs typeface="+mn-ea"/>
                <a:sym typeface="+mn-lt"/>
              </a:rPr>
              <a:t>    系统主要实现的功能包含音视频的同步渲染播放、音视频剪辑、音视频提帧。其中音视频剪辑又分为视频增加字幕、增加音频、视频剪裁以及视频合并四个功能点。</a:t>
            </a:r>
            <a:endParaRPr lang="zh-CN" sz="1600" dirty="0">
              <a:cs typeface="+mn-ea"/>
              <a:sym typeface="+mn-lt"/>
            </a:endParaRPr>
          </a:p>
        </p:txBody>
      </p:sp>
      <p:pic>
        <p:nvPicPr>
          <p:cNvPr id="20" name="图片 1"/>
          <p:cNvPicPr>
            <a:picLocks noChangeAspect="1"/>
          </p:cNvPicPr>
          <p:nvPr/>
        </p:nvPicPr>
        <p:blipFill>
          <a:blip r:embed="rId1"/>
          <a:stretch>
            <a:fillRect/>
          </a:stretch>
        </p:blipFill>
        <p:spPr>
          <a:xfrm>
            <a:off x="3449320" y="3098165"/>
            <a:ext cx="4347845" cy="279781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a:xfrm>
            <a:off x="1079190" y="249899"/>
            <a:ext cx="8168208" cy="790865"/>
          </a:xfrm>
        </p:spPr>
        <p:txBody>
          <a:bodyPr/>
          <a:lstStyle/>
          <a:p>
            <a:r>
              <a:rPr kumimoji="1" lang="zh-CN" altLang="en-US" sz="2800" dirty="0"/>
              <a:t>研究内容 </a:t>
            </a:r>
            <a:r>
              <a:rPr kumimoji="1" lang="zh-CN" altLang="en-US" sz="2000" dirty="0"/>
              <a:t>整体介绍</a:t>
            </a:r>
            <a:r>
              <a:rPr kumimoji="1" lang="zh-CN" altLang="en-US" sz="2800" dirty="0"/>
              <a:t> </a:t>
            </a:r>
            <a:endParaRPr kumimoji="1" lang="zh-CN" altLang="en-US" sz="18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5607050" y="1206500"/>
            <a:ext cx="5665470" cy="429514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sz="2000" dirty="0">
                <a:latin typeface="Helvetica" pitchFamily="2" charset="0"/>
                <a:ea typeface="宋体" charset="0"/>
                <a:cs typeface="Montserrat"/>
                <a:sym typeface="Montserrat"/>
              </a:rPr>
              <a:t>    </a:t>
            </a:r>
            <a:endParaRPr sz="2200" dirty="0">
              <a:latin typeface="Helvetica" pitchFamily="2" charset="0"/>
              <a:ea typeface="宋体" charset="0"/>
              <a:cs typeface="Montserrat"/>
              <a:sym typeface="Montserrat"/>
            </a:endParaRPr>
          </a:p>
        </p:txBody>
      </p:sp>
      <p:sp>
        <p:nvSpPr>
          <p:cNvPr id="9" name="文本框 8"/>
          <p:cNvSpPr txBox="1"/>
          <p:nvPr/>
        </p:nvSpPr>
        <p:spPr>
          <a:xfrm>
            <a:off x="452755" y="1988820"/>
            <a:ext cx="5160010" cy="2595880"/>
          </a:xfrm>
          <a:prstGeom prst="rect">
            <a:avLst/>
          </a:prstGeom>
          <a:noFill/>
        </p:spPr>
        <p:txBody>
          <a:bodyPr wrap="square" rtlCol="0">
            <a:spAutoFit/>
          </a:bodyPr>
          <a:p>
            <a:pPr algn="l">
              <a:lnSpc>
                <a:spcPct val="130000"/>
              </a:lnSpc>
              <a:spcAft>
                <a:spcPts val="600"/>
              </a:spcAft>
            </a:pPr>
            <a:r>
              <a:rPr lang="en-US" sz="1600" dirty="0">
                <a:cs typeface="+mn-ea"/>
                <a:sym typeface="+mn-lt"/>
              </a:rPr>
              <a:t>     </a:t>
            </a:r>
            <a:r>
              <a:rPr lang="zh-CN" sz="1600" dirty="0">
                <a:cs typeface="+mn-ea"/>
                <a:sym typeface="+mn-lt"/>
              </a:rPr>
              <a:t>基于功能需求与研究目标，整体研究内容如右图所示，其中</a:t>
            </a:r>
            <a:r>
              <a:rPr sz="1600" dirty="0">
                <a:cs typeface="+mn-ea"/>
                <a:sym typeface="+mn-lt"/>
              </a:rPr>
              <a:t>研究内容可以概括为以下3个方面</a:t>
            </a:r>
            <a:r>
              <a:rPr lang="zh-CN" sz="1600" dirty="0">
                <a:cs typeface="+mn-ea"/>
                <a:sym typeface="+mn-lt"/>
              </a:rPr>
              <a:t>：</a:t>
            </a:r>
            <a:endParaRPr lang="zh-CN" sz="1600" dirty="0">
              <a:cs typeface="+mn-ea"/>
              <a:sym typeface="+mn-lt"/>
            </a:endParaRPr>
          </a:p>
          <a:p>
            <a:pPr marL="285750" indent="-285750" algn="l">
              <a:lnSpc>
                <a:spcPct val="130000"/>
              </a:lnSpc>
              <a:spcAft>
                <a:spcPts val="600"/>
              </a:spcAft>
              <a:buFont typeface="Arial" panose="020B0604020202090204" pitchFamily="34" charset="0"/>
              <a:buChar char="•"/>
            </a:pPr>
            <a:r>
              <a:rPr lang="zh-CN" sz="1600" dirty="0">
                <a:cs typeface="+mn-ea"/>
                <a:sym typeface="+mn-lt"/>
              </a:rPr>
              <a:t>实现</a:t>
            </a:r>
            <a:r>
              <a:rPr sz="1600" dirty="0">
                <a:cs typeface="+mn-ea"/>
                <a:sym typeface="+mn-lt"/>
              </a:rPr>
              <a:t>基于FFmpeg的Web音视频处理的兼容性提升</a:t>
            </a:r>
            <a:endParaRPr sz="1600" dirty="0">
              <a:cs typeface="+mn-ea"/>
              <a:sym typeface="+mn-lt"/>
            </a:endParaRPr>
          </a:p>
          <a:p>
            <a:pPr marL="285750" indent="-285750" algn="l">
              <a:lnSpc>
                <a:spcPct val="130000"/>
              </a:lnSpc>
              <a:spcAft>
                <a:spcPts val="600"/>
              </a:spcAft>
              <a:buFont typeface="Arial" panose="020B0604020202090204" pitchFamily="34" charset="0"/>
              <a:buChar char="•"/>
            </a:pPr>
            <a:r>
              <a:rPr sz="1600" dirty="0">
                <a:cs typeface="+mn-ea"/>
                <a:sym typeface="+mn-lt"/>
              </a:rPr>
              <a:t>设计音视频处理程序的WASM模块的编译和加载方案</a:t>
            </a:r>
            <a:endParaRPr sz="1600" dirty="0">
              <a:cs typeface="+mn-ea"/>
              <a:sym typeface="+mn-lt"/>
            </a:endParaRPr>
          </a:p>
          <a:p>
            <a:pPr marL="285750" indent="-285750" algn="l">
              <a:lnSpc>
                <a:spcPct val="130000"/>
              </a:lnSpc>
              <a:spcAft>
                <a:spcPts val="600"/>
              </a:spcAft>
              <a:buFont typeface="Arial" panose="020B0604020202090204" pitchFamily="34" charset="0"/>
              <a:buChar char="•"/>
            </a:pPr>
            <a:r>
              <a:rPr sz="1600" dirty="0">
                <a:cs typeface="+mn-ea"/>
                <a:sym typeface="+mn-lt"/>
              </a:rPr>
              <a:t>实现Web浏览器音视频处理系统的开发与测试</a:t>
            </a:r>
            <a:r>
              <a:rPr lang="zh-CN" sz="1600" dirty="0">
                <a:cs typeface="+mn-ea"/>
                <a:sym typeface="+mn-lt"/>
              </a:rPr>
              <a:t>。</a:t>
            </a:r>
            <a:endParaRPr dirty="0">
              <a:cs typeface="+mn-ea"/>
              <a:sym typeface="+mn-lt"/>
            </a:endParaRPr>
          </a:p>
          <a:p>
            <a:endParaRPr lang="zh-CN" altLang="en-US"/>
          </a:p>
        </p:txBody>
      </p:sp>
      <p:pic>
        <p:nvPicPr>
          <p:cNvPr id="8" name="图片 1"/>
          <p:cNvPicPr>
            <a:picLocks noChangeAspect="1"/>
          </p:cNvPicPr>
          <p:nvPr/>
        </p:nvPicPr>
        <p:blipFill>
          <a:blip r:embed="rId1"/>
          <a:stretch>
            <a:fillRect/>
          </a:stretch>
        </p:blipFill>
        <p:spPr>
          <a:xfrm>
            <a:off x="5612765" y="1541145"/>
            <a:ext cx="5665470" cy="353631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sz="3200" dirty="0">
                <a:sym typeface="+mn-ea"/>
              </a:rPr>
              <a:t>研究内容 </a:t>
            </a:r>
            <a:r>
              <a:rPr kumimoji="1" lang="en-US" altLang="zh-CN" sz="2000" dirty="0">
                <a:sym typeface="+mn-ea"/>
              </a:rPr>
              <a:t>基于FFmepeg的音视频处理</a:t>
            </a:r>
            <a:endParaRPr kumimoji="1" lang="en-US" altLang="zh-CN" sz="2000" dirty="0">
              <a:sym typeface="+mn-ea"/>
            </a:endParaRPr>
          </a:p>
        </p:txBody>
      </p:sp>
      <p:sp>
        <p:nvSpPr>
          <p:cNvPr id="6" name="Google Shape;366;p35"/>
          <p:cNvSpPr txBox="1"/>
          <p:nvPr/>
        </p:nvSpPr>
        <p:spPr>
          <a:xfrm>
            <a:off x="768985" y="1313815"/>
            <a:ext cx="10525125" cy="47244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spcAft>
                <a:spcPts val="0"/>
              </a:spcAft>
              <a:buClr>
                <a:srgbClr val="000000"/>
              </a:buClr>
              <a:buSzPts val="275"/>
              <a:buFont typeface="Arial" panose="020B0604020202090204"/>
              <a:buNone/>
            </a:pPr>
            <a:r>
              <a:rPr lang="en-US" altLang="zh-CN" sz="1600" dirty="0">
                <a:latin typeface="仿宋" charset="0"/>
                <a:ea typeface="仿宋" charset="0"/>
              </a:rPr>
              <a:t>    </a:t>
            </a:r>
            <a:r>
              <a:rPr lang="zh-CN" altLang="en-US" sz="1600" dirty="0">
                <a:latin typeface="+mn-ea"/>
                <a:ea typeface="仿宋" charset="0"/>
                <a:cs typeface="+mn-ea"/>
              </a:rPr>
              <a:t>FFmpeg</a:t>
            </a:r>
            <a:r>
              <a:rPr lang="zh-CN" altLang="en-US" sz="1600" dirty="0">
                <a:ea typeface="+mn-lt"/>
                <a:cs typeface="+mn-ea"/>
              </a:rPr>
              <a:t>的主要工作流程</a:t>
            </a:r>
            <a:r>
              <a:rPr lang="zh-CN" altLang="en-US" sz="1600" dirty="0">
                <a:latin typeface="+mj-lt"/>
                <a:ea typeface="+mj-lt"/>
                <a:cs typeface="+mn-lt"/>
              </a:rPr>
              <a:t>分为以下</a:t>
            </a:r>
            <a:r>
              <a:rPr lang="zh-CN" altLang="en-US" sz="1600" dirty="0">
                <a:ea typeface="仿宋" charset="0"/>
                <a:cs typeface="+mn-lt"/>
              </a:rPr>
              <a:t>6</a:t>
            </a:r>
            <a:r>
              <a:rPr lang="zh-CN" altLang="en-US" sz="1600" dirty="0">
                <a:ea typeface="+mn-lt"/>
                <a:cs typeface="+mn-lt"/>
              </a:rPr>
              <a:t>个步骤：读取输入源、进行音视频的解封装、解码每一帧的音视频数据、编码每一帧音视频数据、进行音视频的重新封装、输出到目标。</a:t>
            </a:r>
            <a:endParaRPr lang="zh-CN" altLang="en-US" sz="1600" dirty="0">
              <a:ea typeface="+mn-lt"/>
              <a:cs typeface="+mn-lt"/>
            </a:endParaRPr>
          </a:p>
          <a:p>
            <a:pPr marL="0" indent="0">
              <a:lnSpc>
                <a:spcPct val="120000"/>
              </a:lnSpc>
              <a:spcBef>
                <a:spcPts val="0"/>
              </a:spcBef>
              <a:spcAft>
                <a:spcPts val="0"/>
              </a:spcAft>
              <a:buClr>
                <a:srgbClr val="000000"/>
              </a:buClr>
              <a:buSzPts val="275"/>
              <a:buFont typeface="Arial" panose="020B0604020202090204"/>
              <a:buNone/>
            </a:pPr>
            <a:r>
              <a:rPr lang="zh-CN" altLang="en-US" sz="1600" dirty="0">
                <a:ea typeface="+mn-lt"/>
                <a:cs typeface="+mn-lt"/>
              </a:rPr>
              <a:t>    </a:t>
            </a:r>
            <a:r>
              <a:rPr lang="en-US" altLang="zh-CN" sz="1600" dirty="0">
                <a:ea typeface="+mn-lt"/>
                <a:cs typeface="+mn-lt"/>
              </a:rPr>
              <a:t>1</a:t>
            </a:r>
            <a:r>
              <a:rPr lang="zh-CN" altLang="en-US" sz="1600" dirty="0">
                <a:ea typeface="+mn-lt"/>
                <a:cs typeface="+mn-lt"/>
              </a:rPr>
              <a:t>、实现</a:t>
            </a:r>
            <a:r>
              <a:rPr lang="zh-CN" altLang="en-US" sz="1600" dirty="0">
                <a:ea typeface="+mn-lt"/>
                <a:cs typeface="+mn-ea"/>
                <a:sym typeface="+mn-ea"/>
              </a:rPr>
              <a:t>音视频的封装协议、编解码协议以及对视频流、音频流、字幕流的处理流程。</a:t>
            </a:r>
            <a:endParaRPr lang="zh-CN" altLang="en-US" sz="1600" dirty="0">
              <a:ea typeface="+mn-lt"/>
              <a:cs typeface="+mn-ea"/>
              <a:sym typeface="+mn-ea"/>
            </a:endParaRPr>
          </a:p>
          <a:p>
            <a:pPr marL="0" indent="0">
              <a:lnSpc>
                <a:spcPct val="120000"/>
              </a:lnSpc>
              <a:spcBef>
                <a:spcPts val="0"/>
              </a:spcBef>
              <a:spcAft>
                <a:spcPts val="0"/>
              </a:spcAft>
              <a:buClr>
                <a:srgbClr val="000000"/>
              </a:buClr>
              <a:buSzPts val="275"/>
              <a:buFont typeface="Arial" panose="020B0604020202090204"/>
              <a:buNone/>
            </a:pPr>
            <a:r>
              <a:rPr lang="zh-CN" altLang="en-US" sz="1600" dirty="0">
                <a:ea typeface="+mn-lt"/>
                <a:cs typeface="+mn-ea"/>
                <a:sym typeface="+mn-ea"/>
              </a:rPr>
              <a:t>    </a:t>
            </a:r>
            <a:r>
              <a:rPr lang="en-US" altLang="zh-CN" sz="1600" dirty="0">
                <a:ea typeface="+mn-lt"/>
                <a:cs typeface="+mn-ea"/>
                <a:sym typeface="+mn-ea"/>
              </a:rPr>
              <a:t>2</a:t>
            </a:r>
            <a:r>
              <a:rPr lang="zh-CN" altLang="en-US" sz="1600" dirty="0">
                <a:ea typeface="+mn-lt"/>
                <a:cs typeface="+mn-ea"/>
                <a:sym typeface="+mn-ea"/>
              </a:rPr>
              <a:t>、掌握FFmpeg开源库封装在音视频处理不同阶段的数据结构，利用暴露的抽象音视频数据结构进行二次开发。</a:t>
            </a:r>
            <a:endParaRPr lang="zh-CN" altLang="en-US" sz="1600" dirty="0">
              <a:ea typeface="+mn-lt"/>
              <a:cs typeface="+mn-lt"/>
            </a:endParaRPr>
          </a:p>
          <a:p>
            <a:pPr marL="0" indent="0">
              <a:lnSpc>
                <a:spcPct val="120000"/>
              </a:lnSpc>
              <a:spcBef>
                <a:spcPts val="0"/>
              </a:spcBef>
              <a:spcAft>
                <a:spcPts val="0"/>
              </a:spcAft>
              <a:buClr>
                <a:srgbClr val="000000"/>
              </a:buClr>
              <a:buSzPts val="275"/>
              <a:buFont typeface="Arial" panose="020B0604020202090204"/>
              <a:buNone/>
            </a:pPr>
            <a:r>
              <a:rPr lang="zh-CN" altLang="en-US" sz="1600" dirty="0">
                <a:ea typeface="+mn-lt"/>
                <a:cs typeface="+mn-ea"/>
              </a:rPr>
              <a:t>    </a:t>
            </a:r>
            <a:r>
              <a:rPr lang="en-US" altLang="zh-CN" sz="1600" dirty="0">
                <a:ea typeface="+mn-lt"/>
                <a:cs typeface="+mn-ea"/>
              </a:rPr>
              <a:t>3</a:t>
            </a:r>
            <a:r>
              <a:rPr lang="zh-CN" altLang="en-US" sz="1600" dirty="0">
                <a:ea typeface="+mn-lt"/>
                <a:cs typeface="+mn-ea"/>
              </a:rPr>
              <a:t>、基于功能需求分析图，实现系统功能的音视频处理模块。</a:t>
            </a:r>
            <a:endParaRPr lang="zh-CN" altLang="en-US" sz="1600" dirty="0">
              <a:ea typeface="+mn-lt"/>
              <a:cs typeface="+mn-ea"/>
            </a:endParaRPr>
          </a:p>
        </p:txBody>
      </p:sp>
      <p:sp>
        <p:nvSpPr>
          <p:cNvPr id="3" name="文本框 2"/>
          <p:cNvSpPr txBox="1"/>
          <p:nvPr/>
        </p:nvSpPr>
        <p:spPr>
          <a:xfrm>
            <a:off x="672465" y="1419860"/>
            <a:ext cx="309880" cy="368300"/>
          </a:xfrm>
          <a:prstGeom prst="rect">
            <a:avLst/>
          </a:prstGeom>
          <a:noFill/>
        </p:spPr>
        <p:txBody>
          <a:bodyPr wrap="none" rtlCol="0">
            <a:spAutoFit/>
          </a:bodyPr>
          <a:p>
            <a:endParaRPr lang="zh-CN" altLang="en-US"/>
          </a:p>
        </p:txBody>
      </p:sp>
      <p:pic>
        <p:nvPicPr>
          <p:cNvPr id="5" name="图片 3"/>
          <p:cNvPicPr>
            <a:picLocks noChangeAspect="1"/>
          </p:cNvPicPr>
          <p:nvPr/>
        </p:nvPicPr>
        <p:blipFill>
          <a:blip r:embed="rId1"/>
          <a:stretch>
            <a:fillRect/>
          </a:stretch>
        </p:blipFill>
        <p:spPr>
          <a:xfrm>
            <a:off x="2983230" y="3204210"/>
            <a:ext cx="6224905" cy="216789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p:cNvSpPr/>
          <p:nvPr/>
        </p:nvSpPr>
        <p:spPr>
          <a:xfrm>
            <a:off x="851535" y="1345565"/>
            <a:ext cx="10638790" cy="4366260"/>
          </a:xfrm>
          <a:prstGeom prst="roundRect">
            <a:avLst>
              <a:gd name="adj" fmla="val 4468"/>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kumimoji="1" lang="zh-CN" altLang="en-US" sz="3200" dirty="0">
                <a:sym typeface="+mn-ea"/>
              </a:rPr>
              <a:t>研究内容 </a:t>
            </a:r>
            <a:r>
              <a:rPr kumimoji="1" lang="en-US" altLang="zh-CN" sz="2000" dirty="0">
                <a:sym typeface="+mn-ea"/>
              </a:rPr>
              <a:t>音视频模块的WASM编译和加载流程</a:t>
            </a:r>
            <a:endParaRPr kumimoji="1" lang="en-US" altLang="zh-CN" sz="2000" dirty="0">
              <a:sym typeface="+mn-ea"/>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grpSp>
        <p:nvGrpSpPr>
          <p:cNvPr id="32" name="组合 31"/>
          <p:cNvGrpSpPr/>
          <p:nvPr/>
        </p:nvGrpSpPr>
        <p:grpSpPr>
          <a:xfrm>
            <a:off x="1424940" y="1722755"/>
            <a:ext cx="9491980" cy="3411855"/>
            <a:chOff x="1492571" y="2298293"/>
            <a:chExt cx="9491980" cy="2819068"/>
          </a:xfrm>
        </p:grpSpPr>
        <p:sp>
          <p:nvSpPr>
            <p:cNvPr id="16" name="文本框 15"/>
            <p:cNvSpPr txBox="1"/>
            <p:nvPr/>
          </p:nvSpPr>
          <p:spPr>
            <a:xfrm>
              <a:off x="4978721" y="2298293"/>
              <a:ext cx="2519680" cy="329495"/>
            </a:xfrm>
            <a:prstGeom prst="rect">
              <a:avLst/>
            </a:prstGeom>
            <a:noFill/>
          </p:spPr>
          <p:txBody>
            <a:bodyPr wrap="square" rtlCol="0">
              <a:spAutoFit/>
            </a:bodyPr>
            <a:lstStyle/>
            <a:p>
              <a:pPr algn="ctr"/>
              <a:endParaRPr lang="en-US" sz="2000" b="1" dirty="0">
                <a:solidFill>
                  <a:schemeClr val="accent1"/>
                </a:solidFill>
                <a:cs typeface="+mn-ea"/>
                <a:sym typeface="+mn-lt"/>
              </a:endParaRPr>
            </a:p>
          </p:txBody>
        </p:sp>
        <p:sp>
          <p:nvSpPr>
            <p:cNvPr id="19" name="íŝļiḓè"/>
            <p:cNvSpPr/>
            <p:nvPr/>
          </p:nvSpPr>
          <p:spPr bwMode="auto">
            <a:xfrm>
              <a:off x="1492571" y="2833901"/>
              <a:ext cx="9491980" cy="228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r>
                <a:rPr lang="en-US" altLang="zh-CN" dirty="0">
                  <a:solidFill>
                    <a:srgbClr val="000000"/>
                  </a:solidFill>
                  <a:cs typeface="+mn-ea"/>
                  <a:sym typeface="+mn-lt"/>
                </a:rPr>
                <a:t>   </a:t>
              </a:r>
              <a:endParaRPr lang="en-US" altLang="zh-CN" dirty="0">
                <a:solidFill>
                  <a:srgbClr val="000000"/>
                </a:solidFill>
                <a:cs typeface="+mn-ea"/>
                <a:sym typeface="+mn-lt"/>
              </a:endParaRPr>
            </a:p>
          </p:txBody>
        </p:sp>
      </p:grpSp>
      <p:grpSp>
        <p:nvGrpSpPr>
          <p:cNvPr id="33" name="组合 32"/>
          <p:cNvGrpSpPr/>
          <p:nvPr/>
        </p:nvGrpSpPr>
        <p:grpSpPr>
          <a:xfrm>
            <a:off x="7155846" y="2232260"/>
            <a:ext cx="3528000" cy="3068853"/>
            <a:chOff x="7150422" y="2232260"/>
            <a:chExt cx="3528000" cy="3068853"/>
          </a:xfrm>
        </p:grpSpPr>
        <p:sp>
          <p:nvSpPr>
            <p:cNvPr id="15" name="文本框 14"/>
            <p:cNvSpPr txBox="1"/>
            <p:nvPr/>
          </p:nvSpPr>
          <p:spPr>
            <a:xfrm>
              <a:off x="8308414" y="2232260"/>
              <a:ext cx="309880" cy="368300"/>
            </a:xfrm>
            <a:prstGeom prst="rect">
              <a:avLst/>
            </a:prstGeom>
            <a:noFill/>
          </p:spPr>
          <p:txBody>
            <a:bodyPr wrap="none" rtlCol="0">
              <a:spAutoFit/>
            </a:bodyPr>
            <a:lstStyle/>
            <a:p>
              <a:pPr algn="l"/>
              <a:endParaRPr lang="en-US" altLang="zh-CN" dirty="0">
                <a:solidFill>
                  <a:schemeClr val="tx1"/>
                </a:solidFill>
                <a:cs typeface="+mn-ea"/>
                <a:sym typeface="+mn-lt"/>
              </a:endParaRPr>
            </a:p>
          </p:txBody>
        </p:sp>
        <p:sp>
          <p:nvSpPr>
            <p:cNvPr id="18" name="íŝļiḓè"/>
            <p:cNvSpPr/>
            <p:nvPr/>
          </p:nvSpPr>
          <p:spPr bwMode="auto">
            <a:xfrm>
              <a:off x="7150422" y="3017554"/>
              <a:ext cx="3528000" cy="228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endParaRPr kumimoji="0" lang="zh-CN" altLang="en-US" sz="2400" b="1" i="0" u="none" strike="noStrike" kern="1200" cap="none" spc="0" normalizeH="0" baseline="0" noProof="0" dirty="0">
                <a:ln>
                  <a:noFill/>
                </a:ln>
                <a:solidFill>
                  <a:schemeClr val="tx1"/>
                </a:solidFill>
                <a:effectLst/>
                <a:uLnTx/>
                <a:uFillTx/>
                <a:cs typeface="+mn-lt"/>
                <a:sym typeface="+mn-lt"/>
              </a:endParaRPr>
            </a:p>
          </p:txBody>
        </p:sp>
      </p:grpSp>
      <p:sp>
        <p:nvSpPr>
          <p:cNvPr id="5" name="文本框 4"/>
          <p:cNvSpPr txBox="1"/>
          <p:nvPr/>
        </p:nvSpPr>
        <p:spPr>
          <a:xfrm>
            <a:off x="1417320" y="1722755"/>
            <a:ext cx="9356725" cy="975995"/>
          </a:xfrm>
          <a:prstGeom prst="rect">
            <a:avLst/>
          </a:prstGeom>
          <a:noFill/>
        </p:spPr>
        <p:txBody>
          <a:bodyPr wrap="square" rtlCol="0">
            <a:spAutoFit/>
          </a:bodyPr>
          <a:p>
            <a:pPr>
              <a:lnSpc>
                <a:spcPct val="120000"/>
              </a:lnSpc>
              <a:spcBef>
                <a:spcPts val="0"/>
              </a:spcBef>
              <a:spcAft>
                <a:spcPts val="0"/>
              </a:spcAft>
            </a:pPr>
            <a:r>
              <a:rPr lang="en-US" altLang="zh-CN" sz="1600"/>
              <a:t>1</a:t>
            </a:r>
            <a:r>
              <a:rPr lang="zh-CN" altLang="en-US" sz="1600"/>
              <a:t>、搭建编译环境</a:t>
            </a:r>
            <a:endParaRPr lang="zh-CN" altLang="en-US" sz="1600"/>
          </a:p>
          <a:p>
            <a:pPr>
              <a:lnSpc>
                <a:spcPct val="120000"/>
              </a:lnSpc>
              <a:spcBef>
                <a:spcPts val="0"/>
              </a:spcBef>
              <a:spcAft>
                <a:spcPts val="0"/>
              </a:spcAft>
            </a:pPr>
            <a:r>
              <a:rPr lang="en-US" altLang="zh-CN" sz="1600"/>
              <a:t>2</a:t>
            </a:r>
            <a:r>
              <a:rPr lang="zh-CN" altLang="en-US" sz="1600"/>
              <a:t>、如何编译</a:t>
            </a:r>
            <a:r>
              <a:rPr lang="en-US" altLang="zh-CN" sz="1600"/>
              <a:t>FFmpeg</a:t>
            </a:r>
            <a:r>
              <a:rPr lang="zh-CN" altLang="en-US" sz="1600"/>
              <a:t>和二次开发的音视频处理程序</a:t>
            </a:r>
            <a:endParaRPr lang="zh-CN" altLang="en-US" sz="1600"/>
          </a:p>
          <a:p>
            <a:pPr>
              <a:lnSpc>
                <a:spcPct val="120000"/>
              </a:lnSpc>
              <a:spcBef>
                <a:spcPts val="0"/>
              </a:spcBef>
              <a:spcAft>
                <a:spcPts val="0"/>
              </a:spcAft>
            </a:pPr>
            <a:r>
              <a:rPr lang="en-US" altLang="zh-CN" sz="1600"/>
              <a:t>3</a:t>
            </a:r>
            <a:r>
              <a:rPr lang="zh-CN" altLang="en-US" sz="1600"/>
              <a:t>、如何加载编译后的音视频</a:t>
            </a:r>
            <a:r>
              <a:rPr lang="en-US" altLang="zh-CN" sz="1600"/>
              <a:t>WASM</a:t>
            </a:r>
            <a:r>
              <a:rPr lang="zh-CN" altLang="en-US" sz="1600"/>
              <a:t>模块</a:t>
            </a:r>
            <a:endParaRPr lang="zh-CN" altLang="en-US" sz="1600"/>
          </a:p>
        </p:txBody>
      </p:sp>
      <p:pic>
        <p:nvPicPr>
          <p:cNvPr id="4" name="图片 3"/>
          <p:cNvPicPr>
            <a:picLocks noChangeAspect="1"/>
          </p:cNvPicPr>
          <p:nvPr/>
        </p:nvPicPr>
        <p:blipFill>
          <a:blip r:embed="rId1"/>
          <a:stretch>
            <a:fillRect/>
          </a:stretch>
        </p:blipFill>
        <p:spPr>
          <a:xfrm>
            <a:off x="2219325" y="3171825"/>
            <a:ext cx="8194675" cy="15519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sz="3200" dirty="0">
                <a:sym typeface="+mn-ea"/>
              </a:rPr>
              <a:t>研究内容 </a:t>
            </a:r>
            <a:r>
              <a:rPr kumimoji="1" lang="en-US" altLang="zh-CN" sz="2000" dirty="0">
                <a:sym typeface="+mn-ea"/>
              </a:rPr>
              <a:t>Web音视频处理系统的开发与测试</a:t>
            </a:r>
            <a:endParaRPr kumimoji="1" lang="en-US" altLang="zh-CN" sz="2000" dirty="0">
              <a:sym typeface="+mn-ea"/>
            </a:endParaRPr>
          </a:p>
        </p:txBody>
      </p:sp>
      <p:sp>
        <p:nvSpPr>
          <p:cNvPr id="6" name="Google Shape;366;p35"/>
          <p:cNvSpPr txBox="1"/>
          <p:nvPr/>
        </p:nvSpPr>
        <p:spPr>
          <a:xfrm>
            <a:off x="768985" y="1125855"/>
            <a:ext cx="10356215" cy="491236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altLang="zh-CN" sz="1600" dirty="0">
                <a:latin typeface="仿宋" charset="0"/>
                <a:ea typeface="仿宋" charset="0"/>
              </a:rPr>
              <a:t>    </a:t>
            </a:r>
            <a:r>
              <a:rPr lang="zh-CN" altLang="en-US" sz="1600" dirty="0"/>
              <a:t>在以上两点研究内容的基础上，本课题采用React框架、npm包依赖管理、webpack前端代码打包器进行Web系统的开发与实现，并针对音视频处理的相关功能需求包含：音视频同步播放；音视频裁剪、合并；增加字幕、音频；视频帧提取等操作进一步的设计与实现。</a:t>
            </a:r>
            <a:endParaRPr lang="zh-CN" altLang="en-US" sz="1600" dirty="0"/>
          </a:p>
          <a:p>
            <a:pPr marL="0" indent="0">
              <a:lnSpc>
                <a:spcPct val="120000"/>
              </a:lnSpc>
              <a:spcBef>
                <a:spcPts val="0"/>
              </a:spcBef>
              <a:buClr>
                <a:srgbClr val="000000"/>
              </a:buClr>
              <a:buSzPts val="275"/>
              <a:buFont typeface="Arial" panose="020B0604020202090204"/>
              <a:buNone/>
            </a:pPr>
            <a:r>
              <a:rPr lang="zh-CN" altLang="en-US" sz="1600" dirty="0"/>
              <a:t>     同时针对实现的Web音视频处理系统，进行对应的系统测试：</a:t>
            </a:r>
            <a:endParaRPr lang="zh-CN" altLang="en-US" sz="1600" dirty="0"/>
          </a:p>
          <a:p>
            <a:pPr marL="0" indent="0">
              <a:lnSpc>
                <a:spcPct val="120000"/>
              </a:lnSpc>
              <a:spcBef>
                <a:spcPts val="0"/>
              </a:spcBef>
              <a:buClr>
                <a:srgbClr val="000000"/>
              </a:buClr>
              <a:buSzPts val="275"/>
              <a:buFont typeface="Arial" panose="020B0604020202090204"/>
              <a:buNone/>
            </a:pPr>
            <a:r>
              <a:rPr lang="zh-CN" altLang="en-US" sz="1600" dirty="0"/>
              <a:t>    </a:t>
            </a:r>
            <a:r>
              <a:rPr lang="en-US" altLang="zh-CN" sz="1600" dirty="0"/>
              <a:t>1</a:t>
            </a:r>
            <a:r>
              <a:rPr lang="zh-CN" altLang="en-US" sz="1600" dirty="0"/>
              <a:t>、测试系统功能是否完善</a:t>
            </a:r>
            <a:endParaRPr lang="zh-CN" altLang="en-US" sz="1600" dirty="0"/>
          </a:p>
          <a:p>
            <a:pPr marL="0" indent="0">
              <a:lnSpc>
                <a:spcPct val="120000"/>
              </a:lnSpc>
              <a:spcBef>
                <a:spcPts val="0"/>
              </a:spcBef>
              <a:buClr>
                <a:srgbClr val="000000"/>
              </a:buClr>
              <a:buSzPts val="275"/>
              <a:buFont typeface="Arial" panose="020B0604020202090204"/>
              <a:buNone/>
            </a:pPr>
            <a:r>
              <a:rPr lang="zh-CN" altLang="en-US" sz="1600" dirty="0"/>
              <a:t>    </a:t>
            </a:r>
            <a:r>
              <a:rPr lang="en-US" altLang="zh-CN" sz="1600" dirty="0"/>
              <a:t>2</a:t>
            </a:r>
            <a:r>
              <a:rPr lang="zh-CN" altLang="en-US" sz="1600" dirty="0"/>
              <a:t>、测试本系统是否解决了Web浏览器对音视频格式、编码算法的兼容性问题；</a:t>
            </a:r>
            <a:endParaRPr lang="zh-CN" altLang="en-US" sz="1600" dirty="0"/>
          </a:p>
          <a:p>
            <a:pPr marL="0" indent="0">
              <a:lnSpc>
                <a:spcPct val="120000"/>
              </a:lnSpc>
              <a:spcBef>
                <a:spcPts val="0"/>
              </a:spcBef>
              <a:buClr>
                <a:srgbClr val="000000"/>
              </a:buClr>
              <a:buSzPts val="275"/>
              <a:buFont typeface="Arial" panose="020B0604020202090204"/>
              <a:buNone/>
            </a:pPr>
            <a:r>
              <a:rPr lang="zh-CN" altLang="en-US" sz="1600" dirty="0"/>
              <a:t>    </a:t>
            </a:r>
            <a:r>
              <a:rPr lang="en-US" altLang="zh-CN" sz="1600" dirty="0"/>
              <a:t>3</a:t>
            </a:r>
            <a:r>
              <a:rPr lang="zh-CN" altLang="en-US" sz="1600" dirty="0"/>
              <a:t>、测试本系统在音视频解码、处理的操作上内存、CPU、耗时等性能指标是否符合预期。</a:t>
            </a:r>
            <a:endParaRPr lang="zh-CN" altLang="en-US" sz="1600" dirty="0"/>
          </a:p>
        </p:txBody>
      </p:sp>
      <p:sp>
        <p:nvSpPr>
          <p:cNvPr id="3" name="文本框 2"/>
          <p:cNvSpPr txBox="1"/>
          <p:nvPr/>
        </p:nvSpPr>
        <p:spPr>
          <a:xfrm>
            <a:off x="672465" y="1419860"/>
            <a:ext cx="309880" cy="368300"/>
          </a:xfrm>
          <a:prstGeom prst="rect">
            <a:avLst/>
          </a:prstGeom>
          <a:noFill/>
        </p:spPr>
        <p:txBody>
          <a:bodyPr wrap="none" rtlCol="0">
            <a:spAutoFit/>
          </a:bodyPr>
          <a:p>
            <a:endParaRPr lang="zh-CN" altLang="en-US"/>
          </a:p>
        </p:txBody>
      </p:sp>
      <p:pic>
        <p:nvPicPr>
          <p:cNvPr id="9" name="图片 1"/>
          <p:cNvPicPr>
            <a:picLocks noChangeAspect="1"/>
          </p:cNvPicPr>
          <p:nvPr/>
        </p:nvPicPr>
        <p:blipFill>
          <a:blip r:embed="rId1"/>
          <a:stretch>
            <a:fillRect/>
          </a:stretch>
        </p:blipFill>
        <p:spPr>
          <a:xfrm>
            <a:off x="4092258" y="3373120"/>
            <a:ext cx="3209925" cy="25527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1145" y="1477974"/>
            <a:ext cx="7644263" cy="3900908"/>
            <a:chOff x="3426679" y="1095244"/>
            <a:chExt cx="7644263" cy="3900908"/>
          </a:xfrm>
        </p:grpSpPr>
        <p:sp>
          <p:nvSpPr>
            <p:cNvPr id="129" name="文本框 128"/>
            <p:cNvSpPr txBox="1"/>
            <p:nvPr/>
          </p:nvSpPr>
          <p:spPr>
            <a:xfrm>
              <a:off x="3426679" y="1095244"/>
              <a:ext cx="7644263" cy="523220"/>
            </a:xfrm>
            <a:prstGeom prst="rect">
              <a:avLst/>
            </a:prstGeom>
            <a:noFill/>
          </p:spPr>
          <p:txBody>
            <a:bodyPr wrap="square" tIns="0" bIns="0" rtlCol="0" anchor="ctr" anchorCtr="0">
              <a:normAutofit lnSpcReduction="10000"/>
            </a:bodyPr>
            <a:lstStyle/>
            <a:p>
              <a:pPr>
                <a:lnSpc>
                  <a:spcPct val="130000"/>
                </a:lnSpc>
              </a:pPr>
              <a:r>
                <a:rPr lang="en-US" altLang="zh-CN" sz="2800" spc="400" dirty="0">
                  <a:cs typeface="+mn-ea"/>
                  <a:sym typeface="+mn-lt"/>
                </a:rPr>
                <a:t>01 </a:t>
              </a:r>
              <a:r>
                <a:rPr lang="zh-CN" altLang="en-US" sz="2800" dirty="0">
                  <a:solidFill>
                    <a:schemeClr val="accent1"/>
                  </a:solidFill>
                  <a:cs typeface="+mn-ea"/>
                  <a:sym typeface="+mn-lt"/>
                </a:rPr>
                <a:t>开题依据与背景</a:t>
              </a:r>
              <a:endParaRPr kumimoji="0" lang="zh-CN" altLang="en-US" sz="2800" b="0" i="0" u="none" strike="noStrike" kern="1200" cap="none" spc="400" normalizeH="0" noProof="0" dirty="0">
                <a:ln>
                  <a:noFill/>
                </a:ln>
                <a:effectLst/>
                <a:uLnTx/>
                <a:uFillTx/>
                <a:cs typeface="+mn-ea"/>
                <a:sym typeface="+mn-lt"/>
              </a:endParaRPr>
            </a:p>
          </p:txBody>
        </p:sp>
        <p:sp>
          <p:nvSpPr>
            <p:cNvPr id="134" name="文本框 133"/>
            <p:cNvSpPr txBox="1"/>
            <p:nvPr/>
          </p:nvSpPr>
          <p:spPr>
            <a:xfrm>
              <a:off x="3426679" y="1939666"/>
              <a:ext cx="7644263" cy="523220"/>
            </a:xfrm>
            <a:prstGeom prst="rect">
              <a:avLst/>
            </a:prstGeom>
            <a:noFill/>
          </p:spPr>
          <p:txBody>
            <a:bodyPr wrap="square" rtlCol="0" anchor="ctr" anchorCtr="0"/>
            <a:lstStyle/>
            <a:p>
              <a:pPr>
                <a:lnSpc>
                  <a:spcPct val="130000"/>
                </a:lnSpc>
              </a:pPr>
              <a:r>
                <a:rPr lang="en-US" altLang="zh-CN" sz="2800" spc="400" dirty="0">
                  <a:cs typeface="+mn-ea"/>
                  <a:sym typeface="+mn-lt"/>
                </a:rPr>
                <a:t>02</a:t>
              </a:r>
              <a:r>
                <a:rPr lang="zh-CN" altLang="en-US" sz="2800" spc="400" dirty="0">
                  <a:cs typeface="+mn-ea"/>
                  <a:sym typeface="+mn-lt"/>
                </a:rPr>
                <a:t> </a:t>
              </a:r>
              <a:r>
                <a:rPr lang="zh-CN" altLang="en-US" sz="2800" dirty="0">
                  <a:solidFill>
                    <a:schemeClr val="accent1"/>
                  </a:solidFill>
                  <a:cs typeface="+mn-ea"/>
                  <a:sym typeface="+mn-lt"/>
                </a:rPr>
                <a:t>国内外研究现状</a:t>
              </a:r>
              <a:endParaRPr lang="zh-CN" altLang="en-US" sz="2800" spc="400" dirty="0">
                <a:solidFill>
                  <a:schemeClr val="accent1"/>
                </a:solidFill>
                <a:cs typeface="+mn-ea"/>
                <a:sym typeface="+mn-lt"/>
              </a:endParaRPr>
            </a:p>
          </p:txBody>
        </p:sp>
        <p:sp>
          <p:nvSpPr>
            <p:cNvPr id="139" name="文本框 138"/>
            <p:cNvSpPr txBox="1"/>
            <p:nvPr/>
          </p:nvSpPr>
          <p:spPr>
            <a:xfrm>
              <a:off x="3426679" y="2784088"/>
              <a:ext cx="7644263" cy="523220"/>
            </a:xfrm>
            <a:prstGeom prst="rect">
              <a:avLst/>
            </a:prstGeom>
            <a:noFill/>
          </p:spPr>
          <p:txBody>
            <a:bodyPr wrap="square" rtlCol="0" anchor="ctr" anchorCtr="0"/>
            <a:lstStyle/>
            <a:p>
              <a:pPr>
                <a:lnSpc>
                  <a:spcPct val="130000"/>
                </a:lnSpc>
              </a:pPr>
              <a:r>
                <a:rPr lang="en-US" altLang="zh-CN" sz="2800" spc="400" dirty="0">
                  <a:cs typeface="+mn-ea"/>
                  <a:sym typeface="+mn-lt"/>
                </a:rPr>
                <a:t>03</a:t>
              </a:r>
              <a:r>
                <a:rPr lang="zh-CN" altLang="en-US" sz="2800" spc="400" dirty="0">
                  <a:cs typeface="+mn-ea"/>
                  <a:sym typeface="+mn-lt"/>
                </a:rPr>
                <a:t> </a:t>
              </a:r>
              <a:r>
                <a:rPr lang="zh-CN" altLang="en-US" sz="2800" dirty="0">
                  <a:solidFill>
                    <a:schemeClr val="accent1"/>
                  </a:solidFill>
                  <a:cs typeface="+mn-ea"/>
                  <a:sym typeface="+mn-lt"/>
                </a:rPr>
                <a:t>研究目标与研究内容</a:t>
              </a:r>
              <a:endParaRPr lang="zh-CN" altLang="en-US" sz="2800" dirty="0">
                <a:solidFill>
                  <a:schemeClr val="accent1"/>
                </a:solidFill>
                <a:cs typeface="+mn-ea"/>
                <a:sym typeface="+mn-lt"/>
              </a:endParaRPr>
            </a:p>
          </p:txBody>
        </p:sp>
        <p:sp>
          <p:nvSpPr>
            <p:cNvPr id="144" name="文本框 143"/>
            <p:cNvSpPr txBox="1"/>
            <p:nvPr/>
          </p:nvSpPr>
          <p:spPr>
            <a:xfrm>
              <a:off x="3426679" y="3628510"/>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04</a:t>
              </a:r>
              <a:r>
                <a:rPr lang="zh-CN" altLang="en-US" sz="2800" spc="400" dirty="0">
                  <a:cs typeface="+mn-ea"/>
                  <a:sym typeface="+mn-lt"/>
                </a:rPr>
                <a:t> </a:t>
              </a:r>
              <a:r>
                <a:rPr lang="zh-CN" altLang="en-US" sz="2800" dirty="0">
                  <a:solidFill>
                    <a:schemeClr val="accent1"/>
                  </a:solidFill>
                  <a:cs typeface="+mn-ea"/>
                  <a:sym typeface="+mn-lt"/>
                </a:rPr>
                <a:t>实施方案与可行性分析</a:t>
              </a:r>
              <a:endParaRPr lang="zh-CN" altLang="en-US" sz="2800" dirty="0">
                <a:solidFill>
                  <a:schemeClr val="accent1"/>
                </a:solidFill>
                <a:cs typeface="+mn-ea"/>
                <a:sym typeface="+mn-lt"/>
              </a:endParaRPr>
            </a:p>
          </p:txBody>
        </p:sp>
        <p:sp>
          <p:nvSpPr>
            <p:cNvPr id="149" name="文本框 148"/>
            <p:cNvSpPr txBox="1"/>
            <p:nvPr/>
          </p:nvSpPr>
          <p:spPr>
            <a:xfrm>
              <a:off x="3426679" y="4472932"/>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05</a:t>
              </a:r>
              <a:r>
                <a:rPr lang="zh-CN" altLang="en-US" sz="2800" spc="400" dirty="0">
                  <a:cs typeface="+mn-ea"/>
                  <a:sym typeface="+mn-lt"/>
                </a:rPr>
                <a:t> </a:t>
              </a:r>
              <a:r>
                <a:rPr lang="zh-CN" altLang="en-US" sz="2800" dirty="0">
                  <a:solidFill>
                    <a:schemeClr val="accent1"/>
                  </a:solidFill>
                  <a:cs typeface="+mn-ea"/>
                  <a:sym typeface="+mn-lt"/>
                </a:rPr>
                <a:t>目前进度与计划进度</a:t>
              </a:r>
              <a:endParaRPr lang="zh-CN" altLang="en-US" sz="2800" dirty="0">
                <a:solidFill>
                  <a:schemeClr val="accent1"/>
                </a:solidFill>
                <a:cs typeface="+mn-ea"/>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fontScale="90000"/>
          </a:bodyPr>
          <a:lstStyle/>
          <a:p>
            <a:pPr>
              <a:lnSpc>
                <a:spcPct val="130000"/>
              </a:lnSpc>
            </a:pPr>
            <a:r>
              <a:rPr lang="zh-CN" altLang="en-US" sz="3200" dirty="0">
                <a:solidFill>
                  <a:schemeClr val="bg1"/>
                </a:solidFill>
                <a:cs typeface="+mn-ea"/>
                <a:sym typeface="+mn-lt"/>
              </a:rPr>
              <a:t>实施方案与可行性分析</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04</a:t>
            </a:r>
            <a:endParaRPr lang="en-US" altLang="zh-CN" sz="400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音视频处理流程设计</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091565" y="1823085"/>
            <a:ext cx="3888105" cy="975995"/>
          </a:xfrm>
          <a:prstGeom prst="rect">
            <a:avLst/>
          </a:prstGeom>
          <a:noFill/>
        </p:spPr>
        <p:txBody>
          <a:bodyPr wrap="square" rtlCol="0">
            <a:spAutoFit/>
          </a:bodyPr>
          <a:p>
            <a:pPr>
              <a:lnSpc>
                <a:spcPct val="120000"/>
              </a:lnSpc>
              <a:spcBef>
                <a:spcPts val="0"/>
              </a:spcBef>
              <a:spcAft>
                <a:spcPts val="0"/>
              </a:spcAft>
            </a:pPr>
            <a:r>
              <a:rPr lang="en-US" sz="1600"/>
              <a:t>   </a:t>
            </a:r>
            <a:r>
              <a:rPr lang="zh-CN" altLang="en-US" sz="1600"/>
              <a:t>系统音视频的处理流程图，从上到下，分别是协议层、封装格式层、编解码层和数据层，最后是对数据处理的功能层。</a:t>
            </a:r>
            <a:endParaRPr lang="zh-CN" altLang="en-US" sz="1600"/>
          </a:p>
        </p:txBody>
      </p:sp>
      <p:pic>
        <p:nvPicPr>
          <p:cNvPr id="6" name="图片 6"/>
          <p:cNvPicPr>
            <a:picLocks noChangeAspect="1"/>
          </p:cNvPicPr>
          <p:nvPr/>
        </p:nvPicPr>
        <p:blipFill>
          <a:blip r:embed="rId1"/>
          <a:stretch>
            <a:fillRect/>
          </a:stretch>
        </p:blipFill>
        <p:spPr>
          <a:xfrm>
            <a:off x="5495290" y="884555"/>
            <a:ext cx="4875530" cy="522351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音视频处理流程设计</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091565" y="2233930"/>
            <a:ext cx="4384675" cy="975995"/>
          </a:xfrm>
          <a:prstGeom prst="rect">
            <a:avLst/>
          </a:prstGeom>
          <a:noFill/>
        </p:spPr>
        <p:txBody>
          <a:bodyPr wrap="square" rtlCol="0">
            <a:spAutoFit/>
          </a:bodyPr>
          <a:p>
            <a:pPr>
              <a:lnSpc>
                <a:spcPct val="120000"/>
              </a:lnSpc>
              <a:spcBef>
                <a:spcPts val="0"/>
              </a:spcBef>
              <a:spcAft>
                <a:spcPts val="0"/>
              </a:spcAft>
            </a:pPr>
            <a:r>
              <a:rPr lang="en-US" sz="1600"/>
              <a:t>    </a:t>
            </a:r>
            <a:r>
              <a:rPr lang="zh-CN" altLang="en-US" sz="1600"/>
              <a:t>基于</a:t>
            </a:r>
            <a:r>
              <a:rPr lang="en-US" altLang="zh-CN" sz="1600"/>
              <a:t>FFmpeg</a:t>
            </a:r>
            <a:r>
              <a:rPr lang="zh-CN" altLang="en-US" sz="1600"/>
              <a:t>暴露的音视频抽象的数据结构，对音视频的数据流进行循环遍历，进一步查找、解码并处理，在功能逻辑之前做预处理。</a:t>
            </a:r>
            <a:endParaRPr lang="zh-CN" altLang="en-US" sz="1600"/>
          </a:p>
        </p:txBody>
      </p:sp>
      <p:pic>
        <p:nvPicPr>
          <p:cNvPr id="21" name="图片 14"/>
          <p:cNvPicPr>
            <a:picLocks noChangeAspect="1"/>
          </p:cNvPicPr>
          <p:nvPr/>
        </p:nvPicPr>
        <p:blipFill>
          <a:blip r:embed="rId1"/>
          <a:stretch>
            <a:fillRect/>
          </a:stretch>
        </p:blipFill>
        <p:spPr>
          <a:xfrm>
            <a:off x="5622925" y="731520"/>
            <a:ext cx="4130675" cy="553529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搭建编译环境</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6" name="文本框 5"/>
          <p:cNvSpPr txBox="1"/>
          <p:nvPr/>
        </p:nvSpPr>
        <p:spPr>
          <a:xfrm>
            <a:off x="1091565" y="1221740"/>
            <a:ext cx="8538845" cy="1603375"/>
          </a:xfrm>
          <a:prstGeom prst="rect">
            <a:avLst/>
          </a:prstGeom>
          <a:noFill/>
        </p:spPr>
        <p:txBody>
          <a:bodyPr wrap="square" rtlCol="0">
            <a:spAutoFit/>
          </a:bodyPr>
          <a:p>
            <a:pPr>
              <a:lnSpc>
                <a:spcPct val="120000"/>
              </a:lnSpc>
              <a:spcBef>
                <a:spcPts val="0"/>
              </a:spcBef>
              <a:spcAft>
                <a:spcPts val="0"/>
              </a:spcAft>
            </a:pPr>
            <a:r>
              <a:rPr lang="en-US" altLang="zh-CN"/>
              <a:t>    </a:t>
            </a:r>
            <a:r>
              <a:rPr lang="zh-CN" altLang="en-US"/>
              <a:t>搭建WASM编译环境</a:t>
            </a:r>
            <a:endParaRPr lang="zh-CN" altLang="en-US" sz="1600"/>
          </a:p>
          <a:p>
            <a:pPr>
              <a:lnSpc>
                <a:spcPct val="120000"/>
              </a:lnSpc>
              <a:spcBef>
                <a:spcPts val="0"/>
              </a:spcBef>
              <a:spcAft>
                <a:spcPts val="0"/>
              </a:spcAft>
            </a:pPr>
            <a:r>
              <a:rPr lang="zh-CN" altLang="en-US" sz="1600"/>
              <a:t>    </a:t>
            </a:r>
            <a:r>
              <a:rPr lang="en-US" altLang="zh-CN" sz="1600"/>
              <a:t>1</a:t>
            </a:r>
            <a:r>
              <a:rPr lang="zh-CN" altLang="en-US" sz="1600"/>
              <a:t>、Emscripten工具链</a:t>
            </a:r>
            <a:endParaRPr lang="zh-CN" altLang="en-US" sz="1600"/>
          </a:p>
          <a:p>
            <a:pPr>
              <a:lnSpc>
                <a:spcPct val="120000"/>
              </a:lnSpc>
              <a:spcBef>
                <a:spcPts val="0"/>
              </a:spcBef>
              <a:spcAft>
                <a:spcPts val="0"/>
              </a:spcAft>
            </a:pPr>
            <a:r>
              <a:rPr lang="zh-CN" altLang="en-US" sz="1600"/>
              <a:t>    </a:t>
            </a:r>
            <a:r>
              <a:rPr lang="en-US" altLang="zh-CN" sz="1600"/>
              <a:t>2</a:t>
            </a:r>
            <a:r>
              <a:rPr lang="zh-CN" altLang="en-US" sz="1600"/>
              <a:t>、CMake，跨平台的高级语言</a:t>
            </a:r>
            <a:r>
              <a:rPr lang="en-US" altLang="zh-CN" sz="1600"/>
              <a:t>build</a:t>
            </a:r>
            <a:r>
              <a:rPr lang="zh-CN" altLang="en-US" sz="1600"/>
              <a:t>工具</a:t>
            </a:r>
            <a:endParaRPr lang="zh-CN" altLang="en-US" sz="1600"/>
          </a:p>
          <a:p>
            <a:pPr>
              <a:lnSpc>
                <a:spcPct val="120000"/>
              </a:lnSpc>
              <a:spcBef>
                <a:spcPts val="0"/>
              </a:spcBef>
              <a:spcAft>
                <a:spcPts val="0"/>
              </a:spcAft>
            </a:pPr>
            <a:r>
              <a:rPr lang="zh-CN" altLang="en-US" sz="1600"/>
              <a:t>    </a:t>
            </a:r>
            <a:r>
              <a:rPr lang="en-US" altLang="zh-CN" sz="1600"/>
              <a:t>3</a:t>
            </a:r>
            <a:r>
              <a:rPr lang="zh-CN" altLang="en-US" sz="1600"/>
              <a:t>、C语言的编译执行工具GCC或者Clang编译器</a:t>
            </a:r>
            <a:endParaRPr lang="zh-CN" altLang="en-US" sz="1600"/>
          </a:p>
          <a:p>
            <a:pPr>
              <a:lnSpc>
                <a:spcPct val="120000"/>
              </a:lnSpc>
              <a:spcBef>
                <a:spcPts val="0"/>
              </a:spcBef>
              <a:spcAft>
                <a:spcPts val="0"/>
              </a:spcAft>
            </a:pPr>
            <a:r>
              <a:rPr lang="zh-CN" altLang="en-US" sz="1600"/>
              <a:t>    </a:t>
            </a:r>
            <a:r>
              <a:rPr lang="en-US" altLang="zh-CN" sz="1600"/>
              <a:t>4</a:t>
            </a:r>
            <a:r>
              <a:rPr lang="zh-CN" altLang="en-US" sz="1600"/>
              <a:t>、python</a:t>
            </a:r>
            <a:r>
              <a:rPr lang="en-US" altLang="zh-CN" sz="1600"/>
              <a:t>2.7x</a:t>
            </a:r>
            <a:r>
              <a:rPr lang="zh-CN" altLang="en-US" sz="1600"/>
              <a:t>以上版本，python主要是用来充当编译过程的一些脚本功能。</a:t>
            </a:r>
            <a:endParaRPr lang="zh-CN" altLang="en-US" sz="1600"/>
          </a:p>
        </p:txBody>
      </p:sp>
      <p:sp>
        <p:nvSpPr>
          <p:cNvPr id="100" name="文本框 99"/>
          <p:cNvSpPr txBox="1"/>
          <p:nvPr/>
        </p:nvSpPr>
        <p:spPr>
          <a:xfrm>
            <a:off x="3556000" y="3302635"/>
            <a:ext cx="5080000" cy="252730"/>
          </a:xfrm>
          <a:prstGeom prst="rect">
            <a:avLst/>
          </a:prstGeom>
          <a:noFill/>
          <a:ln w="9525">
            <a:noFill/>
          </a:ln>
        </p:spPr>
        <p:txBody>
          <a:bodyPr>
            <a:spAutoFit/>
          </a:bodyPr>
          <a:p>
            <a:pPr marL="0" indent="0" algn="l"/>
            <a:r>
              <a:rPr lang="en-US" altLang="zh-CN" sz="1050" b="0">
                <a:latin typeface="宋体" charset="0"/>
                <a:cs typeface="宋体" charset="0"/>
              </a:rPr>
              <a:t> </a:t>
            </a:r>
            <a:endParaRPr lang="zh-CN" altLang="en-US"/>
          </a:p>
        </p:txBody>
      </p:sp>
      <p:sp>
        <p:nvSpPr>
          <p:cNvPr id="8" name="文本框 7"/>
          <p:cNvSpPr txBox="1"/>
          <p:nvPr/>
        </p:nvSpPr>
        <p:spPr>
          <a:xfrm>
            <a:off x="1091565" y="2848610"/>
            <a:ext cx="9611360" cy="368300"/>
          </a:xfrm>
          <a:prstGeom prst="rect">
            <a:avLst/>
          </a:prstGeom>
          <a:noFill/>
        </p:spPr>
        <p:txBody>
          <a:bodyPr wrap="square" rtlCol="0">
            <a:spAutoFit/>
          </a:bodyPr>
          <a:p>
            <a:r>
              <a:rPr lang="en-US" altLang="zh-CN"/>
              <a:t> </a:t>
            </a:r>
            <a:r>
              <a:rPr lang="zh-CN" altLang="en-US" sz="1600"/>
              <a:t>根据以上工具包搭建，并对</a:t>
            </a:r>
            <a:r>
              <a:rPr lang="en-US" altLang="zh-CN" sz="1600"/>
              <a:t>Emscripten</a:t>
            </a:r>
            <a:r>
              <a:rPr lang="zh-CN" altLang="en-US" sz="1600"/>
              <a:t>源码编译操作系统相关的</a:t>
            </a:r>
            <a:r>
              <a:rPr lang="en-US" altLang="zh-CN" sz="1600"/>
              <a:t>SDK</a:t>
            </a:r>
            <a:r>
              <a:rPr lang="en-US" altLang="zh-CN"/>
              <a:t>   </a:t>
            </a:r>
            <a:endParaRPr lang="en-US" altLang="zh-CN"/>
          </a:p>
        </p:txBody>
      </p:sp>
      <p:pic>
        <p:nvPicPr>
          <p:cNvPr id="3" name="图片 2"/>
          <p:cNvPicPr>
            <a:picLocks noChangeAspect="1"/>
          </p:cNvPicPr>
          <p:nvPr/>
        </p:nvPicPr>
        <p:blipFill>
          <a:blip r:embed="rId1"/>
          <a:stretch>
            <a:fillRect/>
          </a:stretch>
        </p:blipFill>
        <p:spPr>
          <a:xfrm>
            <a:off x="2841625" y="3193415"/>
            <a:ext cx="6110605" cy="28848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编译</a:t>
            </a:r>
            <a:r>
              <a:rPr lang="en-US" altLang="zh-CN" sz="2000" dirty="0">
                <a:sym typeface="+mn-lt"/>
              </a:rPr>
              <a:t>FFmpeg</a:t>
            </a:r>
            <a:endParaRPr lang="en-US" altLang="zh-CN"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091565" y="1155065"/>
            <a:ext cx="9855835" cy="2061210"/>
          </a:xfrm>
          <a:prstGeom prst="rect">
            <a:avLst/>
          </a:prstGeom>
          <a:noFill/>
        </p:spPr>
        <p:txBody>
          <a:bodyPr wrap="square" rtlCol="0">
            <a:spAutoFit/>
          </a:bodyPr>
          <a:p>
            <a:r>
              <a:rPr lang="zh-CN" altLang="en-US" sz="1600"/>
              <a:t>对</a:t>
            </a:r>
            <a:r>
              <a:rPr lang="en-US" altLang="zh-CN" sz="1600"/>
              <a:t>FFmpeg</a:t>
            </a:r>
            <a:r>
              <a:rPr lang="zh-CN" altLang="en-US" sz="1600"/>
              <a:t>有两种编译思路，整体编译和定制化编译。</a:t>
            </a:r>
            <a:endParaRPr lang="zh-CN" altLang="en-US" sz="1600"/>
          </a:p>
          <a:p>
            <a:r>
              <a:rPr lang="zh-CN" altLang="en-US" sz="1600"/>
              <a:t>    FFmpeg框架的基本组成包含AVFormat、AVCodec、AVFilter、AVDevice以及AVUtil等模块库组成，本课题不涉及到滤镜方面的操作，所以可以裁剪掉AVFilter模块，这样做的好处可以减少最终WASM模块的体积，提高其加载速度与执行速度。例如，还有FFmpeg自身构建的工具包ffplay、ffprobe，本课题都不需要，因为这些需要通过自身定制化去生成。</a:t>
            </a:r>
            <a:endParaRPr lang="zh-CN" altLang="en-US" sz="1600"/>
          </a:p>
          <a:p>
            <a:r>
              <a:rPr lang="zh-CN" altLang="en-US" sz="1600"/>
              <a:t>    通过阅读FFmpeg源码，FFmpeg提供了对自身模块的定制化编译选项。通过--disable-ffplay，--disable--ffprobe可以实现编译裁剪FFmpeg的目的。同时需要指定--cc=”emcc” --arch --cpu等一系列编译参数。最终定制化编译FFmpeg和二次开发模块的流程</a:t>
            </a:r>
            <a:endParaRPr lang="zh-CN" altLang="en-US" sz="1600"/>
          </a:p>
        </p:txBody>
      </p:sp>
      <p:pic>
        <p:nvPicPr>
          <p:cNvPr id="6" name="图片 5"/>
          <p:cNvPicPr>
            <a:picLocks noChangeAspect="1"/>
          </p:cNvPicPr>
          <p:nvPr/>
        </p:nvPicPr>
        <p:blipFill>
          <a:blip r:embed="rId1"/>
          <a:stretch>
            <a:fillRect/>
          </a:stretch>
        </p:blipFill>
        <p:spPr>
          <a:xfrm>
            <a:off x="2705100" y="3408045"/>
            <a:ext cx="6456680" cy="221678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en-US" altLang="zh-CN" sz="2000" dirty="0">
                <a:sym typeface="+mn-lt"/>
              </a:rPr>
              <a:t>WebWorker</a:t>
            </a:r>
            <a:r>
              <a:rPr lang="zh-CN" altLang="en-US" sz="2000" dirty="0">
                <a:sym typeface="+mn-lt"/>
              </a:rPr>
              <a:t>加载</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091565" y="1155065"/>
            <a:ext cx="9855835" cy="1568450"/>
          </a:xfrm>
          <a:prstGeom prst="rect">
            <a:avLst/>
          </a:prstGeom>
          <a:noFill/>
        </p:spPr>
        <p:txBody>
          <a:bodyPr wrap="square" rtlCol="0">
            <a:spAutoFit/>
          </a:bodyPr>
          <a:p>
            <a:r>
              <a:rPr lang="en-US" sz="1600"/>
              <a:t>    </a:t>
            </a:r>
            <a:r>
              <a:rPr sz="1600"/>
              <a:t>JavaScript是一种单线程的解释性编程语言，在加载</a:t>
            </a:r>
            <a:r>
              <a:rPr lang="zh-CN" sz="1600"/>
              <a:t>文件</a:t>
            </a:r>
            <a:r>
              <a:rPr sz="1600"/>
              <a:t>的过程中，如果</a:t>
            </a:r>
            <a:r>
              <a:rPr lang="zh-CN" sz="1600"/>
              <a:t>文件体积</a:t>
            </a:r>
            <a:r>
              <a:rPr sz="1600"/>
              <a:t>过大，会阻塞JavaScript主进程，尤其是当一段时间后WASM模块如果加载失败，也会导致</a:t>
            </a:r>
            <a:r>
              <a:rPr sz="1600">
                <a:sym typeface="+mn-ea"/>
              </a:rPr>
              <a:t>系统的可用性、交互性等体验都急剧下降</a:t>
            </a:r>
            <a:r>
              <a:rPr lang="zh-CN" sz="1600">
                <a:sym typeface="+mn-ea"/>
              </a:rPr>
              <a:t>。</a:t>
            </a:r>
            <a:endParaRPr sz="1600"/>
          </a:p>
          <a:p>
            <a:r>
              <a:rPr sz="1600"/>
              <a:t>    Web Worker为Web内容在后台线程中运行脚本提供了可能。通过Web Worker线程去执行任务而不影响JavaScript主进程。Web Worker和主线程数据传递是通过消息机制进行通讯和同步，使用onmessage事件处理函数来响应消息。所以本课题</a:t>
            </a:r>
            <a:r>
              <a:rPr lang="zh-CN" sz="1600"/>
              <a:t>设计</a:t>
            </a:r>
            <a:r>
              <a:rPr sz="1600"/>
              <a:t>Web Worker加载</a:t>
            </a:r>
            <a:r>
              <a:rPr lang="zh-CN" sz="1600"/>
              <a:t>方式</a:t>
            </a:r>
            <a:r>
              <a:rPr sz="1600"/>
              <a:t>，结合系统目标对加载架构设计如图所示：</a:t>
            </a:r>
            <a:endParaRPr sz="1600"/>
          </a:p>
        </p:txBody>
      </p:sp>
      <p:pic>
        <p:nvPicPr>
          <p:cNvPr id="19" name="图片 12"/>
          <p:cNvPicPr>
            <a:picLocks noChangeAspect="1"/>
          </p:cNvPicPr>
          <p:nvPr/>
        </p:nvPicPr>
        <p:blipFill>
          <a:blip r:embed="rId1"/>
          <a:stretch>
            <a:fillRect/>
          </a:stretch>
        </p:blipFill>
        <p:spPr>
          <a:xfrm>
            <a:off x="3078480" y="2849880"/>
            <a:ext cx="5882005" cy="295402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系统整体分层设计</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091565" y="1155065"/>
            <a:ext cx="9855835" cy="337185"/>
          </a:xfrm>
          <a:prstGeom prst="rect">
            <a:avLst/>
          </a:prstGeom>
          <a:noFill/>
        </p:spPr>
        <p:txBody>
          <a:bodyPr wrap="square" rtlCol="0">
            <a:spAutoFit/>
          </a:bodyPr>
          <a:p>
            <a:r>
              <a:rPr lang="en-US" sz="1600"/>
              <a:t>    根据研究目标和研究内容，设计如图所示的系统整体架构</a:t>
            </a:r>
            <a:r>
              <a:rPr lang="zh-CN" altLang="en-US" sz="1600"/>
              <a:t>图。</a:t>
            </a:r>
            <a:endParaRPr lang="zh-CN" altLang="en-US" sz="1600"/>
          </a:p>
        </p:txBody>
      </p:sp>
      <p:pic>
        <p:nvPicPr>
          <p:cNvPr id="3" name="图片 2"/>
          <p:cNvPicPr>
            <a:picLocks noChangeAspect="1"/>
          </p:cNvPicPr>
          <p:nvPr/>
        </p:nvPicPr>
        <p:blipFill>
          <a:blip r:embed="rId1"/>
          <a:stretch>
            <a:fillRect/>
          </a:stretch>
        </p:blipFill>
        <p:spPr>
          <a:xfrm>
            <a:off x="2888615" y="1942465"/>
            <a:ext cx="6414135" cy="36334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系统测试</a:t>
            </a:r>
            <a:endParaRPr lang="zh-CN" altLang="en-US" sz="2000"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91390"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512570" y="2271395"/>
            <a:ext cx="9057005" cy="2483485"/>
          </a:xfrm>
          <a:prstGeom prst="rect">
            <a:avLst/>
          </a:prstGeom>
          <a:noFill/>
        </p:spPr>
        <p:txBody>
          <a:bodyPr wrap="square" rtlCol="0">
            <a:normAutofit/>
          </a:bodyPr>
          <a:lstStyle/>
          <a:p>
            <a:pPr>
              <a:lnSpc>
                <a:spcPct val="140000"/>
              </a:lnSpc>
              <a:spcBef>
                <a:spcPts val="0"/>
              </a:spcBef>
              <a:spcAft>
                <a:spcPts val="0"/>
              </a:spcAft>
            </a:pPr>
            <a:r>
              <a:rPr lang="en-US" altLang="zh-CN">
                <a:sym typeface="+mn-ea"/>
              </a:rPr>
              <a:t>  </a:t>
            </a:r>
            <a:r>
              <a:rPr lang="en-US" altLang="zh-CN" sz="1600">
                <a:sym typeface="+mn-ea"/>
              </a:rPr>
              <a:t>  </a:t>
            </a:r>
            <a:r>
              <a:rPr sz="1600">
                <a:sym typeface="+mn-ea"/>
              </a:rPr>
              <a:t>最终系统开发后测试主要是黑盒测试，测试目标主要分为：</a:t>
            </a:r>
            <a:endParaRPr sz="1600"/>
          </a:p>
          <a:p>
            <a:pPr>
              <a:lnSpc>
                <a:spcPct val="140000"/>
              </a:lnSpc>
              <a:spcBef>
                <a:spcPts val="0"/>
              </a:spcBef>
              <a:spcAft>
                <a:spcPts val="0"/>
              </a:spcAft>
            </a:pPr>
            <a:r>
              <a:rPr sz="1600">
                <a:sym typeface="+mn-ea"/>
              </a:rPr>
              <a:t>1、针对多种格式、编码的音视频，系统在多个浏览器上表现是否正常。</a:t>
            </a:r>
            <a:endParaRPr sz="1600"/>
          </a:p>
          <a:p>
            <a:pPr>
              <a:lnSpc>
                <a:spcPct val="140000"/>
              </a:lnSpc>
              <a:spcBef>
                <a:spcPts val="0"/>
              </a:spcBef>
              <a:spcAft>
                <a:spcPts val="0"/>
              </a:spcAft>
            </a:pPr>
            <a:r>
              <a:rPr sz="1600">
                <a:sym typeface="+mn-ea"/>
              </a:rPr>
              <a:t>2、本系统对音视频的编码、处理是否符合正常Web应用的刷新率、内存</a:t>
            </a:r>
            <a:r>
              <a:rPr lang="zh-CN" sz="1600">
                <a:sym typeface="+mn-ea"/>
              </a:rPr>
              <a:t>消耗、</a:t>
            </a:r>
            <a:r>
              <a:rPr lang="en-US" altLang="zh-CN" sz="1600">
                <a:sym typeface="+mn-ea"/>
              </a:rPr>
              <a:t>CPU</a:t>
            </a:r>
            <a:r>
              <a:rPr lang="zh-CN" altLang="en-US" sz="1600">
                <a:sym typeface="+mn-ea"/>
              </a:rPr>
              <a:t>使用率</a:t>
            </a:r>
            <a:r>
              <a:rPr sz="1600">
                <a:sym typeface="+mn-ea"/>
              </a:rPr>
              <a:t>等。</a:t>
            </a:r>
            <a:endParaRPr sz="1600"/>
          </a:p>
          <a:p>
            <a:pPr>
              <a:lnSpc>
                <a:spcPct val="140000"/>
              </a:lnSpc>
              <a:spcBef>
                <a:spcPts val="0"/>
              </a:spcBef>
              <a:spcAft>
                <a:spcPts val="0"/>
              </a:spcAft>
            </a:pPr>
            <a:r>
              <a:rPr sz="1600">
                <a:sym typeface="+mn-ea"/>
              </a:rPr>
              <a:t>3、相比较处理前的音视频文件，对处理后的音视频的各项数据比如码率、大小、编码、容器格式是否和预期一致。</a:t>
            </a:r>
            <a:endParaRPr sz="1600">
              <a:sym typeface="+mn-ea"/>
            </a:endParaRPr>
          </a:p>
          <a:p>
            <a:pPr>
              <a:lnSpc>
                <a:spcPct val="120000"/>
              </a:lnSpc>
              <a:spcBef>
                <a:spcPts val="0"/>
              </a:spcBef>
              <a:spcAft>
                <a:spcPts val="0"/>
              </a:spcAft>
            </a:pPr>
            <a:endParaRPr dirty="0">
              <a:cs typeface="+mn-ea"/>
              <a:sym typeface="+mn-lt"/>
            </a:endParaRPr>
          </a:p>
          <a:p>
            <a:pPr algn="just">
              <a:lnSpc>
                <a:spcPct val="130000"/>
              </a:lnSpc>
            </a:pPr>
            <a:endParaRPr lang="en-US" altLang="zh-CN" sz="2000" dirty="0">
              <a:cs typeface="+mn-ea"/>
              <a:sym typeface="+mn-lt"/>
            </a:endParaRPr>
          </a:p>
          <a:p>
            <a:pPr algn="just">
              <a:lnSpc>
                <a:spcPct val="130000"/>
              </a:lnSpc>
            </a:pPr>
            <a:endParaRPr lang="en-US" altLang="zh-CN" sz="2000" dirty="0">
              <a:cs typeface="+mn-ea"/>
              <a:sym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可行性分析</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181100" y="1290955"/>
            <a:ext cx="9316720" cy="3630930"/>
          </a:xfrm>
          <a:prstGeom prst="rect">
            <a:avLst/>
          </a:prstGeom>
          <a:noFill/>
        </p:spPr>
        <p:txBody>
          <a:bodyPr wrap="square" rtlCol="0">
            <a:spAutoFit/>
          </a:bodyPr>
          <a:p>
            <a:pPr>
              <a:lnSpc>
                <a:spcPct val="120000"/>
              </a:lnSpc>
              <a:spcBef>
                <a:spcPts val="0"/>
              </a:spcBef>
              <a:spcAft>
                <a:spcPts val="0"/>
              </a:spcAft>
            </a:pPr>
            <a:r>
              <a:rPr lang="en-US" sz="1600"/>
              <a:t>    </a:t>
            </a:r>
            <a:r>
              <a:rPr sz="1600"/>
              <a:t>根据技术和时间，本课题的可行性分析如下。</a:t>
            </a:r>
            <a:endParaRPr sz="1600"/>
          </a:p>
          <a:p>
            <a:pPr>
              <a:lnSpc>
                <a:spcPct val="120000"/>
              </a:lnSpc>
              <a:spcBef>
                <a:spcPts val="0"/>
              </a:spcBef>
              <a:spcAft>
                <a:spcPts val="0"/>
              </a:spcAft>
            </a:pPr>
            <a:endParaRPr sz="1600"/>
          </a:p>
          <a:p>
            <a:pPr>
              <a:lnSpc>
                <a:spcPct val="120000"/>
              </a:lnSpc>
              <a:spcBef>
                <a:spcPts val="0"/>
              </a:spcBef>
              <a:spcAft>
                <a:spcPts val="0"/>
              </a:spcAft>
            </a:pPr>
            <a:r>
              <a:rPr sz="1600"/>
              <a:t>（1）技术可行性</a:t>
            </a:r>
            <a:endParaRPr sz="1600"/>
          </a:p>
          <a:p>
            <a:pPr>
              <a:lnSpc>
                <a:spcPct val="120000"/>
              </a:lnSpc>
              <a:spcBef>
                <a:spcPts val="0"/>
              </a:spcBef>
              <a:spcAft>
                <a:spcPts val="0"/>
              </a:spcAft>
            </a:pPr>
            <a:r>
              <a:rPr sz="1600"/>
              <a:t>    通过实验、文献阅读、工业界实践可以得出通过迁移WASM编码到一些CPU计算密集型任务处理的代码库的可行性和可操作性，以及编译后的WASM编码在Web客户端的执行效率上保留了native源码的性能，对比JavaScript的性能提升是理论和实践都相互印证的。</a:t>
            </a:r>
            <a:endParaRPr sz="1600"/>
          </a:p>
          <a:p>
            <a:pPr>
              <a:lnSpc>
                <a:spcPct val="120000"/>
              </a:lnSpc>
              <a:spcBef>
                <a:spcPts val="0"/>
              </a:spcBef>
              <a:spcAft>
                <a:spcPts val="0"/>
              </a:spcAft>
            </a:pPr>
            <a:r>
              <a:rPr sz="1600"/>
              <a:t>    同时个人在企业实践过程中，积累了对跨平台系统开发中用到的React、Node技术框架的实战经验。</a:t>
            </a:r>
            <a:endParaRPr sz="1600"/>
          </a:p>
          <a:p>
            <a:pPr>
              <a:lnSpc>
                <a:spcPct val="120000"/>
              </a:lnSpc>
              <a:spcBef>
                <a:spcPts val="0"/>
              </a:spcBef>
              <a:spcAft>
                <a:spcPts val="0"/>
              </a:spcAft>
            </a:pPr>
            <a:endParaRPr sz="1600"/>
          </a:p>
          <a:p>
            <a:pPr>
              <a:lnSpc>
                <a:spcPct val="120000"/>
              </a:lnSpc>
              <a:spcBef>
                <a:spcPts val="0"/>
              </a:spcBef>
              <a:spcAft>
                <a:spcPts val="0"/>
              </a:spcAft>
            </a:pPr>
            <a:r>
              <a:rPr sz="1600"/>
              <a:t>（2）时间可行性</a:t>
            </a:r>
            <a:endParaRPr sz="1600"/>
          </a:p>
          <a:p>
            <a:pPr>
              <a:lnSpc>
                <a:spcPct val="120000"/>
              </a:lnSpc>
              <a:spcBef>
                <a:spcPts val="0"/>
              </a:spcBef>
              <a:spcAft>
                <a:spcPts val="0"/>
              </a:spcAft>
            </a:pPr>
            <a:r>
              <a:rPr sz="1600"/>
              <a:t>    本课题的研究工作将在开题后开始，从开题至毕业有1</a:t>
            </a:r>
            <a:r>
              <a:rPr lang="en-US" sz="1600"/>
              <a:t>0</a:t>
            </a:r>
            <a:r>
              <a:rPr sz="1600"/>
              <a:t>个月的时间，具体工作分为文献整理、技术架构研究与编译方案实验、跨平台系统开发与测试以及论文撰写4个部分，各项工作将稳步推进，并按时汇报工作进度。</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a:bodyPr>
          <a:lstStyle/>
          <a:p>
            <a:pPr>
              <a:lnSpc>
                <a:spcPct val="130000"/>
              </a:lnSpc>
            </a:pPr>
            <a:r>
              <a:rPr lang="zh-CN" altLang="en-US" sz="3200" dirty="0">
                <a:solidFill>
                  <a:schemeClr val="bg1"/>
                </a:solidFill>
                <a:cs typeface="+mn-ea"/>
                <a:sym typeface="+mn-lt"/>
              </a:rPr>
              <a:t>目前进度与计划进度</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05</a:t>
            </a:r>
            <a:endParaRPr lang="en-US" altLang="zh-CN" sz="40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zh-CN" altLang="en-US" sz="3200" dirty="0">
                <a:solidFill>
                  <a:schemeClr val="bg1"/>
                </a:solidFill>
                <a:cs typeface="+mn-ea"/>
                <a:sym typeface="+mn-lt"/>
              </a:rPr>
              <a:t>开题依据与背景</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01</a:t>
            </a:r>
            <a:endParaRPr lang="en-US" altLang="zh-CN" sz="40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4270" y="237834"/>
            <a:ext cx="8168208" cy="790865"/>
          </a:xfrm>
        </p:spPr>
        <p:txBody>
          <a:bodyPr/>
          <a:lstStyle/>
          <a:p>
            <a:r>
              <a:rPr lang="zh-CN" altLang="en-US" sz="3200" dirty="0">
                <a:sym typeface="+mn-lt"/>
              </a:rPr>
              <a:t>目前进度</a:t>
            </a:r>
            <a:endParaRPr lang="zh-CN" altLang="en-US" sz="3200" dirty="0">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sp>
        <p:nvSpPr>
          <p:cNvPr id="4" name="文本框 3"/>
          <p:cNvSpPr txBox="1"/>
          <p:nvPr/>
        </p:nvSpPr>
        <p:spPr>
          <a:xfrm>
            <a:off x="1125220" y="1757680"/>
            <a:ext cx="9916795" cy="2820035"/>
          </a:xfrm>
          <a:prstGeom prst="rect">
            <a:avLst/>
          </a:prstGeom>
          <a:noFill/>
        </p:spPr>
        <p:txBody>
          <a:bodyPr wrap="square" rtlCol="0">
            <a:spAutoFit/>
          </a:bodyPr>
          <a:p>
            <a:pPr>
              <a:lnSpc>
                <a:spcPct val="120000"/>
              </a:lnSpc>
            </a:pPr>
            <a:r>
              <a:rPr lang="zh-CN" altLang="en-US" sz="2000" b="1"/>
              <a:t>目前课题的进度</a:t>
            </a:r>
            <a:endParaRPr lang="zh-CN" altLang="en-US"/>
          </a:p>
          <a:p>
            <a:pPr indent="0">
              <a:lnSpc>
                <a:spcPct val="120000"/>
              </a:lnSpc>
              <a:spcBef>
                <a:spcPts val="0"/>
              </a:spcBef>
              <a:spcAft>
                <a:spcPts val="0"/>
              </a:spcAft>
              <a:buFont typeface="Arial" panose="020B0604020202090204" pitchFamily="34" charset="0"/>
              <a:buNone/>
            </a:pPr>
            <a:endParaRPr lang="en-US" altLang="zh-CN" sz="1600"/>
          </a:p>
          <a:p>
            <a:pPr indent="0">
              <a:lnSpc>
                <a:spcPct val="120000"/>
              </a:lnSpc>
              <a:spcBef>
                <a:spcPts val="0"/>
              </a:spcBef>
              <a:spcAft>
                <a:spcPts val="0"/>
              </a:spcAft>
              <a:buFont typeface="Arial" panose="020B0604020202090204" pitchFamily="34" charset="0"/>
              <a:buNone/>
            </a:pPr>
            <a:r>
              <a:rPr lang="en-US" altLang="zh-CN" sz="1600"/>
              <a:t>1</a:t>
            </a:r>
            <a:r>
              <a:rPr lang="zh-CN" altLang="en-US" sz="1600"/>
              <a:t>、对于</a:t>
            </a:r>
            <a:r>
              <a:rPr lang="en-US" altLang="zh-CN" sz="1600"/>
              <a:t>FFmepg</a:t>
            </a:r>
            <a:endParaRPr lang="en-US" altLang="zh-CN" sz="1600"/>
          </a:p>
          <a:p>
            <a:pPr marL="742950" lvl="1" indent="-285750">
              <a:lnSpc>
                <a:spcPct val="120000"/>
              </a:lnSpc>
              <a:spcBef>
                <a:spcPts val="0"/>
              </a:spcBef>
              <a:spcAft>
                <a:spcPts val="0"/>
              </a:spcAft>
              <a:buFont typeface="Arial" panose="020B0604020202090204" pitchFamily="34" charset="0"/>
              <a:buChar char="•"/>
            </a:pPr>
            <a:r>
              <a:rPr lang="zh-CN" altLang="en-US" sz="1600"/>
              <a:t>对源码进行了部分阅读以及改写，掌握了基本的音视频处理流程</a:t>
            </a:r>
            <a:endParaRPr lang="zh-CN" altLang="en-US" sz="1600"/>
          </a:p>
          <a:p>
            <a:pPr indent="0">
              <a:lnSpc>
                <a:spcPct val="120000"/>
              </a:lnSpc>
              <a:spcBef>
                <a:spcPts val="0"/>
              </a:spcBef>
              <a:spcAft>
                <a:spcPts val="0"/>
              </a:spcAft>
              <a:buFont typeface="Arial" panose="020B0604020202090204" pitchFamily="34" charset="0"/>
              <a:buNone/>
            </a:pPr>
            <a:r>
              <a:rPr lang="en-US" altLang="zh-CN" sz="1600"/>
              <a:t>2</a:t>
            </a:r>
            <a:r>
              <a:rPr lang="zh-CN" altLang="en-US" sz="1600"/>
              <a:t>、对于</a:t>
            </a:r>
            <a:r>
              <a:rPr lang="en-US" altLang="zh-CN" sz="1600"/>
              <a:t>WASM</a:t>
            </a:r>
            <a:r>
              <a:rPr lang="zh-CN" altLang="en-US" sz="1600"/>
              <a:t>编码</a:t>
            </a:r>
            <a:endParaRPr lang="zh-CN" altLang="en-US" sz="1600"/>
          </a:p>
          <a:p>
            <a:pPr marL="742950" lvl="1" indent="-285750">
              <a:lnSpc>
                <a:spcPct val="120000"/>
              </a:lnSpc>
              <a:spcBef>
                <a:spcPts val="0"/>
              </a:spcBef>
              <a:spcAft>
                <a:spcPts val="0"/>
              </a:spcAft>
              <a:buFont typeface="Arial" panose="020B0604020202090204" pitchFamily="34" charset="0"/>
              <a:buChar char="•"/>
            </a:pPr>
            <a:r>
              <a:rPr lang="zh-CN" altLang="en-US" sz="1600">
                <a:sym typeface="+mn-ea"/>
              </a:rPr>
              <a:t>搭建完成</a:t>
            </a:r>
            <a:r>
              <a:rPr lang="zh-CN" altLang="en-US" sz="1600"/>
              <a:t>编译环境</a:t>
            </a:r>
            <a:endParaRPr lang="zh-CN" altLang="en-US" sz="1600"/>
          </a:p>
          <a:p>
            <a:pPr marL="742950" lvl="1" indent="-285750">
              <a:lnSpc>
                <a:spcPct val="120000"/>
              </a:lnSpc>
              <a:spcBef>
                <a:spcPts val="0"/>
              </a:spcBef>
              <a:spcAft>
                <a:spcPts val="0"/>
              </a:spcAft>
              <a:buFont typeface="Arial" panose="020B0604020202090204" pitchFamily="34" charset="0"/>
              <a:buChar char="•"/>
            </a:pPr>
            <a:r>
              <a:rPr lang="zh-CN" altLang="en-US" sz="1600"/>
              <a:t>进行了一些小实验验证</a:t>
            </a:r>
            <a:r>
              <a:rPr lang="en-US" altLang="zh-CN" sz="1600"/>
              <a:t>Web</a:t>
            </a:r>
            <a:r>
              <a:rPr lang="zh-CN" altLang="en-US" sz="1600"/>
              <a:t>浏览器的可使用与性能部分</a:t>
            </a:r>
            <a:endParaRPr lang="zh-CN" altLang="en-US" sz="1600"/>
          </a:p>
          <a:p>
            <a:pPr marL="742950" lvl="1" indent="-285750">
              <a:lnSpc>
                <a:spcPct val="120000"/>
              </a:lnSpc>
              <a:spcBef>
                <a:spcPts val="0"/>
              </a:spcBef>
              <a:spcAft>
                <a:spcPts val="0"/>
              </a:spcAft>
              <a:buFont typeface="Arial" panose="020B0604020202090204" pitchFamily="34" charset="0"/>
              <a:buChar char="•"/>
            </a:pPr>
            <a:r>
              <a:rPr lang="zh-CN" altLang="en-US" sz="1600"/>
              <a:t>基于</a:t>
            </a:r>
            <a:r>
              <a:rPr lang="en-US" altLang="zh-CN" sz="1600"/>
              <a:t>FFmpeg</a:t>
            </a:r>
            <a:r>
              <a:rPr lang="zh-CN" altLang="en-US" sz="1600"/>
              <a:t>尝试编译了</a:t>
            </a:r>
            <a:r>
              <a:rPr lang="en-US" altLang="zh-CN" sz="1600"/>
              <a:t>WASM</a:t>
            </a:r>
            <a:r>
              <a:rPr lang="zh-CN" altLang="en-US" sz="1600"/>
              <a:t>解码模块</a:t>
            </a:r>
            <a:endParaRPr lang="zh-CN" altLang="en-US" sz="1600"/>
          </a:p>
          <a:p>
            <a:pPr indent="0">
              <a:lnSpc>
                <a:spcPct val="120000"/>
              </a:lnSpc>
              <a:spcBef>
                <a:spcPts val="0"/>
              </a:spcBef>
              <a:spcAft>
                <a:spcPts val="0"/>
              </a:spcAft>
              <a:buFont typeface="Arial" panose="020B0604020202090204" pitchFamily="34" charset="0"/>
              <a:buNone/>
            </a:pPr>
            <a:r>
              <a:rPr lang="en-US" altLang="zh-CN" sz="1600"/>
              <a:t>3</a:t>
            </a:r>
            <a:r>
              <a:rPr lang="zh-CN" altLang="en-US" sz="1600"/>
              <a:t>、对于</a:t>
            </a:r>
            <a:r>
              <a:rPr lang="en-US" altLang="zh-CN" sz="1600"/>
              <a:t>Web Worker</a:t>
            </a:r>
            <a:r>
              <a:rPr lang="zh-CN" altLang="en-US" sz="1600"/>
              <a:t>加载方案、前端系统的搭建还处于准备阶段</a:t>
            </a:r>
            <a:endParaRPr lang="zh-CN" altLang="en-US"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4270" y="237834"/>
            <a:ext cx="8168208" cy="790865"/>
          </a:xfrm>
        </p:spPr>
        <p:txBody>
          <a:bodyPr/>
          <a:lstStyle/>
          <a:p>
            <a:r>
              <a:rPr lang="zh-CN" altLang="en-US" sz="3200" dirty="0">
                <a:sym typeface="+mn-lt"/>
              </a:rPr>
              <a:t>计划进度</a:t>
            </a:r>
            <a:endParaRPr lang="zh-CN" altLang="en-US" sz="3200" dirty="0">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sp>
        <p:nvSpPr>
          <p:cNvPr id="15" name="iš1ídé"/>
          <p:cNvSpPr/>
          <p:nvPr/>
        </p:nvSpPr>
        <p:spPr bwMode="auto">
          <a:xfrm>
            <a:off x="1699260" y="1518285"/>
            <a:ext cx="8436610" cy="69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just">
              <a:lnSpc>
                <a:spcPct val="130000"/>
              </a:lnSpc>
            </a:pPr>
            <a:r>
              <a:rPr lang="en-US" altLang="zh-CN" sz="2000" dirty="0">
                <a:cs typeface="+mn-ea"/>
                <a:sym typeface="+mn-lt"/>
              </a:rPr>
              <a:t>2022.3</a:t>
            </a:r>
            <a:r>
              <a:rPr lang="zh-CN" altLang="en-US" sz="2000" dirty="0">
                <a:cs typeface="+mn-ea"/>
                <a:sym typeface="+mn-lt"/>
              </a:rPr>
              <a:t>～</a:t>
            </a:r>
            <a:r>
              <a:rPr lang="en-US" altLang="zh-CN" sz="2000" dirty="0">
                <a:cs typeface="+mn-ea"/>
                <a:sym typeface="+mn-lt"/>
              </a:rPr>
              <a:t>2022.4 </a:t>
            </a:r>
            <a:r>
              <a:rPr lang="zh-CN" altLang="en-US" sz="2000" dirty="0">
                <a:cs typeface="+mn-ea"/>
                <a:sym typeface="+mn-lt"/>
              </a:rPr>
              <a:t>搜集文献资料</a:t>
            </a:r>
            <a:endParaRPr lang="zh-CN" altLang="en-US" sz="2000" dirty="0">
              <a:cs typeface="+mn-ea"/>
              <a:sym typeface="+mn-lt"/>
            </a:endParaRPr>
          </a:p>
        </p:txBody>
      </p:sp>
      <p:sp>
        <p:nvSpPr>
          <p:cNvPr id="29" name="矩形 28"/>
          <p:cNvSpPr>
            <a:spLocks noChangeAspect="1"/>
          </p:cNvSpPr>
          <p:nvPr/>
        </p:nvSpPr>
        <p:spPr>
          <a:xfrm>
            <a:off x="970640" y="4468890"/>
            <a:ext cx="540000"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íṣ1íḋê"/>
          <p:cNvSpPr>
            <a:spLocks noChangeAspect="1"/>
          </p:cNvSpPr>
          <p:nvPr/>
        </p:nvSpPr>
        <p:spPr>
          <a:xfrm>
            <a:off x="1061603" y="4576890"/>
            <a:ext cx="358075" cy="32400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27" name="矩形 26"/>
          <p:cNvSpPr>
            <a:spLocks noChangeAspect="1"/>
          </p:cNvSpPr>
          <p:nvPr/>
        </p:nvSpPr>
        <p:spPr>
          <a:xfrm>
            <a:off x="970640" y="3044571"/>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íṣ1îḋê"/>
          <p:cNvSpPr>
            <a:spLocks noChangeAspect="1"/>
          </p:cNvSpPr>
          <p:nvPr/>
        </p:nvSpPr>
        <p:spPr>
          <a:xfrm>
            <a:off x="1075997" y="3152571"/>
            <a:ext cx="329287" cy="324000"/>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26" name="矩形 25"/>
          <p:cNvSpPr>
            <a:spLocks noChangeAspect="1"/>
          </p:cNvSpPr>
          <p:nvPr/>
        </p:nvSpPr>
        <p:spPr>
          <a:xfrm>
            <a:off x="970640" y="2334005"/>
            <a:ext cx="540000"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i$liďê"/>
          <p:cNvSpPr>
            <a:spLocks noChangeAspect="1"/>
          </p:cNvSpPr>
          <p:nvPr/>
        </p:nvSpPr>
        <p:spPr>
          <a:xfrm>
            <a:off x="1103101" y="2442005"/>
            <a:ext cx="275078" cy="324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40000"/>
              </a:lnSpc>
              <a:spcBef>
                <a:spcPct val="0"/>
              </a:spcBef>
              <a:spcAft>
                <a:spcPct val="0"/>
              </a:spcAft>
            </a:pPr>
            <a:endParaRPr lang="en-US" sz="2200" kern="1200">
              <a:cs typeface="+mn-ea"/>
              <a:sym typeface="+mn-lt"/>
            </a:endParaRPr>
          </a:p>
        </p:txBody>
      </p:sp>
      <p:sp>
        <p:nvSpPr>
          <p:cNvPr id="19" name="iš1ídé"/>
          <p:cNvSpPr/>
          <p:nvPr/>
        </p:nvSpPr>
        <p:spPr bwMode="auto">
          <a:xfrm>
            <a:off x="1699260" y="2216150"/>
            <a:ext cx="729551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2022.5</a:t>
            </a:r>
            <a:r>
              <a:rPr lang="zh-CN" altLang="en-US" sz="2000" dirty="0">
                <a:cs typeface="+mn-ea"/>
                <a:sym typeface="+mn-lt"/>
              </a:rPr>
              <a:t>～</a:t>
            </a:r>
            <a:r>
              <a:rPr lang="en-US" altLang="zh-CN" sz="2000" dirty="0">
                <a:cs typeface="+mn-ea"/>
                <a:sym typeface="+mn-lt"/>
              </a:rPr>
              <a:t>2022.7 </a:t>
            </a:r>
            <a:r>
              <a:rPr lang="zh-CN" altLang="en-US" sz="2000" dirty="0">
                <a:cs typeface="+mn-ea"/>
                <a:sym typeface="+mn-lt"/>
              </a:rPr>
              <a:t>设计与实现FFmpeg的WASM编码</a:t>
            </a:r>
            <a:endParaRPr lang="zh-CN" altLang="en-US" sz="2000" dirty="0">
              <a:cs typeface="+mn-ea"/>
              <a:sym typeface="+mn-lt"/>
            </a:endParaRPr>
          </a:p>
        </p:txBody>
      </p:sp>
      <p:sp>
        <p:nvSpPr>
          <p:cNvPr id="20" name="iš1ídé"/>
          <p:cNvSpPr/>
          <p:nvPr/>
        </p:nvSpPr>
        <p:spPr bwMode="auto">
          <a:xfrm>
            <a:off x="1699260" y="2913380"/>
            <a:ext cx="8825230" cy="72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2022.7</a:t>
            </a:r>
            <a:r>
              <a:rPr lang="zh-CN" altLang="en-US" sz="2000" dirty="0">
                <a:cs typeface="+mn-ea"/>
                <a:sym typeface="+mn-lt"/>
              </a:rPr>
              <a:t>～</a:t>
            </a:r>
            <a:r>
              <a:rPr lang="en-US" altLang="zh-CN" sz="2000" dirty="0">
                <a:cs typeface="+mn-ea"/>
                <a:sym typeface="+mn-lt"/>
              </a:rPr>
              <a:t>2022.9 </a:t>
            </a:r>
            <a:r>
              <a:rPr lang="zh-CN" altLang="en-US" sz="2000" dirty="0">
                <a:cs typeface="+mn-ea"/>
                <a:sym typeface="+mn-lt"/>
              </a:rPr>
              <a:t>设计</a:t>
            </a:r>
            <a:r>
              <a:rPr sz="2000" dirty="0">
                <a:cs typeface="+mn-ea"/>
                <a:sym typeface="+mn-lt"/>
              </a:rPr>
              <a:t>与实现二次开发模块和加载方案</a:t>
            </a:r>
            <a:endParaRPr sz="2000" dirty="0">
              <a:cs typeface="+mn-ea"/>
              <a:sym typeface="+mn-lt"/>
            </a:endParaRPr>
          </a:p>
        </p:txBody>
      </p:sp>
      <p:sp>
        <p:nvSpPr>
          <p:cNvPr id="21" name="iš1ídé"/>
          <p:cNvSpPr/>
          <p:nvPr/>
        </p:nvSpPr>
        <p:spPr bwMode="auto">
          <a:xfrm>
            <a:off x="1699260" y="3646170"/>
            <a:ext cx="7181215" cy="69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2022.10</a:t>
            </a:r>
            <a:r>
              <a:rPr lang="zh-CN" altLang="en-US" sz="2000" dirty="0">
                <a:cs typeface="+mn-ea"/>
                <a:sym typeface="+mn-lt"/>
              </a:rPr>
              <a:t>～</a:t>
            </a:r>
            <a:r>
              <a:rPr lang="en-US" altLang="zh-CN" sz="2000" dirty="0">
                <a:cs typeface="+mn-ea"/>
                <a:sym typeface="+mn-lt"/>
              </a:rPr>
              <a:t>2022.12 </a:t>
            </a:r>
            <a:r>
              <a:rPr lang="zh-CN" altLang="en-US" sz="2000" dirty="0">
                <a:cs typeface="+mn-ea"/>
                <a:sym typeface="+mn-lt"/>
              </a:rPr>
              <a:t>基于已有模块设计与开发</a:t>
            </a:r>
            <a:r>
              <a:rPr lang="en-US" altLang="zh-CN" sz="2000" dirty="0">
                <a:cs typeface="+mn-ea"/>
                <a:sym typeface="+mn-lt"/>
              </a:rPr>
              <a:t>Web</a:t>
            </a:r>
            <a:r>
              <a:rPr lang="zh-CN" altLang="en-US" sz="2000" dirty="0">
                <a:cs typeface="+mn-ea"/>
                <a:sym typeface="+mn-lt"/>
              </a:rPr>
              <a:t>系统</a:t>
            </a:r>
            <a:endParaRPr lang="zh-CN" altLang="en-US" sz="2000" dirty="0">
              <a:cs typeface="+mn-ea"/>
              <a:sym typeface="+mn-lt"/>
            </a:endParaRPr>
          </a:p>
        </p:txBody>
      </p:sp>
      <p:sp>
        <p:nvSpPr>
          <p:cNvPr id="22" name="iš1ídé"/>
          <p:cNvSpPr/>
          <p:nvPr/>
        </p:nvSpPr>
        <p:spPr bwMode="auto">
          <a:xfrm>
            <a:off x="1699260" y="4344670"/>
            <a:ext cx="7294880" cy="78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2023.1</a:t>
            </a:r>
            <a:r>
              <a:rPr lang="zh-CN" altLang="en-US" sz="2000" dirty="0">
                <a:cs typeface="+mn-ea"/>
                <a:sym typeface="+mn-lt"/>
              </a:rPr>
              <a:t>～</a:t>
            </a:r>
            <a:r>
              <a:rPr lang="en-US" altLang="zh-CN" sz="2000" dirty="0">
                <a:cs typeface="+mn-ea"/>
                <a:sym typeface="+mn-lt"/>
              </a:rPr>
              <a:t>2022.3</a:t>
            </a:r>
            <a:r>
              <a:rPr lang="zh-CN" altLang="en-US" sz="2000" dirty="0">
                <a:cs typeface="+mn-ea"/>
                <a:sym typeface="+mn-lt"/>
              </a:rPr>
              <a:t> 整理撰写学位论文与完成系统开发</a:t>
            </a:r>
            <a:endParaRPr lang="zh-CN" altLang="en-US" sz="2000" dirty="0">
              <a:cs typeface="+mn-ea"/>
              <a:sym typeface="+mn-lt"/>
            </a:endParaRPr>
          </a:p>
        </p:txBody>
      </p:sp>
      <p:sp>
        <p:nvSpPr>
          <p:cNvPr id="25" name="矩形 24"/>
          <p:cNvSpPr>
            <a:spLocks noChangeAspect="1"/>
          </p:cNvSpPr>
          <p:nvPr/>
        </p:nvSpPr>
        <p:spPr>
          <a:xfrm>
            <a:off x="970640" y="1594765"/>
            <a:ext cx="540000" cy="540000"/>
          </a:xfrm>
          <a:prstGeom prst="rect">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have-an-idea_65779"/>
          <p:cNvSpPr>
            <a:spLocks noChangeAspect="1"/>
          </p:cNvSpPr>
          <p:nvPr/>
        </p:nvSpPr>
        <p:spPr bwMode="auto">
          <a:xfrm>
            <a:off x="1084750" y="1702765"/>
            <a:ext cx="311781" cy="32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sp>
        <p:nvSpPr>
          <p:cNvPr id="28" name="矩形 27"/>
          <p:cNvSpPr>
            <a:spLocks noChangeAspect="1"/>
          </p:cNvSpPr>
          <p:nvPr/>
        </p:nvSpPr>
        <p:spPr>
          <a:xfrm>
            <a:off x="970640" y="3755137"/>
            <a:ext cx="540000" cy="540000"/>
          </a:xfrm>
          <a:prstGeom prst="rect">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light-bulb_62830"/>
          <p:cNvSpPr>
            <a:spLocks noChangeAspect="1"/>
          </p:cNvSpPr>
          <p:nvPr/>
        </p:nvSpPr>
        <p:spPr bwMode="auto">
          <a:xfrm>
            <a:off x="1078588" y="3863137"/>
            <a:ext cx="324104" cy="32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3678028" y="2569842"/>
            <a:ext cx="7978032" cy="914400"/>
          </a:xfrm>
        </p:spPr>
        <p:txBody>
          <a:bodyPr>
            <a:normAutofit fontScale="90000"/>
          </a:bodyPr>
          <a:lstStyle/>
          <a:p>
            <a:r>
              <a:rPr lang="zh-CN" altLang="en-US" dirty="0"/>
              <a:t>感谢老师们的悉心指导！</a:t>
            </a:r>
            <a:endParaRPr lang="zh-CN" altLang="en-US" dirty="0"/>
          </a:p>
        </p:txBody>
      </p:sp>
      <p:sp>
        <p:nvSpPr>
          <p:cNvPr id="13" name="矩形 12"/>
          <p:cNvSpPr/>
          <p:nvPr/>
        </p:nvSpPr>
        <p:spPr>
          <a:xfrm>
            <a:off x="7416704" y="5246453"/>
            <a:ext cx="3003067" cy="650875"/>
          </a:xfrm>
          <a:prstGeom prst="rect">
            <a:avLst/>
          </a:prstGeom>
        </p:spPr>
        <p:txBody>
          <a:bodyPr wrap="square" lIns="0" rIns="0">
            <a:spAutoFit/>
          </a:bodyPr>
          <a:lstStyle/>
          <a:p>
            <a:pPr algn="r">
              <a:lnSpc>
                <a:spcPct val="130000"/>
              </a:lnSpc>
            </a:pPr>
            <a:r>
              <a:rPr lang="en-US" altLang="zh-CN" sz="2800" dirty="0">
                <a:solidFill>
                  <a:schemeClr val="accent1"/>
                </a:solidFill>
                <a:cs typeface="+mn-ea"/>
                <a:sym typeface="+mn-lt"/>
              </a:rPr>
              <a:t>2022/04/25</a:t>
            </a:r>
            <a:endParaRPr lang="zh-CN" altLang="en-US" sz="2800" dirty="0">
              <a:solidFill>
                <a:schemeClr val="accent1"/>
              </a:solidFill>
              <a:cs typeface="+mn-ea"/>
              <a:sym typeface="+mn-lt"/>
            </a:endParaRPr>
          </a:p>
        </p:txBody>
      </p:sp>
      <p:grpSp>
        <p:nvGrpSpPr>
          <p:cNvPr id="15" name="组合 14"/>
          <p:cNvGrpSpPr/>
          <p:nvPr/>
        </p:nvGrpSpPr>
        <p:grpSpPr>
          <a:xfrm>
            <a:off x="7416703" y="4149286"/>
            <a:ext cx="3093812" cy="650875"/>
            <a:chOff x="4567377" y="3869996"/>
            <a:chExt cx="3093812" cy="650875"/>
          </a:xfrm>
        </p:grpSpPr>
        <p:sp>
          <p:nvSpPr>
            <p:cNvPr id="16" name="文本框 15"/>
            <p:cNvSpPr txBox="1"/>
            <p:nvPr/>
          </p:nvSpPr>
          <p:spPr>
            <a:xfrm>
              <a:off x="4567377" y="3869996"/>
              <a:ext cx="1519187" cy="597215"/>
            </a:xfrm>
            <a:prstGeom prst="rect">
              <a:avLst/>
            </a:prstGeom>
            <a:noFill/>
          </p:spPr>
          <p:txBody>
            <a:bodyPr wrap="square" lIns="0" rIns="0" rtlCol="0">
              <a:spAutoFit/>
            </a:bodyPr>
            <a:lstStyle/>
            <a:p>
              <a:pPr algn="dist">
                <a:lnSpc>
                  <a:spcPct val="130000"/>
                </a:lnSpc>
              </a:pPr>
              <a:r>
                <a:rPr lang="zh-CN" altLang="en-US" sz="2800" dirty="0">
                  <a:solidFill>
                    <a:schemeClr val="accent1"/>
                  </a:solidFill>
                  <a:cs typeface="+mn-ea"/>
                  <a:sym typeface="+mn-lt"/>
                </a:rPr>
                <a:t>答辩人   </a:t>
              </a:r>
              <a:endParaRPr lang="zh-CN" altLang="en-US" sz="2800" dirty="0">
                <a:solidFill>
                  <a:schemeClr val="accent1"/>
                </a:solidFill>
                <a:cs typeface="+mn-ea"/>
                <a:sym typeface="+mn-lt"/>
              </a:endParaRPr>
            </a:p>
          </p:txBody>
        </p:sp>
        <p:sp>
          <p:nvSpPr>
            <p:cNvPr id="17" name="矩形 16"/>
            <p:cNvSpPr/>
            <p:nvPr/>
          </p:nvSpPr>
          <p:spPr>
            <a:xfrm>
              <a:off x="6362700" y="3869996"/>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缑通旺</a:t>
              </a:r>
              <a:endParaRPr lang="zh-CN" altLang="en-US" sz="2800" dirty="0">
                <a:solidFill>
                  <a:schemeClr val="accent1"/>
                </a:solidFill>
                <a:cs typeface="+mn-ea"/>
                <a:sym typeface="+mn-lt"/>
              </a:endParaRPr>
            </a:p>
          </p:txBody>
        </p:sp>
        <p:sp>
          <p:nvSpPr>
            <p:cNvPr id="18" name="文本框 17"/>
            <p:cNvSpPr txBox="1"/>
            <p:nvPr/>
          </p:nvSpPr>
          <p:spPr>
            <a:xfrm>
              <a:off x="6028867" y="3906993"/>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grpSp>
        <p:nvGrpSpPr>
          <p:cNvPr id="19" name="组合 18"/>
          <p:cNvGrpSpPr/>
          <p:nvPr/>
        </p:nvGrpSpPr>
        <p:grpSpPr>
          <a:xfrm>
            <a:off x="7416892" y="4697870"/>
            <a:ext cx="3093623" cy="650875"/>
            <a:chOff x="4567566" y="4449810"/>
            <a:chExt cx="3093623" cy="650875"/>
          </a:xfrm>
        </p:grpSpPr>
        <p:sp>
          <p:nvSpPr>
            <p:cNvPr id="20" name="矩形 19"/>
            <p:cNvSpPr/>
            <p:nvPr/>
          </p:nvSpPr>
          <p:spPr>
            <a:xfrm>
              <a:off x="4567566" y="4449810"/>
              <a:ext cx="1519187" cy="597215"/>
            </a:xfrm>
            <a:prstGeom prst="rect">
              <a:avLst/>
            </a:prstGeom>
          </p:spPr>
          <p:txBody>
            <a:bodyPr wrap="square" lIns="0" rIns="0">
              <a:spAutoFit/>
            </a:bodyPr>
            <a:lstStyle/>
            <a:p>
              <a:pPr algn="dist">
                <a:lnSpc>
                  <a:spcPct val="130000"/>
                </a:lnSpc>
              </a:pPr>
              <a:r>
                <a:rPr lang="zh-CN" altLang="en-US" sz="2800" dirty="0">
                  <a:solidFill>
                    <a:schemeClr val="accent1"/>
                  </a:solidFill>
                  <a:cs typeface="+mn-ea"/>
                  <a:sym typeface="+mn-lt"/>
                </a:rPr>
                <a:t>指导老师</a:t>
              </a:r>
              <a:endParaRPr lang="en-US" altLang="zh-CN" sz="2800" dirty="0">
                <a:solidFill>
                  <a:schemeClr val="accent1"/>
                </a:solidFill>
                <a:cs typeface="+mn-ea"/>
                <a:sym typeface="+mn-lt"/>
              </a:endParaRPr>
            </a:p>
          </p:txBody>
        </p:sp>
        <p:sp>
          <p:nvSpPr>
            <p:cNvPr id="21" name="矩形 20"/>
            <p:cNvSpPr/>
            <p:nvPr/>
          </p:nvSpPr>
          <p:spPr>
            <a:xfrm>
              <a:off x="6362700" y="4449810"/>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孔佑勇</a:t>
              </a:r>
              <a:endParaRPr lang="zh-CN" altLang="en-US" sz="2800" dirty="0">
                <a:solidFill>
                  <a:schemeClr val="accent1"/>
                </a:solidFill>
                <a:cs typeface="+mn-ea"/>
                <a:sym typeface="+mn-lt"/>
              </a:endParaRPr>
            </a:p>
          </p:txBody>
        </p:sp>
        <p:sp>
          <p:nvSpPr>
            <p:cNvPr id="22" name="文本框 21"/>
            <p:cNvSpPr txBox="1"/>
            <p:nvPr/>
          </p:nvSpPr>
          <p:spPr>
            <a:xfrm>
              <a:off x="6028868" y="4486807"/>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cxnSp>
        <p:nvCxnSpPr>
          <p:cNvPr id="23" name="直接连接符 2"/>
          <p:cNvCxnSpPr/>
          <p:nvPr/>
        </p:nvCxnSpPr>
        <p:spPr>
          <a:xfrm>
            <a:off x="10599536" y="4343403"/>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开题依据与背景</a:t>
            </a:r>
            <a:endParaRPr lang="zh-CN" altLang="en-US" sz="3200" b="1"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7" name="文本框 6"/>
          <p:cNvSpPr txBox="1"/>
          <p:nvPr/>
        </p:nvSpPr>
        <p:spPr>
          <a:xfrm>
            <a:off x="837565" y="1759585"/>
            <a:ext cx="10248265" cy="4077970"/>
          </a:xfrm>
          <a:prstGeom prst="rect">
            <a:avLst/>
          </a:prstGeom>
          <a:noFill/>
        </p:spPr>
        <p:txBody>
          <a:bodyPr wrap="square" rtlCol="0">
            <a:normAutofit/>
          </a:bodyPr>
          <a:lstStyle/>
          <a:p>
            <a:pPr algn="l">
              <a:lnSpc>
                <a:spcPct val="130000"/>
              </a:lnSpc>
              <a:spcAft>
                <a:spcPts val="600"/>
              </a:spcAft>
            </a:pPr>
            <a:r>
              <a:rPr lang="en-US" altLang="zh-CN" sz="2000" dirty="0">
                <a:cs typeface="+mn-ea"/>
                <a:sym typeface="+mn-lt"/>
              </a:rPr>
              <a:t> </a:t>
            </a:r>
            <a:r>
              <a:rPr lang="en-US" altLang="zh-CN" sz="1600" dirty="0">
                <a:cs typeface="+mn-ea"/>
                <a:sym typeface="+mn-lt"/>
              </a:rPr>
              <a:t>   </a:t>
            </a:r>
            <a:r>
              <a:rPr lang="zh-CN" altLang="en-US" sz="1600" dirty="0">
                <a:cs typeface="+mn-ea"/>
                <a:sym typeface="+mn-lt"/>
              </a:rPr>
              <a:t>随着短视频的创作者日益增多，人们对短视频的创作兴趣日益浓厚。针对短视频创作者对于音视频快速创作的需求，帮助短视频创作者可以通过在Web环境下便捷、快速、简单、易用的完成音视频创作。</a:t>
            </a:r>
            <a:endParaRPr lang="zh-CN" altLang="en-US" sz="1600" dirty="0">
              <a:cs typeface="+mn-ea"/>
              <a:sym typeface="+mn-lt"/>
            </a:endParaRPr>
          </a:p>
          <a:p>
            <a:pPr algn="l">
              <a:lnSpc>
                <a:spcPct val="130000"/>
              </a:lnSpc>
              <a:spcAft>
                <a:spcPts val="600"/>
              </a:spcAft>
            </a:pPr>
            <a:r>
              <a:rPr lang="zh-CN" altLang="en-US" sz="1600" dirty="0">
                <a:cs typeface="+mn-ea"/>
                <a:sym typeface="+mn-lt"/>
              </a:rPr>
              <a:t>    目前</a:t>
            </a:r>
            <a:r>
              <a:rPr lang="en-US" altLang="zh-CN" sz="1600" dirty="0">
                <a:cs typeface="+mn-ea"/>
                <a:sym typeface="+mn-lt"/>
              </a:rPr>
              <a:t>Web</a:t>
            </a:r>
            <a:r>
              <a:rPr lang="zh-CN" altLang="en-US" sz="1600" dirty="0">
                <a:cs typeface="+mn-ea"/>
                <a:sym typeface="+mn-lt"/>
              </a:rPr>
              <a:t>浏览器处理音视频存在的问题：</a:t>
            </a:r>
            <a:endParaRPr lang="zh-CN" altLang="en-US" sz="1600" dirty="0">
              <a:cs typeface="+mn-ea"/>
              <a:sym typeface="+mn-lt"/>
            </a:endParaRPr>
          </a:p>
          <a:p>
            <a:pPr algn="l">
              <a:lnSpc>
                <a:spcPct val="130000"/>
              </a:lnSpc>
              <a:spcAft>
                <a:spcPts val="600"/>
              </a:spcAft>
            </a:pPr>
            <a:r>
              <a:rPr lang="zh-CN" altLang="en-US" sz="1600" dirty="0">
                <a:cs typeface="+mn-ea"/>
                <a:sym typeface="+mn-lt"/>
              </a:rPr>
              <a:t>    </a:t>
            </a:r>
            <a:r>
              <a:rPr lang="en-US" altLang="zh-CN" sz="1600" u="sng" dirty="0">
                <a:cs typeface="+mn-ea"/>
                <a:sym typeface="+mn-lt"/>
              </a:rPr>
              <a:t>1</a:t>
            </a:r>
            <a:r>
              <a:rPr lang="zh-CN" altLang="en-US" sz="1600" u="sng" dirty="0">
                <a:cs typeface="+mn-ea"/>
                <a:sym typeface="+mn-lt"/>
              </a:rPr>
              <a:t>、不同浏览器对音视频的容器格式、编解码兼容性问题</a:t>
            </a:r>
            <a:endParaRPr lang="zh-CN" altLang="en-US" sz="1600" dirty="0">
              <a:cs typeface="+mn-ea"/>
              <a:sym typeface="+mn-lt"/>
            </a:endParaRPr>
          </a:p>
          <a:p>
            <a:pPr algn="l">
              <a:lnSpc>
                <a:spcPct val="130000"/>
              </a:lnSpc>
              <a:spcAft>
                <a:spcPts val="600"/>
              </a:spcAft>
            </a:pPr>
            <a:r>
              <a:rPr lang="zh-CN" altLang="en-US" sz="1600" dirty="0">
                <a:cs typeface="+mn-ea"/>
                <a:sym typeface="+mn-lt"/>
              </a:rPr>
              <a:t>    </a:t>
            </a:r>
            <a:r>
              <a:rPr lang="en-US" altLang="zh-CN" sz="1600" u="sng" dirty="0">
                <a:cs typeface="+mn-ea"/>
                <a:sym typeface="+mn-lt"/>
              </a:rPr>
              <a:t>2</a:t>
            </a:r>
            <a:r>
              <a:rPr lang="zh-CN" altLang="en-US" sz="1600" u="sng" dirty="0">
                <a:cs typeface="+mn-ea"/>
                <a:sym typeface="+mn-lt"/>
              </a:rPr>
              <a:t>、</a:t>
            </a:r>
            <a:r>
              <a:rPr lang="en-US" altLang="zh-CN" sz="1600" u="sng" dirty="0">
                <a:cs typeface="+mn-ea"/>
                <a:sym typeface="+mn-lt"/>
              </a:rPr>
              <a:t>Web</a:t>
            </a:r>
            <a:r>
              <a:rPr lang="zh-CN" altLang="en-US" sz="1600" u="sng" dirty="0">
                <a:cs typeface="+mn-ea"/>
                <a:sym typeface="+mn-lt"/>
              </a:rPr>
              <a:t>浏览器处理音视频的性能受限于</a:t>
            </a:r>
            <a:r>
              <a:rPr lang="en-US" altLang="zh-CN" sz="1600" u="sng" dirty="0">
                <a:cs typeface="+mn-ea"/>
                <a:sym typeface="+mn-lt"/>
              </a:rPr>
              <a:t>B/S</a:t>
            </a:r>
            <a:r>
              <a:rPr lang="zh-CN" altLang="en-US" sz="1600" u="sng" dirty="0">
                <a:cs typeface="+mn-ea"/>
                <a:sym typeface="+mn-lt"/>
              </a:rPr>
              <a:t>架构和</a:t>
            </a:r>
            <a:r>
              <a:rPr lang="en-US" altLang="zh-CN" sz="1600" u="sng" dirty="0">
                <a:cs typeface="+mn-ea"/>
                <a:sym typeface="+mn-lt"/>
              </a:rPr>
              <a:t>JavaScript</a:t>
            </a:r>
            <a:r>
              <a:rPr lang="zh-CN" altLang="en-US" sz="1600" u="sng" dirty="0">
                <a:cs typeface="+mn-ea"/>
                <a:sym typeface="+mn-lt"/>
              </a:rPr>
              <a:t>解释型语言的约束</a:t>
            </a:r>
            <a:endParaRPr lang="zh-CN" altLang="en-US" sz="1600" dirty="0">
              <a:cs typeface="+mn-ea"/>
              <a:sym typeface="+mn-lt"/>
            </a:endParaRPr>
          </a:p>
          <a:p>
            <a:pPr algn="l">
              <a:lnSpc>
                <a:spcPct val="130000"/>
              </a:lnSpc>
              <a:spcAft>
                <a:spcPts val="600"/>
              </a:spcAft>
            </a:pPr>
            <a:r>
              <a:rPr lang="zh-CN" altLang="en-US" sz="1600" dirty="0">
                <a:cs typeface="+mn-ea"/>
                <a:sym typeface="+mn-lt"/>
              </a:rPr>
              <a:t>    本课题通过设计基于</a:t>
            </a:r>
            <a:r>
              <a:rPr lang="zh-CN" altLang="en-US" sz="1600" dirty="0">
                <a:solidFill>
                  <a:schemeClr val="tx1">
                    <a:lumMod val="95000"/>
                    <a:lumOff val="5000"/>
                  </a:schemeClr>
                </a:solidFill>
                <a:cs typeface="+mn-ea"/>
                <a:sym typeface="+mn-lt"/>
              </a:rPr>
              <a:t>WebAssembly的</a:t>
            </a:r>
            <a:r>
              <a:rPr lang="zh-CN" altLang="en-US" sz="1600" dirty="0">
                <a:cs typeface="+mn-ea"/>
                <a:sym typeface="+mn-lt"/>
              </a:rPr>
              <a:t>C语言音视频解码库</a:t>
            </a:r>
            <a:r>
              <a:rPr lang="en-US" altLang="zh-CN" sz="1600" dirty="0">
                <a:cs typeface="+mn-ea"/>
                <a:sym typeface="+mn-lt"/>
              </a:rPr>
              <a:t>FFmpeg</a:t>
            </a:r>
            <a:r>
              <a:rPr lang="zh-CN" altLang="en-US" sz="1600" dirty="0">
                <a:cs typeface="+mn-ea"/>
                <a:sym typeface="+mn-lt"/>
              </a:rPr>
              <a:t>的</a:t>
            </a:r>
            <a:r>
              <a:rPr lang="en-US" altLang="zh-CN" sz="1600" dirty="0">
                <a:cs typeface="+mn-ea"/>
                <a:sym typeface="+mn-lt"/>
              </a:rPr>
              <a:t>Web</a:t>
            </a:r>
            <a:r>
              <a:rPr lang="zh-CN" altLang="en-US" sz="1600" dirty="0">
                <a:cs typeface="+mn-ea"/>
                <a:sym typeface="+mn-lt"/>
              </a:rPr>
              <a:t>浏览器移植化，实现</a:t>
            </a:r>
            <a:r>
              <a:rPr lang="zh-CN" altLang="en-US" sz="1600" dirty="0">
                <a:solidFill>
                  <a:srgbClr val="FF0000"/>
                </a:solidFill>
                <a:cs typeface="+mn-ea"/>
                <a:sym typeface="+mn-lt"/>
              </a:rPr>
              <a:t>兼容性强</a:t>
            </a:r>
            <a:r>
              <a:rPr lang="zh-CN" altLang="en-US" sz="1600" dirty="0">
                <a:cs typeface="+mn-ea"/>
                <a:sym typeface="+mn-lt"/>
              </a:rPr>
              <a:t>、</a:t>
            </a:r>
            <a:r>
              <a:rPr lang="zh-CN" altLang="en-US" sz="1600" dirty="0">
                <a:solidFill>
                  <a:srgbClr val="FF0000"/>
                </a:solidFill>
                <a:cs typeface="+mn-ea"/>
                <a:sym typeface="+mn-lt"/>
              </a:rPr>
              <a:t>性能高</a:t>
            </a:r>
            <a:r>
              <a:rPr lang="zh-CN" altLang="en-US" sz="1600" dirty="0">
                <a:solidFill>
                  <a:schemeClr val="tx1">
                    <a:lumMod val="95000"/>
                    <a:lumOff val="5000"/>
                  </a:schemeClr>
                </a:solidFill>
                <a:cs typeface="+mn-ea"/>
                <a:sym typeface="+mn-lt"/>
              </a:rPr>
              <a:t>的</a:t>
            </a:r>
            <a:r>
              <a:rPr lang="en-US" altLang="zh-CN" sz="1600" dirty="0">
                <a:solidFill>
                  <a:schemeClr val="tx1">
                    <a:lumMod val="95000"/>
                    <a:lumOff val="5000"/>
                  </a:schemeClr>
                </a:solidFill>
                <a:cs typeface="+mn-ea"/>
                <a:sym typeface="+mn-lt"/>
              </a:rPr>
              <a:t>Web</a:t>
            </a:r>
            <a:r>
              <a:rPr lang="zh-CN" altLang="en-US" sz="1600" dirty="0">
                <a:solidFill>
                  <a:schemeClr val="tx1">
                    <a:lumMod val="95000"/>
                    <a:lumOff val="5000"/>
                  </a:schemeClr>
                </a:solidFill>
                <a:cs typeface="+mn-ea"/>
                <a:sym typeface="+mn-lt"/>
              </a:rPr>
              <a:t>音</a:t>
            </a:r>
            <a:r>
              <a:rPr lang="zh-CN" altLang="en-US" sz="1600" dirty="0">
                <a:cs typeface="+mn-ea"/>
                <a:sym typeface="+mn-lt"/>
              </a:rPr>
              <a:t>视频处理系统。</a:t>
            </a:r>
            <a:endParaRPr lang="zh-CN" altLang="en-US" dirty="0">
              <a:cs typeface="+mn-ea"/>
              <a:sym typeface="+mn-lt"/>
            </a:endParaRPr>
          </a:p>
          <a:p>
            <a:pPr algn="l">
              <a:lnSpc>
                <a:spcPct val="130000"/>
              </a:lnSpc>
              <a:spcAft>
                <a:spcPts val="600"/>
              </a:spcAft>
            </a:pPr>
            <a:endParaRPr lang="zh-CN" altLang="en-US" dirty="0">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zh-CN" altLang="en-US" sz="3200" dirty="0">
                <a:cs typeface="+mn-ea"/>
                <a:sym typeface="+mn-lt"/>
              </a:rPr>
              <a:t>国内外</a:t>
            </a:r>
            <a:r>
              <a:rPr lang="zh-CN" altLang="en-US" sz="3200" dirty="0">
                <a:solidFill>
                  <a:schemeClr val="bg1"/>
                </a:solidFill>
                <a:cs typeface="+mn-ea"/>
                <a:sym typeface="+mn-lt"/>
              </a:rPr>
              <a:t>研究现状</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02</a:t>
            </a:r>
            <a:endParaRPr lang="en-US" altLang="zh-CN" sz="40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zh-CN" altLang="en-US" sz="2000" dirty="0">
                <a:cs typeface="+mn-ea"/>
                <a:sym typeface="+mn-lt"/>
              </a:rPr>
              <a:t>音视频技术</a:t>
            </a:r>
            <a:endParaRPr lang="zh-CN" altLang="en-US" sz="2000"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91390"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546860" y="1971675"/>
            <a:ext cx="9037320" cy="3361690"/>
          </a:xfrm>
          <a:prstGeom prst="rect">
            <a:avLst/>
          </a:prstGeom>
          <a:noFill/>
        </p:spPr>
        <p:txBody>
          <a:bodyPr wrap="square" rtlCol="0">
            <a:normAutofit fontScale="90000"/>
          </a:bodyPr>
          <a:lstStyle/>
          <a:p>
            <a:pPr>
              <a:lnSpc>
                <a:spcPct val="120000"/>
              </a:lnSpc>
              <a:spcBef>
                <a:spcPts val="0"/>
              </a:spcBef>
              <a:spcAft>
                <a:spcPts val="0"/>
              </a:spcAft>
            </a:pPr>
            <a:r>
              <a:rPr lang="en-US" altLang="zh-CN">
                <a:sym typeface="+mn-ea"/>
              </a:rPr>
              <a:t>    </a:t>
            </a:r>
            <a:r>
              <a:rPr lang="zh-CN" altLang="en-US">
                <a:sym typeface="+mn-ea"/>
              </a:rPr>
              <a:t>视频其实就是一系列连续的图像构成；音频是通过数字信号记录了各个时间点的声音波的振幅和频率。因为用户对音视频的品质要求越来越高，音视频在设备采集后的数据量非常庞大，仅仅依靠增加硬盘容量和通信带宽远远不够，尤其是视频随着分辨率、帧率的提升，必须要尽可能的压缩音视频的体积，等到音视频数据传输到客户端再解压缩处理。</a:t>
            </a:r>
            <a:endParaRPr lang="zh-CN" altLang="en-US"/>
          </a:p>
          <a:p>
            <a:pPr>
              <a:lnSpc>
                <a:spcPct val="120000"/>
              </a:lnSpc>
              <a:spcBef>
                <a:spcPts val="0"/>
              </a:spcBef>
              <a:spcAft>
                <a:spcPts val="0"/>
              </a:spcAft>
            </a:pPr>
            <a:r>
              <a:rPr lang="zh-CN" altLang="en-US">
                <a:sym typeface="+mn-ea"/>
              </a:rPr>
              <a:t>    音视频容器为了方便传输和使用将多个编码后的音频和视频存放在同一个容器进行存储。常见的音频容器有</a:t>
            </a:r>
            <a:r>
              <a:rPr lang="en-US" altLang="zh-CN">
                <a:sym typeface="+mn-ea"/>
              </a:rPr>
              <a:t>WAV</a:t>
            </a:r>
            <a:r>
              <a:rPr lang="zh-CN" altLang="en-US">
                <a:sym typeface="+mn-ea"/>
              </a:rPr>
              <a:t>、</a:t>
            </a:r>
            <a:r>
              <a:rPr lang="en-US" altLang="zh-CN">
                <a:sym typeface="+mn-ea"/>
              </a:rPr>
              <a:t>MP3</a:t>
            </a:r>
            <a:r>
              <a:rPr lang="zh-CN" altLang="en-US">
                <a:sym typeface="+mn-ea"/>
              </a:rPr>
              <a:t>等</a:t>
            </a:r>
            <a:r>
              <a:rPr lang="en-US" altLang="zh-CN">
                <a:sym typeface="+mn-ea"/>
              </a:rPr>
              <a:t>, </a:t>
            </a:r>
            <a:r>
              <a:rPr lang="zh-CN" altLang="en-US">
                <a:sym typeface="+mn-ea"/>
              </a:rPr>
              <a:t>常见的视频容器有</a:t>
            </a:r>
            <a:r>
              <a:rPr lang="en-US" altLang="zh-CN">
                <a:sym typeface="+mn-ea"/>
              </a:rPr>
              <a:t>AVI、WMV</a:t>
            </a:r>
            <a:r>
              <a:rPr lang="zh-CN" altLang="en-US">
                <a:sym typeface="+mn-ea"/>
              </a:rPr>
              <a:t>、</a:t>
            </a:r>
            <a:r>
              <a:rPr lang="en-US" altLang="zh-CN">
                <a:sym typeface="+mn-ea"/>
              </a:rPr>
              <a:t>MP4</a:t>
            </a:r>
            <a:r>
              <a:rPr lang="zh-CN" altLang="en-US">
                <a:sym typeface="+mn-ea"/>
              </a:rPr>
              <a:t>等等，它们定义了构成媒体文件的音频轨道和视频轨道的储存结构，其中还包含描述这个媒体文件的元数据，以及用于编码的编码译码器等等。</a:t>
            </a:r>
            <a:endParaRPr lang="zh-CN" altLang="en-US"/>
          </a:p>
          <a:p>
            <a:pPr>
              <a:lnSpc>
                <a:spcPct val="120000"/>
              </a:lnSpc>
              <a:spcBef>
                <a:spcPts val="0"/>
              </a:spcBef>
              <a:spcAft>
                <a:spcPts val="0"/>
              </a:spcAft>
            </a:pPr>
            <a:r>
              <a:rPr lang="zh-CN" altLang="en-US">
                <a:sym typeface="+mn-ea"/>
              </a:rPr>
              <a:t>    音视频编解码的基础是音视频数据信息中普遍存在的大量容余，对视频信号来说会有时间容余、空间容余、编码容余等等。全球常见的视频编码标准分为很多派系，其中主要以ITU（国际电信联盟）提出来的H.26X系列和ISO/IEC提出的MPEG系列为主。</a:t>
            </a:r>
            <a:endParaRPr dirty="0">
              <a:cs typeface="+mn-ea"/>
              <a:sym typeface="+mn-lt"/>
            </a:endParaRPr>
          </a:p>
          <a:p>
            <a:pPr algn="just">
              <a:lnSpc>
                <a:spcPct val="130000"/>
              </a:lnSpc>
            </a:pPr>
            <a:endParaRPr lang="en-US" altLang="zh-CN" sz="2000" dirty="0">
              <a:cs typeface="+mn-ea"/>
              <a:sym typeface="+mn-lt"/>
            </a:endParaRPr>
          </a:p>
          <a:p>
            <a:pPr algn="just">
              <a:lnSpc>
                <a:spcPct val="130000"/>
              </a:lnSpc>
            </a:pPr>
            <a:endParaRPr lang="en-US" altLang="zh-CN" sz="2000" dirty="0">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zh-CN" altLang="en-US" sz="2000" dirty="0">
                <a:cs typeface="+mn-ea"/>
                <a:sym typeface="+mn-lt"/>
              </a:rPr>
              <a:t>音视频格式编码兼容性</a:t>
            </a:r>
            <a:endParaRPr lang="zh-CN" altLang="en-US" sz="20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880110" y="1492250"/>
            <a:ext cx="9748520" cy="4280535"/>
          </a:xfrm>
          <a:prstGeom prst="rect">
            <a:avLst/>
          </a:prstGeom>
          <a:noFill/>
        </p:spPr>
        <p:txBody>
          <a:bodyPr wrap="square" lIns="0" rIns="0" anchor="ctr" anchorCtr="0">
            <a:normAutofit/>
          </a:bodyPr>
          <a:lstStyle/>
          <a:p>
            <a:pPr algn="just">
              <a:lnSpc>
                <a:spcPct val="130000"/>
              </a:lnSpc>
            </a:pPr>
            <a:r>
              <a:rPr lang="en-US" altLang="zh-CN" sz="2000" dirty="0">
                <a:cs typeface="+mn-ea"/>
                <a:sym typeface="+mn-lt"/>
              </a:rPr>
              <a:t>    </a:t>
            </a:r>
            <a:endParaRPr lang="zh-CN" altLang="en-US" sz="2000" dirty="0">
              <a:cs typeface="+mn-ea"/>
              <a:sym typeface="+mn-lt"/>
            </a:endParaRPr>
          </a:p>
          <a:p>
            <a:pPr algn="just">
              <a:lnSpc>
                <a:spcPct val="130000"/>
              </a:lnSpc>
            </a:pPr>
            <a:endParaRPr lang="zh-CN" altLang="en-US" sz="2000" dirty="0">
              <a:cs typeface="+mn-ea"/>
              <a:sym typeface="+mn-lt"/>
            </a:endParaRPr>
          </a:p>
          <a:p>
            <a:pPr algn="just">
              <a:lnSpc>
                <a:spcPct val="130000"/>
              </a:lnSpc>
            </a:pPr>
            <a:endParaRPr sz="2000" dirty="0">
              <a:cs typeface="+mn-ea"/>
              <a:sym typeface="+mn-lt"/>
            </a:endParaRPr>
          </a:p>
          <a:p>
            <a:pPr algn="just">
              <a:lnSpc>
                <a:spcPct val="130000"/>
              </a:lnSpc>
            </a:pPr>
            <a:endParaRPr sz="2000" dirty="0">
              <a:cs typeface="+mn-ea"/>
              <a:sym typeface="+mn-lt"/>
            </a:endParaRP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100" y="3283549"/>
            <a:ext cx="4104000" cy="12096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100" name="文本框 99"/>
          <p:cNvSpPr txBox="1"/>
          <p:nvPr/>
        </p:nvSpPr>
        <p:spPr>
          <a:xfrm>
            <a:off x="1739265" y="1367790"/>
            <a:ext cx="5765800" cy="306705"/>
          </a:xfrm>
          <a:prstGeom prst="rect">
            <a:avLst/>
          </a:prstGeom>
          <a:noFill/>
          <a:ln w="9525">
            <a:noFill/>
          </a:ln>
        </p:spPr>
        <p:txBody>
          <a:bodyPr wrap="square">
            <a:spAutoFit/>
          </a:bodyPr>
          <a:p>
            <a:pPr indent="0" algn="ctr"/>
            <a:r>
              <a:rPr lang="zh-CN" altLang="en-US" sz="1400" b="0">
                <a:latin typeface="宋体-简" panose="02010800040101010101" charset="-122"/>
                <a:ea typeface="宋体-简" panose="02010800040101010101" charset="-122"/>
                <a:cs typeface="宋体-简" panose="02010800040101010101" charset="-122"/>
              </a:rPr>
              <a:t>表</a:t>
            </a:r>
            <a:r>
              <a:rPr lang="en-US" altLang="zh-CN" sz="1400" b="0">
                <a:latin typeface="宋体-简" panose="02010800040101010101" charset="-122"/>
                <a:ea typeface="宋体-简" panose="02010800040101010101" charset="-122"/>
                <a:cs typeface="宋体-简" panose="02010800040101010101" charset="-122"/>
              </a:rPr>
              <a:t>1</a:t>
            </a:r>
            <a:r>
              <a:rPr lang="zh-CN" altLang="en-US" sz="1400" b="0">
                <a:latin typeface="宋体-简" panose="02010800040101010101" charset="-122"/>
                <a:ea typeface="宋体-简" panose="02010800040101010101" charset="-122"/>
                <a:cs typeface="宋体-简" panose="02010800040101010101" charset="-122"/>
              </a:rPr>
              <a:t> 浏览器</a:t>
            </a:r>
            <a:r>
              <a:rPr lang="en-US" altLang="zh-CN" sz="1400" b="0">
                <a:latin typeface="宋体-简" panose="02010800040101010101" charset="-122"/>
                <a:ea typeface="宋体-简" panose="02010800040101010101" charset="-122"/>
                <a:cs typeface="宋体-简" panose="02010800040101010101" charset="-122"/>
              </a:rPr>
              <a:t>H</a:t>
            </a:r>
            <a:r>
              <a:rPr lang="en-US" altLang="zh-CN" sz="1400" b="0">
                <a:latin typeface="Times New Roman" panose="02020603050405020304" charset="0"/>
                <a:cs typeface="Times New Roman" panose="02020603050405020304" charset="0"/>
              </a:rPr>
              <a:t>TML5</a:t>
            </a:r>
            <a:r>
              <a:rPr lang="zh-CN" altLang="en-US" sz="1400" b="0">
                <a:latin typeface="宋体-简" panose="02010800040101010101" charset="-122"/>
                <a:ea typeface="宋体-简" panose="02010800040101010101" charset="-122"/>
                <a:cs typeface="宋体-简" panose="02010800040101010101" charset="-122"/>
              </a:rPr>
              <a:t>音频格式兼容性</a:t>
            </a:r>
            <a:endParaRPr lang="zh-CN" altLang="en-US" sz="1400" b="0">
              <a:latin typeface="宋体-简" panose="02010800040101010101" charset="-122"/>
              <a:ea typeface="宋体-简" panose="02010800040101010101" charset="-122"/>
              <a:cs typeface="宋体-简" panose="02010800040101010101" charset="-122"/>
            </a:endParaRPr>
          </a:p>
        </p:txBody>
      </p:sp>
      <p:graphicFrame>
        <p:nvGraphicFramePr>
          <p:cNvPr id="6" name="表格 5"/>
          <p:cNvGraphicFramePr/>
          <p:nvPr>
            <p:custDataLst>
              <p:tags r:id="rId1"/>
            </p:custDataLst>
          </p:nvPr>
        </p:nvGraphicFramePr>
        <p:xfrm>
          <a:off x="1091565" y="1674495"/>
          <a:ext cx="7397750" cy="1808480"/>
        </p:xfrm>
        <a:graphic>
          <a:graphicData uri="http://schemas.openxmlformats.org/drawingml/2006/table">
            <a:tbl>
              <a:tblPr firstRow="1" bandRow="1">
                <a:tableStyleId>{5940675A-B579-460E-94D1-54222C63F5DA}</a:tableStyleId>
              </a:tblPr>
              <a:tblGrid>
                <a:gridCol w="1209675"/>
                <a:gridCol w="1263015"/>
                <a:gridCol w="1291590"/>
                <a:gridCol w="1253490"/>
                <a:gridCol w="1242060"/>
                <a:gridCol w="1137920"/>
              </a:tblGrid>
              <a:tr h="472440">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音频</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Chrome6+</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Firefox3</a:t>
                      </a: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a:t>
                      </a:r>
                      <a:r>
                        <a:rPr lang="en-US" altLang="zh-CN" sz="1000" b="0">
                          <a:solidFill>
                            <a:srgbClr val="000000"/>
                          </a:solidFill>
                          <a:highlight>
                            <a:srgbClr val="FFFFFF"/>
                          </a:highlight>
                          <a:latin typeface="Times New Roman" panose="02020603050405020304" charset="0"/>
                          <a:cs typeface="Times New Roman" panose="02020603050405020304" charset="0"/>
                        </a:rPr>
                        <a:t>6+</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IE9+</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Safari5+</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Opera10+</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2120">
                <a:tc>
                  <a:txBody>
                    <a:bodyPr/>
                    <a:p>
                      <a:pPr indent="0" algn="ctr">
                        <a:buNone/>
                      </a:pP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OGG</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2120">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MP3</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31800">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WAV</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7" name="文本框 6"/>
          <p:cNvSpPr txBox="1"/>
          <p:nvPr/>
        </p:nvSpPr>
        <p:spPr>
          <a:xfrm>
            <a:off x="5137150" y="3746500"/>
            <a:ext cx="5080000" cy="306705"/>
          </a:xfrm>
          <a:prstGeom prst="rect">
            <a:avLst/>
          </a:prstGeom>
          <a:noFill/>
          <a:ln w="9525">
            <a:noFill/>
          </a:ln>
        </p:spPr>
        <p:txBody>
          <a:bodyPr wrap="square">
            <a:spAutoFit/>
          </a:bodyPr>
          <a:p>
            <a:pPr indent="0" algn="ctr"/>
            <a:r>
              <a:rPr lang="zh-CN" altLang="en-US" sz="1400" b="0">
                <a:latin typeface="宋体-简" panose="02010800040101010101" charset="-122"/>
                <a:ea typeface="宋体-简" panose="02010800040101010101" charset="-122"/>
                <a:cs typeface="宋体-简" panose="02010800040101010101" charset="-122"/>
              </a:rPr>
              <a:t>表</a:t>
            </a:r>
            <a:r>
              <a:rPr lang="en-US" altLang="zh-CN" sz="1400" b="0">
                <a:latin typeface="Times New Roman" panose="02020603050405020304" charset="0"/>
                <a:cs typeface="Times New Roman" panose="02020603050405020304" charset="0"/>
              </a:rPr>
              <a:t>2 </a:t>
            </a:r>
            <a:r>
              <a:rPr lang="zh-CN" altLang="en-US" sz="1400" b="0">
                <a:latin typeface="宋体-简" panose="02010800040101010101" charset="-122"/>
                <a:ea typeface="宋体-简" panose="02010800040101010101" charset="-122"/>
                <a:cs typeface="宋体-简" panose="02010800040101010101" charset="-122"/>
              </a:rPr>
              <a:t>浏览器</a:t>
            </a:r>
            <a:r>
              <a:rPr lang="en-US" altLang="zh-CN" sz="1400" b="0">
                <a:latin typeface="宋体-简" panose="02010800040101010101" charset="-122"/>
                <a:ea typeface="宋体-简" panose="02010800040101010101" charset="-122"/>
                <a:cs typeface="宋体-简" panose="02010800040101010101" charset="-122"/>
              </a:rPr>
              <a:t>HTML</a:t>
            </a:r>
            <a:r>
              <a:rPr lang="en-US" altLang="zh-CN" sz="1400" b="0">
                <a:latin typeface="Times New Roman" panose="02020603050405020304" charset="0"/>
                <a:cs typeface="Times New Roman" panose="02020603050405020304" charset="0"/>
              </a:rPr>
              <a:t>5</a:t>
            </a:r>
            <a:r>
              <a:rPr lang="zh-CN" altLang="en-US" sz="1400" b="0">
                <a:latin typeface="宋体-简" panose="02010800040101010101" charset="-122"/>
                <a:ea typeface="宋体-简" panose="02010800040101010101" charset="-122"/>
                <a:cs typeface="宋体-简" panose="02010800040101010101" charset="-122"/>
              </a:rPr>
              <a:t>视频格式兼容性</a:t>
            </a:r>
            <a:endParaRPr lang="zh-CN" altLang="en-US" sz="1400" b="0">
              <a:latin typeface="宋体-简" panose="02010800040101010101" charset="-122"/>
              <a:ea typeface="宋体-简" panose="02010800040101010101" charset="-122"/>
              <a:cs typeface="宋体-简" panose="02010800040101010101" charset="-122"/>
            </a:endParaRPr>
          </a:p>
        </p:txBody>
      </p:sp>
      <p:graphicFrame>
        <p:nvGraphicFramePr>
          <p:cNvPr id="8" name="表格 7"/>
          <p:cNvGraphicFramePr/>
          <p:nvPr>
            <p:custDataLst>
              <p:tags r:id="rId2"/>
            </p:custDataLst>
          </p:nvPr>
        </p:nvGraphicFramePr>
        <p:xfrm>
          <a:off x="3970020" y="4053205"/>
          <a:ext cx="7247255" cy="1963420"/>
        </p:xfrm>
        <a:graphic>
          <a:graphicData uri="http://schemas.openxmlformats.org/drawingml/2006/table">
            <a:tbl>
              <a:tblPr firstRow="1" bandRow="1">
                <a:tableStyleId>{5940675A-B579-460E-94D1-54222C63F5DA}</a:tableStyleId>
              </a:tblPr>
              <a:tblGrid>
                <a:gridCol w="1185545"/>
                <a:gridCol w="1236980"/>
                <a:gridCol w="1264920"/>
                <a:gridCol w="1227455"/>
                <a:gridCol w="1217295"/>
                <a:gridCol w="1115060"/>
              </a:tblGrid>
              <a:tr h="513080">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视频</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Chrome6+</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Firefox3</a:t>
                      </a: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a:t>
                      </a:r>
                      <a:r>
                        <a:rPr lang="en-US" altLang="zh-CN" sz="1000" b="0">
                          <a:solidFill>
                            <a:srgbClr val="000000"/>
                          </a:solidFill>
                          <a:highlight>
                            <a:srgbClr val="FFFFFF"/>
                          </a:highlight>
                          <a:latin typeface="Times New Roman" panose="02020603050405020304" charset="0"/>
                          <a:cs typeface="Times New Roman" panose="02020603050405020304" charset="0"/>
                        </a:rPr>
                        <a:t>6+</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IE9+</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Safari5+</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Opera10+</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90855">
                <a:tc>
                  <a:txBody>
                    <a:bodyPr/>
                    <a:p>
                      <a:pPr indent="0" algn="ctr">
                        <a:buNone/>
                      </a:pP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M</a:t>
                      </a:r>
                      <a:r>
                        <a:rPr lang="en-US" altLang="zh-CN" sz="1000" b="0">
                          <a:solidFill>
                            <a:srgbClr val="000000"/>
                          </a:solidFill>
                          <a:highlight>
                            <a:srgbClr val="FFFFFF"/>
                          </a:highlight>
                          <a:latin typeface="Times New Roman" panose="02020603050405020304" charset="0"/>
                          <a:cs typeface="Times New Roman" panose="02020603050405020304" charset="0"/>
                        </a:rPr>
                        <a:t>P4</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90855">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WebM</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68630">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OGG</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zh-CN" altLang="en-US" sz="2000" dirty="0">
                <a:cs typeface="+mn-ea"/>
                <a:sym typeface="+mn-lt"/>
              </a:rPr>
              <a:t>音视频格式编码兼容性</a:t>
            </a:r>
            <a:endParaRPr lang="zh-CN" altLang="en-US" sz="20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2929890" y="2461260"/>
            <a:ext cx="6339205" cy="306705"/>
          </a:xfrm>
          <a:prstGeom prst="rect">
            <a:avLst/>
          </a:prstGeom>
          <a:noFill/>
          <a:ln w="9525">
            <a:noFill/>
          </a:ln>
        </p:spPr>
        <p:txBody>
          <a:bodyPr wrap="square">
            <a:spAutoFit/>
          </a:bodyPr>
          <a:p>
            <a:pPr indent="0" algn="ctr"/>
            <a:r>
              <a:rPr lang="zh-CN" altLang="en-US" sz="1400" b="0">
                <a:latin typeface="宋体-简" panose="02010800040101010101" charset="-122"/>
                <a:ea typeface="宋体-简" panose="02010800040101010101" charset="-122"/>
                <a:cs typeface="宋体-简" panose="02010800040101010101" charset="-122"/>
              </a:rPr>
              <a:t>表</a:t>
            </a:r>
            <a:r>
              <a:rPr lang="en-US" altLang="zh-CN" sz="1400" b="0">
                <a:latin typeface="宋体-简" panose="02010800040101010101" charset="-122"/>
                <a:ea typeface="宋体-简" panose="02010800040101010101" charset="-122"/>
                <a:cs typeface="宋体-简" panose="02010800040101010101" charset="-122"/>
              </a:rPr>
              <a:t>1 </a:t>
            </a:r>
            <a:r>
              <a:rPr lang="zh-CN" altLang="en-US" sz="1400" b="0">
                <a:latin typeface="宋体-简" panose="02010800040101010101" charset="-122"/>
                <a:ea typeface="宋体-简" panose="02010800040101010101" charset="-122"/>
                <a:cs typeface="宋体-简" panose="02010800040101010101" charset="-122"/>
              </a:rPr>
              <a:t>浏览器</a:t>
            </a:r>
            <a:r>
              <a:rPr lang="en-US" altLang="zh-CN" sz="1400" b="0">
                <a:latin typeface="宋体-简" panose="02010800040101010101" charset="-122"/>
                <a:ea typeface="宋体-简" panose="02010800040101010101" charset="-122"/>
                <a:cs typeface="宋体-简" panose="02010800040101010101" charset="-122"/>
              </a:rPr>
              <a:t>HTML</a:t>
            </a:r>
            <a:r>
              <a:rPr lang="en-US" altLang="zh-CN" sz="1400" b="0">
                <a:latin typeface="Times New Roman" panose="02020603050405020304" charset="0"/>
                <a:cs typeface="Times New Roman" panose="02020603050405020304" charset="0"/>
              </a:rPr>
              <a:t>5</a:t>
            </a:r>
            <a:r>
              <a:rPr lang="zh-CN" altLang="en-US" sz="1400" b="0">
                <a:latin typeface="宋体-简" panose="02010800040101010101" charset="-122"/>
                <a:ea typeface="宋体-简" panose="02010800040101010101" charset="-122"/>
                <a:cs typeface="宋体-简" panose="02010800040101010101" charset="-122"/>
              </a:rPr>
              <a:t>视频解码算法兼容性</a:t>
            </a:r>
            <a:endParaRPr lang="zh-CN" altLang="en-US" sz="1400" b="0">
              <a:latin typeface="宋体-简" panose="02010800040101010101" charset="-122"/>
              <a:ea typeface="宋体-简" panose="02010800040101010101" charset="-122"/>
              <a:cs typeface="宋体-简" panose="02010800040101010101" charset="-122"/>
            </a:endParaRPr>
          </a:p>
        </p:txBody>
      </p:sp>
      <p:graphicFrame>
        <p:nvGraphicFramePr>
          <p:cNvPr id="9" name="表格 8"/>
          <p:cNvGraphicFramePr/>
          <p:nvPr>
            <p:custDataLst>
              <p:tags r:id="rId1"/>
            </p:custDataLst>
          </p:nvPr>
        </p:nvGraphicFramePr>
        <p:xfrm>
          <a:off x="1292860" y="2767965"/>
          <a:ext cx="9613265" cy="2828925"/>
        </p:xfrm>
        <a:graphic>
          <a:graphicData uri="http://schemas.openxmlformats.org/drawingml/2006/table">
            <a:tbl>
              <a:tblPr firstRow="1" bandRow="1">
                <a:tableStyleId>{5940675A-B579-460E-94D1-54222C63F5DA}</a:tableStyleId>
              </a:tblPr>
              <a:tblGrid>
                <a:gridCol w="1572260"/>
                <a:gridCol w="1640840"/>
                <a:gridCol w="1678305"/>
                <a:gridCol w="1628775"/>
                <a:gridCol w="1614170"/>
                <a:gridCol w="1478915"/>
              </a:tblGrid>
              <a:tr h="498475">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视频</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Chrome6+</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Firefox3</a:t>
                      </a: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a:t>
                      </a:r>
                      <a:r>
                        <a:rPr lang="en-US" altLang="zh-CN" sz="1000" b="0">
                          <a:solidFill>
                            <a:srgbClr val="000000"/>
                          </a:solidFill>
                          <a:highlight>
                            <a:srgbClr val="FFFFFF"/>
                          </a:highlight>
                          <a:latin typeface="Times New Roman" panose="02020603050405020304" charset="0"/>
                          <a:cs typeface="Times New Roman" panose="02020603050405020304" charset="0"/>
                        </a:rPr>
                        <a:t>6+</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IE9+</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Safari5+</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Opera10+</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89585">
                <a:tc>
                  <a:txBody>
                    <a:bodyPr/>
                    <a:p>
                      <a:pPr indent="0" algn="ctr">
                        <a:buNone/>
                      </a:pP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AVC</a:t>
                      </a:r>
                      <a:r>
                        <a:rPr lang="en-US" altLang="zh-CN" sz="1000" b="0">
                          <a:solidFill>
                            <a:srgbClr val="000000"/>
                          </a:solidFill>
                          <a:highlight>
                            <a:srgbClr val="FFFFFF"/>
                          </a:highlight>
                          <a:latin typeface="Times New Roman" panose="02020603050405020304" charset="0"/>
                          <a:cs typeface="Times New Roman" panose="02020603050405020304" charset="0"/>
                        </a:rPr>
                        <a:t>/H.264</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76250">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H.263</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5295">
                <a:tc>
                  <a:txBody>
                    <a:bodyPr/>
                    <a:p>
                      <a:pPr indent="0" algn="ctr">
                        <a:buNone/>
                      </a:pP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H</a:t>
                      </a:r>
                      <a:r>
                        <a:rPr lang="en-US" altLang="zh-CN" sz="1000" b="0">
                          <a:solidFill>
                            <a:srgbClr val="000000"/>
                          </a:solidFill>
                          <a:highlight>
                            <a:srgbClr val="FFFFFF"/>
                          </a:highlight>
                          <a:latin typeface="Times New Roman" panose="02020603050405020304" charset="0"/>
                          <a:cs typeface="Times New Roman" panose="02020603050405020304" charset="0"/>
                        </a:rPr>
                        <a:t>.265</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4660">
                <a:tc>
                  <a:txBody>
                    <a:bodyPr/>
                    <a:p>
                      <a:pPr indent="0" algn="ctr">
                        <a:buNone/>
                      </a:pP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M</a:t>
                      </a:r>
                      <a:r>
                        <a:rPr lang="en-US" altLang="zh-CN" sz="1000" b="0">
                          <a:solidFill>
                            <a:srgbClr val="000000"/>
                          </a:solidFill>
                          <a:highlight>
                            <a:srgbClr val="FFFFFF"/>
                          </a:highlight>
                          <a:latin typeface="Times New Roman" panose="02020603050405020304" charset="0"/>
                          <a:cs typeface="Times New Roman" panose="02020603050405020304" charset="0"/>
                        </a:rPr>
                        <a:t>PEG-1</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4660">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MPEG-2</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不支持</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5" name="文本框 4"/>
          <p:cNvSpPr txBox="1"/>
          <p:nvPr/>
        </p:nvSpPr>
        <p:spPr>
          <a:xfrm>
            <a:off x="1357630" y="1557655"/>
            <a:ext cx="9476740" cy="681355"/>
          </a:xfrm>
          <a:prstGeom prst="rect">
            <a:avLst/>
          </a:prstGeom>
          <a:noFill/>
        </p:spPr>
        <p:txBody>
          <a:bodyPr wrap="square" rtlCol="0">
            <a:spAutoFit/>
          </a:bodyPr>
          <a:p>
            <a:pPr>
              <a:lnSpc>
                <a:spcPct val="120000"/>
              </a:lnSpc>
              <a:spcBef>
                <a:spcPts val="0"/>
              </a:spcBef>
              <a:spcAft>
                <a:spcPts val="0"/>
              </a:spcAft>
            </a:pPr>
            <a:r>
              <a:rPr lang="en-US" altLang="zh-CN" sz="1600"/>
              <a:t>    </a:t>
            </a:r>
            <a:r>
              <a:rPr lang="zh-CN" altLang="en-US" sz="1600"/>
              <a:t>从表中我们可以发现</a:t>
            </a:r>
            <a:r>
              <a:rPr lang="en-US" altLang="zh-CN" sz="1600"/>
              <a:t>Web</a:t>
            </a:r>
            <a:r>
              <a:rPr lang="zh-CN" altLang="en-US" sz="1600"/>
              <a:t>浏览器对于视频的编解码支持的兼容性是比较差的。有更好压缩比的算法因为专利、硬件问题没有被支持。</a:t>
            </a:r>
            <a:endParaRPr lang="zh-CN"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 </a:t>
            </a:r>
            <a:r>
              <a:rPr lang="zh-CN" altLang="en-US" sz="2000" dirty="0">
                <a:cs typeface="+mn-ea"/>
                <a:sym typeface="+mn-lt"/>
              </a:rPr>
              <a:t>音视频格式编码兼容性</a:t>
            </a:r>
            <a:endParaRPr lang="zh-CN" altLang="en-US" sz="2000" dirty="0">
              <a:latin typeface="+mn-lt"/>
              <a:ea typeface="+mn-ea"/>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dirty="0">
              <a:cs typeface="+mn-ea"/>
              <a:sym typeface="+mn-lt"/>
            </a:endParaRPr>
          </a:p>
        </p:txBody>
      </p:sp>
      <p:sp>
        <p:nvSpPr>
          <p:cNvPr id="9" name="矩形 8"/>
          <p:cNvSpPr/>
          <p:nvPr/>
        </p:nvSpPr>
        <p:spPr>
          <a:xfrm>
            <a:off x="7903552" y="1566232"/>
            <a:ext cx="3600000" cy="4157824"/>
          </a:xfrm>
          <a:prstGeom prst="rect">
            <a:avLst/>
          </a:prstGeom>
          <a:noFill/>
          <a:ln>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îŝḻíďê"/>
          <p:cNvSpPr txBox="1"/>
          <p:nvPr/>
        </p:nvSpPr>
        <p:spPr>
          <a:xfrm flipH="1">
            <a:off x="1064177" y="3081037"/>
            <a:ext cx="2829961" cy="2205337"/>
          </a:xfrm>
          <a:prstGeom prst="rect">
            <a:avLst/>
          </a:prstGeom>
          <a:noFill/>
          <a:scene3d>
            <a:camera prst="perspectiveLeft">
              <a:rot lat="0" lon="0" rev="0"/>
            </a:camera>
            <a:lightRig rig="threePt" dir="t"/>
          </a:scene3d>
        </p:spPr>
        <p:txBody>
          <a:bodyPr wrap="square" lIns="91440" tIns="45720" rIns="91440" bIns="4572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en-US" sz="1600">
                <a:sym typeface="+mn-ea"/>
              </a:rPr>
              <a:t>    </a:t>
            </a:r>
            <a:r>
              <a:rPr sz="1600">
                <a:sym typeface="+mn-ea"/>
              </a:rPr>
              <a:t>第一种是通过</a:t>
            </a:r>
            <a:r>
              <a:rPr lang="zh-CN" sz="1600">
                <a:sym typeface="+mn-ea"/>
              </a:rPr>
              <a:t>安装</a:t>
            </a:r>
            <a:r>
              <a:rPr sz="1600">
                <a:sym typeface="+mn-ea"/>
              </a:rPr>
              <a:t>插件进行转码、转格式。比如</a:t>
            </a:r>
            <a:r>
              <a:rPr lang="zh-CN" sz="1600">
                <a:sym typeface="+mn-ea"/>
              </a:rPr>
              <a:t>通过</a:t>
            </a:r>
            <a:r>
              <a:rPr sz="1600">
                <a:sym typeface="+mn-ea"/>
              </a:rPr>
              <a:t>Flash插件</a:t>
            </a:r>
            <a:r>
              <a:rPr lang="zh-CN" sz="1600">
                <a:sym typeface="+mn-ea"/>
              </a:rPr>
              <a:t>播放</a:t>
            </a:r>
            <a:r>
              <a:rPr sz="1600">
                <a:sym typeface="+mn-ea"/>
              </a:rPr>
              <a:t>视频流</a:t>
            </a:r>
            <a:r>
              <a:rPr lang="zh-CN" sz="1600">
                <a:sym typeface="+mn-ea"/>
              </a:rPr>
              <a:t>，</a:t>
            </a:r>
            <a:r>
              <a:rPr sz="1600">
                <a:sym typeface="+mn-ea"/>
              </a:rPr>
              <a:t>但是</a:t>
            </a:r>
            <a:r>
              <a:rPr lang="zh-CN" sz="1600">
                <a:sym typeface="+mn-ea"/>
              </a:rPr>
              <a:t>大部分浏览器对</a:t>
            </a:r>
            <a:r>
              <a:rPr sz="1600">
                <a:sym typeface="+mn-ea"/>
              </a:rPr>
              <a:t>Flash已经停止更新，谷歌也在2020年12月起不再支持Flash。</a:t>
            </a:r>
            <a:endParaRPr lang="zh-CN" altLang="en-US" sz="1600" dirty="0">
              <a:cs typeface="+mn-ea"/>
              <a:sym typeface="+mn-ea"/>
            </a:endParaRPr>
          </a:p>
        </p:txBody>
      </p:sp>
      <p:sp>
        <p:nvSpPr>
          <p:cNvPr id="22" name="light-bulb_62830"/>
          <p:cNvSpPr>
            <a:spLocks noChangeAspect="1"/>
          </p:cNvSpPr>
          <p:nvPr/>
        </p:nvSpPr>
        <p:spPr bwMode="auto">
          <a:xfrm>
            <a:off x="5846397" y="2134186"/>
            <a:ext cx="504163" cy="50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rgbClr val="EAB908"/>
          </a:solidFill>
          <a:ln>
            <a:noFill/>
          </a:ln>
          <a:scene3d>
            <a:camera prst="perspectiveRight">
              <a:rot lat="0" lon="21594000" rev="0"/>
            </a:camera>
            <a:lightRig rig="threePt" dir="t"/>
          </a:scene3d>
        </p:spPr>
        <p:txBody>
          <a:bodyPr>
            <a:normAutofit/>
          </a:bodyPr>
          <a:lstStyle/>
          <a:p>
            <a:pPr>
              <a:lnSpc>
                <a:spcPct val="130000"/>
              </a:lnSpc>
            </a:pPr>
            <a:endParaRPr lang="zh-CN" altLang="en-US">
              <a:cs typeface="+mn-ea"/>
              <a:sym typeface="+mn-lt"/>
            </a:endParaRPr>
          </a:p>
        </p:txBody>
      </p:sp>
      <p:sp>
        <p:nvSpPr>
          <p:cNvPr id="20" name="have-an-idea_65779"/>
          <p:cNvSpPr>
            <a:spLocks noChangeAspect="1"/>
          </p:cNvSpPr>
          <p:nvPr/>
        </p:nvSpPr>
        <p:spPr bwMode="auto">
          <a:xfrm>
            <a:off x="9461057" y="2134186"/>
            <a:ext cx="484991" cy="50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accent3"/>
          </a:solidFill>
          <a:ln>
            <a:noFill/>
          </a:ln>
        </p:spPr>
        <p:txBody>
          <a:bodyPr/>
          <a:lstStyle/>
          <a:p>
            <a:pPr>
              <a:lnSpc>
                <a:spcPct val="130000"/>
              </a:lnSpc>
            </a:pPr>
            <a:endParaRPr lang="zh-CN" altLang="en-US">
              <a:cs typeface="+mn-ea"/>
              <a:sym typeface="+mn-lt"/>
            </a:endParaRPr>
          </a:p>
        </p:txBody>
      </p:sp>
      <p:sp>
        <p:nvSpPr>
          <p:cNvPr id="28" name="îŝḻíďê"/>
          <p:cNvSpPr txBox="1"/>
          <p:nvPr/>
        </p:nvSpPr>
        <p:spPr>
          <a:xfrm flipH="1">
            <a:off x="8303176" y="3081038"/>
            <a:ext cx="2829961" cy="2256136"/>
          </a:xfrm>
          <a:prstGeom prst="rect">
            <a:avLst/>
          </a:prstGeom>
          <a:noFill/>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ts val="0"/>
              </a:spcBef>
              <a:spcAft>
                <a:spcPts val="0"/>
              </a:spcAft>
            </a:pPr>
            <a:r>
              <a:rPr lang="en-US" sz="1600">
                <a:sym typeface="+mn-ea"/>
              </a:rPr>
              <a:t>    </a:t>
            </a:r>
            <a:r>
              <a:rPr sz="1600">
                <a:sym typeface="+mn-ea"/>
              </a:rPr>
              <a:t>第三种就是对不同的客户端提供不同的播放数据源，这样对服务提供方增加了成倍的存储、传输成本。</a:t>
            </a:r>
            <a:endParaRPr lang="zh-CN" altLang="en-US" sz="1600" dirty="0">
              <a:cs typeface="+mn-ea"/>
              <a:sym typeface="+mn-ea"/>
            </a:endParaRPr>
          </a:p>
        </p:txBody>
      </p:sp>
      <p:sp>
        <p:nvSpPr>
          <p:cNvPr id="16" name="矩形 15"/>
          <p:cNvSpPr/>
          <p:nvPr/>
        </p:nvSpPr>
        <p:spPr>
          <a:xfrm>
            <a:off x="4298478" y="1566232"/>
            <a:ext cx="3600000"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660400" y="1566232"/>
            <a:ext cx="3636247"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light-bulb-inside-circle_62843"/>
          <p:cNvSpPr>
            <a:spLocks noChangeAspect="1"/>
          </p:cNvSpPr>
          <p:nvPr/>
        </p:nvSpPr>
        <p:spPr bwMode="auto">
          <a:xfrm>
            <a:off x="2226142" y="2134186"/>
            <a:ext cx="504762" cy="5040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27" h="6027">
                <a:moveTo>
                  <a:pt x="3013" y="0"/>
                </a:moveTo>
                <a:cubicBezTo>
                  <a:pt x="1349" y="0"/>
                  <a:pt x="0" y="1349"/>
                  <a:pt x="0" y="3013"/>
                </a:cubicBezTo>
                <a:cubicBezTo>
                  <a:pt x="0" y="4678"/>
                  <a:pt x="1349" y="6027"/>
                  <a:pt x="3013" y="6027"/>
                </a:cubicBezTo>
                <a:cubicBezTo>
                  <a:pt x="4678" y="6027"/>
                  <a:pt x="6027" y="4678"/>
                  <a:pt x="6027" y="3013"/>
                </a:cubicBezTo>
                <a:cubicBezTo>
                  <a:pt x="6027" y="1349"/>
                  <a:pt x="4678" y="0"/>
                  <a:pt x="3013" y="0"/>
                </a:cubicBezTo>
                <a:close/>
                <a:moveTo>
                  <a:pt x="2873" y="1426"/>
                </a:moveTo>
                <a:lnTo>
                  <a:pt x="2873" y="1040"/>
                </a:lnTo>
                <a:cubicBezTo>
                  <a:pt x="2873" y="962"/>
                  <a:pt x="2936" y="899"/>
                  <a:pt x="3013" y="899"/>
                </a:cubicBezTo>
                <a:cubicBezTo>
                  <a:pt x="3091" y="899"/>
                  <a:pt x="3154" y="962"/>
                  <a:pt x="3154" y="1040"/>
                </a:cubicBezTo>
                <a:lnTo>
                  <a:pt x="3154" y="1426"/>
                </a:lnTo>
                <a:lnTo>
                  <a:pt x="3154" y="1426"/>
                </a:lnTo>
                <a:cubicBezTo>
                  <a:pt x="3154" y="1503"/>
                  <a:pt x="3091" y="1566"/>
                  <a:pt x="3013" y="1566"/>
                </a:cubicBezTo>
                <a:cubicBezTo>
                  <a:pt x="2936" y="1566"/>
                  <a:pt x="2873" y="1503"/>
                  <a:pt x="2873" y="1426"/>
                </a:cubicBezTo>
                <a:lnTo>
                  <a:pt x="2873" y="1426"/>
                </a:lnTo>
                <a:close/>
                <a:moveTo>
                  <a:pt x="1688" y="2678"/>
                </a:moveTo>
                <a:cubicBezTo>
                  <a:pt x="1676" y="2746"/>
                  <a:pt x="1617" y="2794"/>
                  <a:pt x="1550" y="2794"/>
                </a:cubicBezTo>
                <a:cubicBezTo>
                  <a:pt x="1542" y="2794"/>
                  <a:pt x="1534" y="2793"/>
                  <a:pt x="1525" y="2792"/>
                </a:cubicBezTo>
                <a:lnTo>
                  <a:pt x="1145" y="2725"/>
                </a:lnTo>
                <a:cubicBezTo>
                  <a:pt x="1069" y="2711"/>
                  <a:pt x="1018" y="2639"/>
                  <a:pt x="1031" y="2563"/>
                </a:cubicBezTo>
                <a:cubicBezTo>
                  <a:pt x="1045" y="2486"/>
                  <a:pt x="1117" y="2435"/>
                  <a:pt x="1194" y="2449"/>
                </a:cubicBezTo>
                <a:lnTo>
                  <a:pt x="1574" y="2516"/>
                </a:lnTo>
                <a:cubicBezTo>
                  <a:pt x="1650" y="2529"/>
                  <a:pt x="1701" y="2602"/>
                  <a:pt x="1688" y="2678"/>
                </a:cubicBezTo>
                <a:close/>
                <a:moveTo>
                  <a:pt x="1951" y="1864"/>
                </a:moveTo>
                <a:lnTo>
                  <a:pt x="1702" y="1568"/>
                </a:lnTo>
                <a:cubicBezTo>
                  <a:pt x="1653" y="1508"/>
                  <a:pt x="1660" y="1420"/>
                  <a:pt x="1720" y="1370"/>
                </a:cubicBezTo>
                <a:cubicBezTo>
                  <a:pt x="1779" y="1320"/>
                  <a:pt x="1867" y="1328"/>
                  <a:pt x="1917" y="1387"/>
                </a:cubicBezTo>
                <a:lnTo>
                  <a:pt x="2166" y="1683"/>
                </a:lnTo>
                <a:cubicBezTo>
                  <a:pt x="2215" y="1743"/>
                  <a:pt x="2208" y="1831"/>
                  <a:pt x="2148" y="1881"/>
                </a:cubicBezTo>
                <a:cubicBezTo>
                  <a:pt x="2122" y="1903"/>
                  <a:pt x="2090" y="1914"/>
                  <a:pt x="2058" y="1914"/>
                </a:cubicBezTo>
                <a:cubicBezTo>
                  <a:pt x="2018" y="1914"/>
                  <a:pt x="1978" y="1897"/>
                  <a:pt x="1951" y="1864"/>
                </a:cubicBezTo>
                <a:close/>
                <a:moveTo>
                  <a:pt x="3762" y="3693"/>
                </a:moveTo>
                <a:cubicBezTo>
                  <a:pt x="3644" y="3867"/>
                  <a:pt x="3522" y="4046"/>
                  <a:pt x="3514" y="4288"/>
                </a:cubicBezTo>
                <a:cubicBezTo>
                  <a:pt x="3512" y="4348"/>
                  <a:pt x="3470" y="4397"/>
                  <a:pt x="3413" y="4410"/>
                </a:cubicBezTo>
                <a:cubicBezTo>
                  <a:pt x="3466" y="4426"/>
                  <a:pt x="3503" y="4474"/>
                  <a:pt x="3503" y="4532"/>
                </a:cubicBezTo>
                <a:cubicBezTo>
                  <a:pt x="3503" y="4583"/>
                  <a:pt x="3474" y="4626"/>
                  <a:pt x="3431" y="4647"/>
                </a:cubicBezTo>
                <a:cubicBezTo>
                  <a:pt x="3474" y="4668"/>
                  <a:pt x="3503" y="4712"/>
                  <a:pt x="3503" y="4762"/>
                </a:cubicBezTo>
                <a:cubicBezTo>
                  <a:pt x="3503" y="4833"/>
                  <a:pt x="3446" y="4891"/>
                  <a:pt x="3375" y="4891"/>
                </a:cubicBezTo>
                <a:lnTo>
                  <a:pt x="3297" y="4891"/>
                </a:lnTo>
                <a:cubicBezTo>
                  <a:pt x="3273" y="5025"/>
                  <a:pt x="3155" y="5127"/>
                  <a:pt x="3013" y="5127"/>
                </a:cubicBezTo>
                <a:cubicBezTo>
                  <a:pt x="2872" y="5127"/>
                  <a:pt x="2754" y="5025"/>
                  <a:pt x="2730" y="4891"/>
                </a:cubicBezTo>
                <a:lnTo>
                  <a:pt x="2652" y="4891"/>
                </a:lnTo>
                <a:cubicBezTo>
                  <a:pt x="2581" y="4891"/>
                  <a:pt x="2523" y="4833"/>
                  <a:pt x="2523" y="4762"/>
                </a:cubicBezTo>
                <a:cubicBezTo>
                  <a:pt x="2523" y="4712"/>
                  <a:pt x="2553" y="4668"/>
                  <a:pt x="2596" y="4647"/>
                </a:cubicBezTo>
                <a:cubicBezTo>
                  <a:pt x="2553" y="4626"/>
                  <a:pt x="2523" y="4583"/>
                  <a:pt x="2523" y="4532"/>
                </a:cubicBezTo>
                <a:cubicBezTo>
                  <a:pt x="2523" y="4474"/>
                  <a:pt x="2562" y="4425"/>
                  <a:pt x="2614" y="4409"/>
                </a:cubicBezTo>
                <a:cubicBezTo>
                  <a:pt x="2558" y="4397"/>
                  <a:pt x="2515" y="4348"/>
                  <a:pt x="2513" y="4288"/>
                </a:cubicBezTo>
                <a:cubicBezTo>
                  <a:pt x="2506" y="4046"/>
                  <a:pt x="2383" y="3866"/>
                  <a:pt x="2265" y="3693"/>
                </a:cubicBezTo>
                <a:cubicBezTo>
                  <a:pt x="2123" y="3485"/>
                  <a:pt x="1976" y="3270"/>
                  <a:pt x="1976" y="2891"/>
                </a:cubicBezTo>
                <a:cubicBezTo>
                  <a:pt x="1976" y="2348"/>
                  <a:pt x="2442" y="1906"/>
                  <a:pt x="3013" y="1906"/>
                </a:cubicBezTo>
                <a:cubicBezTo>
                  <a:pt x="3585" y="1906"/>
                  <a:pt x="4050" y="2348"/>
                  <a:pt x="4050" y="2891"/>
                </a:cubicBezTo>
                <a:cubicBezTo>
                  <a:pt x="4050" y="3270"/>
                  <a:pt x="3904" y="3485"/>
                  <a:pt x="3762" y="3693"/>
                </a:cubicBezTo>
                <a:close/>
                <a:moveTo>
                  <a:pt x="4076" y="1864"/>
                </a:moveTo>
                <a:cubicBezTo>
                  <a:pt x="4048" y="1897"/>
                  <a:pt x="4009" y="1914"/>
                  <a:pt x="3969" y="1914"/>
                </a:cubicBezTo>
                <a:cubicBezTo>
                  <a:pt x="3937" y="1914"/>
                  <a:pt x="3905" y="1903"/>
                  <a:pt x="3879" y="1881"/>
                </a:cubicBezTo>
                <a:cubicBezTo>
                  <a:pt x="3819" y="1831"/>
                  <a:pt x="3812" y="1743"/>
                  <a:pt x="3861" y="1683"/>
                </a:cubicBezTo>
                <a:lnTo>
                  <a:pt x="4110" y="1387"/>
                </a:lnTo>
                <a:cubicBezTo>
                  <a:pt x="4159" y="1328"/>
                  <a:pt x="4248" y="1320"/>
                  <a:pt x="4307" y="1370"/>
                </a:cubicBezTo>
                <a:cubicBezTo>
                  <a:pt x="4366" y="1420"/>
                  <a:pt x="4374" y="1508"/>
                  <a:pt x="4324" y="1568"/>
                </a:cubicBezTo>
                <a:lnTo>
                  <a:pt x="4076" y="1864"/>
                </a:lnTo>
                <a:close/>
                <a:moveTo>
                  <a:pt x="4882" y="2725"/>
                </a:moveTo>
                <a:lnTo>
                  <a:pt x="4501" y="2792"/>
                </a:lnTo>
                <a:cubicBezTo>
                  <a:pt x="4493" y="2793"/>
                  <a:pt x="4485" y="2794"/>
                  <a:pt x="4477" y="2794"/>
                </a:cubicBezTo>
                <a:cubicBezTo>
                  <a:pt x="4410" y="2794"/>
                  <a:pt x="4351" y="2746"/>
                  <a:pt x="4339" y="2678"/>
                </a:cubicBezTo>
                <a:cubicBezTo>
                  <a:pt x="4325" y="2602"/>
                  <a:pt x="4376" y="2529"/>
                  <a:pt x="4453" y="2516"/>
                </a:cubicBezTo>
                <a:lnTo>
                  <a:pt x="4833" y="2449"/>
                </a:lnTo>
                <a:cubicBezTo>
                  <a:pt x="4909" y="2435"/>
                  <a:pt x="4982" y="2486"/>
                  <a:pt x="4996" y="2563"/>
                </a:cubicBezTo>
                <a:cubicBezTo>
                  <a:pt x="5009" y="2639"/>
                  <a:pt x="4958" y="2711"/>
                  <a:pt x="4882" y="2725"/>
                </a:cubicBezTo>
                <a:close/>
              </a:path>
            </a:pathLst>
          </a:custGeom>
          <a:solidFill>
            <a:schemeClr val="accent1"/>
          </a:solidFill>
          <a:ln>
            <a:noFill/>
          </a:ln>
        </p:spPr>
        <p:txBody>
          <a:bodyPr/>
          <a:lstStyle/>
          <a:p>
            <a:endParaRPr lang="zh-CN" altLang="en-US">
              <a:cs typeface="+mn-ea"/>
              <a:sym typeface="+mn-lt"/>
            </a:endParaRPr>
          </a:p>
        </p:txBody>
      </p:sp>
      <p:sp>
        <p:nvSpPr>
          <p:cNvPr id="4" name="îŝḻíďê"/>
          <p:cNvSpPr txBox="1"/>
          <p:nvPr/>
        </p:nvSpPr>
        <p:spPr>
          <a:xfrm flipH="1">
            <a:off x="4683677" y="3055637"/>
            <a:ext cx="2829961" cy="2205337"/>
          </a:xfrm>
          <a:prstGeom prst="rect">
            <a:avLst/>
          </a:prstGeom>
          <a:noFill/>
          <a:scene3d>
            <a:camera prst="perspectiveLeft">
              <a:rot lat="0" lon="0" rev="0"/>
            </a:camera>
            <a:lightRig rig="threePt" dir="t"/>
          </a:scene3d>
        </p:spPr>
        <p:txBody>
          <a:bodyPr wrap="square" lIns="91440" tIns="45720" rIns="91440" bIns="4572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en-US" sz="1600">
                <a:sym typeface="+mn-ea"/>
              </a:rPr>
              <a:t>    </a:t>
            </a:r>
            <a:r>
              <a:rPr sz="1600">
                <a:sym typeface="+mn-ea"/>
              </a:rPr>
              <a:t>第二种基于无插件的Web浏览器音视频处理，大多是通过服务端解码后再通过网络协议和私有数据协议</a:t>
            </a:r>
            <a:r>
              <a:rPr lang="zh-CN" sz="1600">
                <a:sym typeface="+mn-ea"/>
              </a:rPr>
              <a:t>传输，再通过</a:t>
            </a:r>
            <a:r>
              <a:rPr sz="1600">
                <a:sym typeface="+mn-ea"/>
              </a:rPr>
              <a:t>自研的</a:t>
            </a:r>
            <a:r>
              <a:rPr lang="zh-CN" sz="1600">
                <a:sym typeface="+mn-ea"/>
              </a:rPr>
              <a:t>处理器</a:t>
            </a:r>
            <a:r>
              <a:rPr sz="1600">
                <a:sym typeface="+mn-ea"/>
              </a:rPr>
              <a:t>来</a:t>
            </a:r>
            <a:r>
              <a:rPr lang="zh-CN" sz="1600">
                <a:sym typeface="+mn-ea"/>
              </a:rPr>
              <a:t>解决</a:t>
            </a:r>
            <a:r>
              <a:rPr sz="1600">
                <a:sym typeface="+mn-ea"/>
              </a:rPr>
              <a:t>兼容性问题。</a:t>
            </a:r>
            <a:endParaRPr lang="zh-CN" altLang="en-US" sz="1600" dirty="0">
              <a:cs typeface="+mn-ea"/>
              <a:sym typeface="+mn-ea"/>
            </a:endParaRPr>
          </a:p>
        </p:txBody>
      </p:sp>
      <p:sp>
        <p:nvSpPr>
          <p:cNvPr id="5" name="文本框 4"/>
          <p:cNvSpPr txBox="1"/>
          <p:nvPr/>
        </p:nvSpPr>
        <p:spPr>
          <a:xfrm>
            <a:off x="1063625" y="1078230"/>
            <a:ext cx="6726555" cy="368300"/>
          </a:xfrm>
          <a:prstGeom prst="rect">
            <a:avLst/>
          </a:prstGeom>
          <a:noFill/>
        </p:spPr>
        <p:txBody>
          <a:bodyPr wrap="none" rtlCol="0" anchor="t">
            <a:spAutoFit/>
          </a:bodyPr>
          <a:p>
            <a:r>
              <a:rPr>
                <a:sym typeface="+mn-ea"/>
              </a:rPr>
              <a:t>目前</a:t>
            </a:r>
            <a:r>
              <a:rPr lang="zh-CN">
                <a:sym typeface="+mn-ea"/>
              </a:rPr>
              <a:t>针对</a:t>
            </a:r>
            <a:r>
              <a:rPr>
                <a:sym typeface="+mn-ea"/>
              </a:rPr>
              <a:t>浏览器音视频兼容性问题，一般解决的办法有下面</a:t>
            </a:r>
            <a:r>
              <a:rPr lang="en-US">
                <a:sym typeface="+mn-ea"/>
              </a:rPr>
              <a:t>3</a:t>
            </a:r>
            <a:r>
              <a:rPr>
                <a:sym typeface="+mn-ea"/>
              </a:rPr>
              <a:t>种</a:t>
            </a:r>
            <a:r>
              <a:rPr lang="zh-CN">
                <a:sym typeface="+mn-ea"/>
              </a:rPr>
              <a:t>：</a:t>
            </a:r>
            <a:endParaRPr lang="zh-CN" altLang="en-US"/>
          </a:p>
        </p:txBody>
      </p:sp>
    </p:spTree>
  </p:cSld>
  <p:clrMapOvr>
    <a:masterClrMapping/>
  </p:clrMapOvr>
</p:sld>
</file>

<file path=ppt/tags/tag1.xml><?xml version="1.0" encoding="utf-8"?>
<p:tagLst xmlns:p="http://schemas.openxmlformats.org/presentationml/2006/main">
  <p:tag name="KSO_WM_UNIT_TABLE_BEAUTIFY" val="smartTable{c53ba408-a68e-4c8c-bdab-b7035a5ae7b2}"/>
  <p:tag name="TABLE_ENDDRAG_ORIGIN_RECT" val="541*122"/>
  <p:tag name="TABLE_ENDDRAG_RECT" val="93*151*582*142"/>
</p:tagLst>
</file>

<file path=ppt/tags/tag2.xml><?xml version="1.0" encoding="utf-8"?>
<p:tagLst xmlns:p="http://schemas.openxmlformats.org/presentationml/2006/main">
  <p:tag name="KSO_WM_UNIT_TABLE_BEAUTIFY" val="smartTable{bb310db5-0d1b-4574-8aa6-aa0ee7e516d9}"/>
  <p:tag name="TABLE_ENDDRAG_ORIGIN_RECT" val="496*135"/>
  <p:tag name="TABLE_ENDDRAG_RECT" val="312*319*570*154"/>
</p:tagLst>
</file>

<file path=ppt/tags/tag3.xml><?xml version="1.0" encoding="utf-8"?>
<p:tagLst xmlns:p="http://schemas.openxmlformats.org/presentationml/2006/main">
  <p:tag name="KSO_WM_UNIT_TABLE_BEAUTIFY" val="smartTable{89814d2b-6f7e-4303-a21a-d8f7ffaa001b}"/>
  <p:tag name="TABLE_ENDDRAG_ORIGIN_RECT" val="764*221"/>
  <p:tag name="TABLE_ENDDRAG_RECT" val="101*217*756*222"/>
</p:tagLst>
</file>

<file path=ppt/tags/tag4.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SEU">
      <a:dk1>
        <a:srgbClr val="000000"/>
      </a:dk1>
      <a:lt1>
        <a:srgbClr val="FFFFFF"/>
      </a:lt1>
      <a:dk2>
        <a:srgbClr val="44546A"/>
      </a:dk2>
      <a:lt2>
        <a:srgbClr val="E7E6E6"/>
      </a:lt2>
      <a:accent1>
        <a:srgbClr val="505122"/>
      </a:accent1>
      <a:accent2>
        <a:srgbClr val="FDCA04"/>
      </a:accent2>
      <a:accent3>
        <a:srgbClr val="00529D"/>
      </a:accent3>
      <a:accent4>
        <a:srgbClr val="B01417"/>
      </a:accent4>
      <a:accent5>
        <a:srgbClr val="7F7611"/>
      </a:accent5>
      <a:accent6>
        <a:srgbClr val="5D6B70"/>
      </a:accent6>
      <a:hlink>
        <a:srgbClr val="868A8C"/>
      </a:hlink>
      <a:folHlink>
        <a:srgbClr val="C2C6C8"/>
      </a:folHlink>
    </a:clrScheme>
    <a:fontScheme name="ncg3nh5f">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5234</Words>
  <Application>WPS 演示</Application>
  <PresentationFormat>宽屏</PresentationFormat>
  <Paragraphs>472</Paragraphs>
  <Slides>32</Slides>
  <Notes>26</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32</vt:i4>
      </vt:variant>
    </vt:vector>
  </HeadingPairs>
  <TitlesOfParts>
    <vt:vector size="57" baseType="lpstr">
      <vt:lpstr>Arial</vt:lpstr>
      <vt:lpstr>方正书宋_GBK</vt:lpstr>
      <vt:lpstr>Wingdings</vt:lpstr>
      <vt:lpstr>微软雅黑</vt:lpstr>
      <vt:lpstr>汉仪旗黑</vt:lpstr>
      <vt:lpstr>Segoe UI</vt:lpstr>
      <vt:lpstr>苹方-简</vt:lpstr>
      <vt:lpstr>Arial</vt:lpstr>
      <vt:lpstr>微软雅黑</vt:lpstr>
      <vt:lpstr>宋体-简</vt:lpstr>
      <vt:lpstr>Times New Roman</vt:lpstr>
      <vt:lpstr>Helvetica</vt:lpstr>
      <vt:lpstr>宋体</vt:lpstr>
      <vt:lpstr>汉仪书宋二KW</vt:lpstr>
      <vt:lpstr>Montserrat</vt:lpstr>
      <vt:lpstr>仿宋</vt:lpstr>
      <vt:lpstr>方正仿宋_GBK</vt:lpstr>
      <vt:lpstr>Microsoft YaHei</vt:lpstr>
      <vt:lpstr>Arial Unicode MS</vt:lpstr>
      <vt:lpstr>Century Gothic</vt:lpstr>
      <vt:lpstr>等线</vt:lpstr>
      <vt:lpstr>汉仪中等线KW</vt:lpstr>
      <vt:lpstr>Thonburi</vt:lpstr>
      <vt:lpstr>Office 主题​​</vt:lpstr>
      <vt:lpstr>1_OfficePLUS</vt:lpstr>
      <vt:lpstr>PowerPoint 演示文稿</vt:lpstr>
      <vt:lpstr>PowerPoint 演示文稿</vt:lpstr>
      <vt:lpstr>PowerPoint 演示文稿</vt:lpstr>
      <vt:lpstr>开题依据与背景</vt:lpstr>
      <vt:lpstr>PowerPoint 演示文稿</vt:lpstr>
      <vt:lpstr>国内外研究现状 音视频技术</vt:lpstr>
      <vt:lpstr>国内外研究现状 音视频格式编码兼容性</vt:lpstr>
      <vt:lpstr>国内外研究现状 音视频格式编码兼容性</vt:lpstr>
      <vt:lpstr>国内外研究现状 音视频格式编码兼容性</vt:lpstr>
      <vt:lpstr>国内外研究现状 Web音视频处理性能</vt:lpstr>
      <vt:lpstr>国内外研究现状 FFmpeg音视频库</vt:lpstr>
      <vt:lpstr>国内外研究现状 WebAssebmly(WASM)编码</vt:lpstr>
      <vt:lpstr>PowerPoint 演示文稿</vt:lpstr>
      <vt:lpstr>研究目标</vt:lpstr>
      <vt:lpstr>研究内容 需求分析</vt:lpstr>
      <vt:lpstr>研究内容 整体介绍 </vt:lpstr>
      <vt:lpstr>研究内容 基于FFmepeg的音视频处理</vt:lpstr>
      <vt:lpstr>研究内容 音视频模块的WASM编译和加载流程</vt:lpstr>
      <vt:lpstr>研究内容 Web音视频处理系统的开发与测试</vt:lpstr>
      <vt:lpstr>PowerPoint 演示文稿</vt:lpstr>
      <vt:lpstr>实施方案 音视频处理流程设计</vt:lpstr>
      <vt:lpstr>实施方案 音视频处理流程设计</vt:lpstr>
      <vt:lpstr>实施方案 搭建编译环境</vt:lpstr>
      <vt:lpstr>实施方案 编译FFmpeg</vt:lpstr>
      <vt:lpstr>实施方案 WebWorker加载</vt:lpstr>
      <vt:lpstr>实施方案 系统整体分层设计</vt:lpstr>
      <vt:lpstr>实施方案 系统测试</vt:lpstr>
      <vt:lpstr>可行性分析</vt:lpstr>
      <vt:lpstr>PowerPoint 演示文稿</vt:lpstr>
      <vt:lpstr>目前进度</vt:lpstr>
      <vt:lpstr>计划进度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丁</dc:creator>
  <cp:lastModifiedBy>bytedance</cp:lastModifiedBy>
  <cp:revision>3576</cp:revision>
  <dcterms:created xsi:type="dcterms:W3CDTF">2022-04-21T02:04:46Z</dcterms:created>
  <dcterms:modified xsi:type="dcterms:W3CDTF">2022-04-21T02:04:46Z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2019-04-13T06:32:31.4153976Z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d5228a63-67d4-4fd6-959f-d3cab9a76c24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2052-4.0.1.6533</vt:lpwstr>
  </property>
</Properties>
</file>