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9" r:id="rId3"/>
  </p:sldMasterIdLst>
  <p:notesMasterIdLst>
    <p:notesMasterId r:id="rId5"/>
  </p:notesMasterIdLst>
  <p:handoutMasterIdLst>
    <p:handoutMasterId r:id="rId24"/>
  </p:handoutMasterIdLst>
  <p:sldIdLst>
    <p:sldId id="523" r:id="rId4"/>
    <p:sldId id="480" r:id="rId6"/>
    <p:sldId id="783" r:id="rId7"/>
    <p:sldId id="953" r:id="rId8"/>
    <p:sldId id="903" r:id="rId9"/>
    <p:sldId id="876" r:id="rId10"/>
    <p:sldId id="853" r:id="rId11"/>
    <p:sldId id="976" r:id="rId12"/>
    <p:sldId id="886" r:id="rId13"/>
    <p:sldId id="1013" r:id="rId14"/>
    <p:sldId id="887" r:id="rId15"/>
    <p:sldId id="996" r:id="rId16"/>
    <p:sldId id="1025" r:id="rId17"/>
    <p:sldId id="879" r:id="rId18"/>
    <p:sldId id="1005" r:id="rId19"/>
    <p:sldId id="998" r:id="rId20"/>
    <p:sldId id="889" r:id="rId21"/>
    <p:sldId id="740" r:id="rId22"/>
    <p:sldId id="787" r:id="rId23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9c61ebd-212c-4442-bf04-138bd3480bd8}">
          <p14:sldIdLst>
            <p14:sldId id="523"/>
            <p14:sldId id="480"/>
            <p14:sldId id="783"/>
            <p14:sldId id="953"/>
            <p14:sldId id="903"/>
            <p14:sldId id="876"/>
            <p14:sldId id="853"/>
            <p14:sldId id="976"/>
            <p14:sldId id="886"/>
            <p14:sldId id="1013"/>
            <p14:sldId id="887"/>
            <p14:sldId id="996"/>
            <p14:sldId id="1025"/>
            <p14:sldId id="879"/>
            <p14:sldId id="1005"/>
            <p14:sldId id="998"/>
            <p14:sldId id="889"/>
            <p14:sldId id="740"/>
            <p14:sldId id="787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叶 丁" initials="叶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908"/>
    <a:srgbClr val="817222"/>
    <a:srgbClr val="515223"/>
    <a:srgbClr val="4B7D2B"/>
    <a:srgbClr val="FECD54"/>
    <a:srgbClr val="9A8B3D"/>
    <a:srgbClr val="141213"/>
    <a:srgbClr val="D3D1D2"/>
    <a:srgbClr val="565656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59" autoAdjust="0"/>
    <p:restoredTop sz="85165" autoAdjust="0"/>
  </p:normalViewPr>
  <p:slideViewPr>
    <p:cSldViewPr snapToGrid="0" showGuides="1">
      <p:cViewPr varScale="1">
        <p:scale>
          <a:sx n="92" d="100"/>
          <a:sy n="92" d="100"/>
        </p:scale>
        <p:origin x="856" y="192"/>
      </p:cViewPr>
      <p:guideLst>
        <p:guide orient="horz" pos="2326"/>
        <p:guide pos="3840"/>
        <p:guide pos="1070"/>
        <p:guide pos="6714"/>
        <p:guide orient="horz" pos="648"/>
        <p:guide orient="horz" pos="3958"/>
        <p:guide orient="horz" pos="38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2" d="100"/>
        <a:sy n="122" d="100"/>
      </p:scale>
      <p:origin x="0" y="-1392"/>
    </p:cViewPr>
  </p:sorterViewPr>
  <p:notesViewPr>
    <p:cSldViewPr snapToGrid="0">
      <p:cViewPr varScale="1">
        <p:scale>
          <a:sx n="84" d="100"/>
          <a:sy n="84" d="100"/>
        </p:scale>
        <p:origin x="3960" y="192"/>
      </p:cViewPr>
      <p:guideLst/>
    </p:cSldViewPr>
  </p:notesViewPr>
  <p:gridSpacing cx="46800" cy="46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gs" Target="tags/tag1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1325C-51CE-41A1-8630-1A52C13085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E3C29-C726-4695-AB77-50247DBF3DA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3B8505-E7BC-4327-812D-12C5E82484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1B729-817F-448C-AF52-5327A956947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7" Type="http://schemas.openxmlformats.org/officeDocument/2006/relationships/hyperlink" Target="https://zhuanlan.zhihu.com/p/335298500" TargetMode="External"/><Relationship Id="rId6" Type="http://schemas.openxmlformats.org/officeDocument/2006/relationships/hyperlink" Target="https://weibo.com/p/1005052284144087/photos?type=photo" TargetMode="External"/><Relationship Id="rId5" Type="http://schemas.openxmlformats.org/officeDocument/2006/relationships/hyperlink" Target="https://www.seu.edu.cn/bsxtwxw/main.htm" TargetMode="External"/><Relationship Id="rId4" Type="http://schemas.openxmlformats.org/officeDocument/2006/relationships/hyperlink" Target="https://mp.weixin.qq.com/mp/profile_ext?action=home&amp;__biz=MzA4MzM3Mzc3Ng==&amp;scene=124#wechat_redirect" TargetMode="External"/><Relationship Id="rId3" Type="http://schemas.openxmlformats.org/officeDocument/2006/relationships/hyperlink" Target="http://www.officeplus.cn/p/51/102751.shtml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cs typeface="+mn-ea"/>
                <a:sym typeface="+mn-lt"/>
              </a:rPr>
              <a:t>本模板基于“</a:t>
            </a:r>
            <a:r>
              <a:rPr lang="zh-CN" altLang="en-US" dirty="0">
                <a:hlinkClick r:id="rId3"/>
              </a:rPr>
              <a:t>中国科学院大学</a:t>
            </a:r>
            <a:r>
              <a:rPr lang="en-US" altLang="zh-CN" dirty="0">
                <a:hlinkClick r:id="rId3"/>
              </a:rPr>
              <a:t>-</a:t>
            </a:r>
            <a:r>
              <a:rPr lang="zh-CN" altLang="en-US" dirty="0">
                <a:hlinkClick r:id="rId3"/>
              </a:rPr>
              <a:t>路人丁</a:t>
            </a:r>
            <a:r>
              <a:rPr lang="en-US" altLang="zh-CN" dirty="0">
                <a:hlinkClick r:id="rId3"/>
              </a:rPr>
              <a:t>-PPT</a:t>
            </a:r>
            <a:r>
              <a:rPr lang="zh-CN" altLang="en-US" dirty="0">
                <a:hlinkClick r:id="rId3"/>
              </a:rPr>
              <a:t>模板</a:t>
            </a:r>
            <a:r>
              <a:rPr lang="zh-CN" altLang="en-US" dirty="0"/>
              <a:t>”魔改而成，著作权归该作者所有。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/>
              <a:t>本模板中使用的东南大学校徽、校标文字组合、校训文字等素材来自于微信公众号“</a:t>
            </a:r>
            <a:r>
              <a:rPr lang="zh-CN" altLang="en-US" dirty="0">
                <a:hlinkClick r:id="rId4"/>
              </a:rPr>
              <a:t>金木屋</a:t>
            </a:r>
            <a:r>
              <a:rPr lang="zh-CN" altLang="en-US" dirty="0"/>
              <a:t>”。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/>
              <a:t>本模板的视觉设计参考了“</a:t>
            </a:r>
            <a:r>
              <a:rPr lang="zh-CN" altLang="en-US" dirty="0">
                <a:hlinkClick r:id="rId5"/>
              </a:rPr>
              <a:t>东南大学视觉识别系统</a:t>
            </a:r>
            <a:r>
              <a:rPr lang="zh-CN" altLang="en-US" dirty="0"/>
              <a:t>”。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/>
              <a:t>人物介绍页头像素材来自 </a:t>
            </a:r>
            <a:r>
              <a:rPr lang="zh-CN" altLang="en-US" dirty="0">
                <a:hlinkClick r:id="rId6"/>
              </a:rPr>
              <a:t>小肥柴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zh-CN" sz="800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/>
              <a:t>本模板力求简洁，布局合理，主次分明。以学术风为设计理念，适用于学术报告与论文答辩等相关应用场景。模板未使用任何动画效果。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/>
              <a:t>您仅可以以个人非商业用途使用本</a:t>
            </a:r>
            <a:r>
              <a:rPr lang="en-US" altLang="zh-CN" dirty="0"/>
              <a:t>PPT</a:t>
            </a:r>
            <a:r>
              <a:rPr lang="zh-CN" altLang="en-US" dirty="0"/>
              <a:t>模板，不可将信息内容的全部或部分用以出售，或以出租、出借、转让、分销、发布等其他任何方式供其他人使用。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zh-CN" sz="800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/>
              <a:t>欢迎 </a:t>
            </a:r>
            <a:r>
              <a:rPr lang="zh-CN" altLang="en-US" dirty="0">
                <a:hlinkClick r:id="rId7"/>
              </a:rPr>
              <a:t>持续关注东南大学止于至善学术风</a:t>
            </a:r>
            <a:r>
              <a:rPr lang="en-US" altLang="zh-CN" dirty="0">
                <a:hlinkClick r:id="rId7"/>
              </a:rPr>
              <a:t> PPT </a:t>
            </a:r>
            <a:r>
              <a:rPr lang="zh-CN" altLang="en-US" dirty="0">
                <a:hlinkClick r:id="rId7"/>
              </a:rPr>
              <a:t>模板</a:t>
            </a:r>
            <a:r>
              <a:rPr lang="zh-CN" altLang="en-US" dirty="0"/>
              <a:t> 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zhuanlan.zhihu.com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/p/335298500</a:t>
            </a:r>
            <a:r>
              <a:rPr lang="zh-CN" altLang="en-US" dirty="0"/>
              <a:t>）后续的功能优化及多语言更新版本。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/>
              <a:t>最后，祝汇报顺利，马到成功！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zh-CN" dirty="0"/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1" lang="en-US" altLang="zh-CN" dirty="0">
                <a:latin typeface="+mn-ea"/>
                <a:cs typeface="Arial" panose="020B0604020202090204" pitchFamily="34" charset="0"/>
              </a:rPr>
              <a:t>Version:</a:t>
            </a:r>
            <a:r>
              <a:rPr kumimoji="1" lang="zh-CN" altLang="en-US" dirty="0">
                <a:latin typeface="+mn-ea"/>
                <a:cs typeface="Arial" panose="020B0604020202090204" pitchFamily="34" charset="0"/>
              </a:rPr>
              <a:t> </a:t>
            </a:r>
            <a:r>
              <a:rPr kumimoji="1" lang="en-US" altLang="zh-CN" dirty="0">
                <a:latin typeface="+mn-ea"/>
                <a:cs typeface="Arial" panose="020B0604020202090204" pitchFamily="34" charset="0"/>
              </a:rPr>
              <a:t>(2021) v1.5-cn.</a:t>
            </a:r>
            <a:endParaRPr kumimoji="1" lang="zh-CN" altLang="en-US" dirty="0">
              <a:latin typeface="+mn-ea"/>
              <a:cs typeface="Arial" panose="020B060402020209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png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幻灯片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箭头: 五边形 46"/>
          <p:cNvSpPr/>
          <p:nvPr userDrawn="1"/>
        </p:nvSpPr>
        <p:spPr>
          <a:xfrm rot="5400000">
            <a:off x="-1070579" y="2025798"/>
            <a:ext cx="6858002" cy="2806406"/>
          </a:xfrm>
          <a:prstGeom prst="homePlate">
            <a:avLst>
              <a:gd name="adj" fmla="val 3223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142" y="2263721"/>
            <a:ext cx="2330560" cy="23305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长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箭头: 五边形 6"/>
          <p:cNvSpPr/>
          <p:nvPr userDrawn="1"/>
        </p:nvSpPr>
        <p:spPr>
          <a:xfrm rot="19659736">
            <a:off x="-59387" y="6355211"/>
            <a:ext cx="1593667" cy="240022"/>
          </a:xfrm>
          <a:prstGeom prst="homePlate">
            <a:avLst>
              <a:gd name="adj" fmla="val 62948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五边形 24"/>
          <p:cNvSpPr/>
          <p:nvPr userDrawn="1"/>
        </p:nvSpPr>
        <p:spPr>
          <a:xfrm rot="19659736">
            <a:off x="501875" y="5626509"/>
            <a:ext cx="1198809" cy="202681"/>
          </a:xfrm>
          <a:prstGeom prst="homePlate">
            <a:avLst>
              <a:gd name="adj" fmla="val 62948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五边形 25"/>
          <p:cNvSpPr/>
          <p:nvPr userDrawn="1"/>
        </p:nvSpPr>
        <p:spPr>
          <a:xfrm rot="19659736">
            <a:off x="11343042" y="442070"/>
            <a:ext cx="869215" cy="124045"/>
          </a:xfrm>
          <a:prstGeom prst="homePlate">
            <a:avLst>
              <a:gd name="adj" fmla="val 62948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五边形 26"/>
          <p:cNvSpPr/>
          <p:nvPr userDrawn="1"/>
        </p:nvSpPr>
        <p:spPr>
          <a:xfrm rot="19659736">
            <a:off x="10829985" y="427917"/>
            <a:ext cx="542830" cy="99029"/>
          </a:xfrm>
          <a:prstGeom prst="homePlate">
            <a:avLst>
              <a:gd name="adj" fmla="val 62948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>
            <a:off x="660400" y="6238240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4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: 形状 11"/>
          <p:cNvSpPr/>
          <p:nvPr/>
        </p:nvSpPr>
        <p:spPr bwMode="auto">
          <a:xfrm rot="5400000">
            <a:off x="93484" y="218081"/>
            <a:ext cx="1133344" cy="494119"/>
          </a:xfrm>
          <a:custGeom>
            <a:avLst/>
            <a:gdLst>
              <a:gd name="connsiteX0" fmla="*/ 0 w 4641513"/>
              <a:gd name="connsiteY0" fmla="*/ 0 h 2088000"/>
              <a:gd name="connsiteX1" fmla="*/ 3814008 w 4641513"/>
              <a:gd name="connsiteY1" fmla="*/ 0 h 2088000"/>
              <a:gd name="connsiteX2" fmla="*/ 4641513 w 4641513"/>
              <a:gd name="connsiteY2" fmla="*/ 1044000 h 2088000"/>
              <a:gd name="connsiteX3" fmla="*/ 3814008 w 4641513"/>
              <a:gd name="connsiteY3" fmla="*/ 2087999 h 2088000"/>
              <a:gd name="connsiteX4" fmla="*/ 3814008 w 4641513"/>
              <a:gd name="connsiteY4" fmla="*/ 2088000 h 2088000"/>
              <a:gd name="connsiteX5" fmla="*/ 0 w 4641513"/>
              <a:gd name="connsiteY5" fmla="*/ 208800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513" h="2088000">
                <a:moveTo>
                  <a:pt x="0" y="0"/>
                </a:moveTo>
                <a:lnTo>
                  <a:pt x="3814008" y="0"/>
                </a:lnTo>
                <a:lnTo>
                  <a:pt x="4641513" y="1044000"/>
                </a:lnTo>
                <a:lnTo>
                  <a:pt x="3814008" y="2087999"/>
                </a:lnTo>
                <a:lnTo>
                  <a:pt x="3814008" y="2088000"/>
                </a:lnTo>
                <a:lnTo>
                  <a:pt x="0" y="208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7" name="灯片编号占位符 6"/>
          <p:cNvSpPr>
            <a:spLocks noGrp="1"/>
          </p:cNvSpPr>
          <p:nvPr userDrawn="1"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28" y="6420492"/>
            <a:ext cx="958362" cy="23683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6201" y="381027"/>
            <a:ext cx="1552699" cy="494974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 wrap="square" lIns="0" tIns="0" rIns="0" bIns="0">
            <a:normAutofit/>
          </a:bodyPr>
          <a:lstStyle>
            <a:lvl1pPr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横向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>
            <a:off x="660400" y="6238240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4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/>
          <p:cNvSpPr>
            <a:spLocks noGrp="1"/>
          </p:cNvSpPr>
          <p:nvPr userDrawn="1"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1" name="图片占位符 90"/>
          <p:cNvSpPr>
            <a:spLocks noGrp="1" noChangeAspect="1"/>
          </p:cNvSpPr>
          <p:nvPr>
            <p:ph type="pic" sz="quarter" idx="13"/>
          </p:nvPr>
        </p:nvSpPr>
        <p:spPr>
          <a:xfrm>
            <a:off x="862171" y="1825888"/>
            <a:ext cx="4826535" cy="2736000"/>
          </a:xfrm>
          <a:custGeom>
            <a:avLst/>
            <a:gdLst>
              <a:gd name="connsiteX0" fmla="*/ 0 w 4241800"/>
              <a:gd name="connsiteY0" fmla="*/ 0 h 2404533"/>
              <a:gd name="connsiteX1" fmla="*/ 4241800 w 4241800"/>
              <a:gd name="connsiteY1" fmla="*/ 0 h 2404533"/>
              <a:gd name="connsiteX2" fmla="*/ 4241800 w 4241800"/>
              <a:gd name="connsiteY2" fmla="*/ 2404533 h 2404533"/>
              <a:gd name="connsiteX3" fmla="*/ 0 w 4241800"/>
              <a:gd name="connsiteY3" fmla="*/ 2404533 h 240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1800" h="2404533">
                <a:moveTo>
                  <a:pt x="0" y="0"/>
                </a:moveTo>
                <a:lnTo>
                  <a:pt x="4241800" y="0"/>
                </a:lnTo>
                <a:lnTo>
                  <a:pt x="4241800" y="2404533"/>
                </a:lnTo>
                <a:lnTo>
                  <a:pt x="0" y="240453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0" name="任意多边形: 形状 89"/>
          <p:cNvSpPr/>
          <p:nvPr userDrawn="1"/>
        </p:nvSpPr>
        <p:spPr bwMode="auto">
          <a:xfrm rot="5400000">
            <a:off x="93484" y="218081"/>
            <a:ext cx="1133344" cy="494119"/>
          </a:xfrm>
          <a:custGeom>
            <a:avLst/>
            <a:gdLst>
              <a:gd name="connsiteX0" fmla="*/ 0 w 4641513"/>
              <a:gd name="connsiteY0" fmla="*/ 0 h 2088000"/>
              <a:gd name="connsiteX1" fmla="*/ 3814008 w 4641513"/>
              <a:gd name="connsiteY1" fmla="*/ 0 h 2088000"/>
              <a:gd name="connsiteX2" fmla="*/ 4641513 w 4641513"/>
              <a:gd name="connsiteY2" fmla="*/ 1044000 h 2088000"/>
              <a:gd name="connsiteX3" fmla="*/ 3814008 w 4641513"/>
              <a:gd name="connsiteY3" fmla="*/ 2087999 h 2088000"/>
              <a:gd name="connsiteX4" fmla="*/ 3814008 w 4641513"/>
              <a:gd name="connsiteY4" fmla="*/ 2088000 h 2088000"/>
              <a:gd name="connsiteX5" fmla="*/ 0 w 4641513"/>
              <a:gd name="connsiteY5" fmla="*/ 208800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513" h="2088000">
                <a:moveTo>
                  <a:pt x="0" y="0"/>
                </a:moveTo>
                <a:lnTo>
                  <a:pt x="3814008" y="0"/>
                </a:lnTo>
                <a:lnTo>
                  <a:pt x="4641513" y="1044000"/>
                </a:lnTo>
                <a:lnTo>
                  <a:pt x="3814008" y="2087999"/>
                </a:lnTo>
                <a:lnTo>
                  <a:pt x="3814008" y="2088000"/>
                </a:lnTo>
                <a:lnTo>
                  <a:pt x="0" y="208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92" name="标题 1"/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 wrap="square" lIns="0" tIns="0" rIns="0" bIns="0">
            <a:normAutofit/>
          </a:bodyPr>
          <a:lstStyle>
            <a:lvl1pPr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93" name="图片 9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28" y="6420492"/>
            <a:ext cx="958362" cy="236837"/>
          </a:xfrm>
          <a:prstGeom prst="rect">
            <a:avLst/>
          </a:prstGeom>
        </p:spPr>
      </p:pic>
      <p:pic>
        <p:nvPicPr>
          <p:cNvPr id="97" name="图片 9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6201" y="381027"/>
            <a:ext cx="1552699" cy="4949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>
            <a:off x="660400" y="6238240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4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/>
          <p:cNvSpPr>
            <a:spLocks noGrp="1"/>
          </p:cNvSpPr>
          <p:nvPr userDrawn="1"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0" name="图片占位符 6"/>
          <p:cNvSpPr>
            <a:spLocks noGrp="1" noChangeAspect="1"/>
          </p:cNvSpPr>
          <p:nvPr>
            <p:ph type="pic" sz="quarter" idx="10"/>
          </p:nvPr>
        </p:nvSpPr>
        <p:spPr>
          <a:xfrm>
            <a:off x="1692274" y="1541374"/>
            <a:ext cx="3238088" cy="43200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1" name="任意多边形: 形状 90"/>
          <p:cNvSpPr/>
          <p:nvPr userDrawn="1"/>
        </p:nvSpPr>
        <p:spPr bwMode="auto">
          <a:xfrm rot="5400000">
            <a:off x="93484" y="218081"/>
            <a:ext cx="1133344" cy="494119"/>
          </a:xfrm>
          <a:custGeom>
            <a:avLst/>
            <a:gdLst>
              <a:gd name="connsiteX0" fmla="*/ 0 w 4641513"/>
              <a:gd name="connsiteY0" fmla="*/ 0 h 2088000"/>
              <a:gd name="connsiteX1" fmla="*/ 3814008 w 4641513"/>
              <a:gd name="connsiteY1" fmla="*/ 0 h 2088000"/>
              <a:gd name="connsiteX2" fmla="*/ 4641513 w 4641513"/>
              <a:gd name="connsiteY2" fmla="*/ 1044000 h 2088000"/>
              <a:gd name="connsiteX3" fmla="*/ 3814008 w 4641513"/>
              <a:gd name="connsiteY3" fmla="*/ 2087999 h 2088000"/>
              <a:gd name="connsiteX4" fmla="*/ 3814008 w 4641513"/>
              <a:gd name="connsiteY4" fmla="*/ 2088000 h 2088000"/>
              <a:gd name="connsiteX5" fmla="*/ 0 w 4641513"/>
              <a:gd name="connsiteY5" fmla="*/ 208800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513" h="2088000">
                <a:moveTo>
                  <a:pt x="0" y="0"/>
                </a:moveTo>
                <a:lnTo>
                  <a:pt x="3814008" y="0"/>
                </a:lnTo>
                <a:lnTo>
                  <a:pt x="4641513" y="1044000"/>
                </a:lnTo>
                <a:lnTo>
                  <a:pt x="3814008" y="2087999"/>
                </a:lnTo>
                <a:lnTo>
                  <a:pt x="3814008" y="2088000"/>
                </a:lnTo>
                <a:lnTo>
                  <a:pt x="0" y="208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92" name="标题 1"/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 wrap="square" lIns="0" tIns="0" rIns="0" bIns="0">
            <a:normAutofit/>
          </a:bodyPr>
          <a:lstStyle>
            <a:lvl1pPr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93" name="图片 9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28" y="6420492"/>
            <a:ext cx="958362" cy="236837"/>
          </a:xfrm>
          <a:prstGeom prst="rect">
            <a:avLst/>
          </a:prstGeom>
        </p:spPr>
      </p:pic>
      <p:pic>
        <p:nvPicPr>
          <p:cNvPr id="97" name="图片 9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6201" y="381027"/>
            <a:ext cx="1552699" cy="4949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-圆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任意多边形: 形状 92"/>
          <p:cNvSpPr/>
          <p:nvPr userDrawn="1"/>
        </p:nvSpPr>
        <p:spPr>
          <a:xfrm>
            <a:off x="660400" y="1531871"/>
            <a:ext cx="10858500" cy="4491875"/>
          </a:xfrm>
          <a:custGeom>
            <a:avLst/>
            <a:gdLst>
              <a:gd name="connsiteX0" fmla="*/ 2682382 w 10858500"/>
              <a:gd name="connsiteY0" fmla="*/ 0 h 4491875"/>
              <a:gd name="connsiteX1" fmla="*/ 4661514 w 10858500"/>
              <a:gd name="connsiteY1" fmla="*/ 1979131 h 4491875"/>
              <a:gd name="connsiteX2" fmla="*/ 4081840 w 10858500"/>
              <a:gd name="connsiteY2" fmla="*/ 3378588 h 4491875"/>
              <a:gd name="connsiteX3" fmla="*/ 3948253 w 10858500"/>
              <a:gd name="connsiteY3" fmla="*/ 3500000 h 4491875"/>
              <a:gd name="connsiteX4" fmla="*/ 10858500 w 10858500"/>
              <a:gd name="connsiteY4" fmla="*/ 3500000 h 4491875"/>
              <a:gd name="connsiteX5" fmla="*/ 10858500 w 10858500"/>
              <a:gd name="connsiteY5" fmla="*/ 4491875 h 4491875"/>
              <a:gd name="connsiteX6" fmla="*/ 0 w 10858500"/>
              <a:gd name="connsiteY6" fmla="*/ 4491875 h 4491875"/>
              <a:gd name="connsiteX7" fmla="*/ 0 w 10858500"/>
              <a:gd name="connsiteY7" fmla="*/ 3500000 h 4491875"/>
              <a:gd name="connsiteX8" fmla="*/ 1416512 w 10858500"/>
              <a:gd name="connsiteY8" fmla="*/ 3500000 h 4491875"/>
              <a:gd name="connsiteX9" fmla="*/ 1282925 w 10858500"/>
              <a:gd name="connsiteY9" fmla="*/ 3378588 h 4491875"/>
              <a:gd name="connsiteX10" fmla="*/ 703250 w 10858500"/>
              <a:gd name="connsiteY10" fmla="*/ 1979131 h 4491875"/>
              <a:gd name="connsiteX11" fmla="*/ 2682382 w 10858500"/>
              <a:gd name="connsiteY11" fmla="*/ 0 h 449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858500" h="4491875">
                <a:moveTo>
                  <a:pt x="2682382" y="0"/>
                </a:moveTo>
                <a:cubicBezTo>
                  <a:pt x="3775426" y="0"/>
                  <a:pt x="4661514" y="886087"/>
                  <a:pt x="4661514" y="1979131"/>
                </a:cubicBezTo>
                <a:cubicBezTo>
                  <a:pt x="4661514" y="2525653"/>
                  <a:pt x="4439992" y="3020436"/>
                  <a:pt x="4081840" y="3378588"/>
                </a:cubicBezTo>
                <a:lnTo>
                  <a:pt x="3948253" y="3500000"/>
                </a:lnTo>
                <a:lnTo>
                  <a:pt x="10858500" y="3500000"/>
                </a:lnTo>
                <a:lnTo>
                  <a:pt x="10858500" y="4491875"/>
                </a:lnTo>
                <a:lnTo>
                  <a:pt x="0" y="4491875"/>
                </a:lnTo>
                <a:lnTo>
                  <a:pt x="0" y="3500000"/>
                </a:lnTo>
                <a:lnTo>
                  <a:pt x="1416512" y="3500000"/>
                </a:lnTo>
                <a:lnTo>
                  <a:pt x="1282925" y="3378588"/>
                </a:lnTo>
                <a:cubicBezTo>
                  <a:pt x="924772" y="3020436"/>
                  <a:pt x="703250" y="2525653"/>
                  <a:pt x="703250" y="1979131"/>
                </a:cubicBezTo>
                <a:cubicBezTo>
                  <a:pt x="703250" y="886087"/>
                  <a:pt x="1589338" y="0"/>
                  <a:pt x="2682382" y="0"/>
                </a:cubicBezTo>
                <a:close/>
              </a:path>
            </a:pathLst>
          </a:custGeom>
          <a:solidFill>
            <a:schemeClr val="accent1"/>
          </a:solidFill>
          <a:ln w="19050">
            <a:noFill/>
          </a:ln>
          <a:effectLst>
            <a:outerShdw blurRad="127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60400" y="6238240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4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/>
          <p:cNvSpPr>
            <a:spLocks noGrp="1"/>
          </p:cNvSpPr>
          <p:nvPr userDrawn="1"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1" name="任意多边形: 形状 90"/>
          <p:cNvSpPr/>
          <p:nvPr userDrawn="1"/>
        </p:nvSpPr>
        <p:spPr bwMode="auto">
          <a:xfrm rot="5400000">
            <a:off x="93484" y="218081"/>
            <a:ext cx="1133344" cy="494119"/>
          </a:xfrm>
          <a:custGeom>
            <a:avLst/>
            <a:gdLst>
              <a:gd name="connsiteX0" fmla="*/ 0 w 4641513"/>
              <a:gd name="connsiteY0" fmla="*/ 0 h 2088000"/>
              <a:gd name="connsiteX1" fmla="*/ 3814008 w 4641513"/>
              <a:gd name="connsiteY1" fmla="*/ 0 h 2088000"/>
              <a:gd name="connsiteX2" fmla="*/ 4641513 w 4641513"/>
              <a:gd name="connsiteY2" fmla="*/ 1044000 h 2088000"/>
              <a:gd name="connsiteX3" fmla="*/ 3814008 w 4641513"/>
              <a:gd name="connsiteY3" fmla="*/ 2087999 h 2088000"/>
              <a:gd name="connsiteX4" fmla="*/ 3814008 w 4641513"/>
              <a:gd name="connsiteY4" fmla="*/ 2088000 h 2088000"/>
              <a:gd name="connsiteX5" fmla="*/ 0 w 4641513"/>
              <a:gd name="connsiteY5" fmla="*/ 208800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513" h="2088000">
                <a:moveTo>
                  <a:pt x="0" y="0"/>
                </a:moveTo>
                <a:lnTo>
                  <a:pt x="3814008" y="0"/>
                </a:lnTo>
                <a:lnTo>
                  <a:pt x="4641513" y="1044000"/>
                </a:lnTo>
                <a:lnTo>
                  <a:pt x="3814008" y="2087999"/>
                </a:lnTo>
                <a:lnTo>
                  <a:pt x="3814008" y="2088000"/>
                </a:lnTo>
                <a:lnTo>
                  <a:pt x="0" y="208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92" name="图片占位符 91"/>
          <p:cNvSpPr>
            <a:spLocks noGrp="1" noChangeAspect="1"/>
          </p:cNvSpPr>
          <p:nvPr>
            <p:ph type="pic" sz="quarter" idx="13"/>
          </p:nvPr>
        </p:nvSpPr>
        <p:spPr>
          <a:xfrm>
            <a:off x="1451524" y="1608975"/>
            <a:ext cx="3780000" cy="3780000"/>
          </a:xfrm>
          <a:custGeom>
            <a:avLst/>
            <a:gdLst>
              <a:gd name="connsiteX0" fmla="*/ 1657350 w 3314700"/>
              <a:gd name="connsiteY0" fmla="*/ 0 h 3314700"/>
              <a:gd name="connsiteX1" fmla="*/ 3314700 w 3314700"/>
              <a:gd name="connsiteY1" fmla="*/ 1657350 h 3314700"/>
              <a:gd name="connsiteX2" fmla="*/ 1657350 w 3314700"/>
              <a:gd name="connsiteY2" fmla="*/ 3314700 h 3314700"/>
              <a:gd name="connsiteX3" fmla="*/ 0 w 3314700"/>
              <a:gd name="connsiteY3" fmla="*/ 1657350 h 3314700"/>
              <a:gd name="connsiteX4" fmla="*/ 1657350 w 3314700"/>
              <a:gd name="connsiteY4" fmla="*/ 0 h 331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700" h="3314700">
                <a:moveTo>
                  <a:pt x="1657350" y="0"/>
                </a:moveTo>
                <a:cubicBezTo>
                  <a:pt x="2572679" y="0"/>
                  <a:pt x="3314700" y="742021"/>
                  <a:pt x="3314700" y="1657350"/>
                </a:cubicBezTo>
                <a:cubicBezTo>
                  <a:pt x="3314700" y="2572679"/>
                  <a:pt x="2572679" y="3314700"/>
                  <a:pt x="1657350" y="3314700"/>
                </a:cubicBezTo>
                <a:cubicBezTo>
                  <a:pt x="742021" y="3314700"/>
                  <a:pt x="0" y="2572679"/>
                  <a:pt x="0" y="1657350"/>
                </a:cubicBezTo>
                <a:cubicBezTo>
                  <a:pt x="0" y="742021"/>
                  <a:pt x="742021" y="0"/>
                  <a:pt x="1657350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/>
          <a:p>
            <a:endParaRPr lang="zh-CN" altLang="en-US" dirty="0"/>
          </a:p>
        </p:txBody>
      </p:sp>
      <p:sp>
        <p:nvSpPr>
          <p:cNvPr id="90" name="标题 1"/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 wrap="square" lIns="0" tIns="0" rIns="0" bIns="0">
            <a:normAutofit/>
          </a:bodyPr>
          <a:lstStyle>
            <a:lvl1pPr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94" name="图片 9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28" y="6420492"/>
            <a:ext cx="958362" cy="236837"/>
          </a:xfrm>
          <a:prstGeom prst="rect">
            <a:avLst/>
          </a:prstGeom>
        </p:spPr>
      </p:pic>
      <p:pic>
        <p:nvPicPr>
          <p:cNvPr id="98" name="图片 9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6201" y="381027"/>
            <a:ext cx="1552699" cy="4949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>
            <a:off x="660400" y="6238240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4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/>
          <p:cNvSpPr>
            <a:spLocks noGrp="1"/>
          </p:cNvSpPr>
          <p:nvPr userDrawn="1"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0" name="图片占位符 6"/>
          <p:cNvSpPr>
            <a:spLocks noGrp="1" noChangeAspect="1"/>
          </p:cNvSpPr>
          <p:nvPr>
            <p:ph type="pic" sz="quarter" idx="10"/>
          </p:nvPr>
        </p:nvSpPr>
        <p:spPr>
          <a:xfrm>
            <a:off x="1114722" y="1132945"/>
            <a:ext cx="1735608" cy="231551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1" name="图片占位符 6"/>
          <p:cNvSpPr>
            <a:spLocks noGrp="1" noChangeAspect="1"/>
          </p:cNvSpPr>
          <p:nvPr>
            <p:ph type="pic" sz="quarter" idx="13"/>
          </p:nvPr>
        </p:nvSpPr>
        <p:spPr>
          <a:xfrm>
            <a:off x="9351363" y="3674135"/>
            <a:ext cx="1755000" cy="2341381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2" name="任意多边形: 形状 91"/>
          <p:cNvSpPr/>
          <p:nvPr userDrawn="1"/>
        </p:nvSpPr>
        <p:spPr bwMode="auto">
          <a:xfrm rot="5400000">
            <a:off x="93484" y="218081"/>
            <a:ext cx="1133344" cy="494119"/>
          </a:xfrm>
          <a:custGeom>
            <a:avLst/>
            <a:gdLst>
              <a:gd name="connsiteX0" fmla="*/ 0 w 4641513"/>
              <a:gd name="connsiteY0" fmla="*/ 0 h 2088000"/>
              <a:gd name="connsiteX1" fmla="*/ 3814008 w 4641513"/>
              <a:gd name="connsiteY1" fmla="*/ 0 h 2088000"/>
              <a:gd name="connsiteX2" fmla="*/ 4641513 w 4641513"/>
              <a:gd name="connsiteY2" fmla="*/ 1044000 h 2088000"/>
              <a:gd name="connsiteX3" fmla="*/ 3814008 w 4641513"/>
              <a:gd name="connsiteY3" fmla="*/ 2087999 h 2088000"/>
              <a:gd name="connsiteX4" fmla="*/ 3814008 w 4641513"/>
              <a:gd name="connsiteY4" fmla="*/ 2088000 h 2088000"/>
              <a:gd name="connsiteX5" fmla="*/ 0 w 4641513"/>
              <a:gd name="connsiteY5" fmla="*/ 208800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513" h="2088000">
                <a:moveTo>
                  <a:pt x="0" y="0"/>
                </a:moveTo>
                <a:lnTo>
                  <a:pt x="3814008" y="0"/>
                </a:lnTo>
                <a:lnTo>
                  <a:pt x="4641513" y="1044000"/>
                </a:lnTo>
                <a:lnTo>
                  <a:pt x="3814008" y="2087999"/>
                </a:lnTo>
                <a:lnTo>
                  <a:pt x="3814008" y="2088000"/>
                </a:lnTo>
                <a:lnTo>
                  <a:pt x="0" y="208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93" name="标题 1"/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 wrap="square" lIns="0" tIns="0" rIns="0" bIns="0">
            <a:normAutofit/>
          </a:bodyPr>
          <a:lstStyle>
            <a:lvl1pPr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94" name="图片 9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28" y="6420492"/>
            <a:ext cx="958362" cy="236837"/>
          </a:xfrm>
          <a:prstGeom prst="rect">
            <a:avLst/>
          </a:prstGeom>
        </p:spPr>
      </p:pic>
      <p:pic>
        <p:nvPicPr>
          <p:cNvPr id="98" name="图片 9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6201" y="381027"/>
            <a:ext cx="1552699" cy="4949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>
            <a:off x="660400" y="6238240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4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/>
          <p:cNvSpPr>
            <a:spLocks noGrp="1"/>
          </p:cNvSpPr>
          <p:nvPr userDrawn="1"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1" name="图片占位符 90"/>
          <p:cNvSpPr>
            <a:spLocks noGrp="1"/>
          </p:cNvSpPr>
          <p:nvPr>
            <p:ph type="pic" sz="quarter" idx="13"/>
          </p:nvPr>
        </p:nvSpPr>
        <p:spPr>
          <a:xfrm>
            <a:off x="1219984" y="1645829"/>
            <a:ext cx="1755000" cy="1755000"/>
          </a:xfrm>
          <a:custGeom>
            <a:avLst/>
            <a:gdLst>
              <a:gd name="connsiteX0" fmla="*/ 877500 w 1755000"/>
              <a:gd name="connsiteY0" fmla="*/ 0 h 1755000"/>
              <a:gd name="connsiteX1" fmla="*/ 1755000 w 1755000"/>
              <a:gd name="connsiteY1" fmla="*/ 877500 h 1755000"/>
              <a:gd name="connsiteX2" fmla="*/ 877500 w 1755000"/>
              <a:gd name="connsiteY2" fmla="*/ 1755000 h 1755000"/>
              <a:gd name="connsiteX3" fmla="*/ 0 w 1755000"/>
              <a:gd name="connsiteY3" fmla="*/ 877500 h 1755000"/>
              <a:gd name="connsiteX4" fmla="*/ 877500 w 1755000"/>
              <a:gd name="connsiteY4" fmla="*/ 0 h 175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000" h="1755000">
                <a:moveTo>
                  <a:pt x="877500" y="0"/>
                </a:moveTo>
                <a:cubicBezTo>
                  <a:pt x="1362130" y="0"/>
                  <a:pt x="1755000" y="392870"/>
                  <a:pt x="1755000" y="877500"/>
                </a:cubicBezTo>
                <a:cubicBezTo>
                  <a:pt x="1755000" y="1362130"/>
                  <a:pt x="1362130" y="1755000"/>
                  <a:pt x="877500" y="1755000"/>
                </a:cubicBezTo>
                <a:cubicBezTo>
                  <a:pt x="392870" y="1755000"/>
                  <a:pt x="0" y="1362130"/>
                  <a:pt x="0" y="877500"/>
                </a:cubicBezTo>
                <a:cubicBezTo>
                  <a:pt x="0" y="392870"/>
                  <a:pt x="392870" y="0"/>
                  <a:pt x="877500" y="0"/>
                </a:cubicBezTo>
                <a:close/>
              </a:path>
            </a:pathLst>
          </a:custGeom>
          <a:ln w="47625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2700000" scaled="1"/>
              <a:tileRect/>
            </a:gra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5" name="图片占位符 94"/>
          <p:cNvSpPr>
            <a:spLocks noGrp="1"/>
          </p:cNvSpPr>
          <p:nvPr>
            <p:ph type="pic" sz="quarter" idx="14"/>
          </p:nvPr>
        </p:nvSpPr>
        <p:spPr>
          <a:xfrm>
            <a:off x="9369946" y="1645829"/>
            <a:ext cx="1755000" cy="1755000"/>
          </a:xfrm>
          <a:custGeom>
            <a:avLst/>
            <a:gdLst>
              <a:gd name="connsiteX0" fmla="*/ 877500 w 1755000"/>
              <a:gd name="connsiteY0" fmla="*/ 0 h 1755000"/>
              <a:gd name="connsiteX1" fmla="*/ 1755000 w 1755000"/>
              <a:gd name="connsiteY1" fmla="*/ 877500 h 1755000"/>
              <a:gd name="connsiteX2" fmla="*/ 877500 w 1755000"/>
              <a:gd name="connsiteY2" fmla="*/ 1755000 h 1755000"/>
              <a:gd name="connsiteX3" fmla="*/ 0 w 1755000"/>
              <a:gd name="connsiteY3" fmla="*/ 877500 h 1755000"/>
              <a:gd name="connsiteX4" fmla="*/ 877500 w 1755000"/>
              <a:gd name="connsiteY4" fmla="*/ 0 h 175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000" h="1755000">
                <a:moveTo>
                  <a:pt x="877500" y="0"/>
                </a:moveTo>
                <a:cubicBezTo>
                  <a:pt x="1362130" y="0"/>
                  <a:pt x="1755000" y="392870"/>
                  <a:pt x="1755000" y="877500"/>
                </a:cubicBezTo>
                <a:cubicBezTo>
                  <a:pt x="1755000" y="1362130"/>
                  <a:pt x="1362130" y="1755000"/>
                  <a:pt x="877500" y="1755000"/>
                </a:cubicBezTo>
                <a:cubicBezTo>
                  <a:pt x="392870" y="1755000"/>
                  <a:pt x="0" y="1362130"/>
                  <a:pt x="0" y="877500"/>
                </a:cubicBezTo>
                <a:cubicBezTo>
                  <a:pt x="0" y="392870"/>
                  <a:pt x="392870" y="0"/>
                  <a:pt x="877500" y="0"/>
                </a:cubicBezTo>
                <a:close/>
              </a:path>
            </a:pathLst>
          </a:custGeom>
          <a:ln w="47625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2700000" scaled="1"/>
              <a:tileRect/>
            </a:gra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8" name="图片占位符 97"/>
          <p:cNvSpPr>
            <a:spLocks noGrp="1"/>
          </p:cNvSpPr>
          <p:nvPr>
            <p:ph type="pic" sz="quarter" idx="15"/>
          </p:nvPr>
        </p:nvSpPr>
        <p:spPr>
          <a:xfrm>
            <a:off x="3936638" y="1645829"/>
            <a:ext cx="1755000" cy="1755000"/>
          </a:xfrm>
          <a:custGeom>
            <a:avLst/>
            <a:gdLst>
              <a:gd name="connsiteX0" fmla="*/ 877500 w 1755000"/>
              <a:gd name="connsiteY0" fmla="*/ 0 h 1755000"/>
              <a:gd name="connsiteX1" fmla="*/ 1755000 w 1755000"/>
              <a:gd name="connsiteY1" fmla="*/ 877500 h 1755000"/>
              <a:gd name="connsiteX2" fmla="*/ 877500 w 1755000"/>
              <a:gd name="connsiteY2" fmla="*/ 1755000 h 1755000"/>
              <a:gd name="connsiteX3" fmla="*/ 0 w 1755000"/>
              <a:gd name="connsiteY3" fmla="*/ 877500 h 1755000"/>
              <a:gd name="connsiteX4" fmla="*/ 877500 w 1755000"/>
              <a:gd name="connsiteY4" fmla="*/ 0 h 175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000" h="1755000">
                <a:moveTo>
                  <a:pt x="877500" y="0"/>
                </a:moveTo>
                <a:cubicBezTo>
                  <a:pt x="1362130" y="0"/>
                  <a:pt x="1755000" y="392870"/>
                  <a:pt x="1755000" y="877500"/>
                </a:cubicBezTo>
                <a:cubicBezTo>
                  <a:pt x="1755000" y="1362130"/>
                  <a:pt x="1362130" y="1755000"/>
                  <a:pt x="877500" y="1755000"/>
                </a:cubicBezTo>
                <a:cubicBezTo>
                  <a:pt x="392870" y="1755000"/>
                  <a:pt x="0" y="1362130"/>
                  <a:pt x="0" y="877500"/>
                </a:cubicBezTo>
                <a:cubicBezTo>
                  <a:pt x="0" y="392870"/>
                  <a:pt x="392870" y="0"/>
                  <a:pt x="877500" y="0"/>
                </a:cubicBezTo>
                <a:close/>
              </a:path>
            </a:pathLst>
          </a:custGeom>
          <a:ln w="47625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2700000" scaled="1"/>
              <a:tileRect/>
            </a:gra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9" name="图片占位符 98"/>
          <p:cNvSpPr>
            <a:spLocks noGrp="1"/>
          </p:cNvSpPr>
          <p:nvPr>
            <p:ph type="pic" sz="quarter" idx="16"/>
          </p:nvPr>
        </p:nvSpPr>
        <p:spPr>
          <a:xfrm>
            <a:off x="6653292" y="1645829"/>
            <a:ext cx="1755000" cy="1755000"/>
          </a:xfrm>
          <a:custGeom>
            <a:avLst/>
            <a:gdLst>
              <a:gd name="connsiteX0" fmla="*/ 877500 w 1755000"/>
              <a:gd name="connsiteY0" fmla="*/ 0 h 1755000"/>
              <a:gd name="connsiteX1" fmla="*/ 1755000 w 1755000"/>
              <a:gd name="connsiteY1" fmla="*/ 877500 h 1755000"/>
              <a:gd name="connsiteX2" fmla="*/ 877500 w 1755000"/>
              <a:gd name="connsiteY2" fmla="*/ 1755000 h 1755000"/>
              <a:gd name="connsiteX3" fmla="*/ 0 w 1755000"/>
              <a:gd name="connsiteY3" fmla="*/ 877500 h 1755000"/>
              <a:gd name="connsiteX4" fmla="*/ 877500 w 1755000"/>
              <a:gd name="connsiteY4" fmla="*/ 0 h 175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000" h="1755000">
                <a:moveTo>
                  <a:pt x="877500" y="0"/>
                </a:moveTo>
                <a:cubicBezTo>
                  <a:pt x="1362130" y="0"/>
                  <a:pt x="1755000" y="392870"/>
                  <a:pt x="1755000" y="877500"/>
                </a:cubicBezTo>
                <a:cubicBezTo>
                  <a:pt x="1755000" y="1362130"/>
                  <a:pt x="1362130" y="1755000"/>
                  <a:pt x="877500" y="1755000"/>
                </a:cubicBezTo>
                <a:cubicBezTo>
                  <a:pt x="392870" y="1755000"/>
                  <a:pt x="0" y="1362130"/>
                  <a:pt x="0" y="877500"/>
                </a:cubicBezTo>
                <a:cubicBezTo>
                  <a:pt x="0" y="392870"/>
                  <a:pt x="392870" y="0"/>
                  <a:pt x="877500" y="0"/>
                </a:cubicBezTo>
                <a:close/>
              </a:path>
            </a:pathLst>
          </a:custGeom>
          <a:ln w="47625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2700000" scaled="1"/>
              <a:tileRect/>
            </a:gra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0" name="任意多边形: 形状 89"/>
          <p:cNvSpPr/>
          <p:nvPr userDrawn="1"/>
        </p:nvSpPr>
        <p:spPr bwMode="auto">
          <a:xfrm rot="5400000">
            <a:off x="93484" y="218081"/>
            <a:ext cx="1133344" cy="494119"/>
          </a:xfrm>
          <a:custGeom>
            <a:avLst/>
            <a:gdLst>
              <a:gd name="connsiteX0" fmla="*/ 0 w 4641513"/>
              <a:gd name="connsiteY0" fmla="*/ 0 h 2088000"/>
              <a:gd name="connsiteX1" fmla="*/ 3814008 w 4641513"/>
              <a:gd name="connsiteY1" fmla="*/ 0 h 2088000"/>
              <a:gd name="connsiteX2" fmla="*/ 4641513 w 4641513"/>
              <a:gd name="connsiteY2" fmla="*/ 1044000 h 2088000"/>
              <a:gd name="connsiteX3" fmla="*/ 3814008 w 4641513"/>
              <a:gd name="connsiteY3" fmla="*/ 2087999 h 2088000"/>
              <a:gd name="connsiteX4" fmla="*/ 3814008 w 4641513"/>
              <a:gd name="connsiteY4" fmla="*/ 2088000 h 2088000"/>
              <a:gd name="connsiteX5" fmla="*/ 0 w 4641513"/>
              <a:gd name="connsiteY5" fmla="*/ 208800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513" h="2088000">
                <a:moveTo>
                  <a:pt x="0" y="0"/>
                </a:moveTo>
                <a:lnTo>
                  <a:pt x="3814008" y="0"/>
                </a:lnTo>
                <a:lnTo>
                  <a:pt x="4641513" y="1044000"/>
                </a:lnTo>
                <a:lnTo>
                  <a:pt x="3814008" y="2087999"/>
                </a:lnTo>
                <a:lnTo>
                  <a:pt x="3814008" y="2088000"/>
                </a:lnTo>
                <a:lnTo>
                  <a:pt x="0" y="208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92" name="标题 1"/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 wrap="square" lIns="0" tIns="0" rIns="0" bIns="0">
            <a:normAutofit/>
          </a:bodyPr>
          <a:lstStyle>
            <a:lvl1pPr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93" name="图片 9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28" y="6420492"/>
            <a:ext cx="958362" cy="236837"/>
          </a:xfrm>
          <a:prstGeom prst="rect">
            <a:avLst/>
          </a:prstGeom>
        </p:spPr>
      </p:pic>
      <p:pic>
        <p:nvPicPr>
          <p:cNvPr id="97" name="图片 9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6201" y="381027"/>
            <a:ext cx="1552699" cy="4949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 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3735420" y="2971800"/>
            <a:ext cx="7783479" cy="914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54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6" name="箭头: 五边形 5"/>
          <p:cNvSpPr/>
          <p:nvPr userDrawn="1"/>
        </p:nvSpPr>
        <p:spPr>
          <a:xfrm rot="16200000">
            <a:off x="10605854" y="5156200"/>
            <a:ext cx="2879387" cy="3403600"/>
          </a:xfrm>
          <a:prstGeom prst="homePlat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五边形 7"/>
          <p:cNvSpPr/>
          <p:nvPr userDrawn="1"/>
        </p:nvSpPr>
        <p:spPr>
          <a:xfrm>
            <a:off x="-2680781" y="0"/>
            <a:ext cx="5753100" cy="9620654"/>
          </a:xfrm>
          <a:prstGeom prst="homePlate">
            <a:avLst>
              <a:gd name="adj" fmla="val 5086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五边形 4"/>
          <p:cNvSpPr/>
          <p:nvPr userDrawn="1"/>
        </p:nvSpPr>
        <p:spPr>
          <a:xfrm rot="5400000">
            <a:off x="7310335" y="-1872573"/>
            <a:ext cx="2616740" cy="4241259"/>
          </a:xfrm>
          <a:prstGeom prst="homePlat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 userDrawn="1"/>
        </p:nvSpPr>
        <p:spPr>
          <a:xfrm>
            <a:off x="-2319371" y="4211980"/>
            <a:ext cx="5113371" cy="511337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 userDrawn="1"/>
        </p:nvSpPr>
        <p:spPr>
          <a:xfrm>
            <a:off x="10560051" y="-2647819"/>
            <a:ext cx="4418254" cy="44182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任意多边形: 形状 84"/>
          <p:cNvSpPr/>
          <p:nvPr userDrawn="1"/>
        </p:nvSpPr>
        <p:spPr bwMode="auto">
          <a:xfrm rot="5400000">
            <a:off x="4539448" y="-380490"/>
            <a:ext cx="3113105" cy="2609911"/>
          </a:xfrm>
          <a:custGeom>
            <a:avLst/>
            <a:gdLst>
              <a:gd name="connsiteX0" fmla="*/ 0 w 3113105"/>
              <a:gd name="connsiteY0" fmla="*/ 2609911 h 2609911"/>
              <a:gd name="connsiteX1" fmla="*/ 0 w 3113105"/>
              <a:gd name="connsiteY1" fmla="*/ 0 h 2609911"/>
              <a:gd name="connsiteX2" fmla="*/ 2301594 w 3113105"/>
              <a:gd name="connsiteY2" fmla="*/ 0 h 2609911"/>
              <a:gd name="connsiteX3" fmla="*/ 3113105 w 3113105"/>
              <a:gd name="connsiteY3" fmla="*/ 1304956 h 2609911"/>
              <a:gd name="connsiteX4" fmla="*/ 2301594 w 3113105"/>
              <a:gd name="connsiteY4" fmla="*/ 2609910 h 2609911"/>
              <a:gd name="connsiteX5" fmla="*/ 2301594 w 3113105"/>
              <a:gd name="connsiteY5" fmla="*/ 2609911 h 2609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3105" h="2609911">
                <a:moveTo>
                  <a:pt x="0" y="2609911"/>
                </a:moveTo>
                <a:lnTo>
                  <a:pt x="0" y="0"/>
                </a:lnTo>
                <a:lnTo>
                  <a:pt x="2301594" y="0"/>
                </a:lnTo>
                <a:lnTo>
                  <a:pt x="3113105" y="1304956"/>
                </a:lnTo>
                <a:lnTo>
                  <a:pt x="2301594" y="2609910"/>
                </a:lnTo>
                <a:lnTo>
                  <a:pt x="2301594" y="26099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6" name="文本框 85"/>
          <p:cNvSpPr txBox="1"/>
          <p:nvPr userDrawn="1"/>
        </p:nvSpPr>
        <p:spPr>
          <a:xfrm>
            <a:off x="5127626" y="543216"/>
            <a:ext cx="1936749" cy="11741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6000" dirty="0">
                <a:solidFill>
                  <a:schemeClr val="bg1"/>
                </a:solidFill>
                <a:cs typeface="+mn-ea"/>
                <a:sym typeface="+mn-lt"/>
              </a:rPr>
              <a:t>目 录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7" name="任意多边形: 形状 86"/>
          <p:cNvSpPr/>
          <p:nvPr userDrawn="1"/>
        </p:nvSpPr>
        <p:spPr bwMode="auto">
          <a:xfrm rot="5400000">
            <a:off x="4384812" y="-485285"/>
            <a:ext cx="3422377" cy="3128773"/>
          </a:xfrm>
          <a:custGeom>
            <a:avLst/>
            <a:gdLst>
              <a:gd name="connsiteX0" fmla="*/ 0 w 3422377"/>
              <a:gd name="connsiteY0" fmla="*/ 3128773 h 3128773"/>
              <a:gd name="connsiteX1" fmla="*/ 0 w 3422377"/>
              <a:gd name="connsiteY1" fmla="*/ 0 h 3128773"/>
              <a:gd name="connsiteX2" fmla="*/ 2449535 w 3422377"/>
              <a:gd name="connsiteY2" fmla="*/ 0 h 3128773"/>
              <a:gd name="connsiteX3" fmla="*/ 3422377 w 3422377"/>
              <a:gd name="connsiteY3" fmla="*/ 1564387 h 3128773"/>
              <a:gd name="connsiteX4" fmla="*/ 2449535 w 3422377"/>
              <a:gd name="connsiteY4" fmla="*/ 3128772 h 3128773"/>
              <a:gd name="connsiteX5" fmla="*/ 2449535 w 3422377"/>
              <a:gd name="connsiteY5" fmla="*/ 3128773 h 312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22377" h="3128773">
                <a:moveTo>
                  <a:pt x="0" y="3128773"/>
                </a:moveTo>
                <a:lnTo>
                  <a:pt x="0" y="0"/>
                </a:lnTo>
                <a:lnTo>
                  <a:pt x="2449535" y="0"/>
                </a:lnTo>
                <a:lnTo>
                  <a:pt x="3422377" y="1564387"/>
                </a:lnTo>
                <a:lnTo>
                  <a:pt x="2449535" y="3128772"/>
                </a:lnTo>
                <a:lnTo>
                  <a:pt x="2449535" y="3128773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89" name="图片 88"/>
          <p:cNvPicPr>
            <a:picLocks noChangeAspect="1"/>
          </p:cNvPicPr>
          <p:nvPr userDrawn="1"/>
        </p:nvPicPr>
        <p:blipFill>
          <a:blip r:embed="rId2">
            <a:alphaModFix am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9000" y="0"/>
            <a:ext cx="6858000" cy="6858000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 userDrawn="1"/>
        </p:nvPicPr>
        <p:blipFill>
          <a:blip r:embed="rId2">
            <a:alphaModFix am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 userDrawn="1"/>
        </p:nvPicPr>
        <p:blipFill rotWithShape="1">
          <a:blip r:embed="rId2" cstate="email">
            <a:alphaModFix amt="15000"/>
          </a:blip>
          <a:srcRect/>
          <a:stretch>
            <a:fillRect/>
          </a:stretch>
        </p:blipFill>
        <p:spPr>
          <a:xfrm>
            <a:off x="4511550" y="0"/>
            <a:ext cx="7680450" cy="6858000"/>
          </a:xfrm>
          <a:prstGeom prst="rect">
            <a:avLst/>
          </a:prstGeom>
        </p:spPr>
      </p:pic>
      <p:sp>
        <p:nvSpPr>
          <p:cNvPr id="22" name="矩形 2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5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5349870" y="0"/>
            <a:ext cx="6842131" cy="6858000"/>
          </a:xfrm>
          <a:custGeom>
            <a:avLst/>
            <a:gdLst>
              <a:gd name="connsiteX0" fmla="*/ 3866540 w 6842131"/>
              <a:gd name="connsiteY0" fmla="*/ 0 h 6858000"/>
              <a:gd name="connsiteX1" fmla="*/ 6842131 w 6842131"/>
              <a:gd name="connsiteY1" fmla="*/ 0 h 6858000"/>
              <a:gd name="connsiteX2" fmla="*/ 6842131 w 6842131"/>
              <a:gd name="connsiteY2" fmla="*/ 2518051 h 6858000"/>
              <a:gd name="connsiteX3" fmla="*/ 4395268 w 6842131"/>
              <a:gd name="connsiteY3" fmla="*/ 6858000 h 6858000"/>
              <a:gd name="connsiteX4" fmla="*/ 0 w 6842131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42131" h="6858000">
                <a:moveTo>
                  <a:pt x="3866540" y="0"/>
                </a:moveTo>
                <a:lnTo>
                  <a:pt x="6842131" y="0"/>
                </a:lnTo>
                <a:lnTo>
                  <a:pt x="6842131" y="2518051"/>
                </a:lnTo>
                <a:lnTo>
                  <a:pt x="439526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31" name="组合 30"/>
          <p:cNvGrpSpPr/>
          <p:nvPr userDrawn="1"/>
        </p:nvGrpSpPr>
        <p:grpSpPr>
          <a:xfrm>
            <a:off x="5852864" y="578865"/>
            <a:ext cx="5910561" cy="8110350"/>
            <a:chOff x="5852864" y="578865"/>
            <a:chExt cx="5910561" cy="8110350"/>
          </a:xfrm>
        </p:grpSpPr>
        <p:sp>
          <p:nvSpPr>
            <p:cNvPr id="32" name="任意多边形: 形状 31"/>
            <p:cNvSpPr/>
            <p:nvPr/>
          </p:nvSpPr>
          <p:spPr>
            <a:xfrm rot="1764741">
              <a:off x="6434339" y="578865"/>
              <a:ext cx="5329086" cy="8110349"/>
            </a:xfrm>
            <a:custGeom>
              <a:avLst/>
              <a:gdLst>
                <a:gd name="connsiteX0" fmla="*/ 4907596 w 5329086"/>
                <a:gd name="connsiteY0" fmla="*/ 1735493 h 8110349"/>
                <a:gd name="connsiteX1" fmla="*/ 5329086 w 5329086"/>
                <a:gd name="connsiteY1" fmla="*/ 2483140 h 8110349"/>
                <a:gd name="connsiteX2" fmla="*/ 5329086 w 5329086"/>
                <a:gd name="connsiteY2" fmla="*/ 5106050 h 8110349"/>
                <a:gd name="connsiteX3" fmla="*/ 4907597 w 5329086"/>
                <a:gd name="connsiteY3" fmla="*/ 5343666 h 8110349"/>
                <a:gd name="connsiteX4" fmla="*/ 0 w 5329086"/>
                <a:gd name="connsiteY4" fmla="*/ 237617 h 8110349"/>
                <a:gd name="connsiteX5" fmla="*/ 421490 w 5329086"/>
                <a:gd name="connsiteY5" fmla="*/ 0 h 8110349"/>
                <a:gd name="connsiteX6" fmla="*/ 421489 w 5329086"/>
                <a:gd name="connsiteY6" fmla="*/ 7872732 h 8110349"/>
                <a:gd name="connsiteX7" fmla="*/ 0 w 5329086"/>
                <a:gd name="connsiteY7" fmla="*/ 8110349 h 8110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29086" h="8110349">
                  <a:moveTo>
                    <a:pt x="4907596" y="1735493"/>
                  </a:moveTo>
                  <a:lnTo>
                    <a:pt x="5329086" y="2483140"/>
                  </a:lnTo>
                  <a:lnTo>
                    <a:pt x="5329086" y="5106050"/>
                  </a:lnTo>
                  <a:lnTo>
                    <a:pt x="4907597" y="5343666"/>
                  </a:lnTo>
                  <a:close/>
                  <a:moveTo>
                    <a:pt x="0" y="237617"/>
                  </a:moveTo>
                  <a:lnTo>
                    <a:pt x="421490" y="0"/>
                  </a:lnTo>
                  <a:lnTo>
                    <a:pt x="421489" y="7872732"/>
                  </a:lnTo>
                  <a:lnTo>
                    <a:pt x="0" y="81103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endParaRPr>
            </a:p>
          </p:txBody>
        </p:sp>
        <p:sp>
          <p:nvSpPr>
            <p:cNvPr id="33" name="任意多边形: 形状 32"/>
            <p:cNvSpPr/>
            <p:nvPr/>
          </p:nvSpPr>
          <p:spPr>
            <a:xfrm rot="1764741">
              <a:off x="5852864" y="578866"/>
              <a:ext cx="5329086" cy="8110349"/>
            </a:xfrm>
            <a:custGeom>
              <a:avLst/>
              <a:gdLst>
                <a:gd name="connsiteX0" fmla="*/ 4907597 w 5329086"/>
                <a:gd name="connsiteY0" fmla="*/ 551447 h 8110349"/>
                <a:gd name="connsiteX1" fmla="*/ 5329086 w 5329086"/>
                <a:gd name="connsiteY1" fmla="*/ 1299093 h 8110349"/>
                <a:gd name="connsiteX2" fmla="*/ 5329086 w 5329086"/>
                <a:gd name="connsiteY2" fmla="*/ 5106050 h 8110349"/>
                <a:gd name="connsiteX3" fmla="*/ 4907596 w 5329086"/>
                <a:gd name="connsiteY3" fmla="*/ 5343667 h 8110349"/>
                <a:gd name="connsiteX4" fmla="*/ 0 w 5329086"/>
                <a:gd name="connsiteY4" fmla="*/ 237617 h 8110349"/>
                <a:gd name="connsiteX5" fmla="*/ 421489 w 5329086"/>
                <a:gd name="connsiteY5" fmla="*/ 0 h 8110349"/>
                <a:gd name="connsiteX6" fmla="*/ 421489 w 5329086"/>
                <a:gd name="connsiteY6" fmla="*/ 7872732 h 8110349"/>
                <a:gd name="connsiteX7" fmla="*/ 0 w 5329086"/>
                <a:gd name="connsiteY7" fmla="*/ 8110349 h 8110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29086" h="8110349">
                  <a:moveTo>
                    <a:pt x="4907597" y="551447"/>
                  </a:moveTo>
                  <a:lnTo>
                    <a:pt x="5329086" y="1299093"/>
                  </a:lnTo>
                  <a:lnTo>
                    <a:pt x="5329086" y="5106050"/>
                  </a:lnTo>
                  <a:lnTo>
                    <a:pt x="4907596" y="5343667"/>
                  </a:lnTo>
                  <a:close/>
                  <a:moveTo>
                    <a:pt x="0" y="237617"/>
                  </a:moveTo>
                  <a:lnTo>
                    <a:pt x="421489" y="0"/>
                  </a:lnTo>
                  <a:lnTo>
                    <a:pt x="421489" y="7872732"/>
                  </a:lnTo>
                  <a:lnTo>
                    <a:pt x="0" y="811034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endParaRPr>
            </a:p>
          </p:txBody>
        </p:sp>
      </p:grpSp>
      <p:sp>
        <p:nvSpPr>
          <p:cNvPr id="45" name="文本占位符 44"/>
          <p:cNvSpPr>
            <a:spLocks noGrp="1"/>
          </p:cNvSpPr>
          <p:nvPr>
            <p:ph type="body" sz="quarter" idx="10" hasCustomPrompt="1"/>
          </p:nvPr>
        </p:nvSpPr>
        <p:spPr>
          <a:xfrm>
            <a:off x="-1" y="4189677"/>
            <a:ext cx="5368944" cy="725488"/>
          </a:xfrm>
          <a:prstGeom prst="rect">
            <a:avLst/>
          </a:prstGeom>
        </p:spPr>
        <p:txBody>
          <a:bodyPr lIns="0" rIns="90000">
            <a:noAutofit/>
          </a:bodyPr>
          <a:lstStyle>
            <a:lvl1pPr marL="0" indent="0" algn="ctr">
              <a:lnSpc>
                <a:spcPct val="100000"/>
              </a:lnSpc>
              <a:buNone/>
              <a:defRPr sz="4400" b="1" spc="100" baseline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请输入你的节标题</a:t>
            </a:r>
            <a:endParaRPr lang="zh-CN" altLang="en-US" dirty="0"/>
          </a:p>
        </p:txBody>
      </p:sp>
      <p:sp>
        <p:nvSpPr>
          <p:cNvPr id="47" name="文本占位符 46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4857350"/>
            <a:ext cx="5368944" cy="424732"/>
          </a:xfrm>
          <a:prstGeom prst="rect">
            <a:avLst/>
          </a:prstGeom>
        </p:spPr>
        <p:txBody>
          <a:bodyPr lIns="9000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spc="50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Supporting Your Text Here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email"/>
          <a:stretch>
            <a:fillRect/>
          </a:stretch>
        </p:blipFill>
        <p:spPr>
          <a:xfrm>
            <a:off x="660400" y="312015"/>
            <a:ext cx="1375700" cy="4372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短标题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 userDrawn="1"/>
        </p:nvSpPr>
        <p:spPr>
          <a:xfrm>
            <a:off x="3997387" y="1330387"/>
            <a:ext cx="4197226" cy="419722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5093161" y="3044279"/>
            <a:ext cx="20056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Part 01</a:t>
            </a:r>
            <a:endParaRPr lang="zh-CN" altLang="en-US" sz="4400" dirty="0">
              <a:solidFill>
                <a:schemeClr val="bg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4908550" y="3851820"/>
            <a:ext cx="2374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 userDrawn="1"/>
        </p:nvSpPr>
        <p:spPr>
          <a:xfrm>
            <a:off x="3775702" y="1108702"/>
            <a:ext cx="4640596" cy="4640596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9613900" y="5273613"/>
            <a:ext cx="764381" cy="76438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2209800" y="6134100"/>
            <a:ext cx="1130300" cy="11303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0818188" y="-911691"/>
            <a:ext cx="2092326" cy="209232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-1048048" y="-250249"/>
            <a:ext cx="2861767" cy="286176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98000" y="3951320"/>
            <a:ext cx="3996000" cy="914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短标题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 userDrawn="1"/>
        </p:nvSpPr>
        <p:spPr>
          <a:xfrm>
            <a:off x="4000500" y="1050677"/>
            <a:ext cx="4191000" cy="40978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5093162" y="3044279"/>
            <a:ext cx="20056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Part 02</a:t>
            </a:r>
            <a:endParaRPr lang="zh-CN" altLang="en-US" sz="4400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4908550" y="3851820"/>
            <a:ext cx="2374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 userDrawn="1"/>
        </p:nvSpPr>
        <p:spPr>
          <a:xfrm>
            <a:off x="3564087" y="505131"/>
            <a:ext cx="5063826" cy="4951296"/>
          </a:xfrm>
          <a:prstGeom prst="triangle">
            <a:avLst/>
          </a:prstGeom>
          <a:noFill/>
          <a:ln>
            <a:solidFill>
              <a:srgbClr val="18388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 rot="10800000">
            <a:off x="1390650" y="6496115"/>
            <a:ext cx="1493560" cy="146037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11153775" y="1013971"/>
            <a:ext cx="2076450" cy="2030307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 userDrawn="1"/>
        </p:nvSpPr>
        <p:spPr>
          <a:xfrm rot="10800000">
            <a:off x="-414337" y="-187450"/>
            <a:ext cx="2386788" cy="2333749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5400000">
            <a:off x="9449232" y="5270665"/>
            <a:ext cx="883117" cy="863492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1" hasCustomPrompt="1"/>
          </p:nvPr>
        </p:nvSpPr>
        <p:spPr>
          <a:xfrm>
            <a:off x="4098000" y="3959372"/>
            <a:ext cx="3996000" cy="91440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短标题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 rot="18893364">
            <a:off x="4380710" y="1706822"/>
            <a:ext cx="3444573" cy="3444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 rot="18893364">
            <a:off x="4161891" y="1495013"/>
            <a:ext cx="3868219" cy="386821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5093162" y="3044279"/>
            <a:ext cx="20056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Part 03</a:t>
            </a:r>
            <a:endParaRPr lang="zh-CN" altLang="en-US" sz="4400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4908550" y="3851820"/>
            <a:ext cx="2374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 rot="18893364">
            <a:off x="-897505" y="-513190"/>
            <a:ext cx="2663805" cy="2663805"/>
          </a:xfrm>
          <a:prstGeom prst="rect">
            <a:avLst/>
          </a:prstGeom>
          <a:solidFill>
            <a:srgbClr val="A4A8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 rot="18893364">
            <a:off x="725976" y="6497388"/>
            <a:ext cx="1300124" cy="1300124"/>
          </a:xfrm>
          <a:prstGeom prst="rect">
            <a:avLst/>
          </a:prstGeom>
          <a:solidFill>
            <a:srgbClr val="C3C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 rot="18893364">
            <a:off x="11407699" y="1261300"/>
            <a:ext cx="1568601" cy="156860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 rot="18893364">
            <a:off x="9270159" y="5188596"/>
            <a:ext cx="861175" cy="861175"/>
          </a:xfrm>
          <a:prstGeom prst="rect">
            <a:avLst/>
          </a:prstGeom>
          <a:solidFill>
            <a:srgbClr val="858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098000" y="3947897"/>
            <a:ext cx="3996000" cy="91440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短标题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五边形 5"/>
          <p:cNvSpPr>
            <a:spLocks noChangeAspect="1"/>
          </p:cNvSpPr>
          <p:nvPr userDrawn="1"/>
        </p:nvSpPr>
        <p:spPr>
          <a:xfrm>
            <a:off x="3870642" y="1106412"/>
            <a:ext cx="4450715" cy="4238776"/>
          </a:xfrm>
          <a:prstGeom prst="pent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5093162" y="3044279"/>
            <a:ext cx="20056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Part 04</a:t>
            </a:r>
            <a:endParaRPr lang="zh-CN" altLang="en-US" sz="4400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4908550" y="3851820"/>
            <a:ext cx="2374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五边形 8"/>
          <p:cNvSpPr>
            <a:spLocks noChangeAspect="1"/>
          </p:cNvSpPr>
          <p:nvPr userDrawn="1"/>
        </p:nvSpPr>
        <p:spPr>
          <a:xfrm>
            <a:off x="3575685" y="806045"/>
            <a:ext cx="5040628" cy="4800598"/>
          </a:xfrm>
          <a:prstGeom prst="pentagon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五边形 9"/>
          <p:cNvSpPr>
            <a:spLocks noChangeAspect="1"/>
          </p:cNvSpPr>
          <p:nvPr userDrawn="1"/>
        </p:nvSpPr>
        <p:spPr>
          <a:xfrm rot="18978551">
            <a:off x="1199607" y="5189314"/>
            <a:ext cx="1114961" cy="1061868"/>
          </a:xfrm>
          <a:prstGeom prst="pentag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五边形 10"/>
          <p:cNvSpPr>
            <a:spLocks noChangeAspect="1"/>
          </p:cNvSpPr>
          <p:nvPr userDrawn="1"/>
        </p:nvSpPr>
        <p:spPr>
          <a:xfrm>
            <a:off x="-1122630" y="516786"/>
            <a:ext cx="2245259" cy="2138343"/>
          </a:xfrm>
          <a:prstGeom prst="pentag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五边形 11"/>
          <p:cNvSpPr>
            <a:spLocks noChangeAspect="1"/>
          </p:cNvSpPr>
          <p:nvPr userDrawn="1"/>
        </p:nvSpPr>
        <p:spPr>
          <a:xfrm rot="6589711">
            <a:off x="10153440" y="4944146"/>
            <a:ext cx="2774574" cy="2642453"/>
          </a:xfrm>
          <a:prstGeom prst="pentagon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五边形 12"/>
          <p:cNvSpPr>
            <a:spLocks noChangeAspect="1"/>
          </p:cNvSpPr>
          <p:nvPr userDrawn="1"/>
        </p:nvSpPr>
        <p:spPr>
          <a:xfrm rot="10800000">
            <a:off x="9654125" y="-530934"/>
            <a:ext cx="1114961" cy="1061868"/>
          </a:xfrm>
          <a:prstGeom prst="pentago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98000" y="3947897"/>
            <a:ext cx="3996000" cy="91440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短标题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六边形 5"/>
          <p:cNvSpPr>
            <a:spLocks noChangeAspect="1"/>
          </p:cNvSpPr>
          <p:nvPr userDrawn="1"/>
        </p:nvSpPr>
        <p:spPr>
          <a:xfrm rot="16200000">
            <a:off x="3978962" y="1603967"/>
            <a:ext cx="4234076" cy="365006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5093162" y="3044279"/>
            <a:ext cx="20056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Part 05</a:t>
            </a:r>
            <a:endParaRPr lang="zh-CN" altLang="en-US" sz="4400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4908550" y="3851820"/>
            <a:ext cx="2374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六边形 9"/>
          <p:cNvSpPr/>
          <p:nvPr userDrawn="1"/>
        </p:nvSpPr>
        <p:spPr>
          <a:xfrm rot="16200000">
            <a:off x="3695701" y="1359776"/>
            <a:ext cx="4800598" cy="4138446"/>
          </a:xfrm>
          <a:prstGeom prst="hexagon">
            <a:avLst/>
          </a:prstGeom>
          <a:noFill/>
          <a:ln>
            <a:solidFill>
              <a:srgbClr val="18388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六边形 10"/>
          <p:cNvSpPr>
            <a:spLocks noChangeAspect="1"/>
          </p:cNvSpPr>
          <p:nvPr userDrawn="1"/>
        </p:nvSpPr>
        <p:spPr>
          <a:xfrm rot="16200000">
            <a:off x="-687663" y="4872077"/>
            <a:ext cx="2798353" cy="2412373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六边形 11"/>
          <p:cNvSpPr>
            <a:spLocks noChangeAspect="1"/>
          </p:cNvSpPr>
          <p:nvPr userDrawn="1"/>
        </p:nvSpPr>
        <p:spPr>
          <a:xfrm rot="16200000">
            <a:off x="9480973" y="5159003"/>
            <a:ext cx="1015781" cy="875673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六边形 12"/>
          <p:cNvSpPr>
            <a:spLocks noChangeAspect="1"/>
          </p:cNvSpPr>
          <p:nvPr userDrawn="1"/>
        </p:nvSpPr>
        <p:spPr>
          <a:xfrm rot="16200000">
            <a:off x="11493500" y="210644"/>
            <a:ext cx="1397000" cy="1204310"/>
          </a:xfrm>
          <a:prstGeom prst="hex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六边形 13"/>
          <p:cNvSpPr>
            <a:spLocks noChangeAspect="1"/>
          </p:cNvSpPr>
          <p:nvPr userDrawn="1"/>
        </p:nvSpPr>
        <p:spPr>
          <a:xfrm rot="16200000">
            <a:off x="641459" y="-437837"/>
            <a:ext cx="1015781" cy="875673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98000" y="3947897"/>
            <a:ext cx="3996000" cy="91440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短标题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七边形 5"/>
          <p:cNvSpPr>
            <a:spLocks noChangeAspect="1"/>
          </p:cNvSpPr>
          <p:nvPr userDrawn="1"/>
        </p:nvSpPr>
        <p:spPr>
          <a:xfrm>
            <a:off x="3972000" y="1047224"/>
            <a:ext cx="4248000" cy="4248000"/>
          </a:xfrm>
          <a:prstGeom prst="hept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5093161" y="3044279"/>
            <a:ext cx="20056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Part 06</a:t>
            </a:r>
            <a:endParaRPr lang="zh-CN" altLang="en-US" sz="4400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4908550" y="3851820"/>
            <a:ext cx="2374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七边形 9"/>
          <p:cNvSpPr/>
          <p:nvPr userDrawn="1"/>
        </p:nvSpPr>
        <p:spPr>
          <a:xfrm rot="1563509">
            <a:off x="10682028" y="-776191"/>
            <a:ext cx="3268663" cy="3268663"/>
          </a:xfrm>
          <a:prstGeom prst="heptagon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七边形 10"/>
          <p:cNvSpPr/>
          <p:nvPr userDrawn="1"/>
        </p:nvSpPr>
        <p:spPr>
          <a:xfrm>
            <a:off x="1384129" y="5078241"/>
            <a:ext cx="1047921" cy="1047921"/>
          </a:xfrm>
          <a:prstGeom prst="heptag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七边形 11"/>
          <p:cNvSpPr/>
          <p:nvPr userDrawn="1"/>
        </p:nvSpPr>
        <p:spPr>
          <a:xfrm rot="20151602">
            <a:off x="-1111336" y="360448"/>
            <a:ext cx="2222671" cy="2222671"/>
          </a:xfrm>
          <a:prstGeom prst="heptagon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七边形 12"/>
          <p:cNvSpPr/>
          <p:nvPr userDrawn="1"/>
        </p:nvSpPr>
        <p:spPr>
          <a:xfrm rot="20592885">
            <a:off x="8879510" y="6235700"/>
            <a:ext cx="2222671" cy="2222671"/>
          </a:xfrm>
          <a:prstGeom prst="heptagon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七边形 13"/>
          <p:cNvSpPr>
            <a:spLocks noChangeAspect="1"/>
          </p:cNvSpPr>
          <p:nvPr userDrawn="1"/>
        </p:nvSpPr>
        <p:spPr>
          <a:xfrm>
            <a:off x="3683000" y="774700"/>
            <a:ext cx="4826000" cy="4826000"/>
          </a:xfrm>
          <a:prstGeom prst="heptagon">
            <a:avLst/>
          </a:prstGeom>
          <a:noFill/>
          <a:ln>
            <a:solidFill>
              <a:srgbClr val="18388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98000" y="3966909"/>
            <a:ext cx="3996000" cy="91440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-长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箭头: 五边形 5"/>
          <p:cNvSpPr/>
          <p:nvPr userDrawn="1"/>
        </p:nvSpPr>
        <p:spPr>
          <a:xfrm>
            <a:off x="2" y="0"/>
            <a:ext cx="2835871" cy="6858000"/>
          </a:xfrm>
          <a:prstGeom prst="homePlat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609314" y="1962606"/>
            <a:ext cx="1617246" cy="2932788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2782511" y="612708"/>
            <a:ext cx="8695230" cy="5632585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730724" y="2258512"/>
            <a:ext cx="1374427" cy="234097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 lnSpcReduction="10000"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+mj-ea"/>
                <a:ea typeface="+mj-ea"/>
              </a:rPr>
              <a:t>目</a:t>
            </a:r>
            <a:endParaRPr lang="en-US" altLang="zh-CN" sz="54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54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+mj-ea"/>
                <a:ea typeface="+mj-ea"/>
              </a:rPr>
              <a:t>录</a:t>
            </a:r>
            <a:endParaRPr lang="zh-CN" altLang="en-US" sz="4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47" name="图片 46"/>
          <p:cNvPicPr>
            <a:picLocks noChangeAspect="1"/>
          </p:cNvPicPr>
          <p:nvPr userDrawn="1"/>
        </p:nvPicPr>
        <p:blipFill>
          <a:blip r:embed="rId2">
            <a:alphaModFix am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0400" y="217487"/>
            <a:ext cx="10858500" cy="81121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60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757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</a:fld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4749800" y="-4572000"/>
            <a:ext cx="1168400" cy="8112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4572000" y="9093200"/>
            <a:ext cx="1168400" cy="8112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1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1"/>
          <p:cNvSpPr txBox="1"/>
          <p:nvPr/>
        </p:nvSpPr>
        <p:spPr>
          <a:xfrm>
            <a:off x="4253865" y="1391285"/>
            <a:ext cx="7010400" cy="2190115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sz="3600" b="1" dirty="0">
                <a:solidFill>
                  <a:schemeClr val="accent1"/>
                </a:solidFill>
                <a:cs typeface="+mn-ea"/>
                <a:sym typeface="+mn-lt"/>
              </a:rPr>
              <a:t>基于FFmpeg的Web音视频处理</a:t>
            </a:r>
            <a:endParaRPr sz="3600" b="1" dirty="0">
              <a:solidFill>
                <a:schemeClr val="accent1"/>
              </a:solidFill>
              <a:cs typeface="+mn-ea"/>
              <a:sym typeface="+mn-lt"/>
            </a:endParaRPr>
          </a:p>
          <a:p>
            <a:pPr marL="0" indent="0" algn="r">
              <a:lnSpc>
                <a:spcPct val="120000"/>
              </a:lnSpc>
              <a:buNone/>
            </a:pPr>
            <a:r>
              <a:rPr sz="3600" b="1" dirty="0">
                <a:solidFill>
                  <a:schemeClr val="accent1"/>
                </a:solidFill>
                <a:cs typeface="+mn-ea"/>
                <a:sym typeface="+mn-lt"/>
              </a:rPr>
              <a:t>系统的设计与实现</a:t>
            </a:r>
            <a:endParaRPr sz="36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8043723" y="4972130"/>
            <a:ext cx="3003067" cy="49149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2000" dirty="0">
                <a:solidFill>
                  <a:schemeClr val="accent1"/>
                </a:solidFill>
                <a:cs typeface="+mn-ea"/>
                <a:sym typeface="+mn-lt"/>
              </a:rPr>
              <a:t>2022/4/20</a:t>
            </a:r>
            <a:endParaRPr lang="en-US" altLang="zh-CN" sz="20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8578215" y="4069080"/>
            <a:ext cx="2559685" cy="543811"/>
            <a:chOff x="5093792" y="3869996"/>
            <a:chExt cx="2656932" cy="831604"/>
          </a:xfrm>
        </p:grpSpPr>
        <p:sp>
          <p:nvSpPr>
            <p:cNvPr id="66" name="文本框 65"/>
            <p:cNvSpPr txBox="1"/>
            <p:nvPr/>
          </p:nvSpPr>
          <p:spPr>
            <a:xfrm>
              <a:off x="5093792" y="3950006"/>
              <a:ext cx="2477135" cy="75159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dist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accent1"/>
                  </a:solidFill>
                  <a:cs typeface="+mn-ea"/>
                  <a:sym typeface="+mn-lt"/>
                </a:rPr>
                <a:t>答辩人 </a:t>
              </a:r>
              <a:r>
                <a:rPr lang="en-US" altLang="zh-CN" sz="2000" dirty="0">
                  <a:solidFill>
                    <a:schemeClr val="accent1"/>
                  </a:solidFill>
                  <a:cs typeface="+mn-ea"/>
                  <a:sym typeface="+mn-lt"/>
                </a:rPr>
                <a:t>: </a:t>
              </a:r>
              <a:r>
                <a:rPr lang="zh-CN" altLang="en-US" sz="2000" dirty="0">
                  <a:solidFill>
                    <a:schemeClr val="accent1"/>
                  </a:solidFill>
                  <a:cs typeface="+mn-ea"/>
                  <a:sym typeface="+mn-lt"/>
                </a:rPr>
                <a:t>缑通旺   </a:t>
              </a:r>
              <a:endParaRPr lang="zh-CN" altLang="en-US" sz="20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6452235" y="3869996"/>
              <a:ext cx="1298489" cy="6508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lnSpc>
                  <a:spcPct val="130000"/>
                </a:lnSpc>
              </a:pPr>
              <a:endParaRPr lang="zh-CN" altLang="en-US" sz="28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8349981" y="4458472"/>
            <a:ext cx="2787553" cy="650875"/>
            <a:chOff x="4873636" y="4449810"/>
            <a:chExt cx="2787553" cy="650875"/>
          </a:xfrm>
        </p:grpSpPr>
        <p:sp>
          <p:nvSpPr>
            <p:cNvPr id="70" name="矩形 69"/>
            <p:cNvSpPr/>
            <p:nvPr/>
          </p:nvSpPr>
          <p:spPr>
            <a:xfrm>
              <a:off x="4873636" y="4498070"/>
              <a:ext cx="2638425" cy="491490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algn="dist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accent1"/>
                  </a:solidFill>
                  <a:cs typeface="+mn-ea"/>
                  <a:sym typeface="+mn-lt"/>
                </a:rPr>
                <a:t>指导老师：孔佑勇 </a:t>
              </a:r>
              <a:endParaRPr lang="zh-CN" altLang="en-US" sz="20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6362700" y="4449810"/>
              <a:ext cx="1298489" cy="6508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lnSpc>
                  <a:spcPct val="130000"/>
                </a:lnSpc>
              </a:pPr>
              <a:endParaRPr lang="zh-CN" altLang="en-US" sz="28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6028868" y="4486807"/>
              <a:ext cx="30988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20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3" name="直接连接符 2"/>
          <p:cNvCxnSpPr/>
          <p:nvPr/>
        </p:nvCxnSpPr>
        <p:spPr>
          <a:xfrm>
            <a:off x="11226555" y="4069080"/>
            <a:ext cx="0" cy="1404000"/>
          </a:xfrm>
          <a:prstGeom prst="line">
            <a:avLst/>
          </a:prstGeom>
          <a:ln w="508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/>
          <a:lstStyle/>
          <a:p>
            <a:r>
              <a:rPr lang="en-US" altLang="zh-CN" sz="3200" dirty="0">
                <a:sym typeface="+mn-lt"/>
              </a:rPr>
              <a:t>3</a:t>
            </a:r>
            <a:r>
              <a:rPr lang="zh-CN" altLang="en-US" sz="3200" dirty="0">
                <a:sym typeface="+mn-lt"/>
              </a:rPr>
              <a:t>、研究内容 </a:t>
            </a:r>
            <a:r>
              <a:rPr lang="zh-CN" altLang="en-US" sz="2000" dirty="0">
                <a:sym typeface="+mn-lt"/>
              </a:rPr>
              <a:t>功能设计</a:t>
            </a:r>
            <a:endParaRPr lang="zh-CN" altLang="en-US" sz="2000" dirty="0">
              <a:sym typeface="+mn-lt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>
                <a:sym typeface="+mn-lt"/>
              </a:rPr>
            </a:fld>
            <a:endParaRPr lang="zh-CN" altLang="en-US">
              <a:sym typeface="+mn-lt"/>
            </a:endParaRPr>
          </a:p>
        </p:txBody>
      </p:sp>
      <p:pic>
        <p:nvPicPr>
          <p:cNvPr id="7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9870" y="2710180"/>
            <a:ext cx="4131945" cy="29730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2298700" y="3126105"/>
            <a:ext cx="28549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400">
                <a:sym typeface="+mn-ea"/>
              </a:rPr>
              <a:t>（</a:t>
            </a:r>
            <a:r>
              <a:rPr lang="en-US" altLang="zh-CN" sz="1400">
                <a:sym typeface="+mn-ea"/>
              </a:rPr>
              <a:t>1</a:t>
            </a:r>
            <a:r>
              <a:rPr lang="zh-CN" sz="1400">
                <a:sym typeface="+mn-ea"/>
              </a:rPr>
              <a:t>）</a:t>
            </a:r>
            <a:r>
              <a:rPr sz="1400">
                <a:sym typeface="+mn-ea"/>
              </a:rPr>
              <a:t>不同格式音视频解码播放</a:t>
            </a:r>
            <a:endParaRPr lang="zh-CN" altLang="en-US" sz="140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383145" y="5683250"/>
            <a:ext cx="28549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400">
                <a:sym typeface="+mn-ea"/>
              </a:rPr>
              <a:t>（</a:t>
            </a:r>
            <a:r>
              <a:rPr lang="en-US" altLang="zh-CN" sz="1400">
                <a:sym typeface="+mn-ea"/>
              </a:rPr>
              <a:t>2</a:t>
            </a:r>
            <a:r>
              <a:rPr lang="zh-CN" sz="1400">
                <a:sym typeface="+mn-ea"/>
              </a:rPr>
              <a:t>）添加</a:t>
            </a:r>
            <a:r>
              <a:rPr sz="1400">
                <a:sym typeface="+mn-ea"/>
              </a:rPr>
              <a:t>音频字幕</a:t>
            </a:r>
            <a:endParaRPr lang="zh-CN" altLang="en-US" sz="1400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91565" y="1059815"/>
            <a:ext cx="96202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系统功能包括音视频解码播放、音视频剪裁合并、音视频格式转换、添加字幕音频等等</a:t>
            </a:r>
            <a:endParaRPr lang="zh-CN" altLang="en-US" sz="1600"/>
          </a:p>
        </p:txBody>
      </p:sp>
      <p:pic>
        <p:nvPicPr>
          <p:cNvPr id="6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807845"/>
            <a:ext cx="6215380" cy="1203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/>
          <a:lstStyle/>
          <a:p>
            <a:r>
              <a:rPr lang="en-US" altLang="zh-CN" sz="3200" dirty="0">
                <a:sym typeface="+mn-lt"/>
              </a:rPr>
              <a:t>3</a:t>
            </a:r>
            <a:r>
              <a:rPr lang="zh-CN" altLang="en-US" sz="3200" dirty="0">
                <a:sym typeface="+mn-lt"/>
              </a:rPr>
              <a:t>、研究内容 </a:t>
            </a:r>
            <a:r>
              <a:rPr lang="zh-CN" altLang="en-US" sz="2000" dirty="0">
                <a:sym typeface="+mn-lt"/>
              </a:rPr>
              <a:t>兼容性模块设计</a:t>
            </a:r>
            <a:endParaRPr lang="zh-CN" altLang="en-US" sz="2000" dirty="0">
              <a:sym typeface="+mn-lt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>
                <a:sym typeface="+mn-lt"/>
              </a:rPr>
            </a:fld>
            <a:endParaRPr lang="zh-CN" altLang="en-US"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91565" y="2083435"/>
            <a:ext cx="4095115" cy="21558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ym typeface="+mn-ea"/>
              </a:rPr>
              <a:t>    系统音视频兼容模块设计，从上到下，分别是协议层、封装格式层、编解码层和数据层，最后是对数据处理的功能层。</a:t>
            </a:r>
            <a:endParaRPr lang="en-US" altLang="zh-CN" sz="1600">
              <a:sym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ym typeface="+mn-ea"/>
              </a:rPr>
              <a:t>    协议层处理不同网络文件协议、格式层解析不同的音视频容器格式、编解码层对不同的音视频流编码进行解码，从而提高Web浏览器中音视频的兼容性。</a:t>
            </a:r>
            <a:r>
              <a:rPr lang="en-US" sz="1600"/>
              <a:t>   </a:t>
            </a:r>
            <a:endParaRPr lang="zh-CN" altLang="en-US" sz="1600"/>
          </a:p>
        </p:txBody>
      </p:sp>
      <p:pic>
        <p:nvPicPr>
          <p:cNvPr id="6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5290" y="884555"/>
            <a:ext cx="4875530" cy="52235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/>
          <a:lstStyle/>
          <a:p>
            <a:r>
              <a:rPr kumimoji="1" lang="en-US" altLang="zh-CN" sz="3200" dirty="0">
                <a:sym typeface="+mn-ea"/>
              </a:rPr>
              <a:t>3</a:t>
            </a:r>
            <a:r>
              <a:rPr kumimoji="1" lang="zh-CN" altLang="en-US" sz="3200" dirty="0">
                <a:sym typeface="+mn-ea"/>
              </a:rPr>
              <a:t>、研究内容 </a:t>
            </a:r>
            <a:r>
              <a:rPr kumimoji="1" lang="zh-CN" altLang="en-US" sz="2000" dirty="0">
                <a:sym typeface="+mn-ea"/>
              </a:rPr>
              <a:t>性能优化模块设计</a:t>
            </a:r>
            <a:endParaRPr kumimoji="1" lang="zh-CN" altLang="en-US" sz="2000" dirty="0"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>
                <a:sym typeface="+mn-lt"/>
              </a:rPr>
            </a:fld>
            <a:endParaRPr lang="zh-CN" altLang="en-US" dirty="0">
              <a:sym typeface="+mn-lt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433830" y="1731645"/>
            <a:ext cx="9491980" cy="3411855"/>
            <a:chOff x="1492571" y="2298293"/>
            <a:chExt cx="9491980" cy="2819068"/>
          </a:xfrm>
        </p:grpSpPr>
        <p:sp>
          <p:nvSpPr>
            <p:cNvPr id="16" name="文本框 15"/>
            <p:cNvSpPr txBox="1"/>
            <p:nvPr/>
          </p:nvSpPr>
          <p:spPr>
            <a:xfrm>
              <a:off x="4978721" y="2298293"/>
              <a:ext cx="2519680" cy="329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0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9" name="íŝļiḓè"/>
            <p:cNvSpPr/>
            <p:nvPr/>
          </p:nvSpPr>
          <p:spPr bwMode="auto">
            <a:xfrm>
              <a:off x="1492571" y="2833901"/>
              <a:ext cx="9491980" cy="2283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45720" rIns="0" bIns="4572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 algn="l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dirty="0">
                  <a:solidFill>
                    <a:srgbClr val="000000"/>
                  </a:solidFill>
                  <a:cs typeface="+mn-ea"/>
                  <a:sym typeface="+mn-lt"/>
                </a:rPr>
                <a:t>   </a:t>
              </a:r>
              <a:endParaRPr lang="en-US" altLang="zh-CN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155846" y="2232260"/>
            <a:ext cx="3528000" cy="3068853"/>
            <a:chOff x="7150422" y="2232260"/>
            <a:chExt cx="3528000" cy="3068853"/>
          </a:xfrm>
        </p:grpSpPr>
        <p:sp>
          <p:nvSpPr>
            <p:cNvPr id="15" name="文本框 14"/>
            <p:cNvSpPr txBox="1"/>
            <p:nvPr/>
          </p:nvSpPr>
          <p:spPr>
            <a:xfrm>
              <a:off x="8308414" y="2232260"/>
              <a:ext cx="3098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endParaRPr lang="en-US" altLang="zh-CN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8" name="íŝļiḓè"/>
            <p:cNvSpPr/>
            <p:nvPr/>
          </p:nvSpPr>
          <p:spPr bwMode="auto">
            <a:xfrm>
              <a:off x="7150422" y="3017554"/>
              <a:ext cx="3528000" cy="22835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45720" rIns="0" bIns="4572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 algn="l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lt"/>
                <a:sym typeface="+mn-lt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19875" y="3017520"/>
            <a:ext cx="4633595" cy="26073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1793240" y="3919220"/>
            <a:ext cx="32569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一个简单的</a:t>
            </a:r>
            <a:r>
              <a:rPr lang="en-US" altLang="zh-CN" sz="1600"/>
              <a:t>C</a:t>
            </a:r>
            <a:r>
              <a:rPr lang="zh-CN" altLang="en-US" sz="1600"/>
              <a:t>程序编译成</a:t>
            </a:r>
            <a:r>
              <a:rPr lang="en-US" altLang="zh-CN" sz="1600"/>
              <a:t>WASM</a:t>
            </a:r>
            <a:endParaRPr lang="en-US" altLang="zh-CN" sz="1600"/>
          </a:p>
        </p:txBody>
      </p:sp>
      <p:sp>
        <p:nvSpPr>
          <p:cNvPr id="9" name="文本框 8"/>
          <p:cNvSpPr txBox="1"/>
          <p:nvPr/>
        </p:nvSpPr>
        <p:spPr>
          <a:xfrm>
            <a:off x="6566535" y="1731645"/>
            <a:ext cx="470662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</a:t>
            </a:r>
            <a:r>
              <a:rPr lang="en-US" altLang="zh-CN" sz="1600"/>
              <a:t>  WASM</a:t>
            </a:r>
            <a:r>
              <a:rPr lang="zh-CN" altLang="en-US" sz="1600"/>
              <a:t>代码在</a:t>
            </a:r>
            <a:r>
              <a:rPr lang="en-US" altLang="zh-CN" sz="1600"/>
              <a:t>Web</a:t>
            </a:r>
            <a:r>
              <a:rPr lang="zh-CN" altLang="en-US" sz="1600"/>
              <a:t>底层有独立的指令集与堆栈虚拟机处理执行。相比较</a:t>
            </a:r>
            <a:r>
              <a:rPr lang="en-US" altLang="zh-CN" sz="1600"/>
              <a:t>JavaScript</a:t>
            </a:r>
            <a:r>
              <a:rPr lang="zh-CN" altLang="en-US" sz="1600"/>
              <a:t>执行速度会提升很多，和</a:t>
            </a:r>
            <a:r>
              <a:rPr lang="en-US" altLang="zh-CN" sz="1600"/>
              <a:t>Native</a:t>
            </a:r>
            <a:r>
              <a:rPr lang="zh-CN" altLang="en-US" sz="1600"/>
              <a:t>的代码执行速度差不多</a:t>
            </a:r>
            <a:r>
              <a:rPr lang="en-US" altLang="zh-CN" sz="1600"/>
              <a:t>，</a:t>
            </a:r>
            <a:r>
              <a:rPr lang="zh-CN" altLang="en-US" sz="1600"/>
              <a:t>非常适合处理音视频这类耗性能操作。</a:t>
            </a:r>
            <a:endParaRPr lang="zh-CN" altLang="en-US" sz="1600"/>
          </a:p>
        </p:txBody>
      </p:sp>
      <p:pic>
        <p:nvPicPr>
          <p:cNvPr id="11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" y="1311910"/>
            <a:ext cx="5469255" cy="24377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/>
          <a:lstStyle/>
          <a:p>
            <a:r>
              <a:rPr kumimoji="1" lang="en-US" altLang="zh-CN" sz="3200" dirty="0">
                <a:sym typeface="+mn-ea"/>
              </a:rPr>
              <a:t>3</a:t>
            </a:r>
            <a:r>
              <a:rPr kumimoji="1" lang="zh-CN" altLang="en-US" sz="3200" dirty="0">
                <a:sym typeface="+mn-ea"/>
              </a:rPr>
              <a:t>、研究内容 </a:t>
            </a:r>
            <a:r>
              <a:rPr kumimoji="1" lang="zh-CN" altLang="en-US" sz="2000" dirty="0">
                <a:sym typeface="+mn-ea"/>
              </a:rPr>
              <a:t>性能优化模块设计</a:t>
            </a:r>
            <a:endParaRPr kumimoji="1" lang="zh-CN" altLang="en-US" sz="2000" dirty="0"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>
                <a:sym typeface="+mn-lt"/>
              </a:rPr>
            </a:fld>
            <a:endParaRPr lang="zh-CN" altLang="en-US" dirty="0">
              <a:sym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411605" y="1326515"/>
            <a:ext cx="9937115" cy="12712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2667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Web Worker</a:t>
            </a:r>
            <a:r>
              <a:rPr lang="zh-CN" altLang="en-US" sz="1600">
                <a:latin typeface="宋体" charset="0"/>
                <a:cs typeface="宋体" charset="0"/>
                <a:sym typeface="+mn-ea"/>
              </a:rPr>
              <a:t>多线程加载性能模块和音视频文件。</a:t>
            </a:r>
            <a:endParaRPr lang="zh-CN" altLang="en-US" sz="1600">
              <a:latin typeface="宋体" charset="0"/>
              <a:cs typeface="宋体" charset="0"/>
              <a:sym typeface="+mn-ea"/>
            </a:endParaRPr>
          </a:p>
          <a:p>
            <a:pPr marL="0" indent="2667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b="0">
                <a:latin typeface="宋体" charset="0"/>
                <a:cs typeface="宋体" charset="0"/>
              </a:rPr>
              <a:t>对本地文件实时读取不需要等待所有文件加载到内存，再将文件数据流流式地通过</a:t>
            </a:r>
            <a:r>
              <a:rPr lang="en-US" altLang="zh-CN" sz="1600" b="0">
                <a:latin typeface="Times New Roman Regular" panose="02020603050405020304" charset="0"/>
                <a:cs typeface="Times New Roman Regular" panose="02020603050405020304" charset="0"/>
              </a:rPr>
              <a:t>JS</a:t>
            </a:r>
            <a:r>
              <a:rPr lang="zh-CN" altLang="en-US" sz="1600" b="0">
                <a:latin typeface="宋体" charset="0"/>
                <a:cs typeface="宋体" charset="0"/>
              </a:rPr>
              <a:t>主线程传递给</a:t>
            </a:r>
            <a:r>
              <a:rPr lang="zh-CN" altLang="en-US" sz="1600" b="0">
                <a:latin typeface="Times New Roman" panose="02020603050405020304" charset="0"/>
                <a:cs typeface="Times New Roman" panose="02020603050405020304" charset="0"/>
              </a:rPr>
              <a:t>音视频处理模块</a:t>
            </a:r>
            <a:r>
              <a:rPr lang="zh-CN" altLang="en-US" sz="1600" b="0">
                <a:latin typeface="宋体" charset="0"/>
                <a:cs typeface="宋体" charset="0"/>
              </a:rPr>
              <a:t>。对于</a:t>
            </a:r>
            <a:r>
              <a:rPr lang="en-US" altLang="zh-CN" sz="1600" b="0">
                <a:latin typeface="Times New Roman Regular" panose="02020603050405020304" charset="0"/>
                <a:cs typeface="Times New Roman Regular" panose="02020603050405020304" charset="0"/>
              </a:rPr>
              <a:t>WASM</a:t>
            </a:r>
            <a:r>
              <a:rPr lang="zh-CN" altLang="en-US" sz="1600" b="0">
                <a:latin typeface="宋体" charset="0"/>
                <a:cs typeface="宋体" charset="0"/>
              </a:rPr>
              <a:t>模块文件的加载，等初始化时刻通过</a:t>
            </a:r>
            <a:r>
              <a:rPr lang="en-US" altLang="zh-CN" sz="1600" b="0">
                <a:latin typeface="Times New Roman Regular" panose="02020603050405020304" charset="0"/>
                <a:cs typeface="Times New Roman Regular" panose="02020603050405020304" charset="0"/>
              </a:rPr>
              <a:t>ArrayBuffer</a:t>
            </a:r>
            <a:r>
              <a:rPr lang="zh-CN" altLang="en-US" sz="1600" b="0">
                <a:latin typeface="宋体" charset="0"/>
                <a:cs typeface="宋体" charset="0"/>
              </a:rPr>
              <a:t>对</a:t>
            </a:r>
            <a:r>
              <a:rPr lang="en-US" altLang="zh-CN" sz="1600" b="0">
                <a:latin typeface="宋体" charset="0"/>
                <a:cs typeface="宋体" charset="0"/>
              </a:rPr>
              <a:t>B</a:t>
            </a:r>
            <a:r>
              <a:rPr lang="en-US" altLang="zh-CN" sz="1600" b="0">
                <a:latin typeface="Times New Roman Regular" panose="02020603050405020304" charset="0"/>
                <a:cs typeface="Times New Roman Regular" panose="02020603050405020304" charset="0"/>
              </a:rPr>
              <a:t>ase64</a:t>
            </a:r>
            <a:r>
              <a:rPr lang="zh-CN" altLang="en-US" sz="1600" b="0">
                <a:latin typeface="宋体" charset="0"/>
                <a:cs typeface="宋体" charset="0"/>
              </a:rPr>
              <a:t>编码的编码模块进行解码解析并加载到内存。</a:t>
            </a:r>
            <a:endParaRPr lang="zh-CN" altLang="en-US" sz="1600" b="0">
              <a:latin typeface="宋体" charset="0"/>
              <a:cs typeface="宋体" charset="0"/>
            </a:endParaRPr>
          </a:p>
        </p:txBody>
      </p:sp>
      <p:pic>
        <p:nvPicPr>
          <p:cNvPr id="4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07690" y="2597785"/>
            <a:ext cx="5976620" cy="30016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: 圆角 33"/>
          <p:cNvSpPr/>
          <p:nvPr/>
        </p:nvSpPr>
        <p:spPr>
          <a:xfrm>
            <a:off x="851535" y="1345565"/>
            <a:ext cx="10638790" cy="4366260"/>
          </a:xfrm>
          <a:prstGeom prst="roundRect">
            <a:avLst>
              <a:gd name="adj" fmla="val 4468"/>
            </a:avLst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/>
          <a:lstStyle/>
          <a:p>
            <a:r>
              <a:rPr kumimoji="1" lang="en-US" altLang="zh-CN" sz="3200" dirty="0">
                <a:sym typeface="+mn-ea"/>
              </a:rPr>
              <a:t>3</a:t>
            </a:r>
            <a:r>
              <a:rPr kumimoji="1" lang="zh-CN" altLang="en-US" sz="3200" dirty="0">
                <a:sym typeface="+mn-ea"/>
              </a:rPr>
              <a:t>、研究内容 </a:t>
            </a:r>
            <a:r>
              <a:rPr kumimoji="1" lang="zh-CN" altLang="en-US" sz="2000" dirty="0">
                <a:sym typeface="+mn-ea"/>
              </a:rPr>
              <a:t>性能优化模块设计</a:t>
            </a:r>
            <a:endParaRPr kumimoji="1" lang="zh-CN" altLang="en-US" sz="2000" dirty="0"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>
                <a:sym typeface="+mn-lt"/>
              </a:rPr>
            </a:fld>
            <a:endParaRPr lang="zh-CN" altLang="en-US" dirty="0">
              <a:sym typeface="+mn-lt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424940" y="1722755"/>
            <a:ext cx="9491980" cy="3411855"/>
            <a:chOff x="1492571" y="2298293"/>
            <a:chExt cx="9491980" cy="2819068"/>
          </a:xfrm>
        </p:grpSpPr>
        <p:sp>
          <p:nvSpPr>
            <p:cNvPr id="16" name="文本框 15"/>
            <p:cNvSpPr txBox="1"/>
            <p:nvPr/>
          </p:nvSpPr>
          <p:spPr>
            <a:xfrm>
              <a:off x="4978721" y="2298293"/>
              <a:ext cx="2519680" cy="329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0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9" name="íŝļiḓè"/>
            <p:cNvSpPr/>
            <p:nvPr/>
          </p:nvSpPr>
          <p:spPr bwMode="auto">
            <a:xfrm>
              <a:off x="1492571" y="2833901"/>
              <a:ext cx="9491980" cy="2283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45720" rIns="0" bIns="4572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 algn="l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dirty="0">
                  <a:solidFill>
                    <a:srgbClr val="000000"/>
                  </a:solidFill>
                  <a:cs typeface="+mn-ea"/>
                  <a:sym typeface="+mn-lt"/>
                </a:rPr>
                <a:t>   </a:t>
              </a:r>
              <a:endParaRPr lang="en-US" altLang="zh-CN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155846" y="2232260"/>
            <a:ext cx="3528000" cy="3068853"/>
            <a:chOff x="7150422" y="2232260"/>
            <a:chExt cx="3528000" cy="3068853"/>
          </a:xfrm>
        </p:grpSpPr>
        <p:sp>
          <p:nvSpPr>
            <p:cNvPr id="15" name="文本框 14"/>
            <p:cNvSpPr txBox="1"/>
            <p:nvPr/>
          </p:nvSpPr>
          <p:spPr>
            <a:xfrm>
              <a:off x="8308414" y="2232260"/>
              <a:ext cx="3098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endParaRPr lang="en-US" altLang="zh-CN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8" name="íŝļiḓè"/>
            <p:cNvSpPr/>
            <p:nvPr/>
          </p:nvSpPr>
          <p:spPr bwMode="auto">
            <a:xfrm>
              <a:off x="7150422" y="3017554"/>
              <a:ext cx="3528000" cy="22835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45720" rIns="0" bIns="4572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 algn="l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lt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417320" y="1722755"/>
            <a:ext cx="9356725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/>
              <a:t>最终设计编译</a:t>
            </a:r>
            <a:r>
              <a:rPr lang="en-US" altLang="zh-CN" sz="1600"/>
              <a:t>FFmpeg</a:t>
            </a:r>
            <a:r>
              <a:rPr lang="zh-CN" altLang="en-US" sz="1600"/>
              <a:t>和二次开发的音视频处理程序并加载编译后的音视频</a:t>
            </a:r>
            <a:r>
              <a:rPr lang="en-US" altLang="zh-CN" sz="1600"/>
              <a:t>WASM</a:t>
            </a:r>
            <a:r>
              <a:rPr lang="zh-CN" altLang="en-US" sz="1600"/>
              <a:t>模块</a:t>
            </a:r>
            <a:endParaRPr lang="zh-CN" altLang="en-US" sz="1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7815" y="2232025"/>
            <a:ext cx="6515100" cy="28003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313930" y="3129915"/>
            <a:ext cx="25196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arrayBuffer  &lt;-  base64</a:t>
            </a:r>
            <a:endParaRPr lang="en-US" altLang="zh-CN"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/>
          <a:lstStyle/>
          <a:p>
            <a:r>
              <a:rPr lang="en-US" altLang="zh-CN" sz="3200" dirty="0">
                <a:sym typeface="+mn-lt"/>
              </a:rPr>
              <a:t>3</a:t>
            </a:r>
            <a:r>
              <a:rPr lang="zh-CN" altLang="en-US" sz="3200" dirty="0">
                <a:sym typeface="+mn-lt"/>
              </a:rPr>
              <a:t>、研究内容 </a:t>
            </a:r>
            <a:r>
              <a:rPr lang="zh-CN" altLang="en-US" sz="2000" dirty="0">
                <a:sym typeface="+mn-lt"/>
              </a:rPr>
              <a:t>系统测试</a:t>
            </a:r>
            <a:endParaRPr lang="zh-CN" altLang="en-US" sz="2000" dirty="0">
              <a:sym typeface="+mn-lt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>
                <a:sym typeface="+mn-lt"/>
              </a:rPr>
            </a:fld>
            <a:endParaRPr lang="zh-CN" altLang="en-US"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91565" y="1264920"/>
            <a:ext cx="9859010" cy="45675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>
                <a:sym typeface="+mn-ea"/>
              </a:rPr>
              <a:t>功能性测试：</a:t>
            </a:r>
            <a:endParaRPr lang="en-US" altLang="zh-CN" sz="1600">
              <a:sym typeface="+mn-ea"/>
            </a:endParaRP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ym typeface="+mn-ea"/>
              </a:rPr>
              <a:t>1</a:t>
            </a:r>
            <a:r>
              <a:rPr lang="zh-CN" altLang="en-US" sz="1600">
                <a:sym typeface="+mn-ea"/>
              </a:rPr>
              <a:t>、</a:t>
            </a:r>
            <a:r>
              <a:rPr lang="zh-CN" sz="1600">
                <a:sym typeface="+mn-ea"/>
              </a:rPr>
              <a:t>黑盒测试：</a:t>
            </a:r>
            <a:endParaRPr lang="zh-CN" sz="1600">
              <a:sym typeface="+mn-ea"/>
            </a:endParaRP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600">
                <a:sym typeface="+mn-ea"/>
              </a:rPr>
              <a:t>    </a:t>
            </a:r>
            <a:r>
              <a:rPr sz="1600">
                <a:sym typeface="+mn-ea"/>
              </a:rPr>
              <a:t>针对多种格式、编码的音视频</a:t>
            </a:r>
            <a:r>
              <a:rPr lang="zh-CN" sz="1600">
                <a:sym typeface="+mn-ea"/>
              </a:rPr>
              <a:t>处理功能</a:t>
            </a:r>
            <a:r>
              <a:rPr sz="1600">
                <a:sym typeface="+mn-ea"/>
              </a:rPr>
              <a:t>，系统在多个浏览器上表现是否正常。</a:t>
            </a:r>
            <a:endParaRPr sz="1600">
              <a:sym typeface="+mn-ea"/>
            </a:endParaRP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600" b="1">
                <a:sym typeface="+mn-ea"/>
              </a:rPr>
              <a:t>非功能性测试：</a:t>
            </a:r>
            <a:endParaRPr sz="1600">
              <a:sym typeface="+mn-ea"/>
            </a:endParaRP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ym typeface="+mn-ea"/>
              </a:rPr>
              <a:t>1</a:t>
            </a:r>
            <a:r>
              <a:rPr lang="zh-CN" altLang="en-US" sz="1600">
                <a:sym typeface="+mn-ea"/>
              </a:rPr>
              <a:t>、</a:t>
            </a:r>
            <a:r>
              <a:rPr lang="zh-CN" sz="1600">
                <a:sym typeface="+mn-ea"/>
              </a:rPr>
              <a:t>性能测试：</a:t>
            </a:r>
            <a:endParaRPr lang="zh-CN" sz="1600">
              <a:sym typeface="+mn-ea"/>
            </a:endParaRP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600">
                <a:sym typeface="+mn-ea"/>
              </a:rPr>
              <a:t>    利用浏览器开发者工具可以测试当前页面的内存、</a:t>
            </a:r>
            <a:r>
              <a:rPr lang="en-US" altLang="zh-CN" sz="1600">
                <a:sym typeface="+mn-ea"/>
              </a:rPr>
              <a:t>CPU</a:t>
            </a:r>
            <a:r>
              <a:rPr lang="zh-CN" altLang="en-US" sz="1600">
                <a:sym typeface="+mn-ea"/>
              </a:rPr>
              <a:t>使用情况以及处理时间。</a:t>
            </a:r>
            <a:endParaRPr lang="zh-CN" sz="1600">
              <a:sym typeface="+mn-ea"/>
            </a:endParaRP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sz="1600">
                <a:sym typeface="+mn-ea"/>
              </a:rPr>
              <a:t>    本系统对音视频的编码、处理是否符合正常Web应用的刷新率、内存</a:t>
            </a:r>
            <a:r>
              <a:rPr lang="zh-CN" sz="1600">
                <a:sym typeface="+mn-ea"/>
              </a:rPr>
              <a:t>消耗、</a:t>
            </a:r>
            <a:r>
              <a:rPr lang="en-US" altLang="zh-CN" sz="1600">
                <a:sym typeface="+mn-ea"/>
              </a:rPr>
              <a:t>CPU</a:t>
            </a:r>
            <a:r>
              <a:rPr lang="zh-CN" altLang="en-US" sz="1600">
                <a:sym typeface="+mn-ea"/>
              </a:rPr>
              <a:t>使用率，同时对比有无音视频编译模块的处理时间变化</a:t>
            </a:r>
            <a:r>
              <a:rPr sz="1600">
                <a:sym typeface="+mn-ea"/>
              </a:rPr>
              <a:t>。</a:t>
            </a:r>
            <a:endParaRPr sz="1600">
              <a:sym typeface="+mn-ea"/>
            </a:endParaRP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ym typeface="+mn-ea"/>
              </a:rPr>
              <a:t>2</a:t>
            </a:r>
            <a:r>
              <a:rPr lang="zh-CN" altLang="en-US" sz="1600">
                <a:sym typeface="+mn-ea"/>
              </a:rPr>
              <a:t>、音频质量测试：</a:t>
            </a:r>
            <a:endParaRPr lang="zh-CN" altLang="en-US" sz="1600">
              <a:sym typeface="+mn-ea"/>
            </a:endParaRP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ym typeface="+mn-ea"/>
              </a:rPr>
              <a:t>    采用</a:t>
            </a:r>
            <a:r>
              <a:rPr lang="en-US" altLang="zh-CN" sz="1600">
                <a:sym typeface="+mn-ea"/>
              </a:rPr>
              <a:t>PESQ</a:t>
            </a:r>
            <a:r>
              <a:rPr lang="zh-CN" altLang="en-US" sz="1600">
                <a:sym typeface="+mn-ea"/>
              </a:rPr>
              <a:t>方法的音频质量测试，将处理前后音频作为一组带比较信号作为输入，输出分数越高质量越好。</a:t>
            </a:r>
            <a:endParaRPr lang="zh-CN" altLang="en-US" sz="1600">
              <a:sym typeface="+mn-ea"/>
            </a:endParaRP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ym typeface="+mn-ea"/>
              </a:rPr>
              <a:t>3</a:t>
            </a:r>
            <a:r>
              <a:rPr lang="zh-CN" altLang="en-US" sz="1600">
                <a:sym typeface="+mn-ea"/>
              </a:rPr>
              <a:t>、</a:t>
            </a:r>
            <a:r>
              <a:rPr lang="zh-CN" sz="1600">
                <a:sym typeface="+mn-ea"/>
              </a:rPr>
              <a:t>视频图像质量测试：</a:t>
            </a:r>
            <a:endParaRPr lang="zh-CN" sz="1600">
              <a:sym typeface="+mn-ea"/>
            </a:endParaRP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600">
                <a:sym typeface="+mn-ea"/>
              </a:rPr>
              <a:t>    </a:t>
            </a:r>
            <a:r>
              <a:rPr sz="1600">
                <a:sym typeface="+mn-ea"/>
              </a:rPr>
              <a:t>PSNR（峰值信噪比）：用于衡量两</a:t>
            </a:r>
            <a:r>
              <a:rPr kumimoji="1" sz="1600" dirty="0">
                <a:sym typeface="+mn-ea"/>
              </a:rPr>
              <a:t>幅</a:t>
            </a:r>
            <a:r>
              <a:rPr sz="1600">
                <a:sym typeface="+mn-ea"/>
              </a:rPr>
              <a:t>图像之间差异</a:t>
            </a:r>
            <a:r>
              <a:rPr lang="zh-CN" sz="1600">
                <a:sym typeface="+mn-ea"/>
              </a:rPr>
              <a:t>，</a:t>
            </a:r>
            <a:r>
              <a:rPr sz="1600">
                <a:sym typeface="+mn-ea"/>
              </a:rPr>
              <a:t>值越大，视频</a:t>
            </a:r>
            <a:r>
              <a:rPr lang="zh-CN" sz="1600">
                <a:sym typeface="+mn-ea"/>
              </a:rPr>
              <a:t>图像</a:t>
            </a:r>
            <a:r>
              <a:rPr sz="1600">
                <a:sym typeface="+mn-ea"/>
              </a:rPr>
              <a:t>质量越好。</a:t>
            </a:r>
            <a:endParaRPr sz="1600">
              <a:sym typeface="+mn-ea"/>
            </a:endParaRP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sz="1600">
                <a:sym typeface="+mn-ea"/>
              </a:rPr>
              <a:t>    SSIM（结构相似性）：用于</a:t>
            </a:r>
            <a:r>
              <a:rPr kumimoji="1" sz="1600" dirty="0">
                <a:sym typeface="+mn-ea"/>
              </a:rPr>
              <a:t>衡量两幅图像相似度的指标</a:t>
            </a:r>
            <a:r>
              <a:rPr kumimoji="1" lang="zh-CN" altLang="zh-CN" sz="1600" dirty="0">
                <a:sym typeface="+mn-ea"/>
              </a:rPr>
              <a:t>，</a:t>
            </a:r>
            <a:r>
              <a:rPr sz="1600">
                <a:sym typeface="+mn-ea"/>
              </a:rPr>
              <a:t>值越大，</a:t>
            </a:r>
            <a:r>
              <a:rPr lang="zh-CN" sz="1600">
                <a:sym typeface="+mn-ea"/>
              </a:rPr>
              <a:t>视频图像质量相似度越高</a:t>
            </a:r>
            <a:r>
              <a:rPr sz="1600">
                <a:sym typeface="+mn-ea"/>
              </a:rPr>
              <a:t>。</a:t>
            </a:r>
            <a:endParaRPr lang="zh-CN" altLang="en-US"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/>
          <a:lstStyle/>
          <a:p>
            <a:r>
              <a:rPr lang="en-US" altLang="zh-CN" sz="3200" dirty="0">
                <a:sym typeface="+mn-lt"/>
              </a:rPr>
              <a:t>4</a:t>
            </a:r>
            <a:r>
              <a:rPr lang="zh-CN" altLang="en-US" sz="3200" dirty="0">
                <a:sym typeface="+mn-lt"/>
              </a:rPr>
              <a:t>、实施方案</a:t>
            </a:r>
            <a:endParaRPr lang="zh-CN" altLang="en-US" sz="2000" dirty="0">
              <a:sym typeface="+mn-lt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>
                <a:sym typeface="+mn-lt"/>
              </a:rPr>
            </a:fld>
            <a:endParaRPr lang="zh-CN" altLang="en-US"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33600" y="4237990"/>
            <a:ext cx="3591560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/>
              <a:t>    </a:t>
            </a:r>
            <a:r>
              <a:rPr lang="zh-CN" altLang="en-US" sz="1600"/>
              <a:t>基于</a:t>
            </a:r>
            <a:r>
              <a:rPr lang="en-US" altLang="zh-CN" sz="1600"/>
              <a:t>FFmpeg</a:t>
            </a:r>
            <a:r>
              <a:rPr lang="zh-CN" altLang="en-US" sz="1600"/>
              <a:t>实现兼容性的音视频处理功能模块</a:t>
            </a:r>
            <a:endParaRPr lang="zh-CN" altLang="en-US" sz="1600"/>
          </a:p>
        </p:txBody>
      </p:sp>
      <p:pic>
        <p:nvPicPr>
          <p:cNvPr id="16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1565" y="2755265"/>
            <a:ext cx="10140950" cy="10820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4855210" y="1555115"/>
            <a:ext cx="4297045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/>
              <a:t>    </a:t>
            </a:r>
            <a:r>
              <a:rPr lang="zh-CN" altLang="en-US" sz="1600"/>
              <a:t>搭建编译环境，并定制化将音视频处理程序编译为高性能模块。</a:t>
            </a:r>
            <a:endParaRPr lang="zh-CN" altLang="en-US" sz="1600"/>
          </a:p>
        </p:txBody>
      </p:sp>
      <p:sp>
        <p:nvSpPr>
          <p:cNvPr id="6" name="文本框 5"/>
          <p:cNvSpPr txBox="1"/>
          <p:nvPr/>
        </p:nvSpPr>
        <p:spPr>
          <a:xfrm>
            <a:off x="6915785" y="4309110"/>
            <a:ext cx="4574540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/>
              <a:t>    </a:t>
            </a:r>
            <a:r>
              <a:rPr lang="zh-CN" altLang="en-US" sz="1600"/>
              <a:t>通过</a:t>
            </a:r>
            <a:r>
              <a:rPr lang="en-US" altLang="zh-CN" sz="1600"/>
              <a:t>Web Worker</a:t>
            </a:r>
            <a:r>
              <a:rPr lang="zh-CN" altLang="en-US" sz="1600"/>
              <a:t>多线程去加载文件，并通过消息机制实现与</a:t>
            </a:r>
            <a:r>
              <a:rPr lang="en-US" altLang="zh-CN" sz="1600"/>
              <a:t>Web</a:t>
            </a:r>
            <a:r>
              <a:rPr lang="zh-CN" altLang="en-US" sz="1600"/>
              <a:t>浏览器同步调用。</a:t>
            </a:r>
            <a:endParaRPr lang="zh-CN" altLang="en-US" sz="1600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6871335" y="2125345"/>
            <a:ext cx="296545" cy="485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3794760" y="3935095"/>
            <a:ext cx="269240" cy="370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9063990" y="3919855"/>
            <a:ext cx="278765" cy="433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/>
          <a:lstStyle/>
          <a:p>
            <a:r>
              <a:rPr lang="en-US" altLang="zh-CN" sz="3200" dirty="0">
                <a:sym typeface="+mn-lt"/>
              </a:rPr>
              <a:t>5</a:t>
            </a:r>
            <a:r>
              <a:rPr lang="zh-CN" altLang="en-US" sz="3200" dirty="0">
                <a:sym typeface="+mn-lt"/>
              </a:rPr>
              <a:t>、可行性分析</a:t>
            </a:r>
            <a:endParaRPr lang="zh-CN" altLang="en-US" sz="2000" dirty="0">
              <a:sym typeface="+mn-lt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>
                <a:sym typeface="+mn-lt"/>
              </a:rPr>
            </a:fld>
            <a:endParaRPr lang="zh-CN" altLang="en-US"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91565" y="2132330"/>
            <a:ext cx="9624695" cy="15659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600"/>
              <a:t>（</a:t>
            </a:r>
            <a:r>
              <a:rPr lang="en-US" altLang="zh-CN" sz="1600"/>
              <a:t>1</a:t>
            </a:r>
            <a:r>
              <a:rPr lang="zh-CN" sz="1600"/>
              <a:t>）通过实验文献等证明</a:t>
            </a:r>
            <a:r>
              <a:rPr sz="1600">
                <a:sym typeface="+mn-ea"/>
              </a:rPr>
              <a:t>迁移WASM编码到一些CPU计算密集型任务处理的代码库的可行性和可操作性</a:t>
            </a:r>
            <a:r>
              <a:rPr lang="zh-CN" sz="1600">
                <a:sym typeface="+mn-ea"/>
              </a:rPr>
              <a:t>。</a:t>
            </a:r>
            <a:endParaRPr lang="zh-CN" sz="1600">
              <a:sym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sz="1600">
              <a:sym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600">
                <a:sym typeface="+mn-ea"/>
              </a:rPr>
              <a:t>（</a:t>
            </a:r>
            <a:r>
              <a:rPr lang="en-US" altLang="zh-CN" sz="1600">
                <a:sym typeface="+mn-ea"/>
              </a:rPr>
              <a:t>2</a:t>
            </a:r>
            <a:r>
              <a:rPr lang="zh-CN" sz="1600">
                <a:sym typeface="+mn-ea"/>
              </a:rPr>
              <a:t>）系统预期实现有严格的测试标准衡量。</a:t>
            </a:r>
            <a:endParaRPr lang="zh-CN" sz="1600">
              <a:sym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sz="1600">
              <a:sym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600">
                <a:sym typeface="+mn-ea"/>
              </a:rPr>
              <a:t>（</a:t>
            </a:r>
            <a:r>
              <a:rPr lang="en-US" altLang="zh-CN" sz="1600">
                <a:sym typeface="+mn-ea"/>
              </a:rPr>
              <a:t>3</a:t>
            </a:r>
            <a:r>
              <a:rPr lang="zh-CN" sz="1600">
                <a:sym typeface="+mn-ea"/>
              </a:rPr>
              <a:t>）</a:t>
            </a:r>
            <a:r>
              <a:rPr sz="1600"/>
              <a:t>个人在企业实践过程中，积累了</a:t>
            </a:r>
            <a:r>
              <a:rPr lang="en-US" sz="1600"/>
              <a:t>Web</a:t>
            </a:r>
            <a:r>
              <a:rPr sz="1600"/>
              <a:t>系统开发中用到的React、Node</a:t>
            </a:r>
            <a:r>
              <a:rPr lang="zh-CN" sz="1600"/>
              <a:t>、音视频</a:t>
            </a:r>
            <a:r>
              <a:rPr sz="1600"/>
              <a:t>技术框架的实战经验。</a:t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4270" y="237834"/>
            <a:ext cx="8168208" cy="790865"/>
          </a:xfrm>
        </p:spPr>
        <p:txBody>
          <a:bodyPr/>
          <a:lstStyle/>
          <a:p>
            <a:r>
              <a:rPr lang="en-US" altLang="zh-CN" sz="3200" dirty="0">
                <a:sym typeface="+mn-lt"/>
              </a:rPr>
              <a:t>5</a:t>
            </a:r>
            <a:r>
              <a:rPr lang="zh-CN" altLang="en-US" sz="3200" dirty="0">
                <a:sym typeface="+mn-lt"/>
              </a:rPr>
              <a:t>、课题进度安排</a:t>
            </a:r>
            <a:endParaRPr lang="zh-CN" altLang="en-US" sz="3200" dirty="0">
              <a:sym typeface="+mn-lt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>
                <a:sym typeface="+mn-lt"/>
              </a:rPr>
            </a:fld>
            <a:endParaRPr lang="zh-CN" altLang="en-US" dirty="0">
              <a:sym typeface="+mn-lt"/>
            </a:endParaRPr>
          </a:p>
        </p:txBody>
      </p:sp>
      <p:sp>
        <p:nvSpPr>
          <p:cNvPr id="15" name="iš1ídé"/>
          <p:cNvSpPr/>
          <p:nvPr/>
        </p:nvSpPr>
        <p:spPr bwMode="auto">
          <a:xfrm>
            <a:off x="1699260" y="1518285"/>
            <a:ext cx="8366125" cy="727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45720" rIns="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en-US" altLang="zh-CN" sz="2000" dirty="0">
                <a:cs typeface="+mn-ea"/>
                <a:sym typeface="+mn-lt"/>
              </a:rPr>
              <a:t>2022.3</a:t>
            </a:r>
            <a:r>
              <a:rPr lang="zh-CN" altLang="en-US" sz="2000" dirty="0">
                <a:cs typeface="+mn-ea"/>
                <a:sym typeface="+mn-lt"/>
              </a:rPr>
              <a:t>～</a:t>
            </a:r>
            <a:r>
              <a:rPr lang="en-US" altLang="zh-CN" sz="2000" dirty="0">
                <a:cs typeface="+mn-ea"/>
                <a:sym typeface="+mn-lt"/>
              </a:rPr>
              <a:t>2022.4 </a:t>
            </a:r>
            <a:r>
              <a:rPr lang="zh-CN" altLang="en-US" sz="2000" dirty="0">
                <a:cs typeface="+mn-ea"/>
                <a:sym typeface="+mn-lt"/>
              </a:rPr>
              <a:t>搜集音视频文献资料，搭建编译环境并初步编译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29" name="矩形 28"/>
          <p:cNvSpPr>
            <a:spLocks noChangeAspect="1"/>
          </p:cNvSpPr>
          <p:nvPr/>
        </p:nvSpPr>
        <p:spPr>
          <a:xfrm>
            <a:off x="970640" y="4468890"/>
            <a:ext cx="540000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íṣ1íḋê"/>
          <p:cNvSpPr>
            <a:spLocks noChangeAspect="1"/>
          </p:cNvSpPr>
          <p:nvPr/>
        </p:nvSpPr>
        <p:spPr>
          <a:xfrm>
            <a:off x="1061603" y="4576890"/>
            <a:ext cx="358075" cy="324000"/>
          </a:xfrm>
          <a:custGeom>
            <a:avLst/>
            <a:gdLst>
              <a:gd name="connsiteX0" fmla="*/ 407586 w 606580"/>
              <a:gd name="connsiteY0" fmla="*/ 252695 h 548858"/>
              <a:gd name="connsiteX1" fmla="*/ 502285 w 606580"/>
              <a:gd name="connsiteY1" fmla="*/ 252695 h 548858"/>
              <a:gd name="connsiteX2" fmla="*/ 502285 w 606580"/>
              <a:gd name="connsiteY2" fmla="*/ 346759 h 548858"/>
              <a:gd name="connsiteX3" fmla="*/ 407586 w 606580"/>
              <a:gd name="connsiteY3" fmla="*/ 346759 h 548858"/>
              <a:gd name="connsiteX4" fmla="*/ 104296 w 606580"/>
              <a:gd name="connsiteY4" fmla="*/ 205698 h 548858"/>
              <a:gd name="connsiteX5" fmla="*/ 199065 w 606580"/>
              <a:gd name="connsiteY5" fmla="*/ 205698 h 548858"/>
              <a:gd name="connsiteX6" fmla="*/ 199065 w 606580"/>
              <a:gd name="connsiteY6" fmla="*/ 346758 h 548858"/>
              <a:gd name="connsiteX7" fmla="*/ 104296 w 606580"/>
              <a:gd name="connsiteY7" fmla="*/ 346758 h 548858"/>
              <a:gd name="connsiteX8" fmla="*/ 255870 w 606580"/>
              <a:gd name="connsiteY8" fmla="*/ 96040 h 548858"/>
              <a:gd name="connsiteX9" fmla="*/ 350710 w 606580"/>
              <a:gd name="connsiteY9" fmla="*/ 96040 h 548858"/>
              <a:gd name="connsiteX10" fmla="*/ 350710 w 606580"/>
              <a:gd name="connsiteY10" fmla="*/ 346759 h 548858"/>
              <a:gd name="connsiteX11" fmla="*/ 255870 w 606580"/>
              <a:gd name="connsiteY11" fmla="*/ 346759 h 548858"/>
              <a:gd name="connsiteX12" fmla="*/ 37882 w 606580"/>
              <a:gd name="connsiteY12" fmla="*/ 37913 h 548858"/>
              <a:gd name="connsiteX13" fmla="*/ 37882 w 606580"/>
              <a:gd name="connsiteY13" fmla="*/ 405363 h 548858"/>
              <a:gd name="connsiteX14" fmla="*/ 568698 w 606580"/>
              <a:gd name="connsiteY14" fmla="*/ 405363 h 548858"/>
              <a:gd name="connsiteX15" fmla="*/ 568698 w 606580"/>
              <a:gd name="connsiteY15" fmla="*/ 37913 h 548858"/>
              <a:gd name="connsiteX16" fmla="*/ 18941 w 606580"/>
              <a:gd name="connsiteY16" fmla="*/ 0 h 548858"/>
              <a:gd name="connsiteX17" fmla="*/ 587639 w 606580"/>
              <a:gd name="connsiteY17" fmla="*/ 0 h 548858"/>
              <a:gd name="connsiteX18" fmla="*/ 606580 w 606580"/>
              <a:gd name="connsiteY18" fmla="*/ 18910 h 548858"/>
              <a:gd name="connsiteX19" fmla="*/ 606580 w 606580"/>
              <a:gd name="connsiteY19" fmla="*/ 424274 h 548858"/>
              <a:gd name="connsiteX20" fmla="*/ 587639 w 606580"/>
              <a:gd name="connsiteY20" fmla="*/ 443184 h 548858"/>
              <a:gd name="connsiteX21" fmla="*/ 322278 w 606580"/>
              <a:gd name="connsiteY21" fmla="*/ 443184 h 548858"/>
              <a:gd name="connsiteX22" fmla="*/ 322278 w 606580"/>
              <a:gd name="connsiteY22" fmla="*/ 511038 h 548858"/>
              <a:gd name="connsiteX23" fmla="*/ 450223 w 606580"/>
              <a:gd name="connsiteY23" fmla="*/ 511038 h 548858"/>
              <a:gd name="connsiteX24" fmla="*/ 450223 w 606580"/>
              <a:gd name="connsiteY24" fmla="*/ 548858 h 548858"/>
              <a:gd name="connsiteX25" fmla="*/ 156357 w 606580"/>
              <a:gd name="connsiteY25" fmla="*/ 548858 h 548858"/>
              <a:gd name="connsiteX26" fmla="*/ 156357 w 606580"/>
              <a:gd name="connsiteY26" fmla="*/ 511038 h 548858"/>
              <a:gd name="connsiteX27" fmla="*/ 284302 w 606580"/>
              <a:gd name="connsiteY27" fmla="*/ 511038 h 548858"/>
              <a:gd name="connsiteX28" fmla="*/ 284302 w 606580"/>
              <a:gd name="connsiteY28" fmla="*/ 443184 h 548858"/>
              <a:gd name="connsiteX29" fmla="*/ 18941 w 606580"/>
              <a:gd name="connsiteY29" fmla="*/ 443184 h 548858"/>
              <a:gd name="connsiteX30" fmla="*/ 0 w 606580"/>
              <a:gd name="connsiteY30" fmla="*/ 424274 h 548858"/>
              <a:gd name="connsiteX31" fmla="*/ 0 w 606580"/>
              <a:gd name="connsiteY31" fmla="*/ 18910 h 548858"/>
              <a:gd name="connsiteX32" fmla="*/ 18941 w 606580"/>
              <a:gd name="connsiteY32" fmla="*/ 0 h 548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06580" h="548858">
                <a:moveTo>
                  <a:pt x="407586" y="252695"/>
                </a:moveTo>
                <a:lnTo>
                  <a:pt x="502285" y="252695"/>
                </a:lnTo>
                <a:lnTo>
                  <a:pt x="502285" y="346759"/>
                </a:lnTo>
                <a:lnTo>
                  <a:pt x="407586" y="346759"/>
                </a:lnTo>
                <a:close/>
                <a:moveTo>
                  <a:pt x="104296" y="205698"/>
                </a:moveTo>
                <a:lnTo>
                  <a:pt x="199065" y="205698"/>
                </a:lnTo>
                <a:lnTo>
                  <a:pt x="199065" y="346758"/>
                </a:lnTo>
                <a:lnTo>
                  <a:pt x="104296" y="346758"/>
                </a:lnTo>
                <a:close/>
                <a:moveTo>
                  <a:pt x="255870" y="96040"/>
                </a:moveTo>
                <a:lnTo>
                  <a:pt x="350710" y="96040"/>
                </a:lnTo>
                <a:lnTo>
                  <a:pt x="350710" y="346759"/>
                </a:lnTo>
                <a:lnTo>
                  <a:pt x="255870" y="346759"/>
                </a:lnTo>
                <a:close/>
                <a:moveTo>
                  <a:pt x="37882" y="37913"/>
                </a:moveTo>
                <a:lnTo>
                  <a:pt x="37882" y="405363"/>
                </a:lnTo>
                <a:lnTo>
                  <a:pt x="568698" y="405363"/>
                </a:lnTo>
                <a:lnTo>
                  <a:pt x="568698" y="37913"/>
                </a:lnTo>
                <a:close/>
                <a:moveTo>
                  <a:pt x="18941" y="0"/>
                </a:moveTo>
                <a:lnTo>
                  <a:pt x="587639" y="0"/>
                </a:lnTo>
                <a:cubicBezTo>
                  <a:pt x="598038" y="0"/>
                  <a:pt x="606580" y="8528"/>
                  <a:pt x="606580" y="18910"/>
                </a:cubicBezTo>
                <a:lnTo>
                  <a:pt x="606580" y="424274"/>
                </a:lnTo>
                <a:cubicBezTo>
                  <a:pt x="606580" y="434656"/>
                  <a:pt x="598038" y="443184"/>
                  <a:pt x="587639" y="443184"/>
                </a:cubicBezTo>
                <a:lnTo>
                  <a:pt x="322278" y="443184"/>
                </a:lnTo>
                <a:lnTo>
                  <a:pt x="322278" y="511038"/>
                </a:lnTo>
                <a:lnTo>
                  <a:pt x="450223" y="511038"/>
                </a:lnTo>
                <a:lnTo>
                  <a:pt x="450223" y="548858"/>
                </a:lnTo>
                <a:lnTo>
                  <a:pt x="156357" y="548858"/>
                </a:lnTo>
                <a:lnTo>
                  <a:pt x="156357" y="511038"/>
                </a:lnTo>
                <a:lnTo>
                  <a:pt x="284302" y="511038"/>
                </a:lnTo>
                <a:lnTo>
                  <a:pt x="284302" y="443184"/>
                </a:lnTo>
                <a:lnTo>
                  <a:pt x="18941" y="443184"/>
                </a:lnTo>
                <a:cubicBezTo>
                  <a:pt x="8542" y="443184"/>
                  <a:pt x="0" y="434656"/>
                  <a:pt x="0" y="424274"/>
                </a:cubicBezTo>
                <a:lnTo>
                  <a:pt x="0" y="18910"/>
                </a:lnTo>
                <a:cubicBezTo>
                  <a:pt x="0" y="8528"/>
                  <a:pt x="8542" y="0"/>
                  <a:pt x="189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45720" rIns="91440" bIns="45720" numCol="1" spcCol="1270" anchor="ctr" anchorCtr="0">
            <a:normAutofit fontScale="5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lvl="0" algn="ctr" defTabSz="9779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2200" kern="1200">
              <a:cs typeface="+mn-ea"/>
              <a:sym typeface="+mn-lt"/>
            </a:endParaRPr>
          </a:p>
        </p:txBody>
      </p:sp>
      <p:sp>
        <p:nvSpPr>
          <p:cNvPr id="27" name="矩形 26"/>
          <p:cNvSpPr>
            <a:spLocks noChangeAspect="1"/>
          </p:cNvSpPr>
          <p:nvPr/>
        </p:nvSpPr>
        <p:spPr>
          <a:xfrm>
            <a:off x="970640" y="3044571"/>
            <a:ext cx="540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íṣ1îḋê"/>
          <p:cNvSpPr>
            <a:spLocks noChangeAspect="1"/>
          </p:cNvSpPr>
          <p:nvPr/>
        </p:nvSpPr>
        <p:spPr>
          <a:xfrm>
            <a:off x="1075997" y="3152571"/>
            <a:ext cx="329287" cy="324000"/>
          </a:xfrm>
          <a:custGeom>
            <a:avLst/>
            <a:gdLst>
              <a:gd name="connsiteX0" fmla="*/ 396980 w 599394"/>
              <a:gd name="connsiteY0" fmla="*/ 411566 h 589770"/>
              <a:gd name="connsiteX1" fmla="*/ 485009 w 599394"/>
              <a:gd name="connsiteY1" fmla="*/ 411566 h 589770"/>
              <a:gd name="connsiteX2" fmla="*/ 485009 w 599394"/>
              <a:gd name="connsiteY2" fmla="*/ 499521 h 589770"/>
              <a:gd name="connsiteX3" fmla="*/ 396980 w 599394"/>
              <a:gd name="connsiteY3" fmla="*/ 499521 h 589770"/>
              <a:gd name="connsiteX4" fmla="*/ 255424 w 599394"/>
              <a:gd name="connsiteY4" fmla="*/ 411566 h 589770"/>
              <a:gd name="connsiteX5" fmla="*/ 343453 w 599394"/>
              <a:gd name="connsiteY5" fmla="*/ 411566 h 589770"/>
              <a:gd name="connsiteX6" fmla="*/ 343453 w 599394"/>
              <a:gd name="connsiteY6" fmla="*/ 499521 h 589770"/>
              <a:gd name="connsiteX7" fmla="*/ 255424 w 599394"/>
              <a:gd name="connsiteY7" fmla="*/ 499521 h 589770"/>
              <a:gd name="connsiteX8" fmla="*/ 114311 w 599394"/>
              <a:gd name="connsiteY8" fmla="*/ 411566 h 589770"/>
              <a:gd name="connsiteX9" fmla="*/ 202414 w 599394"/>
              <a:gd name="connsiteY9" fmla="*/ 411566 h 589770"/>
              <a:gd name="connsiteX10" fmla="*/ 202414 w 599394"/>
              <a:gd name="connsiteY10" fmla="*/ 499521 h 589770"/>
              <a:gd name="connsiteX11" fmla="*/ 114311 w 599394"/>
              <a:gd name="connsiteY11" fmla="*/ 499521 h 589770"/>
              <a:gd name="connsiteX12" fmla="*/ 396980 w 599394"/>
              <a:gd name="connsiteY12" fmla="*/ 289110 h 589770"/>
              <a:gd name="connsiteX13" fmla="*/ 485009 w 599394"/>
              <a:gd name="connsiteY13" fmla="*/ 289110 h 589770"/>
              <a:gd name="connsiteX14" fmla="*/ 485009 w 599394"/>
              <a:gd name="connsiteY14" fmla="*/ 377065 h 589770"/>
              <a:gd name="connsiteX15" fmla="*/ 396980 w 599394"/>
              <a:gd name="connsiteY15" fmla="*/ 377065 h 589770"/>
              <a:gd name="connsiteX16" fmla="*/ 255424 w 599394"/>
              <a:gd name="connsiteY16" fmla="*/ 289110 h 589770"/>
              <a:gd name="connsiteX17" fmla="*/ 343453 w 599394"/>
              <a:gd name="connsiteY17" fmla="*/ 289110 h 589770"/>
              <a:gd name="connsiteX18" fmla="*/ 343453 w 599394"/>
              <a:gd name="connsiteY18" fmla="*/ 377065 h 589770"/>
              <a:gd name="connsiteX19" fmla="*/ 255424 w 599394"/>
              <a:gd name="connsiteY19" fmla="*/ 377065 h 589770"/>
              <a:gd name="connsiteX20" fmla="*/ 114311 w 599394"/>
              <a:gd name="connsiteY20" fmla="*/ 289110 h 589770"/>
              <a:gd name="connsiteX21" fmla="*/ 202414 w 599394"/>
              <a:gd name="connsiteY21" fmla="*/ 289110 h 589770"/>
              <a:gd name="connsiteX22" fmla="*/ 202414 w 599394"/>
              <a:gd name="connsiteY22" fmla="*/ 377065 h 589770"/>
              <a:gd name="connsiteX23" fmla="*/ 114311 w 599394"/>
              <a:gd name="connsiteY23" fmla="*/ 377065 h 589770"/>
              <a:gd name="connsiteX24" fmla="*/ 73311 w 599394"/>
              <a:gd name="connsiteY24" fmla="*/ 262427 h 589770"/>
              <a:gd name="connsiteX25" fmla="*/ 64089 w 599394"/>
              <a:gd name="connsiteY25" fmla="*/ 271635 h 589770"/>
              <a:gd name="connsiteX26" fmla="*/ 64089 w 599394"/>
              <a:gd name="connsiteY26" fmla="*/ 517027 h 589770"/>
              <a:gd name="connsiteX27" fmla="*/ 73311 w 599394"/>
              <a:gd name="connsiteY27" fmla="*/ 526235 h 589770"/>
              <a:gd name="connsiteX28" fmla="*/ 526083 w 599394"/>
              <a:gd name="connsiteY28" fmla="*/ 526235 h 589770"/>
              <a:gd name="connsiteX29" fmla="*/ 535305 w 599394"/>
              <a:gd name="connsiteY29" fmla="*/ 517027 h 589770"/>
              <a:gd name="connsiteX30" fmla="*/ 535305 w 599394"/>
              <a:gd name="connsiteY30" fmla="*/ 271635 h 589770"/>
              <a:gd name="connsiteX31" fmla="*/ 526083 w 599394"/>
              <a:gd name="connsiteY31" fmla="*/ 262427 h 589770"/>
              <a:gd name="connsiteX32" fmla="*/ 437558 w 599394"/>
              <a:gd name="connsiteY32" fmla="*/ 35911 h 589770"/>
              <a:gd name="connsiteX33" fmla="*/ 428336 w 599394"/>
              <a:gd name="connsiteY33" fmla="*/ 45119 h 589770"/>
              <a:gd name="connsiteX34" fmla="*/ 428336 w 599394"/>
              <a:gd name="connsiteY34" fmla="*/ 169887 h 589770"/>
              <a:gd name="connsiteX35" fmla="*/ 437558 w 599394"/>
              <a:gd name="connsiteY35" fmla="*/ 179095 h 589770"/>
              <a:gd name="connsiteX36" fmla="*/ 473982 w 599394"/>
              <a:gd name="connsiteY36" fmla="*/ 179095 h 589770"/>
              <a:gd name="connsiteX37" fmla="*/ 483204 w 599394"/>
              <a:gd name="connsiteY37" fmla="*/ 169887 h 589770"/>
              <a:gd name="connsiteX38" fmla="*/ 483204 w 599394"/>
              <a:gd name="connsiteY38" fmla="*/ 45119 h 589770"/>
              <a:gd name="connsiteX39" fmla="*/ 473982 w 599394"/>
              <a:gd name="connsiteY39" fmla="*/ 35911 h 589770"/>
              <a:gd name="connsiteX40" fmla="*/ 125412 w 599394"/>
              <a:gd name="connsiteY40" fmla="*/ 35911 h 589770"/>
              <a:gd name="connsiteX41" fmla="*/ 116190 w 599394"/>
              <a:gd name="connsiteY41" fmla="*/ 45119 h 589770"/>
              <a:gd name="connsiteX42" fmla="*/ 116190 w 599394"/>
              <a:gd name="connsiteY42" fmla="*/ 169887 h 589770"/>
              <a:gd name="connsiteX43" fmla="*/ 125412 w 599394"/>
              <a:gd name="connsiteY43" fmla="*/ 179095 h 589770"/>
              <a:gd name="connsiteX44" fmla="*/ 161836 w 599394"/>
              <a:gd name="connsiteY44" fmla="*/ 179095 h 589770"/>
              <a:gd name="connsiteX45" fmla="*/ 171058 w 599394"/>
              <a:gd name="connsiteY45" fmla="*/ 169887 h 589770"/>
              <a:gd name="connsiteX46" fmla="*/ 171058 w 599394"/>
              <a:gd name="connsiteY46" fmla="*/ 45119 h 589770"/>
              <a:gd name="connsiteX47" fmla="*/ 161836 w 599394"/>
              <a:gd name="connsiteY47" fmla="*/ 35911 h 589770"/>
              <a:gd name="connsiteX48" fmla="*/ 92676 w 599394"/>
              <a:gd name="connsiteY48" fmla="*/ 0 h 589770"/>
              <a:gd name="connsiteX49" fmla="*/ 194573 w 599394"/>
              <a:gd name="connsiteY49" fmla="*/ 0 h 589770"/>
              <a:gd name="connsiteX50" fmla="*/ 207021 w 599394"/>
              <a:gd name="connsiteY50" fmla="*/ 12431 h 589770"/>
              <a:gd name="connsiteX51" fmla="*/ 207021 w 599394"/>
              <a:gd name="connsiteY51" fmla="*/ 84713 h 589770"/>
              <a:gd name="connsiteX52" fmla="*/ 392373 w 599394"/>
              <a:gd name="connsiteY52" fmla="*/ 84713 h 589770"/>
              <a:gd name="connsiteX53" fmla="*/ 392373 w 599394"/>
              <a:gd name="connsiteY53" fmla="*/ 12431 h 589770"/>
              <a:gd name="connsiteX54" fmla="*/ 404360 w 599394"/>
              <a:gd name="connsiteY54" fmla="*/ 0 h 589770"/>
              <a:gd name="connsiteX55" fmla="*/ 506718 w 599394"/>
              <a:gd name="connsiteY55" fmla="*/ 0 h 589770"/>
              <a:gd name="connsiteX56" fmla="*/ 519167 w 599394"/>
              <a:gd name="connsiteY56" fmla="*/ 12431 h 589770"/>
              <a:gd name="connsiteX57" fmla="*/ 519167 w 599394"/>
              <a:gd name="connsiteY57" fmla="*/ 84713 h 589770"/>
              <a:gd name="connsiteX58" fmla="*/ 586945 w 599394"/>
              <a:gd name="connsiteY58" fmla="*/ 84713 h 589770"/>
              <a:gd name="connsiteX59" fmla="*/ 599394 w 599394"/>
              <a:gd name="connsiteY59" fmla="*/ 97144 h 589770"/>
              <a:gd name="connsiteX60" fmla="*/ 599394 w 599394"/>
              <a:gd name="connsiteY60" fmla="*/ 577800 h 589770"/>
              <a:gd name="connsiteX61" fmla="*/ 586945 w 599394"/>
              <a:gd name="connsiteY61" fmla="*/ 589770 h 589770"/>
              <a:gd name="connsiteX62" fmla="*/ 12449 w 599394"/>
              <a:gd name="connsiteY62" fmla="*/ 589770 h 589770"/>
              <a:gd name="connsiteX63" fmla="*/ 0 w 599394"/>
              <a:gd name="connsiteY63" fmla="*/ 577800 h 589770"/>
              <a:gd name="connsiteX64" fmla="*/ 0 w 599394"/>
              <a:gd name="connsiteY64" fmla="*/ 97144 h 589770"/>
              <a:gd name="connsiteX65" fmla="*/ 12449 w 599394"/>
              <a:gd name="connsiteY65" fmla="*/ 84713 h 589770"/>
              <a:gd name="connsiteX66" fmla="*/ 80227 w 599394"/>
              <a:gd name="connsiteY66" fmla="*/ 84713 h 589770"/>
              <a:gd name="connsiteX67" fmla="*/ 80227 w 599394"/>
              <a:gd name="connsiteY67" fmla="*/ 12431 h 589770"/>
              <a:gd name="connsiteX68" fmla="*/ 92676 w 599394"/>
              <a:gd name="connsiteY68" fmla="*/ 0 h 589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599394" h="589770">
                <a:moveTo>
                  <a:pt x="396980" y="411566"/>
                </a:moveTo>
                <a:lnTo>
                  <a:pt x="485009" y="411566"/>
                </a:lnTo>
                <a:lnTo>
                  <a:pt x="485009" y="499521"/>
                </a:lnTo>
                <a:lnTo>
                  <a:pt x="396980" y="499521"/>
                </a:lnTo>
                <a:close/>
                <a:moveTo>
                  <a:pt x="255424" y="411566"/>
                </a:moveTo>
                <a:lnTo>
                  <a:pt x="343453" y="411566"/>
                </a:lnTo>
                <a:lnTo>
                  <a:pt x="343453" y="499521"/>
                </a:lnTo>
                <a:lnTo>
                  <a:pt x="255424" y="499521"/>
                </a:lnTo>
                <a:close/>
                <a:moveTo>
                  <a:pt x="114311" y="411566"/>
                </a:moveTo>
                <a:lnTo>
                  <a:pt x="202414" y="411566"/>
                </a:lnTo>
                <a:lnTo>
                  <a:pt x="202414" y="499521"/>
                </a:lnTo>
                <a:lnTo>
                  <a:pt x="114311" y="499521"/>
                </a:lnTo>
                <a:close/>
                <a:moveTo>
                  <a:pt x="396980" y="289110"/>
                </a:moveTo>
                <a:lnTo>
                  <a:pt x="485009" y="289110"/>
                </a:lnTo>
                <a:lnTo>
                  <a:pt x="485009" y="377065"/>
                </a:lnTo>
                <a:lnTo>
                  <a:pt x="396980" y="377065"/>
                </a:lnTo>
                <a:close/>
                <a:moveTo>
                  <a:pt x="255424" y="289110"/>
                </a:moveTo>
                <a:lnTo>
                  <a:pt x="343453" y="289110"/>
                </a:lnTo>
                <a:lnTo>
                  <a:pt x="343453" y="377065"/>
                </a:lnTo>
                <a:lnTo>
                  <a:pt x="255424" y="377065"/>
                </a:lnTo>
                <a:close/>
                <a:moveTo>
                  <a:pt x="114311" y="289110"/>
                </a:moveTo>
                <a:lnTo>
                  <a:pt x="202414" y="289110"/>
                </a:lnTo>
                <a:lnTo>
                  <a:pt x="202414" y="377065"/>
                </a:lnTo>
                <a:lnTo>
                  <a:pt x="114311" y="377065"/>
                </a:lnTo>
                <a:close/>
                <a:moveTo>
                  <a:pt x="73311" y="262427"/>
                </a:moveTo>
                <a:cubicBezTo>
                  <a:pt x="68239" y="262427"/>
                  <a:pt x="64089" y="266570"/>
                  <a:pt x="64089" y="271635"/>
                </a:cubicBezTo>
                <a:lnTo>
                  <a:pt x="64089" y="517027"/>
                </a:lnTo>
                <a:cubicBezTo>
                  <a:pt x="64089" y="522091"/>
                  <a:pt x="68239" y="526235"/>
                  <a:pt x="73311" y="526235"/>
                </a:cubicBezTo>
                <a:lnTo>
                  <a:pt x="526083" y="526235"/>
                </a:lnTo>
                <a:cubicBezTo>
                  <a:pt x="531155" y="526235"/>
                  <a:pt x="535305" y="522091"/>
                  <a:pt x="535305" y="517027"/>
                </a:cubicBezTo>
                <a:lnTo>
                  <a:pt x="535305" y="271635"/>
                </a:lnTo>
                <a:cubicBezTo>
                  <a:pt x="535305" y="266570"/>
                  <a:pt x="531155" y="262427"/>
                  <a:pt x="526083" y="262427"/>
                </a:cubicBezTo>
                <a:close/>
                <a:moveTo>
                  <a:pt x="437558" y="35911"/>
                </a:moveTo>
                <a:cubicBezTo>
                  <a:pt x="432486" y="35911"/>
                  <a:pt x="428336" y="40055"/>
                  <a:pt x="428336" y="45119"/>
                </a:cubicBezTo>
                <a:lnTo>
                  <a:pt x="428336" y="169887"/>
                </a:lnTo>
                <a:cubicBezTo>
                  <a:pt x="428336" y="174951"/>
                  <a:pt x="432486" y="179095"/>
                  <a:pt x="437558" y="179095"/>
                </a:cubicBezTo>
                <a:lnTo>
                  <a:pt x="473982" y="179095"/>
                </a:lnTo>
                <a:cubicBezTo>
                  <a:pt x="479054" y="179095"/>
                  <a:pt x="483204" y="174951"/>
                  <a:pt x="483204" y="169887"/>
                </a:cubicBezTo>
                <a:lnTo>
                  <a:pt x="483204" y="45119"/>
                </a:lnTo>
                <a:cubicBezTo>
                  <a:pt x="483204" y="40055"/>
                  <a:pt x="479054" y="35911"/>
                  <a:pt x="473982" y="35911"/>
                </a:cubicBezTo>
                <a:close/>
                <a:moveTo>
                  <a:pt x="125412" y="35911"/>
                </a:moveTo>
                <a:cubicBezTo>
                  <a:pt x="120340" y="35911"/>
                  <a:pt x="116190" y="40055"/>
                  <a:pt x="116190" y="45119"/>
                </a:cubicBezTo>
                <a:lnTo>
                  <a:pt x="116190" y="169887"/>
                </a:lnTo>
                <a:cubicBezTo>
                  <a:pt x="116190" y="174951"/>
                  <a:pt x="120340" y="179095"/>
                  <a:pt x="125412" y="179095"/>
                </a:cubicBezTo>
                <a:lnTo>
                  <a:pt x="161836" y="179095"/>
                </a:lnTo>
                <a:cubicBezTo>
                  <a:pt x="166908" y="179095"/>
                  <a:pt x="171058" y="174951"/>
                  <a:pt x="171058" y="169887"/>
                </a:cubicBezTo>
                <a:lnTo>
                  <a:pt x="171058" y="45119"/>
                </a:lnTo>
                <a:cubicBezTo>
                  <a:pt x="171058" y="40055"/>
                  <a:pt x="166908" y="35911"/>
                  <a:pt x="161836" y="35911"/>
                </a:cubicBezTo>
                <a:close/>
                <a:moveTo>
                  <a:pt x="92676" y="0"/>
                </a:moveTo>
                <a:lnTo>
                  <a:pt x="194573" y="0"/>
                </a:lnTo>
                <a:cubicBezTo>
                  <a:pt x="201489" y="0"/>
                  <a:pt x="207021" y="5525"/>
                  <a:pt x="207021" y="12431"/>
                </a:cubicBezTo>
                <a:lnTo>
                  <a:pt x="207021" y="84713"/>
                </a:lnTo>
                <a:lnTo>
                  <a:pt x="392373" y="84713"/>
                </a:lnTo>
                <a:lnTo>
                  <a:pt x="392373" y="12431"/>
                </a:lnTo>
                <a:cubicBezTo>
                  <a:pt x="392373" y="5525"/>
                  <a:pt x="397905" y="0"/>
                  <a:pt x="404360" y="0"/>
                </a:cubicBezTo>
                <a:lnTo>
                  <a:pt x="506718" y="0"/>
                </a:lnTo>
                <a:cubicBezTo>
                  <a:pt x="513635" y="0"/>
                  <a:pt x="519167" y="5525"/>
                  <a:pt x="519167" y="12431"/>
                </a:cubicBezTo>
                <a:lnTo>
                  <a:pt x="519167" y="84713"/>
                </a:lnTo>
                <a:lnTo>
                  <a:pt x="586945" y="84713"/>
                </a:lnTo>
                <a:cubicBezTo>
                  <a:pt x="593861" y="84713"/>
                  <a:pt x="599394" y="90238"/>
                  <a:pt x="599394" y="97144"/>
                </a:cubicBezTo>
                <a:lnTo>
                  <a:pt x="599394" y="577800"/>
                </a:lnTo>
                <a:cubicBezTo>
                  <a:pt x="599394" y="584245"/>
                  <a:pt x="593861" y="589770"/>
                  <a:pt x="586945" y="589770"/>
                </a:cubicBezTo>
                <a:lnTo>
                  <a:pt x="12449" y="589770"/>
                </a:lnTo>
                <a:cubicBezTo>
                  <a:pt x="5533" y="589770"/>
                  <a:pt x="0" y="584245"/>
                  <a:pt x="0" y="577800"/>
                </a:cubicBezTo>
                <a:lnTo>
                  <a:pt x="0" y="97144"/>
                </a:lnTo>
                <a:cubicBezTo>
                  <a:pt x="0" y="90238"/>
                  <a:pt x="5533" y="84713"/>
                  <a:pt x="12449" y="84713"/>
                </a:cubicBezTo>
                <a:lnTo>
                  <a:pt x="80227" y="84713"/>
                </a:lnTo>
                <a:lnTo>
                  <a:pt x="80227" y="12431"/>
                </a:lnTo>
                <a:cubicBezTo>
                  <a:pt x="80227" y="5525"/>
                  <a:pt x="85759" y="0"/>
                  <a:pt x="9267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45720" rIns="91440" bIns="45720" numCol="1" spcCol="1270" anchor="ctr" anchorCtr="0">
            <a:normAutofit fontScale="5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lvl="0" algn="ctr" defTabSz="9779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2200" kern="1200">
              <a:cs typeface="+mn-ea"/>
              <a:sym typeface="+mn-lt"/>
            </a:endParaRPr>
          </a:p>
        </p:txBody>
      </p:sp>
      <p:sp>
        <p:nvSpPr>
          <p:cNvPr id="26" name="矩形 25"/>
          <p:cNvSpPr>
            <a:spLocks noChangeAspect="1"/>
          </p:cNvSpPr>
          <p:nvPr/>
        </p:nvSpPr>
        <p:spPr>
          <a:xfrm>
            <a:off x="970640" y="2334005"/>
            <a:ext cx="540000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i$liďê"/>
          <p:cNvSpPr>
            <a:spLocks noChangeAspect="1"/>
          </p:cNvSpPr>
          <p:nvPr/>
        </p:nvSpPr>
        <p:spPr>
          <a:xfrm>
            <a:off x="1103101" y="2442005"/>
            <a:ext cx="275078" cy="324000"/>
          </a:xfrm>
          <a:custGeom>
            <a:avLst/>
            <a:gdLst>
              <a:gd name="T0" fmla="*/ 94 w 294"/>
              <a:gd name="T1" fmla="*/ 150 h 347"/>
              <a:gd name="T2" fmla="*/ 94 w 294"/>
              <a:gd name="T3" fmla="*/ 277 h 347"/>
              <a:gd name="T4" fmla="*/ 85 w 294"/>
              <a:gd name="T5" fmla="*/ 290 h 347"/>
              <a:gd name="T6" fmla="*/ 58 w 294"/>
              <a:gd name="T7" fmla="*/ 294 h 347"/>
              <a:gd name="T8" fmla="*/ 58 w 294"/>
              <a:gd name="T9" fmla="*/ 294 h 347"/>
              <a:gd name="T10" fmla="*/ 1 w 294"/>
              <a:gd name="T11" fmla="*/ 257 h 347"/>
              <a:gd name="T12" fmla="*/ 1 w 294"/>
              <a:gd name="T13" fmla="*/ 94 h 347"/>
              <a:gd name="T14" fmla="*/ 23 w 294"/>
              <a:gd name="T15" fmla="*/ 52 h 347"/>
              <a:gd name="T16" fmla="*/ 100 w 294"/>
              <a:gd name="T17" fmla="*/ 3 h 347"/>
              <a:gd name="T18" fmla="*/ 114 w 294"/>
              <a:gd name="T19" fmla="*/ 3 h 347"/>
              <a:gd name="T20" fmla="*/ 121 w 294"/>
              <a:gd name="T21" fmla="*/ 14 h 347"/>
              <a:gd name="T22" fmla="*/ 121 w 294"/>
              <a:gd name="T23" fmla="*/ 34 h 347"/>
              <a:gd name="T24" fmla="*/ 107 w 294"/>
              <a:gd name="T25" fmla="*/ 47 h 347"/>
              <a:gd name="T26" fmla="*/ 95 w 294"/>
              <a:gd name="T27" fmla="*/ 38 h 347"/>
              <a:gd name="T28" fmla="*/ 36 w 294"/>
              <a:gd name="T29" fmla="*/ 76 h 347"/>
              <a:gd name="T30" fmla="*/ 27 w 294"/>
              <a:gd name="T31" fmla="*/ 90 h 347"/>
              <a:gd name="T32" fmla="*/ 30 w 294"/>
              <a:gd name="T33" fmla="*/ 100 h 347"/>
              <a:gd name="T34" fmla="*/ 68 w 294"/>
              <a:gd name="T35" fmla="*/ 92 h 347"/>
              <a:gd name="T36" fmla="*/ 166 w 294"/>
              <a:gd name="T37" fmla="*/ 27 h 347"/>
              <a:gd name="T38" fmla="*/ 180 w 294"/>
              <a:gd name="T39" fmla="*/ 26 h 347"/>
              <a:gd name="T40" fmla="*/ 187 w 294"/>
              <a:gd name="T41" fmla="*/ 38 h 347"/>
              <a:gd name="T42" fmla="*/ 187 w 294"/>
              <a:gd name="T43" fmla="*/ 40 h 347"/>
              <a:gd name="T44" fmla="*/ 181 w 294"/>
              <a:gd name="T45" fmla="*/ 51 h 347"/>
              <a:gd name="T46" fmla="*/ 120 w 294"/>
              <a:gd name="T47" fmla="*/ 92 h 347"/>
              <a:gd name="T48" fmla="*/ 94 w 294"/>
              <a:gd name="T49" fmla="*/ 150 h 347"/>
              <a:gd name="T50" fmla="*/ 294 w 294"/>
              <a:gd name="T51" fmla="*/ 85 h 347"/>
              <a:gd name="T52" fmla="*/ 294 w 294"/>
              <a:gd name="T53" fmla="*/ 258 h 347"/>
              <a:gd name="T54" fmla="*/ 288 w 294"/>
              <a:gd name="T55" fmla="*/ 270 h 347"/>
              <a:gd name="T56" fmla="*/ 194 w 294"/>
              <a:gd name="T57" fmla="*/ 340 h 347"/>
              <a:gd name="T58" fmla="*/ 164 w 294"/>
              <a:gd name="T59" fmla="*/ 347 h 347"/>
              <a:gd name="T60" fmla="*/ 107 w 294"/>
              <a:gd name="T61" fmla="*/ 307 h 347"/>
              <a:gd name="T62" fmla="*/ 107 w 294"/>
              <a:gd name="T63" fmla="*/ 146 h 347"/>
              <a:gd name="T64" fmla="*/ 107 w 294"/>
              <a:gd name="T65" fmla="*/ 142 h 347"/>
              <a:gd name="T66" fmla="*/ 107 w 294"/>
              <a:gd name="T67" fmla="*/ 142 h 347"/>
              <a:gd name="T68" fmla="*/ 128 w 294"/>
              <a:gd name="T69" fmla="*/ 105 h 347"/>
              <a:gd name="T70" fmla="*/ 206 w 294"/>
              <a:gd name="T71" fmla="*/ 50 h 347"/>
              <a:gd name="T72" fmla="*/ 220 w 294"/>
              <a:gd name="T73" fmla="*/ 50 h 347"/>
              <a:gd name="T74" fmla="*/ 227 w 294"/>
              <a:gd name="T75" fmla="*/ 61 h 347"/>
              <a:gd name="T76" fmla="*/ 227 w 294"/>
              <a:gd name="T77" fmla="*/ 81 h 347"/>
              <a:gd name="T78" fmla="*/ 214 w 294"/>
              <a:gd name="T79" fmla="*/ 94 h 347"/>
              <a:gd name="T80" fmla="*/ 202 w 294"/>
              <a:gd name="T81" fmla="*/ 86 h 347"/>
              <a:gd name="T82" fmla="*/ 144 w 294"/>
              <a:gd name="T83" fmla="*/ 126 h 347"/>
              <a:gd name="T84" fmla="*/ 134 w 294"/>
              <a:gd name="T85" fmla="*/ 142 h 347"/>
              <a:gd name="T86" fmla="*/ 137 w 294"/>
              <a:gd name="T87" fmla="*/ 151 h 347"/>
              <a:gd name="T88" fmla="*/ 180 w 294"/>
              <a:gd name="T89" fmla="*/ 144 h 347"/>
              <a:gd name="T90" fmla="*/ 272 w 294"/>
              <a:gd name="T91" fmla="*/ 75 h 347"/>
              <a:gd name="T92" fmla="*/ 286 w 294"/>
              <a:gd name="T93" fmla="*/ 73 h 347"/>
              <a:gd name="T94" fmla="*/ 294 w 294"/>
              <a:gd name="T95" fmla="*/ 85 h 347"/>
              <a:gd name="T96" fmla="*/ 267 w 294"/>
              <a:gd name="T97" fmla="*/ 145 h 347"/>
              <a:gd name="T98" fmla="*/ 201 w 294"/>
              <a:gd name="T99" fmla="*/ 196 h 347"/>
              <a:gd name="T100" fmla="*/ 201 w 294"/>
              <a:gd name="T101" fmla="*/ 223 h 347"/>
              <a:gd name="T102" fmla="*/ 267 w 294"/>
              <a:gd name="T103" fmla="*/ 171 h 347"/>
              <a:gd name="T104" fmla="*/ 267 w 294"/>
              <a:gd name="T105" fmla="*/ 145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94" h="347">
                <a:moveTo>
                  <a:pt x="94" y="150"/>
                </a:moveTo>
                <a:lnTo>
                  <a:pt x="94" y="277"/>
                </a:lnTo>
                <a:cubicBezTo>
                  <a:pt x="94" y="283"/>
                  <a:pt x="90" y="288"/>
                  <a:pt x="85" y="290"/>
                </a:cubicBezTo>
                <a:cubicBezTo>
                  <a:pt x="77" y="292"/>
                  <a:pt x="68" y="294"/>
                  <a:pt x="58" y="294"/>
                </a:cubicBezTo>
                <a:lnTo>
                  <a:pt x="58" y="294"/>
                </a:lnTo>
                <a:cubicBezTo>
                  <a:pt x="31" y="294"/>
                  <a:pt x="1" y="282"/>
                  <a:pt x="1" y="257"/>
                </a:cubicBezTo>
                <a:lnTo>
                  <a:pt x="1" y="94"/>
                </a:lnTo>
                <a:cubicBezTo>
                  <a:pt x="0" y="83"/>
                  <a:pt x="4" y="63"/>
                  <a:pt x="23" y="52"/>
                </a:cubicBezTo>
                <a:cubicBezTo>
                  <a:pt x="31" y="47"/>
                  <a:pt x="77" y="18"/>
                  <a:pt x="100" y="3"/>
                </a:cubicBezTo>
                <a:cubicBezTo>
                  <a:pt x="104" y="0"/>
                  <a:pt x="109" y="0"/>
                  <a:pt x="114" y="3"/>
                </a:cubicBezTo>
                <a:cubicBezTo>
                  <a:pt x="118" y="5"/>
                  <a:pt x="121" y="9"/>
                  <a:pt x="121" y="14"/>
                </a:cubicBezTo>
                <a:lnTo>
                  <a:pt x="121" y="34"/>
                </a:lnTo>
                <a:cubicBezTo>
                  <a:pt x="121" y="41"/>
                  <a:pt x="115" y="47"/>
                  <a:pt x="107" y="47"/>
                </a:cubicBezTo>
                <a:cubicBezTo>
                  <a:pt x="101" y="47"/>
                  <a:pt x="97" y="43"/>
                  <a:pt x="95" y="38"/>
                </a:cubicBezTo>
                <a:cubicBezTo>
                  <a:pt x="74" y="52"/>
                  <a:pt x="43" y="71"/>
                  <a:pt x="36" y="76"/>
                </a:cubicBezTo>
                <a:cubicBezTo>
                  <a:pt x="29" y="79"/>
                  <a:pt x="27" y="87"/>
                  <a:pt x="27" y="90"/>
                </a:cubicBezTo>
                <a:cubicBezTo>
                  <a:pt x="27" y="95"/>
                  <a:pt x="28" y="98"/>
                  <a:pt x="30" y="100"/>
                </a:cubicBezTo>
                <a:cubicBezTo>
                  <a:pt x="35" y="105"/>
                  <a:pt x="50" y="102"/>
                  <a:pt x="68" y="92"/>
                </a:cubicBezTo>
                <a:cubicBezTo>
                  <a:pt x="84" y="82"/>
                  <a:pt x="166" y="28"/>
                  <a:pt x="166" y="27"/>
                </a:cubicBezTo>
                <a:cubicBezTo>
                  <a:pt x="171" y="24"/>
                  <a:pt x="176" y="24"/>
                  <a:pt x="180" y="26"/>
                </a:cubicBezTo>
                <a:cubicBezTo>
                  <a:pt x="184" y="29"/>
                  <a:pt x="187" y="33"/>
                  <a:pt x="187" y="38"/>
                </a:cubicBezTo>
                <a:lnTo>
                  <a:pt x="187" y="40"/>
                </a:lnTo>
                <a:cubicBezTo>
                  <a:pt x="187" y="44"/>
                  <a:pt x="185" y="48"/>
                  <a:pt x="181" y="51"/>
                </a:cubicBezTo>
                <a:cubicBezTo>
                  <a:pt x="181" y="51"/>
                  <a:pt x="125" y="89"/>
                  <a:pt x="120" y="92"/>
                </a:cubicBezTo>
                <a:cubicBezTo>
                  <a:pt x="100" y="104"/>
                  <a:pt x="94" y="119"/>
                  <a:pt x="94" y="150"/>
                </a:cubicBezTo>
                <a:close/>
                <a:moveTo>
                  <a:pt x="294" y="85"/>
                </a:moveTo>
                <a:lnTo>
                  <a:pt x="294" y="258"/>
                </a:lnTo>
                <a:cubicBezTo>
                  <a:pt x="294" y="263"/>
                  <a:pt x="291" y="267"/>
                  <a:pt x="288" y="270"/>
                </a:cubicBezTo>
                <a:cubicBezTo>
                  <a:pt x="288" y="270"/>
                  <a:pt x="210" y="330"/>
                  <a:pt x="194" y="340"/>
                </a:cubicBezTo>
                <a:cubicBezTo>
                  <a:pt x="186" y="345"/>
                  <a:pt x="175" y="347"/>
                  <a:pt x="164" y="347"/>
                </a:cubicBezTo>
                <a:cubicBezTo>
                  <a:pt x="136" y="347"/>
                  <a:pt x="107" y="332"/>
                  <a:pt x="107" y="307"/>
                </a:cubicBezTo>
                <a:lnTo>
                  <a:pt x="107" y="146"/>
                </a:lnTo>
                <a:lnTo>
                  <a:pt x="107" y="142"/>
                </a:lnTo>
                <a:cubicBezTo>
                  <a:pt x="107" y="142"/>
                  <a:pt x="107" y="142"/>
                  <a:pt x="107" y="142"/>
                </a:cubicBezTo>
                <a:cubicBezTo>
                  <a:pt x="107" y="132"/>
                  <a:pt x="110" y="118"/>
                  <a:pt x="128" y="105"/>
                </a:cubicBezTo>
                <a:cubicBezTo>
                  <a:pt x="139" y="97"/>
                  <a:pt x="204" y="52"/>
                  <a:pt x="206" y="50"/>
                </a:cubicBezTo>
                <a:cubicBezTo>
                  <a:pt x="210" y="48"/>
                  <a:pt x="216" y="47"/>
                  <a:pt x="220" y="50"/>
                </a:cubicBezTo>
                <a:cubicBezTo>
                  <a:pt x="224" y="52"/>
                  <a:pt x="227" y="57"/>
                  <a:pt x="227" y="61"/>
                </a:cubicBezTo>
                <a:lnTo>
                  <a:pt x="227" y="81"/>
                </a:lnTo>
                <a:cubicBezTo>
                  <a:pt x="227" y="88"/>
                  <a:pt x="221" y="94"/>
                  <a:pt x="214" y="94"/>
                </a:cubicBezTo>
                <a:cubicBezTo>
                  <a:pt x="208" y="94"/>
                  <a:pt x="204" y="91"/>
                  <a:pt x="202" y="86"/>
                </a:cubicBezTo>
                <a:cubicBezTo>
                  <a:pt x="181" y="100"/>
                  <a:pt x="151" y="121"/>
                  <a:pt x="144" y="126"/>
                </a:cubicBezTo>
                <a:cubicBezTo>
                  <a:pt x="135" y="132"/>
                  <a:pt x="134" y="137"/>
                  <a:pt x="134" y="142"/>
                </a:cubicBezTo>
                <a:cubicBezTo>
                  <a:pt x="134" y="146"/>
                  <a:pt x="135" y="149"/>
                  <a:pt x="137" y="151"/>
                </a:cubicBezTo>
                <a:cubicBezTo>
                  <a:pt x="144" y="157"/>
                  <a:pt x="162" y="155"/>
                  <a:pt x="180" y="144"/>
                </a:cubicBezTo>
                <a:cubicBezTo>
                  <a:pt x="194" y="136"/>
                  <a:pt x="251" y="91"/>
                  <a:pt x="272" y="75"/>
                </a:cubicBezTo>
                <a:cubicBezTo>
                  <a:pt x="276" y="72"/>
                  <a:pt x="282" y="71"/>
                  <a:pt x="286" y="73"/>
                </a:cubicBezTo>
                <a:cubicBezTo>
                  <a:pt x="291" y="76"/>
                  <a:pt x="294" y="80"/>
                  <a:pt x="294" y="85"/>
                </a:cubicBezTo>
                <a:close/>
                <a:moveTo>
                  <a:pt x="267" y="145"/>
                </a:moveTo>
                <a:lnTo>
                  <a:pt x="201" y="196"/>
                </a:lnTo>
                <a:lnTo>
                  <a:pt x="201" y="223"/>
                </a:lnTo>
                <a:lnTo>
                  <a:pt x="267" y="171"/>
                </a:lnTo>
                <a:lnTo>
                  <a:pt x="267" y="1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45720" rIns="91440" bIns="45720" numCol="1" spcCol="1270" anchor="ctr" anchorCtr="0">
            <a:normAutofit fontScale="5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lvl="0" algn="ctr" defTabSz="97790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endParaRPr lang="en-US" sz="2200" kern="1200">
              <a:cs typeface="+mn-ea"/>
              <a:sym typeface="+mn-lt"/>
            </a:endParaRPr>
          </a:p>
        </p:txBody>
      </p:sp>
      <p:sp>
        <p:nvSpPr>
          <p:cNvPr id="19" name="iš1ídé"/>
          <p:cNvSpPr/>
          <p:nvPr/>
        </p:nvSpPr>
        <p:spPr bwMode="auto">
          <a:xfrm>
            <a:off x="1699260" y="2216150"/>
            <a:ext cx="729551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45720" rIns="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000" dirty="0">
                <a:cs typeface="+mn-ea"/>
                <a:sym typeface="+mn-lt"/>
              </a:rPr>
              <a:t>2022.5</a:t>
            </a:r>
            <a:r>
              <a:rPr lang="zh-CN" altLang="en-US" sz="2000" dirty="0">
                <a:cs typeface="+mn-ea"/>
                <a:sym typeface="+mn-lt"/>
              </a:rPr>
              <a:t>～</a:t>
            </a:r>
            <a:r>
              <a:rPr lang="en-US" altLang="zh-CN" sz="2000" dirty="0">
                <a:cs typeface="+mn-ea"/>
                <a:sym typeface="+mn-lt"/>
              </a:rPr>
              <a:t>2022.7 </a:t>
            </a:r>
            <a:r>
              <a:rPr lang="zh-CN" altLang="en-US" sz="2000" dirty="0">
                <a:cs typeface="+mn-ea"/>
                <a:sym typeface="+mn-lt"/>
              </a:rPr>
              <a:t>设计与实现FFmpeg的WASM编码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20" name="iš1ídé"/>
          <p:cNvSpPr/>
          <p:nvPr/>
        </p:nvSpPr>
        <p:spPr bwMode="auto">
          <a:xfrm>
            <a:off x="1699260" y="2913380"/>
            <a:ext cx="8825230" cy="727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45720" rIns="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000" dirty="0">
                <a:cs typeface="+mn-ea"/>
                <a:sym typeface="+mn-lt"/>
              </a:rPr>
              <a:t>2022.7</a:t>
            </a:r>
            <a:r>
              <a:rPr lang="zh-CN" altLang="en-US" sz="2000" dirty="0">
                <a:cs typeface="+mn-ea"/>
                <a:sym typeface="+mn-lt"/>
              </a:rPr>
              <a:t>～</a:t>
            </a:r>
            <a:r>
              <a:rPr lang="en-US" altLang="zh-CN" sz="2000" dirty="0">
                <a:cs typeface="+mn-ea"/>
                <a:sym typeface="+mn-lt"/>
              </a:rPr>
              <a:t>2022.9 </a:t>
            </a:r>
            <a:r>
              <a:rPr lang="zh-CN" altLang="en-US" sz="2000" dirty="0">
                <a:cs typeface="+mn-ea"/>
                <a:sym typeface="+mn-lt"/>
              </a:rPr>
              <a:t>设计</a:t>
            </a:r>
            <a:r>
              <a:rPr sz="2000" dirty="0">
                <a:cs typeface="+mn-ea"/>
                <a:sym typeface="+mn-lt"/>
              </a:rPr>
              <a:t>与实现二次开发模块和加载方案</a:t>
            </a:r>
            <a:endParaRPr sz="2000" dirty="0">
              <a:cs typeface="+mn-ea"/>
              <a:sym typeface="+mn-lt"/>
            </a:endParaRPr>
          </a:p>
        </p:txBody>
      </p:sp>
      <p:sp>
        <p:nvSpPr>
          <p:cNvPr id="21" name="iš1ídé"/>
          <p:cNvSpPr/>
          <p:nvPr/>
        </p:nvSpPr>
        <p:spPr bwMode="auto">
          <a:xfrm>
            <a:off x="1699260" y="3646170"/>
            <a:ext cx="7181215" cy="693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45720" rIns="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000" dirty="0">
                <a:cs typeface="+mn-ea"/>
                <a:sym typeface="+mn-lt"/>
              </a:rPr>
              <a:t>2022.10</a:t>
            </a:r>
            <a:r>
              <a:rPr lang="zh-CN" altLang="en-US" sz="2000" dirty="0">
                <a:cs typeface="+mn-ea"/>
                <a:sym typeface="+mn-lt"/>
              </a:rPr>
              <a:t>～</a:t>
            </a:r>
            <a:r>
              <a:rPr lang="en-US" altLang="zh-CN" sz="2000" dirty="0">
                <a:cs typeface="+mn-ea"/>
                <a:sym typeface="+mn-lt"/>
              </a:rPr>
              <a:t>2022.12 </a:t>
            </a:r>
            <a:r>
              <a:rPr lang="zh-CN" altLang="en-US" sz="2000" dirty="0">
                <a:cs typeface="+mn-ea"/>
                <a:sym typeface="+mn-lt"/>
              </a:rPr>
              <a:t>基于已有模块设计与开发</a:t>
            </a:r>
            <a:r>
              <a:rPr lang="en-US" altLang="zh-CN" sz="2000" dirty="0">
                <a:cs typeface="+mn-ea"/>
                <a:sym typeface="+mn-lt"/>
              </a:rPr>
              <a:t>Web</a:t>
            </a:r>
            <a:r>
              <a:rPr lang="zh-CN" altLang="en-US" sz="2000" dirty="0">
                <a:cs typeface="+mn-ea"/>
                <a:sym typeface="+mn-lt"/>
              </a:rPr>
              <a:t>系统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22" name="iš1ídé"/>
          <p:cNvSpPr/>
          <p:nvPr/>
        </p:nvSpPr>
        <p:spPr bwMode="auto">
          <a:xfrm>
            <a:off x="1699260" y="4344670"/>
            <a:ext cx="7294880" cy="788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45720" rIns="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000" dirty="0">
                <a:cs typeface="+mn-ea"/>
                <a:sym typeface="+mn-lt"/>
              </a:rPr>
              <a:t>2023.1</a:t>
            </a:r>
            <a:r>
              <a:rPr lang="zh-CN" altLang="en-US" sz="2000" dirty="0">
                <a:cs typeface="+mn-ea"/>
                <a:sym typeface="+mn-lt"/>
              </a:rPr>
              <a:t>～</a:t>
            </a:r>
            <a:r>
              <a:rPr lang="en-US" altLang="zh-CN" sz="2000" dirty="0">
                <a:cs typeface="+mn-ea"/>
                <a:sym typeface="+mn-lt"/>
              </a:rPr>
              <a:t>2022.3</a:t>
            </a:r>
            <a:r>
              <a:rPr lang="zh-CN" altLang="en-US" sz="2000" dirty="0">
                <a:cs typeface="+mn-ea"/>
                <a:sym typeface="+mn-lt"/>
              </a:rPr>
              <a:t> 整理撰写学位论文与完成系统开发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25" name="矩形 24"/>
          <p:cNvSpPr>
            <a:spLocks noChangeAspect="1"/>
          </p:cNvSpPr>
          <p:nvPr/>
        </p:nvSpPr>
        <p:spPr>
          <a:xfrm>
            <a:off x="970640" y="1594765"/>
            <a:ext cx="540000" cy="540000"/>
          </a:xfrm>
          <a:prstGeom prst="rect">
            <a:avLst/>
          </a:prstGeom>
          <a:solidFill>
            <a:srgbClr val="EAB9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have-an-idea_65779"/>
          <p:cNvSpPr>
            <a:spLocks noChangeAspect="1"/>
          </p:cNvSpPr>
          <p:nvPr/>
        </p:nvSpPr>
        <p:spPr bwMode="auto">
          <a:xfrm>
            <a:off x="1084750" y="1702765"/>
            <a:ext cx="311781" cy="324000"/>
          </a:xfrm>
          <a:custGeom>
            <a:avLst/>
            <a:gdLst>
              <a:gd name="T0" fmla="*/ 295 w 589"/>
              <a:gd name="T1" fmla="*/ 0 h 613"/>
              <a:gd name="T2" fmla="*/ 295 w 589"/>
              <a:gd name="T3" fmla="*/ 0 h 613"/>
              <a:gd name="T4" fmla="*/ 0 w 589"/>
              <a:gd name="T5" fmla="*/ 295 h 613"/>
              <a:gd name="T6" fmla="*/ 139 w 589"/>
              <a:gd name="T7" fmla="*/ 545 h 613"/>
              <a:gd name="T8" fmla="*/ 125 w 589"/>
              <a:gd name="T9" fmla="*/ 571 h 613"/>
              <a:gd name="T10" fmla="*/ 125 w 589"/>
              <a:gd name="T11" fmla="*/ 599 h 613"/>
              <a:gd name="T12" fmla="*/ 149 w 589"/>
              <a:gd name="T13" fmla="*/ 613 h 613"/>
              <a:gd name="T14" fmla="*/ 383 w 589"/>
              <a:gd name="T15" fmla="*/ 613 h 613"/>
              <a:gd name="T16" fmla="*/ 408 w 589"/>
              <a:gd name="T17" fmla="*/ 599 h 613"/>
              <a:gd name="T18" fmla="*/ 432 w 589"/>
              <a:gd name="T19" fmla="*/ 555 h 613"/>
              <a:gd name="T20" fmla="*/ 511 w 589"/>
              <a:gd name="T21" fmla="*/ 494 h 613"/>
              <a:gd name="T22" fmla="*/ 519 w 589"/>
              <a:gd name="T23" fmla="*/ 475 h 613"/>
              <a:gd name="T24" fmla="*/ 519 w 589"/>
              <a:gd name="T25" fmla="*/ 387 h 613"/>
              <a:gd name="T26" fmla="*/ 553 w 589"/>
              <a:gd name="T27" fmla="*/ 387 h 613"/>
              <a:gd name="T28" fmla="*/ 581 w 589"/>
              <a:gd name="T29" fmla="*/ 365 h 613"/>
              <a:gd name="T30" fmla="*/ 589 w 589"/>
              <a:gd name="T31" fmla="*/ 295 h 613"/>
              <a:gd name="T32" fmla="*/ 295 w 589"/>
              <a:gd name="T33" fmla="*/ 0 h 613"/>
              <a:gd name="T34" fmla="*/ 419 w 589"/>
              <a:gd name="T35" fmla="*/ 284 h 613"/>
              <a:gd name="T36" fmla="*/ 380 w 589"/>
              <a:gd name="T37" fmla="*/ 284 h 613"/>
              <a:gd name="T38" fmla="*/ 342 w 589"/>
              <a:gd name="T39" fmla="*/ 349 h 613"/>
              <a:gd name="T40" fmla="*/ 342 w 589"/>
              <a:gd name="T41" fmla="*/ 359 h 613"/>
              <a:gd name="T42" fmla="*/ 323 w 589"/>
              <a:gd name="T43" fmla="*/ 394 h 613"/>
              <a:gd name="T44" fmla="*/ 323 w 589"/>
              <a:gd name="T45" fmla="*/ 434 h 613"/>
              <a:gd name="T46" fmla="*/ 302 w 589"/>
              <a:gd name="T47" fmla="*/ 455 h 613"/>
              <a:gd name="T48" fmla="*/ 234 w 589"/>
              <a:gd name="T49" fmla="*/ 455 h 613"/>
              <a:gd name="T50" fmla="*/ 213 w 589"/>
              <a:gd name="T51" fmla="*/ 434 h 613"/>
              <a:gd name="T52" fmla="*/ 213 w 589"/>
              <a:gd name="T53" fmla="*/ 394 h 613"/>
              <a:gd name="T54" fmla="*/ 194 w 589"/>
              <a:gd name="T55" fmla="*/ 359 h 613"/>
              <a:gd name="T56" fmla="*/ 194 w 589"/>
              <a:gd name="T57" fmla="*/ 349 h 613"/>
              <a:gd name="T58" fmla="*/ 156 w 589"/>
              <a:gd name="T59" fmla="*/ 284 h 613"/>
              <a:gd name="T60" fmla="*/ 117 w 589"/>
              <a:gd name="T61" fmla="*/ 284 h 613"/>
              <a:gd name="T62" fmla="*/ 96 w 589"/>
              <a:gd name="T63" fmla="*/ 263 h 613"/>
              <a:gd name="T64" fmla="*/ 117 w 589"/>
              <a:gd name="T65" fmla="*/ 242 h 613"/>
              <a:gd name="T66" fmla="*/ 156 w 589"/>
              <a:gd name="T67" fmla="*/ 242 h 613"/>
              <a:gd name="T68" fmla="*/ 174 w 589"/>
              <a:gd name="T69" fmla="*/ 199 h 613"/>
              <a:gd name="T70" fmla="*/ 147 w 589"/>
              <a:gd name="T71" fmla="*/ 171 h 613"/>
              <a:gd name="T72" fmla="*/ 147 w 589"/>
              <a:gd name="T73" fmla="*/ 142 h 613"/>
              <a:gd name="T74" fmla="*/ 176 w 589"/>
              <a:gd name="T75" fmla="*/ 142 h 613"/>
              <a:gd name="T76" fmla="*/ 204 w 589"/>
              <a:gd name="T77" fmla="*/ 170 h 613"/>
              <a:gd name="T78" fmla="*/ 247 w 589"/>
              <a:gd name="T79" fmla="*/ 152 h 613"/>
              <a:gd name="T80" fmla="*/ 247 w 589"/>
              <a:gd name="T81" fmla="*/ 112 h 613"/>
              <a:gd name="T82" fmla="*/ 268 w 589"/>
              <a:gd name="T83" fmla="*/ 92 h 613"/>
              <a:gd name="T84" fmla="*/ 289 w 589"/>
              <a:gd name="T85" fmla="*/ 112 h 613"/>
              <a:gd name="T86" fmla="*/ 289 w 589"/>
              <a:gd name="T87" fmla="*/ 152 h 613"/>
              <a:gd name="T88" fmla="*/ 332 w 589"/>
              <a:gd name="T89" fmla="*/ 170 h 613"/>
              <a:gd name="T90" fmla="*/ 360 w 589"/>
              <a:gd name="T91" fmla="*/ 142 h 613"/>
              <a:gd name="T92" fmla="*/ 389 w 589"/>
              <a:gd name="T93" fmla="*/ 142 h 613"/>
              <a:gd name="T94" fmla="*/ 389 w 589"/>
              <a:gd name="T95" fmla="*/ 171 h 613"/>
              <a:gd name="T96" fmla="*/ 362 w 589"/>
              <a:gd name="T97" fmla="*/ 199 h 613"/>
              <a:gd name="T98" fmla="*/ 380 w 589"/>
              <a:gd name="T99" fmla="*/ 242 h 613"/>
              <a:gd name="T100" fmla="*/ 419 w 589"/>
              <a:gd name="T101" fmla="*/ 242 h 613"/>
              <a:gd name="T102" fmla="*/ 440 w 589"/>
              <a:gd name="T103" fmla="*/ 263 h 613"/>
              <a:gd name="T104" fmla="*/ 419 w 589"/>
              <a:gd name="T105" fmla="*/ 284 h 613"/>
              <a:gd name="T106" fmla="*/ 340 w 589"/>
              <a:gd name="T107" fmla="*/ 263 h 613"/>
              <a:gd name="T108" fmla="*/ 301 w 589"/>
              <a:gd name="T109" fmla="*/ 327 h 613"/>
              <a:gd name="T110" fmla="*/ 301 w 589"/>
              <a:gd name="T111" fmla="*/ 359 h 613"/>
              <a:gd name="T112" fmla="*/ 235 w 589"/>
              <a:gd name="T113" fmla="*/ 359 h 613"/>
              <a:gd name="T114" fmla="*/ 235 w 589"/>
              <a:gd name="T115" fmla="*/ 327 h 613"/>
              <a:gd name="T116" fmla="*/ 196 w 589"/>
              <a:gd name="T117" fmla="*/ 263 h 613"/>
              <a:gd name="T118" fmla="*/ 268 w 589"/>
              <a:gd name="T119" fmla="*/ 191 h 613"/>
              <a:gd name="T120" fmla="*/ 340 w 589"/>
              <a:gd name="T121" fmla="*/ 263 h 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89" h="613">
                <a:moveTo>
                  <a:pt x="295" y="0"/>
                </a:moveTo>
                <a:lnTo>
                  <a:pt x="295" y="0"/>
                </a:lnTo>
                <a:cubicBezTo>
                  <a:pt x="132" y="0"/>
                  <a:pt x="0" y="132"/>
                  <a:pt x="0" y="295"/>
                </a:cubicBezTo>
                <a:cubicBezTo>
                  <a:pt x="0" y="398"/>
                  <a:pt x="53" y="491"/>
                  <a:pt x="139" y="545"/>
                </a:cubicBezTo>
                <a:lnTo>
                  <a:pt x="125" y="571"/>
                </a:lnTo>
                <a:cubicBezTo>
                  <a:pt x="120" y="580"/>
                  <a:pt x="120" y="591"/>
                  <a:pt x="125" y="599"/>
                </a:cubicBezTo>
                <a:cubicBezTo>
                  <a:pt x="130" y="608"/>
                  <a:pt x="139" y="613"/>
                  <a:pt x="149" y="613"/>
                </a:cubicBezTo>
                <a:lnTo>
                  <a:pt x="383" y="613"/>
                </a:lnTo>
                <a:cubicBezTo>
                  <a:pt x="393" y="613"/>
                  <a:pt x="403" y="608"/>
                  <a:pt x="408" y="599"/>
                </a:cubicBezTo>
                <a:lnTo>
                  <a:pt x="432" y="555"/>
                </a:lnTo>
                <a:cubicBezTo>
                  <a:pt x="462" y="540"/>
                  <a:pt x="488" y="519"/>
                  <a:pt x="511" y="494"/>
                </a:cubicBezTo>
                <a:cubicBezTo>
                  <a:pt x="516" y="489"/>
                  <a:pt x="519" y="482"/>
                  <a:pt x="519" y="475"/>
                </a:cubicBezTo>
                <a:lnTo>
                  <a:pt x="519" y="387"/>
                </a:lnTo>
                <a:lnTo>
                  <a:pt x="553" y="387"/>
                </a:lnTo>
                <a:cubicBezTo>
                  <a:pt x="566" y="387"/>
                  <a:pt x="578" y="378"/>
                  <a:pt x="581" y="365"/>
                </a:cubicBezTo>
                <a:cubicBezTo>
                  <a:pt x="587" y="342"/>
                  <a:pt x="589" y="318"/>
                  <a:pt x="589" y="295"/>
                </a:cubicBezTo>
                <a:cubicBezTo>
                  <a:pt x="589" y="132"/>
                  <a:pt x="457" y="0"/>
                  <a:pt x="295" y="0"/>
                </a:cubicBezTo>
                <a:close/>
                <a:moveTo>
                  <a:pt x="419" y="284"/>
                </a:moveTo>
                <a:lnTo>
                  <a:pt x="380" y="284"/>
                </a:lnTo>
                <a:cubicBezTo>
                  <a:pt x="375" y="310"/>
                  <a:pt x="362" y="333"/>
                  <a:pt x="342" y="349"/>
                </a:cubicBezTo>
                <a:lnTo>
                  <a:pt x="342" y="359"/>
                </a:lnTo>
                <a:cubicBezTo>
                  <a:pt x="342" y="374"/>
                  <a:pt x="334" y="387"/>
                  <a:pt x="323" y="394"/>
                </a:cubicBezTo>
                <a:lnTo>
                  <a:pt x="323" y="434"/>
                </a:lnTo>
                <a:cubicBezTo>
                  <a:pt x="323" y="446"/>
                  <a:pt x="313" y="455"/>
                  <a:pt x="302" y="455"/>
                </a:cubicBezTo>
                <a:lnTo>
                  <a:pt x="234" y="455"/>
                </a:lnTo>
                <a:cubicBezTo>
                  <a:pt x="223" y="455"/>
                  <a:pt x="213" y="446"/>
                  <a:pt x="213" y="434"/>
                </a:cubicBezTo>
                <a:lnTo>
                  <a:pt x="213" y="394"/>
                </a:lnTo>
                <a:cubicBezTo>
                  <a:pt x="202" y="387"/>
                  <a:pt x="194" y="374"/>
                  <a:pt x="194" y="359"/>
                </a:cubicBezTo>
                <a:lnTo>
                  <a:pt x="194" y="349"/>
                </a:lnTo>
                <a:cubicBezTo>
                  <a:pt x="174" y="333"/>
                  <a:pt x="161" y="310"/>
                  <a:pt x="156" y="284"/>
                </a:cubicBezTo>
                <a:lnTo>
                  <a:pt x="117" y="284"/>
                </a:lnTo>
                <a:cubicBezTo>
                  <a:pt x="106" y="284"/>
                  <a:pt x="96" y="275"/>
                  <a:pt x="96" y="263"/>
                </a:cubicBezTo>
                <a:cubicBezTo>
                  <a:pt x="96" y="252"/>
                  <a:pt x="106" y="242"/>
                  <a:pt x="117" y="242"/>
                </a:cubicBezTo>
                <a:lnTo>
                  <a:pt x="156" y="242"/>
                </a:lnTo>
                <a:cubicBezTo>
                  <a:pt x="159" y="226"/>
                  <a:pt x="166" y="212"/>
                  <a:pt x="174" y="199"/>
                </a:cubicBezTo>
                <a:lnTo>
                  <a:pt x="147" y="171"/>
                </a:lnTo>
                <a:cubicBezTo>
                  <a:pt x="139" y="163"/>
                  <a:pt x="139" y="150"/>
                  <a:pt x="147" y="142"/>
                </a:cubicBezTo>
                <a:cubicBezTo>
                  <a:pt x="155" y="134"/>
                  <a:pt x="168" y="134"/>
                  <a:pt x="176" y="142"/>
                </a:cubicBezTo>
                <a:lnTo>
                  <a:pt x="204" y="170"/>
                </a:lnTo>
                <a:cubicBezTo>
                  <a:pt x="217" y="161"/>
                  <a:pt x="231" y="155"/>
                  <a:pt x="247" y="152"/>
                </a:cubicBezTo>
                <a:lnTo>
                  <a:pt x="247" y="112"/>
                </a:lnTo>
                <a:cubicBezTo>
                  <a:pt x="247" y="101"/>
                  <a:pt x="257" y="92"/>
                  <a:pt x="268" y="92"/>
                </a:cubicBezTo>
                <a:cubicBezTo>
                  <a:pt x="280" y="92"/>
                  <a:pt x="289" y="101"/>
                  <a:pt x="289" y="112"/>
                </a:cubicBezTo>
                <a:lnTo>
                  <a:pt x="289" y="152"/>
                </a:lnTo>
                <a:cubicBezTo>
                  <a:pt x="305" y="155"/>
                  <a:pt x="319" y="161"/>
                  <a:pt x="332" y="170"/>
                </a:cubicBezTo>
                <a:lnTo>
                  <a:pt x="360" y="142"/>
                </a:lnTo>
                <a:cubicBezTo>
                  <a:pt x="368" y="134"/>
                  <a:pt x="381" y="134"/>
                  <a:pt x="389" y="142"/>
                </a:cubicBezTo>
                <a:cubicBezTo>
                  <a:pt x="398" y="150"/>
                  <a:pt x="398" y="163"/>
                  <a:pt x="389" y="171"/>
                </a:cubicBezTo>
                <a:lnTo>
                  <a:pt x="362" y="199"/>
                </a:lnTo>
                <a:cubicBezTo>
                  <a:pt x="371" y="212"/>
                  <a:pt x="377" y="226"/>
                  <a:pt x="380" y="242"/>
                </a:cubicBezTo>
                <a:lnTo>
                  <a:pt x="419" y="242"/>
                </a:lnTo>
                <a:cubicBezTo>
                  <a:pt x="430" y="242"/>
                  <a:pt x="440" y="252"/>
                  <a:pt x="440" y="263"/>
                </a:cubicBezTo>
                <a:cubicBezTo>
                  <a:pt x="440" y="275"/>
                  <a:pt x="430" y="284"/>
                  <a:pt x="419" y="284"/>
                </a:cubicBezTo>
                <a:close/>
                <a:moveTo>
                  <a:pt x="340" y="263"/>
                </a:moveTo>
                <a:cubicBezTo>
                  <a:pt x="340" y="291"/>
                  <a:pt x="324" y="316"/>
                  <a:pt x="301" y="327"/>
                </a:cubicBezTo>
                <a:lnTo>
                  <a:pt x="301" y="359"/>
                </a:lnTo>
                <a:lnTo>
                  <a:pt x="235" y="359"/>
                </a:lnTo>
                <a:lnTo>
                  <a:pt x="235" y="327"/>
                </a:lnTo>
                <a:cubicBezTo>
                  <a:pt x="212" y="316"/>
                  <a:pt x="196" y="291"/>
                  <a:pt x="196" y="263"/>
                </a:cubicBezTo>
                <a:cubicBezTo>
                  <a:pt x="196" y="224"/>
                  <a:pt x="228" y="191"/>
                  <a:pt x="268" y="191"/>
                </a:cubicBezTo>
                <a:cubicBezTo>
                  <a:pt x="308" y="191"/>
                  <a:pt x="340" y="224"/>
                  <a:pt x="340" y="2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矩形 27"/>
          <p:cNvSpPr>
            <a:spLocks noChangeAspect="1"/>
          </p:cNvSpPr>
          <p:nvPr/>
        </p:nvSpPr>
        <p:spPr>
          <a:xfrm>
            <a:off x="970640" y="3755137"/>
            <a:ext cx="540000" cy="540000"/>
          </a:xfrm>
          <a:prstGeom prst="rect">
            <a:avLst/>
          </a:prstGeom>
          <a:solidFill>
            <a:srgbClr val="EAB9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light-bulb_62830"/>
          <p:cNvSpPr>
            <a:spLocks noChangeAspect="1"/>
          </p:cNvSpPr>
          <p:nvPr/>
        </p:nvSpPr>
        <p:spPr bwMode="auto">
          <a:xfrm>
            <a:off x="1078588" y="3863137"/>
            <a:ext cx="324104" cy="324000"/>
          </a:xfrm>
          <a:custGeom>
            <a:avLst/>
            <a:gdLst>
              <a:gd name="connsiteX0" fmla="*/ 291327 w 608430"/>
              <a:gd name="connsiteY0" fmla="*/ 232337 h 608239"/>
              <a:gd name="connsiteX1" fmla="*/ 296219 w 608430"/>
              <a:gd name="connsiteY1" fmla="*/ 235039 h 608239"/>
              <a:gd name="connsiteX2" fmla="*/ 304232 w 608430"/>
              <a:gd name="connsiteY2" fmla="*/ 238780 h 608239"/>
              <a:gd name="connsiteX3" fmla="*/ 312246 w 608430"/>
              <a:gd name="connsiteY3" fmla="*/ 235039 h 608239"/>
              <a:gd name="connsiteX4" fmla="*/ 317241 w 608430"/>
              <a:gd name="connsiteY4" fmla="*/ 232337 h 608239"/>
              <a:gd name="connsiteX5" fmla="*/ 323173 w 608430"/>
              <a:gd name="connsiteY5" fmla="*/ 235454 h 608239"/>
              <a:gd name="connsiteX6" fmla="*/ 325359 w 608430"/>
              <a:gd name="connsiteY6" fmla="*/ 242936 h 608239"/>
              <a:gd name="connsiteX7" fmla="*/ 304232 w 608430"/>
              <a:gd name="connsiteY7" fmla="*/ 363165 h 608239"/>
              <a:gd name="connsiteX8" fmla="*/ 283106 w 608430"/>
              <a:gd name="connsiteY8" fmla="*/ 243040 h 608239"/>
              <a:gd name="connsiteX9" fmla="*/ 285499 w 608430"/>
              <a:gd name="connsiteY9" fmla="*/ 235454 h 608239"/>
              <a:gd name="connsiteX10" fmla="*/ 291327 w 608430"/>
              <a:gd name="connsiteY10" fmla="*/ 232337 h 608239"/>
              <a:gd name="connsiteX11" fmla="*/ 304233 w 608430"/>
              <a:gd name="connsiteY11" fmla="*/ 124019 h 608239"/>
              <a:gd name="connsiteX12" fmla="*/ 408192 w 608430"/>
              <a:gd name="connsiteY12" fmla="*/ 220890 h 608239"/>
              <a:gd name="connsiteX13" fmla="*/ 375724 w 608430"/>
              <a:gd name="connsiteY13" fmla="*/ 308406 h 608239"/>
              <a:gd name="connsiteX14" fmla="*/ 338366 w 608430"/>
              <a:gd name="connsiteY14" fmla="*/ 389063 h 608239"/>
              <a:gd name="connsiteX15" fmla="*/ 320779 w 608430"/>
              <a:gd name="connsiteY15" fmla="*/ 389063 h 608239"/>
              <a:gd name="connsiteX16" fmla="*/ 345858 w 608430"/>
              <a:gd name="connsiteY16" fmla="*/ 246459 h 608239"/>
              <a:gd name="connsiteX17" fmla="*/ 345962 w 608430"/>
              <a:gd name="connsiteY17" fmla="*/ 246147 h 608239"/>
              <a:gd name="connsiteX18" fmla="*/ 338990 w 608430"/>
              <a:gd name="connsiteY18" fmla="*/ 221825 h 608239"/>
              <a:gd name="connsiteX19" fmla="*/ 317241 w 608430"/>
              <a:gd name="connsiteY19" fmla="*/ 211535 h 608239"/>
              <a:gd name="connsiteX20" fmla="*/ 304233 w 608430"/>
              <a:gd name="connsiteY20" fmla="*/ 214965 h 608239"/>
              <a:gd name="connsiteX21" fmla="*/ 291329 w 608430"/>
              <a:gd name="connsiteY21" fmla="*/ 211535 h 608239"/>
              <a:gd name="connsiteX22" fmla="*/ 269788 w 608430"/>
              <a:gd name="connsiteY22" fmla="*/ 221929 h 608239"/>
              <a:gd name="connsiteX23" fmla="*/ 262503 w 608430"/>
              <a:gd name="connsiteY23" fmla="*/ 246147 h 608239"/>
              <a:gd name="connsiteX24" fmla="*/ 262607 w 608430"/>
              <a:gd name="connsiteY24" fmla="*/ 246459 h 608239"/>
              <a:gd name="connsiteX25" fmla="*/ 287687 w 608430"/>
              <a:gd name="connsiteY25" fmla="*/ 389063 h 608239"/>
              <a:gd name="connsiteX26" fmla="*/ 270204 w 608430"/>
              <a:gd name="connsiteY26" fmla="*/ 389063 h 608239"/>
              <a:gd name="connsiteX27" fmla="*/ 232845 w 608430"/>
              <a:gd name="connsiteY27" fmla="*/ 308303 h 608239"/>
              <a:gd name="connsiteX28" fmla="*/ 200377 w 608430"/>
              <a:gd name="connsiteY28" fmla="*/ 220890 h 608239"/>
              <a:gd name="connsiteX29" fmla="*/ 304233 w 608430"/>
              <a:gd name="connsiteY29" fmla="*/ 124019 h 608239"/>
              <a:gd name="connsiteX30" fmla="*/ 304195 w 608430"/>
              <a:gd name="connsiteY30" fmla="*/ 89961 h 608239"/>
              <a:gd name="connsiteX31" fmla="*/ 166184 w 608430"/>
              <a:gd name="connsiteY31" fmla="*/ 220907 h 608239"/>
              <a:gd name="connsiteX32" fmla="*/ 204590 w 608430"/>
              <a:gd name="connsiteY32" fmla="*/ 327535 h 608239"/>
              <a:gd name="connsiteX33" fmla="*/ 237688 w 608430"/>
              <a:gd name="connsiteY33" fmla="*/ 406623 h 608239"/>
              <a:gd name="connsiteX34" fmla="*/ 251114 w 608430"/>
              <a:gd name="connsiteY34" fmla="*/ 422731 h 608239"/>
              <a:gd name="connsiteX35" fmla="*/ 239041 w 608430"/>
              <a:gd name="connsiteY35" fmla="*/ 438944 h 608239"/>
              <a:gd name="connsiteX36" fmla="*/ 248720 w 608430"/>
              <a:gd name="connsiteY36" fmla="*/ 454325 h 608239"/>
              <a:gd name="connsiteX37" fmla="*/ 239041 w 608430"/>
              <a:gd name="connsiteY37" fmla="*/ 469602 h 608239"/>
              <a:gd name="connsiteX38" fmla="*/ 256110 w 608430"/>
              <a:gd name="connsiteY38" fmla="*/ 486646 h 608239"/>
              <a:gd name="connsiteX39" fmla="*/ 266518 w 608430"/>
              <a:gd name="connsiteY39" fmla="*/ 486646 h 608239"/>
              <a:gd name="connsiteX40" fmla="*/ 304195 w 608430"/>
              <a:gd name="connsiteY40" fmla="*/ 518135 h 608239"/>
              <a:gd name="connsiteX41" fmla="*/ 341977 w 608430"/>
              <a:gd name="connsiteY41" fmla="*/ 486646 h 608239"/>
              <a:gd name="connsiteX42" fmla="*/ 352385 w 608430"/>
              <a:gd name="connsiteY42" fmla="*/ 486646 h 608239"/>
              <a:gd name="connsiteX43" fmla="*/ 369454 w 608430"/>
              <a:gd name="connsiteY43" fmla="*/ 469602 h 608239"/>
              <a:gd name="connsiteX44" fmla="*/ 359774 w 608430"/>
              <a:gd name="connsiteY44" fmla="*/ 454325 h 608239"/>
              <a:gd name="connsiteX45" fmla="*/ 369454 w 608430"/>
              <a:gd name="connsiteY45" fmla="*/ 438944 h 608239"/>
              <a:gd name="connsiteX46" fmla="*/ 357485 w 608430"/>
              <a:gd name="connsiteY46" fmla="*/ 422731 h 608239"/>
              <a:gd name="connsiteX47" fmla="*/ 370911 w 608430"/>
              <a:gd name="connsiteY47" fmla="*/ 406623 h 608239"/>
              <a:gd name="connsiteX48" fmla="*/ 403905 w 608430"/>
              <a:gd name="connsiteY48" fmla="*/ 327535 h 608239"/>
              <a:gd name="connsiteX49" fmla="*/ 442206 w 608430"/>
              <a:gd name="connsiteY49" fmla="*/ 220907 h 608239"/>
              <a:gd name="connsiteX50" fmla="*/ 304195 w 608430"/>
              <a:gd name="connsiteY50" fmla="*/ 89961 h 608239"/>
              <a:gd name="connsiteX51" fmla="*/ 341872 w 608430"/>
              <a:gd name="connsiteY51" fmla="*/ 65 h 608239"/>
              <a:gd name="connsiteX52" fmla="*/ 347077 w 608430"/>
              <a:gd name="connsiteY52" fmla="*/ 3598 h 608239"/>
              <a:gd name="connsiteX53" fmla="*/ 401719 w 608430"/>
              <a:gd name="connsiteY53" fmla="*/ 46416 h 608239"/>
              <a:gd name="connsiteX54" fmla="*/ 443351 w 608430"/>
              <a:gd name="connsiteY54" fmla="*/ 34776 h 608239"/>
              <a:gd name="connsiteX55" fmla="*/ 449700 w 608430"/>
              <a:gd name="connsiteY55" fmla="*/ 34984 h 608239"/>
              <a:gd name="connsiteX56" fmla="*/ 453239 w 608430"/>
              <a:gd name="connsiteY56" fmla="*/ 40284 h 608239"/>
              <a:gd name="connsiteX57" fmla="*/ 515479 w 608430"/>
              <a:gd name="connsiteY57" fmla="*/ 103471 h 608239"/>
              <a:gd name="connsiteX58" fmla="*/ 529946 w 608430"/>
              <a:gd name="connsiteY58" fmla="*/ 102744 h 608239"/>
              <a:gd name="connsiteX59" fmla="*/ 535879 w 608430"/>
              <a:gd name="connsiteY59" fmla="*/ 105134 h 608239"/>
              <a:gd name="connsiteX60" fmla="*/ 537336 w 608430"/>
              <a:gd name="connsiteY60" fmla="*/ 111369 h 608239"/>
              <a:gd name="connsiteX61" fmla="*/ 539314 w 608430"/>
              <a:gd name="connsiteY61" fmla="*/ 167905 h 608239"/>
              <a:gd name="connsiteX62" fmla="*/ 587191 w 608430"/>
              <a:gd name="connsiteY62" fmla="*/ 198251 h 608239"/>
              <a:gd name="connsiteX63" fmla="*/ 591770 w 608430"/>
              <a:gd name="connsiteY63" fmla="*/ 202616 h 608239"/>
              <a:gd name="connsiteX64" fmla="*/ 590938 w 608430"/>
              <a:gd name="connsiteY64" fmla="*/ 208852 h 608239"/>
              <a:gd name="connsiteX65" fmla="*/ 605821 w 608430"/>
              <a:gd name="connsiteY65" fmla="*/ 310076 h 608239"/>
              <a:gd name="connsiteX66" fmla="*/ 608423 w 608430"/>
              <a:gd name="connsiteY66" fmla="*/ 315896 h 608239"/>
              <a:gd name="connsiteX67" fmla="*/ 605301 w 608430"/>
              <a:gd name="connsiteY67" fmla="*/ 321300 h 608239"/>
              <a:gd name="connsiteX68" fmla="*/ 582403 w 608430"/>
              <a:gd name="connsiteY68" fmla="*/ 420029 h 608239"/>
              <a:gd name="connsiteX69" fmla="*/ 582715 w 608430"/>
              <a:gd name="connsiteY69" fmla="*/ 426369 h 608239"/>
              <a:gd name="connsiteX70" fmla="*/ 577719 w 608430"/>
              <a:gd name="connsiteY70" fmla="*/ 430318 h 608239"/>
              <a:gd name="connsiteX71" fmla="*/ 527865 w 608430"/>
              <a:gd name="connsiteY71" fmla="*/ 456507 h 608239"/>
              <a:gd name="connsiteX72" fmla="*/ 521412 w 608430"/>
              <a:gd name="connsiteY72" fmla="*/ 511796 h 608239"/>
              <a:gd name="connsiteX73" fmla="*/ 521620 w 608430"/>
              <a:gd name="connsiteY73" fmla="*/ 513666 h 608239"/>
              <a:gd name="connsiteX74" fmla="*/ 514751 w 608430"/>
              <a:gd name="connsiteY74" fmla="*/ 520526 h 608239"/>
              <a:gd name="connsiteX75" fmla="*/ 513502 w 608430"/>
              <a:gd name="connsiteY75" fmla="*/ 520422 h 608239"/>
              <a:gd name="connsiteX76" fmla="*/ 490396 w 608430"/>
              <a:gd name="connsiteY76" fmla="*/ 518239 h 608239"/>
              <a:gd name="connsiteX77" fmla="*/ 432110 w 608430"/>
              <a:gd name="connsiteY77" fmla="*/ 576749 h 608239"/>
              <a:gd name="connsiteX78" fmla="*/ 428155 w 608430"/>
              <a:gd name="connsiteY78" fmla="*/ 581738 h 608239"/>
              <a:gd name="connsiteX79" fmla="*/ 421806 w 608430"/>
              <a:gd name="connsiteY79" fmla="*/ 581426 h 608239"/>
              <a:gd name="connsiteX80" fmla="*/ 377052 w 608430"/>
              <a:gd name="connsiteY80" fmla="*/ 566461 h 608239"/>
              <a:gd name="connsiteX81" fmla="*/ 323242 w 608430"/>
              <a:gd name="connsiteY81" fmla="*/ 605017 h 608239"/>
              <a:gd name="connsiteX82" fmla="*/ 321889 w 608430"/>
              <a:gd name="connsiteY82" fmla="*/ 606576 h 608239"/>
              <a:gd name="connsiteX83" fmla="*/ 320120 w 608430"/>
              <a:gd name="connsiteY83" fmla="*/ 607615 h 608239"/>
              <a:gd name="connsiteX84" fmla="*/ 320016 w 608430"/>
              <a:gd name="connsiteY84" fmla="*/ 607719 h 608239"/>
              <a:gd name="connsiteX85" fmla="*/ 319703 w 608430"/>
              <a:gd name="connsiteY85" fmla="*/ 607823 h 608239"/>
              <a:gd name="connsiteX86" fmla="*/ 317830 w 608430"/>
              <a:gd name="connsiteY86" fmla="*/ 608135 h 608239"/>
              <a:gd name="connsiteX87" fmla="*/ 317414 w 608430"/>
              <a:gd name="connsiteY87" fmla="*/ 608239 h 608239"/>
              <a:gd name="connsiteX88" fmla="*/ 315852 w 608430"/>
              <a:gd name="connsiteY88" fmla="*/ 608031 h 608239"/>
              <a:gd name="connsiteX89" fmla="*/ 315124 w 608430"/>
              <a:gd name="connsiteY89" fmla="*/ 607823 h 608239"/>
              <a:gd name="connsiteX90" fmla="*/ 313771 w 608430"/>
              <a:gd name="connsiteY90" fmla="*/ 607096 h 608239"/>
              <a:gd name="connsiteX91" fmla="*/ 313667 w 608430"/>
              <a:gd name="connsiteY91" fmla="*/ 607096 h 608239"/>
              <a:gd name="connsiteX92" fmla="*/ 311897 w 608430"/>
              <a:gd name="connsiteY92" fmla="*/ 605537 h 608239"/>
              <a:gd name="connsiteX93" fmla="*/ 261210 w 608430"/>
              <a:gd name="connsiteY93" fmla="*/ 572488 h 608239"/>
              <a:gd name="connsiteX94" fmla="*/ 214374 w 608430"/>
              <a:gd name="connsiteY94" fmla="*/ 592546 h 608239"/>
              <a:gd name="connsiteX95" fmla="*/ 208025 w 608430"/>
              <a:gd name="connsiteY95" fmla="*/ 593585 h 608239"/>
              <a:gd name="connsiteX96" fmla="*/ 203549 w 608430"/>
              <a:gd name="connsiteY96" fmla="*/ 589117 h 608239"/>
              <a:gd name="connsiteX97" fmla="*/ 146825 w 608430"/>
              <a:gd name="connsiteY97" fmla="*/ 536114 h 608239"/>
              <a:gd name="connsiteX98" fmla="*/ 115497 w 608430"/>
              <a:gd name="connsiteY98" fmla="*/ 540999 h 608239"/>
              <a:gd name="connsiteX99" fmla="*/ 109252 w 608430"/>
              <a:gd name="connsiteY99" fmla="*/ 539752 h 608239"/>
              <a:gd name="connsiteX100" fmla="*/ 106754 w 608430"/>
              <a:gd name="connsiteY100" fmla="*/ 533828 h 608239"/>
              <a:gd name="connsiteX101" fmla="*/ 94889 w 608430"/>
              <a:gd name="connsiteY101" fmla="*/ 479163 h 608239"/>
              <a:gd name="connsiteX102" fmla="*/ 42745 w 608430"/>
              <a:gd name="connsiteY102" fmla="*/ 458586 h 608239"/>
              <a:gd name="connsiteX103" fmla="*/ 37332 w 608430"/>
              <a:gd name="connsiteY103" fmla="*/ 455260 h 608239"/>
              <a:gd name="connsiteX104" fmla="*/ 37020 w 608430"/>
              <a:gd name="connsiteY104" fmla="*/ 448817 h 608239"/>
              <a:gd name="connsiteX105" fmla="*/ 45243 w 608430"/>
              <a:gd name="connsiteY105" fmla="*/ 392489 h 608239"/>
              <a:gd name="connsiteX106" fmla="*/ 3818 w 608430"/>
              <a:gd name="connsiteY106" fmla="*/ 353309 h 608239"/>
              <a:gd name="connsiteX107" fmla="*/ 71 w 608430"/>
              <a:gd name="connsiteY107" fmla="*/ 348113 h 608239"/>
              <a:gd name="connsiteX108" fmla="*/ 2153 w 608430"/>
              <a:gd name="connsiteY108" fmla="*/ 342189 h 608239"/>
              <a:gd name="connsiteX109" fmla="*/ 30359 w 608430"/>
              <a:gd name="connsiteY109" fmla="*/ 292304 h 608239"/>
              <a:gd name="connsiteX110" fmla="*/ 6108 w 608430"/>
              <a:gd name="connsiteY110" fmla="*/ 240341 h 608239"/>
              <a:gd name="connsiteX111" fmla="*/ 4547 w 608430"/>
              <a:gd name="connsiteY111" fmla="*/ 234210 h 608239"/>
              <a:gd name="connsiteX112" fmla="*/ 8710 w 608430"/>
              <a:gd name="connsiteY112" fmla="*/ 229325 h 608239"/>
              <a:gd name="connsiteX113" fmla="*/ 52944 w 608430"/>
              <a:gd name="connsiteY113" fmla="*/ 193887 h 608239"/>
              <a:gd name="connsiteX114" fmla="*/ 48989 w 608430"/>
              <a:gd name="connsiteY114" fmla="*/ 137351 h 608239"/>
              <a:gd name="connsiteX115" fmla="*/ 49822 w 608430"/>
              <a:gd name="connsiteY115" fmla="*/ 131011 h 608239"/>
              <a:gd name="connsiteX116" fmla="*/ 55442 w 608430"/>
              <a:gd name="connsiteY116" fmla="*/ 127998 h 608239"/>
              <a:gd name="connsiteX117" fmla="*/ 124656 w 608430"/>
              <a:gd name="connsiteY117" fmla="*/ 58159 h 608239"/>
              <a:gd name="connsiteX118" fmla="*/ 127674 w 608430"/>
              <a:gd name="connsiteY118" fmla="*/ 52443 h 608239"/>
              <a:gd name="connsiteX119" fmla="*/ 133919 w 608430"/>
              <a:gd name="connsiteY119" fmla="*/ 51612 h 608239"/>
              <a:gd name="connsiteX120" fmla="*/ 170139 w 608430"/>
              <a:gd name="connsiteY120" fmla="*/ 58991 h 608239"/>
              <a:gd name="connsiteX121" fmla="*/ 225614 w 608430"/>
              <a:gd name="connsiteY121" fmla="*/ 10250 h 608239"/>
              <a:gd name="connsiteX122" fmla="*/ 230402 w 608430"/>
              <a:gd name="connsiteY122" fmla="*/ 6092 h 608239"/>
              <a:gd name="connsiteX123" fmla="*/ 236543 w 608430"/>
              <a:gd name="connsiteY123" fmla="*/ 7651 h 608239"/>
              <a:gd name="connsiteX124" fmla="*/ 285357 w 608430"/>
              <a:gd name="connsiteY124" fmla="*/ 31346 h 608239"/>
              <a:gd name="connsiteX125" fmla="*/ 335836 w 608430"/>
              <a:gd name="connsiteY125" fmla="*/ 2247 h 608239"/>
              <a:gd name="connsiteX126" fmla="*/ 341872 w 608430"/>
              <a:gd name="connsiteY126" fmla="*/ 65 h 608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</a:cxnLst>
            <a:rect l="l" t="t" r="r" b="b"/>
            <a:pathLst>
              <a:path w="608430" h="608239">
                <a:moveTo>
                  <a:pt x="291327" y="232337"/>
                </a:moveTo>
                <a:cubicBezTo>
                  <a:pt x="293617" y="232337"/>
                  <a:pt x="295386" y="234000"/>
                  <a:pt x="296219" y="235039"/>
                </a:cubicBezTo>
                <a:cubicBezTo>
                  <a:pt x="298196" y="237429"/>
                  <a:pt x="301110" y="238780"/>
                  <a:pt x="304232" y="238780"/>
                </a:cubicBezTo>
                <a:cubicBezTo>
                  <a:pt x="307354" y="238780"/>
                  <a:pt x="310268" y="237429"/>
                  <a:pt x="312246" y="235039"/>
                </a:cubicBezTo>
                <a:cubicBezTo>
                  <a:pt x="313078" y="234000"/>
                  <a:pt x="314848" y="232337"/>
                  <a:pt x="317241" y="232337"/>
                </a:cubicBezTo>
                <a:cubicBezTo>
                  <a:pt x="319219" y="232337"/>
                  <a:pt x="321508" y="233480"/>
                  <a:pt x="323173" y="235454"/>
                </a:cubicBezTo>
                <a:cubicBezTo>
                  <a:pt x="324214" y="236701"/>
                  <a:pt x="325983" y="239299"/>
                  <a:pt x="325359" y="242936"/>
                </a:cubicBezTo>
                <a:lnTo>
                  <a:pt x="304232" y="363165"/>
                </a:lnTo>
                <a:lnTo>
                  <a:pt x="283106" y="243040"/>
                </a:lnTo>
                <a:cubicBezTo>
                  <a:pt x="282585" y="239299"/>
                  <a:pt x="284667" y="236494"/>
                  <a:pt x="285499" y="235454"/>
                </a:cubicBezTo>
                <a:cubicBezTo>
                  <a:pt x="287164" y="233584"/>
                  <a:pt x="289454" y="232337"/>
                  <a:pt x="291327" y="232337"/>
                </a:cubicBezTo>
                <a:close/>
                <a:moveTo>
                  <a:pt x="304233" y="124019"/>
                </a:moveTo>
                <a:cubicBezTo>
                  <a:pt x="361572" y="124019"/>
                  <a:pt x="408192" y="167465"/>
                  <a:pt x="408192" y="220890"/>
                </a:cubicBezTo>
                <a:cubicBezTo>
                  <a:pt x="408192" y="260802"/>
                  <a:pt x="393103" y="282838"/>
                  <a:pt x="375724" y="308406"/>
                </a:cubicBezTo>
                <a:cubicBezTo>
                  <a:pt x="361260" y="329610"/>
                  <a:pt x="343673" y="355283"/>
                  <a:pt x="338366" y="389063"/>
                </a:cubicBezTo>
                <a:lnTo>
                  <a:pt x="320779" y="389063"/>
                </a:lnTo>
                <a:lnTo>
                  <a:pt x="345858" y="246459"/>
                </a:lnTo>
                <a:cubicBezTo>
                  <a:pt x="345962" y="246355"/>
                  <a:pt x="345962" y="246251"/>
                  <a:pt x="345962" y="246147"/>
                </a:cubicBezTo>
                <a:cubicBezTo>
                  <a:pt x="347315" y="237416"/>
                  <a:pt x="344713" y="228581"/>
                  <a:pt x="338990" y="221825"/>
                </a:cubicBezTo>
                <a:cubicBezTo>
                  <a:pt x="333371" y="215381"/>
                  <a:pt x="325254" y="211535"/>
                  <a:pt x="317241" y="211535"/>
                </a:cubicBezTo>
                <a:cubicBezTo>
                  <a:pt x="312662" y="211535"/>
                  <a:pt x="308187" y="212783"/>
                  <a:pt x="304233" y="214965"/>
                </a:cubicBezTo>
                <a:cubicBezTo>
                  <a:pt x="300278" y="212783"/>
                  <a:pt x="295804" y="211535"/>
                  <a:pt x="291329" y="211535"/>
                </a:cubicBezTo>
                <a:cubicBezTo>
                  <a:pt x="283316" y="211535"/>
                  <a:pt x="275511" y="215277"/>
                  <a:pt x="269788" y="221929"/>
                </a:cubicBezTo>
                <a:cubicBezTo>
                  <a:pt x="263856" y="228685"/>
                  <a:pt x="261254" y="237520"/>
                  <a:pt x="262503" y="246147"/>
                </a:cubicBezTo>
                <a:cubicBezTo>
                  <a:pt x="262607" y="246251"/>
                  <a:pt x="262607" y="246355"/>
                  <a:pt x="262607" y="246459"/>
                </a:cubicBezTo>
                <a:lnTo>
                  <a:pt x="287687" y="389063"/>
                </a:lnTo>
                <a:lnTo>
                  <a:pt x="270204" y="389063"/>
                </a:lnTo>
                <a:cubicBezTo>
                  <a:pt x="264897" y="355283"/>
                  <a:pt x="247310" y="329506"/>
                  <a:pt x="232845" y="308303"/>
                </a:cubicBezTo>
                <a:cubicBezTo>
                  <a:pt x="215362" y="282838"/>
                  <a:pt x="200377" y="260802"/>
                  <a:pt x="200377" y="220890"/>
                </a:cubicBezTo>
                <a:cubicBezTo>
                  <a:pt x="200377" y="167465"/>
                  <a:pt x="246998" y="124019"/>
                  <a:pt x="304233" y="124019"/>
                </a:cubicBezTo>
                <a:close/>
                <a:moveTo>
                  <a:pt x="304195" y="89961"/>
                </a:moveTo>
                <a:cubicBezTo>
                  <a:pt x="228112" y="89961"/>
                  <a:pt x="166184" y="148783"/>
                  <a:pt x="166184" y="220907"/>
                </a:cubicBezTo>
                <a:cubicBezTo>
                  <a:pt x="166184" y="271311"/>
                  <a:pt x="185751" y="299891"/>
                  <a:pt x="204590" y="327535"/>
                </a:cubicBezTo>
                <a:cubicBezTo>
                  <a:pt x="220410" y="350503"/>
                  <a:pt x="236647" y="374406"/>
                  <a:pt x="237688" y="406623"/>
                </a:cubicBezTo>
                <a:cubicBezTo>
                  <a:pt x="237896" y="414521"/>
                  <a:pt x="243620" y="421068"/>
                  <a:pt x="251114" y="422731"/>
                </a:cubicBezTo>
                <a:cubicBezTo>
                  <a:pt x="244141" y="424810"/>
                  <a:pt x="239041" y="431357"/>
                  <a:pt x="239041" y="438944"/>
                </a:cubicBezTo>
                <a:cubicBezTo>
                  <a:pt x="239041" y="445699"/>
                  <a:pt x="242996" y="451519"/>
                  <a:pt x="248720" y="454325"/>
                </a:cubicBezTo>
                <a:cubicBezTo>
                  <a:pt x="242996" y="457027"/>
                  <a:pt x="239041" y="462847"/>
                  <a:pt x="239041" y="469602"/>
                </a:cubicBezTo>
                <a:cubicBezTo>
                  <a:pt x="239041" y="479059"/>
                  <a:pt x="246639" y="486646"/>
                  <a:pt x="256110" y="486646"/>
                </a:cubicBezTo>
                <a:lnTo>
                  <a:pt x="266518" y="486646"/>
                </a:lnTo>
                <a:cubicBezTo>
                  <a:pt x="269745" y="504521"/>
                  <a:pt x="285357" y="518135"/>
                  <a:pt x="304195" y="518135"/>
                </a:cubicBezTo>
                <a:cubicBezTo>
                  <a:pt x="323034" y="518135"/>
                  <a:pt x="338750" y="504521"/>
                  <a:pt x="341977" y="486646"/>
                </a:cubicBezTo>
                <a:lnTo>
                  <a:pt x="352385" y="486646"/>
                </a:lnTo>
                <a:cubicBezTo>
                  <a:pt x="361752" y="486646"/>
                  <a:pt x="369454" y="479059"/>
                  <a:pt x="369454" y="469602"/>
                </a:cubicBezTo>
                <a:cubicBezTo>
                  <a:pt x="369454" y="462847"/>
                  <a:pt x="365499" y="457027"/>
                  <a:pt x="359774" y="454325"/>
                </a:cubicBezTo>
                <a:cubicBezTo>
                  <a:pt x="365499" y="451519"/>
                  <a:pt x="369454" y="445699"/>
                  <a:pt x="369454" y="438944"/>
                </a:cubicBezTo>
                <a:cubicBezTo>
                  <a:pt x="369454" y="431357"/>
                  <a:pt x="364354" y="424914"/>
                  <a:pt x="357485" y="422731"/>
                </a:cubicBezTo>
                <a:cubicBezTo>
                  <a:pt x="364978" y="421172"/>
                  <a:pt x="370599" y="414625"/>
                  <a:pt x="370911" y="406623"/>
                </a:cubicBezTo>
                <a:cubicBezTo>
                  <a:pt x="371848" y="374406"/>
                  <a:pt x="388084" y="350607"/>
                  <a:pt x="403905" y="327535"/>
                </a:cubicBezTo>
                <a:cubicBezTo>
                  <a:pt x="422743" y="299891"/>
                  <a:pt x="442206" y="271311"/>
                  <a:pt x="442206" y="220907"/>
                </a:cubicBezTo>
                <a:cubicBezTo>
                  <a:pt x="442206" y="148783"/>
                  <a:pt x="380278" y="89961"/>
                  <a:pt x="304195" y="89961"/>
                </a:cubicBezTo>
                <a:close/>
                <a:moveTo>
                  <a:pt x="341872" y="65"/>
                </a:moveTo>
                <a:cubicBezTo>
                  <a:pt x="344058" y="273"/>
                  <a:pt x="346036" y="1624"/>
                  <a:pt x="347077" y="3598"/>
                </a:cubicBezTo>
                <a:cubicBezTo>
                  <a:pt x="363001" y="33217"/>
                  <a:pt x="379862" y="46416"/>
                  <a:pt x="401719" y="46416"/>
                </a:cubicBezTo>
                <a:cubicBezTo>
                  <a:pt x="413480" y="46416"/>
                  <a:pt x="427115" y="42674"/>
                  <a:pt x="443351" y="34776"/>
                </a:cubicBezTo>
                <a:cubicBezTo>
                  <a:pt x="445329" y="33841"/>
                  <a:pt x="447723" y="33945"/>
                  <a:pt x="449700" y="34984"/>
                </a:cubicBezTo>
                <a:cubicBezTo>
                  <a:pt x="451678" y="36127"/>
                  <a:pt x="453031" y="38102"/>
                  <a:pt x="453239" y="40284"/>
                </a:cubicBezTo>
                <a:cubicBezTo>
                  <a:pt x="458131" y="85180"/>
                  <a:pt x="476241" y="103471"/>
                  <a:pt x="515479" y="103471"/>
                </a:cubicBezTo>
                <a:cubicBezTo>
                  <a:pt x="519955" y="103471"/>
                  <a:pt x="524846" y="103263"/>
                  <a:pt x="529946" y="102744"/>
                </a:cubicBezTo>
                <a:cubicBezTo>
                  <a:pt x="532132" y="102536"/>
                  <a:pt x="534422" y="103471"/>
                  <a:pt x="535879" y="105134"/>
                </a:cubicBezTo>
                <a:cubicBezTo>
                  <a:pt x="537336" y="106901"/>
                  <a:pt x="537856" y="109187"/>
                  <a:pt x="537336" y="111369"/>
                </a:cubicBezTo>
                <a:cubicBezTo>
                  <a:pt x="530883" y="136416"/>
                  <a:pt x="531508" y="154291"/>
                  <a:pt x="539314" y="167905"/>
                </a:cubicBezTo>
                <a:cubicBezTo>
                  <a:pt x="547120" y="181415"/>
                  <a:pt x="562315" y="190977"/>
                  <a:pt x="587191" y="198251"/>
                </a:cubicBezTo>
                <a:cubicBezTo>
                  <a:pt x="589272" y="198875"/>
                  <a:pt x="591042" y="200434"/>
                  <a:pt x="591770" y="202616"/>
                </a:cubicBezTo>
                <a:cubicBezTo>
                  <a:pt x="592499" y="204695"/>
                  <a:pt x="592187" y="206981"/>
                  <a:pt x="590938" y="208852"/>
                </a:cubicBezTo>
                <a:cubicBezTo>
                  <a:pt x="561483" y="251046"/>
                  <a:pt x="565542" y="278482"/>
                  <a:pt x="605821" y="310076"/>
                </a:cubicBezTo>
                <a:cubicBezTo>
                  <a:pt x="607486" y="311531"/>
                  <a:pt x="608527" y="313609"/>
                  <a:pt x="608423" y="315896"/>
                </a:cubicBezTo>
                <a:cubicBezTo>
                  <a:pt x="608319" y="318078"/>
                  <a:pt x="607174" y="320156"/>
                  <a:pt x="605301" y="321300"/>
                </a:cubicBezTo>
                <a:cubicBezTo>
                  <a:pt x="563044" y="349048"/>
                  <a:pt x="556591" y="376692"/>
                  <a:pt x="582403" y="420029"/>
                </a:cubicBezTo>
                <a:cubicBezTo>
                  <a:pt x="583548" y="421900"/>
                  <a:pt x="583652" y="424290"/>
                  <a:pt x="582715" y="426369"/>
                </a:cubicBezTo>
                <a:cubicBezTo>
                  <a:pt x="581778" y="428343"/>
                  <a:pt x="580009" y="429902"/>
                  <a:pt x="577719" y="430318"/>
                </a:cubicBezTo>
                <a:cubicBezTo>
                  <a:pt x="552428" y="435410"/>
                  <a:pt x="536607" y="443724"/>
                  <a:pt x="527865" y="456507"/>
                </a:cubicBezTo>
                <a:cubicBezTo>
                  <a:pt x="519122" y="469186"/>
                  <a:pt x="517144" y="486750"/>
                  <a:pt x="521412" y="511796"/>
                </a:cubicBezTo>
                <a:cubicBezTo>
                  <a:pt x="521620" y="512419"/>
                  <a:pt x="521620" y="513043"/>
                  <a:pt x="521620" y="513666"/>
                </a:cubicBezTo>
                <a:cubicBezTo>
                  <a:pt x="521620" y="517512"/>
                  <a:pt x="518602" y="520526"/>
                  <a:pt x="514751" y="520526"/>
                </a:cubicBezTo>
                <a:cubicBezTo>
                  <a:pt x="514334" y="520526"/>
                  <a:pt x="513918" y="520526"/>
                  <a:pt x="513502" y="520422"/>
                </a:cubicBezTo>
                <a:cubicBezTo>
                  <a:pt x="505071" y="518967"/>
                  <a:pt x="497265" y="518239"/>
                  <a:pt x="490396" y="518239"/>
                </a:cubicBezTo>
                <a:cubicBezTo>
                  <a:pt x="456986" y="518239"/>
                  <a:pt x="440125" y="535179"/>
                  <a:pt x="432110" y="576749"/>
                </a:cubicBezTo>
                <a:cubicBezTo>
                  <a:pt x="431694" y="578932"/>
                  <a:pt x="430237" y="580803"/>
                  <a:pt x="428155" y="581738"/>
                </a:cubicBezTo>
                <a:cubicBezTo>
                  <a:pt x="426178" y="582673"/>
                  <a:pt x="423784" y="582569"/>
                  <a:pt x="421806" y="581426"/>
                </a:cubicBezTo>
                <a:cubicBezTo>
                  <a:pt x="404425" y="571345"/>
                  <a:pt x="389854" y="566461"/>
                  <a:pt x="377052" y="566461"/>
                </a:cubicBezTo>
                <a:cubicBezTo>
                  <a:pt x="357381" y="566461"/>
                  <a:pt x="340311" y="578724"/>
                  <a:pt x="323242" y="605017"/>
                </a:cubicBezTo>
                <a:cubicBezTo>
                  <a:pt x="322826" y="605641"/>
                  <a:pt x="322409" y="606160"/>
                  <a:pt x="321889" y="606576"/>
                </a:cubicBezTo>
                <a:cubicBezTo>
                  <a:pt x="321369" y="606992"/>
                  <a:pt x="320744" y="607408"/>
                  <a:pt x="320120" y="607615"/>
                </a:cubicBezTo>
                <a:cubicBezTo>
                  <a:pt x="320016" y="607719"/>
                  <a:pt x="320016" y="607719"/>
                  <a:pt x="320016" y="607719"/>
                </a:cubicBezTo>
                <a:cubicBezTo>
                  <a:pt x="319911" y="607719"/>
                  <a:pt x="319807" y="607719"/>
                  <a:pt x="319703" y="607823"/>
                </a:cubicBezTo>
                <a:cubicBezTo>
                  <a:pt x="319079" y="608031"/>
                  <a:pt x="318454" y="608135"/>
                  <a:pt x="317830" y="608135"/>
                </a:cubicBezTo>
                <a:cubicBezTo>
                  <a:pt x="317622" y="608239"/>
                  <a:pt x="317518" y="608239"/>
                  <a:pt x="317414" y="608239"/>
                </a:cubicBezTo>
                <a:cubicBezTo>
                  <a:pt x="316893" y="608239"/>
                  <a:pt x="316373" y="608135"/>
                  <a:pt x="315852" y="608031"/>
                </a:cubicBezTo>
                <a:cubicBezTo>
                  <a:pt x="315540" y="607927"/>
                  <a:pt x="315332" y="607927"/>
                  <a:pt x="315124" y="607823"/>
                </a:cubicBezTo>
                <a:cubicBezTo>
                  <a:pt x="314603" y="607615"/>
                  <a:pt x="314187" y="607408"/>
                  <a:pt x="313771" y="607096"/>
                </a:cubicBezTo>
                <a:cubicBezTo>
                  <a:pt x="313771" y="607096"/>
                  <a:pt x="313667" y="607096"/>
                  <a:pt x="313667" y="607096"/>
                </a:cubicBezTo>
                <a:cubicBezTo>
                  <a:pt x="313042" y="606680"/>
                  <a:pt x="312418" y="606160"/>
                  <a:pt x="311897" y="605537"/>
                </a:cubicBezTo>
                <a:cubicBezTo>
                  <a:pt x="294516" y="582985"/>
                  <a:pt x="278383" y="572488"/>
                  <a:pt x="261210" y="572488"/>
                </a:cubicBezTo>
                <a:cubicBezTo>
                  <a:pt x="247575" y="572488"/>
                  <a:pt x="232276" y="579036"/>
                  <a:pt x="214374" y="592546"/>
                </a:cubicBezTo>
                <a:cubicBezTo>
                  <a:pt x="212604" y="593897"/>
                  <a:pt x="210210" y="594313"/>
                  <a:pt x="208025" y="593585"/>
                </a:cubicBezTo>
                <a:cubicBezTo>
                  <a:pt x="205943" y="592962"/>
                  <a:pt x="204278" y="591195"/>
                  <a:pt x="203549" y="589117"/>
                </a:cubicBezTo>
                <a:cubicBezTo>
                  <a:pt x="191996" y="552015"/>
                  <a:pt x="175031" y="536114"/>
                  <a:pt x="146825" y="536114"/>
                </a:cubicBezTo>
                <a:cubicBezTo>
                  <a:pt x="137666" y="536114"/>
                  <a:pt x="127466" y="537777"/>
                  <a:pt x="115497" y="540999"/>
                </a:cubicBezTo>
                <a:cubicBezTo>
                  <a:pt x="113311" y="541622"/>
                  <a:pt x="111022" y="541103"/>
                  <a:pt x="109252" y="539752"/>
                </a:cubicBezTo>
                <a:cubicBezTo>
                  <a:pt x="107483" y="538297"/>
                  <a:pt x="106546" y="536114"/>
                  <a:pt x="106754" y="533828"/>
                </a:cubicBezTo>
                <a:cubicBezTo>
                  <a:pt x="108628" y="508262"/>
                  <a:pt x="104881" y="490803"/>
                  <a:pt x="94889" y="479163"/>
                </a:cubicBezTo>
                <a:cubicBezTo>
                  <a:pt x="85001" y="467419"/>
                  <a:pt x="68348" y="460872"/>
                  <a:pt x="42745" y="458586"/>
                </a:cubicBezTo>
                <a:cubicBezTo>
                  <a:pt x="40455" y="458482"/>
                  <a:pt x="38477" y="457131"/>
                  <a:pt x="37332" y="455260"/>
                </a:cubicBezTo>
                <a:cubicBezTo>
                  <a:pt x="36187" y="453286"/>
                  <a:pt x="36083" y="450895"/>
                  <a:pt x="37020" y="448817"/>
                </a:cubicBezTo>
                <a:cubicBezTo>
                  <a:pt x="47845" y="425226"/>
                  <a:pt x="50447" y="407350"/>
                  <a:pt x="45243" y="392489"/>
                </a:cubicBezTo>
                <a:cubicBezTo>
                  <a:pt x="40038" y="377524"/>
                  <a:pt x="26924" y="365052"/>
                  <a:pt x="3818" y="353309"/>
                </a:cubicBezTo>
                <a:cubicBezTo>
                  <a:pt x="1841" y="352270"/>
                  <a:pt x="384" y="350399"/>
                  <a:pt x="71" y="348113"/>
                </a:cubicBezTo>
                <a:cubicBezTo>
                  <a:pt x="-241" y="345930"/>
                  <a:pt x="488" y="343748"/>
                  <a:pt x="2153" y="342189"/>
                </a:cubicBezTo>
                <a:cubicBezTo>
                  <a:pt x="20784" y="324002"/>
                  <a:pt x="29734" y="308205"/>
                  <a:pt x="30359" y="292304"/>
                </a:cubicBezTo>
                <a:cubicBezTo>
                  <a:pt x="30983" y="276404"/>
                  <a:pt x="23281" y="259879"/>
                  <a:pt x="6108" y="240341"/>
                </a:cubicBezTo>
                <a:cubicBezTo>
                  <a:pt x="4651" y="238679"/>
                  <a:pt x="4027" y="236392"/>
                  <a:pt x="4547" y="234210"/>
                </a:cubicBezTo>
                <a:cubicBezTo>
                  <a:pt x="5067" y="232027"/>
                  <a:pt x="6629" y="230261"/>
                  <a:pt x="8710" y="229325"/>
                </a:cubicBezTo>
                <a:cubicBezTo>
                  <a:pt x="32649" y="219556"/>
                  <a:pt x="46700" y="208228"/>
                  <a:pt x="52944" y="193887"/>
                </a:cubicBezTo>
                <a:cubicBezTo>
                  <a:pt x="59293" y="179545"/>
                  <a:pt x="58044" y="161566"/>
                  <a:pt x="48989" y="137351"/>
                </a:cubicBezTo>
                <a:cubicBezTo>
                  <a:pt x="48261" y="135272"/>
                  <a:pt x="48573" y="132882"/>
                  <a:pt x="49822" y="131011"/>
                </a:cubicBezTo>
                <a:cubicBezTo>
                  <a:pt x="51071" y="129141"/>
                  <a:pt x="53153" y="128101"/>
                  <a:pt x="55442" y="127998"/>
                </a:cubicBezTo>
                <a:cubicBezTo>
                  <a:pt x="105922" y="127478"/>
                  <a:pt x="124656" y="108563"/>
                  <a:pt x="124656" y="58159"/>
                </a:cubicBezTo>
                <a:cubicBezTo>
                  <a:pt x="124656" y="55873"/>
                  <a:pt x="125801" y="53794"/>
                  <a:pt x="127674" y="52443"/>
                </a:cubicBezTo>
                <a:cubicBezTo>
                  <a:pt x="129444" y="51196"/>
                  <a:pt x="131838" y="50885"/>
                  <a:pt x="133919" y="51612"/>
                </a:cubicBezTo>
                <a:cubicBezTo>
                  <a:pt x="147970" y="56600"/>
                  <a:pt x="159731" y="58991"/>
                  <a:pt x="170139" y="58991"/>
                </a:cubicBezTo>
                <a:cubicBezTo>
                  <a:pt x="195015" y="58991"/>
                  <a:pt x="212084" y="44025"/>
                  <a:pt x="225614" y="10250"/>
                </a:cubicBezTo>
                <a:cubicBezTo>
                  <a:pt x="226447" y="8171"/>
                  <a:pt x="228216" y="6612"/>
                  <a:pt x="230402" y="6092"/>
                </a:cubicBezTo>
                <a:cubicBezTo>
                  <a:pt x="232588" y="5573"/>
                  <a:pt x="234878" y="6196"/>
                  <a:pt x="236543" y="7651"/>
                </a:cubicBezTo>
                <a:cubicBezTo>
                  <a:pt x="254861" y="23656"/>
                  <a:pt x="270785" y="31346"/>
                  <a:pt x="285357" y="31346"/>
                </a:cubicBezTo>
                <a:cubicBezTo>
                  <a:pt x="301593" y="31346"/>
                  <a:pt x="317622" y="22097"/>
                  <a:pt x="335836" y="2247"/>
                </a:cubicBezTo>
                <a:cubicBezTo>
                  <a:pt x="337397" y="584"/>
                  <a:pt x="339687" y="-247"/>
                  <a:pt x="341872" y="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537065" y="1703070"/>
            <a:ext cx="1953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【完成】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3678028" y="2569842"/>
            <a:ext cx="7978032" cy="9144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感谢老师们的悉心指导！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416704" y="5246453"/>
            <a:ext cx="3003067" cy="650875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2800" dirty="0">
                <a:solidFill>
                  <a:schemeClr val="accent1"/>
                </a:solidFill>
                <a:cs typeface="+mn-ea"/>
                <a:sym typeface="+mn-lt"/>
              </a:rPr>
              <a:t>2022/04/25</a:t>
            </a:r>
            <a:endParaRPr lang="zh-CN" altLang="en-US" sz="28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7416703" y="4149286"/>
            <a:ext cx="3093812" cy="650875"/>
            <a:chOff x="4567377" y="3869996"/>
            <a:chExt cx="3093812" cy="650875"/>
          </a:xfrm>
        </p:grpSpPr>
        <p:sp>
          <p:nvSpPr>
            <p:cNvPr id="16" name="文本框 15"/>
            <p:cNvSpPr txBox="1"/>
            <p:nvPr/>
          </p:nvSpPr>
          <p:spPr>
            <a:xfrm>
              <a:off x="4567377" y="3869996"/>
              <a:ext cx="1519187" cy="59721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dist">
                <a:lnSpc>
                  <a:spcPct val="130000"/>
                </a:lnSpc>
              </a:pPr>
              <a:r>
                <a:rPr lang="zh-CN" altLang="en-US" sz="2800" dirty="0">
                  <a:solidFill>
                    <a:schemeClr val="accent1"/>
                  </a:solidFill>
                  <a:cs typeface="+mn-ea"/>
                  <a:sym typeface="+mn-lt"/>
                </a:rPr>
                <a:t>答辩人   </a:t>
              </a:r>
              <a:endParaRPr lang="zh-CN" altLang="en-US" sz="28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362700" y="3869996"/>
              <a:ext cx="1298489" cy="6508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lnSpc>
                  <a:spcPct val="130000"/>
                </a:lnSpc>
              </a:pPr>
              <a:r>
                <a:rPr lang="zh-CN" altLang="en-US" sz="2800" dirty="0">
                  <a:solidFill>
                    <a:schemeClr val="accent1"/>
                  </a:solidFill>
                  <a:cs typeface="+mn-ea"/>
                  <a:sym typeface="+mn-lt"/>
                </a:rPr>
                <a:t>缑通旺</a:t>
              </a:r>
              <a:endParaRPr lang="zh-CN" altLang="en-US" sz="28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028867" y="3906993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/>
                  </a:solidFill>
                  <a:cs typeface="+mn-ea"/>
                  <a:sym typeface="+mn-lt"/>
                </a:rPr>
                <a:t>：</a:t>
              </a:r>
              <a:endParaRPr lang="zh-CN" altLang="en-US" sz="28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416892" y="4697870"/>
            <a:ext cx="3093623" cy="650875"/>
            <a:chOff x="4567566" y="4449810"/>
            <a:chExt cx="3093623" cy="650875"/>
          </a:xfrm>
        </p:grpSpPr>
        <p:sp>
          <p:nvSpPr>
            <p:cNvPr id="20" name="矩形 19"/>
            <p:cNvSpPr/>
            <p:nvPr/>
          </p:nvSpPr>
          <p:spPr>
            <a:xfrm>
              <a:off x="4567566" y="4449810"/>
              <a:ext cx="1519187" cy="597215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algn="dist">
                <a:lnSpc>
                  <a:spcPct val="130000"/>
                </a:lnSpc>
              </a:pPr>
              <a:r>
                <a:rPr lang="zh-CN" altLang="en-US" sz="2800" dirty="0">
                  <a:solidFill>
                    <a:schemeClr val="accent1"/>
                  </a:solidFill>
                  <a:cs typeface="+mn-ea"/>
                  <a:sym typeface="+mn-lt"/>
                </a:rPr>
                <a:t>指导老师</a:t>
              </a:r>
              <a:endParaRPr lang="en-US" altLang="zh-CN" sz="28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362700" y="4449810"/>
              <a:ext cx="1298489" cy="6508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lnSpc>
                  <a:spcPct val="130000"/>
                </a:lnSpc>
              </a:pPr>
              <a:r>
                <a:rPr lang="zh-CN" altLang="en-US" sz="2800" dirty="0">
                  <a:solidFill>
                    <a:schemeClr val="accent1"/>
                  </a:solidFill>
                  <a:cs typeface="+mn-ea"/>
                  <a:sym typeface="+mn-lt"/>
                </a:rPr>
                <a:t>孔佑勇</a:t>
              </a:r>
              <a:endParaRPr lang="zh-CN" altLang="en-US" sz="28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028868" y="4486807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/>
                  </a:solidFill>
                  <a:cs typeface="+mn-ea"/>
                  <a:sym typeface="+mn-lt"/>
                </a:rPr>
                <a:t>：</a:t>
              </a:r>
              <a:endParaRPr lang="zh-CN" altLang="en-US" sz="28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23" name="直接连接符 2"/>
          <p:cNvCxnSpPr/>
          <p:nvPr/>
        </p:nvCxnSpPr>
        <p:spPr>
          <a:xfrm>
            <a:off x="10599536" y="4343403"/>
            <a:ext cx="0" cy="1404000"/>
          </a:xfrm>
          <a:prstGeom prst="line">
            <a:avLst/>
          </a:prstGeom>
          <a:ln w="508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391145" y="1477974"/>
            <a:ext cx="7644263" cy="3900908"/>
            <a:chOff x="3426679" y="1095244"/>
            <a:chExt cx="7644263" cy="3900908"/>
          </a:xfrm>
        </p:grpSpPr>
        <p:sp>
          <p:nvSpPr>
            <p:cNvPr id="129" name="文本框 128"/>
            <p:cNvSpPr txBox="1"/>
            <p:nvPr/>
          </p:nvSpPr>
          <p:spPr>
            <a:xfrm>
              <a:off x="3426679" y="1095244"/>
              <a:ext cx="7644263" cy="523220"/>
            </a:xfrm>
            <a:prstGeom prst="rect">
              <a:avLst/>
            </a:prstGeom>
            <a:noFill/>
          </p:spPr>
          <p:txBody>
            <a:bodyPr wrap="square" tIns="0" bIns="0" rtlCol="0" anchor="ctr" anchorCtr="0">
              <a:normAutofit lnSpcReduction="10000"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800" spc="400" dirty="0">
                  <a:cs typeface="+mn-ea"/>
                  <a:sym typeface="+mn-lt"/>
                </a:rPr>
                <a:t>01 </a:t>
              </a:r>
              <a:r>
                <a:rPr lang="zh-CN" altLang="en-US" sz="2800" dirty="0">
                  <a:solidFill>
                    <a:schemeClr val="accent1"/>
                  </a:solidFill>
                  <a:cs typeface="+mn-ea"/>
                  <a:sym typeface="+mn-lt"/>
                </a:rPr>
                <a:t>开题依据与背景</a:t>
              </a:r>
              <a:endParaRPr kumimoji="0" lang="zh-CN" altLang="en-US" sz="2800" b="0" i="0" u="none" strike="noStrike" kern="1200" cap="none" spc="400" normalizeH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3426679" y="1939666"/>
              <a:ext cx="7644263" cy="523220"/>
            </a:xfrm>
            <a:prstGeom prst="rect">
              <a:avLst/>
            </a:prstGeom>
            <a:noFill/>
          </p:spPr>
          <p:txBody>
            <a:bodyPr wrap="square" rtlCol="0" anchor="ctr" anchorCtr="0"/>
            <a:lstStyle/>
            <a:p>
              <a:pPr>
                <a:lnSpc>
                  <a:spcPct val="130000"/>
                </a:lnSpc>
              </a:pPr>
              <a:r>
                <a:rPr lang="en-US" altLang="zh-CN" sz="2800" spc="400" dirty="0">
                  <a:cs typeface="+mn-ea"/>
                  <a:sym typeface="+mn-lt"/>
                </a:rPr>
                <a:t>02</a:t>
              </a:r>
              <a:r>
                <a:rPr lang="zh-CN" altLang="en-US" sz="2800" spc="400" dirty="0">
                  <a:cs typeface="+mn-ea"/>
                  <a:sym typeface="+mn-lt"/>
                </a:rPr>
                <a:t> </a:t>
              </a:r>
              <a:r>
                <a:rPr lang="zh-CN" altLang="en-US" sz="2800" dirty="0">
                  <a:solidFill>
                    <a:schemeClr val="accent1"/>
                  </a:solidFill>
                  <a:cs typeface="+mn-ea"/>
                  <a:sym typeface="+mn-lt"/>
                </a:rPr>
                <a:t>国内外研究现状</a:t>
              </a:r>
              <a:endParaRPr lang="zh-CN" altLang="en-US" sz="2800" spc="4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3426679" y="2784088"/>
              <a:ext cx="7644263" cy="523220"/>
            </a:xfrm>
            <a:prstGeom prst="rect">
              <a:avLst/>
            </a:prstGeom>
            <a:noFill/>
          </p:spPr>
          <p:txBody>
            <a:bodyPr wrap="square" rtlCol="0" anchor="ctr" anchorCtr="0"/>
            <a:lstStyle/>
            <a:p>
              <a:pPr>
                <a:lnSpc>
                  <a:spcPct val="130000"/>
                </a:lnSpc>
              </a:pPr>
              <a:r>
                <a:rPr lang="en-US" altLang="zh-CN" sz="2800" spc="400" dirty="0">
                  <a:cs typeface="+mn-ea"/>
                  <a:sym typeface="+mn-lt"/>
                </a:rPr>
                <a:t>03</a:t>
              </a:r>
              <a:r>
                <a:rPr lang="zh-CN" altLang="en-US" sz="2800" spc="400" dirty="0">
                  <a:cs typeface="+mn-ea"/>
                  <a:sym typeface="+mn-lt"/>
                </a:rPr>
                <a:t> </a:t>
              </a:r>
              <a:r>
                <a:rPr lang="zh-CN" altLang="en-US" sz="2800" dirty="0">
                  <a:solidFill>
                    <a:schemeClr val="accent1"/>
                  </a:solidFill>
                  <a:cs typeface="+mn-ea"/>
                  <a:sym typeface="+mn-lt"/>
                </a:rPr>
                <a:t>研究目标与研究内容</a:t>
              </a:r>
              <a:endParaRPr lang="zh-CN" altLang="en-US" sz="28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3426679" y="3628510"/>
              <a:ext cx="7642800" cy="523220"/>
            </a:xfrm>
            <a:prstGeom prst="rect">
              <a:avLst/>
            </a:prstGeom>
            <a:noFill/>
          </p:spPr>
          <p:txBody>
            <a:bodyPr wrap="square" rtlCol="0" anchor="ctr" anchorCtr="0"/>
            <a:lstStyle/>
            <a:p>
              <a:pPr>
                <a:lnSpc>
                  <a:spcPct val="130000"/>
                </a:lnSpc>
              </a:pPr>
              <a:r>
                <a:rPr lang="en-US" altLang="zh-CN" sz="2800" spc="400" dirty="0">
                  <a:cs typeface="+mn-ea"/>
                  <a:sym typeface="+mn-lt"/>
                </a:rPr>
                <a:t>04</a:t>
              </a:r>
              <a:r>
                <a:rPr lang="zh-CN" altLang="en-US" sz="2800" spc="400" dirty="0">
                  <a:cs typeface="+mn-ea"/>
                  <a:sym typeface="+mn-lt"/>
                </a:rPr>
                <a:t> </a:t>
              </a:r>
              <a:r>
                <a:rPr lang="zh-CN" altLang="en-US" sz="2800" dirty="0">
                  <a:solidFill>
                    <a:schemeClr val="accent1"/>
                  </a:solidFill>
                  <a:cs typeface="+mn-ea"/>
                  <a:sym typeface="+mn-lt"/>
                </a:rPr>
                <a:t>实施方案</a:t>
              </a:r>
              <a:endParaRPr lang="zh-CN" altLang="en-US" sz="28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3426679" y="4472932"/>
              <a:ext cx="7642800" cy="523220"/>
            </a:xfrm>
            <a:prstGeom prst="rect">
              <a:avLst/>
            </a:prstGeom>
            <a:noFill/>
          </p:spPr>
          <p:txBody>
            <a:bodyPr wrap="square" rtlCol="0" anchor="ctr" anchorCtr="0"/>
            <a:lstStyle/>
            <a:p>
              <a:pPr>
                <a:lnSpc>
                  <a:spcPct val="130000"/>
                </a:lnSpc>
              </a:pPr>
              <a:r>
                <a:rPr lang="en-US" altLang="zh-CN" sz="2800" spc="400" dirty="0">
                  <a:cs typeface="+mn-ea"/>
                  <a:sym typeface="+mn-lt"/>
                </a:rPr>
                <a:t>05</a:t>
              </a:r>
              <a:r>
                <a:rPr lang="zh-CN" altLang="en-US" sz="2800" spc="400" dirty="0">
                  <a:cs typeface="+mn-ea"/>
                  <a:sym typeface="+mn-lt"/>
                </a:rPr>
                <a:t> </a:t>
              </a:r>
              <a:r>
                <a:rPr lang="zh-CN" altLang="en-US" sz="2800" dirty="0">
                  <a:solidFill>
                    <a:schemeClr val="accent1"/>
                  </a:solidFill>
                  <a:cs typeface="+mn-ea"/>
                  <a:sym typeface="+mn-lt"/>
                </a:rPr>
                <a:t>可行性分析与进度安排</a:t>
              </a:r>
              <a:endParaRPr lang="zh-CN" altLang="en-US" sz="28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/>
          <a:lstStyle/>
          <a:p>
            <a:r>
              <a:rPr lang="en-US" altLang="zh-CN" sz="3200" dirty="0"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sz="3200" dirty="0">
                <a:latin typeface="+mn-lt"/>
                <a:ea typeface="+mn-ea"/>
                <a:cs typeface="+mn-ea"/>
                <a:sym typeface="+mn-lt"/>
              </a:rPr>
              <a:t>、开题依据与背景</a:t>
            </a:r>
            <a:endParaRPr lang="zh-CN" altLang="en-US" sz="32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>
                <a:cs typeface="+mn-ea"/>
                <a:sym typeface="+mn-lt"/>
              </a:rPr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19150" y="1546225"/>
            <a:ext cx="10248265" cy="407797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>
              <a:lnSpc>
                <a:spcPct val="130000"/>
              </a:lnSpc>
              <a:spcAft>
                <a:spcPts val="600"/>
              </a:spcAft>
            </a:pPr>
            <a:r>
              <a:rPr lang="en-US" altLang="zh-CN" sz="2000" dirty="0">
                <a:cs typeface="+mn-ea"/>
                <a:sym typeface="+mn-lt"/>
              </a:rPr>
              <a:t> </a:t>
            </a:r>
            <a:r>
              <a:rPr lang="en-US" altLang="zh-CN" sz="1600" dirty="0">
                <a:cs typeface="+mn-ea"/>
                <a:sym typeface="+mn-lt"/>
              </a:rPr>
              <a:t>   </a:t>
            </a:r>
            <a:r>
              <a:rPr lang="zh-CN" altLang="en-US" sz="1600" dirty="0">
                <a:cs typeface="+mn-ea"/>
                <a:sym typeface="+mn-lt"/>
              </a:rPr>
              <a:t>随着短视频的创作者日益增多，人们对短视频的创作兴趣日益浓厚，为了帮助短视频创作者可以通过在Web环境下便捷、快速、简单、易用的完成音视频创作。</a:t>
            </a:r>
            <a:endParaRPr lang="zh-CN" altLang="en-US" sz="1600" dirty="0"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spcAft>
                <a:spcPts val="600"/>
              </a:spcAft>
            </a:pPr>
            <a:r>
              <a:rPr lang="zh-CN" altLang="en-US" sz="1600" dirty="0">
                <a:cs typeface="+mn-ea"/>
                <a:sym typeface="+mn-lt"/>
              </a:rPr>
              <a:t>    但是目前</a:t>
            </a:r>
            <a:r>
              <a:rPr lang="en-US" altLang="zh-CN" sz="1600" dirty="0">
                <a:cs typeface="+mn-ea"/>
                <a:sym typeface="+mn-lt"/>
              </a:rPr>
              <a:t>Web</a:t>
            </a:r>
            <a:r>
              <a:rPr lang="zh-CN" altLang="en-US" sz="1600" dirty="0">
                <a:cs typeface="+mn-ea"/>
                <a:sym typeface="+mn-lt"/>
              </a:rPr>
              <a:t>环境处理音视频存在的问题：</a:t>
            </a:r>
            <a:endParaRPr lang="zh-CN" altLang="en-US" sz="1600" dirty="0"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spcAft>
                <a:spcPts val="600"/>
              </a:spcAft>
            </a:pPr>
            <a:r>
              <a:rPr lang="zh-CN" altLang="en-US" sz="1600" dirty="0">
                <a:cs typeface="+mn-ea"/>
                <a:sym typeface="+mn-lt"/>
              </a:rPr>
              <a:t>    </a:t>
            </a:r>
            <a:r>
              <a:rPr lang="en-US" altLang="zh-CN" sz="1600" u="sng" dirty="0">
                <a:cs typeface="+mn-ea"/>
                <a:sym typeface="+mn-lt"/>
              </a:rPr>
              <a:t>1</a:t>
            </a:r>
            <a:r>
              <a:rPr lang="zh-CN" altLang="en-US" sz="1600" u="sng" dirty="0">
                <a:cs typeface="+mn-ea"/>
                <a:sym typeface="+mn-lt"/>
              </a:rPr>
              <a:t>、不同浏览器对音视频的容器格式、编解码兼容性问题</a:t>
            </a:r>
            <a:endParaRPr lang="zh-CN" altLang="en-US" sz="1600" dirty="0"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spcAft>
                <a:spcPts val="600"/>
              </a:spcAft>
            </a:pPr>
            <a:r>
              <a:rPr lang="zh-CN" altLang="en-US" sz="1600" dirty="0">
                <a:cs typeface="+mn-ea"/>
                <a:sym typeface="+mn-lt"/>
              </a:rPr>
              <a:t>    </a:t>
            </a:r>
            <a:r>
              <a:rPr lang="en-US" altLang="zh-CN" sz="1600" u="sng" dirty="0">
                <a:cs typeface="+mn-ea"/>
                <a:sym typeface="+mn-lt"/>
              </a:rPr>
              <a:t>2</a:t>
            </a:r>
            <a:r>
              <a:rPr lang="zh-CN" altLang="en-US" sz="1600" u="sng" dirty="0">
                <a:cs typeface="+mn-ea"/>
                <a:sym typeface="+mn-lt"/>
              </a:rPr>
              <a:t>、</a:t>
            </a:r>
            <a:r>
              <a:rPr lang="en-US" altLang="zh-CN" sz="1600" u="sng" dirty="0">
                <a:cs typeface="+mn-ea"/>
                <a:sym typeface="+mn-lt"/>
              </a:rPr>
              <a:t>Web</a:t>
            </a:r>
            <a:r>
              <a:rPr lang="zh-CN" altLang="en-US" sz="1600" u="sng" dirty="0">
                <a:cs typeface="+mn-ea"/>
                <a:sym typeface="+mn-lt"/>
              </a:rPr>
              <a:t>浏览器处理音视频的性能受限于</a:t>
            </a:r>
            <a:r>
              <a:rPr lang="en-US" altLang="zh-CN" sz="1600" u="sng" dirty="0">
                <a:cs typeface="+mn-ea"/>
                <a:sym typeface="+mn-lt"/>
              </a:rPr>
              <a:t>B/S</a:t>
            </a:r>
            <a:r>
              <a:rPr lang="zh-CN" altLang="en-US" sz="1600" u="sng" dirty="0">
                <a:cs typeface="+mn-ea"/>
                <a:sym typeface="+mn-lt"/>
              </a:rPr>
              <a:t>架构和</a:t>
            </a:r>
            <a:r>
              <a:rPr lang="en-US" altLang="zh-CN" sz="1600" u="sng" dirty="0">
                <a:cs typeface="+mn-ea"/>
                <a:sym typeface="+mn-lt"/>
              </a:rPr>
              <a:t>JavaScript</a:t>
            </a:r>
            <a:r>
              <a:rPr lang="zh-CN" altLang="en-US" sz="1600" u="sng" dirty="0">
                <a:cs typeface="+mn-ea"/>
                <a:sym typeface="+mn-lt"/>
              </a:rPr>
              <a:t>解释型语言的约束</a:t>
            </a:r>
            <a:endParaRPr lang="zh-CN" altLang="en-US" sz="1600" dirty="0"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spcAft>
                <a:spcPts val="600"/>
              </a:spcAft>
            </a:pPr>
            <a:r>
              <a:rPr lang="zh-CN" altLang="en-US" sz="1600" dirty="0">
                <a:cs typeface="+mn-ea"/>
                <a:sym typeface="+mn-lt"/>
              </a:rPr>
              <a:t>    本课题通过设计迁移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WebAssembly对</a:t>
            </a:r>
            <a:r>
              <a:rPr lang="zh-CN" altLang="en-US" sz="1600" dirty="0">
                <a:cs typeface="+mn-ea"/>
                <a:sym typeface="+mn-lt"/>
              </a:rPr>
              <a:t>音视频解码库</a:t>
            </a:r>
            <a:r>
              <a:rPr lang="en-US" altLang="zh-CN" sz="1600" dirty="0">
                <a:cs typeface="+mn-ea"/>
                <a:sym typeface="+mn-lt"/>
              </a:rPr>
              <a:t>FFmpeg</a:t>
            </a:r>
            <a:r>
              <a:rPr lang="zh-CN" altLang="en-US" sz="1600" dirty="0">
                <a:cs typeface="+mn-ea"/>
                <a:sym typeface="+mn-lt"/>
              </a:rPr>
              <a:t>的</a:t>
            </a:r>
            <a:r>
              <a:rPr lang="en-US" altLang="zh-CN" sz="1600" dirty="0">
                <a:cs typeface="+mn-ea"/>
                <a:sym typeface="+mn-lt"/>
              </a:rPr>
              <a:t>Web</a:t>
            </a:r>
            <a:r>
              <a:rPr lang="zh-CN" altLang="en-US" sz="1600" dirty="0">
                <a:cs typeface="+mn-ea"/>
                <a:sym typeface="+mn-lt"/>
              </a:rPr>
              <a:t>浏览器移植化，实现</a:t>
            </a:r>
            <a:r>
              <a:rPr lang="zh-CN" altLang="en-US" sz="1600" dirty="0">
                <a:solidFill>
                  <a:srgbClr val="FF0000"/>
                </a:solidFill>
                <a:cs typeface="+mn-ea"/>
                <a:sym typeface="+mn-lt"/>
              </a:rPr>
              <a:t>兼容性强</a:t>
            </a:r>
            <a:r>
              <a:rPr lang="zh-CN" altLang="en-US" sz="1600" dirty="0">
                <a:cs typeface="+mn-ea"/>
                <a:sym typeface="+mn-lt"/>
              </a:rPr>
              <a:t>、</a:t>
            </a:r>
            <a:r>
              <a:rPr lang="zh-CN" altLang="en-US" sz="1600" dirty="0">
                <a:solidFill>
                  <a:srgbClr val="FF0000"/>
                </a:solidFill>
                <a:cs typeface="+mn-ea"/>
                <a:sym typeface="+mn-lt"/>
              </a:rPr>
              <a:t>性能高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的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Web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音</a:t>
            </a:r>
            <a:r>
              <a:rPr lang="zh-CN" altLang="en-US" sz="1600" dirty="0">
                <a:cs typeface="+mn-ea"/>
                <a:sym typeface="+mn-lt"/>
              </a:rPr>
              <a:t>视频处理系统。</a:t>
            </a:r>
            <a:endParaRPr lang="zh-CN" altLang="en-US" dirty="0"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spcAft>
                <a:spcPts val="600"/>
              </a:spcAft>
            </a:pP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6140" y="5355590"/>
            <a:ext cx="1004570" cy="6692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415" y="4868545"/>
            <a:ext cx="1266825" cy="9150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80" y="4789805"/>
            <a:ext cx="2444750" cy="13652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9540" y="4479290"/>
            <a:ext cx="3317875" cy="15455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lang="zh-CN" altLang="en-US" sz="3200" dirty="0">
                <a:latin typeface="+mn-lt"/>
                <a:ea typeface="+mn-ea"/>
                <a:cs typeface="+mn-ea"/>
                <a:sym typeface="+mn-lt"/>
              </a:rPr>
              <a:t>国内外研究现状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2000" dirty="0">
                <a:cs typeface="+mn-ea"/>
                <a:sym typeface="+mn-lt"/>
              </a:rPr>
              <a:t>音视频格式编码兼容性</a:t>
            </a:r>
            <a:endParaRPr lang="zh-CN" altLang="en-US" sz="2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>
                <a:cs typeface="+mn-ea"/>
                <a:sym typeface="+mn-lt"/>
              </a:rPr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903552" y="1566232"/>
            <a:ext cx="3600000" cy="415782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îŝḻíďê"/>
          <p:cNvSpPr txBox="1"/>
          <p:nvPr/>
        </p:nvSpPr>
        <p:spPr>
          <a:xfrm flipH="1">
            <a:off x="1064177" y="3081037"/>
            <a:ext cx="2829961" cy="2205337"/>
          </a:xfrm>
          <a:prstGeom prst="rect">
            <a:avLst/>
          </a:prstGeom>
          <a:noFill/>
          <a:scene3d>
            <a:camera prst="perspectiveLeft">
              <a:rot lat="0" lon="0" rev="0"/>
            </a:camera>
            <a:lightRig rig="threePt" dir="t"/>
          </a:scene3d>
        </p:spPr>
        <p:txBody>
          <a:bodyPr wrap="square" lIns="91440" tIns="45720" rIns="91440" bIns="4572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en-US" sz="1600">
                <a:sym typeface="+mn-ea"/>
              </a:rPr>
              <a:t>    </a:t>
            </a:r>
            <a:r>
              <a:rPr sz="1600">
                <a:sym typeface="+mn-ea"/>
              </a:rPr>
              <a:t>第一种是通过</a:t>
            </a:r>
            <a:r>
              <a:rPr lang="zh-CN" sz="1600">
                <a:sym typeface="+mn-ea"/>
              </a:rPr>
              <a:t>安装</a:t>
            </a:r>
            <a:r>
              <a:rPr sz="1600">
                <a:sym typeface="+mn-ea"/>
              </a:rPr>
              <a:t>插件进行转码、转格式。比如</a:t>
            </a:r>
            <a:r>
              <a:rPr lang="zh-CN" sz="1600">
                <a:sym typeface="+mn-ea"/>
              </a:rPr>
              <a:t>通过</a:t>
            </a:r>
            <a:r>
              <a:rPr sz="1600">
                <a:sym typeface="+mn-ea"/>
              </a:rPr>
              <a:t>Flash插件</a:t>
            </a:r>
            <a:r>
              <a:rPr lang="zh-CN" sz="1600">
                <a:sym typeface="+mn-ea"/>
              </a:rPr>
              <a:t>播放</a:t>
            </a:r>
            <a:r>
              <a:rPr sz="1600">
                <a:sym typeface="+mn-ea"/>
              </a:rPr>
              <a:t>视频流</a:t>
            </a:r>
            <a:r>
              <a:rPr lang="zh-CN" sz="1600">
                <a:sym typeface="+mn-ea"/>
              </a:rPr>
              <a:t>，</a:t>
            </a:r>
            <a:r>
              <a:rPr sz="1600">
                <a:sym typeface="+mn-ea"/>
              </a:rPr>
              <a:t>但是</a:t>
            </a:r>
            <a:r>
              <a:rPr lang="zh-CN" sz="1600">
                <a:sym typeface="+mn-ea"/>
              </a:rPr>
              <a:t>大部分浏览器对</a:t>
            </a:r>
            <a:r>
              <a:rPr sz="1600">
                <a:sym typeface="+mn-ea"/>
              </a:rPr>
              <a:t>Flash已经停止更新，谷歌也在2020年12月起不再支持Flash。</a:t>
            </a:r>
            <a:endParaRPr lang="zh-CN" altLang="en-US" sz="1600" dirty="0">
              <a:cs typeface="+mn-ea"/>
              <a:sym typeface="+mn-ea"/>
            </a:endParaRPr>
          </a:p>
        </p:txBody>
      </p:sp>
      <p:sp>
        <p:nvSpPr>
          <p:cNvPr id="22" name="light-bulb_62830"/>
          <p:cNvSpPr>
            <a:spLocks noChangeAspect="1"/>
          </p:cNvSpPr>
          <p:nvPr/>
        </p:nvSpPr>
        <p:spPr bwMode="auto">
          <a:xfrm>
            <a:off x="5846397" y="2134186"/>
            <a:ext cx="504163" cy="504000"/>
          </a:xfrm>
          <a:custGeom>
            <a:avLst/>
            <a:gdLst>
              <a:gd name="connsiteX0" fmla="*/ 291327 w 608430"/>
              <a:gd name="connsiteY0" fmla="*/ 232337 h 608239"/>
              <a:gd name="connsiteX1" fmla="*/ 296219 w 608430"/>
              <a:gd name="connsiteY1" fmla="*/ 235039 h 608239"/>
              <a:gd name="connsiteX2" fmla="*/ 304232 w 608430"/>
              <a:gd name="connsiteY2" fmla="*/ 238780 h 608239"/>
              <a:gd name="connsiteX3" fmla="*/ 312246 w 608430"/>
              <a:gd name="connsiteY3" fmla="*/ 235039 h 608239"/>
              <a:gd name="connsiteX4" fmla="*/ 317241 w 608430"/>
              <a:gd name="connsiteY4" fmla="*/ 232337 h 608239"/>
              <a:gd name="connsiteX5" fmla="*/ 323173 w 608430"/>
              <a:gd name="connsiteY5" fmla="*/ 235454 h 608239"/>
              <a:gd name="connsiteX6" fmla="*/ 325359 w 608430"/>
              <a:gd name="connsiteY6" fmla="*/ 242936 h 608239"/>
              <a:gd name="connsiteX7" fmla="*/ 304232 w 608430"/>
              <a:gd name="connsiteY7" fmla="*/ 363165 h 608239"/>
              <a:gd name="connsiteX8" fmla="*/ 283106 w 608430"/>
              <a:gd name="connsiteY8" fmla="*/ 243040 h 608239"/>
              <a:gd name="connsiteX9" fmla="*/ 285499 w 608430"/>
              <a:gd name="connsiteY9" fmla="*/ 235454 h 608239"/>
              <a:gd name="connsiteX10" fmla="*/ 291327 w 608430"/>
              <a:gd name="connsiteY10" fmla="*/ 232337 h 608239"/>
              <a:gd name="connsiteX11" fmla="*/ 304233 w 608430"/>
              <a:gd name="connsiteY11" fmla="*/ 124019 h 608239"/>
              <a:gd name="connsiteX12" fmla="*/ 408192 w 608430"/>
              <a:gd name="connsiteY12" fmla="*/ 220890 h 608239"/>
              <a:gd name="connsiteX13" fmla="*/ 375724 w 608430"/>
              <a:gd name="connsiteY13" fmla="*/ 308406 h 608239"/>
              <a:gd name="connsiteX14" fmla="*/ 338366 w 608430"/>
              <a:gd name="connsiteY14" fmla="*/ 389063 h 608239"/>
              <a:gd name="connsiteX15" fmla="*/ 320779 w 608430"/>
              <a:gd name="connsiteY15" fmla="*/ 389063 h 608239"/>
              <a:gd name="connsiteX16" fmla="*/ 345858 w 608430"/>
              <a:gd name="connsiteY16" fmla="*/ 246459 h 608239"/>
              <a:gd name="connsiteX17" fmla="*/ 345962 w 608430"/>
              <a:gd name="connsiteY17" fmla="*/ 246147 h 608239"/>
              <a:gd name="connsiteX18" fmla="*/ 338990 w 608430"/>
              <a:gd name="connsiteY18" fmla="*/ 221825 h 608239"/>
              <a:gd name="connsiteX19" fmla="*/ 317241 w 608430"/>
              <a:gd name="connsiteY19" fmla="*/ 211535 h 608239"/>
              <a:gd name="connsiteX20" fmla="*/ 304233 w 608430"/>
              <a:gd name="connsiteY20" fmla="*/ 214965 h 608239"/>
              <a:gd name="connsiteX21" fmla="*/ 291329 w 608430"/>
              <a:gd name="connsiteY21" fmla="*/ 211535 h 608239"/>
              <a:gd name="connsiteX22" fmla="*/ 269788 w 608430"/>
              <a:gd name="connsiteY22" fmla="*/ 221929 h 608239"/>
              <a:gd name="connsiteX23" fmla="*/ 262503 w 608430"/>
              <a:gd name="connsiteY23" fmla="*/ 246147 h 608239"/>
              <a:gd name="connsiteX24" fmla="*/ 262607 w 608430"/>
              <a:gd name="connsiteY24" fmla="*/ 246459 h 608239"/>
              <a:gd name="connsiteX25" fmla="*/ 287687 w 608430"/>
              <a:gd name="connsiteY25" fmla="*/ 389063 h 608239"/>
              <a:gd name="connsiteX26" fmla="*/ 270204 w 608430"/>
              <a:gd name="connsiteY26" fmla="*/ 389063 h 608239"/>
              <a:gd name="connsiteX27" fmla="*/ 232845 w 608430"/>
              <a:gd name="connsiteY27" fmla="*/ 308303 h 608239"/>
              <a:gd name="connsiteX28" fmla="*/ 200377 w 608430"/>
              <a:gd name="connsiteY28" fmla="*/ 220890 h 608239"/>
              <a:gd name="connsiteX29" fmla="*/ 304233 w 608430"/>
              <a:gd name="connsiteY29" fmla="*/ 124019 h 608239"/>
              <a:gd name="connsiteX30" fmla="*/ 304195 w 608430"/>
              <a:gd name="connsiteY30" fmla="*/ 89961 h 608239"/>
              <a:gd name="connsiteX31" fmla="*/ 166184 w 608430"/>
              <a:gd name="connsiteY31" fmla="*/ 220907 h 608239"/>
              <a:gd name="connsiteX32" fmla="*/ 204590 w 608430"/>
              <a:gd name="connsiteY32" fmla="*/ 327535 h 608239"/>
              <a:gd name="connsiteX33" fmla="*/ 237688 w 608430"/>
              <a:gd name="connsiteY33" fmla="*/ 406623 h 608239"/>
              <a:gd name="connsiteX34" fmla="*/ 251114 w 608430"/>
              <a:gd name="connsiteY34" fmla="*/ 422731 h 608239"/>
              <a:gd name="connsiteX35" fmla="*/ 239041 w 608430"/>
              <a:gd name="connsiteY35" fmla="*/ 438944 h 608239"/>
              <a:gd name="connsiteX36" fmla="*/ 248720 w 608430"/>
              <a:gd name="connsiteY36" fmla="*/ 454325 h 608239"/>
              <a:gd name="connsiteX37" fmla="*/ 239041 w 608430"/>
              <a:gd name="connsiteY37" fmla="*/ 469602 h 608239"/>
              <a:gd name="connsiteX38" fmla="*/ 256110 w 608430"/>
              <a:gd name="connsiteY38" fmla="*/ 486646 h 608239"/>
              <a:gd name="connsiteX39" fmla="*/ 266518 w 608430"/>
              <a:gd name="connsiteY39" fmla="*/ 486646 h 608239"/>
              <a:gd name="connsiteX40" fmla="*/ 304195 w 608430"/>
              <a:gd name="connsiteY40" fmla="*/ 518135 h 608239"/>
              <a:gd name="connsiteX41" fmla="*/ 341977 w 608430"/>
              <a:gd name="connsiteY41" fmla="*/ 486646 h 608239"/>
              <a:gd name="connsiteX42" fmla="*/ 352385 w 608430"/>
              <a:gd name="connsiteY42" fmla="*/ 486646 h 608239"/>
              <a:gd name="connsiteX43" fmla="*/ 369454 w 608430"/>
              <a:gd name="connsiteY43" fmla="*/ 469602 h 608239"/>
              <a:gd name="connsiteX44" fmla="*/ 359774 w 608430"/>
              <a:gd name="connsiteY44" fmla="*/ 454325 h 608239"/>
              <a:gd name="connsiteX45" fmla="*/ 369454 w 608430"/>
              <a:gd name="connsiteY45" fmla="*/ 438944 h 608239"/>
              <a:gd name="connsiteX46" fmla="*/ 357485 w 608430"/>
              <a:gd name="connsiteY46" fmla="*/ 422731 h 608239"/>
              <a:gd name="connsiteX47" fmla="*/ 370911 w 608430"/>
              <a:gd name="connsiteY47" fmla="*/ 406623 h 608239"/>
              <a:gd name="connsiteX48" fmla="*/ 403905 w 608430"/>
              <a:gd name="connsiteY48" fmla="*/ 327535 h 608239"/>
              <a:gd name="connsiteX49" fmla="*/ 442206 w 608430"/>
              <a:gd name="connsiteY49" fmla="*/ 220907 h 608239"/>
              <a:gd name="connsiteX50" fmla="*/ 304195 w 608430"/>
              <a:gd name="connsiteY50" fmla="*/ 89961 h 608239"/>
              <a:gd name="connsiteX51" fmla="*/ 341872 w 608430"/>
              <a:gd name="connsiteY51" fmla="*/ 65 h 608239"/>
              <a:gd name="connsiteX52" fmla="*/ 347077 w 608430"/>
              <a:gd name="connsiteY52" fmla="*/ 3598 h 608239"/>
              <a:gd name="connsiteX53" fmla="*/ 401719 w 608430"/>
              <a:gd name="connsiteY53" fmla="*/ 46416 h 608239"/>
              <a:gd name="connsiteX54" fmla="*/ 443351 w 608430"/>
              <a:gd name="connsiteY54" fmla="*/ 34776 h 608239"/>
              <a:gd name="connsiteX55" fmla="*/ 449700 w 608430"/>
              <a:gd name="connsiteY55" fmla="*/ 34984 h 608239"/>
              <a:gd name="connsiteX56" fmla="*/ 453239 w 608430"/>
              <a:gd name="connsiteY56" fmla="*/ 40284 h 608239"/>
              <a:gd name="connsiteX57" fmla="*/ 515479 w 608430"/>
              <a:gd name="connsiteY57" fmla="*/ 103471 h 608239"/>
              <a:gd name="connsiteX58" fmla="*/ 529946 w 608430"/>
              <a:gd name="connsiteY58" fmla="*/ 102744 h 608239"/>
              <a:gd name="connsiteX59" fmla="*/ 535879 w 608430"/>
              <a:gd name="connsiteY59" fmla="*/ 105134 h 608239"/>
              <a:gd name="connsiteX60" fmla="*/ 537336 w 608430"/>
              <a:gd name="connsiteY60" fmla="*/ 111369 h 608239"/>
              <a:gd name="connsiteX61" fmla="*/ 539314 w 608430"/>
              <a:gd name="connsiteY61" fmla="*/ 167905 h 608239"/>
              <a:gd name="connsiteX62" fmla="*/ 587191 w 608430"/>
              <a:gd name="connsiteY62" fmla="*/ 198251 h 608239"/>
              <a:gd name="connsiteX63" fmla="*/ 591770 w 608430"/>
              <a:gd name="connsiteY63" fmla="*/ 202616 h 608239"/>
              <a:gd name="connsiteX64" fmla="*/ 590938 w 608430"/>
              <a:gd name="connsiteY64" fmla="*/ 208852 h 608239"/>
              <a:gd name="connsiteX65" fmla="*/ 605821 w 608430"/>
              <a:gd name="connsiteY65" fmla="*/ 310076 h 608239"/>
              <a:gd name="connsiteX66" fmla="*/ 608423 w 608430"/>
              <a:gd name="connsiteY66" fmla="*/ 315896 h 608239"/>
              <a:gd name="connsiteX67" fmla="*/ 605301 w 608430"/>
              <a:gd name="connsiteY67" fmla="*/ 321300 h 608239"/>
              <a:gd name="connsiteX68" fmla="*/ 582403 w 608430"/>
              <a:gd name="connsiteY68" fmla="*/ 420029 h 608239"/>
              <a:gd name="connsiteX69" fmla="*/ 582715 w 608430"/>
              <a:gd name="connsiteY69" fmla="*/ 426369 h 608239"/>
              <a:gd name="connsiteX70" fmla="*/ 577719 w 608430"/>
              <a:gd name="connsiteY70" fmla="*/ 430318 h 608239"/>
              <a:gd name="connsiteX71" fmla="*/ 527865 w 608430"/>
              <a:gd name="connsiteY71" fmla="*/ 456507 h 608239"/>
              <a:gd name="connsiteX72" fmla="*/ 521412 w 608430"/>
              <a:gd name="connsiteY72" fmla="*/ 511796 h 608239"/>
              <a:gd name="connsiteX73" fmla="*/ 521620 w 608430"/>
              <a:gd name="connsiteY73" fmla="*/ 513666 h 608239"/>
              <a:gd name="connsiteX74" fmla="*/ 514751 w 608430"/>
              <a:gd name="connsiteY74" fmla="*/ 520526 h 608239"/>
              <a:gd name="connsiteX75" fmla="*/ 513502 w 608430"/>
              <a:gd name="connsiteY75" fmla="*/ 520422 h 608239"/>
              <a:gd name="connsiteX76" fmla="*/ 490396 w 608430"/>
              <a:gd name="connsiteY76" fmla="*/ 518239 h 608239"/>
              <a:gd name="connsiteX77" fmla="*/ 432110 w 608430"/>
              <a:gd name="connsiteY77" fmla="*/ 576749 h 608239"/>
              <a:gd name="connsiteX78" fmla="*/ 428155 w 608430"/>
              <a:gd name="connsiteY78" fmla="*/ 581738 h 608239"/>
              <a:gd name="connsiteX79" fmla="*/ 421806 w 608430"/>
              <a:gd name="connsiteY79" fmla="*/ 581426 h 608239"/>
              <a:gd name="connsiteX80" fmla="*/ 377052 w 608430"/>
              <a:gd name="connsiteY80" fmla="*/ 566461 h 608239"/>
              <a:gd name="connsiteX81" fmla="*/ 323242 w 608430"/>
              <a:gd name="connsiteY81" fmla="*/ 605017 h 608239"/>
              <a:gd name="connsiteX82" fmla="*/ 321889 w 608430"/>
              <a:gd name="connsiteY82" fmla="*/ 606576 h 608239"/>
              <a:gd name="connsiteX83" fmla="*/ 320120 w 608430"/>
              <a:gd name="connsiteY83" fmla="*/ 607615 h 608239"/>
              <a:gd name="connsiteX84" fmla="*/ 320016 w 608430"/>
              <a:gd name="connsiteY84" fmla="*/ 607719 h 608239"/>
              <a:gd name="connsiteX85" fmla="*/ 319703 w 608430"/>
              <a:gd name="connsiteY85" fmla="*/ 607823 h 608239"/>
              <a:gd name="connsiteX86" fmla="*/ 317830 w 608430"/>
              <a:gd name="connsiteY86" fmla="*/ 608135 h 608239"/>
              <a:gd name="connsiteX87" fmla="*/ 317414 w 608430"/>
              <a:gd name="connsiteY87" fmla="*/ 608239 h 608239"/>
              <a:gd name="connsiteX88" fmla="*/ 315852 w 608430"/>
              <a:gd name="connsiteY88" fmla="*/ 608031 h 608239"/>
              <a:gd name="connsiteX89" fmla="*/ 315124 w 608430"/>
              <a:gd name="connsiteY89" fmla="*/ 607823 h 608239"/>
              <a:gd name="connsiteX90" fmla="*/ 313771 w 608430"/>
              <a:gd name="connsiteY90" fmla="*/ 607096 h 608239"/>
              <a:gd name="connsiteX91" fmla="*/ 313667 w 608430"/>
              <a:gd name="connsiteY91" fmla="*/ 607096 h 608239"/>
              <a:gd name="connsiteX92" fmla="*/ 311897 w 608430"/>
              <a:gd name="connsiteY92" fmla="*/ 605537 h 608239"/>
              <a:gd name="connsiteX93" fmla="*/ 261210 w 608430"/>
              <a:gd name="connsiteY93" fmla="*/ 572488 h 608239"/>
              <a:gd name="connsiteX94" fmla="*/ 214374 w 608430"/>
              <a:gd name="connsiteY94" fmla="*/ 592546 h 608239"/>
              <a:gd name="connsiteX95" fmla="*/ 208025 w 608430"/>
              <a:gd name="connsiteY95" fmla="*/ 593585 h 608239"/>
              <a:gd name="connsiteX96" fmla="*/ 203549 w 608430"/>
              <a:gd name="connsiteY96" fmla="*/ 589117 h 608239"/>
              <a:gd name="connsiteX97" fmla="*/ 146825 w 608430"/>
              <a:gd name="connsiteY97" fmla="*/ 536114 h 608239"/>
              <a:gd name="connsiteX98" fmla="*/ 115497 w 608430"/>
              <a:gd name="connsiteY98" fmla="*/ 540999 h 608239"/>
              <a:gd name="connsiteX99" fmla="*/ 109252 w 608430"/>
              <a:gd name="connsiteY99" fmla="*/ 539752 h 608239"/>
              <a:gd name="connsiteX100" fmla="*/ 106754 w 608430"/>
              <a:gd name="connsiteY100" fmla="*/ 533828 h 608239"/>
              <a:gd name="connsiteX101" fmla="*/ 94889 w 608430"/>
              <a:gd name="connsiteY101" fmla="*/ 479163 h 608239"/>
              <a:gd name="connsiteX102" fmla="*/ 42745 w 608430"/>
              <a:gd name="connsiteY102" fmla="*/ 458586 h 608239"/>
              <a:gd name="connsiteX103" fmla="*/ 37332 w 608430"/>
              <a:gd name="connsiteY103" fmla="*/ 455260 h 608239"/>
              <a:gd name="connsiteX104" fmla="*/ 37020 w 608430"/>
              <a:gd name="connsiteY104" fmla="*/ 448817 h 608239"/>
              <a:gd name="connsiteX105" fmla="*/ 45243 w 608430"/>
              <a:gd name="connsiteY105" fmla="*/ 392489 h 608239"/>
              <a:gd name="connsiteX106" fmla="*/ 3818 w 608430"/>
              <a:gd name="connsiteY106" fmla="*/ 353309 h 608239"/>
              <a:gd name="connsiteX107" fmla="*/ 71 w 608430"/>
              <a:gd name="connsiteY107" fmla="*/ 348113 h 608239"/>
              <a:gd name="connsiteX108" fmla="*/ 2153 w 608430"/>
              <a:gd name="connsiteY108" fmla="*/ 342189 h 608239"/>
              <a:gd name="connsiteX109" fmla="*/ 30359 w 608430"/>
              <a:gd name="connsiteY109" fmla="*/ 292304 h 608239"/>
              <a:gd name="connsiteX110" fmla="*/ 6108 w 608430"/>
              <a:gd name="connsiteY110" fmla="*/ 240341 h 608239"/>
              <a:gd name="connsiteX111" fmla="*/ 4547 w 608430"/>
              <a:gd name="connsiteY111" fmla="*/ 234210 h 608239"/>
              <a:gd name="connsiteX112" fmla="*/ 8710 w 608430"/>
              <a:gd name="connsiteY112" fmla="*/ 229325 h 608239"/>
              <a:gd name="connsiteX113" fmla="*/ 52944 w 608430"/>
              <a:gd name="connsiteY113" fmla="*/ 193887 h 608239"/>
              <a:gd name="connsiteX114" fmla="*/ 48989 w 608430"/>
              <a:gd name="connsiteY114" fmla="*/ 137351 h 608239"/>
              <a:gd name="connsiteX115" fmla="*/ 49822 w 608430"/>
              <a:gd name="connsiteY115" fmla="*/ 131011 h 608239"/>
              <a:gd name="connsiteX116" fmla="*/ 55442 w 608430"/>
              <a:gd name="connsiteY116" fmla="*/ 127998 h 608239"/>
              <a:gd name="connsiteX117" fmla="*/ 124656 w 608430"/>
              <a:gd name="connsiteY117" fmla="*/ 58159 h 608239"/>
              <a:gd name="connsiteX118" fmla="*/ 127674 w 608430"/>
              <a:gd name="connsiteY118" fmla="*/ 52443 h 608239"/>
              <a:gd name="connsiteX119" fmla="*/ 133919 w 608430"/>
              <a:gd name="connsiteY119" fmla="*/ 51612 h 608239"/>
              <a:gd name="connsiteX120" fmla="*/ 170139 w 608430"/>
              <a:gd name="connsiteY120" fmla="*/ 58991 h 608239"/>
              <a:gd name="connsiteX121" fmla="*/ 225614 w 608430"/>
              <a:gd name="connsiteY121" fmla="*/ 10250 h 608239"/>
              <a:gd name="connsiteX122" fmla="*/ 230402 w 608430"/>
              <a:gd name="connsiteY122" fmla="*/ 6092 h 608239"/>
              <a:gd name="connsiteX123" fmla="*/ 236543 w 608430"/>
              <a:gd name="connsiteY123" fmla="*/ 7651 h 608239"/>
              <a:gd name="connsiteX124" fmla="*/ 285357 w 608430"/>
              <a:gd name="connsiteY124" fmla="*/ 31346 h 608239"/>
              <a:gd name="connsiteX125" fmla="*/ 335836 w 608430"/>
              <a:gd name="connsiteY125" fmla="*/ 2247 h 608239"/>
              <a:gd name="connsiteX126" fmla="*/ 341872 w 608430"/>
              <a:gd name="connsiteY126" fmla="*/ 65 h 608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</a:cxnLst>
            <a:rect l="l" t="t" r="r" b="b"/>
            <a:pathLst>
              <a:path w="608430" h="608239">
                <a:moveTo>
                  <a:pt x="291327" y="232337"/>
                </a:moveTo>
                <a:cubicBezTo>
                  <a:pt x="293617" y="232337"/>
                  <a:pt x="295386" y="234000"/>
                  <a:pt x="296219" y="235039"/>
                </a:cubicBezTo>
                <a:cubicBezTo>
                  <a:pt x="298196" y="237429"/>
                  <a:pt x="301110" y="238780"/>
                  <a:pt x="304232" y="238780"/>
                </a:cubicBezTo>
                <a:cubicBezTo>
                  <a:pt x="307354" y="238780"/>
                  <a:pt x="310268" y="237429"/>
                  <a:pt x="312246" y="235039"/>
                </a:cubicBezTo>
                <a:cubicBezTo>
                  <a:pt x="313078" y="234000"/>
                  <a:pt x="314848" y="232337"/>
                  <a:pt x="317241" y="232337"/>
                </a:cubicBezTo>
                <a:cubicBezTo>
                  <a:pt x="319219" y="232337"/>
                  <a:pt x="321508" y="233480"/>
                  <a:pt x="323173" y="235454"/>
                </a:cubicBezTo>
                <a:cubicBezTo>
                  <a:pt x="324214" y="236701"/>
                  <a:pt x="325983" y="239299"/>
                  <a:pt x="325359" y="242936"/>
                </a:cubicBezTo>
                <a:lnTo>
                  <a:pt x="304232" y="363165"/>
                </a:lnTo>
                <a:lnTo>
                  <a:pt x="283106" y="243040"/>
                </a:lnTo>
                <a:cubicBezTo>
                  <a:pt x="282585" y="239299"/>
                  <a:pt x="284667" y="236494"/>
                  <a:pt x="285499" y="235454"/>
                </a:cubicBezTo>
                <a:cubicBezTo>
                  <a:pt x="287164" y="233584"/>
                  <a:pt x="289454" y="232337"/>
                  <a:pt x="291327" y="232337"/>
                </a:cubicBezTo>
                <a:close/>
                <a:moveTo>
                  <a:pt x="304233" y="124019"/>
                </a:moveTo>
                <a:cubicBezTo>
                  <a:pt x="361572" y="124019"/>
                  <a:pt x="408192" y="167465"/>
                  <a:pt x="408192" y="220890"/>
                </a:cubicBezTo>
                <a:cubicBezTo>
                  <a:pt x="408192" y="260802"/>
                  <a:pt x="393103" y="282838"/>
                  <a:pt x="375724" y="308406"/>
                </a:cubicBezTo>
                <a:cubicBezTo>
                  <a:pt x="361260" y="329610"/>
                  <a:pt x="343673" y="355283"/>
                  <a:pt x="338366" y="389063"/>
                </a:cubicBezTo>
                <a:lnTo>
                  <a:pt x="320779" y="389063"/>
                </a:lnTo>
                <a:lnTo>
                  <a:pt x="345858" y="246459"/>
                </a:lnTo>
                <a:cubicBezTo>
                  <a:pt x="345962" y="246355"/>
                  <a:pt x="345962" y="246251"/>
                  <a:pt x="345962" y="246147"/>
                </a:cubicBezTo>
                <a:cubicBezTo>
                  <a:pt x="347315" y="237416"/>
                  <a:pt x="344713" y="228581"/>
                  <a:pt x="338990" y="221825"/>
                </a:cubicBezTo>
                <a:cubicBezTo>
                  <a:pt x="333371" y="215381"/>
                  <a:pt x="325254" y="211535"/>
                  <a:pt x="317241" y="211535"/>
                </a:cubicBezTo>
                <a:cubicBezTo>
                  <a:pt x="312662" y="211535"/>
                  <a:pt x="308187" y="212783"/>
                  <a:pt x="304233" y="214965"/>
                </a:cubicBezTo>
                <a:cubicBezTo>
                  <a:pt x="300278" y="212783"/>
                  <a:pt x="295804" y="211535"/>
                  <a:pt x="291329" y="211535"/>
                </a:cubicBezTo>
                <a:cubicBezTo>
                  <a:pt x="283316" y="211535"/>
                  <a:pt x="275511" y="215277"/>
                  <a:pt x="269788" y="221929"/>
                </a:cubicBezTo>
                <a:cubicBezTo>
                  <a:pt x="263856" y="228685"/>
                  <a:pt x="261254" y="237520"/>
                  <a:pt x="262503" y="246147"/>
                </a:cubicBezTo>
                <a:cubicBezTo>
                  <a:pt x="262607" y="246251"/>
                  <a:pt x="262607" y="246355"/>
                  <a:pt x="262607" y="246459"/>
                </a:cubicBezTo>
                <a:lnTo>
                  <a:pt x="287687" y="389063"/>
                </a:lnTo>
                <a:lnTo>
                  <a:pt x="270204" y="389063"/>
                </a:lnTo>
                <a:cubicBezTo>
                  <a:pt x="264897" y="355283"/>
                  <a:pt x="247310" y="329506"/>
                  <a:pt x="232845" y="308303"/>
                </a:cubicBezTo>
                <a:cubicBezTo>
                  <a:pt x="215362" y="282838"/>
                  <a:pt x="200377" y="260802"/>
                  <a:pt x="200377" y="220890"/>
                </a:cubicBezTo>
                <a:cubicBezTo>
                  <a:pt x="200377" y="167465"/>
                  <a:pt x="246998" y="124019"/>
                  <a:pt x="304233" y="124019"/>
                </a:cubicBezTo>
                <a:close/>
                <a:moveTo>
                  <a:pt x="304195" y="89961"/>
                </a:moveTo>
                <a:cubicBezTo>
                  <a:pt x="228112" y="89961"/>
                  <a:pt x="166184" y="148783"/>
                  <a:pt x="166184" y="220907"/>
                </a:cubicBezTo>
                <a:cubicBezTo>
                  <a:pt x="166184" y="271311"/>
                  <a:pt x="185751" y="299891"/>
                  <a:pt x="204590" y="327535"/>
                </a:cubicBezTo>
                <a:cubicBezTo>
                  <a:pt x="220410" y="350503"/>
                  <a:pt x="236647" y="374406"/>
                  <a:pt x="237688" y="406623"/>
                </a:cubicBezTo>
                <a:cubicBezTo>
                  <a:pt x="237896" y="414521"/>
                  <a:pt x="243620" y="421068"/>
                  <a:pt x="251114" y="422731"/>
                </a:cubicBezTo>
                <a:cubicBezTo>
                  <a:pt x="244141" y="424810"/>
                  <a:pt x="239041" y="431357"/>
                  <a:pt x="239041" y="438944"/>
                </a:cubicBezTo>
                <a:cubicBezTo>
                  <a:pt x="239041" y="445699"/>
                  <a:pt x="242996" y="451519"/>
                  <a:pt x="248720" y="454325"/>
                </a:cubicBezTo>
                <a:cubicBezTo>
                  <a:pt x="242996" y="457027"/>
                  <a:pt x="239041" y="462847"/>
                  <a:pt x="239041" y="469602"/>
                </a:cubicBezTo>
                <a:cubicBezTo>
                  <a:pt x="239041" y="479059"/>
                  <a:pt x="246639" y="486646"/>
                  <a:pt x="256110" y="486646"/>
                </a:cubicBezTo>
                <a:lnTo>
                  <a:pt x="266518" y="486646"/>
                </a:lnTo>
                <a:cubicBezTo>
                  <a:pt x="269745" y="504521"/>
                  <a:pt x="285357" y="518135"/>
                  <a:pt x="304195" y="518135"/>
                </a:cubicBezTo>
                <a:cubicBezTo>
                  <a:pt x="323034" y="518135"/>
                  <a:pt x="338750" y="504521"/>
                  <a:pt x="341977" y="486646"/>
                </a:cubicBezTo>
                <a:lnTo>
                  <a:pt x="352385" y="486646"/>
                </a:lnTo>
                <a:cubicBezTo>
                  <a:pt x="361752" y="486646"/>
                  <a:pt x="369454" y="479059"/>
                  <a:pt x="369454" y="469602"/>
                </a:cubicBezTo>
                <a:cubicBezTo>
                  <a:pt x="369454" y="462847"/>
                  <a:pt x="365499" y="457027"/>
                  <a:pt x="359774" y="454325"/>
                </a:cubicBezTo>
                <a:cubicBezTo>
                  <a:pt x="365499" y="451519"/>
                  <a:pt x="369454" y="445699"/>
                  <a:pt x="369454" y="438944"/>
                </a:cubicBezTo>
                <a:cubicBezTo>
                  <a:pt x="369454" y="431357"/>
                  <a:pt x="364354" y="424914"/>
                  <a:pt x="357485" y="422731"/>
                </a:cubicBezTo>
                <a:cubicBezTo>
                  <a:pt x="364978" y="421172"/>
                  <a:pt x="370599" y="414625"/>
                  <a:pt x="370911" y="406623"/>
                </a:cubicBezTo>
                <a:cubicBezTo>
                  <a:pt x="371848" y="374406"/>
                  <a:pt x="388084" y="350607"/>
                  <a:pt x="403905" y="327535"/>
                </a:cubicBezTo>
                <a:cubicBezTo>
                  <a:pt x="422743" y="299891"/>
                  <a:pt x="442206" y="271311"/>
                  <a:pt x="442206" y="220907"/>
                </a:cubicBezTo>
                <a:cubicBezTo>
                  <a:pt x="442206" y="148783"/>
                  <a:pt x="380278" y="89961"/>
                  <a:pt x="304195" y="89961"/>
                </a:cubicBezTo>
                <a:close/>
                <a:moveTo>
                  <a:pt x="341872" y="65"/>
                </a:moveTo>
                <a:cubicBezTo>
                  <a:pt x="344058" y="273"/>
                  <a:pt x="346036" y="1624"/>
                  <a:pt x="347077" y="3598"/>
                </a:cubicBezTo>
                <a:cubicBezTo>
                  <a:pt x="363001" y="33217"/>
                  <a:pt x="379862" y="46416"/>
                  <a:pt x="401719" y="46416"/>
                </a:cubicBezTo>
                <a:cubicBezTo>
                  <a:pt x="413480" y="46416"/>
                  <a:pt x="427115" y="42674"/>
                  <a:pt x="443351" y="34776"/>
                </a:cubicBezTo>
                <a:cubicBezTo>
                  <a:pt x="445329" y="33841"/>
                  <a:pt x="447723" y="33945"/>
                  <a:pt x="449700" y="34984"/>
                </a:cubicBezTo>
                <a:cubicBezTo>
                  <a:pt x="451678" y="36127"/>
                  <a:pt x="453031" y="38102"/>
                  <a:pt x="453239" y="40284"/>
                </a:cubicBezTo>
                <a:cubicBezTo>
                  <a:pt x="458131" y="85180"/>
                  <a:pt x="476241" y="103471"/>
                  <a:pt x="515479" y="103471"/>
                </a:cubicBezTo>
                <a:cubicBezTo>
                  <a:pt x="519955" y="103471"/>
                  <a:pt x="524846" y="103263"/>
                  <a:pt x="529946" y="102744"/>
                </a:cubicBezTo>
                <a:cubicBezTo>
                  <a:pt x="532132" y="102536"/>
                  <a:pt x="534422" y="103471"/>
                  <a:pt x="535879" y="105134"/>
                </a:cubicBezTo>
                <a:cubicBezTo>
                  <a:pt x="537336" y="106901"/>
                  <a:pt x="537856" y="109187"/>
                  <a:pt x="537336" y="111369"/>
                </a:cubicBezTo>
                <a:cubicBezTo>
                  <a:pt x="530883" y="136416"/>
                  <a:pt x="531508" y="154291"/>
                  <a:pt x="539314" y="167905"/>
                </a:cubicBezTo>
                <a:cubicBezTo>
                  <a:pt x="547120" y="181415"/>
                  <a:pt x="562315" y="190977"/>
                  <a:pt x="587191" y="198251"/>
                </a:cubicBezTo>
                <a:cubicBezTo>
                  <a:pt x="589272" y="198875"/>
                  <a:pt x="591042" y="200434"/>
                  <a:pt x="591770" y="202616"/>
                </a:cubicBezTo>
                <a:cubicBezTo>
                  <a:pt x="592499" y="204695"/>
                  <a:pt x="592187" y="206981"/>
                  <a:pt x="590938" y="208852"/>
                </a:cubicBezTo>
                <a:cubicBezTo>
                  <a:pt x="561483" y="251046"/>
                  <a:pt x="565542" y="278482"/>
                  <a:pt x="605821" y="310076"/>
                </a:cubicBezTo>
                <a:cubicBezTo>
                  <a:pt x="607486" y="311531"/>
                  <a:pt x="608527" y="313609"/>
                  <a:pt x="608423" y="315896"/>
                </a:cubicBezTo>
                <a:cubicBezTo>
                  <a:pt x="608319" y="318078"/>
                  <a:pt x="607174" y="320156"/>
                  <a:pt x="605301" y="321300"/>
                </a:cubicBezTo>
                <a:cubicBezTo>
                  <a:pt x="563044" y="349048"/>
                  <a:pt x="556591" y="376692"/>
                  <a:pt x="582403" y="420029"/>
                </a:cubicBezTo>
                <a:cubicBezTo>
                  <a:pt x="583548" y="421900"/>
                  <a:pt x="583652" y="424290"/>
                  <a:pt x="582715" y="426369"/>
                </a:cubicBezTo>
                <a:cubicBezTo>
                  <a:pt x="581778" y="428343"/>
                  <a:pt x="580009" y="429902"/>
                  <a:pt x="577719" y="430318"/>
                </a:cubicBezTo>
                <a:cubicBezTo>
                  <a:pt x="552428" y="435410"/>
                  <a:pt x="536607" y="443724"/>
                  <a:pt x="527865" y="456507"/>
                </a:cubicBezTo>
                <a:cubicBezTo>
                  <a:pt x="519122" y="469186"/>
                  <a:pt x="517144" y="486750"/>
                  <a:pt x="521412" y="511796"/>
                </a:cubicBezTo>
                <a:cubicBezTo>
                  <a:pt x="521620" y="512419"/>
                  <a:pt x="521620" y="513043"/>
                  <a:pt x="521620" y="513666"/>
                </a:cubicBezTo>
                <a:cubicBezTo>
                  <a:pt x="521620" y="517512"/>
                  <a:pt x="518602" y="520526"/>
                  <a:pt x="514751" y="520526"/>
                </a:cubicBezTo>
                <a:cubicBezTo>
                  <a:pt x="514334" y="520526"/>
                  <a:pt x="513918" y="520526"/>
                  <a:pt x="513502" y="520422"/>
                </a:cubicBezTo>
                <a:cubicBezTo>
                  <a:pt x="505071" y="518967"/>
                  <a:pt x="497265" y="518239"/>
                  <a:pt x="490396" y="518239"/>
                </a:cubicBezTo>
                <a:cubicBezTo>
                  <a:pt x="456986" y="518239"/>
                  <a:pt x="440125" y="535179"/>
                  <a:pt x="432110" y="576749"/>
                </a:cubicBezTo>
                <a:cubicBezTo>
                  <a:pt x="431694" y="578932"/>
                  <a:pt x="430237" y="580803"/>
                  <a:pt x="428155" y="581738"/>
                </a:cubicBezTo>
                <a:cubicBezTo>
                  <a:pt x="426178" y="582673"/>
                  <a:pt x="423784" y="582569"/>
                  <a:pt x="421806" y="581426"/>
                </a:cubicBezTo>
                <a:cubicBezTo>
                  <a:pt x="404425" y="571345"/>
                  <a:pt x="389854" y="566461"/>
                  <a:pt x="377052" y="566461"/>
                </a:cubicBezTo>
                <a:cubicBezTo>
                  <a:pt x="357381" y="566461"/>
                  <a:pt x="340311" y="578724"/>
                  <a:pt x="323242" y="605017"/>
                </a:cubicBezTo>
                <a:cubicBezTo>
                  <a:pt x="322826" y="605641"/>
                  <a:pt x="322409" y="606160"/>
                  <a:pt x="321889" y="606576"/>
                </a:cubicBezTo>
                <a:cubicBezTo>
                  <a:pt x="321369" y="606992"/>
                  <a:pt x="320744" y="607408"/>
                  <a:pt x="320120" y="607615"/>
                </a:cubicBezTo>
                <a:cubicBezTo>
                  <a:pt x="320016" y="607719"/>
                  <a:pt x="320016" y="607719"/>
                  <a:pt x="320016" y="607719"/>
                </a:cubicBezTo>
                <a:cubicBezTo>
                  <a:pt x="319911" y="607719"/>
                  <a:pt x="319807" y="607719"/>
                  <a:pt x="319703" y="607823"/>
                </a:cubicBezTo>
                <a:cubicBezTo>
                  <a:pt x="319079" y="608031"/>
                  <a:pt x="318454" y="608135"/>
                  <a:pt x="317830" y="608135"/>
                </a:cubicBezTo>
                <a:cubicBezTo>
                  <a:pt x="317622" y="608239"/>
                  <a:pt x="317518" y="608239"/>
                  <a:pt x="317414" y="608239"/>
                </a:cubicBezTo>
                <a:cubicBezTo>
                  <a:pt x="316893" y="608239"/>
                  <a:pt x="316373" y="608135"/>
                  <a:pt x="315852" y="608031"/>
                </a:cubicBezTo>
                <a:cubicBezTo>
                  <a:pt x="315540" y="607927"/>
                  <a:pt x="315332" y="607927"/>
                  <a:pt x="315124" y="607823"/>
                </a:cubicBezTo>
                <a:cubicBezTo>
                  <a:pt x="314603" y="607615"/>
                  <a:pt x="314187" y="607408"/>
                  <a:pt x="313771" y="607096"/>
                </a:cubicBezTo>
                <a:cubicBezTo>
                  <a:pt x="313771" y="607096"/>
                  <a:pt x="313667" y="607096"/>
                  <a:pt x="313667" y="607096"/>
                </a:cubicBezTo>
                <a:cubicBezTo>
                  <a:pt x="313042" y="606680"/>
                  <a:pt x="312418" y="606160"/>
                  <a:pt x="311897" y="605537"/>
                </a:cubicBezTo>
                <a:cubicBezTo>
                  <a:pt x="294516" y="582985"/>
                  <a:pt x="278383" y="572488"/>
                  <a:pt x="261210" y="572488"/>
                </a:cubicBezTo>
                <a:cubicBezTo>
                  <a:pt x="247575" y="572488"/>
                  <a:pt x="232276" y="579036"/>
                  <a:pt x="214374" y="592546"/>
                </a:cubicBezTo>
                <a:cubicBezTo>
                  <a:pt x="212604" y="593897"/>
                  <a:pt x="210210" y="594313"/>
                  <a:pt x="208025" y="593585"/>
                </a:cubicBezTo>
                <a:cubicBezTo>
                  <a:pt x="205943" y="592962"/>
                  <a:pt x="204278" y="591195"/>
                  <a:pt x="203549" y="589117"/>
                </a:cubicBezTo>
                <a:cubicBezTo>
                  <a:pt x="191996" y="552015"/>
                  <a:pt x="175031" y="536114"/>
                  <a:pt x="146825" y="536114"/>
                </a:cubicBezTo>
                <a:cubicBezTo>
                  <a:pt x="137666" y="536114"/>
                  <a:pt x="127466" y="537777"/>
                  <a:pt x="115497" y="540999"/>
                </a:cubicBezTo>
                <a:cubicBezTo>
                  <a:pt x="113311" y="541622"/>
                  <a:pt x="111022" y="541103"/>
                  <a:pt x="109252" y="539752"/>
                </a:cubicBezTo>
                <a:cubicBezTo>
                  <a:pt x="107483" y="538297"/>
                  <a:pt x="106546" y="536114"/>
                  <a:pt x="106754" y="533828"/>
                </a:cubicBezTo>
                <a:cubicBezTo>
                  <a:pt x="108628" y="508262"/>
                  <a:pt x="104881" y="490803"/>
                  <a:pt x="94889" y="479163"/>
                </a:cubicBezTo>
                <a:cubicBezTo>
                  <a:pt x="85001" y="467419"/>
                  <a:pt x="68348" y="460872"/>
                  <a:pt x="42745" y="458586"/>
                </a:cubicBezTo>
                <a:cubicBezTo>
                  <a:pt x="40455" y="458482"/>
                  <a:pt x="38477" y="457131"/>
                  <a:pt x="37332" y="455260"/>
                </a:cubicBezTo>
                <a:cubicBezTo>
                  <a:pt x="36187" y="453286"/>
                  <a:pt x="36083" y="450895"/>
                  <a:pt x="37020" y="448817"/>
                </a:cubicBezTo>
                <a:cubicBezTo>
                  <a:pt x="47845" y="425226"/>
                  <a:pt x="50447" y="407350"/>
                  <a:pt x="45243" y="392489"/>
                </a:cubicBezTo>
                <a:cubicBezTo>
                  <a:pt x="40038" y="377524"/>
                  <a:pt x="26924" y="365052"/>
                  <a:pt x="3818" y="353309"/>
                </a:cubicBezTo>
                <a:cubicBezTo>
                  <a:pt x="1841" y="352270"/>
                  <a:pt x="384" y="350399"/>
                  <a:pt x="71" y="348113"/>
                </a:cubicBezTo>
                <a:cubicBezTo>
                  <a:pt x="-241" y="345930"/>
                  <a:pt x="488" y="343748"/>
                  <a:pt x="2153" y="342189"/>
                </a:cubicBezTo>
                <a:cubicBezTo>
                  <a:pt x="20784" y="324002"/>
                  <a:pt x="29734" y="308205"/>
                  <a:pt x="30359" y="292304"/>
                </a:cubicBezTo>
                <a:cubicBezTo>
                  <a:pt x="30983" y="276404"/>
                  <a:pt x="23281" y="259879"/>
                  <a:pt x="6108" y="240341"/>
                </a:cubicBezTo>
                <a:cubicBezTo>
                  <a:pt x="4651" y="238679"/>
                  <a:pt x="4027" y="236392"/>
                  <a:pt x="4547" y="234210"/>
                </a:cubicBezTo>
                <a:cubicBezTo>
                  <a:pt x="5067" y="232027"/>
                  <a:pt x="6629" y="230261"/>
                  <a:pt x="8710" y="229325"/>
                </a:cubicBezTo>
                <a:cubicBezTo>
                  <a:pt x="32649" y="219556"/>
                  <a:pt x="46700" y="208228"/>
                  <a:pt x="52944" y="193887"/>
                </a:cubicBezTo>
                <a:cubicBezTo>
                  <a:pt x="59293" y="179545"/>
                  <a:pt x="58044" y="161566"/>
                  <a:pt x="48989" y="137351"/>
                </a:cubicBezTo>
                <a:cubicBezTo>
                  <a:pt x="48261" y="135272"/>
                  <a:pt x="48573" y="132882"/>
                  <a:pt x="49822" y="131011"/>
                </a:cubicBezTo>
                <a:cubicBezTo>
                  <a:pt x="51071" y="129141"/>
                  <a:pt x="53153" y="128101"/>
                  <a:pt x="55442" y="127998"/>
                </a:cubicBezTo>
                <a:cubicBezTo>
                  <a:pt x="105922" y="127478"/>
                  <a:pt x="124656" y="108563"/>
                  <a:pt x="124656" y="58159"/>
                </a:cubicBezTo>
                <a:cubicBezTo>
                  <a:pt x="124656" y="55873"/>
                  <a:pt x="125801" y="53794"/>
                  <a:pt x="127674" y="52443"/>
                </a:cubicBezTo>
                <a:cubicBezTo>
                  <a:pt x="129444" y="51196"/>
                  <a:pt x="131838" y="50885"/>
                  <a:pt x="133919" y="51612"/>
                </a:cubicBezTo>
                <a:cubicBezTo>
                  <a:pt x="147970" y="56600"/>
                  <a:pt x="159731" y="58991"/>
                  <a:pt x="170139" y="58991"/>
                </a:cubicBezTo>
                <a:cubicBezTo>
                  <a:pt x="195015" y="58991"/>
                  <a:pt x="212084" y="44025"/>
                  <a:pt x="225614" y="10250"/>
                </a:cubicBezTo>
                <a:cubicBezTo>
                  <a:pt x="226447" y="8171"/>
                  <a:pt x="228216" y="6612"/>
                  <a:pt x="230402" y="6092"/>
                </a:cubicBezTo>
                <a:cubicBezTo>
                  <a:pt x="232588" y="5573"/>
                  <a:pt x="234878" y="6196"/>
                  <a:pt x="236543" y="7651"/>
                </a:cubicBezTo>
                <a:cubicBezTo>
                  <a:pt x="254861" y="23656"/>
                  <a:pt x="270785" y="31346"/>
                  <a:pt x="285357" y="31346"/>
                </a:cubicBezTo>
                <a:cubicBezTo>
                  <a:pt x="301593" y="31346"/>
                  <a:pt x="317622" y="22097"/>
                  <a:pt x="335836" y="2247"/>
                </a:cubicBezTo>
                <a:cubicBezTo>
                  <a:pt x="337397" y="584"/>
                  <a:pt x="339687" y="-247"/>
                  <a:pt x="341872" y="65"/>
                </a:cubicBezTo>
                <a:close/>
              </a:path>
            </a:pathLst>
          </a:custGeom>
          <a:solidFill>
            <a:srgbClr val="EAB908"/>
          </a:solidFill>
          <a:ln>
            <a:noFill/>
          </a:ln>
          <a:scene3d>
            <a:camera prst="perspectiveRight">
              <a:rot lat="0" lon="21594000" rev="0"/>
            </a:camera>
            <a:lightRig rig="threePt" dir="t"/>
          </a:scene3d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have-an-idea_65779"/>
          <p:cNvSpPr>
            <a:spLocks noChangeAspect="1"/>
          </p:cNvSpPr>
          <p:nvPr/>
        </p:nvSpPr>
        <p:spPr bwMode="auto">
          <a:xfrm>
            <a:off x="9461057" y="2134186"/>
            <a:ext cx="484991" cy="504000"/>
          </a:xfrm>
          <a:custGeom>
            <a:avLst/>
            <a:gdLst>
              <a:gd name="T0" fmla="*/ 295 w 589"/>
              <a:gd name="T1" fmla="*/ 0 h 613"/>
              <a:gd name="T2" fmla="*/ 295 w 589"/>
              <a:gd name="T3" fmla="*/ 0 h 613"/>
              <a:gd name="T4" fmla="*/ 0 w 589"/>
              <a:gd name="T5" fmla="*/ 295 h 613"/>
              <a:gd name="T6" fmla="*/ 139 w 589"/>
              <a:gd name="T7" fmla="*/ 545 h 613"/>
              <a:gd name="T8" fmla="*/ 125 w 589"/>
              <a:gd name="T9" fmla="*/ 571 h 613"/>
              <a:gd name="T10" fmla="*/ 125 w 589"/>
              <a:gd name="T11" fmla="*/ 599 h 613"/>
              <a:gd name="T12" fmla="*/ 149 w 589"/>
              <a:gd name="T13" fmla="*/ 613 h 613"/>
              <a:gd name="T14" fmla="*/ 383 w 589"/>
              <a:gd name="T15" fmla="*/ 613 h 613"/>
              <a:gd name="T16" fmla="*/ 408 w 589"/>
              <a:gd name="T17" fmla="*/ 599 h 613"/>
              <a:gd name="T18" fmla="*/ 432 w 589"/>
              <a:gd name="T19" fmla="*/ 555 h 613"/>
              <a:gd name="T20" fmla="*/ 511 w 589"/>
              <a:gd name="T21" fmla="*/ 494 h 613"/>
              <a:gd name="T22" fmla="*/ 519 w 589"/>
              <a:gd name="T23" fmla="*/ 475 h 613"/>
              <a:gd name="T24" fmla="*/ 519 w 589"/>
              <a:gd name="T25" fmla="*/ 387 h 613"/>
              <a:gd name="T26" fmla="*/ 553 w 589"/>
              <a:gd name="T27" fmla="*/ 387 h 613"/>
              <a:gd name="T28" fmla="*/ 581 w 589"/>
              <a:gd name="T29" fmla="*/ 365 h 613"/>
              <a:gd name="T30" fmla="*/ 589 w 589"/>
              <a:gd name="T31" fmla="*/ 295 h 613"/>
              <a:gd name="T32" fmla="*/ 295 w 589"/>
              <a:gd name="T33" fmla="*/ 0 h 613"/>
              <a:gd name="T34" fmla="*/ 419 w 589"/>
              <a:gd name="T35" fmla="*/ 284 h 613"/>
              <a:gd name="T36" fmla="*/ 380 w 589"/>
              <a:gd name="T37" fmla="*/ 284 h 613"/>
              <a:gd name="T38" fmla="*/ 342 w 589"/>
              <a:gd name="T39" fmla="*/ 349 h 613"/>
              <a:gd name="T40" fmla="*/ 342 w 589"/>
              <a:gd name="T41" fmla="*/ 359 h 613"/>
              <a:gd name="T42" fmla="*/ 323 w 589"/>
              <a:gd name="T43" fmla="*/ 394 h 613"/>
              <a:gd name="T44" fmla="*/ 323 w 589"/>
              <a:gd name="T45" fmla="*/ 434 h 613"/>
              <a:gd name="T46" fmla="*/ 302 w 589"/>
              <a:gd name="T47" fmla="*/ 455 h 613"/>
              <a:gd name="T48" fmla="*/ 234 w 589"/>
              <a:gd name="T49" fmla="*/ 455 h 613"/>
              <a:gd name="T50" fmla="*/ 213 w 589"/>
              <a:gd name="T51" fmla="*/ 434 h 613"/>
              <a:gd name="T52" fmla="*/ 213 w 589"/>
              <a:gd name="T53" fmla="*/ 394 h 613"/>
              <a:gd name="T54" fmla="*/ 194 w 589"/>
              <a:gd name="T55" fmla="*/ 359 h 613"/>
              <a:gd name="T56" fmla="*/ 194 w 589"/>
              <a:gd name="T57" fmla="*/ 349 h 613"/>
              <a:gd name="T58" fmla="*/ 156 w 589"/>
              <a:gd name="T59" fmla="*/ 284 h 613"/>
              <a:gd name="T60" fmla="*/ 117 w 589"/>
              <a:gd name="T61" fmla="*/ 284 h 613"/>
              <a:gd name="T62" fmla="*/ 96 w 589"/>
              <a:gd name="T63" fmla="*/ 263 h 613"/>
              <a:gd name="T64" fmla="*/ 117 w 589"/>
              <a:gd name="T65" fmla="*/ 242 h 613"/>
              <a:gd name="T66" fmla="*/ 156 w 589"/>
              <a:gd name="T67" fmla="*/ 242 h 613"/>
              <a:gd name="T68" fmla="*/ 174 w 589"/>
              <a:gd name="T69" fmla="*/ 199 h 613"/>
              <a:gd name="T70" fmla="*/ 147 w 589"/>
              <a:gd name="T71" fmla="*/ 171 h 613"/>
              <a:gd name="T72" fmla="*/ 147 w 589"/>
              <a:gd name="T73" fmla="*/ 142 h 613"/>
              <a:gd name="T74" fmla="*/ 176 w 589"/>
              <a:gd name="T75" fmla="*/ 142 h 613"/>
              <a:gd name="T76" fmla="*/ 204 w 589"/>
              <a:gd name="T77" fmla="*/ 170 h 613"/>
              <a:gd name="T78" fmla="*/ 247 w 589"/>
              <a:gd name="T79" fmla="*/ 152 h 613"/>
              <a:gd name="T80" fmla="*/ 247 w 589"/>
              <a:gd name="T81" fmla="*/ 112 h 613"/>
              <a:gd name="T82" fmla="*/ 268 w 589"/>
              <a:gd name="T83" fmla="*/ 92 h 613"/>
              <a:gd name="T84" fmla="*/ 289 w 589"/>
              <a:gd name="T85" fmla="*/ 112 h 613"/>
              <a:gd name="T86" fmla="*/ 289 w 589"/>
              <a:gd name="T87" fmla="*/ 152 h 613"/>
              <a:gd name="T88" fmla="*/ 332 w 589"/>
              <a:gd name="T89" fmla="*/ 170 h 613"/>
              <a:gd name="T90" fmla="*/ 360 w 589"/>
              <a:gd name="T91" fmla="*/ 142 h 613"/>
              <a:gd name="T92" fmla="*/ 389 w 589"/>
              <a:gd name="T93" fmla="*/ 142 h 613"/>
              <a:gd name="T94" fmla="*/ 389 w 589"/>
              <a:gd name="T95" fmla="*/ 171 h 613"/>
              <a:gd name="T96" fmla="*/ 362 w 589"/>
              <a:gd name="T97" fmla="*/ 199 h 613"/>
              <a:gd name="T98" fmla="*/ 380 w 589"/>
              <a:gd name="T99" fmla="*/ 242 h 613"/>
              <a:gd name="T100" fmla="*/ 419 w 589"/>
              <a:gd name="T101" fmla="*/ 242 h 613"/>
              <a:gd name="T102" fmla="*/ 440 w 589"/>
              <a:gd name="T103" fmla="*/ 263 h 613"/>
              <a:gd name="T104" fmla="*/ 419 w 589"/>
              <a:gd name="T105" fmla="*/ 284 h 613"/>
              <a:gd name="T106" fmla="*/ 340 w 589"/>
              <a:gd name="T107" fmla="*/ 263 h 613"/>
              <a:gd name="T108" fmla="*/ 301 w 589"/>
              <a:gd name="T109" fmla="*/ 327 h 613"/>
              <a:gd name="T110" fmla="*/ 301 w 589"/>
              <a:gd name="T111" fmla="*/ 359 h 613"/>
              <a:gd name="T112" fmla="*/ 235 w 589"/>
              <a:gd name="T113" fmla="*/ 359 h 613"/>
              <a:gd name="T114" fmla="*/ 235 w 589"/>
              <a:gd name="T115" fmla="*/ 327 h 613"/>
              <a:gd name="T116" fmla="*/ 196 w 589"/>
              <a:gd name="T117" fmla="*/ 263 h 613"/>
              <a:gd name="T118" fmla="*/ 268 w 589"/>
              <a:gd name="T119" fmla="*/ 191 h 613"/>
              <a:gd name="T120" fmla="*/ 340 w 589"/>
              <a:gd name="T121" fmla="*/ 263 h 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89" h="613">
                <a:moveTo>
                  <a:pt x="295" y="0"/>
                </a:moveTo>
                <a:lnTo>
                  <a:pt x="295" y="0"/>
                </a:lnTo>
                <a:cubicBezTo>
                  <a:pt x="132" y="0"/>
                  <a:pt x="0" y="132"/>
                  <a:pt x="0" y="295"/>
                </a:cubicBezTo>
                <a:cubicBezTo>
                  <a:pt x="0" y="398"/>
                  <a:pt x="53" y="491"/>
                  <a:pt x="139" y="545"/>
                </a:cubicBezTo>
                <a:lnTo>
                  <a:pt x="125" y="571"/>
                </a:lnTo>
                <a:cubicBezTo>
                  <a:pt x="120" y="580"/>
                  <a:pt x="120" y="591"/>
                  <a:pt x="125" y="599"/>
                </a:cubicBezTo>
                <a:cubicBezTo>
                  <a:pt x="130" y="608"/>
                  <a:pt x="139" y="613"/>
                  <a:pt x="149" y="613"/>
                </a:cubicBezTo>
                <a:lnTo>
                  <a:pt x="383" y="613"/>
                </a:lnTo>
                <a:cubicBezTo>
                  <a:pt x="393" y="613"/>
                  <a:pt x="403" y="608"/>
                  <a:pt x="408" y="599"/>
                </a:cubicBezTo>
                <a:lnTo>
                  <a:pt x="432" y="555"/>
                </a:lnTo>
                <a:cubicBezTo>
                  <a:pt x="462" y="540"/>
                  <a:pt x="488" y="519"/>
                  <a:pt x="511" y="494"/>
                </a:cubicBezTo>
                <a:cubicBezTo>
                  <a:pt x="516" y="489"/>
                  <a:pt x="519" y="482"/>
                  <a:pt x="519" y="475"/>
                </a:cubicBezTo>
                <a:lnTo>
                  <a:pt x="519" y="387"/>
                </a:lnTo>
                <a:lnTo>
                  <a:pt x="553" y="387"/>
                </a:lnTo>
                <a:cubicBezTo>
                  <a:pt x="566" y="387"/>
                  <a:pt x="578" y="378"/>
                  <a:pt x="581" y="365"/>
                </a:cubicBezTo>
                <a:cubicBezTo>
                  <a:pt x="587" y="342"/>
                  <a:pt x="589" y="318"/>
                  <a:pt x="589" y="295"/>
                </a:cubicBezTo>
                <a:cubicBezTo>
                  <a:pt x="589" y="132"/>
                  <a:pt x="457" y="0"/>
                  <a:pt x="295" y="0"/>
                </a:cubicBezTo>
                <a:close/>
                <a:moveTo>
                  <a:pt x="419" y="284"/>
                </a:moveTo>
                <a:lnTo>
                  <a:pt x="380" y="284"/>
                </a:lnTo>
                <a:cubicBezTo>
                  <a:pt x="375" y="310"/>
                  <a:pt x="362" y="333"/>
                  <a:pt x="342" y="349"/>
                </a:cubicBezTo>
                <a:lnTo>
                  <a:pt x="342" y="359"/>
                </a:lnTo>
                <a:cubicBezTo>
                  <a:pt x="342" y="374"/>
                  <a:pt x="334" y="387"/>
                  <a:pt x="323" y="394"/>
                </a:cubicBezTo>
                <a:lnTo>
                  <a:pt x="323" y="434"/>
                </a:lnTo>
                <a:cubicBezTo>
                  <a:pt x="323" y="446"/>
                  <a:pt x="313" y="455"/>
                  <a:pt x="302" y="455"/>
                </a:cubicBezTo>
                <a:lnTo>
                  <a:pt x="234" y="455"/>
                </a:lnTo>
                <a:cubicBezTo>
                  <a:pt x="223" y="455"/>
                  <a:pt x="213" y="446"/>
                  <a:pt x="213" y="434"/>
                </a:cubicBezTo>
                <a:lnTo>
                  <a:pt x="213" y="394"/>
                </a:lnTo>
                <a:cubicBezTo>
                  <a:pt x="202" y="387"/>
                  <a:pt x="194" y="374"/>
                  <a:pt x="194" y="359"/>
                </a:cubicBezTo>
                <a:lnTo>
                  <a:pt x="194" y="349"/>
                </a:lnTo>
                <a:cubicBezTo>
                  <a:pt x="174" y="333"/>
                  <a:pt x="161" y="310"/>
                  <a:pt x="156" y="284"/>
                </a:cubicBezTo>
                <a:lnTo>
                  <a:pt x="117" y="284"/>
                </a:lnTo>
                <a:cubicBezTo>
                  <a:pt x="106" y="284"/>
                  <a:pt x="96" y="275"/>
                  <a:pt x="96" y="263"/>
                </a:cubicBezTo>
                <a:cubicBezTo>
                  <a:pt x="96" y="252"/>
                  <a:pt x="106" y="242"/>
                  <a:pt x="117" y="242"/>
                </a:cubicBezTo>
                <a:lnTo>
                  <a:pt x="156" y="242"/>
                </a:lnTo>
                <a:cubicBezTo>
                  <a:pt x="159" y="226"/>
                  <a:pt x="166" y="212"/>
                  <a:pt x="174" y="199"/>
                </a:cubicBezTo>
                <a:lnTo>
                  <a:pt x="147" y="171"/>
                </a:lnTo>
                <a:cubicBezTo>
                  <a:pt x="139" y="163"/>
                  <a:pt x="139" y="150"/>
                  <a:pt x="147" y="142"/>
                </a:cubicBezTo>
                <a:cubicBezTo>
                  <a:pt x="155" y="134"/>
                  <a:pt x="168" y="134"/>
                  <a:pt x="176" y="142"/>
                </a:cubicBezTo>
                <a:lnTo>
                  <a:pt x="204" y="170"/>
                </a:lnTo>
                <a:cubicBezTo>
                  <a:pt x="217" y="161"/>
                  <a:pt x="231" y="155"/>
                  <a:pt x="247" y="152"/>
                </a:cubicBezTo>
                <a:lnTo>
                  <a:pt x="247" y="112"/>
                </a:lnTo>
                <a:cubicBezTo>
                  <a:pt x="247" y="101"/>
                  <a:pt x="257" y="92"/>
                  <a:pt x="268" y="92"/>
                </a:cubicBezTo>
                <a:cubicBezTo>
                  <a:pt x="280" y="92"/>
                  <a:pt x="289" y="101"/>
                  <a:pt x="289" y="112"/>
                </a:cubicBezTo>
                <a:lnTo>
                  <a:pt x="289" y="152"/>
                </a:lnTo>
                <a:cubicBezTo>
                  <a:pt x="305" y="155"/>
                  <a:pt x="319" y="161"/>
                  <a:pt x="332" y="170"/>
                </a:cubicBezTo>
                <a:lnTo>
                  <a:pt x="360" y="142"/>
                </a:lnTo>
                <a:cubicBezTo>
                  <a:pt x="368" y="134"/>
                  <a:pt x="381" y="134"/>
                  <a:pt x="389" y="142"/>
                </a:cubicBezTo>
                <a:cubicBezTo>
                  <a:pt x="398" y="150"/>
                  <a:pt x="398" y="163"/>
                  <a:pt x="389" y="171"/>
                </a:cubicBezTo>
                <a:lnTo>
                  <a:pt x="362" y="199"/>
                </a:lnTo>
                <a:cubicBezTo>
                  <a:pt x="371" y="212"/>
                  <a:pt x="377" y="226"/>
                  <a:pt x="380" y="242"/>
                </a:cubicBezTo>
                <a:lnTo>
                  <a:pt x="419" y="242"/>
                </a:lnTo>
                <a:cubicBezTo>
                  <a:pt x="430" y="242"/>
                  <a:pt x="440" y="252"/>
                  <a:pt x="440" y="263"/>
                </a:cubicBezTo>
                <a:cubicBezTo>
                  <a:pt x="440" y="275"/>
                  <a:pt x="430" y="284"/>
                  <a:pt x="419" y="284"/>
                </a:cubicBezTo>
                <a:close/>
                <a:moveTo>
                  <a:pt x="340" y="263"/>
                </a:moveTo>
                <a:cubicBezTo>
                  <a:pt x="340" y="291"/>
                  <a:pt x="324" y="316"/>
                  <a:pt x="301" y="327"/>
                </a:cubicBezTo>
                <a:lnTo>
                  <a:pt x="301" y="359"/>
                </a:lnTo>
                <a:lnTo>
                  <a:pt x="235" y="359"/>
                </a:lnTo>
                <a:lnTo>
                  <a:pt x="235" y="327"/>
                </a:lnTo>
                <a:cubicBezTo>
                  <a:pt x="212" y="316"/>
                  <a:pt x="196" y="291"/>
                  <a:pt x="196" y="263"/>
                </a:cubicBezTo>
                <a:cubicBezTo>
                  <a:pt x="196" y="224"/>
                  <a:pt x="228" y="191"/>
                  <a:pt x="268" y="191"/>
                </a:cubicBezTo>
                <a:cubicBezTo>
                  <a:pt x="308" y="191"/>
                  <a:pt x="340" y="224"/>
                  <a:pt x="340" y="2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pPr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îŝḻíďê"/>
          <p:cNvSpPr txBox="1"/>
          <p:nvPr/>
        </p:nvSpPr>
        <p:spPr>
          <a:xfrm flipH="1">
            <a:off x="8303176" y="3081038"/>
            <a:ext cx="2829961" cy="2256136"/>
          </a:xfrm>
          <a:prstGeom prst="rect">
            <a:avLst/>
          </a:prstGeom>
          <a:noFill/>
        </p:spPr>
        <p:txBody>
          <a:bodyPr wrap="square" lIns="91440" tIns="45720" rIns="91440" bIns="4572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ym typeface="+mn-ea"/>
              </a:rPr>
              <a:t>    </a:t>
            </a:r>
            <a:r>
              <a:rPr sz="1600">
                <a:sym typeface="+mn-ea"/>
              </a:rPr>
              <a:t>第三种就是对不同的客户端提供不同的播放数据源，这样对服务提供方增加了成倍的存储、传输成本。</a:t>
            </a:r>
            <a:endParaRPr lang="zh-CN" altLang="en-US" sz="1600" dirty="0">
              <a:cs typeface="+mn-ea"/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298478" y="1566232"/>
            <a:ext cx="3600000" cy="415782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60400" y="1566232"/>
            <a:ext cx="3636247" cy="415782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light-bulb-inside-circle_62843"/>
          <p:cNvSpPr>
            <a:spLocks noChangeAspect="1"/>
          </p:cNvSpPr>
          <p:nvPr/>
        </p:nvSpPr>
        <p:spPr bwMode="auto">
          <a:xfrm>
            <a:off x="2226142" y="2134186"/>
            <a:ext cx="504762" cy="504000"/>
          </a:xfrm>
          <a:custGeom>
            <a:avLst/>
            <a:gdLst>
              <a:gd name="T0" fmla="*/ 472622 w 604011"/>
              <a:gd name="T1" fmla="*/ 472622 w 604011"/>
              <a:gd name="T2" fmla="*/ 472622 w 604011"/>
              <a:gd name="T3" fmla="*/ 472622 w 604011"/>
              <a:gd name="T4" fmla="*/ 472622 w 604011"/>
              <a:gd name="T5" fmla="*/ 472622 w 604011"/>
              <a:gd name="T6" fmla="*/ 472622 w 604011"/>
              <a:gd name="T7" fmla="*/ 472622 w 604011"/>
              <a:gd name="T8" fmla="*/ 472622 w 604011"/>
              <a:gd name="T9" fmla="*/ 472622 w 604011"/>
              <a:gd name="T10" fmla="*/ 472622 w 604011"/>
              <a:gd name="T11" fmla="*/ 472622 w 604011"/>
              <a:gd name="T12" fmla="*/ 472622 w 604011"/>
              <a:gd name="T13" fmla="*/ 472622 w 604011"/>
              <a:gd name="T14" fmla="*/ 472622 w 604011"/>
              <a:gd name="T15" fmla="*/ 472622 w 604011"/>
              <a:gd name="T16" fmla="*/ 472622 w 604011"/>
              <a:gd name="T17" fmla="*/ 472622 w 604011"/>
              <a:gd name="T18" fmla="*/ 472622 w 604011"/>
              <a:gd name="T19" fmla="*/ 472622 w 604011"/>
              <a:gd name="T20" fmla="*/ 472622 w 604011"/>
              <a:gd name="T21" fmla="*/ 472622 w 604011"/>
              <a:gd name="T22" fmla="*/ 472622 w 604011"/>
              <a:gd name="T23" fmla="*/ 472622 w 604011"/>
              <a:gd name="T24" fmla="*/ 472622 w 604011"/>
              <a:gd name="T25" fmla="*/ 472622 w 604011"/>
              <a:gd name="T26" fmla="*/ 472622 w 604011"/>
              <a:gd name="T27" fmla="*/ 472622 w 604011"/>
              <a:gd name="T28" fmla="*/ 472622 w 604011"/>
              <a:gd name="T29" fmla="*/ 472622 w 604011"/>
              <a:gd name="T30" fmla="*/ 472622 w 604011"/>
              <a:gd name="T31" fmla="*/ 472622 w 604011"/>
              <a:gd name="T32" fmla="*/ 472622 w 604011"/>
              <a:gd name="T33" fmla="*/ 472622 w 604011"/>
              <a:gd name="T34" fmla="*/ 472622 w 604011"/>
              <a:gd name="T35" fmla="*/ 472622 w 604011"/>
              <a:gd name="T36" fmla="*/ 472622 w 604011"/>
              <a:gd name="T37" fmla="*/ 472622 w 604011"/>
              <a:gd name="T38" fmla="*/ 472622 w 604011"/>
              <a:gd name="T39" fmla="*/ 472622 w 604011"/>
              <a:gd name="T40" fmla="*/ 472622 w 604011"/>
              <a:gd name="T41" fmla="*/ 472622 w 604011"/>
              <a:gd name="T42" fmla="*/ 472622 w 604011"/>
              <a:gd name="T43" fmla="*/ 472622 w 604011"/>
              <a:gd name="T44" fmla="*/ 472622 w 604011"/>
              <a:gd name="T45" fmla="*/ 472622 w 604011"/>
              <a:gd name="T46" fmla="*/ 472622 w 604011"/>
              <a:gd name="T47" fmla="*/ 472622 w 604011"/>
              <a:gd name="T48" fmla="*/ 472622 w 604011"/>
              <a:gd name="T49" fmla="*/ 472622 w 604011"/>
              <a:gd name="T50" fmla="*/ 472622 w 604011"/>
              <a:gd name="T51" fmla="*/ 472622 w 604011"/>
              <a:gd name="T52" fmla="*/ 472622 w 604011"/>
              <a:gd name="T53" fmla="*/ 472622 w 604011"/>
              <a:gd name="T54" fmla="*/ 472622 w 604011"/>
              <a:gd name="T55" fmla="*/ 472622 w 604011"/>
              <a:gd name="T56" fmla="*/ 472622 w 604011"/>
              <a:gd name="T57" fmla="*/ 472622 w 604011"/>
              <a:gd name="T58" fmla="*/ 472622 w 604011"/>
              <a:gd name="T59" fmla="*/ 472622 w 604011"/>
              <a:gd name="T60" fmla="*/ 472622 w 604011"/>
              <a:gd name="T61" fmla="*/ 472622 w 604011"/>
              <a:gd name="T62" fmla="*/ 472622 w 604011"/>
              <a:gd name="T63" fmla="*/ 472622 w 604011"/>
              <a:gd name="T64" fmla="*/ 472622 w 604011"/>
              <a:gd name="T65" fmla="*/ 472622 w 604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027" h="6027">
                <a:moveTo>
                  <a:pt x="3013" y="0"/>
                </a:moveTo>
                <a:cubicBezTo>
                  <a:pt x="1349" y="0"/>
                  <a:pt x="0" y="1349"/>
                  <a:pt x="0" y="3013"/>
                </a:cubicBezTo>
                <a:cubicBezTo>
                  <a:pt x="0" y="4678"/>
                  <a:pt x="1349" y="6027"/>
                  <a:pt x="3013" y="6027"/>
                </a:cubicBezTo>
                <a:cubicBezTo>
                  <a:pt x="4678" y="6027"/>
                  <a:pt x="6027" y="4678"/>
                  <a:pt x="6027" y="3013"/>
                </a:cubicBezTo>
                <a:cubicBezTo>
                  <a:pt x="6027" y="1349"/>
                  <a:pt x="4678" y="0"/>
                  <a:pt x="3013" y="0"/>
                </a:cubicBezTo>
                <a:close/>
                <a:moveTo>
                  <a:pt x="2873" y="1426"/>
                </a:moveTo>
                <a:lnTo>
                  <a:pt x="2873" y="1040"/>
                </a:lnTo>
                <a:cubicBezTo>
                  <a:pt x="2873" y="962"/>
                  <a:pt x="2936" y="899"/>
                  <a:pt x="3013" y="899"/>
                </a:cubicBezTo>
                <a:cubicBezTo>
                  <a:pt x="3091" y="899"/>
                  <a:pt x="3154" y="962"/>
                  <a:pt x="3154" y="1040"/>
                </a:cubicBezTo>
                <a:lnTo>
                  <a:pt x="3154" y="1426"/>
                </a:lnTo>
                <a:lnTo>
                  <a:pt x="3154" y="1426"/>
                </a:lnTo>
                <a:cubicBezTo>
                  <a:pt x="3154" y="1503"/>
                  <a:pt x="3091" y="1566"/>
                  <a:pt x="3013" y="1566"/>
                </a:cubicBezTo>
                <a:cubicBezTo>
                  <a:pt x="2936" y="1566"/>
                  <a:pt x="2873" y="1503"/>
                  <a:pt x="2873" y="1426"/>
                </a:cubicBezTo>
                <a:lnTo>
                  <a:pt x="2873" y="1426"/>
                </a:lnTo>
                <a:close/>
                <a:moveTo>
                  <a:pt x="1688" y="2678"/>
                </a:moveTo>
                <a:cubicBezTo>
                  <a:pt x="1676" y="2746"/>
                  <a:pt x="1617" y="2794"/>
                  <a:pt x="1550" y="2794"/>
                </a:cubicBezTo>
                <a:cubicBezTo>
                  <a:pt x="1542" y="2794"/>
                  <a:pt x="1534" y="2793"/>
                  <a:pt x="1525" y="2792"/>
                </a:cubicBezTo>
                <a:lnTo>
                  <a:pt x="1145" y="2725"/>
                </a:lnTo>
                <a:cubicBezTo>
                  <a:pt x="1069" y="2711"/>
                  <a:pt x="1018" y="2639"/>
                  <a:pt x="1031" y="2563"/>
                </a:cubicBezTo>
                <a:cubicBezTo>
                  <a:pt x="1045" y="2486"/>
                  <a:pt x="1117" y="2435"/>
                  <a:pt x="1194" y="2449"/>
                </a:cubicBezTo>
                <a:lnTo>
                  <a:pt x="1574" y="2516"/>
                </a:lnTo>
                <a:cubicBezTo>
                  <a:pt x="1650" y="2529"/>
                  <a:pt x="1701" y="2602"/>
                  <a:pt x="1688" y="2678"/>
                </a:cubicBezTo>
                <a:close/>
                <a:moveTo>
                  <a:pt x="1951" y="1864"/>
                </a:moveTo>
                <a:lnTo>
                  <a:pt x="1702" y="1568"/>
                </a:lnTo>
                <a:cubicBezTo>
                  <a:pt x="1653" y="1508"/>
                  <a:pt x="1660" y="1420"/>
                  <a:pt x="1720" y="1370"/>
                </a:cubicBezTo>
                <a:cubicBezTo>
                  <a:pt x="1779" y="1320"/>
                  <a:pt x="1867" y="1328"/>
                  <a:pt x="1917" y="1387"/>
                </a:cubicBezTo>
                <a:lnTo>
                  <a:pt x="2166" y="1683"/>
                </a:lnTo>
                <a:cubicBezTo>
                  <a:pt x="2215" y="1743"/>
                  <a:pt x="2208" y="1831"/>
                  <a:pt x="2148" y="1881"/>
                </a:cubicBezTo>
                <a:cubicBezTo>
                  <a:pt x="2122" y="1903"/>
                  <a:pt x="2090" y="1914"/>
                  <a:pt x="2058" y="1914"/>
                </a:cubicBezTo>
                <a:cubicBezTo>
                  <a:pt x="2018" y="1914"/>
                  <a:pt x="1978" y="1897"/>
                  <a:pt x="1951" y="1864"/>
                </a:cubicBezTo>
                <a:close/>
                <a:moveTo>
                  <a:pt x="3762" y="3693"/>
                </a:moveTo>
                <a:cubicBezTo>
                  <a:pt x="3644" y="3867"/>
                  <a:pt x="3522" y="4046"/>
                  <a:pt x="3514" y="4288"/>
                </a:cubicBezTo>
                <a:cubicBezTo>
                  <a:pt x="3512" y="4348"/>
                  <a:pt x="3470" y="4397"/>
                  <a:pt x="3413" y="4410"/>
                </a:cubicBezTo>
                <a:cubicBezTo>
                  <a:pt x="3466" y="4426"/>
                  <a:pt x="3503" y="4474"/>
                  <a:pt x="3503" y="4532"/>
                </a:cubicBezTo>
                <a:cubicBezTo>
                  <a:pt x="3503" y="4583"/>
                  <a:pt x="3474" y="4626"/>
                  <a:pt x="3431" y="4647"/>
                </a:cubicBezTo>
                <a:cubicBezTo>
                  <a:pt x="3474" y="4668"/>
                  <a:pt x="3503" y="4712"/>
                  <a:pt x="3503" y="4762"/>
                </a:cubicBezTo>
                <a:cubicBezTo>
                  <a:pt x="3503" y="4833"/>
                  <a:pt x="3446" y="4891"/>
                  <a:pt x="3375" y="4891"/>
                </a:cubicBezTo>
                <a:lnTo>
                  <a:pt x="3297" y="4891"/>
                </a:lnTo>
                <a:cubicBezTo>
                  <a:pt x="3273" y="5025"/>
                  <a:pt x="3155" y="5127"/>
                  <a:pt x="3013" y="5127"/>
                </a:cubicBezTo>
                <a:cubicBezTo>
                  <a:pt x="2872" y="5127"/>
                  <a:pt x="2754" y="5025"/>
                  <a:pt x="2730" y="4891"/>
                </a:cubicBezTo>
                <a:lnTo>
                  <a:pt x="2652" y="4891"/>
                </a:lnTo>
                <a:cubicBezTo>
                  <a:pt x="2581" y="4891"/>
                  <a:pt x="2523" y="4833"/>
                  <a:pt x="2523" y="4762"/>
                </a:cubicBezTo>
                <a:cubicBezTo>
                  <a:pt x="2523" y="4712"/>
                  <a:pt x="2553" y="4668"/>
                  <a:pt x="2596" y="4647"/>
                </a:cubicBezTo>
                <a:cubicBezTo>
                  <a:pt x="2553" y="4626"/>
                  <a:pt x="2523" y="4583"/>
                  <a:pt x="2523" y="4532"/>
                </a:cubicBezTo>
                <a:cubicBezTo>
                  <a:pt x="2523" y="4474"/>
                  <a:pt x="2562" y="4425"/>
                  <a:pt x="2614" y="4409"/>
                </a:cubicBezTo>
                <a:cubicBezTo>
                  <a:pt x="2558" y="4397"/>
                  <a:pt x="2515" y="4348"/>
                  <a:pt x="2513" y="4288"/>
                </a:cubicBezTo>
                <a:cubicBezTo>
                  <a:pt x="2506" y="4046"/>
                  <a:pt x="2383" y="3866"/>
                  <a:pt x="2265" y="3693"/>
                </a:cubicBezTo>
                <a:cubicBezTo>
                  <a:pt x="2123" y="3485"/>
                  <a:pt x="1976" y="3270"/>
                  <a:pt x="1976" y="2891"/>
                </a:cubicBezTo>
                <a:cubicBezTo>
                  <a:pt x="1976" y="2348"/>
                  <a:pt x="2442" y="1906"/>
                  <a:pt x="3013" y="1906"/>
                </a:cubicBezTo>
                <a:cubicBezTo>
                  <a:pt x="3585" y="1906"/>
                  <a:pt x="4050" y="2348"/>
                  <a:pt x="4050" y="2891"/>
                </a:cubicBezTo>
                <a:cubicBezTo>
                  <a:pt x="4050" y="3270"/>
                  <a:pt x="3904" y="3485"/>
                  <a:pt x="3762" y="3693"/>
                </a:cubicBezTo>
                <a:close/>
                <a:moveTo>
                  <a:pt x="4076" y="1864"/>
                </a:moveTo>
                <a:cubicBezTo>
                  <a:pt x="4048" y="1897"/>
                  <a:pt x="4009" y="1914"/>
                  <a:pt x="3969" y="1914"/>
                </a:cubicBezTo>
                <a:cubicBezTo>
                  <a:pt x="3937" y="1914"/>
                  <a:pt x="3905" y="1903"/>
                  <a:pt x="3879" y="1881"/>
                </a:cubicBezTo>
                <a:cubicBezTo>
                  <a:pt x="3819" y="1831"/>
                  <a:pt x="3812" y="1743"/>
                  <a:pt x="3861" y="1683"/>
                </a:cubicBezTo>
                <a:lnTo>
                  <a:pt x="4110" y="1387"/>
                </a:lnTo>
                <a:cubicBezTo>
                  <a:pt x="4159" y="1328"/>
                  <a:pt x="4248" y="1320"/>
                  <a:pt x="4307" y="1370"/>
                </a:cubicBezTo>
                <a:cubicBezTo>
                  <a:pt x="4366" y="1420"/>
                  <a:pt x="4374" y="1508"/>
                  <a:pt x="4324" y="1568"/>
                </a:cubicBezTo>
                <a:lnTo>
                  <a:pt x="4076" y="1864"/>
                </a:lnTo>
                <a:close/>
                <a:moveTo>
                  <a:pt x="4882" y="2725"/>
                </a:moveTo>
                <a:lnTo>
                  <a:pt x="4501" y="2792"/>
                </a:lnTo>
                <a:cubicBezTo>
                  <a:pt x="4493" y="2793"/>
                  <a:pt x="4485" y="2794"/>
                  <a:pt x="4477" y="2794"/>
                </a:cubicBezTo>
                <a:cubicBezTo>
                  <a:pt x="4410" y="2794"/>
                  <a:pt x="4351" y="2746"/>
                  <a:pt x="4339" y="2678"/>
                </a:cubicBezTo>
                <a:cubicBezTo>
                  <a:pt x="4325" y="2602"/>
                  <a:pt x="4376" y="2529"/>
                  <a:pt x="4453" y="2516"/>
                </a:cubicBezTo>
                <a:lnTo>
                  <a:pt x="4833" y="2449"/>
                </a:lnTo>
                <a:cubicBezTo>
                  <a:pt x="4909" y="2435"/>
                  <a:pt x="4982" y="2486"/>
                  <a:pt x="4996" y="2563"/>
                </a:cubicBezTo>
                <a:cubicBezTo>
                  <a:pt x="5009" y="2639"/>
                  <a:pt x="4958" y="2711"/>
                  <a:pt x="4882" y="272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îŝḻíďê"/>
          <p:cNvSpPr txBox="1"/>
          <p:nvPr/>
        </p:nvSpPr>
        <p:spPr>
          <a:xfrm flipH="1">
            <a:off x="4683677" y="3055637"/>
            <a:ext cx="2829961" cy="2205337"/>
          </a:xfrm>
          <a:prstGeom prst="rect">
            <a:avLst/>
          </a:prstGeom>
          <a:noFill/>
          <a:scene3d>
            <a:camera prst="perspectiveLeft">
              <a:rot lat="0" lon="0" rev="0"/>
            </a:camera>
            <a:lightRig rig="threePt" dir="t"/>
          </a:scene3d>
        </p:spPr>
        <p:txBody>
          <a:bodyPr wrap="square" lIns="91440" tIns="45720" rIns="91440" bIns="4572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en-US" sz="1600">
                <a:sym typeface="+mn-ea"/>
              </a:rPr>
              <a:t>    </a:t>
            </a:r>
            <a:r>
              <a:rPr sz="1600">
                <a:sym typeface="+mn-ea"/>
              </a:rPr>
              <a:t>第二种基于无插件的Web浏览器音视频处理，大多是通过服务端解码后再通过网络协议和私有数据协议</a:t>
            </a:r>
            <a:r>
              <a:rPr lang="zh-CN" sz="1600">
                <a:sym typeface="+mn-ea"/>
              </a:rPr>
              <a:t>传输，再通过</a:t>
            </a:r>
            <a:r>
              <a:rPr sz="1600">
                <a:sym typeface="+mn-ea"/>
              </a:rPr>
              <a:t>自研的</a:t>
            </a:r>
            <a:r>
              <a:rPr lang="zh-CN" sz="1600">
                <a:sym typeface="+mn-ea"/>
              </a:rPr>
              <a:t>处理器</a:t>
            </a:r>
            <a:r>
              <a:rPr sz="1600">
                <a:sym typeface="+mn-ea"/>
              </a:rPr>
              <a:t>来</a:t>
            </a:r>
            <a:r>
              <a:rPr lang="zh-CN" sz="1600">
                <a:sym typeface="+mn-ea"/>
              </a:rPr>
              <a:t>解决</a:t>
            </a:r>
            <a:r>
              <a:rPr sz="1600">
                <a:sym typeface="+mn-ea"/>
              </a:rPr>
              <a:t>兼容性问题。</a:t>
            </a:r>
            <a:endParaRPr lang="zh-CN" altLang="en-US" sz="1600" dirty="0">
              <a:cs typeface="+mn-ea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9310" y="1113155"/>
            <a:ext cx="103841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>
                <a:sym typeface="+mn-ea"/>
              </a:rPr>
              <a:t>不同浏览器对于音视频的容器格式、编解码算法的</a:t>
            </a:r>
            <a:r>
              <a:rPr>
                <a:sym typeface="+mn-ea"/>
              </a:rPr>
              <a:t>兼容性</a:t>
            </a:r>
            <a:r>
              <a:rPr lang="zh-CN">
                <a:sym typeface="+mn-ea"/>
              </a:rPr>
              <a:t>存在巨大差异</a:t>
            </a:r>
            <a:r>
              <a:rPr>
                <a:sym typeface="+mn-ea"/>
              </a:rPr>
              <a:t>，一般解决的办法有下面</a:t>
            </a:r>
            <a:r>
              <a:rPr lang="en-US">
                <a:sym typeface="+mn-ea"/>
              </a:rPr>
              <a:t>3</a:t>
            </a:r>
            <a:r>
              <a:rPr>
                <a:sym typeface="+mn-ea"/>
              </a:rPr>
              <a:t>种</a:t>
            </a:r>
            <a:r>
              <a:rPr lang="zh-CN">
                <a:sym typeface="+mn-ea"/>
              </a:rPr>
              <a:t>：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/>
          <a:lstStyle/>
          <a:p>
            <a:r>
              <a:rPr lang="en-US" altLang="zh-CN" sz="3200" dirty="0"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3200" dirty="0">
                <a:latin typeface="+mn-lt"/>
                <a:ea typeface="+mn-ea"/>
                <a:cs typeface="+mn-ea"/>
                <a:sym typeface="+mn-lt"/>
              </a:rPr>
              <a:t>、国内外研究现状 </a:t>
            </a:r>
            <a:r>
              <a:rPr lang="zh-CN" altLang="en-US" sz="2000" dirty="0">
                <a:cs typeface="+mn-ea"/>
                <a:sym typeface="+mn-lt"/>
              </a:rPr>
              <a:t>Web音视频处理性能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>
                <a:sym typeface="+mn-lt"/>
              </a:rPr>
            </a:fld>
            <a:endParaRPr lang="zh-CN" altLang="en-US">
              <a:sym typeface="+mn-lt"/>
            </a:endParaRPr>
          </a:p>
        </p:txBody>
      </p:sp>
      <p:sp>
        <p:nvSpPr>
          <p:cNvPr id="10" name="矩形 9" descr="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"/>
          <p:cNvSpPr/>
          <p:nvPr/>
        </p:nvSpPr>
        <p:spPr>
          <a:xfrm>
            <a:off x="880110" y="1492250"/>
            <a:ext cx="9748520" cy="4280535"/>
          </a:xfrm>
          <a:prstGeom prst="rect">
            <a:avLst/>
          </a:prstGeom>
          <a:noFill/>
        </p:spPr>
        <p:txBody>
          <a:bodyPr wrap="square" lIns="0" rIns="0" anchor="ctr" anchorCtr="0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000" dirty="0">
                <a:cs typeface="+mn-ea"/>
                <a:sym typeface="+mn-lt"/>
              </a:rPr>
              <a:t>    </a:t>
            </a:r>
            <a:endParaRPr lang="zh-CN" altLang="en-US" sz="2000" dirty="0">
              <a:cs typeface="+mn-ea"/>
              <a:sym typeface="+mn-lt"/>
            </a:endParaRPr>
          </a:p>
          <a:p>
            <a:pPr algn="just">
              <a:lnSpc>
                <a:spcPct val="130000"/>
              </a:lnSpc>
            </a:pPr>
            <a:endParaRPr lang="zh-CN" altLang="en-US" sz="2000" dirty="0">
              <a:cs typeface="+mn-ea"/>
              <a:sym typeface="+mn-lt"/>
            </a:endParaRPr>
          </a:p>
          <a:p>
            <a:pPr algn="just">
              <a:lnSpc>
                <a:spcPct val="130000"/>
              </a:lnSpc>
            </a:pPr>
            <a:endParaRPr sz="2000" dirty="0">
              <a:cs typeface="+mn-ea"/>
              <a:sym typeface="+mn-lt"/>
            </a:endParaRPr>
          </a:p>
          <a:p>
            <a:pPr algn="just">
              <a:lnSpc>
                <a:spcPct val="130000"/>
              </a:lnSpc>
            </a:pPr>
            <a:endParaRPr sz="2000" dirty="0">
              <a:cs typeface="+mn-ea"/>
              <a:sym typeface="+mn-lt"/>
            </a:endParaRPr>
          </a:p>
        </p:txBody>
      </p:sp>
      <p:sp>
        <p:nvSpPr>
          <p:cNvPr id="12" name="矩形 11" descr="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"/>
          <p:cNvSpPr/>
          <p:nvPr/>
        </p:nvSpPr>
        <p:spPr>
          <a:xfrm>
            <a:off x="1033099" y="1492251"/>
            <a:ext cx="4104000" cy="1120775"/>
          </a:xfrm>
          <a:prstGeom prst="rect">
            <a:avLst/>
          </a:prstGeom>
          <a:noFill/>
        </p:spPr>
        <p:txBody>
          <a:bodyPr wrap="square" lIns="540000" anchor="ctr" anchorCtr="0">
            <a:normAutofit/>
          </a:bodyPr>
          <a:lstStyle/>
          <a:p>
            <a:pPr algn="just">
              <a:lnSpc>
                <a:spcPct val="130000"/>
              </a:lnSpc>
            </a:pP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5" name="矩形 4" descr="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"/>
          <p:cNvSpPr/>
          <p:nvPr/>
        </p:nvSpPr>
        <p:spPr>
          <a:xfrm>
            <a:off x="1033100" y="3283549"/>
            <a:ext cx="4104000" cy="1209675"/>
          </a:xfrm>
          <a:prstGeom prst="rect">
            <a:avLst/>
          </a:prstGeom>
          <a:noFill/>
        </p:spPr>
        <p:txBody>
          <a:bodyPr wrap="square" lIns="540000" anchor="ctr" anchorCtr="0">
            <a:normAutofit/>
          </a:bodyPr>
          <a:lstStyle/>
          <a:p>
            <a:pPr algn="just">
              <a:lnSpc>
                <a:spcPct val="130000"/>
              </a:lnSpc>
            </a:pP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77290" y="1492250"/>
            <a:ext cx="9836785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/>
              <a:t>    </a:t>
            </a:r>
            <a:r>
              <a:rPr sz="1600"/>
              <a:t>由于音视频</a:t>
            </a:r>
            <a:r>
              <a:rPr lang="zh-CN" sz="1600"/>
              <a:t>数据的处理</a:t>
            </a:r>
            <a:r>
              <a:rPr sz="1600"/>
              <a:t>需要大量的计算力，</a:t>
            </a:r>
            <a:r>
              <a:rPr lang="zh-CN" sz="1600"/>
              <a:t>通常分为服务端解码和客户端解码。</a:t>
            </a:r>
            <a:endParaRPr lang="zh-CN" sz="1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4790" y="2131060"/>
            <a:ext cx="6661150" cy="35153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1565" y="238125"/>
            <a:ext cx="8644890" cy="790575"/>
          </a:xfrm>
        </p:spPr>
        <p:txBody>
          <a:bodyPr>
            <a:normAutofit fontScale="90000"/>
          </a:bodyPr>
          <a:lstStyle/>
          <a:p>
            <a:br>
              <a:rPr lang="en-US" altLang="zh-CN" sz="3200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dirty="0"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3200" dirty="0"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国内外研究现状</a:t>
            </a:r>
            <a:r>
              <a:rPr lang="zh-CN" altLang="en-US" sz="32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000" dirty="0">
                <a:cs typeface="+mn-ea"/>
                <a:sym typeface="+mn-lt"/>
              </a:rPr>
              <a:t>FFmpeg </a:t>
            </a:r>
            <a:r>
              <a:rPr lang="zh-CN" altLang="en-US" sz="2000" dirty="0">
                <a:cs typeface="+mn-ea"/>
                <a:sym typeface="+mn-lt"/>
              </a:rPr>
              <a:t>和 </a:t>
            </a:r>
            <a:r>
              <a:rPr lang="en-US" altLang="zh-CN" sz="2000" dirty="0">
                <a:cs typeface="+mn-ea"/>
                <a:sym typeface="+mn-lt"/>
              </a:rPr>
              <a:t>WebAssebmly(WASM)</a:t>
            </a:r>
            <a:br>
              <a:rPr lang="zh-CN" altLang="en-US" sz="2000" dirty="0">
                <a:cs typeface="+mn-ea"/>
                <a:sym typeface="+mn-lt"/>
              </a:rPr>
            </a:br>
            <a:endParaRPr lang="en-US" altLang="zh-CN" sz="2000" dirty="0">
              <a:cs typeface="+mn-ea"/>
              <a:sym typeface="+mn-lt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>
                <a:sym typeface="+mn-lt"/>
              </a:rPr>
            </a:fld>
            <a:endParaRPr lang="zh-CN" altLang="en-US">
              <a:sym typeface="+mn-lt"/>
            </a:endParaRPr>
          </a:p>
        </p:txBody>
      </p:sp>
      <p:sp>
        <p:nvSpPr>
          <p:cNvPr id="10" name="矩形 9" descr="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"/>
          <p:cNvSpPr/>
          <p:nvPr/>
        </p:nvSpPr>
        <p:spPr>
          <a:xfrm>
            <a:off x="880110" y="1492250"/>
            <a:ext cx="9748520" cy="4280535"/>
          </a:xfrm>
          <a:prstGeom prst="rect">
            <a:avLst/>
          </a:prstGeom>
          <a:noFill/>
        </p:spPr>
        <p:txBody>
          <a:bodyPr wrap="square" lIns="0" rIns="0" anchor="ctr" anchorCtr="0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000" dirty="0">
                <a:cs typeface="+mn-ea"/>
                <a:sym typeface="+mn-lt"/>
              </a:rPr>
              <a:t>    </a:t>
            </a:r>
            <a:endParaRPr lang="zh-CN" altLang="en-US" sz="2000" dirty="0">
              <a:cs typeface="+mn-ea"/>
              <a:sym typeface="+mn-lt"/>
            </a:endParaRPr>
          </a:p>
          <a:p>
            <a:pPr algn="just">
              <a:lnSpc>
                <a:spcPct val="130000"/>
              </a:lnSpc>
            </a:pPr>
            <a:endParaRPr lang="zh-CN" altLang="en-US" sz="2000" dirty="0">
              <a:cs typeface="+mn-ea"/>
              <a:sym typeface="+mn-lt"/>
            </a:endParaRPr>
          </a:p>
          <a:p>
            <a:pPr algn="just">
              <a:lnSpc>
                <a:spcPct val="130000"/>
              </a:lnSpc>
            </a:pPr>
            <a:endParaRPr sz="2000" dirty="0">
              <a:cs typeface="+mn-ea"/>
              <a:sym typeface="+mn-lt"/>
            </a:endParaRPr>
          </a:p>
          <a:p>
            <a:pPr algn="just">
              <a:lnSpc>
                <a:spcPct val="130000"/>
              </a:lnSpc>
            </a:pPr>
            <a:endParaRPr sz="2000" dirty="0">
              <a:cs typeface="+mn-ea"/>
              <a:sym typeface="+mn-lt"/>
            </a:endParaRPr>
          </a:p>
        </p:txBody>
      </p:sp>
      <p:sp>
        <p:nvSpPr>
          <p:cNvPr id="12" name="矩形 11" descr="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"/>
          <p:cNvSpPr/>
          <p:nvPr/>
        </p:nvSpPr>
        <p:spPr>
          <a:xfrm>
            <a:off x="1033099" y="1492251"/>
            <a:ext cx="4104000" cy="1120775"/>
          </a:xfrm>
          <a:prstGeom prst="rect">
            <a:avLst/>
          </a:prstGeom>
          <a:noFill/>
        </p:spPr>
        <p:txBody>
          <a:bodyPr wrap="square" lIns="540000" anchor="ctr" anchorCtr="0">
            <a:normAutofit/>
          </a:bodyPr>
          <a:lstStyle/>
          <a:p>
            <a:pPr algn="just">
              <a:lnSpc>
                <a:spcPct val="130000"/>
              </a:lnSpc>
            </a:pP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5" name="矩形 4" descr="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"/>
          <p:cNvSpPr/>
          <p:nvPr/>
        </p:nvSpPr>
        <p:spPr>
          <a:xfrm>
            <a:off x="1033100" y="3283549"/>
            <a:ext cx="4104000" cy="1209675"/>
          </a:xfrm>
          <a:prstGeom prst="rect">
            <a:avLst/>
          </a:prstGeom>
          <a:noFill/>
        </p:spPr>
        <p:txBody>
          <a:bodyPr wrap="square" lIns="540000" anchor="ctr" anchorCtr="0">
            <a:normAutofit/>
          </a:bodyPr>
          <a:lstStyle/>
          <a:p>
            <a:pPr algn="just">
              <a:lnSpc>
                <a:spcPct val="130000"/>
              </a:lnSpc>
            </a:pPr>
            <a:endParaRPr lang="zh-CN" altLang="en-US" sz="2000" dirty="0">
              <a:cs typeface="+mn-ea"/>
              <a:sym typeface="+mn-lt"/>
            </a:endParaRPr>
          </a:p>
        </p:txBody>
      </p:sp>
      <p:pic>
        <p:nvPicPr>
          <p:cNvPr id="7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4860" y="1866900"/>
            <a:ext cx="5280660" cy="24022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849630" y="1174115"/>
            <a:ext cx="9921240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ym typeface="+mn-ea"/>
              </a:rPr>
              <a:t>    </a:t>
            </a:r>
            <a:r>
              <a:rPr lang="en-US" altLang="zh-CN" sz="1600">
                <a:sym typeface="+mn-ea"/>
              </a:rPr>
              <a:t> </a:t>
            </a:r>
            <a:r>
              <a:rPr lang="zh-CN" altLang="en-US" sz="1600">
                <a:sym typeface="+mn-ea"/>
              </a:rPr>
              <a:t>FFmpeg库是一个开源免费的跨平台音视频处理库，兼容支持几乎所有的音视频容器格式和编解码算法。</a:t>
            </a:r>
            <a:endParaRPr lang="zh-CN" altLang="en-US" sz="1600"/>
          </a:p>
        </p:txBody>
      </p:sp>
      <p:sp>
        <p:nvSpPr>
          <p:cNvPr id="4" name="文本框 3"/>
          <p:cNvSpPr txBox="1"/>
          <p:nvPr/>
        </p:nvSpPr>
        <p:spPr>
          <a:xfrm>
            <a:off x="1091565" y="4734560"/>
            <a:ext cx="10054590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cs typeface="+mn-ea"/>
                <a:sym typeface="+mn-lt"/>
              </a:rPr>
              <a:t>    WebAssebmly</a:t>
            </a:r>
            <a:r>
              <a:rPr lang="zh-CN" altLang="en-US" sz="1600">
                <a:sym typeface="+mn-ea"/>
              </a:rPr>
              <a:t>是一种全新编码格式的二进制字节码，支持将</a:t>
            </a:r>
            <a:r>
              <a:rPr lang="en-US" altLang="zh-CN" sz="1600">
                <a:sym typeface="+mn-ea"/>
              </a:rPr>
              <a:t>C/C++</a:t>
            </a:r>
            <a:r>
              <a:rPr lang="zh-CN" altLang="en-US" sz="1600">
                <a:sym typeface="+mn-ea"/>
              </a:rPr>
              <a:t>代码编译，并嵌入到浏览器中被调用执行，用来突破</a:t>
            </a:r>
            <a:r>
              <a:rPr lang="en-US" altLang="zh-CN" sz="1600">
                <a:sym typeface="+mn-ea"/>
              </a:rPr>
              <a:t>Web</a:t>
            </a:r>
            <a:r>
              <a:rPr lang="zh-CN" altLang="en-US" sz="1600">
                <a:sym typeface="+mn-ea"/>
              </a:rPr>
              <a:t>浏览器的性能瓶颈。</a:t>
            </a:r>
            <a:endParaRPr lang="zh-CN" altLang="en-US" sz="1600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/>
          <a:lstStyle/>
          <a:p>
            <a:r>
              <a:rPr lang="en-US" altLang="zh-CN" sz="3200" dirty="0"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zh-CN" altLang="en-US" sz="3200" dirty="0">
                <a:latin typeface="+mn-lt"/>
                <a:ea typeface="+mn-ea"/>
                <a:cs typeface="+mn-ea"/>
                <a:sym typeface="+mn-lt"/>
              </a:rPr>
              <a:t>、研究目标与内容</a:t>
            </a:r>
            <a:endParaRPr lang="zh-CN" altLang="en-US" sz="32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>
                <a:cs typeface="+mn-ea"/>
                <a:sym typeface="+mn-lt"/>
              </a:rPr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1245932" y="1371601"/>
            <a:ext cx="9899297" cy="4114798"/>
          </a:xfrm>
          <a:prstGeom prst="roundRect">
            <a:avLst>
              <a:gd name="adj" fmla="val 2253"/>
            </a:avLst>
          </a:prstGeom>
          <a:solidFill>
            <a:schemeClr val="bg1"/>
          </a:solidFill>
          <a:ln>
            <a:noFill/>
          </a:ln>
          <a:effectLst>
            <a:outerShdw blurRad="127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1091390" y="1585620"/>
            <a:ext cx="9899297" cy="4114799"/>
          </a:xfrm>
          <a:prstGeom prst="roundRect">
            <a:avLst>
              <a:gd name="adj" fmla="val 2253"/>
            </a:avLst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33525" y="2217420"/>
            <a:ext cx="9124950" cy="303212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indent="0" algn="l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b="1" dirty="0">
                <a:cs typeface="+mn-ea"/>
                <a:sym typeface="+mn-lt"/>
              </a:rPr>
              <a:t>目标</a:t>
            </a:r>
            <a:r>
              <a:rPr lang="zh-CN" altLang="en-US" dirty="0">
                <a:cs typeface="+mn-ea"/>
                <a:sym typeface="+mn-lt"/>
              </a:rPr>
              <a:t>：设计实现</a:t>
            </a:r>
            <a:r>
              <a:rPr lang="en-US" altLang="zh-CN" dirty="0">
                <a:cs typeface="+mn-ea"/>
                <a:sym typeface="+mn-lt"/>
              </a:rPr>
              <a:t>Web</a:t>
            </a:r>
            <a:r>
              <a:rPr lang="zh-CN" altLang="en-US" dirty="0">
                <a:cs typeface="+mn-ea"/>
                <a:sym typeface="+mn-lt"/>
              </a:rPr>
              <a:t>音视频处理系统，并解决</a:t>
            </a:r>
            <a:r>
              <a:rPr lang="en-US" altLang="zh-CN" dirty="0">
                <a:cs typeface="+mn-ea"/>
                <a:sym typeface="+mn-lt"/>
              </a:rPr>
              <a:t>Web</a:t>
            </a:r>
            <a:r>
              <a:rPr lang="zh-CN" altLang="en-US" dirty="0">
                <a:cs typeface="+mn-ea"/>
                <a:sym typeface="+mn-lt"/>
              </a:rPr>
              <a:t>浏览器的兼容性问题与提高处理性能。</a:t>
            </a:r>
            <a:endParaRPr lang="zh-CN" altLang="en-US" dirty="0">
              <a:cs typeface="+mn-ea"/>
              <a:sym typeface="+mn-lt"/>
            </a:endParaRPr>
          </a:p>
          <a:p>
            <a:pPr indent="0" algn="l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CN" b="1" dirty="0">
                <a:cs typeface="+mn-ea"/>
                <a:sym typeface="+mn-lt"/>
              </a:rPr>
              <a:t>功能</a:t>
            </a:r>
            <a:r>
              <a:rPr lang="zh-CN" dirty="0">
                <a:cs typeface="+mn-ea"/>
                <a:sym typeface="+mn-lt"/>
              </a:rPr>
              <a:t>：实现音视频数据流的</a:t>
            </a:r>
            <a:r>
              <a:rPr kumimoji="1" lang="zh-CN" altLang="en-US" dirty="0">
                <a:sym typeface="+mn-ea"/>
              </a:rPr>
              <a:t>编码、解码、拼接、裁剪，进而实现音视频播放、剪辑、增加字幕音频等</a:t>
            </a:r>
            <a:endParaRPr kumimoji="1" lang="zh-CN" altLang="en-US" dirty="0">
              <a:cs typeface="+mn-ea"/>
              <a:sym typeface="+mn-lt"/>
            </a:endParaRPr>
          </a:p>
          <a:p>
            <a:pPr indent="0" algn="l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CN" b="1" dirty="0">
                <a:cs typeface="+mn-ea"/>
                <a:sym typeface="+mn-lt"/>
              </a:rPr>
              <a:t>非功能</a:t>
            </a:r>
            <a:r>
              <a:rPr lang="zh-CN" dirty="0">
                <a:cs typeface="+mn-ea"/>
                <a:sym typeface="+mn-lt"/>
              </a:rPr>
              <a:t>：</a:t>
            </a:r>
            <a:endParaRPr lang="zh-CN" dirty="0">
              <a:cs typeface="+mn-ea"/>
              <a:sym typeface="+mn-lt"/>
            </a:endParaRPr>
          </a:p>
          <a:p>
            <a:pPr lvl="1" indent="0" algn="l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dirty="0">
                <a:cs typeface="+mn-ea"/>
                <a:sym typeface="+mn-lt"/>
              </a:rPr>
              <a:t>- </a:t>
            </a:r>
            <a:r>
              <a:rPr lang="zh-CN" altLang="en-US" dirty="0">
                <a:cs typeface="+mn-ea"/>
                <a:sym typeface="+mn-lt"/>
              </a:rPr>
              <a:t>结合</a:t>
            </a:r>
            <a:r>
              <a:rPr lang="en-US" altLang="zh-CN" dirty="0">
                <a:cs typeface="+mn-ea"/>
                <a:sym typeface="+mn-lt"/>
              </a:rPr>
              <a:t>FFmpeg</a:t>
            </a:r>
            <a:r>
              <a:rPr lang="zh-CN" altLang="en-US" dirty="0">
                <a:cs typeface="+mn-ea"/>
                <a:sym typeface="+mn-lt"/>
              </a:rPr>
              <a:t>提高</a:t>
            </a:r>
            <a:r>
              <a:rPr lang="en-US" altLang="zh-CN" dirty="0">
                <a:cs typeface="+mn-ea"/>
                <a:sym typeface="+mn-lt"/>
              </a:rPr>
              <a:t>Web</a:t>
            </a:r>
            <a:r>
              <a:rPr lang="zh-CN" altLang="en-US" dirty="0">
                <a:cs typeface="+mn-ea"/>
                <a:sym typeface="+mn-lt"/>
              </a:rPr>
              <a:t>浏览器对音视频的兼容性</a:t>
            </a:r>
            <a:endParaRPr lang="zh-CN" altLang="en-US" dirty="0">
              <a:cs typeface="+mn-ea"/>
              <a:sym typeface="+mn-lt"/>
            </a:endParaRPr>
          </a:p>
          <a:p>
            <a:pPr lvl="1" indent="0" algn="l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dirty="0">
                <a:cs typeface="+mn-ea"/>
                <a:sym typeface="+mn-lt"/>
              </a:rPr>
              <a:t>- </a:t>
            </a:r>
            <a:r>
              <a:rPr lang="zh-CN" altLang="en-US" dirty="0">
                <a:cs typeface="+mn-ea"/>
                <a:sym typeface="+mn-lt"/>
              </a:rPr>
              <a:t>迁移</a:t>
            </a:r>
            <a:r>
              <a:rPr lang="en-US" altLang="zh-CN" dirty="0">
                <a:cs typeface="+mn-ea"/>
                <a:sym typeface="+mn-lt"/>
              </a:rPr>
              <a:t>WASM</a:t>
            </a:r>
            <a:r>
              <a:rPr lang="zh-CN" altLang="en-US" dirty="0">
                <a:cs typeface="+mn-ea"/>
                <a:sym typeface="+mn-lt"/>
              </a:rPr>
              <a:t>编码提高</a:t>
            </a:r>
            <a:r>
              <a:rPr lang="en-US" altLang="zh-CN" dirty="0">
                <a:cs typeface="+mn-ea"/>
                <a:sym typeface="+mn-lt"/>
              </a:rPr>
              <a:t>Web</a:t>
            </a:r>
            <a:r>
              <a:rPr lang="zh-CN" altLang="en-US" dirty="0">
                <a:cs typeface="+mn-ea"/>
                <a:sym typeface="+mn-lt"/>
              </a:rPr>
              <a:t>音视频处理性能</a:t>
            </a:r>
            <a:endParaRPr lang="zh-CN" altLang="en-US" dirty="0">
              <a:cs typeface="+mn-ea"/>
              <a:sym typeface="+mn-lt"/>
            </a:endParaRPr>
          </a:p>
          <a:p>
            <a:pPr indent="0" algn="l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dirty="0">
              <a:cs typeface="+mn-ea"/>
              <a:sym typeface="+mn-lt"/>
            </a:endParaRPr>
          </a:p>
          <a:p>
            <a:pPr algn="just">
              <a:lnSpc>
                <a:spcPct val="130000"/>
              </a:lnSpc>
            </a:pPr>
            <a:endParaRPr lang="en-US" altLang="zh-CN" sz="2000" dirty="0">
              <a:cs typeface="+mn-ea"/>
              <a:sym typeface="+mn-lt"/>
            </a:endParaRPr>
          </a:p>
          <a:p>
            <a:pPr algn="just">
              <a:lnSpc>
                <a:spcPct val="130000"/>
              </a:lnSpc>
            </a:pPr>
            <a:endParaRPr lang="en-US" altLang="zh-CN" sz="2000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>
                <a:latin typeface="Helvetica" pitchFamily="2" charset="0"/>
              </a:rPr>
            </a:fld>
            <a:endParaRPr lang="zh-CN" altLang="en-US" dirty="0">
              <a:latin typeface="Helvetica" pitchFamily="2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79190" y="249899"/>
            <a:ext cx="8168208" cy="790865"/>
          </a:xfrm>
        </p:spPr>
        <p:txBody>
          <a:bodyPr/>
          <a:lstStyle/>
          <a:p>
            <a:r>
              <a:rPr kumimoji="1" lang="en-US" altLang="zh-CN" sz="2800" dirty="0"/>
              <a:t>3</a:t>
            </a:r>
            <a:r>
              <a:rPr kumimoji="1" lang="zh-CN" altLang="en-US" sz="2800" dirty="0"/>
              <a:t>、</a:t>
            </a:r>
            <a:r>
              <a:rPr kumimoji="1" lang="zh-CN" altLang="en-US" sz="3200" dirty="0"/>
              <a:t>研究内容</a:t>
            </a:r>
            <a:r>
              <a:rPr kumimoji="1" lang="zh-CN" altLang="en-US" sz="2800" dirty="0"/>
              <a:t> </a:t>
            </a:r>
            <a:r>
              <a:rPr kumimoji="1" lang="zh-CN" altLang="en-US" sz="2000" dirty="0"/>
              <a:t>需求分析</a:t>
            </a:r>
            <a:endParaRPr kumimoji="1" lang="zh-CN" altLang="en-US" sz="2000" dirty="0"/>
          </a:p>
        </p:txBody>
      </p:sp>
      <p:sp>
        <p:nvSpPr>
          <p:cNvPr id="5" name="Google Shape;365;p35"/>
          <p:cNvSpPr txBox="1"/>
          <p:nvPr/>
        </p:nvSpPr>
        <p:spPr>
          <a:xfrm>
            <a:off x="924925" y="1635214"/>
            <a:ext cx="3978000" cy="722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Helvetica" pitchFamily="2" charset="0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25195" y="1432560"/>
            <a:ext cx="9916160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  <a:spcAft>
                <a:spcPts val="600"/>
              </a:spcAft>
            </a:pPr>
            <a:r>
              <a:rPr lang="en-US" sz="1600" dirty="0">
                <a:cs typeface="+mn-ea"/>
                <a:sym typeface="+mn-lt"/>
              </a:rPr>
              <a:t>    </a:t>
            </a:r>
            <a:r>
              <a:rPr lang="zh-CN" altLang="en-US" sz="1600" dirty="0">
                <a:cs typeface="+mn-ea"/>
                <a:sym typeface="+mn-lt"/>
              </a:rPr>
              <a:t>音视频处理</a:t>
            </a:r>
            <a:r>
              <a:rPr sz="1600" dirty="0">
                <a:cs typeface="+mn-ea"/>
                <a:sym typeface="+mn-lt"/>
              </a:rPr>
              <a:t>系统的需求分析</a:t>
            </a:r>
            <a:r>
              <a:rPr lang="zh-CN" sz="1600" dirty="0">
                <a:cs typeface="+mn-ea"/>
                <a:sym typeface="+mn-lt"/>
              </a:rPr>
              <a:t>：</a:t>
            </a:r>
            <a:endParaRPr lang="zh-CN" sz="1600" dirty="0">
              <a:cs typeface="+mn-ea"/>
              <a:sym typeface="+mn-lt"/>
            </a:endParaRPr>
          </a:p>
        </p:txBody>
      </p:sp>
      <p:pic>
        <p:nvPicPr>
          <p:cNvPr id="13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4860" y="1959610"/>
            <a:ext cx="4872355" cy="34601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/>
          <a:lstStyle/>
          <a:p>
            <a:r>
              <a:rPr lang="en-US" altLang="zh-CN" sz="3200" dirty="0">
                <a:sym typeface="+mn-lt"/>
              </a:rPr>
              <a:t>3</a:t>
            </a:r>
            <a:r>
              <a:rPr lang="zh-CN" altLang="en-US" sz="3200" dirty="0">
                <a:sym typeface="+mn-lt"/>
              </a:rPr>
              <a:t>、研究内容 </a:t>
            </a:r>
            <a:r>
              <a:rPr lang="zh-CN" altLang="en-US" sz="2000" dirty="0">
                <a:sym typeface="+mn-lt"/>
              </a:rPr>
              <a:t>系统设计</a:t>
            </a:r>
            <a:endParaRPr lang="zh-CN" altLang="en-US" sz="2000" dirty="0">
              <a:sym typeface="+mn-lt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>
                <a:sym typeface="+mn-lt"/>
              </a:rPr>
            </a:fld>
            <a:endParaRPr lang="zh-CN" altLang="en-US"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91565" y="1155065"/>
            <a:ext cx="98558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    根据研究目标和研究内容，设计如图所示的系统整体</a:t>
            </a:r>
            <a:r>
              <a:rPr lang="zh-CN" altLang="en-US" sz="1600"/>
              <a:t>设计</a:t>
            </a:r>
            <a:endParaRPr lang="zh-CN" altLang="en-US" sz="1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1595" y="1941830"/>
            <a:ext cx="6657975" cy="350202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SEU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05122"/>
      </a:accent1>
      <a:accent2>
        <a:srgbClr val="FDCA04"/>
      </a:accent2>
      <a:accent3>
        <a:srgbClr val="00529D"/>
      </a:accent3>
      <a:accent4>
        <a:srgbClr val="B01417"/>
      </a:accent4>
      <a:accent5>
        <a:srgbClr val="7F7611"/>
      </a:accent5>
      <a:accent6>
        <a:srgbClr val="5D6B70"/>
      </a:accent6>
      <a:hlink>
        <a:srgbClr val="868A8C"/>
      </a:hlink>
      <a:folHlink>
        <a:srgbClr val="C2C6C8"/>
      </a:folHlink>
    </a:clrScheme>
    <a:fontScheme name="ncg3nh5f">
      <a:majorFont>
        <a:latin typeface="Microsoft YaHei"/>
        <a:ea typeface="Microsoft YaHei"/>
        <a:cs typeface=""/>
      </a:majorFont>
      <a:minorFont>
        <a:latin typeface="Microsoft YaHe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2461</Words>
  <Application>WPS 演示</Application>
  <PresentationFormat>宽屏</PresentationFormat>
  <Paragraphs>204</Paragraphs>
  <Slides>19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40" baseType="lpstr">
      <vt:lpstr>Arial</vt:lpstr>
      <vt:lpstr>方正书宋_GBK</vt:lpstr>
      <vt:lpstr>Wingdings</vt:lpstr>
      <vt:lpstr>微软雅黑</vt:lpstr>
      <vt:lpstr>汉仪旗黑</vt:lpstr>
      <vt:lpstr>Segoe UI</vt:lpstr>
      <vt:lpstr>苹方-简</vt:lpstr>
      <vt:lpstr>Arial</vt:lpstr>
      <vt:lpstr>微软雅黑</vt:lpstr>
      <vt:lpstr>Helvetica</vt:lpstr>
      <vt:lpstr>Times New Roman Regular</vt:lpstr>
      <vt:lpstr>宋体</vt:lpstr>
      <vt:lpstr>汉仪书宋二KW</vt:lpstr>
      <vt:lpstr>Times New Roman</vt:lpstr>
      <vt:lpstr>Microsoft YaHei</vt:lpstr>
      <vt:lpstr>Arial Unicode MS</vt:lpstr>
      <vt:lpstr>Century Gothic</vt:lpstr>
      <vt:lpstr>等线</vt:lpstr>
      <vt:lpstr>汉仪中等线KW</vt:lpstr>
      <vt:lpstr>Office 主题​​</vt:lpstr>
      <vt:lpstr>1_OfficePLUS</vt:lpstr>
      <vt:lpstr>PowerPoint 演示文稿</vt:lpstr>
      <vt:lpstr>PowerPoint 演示文稿</vt:lpstr>
      <vt:lpstr>1、开题依据与背景</vt:lpstr>
      <vt:lpstr>2、国内外研究现状 音视频格式编码兼容性</vt:lpstr>
      <vt:lpstr>2、国内外研究现状 Web音视频处理性能</vt:lpstr>
      <vt:lpstr> 2、国内外研究现状 FFmpeg 和 WebAssebmly(WASM) </vt:lpstr>
      <vt:lpstr>3、研究目标与内容</vt:lpstr>
      <vt:lpstr>3、研究内容 需求分析</vt:lpstr>
      <vt:lpstr>3、研究内容 系统设计</vt:lpstr>
      <vt:lpstr>3、研究内容 功能设计</vt:lpstr>
      <vt:lpstr>3、研究内容 兼容性模块设计</vt:lpstr>
      <vt:lpstr>3、研究内容 性能优化模块设计</vt:lpstr>
      <vt:lpstr>3、研究内容 性能优化模块设计</vt:lpstr>
      <vt:lpstr>3、研究内容 性能优化模块设计</vt:lpstr>
      <vt:lpstr>3、研究内容 系统测试</vt:lpstr>
      <vt:lpstr>4、实施方案</vt:lpstr>
      <vt:lpstr>5、可行性分析</vt:lpstr>
      <vt:lpstr>5、课题进度安排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叶 丁</dc:creator>
  <cp:lastModifiedBy>bytedance</cp:lastModifiedBy>
  <cp:revision>3848</cp:revision>
  <dcterms:created xsi:type="dcterms:W3CDTF">2022-04-28T03:16:17Z</dcterms:created>
  <dcterms:modified xsi:type="dcterms:W3CDTF">2022-04-28T03:16:17Z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Nuaxnuy@DESKTOP-GLORKB7</vt:lpwstr>
  </property>
  <property fmtid="{D5CDD505-2E9C-101B-9397-08002B2CF9AE}" pid="5" name="MSIP_Label_f42aa342-8706-4288-bd11-ebb85995028c_SetDate">
    <vt:lpwstr>2019-04-13T06:32:31.4153976Z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d5228a63-67d4-4fd6-959f-d3cab9a76c24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KSOProductBuildVer">
    <vt:lpwstr>2052-4.0.1.6533</vt:lpwstr>
  </property>
</Properties>
</file>