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37"/>
  </p:handoutMasterIdLst>
  <p:sldIdLst>
    <p:sldId id="523" r:id="rId4"/>
    <p:sldId id="480" r:id="rId6"/>
    <p:sldId id="323" r:id="rId7"/>
    <p:sldId id="783" r:id="rId8"/>
    <p:sldId id="604" r:id="rId9"/>
    <p:sldId id="676" r:id="rId10"/>
    <p:sldId id="876" r:id="rId11"/>
    <p:sldId id="671" r:id="rId12"/>
    <p:sldId id="875" r:id="rId13"/>
    <p:sldId id="675" r:id="rId14"/>
    <p:sldId id="605" r:id="rId15"/>
    <p:sldId id="853" r:id="rId16"/>
    <p:sldId id="736" r:id="rId17"/>
    <p:sldId id="814" r:id="rId18"/>
    <p:sldId id="880" r:id="rId19"/>
    <p:sldId id="818" r:id="rId20"/>
    <p:sldId id="879" r:id="rId21"/>
    <p:sldId id="881" r:id="rId22"/>
    <p:sldId id="813" r:id="rId23"/>
    <p:sldId id="738" r:id="rId24"/>
    <p:sldId id="882" r:id="rId25"/>
    <p:sldId id="883" r:id="rId26"/>
    <p:sldId id="884" r:id="rId27"/>
    <p:sldId id="885" r:id="rId28"/>
    <p:sldId id="886" r:id="rId29"/>
    <p:sldId id="887" r:id="rId30"/>
    <p:sldId id="888" r:id="rId31"/>
    <p:sldId id="889" r:id="rId32"/>
    <p:sldId id="607" r:id="rId33"/>
    <p:sldId id="740" r:id="rId34"/>
    <p:sldId id="901" r:id="rId35"/>
    <p:sldId id="787" r:id="rId36"/>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c61ebd-212c-4442-bf04-138bd3480bd8}">
          <p14:sldIdLst>
            <p14:sldId id="523"/>
            <p14:sldId id="480"/>
            <p14:sldId id="323"/>
            <p14:sldId id="783"/>
            <p14:sldId id="604"/>
            <p14:sldId id="676"/>
            <p14:sldId id="876"/>
            <p14:sldId id="671"/>
            <p14:sldId id="875"/>
            <p14:sldId id="675"/>
            <p14:sldId id="605"/>
            <p14:sldId id="853"/>
            <p14:sldId id="736"/>
            <p14:sldId id="814"/>
            <p14:sldId id="880"/>
            <p14:sldId id="818"/>
            <p14:sldId id="879"/>
            <p14:sldId id="881"/>
            <p14:sldId id="813"/>
            <p14:sldId id="738"/>
            <p14:sldId id="882"/>
            <p14:sldId id="883"/>
            <p14:sldId id="884"/>
            <p14:sldId id="885"/>
            <p14:sldId id="886"/>
            <p14:sldId id="887"/>
            <p14:sldId id="888"/>
            <p14:sldId id="889"/>
            <p14:sldId id="607"/>
            <p14:sldId id="740"/>
            <p14:sldId id="901"/>
            <p14:sldId id="78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56"/>
        <p:guide pos="3814"/>
        <p:guide pos="1080"/>
        <p:guide pos="6734"/>
        <p:guide orient="horz" pos="648"/>
        <p:guide orient="horz" pos="727"/>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a:t>
            </a:r>
            <a:r>
              <a:rPr lang="en-US" altLang="zh-CN" sz="3600" b="1" dirty="0">
                <a:solidFill>
                  <a:schemeClr val="accent1"/>
                </a:solidFill>
                <a:cs typeface="+mn-ea"/>
                <a:sym typeface="+mn-lt"/>
              </a:rPr>
              <a:t>FFMPEG</a:t>
            </a:r>
            <a:r>
              <a:rPr lang="zh-CN" altLang="en-US" sz="3600" b="1" dirty="0">
                <a:solidFill>
                  <a:schemeClr val="accent1"/>
                </a:solidFill>
                <a:cs typeface="+mn-ea"/>
                <a:sym typeface="+mn-lt"/>
              </a:rPr>
              <a:t>的Web跨平台视频处理系统的研究与实现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491490"/>
          </a:xfrm>
          <a:prstGeom prst="rect">
            <a:avLst/>
          </a:prstGeom>
        </p:spPr>
        <p:txBody>
          <a:bodyPr wrap="square" lIns="0" rIns="0">
            <a:spAutoFit/>
          </a:bodyPr>
          <a:lstStyle/>
          <a:p>
            <a:pPr algn="r">
              <a:lnSpc>
                <a:spcPct val="130000"/>
              </a:lnSpc>
            </a:pPr>
            <a:r>
              <a:rPr lang="en-US" altLang="zh-CN" sz="2000" dirty="0">
                <a:solidFill>
                  <a:schemeClr val="accent1"/>
                </a:solidFill>
                <a:cs typeface="+mn-ea"/>
                <a:sym typeface="+mn-lt"/>
              </a:rPr>
              <a:t>2022/4/10</a:t>
            </a:r>
            <a:endParaRPr lang="en-US" altLang="zh-CN" sz="2000" dirty="0">
              <a:solidFill>
                <a:schemeClr val="accent1"/>
              </a:solidFill>
              <a:cs typeface="+mn-ea"/>
              <a:sym typeface="+mn-lt"/>
            </a:endParaRPr>
          </a:p>
        </p:txBody>
      </p:sp>
      <p:grpSp>
        <p:nvGrpSpPr>
          <p:cNvPr id="65" name="组合 64"/>
          <p:cNvGrpSpPr/>
          <p:nvPr/>
        </p:nvGrpSpPr>
        <p:grpSpPr>
          <a:xfrm>
            <a:off x="8578215" y="4069080"/>
            <a:ext cx="2559685" cy="543811"/>
            <a:chOff x="5093792" y="3869996"/>
            <a:chExt cx="2656932" cy="831604"/>
          </a:xfrm>
        </p:grpSpPr>
        <p:sp>
          <p:nvSpPr>
            <p:cNvPr id="66" name="文本框 65"/>
            <p:cNvSpPr txBox="1"/>
            <p:nvPr/>
          </p:nvSpPr>
          <p:spPr>
            <a:xfrm>
              <a:off x="5093792" y="3950006"/>
              <a:ext cx="2477135" cy="751594"/>
            </a:xfrm>
            <a:prstGeom prst="rect">
              <a:avLst/>
            </a:prstGeom>
            <a:noFill/>
          </p:spPr>
          <p:txBody>
            <a:bodyPr wrap="square" lIns="0" rIns="0" rtlCol="0">
              <a:spAutoFit/>
            </a:bodyPr>
            <a:lstStyle/>
            <a:p>
              <a:pPr algn="dist">
                <a:lnSpc>
                  <a:spcPct val="130000"/>
                </a:lnSpc>
              </a:pPr>
              <a:r>
                <a:rPr lang="zh-CN" altLang="en-US" sz="2000" dirty="0">
                  <a:solidFill>
                    <a:schemeClr val="accent1"/>
                  </a:solidFill>
                  <a:cs typeface="+mn-ea"/>
                  <a:sym typeface="+mn-lt"/>
                </a:rPr>
                <a:t>答辩人</a:t>
              </a:r>
              <a:r>
                <a:rPr lang="en-US" altLang="zh-CN" sz="2000" dirty="0">
                  <a:solidFill>
                    <a:schemeClr val="accent1"/>
                  </a:solidFill>
                  <a:cs typeface="+mn-ea"/>
                  <a:sym typeface="+mn-lt"/>
                </a:rPr>
                <a:t>: </a:t>
              </a:r>
              <a:r>
                <a:rPr lang="zh-CN" altLang="en-US" sz="2000" dirty="0">
                  <a:solidFill>
                    <a:schemeClr val="accent1"/>
                  </a:solidFill>
                  <a:cs typeface="+mn-ea"/>
                  <a:sym typeface="+mn-lt"/>
                </a:rPr>
                <a:t>缑通旺   </a:t>
              </a:r>
              <a:endParaRPr lang="zh-CN" altLang="en-US" sz="2000" dirty="0">
                <a:solidFill>
                  <a:schemeClr val="accent1"/>
                </a:solidFill>
                <a:cs typeface="+mn-ea"/>
                <a:sym typeface="+mn-lt"/>
              </a:endParaRPr>
            </a:p>
          </p:txBody>
        </p:sp>
        <p:sp>
          <p:nvSpPr>
            <p:cNvPr id="67" name="矩形 66"/>
            <p:cNvSpPr/>
            <p:nvPr/>
          </p:nvSpPr>
          <p:spPr>
            <a:xfrm>
              <a:off x="6452235" y="3869996"/>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grpSp>
      <p:grpSp>
        <p:nvGrpSpPr>
          <p:cNvPr id="69" name="组合 68"/>
          <p:cNvGrpSpPr/>
          <p:nvPr/>
        </p:nvGrpSpPr>
        <p:grpSpPr>
          <a:xfrm>
            <a:off x="8349981" y="4458472"/>
            <a:ext cx="2787553" cy="650875"/>
            <a:chOff x="4873636" y="4449810"/>
            <a:chExt cx="2787553" cy="650875"/>
          </a:xfrm>
        </p:grpSpPr>
        <p:sp>
          <p:nvSpPr>
            <p:cNvPr id="70" name="矩形 69"/>
            <p:cNvSpPr/>
            <p:nvPr/>
          </p:nvSpPr>
          <p:spPr>
            <a:xfrm>
              <a:off x="4873636" y="4498070"/>
              <a:ext cx="2638425" cy="491490"/>
            </a:xfrm>
            <a:prstGeom prst="rect">
              <a:avLst/>
            </a:prstGeom>
          </p:spPr>
          <p:txBody>
            <a:bodyPr wrap="square" lIns="0" rIns="0">
              <a:spAutoFit/>
            </a:bodyPr>
            <a:lstStyle/>
            <a:p>
              <a:pPr algn="dist">
                <a:lnSpc>
                  <a:spcPct val="130000"/>
                </a:lnSpc>
              </a:pPr>
              <a:r>
                <a:rPr lang="zh-CN" altLang="en-US" sz="2000" dirty="0">
                  <a:solidFill>
                    <a:schemeClr val="accent1"/>
                  </a:solidFill>
                  <a:cs typeface="+mn-ea"/>
                  <a:sym typeface="+mn-lt"/>
                </a:rPr>
                <a:t>指导老师：孔佑勇 </a:t>
              </a:r>
              <a:endParaRPr lang="zh-CN" altLang="en-US" sz="20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sp>
          <p:nvSpPr>
            <p:cNvPr id="72" name="文本框 71"/>
            <p:cNvSpPr txBox="1"/>
            <p:nvPr/>
          </p:nvSpPr>
          <p:spPr>
            <a:xfrm>
              <a:off x="6028868" y="4486807"/>
              <a:ext cx="309880" cy="398780"/>
            </a:xfrm>
            <a:prstGeom prst="rect">
              <a:avLst/>
            </a:prstGeom>
            <a:noFill/>
          </p:spPr>
          <p:txBody>
            <a:bodyPr wrap="none" rtlCol="0">
              <a:spAutoFit/>
            </a:bodyPr>
            <a:lstStyle/>
            <a:p>
              <a:endParaRPr lang="zh-CN" altLang="en-US" sz="20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sz="2000" dirty="0">
                <a:cs typeface="+mn-ea"/>
                <a:sym typeface="+mn-lt"/>
              </a:rPr>
              <a:t>Web桌面应用开发</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endParaRPr sz="1600" dirty="0">
              <a:cs typeface="+mn-ea"/>
              <a:sym typeface="+mn-lt"/>
            </a:endParaRPr>
          </a:p>
          <a:p>
            <a:pPr>
              <a:lnSpc>
                <a:spcPct val="150000"/>
              </a:lnSpc>
            </a:pPr>
            <a:r>
              <a:rPr sz="1600" dirty="0">
                <a:cs typeface="+mn-ea"/>
                <a:sym typeface="+mn-lt"/>
              </a:rPr>
              <a:t>     Electron是一个基于Web构建桌面应用程序的</a:t>
            </a:r>
            <a:r>
              <a:rPr lang="zh-CN" altLang="en-US" sz="1600" dirty="0">
                <a:solidFill>
                  <a:srgbClr val="000000"/>
                </a:solidFill>
                <a:cs typeface="+mn-ea"/>
                <a:sym typeface="+mn-lt"/>
              </a:rPr>
              <a:t>跨操作系统的开发框架</a:t>
            </a:r>
            <a:r>
              <a:rPr sz="1600" dirty="0">
                <a:cs typeface="+mn-ea"/>
                <a:sym typeface="+mn-lt"/>
              </a:rPr>
              <a:t>。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endParaRPr sz="1600" dirty="0">
              <a:cs typeface="+mn-ea"/>
              <a:sym typeface="+mn-lt"/>
            </a:endParaRPr>
          </a:p>
          <a:p>
            <a:pPr>
              <a:lnSpc>
                <a:spcPct val="150000"/>
              </a:lnSpc>
            </a:pPr>
            <a:r>
              <a:rPr sz="1600" dirty="0">
                <a:cs typeface="+mn-ea"/>
                <a:sym typeface="+mn-lt"/>
              </a:rPr>
              <a:t>    相比较原生开发框架、QT等跨平台框架来说，Web技术跨平台桌面应用开发带来的是更加丰富的组件、更加灵活的技术架构、更快的开发周期以及更加繁荣的生态环境。</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研究目标</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91390"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39875" y="1971675"/>
            <a:ext cx="8987790" cy="3342640"/>
          </a:xfrm>
          <a:prstGeom prst="rect">
            <a:avLst/>
          </a:prstGeom>
          <a:noFill/>
        </p:spPr>
        <p:txBody>
          <a:bodyPr wrap="square" rtlCol="0">
            <a:normAutofit lnSpcReduction="20000"/>
          </a:bodyPr>
          <a:lstStyle/>
          <a:p>
            <a:pPr marL="285750" indent="-285750" algn="l">
              <a:lnSpc>
                <a:spcPct val="190000"/>
              </a:lnSpc>
              <a:spcAft>
                <a:spcPts val="600"/>
              </a:spcAft>
              <a:buFont typeface="Arial" panose="020B0604020202090204" pitchFamily="34" charset="0"/>
              <a:buChar char="•"/>
            </a:pPr>
            <a:r>
              <a:rPr dirty="0">
                <a:cs typeface="+mn-ea"/>
                <a:sym typeface="+mn-lt"/>
              </a:rPr>
              <a:t>解决C</a:t>
            </a:r>
            <a:r>
              <a:rPr lang="zh-CN" dirty="0">
                <a:cs typeface="+mn-ea"/>
                <a:sym typeface="+mn-lt"/>
              </a:rPr>
              <a:t>语言</a:t>
            </a:r>
            <a:r>
              <a:rPr dirty="0">
                <a:cs typeface="+mn-ea"/>
                <a:sym typeface="+mn-lt"/>
              </a:rPr>
              <a:t>源码在Web中正常调用执行，并解决Web架构</a:t>
            </a:r>
            <a:r>
              <a:rPr lang="zh-CN" dirty="0">
                <a:cs typeface="+mn-ea"/>
                <a:sym typeface="+mn-lt"/>
              </a:rPr>
              <a:t>处理</a:t>
            </a:r>
            <a:r>
              <a:rPr lang="en-US" altLang="zh-CN" dirty="0">
                <a:cs typeface="+mn-ea"/>
                <a:sym typeface="+mn-lt"/>
              </a:rPr>
              <a:t>CPU</a:t>
            </a:r>
            <a:r>
              <a:rPr lang="zh-CN" altLang="en-US" dirty="0">
                <a:cs typeface="+mn-ea"/>
                <a:sym typeface="+mn-lt"/>
              </a:rPr>
              <a:t>密集型任务的</a:t>
            </a:r>
            <a:r>
              <a:rPr dirty="0">
                <a:cs typeface="+mn-ea"/>
                <a:sym typeface="+mn-lt"/>
              </a:rPr>
              <a:t>天然局限性</a:t>
            </a:r>
            <a:endParaRPr dirty="0">
              <a:cs typeface="+mn-ea"/>
              <a:sym typeface="+mn-lt"/>
            </a:endParaRPr>
          </a:p>
          <a:p>
            <a:pPr marL="285750" indent="-285750" algn="l">
              <a:lnSpc>
                <a:spcPct val="190000"/>
              </a:lnSpc>
              <a:spcAft>
                <a:spcPts val="600"/>
              </a:spcAft>
              <a:buFont typeface="Arial" panose="020B0604020202090204" pitchFamily="34" charset="0"/>
              <a:buChar char="•"/>
            </a:pPr>
            <a:r>
              <a:rPr dirty="0">
                <a:cs typeface="+mn-ea"/>
                <a:sym typeface="+mn-lt"/>
              </a:rPr>
              <a:t>解决Web内存限制带来的</a:t>
            </a:r>
            <a:r>
              <a:rPr lang="zh-CN" dirty="0">
                <a:cs typeface="+mn-ea"/>
                <a:sym typeface="+mn-lt"/>
              </a:rPr>
              <a:t>音</a:t>
            </a:r>
            <a:r>
              <a:rPr dirty="0">
                <a:cs typeface="+mn-ea"/>
                <a:sym typeface="+mn-lt"/>
              </a:rPr>
              <a:t>视频</a:t>
            </a:r>
            <a:r>
              <a:rPr lang="zh-CN" dirty="0">
                <a:cs typeface="+mn-ea"/>
                <a:sym typeface="+mn-lt"/>
              </a:rPr>
              <a:t>、</a:t>
            </a:r>
            <a:r>
              <a:rPr lang="en-US" altLang="zh-CN" dirty="0">
                <a:cs typeface="+mn-ea"/>
                <a:sym typeface="+mn-lt"/>
              </a:rPr>
              <a:t>WASM</a:t>
            </a:r>
            <a:r>
              <a:rPr lang="zh-CN" altLang="en-US" dirty="0">
                <a:cs typeface="+mn-ea"/>
                <a:sym typeface="+mn-lt"/>
              </a:rPr>
              <a:t>模块</a:t>
            </a:r>
            <a:r>
              <a:rPr dirty="0">
                <a:cs typeface="+mn-ea"/>
                <a:sym typeface="+mn-lt"/>
              </a:rPr>
              <a:t>加载解析失败</a:t>
            </a:r>
            <a:endParaRPr dirty="0">
              <a:cs typeface="+mn-ea"/>
              <a:sym typeface="+mn-lt"/>
            </a:endParaRPr>
          </a:p>
          <a:p>
            <a:pPr marL="285750" indent="-285750" algn="l">
              <a:lnSpc>
                <a:spcPct val="190000"/>
              </a:lnSpc>
              <a:spcAft>
                <a:spcPts val="600"/>
              </a:spcAft>
              <a:buFont typeface="Arial" panose="020B0604020202090204" pitchFamily="34" charset="0"/>
              <a:buChar char="•"/>
            </a:pPr>
            <a:r>
              <a:rPr dirty="0">
                <a:cs typeface="+mn-ea"/>
                <a:sym typeface="+mn-lt"/>
              </a:rPr>
              <a:t>解决本课题的</a:t>
            </a:r>
            <a:r>
              <a:rPr lang="zh-CN" dirty="0">
                <a:cs typeface="+mn-ea"/>
                <a:sym typeface="+mn-lt"/>
              </a:rPr>
              <a:t>所有音视频处理相关的</a:t>
            </a:r>
            <a:r>
              <a:rPr dirty="0">
                <a:cs typeface="+mn-ea"/>
                <a:sym typeface="+mn-lt"/>
              </a:rPr>
              <a:t>功能目标</a:t>
            </a:r>
            <a:endParaRPr dirty="0">
              <a:cs typeface="+mn-ea"/>
              <a:sym typeface="+mn-lt"/>
            </a:endParaRPr>
          </a:p>
          <a:p>
            <a:pPr marL="285750" indent="-285750" algn="l">
              <a:lnSpc>
                <a:spcPct val="190000"/>
              </a:lnSpc>
              <a:spcAft>
                <a:spcPts val="600"/>
              </a:spcAft>
              <a:buFont typeface="Arial" panose="020B0604020202090204" pitchFamily="34" charset="0"/>
              <a:buChar char="•"/>
            </a:pPr>
            <a:r>
              <a:rPr lang="zh-CN" dirty="0">
                <a:cs typeface="+mn-ea"/>
                <a:sym typeface="+mn-lt"/>
              </a:rPr>
              <a:t>解决跨平台的系统实现目标</a:t>
            </a:r>
            <a:endParaRPr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研究内容</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(1)研究FFmpeg在音视频转码、解析、拼接等音视频流操作的基本流程和功能原理，搭建编译环境，针对FFmpeg进行二次开发，提出满足需求的功能改写方案，重点是迁移</a:t>
            </a:r>
            <a:r>
              <a:rPr lang="en-US" altLang="zh-CN" sz="2000" dirty="0">
                <a:cs typeface="+mn-ea"/>
                <a:sym typeface="+mn-lt"/>
              </a:rPr>
              <a:t>WASM</a:t>
            </a:r>
            <a:r>
              <a:rPr lang="zh-CN" altLang="en-US" sz="2000" dirty="0">
                <a:cs typeface="+mn-ea"/>
                <a:sym typeface="+mn-lt"/>
              </a:rPr>
              <a:t>编码构建出可以使用的WASM功能模块。</a:t>
            </a:r>
            <a:endParaRPr lang="zh-CN" altLang="en-US" sz="2000" dirty="0">
              <a:cs typeface="+mn-ea"/>
              <a:sym typeface="+mn-lt"/>
            </a:endParaRPr>
          </a:p>
          <a:p>
            <a:pPr algn="l">
              <a:lnSpc>
                <a:spcPct val="130000"/>
              </a:lnSpc>
              <a:spcAft>
                <a:spcPts val="600"/>
              </a:spcAft>
            </a:pPr>
            <a:r>
              <a:rPr lang="zh-CN" altLang="en-US" sz="2000" dirty="0">
                <a:cs typeface="+mn-ea"/>
                <a:sym typeface="+mn-lt"/>
              </a:rPr>
              <a:t>(2)研究针对视频操作占用内存过大的情况，利用Web Worker设计WASM模块的加载与调用逻辑，实现与JavaScript语言相互调用、内存共享、安全加载的方式。</a:t>
            </a:r>
            <a:endParaRPr lang="zh-CN" altLang="en-US" sz="2000" dirty="0">
              <a:cs typeface="+mn-ea"/>
              <a:sym typeface="+mn-lt"/>
            </a:endParaRPr>
          </a:p>
          <a:p>
            <a:pPr algn="l">
              <a:lnSpc>
                <a:spcPct val="130000"/>
              </a:lnSpc>
              <a:spcAft>
                <a:spcPts val="600"/>
              </a:spcAft>
            </a:pPr>
            <a:r>
              <a:rPr lang="zh-CN" altLang="en-US" sz="2000" dirty="0">
                <a:cs typeface="+mn-ea"/>
                <a:sym typeface="+mn-lt"/>
              </a:rPr>
              <a:t>(3)研究结合端到端的Web跨平台开发解决方案，来降低系统对操作系统平台的依赖性与增强系统的可移植性，同时又可以拓展系统对操作系统底层API使用的功能。</a:t>
            </a:r>
            <a:endParaRPr lang="zh-CN" altLang="en-US" sz="2000"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sz="2800" dirty="0"/>
              <a:t>研究内容 </a:t>
            </a:r>
            <a:endParaRPr kumimoji="1" lang="zh-CN" altLang="en-US" sz="18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sp>
        <p:nvSpPr>
          <p:cNvPr id="9" name="文本框 8"/>
          <p:cNvSpPr txBox="1"/>
          <p:nvPr/>
        </p:nvSpPr>
        <p:spPr>
          <a:xfrm>
            <a:off x="1338580" y="1162685"/>
            <a:ext cx="7505700" cy="368300"/>
          </a:xfrm>
          <a:prstGeom prst="rect">
            <a:avLst/>
          </a:prstGeom>
          <a:noFill/>
        </p:spPr>
        <p:txBody>
          <a:bodyPr wrap="square" rtlCol="0">
            <a:spAutoFit/>
          </a:bodyPr>
          <a:p>
            <a:r>
              <a:rPr lang="zh-CN" altLang="en-US"/>
              <a:t>根据研究目标以及研究内容，本课题整体总结如图所示:</a:t>
            </a:r>
            <a:endParaRPr lang="zh-CN" altLang="en-US"/>
          </a:p>
        </p:txBody>
      </p:sp>
      <p:pic>
        <p:nvPicPr>
          <p:cNvPr id="3" name="图片 2"/>
          <p:cNvPicPr>
            <a:picLocks noChangeAspect="1"/>
          </p:cNvPicPr>
          <p:nvPr/>
        </p:nvPicPr>
        <p:blipFill>
          <a:blip r:embed="rId1"/>
          <a:stretch>
            <a:fillRect/>
          </a:stretch>
        </p:blipFill>
        <p:spPr>
          <a:xfrm>
            <a:off x="2757805" y="1664970"/>
            <a:ext cx="6388100" cy="4030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技术研究 </a:t>
            </a:r>
            <a:r>
              <a:rPr kumimoji="1" lang="en-US" altLang="zh-CN" sz="2000" dirty="0">
                <a:sym typeface="+mn-ea"/>
              </a:rPr>
              <a:t>FFmpeg</a:t>
            </a:r>
            <a:endParaRPr kumimoji="1" lang="en-US" altLang="zh-CN" sz="20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仿宋" charset="0"/>
                <a:ea typeface="仿宋" charset="0"/>
              </a:rPr>
              <a:t>    </a:t>
            </a:r>
            <a:r>
              <a:rPr lang="zh-CN" altLang="en-US" sz="1600" dirty="0">
                <a:latin typeface="+mn-ea"/>
                <a:ea typeface="仿宋" charset="0"/>
                <a:cs typeface="+mn-ea"/>
              </a:rPr>
              <a:t>FFmpeg</a:t>
            </a:r>
            <a:r>
              <a:rPr lang="zh-CN" altLang="en-US" sz="1600" dirty="0">
                <a:ea typeface="+mn-lt"/>
                <a:cs typeface="+mn-ea"/>
              </a:rPr>
              <a:t>的主要工作流程包含以下四个部分：解封装</a:t>
            </a:r>
            <a:r>
              <a:rPr lang="zh-CN" altLang="en-US" sz="1600" dirty="0">
                <a:latin typeface="+mn-ea"/>
                <a:ea typeface="仿宋" charset="0"/>
                <a:cs typeface="+mn-ea"/>
              </a:rPr>
              <a:t>（Demuxing），</a:t>
            </a:r>
            <a:r>
              <a:rPr lang="zh-CN" altLang="en-US" sz="1600" dirty="0">
                <a:ea typeface="+mn-lt"/>
                <a:cs typeface="+mn-ea"/>
              </a:rPr>
              <a:t>解码</a:t>
            </a:r>
            <a:r>
              <a:rPr lang="zh-CN" altLang="en-US" sz="1600" dirty="0">
                <a:latin typeface="+mn-ea"/>
                <a:ea typeface="仿宋" charset="0"/>
                <a:cs typeface="+mn-ea"/>
              </a:rPr>
              <a:t>（Decoding），</a:t>
            </a:r>
            <a:r>
              <a:rPr lang="zh-CN" altLang="en-US" sz="1600" dirty="0">
                <a:latin typeface="+mn-ea"/>
                <a:cs typeface="+mn-ea"/>
              </a:rPr>
              <a:t>编码</a:t>
            </a:r>
            <a:r>
              <a:rPr lang="zh-CN" altLang="en-US" sz="1600" dirty="0">
                <a:latin typeface="+mn-ea"/>
                <a:ea typeface="仿宋" charset="0"/>
                <a:cs typeface="+mn-ea"/>
              </a:rPr>
              <a:t>（Encoding），</a:t>
            </a:r>
            <a:r>
              <a:rPr lang="zh-CN" altLang="en-US" sz="1600" dirty="0">
                <a:latin typeface="+mn-ea"/>
                <a:cs typeface="+mn-ea"/>
              </a:rPr>
              <a:t>封装</a:t>
            </a:r>
            <a:r>
              <a:rPr lang="zh-CN" altLang="en-US" sz="1600" dirty="0">
                <a:latin typeface="+mn-ea"/>
                <a:ea typeface="仿宋" charset="0"/>
                <a:cs typeface="+mn-ea"/>
              </a:rPr>
              <a:t>（Muxing）</a:t>
            </a:r>
            <a:r>
              <a:rPr lang="zh-CN" altLang="en-US" sz="1600" dirty="0">
                <a:latin typeface="+mj-lt"/>
                <a:ea typeface="+mj-lt"/>
                <a:cs typeface="+mn-lt"/>
              </a:rPr>
              <a:t>这四个部分在音视频处理又可以细化为以下</a:t>
            </a:r>
            <a:r>
              <a:rPr lang="zh-CN" altLang="en-US" sz="1600" dirty="0">
                <a:ea typeface="仿宋" charset="0"/>
                <a:cs typeface="+mn-lt"/>
              </a:rPr>
              <a:t>6</a:t>
            </a:r>
            <a:r>
              <a:rPr lang="zh-CN" altLang="en-US" sz="1600" dirty="0">
                <a:ea typeface="+mn-lt"/>
                <a:cs typeface="+mn-lt"/>
              </a:rPr>
              <a:t>个步骤：读取输入源、进行音视频的解封装、解码每一帧的音视频数据、编码每一帧音视频数据、进行音视频的重新封装、输出到目标。</a:t>
            </a:r>
            <a:endParaRPr lang="zh-CN" altLang="en-US" sz="1600" dirty="0">
              <a:ea typeface="+mn-lt"/>
              <a:cs typeface="+mn-lt"/>
            </a:endParaRPr>
          </a:p>
          <a:p>
            <a:pPr marL="0" indent="0">
              <a:lnSpc>
                <a:spcPct val="120000"/>
              </a:lnSpc>
              <a:spcBef>
                <a:spcPts val="0"/>
              </a:spcBef>
              <a:buClr>
                <a:srgbClr val="000000"/>
              </a:buClr>
              <a:buSzPts val="275"/>
              <a:buFont typeface="Arial" panose="020B0604020202090204"/>
              <a:buNone/>
            </a:pPr>
            <a:r>
              <a:rPr lang="zh-CN" altLang="en-US" sz="1600" dirty="0">
                <a:ea typeface="+mn-lt"/>
                <a:cs typeface="+mn-lt"/>
              </a:rPr>
              <a:t>      如图所示，我们需要根据系统功能目标</a:t>
            </a:r>
            <a:r>
              <a:rPr lang="zh-CN" altLang="en-US" sz="1600" dirty="0">
                <a:ea typeface="+mn-lt"/>
                <a:cs typeface="+mn-ea"/>
              </a:rPr>
              <a:t>基于FFmpeg开源库的二次开发，重点是研究音视频的封装协议、编解码协议以及对视频流、音频流、字幕流的处理，同时要对FFmpeg开源库源程序的学习，了解其封装的不同阶段的数据结构和音视频信息，利用这些暴露出来数据结构和函数能力进行定制化的二次开发</a:t>
            </a:r>
            <a:endParaRPr lang="zh-CN" altLang="en-US" sz="1600" dirty="0">
              <a:ea typeface="+mn-lt"/>
              <a:cs typeface="+mn-ea"/>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pic>
        <p:nvPicPr>
          <p:cNvPr id="5" name="图片 3"/>
          <p:cNvPicPr>
            <a:picLocks noChangeAspect="1"/>
          </p:cNvPicPr>
          <p:nvPr/>
        </p:nvPicPr>
        <p:blipFill>
          <a:blip r:embed="rId1"/>
          <a:stretch>
            <a:fillRect/>
          </a:stretch>
        </p:blipFill>
        <p:spPr>
          <a:xfrm>
            <a:off x="2983230" y="3204210"/>
            <a:ext cx="6224905" cy="21678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3604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技术研究 </a:t>
            </a:r>
            <a:r>
              <a:rPr kumimoji="1" lang="en-US" altLang="zh-CN" sz="2000" dirty="0">
                <a:sym typeface="+mn-ea"/>
              </a:rPr>
              <a:t>WebAssembly(wasm)</a:t>
            </a:r>
            <a:endParaRPr kumimoji="1" lang="zh-CN" altLang="en-US"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9" name="íŝļiḓè"/>
          <p:cNvSpPr/>
          <p:nvPr/>
        </p:nvSpPr>
        <p:spPr bwMode="auto">
          <a:xfrm>
            <a:off x="1424940" y="2371090"/>
            <a:ext cx="9491980" cy="276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
        <p:nvSpPr>
          <p:cNvPr id="5" name="文本框 4"/>
          <p:cNvSpPr txBox="1"/>
          <p:nvPr/>
        </p:nvSpPr>
        <p:spPr>
          <a:xfrm>
            <a:off x="1560195" y="1702435"/>
            <a:ext cx="9199880" cy="2797175"/>
          </a:xfrm>
          <a:prstGeom prst="rect">
            <a:avLst/>
          </a:prstGeom>
          <a:noFill/>
        </p:spPr>
        <p:txBody>
          <a:bodyPr wrap="square" rtlCol="0">
            <a:spAutoFit/>
          </a:bodyPr>
          <a:p>
            <a:pPr>
              <a:lnSpc>
                <a:spcPct val="110000"/>
              </a:lnSpc>
            </a:pPr>
            <a:r>
              <a:rPr lang="en-US" altLang="zh-CN" sz="1600"/>
              <a:t>    </a:t>
            </a:r>
            <a:r>
              <a:rPr lang="en-US" sz="1600" dirty="0">
                <a:solidFill>
                  <a:schemeClr val="tx1">
                    <a:lumMod val="95000"/>
                    <a:lumOff val="5000"/>
                  </a:schemeClr>
                </a:solidFill>
                <a:cs typeface="+mn-ea"/>
                <a:sym typeface="+mn-lt"/>
              </a:rPr>
              <a:t>wasm</a:t>
            </a:r>
            <a:r>
              <a:rPr sz="1600"/>
              <a:t>是一个可移植、体积小、加载快、兼容型强，且拥有全新编码格式的二进制字节码，它可以在现代网络浏览器中直接运行，是一种低级的类汇编语言，具有紧凑的字节码格式，接近原生的性能运</a:t>
            </a:r>
            <a:r>
              <a:rPr lang="zh-CN" sz="1600"/>
              <a:t>。</a:t>
            </a:r>
            <a:endParaRPr lang="zh-CN" sz="1600"/>
          </a:p>
          <a:p>
            <a:pPr>
              <a:lnSpc>
                <a:spcPct val="110000"/>
              </a:lnSpc>
            </a:pPr>
            <a:r>
              <a:rPr lang="zh-CN" sz="1600"/>
              <a:t>    目前</a:t>
            </a:r>
            <a:r>
              <a:rPr lang="en-US" sz="1600" dirty="0">
                <a:solidFill>
                  <a:schemeClr val="tx1">
                    <a:lumMod val="95000"/>
                    <a:lumOff val="5000"/>
                  </a:schemeClr>
                </a:solidFill>
                <a:cs typeface="+mn-ea"/>
                <a:sym typeface="+mn-lt"/>
              </a:rPr>
              <a:t>wasm</a:t>
            </a:r>
            <a:r>
              <a:rPr lang="zh-CN" sz="1600"/>
              <a:t>仍处于发展阶段，但针对</a:t>
            </a:r>
            <a:r>
              <a:rPr lang="en-US" altLang="zh-CN" sz="1600"/>
              <a:t>wasm</a:t>
            </a:r>
            <a:r>
              <a:rPr lang="zh-CN" sz="1600"/>
              <a:t>的研究和应用一直处于广泛关注的状态。</a:t>
            </a:r>
            <a:r>
              <a:rPr lang="en-US" sz="1600" dirty="0">
                <a:solidFill>
                  <a:schemeClr val="tx1">
                    <a:lumMod val="95000"/>
                    <a:lumOff val="5000"/>
                  </a:schemeClr>
                </a:solidFill>
                <a:cs typeface="+mn-ea"/>
                <a:sym typeface="+mn-lt"/>
              </a:rPr>
              <a:t>wasm</a:t>
            </a:r>
            <a:r>
              <a:rPr lang="zh-CN" sz="1600"/>
              <a:t>适合用于大量计算的场景，例如以下场景：</a:t>
            </a:r>
            <a:endParaRPr lang="zh-CN" sz="1600"/>
          </a:p>
          <a:p>
            <a:pPr>
              <a:lnSpc>
                <a:spcPct val="110000"/>
              </a:lnSpc>
            </a:pPr>
            <a:r>
              <a:rPr lang="zh-CN" sz="1600"/>
              <a:t>    处理音视频，Flv.js用</a:t>
            </a:r>
            <a:r>
              <a:rPr lang="en-US" altLang="zh-CN" sz="1600">
                <a:sym typeface="+mn-ea"/>
              </a:rPr>
              <a:t>wasm</a:t>
            </a:r>
            <a:r>
              <a:rPr lang="zh-CN" sz="1600"/>
              <a:t>重写后性能有很大提升；</a:t>
            </a:r>
            <a:endParaRPr lang="zh-CN" sz="1600"/>
          </a:p>
          <a:p>
            <a:pPr>
              <a:lnSpc>
                <a:spcPct val="110000"/>
              </a:lnSpc>
            </a:pPr>
            <a:r>
              <a:rPr lang="zh-CN" sz="1600"/>
              <a:t>    Tensorflow.js一种在浏览器中训练和推理模型的技术也利用了</a:t>
            </a:r>
            <a:r>
              <a:rPr lang="en-US" altLang="zh-CN" sz="1600">
                <a:sym typeface="+mn-ea"/>
              </a:rPr>
              <a:t>wasm</a:t>
            </a:r>
            <a:r>
              <a:rPr lang="zh-CN" sz="1600"/>
              <a:t>来加快模型训练、推理、可视化等等场景。</a:t>
            </a:r>
            <a:endParaRPr lang="zh-CN" sz="1600"/>
          </a:p>
          <a:p>
            <a:pPr>
              <a:lnSpc>
                <a:spcPct val="110000"/>
              </a:lnSpc>
            </a:pPr>
            <a:r>
              <a:rPr lang="zh-CN" sz="1600"/>
              <a:t>    </a:t>
            </a:r>
            <a:r>
              <a:rPr lang="en-US" sz="1600" dirty="0">
                <a:solidFill>
                  <a:schemeClr val="tx1">
                    <a:lumMod val="95000"/>
                    <a:lumOff val="5000"/>
                  </a:schemeClr>
                </a:solidFill>
                <a:cs typeface="+mn-ea"/>
                <a:sym typeface="+mn-lt"/>
              </a:rPr>
              <a:t>wasm</a:t>
            </a:r>
            <a:r>
              <a:rPr lang="zh-CN" sz="1600"/>
              <a:t>目前被大多数浏览器厂商、多种编程语言支持，并且广泛应用于各种高性能容器场景，嵌入式系统以及边缘计算，同时尤其是给在Web技术架构下处理CPU密集型任务打开了一扇大门。</a:t>
            </a:r>
            <a:endParaRPr lang="zh-CN"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技术研究 </a:t>
            </a:r>
            <a:r>
              <a:rPr kumimoji="1" lang="en-US" altLang="zh-CN" sz="2000" dirty="0">
                <a:sym typeface="+mn-ea"/>
              </a:rPr>
              <a:t>WebAssembly</a:t>
            </a:r>
            <a:endParaRPr kumimoji="1" lang="en-US" altLang="zh-CN"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29495"/>
            </a:xfrm>
            <a:prstGeom prst="rect">
              <a:avLst/>
            </a:prstGeom>
            <a:noFill/>
          </p:spPr>
          <p:txBody>
            <a:bodyPr wrap="square" rtlCol="0">
              <a:spAutoFit/>
            </a:bodyPr>
            <a:lstStyle/>
            <a:p>
              <a:pPr algn="ctr"/>
              <a:endParaRPr lang="en-US" sz="20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
        <p:nvSpPr>
          <p:cNvPr id="5" name="文本框 4"/>
          <p:cNvSpPr txBox="1"/>
          <p:nvPr/>
        </p:nvSpPr>
        <p:spPr>
          <a:xfrm>
            <a:off x="1417320" y="1722755"/>
            <a:ext cx="9356725" cy="1173480"/>
          </a:xfrm>
          <a:prstGeom prst="rect">
            <a:avLst/>
          </a:prstGeom>
          <a:noFill/>
        </p:spPr>
        <p:txBody>
          <a:bodyPr wrap="square" rtlCol="0">
            <a:spAutoFit/>
          </a:bodyPr>
          <a:p>
            <a:pPr>
              <a:lnSpc>
                <a:spcPct val="110000"/>
              </a:lnSpc>
            </a:pPr>
            <a:r>
              <a:rPr lang="en-US" altLang="zh-CN" sz="1600"/>
              <a:t>    </a:t>
            </a:r>
            <a:r>
              <a:rPr lang="en-US" sz="1600" dirty="0">
                <a:solidFill>
                  <a:schemeClr val="tx1">
                    <a:lumMod val="95000"/>
                    <a:lumOff val="5000"/>
                  </a:schemeClr>
                </a:solidFill>
                <a:cs typeface="+mn-ea"/>
                <a:sym typeface="+mn-lt"/>
              </a:rPr>
              <a:t>wasm</a:t>
            </a:r>
            <a:r>
              <a:rPr lang="en-US" altLang="zh-CN" sz="1600"/>
              <a:t>运行效率高是因为它通过自定义虚拟指令集和拥有独立的堆栈虚拟机，并且不需要管理垃圾回收等问题。通过这两项核心</a:t>
            </a:r>
            <a:r>
              <a:rPr lang="zh-CN" altLang="en-US" sz="1600"/>
              <a:t>元素</a:t>
            </a:r>
            <a:r>
              <a:rPr lang="en-US" altLang="zh-CN" sz="1600"/>
              <a:t>，</a:t>
            </a:r>
            <a:r>
              <a:rPr lang="en-US" sz="1600" dirty="0">
                <a:solidFill>
                  <a:schemeClr val="tx1">
                    <a:lumMod val="95000"/>
                    <a:lumOff val="5000"/>
                  </a:schemeClr>
                </a:solidFill>
                <a:cs typeface="+mn-ea"/>
                <a:sym typeface="+mn-lt"/>
              </a:rPr>
              <a:t>wasm</a:t>
            </a:r>
            <a:r>
              <a:rPr lang="en-US" altLang="zh-CN" sz="1600"/>
              <a:t>的执行效率几乎和native的源码运行效率差不多。 </a:t>
            </a:r>
            <a:endParaRPr lang="en-US" altLang="zh-CN" sz="1600"/>
          </a:p>
          <a:p>
            <a:pPr>
              <a:lnSpc>
                <a:spcPct val="110000"/>
              </a:lnSpc>
            </a:pPr>
            <a:r>
              <a:rPr lang="zh-CN" sz="1600"/>
              <a:t>    所以迁移</a:t>
            </a:r>
            <a:r>
              <a:rPr lang="en-US" altLang="zh-CN" sz="1600"/>
              <a:t>wasm</a:t>
            </a:r>
            <a:r>
              <a:rPr lang="zh-CN" altLang="en-US" sz="1600"/>
              <a:t>编码对</a:t>
            </a:r>
            <a:r>
              <a:rPr lang="en-US" altLang="zh-CN" sz="1600"/>
              <a:t>FFmpeg</a:t>
            </a:r>
            <a:r>
              <a:rPr lang="zh-CN" altLang="en-US" sz="1600"/>
              <a:t>开发模块进行编译，最后利用</a:t>
            </a:r>
            <a:r>
              <a:rPr lang="en-US" altLang="zh-CN" sz="1600"/>
              <a:t>web worker</a:t>
            </a:r>
            <a:r>
              <a:rPr lang="zh-CN" altLang="en-US" sz="1600"/>
              <a:t>加载</a:t>
            </a:r>
            <a:r>
              <a:rPr lang="en-US" altLang="zh-CN" sz="1600"/>
              <a:t>web</a:t>
            </a:r>
            <a:r>
              <a:rPr lang="zh-CN" altLang="en-US" sz="1600"/>
              <a:t>环境并调用执行，解决</a:t>
            </a:r>
            <a:r>
              <a:rPr lang="en-US" altLang="zh-CN" sz="1600"/>
              <a:t>web</a:t>
            </a:r>
            <a:r>
              <a:rPr lang="zh-CN" altLang="en-US" sz="1600"/>
              <a:t>的性能瓶颈。</a:t>
            </a:r>
            <a:endParaRPr lang="zh-CN" altLang="en-US" sz="1600"/>
          </a:p>
        </p:txBody>
      </p:sp>
      <p:pic>
        <p:nvPicPr>
          <p:cNvPr id="6" name="图片 5"/>
          <p:cNvPicPr>
            <a:picLocks noChangeAspect="1"/>
          </p:cNvPicPr>
          <p:nvPr/>
        </p:nvPicPr>
        <p:blipFill>
          <a:blip r:embed="rId1"/>
          <a:stretch>
            <a:fillRect/>
          </a:stretch>
        </p:blipFill>
        <p:spPr>
          <a:xfrm>
            <a:off x="3794760" y="3017520"/>
            <a:ext cx="4273550" cy="24041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技术研究 </a:t>
            </a:r>
            <a:r>
              <a:rPr kumimoji="1" lang="en-US" altLang="zh-CN" sz="2000" dirty="0">
                <a:sym typeface="+mn-ea"/>
              </a:rPr>
              <a:t>Electron</a:t>
            </a:r>
            <a:endParaRPr kumimoji="1" lang="en-US" altLang="zh-CN" sz="2000" dirty="0">
              <a:sym typeface="+mn-ea"/>
            </a:endParaRPr>
          </a:p>
        </p:txBody>
      </p:sp>
      <p:sp>
        <p:nvSpPr>
          <p:cNvPr id="6" name="Google Shape;366;p35"/>
          <p:cNvSpPr txBox="1"/>
          <p:nvPr/>
        </p:nvSpPr>
        <p:spPr>
          <a:xfrm>
            <a:off x="768985" y="1125855"/>
            <a:ext cx="10356215"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仿宋" charset="0"/>
                <a:ea typeface="仿宋" charset="0"/>
              </a:rPr>
              <a:t>    </a:t>
            </a:r>
            <a:r>
              <a:rPr lang="zh-CN" altLang="en-US" sz="1600" dirty="0"/>
              <a:t>Electron结合了基于V8引擎的轻量浏览器内核Chromium和NodeJs丰富强大的系统层面的接口，高效利用了操作系统的能力，使得可以通过JavaScript来创建跨平台的桌面应用。</a:t>
            </a:r>
            <a:endParaRPr lang="zh-CN" altLang="en-US" sz="1600" dirty="0"/>
          </a:p>
          <a:p>
            <a:pPr marL="0" indent="0">
              <a:lnSpc>
                <a:spcPct val="150000"/>
              </a:lnSpc>
              <a:spcBef>
                <a:spcPts val="0"/>
              </a:spcBef>
              <a:buClr>
                <a:srgbClr val="000000"/>
              </a:buClr>
              <a:buSzPts val="275"/>
              <a:buFont typeface="Arial" panose="020B0604020202090204"/>
              <a:buNone/>
            </a:pPr>
            <a:r>
              <a:rPr lang="zh-CN" altLang="en-US" sz="1600" dirty="0"/>
              <a:t>（1）、NodeJs</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NodeJs使用事件驱动、非阻塞I/O模型而得以轻量和高效，非常适合在分布式环境中运行数据密集时实时应用。</a:t>
            </a:r>
            <a:endParaRPr lang="zh-CN" altLang="en-US" sz="1370" dirty="0"/>
          </a:p>
          <a:p>
            <a:pPr marL="0" indent="0">
              <a:lnSpc>
                <a:spcPct val="140000"/>
              </a:lnSpc>
              <a:spcBef>
                <a:spcPts val="0"/>
              </a:spcBef>
              <a:buClr>
                <a:srgbClr val="000000"/>
              </a:buClr>
              <a:buSzPts val="275"/>
              <a:buFont typeface="Arial" panose="020B0604020202090204"/>
              <a:buNone/>
            </a:pPr>
            <a:r>
              <a:rPr lang="zh-CN" altLang="en-US" sz="1600" dirty="0"/>
              <a:t>（2）、系统API</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提供原生系统的GUI支持，Electron内置了原生应用程序接口，对调用一些系统功能，如调用系统通知、打开系统文件夹、访问操作系统剪贴板等提供支持。</a:t>
            </a:r>
            <a:endParaRPr lang="zh-CN" altLang="en-US" sz="1370" dirty="0"/>
          </a:p>
          <a:p>
            <a:pPr marL="0" indent="0">
              <a:lnSpc>
                <a:spcPct val="150000"/>
              </a:lnSpc>
              <a:spcBef>
                <a:spcPts val="0"/>
              </a:spcBef>
              <a:buClr>
                <a:srgbClr val="000000"/>
              </a:buClr>
              <a:buSzPts val="275"/>
              <a:buFont typeface="Arial" panose="020B0604020202090204"/>
              <a:buNone/>
            </a:pPr>
            <a:r>
              <a:rPr lang="zh-CN" altLang="en-US" sz="1600" dirty="0"/>
              <a:t>（3）、进程类别</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区分了两种进程：主进程和渲染进程。主进程职责：</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(1) 创建渲染进程（可多个）；</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(2) 控制应用生命周期（启动、退出APP以及对APP做一些事件监听）；</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(3) 调用系统底层功能，调用原生资源。</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一个渲染进程相当于一个桌面应用窗口，其主要职责：</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(1) 用HTML和CSS渲染界面；</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(2) 用JavaScript做一些界面交互。</a:t>
            </a:r>
            <a:endParaRPr lang="zh-CN" altLang="en-US" sz="1370" dirty="0"/>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实施方案与可行性分析</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1145" y="1477974"/>
            <a:ext cx="7644263" cy="3900908"/>
            <a:chOff x="3426679" y="1095244"/>
            <a:chExt cx="7644263" cy="3900908"/>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研究目标与研究内容</a:t>
              </a:r>
              <a:endParaRPr lang="zh-CN" altLang="en-US" sz="2800" dirty="0">
                <a:solidFill>
                  <a:schemeClr val="accent1"/>
                </a:solidFill>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计划进度与总结</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搭建编译环境</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6" name="文本框 5"/>
          <p:cNvSpPr txBox="1"/>
          <p:nvPr/>
        </p:nvSpPr>
        <p:spPr>
          <a:xfrm>
            <a:off x="942975" y="1388110"/>
            <a:ext cx="10016490" cy="645160"/>
          </a:xfrm>
          <a:prstGeom prst="rect">
            <a:avLst/>
          </a:prstGeom>
          <a:noFill/>
        </p:spPr>
        <p:txBody>
          <a:bodyPr wrap="square" rtlCol="0">
            <a:spAutoFit/>
          </a:bodyPr>
          <a:p>
            <a:r>
              <a:rPr lang="en-US" altLang="zh-CN"/>
              <a:t>    </a:t>
            </a:r>
            <a:r>
              <a:rPr lang="zh-CN" altLang="en-US"/>
              <a:t>构建WASM编码，首先要下载Emscripten工具链、CMake高级语言编译工具，本课题采用C所以使用GCC或者Clang编译器以及python，python主要是用来充当编译过程的一些脚本功能。</a:t>
            </a:r>
            <a:endParaRPr lang="zh-CN" altLang="en-US"/>
          </a:p>
        </p:txBody>
      </p:sp>
      <p:sp>
        <p:nvSpPr>
          <p:cNvPr id="100" name="文本框 99"/>
          <p:cNvSpPr txBox="1"/>
          <p:nvPr/>
        </p:nvSpPr>
        <p:spPr>
          <a:xfrm>
            <a:off x="3556000" y="3302635"/>
            <a:ext cx="5080000" cy="252730"/>
          </a:xfrm>
          <a:prstGeom prst="rect">
            <a:avLst/>
          </a:prstGeom>
          <a:noFill/>
          <a:ln w="9525">
            <a:noFill/>
          </a:ln>
        </p:spPr>
        <p:txBody>
          <a:bodyPr>
            <a:spAutoFit/>
          </a:bodyPr>
          <a:p>
            <a:pPr marL="0" indent="0" algn="l"/>
            <a:r>
              <a:rPr lang="en-US" altLang="zh-CN" sz="1050" b="0">
                <a:latin typeface="宋体" charset="0"/>
                <a:cs typeface="宋体" charset="0"/>
              </a:rPr>
              <a:t> </a:t>
            </a:r>
            <a:endParaRPr lang="zh-CN" altLang="en-US"/>
          </a:p>
        </p:txBody>
      </p:sp>
      <p:pic>
        <p:nvPicPr>
          <p:cNvPr id="7" name="图片 6"/>
          <p:cNvPicPr>
            <a:picLocks noChangeAspect="1"/>
          </p:cNvPicPr>
          <p:nvPr/>
        </p:nvPicPr>
        <p:blipFill>
          <a:blip r:embed="rId1"/>
          <a:stretch>
            <a:fillRect/>
          </a:stretch>
        </p:blipFill>
        <p:spPr>
          <a:xfrm>
            <a:off x="1014730" y="2139315"/>
            <a:ext cx="4352925" cy="1057275"/>
          </a:xfrm>
          <a:prstGeom prst="rect">
            <a:avLst/>
          </a:prstGeom>
        </p:spPr>
      </p:pic>
      <p:sp>
        <p:nvSpPr>
          <p:cNvPr id="8" name="文本框 7"/>
          <p:cNvSpPr txBox="1"/>
          <p:nvPr/>
        </p:nvSpPr>
        <p:spPr>
          <a:xfrm>
            <a:off x="1014730" y="3331210"/>
            <a:ext cx="9611360" cy="1198880"/>
          </a:xfrm>
          <a:prstGeom prst="rect">
            <a:avLst/>
          </a:prstGeom>
          <a:noFill/>
        </p:spPr>
        <p:txBody>
          <a:bodyPr wrap="square" rtlCol="0">
            <a:spAutoFit/>
          </a:bodyPr>
          <a:p>
            <a:r>
              <a:rPr lang="en-US" altLang="zh-CN"/>
              <a:t>    </a:t>
            </a:r>
            <a:r>
              <a:rPr lang="zh-CN" altLang="en-US"/>
              <a:t>通过emcc命令也就是安装Emscrpten工具链增加的全局command命令，执行emcc hello.c -o hello.js，当前目录下hello.c就会被编译，增加两个文件一个是hello.js，另一个是hello.wasm，其中hello.js生成了一些外壳胶水函数用来调用hello.wasm模块。通过Node，一种服务端的JavaScript执行框架来执行node hello.js。</a:t>
            </a:r>
            <a:endParaRPr lang="en-US" altLang="zh-CN"/>
          </a:p>
        </p:txBody>
      </p:sp>
      <p:pic>
        <p:nvPicPr>
          <p:cNvPr id="12" name="图片 9"/>
          <p:cNvPicPr>
            <a:picLocks noChangeAspect="1"/>
          </p:cNvPicPr>
          <p:nvPr/>
        </p:nvPicPr>
        <p:blipFill>
          <a:blip r:embed="rId2"/>
          <a:stretch>
            <a:fillRect/>
          </a:stretch>
        </p:blipFill>
        <p:spPr>
          <a:xfrm>
            <a:off x="1091248" y="4824413"/>
            <a:ext cx="4124325" cy="428625"/>
          </a:xfrm>
          <a:prstGeom prst="rect">
            <a:avLst/>
          </a:prstGeom>
          <a:noFill/>
          <a:ln w="9525">
            <a:noFill/>
          </a:ln>
        </p:spPr>
      </p:pic>
      <p:pic>
        <p:nvPicPr>
          <p:cNvPr id="9" name="图片 10"/>
          <p:cNvPicPr>
            <a:picLocks noChangeAspect="1"/>
          </p:cNvPicPr>
          <p:nvPr/>
        </p:nvPicPr>
        <p:blipFill>
          <a:blip r:embed="rId3"/>
          <a:stretch>
            <a:fillRect/>
          </a:stretch>
        </p:blipFill>
        <p:spPr>
          <a:xfrm>
            <a:off x="6069648" y="4730750"/>
            <a:ext cx="4048125" cy="10858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Wasm</a:t>
            </a:r>
            <a:r>
              <a:rPr lang="zh-CN" altLang="en-US" sz="2000" dirty="0">
                <a:sym typeface="+mn-lt"/>
              </a:rPr>
              <a:t>编码的可行性</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0" name="文本框 99"/>
          <p:cNvSpPr txBox="1"/>
          <p:nvPr/>
        </p:nvSpPr>
        <p:spPr>
          <a:xfrm>
            <a:off x="3556000" y="3302635"/>
            <a:ext cx="5080000" cy="252730"/>
          </a:xfrm>
          <a:prstGeom prst="rect">
            <a:avLst/>
          </a:prstGeom>
          <a:noFill/>
          <a:ln w="9525">
            <a:noFill/>
          </a:ln>
        </p:spPr>
        <p:txBody>
          <a:bodyPr>
            <a:spAutoFit/>
          </a:bodyPr>
          <a:p>
            <a:pPr marL="0" indent="0" algn="l"/>
            <a:r>
              <a:rPr lang="en-US" altLang="zh-CN" sz="1050" b="0">
                <a:latin typeface="宋体" charset="0"/>
                <a:cs typeface="宋体" charset="0"/>
              </a:rPr>
              <a:t> </a:t>
            </a:r>
            <a:endParaRPr lang="zh-CN" altLang="en-US"/>
          </a:p>
        </p:txBody>
      </p:sp>
      <p:pic>
        <p:nvPicPr>
          <p:cNvPr id="3" name="图片 2"/>
          <p:cNvPicPr>
            <a:picLocks noChangeAspect="1"/>
          </p:cNvPicPr>
          <p:nvPr/>
        </p:nvPicPr>
        <p:blipFill>
          <a:blip r:embed="rId1"/>
          <a:stretch>
            <a:fillRect/>
          </a:stretch>
        </p:blipFill>
        <p:spPr>
          <a:xfrm>
            <a:off x="1091565" y="1241425"/>
            <a:ext cx="4419600" cy="1876425"/>
          </a:xfrm>
          <a:prstGeom prst="rect">
            <a:avLst/>
          </a:prstGeom>
        </p:spPr>
      </p:pic>
      <p:pic>
        <p:nvPicPr>
          <p:cNvPr id="10" name="图片 9"/>
          <p:cNvPicPr>
            <a:picLocks noChangeAspect="1"/>
          </p:cNvPicPr>
          <p:nvPr/>
        </p:nvPicPr>
        <p:blipFill>
          <a:blip r:embed="rId2"/>
          <a:stretch>
            <a:fillRect/>
          </a:stretch>
        </p:blipFill>
        <p:spPr>
          <a:xfrm>
            <a:off x="6168390" y="1263650"/>
            <a:ext cx="4457700" cy="1866900"/>
          </a:xfrm>
          <a:prstGeom prst="rect">
            <a:avLst/>
          </a:prstGeom>
        </p:spPr>
      </p:pic>
      <p:pic>
        <p:nvPicPr>
          <p:cNvPr id="11" name="图片 10"/>
          <p:cNvPicPr>
            <a:picLocks noChangeAspect="1"/>
          </p:cNvPicPr>
          <p:nvPr/>
        </p:nvPicPr>
        <p:blipFill>
          <a:blip r:embed="rId3"/>
          <a:stretch>
            <a:fillRect/>
          </a:stretch>
        </p:blipFill>
        <p:spPr>
          <a:xfrm>
            <a:off x="3556000" y="3609340"/>
            <a:ext cx="4448175" cy="1685925"/>
          </a:xfrm>
          <a:prstGeom prst="rect">
            <a:avLst/>
          </a:prstGeom>
        </p:spPr>
      </p:pic>
      <p:sp>
        <p:nvSpPr>
          <p:cNvPr id="14" name="文本框 13"/>
          <p:cNvSpPr txBox="1"/>
          <p:nvPr/>
        </p:nvSpPr>
        <p:spPr>
          <a:xfrm>
            <a:off x="2249170" y="3117850"/>
            <a:ext cx="1988820" cy="275590"/>
          </a:xfrm>
          <a:prstGeom prst="rect">
            <a:avLst/>
          </a:prstGeom>
          <a:noFill/>
        </p:spPr>
        <p:txBody>
          <a:bodyPr wrap="square" rtlCol="0">
            <a:spAutoFit/>
          </a:bodyPr>
          <a:p>
            <a:r>
              <a:rPr lang="en-US" altLang="zh-CN" sz="1200"/>
              <a:t>c</a:t>
            </a:r>
            <a:r>
              <a:rPr lang="zh-CN" altLang="en-US" sz="1200"/>
              <a:t>语言版的斐波那契函数</a:t>
            </a:r>
            <a:endParaRPr lang="zh-CN" altLang="en-US" sz="1200"/>
          </a:p>
        </p:txBody>
      </p:sp>
      <p:sp>
        <p:nvSpPr>
          <p:cNvPr id="15" name="文本框 14"/>
          <p:cNvSpPr txBox="1"/>
          <p:nvPr/>
        </p:nvSpPr>
        <p:spPr>
          <a:xfrm>
            <a:off x="7074535" y="3117850"/>
            <a:ext cx="2915285" cy="275590"/>
          </a:xfrm>
          <a:prstGeom prst="rect">
            <a:avLst/>
          </a:prstGeom>
          <a:noFill/>
        </p:spPr>
        <p:txBody>
          <a:bodyPr wrap="square" rtlCol="0">
            <a:spAutoFit/>
          </a:bodyPr>
          <a:p>
            <a:r>
              <a:rPr lang="en-US" altLang="zh-CN" sz="1200"/>
              <a:t>JavaScript</a:t>
            </a:r>
            <a:r>
              <a:rPr lang="zh-CN" altLang="en-US" sz="1200"/>
              <a:t>语言版的斐波那契函数</a:t>
            </a:r>
            <a:endParaRPr lang="zh-CN" altLang="en-US" sz="1200"/>
          </a:p>
        </p:txBody>
      </p:sp>
      <p:sp>
        <p:nvSpPr>
          <p:cNvPr id="16" name="文本框 15"/>
          <p:cNvSpPr txBox="1"/>
          <p:nvPr/>
        </p:nvSpPr>
        <p:spPr>
          <a:xfrm>
            <a:off x="1622425" y="5419725"/>
            <a:ext cx="8728710" cy="337185"/>
          </a:xfrm>
          <a:prstGeom prst="rect">
            <a:avLst/>
          </a:prstGeom>
          <a:noFill/>
        </p:spPr>
        <p:txBody>
          <a:bodyPr wrap="square" rtlCol="0">
            <a:spAutoFit/>
          </a:bodyPr>
          <a:p>
            <a:r>
              <a:rPr lang="en-US" altLang="zh-CN" sz="1600"/>
              <a:t>         通过emcc命令将fib.c文件单独编译为WASM模块，并在JavaScript中引入调用</a:t>
            </a:r>
            <a:endParaRPr lang="en-US" altLang="zh-CN"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Wasm</a:t>
            </a:r>
            <a:r>
              <a:rPr lang="zh-CN" altLang="en-US" sz="2000" dirty="0">
                <a:sym typeface="+mn-lt"/>
              </a:rPr>
              <a:t>编码的可行性</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0" name="文本框 99"/>
          <p:cNvSpPr txBox="1"/>
          <p:nvPr/>
        </p:nvSpPr>
        <p:spPr>
          <a:xfrm>
            <a:off x="3556000" y="3302635"/>
            <a:ext cx="5080000" cy="252730"/>
          </a:xfrm>
          <a:prstGeom prst="rect">
            <a:avLst/>
          </a:prstGeom>
          <a:noFill/>
          <a:ln w="9525">
            <a:noFill/>
          </a:ln>
        </p:spPr>
        <p:txBody>
          <a:bodyPr>
            <a:spAutoFit/>
          </a:bodyPr>
          <a:p>
            <a:pPr indent="0"/>
            <a:r>
              <a:rPr lang="en-US" altLang="zh-CN" sz="1050" b="0">
                <a:latin typeface="宋体" charset="0"/>
                <a:cs typeface="宋体" charset="0"/>
              </a:rPr>
              <a:t> </a:t>
            </a:r>
            <a:endParaRPr lang="zh-CN" altLang="en-US"/>
          </a:p>
        </p:txBody>
      </p:sp>
      <p:graphicFrame>
        <p:nvGraphicFramePr>
          <p:cNvPr id="0" name="表格 -1"/>
          <p:cNvGraphicFramePr/>
          <p:nvPr>
            <p:custDataLst>
              <p:tags r:id="rId1"/>
            </p:custDataLst>
          </p:nvPr>
        </p:nvGraphicFramePr>
        <p:xfrm>
          <a:off x="2744470" y="4030980"/>
          <a:ext cx="6137275" cy="1278890"/>
        </p:xfrm>
        <a:graphic>
          <a:graphicData uri="http://schemas.openxmlformats.org/drawingml/2006/table">
            <a:tbl>
              <a:tblPr firstRow="1" bandRow="1">
                <a:tableStyleId>{5940675A-B579-460E-94D1-54222C63F5DA}</a:tableStyleId>
              </a:tblPr>
              <a:tblGrid>
                <a:gridCol w="1296670"/>
                <a:gridCol w="1633855"/>
                <a:gridCol w="1675765"/>
                <a:gridCol w="1530985"/>
              </a:tblGrid>
              <a:tr h="334010">
                <a:tc>
                  <a:txBody>
                    <a:bodyPr/>
                    <a:p>
                      <a:pPr indent="0" algn="ctr">
                        <a:buNone/>
                      </a:pPr>
                      <a:r>
                        <a:rPr lang="zh-CN" altLang="en-US" sz="1000" b="0">
                          <a:solidFill>
                            <a:srgbClr val="000000"/>
                          </a:solidFill>
                          <a:highlight>
                            <a:srgbClr val="FFFFFF"/>
                          </a:highlight>
                          <a:latin typeface="宋体" charset="0"/>
                          <a:cs typeface="宋体" charset="0"/>
                        </a:rPr>
                        <a:t>斐波那契函数</a:t>
                      </a:r>
                      <a:endParaRPr lang="zh-CN" altLang="en-US" sz="1000" b="0">
                        <a:solidFill>
                          <a:srgbClr val="000000"/>
                        </a:solidFill>
                        <a:highlight>
                          <a:srgbClr val="FFFFFF"/>
                        </a:highlight>
                        <a:latin typeface="宋体" charset="0"/>
                        <a:ea typeface="宋体" charset="0"/>
                        <a:cs typeface="宋体"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JavaScript</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C</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C</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WASM</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004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20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70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19405">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40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1284</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20ms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682</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443ms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669</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60ms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05435">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45</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14155</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60ms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7513</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88ms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7983</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4" name="文本框 3"/>
          <p:cNvSpPr txBox="1"/>
          <p:nvPr/>
        </p:nvSpPr>
        <p:spPr>
          <a:xfrm>
            <a:off x="1185545" y="1155700"/>
            <a:ext cx="9782810" cy="2584450"/>
          </a:xfrm>
          <a:prstGeom prst="rect">
            <a:avLst/>
          </a:prstGeom>
          <a:noFill/>
        </p:spPr>
        <p:txBody>
          <a:bodyPr wrap="square" rtlCol="0">
            <a:spAutoFit/>
          </a:bodyPr>
          <a:p>
            <a:r>
              <a:rPr lang="en-US" altLang="zh-CN"/>
              <a:t>    </a:t>
            </a:r>
            <a:r>
              <a:rPr lang="zh-CN" altLang="en-US" sz="1600"/>
              <a:t>最终经过在Google浏览器、Mac 2GHz 四核Intel Core i5的同等环境下测试，得出如表所示，可以显著的观察到C以及C-WASM相比较JavaScript的执行时间几乎提高了45～47%的范围程度。</a:t>
            </a:r>
            <a:endParaRPr lang="zh-CN" altLang="en-US" sz="1600"/>
          </a:p>
          <a:p>
            <a:endParaRPr lang="zh-CN" altLang="en-US" sz="1600"/>
          </a:p>
          <a:p>
            <a:r>
              <a:rPr lang="zh-CN" altLang="en-US" sz="1600"/>
              <a:t>根据本小节内容，可以总结以下两点：</a:t>
            </a:r>
            <a:endParaRPr lang="zh-CN" altLang="en-US" sz="1600"/>
          </a:p>
          <a:p>
            <a:r>
              <a:rPr lang="zh-CN" altLang="en-US" sz="1600"/>
              <a:t>（1）、C语言等编译型高级语言确实可以通过WASM编码为新型的独立二进制字节码，并可以在JavaScipt执行环境中正常使用。</a:t>
            </a:r>
            <a:endParaRPr lang="zh-CN" altLang="en-US" sz="1600"/>
          </a:p>
          <a:p>
            <a:r>
              <a:rPr lang="zh-CN" altLang="en-US" sz="1600"/>
              <a:t>（2）、WASM编码格式的程序相比较纯JavaScript代码执行上保留了编译型语言高效的执行效率。</a:t>
            </a:r>
            <a:endParaRPr lang="zh-CN" altLang="en-US" sz="1600"/>
          </a:p>
          <a:p>
            <a:endParaRPr lang="zh-CN" altLang="en-US" sz="1600"/>
          </a:p>
          <a:p>
            <a:r>
              <a:rPr lang="zh-CN" altLang="en-US" sz="1600"/>
              <a:t>    尽管本小节的实验存在一定的误差因素，考虑的纬度还不够全面。但足以证明WASM编码可以对FFmpeg源代码进行编译处理后，在JavaScript中运行且可以拥有良好的执行效率。</a:t>
            </a:r>
            <a:endParaRPr lang="en-US" altLang="zh-CN"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编译</a:t>
            </a:r>
            <a:r>
              <a:rPr lang="en-US" altLang="zh-CN" sz="2000" dirty="0">
                <a:sym typeface="+mn-lt"/>
              </a:rPr>
              <a:t>FFmpeg</a:t>
            </a:r>
            <a:endParaRPr lang="en-US" altLang="zh-CN"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2061210"/>
          </a:xfrm>
          <a:prstGeom prst="rect">
            <a:avLst/>
          </a:prstGeom>
          <a:noFill/>
        </p:spPr>
        <p:txBody>
          <a:bodyPr wrap="square" rtlCol="0">
            <a:spAutoFit/>
          </a:bodyPr>
          <a:p>
            <a:r>
              <a:rPr lang="zh-CN" altLang="en-US" sz="1600"/>
              <a:t>对</a:t>
            </a:r>
            <a:r>
              <a:rPr lang="en-US" altLang="zh-CN" sz="1600"/>
              <a:t>FFmpeg</a:t>
            </a:r>
            <a:r>
              <a:rPr lang="zh-CN" altLang="en-US" sz="1600"/>
              <a:t>有两种编译思路，整体编译和定制化编译。</a:t>
            </a:r>
            <a:endParaRPr lang="zh-CN" altLang="en-US" sz="1600"/>
          </a:p>
          <a:p>
            <a:r>
              <a:rPr lang="zh-CN" altLang="en-US" sz="1600"/>
              <a:t>    FFmpeg框架的基本组成包含AVFormat、AVCodec、AVFilter、AVDevice以及AVUtil等模块库组成，本课题不涉及到滤镜方面的操作，所以可以裁剪掉AVFilter模块，这样做的好处可以减少最终WASM模块的体积，提高其加载速度与执行速度。例如，还有FFmpeg自身构建的工具包ffplay、ffprobe，本课题都不需要，因为这些需要通过自身定制化去生成。</a:t>
            </a:r>
            <a:endParaRPr lang="zh-CN" altLang="en-US" sz="1600"/>
          </a:p>
          <a:p>
            <a:r>
              <a:rPr lang="zh-CN" altLang="en-US" sz="1600"/>
              <a:t>    通过阅读FFmpeg源码，FFmpeg提供了对自身模块的定制化编译选项。通过--disable-ffplay，--disable--ffprobe可以实现编译裁剪FFmpeg的目的。同时需要指定--cc=”emcc” --arch --cpu等一系列编译参数。最终定制化编译FFmpeg和二次开发模块的流程，如图所示，</a:t>
            </a:r>
            <a:endParaRPr lang="zh-CN" altLang="en-US" sz="1600"/>
          </a:p>
        </p:txBody>
      </p:sp>
      <p:pic>
        <p:nvPicPr>
          <p:cNvPr id="6" name="图片 5"/>
          <p:cNvPicPr>
            <a:picLocks noChangeAspect="1"/>
          </p:cNvPicPr>
          <p:nvPr/>
        </p:nvPicPr>
        <p:blipFill>
          <a:blip r:embed="rId1"/>
          <a:stretch>
            <a:fillRect/>
          </a:stretch>
        </p:blipFill>
        <p:spPr>
          <a:xfrm>
            <a:off x="2705100" y="3408045"/>
            <a:ext cx="6456680" cy="221678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WebWorker</a:t>
            </a:r>
            <a:r>
              <a:rPr lang="zh-CN" altLang="en-US" sz="2000" dirty="0">
                <a:sym typeface="+mn-lt"/>
              </a:rPr>
              <a:t>加载</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1568450"/>
          </a:xfrm>
          <a:prstGeom prst="rect">
            <a:avLst/>
          </a:prstGeom>
          <a:noFill/>
        </p:spPr>
        <p:txBody>
          <a:bodyPr wrap="square" rtlCol="0">
            <a:spAutoFit/>
          </a:bodyPr>
          <a:p>
            <a:r>
              <a:rPr lang="en-US" sz="1600"/>
              <a:t>    </a:t>
            </a:r>
            <a:r>
              <a:rPr sz="1600"/>
              <a:t>JavaScript是一种单线程的解释性编程语言，在加载</a:t>
            </a:r>
            <a:r>
              <a:rPr lang="zh-CN" sz="1600"/>
              <a:t>文件</a:t>
            </a:r>
            <a:r>
              <a:rPr sz="1600"/>
              <a:t>的过程中，如果</a:t>
            </a:r>
            <a:r>
              <a:rPr lang="zh-CN" sz="1600"/>
              <a:t>文件体积</a:t>
            </a:r>
            <a:r>
              <a:rPr sz="1600"/>
              <a:t>过大，会阻塞JavaScript主进程，尤其是当一段时间后WASM模块如果加载失败，也会导致</a:t>
            </a:r>
            <a:r>
              <a:rPr sz="1600">
                <a:sym typeface="+mn-ea"/>
              </a:rPr>
              <a:t>系统的可用性、交互性等体验都急剧下降</a:t>
            </a:r>
            <a:r>
              <a:rPr lang="zh-CN" sz="1600">
                <a:sym typeface="+mn-ea"/>
              </a:rPr>
              <a:t>。</a:t>
            </a:r>
            <a:endParaRPr sz="1600"/>
          </a:p>
          <a:p>
            <a:r>
              <a:rPr sz="1600"/>
              <a:t>    Web Worker为Web内容在后台线程中运行脚本提供了可能。通过Web Worker线程去执行任务而不影响JavaScript主进程。Web Worker和主线程数据传递是通过消息机制进行通讯和同步，使用onmessage事件处理函数来响应消息。所以本课题</a:t>
            </a:r>
            <a:r>
              <a:rPr lang="zh-CN" sz="1600"/>
              <a:t>提出</a:t>
            </a:r>
            <a:r>
              <a:rPr sz="1600"/>
              <a:t>Web Worker加载</a:t>
            </a:r>
            <a:r>
              <a:rPr lang="zh-CN" sz="1600"/>
              <a:t>机制</a:t>
            </a:r>
            <a:r>
              <a:rPr sz="1600"/>
              <a:t>，结合系统目标对加载架构设计如图所示：</a:t>
            </a:r>
            <a:endParaRPr sz="1600"/>
          </a:p>
        </p:txBody>
      </p:sp>
      <p:pic>
        <p:nvPicPr>
          <p:cNvPr id="19" name="图片 12"/>
          <p:cNvPicPr>
            <a:picLocks noChangeAspect="1"/>
          </p:cNvPicPr>
          <p:nvPr/>
        </p:nvPicPr>
        <p:blipFill>
          <a:blip r:embed="rId1"/>
          <a:stretch>
            <a:fillRect/>
          </a:stretch>
        </p:blipFill>
        <p:spPr>
          <a:xfrm>
            <a:off x="3078480" y="2849880"/>
            <a:ext cx="5882005" cy="295402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系统整体设计</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1076325"/>
          </a:xfrm>
          <a:prstGeom prst="rect">
            <a:avLst/>
          </a:prstGeom>
          <a:noFill/>
        </p:spPr>
        <p:txBody>
          <a:bodyPr wrap="square" rtlCol="0">
            <a:spAutoFit/>
          </a:bodyPr>
          <a:p>
            <a:r>
              <a:rPr lang="en-US" sz="1600"/>
              <a:t>    根据研究目标和研究内容，本课题将视频处理操作主要划分为：视频剪辑、合并；视频帧提取；增加字幕、音频三种代表性的功能操作。同时基于Electron Web跨平台解决方案，将浏览器环境、Node环境、React、WASM、视频文件模块结合起来，设计如图所示的系统整体架构设计图，其中核心层就是结合</a:t>
            </a:r>
            <a:r>
              <a:rPr lang="zh-CN" altLang="en-US" sz="1600"/>
              <a:t>之前</a:t>
            </a:r>
            <a:r>
              <a:rPr lang="en-US" sz="1600"/>
              <a:t>提出的迁移WASM编码和模块加载设计方案组成二进制编码功能层，作为整个系统应用的核心研究。</a:t>
            </a:r>
            <a:endParaRPr lang="en-US" sz="1600"/>
          </a:p>
        </p:txBody>
      </p:sp>
      <p:pic>
        <p:nvPicPr>
          <p:cNvPr id="20" name="图片 13"/>
          <p:cNvPicPr>
            <a:picLocks noChangeAspect="1"/>
          </p:cNvPicPr>
          <p:nvPr/>
        </p:nvPicPr>
        <p:blipFill>
          <a:blip r:embed="rId1"/>
          <a:stretch>
            <a:fillRect/>
          </a:stretch>
        </p:blipFill>
        <p:spPr>
          <a:xfrm>
            <a:off x="2171065" y="2231390"/>
            <a:ext cx="7533640" cy="382714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FFmpeg转换模块</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2442210"/>
            <a:ext cx="3888105" cy="1322070"/>
          </a:xfrm>
          <a:prstGeom prst="rect">
            <a:avLst/>
          </a:prstGeom>
          <a:noFill/>
        </p:spPr>
        <p:txBody>
          <a:bodyPr wrap="square" rtlCol="0">
            <a:spAutoFit/>
          </a:bodyPr>
          <a:p>
            <a:r>
              <a:rPr lang="en-US" sz="1600"/>
              <a:t>    </a:t>
            </a:r>
            <a:r>
              <a:rPr sz="1600"/>
              <a:t>首先对FFmpeg音视频操作的处理流程框架进行预处理，设计对音视频处理功能的统一封装，再对本课题的重点二次开发的目标封装模块进行具体功能上的实现，如图所示</a:t>
            </a:r>
            <a:endParaRPr sz="1600"/>
          </a:p>
        </p:txBody>
      </p:sp>
      <p:pic>
        <p:nvPicPr>
          <p:cNvPr id="6" name="图片 6"/>
          <p:cNvPicPr>
            <a:picLocks noChangeAspect="1"/>
          </p:cNvPicPr>
          <p:nvPr/>
        </p:nvPicPr>
        <p:blipFill>
          <a:blip r:embed="rId1"/>
          <a:stretch>
            <a:fillRect/>
          </a:stretch>
        </p:blipFill>
        <p:spPr>
          <a:xfrm>
            <a:off x="5495290" y="884555"/>
            <a:ext cx="4875530" cy="522351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FFmpeg转换模块</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01395" y="2523490"/>
            <a:ext cx="4384675" cy="1322070"/>
          </a:xfrm>
          <a:prstGeom prst="rect">
            <a:avLst/>
          </a:prstGeom>
          <a:noFill/>
        </p:spPr>
        <p:txBody>
          <a:bodyPr wrap="square" rtlCol="0">
            <a:spAutoFit/>
          </a:bodyPr>
          <a:p>
            <a:r>
              <a:rPr lang="en-US" sz="1600"/>
              <a:t>    </a:t>
            </a:r>
            <a:r>
              <a:rPr sz="1600"/>
              <a:t>需要针对FFmpeg二次开发，设计开发实现封装模块对三类视频处理操作功能的需求，同时封装模块要暴露出来对加解封装、加解密码的配置化接口，以方便用户对不同格式的音视频进行处理操作。</a:t>
            </a:r>
            <a:endParaRPr sz="1600"/>
          </a:p>
        </p:txBody>
      </p:sp>
      <p:pic>
        <p:nvPicPr>
          <p:cNvPr id="21" name="图片 14"/>
          <p:cNvPicPr>
            <a:picLocks noChangeAspect="1"/>
          </p:cNvPicPr>
          <p:nvPr/>
        </p:nvPicPr>
        <p:blipFill>
          <a:blip r:embed="rId1"/>
          <a:stretch>
            <a:fillRect/>
          </a:stretch>
        </p:blipFill>
        <p:spPr>
          <a:xfrm>
            <a:off x="5650230" y="551180"/>
            <a:ext cx="4130675" cy="553529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可行性分析</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181100" y="1290955"/>
            <a:ext cx="9316720" cy="3291840"/>
          </a:xfrm>
          <a:prstGeom prst="rect">
            <a:avLst/>
          </a:prstGeom>
          <a:noFill/>
        </p:spPr>
        <p:txBody>
          <a:bodyPr wrap="square" rtlCol="0">
            <a:spAutoFit/>
          </a:bodyPr>
          <a:p>
            <a:r>
              <a:rPr lang="en-US" sz="1600"/>
              <a:t>    </a:t>
            </a:r>
            <a:r>
              <a:rPr sz="1600"/>
              <a:t>根据技术和时间，本课题的可行性分析如下。</a:t>
            </a:r>
            <a:endParaRPr sz="1600"/>
          </a:p>
          <a:p>
            <a:endParaRPr sz="1600"/>
          </a:p>
          <a:p>
            <a:r>
              <a:rPr sz="1600"/>
              <a:t>（1）技术可行性</a:t>
            </a:r>
            <a:endParaRPr sz="1600"/>
          </a:p>
          <a:p>
            <a:r>
              <a:rPr sz="1600"/>
              <a:t>    通过实验、文献阅读、工业界实践可以得出通过迁移WASM编码到一些CPU计算密集型任务处理的代码库的可行性和可操作性，以及编译后的WASM编码在Web客户端的执行效率上保留了native源码的性能，对比JavaScript的性能提升是理论和实践都相互印证的。</a:t>
            </a:r>
            <a:endParaRPr sz="1600"/>
          </a:p>
          <a:p>
            <a:r>
              <a:rPr sz="1600"/>
              <a:t>    同时个人在企业实践过程中，积累了对跨平台系统开发中用到的React、Node、Electron技术框架的实战经验。</a:t>
            </a:r>
            <a:endParaRPr sz="1600"/>
          </a:p>
          <a:p>
            <a:endParaRPr sz="1600"/>
          </a:p>
          <a:p>
            <a:r>
              <a:rPr sz="1600"/>
              <a:t>（2）时间可行性</a:t>
            </a:r>
            <a:endParaRPr sz="1600"/>
          </a:p>
          <a:p>
            <a:r>
              <a:rPr sz="1600"/>
              <a:t>    本课题的研究工作将在开题后开始，从开题至毕业有14个月的时间，具体工作分为文献整理、技术架构研究与编译方案实验、跨平台系统开发与测试以及论文撰写4个部分，各项工作将稳步推进，并按时汇报工作进度。</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计划进度与总结</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计划进度</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2022.3</a:t>
            </a:r>
            <a:r>
              <a:rPr lang="zh-CN" altLang="en-US" sz="2000" dirty="0">
                <a:cs typeface="+mn-ea"/>
                <a:sym typeface="+mn-lt"/>
              </a:rPr>
              <a:t>～</a:t>
            </a:r>
            <a:r>
              <a:rPr lang="en-US" altLang="zh-CN" sz="2000" dirty="0">
                <a:cs typeface="+mn-ea"/>
                <a:sym typeface="+mn-lt"/>
              </a:rPr>
              <a:t>2022.4 </a:t>
            </a:r>
            <a:r>
              <a:rPr lang="zh-CN" altLang="en-US" sz="2000" dirty="0">
                <a:cs typeface="+mn-ea"/>
                <a:sym typeface="+mn-lt"/>
              </a:rPr>
              <a:t>搜集文献资料</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2022.5</a:t>
            </a:r>
            <a:r>
              <a:rPr lang="zh-CN" altLang="en-US" sz="2000" dirty="0">
                <a:cs typeface="+mn-ea"/>
                <a:sym typeface="+mn-lt"/>
              </a:rPr>
              <a:t>～</a:t>
            </a:r>
            <a:r>
              <a:rPr lang="en-US" altLang="zh-CN" sz="2000" dirty="0">
                <a:cs typeface="+mn-ea"/>
                <a:sym typeface="+mn-lt"/>
              </a:rPr>
              <a:t>2022.7 </a:t>
            </a:r>
            <a:r>
              <a:rPr lang="zh-CN" altLang="en-US" sz="2000" dirty="0">
                <a:cs typeface="+mn-ea"/>
                <a:sym typeface="+mn-lt"/>
              </a:rPr>
              <a:t>研究与实现FFmpeg的WASM编码</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2022.7</a:t>
            </a:r>
            <a:r>
              <a:rPr lang="zh-CN" altLang="en-US" sz="2000" dirty="0">
                <a:cs typeface="+mn-ea"/>
                <a:sym typeface="+mn-lt"/>
              </a:rPr>
              <a:t>～</a:t>
            </a:r>
            <a:r>
              <a:rPr lang="en-US" altLang="zh-CN" sz="2000" dirty="0">
                <a:cs typeface="+mn-ea"/>
                <a:sym typeface="+mn-lt"/>
              </a:rPr>
              <a:t>2022.9 </a:t>
            </a:r>
            <a:r>
              <a:rPr sz="2000" dirty="0">
                <a:cs typeface="+mn-ea"/>
                <a:sym typeface="+mn-lt"/>
              </a:rPr>
              <a:t>研究与实现二次开发模块和加载方案</a:t>
            </a:r>
            <a:endParaRPr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2022.10</a:t>
            </a:r>
            <a:r>
              <a:rPr lang="zh-CN" altLang="en-US" sz="2000" dirty="0">
                <a:cs typeface="+mn-ea"/>
                <a:sym typeface="+mn-lt"/>
              </a:rPr>
              <a:t>～</a:t>
            </a:r>
            <a:r>
              <a:rPr lang="en-US" altLang="zh-CN" sz="2000" dirty="0">
                <a:cs typeface="+mn-ea"/>
                <a:sym typeface="+mn-lt"/>
              </a:rPr>
              <a:t>2022.12 </a:t>
            </a:r>
            <a:r>
              <a:rPr lang="zh-CN" altLang="en-US" sz="2000" dirty="0">
                <a:cs typeface="+mn-ea"/>
                <a:sym typeface="+mn-lt"/>
              </a:rPr>
              <a:t>基于已有模块开始跨平台系统设计与开发</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2023.1</a:t>
            </a:r>
            <a:r>
              <a:rPr lang="zh-CN" altLang="en-US" sz="2000" dirty="0">
                <a:cs typeface="+mn-ea"/>
                <a:sym typeface="+mn-lt"/>
              </a:rPr>
              <a:t>～</a:t>
            </a:r>
            <a:r>
              <a:rPr lang="en-US" altLang="zh-CN" sz="2000" dirty="0">
                <a:cs typeface="+mn-ea"/>
                <a:sym typeface="+mn-lt"/>
              </a:rPr>
              <a:t>2022.3</a:t>
            </a:r>
            <a:r>
              <a:rPr lang="zh-CN" altLang="en-US" sz="2000" dirty="0">
                <a:cs typeface="+mn-ea"/>
                <a:sym typeface="+mn-lt"/>
              </a:rPr>
              <a:t> 整理撰写学位论文与完成系统开发</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总结</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4" name="文本框 3"/>
          <p:cNvSpPr txBox="1"/>
          <p:nvPr/>
        </p:nvSpPr>
        <p:spPr>
          <a:xfrm>
            <a:off x="1419860" y="1438910"/>
            <a:ext cx="9269730" cy="4246245"/>
          </a:xfrm>
          <a:prstGeom prst="rect">
            <a:avLst/>
          </a:prstGeom>
          <a:noFill/>
        </p:spPr>
        <p:txBody>
          <a:bodyPr wrap="square" rtlCol="0">
            <a:spAutoFit/>
          </a:bodyPr>
          <a:p>
            <a:r>
              <a:rPr lang="zh-CN" altLang="en-US"/>
              <a:t>本课题可以总结为：</a:t>
            </a:r>
            <a:endParaRPr lang="zh-CN" altLang="en-US"/>
          </a:p>
          <a:p>
            <a:r>
              <a:rPr lang="en-US" altLang="zh-CN"/>
              <a:t>    </a:t>
            </a:r>
            <a:r>
              <a:rPr lang="zh-CN" altLang="en-US"/>
              <a:t>研究对</a:t>
            </a:r>
            <a:r>
              <a:rPr lang="en-US" altLang="zh-CN"/>
              <a:t>FFmpeg</a:t>
            </a:r>
            <a:r>
              <a:rPr lang="zh-CN" altLang="en-US"/>
              <a:t>这类</a:t>
            </a:r>
            <a:r>
              <a:rPr lang="en-US" altLang="zh-CN"/>
              <a:t>C/C++</a:t>
            </a:r>
            <a:r>
              <a:rPr lang="zh-CN" altLang="en-US"/>
              <a:t>的视频处理库二次开发，并最终可以在</a:t>
            </a:r>
            <a:r>
              <a:rPr lang="en-US" altLang="zh-CN"/>
              <a:t>Web</a:t>
            </a:r>
            <a:r>
              <a:rPr lang="zh-CN" altLang="en-US"/>
              <a:t>环境下使用。</a:t>
            </a:r>
            <a:endParaRPr lang="zh-CN" altLang="en-US"/>
          </a:p>
          <a:p>
            <a:endParaRPr lang="zh-CN" altLang="en-US"/>
          </a:p>
          <a:p>
            <a:r>
              <a:rPr lang="zh-CN" altLang="en-US"/>
              <a:t>    </a:t>
            </a:r>
            <a:r>
              <a:rPr lang="en-US" altLang="zh-CN"/>
              <a:t>(1) web</a:t>
            </a:r>
            <a:r>
              <a:rPr lang="zh-CN" altLang="en-US"/>
              <a:t>环境通常无法直接执行</a:t>
            </a:r>
            <a:r>
              <a:rPr lang="en-US" altLang="zh-CN"/>
              <a:t>C/C++</a:t>
            </a:r>
            <a:r>
              <a:rPr lang="zh-CN" altLang="en-US"/>
              <a:t>或者二进制编码，以及执行效率问题</a:t>
            </a:r>
            <a:endParaRPr lang="zh-CN" altLang="en-US"/>
          </a:p>
          <a:p>
            <a:r>
              <a:rPr lang="en-US" altLang="zh-CN"/>
              <a:t>	</a:t>
            </a:r>
            <a:r>
              <a:rPr lang="zh-CN" altLang="en-US"/>
              <a:t>方向：研究迁移编译</a:t>
            </a:r>
            <a:r>
              <a:rPr lang="en-US" altLang="zh-CN"/>
              <a:t>wasm</a:t>
            </a:r>
            <a:r>
              <a:rPr lang="zh-CN" altLang="en-US"/>
              <a:t>模块</a:t>
            </a:r>
            <a:endParaRPr lang="en-US" altLang="zh-CN"/>
          </a:p>
          <a:p>
            <a:endParaRPr lang="zh-CN" altLang="en-US"/>
          </a:p>
          <a:p>
            <a:r>
              <a:rPr lang="zh-CN" altLang="en-US"/>
              <a:t>    </a:t>
            </a:r>
            <a:r>
              <a:rPr lang="en-US" altLang="zh-CN"/>
              <a:t>(2) wasm</a:t>
            </a:r>
            <a:r>
              <a:rPr lang="zh-CN" altLang="en-US"/>
              <a:t>模块文件和音视频文件太大，触发</a:t>
            </a:r>
            <a:r>
              <a:rPr lang="en-US" altLang="zh-CN"/>
              <a:t>Web</a:t>
            </a:r>
            <a:r>
              <a:rPr lang="zh-CN" altLang="en-US"/>
              <a:t>的内存限制、阻塞主线程的问题</a:t>
            </a:r>
            <a:endParaRPr lang="zh-CN" altLang="en-US"/>
          </a:p>
          <a:p>
            <a:r>
              <a:rPr lang="en-US" altLang="zh-CN"/>
              <a:t>	</a:t>
            </a:r>
            <a:r>
              <a:rPr lang="zh-CN" altLang="en-US"/>
              <a:t>方向：研究设计</a:t>
            </a:r>
            <a:r>
              <a:rPr lang="en-US" altLang="zh-CN"/>
              <a:t>Web worker</a:t>
            </a:r>
            <a:r>
              <a:rPr lang="zh-CN" altLang="en-US"/>
              <a:t>流式加载方案</a:t>
            </a:r>
            <a:endParaRPr lang="zh-CN" altLang="en-US"/>
          </a:p>
          <a:p>
            <a:endParaRPr lang="zh-CN" altLang="en-US"/>
          </a:p>
          <a:p>
            <a:r>
              <a:rPr lang="zh-CN" altLang="en-US"/>
              <a:t>    </a:t>
            </a:r>
            <a:r>
              <a:rPr lang="en-US" altLang="zh-CN"/>
              <a:t>(3) </a:t>
            </a:r>
            <a:r>
              <a:rPr lang="zh-CN" altLang="en-US"/>
              <a:t>功能方面的实现</a:t>
            </a:r>
            <a:endParaRPr lang="zh-CN" altLang="en-US"/>
          </a:p>
          <a:p>
            <a:r>
              <a:rPr lang="en-US" altLang="zh-CN"/>
              <a:t>	</a:t>
            </a:r>
            <a:r>
              <a:rPr lang="zh-CN" altLang="en-US"/>
              <a:t>方向：对音视频处理的研究和学习，包括（解码、流数据的处理、帧数据的处理）</a:t>
            </a:r>
            <a:endParaRPr lang="zh-CN" altLang="en-US"/>
          </a:p>
          <a:p>
            <a:endParaRPr lang="zh-CN" altLang="en-US"/>
          </a:p>
          <a:p>
            <a:r>
              <a:rPr lang="zh-CN" altLang="en-US">
                <a:sym typeface="+mn-ea"/>
              </a:rPr>
              <a:t>    </a:t>
            </a:r>
            <a:r>
              <a:rPr lang="en-US" altLang="zh-CN">
                <a:sym typeface="+mn-ea"/>
              </a:rPr>
              <a:t>(4) </a:t>
            </a:r>
            <a:r>
              <a:rPr lang="zh-CN" altLang="en-US">
                <a:sym typeface="+mn-ea"/>
              </a:rPr>
              <a:t>系统实现</a:t>
            </a:r>
            <a:endParaRPr lang="zh-CN" altLang="en-US"/>
          </a:p>
          <a:p>
            <a:r>
              <a:rPr lang="en-US" altLang="zh-CN">
                <a:sym typeface="+mn-ea"/>
              </a:rPr>
              <a:t>	</a:t>
            </a:r>
            <a:r>
              <a:rPr lang="zh-CN" altLang="en-US">
                <a:sym typeface="+mn-ea"/>
              </a:rPr>
              <a:t>方向：基于</a:t>
            </a:r>
            <a:r>
              <a:rPr lang="en-US" altLang="zh-CN">
                <a:sym typeface="+mn-ea"/>
              </a:rPr>
              <a:t>Web</a:t>
            </a:r>
            <a:r>
              <a:rPr lang="zh-CN" altLang="en-US">
                <a:sym typeface="+mn-ea"/>
              </a:rPr>
              <a:t>跨平台开发框架</a:t>
            </a:r>
            <a:r>
              <a:rPr lang="en-US" altLang="zh-CN">
                <a:sym typeface="+mn-ea"/>
              </a:rPr>
              <a:t>Electron</a:t>
            </a:r>
            <a:r>
              <a:rPr lang="zh-CN" altLang="en-US">
                <a:sym typeface="+mn-ea"/>
              </a:rPr>
              <a:t>实现</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678028" y="2569842"/>
            <a:ext cx="7978032" cy="914400"/>
          </a:xfrm>
        </p:spPr>
        <p:txBody>
          <a:bodyPr>
            <a:normAutofit fontScale="90000"/>
          </a:bodyPr>
          <a:lstStyle/>
          <a:p>
            <a:r>
              <a:rPr lang="zh-CN" altLang="en-US" dirty="0"/>
              <a:t>感谢老师们的悉心指导！</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2022/03/15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开题依据与背景</a:t>
            </a:r>
            <a:endParaRPr lang="zh-CN" altLang="en-US" sz="3200"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27405" y="1390015"/>
            <a:ext cx="10248265" cy="4077970"/>
          </a:xfrm>
          <a:prstGeom prst="rect">
            <a:avLst/>
          </a:prstGeom>
          <a:noFill/>
        </p:spPr>
        <p:txBody>
          <a:bodyPr wrap="square" rtlCol="0">
            <a:normAutofit/>
          </a:bodyPr>
          <a:lstStyle/>
          <a:p>
            <a:pPr algn="l">
              <a:lnSpc>
                <a:spcPct val="130000"/>
              </a:lnSpc>
              <a:spcAft>
                <a:spcPts val="600"/>
              </a:spcAft>
            </a:pPr>
            <a:r>
              <a:rPr lang="en-US" altLang="zh-CN" sz="2000" dirty="0">
                <a:cs typeface="+mn-ea"/>
                <a:sym typeface="+mn-lt"/>
              </a:rPr>
              <a:t>    </a:t>
            </a:r>
            <a:r>
              <a:rPr lang="zh-CN" altLang="en-US" dirty="0">
                <a:cs typeface="+mn-ea"/>
                <a:sym typeface="+mn-lt"/>
              </a:rPr>
              <a:t>根据《2021中国网络视听发展研究报告》和《2021年短视频用户价值研究报告》的报告内容发现，越来越多的人们喜欢看短视频、喜欢分享短视频。从看视频到拍视频，短视频逐渐成为网民表达自身情感、生活、想法的工具。</a:t>
            </a:r>
            <a:endParaRPr lang="zh-CN" altLang="en-US" dirty="0">
              <a:cs typeface="+mn-ea"/>
              <a:sym typeface="+mn-lt"/>
            </a:endParaRPr>
          </a:p>
          <a:p>
            <a:pPr algn="l">
              <a:lnSpc>
                <a:spcPct val="130000"/>
              </a:lnSpc>
              <a:spcAft>
                <a:spcPts val="600"/>
              </a:spcAft>
            </a:pPr>
            <a:r>
              <a:rPr lang="zh-CN" altLang="en-US" dirty="0">
                <a:cs typeface="+mn-ea"/>
                <a:sym typeface="+mn-lt"/>
              </a:rPr>
              <a:t>    随着短视频的创作者日益增多，人们对短视频的创作兴趣日益浓厚，而短视频的创作门槛、音视频的剪辑处理等都是影响短视频进一步增长的因素之一。针对短视频创作者对于音视频快速创作的需求，帮助短视频创作者可以通过在Web环境下便捷、快速、简单、易用的完成视频创作，本课题通过研究对</a:t>
            </a:r>
            <a:r>
              <a:rPr lang="en-US" altLang="zh-CN" dirty="0">
                <a:cs typeface="+mn-ea"/>
                <a:sym typeface="+mn-lt"/>
              </a:rPr>
              <a:t>FFMPEG</a:t>
            </a:r>
            <a:r>
              <a:rPr lang="zh-CN" altLang="en-US" dirty="0">
                <a:cs typeface="+mn-ea"/>
                <a:sym typeface="+mn-lt"/>
              </a:rPr>
              <a:t>开源视频处理库进行</a:t>
            </a:r>
            <a:r>
              <a:rPr lang="zh-CN" altLang="en-US" dirty="0">
                <a:solidFill>
                  <a:srgbClr val="FF0000"/>
                </a:solidFill>
                <a:cs typeface="+mn-ea"/>
                <a:sym typeface="+mn-lt"/>
              </a:rPr>
              <a:t>二次开发</a:t>
            </a:r>
            <a:r>
              <a:rPr lang="zh-CN" altLang="en-US" dirty="0">
                <a:cs typeface="+mn-ea"/>
                <a:sym typeface="+mn-lt"/>
              </a:rPr>
              <a:t>、</a:t>
            </a:r>
            <a:r>
              <a:rPr lang="zh-CN" altLang="en-US" dirty="0">
                <a:solidFill>
                  <a:srgbClr val="FF0000"/>
                </a:solidFill>
                <a:cs typeface="+mn-ea"/>
                <a:sym typeface="+mn-lt"/>
              </a:rPr>
              <a:t>编码迁移研究</a:t>
            </a:r>
            <a:r>
              <a:rPr lang="zh-CN" altLang="en-US" dirty="0">
                <a:cs typeface="+mn-ea"/>
                <a:sym typeface="+mn-lt"/>
              </a:rPr>
              <a:t>、</a:t>
            </a:r>
            <a:r>
              <a:rPr lang="zh-CN" altLang="en-US" dirty="0">
                <a:solidFill>
                  <a:srgbClr val="FF0000"/>
                </a:solidFill>
                <a:cs typeface="+mn-ea"/>
                <a:sym typeface="+mn-lt"/>
              </a:rPr>
              <a:t>资源加载设计</a:t>
            </a:r>
            <a:r>
              <a:rPr lang="zh-CN" altLang="en-US" dirty="0">
                <a:cs typeface="+mn-ea"/>
                <a:sym typeface="+mn-lt"/>
              </a:rPr>
              <a:t>，完成</a:t>
            </a:r>
            <a:r>
              <a:rPr lang="zh-CN" altLang="en-US" dirty="0">
                <a:solidFill>
                  <a:srgbClr val="FF0000"/>
                </a:solidFill>
                <a:cs typeface="+mn-ea"/>
                <a:sym typeface="+mn-lt"/>
              </a:rPr>
              <a:t>跨平台</a:t>
            </a:r>
            <a:r>
              <a:rPr lang="zh-CN" altLang="en-US" dirty="0">
                <a:solidFill>
                  <a:schemeClr val="tx1">
                    <a:lumMod val="95000"/>
                    <a:lumOff val="5000"/>
                  </a:schemeClr>
                </a:solidFill>
                <a:cs typeface="+mn-ea"/>
                <a:sym typeface="+mn-lt"/>
              </a:rPr>
              <a:t>的</a:t>
            </a:r>
            <a:r>
              <a:rPr lang="zh-CN" altLang="en-US" dirty="0">
                <a:cs typeface="+mn-ea"/>
                <a:sym typeface="+mn-lt"/>
              </a:rPr>
              <a:t>视频处理系统的研究与实现。</a:t>
            </a:r>
            <a:endParaRPr lang="zh-CN" altLang="en-US" dirty="0">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cs typeface="+mn-ea"/>
                <a:sym typeface="+mn-lt"/>
              </a:rPr>
              <a:t>国内外</a:t>
            </a: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FFmpeg</a:t>
            </a:r>
            <a:endParaRPr lang="en-US" altLang="zh-CN"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4" name="文本框 3"/>
          <p:cNvSpPr txBox="1"/>
          <p:nvPr/>
        </p:nvSpPr>
        <p:spPr>
          <a:xfrm>
            <a:off x="1127125" y="1574165"/>
            <a:ext cx="10107295" cy="3041015"/>
          </a:xfrm>
          <a:prstGeom prst="rect">
            <a:avLst/>
          </a:prstGeom>
          <a:noFill/>
        </p:spPr>
        <p:txBody>
          <a:bodyPr wrap="square" rtlCol="0">
            <a:spAutoFit/>
          </a:bodyPr>
          <a:p>
            <a:pPr>
              <a:lnSpc>
                <a:spcPct val="120000"/>
              </a:lnSpc>
            </a:pPr>
            <a:r>
              <a:rPr lang="en-US" altLang="zh-CN" sz="1600"/>
              <a:t>    </a:t>
            </a:r>
            <a:r>
              <a:rPr lang="zh-CN" altLang="en-US" sz="1600"/>
              <a:t>FFmpeg库是一个开源免费的跨平台音视频分离、转换、解码于一体的音视频工具，可以进行音视频的相关的处理，同时包含了对流媒体的格式转换，媒体协议的转变、音视频的码率控制，采样率的改变以及色彩格式的修改。FFmpeg源代码采用LGPL(Lesser General Public Lisense)或GPL(General Public Lisense)许可证。</a:t>
            </a:r>
            <a:endParaRPr lang="zh-CN" altLang="en-US" sz="1600"/>
          </a:p>
          <a:p>
            <a:pPr>
              <a:lnSpc>
                <a:spcPct val="120000"/>
              </a:lnSpc>
            </a:pPr>
            <a:endParaRPr lang="zh-CN" altLang="en-US" sz="1600"/>
          </a:p>
          <a:p>
            <a:pPr>
              <a:lnSpc>
                <a:spcPct val="120000"/>
              </a:lnSpc>
            </a:pPr>
            <a:r>
              <a:rPr lang="zh-CN" altLang="en-US" sz="1600"/>
              <a:t>    FFmpeg支持MPEG、Divx、MPEG-4、FLV等40多种编码方式，以及AVI、OGG、Matroska、ASF等90多种解码方式。</a:t>
            </a:r>
            <a:endParaRPr lang="zh-CN" altLang="en-US" sz="1600"/>
          </a:p>
          <a:p>
            <a:pPr>
              <a:lnSpc>
                <a:spcPct val="120000"/>
              </a:lnSpc>
            </a:pPr>
            <a:endParaRPr lang="zh-CN" altLang="en-US" sz="1600"/>
          </a:p>
          <a:p>
            <a:pPr>
              <a:lnSpc>
                <a:spcPct val="120000"/>
              </a:lnSpc>
            </a:pPr>
            <a:r>
              <a:rPr lang="zh-CN" altLang="en-US" sz="1600"/>
              <a:t>    FFmpeg的开发基于Linux操作系统，并且可以在大多数操作系统中编译和使用，包括Windows平台、MacOS平台甚至是安卓平台等。因为其开源性、良好的跨平台性以及可移植等特点，得到了广泛应用，MPlayer、VLC以及国内QQ影音等等播放器都用到了FFmpeg库。</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FFmpeg</a:t>
            </a:r>
            <a:endParaRPr lang="en-US" altLang="zh-CN"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pic>
        <p:nvPicPr>
          <p:cNvPr id="7" name="图片 7"/>
          <p:cNvPicPr>
            <a:picLocks noChangeAspect="1"/>
          </p:cNvPicPr>
          <p:nvPr/>
        </p:nvPicPr>
        <p:blipFill>
          <a:blip r:embed="rId1"/>
          <a:stretch>
            <a:fillRect/>
          </a:stretch>
        </p:blipFill>
        <p:spPr>
          <a:xfrm>
            <a:off x="2820670" y="2938145"/>
            <a:ext cx="5590540" cy="2543175"/>
          </a:xfrm>
          <a:prstGeom prst="rect">
            <a:avLst/>
          </a:prstGeom>
          <a:noFill/>
          <a:ln w="9525">
            <a:noFill/>
          </a:ln>
        </p:spPr>
      </p:pic>
      <p:sp>
        <p:nvSpPr>
          <p:cNvPr id="6" name="文本框 5"/>
          <p:cNvSpPr txBox="1"/>
          <p:nvPr/>
        </p:nvSpPr>
        <p:spPr>
          <a:xfrm>
            <a:off x="1158875" y="1183640"/>
            <a:ext cx="9135110" cy="1599565"/>
          </a:xfrm>
          <a:prstGeom prst="rect">
            <a:avLst/>
          </a:prstGeom>
          <a:noFill/>
        </p:spPr>
        <p:txBody>
          <a:bodyPr wrap="square" rtlCol="0">
            <a:spAutoFit/>
          </a:bodyPr>
          <a:p>
            <a:r>
              <a:rPr lang="en-US" altLang="zh-CN">
                <a:sym typeface="+mn-ea"/>
              </a:rPr>
              <a:t>    </a:t>
            </a:r>
            <a:r>
              <a:rPr lang="en-US" altLang="zh-CN" sz="1600">
                <a:sym typeface="+mn-ea"/>
              </a:rPr>
              <a:t>FFmpeg</a:t>
            </a:r>
            <a:r>
              <a:rPr lang="zh-CN" altLang="en-US" sz="1600">
                <a:sym typeface="+mn-ea"/>
              </a:rPr>
              <a:t>主要模块有音视频封装和解封</a:t>
            </a:r>
            <a:r>
              <a:rPr lang="zh-CN" altLang="en-US" sz="1600"/>
              <a:t>AVFormat、音视频的编解码模块AVCodec、</a:t>
            </a:r>
            <a:r>
              <a:rPr lang="zh-CN" altLang="en-US" sz="1600">
                <a:sym typeface="+mn-ea"/>
              </a:rPr>
              <a:t>音视频及字幕</a:t>
            </a:r>
            <a:r>
              <a:rPr lang="zh-CN" altLang="en-US" sz="1600"/>
              <a:t>滤镜处理模块AVFilter、视频图像转换计算模块swscale。</a:t>
            </a:r>
            <a:endParaRPr lang="zh-CN" altLang="en-US" sz="1600"/>
          </a:p>
          <a:p>
            <a:endParaRPr lang="zh-CN" altLang="en-US" sz="1600"/>
          </a:p>
          <a:p>
            <a:r>
              <a:rPr lang="zh-CN" altLang="en-US" sz="1600"/>
              <a:t>    核心库上层是根据核心库依赖构建出来的简单易用的工具包，帮助二次开发者实现了基础的功能。其中ffmpeg一个强大的媒体文件转换工具命令行工具；ffprobe是用来探测音视频文件的各种基本信息；ffplay是一个播放媒体文件的工具，支持多种不同格式的音视频文件的解码播放；</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endParaRPr sz="2000" dirty="0">
              <a:cs typeface="+mn-ea"/>
              <a:sym typeface="+mn-lt"/>
            </a:endParaRPr>
          </a:p>
          <a:p>
            <a:pPr>
              <a:lnSpc>
                <a:spcPct val="130000"/>
              </a:lnSpc>
            </a:pPr>
            <a:endParaRPr sz="2000" dirty="0">
              <a:cs typeface="+mn-ea"/>
              <a:sym typeface="+mn-lt"/>
            </a:endParaRPr>
          </a:p>
        </p:txBody>
      </p:sp>
      <p:pic>
        <p:nvPicPr>
          <p:cNvPr id="8" name="图片 7"/>
          <p:cNvPicPr>
            <a:picLocks noChangeAspect="1"/>
          </p:cNvPicPr>
          <p:nvPr/>
        </p:nvPicPr>
        <p:blipFill>
          <a:blip r:embed="rId1"/>
          <a:stretch>
            <a:fillRect/>
          </a:stretch>
        </p:blipFill>
        <p:spPr>
          <a:xfrm>
            <a:off x="3155315" y="1327150"/>
            <a:ext cx="5448300" cy="3944620"/>
          </a:xfrm>
          <a:prstGeom prst="rect">
            <a:avLst/>
          </a:prstGeom>
        </p:spPr>
      </p:pic>
      <p:sp>
        <p:nvSpPr>
          <p:cNvPr id="10" name="文本框 9"/>
          <p:cNvSpPr txBox="1"/>
          <p:nvPr/>
        </p:nvSpPr>
        <p:spPr>
          <a:xfrm>
            <a:off x="3350260" y="5349875"/>
            <a:ext cx="1701165" cy="460375"/>
          </a:xfrm>
          <a:prstGeom prst="rect">
            <a:avLst/>
          </a:prstGeom>
          <a:noFill/>
        </p:spPr>
        <p:txBody>
          <a:bodyPr wrap="square" rtlCol="0">
            <a:spAutoFit/>
          </a:bodyPr>
          <a:p>
            <a:r>
              <a:rPr sz="1200" dirty="0">
                <a:cs typeface="+mn-ea"/>
                <a:sym typeface="+mn-lt"/>
              </a:rPr>
              <a:t>不跨平台、复杂度高、迭代周期长</a:t>
            </a:r>
            <a:endParaRPr lang="zh-CN" altLang="en-US" sz="1200" dirty="0">
              <a:cs typeface="+mn-ea"/>
              <a:sym typeface="+mn-lt"/>
            </a:endParaRPr>
          </a:p>
        </p:txBody>
      </p:sp>
      <p:sp>
        <p:nvSpPr>
          <p:cNvPr id="11" name="文本框 10"/>
          <p:cNvSpPr txBox="1"/>
          <p:nvPr/>
        </p:nvSpPr>
        <p:spPr>
          <a:xfrm>
            <a:off x="5393690" y="5271770"/>
            <a:ext cx="1700530" cy="645160"/>
          </a:xfrm>
          <a:prstGeom prst="rect">
            <a:avLst/>
          </a:prstGeom>
          <a:noFill/>
        </p:spPr>
        <p:txBody>
          <a:bodyPr wrap="square" rtlCol="0">
            <a:spAutoFit/>
          </a:bodyPr>
          <a:p>
            <a:r>
              <a:rPr sz="1200" dirty="0">
                <a:cs typeface="+mn-ea"/>
                <a:sym typeface="+mn-lt"/>
              </a:rPr>
              <a:t>性能上不如</a:t>
            </a:r>
            <a:r>
              <a:rPr lang="zh-CN" sz="1200" dirty="0">
                <a:cs typeface="+mn-ea"/>
                <a:sym typeface="+mn-lt"/>
              </a:rPr>
              <a:t>原生开发</a:t>
            </a:r>
            <a:r>
              <a:rPr sz="1200" dirty="0">
                <a:cs typeface="+mn-ea"/>
                <a:sym typeface="+mn-lt"/>
              </a:rPr>
              <a:t>开发周期</a:t>
            </a:r>
            <a:r>
              <a:rPr lang="zh-CN" sz="1200" dirty="0">
                <a:cs typeface="+mn-ea"/>
                <a:sym typeface="+mn-lt"/>
              </a:rPr>
              <a:t>、生态</a:t>
            </a:r>
            <a:r>
              <a:rPr sz="1200" dirty="0">
                <a:cs typeface="+mn-ea"/>
                <a:sym typeface="+mn-lt"/>
              </a:rPr>
              <a:t>又不如Web</a:t>
            </a:r>
            <a:r>
              <a:rPr lang="zh-CN" sz="1200" dirty="0">
                <a:cs typeface="+mn-ea"/>
                <a:sym typeface="+mn-lt"/>
              </a:rPr>
              <a:t>技术</a:t>
            </a:r>
            <a:endParaRPr lang="zh-CN" altLang="en-US" sz="1200"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2.xml><?xml version="1.0" encoding="utf-8"?>
<p:tagLst xmlns:p="http://schemas.openxmlformats.org/presentationml/2006/main">
  <p:tag name="KSO_WM_UNIT_TABLE_BEAUTIFY" val="smartTable{20d4549f-37a0-44b4-8a28-3d3f68e73fa5}"/>
  <p:tag name="TABLE_ENDDRAG_ORIGIN_RECT" val="433*88"/>
  <p:tag name="TABLE_ENDDRAG_RECT" val="235*356*483*100"/>
</p:tagLst>
</file>

<file path=ppt/tags/tag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6285</Words>
  <Application>WPS 文字</Application>
  <PresentationFormat>宽屏</PresentationFormat>
  <Paragraphs>389</Paragraphs>
  <Slides>32</Slides>
  <Notes>26</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32</vt:i4>
      </vt:variant>
    </vt:vector>
  </HeadingPairs>
  <TitlesOfParts>
    <vt:vector size="60" baseType="lpstr">
      <vt:lpstr>Arial</vt:lpstr>
      <vt:lpstr>方正书宋_GBK</vt:lpstr>
      <vt:lpstr>Wingdings</vt:lpstr>
      <vt:lpstr>微软雅黑</vt:lpstr>
      <vt:lpstr>汉仪旗黑</vt:lpstr>
      <vt:lpstr>Segoe UI</vt:lpstr>
      <vt:lpstr>苹方-简</vt:lpstr>
      <vt:lpstr>Arial</vt:lpstr>
      <vt:lpstr>微软雅黑</vt:lpstr>
      <vt:lpstr>Calibri</vt:lpstr>
      <vt:lpstr>Helvetica Neue</vt:lpstr>
      <vt:lpstr>思源黑体 CN Regular</vt:lpstr>
      <vt:lpstr>Thonburi</vt:lpstr>
      <vt:lpstr>Helvetica</vt:lpstr>
      <vt:lpstr>宋体</vt:lpstr>
      <vt:lpstr>汉仪书宋二KW</vt:lpstr>
      <vt:lpstr>Montserrat</vt:lpstr>
      <vt:lpstr>仿宋</vt:lpstr>
      <vt:lpstr>方正仿宋_GBK</vt:lpstr>
      <vt:lpstr>宋体-简</vt:lpstr>
      <vt:lpstr>Times New Roman</vt:lpstr>
      <vt:lpstr>Microsoft YaHei</vt:lpstr>
      <vt:lpstr>Arial Unicode MS</vt:lpstr>
      <vt:lpstr>等线</vt:lpstr>
      <vt:lpstr>汉仪中等线KW</vt:lpstr>
      <vt:lpstr>Century Gothic</vt:lpstr>
      <vt:lpstr>Office 主题​​</vt:lpstr>
      <vt:lpstr>1_OfficePLUS</vt:lpstr>
      <vt:lpstr>PowerPoint 演示文稿</vt:lpstr>
      <vt:lpstr>PowerPoint 演示文稿</vt:lpstr>
      <vt:lpstr>PowerPoint 演示文稿</vt:lpstr>
      <vt:lpstr>开题依据与背景</vt:lpstr>
      <vt:lpstr>PowerPoint 演示文稿</vt:lpstr>
      <vt:lpstr>国内外研究现状 FFmpeg</vt:lpstr>
      <vt:lpstr>国内外研究现状 FFmpeg</vt:lpstr>
      <vt:lpstr>国内外研究现状 桌面应用开发技术</vt:lpstr>
      <vt:lpstr>国内外研究现状 桌面应用开发技术</vt:lpstr>
      <vt:lpstr>国内外研究现状 Web桌面应用开发</vt:lpstr>
      <vt:lpstr>PowerPoint 演示文稿</vt:lpstr>
      <vt:lpstr>研究目标</vt:lpstr>
      <vt:lpstr>研究内容</vt:lpstr>
      <vt:lpstr>研究内容 </vt:lpstr>
      <vt:lpstr>技术研究 FFmpeg</vt:lpstr>
      <vt:lpstr>技术研究 WebAssembly(wasm)</vt:lpstr>
      <vt:lpstr>技术研究 WebAssembly</vt:lpstr>
      <vt:lpstr>技术研究 Electron</vt:lpstr>
      <vt:lpstr>PowerPoint 演示文稿</vt:lpstr>
      <vt:lpstr>实施方案 搭建编译环境</vt:lpstr>
      <vt:lpstr>实施方案 Wasm编码的可行性</vt:lpstr>
      <vt:lpstr>实施方案 Wasm编码的可行性</vt:lpstr>
      <vt:lpstr>实施方案 编译FFmpeg</vt:lpstr>
      <vt:lpstr>实施方案 WebWorker加载</vt:lpstr>
      <vt:lpstr>实施方案 系统整体设计</vt:lpstr>
      <vt:lpstr>实施方案 FFmpeg转换模块</vt:lpstr>
      <vt:lpstr>实施方案 FFmpeg转换模块</vt:lpstr>
      <vt:lpstr>实施方案 可行性分析</vt:lpstr>
      <vt:lpstr>PowerPoint 演示文稿</vt:lpstr>
      <vt:lpstr>计划进度</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3380</cp:revision>
  <dcterms:created xsi:type="dcterms:W3CDTF">2022-04-06T09:09:55Z</dcterms:created>
  <dcterms:modified xsi:type="dcterms:W3CDTF">2022-04-06T09:09:55Z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