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9" r:id="rId3"/>
  </p:sldMasterIdLst>
  <p:notesMasterIdLst>
    <p:notesMasterId r:id="rId5"/>
  </p:notesMasterIdLst>
  <p:handoutMasterIdLst>
    <p:handoutMasterId r:id="rId40"/>
  </p:handoutMasterIdLst>
  <p:sldIdLst>
    <p:sldId id="523" r:id="rId4"/>
    <p:sldId id="480" r:id="rId6"/>
    <p:sldId id="323" r:id="rId7"/>
    <p:sldId id="783" r:id="rId8"/>
    <p:sldId id="491" r:id="rId9"/>
    <p:sldId id="784" r:id="rId10"/>
    <p:sldId id="604" r:id="rId11"/>
    <p:sldId id="609" r:id="rId12"/>
    <p:sldId id="670" r:id="rId13"/>
    <p:sldId id="671" r:id="rId14"/>
    <p:sldId id="674" r:id="rId15"/>
    <p:sldId id="675" r:id="rId16"/>
    <p:sldId id="676" r:id="rId17"/>
    <p:sldId id="786" r:id="rId18"/>
    <p:sldId id="605" r:id="rId19"/>
    <p:sldId id="736" r:id="rId20"/>
    <p:sldId id="814" r:id="rId21"/>
    <p:sldId id="815" r:id="rId22"/>
    <p:sldId id="834" r:id="rId23"/>
    <p:sldId id="818" r:id="rId24"/>
    <p:sldId id="813" r:id="rId25"/>
    <p:sldId id="738" r:id="rId26"/>
    <p:sldId id="741" r:id="rId27"/>
    <p:sldId id="742" r:id="rId28"/>
    <p:sldId id="743" r:id="rId29"/>
    <p:sldId id="744" r:id="rId30"/>
    <p:sldId id="745" r:id="rId31"/>
    <p:sldId id="746" r:id="rId32"/>
    <p:sldId id="749" r:id="rId33"/>
    <p:sldId id="607" r:id="rId34"/>
    <p:sldId id="739" r:id="rId35"/>
    <p:sldId id="608" r:id="rId36"/>
    <p:sldId id="816" r:id="rId37"/>
    <p:sldId id="740" r:id="rId38"/>
    <p:sldId id="787" r:id="rId39"/>
  </p:sldIdLst>
  <p:sldSz cx="12192000" cy="6858000"/>
  <p:notesSz cx="6858000" cy="9144000"/>
  <p:custDataLst>
    <p:tags r:id="rId4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叶 丁" initials="叶"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AB908"/>
    <a:srgbClr val="817222"/>
    <a:srgbClr val="515223"/>
    <a:srgbClr val="4B7D2B"/>
    <a:srgbClr val="FECD54"/>
    <a:srgbClr val="9A8B3D"/>
    <a:srgbClr val="141213"/>
    <a:srgbClr val="D3D1D2"/>
    <a:srgbClr val="565656"/>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59" autoAdjust="0"/>
    <p:restoredTop sz="85165" autoAdjust="0"/>
  </p:normalViewPr>
  <p:slideViewPr>
    <p:cSldViewPr snapToGrid="0" showGuides="1">
      <p:cViewPr varScale="1">
        <p:scale>
          <a:sx n="92" d="100"/>
          <a:sy n="92" d="100"/>
        </p:scale>
        <p:origin x="856" y="192"/>
      </p:cViewPr>
      <p:guideLst>
        <p:guide orient="horz" pos="2288"/>
        <p:guide pos="3840"/>
        <p:guide pos="1080"/>
        <p:guide pos="6695"/>
        <p:guide orient="horz" pos="648"/>
        <p:guide orient="horz" pos="709"/>
        <p:guide orient="horz" pos="3958"/>
        <p:guide orient="horz" pos="3804"/>
      </p:guideLst>
    </p:cSldViewPr>
  </p:slideViewPr>
  <p:outlineViewPr>
    <p:cViewPr>
      <p:scale>
        <a:sx n="33" d="100"/>
        <a:sy n="33" d="100"/>
      </p:scale>
      <p:origin x="0" y="0"/>
    </p:cViewPr>
  </p:outlineViewPr>
  <p:notesTextViewPr>
    <p:cViewPr>
      <p:scale>
        <a:sx n="1" d="1"/>
        <a:sy n="1" d="1"/>
      </p:scale>
      <p:origin x="0" y="0"/>
    </p:cViewPr>
  </p:notesTextViewPr>
  <p:sorterViewPr>
    <p:cViewPr>
      <p:scale>
        <a:sx n="122" d="100"/>
        <a:sy n="122" d="100"/>
      </p:scale>
      <p:origin x="0" y="-1392"/>
    </p:cViewPr>
  </p:sorterViewPr>
  <p:notesViewPr>
    <p:cSldViewPr snapToGrid="0">
      <p:cViewPr varScale="1">
        <p:scale>
          <a:sx n="84" d="100"/>
          <a:sy n="84" d="100"/>
        </p:scale>
        <p:origin x="3960" y="192"/>
      </p:cViewPr>
      <p:guideLst/>
    </p:cSldViewPr>
  </p:notesViewPr>
  <p:gridSpacing cx="46800" cy="468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5" Type="http://schemas.openxmlformats.org/officeDocument/2006/relationships/tags" Target="tags/tag3.xml"/><Relationship Id="rId44" Type="http://schemas.openxmlformats.org/officeDocument/2006/relationships/commentAuthors" Target="commentAuthors.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handoutMaster" Target="handoutMasters/handoutMaster1.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01325C-51CE-41A1-8630-1A52C13085BB}"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7E3C29-C726-4695-AB77-50247DBF3DA6}"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3B8505-E7BC-4327-812D-12C5E82484F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71B729-817F-448C-AF52-5327A956947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7" Type="http://schemas.openxmlformats.org/officeDocument/2006/relationships/hyperlink" Target="https://zhuanlan.zhihu.com/p/335298500" TargetMode="External"/><Relationship Id="rId6" Type="http://schemas.openxmlformats.org/officeDocument/2006/relationships/hyperlink" Target="https://weibo.com/p/1005052284144087/photos?type=photo" TargetMode="External"/><Relationship Id="rId5" Type="http://schemas.openxmlformats.org/officeDocument/2006/relationships/hyperlink" Target="https://www.seu.edu.cn/bsxtwxw/main.htm" TargetMode="External"/><Relationship Id="rId4" Type="http://schemas.openxmlformats.org/officeDocument/2006/relationships/hyperlink" Target="https://mp.weixin.qq.com/mp/profile_ext?action=home&amp;__biz=MzA4MzM3Mzc3Ng==&amp;scene=124#wechat_redirect" TargetMode="External"/><Relationship Id="rId3" Type="http://schemas.openxmlformats.org/officeDocument/2006/relationships/hyperlink" Target="http://www.officeplus.cn/p/51/102751.shtml" TargetMode="External"/><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lnSpc>
                <a:spcPct val="150000"/>
              </a:lnSpc>
              <a:buFont typeface="Arial" panose="020B0604020202090204" pitchFamily="34" charset="0"/>
              <a:buChar char="•"/>
            </a:pPr>
            <a:r>
              <a:rPr lang="zh-CN" altLang="en-US" dirty="0">
                <a:cs typeface="+mn-ea"/>
                <a:sym typeface="+mn-lt"/>
              </a:rPr>
              <a:t>本模板基于“</a:t>
            </a:r>
            <a:r>
              <a:rPr lang="zh-CN" altLang="en-US" dirty="0">
                <a:hlinkClick r:id="rId3"/>
              </a:rPr>
              <a:t>中国科学院大学</a:t>
            </a:r>
            <a:r>
              <a:rPr lang="en-US" altLang="zh-CN" dirty="0">
                <a:hlinkClick r:id="rId3"/>
              </a:rPr>
              <a:t>-</a:t>
            </a:r>
            <a:r>
              <a:rPr lang="zh-CN" altLang="en-US" dirty="0">
                <a:hlinkClick r:id="rId3"/>
              </a:rPr>
              <a:t>路人丁</a:t>
            </a:r>
            <a:r>
              <a:rPr lang="en-US" altLang="zh-CN" dirty="0">
                <a:hlinkClick r:id="rId3"/>
              </a:rPr>
              <a:t>-PPT</a:t>
            </a:r>
            <a:r>
              <a:rPr lang="zh-CN" altLang="en-US" dirty="0">
                <a:hlinkClick r:id="rId3"/>
              </a:rPr>
              <a:t>模板</a:t>
            </a:r>
            <a:r>
              <a:rPr lang="zh-CN" altLang="en-US" dirty="0"/>
              <a:t>”魔改而成，著作权归该作者所有。</a:t>
            </a:r>
            <a:endParaRPr lang="en-US" altLang="zh-CN" dirty="0"/>
          </a:p>
          <a:p>
            <a:pPr marL="285750" indent="-285750">
              <a:lnSpc>
                <a:spcPct val="150000"/>
              </a:lnSpc>
              <a:buFont typeface="Arial" panose="020B0604020202090204" pitchFamily="34" charset="0"/>
              <a:buChar char="•"/>
            </a:pPr>
            <a:r>
              <a:rPr lang="zh-CN" altLang="en-US" dirty="0"/>
              <a:t>本模板中使用的东南大学校徽、校标文字组合、校训文字等素材来自于微信公众号“</a:t>
            </a:r>
            <a:r>
              <a:rPr lang="zh-CN" altLang="en-US" dirty="0">
                <a:hlinkClick r:id="rId4"/>
              </a:rPr>
              <a:t>金木屋</a:t>
            </a:r>
            <a:r>
              <a:rPr lang="zh-CN" altLang="en-US" dirty="0"/>
              <a:t>”。</a:t>
            </a:r>
            <a:endParaRPr lang="en-US" altLang="zh-CN" dirty="0"/>
          </a:p>
          <a:p>
            <a:pPr marL="285750" indent="-285750">
              <a:lnSpc>
                <a:spcPct val="150000"/>
              </a:lnSpc>
              <a:buFont typeface="Arial" panose="020B0604020202090204" pitchFamily="34" charset="0"/>
              <a:buChar char="•"/>
            </a:pPr>
            <a:r>
              <a:rPr lang="zh-CN" altLang="en-US" dirty="0"/>
              <a:t>本模板的视觉设计参考了“</a:t>
            </a:r>
            <a:r>
              <a:rPr lang="zh-CN" altLang="en-US" dirty="0">
                <a:hlinkClick r:id="rId5"/>
              </a:rPr>
              <a:t>东南大学视觉识别系统</a:t>
            </a:r>
            <a:r>
              <a:rPr lang="zh-CN" altLang="en-US" dirty="0"/>
              <a:t>”。</a:t>
            </a:r>
            <a:endParaRPr lang="en-US" altLang="zh-CN" dirty="0"/>
          </a:p>
          <a:p>
            <a:pPr marL="285750" indent="-285750">
              <a:lnSpc>
                <a:spcPct val="150000"/>
              </a:lnSpc>
              <a:buFont typeface="Arial" panose="020B0604020202090204" pitchFamily="34" charset="0"/>
              <a:buChar char="•"/>
            </a:pPr>
            <a:r>
              <a:rPr lang="zh-CN" altLang="en-US" dirty="0"/>
              <a:t>人物介绍页头像素材来自 </a:t>
            </a:r>
            <a:r>
              <a:rPr lang="zh-CN" altLang="en-US" dirty="0">
                <a:hlinkClick r:id="rId6"/>
              </a:rPr>
              <a:t>小肥柴</a:t>
            </a:r>
            <a:r>
              <a:rPr lang="zh-CN" altLang="en-US" dirty="0"/>
              <a:t>。</a:t>
            </a:r>
            <a:endParaRPr lang="en-US" altLang="zh-CN" dirty="0"/>
          </a:p>
          <a:p>
            <a:pPr marL="285750" indent="-285750">
              <a:lnSpc>
                <a:spcPct val="150000"/>
              </a:lnSpc>
              <a:buFont typeface="Arial" panose="020B0604020202090204" pitchFamily="34" charset="0"/>
              <a:buChar char="•"/>
            </a:pPr>
            <a:endParaRPr lang="en-US" altLang="zh-CN" sz="800" dirty="0"/>
          </a:p>
          <a:p>
            <a:pPr marL="285750" indent="-285750">
              <a:lnSpc>
                <a:spcPct val="150000"/>
              </a:lnSpc>
              <a:buFont typeface="Arial" panose="020B0604020202090204" pitchFamily="34" charset="0"/>
              <a:buChar char="•"/>
            </a:pPr>
            <a:r>
              <a:rPr lang="zh-CN" altLang="en-US" dirty="0"/>
              <a:t>本模板力求简洁，布局合理，主次分明。以学术风为设计理念，适用于学术报告与论文答辩等相关应用场景。模板未使用任何动画效果。</a:t>
            </a:r>
            <a:endParaRPr lang="en-US" altLang="zh-CN" dirty="0"/>
          </a:p>
          <a:p>
            <a:pPr marL="285750" indent="-285750">
              <a:lnSpc>
                <a:spcPct val="150000"/>
              </a:lnSpc>
              <a:buFont typeface="Arial" panose="020B0604020202090204" pitchFamily="34" charset="0"/>
              <a:buChar char="•"/>
            </a:pPr>
            <a:r>
              <a:rPr lang="zh-CN" altLang="en-US" dirty="0"/>
              <a:t>您仅可以以个人非商业用途使用本</a:t>
            </a:r>
            <a:r>
              <a:rPr lang="en-US" altLang="zh-CN" dirty="0"/>
              <a:t>PPT</a:t>
            </a:r>
            <a:r>
              <a:rPr lang="zh-CN" altLang="en-US" dirty="0"/>
              <a:t>模板，不可将信息内容的全部或部分用以出售，或以出租、出借、转让、分销、发布等其他任何方式供其他人使用。</a:t>
            </a:r>
            <a:endParaRPr lang="en-US" altLang="zh-CN" dirty="0"/>
          </a:p>
          <a:p>
            <a:pPr marL="285750" indent="-285750">
              <a:lnSpc>
                <a:spcPct val="150000"/>
              </a:lnSpc>
              <a:buFont typeface="Arial" panose="020B0604020202090204" pitchFamily="34" charset="0"/>
              <a:buChar char="•"/>
            </a:pPr>
            <a:endParaRPr lang="en-US" altLang="zh-CN" sz="800" dirty="0"/>
          </a:p>
          <a:p>
            <a:pPr marL="285750" indent="-285750">
              <a:lnSpc>
                <a:spcPct val="150000"/>
              </a:lnSpc>
              <a:buFont typeface="Arial" panose="020B0604020202090204" pitchFamily="34" charset="0"/>
              <a:buChar char="•"/>
            </a:pPr>
            <a:r>
              <a:rPr lang="zh-CN" altLang="en-US" dirty="0"/>
              <a:t>欢迎 </a:t>
            </a:r>
            <a:r>
              <a:rPr lang="zh-CN" altLang="en-US" dirty="0">
                <a:hlinkClick r:id="rId7"/>
              </a:rPr>
              <a:t>持续关注东南大学止于至善学术风</a:t>
            </a:r>
            <a:r>
              <a:rPr lang="en-US" altLang="zh-CN" dirty="0">
                <a:hlinkClick r:id="rId7"/>
              </a:rPr>
              <a:t> PPT </a:t>
            </a:r>
            <a:r>
              <a:rPr lang="zh-CN" altLang="en-US" dirty="0">
                <a:hlinkClick r:id="rId7"/>
              </a:rPr>
              <a:t>模板</a:t>
            </a:r>
            <a:r>
              <a:rPr lang="zh-CN" altLang="en-US" dirty="0"/>
              <a:t> （</a:t>
            </a:r>
            <a:r>
              <a:rPr lang="en-US" altLang="zh-CN" sz="1200" b="0" i="0" kern="1200" dirty="0">
                <a:solidFill>
                  <a:schemeClr val="tx1"/>
                </a:solidFill>
                <a:effectLst/>
                <a:latin typeface="+mn-lt"/>
                <a:ea typeface="+mn-ea"/>
                <a:cs typeface="+mn-cs"/>
              </a:rPr>
              <a:t>https://</a:t>
            </a:r>
            <a:r>
              <a:rPr lang="en-US" altLang="zh-CN" sz="1200" b="0" i="0" kern="1200" dirty="0" err="1">
                <a:solidFill>
                  <a:schemeClr val="tx1"/>
                </a:solidFill>
                <a:effectLst/>
                <a:latin typeface="+mn-lt"/>
                <a:ea typeface="+mn-ea"/>
                <a:cs typeface="+mn-cs"/>
              </a:rPr>
              <a:t>zhuanlan.zhihu.com</a:t>
            </a:r>
            <a:r>
              <a:rPr lang="en-US" altLang="zh-CN" sz="1200" b="0" i="0" kern="1200" dirty="0">
                <a:solidFill>
                  <a:schemeClr val="tx1"/>
                </a:solidFill>
                <a:effectLst/>
                <a:latin typeface="+mn-lt"/>
                <a:ea typeface="+mn-ea"/>
                <a:cs typeface="+mn-cs"/>
              </a:rPr>
              <a:t>/p/335298500</a:t>
            </a:r>
            <a:r>
              <a:rPr lang="zh-CN" altLang="en-US" dirty="0"/>
              <a:t>）后续的功能优化及多语言更新版本。</a:t>
            </a:r>
            <a:endParaRPr lang="en-US" altLang="zh-CN" dirty="0"/>
          </a:p>
          <a:p>
            <a:pPr marL="285750" indent="-285750">
              <a:lnSpc>
                <a:spcPct val="150000"/>
              </a:lnSpc>
              <a:buFont typeface="Arial" panose="020B0604020202090204" pitchFamily="34" charset="0"/>
              <a:buChar char="•"/>
            </a:pPr>
            <a:r>
              <a:rPr lang="zh-CN" altLang="en-US" dirty="0"/>
              <a:t>最后，祝汇报顺利，马到成功！</a:t>
            </a:r>
            <a:endParaRPr lang="en-US" altLang="zh-CN" dirty="0"/>
          </a:p>
          <a:p>
            <a:pPr marL="285750" indent="-285750">
              <a:lnSpc>
                <a:spcPct val="150000"/>
              </a:lnSpc>
              <a:buFont typeface="Arial" panose="020B0604020202090204" pitchFamily="34" charset="0"/>
              <a:buChar char="•"/>
            </a:pPr>
            <a:endParaRPr lang="en-US" altLang="zh-CN" dirty="0"/>
          </a:p>
          <a:p>
            <a:pPr marL="285750" marR="0" lvl="0" indent="-285750" algn="l" defTabSz="914400" rtl="0" eaLnBrk="1" fontAlgn="auto" latinLnBrk="0" hangingPunct="1">
              <a:lnSpc>
                <a:spcPct val="150000"/>
              </a:lnSpc>
              <a:spcBef>
                <a:spcPts val="0"/>
              </a:spcBef>
              <a:spcAft>
                <a:spcPts val="0"/>
              </a:spcAft>
              <a:buClrTx/>
              <a:buSzTx/>
              <a:buFont typeface="Arial" panose="020B0604020202090204" pitchFamily="34" charset="0"/>
              <a:buChar char="•"/>
              <a:defRPr/>
            </a:pPr>
            <a:r>
              <a:rPr kumimoji="1" lang="en-US" altLang="zh-CN" dirty="0">
                <a:latin typeface="+mn-ea"/>
                <a:cs typeface="Arial" panose="020B0604020202090204" pitchFamily="34" charset="0"/>
              </a:rPr>
              <a:t>Version:</a:t>
            </a:r>
            <a:r>
              <a:rPr kumimoji="1" lang="zh-CN" altLang="en-US" dirty="0">
                <a:latin typeface="+mn-ea"/>
                <a:cs typeface="Arial" panose="020B0604020202090204" pitchFamily="34" charset="0"/>
              </a:rPr>
              <a:t> </a:t>
            </a:r>
            <a:r>
              <a:rPr kumimoji="1" lang="en-US" altLang="zh-CN" dirty="0">
                <a:latin typeface="+mn-ea"/>
                <a:cs typeface="Arial" panose="020B0604020202090204" pitchFamily="34" charset="0"/>
              </a:rPr>
              <a:t>(2021) v1.5-cn.</a:t>
            </a:r>
            <a:endParaRPr kumimoji="1" lang="zh-CN" altLang="en-US" dirty="0">
              <a:latin typeface="+mn-ea"/>
              <a:cs typeface="Arial" panose="020B0604020202090204" pitchFamily="34" charset="0"/>
            </a:endParaRPr>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幻灯片1">
    <p:bg>
      <p:bgPr>
        <a:solidFill>
          <a:schemeClr val="bg1"/>
        </a:solidFill>
        <a:effectLst/>
      </p:bgPr>
    </p:bg>
    <p:spTree>
      <p:nvGrpSpPr>
        <p:cNvPr id="1" name=""/>
        <p:cNvGrpSpPr/>
        <p:nvPr/>
      </p:nvGrpSpPr>
      <p:grpSpPr>
        <a:xfrm>
          <a:off x="0" y="0"/>
          <a:ext cx="0" cy="0"/>
          <a:chOff x="0" y="0"/>
          <a:chExt cx="0" cy="0"/>
        </a:xfrm>
      </p:grpSpPr>
      <p:sp>
        <p:nvSpPr>
          <p:cNvPr id="47" name="箭头: 五边形 46"/>
          <p:cNvSpPr/>
          <p:nvPr userDrawn="1"/>
        </p:nvSpPr>
        <p:spPr>
          <a:xfrm rot="5400000">
            <a:off x="-1070579" y="2025798"/>
            <a:ext cx="6858002" cy="2806406"/>
          </a:xfrm>
          <a:prstGeom prst="homePlate">
            <a:avLst>
              <a:gd name="adj" fmla="val 322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solidFill>
            </a:endParaRPr>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93142" y="2263721"/>
            <a:ext cx="2330560" cy="233056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转场-长标题">
    <p:spTree>
      <p:nvGrpSpPr>
        <p:cNvPr id="1" name=""/>
        <p:cNvGrpSpPr/>
        <p:nvPr/>
      </p:nvGrpSpPr>
      <p:grpSpPr>
        <a:xfrm>
          <a:off x="0" y="0"/>
          <a:ext cx="0" cy="0"/>
          <a:chOff x="0" y="0"/>
          <a:chExt cx="0" cy="0"/>
        </a:xfrm>
      </p:grpSpPr>
      <p:sp>
        <p:nvSpPr>
          <p:cNvPr id="7" name="箭头: 五边形 6"/>
          <p:cNvSpPr/>
          <p:nvPr userDrawn="1"/>
        </p:nvSpPr>
        <p:spPr>
          <a:xfrm rot="19659736">
            <a:off x="-59387" y="6355211"/>
            <a:ext cx="1593667" cy="240022"/>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箭头: 五边形 24"/>
          <p:cNvSpPr/>
          <p:nvPr userDrawn="1"/>
        </p:nvSpPr>
        <p:spPr>
          <a:xfrm rot="19659736">
            <a:off x="501875" y="5626509"/>
            <a:ext cx="1198809" cy="202681"/>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五边形 25"/>
          <p:cNvSpPr/>
          <p:nvPr userDrawn="1"/>
        </p:nvSpPr>
        <p:spPr>
          <a:xfrm rot="19659736">
            <a:off x="11343042" y="442070"/>
            <a:ext cx="869215" cy="124045"/>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五边形 26"/>
          <p:cNvSpPr/>
          <p:nvPr userDrawn="1"/>
        </p:nvSpPr>
        <p:spPr>
          <a:xfrm rot="19659736">
            <a:off x="10829985" y="427917"/>
            <a:ext cx="542830" cy="99029"/>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12" name="任意多边形: 形状 11"/>
          <p:cNvSpPr/>
          <p:nvPr/>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fld>
            <a:endParaRPr lang="zh-CN" altLang="en-US" dirty="0"/>
          </a:p>
        </p:txBody>
      </p:sp>
      <p:pic>
        <p:nvPicPr>
          <p:cNvPr id="6" name="图片 5"/>
          <p:cNvPicPr>
            <a:picLocks noChangeAspect="1"/>
          </p:cNvPicPr>
          <p:nvPr userDrawn="1"/>
        </p:nvPicPr>
        <p:blipFill>
          <a:blip r:embed="rId2"/>
          <a:stretch>
            <a:fillRect/>
          </a:stretch>
        </p:blipFill>
        <p:spPr>
          <a:xfrm>
            <a:off x="744128" y="6420492"/>
            <a:ext cx="958362" cy="236837"/>
          </a:xfrm>
          <a:prstGeom prst="rect">
            <a:avLst/>
          </a:prstGeom>
        </p:spPr>
      </p:pic>
      <p:pic>
        <p:nvPicPr>
          <p:cNvPr id="11" name="图片 10"/>
          <p:cNvPicPr>
            <a:picLocks noChangeAspect="1"/>
          </p:cNvPicPr>
          <p:nvPr userDrawn="1"/>
        </p:nvPicPr>
        <p:blipFill>
          <a:blip r:embed="rId3"/>
          <a:stretch>
            <a:fillRect/>
          </a:stretch>
        </p:blipFill>
        <p:spPr>
          <a:xfrm>
            <a:off x="9966201" y="381027"/>
            <a:ext cx="1552699" cy="494974"/>
          </a:xfrm>
          <a:prstGeom prst="rect">
            <a:avLst/>
          </a:prstGeom>
        </p:spPr>
      </p:pic>
      <p:sp>
        <p:nvSpPr>
          <p:cNvPr id="8" name="标题 1"/>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横向图片">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fld>
            <a:endParaRPr lang="zh-CN" altLang="en-US" dirty="0"/>
          </a:p>
        </p:txBody>
      </p:sp>
      <p:sp>
        <p:nvSpPr>
          <p:cNvPr id="91" name="图片占位符 90"/>
          <p:cNvSpPr>
            <a:spLocks noGrp="1" noChangeAspect="1"/>
          </p:cNvSpPr>
          <p:nvPr>
            <p:ph type="pic" sz="quarter" idx="13"/>
          </p:nvPr>
        </p:nvSpPr>
        <p:spPr>
          <a:xfrm>
            <a:off x="862171" y="1825888"/>
            <a:ext cx="4826535" cy="2736000"/>
          </a:xfrm>
          <a:custGeom>
            <a:avLst/>
            <a:gdLst>
              <a:gd name="connsiteX0" fmla="*/ 0 w 4241800"/>
              <a:gd name="connsiteY0" fmla="*/ 0 h 2404533"/>
              <a:gd name="connsiteX1" fmla="*/ 4241800 w 4241800"/>
              <a:gd name="connsiteY1" fmla="*/ 0 h 2404533"/>
              <a:gd name="connsiteX2" fmla="*/ 4241800 w 4241800"/>
              <a:gd name="connsiteY2" fmla="*/ 2404533 h 2404533"/>
              <a:gd name="connsiteX3" fmla="*/ 0 w 4241800"/>
              <a:gd name="connsiteY3" fmla="*/ 2404533 h 2404533"/>
            </a:gdLst>
            <a:ahLst/>
            <a:cxnLst>
              <a:cxn ang="0">
                <a:pos x="connsiteX0" y="connsiteY0"/>
              </a:cxn>
              <a:cxn ang="0">
                <a:pos x="connsiteX1" y="connsiteY1"/>
              </a:cxn>
              <a:cxn ang="0">
                <a:pos x="connsiteX2" y="connsiteY2"/>
              </a:cxn>
              <a:cxn ang="0">
                <a:pos x="connsiteX3" y="connsiteY3"/>
              </a:cxn>
            </a:cxnLst>
            <a:rect l="l" t="t" r="r" b="b"/>
            <a:pathLst>
              <a:path w="4241800" h="2404533">
                <a:moveTo>
                  <a:pt x="0" y="0"/>
                </a:moveTo>
                <a:lnTo>
                  <a:pt x="4241800" y="0"/>
                </a:lnTo>
                <a:lnTo>
                  <a:pt x="4241800" y="2404533"/>
                </a:lnTo>
                <a:lnTo>
                  <a:pt x="0" y="2404533"/>
                </a:lnTo>
                <a:close/>
              </a:path>
            </a:pathLst>
          </a:custGeom>
        </p:spPr>
        <p:txBody>
          <a:bodyPr wrap="square">
            <a:noAutofit/>
          </a:bodyPr>
          <a:lstStyle/>
          <a:p>
            <a:endParaRPr lang="zh-CN" altLang="en-US"/>
          </a:p>
        </p:txBody>
      </p:sp>
      <p:sp>
        <p:nvSpPr>
          <p:cNvPr id="90" name="任意多边形: 形状 89"/>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sp>
        <p:nvSpPr>
          <p:cNvPr id="92" name="标题 1"/>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endParaRPr lang="zh-CN" altLang="en-US" dirty="0"/>
          </a:p>
        </p:txBody>
      </p:sp>
      <p:pic>
        <p:nvPicPr>
          <p:cNvPr id="93" name="图片 92"/>
          <p:cNvPicPr>
            <a:picLocks noChangeAspect="1"/>
          </p:cNvPicPr>
          <p:nvPr userDrawn="1"/>
        </p:nvPicPr>
        <p:blipFill>
          <a:blip r:embed="rId2"/>
          <a:stretch>
            <a:fillRect/>
          </a:stretch>
        </p:blipFill>
        <p:spPr>
          <a:xfrm>
            <a:off x="744128" y="6420492"/>
            <a:ext cx="958362" cy="236837"/>
          </a:xfrm>
          <a:prstGeom prst="rect">
            <a:avLst/>
          </a:prstGeom>
        </p:spPr>
      </p:pic>
      <p:pic>
        <p:nvPicPr>
          <p:cNvPr id="97" name="图片 96"/>
          <p:cNvPicPr>
            <a:picLocks noChangeAspect="1"/>
          </p:cNvPicPr>
          <p:nvPr userDrawn="1"/>
        </p:nvPicPr>
        <p:blipFill>
          <a:blip r:embed="rId3"/>
          <a:stretch>
            <a:fillRect/>
          </a:stretch>
        </p:blipFill>
        <p:spPr>
          <a:xfrm>
            <a:off x="9966201" y="381027"/>
            <a:ext cx="1552699" cy="494974"/>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图片">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fld>
            <a:endParaRPr lang="zh-CN" altLang="en-US" dirty="0"/>
          </a:p>
        </p:txBody>
      </p:sp>
      <p:sp>
        <p:nvSpPr>
          <p:cNvPr id="90" name="图片占位符 6"/>
          <p:cNvSpPr>
            <a:spLocks noGrp="1" noChangeAspect="1"/>
          </p:cNvSpPr>
          <p:nvPr>
            <p:ph type="pic" sz="quarter" idx="10"/>
          </p:nvPr>
        </p:nvSpPr>
        <p:spPr>
          <a:xfrm>
            <a:off x="1692274" y="1541374"/>
            <a:ext cx="3238088" cy="4320000"/>
          </a:xfrm>
        </p:spPr>
        <p:txBody>
          <a:bodyPr/>
          <a:lstStyle/>
          <a:p>
            <a:endParaRPr lang="zh-CN" altLang="en-US" dirty="0"/>
          </a:p>
        </p:txBody>
      </p:sp>
      <p:sp>
        <p:nvSpPr>
          <p:cNvPr id="91" name="任意多边形: 形状 90"/>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sp>
        <p:nvSpPr>
          <p:cNvPr id="92" name="标题 1"/>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endParaRPr lang="zh-CN" altLang="en-US" dirty="0"/>
          </a:p>
        </p:txBody>
      </p:sp>
      <p:pic>
        <p:nvPicPr>
          <p:cNvPr id="93" name="图片 92"/>
          <p:cNvPicPr>
            <a:picLocks noChangeAspect="1"/>
          </p:cNvPicPr>
          <p:nvPr userDrawn="1"/>
        </p:nvPicPr>
        <p:blipFill>
          <a:blip r:embed="rId2"/>
          <a:stretch>
            <a:fillRect/>
          </a:stretch>
        </p:blipFill>
        <p:spPr>
          <a:xfrm>
            <a:off x="744128" y="6420492"/>
            <a:ext cx="958362" cy="236837"/>
          </a:xfrm>
          <a:prstGeom prst="rect">
            <a:avLst/>
          </a:prstGeom>
        </p:spPr>
      </p:pic>
      <p:pic>
        <p:nvPicPr>
          <p:cNvPr id="97" name="图片 96"/>
          <p:cNvPicPr>
            <a:picLocks noChangeAspect="1"/>
          </p:cNvPicPr>
          <p:nvPr userDrawn="1"/>
        </p:nvPicPr>
        <p:blipFill>
          <a:blip r:embed="rId3"/>
          <a:stretch>
            <a:fillRect/>
          </a:stretch>
        </p:blipFill>
        <p:spPr>
          <a:xfrm>
            <a:off x="9966201" y="381027"/>
            <a:ext cx="1552699" cy="494974"/>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图片-圆形">
    <p:spTree>
      <p:nvGrpSpPr>
        <p:cNvPr id="1" name=""/>
        <p:cNvGrpSpPr/>
        <p:nvPr/>
      </p:nvGrpSpPr>
      <p:grpSpPr>
        <a:xfrm>
          <a:off x="0" y="0"/>
          <a:ext cx="0" cy="0"/>
          <a:chOff x="0" y="0"/>
          <a:chExt cx="0" cy="0"/>
        </a:xfrm>
      </p:grpSpPr>
      <p:sp>
        <p:nvSpPr>
          <p:cNvPr id="93" name="任意多边形: 形状 92"/>
          <p:cNvSpPr/>
          <p:nvPr userDrawn="1"/>
        </p:nvSpPr>
        <p:spPr>
          <a:xfrm>
            <a:off x="660400" y="1531871"/>
            <a:ext cx="10858500" cy="4491875"/>
          </a:xfrm>
          <a:custGeom>
            <a:avLst/>
            <a:gdLst>
              <a:gd name="connsiteX0" fmla="*/ 2682382 w 10858500"/>
              <a:gd name="connsiteY0" fmla="*/ 0 h 4491875"/>
              <a:gd name="connsiteX1" fmla="*/ 4661514 w 10858500"/>
              <a:gd name="connsiteY1" fmla="*/ 1979131 h 4491875"/>
              <a:gd name="connsiteX2" fmla="*/ 4081840 w 10858500"/>
              <a:gd name="connsiteY2" fmla="*/ 3378588 h 4491875"/>
              <a:gd name="connsiteX3" fmla="*/ 3948253 w 10858500"/>
              <a:gd name="connsiteY3" fmla="*/ 3500000 h 4491875"/>
              <a:gd name="connsiteX4" fmla="*/ 10858500 w 10858500"/>
              <a:gd name="connsiteY4" fmla="*/ 3500000 h 4491875"/>
              <a:gd name="connsiteX5" fmla="*/ 10858500 w 10858500"/>
              <a:gd name="connsiteY5" fmla="*/ 4491875 h 4491875"/>
              <a:gd name="connsiteX6" fmla="*/ 0 w 10858500"/>
              <a:gd name="connsiteY6" fmla="*/ 4491875 h 4491875"/>
              <a:gd name="connsiteX7" fmla="*/ 0 w 10858500"/>
              <a:gd name="connsiteY7" fmla="*/ 3500000 h 4491875"/>
              <a:gd name="connsiteX8" fmla="*/ 1416512 w 10858500"/>
              <a:gd name="connsiteY8" fmla="*/ 3500000 h 4491875"/>
              <a:gd name="connsiteX9" fmla="*/ 1282925 w 10858500"/>
              <a:gd name="connsiteY9" fmla="*/ 3378588 h 4491875"/>
              <a:gd name="connsiteX10" fmla="*/ 703250 w 10858500"/>
              <a:gd name="connsiteY10" fmla="*/ 1979131 h 4491875"/>
              <a:gd name="connsiteX11" fmla="*/ 2682382 w 10858500"/>
              <a:gd name="connsiteY11" fmla="*/ 0 h 449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858500" h="4491875">
                <a:moveTo>
                  <a:pt x="2682382" y="0"/>
                </a:moveTo>
                <a:cubicBezTo>
                  <a:pt x="3775426" y="0"/>
                  <a:pt x="4661514" y="886087"/>
                  <a:pt x="4661514" y="1979131"/>
                </a:cubicBezTo>
                <a:cubicBezTo>
                  <a:pt x="4661514" y="2525653"/>
                  <a:pt x="4439992" y="3020436"/>
                  <a:pt x="4081840" y="3378588"/>
                </a:cubicBezTo>
                <a:lnTo>
                  <a:pt x="3948253" y="3500000"/>
                </a:lnTo>
                <a:lnTo>
                  <a:pt x="10858500" y="3500000"/>
                </a:lnTo>
                <a:lnTo>
                  <a:pt x="10858500" y="4491875"/>
                </a:lnTo>
                <a:lnTo>
                  <a:pt x="0" y="4491875"/>
                </a:lnTo>
                <a:lnTo>
                  <a:pt x="0" y="3500000"/>
                </a:lnTo>
                <a:lnTo>
                  <a:pt x="1416512" y="3500000"/>
                </a:lnTo>
                <a:lnTo>
                  <a:pt x="1282925" y="3378588"/>
                </a:lnTo>
                <a:cubicBezTo>
                  <a:pt x="924772" y="3020436"/>
                  <a:pt x="703250" y="2525653"/>
                  <a:pt x="703250" y="1979131"/>
                </a:cubicBezTo>
                <a:cubicBezTo>
                  <a:pt x="703250" y="886087"/>
                  <a:pt x="1589338" y="0"/>
                  <a:pt x="2682382" y="0"/>
                </a:cubicBezTo>
                <a:close/>
              </a:path>
            </a:pathLst>
          </a:custGeom>
          <a:solidFill>
            <a:schemeClr val="accent1"/>
          </a:solidFill>
          <a:ln w="19050">
            <a:noFill/>
          </a:ln>
          <a:effectLst>
            <a:outerShdw blurRad="127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fld>
            <a:endParaRPr lang="zh-CN" altLang="en-US" dirty="0"/>
          </a:p>
        </p:txBody>
      </p:sp>
      <p:sp>
        <p:nvSpPr>
          <p:cNvPr id="91" name="任意多边形: 形状 90"/>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sp>
        <p:nvSpPr>
          <p:cNvPr id="92" name="图片占位符 91"/>
          <p:cNvSpPr>
            <a:spLocks noGrp="1" noChangeAspect="1"/>
          </p:cNvSpPr>
          <p:nvPr>
            <p:ph type="pic" sz="quarter" idx="13"/>
          </p:nvPr>
        </p:nvSpPr>
        <p:spPr>
          <a:xfrm>
            <a:off x="1451524" y="1608975"/>
            <a:ext cx="3780000" cy="3780000"/>
          </a:xfrm>
          <a:custGeom>
            <a:avLst/>
            <a:gdLst>
              <a:gd name="connsiteX0" fmla="*/ 1657350 w 3314700"/>
              <a:gd name="connsiteY0" fmla="*/ 0 h 3314700"/>
              <a:gd name="connsiteX1" fmla="*/ 3314700 w 3314700"/>
              <a:gd name="connsiteY1" fmla="*/ 1657350 h 3314700"/>
              <a:gd name="connsiteX2" fmla="*/ 1657350 w 3314700"/>
              <a:gd name="connsiteY2" fmla="*/ 3314700 h 3314700"/>
              <a:gd name="connsiteX3" fmla="*/ 0 w 3314700"/>
              <a:gd name="connsiteY3" fmla="*/ 1657350 h 3314700"/>
              <a:gd name="connsiteX4" fmla="*/ 1657350 w 3314700"/>
              <a:gd name="connsiteY4" fmla="*/ 0 h 3314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700" h="3314700">
                <a:moveTo>
                  <a:pt x="1657350" y="0"/>
                </a:moveTo>
                <a:cubicBezTo>
                  <a:pt x="2572679" y="0"/>
                  <a:pt x="3314700" y="742021"/>
                  <a:pt x="3314700" y="1657350"/>
                </a:cubicBezTo>
                <a:cubicBezTo>
                  <a:pt x="3314700" y="2572679"/>
                  <a:pt x="2572679" y="3314700"/>
                  <a:pt x="1657350" y="3314700"/>
                </a:cubicBezTo>
                <a:cubicBezTo>
                  <a:pt x="742021" y="3314700"/>
                  <a:pt x="0" y="2572679"/>
                  <a:pt x="0" y="1657350"/>
                </a:cubicBezTo>
                <a:cubicBezTo>
                  <a:pt x="0" y="742021"/>
                  <a:pt x="742021" y="0"/>
                  <a:pt x="1657350" y="0"/>
                </a:cubicBezTo>
                <a:close/>
              </a:path>
            </a:pathLst>
          </a:custGeom>
        </p:spPr>
        <p:txBody>
          <a:bodyPr wrap="square" anchor="ctr" anchorCtr="0">
            <a:noAutofit/>
          </a:bodyPr>
          <a:lstStyle/>
          <a:p>
            <a:endParaRPr lang="zh-CN" altLang="en-US" dirty="0"/>
          </a:p>
        </p:txBody>
      </p:sp>
      <p:sp>
        <p:nvSpPr>
          <p:cNvPr id="90" name="标题 1"/>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endParaRPr lang="zh-CN" altLang="en-US" dirty="0"/>
          </a:p>
        </p:txBody>
      </p:sp>
      <p:pic>
        <p:nvPicPr>
          <p:cNvPr id="94" name="图片 93"/>
          <p:cNvPicPr>
            <a:picLocks noChangeAspect="1"/>
          </p:cNvPicPr>
          <p:nvPr userDrawn="1"/>
        </p:nvPicPr>
        <p:blipFill>
          <a:blip r:embed="rId2"/>
          <a:stretch>
            <a:fillRect/>
          </a:stretch>
        </p:blipFill>
        <p:spPr>
          <a:xfrm>
            <a:off x="744128" y="6420492"/>
            <a:ext cx="958362" cy="236837"/>
          </a:xfrm>
          <a:prstGeom prst="rect">
            <a:avLst/>
          </a:prstGeom>
        </p:spPr>
      </p:pic>
      <p:pic>
        <p:nvPicPr>
          <p:cNvPr id="98" name="图片 97"/>
          <p:cNvPicPr>
            <a:picLocks noChangeAspect="1"/>
          </p:cNvPicPr>
          <p:nvPr userDrawn="1"/>
        </p:nvPicPr>
        <p:blipFill>
          <a:blip r:embed="rId3"/>
          <a:stretch>
            <a:fillRect/>
          </a:stretch>
        </p:blipFill>
        <p:spPr>
          <a:xfrm>
            <a:off x="9966201" y="381027"/>
            <a:ext cx="1552699" cy="494974"/>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图片">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fld>
            <a:endParaRPr lang="zh-CN" altLang="en-US" dirty="0"/>
          </a:p>
        </p:txBody>
      </p:sp>
      <p:sp>
        <p:nvSpPr>
          <p:cNvPr id="90" name="图片占位符 6"/>
          <p:cNvSpPr>
            <a:spLocks noGrp="1" noChangeAspect="1"/>
          </p:cNvSpPr>
          <p:nvPr>
            <p:ph type="pic" sz="quarter" idx="10"/>
          </p:nvPr>
        </p:nvSpPr>
        <p:spPr>
          <a:xfrm>
            <a:off x="1114722" y="1132945"/>
            <a:ext cx="1735608" cy="2315510"/>
          </a:xfrm>
        </p:spPr>
        <p:txBody>
          <a:bodyPr/>
          <a:lstStyle/>
          <a:p>
            <a:endParaRPr lang="zh-CN" altLang="en-US" dirty="0"/>
          </a:p>
        </p:txBody>
      </p:sp>
      <p:sp>
        <p:nvSpPr>
          <p:cNvPr id="91" name="图片占位符 6"/>
          <p:cNvSpPr>
            <a:spLocks noGrp="1" noChangeAspect="1"/>
          </p:cNvSpPr>
          <p:nvPr>
            <p:ph type="pic" sz="quarter" idx="13"/>
          </p:nvPr>
        </p:nvSpPr>
        <p:spPr>
          <a:xfrm>
            <a:off x="9351363" y="3674135"/>
            <a:ext cx="1755000" cy="2341381"/>
          </a:xfrm>
        </p:spPr>
        <p:txBody>
          <a:bodyPr/>
          <a:lstStyle/>
          <a:p>
            <a:endParaRPr lang="zh-CN" altLang="en-US" dirty="0"/>
          </a:p>
        </p:txBody>
      </p:sp>
      <p:sp>
        <p:nvSpPr>
          <p:cNvPr id="92" name="任意多边形: 形状 91"/>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sp>
        <p:nvSpPr>
          <p:cNvPr id="93" name="标题 1"/>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endParaRPr lang="zh-CN" altLang="en-US" dirty="0"/>
          </a:p>
        </p:txBody>
      </p:sp>
      <p:pic>
        <p:nvPicPr>
          <p:cNvPr id="94" name="图片 93"/>
          <p:cNvPicPr>
            <a:picLocks noChangeAspect="1"/>
          </p:cNvPicPr>
          <p:nvPr userDrawn="1"/>
        </p:nvPicPr>
        <p:blipFill>
          <a:blip r:embed="rId2"/>
          <a:stretch>
            <a:fillRect/>
          </a:stretch>
        </p:blipFill>
        <p:spPr>
          <a:xfrm>
            <a:off x="744128" y="6420492"/>
            <a:ext cx="958362" cy="236837"/>
          </a:xfrm>
          <a:prstGeom prst="rect">
            <a:avLst/>
          </a:prstGeom>
        </p:spPr>
      </p:pic>
      <p:pic>
        <p:nvPicPr>
          <p:cNvPr id="98" name="图片 97"/>
          <p:cNvPicPr>
            <a:picLocks noChangeAspect="1"/>
          </p:cNvPicPr>
          <p:nvPr userDrawn="1"/>
        </p:nvPicPr>
        <p:blipFill>
          <a:blip r:embed="rId3"/>
          <a:stretch>
            <a:fillRect/>
          </a:stretch>
        </p:blipFill>
        <p:spPr>
          <a:xfrm>
            <a:off x="9966201" y="381027"/>
            <a:ext cx="1552699" cy="494974"/>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图片">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fld>
            <a:endParaRPr lang="zh-CN" altLang="en-US" dirty="0"/>
          </a:p>
        </p:txBody>
      </p:sp>
      <p:sp>
        <p:nvSpPr>
          <p:cNvPr id="91" name="图片占位符 90"/>
          <p:cNvSpPr>
            <a:spLocks noGrp="1"/>
          </p:cNvSpPr>
          <p:nvPr>
            <p:ph type="pic" sz="quarter" idx="13"/>
          </p:nvPr>
        </p:nvSpPr>
        <p:spPr>
          <a:xfrm>
            <a:off x="1219984"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5" name="图片占位符 94"/>
          <p:cNvSpPr>
            <a:spLocks noGrp="1"/>
          </p:cNvSpPr>
          <p:nvPr>
            <p:ph type="pic" sz="quarter" idx="14"/>
          </p:nvPr>
        </p:nvSpPr>
        <p:spPr>
          <a:xfrm>
            <a:off x="9369946"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8" name="图片占位符 97"/>
          <p:cNvSpPr>
            <a:spLocks noGrp="1"/>
          </p:cNvSpPr>
          <p:nvPr>
            <p:ph type="pic" sz="quarter" idx="15"/>
          </p:nvPr>
        </p:nvSpPr>
        <p:spPr>
          <a:xfrm>
            <a:off x="3936638"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9" name="图片占位符 98"/>
          <p:cNvSpPr>
            <a:spLocks noGrp="1"/>
          </p:cNvSpPr>
          <p:nvPr>
            <p:ph type="pic" sz="quarter" idx="16"/>
          </p:nvPr>
        </p:nvSpPr>
        <p:spPr>
          <a:xfrm>
            <a:off x="6653292"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0" name="任意多边形: 形状 89"/>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sp>
        <p:nvSpPr>
          <p:cNvPr id="92" name="标题 1"/>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endParaRPr lang="zh-CN" altLang="en-US" dirty="0"/>
          </a:p>
        </p:txBody>
      </p:sp>
      <p:pic>
        <p:nvPicPr>
          <p:cNvPr id="93" name="图片 92"/>
          <p:cNvPicPr>
            <a:picLocks noChangeAspect="1"/>
          </p:cNvPicPr>
          <p:nvPr userDrawn="1"/>
        </p:nvPicPr>
        <p:blipFill>
          <a:blip r:embed="rId2"/>
          <a:stretch>
            <a:fillRect/>
          </a:stretch>
        </p:blipFill>
        <p:spPr>
          <a:xfrm>
            <a:off x="744128" y="6420492"/>
            <a:ext cx="958362" cy="236837"/>
          </a:xfrm>
          <a:prstGeom prst="rect">
            <a:avLst/>
          </a:prstGeom>
        </p:spPr>
      </p:pic>
      <p:pic>
        <p:nvPicPr>
          <p:cNvPr id="97" name="图片 96"/>
          <p:cNvPicPr>
            <a:picLocks noChangeAspect="1"/>
          </p:cNvPicPr>
          <p:nvPr userDrawn="1"/>
        </p:nvPicPr>
        <p:blipFill>
          <a:blip r:embed="rId3"/>
          <a:stretch>
            <a:fillRect/>
          </a:stretch>
        </p:blipFill>
        <p:spPr>
          <a:xfrm>
            <a:off x="9966201" y="381027"/>
            <a:ext cx="1552699" cy="494974"/>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空白版式">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结束页 幻灯片">
    <p:bg>
      <p:bgPr>
        <a:solidFill>
          <a:schemeClr val="bg1"/>
        </a:solidFill>
        <a:effectLst/>
      </p:bgPr>
    </p:bg>
    <p:spTree>
      <p:nvGrpSpPr>
        <p:cNvPr id="1" name=""/>
        <p:cNvGrpSpPr/>
        <p:nvPr/>
      </p:nvGrpSpPr>
      <p:grpSpPr>
        <a:xfrm>
          <a:off x="0" y="0"/>
          <a:ext cx="0" cy="0"/>
          <a:chOff x="0" y="0"/>
          <a:chExt cx="0" cy="0"/>
        </a:xfrm>
      </p:grpSpPr>
      <p:sp>
        <p:nvSpPr>
          <p:cNvPr id="7" name="文本占位符 6"/>
          <p:cNvSpPr>
            <a:spLocks noGrp="1"/>
          </p:cNvSpPr>
          <p:nvPr>
            <p:ph type="body" sz="quarter" idx="10" hasCustomPrompt="1"/>
          </p:nvPr>
        </p:nvSpPr>
        <p:spPr>
          <a:xfrm>
            <a:off x="3735420" y="2971800"/>
            <a:ext cx="7783479" cy="914400"/>
          </a:xfrm>
        </p:spPr>
        <p:txBody>
          <a:bodyPr anchor="ctr" anchorCtr="0">
            <a:normAutofit/>
          </a:bodyPr>
          <a:lstStyle>
            <a:lvl1pPr marL="0" indent="0" algn="ctr">
              <a:buNone/>
              <a:defRPr sz="5400">
                <a:solidFill>
                  <a:schemeClr val="accent1"/>
                </a:solidFill>
              </a:defRPr>
            </a:lvl1pPr>
          </a:lstStyle>
          <a:p>
            <a:pPr lvl="0"/>
            <a:r>
              <a:rPr lang="zh-CN" altLang="en-US" dirty="0"/>
              <a:t>编辑母版文本样式</a:t>
            </a:r>
            <a:endParaRPr lang="zh-CN" altLang="en-US" dirty="0"/>
          </a:p>
        </p:txBody>
      </p:sp>
      <p:sp>
        <p:nvSpPr>
          <p:cNvPr id="6" name="箭头: 五边形 5"/>
          <p:cNvSpPr/>
          <p:nvPr userDrawn="1"/>
        </p:nvSpPr>
        <p:spPr>
          <a:xfrm rot="16200000">
            <a:off x="10605854" y="5156200"/>
            <a:ext cx="2879387" cy="3403600"/>
          </a:xfrm>
          <a:prstGeom prst="homePlat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箭头: 五边形 7"/>
          <p:cNvSpPr/>
          <p:nvPr userDrawn="1"/>
        </p:nvSpPr>
        <p:spPr>
          <a:xfrm>
            <a:off x="-2680781" y="0"/>
            <a:ext cx="5753100" cy="9620654"/>
          </a:xfrm>
          <a:prstGeom prst="homePlate">
            <a:avLst>
              <a:gd name="adj" fmla="val 508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五边形 4"/>
          <p:cNvSpPr/>
          <p:nvPr userDrawn="1"/>
        </p:nvSpPr>
        <p:spPr>
          <a:xfrm rot="5400000">
            <a:off x="7310335" y="-1872573"/>
            <a:ext cx="2616740" cy="4241259"/>
          </a:xfrm>
          <a:prstGeom prst="homePlat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结束页2">
    <p:spTree>
      <p:nvGrpSpPr>
        <p:cNvPr id="1" name=""/>
        <p:cNvGrpSpPr/>
        <p:nvPr/>
      </p:nvGrpSpPr>
      <p:grpSpPr>
        <a:xfrm>
          <a:off x="0" y="0"/>
          <a:ext cx="0" cy="0"/>
          <a:chOff x="0" y="0"/>
          <a:chExt cx="0" cy="0"/>
        </a:xfrm>
      </p:grpSpPr>
      <p:sp>
        <p:nvSpPr>
          <p:cNvPr id="6" name="椭圆 5"/>
          <p:cNvSpPr/>
          <p:nvPr userDrawn="1"/>
        </p:nvSpPr>
        <p:spPr>
          <a:xfrm>
            <a:off x="-2319371" y="4211980"/>
            <a:ext cx="5113371" cy="511337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userDrawn="1"/>
        </p:nvSpPr>
        <p:spPr>
          <a:xfrm>
            <a:off x="10560051" y="-2647819"/>
            <a:ext cx="4418254" cy="441825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版式">
    <p:bg>
      <p:bgPr>
        <a:solidFill>
          <a:schemeClr val="bg1"/>
        </a:solidFill>
        <a:effectLst/>
      </p:bgPr>
    </p:bg>
    <p:spTree>
      <p:nvGrpSpPr>
        <p:cNvPr id="1" name=""/>
        <p:cNvGrpSpPr/>
        <p:nvPr/>
      </p:nvGrpSpPr>
      <p:grpSpPr>
        <a:xfrm>
          <a:off x="0" y="0"/>
          <a:ext cx="0" cy="0"/>
          <a:chOff x="0" y="0"/>
          <a:chExt cx="0" cy="0"/>
        </a:xfrm>
      </p:grpSpPr>
      <p:sp>
        <p:nvSpPr>
          <p:cNvPr id="85" name="任意多边形: 形状 84"/>
          <p:cNvSpPr/>
          <p:nvPr userDrawn="1"/>
        </p:nvSpPr>
        <p:spPr bwMode="auto">
          <a:xfrm rot="5400000">
            <a:off x="4539448" y="-380490"/>
            <a:ext cx="3113105" cy="2609911"/>
          </a:xfrm>
          <a:custGeom>
            <a:avLst/>
            <a:gdLst>
              <a:gd name="connsiteX0" fmla="*/ 0 w 3113105"/>
              <a:gd name="connsiteY0" fmla="*/ 2609911 h 2609911"/>
              <a:gd name="connsiteX1" fmla="*/ 0 w 3113105"/>
              <a:gd name="connsiteY1" fmla="*/ 0 h 2609911"/>
              <a:gd name="connsiteX2" fmla="*/ 2301594 w 3113105"/>
              <a:gd name="connsiteY2" fmla="*/ 0 h 2609911"/>
              <a:gd name="connsiteX3" fmla="*/ 3113105 w 3113105"/>
              <a:gd name="connsiteY3" fmla="*/ 1304956 h 2609911"/>
              <a:gd name="connsiteX4" fmla="*/ 2301594 w 3113105"/>
              <a:gd name="connsiteY4" fmla="*/ 2609910 h 2609911"/>
              <a:gd name="connsiteX5" fmla="*/ 2301594 w 3113105"/>
              <a:gd name="connsiteY5" fmla="*/ 2609911 h 2609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3105" h="2609911">
                <a:moveTo>
                  <a:pt x="0" y="2609911"/>
                </a:moveTo>
                <a:lnTo>
                  <a:pt x="0" y="0"/>
                </a:lnTo>
                <a:lnTo>
                  <a:pt x="2301594" y="0"/>
                </a:lnTo>
                <a:lnTo>
                  <a:pt x="3113105" y="1304956"/>
                </a:lnTo>
                <a:lnTo>
                  <a:pt x="2301594" y="2609910"/>
                </a:lnTo>
                <a:lnTo>
                  <a:pt x="2301594" y="2609911"/>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bg1"/>
              </a:solidFill>
              <a:cs typeface="+mn-ea"/>
              <a:sym typeface="+mn-lt"/>
            </a:endParaRPr>
          </a:p>
        </p:txBody>
      </p:sp>
      <p:sp>
        <p:nvSpPr>
          <p:cNvPr id="86" name="文本框 85"/>
          <p:cNvSpPr txBox="1"/>
          <p:nvPr userDrawn="1"/>
        </p:nvSpPr>
        <p:spPr>
          <a:xfrm>
            <a:off x="5127626" y="543216"/>
            <a:ext cx="1936749" cy="1174168"/>
          </a:xfrm>
          <a:prstGeom prst="rect">
            <a:avLst/>
          </a:prstGeom>
          <a:noFill/>
        </p:spPr>
        <p:txBody>
          <a:bodyPr wrap="none" rtlCol="0">
            <a:spAutoFit/>
          </a:bodyPr>
          <a:lstStyle/>
          <a:p>
            <a:pPr>
              <a:lnSpc>
                <a:spcPct val="130000"/>
              </a:lnSpc>
            </a:pPr>
            <a:r>
              <a:rPr lang="zh-CN" altLang="en-US" sz="6000" dirty="0">
                <a:solidFill>
                  <a:schemeClr val="bg1"/>
                </a:solidFill>
                <a:cs typeface="+mn-ea"/>
                <a:sym typeface="+mn-lt"/>
              </a:rPr>
              <a:t>目 录</a:t>
            </a:r>
            <a:endParaRPr lang="zh-CN" altLang="en-US" sz="6000" dirty="0">
              <a:solidFill>
                <a:schemeClr val="bg1"/>
              </a:solidFill>
              <a:cs typeface="+mn-ea"/>
              <a:sym typeface="+mn-lt"/>
            </a:endParaRPr>
          </a:p>
        </p:txBody>
      </p:sp>
      <p:sp>
        <p:nvSpPr>
          <p:cNvPr id="87" name="任意多边形: 形状 86"/>
          <p:cNvSpPr/>
          <p:nvPr userDrawn="1"/>
        </p:nvSpPr>
        <p:spPr bwMode="auto">
          <a:xfrm rot="5400000">
            <a:off x="4384812" y="-485285"/>
            <a:ext cx="3422377" cy="3128773"/>
          </a:xfrm>
          <a:custGeom>
            <a:avLst/>
            <a:gdLst>
              <a:gd name="connsiteX0" fmla="*/ 0 w 3422377"/>
              <a:gd name="connsiteY0" fmla="*/ 3128773 h 3128773"/>
              <a:gd name="connsiteX1" fmla="*/ 0 w 3422377"/>
              <a:gd name="connsiteY1" fmla="*/ 0 h 3128773"/>
              <a:gd name="connsiteX2" fmla="*/ 2449535 w 3422377"/>
              <a:gd name="connsiteY2" fmla="*/ 0 h 3128773"/>
              <a:gd name="connsiteX3" fmla="*/ 3422377 w 3422377"/>
              <a:gd name="connsiteY3" fmla="*/ 1564387 h 3128773"/>
              <a:gd name="connsiteX4" fmla="*/ 2449535 w 3422377"/>
              <a:gd name="connsiteY4" fmla="*/ 3128772 h 3128773"/>
              <a:gd name="connsiteX5" fmla="*/ 2449535 w 3422377"/>
              <a:gd name="connsiteY5" fmla="*/ 3128773 h 312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2377" h="3128773">
                <a:moveTo>
                  <a:pt x="0" y="3128773"/>
                </a:moveTo>
                <a:lnTo>
                  <a:pt x="0" y="0"/>
                </a:lnTo>
                <a:lnTo>
                  <a:pt x="2449535" y="0"/>
                </a:lnTo>
                <a:lnTo>
                  <a:pt x="3422377" y="1564387"/>
                </a:lnTo>
                <a:lnTo>
                  <a:pt x="2449535" y="3128772"/>
                </a:lnTo>
                <a:lnTo>
                  <a:pt x="2449535" y="3128773"/>
                </a:lnTo>
                <a:close/>
              </a:path>
            </a:pathLst>
          </a:custGeom>
          <a:noFill/>
          <a:ln w="12700">
            <a:solidFill>
              <a:schemeClr val="accent1"/>
            </a:solidFill>
            <a:prstDash val="lgDash"/>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bg1"/>
              </a:solidFill>
              <a:cs typeface="+mn-ea"/>
              <a:sym typeface="+mn-lt"/>
            </a:endParaRPr>
          </a:p>
        </p:txBody>
      </p:sp>
      <p:pic>
        <p:nvPicPr>
          <p:cNvPr id="89" name="图片 88"/>
          <p:cNvPicPr>
            <a:picLocks noChangeAspect="1"/>
          </p:cNvPicPr>
          <p:nvPr userDrawn="1"/>
        </p:nvPicPr>
        <p:blipFill>
          <a:blip r:embed="rId2">
            <a:alphaModFix amt="2000"/>
            <a:extLst>
              <a:ext uri="{28A0092B-C50C-407E-A947-70E740481C1C}">
                <a14:useLocalDpi xmlns:a14="http://schemas.microsoft.com/office/drawing/2010/main" val="0"/>
              </a:ext>
            </a:extLst>
          </a:blip>
          <a:stretch>
            <a:fillRect/>
          </a:stretch>
        </p:blipFill>
        <p:spPr>
          <a:xfrm>
            <a:off x="-3429000" y="0"/>
            <a:ext cx="6858000" cy="6858000"/>
          </a:xfrm>
          <a:prstGeom prst="rect">
            <a:avLst/>
          </a:prstGeom>
        </p:spPr>
      </p:pic>
      <p:pic>
        <p:nvPicPr>
          <p:cNvPr id="90" name="图片 89"/>
          <p:cNvPicPr>
            <a:picLocks noChangeAspect="1"/>
          </p:cNvPicPr>
          <p:nvPr userDrawn="1"/>
        </p:nvPicPr>
        <p:blipFill>
          <a:blip r:embed="rId2">
            <a:alphaModFix amt="2000"/>
            <a:extLst>
              <a:ext uri="{28A0092B-C50C-407E-A947-70E740481C1C}">
                <a14:useLocalDpi xmlns:a14="http://schemas.microsoft.com/office/drawing/2010/main" val="0"/>
              </a:ext>
            </a:extLst>
          </a:blip>
          <a:stretch>
            <a:fillRect/>
          </a:stretch>
        </p:blipFill>
        <p:spPr>
          <a:xfrm>
            <a:off x="8763000" y="0"/>
            <a:ext cx="6858000" cy="68580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1" name="图片 20"/>
          <p:cNvPicPr>
            <a:picLocks noChangeAspect="1"/>
          </p:cNvPicPr>
          <p:nvPr userDrawn="1"/>
        </p:nvPicPr>
        <p:blipFill rotWithShape="1">
          <a:blip r:embed="rId2" cstate="email">
            <a:alphaModFix amt="15000"/>
          </a:blip>
          <a:srcRect/>
          <a:stretch>
            <a:fillRect/>
          </a:stretch>
        </p:blipFill>
        <p:spPr>
          <a:xfrm>
            <a:off x="4511550" y="0"/>
            <a:ext cx="7680450" cy="6858000"/>
          </a:xfrm>
          <a:prstGeom prst="rect">
            <a:avLst/>
          </a:prstGeom>
        </p:spPr>
      </p:pic>
      <p:sp>
        <p:nvSpPr>
          <p:cNvPr id="22" name="矩形 21"/>
          <p:cNvSpPr/>
          <p:nvPr userDrawn="1"/>
        </p:nvSpPr>
        <p:spPr>
          <a:xfrm>
            <a:off x="0" y="0"/>
            <a:ext cx="12192000" cy="6858000"/>
          </a:xfrm>
          <a:prstGeom prst="rect">
            <a:avLst/>
          </a:prstGeom>
          <a:gradFill flip="none" rotWithShape="1">
            <a:gsLst>
              <a:gs pos="35000">
                <a:schemeClr val="bg1"/>
              </a:gs>
              <a:gs pos="100000">
                <a:schemeClr val="bg1">
                  <a:alpha val="0"/>
                </a:schemeClr>
              </a:gs>
            </a:gsLst>
            <a:lin ang="0" scaled="1"/>
            <a:tileRect/>
          </a:gra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3" name="图片 22"/>
          <p:cNvPicPr>
            <a:picLocks noChangeAspect="1"/>
          </p:cNvPicPr>
          <p:nvPr userDrawn="1"/>
        </p:nvPicPr>
        <p:blipFill rotWithShape="1">
          <a:blip r:embed="rId3" cstate="email"/>
          <a:srcRect/>
          <a:stretch>
            <a:fillRect/>
          </a:stretch>
        </p:blipFill>
        <p:spPr>
          <a:xfrm>
            <a:off x="5349870" y="0"/>
            <a:ext cx="6842131" cy="6858000"/>
          </a:xfrm>
          <a:custGeom>
            <a:avLst/>
            <a:gdLst>
              <a:gd name="connsiteX0" fmla="*/ 3866540 w 6842131"/>
              <a:gd name="connsiteY0" fmla="*/ 0 h 6858000"/>
              <a:gd name="connsiteX1" fmla="*/ 6842131 w 6842131"/>
              <a:gd name="connsiteY1" fmla="*/ 0 h 6858000"/>
              <a:gd name="connsiteX2" fmla="*/ 6842131 w 6842131"/>
              <a:gd name="connsiteY2" fmla="*/ 2518051 h 6858000"/>
              <a:gd name="connsiteX3" fmla="*/ 4395268 w 6842131"/>
              <a:gd name="connsiteY3" fmla="*/ 6858000 h 6858000"/>
              <a:gd name="connsiteX4" fmla="*/ 0 w 6842131"/>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131" h="6858000">
                <a:moveTo>
                  <a:pt x="3866540" y="0"/>
                </a:moveTo>
                <a:lnTo>
                  <a:pt x="6842131" y="0"/>
                </a:lnTo>
                <a:lnTo>
                  <a:pt x="6842131" y="2518051"/>
                </a:lnTo>
                <a:lnTo>
                  <a:pt x="4395268" y="6858000"/>
                </a:lnTo>
                <a:lnTo>
                  <a:pt x="0" y="6858000"/>
                </a:lnTo>
                <a:close/>
              </a:path>
            </a:pathLst>
          </a:custGeom>
        </p:spPr>
      </p:pic>
      <p:grpSp>
        <p:nvGrpSpPr>
          <p:cNvPr id="31" name="组合 30"/>
          <p:cNvGrpSpPr/>
          <p:nvPr userDrawn="1"/>
        </p:nvGrpSpPr>
        <p:grpSpPr>
          <a:xfrm>
            <a:off x="5852864" y="578865"/>
            <a:ext cx="5910561" cy="8110350"/>
            <a:chOff x="5852864" y="578865"/>
            <a:chExt cx="5910561" cy="8110350"/>
          </a:xfrm>
        </p:grpSpPr>
        <p:sp>
          <p:nvSpPr>
            <p:cNvPr id="32" name="任意多边形: 形状 31"/>
            <p:cNvSpPr/>
            <p:nvPr/>
          </p:nvSpPr>
          <p:spPr>
            <a:xfrm rot="1764741">
              <a:off x="6434339" y="578865"/>
              <a:ext cx="5329086" cy="8110349"/>
            </a:xfrm>
            <a:custGeom>
              <a:avLst/>
              <a:gdLst>
                <a:gd name="connsiteX0" fmla="*/ 4907596 w 5329086"/>
                <a:gd name="connsiteY0" fmla="*/ 1735493 h 8110349"/>
                <a:gd name="connsiteX1" fmla="*/ 5329086 w 5329086"/>
                <a:gd name="connsiteY1" fmla="*/ 2483140 h 8110349"/>
                <a:gd name="connsiteX2" fmla="*/ 5329086 w 5329086"/>
                <a:gd name="connsiteY2" fmla="*/ 5106050 h 8110349"/>
                <a:gd name="connsiteX3" fmla="*/ 4907597 w 5329086"/>
                <a:gd name="connsiteY3" fmla="*/ 5343666 h 8110349"/>
                <a:gd name="connsiteX4" fmla="*/ 0 w 5329086"/>
                <a:gd name="connsiteY4" fmla="*/ 237617 h 8110349"/>
                <a:gd name="connsiteX5" fmla="*/ 421490 w 5329086"/>
                <a:gd name="connsiteY5" fmla="*/ 0 h 8110349"/>
                <a:gd name="connsiteX6" fmla="*/ 421489 w 5329086"/>
                <a:gd name="connsiteY6" fmla="*/ 7872732 h 8110349"/>
                <a:gd name="connsiteX7" fmla="*/ 0 w 5329086"/>
                <a:gd name="connsiteY7" fmla="*/ 8110349 h 8110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29086" h="8110349">
                  <a:moveTo>
                    <a:pt x="4907596" y="1735493"/>
                  </a:moveTo>
                  <a:lnTo>
                    <a:pt x="5329086" y="2483140"/>
                  </a:lnTo>
                  <a:lnTo>
                    <a:pt x="5329086" y="5106050"/>
                  </a:lnTo>
                  <a:lnTo>
                    <a:pt x="4907597" y="5343666"/>
                  </a:lnTo>
                  <a:close/>
                  <a:moveTo>
                    <a:pt x="0" y="237617"/>
                  </a:moveTo>
                  <a:lnTo>
                    <a:pt x="421490" y="0"/>
                  </a:lnTo>
                  <a:lnTo>
                    <a:pt x="421489" y="7872732"/>
                  </a:lnTo>
                  <a:lnTo>
                    <a:pt x="0" y="811034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90204"/>
                <a:ea typeface="微软雅黑"/>
                <a:cs typeface="+mn-cs"/>
              </a:endParaRPr>
            </a:p>
          </p:txBody>
        </p:sp>
        <p:sp>
          <p:nvSpPr>
            <p:cNvPr id="33" name="任意多边形: 形状 32"/>
            <p:cNvSpPr/>
            <p:nvPr/>
          </p:nvSpPr>
          <p:spPr>
            <a:xfrm rot="1764741">
              <a:off x="5852864" y="578866"/>
              <a:ext cx="5329086" cy="8110349"/>
            </a:xfrm>
            <a:custGeom>
              <a:avLst/>
              <a:gdLst>
                <a:gd name="connsiteX0" fmla="*/ 4907597 w 5329086"/>
                <a:gd name="connsiteY0" fmla="*/ 551447 h 8110349"/>
                <a:gd name="connsiteX1" fmla="*/ 5329086 w 5329086"/>
                <a:gd name="connsiteY1" fmla="*/ 1299093 h 8110349"/>
                <a:gd name="connsiteX2" fmla="*/ 5329086 w 5329086"/>
                <a:gd name="connsiteY2" fmla="*/ 5106050 h 8110349"/>
                <a:gd name="connsiteX3" fmla="*/ 4907596 w 5329086"/>
                <a:gd name="connsiteY3" fmla="*/ 5343667 h 8110349"/>
                <a:gd name="connsiteX4" fmla="*/ 0 w 5329086"/>
                <a:gd name="connsiteY4" fmla="*/ 237617 h 8110349"/>
                <a:gd name="connsiteX5" fmla="*/ 421489 w 5329086"/>
                <a:gd name="connsiteY5" fmla="*/ 0 h 8110349"/>
                <a:gd name="connsiteX6" fmla="*/ 421489 w 5329086"/>
                <a:gd name="connsiteY6" fmla="*/ 7872732 h 8110349"/>
                <a:gd name="connsiteX7" fmla="*/ 0 w 5329086"/>
                <a:gd name="connsiteY7" fmla="*/ 8110349 h 8110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29086" h="8110349">
                  <a:moveTo>
                    <a:pt x="4907597" y="551447"/>
                  </a:moveTo>
                  <a:lnTo>
                    <a:pt x="5329086" y="1299093"/>
                  </a:lnTo>
                  <a:lnTo>
                    <a:pt x="5329086" y="5106050"/>
                  </a:lnTo>
                  <a:lnTo>
                    <a:pt x="4907596" y="5343667"/>
                  </a:lnTo>
                  <a:close/>
                  <a:moveTo>
                    <a:pt x="0" y="237617"/>
                  </a:moveTo>
                  <a:lnTo>
                    <a:pt x="421489" y="0"/>
                  </a:lnTo>
                  <a:lnTo>
                    <a:pt x="421489" y="7872732"/>
                  </a:lnTo>
                  <a:lnTo>
                    <a:pt x="0" y="811034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90204"/>
                <a:ea typeface="微软雅黑"/>
                <a:cs typeface="+mn-cs"/>
              </a:endParaRPr>
            </a:p>
          </p:txBody>
        </p:sp>
      </p:grpSp>
      <p:sp>
        <p:nvSpPr>
          <p:cNvPr id="45" name="文本占位符 44"/>
          <p:cNvSpPr>
            <a:spLocks noGrp="1"/>
          </p:cNvSpPr>
          <p:nvPr>
            <p:ph type="body" sz="quarter" idx="10" hasCustomPrompt="1"/>
          </p:nvPr>
        </p:nvSpPr>
        <p:spPr>
          <a:xfrm>
            <a:off x="-1" y="4189677"/>
            <a:ext cx="5368944" cy="725488"/>
          </a:xfrm>
          <a:prstGeom prst="rect">
            <a:avLst/>
          </a:prstGeom>
        </p:spPr>
        <p:txBody>
          <a:bodyPr lIns="0" rIns="90000">
            <a:noAutofit/>
          </a:bodyPr>
          <a:lstStyle>
            <a:lvl1pPr marL="0" indent="0" algn="ctr">
              <a:lnSpc>
                <a:spcPct val="100000"/>
              </a:lnSpc>
              <a:buNone/>
              <a:defRPr sz="4400" b="1" spc="100" baseline="0">
                <a:solidFill>
                  <a:schemeClr val="accent1"/>
                </a:solidFill>
                <a:latin typeface="+mj-ea"/>
                <a:ea typeface="+mj-ea"/>
              </a:defRPr>
            </a:lvl1pPr>
          </a:lstStyle>
          <a:p>
            <a:pPr lvl="0"/>
            <a:r>
              <a:rPr lang="zh-CN" altLang="en-US" dirty="0"/>
              <a:t>请输入你的节标题</a:t>
            </a:r>
            <a:endParaRPr lang="zh-CN" altLang="en-US" dirty="0"/>
          </a:p>
        </p:txBody>
      </p:sp>
      <p:sp>
        <p:nvSpPr>
          <p:cNvPr id="47" name="文本占位符 46"/>
          <p:cNvSpPr>
            <a:spLocks noGrp="1"/>
          </p:cNvSpPr>
          <p:nvPr>
            <p:ph type="body" sz="quarter" idx="11" hasCustomPrompt="1"/>
          </p:nvPr>
        </p:nvSpPr>
        <p:spPr>
          <a:xfrm>
            <a:off x="-1" y="4857350"/>
            <a:ext cx="5368944" cy="424732"/>
          </a:xfrm>
          <a:prstGeom prst="rect">
            <a:avLst/>
          </a:prstGeom>
        </p:spPr>
        <p:txBody>
          <a:bodyPr lIns="90000" anchor="ctr" anchorCtr="0">
            <a:noAutofit/>
          </a:bodyPr>
          <a:lstStyle>
            <a:lvl1pPr marL="0" indent="0" algn="ctr">
              <a:lnSpc>
                <a:spcPct val="100000"/>
              </a:lnSpc>
              <a:buNone/>
              <a:defRPr sz="1200" spc="500" baseline="0">
                <a:solidFill>
                  <a:schemeClr val="bg1">
                    <a:lumMod val="75000"/>
                  </a:schemeClr>
                </a:solidFill>
                <a:latin typeface="+mn-lt"/>
              </a:defRPr>
            </a:lvl1pPr>
          </a:lstStyle>
          <a:p>
            <a:pPr lvl="0"/>
            <a:r>
              <a:rPr lang="en-US" altLang="zh-CN" dirty="0"/>
              <a:t>Supporting Your Text Here</a:t>
            </a:r>
            <a:endParaRPr lang="zh-CN" altLang="en-US" dirty="0"/>
          </a:p>
        </p:txBody>
      </p:sp>
      <p:sp>
        <p:nvSpPr>
          <p:cNvPr id="4" name="日期占位符 3"/>
          <p:cNvSpPr>
            <a:spLocks noGrp="1"/>
          </p:cNvSpPr>
          <p:nvPr>
            <p:ph type="dt" sz="half" idx="12"/>
          </p:nvPr>
        </p:nvSpPr>
        <p:spPr>
          <a:xfrm>
            <a:off x="660400" y="6235702"/>
            <a:ext cx="3342640" cy="365125"/>
          </a:xfrm>
          <a:prstGeom prst="rect">
            <a:avLst/>
          </a:prstGeom>
        </p:spPr>
        <p:txBody>
          <a:bodyPr/>
          <a:lstStyle/>
          <a:p>
            <a:r>
              <a:rPr lang="zh-CN" altLang="en-US" i="1" spc="300">
                <a:solidFill>
                  <a:schemeClr val="accent1"/>
                </a:solidFill>
                <a:latin typeface="+mn-ea"/>
              </a:rPr>
              <a:t>止于至善</a:t>
            </a:r>
            <a:endParaRPr lang="zh-CN" altLang="en-US" spc="300" dirty="0">
              <a:solidFill>
                <a:schemeClr val="bg1">
                  <a:lumMod val="75000"/>
                </a:schemeClr>
              </a:solidFill>
            </a:endParaRPr>
          </a:p>
        </p:txBody>
      </p:sp>
      <p:pic>
        <p:nvPicPr>
          <p:cNvPr id="12" name="图片 11"/>
          <p:cNvPicPr>
            <a:picLocks noChangeAspect="1"/>
          </p:cNvPicPr>
          <p:nvPr userDrawn="1"/>
        </p:nvPicPr>
        <p:blipFill>
          <a:blip r:embed="rId4" cstate="email"/>
          <a:stretch>
            <a:fillRect/>
          </a:stretch>
        </p:blipFill>
        <p:spPr>
          <a:xfrm>
            <a:off x="660400" y="312015"/>
            <a:ext cx="1375700" cy="43728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转场-短标题1">
    <p:spTree>
      <p:nvGrpSpPr>
        <p:cNvPr id="1" name=""/>
        <p:cNvGrpSpPr/>
        <p:nvPr/>
      </p:nvGrpSpPr>
      <p:grpSpPr>
        <a:xfrm>
          <a:off x="0" y="0"/>
          <a:ext cx="0" cy="0"/>
          <a:chOff x="0" y="0"/>
          <a:chExt cx="0" cy="0"/>
        </a:xfrm>
      </p:grpSpPr>
      <p:sp>
        <p:nvSpPr>
          <p:cNvPr id="6" name="椭圆 5"/>
          <p:cNvSpPr/>
          <p:nvPr userDrawn="1"/>
        </p:nvSpPr>
        <p:spPr>
          <a:xfrm>
            <a:off x="3997387" y="1330387"/>
            <a:ext cx="4197226" cy="41972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userDrawn="1"/>
        </p:nvSpPr>
        <p:spPr>
          <a:xfrm>
            <a:off x="5093161" y="3044279"/>
            <a:ext cx="2005677" cy="769441"/>
          </a:xfrm>
          <a:prstGeom prst="rect">
            <a:avLst/>
          </a:prstGeom>
          <a:noFill/>
        </p:spPr>
        <p:txBody>
          <a:bodyPr wrap="none" rtlCol="0">
            <a:spAutoFit/>
          </a:bodyPr>
          <a:lstStyle/>
          <a:p>
            <a:r>
              <a:rPr lang="en-US" altLang="zh-CN" sz="4400" dirty="0">
                <a:solidFill>
                  <a:schemeClr val="bg1"/>
                </a:solidFill>
                <a:latin typeface="Arial" panose="020B0604020202090204" pitchFamily="34" charset="0"/>
                <a:cs typeface="Arial" panose="020B0604020202090204" pitchFamily="34" charset="0"/>
              </a:rPr>
              <a:t>Part 01</a:t>
            </a:r>
            <a:endParaRPr lang="zh-CN" altLang="en-US" sz="4400" dirty="0">
              <a:solidFill>
                <a:schemeClr val="bg1"/>
              </a:solidFill>
              <a:latin typeface="Arial" panose="020B0604020202090204" pitchFamily="34" charset="0"/>
              <a:cs typeface="Arial" panose="020B0604020202090204" pitchFamily="34" charset="0"/>
            </a:endParaRPr>
          </a:p>
        </p:txBody>
      </p:sp>
      <p:cxnSp>
        <p:nvCxnSpPr>
          <p:cNvPr id="8" name="直接连接符 7"/>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椭圆 9"/>
          <p:cNvSpPr/>
          <p:nvPr userDrawn="1"/>
        </p:nvSpPr>
        <p:spPr>
          <a:xfrm>
            <a:off x="3775702" y="1108702"/>
            <a:ext cx="4640596" cy="4640596"/>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9613900" y="5273613"/>
            <a:ext cx="764381" cy="76438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2209800" y="6134100"/>
            <a:ext cx="1130300" cy="11303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0818188" y="-911691"/>
            <a:ext cx="2092326" cy="2092326"/>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1048048" y="-250249"/>
            <a:ext cx="2861767" cy="2861767"/>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p:cNvSpPr>
            <a:spLocks noGrp="1"/>
          </p:cNvSpPr>
          <p:nvPr>
            <p:ph type="body" sz="quarter" idx="10" hasCustomPrompt="1"/>
          </p:nvPr>
        </p:nvSpPr>
        <p:spPr>
          <a:xfrm>
            <a:off x="4098000" y="3951320"/>
            <a:ext cx="3996000" cy="914400"/>
          </a:xfrm>
        </p:spPr>
        <p:txBody>
          <a:bodyPr anchor="ctr" anchorCtr="0">
            <a:normAutofit/>
          </a:bodyPr>
          <a:lstStyle>
            <a:lvl1pPr marL="0" indent="0" algn="ctr">
              <a:buNone/>
              <a:defRPr sz="2800">
                <a:solidFill>
                  <a:schemeClr val="bg1"/>
                </a:solidFill>
              </a:defRPr>
            </a:lvl1pPr>
          </a:lstStyle>
          <a:p>
            <a:pPr lvl="0"/>
            <a:r>
              <a:rPr lang="zh-CN" altLang="en-US" dirty="0"/>
              <a:t>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转场-短标题2">
    <p:spTree>
      <p:nvGrpSpPr>
        <p:cNvPr id="1" name=""/>
        <p:cNvGrpSpPr/>
        <p:nvPr/>
      </p:nvGrpSpPr>
      <p:grpSpPr>
        <a:xfrm>
          <a:off x="0" y="0"/>
          <a:ext cx="0" cy="0"/>
          <a:chOff x="0" y="0"/>
          <a:chExt cx="0" cy="0"/>
        </a:xfrm>
      </p:grpSpPr>
      <p:sp>
        <p:nvSpPr>
          <p:cNvPr id="6" name="等腰三角形 5"/>
          <p:cNvSpPr/>
          <p:nvPr userDrawn="1"/>
        </p:nvSpPr>
        <p:spPr>
          <a:xfrm>
            <a:off x="4000500" y="1050677"/>
            <a:ext cx="4191000" cy="409786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userDrawn="1"/>
        </p:nvSpPr>
        <p:spPr>
          <a:xfrm>
            <a:off x="5093162"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02</a:t>
            </a:r>
            <a:endParaRPr lang="zh-CN" altLang="en-US" sz="4400" dirty="0">
              <a:solidFill>
                <a:schemeClr val="bg1"/>
              </a:solidFill>
              <a:latin typeface="+mj-lt"/>
              <a:cs typeface="Segoe UI" panose="020B0502040204020203" pitchFamily="34" charset="0"/>
            </a:endParaRPr>
          </a:p>
        </p:txBody>
      </p:sp>
      <p:cxnSp>
        <p:nvCxnSpPr>
          <p:cNvPr id="8" name="直接连接符 7"/>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等腰三角形 8"/>
          <p:cNvSpPr/>
          <p:nvPr userDrawn="1"/>
        </p:nvSpPr>
        <p:spPr>
          <a:xfrm>
            <a:off x="3564087" y="505131"/>
            <a:ext cx="5063826" cy="4951296"/>
          </a:xfrm>
          <a:prstGeom prst="triangle">
            <a:avLst/>
          </a:prstGeom>
          <a:noFill/>
          <a:ln>
            <a:solidFill>
              <a:srgbClr val="18388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rot="10800000">
            <a:off x="1390650" y="6496115"/>
            <a:ext cx="1493560" cy="1460370"/>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11153775" y="1013971"/>
            <a:ext cx="2076450" cy="2030307"/>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userDrawn="1"/>
        </p:nvSpPr>
        <p:spPr>
          <a:xfrm rot="10800000">
            <a:off x="-414337" y="-187450"/>
            <a:ext cx="2386788" cy="2333749"/>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userDrawn="1"/>
        </p:nvSpPr>
        <p:spPr>
          <a:xfrm rot="5400000">
            <a:off x="9449232" y="5270665"/>
            <a:ext cx="883117" cy="863492"/>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占位符 17"/>
          <p:cNvSpPr>
            <a:spLocks noGrp="1"/>
          </p:cNvSpPr>
          <p:nvPr>
            <p:ph type="body" sz="quarter" idx="11" hasCustomPrompt="1"/>
          </p:nvPr>
        </p:nvSpPr>
        <p:spPr>
          <a:xfrm>
            <a:off x="4098000" y="3959372"/>
            <a:ext cx="3996000" cy="914400"/>
          </a:xfrm>
        </p:spPr>
        <p:txBody>
          <a:bodyPr anchor="ctr" anchorCtr="0"/>
          <a:lstStyle>
            <a:lvl1pPr marL="0" indent="0" algn="ctr">
              <a:buNone/>
              <a:defRPr>
                <a:solidFill>
                  <a:schemeClr val="bg1"/>
                </a:solidFill>
              </a:defRPr>
            </a:lvl1pPr>
            <a:lvl3pPr marL="914400" indent="0">
              <a:buNone/>
              <a:defRPr/>
            </a:lvl3pPr>
          </a:lstStyle>
          <a:p>
            <a:pPr lvl="0"/>
            <a:r>
              <a:rPr lang="zh-CN" altLang="en-US" dirty="0"/>
              <a:t>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转场-短标题3">
    <p:spTree>
      <p:nvGrpSpPr>
        <p:cNvPr id="1" name=""/>
        <p:cNvGrpSpPr/>
        <p:nvPr/>
      </p:nvGrpSpPr>
      <p:grpSpPr>
        <a:xfrm>
          <a:off x="0" y="0"/>
          <a:ext cx="0" cy="0"/>
          <a:chOff x="0" y="0"/>
          <a:chExt cx="0" cy="0"/>
        </a:xfrm>
      </p:grpSpPr>
      <p:sp>
        <p:nvSpPr>
          <p:cNvPr id="6" name="矩形 5"/>
          <p:cNvSpPr/>
          <p:nvPr userDrawn="1"/>
        </p:nvSpPr>
        <p:spPr>
          <a:xfrm rot="18893364">
            <a:off x="4380710" y="1706822"/>
            <a:ext cx="3444573" cy="34445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rot="18893364">
            <a:off x="4161891" y="1495013"/>
            <a:ext cx="3868219" cy="3868219"/>
          </a:xfrm>
          <a:prstGeom prst="rect">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5093162"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03</a:t>
            </a:r>
            <a:endParaRPr lang="zh-CN" altLang="en-US" sz="4400" dirty="0">
              <a:solidFill>
                <a:schemeClr val="bg1"/>
              </a:solidFill>
              <a:latin typeface="+mj-lt"/>
              <a:cs typeface="Segoe UI" panose="020B0502040204020203" pitchFamily="34" charset="0"/>
            </a:endParaRPr>
          </a:p>
        </p:txBody>
      </p:sp>
      <p:cxnSp>
        <p:nvCxnSpPr>
          <p:cNvPr id="9" name="直接连接符 8"/>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rot="18893364">
            <a:off x="-897505" y="-513190"/>
            <a:ext cx="2663805" cy="2663805"/>
          </a:xfrm>
          <a:prstGeom prst="rect">
            <a:avLst/>
          </a:prstGeom>
          <a:solidFill>
            <a:srgbClr val="A4A8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rot="18893364">
            <a:off x="725976" y="6497388"/>
            <a:ext cx="1300124" cy="1300124"/>
          </a:xfrm>
          <a:prstGeom prst="rect">
            <a:avLst/>
          </a:prstGeom>
          <a:solidFill>
            <a:srgbClr val="C3C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rot="18893364">
            <a:off x="11407699" y="1261300"/>
            <a:ext cx="1568601" cy="1568601"/>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rot="18893364">
            <a:off x="9270159" y="5188596"/>
            <a:ext cx="861175" cy="861175"/>
          </a:xfrm>
          <a:prstGeom prst="rect">
            <a:avLst/>
          </a:prstGeom>
          <a:solidFill>
            <a:srgbClr val="858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p:cNvSpPr>
            <a:spLocks noGrp="1"/>
          </p:cNvSpPr>
          <p:nvPr userDrawn="1">
            <p:ph type="body" sz="quarter" idx="10" hasCustomPrompt="1"/>
          </p:nvPr>
        </p:nvSpPr>
        <p:spPr>
          <a:xfrm>
            <a:off x="4098000" y="3947897"/>
            <a:ext cx="3996000" cy="914400"/>
          </a:xfrm>
        </p:spPr>
        <p:txBody>
          <a:bodyPr anchor="ctr" anchorCtr="0"/>
          <a:lstStyle>
            <a:lvl1pPr marL="0" indent="0" algn="ctr">
              <a:buNone/>
              <a:defRPr>
                <a:solidFill>
                  <a:schemeClr val="bg1"/>
                </a:solidFill>
              </a:defRPr>
            </a:lvl1pPr>
            <a:lvl2pPr marL="457200" indent="0">
              <a:buNone/>
              <a:defRPr/>
            </a:lvl2pPr>
          </a:lstStyle>
          <a:p>
            <a:pPr lvl="0"/>
            <a:r>
              <a:rPr lang="zh-CN" altLang="en-US" dirty="0"/>
              <a:t>编辑母版文本样式</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转场-短标题4">
    <p:spTree>
      <p:nvGrpSpPr>
        <p:cNvPr id="1" name=""/>
        <p:cNvGrpSpPr/>
        <p:nvPr/>
      </p:nvGrpSpPr>
      <p:grpSpPr>
        <a:xfrm>
          <a:off x="0" y="0"/>
          <a:ext cx="0" cy="0"/>
          <a:chOff x="0" y="0"/>
          <a:chExt cx="0" cy="0"/>
        </a:xfrm>
      </p:grpSpPr>
      <p:sp>
        <p:nvSpPr>
          <p:cNvPr id="6" name="五边形 5"/>
          <p:cNvSpPr>
            <a:spLocks noChangeAspect="1"/>
          </p:cNvSpPr>
          <p:nvPr userDrawn="1"/>
        </p:nvSpPr>
        <p:spPr>
          <a:xfrm>
            <a:off x="3870642" y="1106412"/>
            <a:ext cx="4450715" cy="4238776"/>
          </a:xfrm>
          <a:prstGeom prst="pent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userDrawn="1"/>
        </p:nvSpPr>
        <p:spPr>
          <a:xfrm>
            <a:off x="5093162"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04</a:t>
            </a:r>
            <a:endParaRPr lang="zh-CN" altLang="en-US" sz="4400" dirty="0">
              <a:solidFill>
                <a:schemeClr val="bg1"/>
              </a:solidFill>
              <a:latin typeface="+mj-lt"/>
              <a:cs typeface="Segoe UI" panose="020B0502040204020203" pitchFamily="34" charset="0"/>
            </a:endParaRPr>
          </a:p>
        </p:txBody>
      </p:sp>
      <p:cxnSp>
        <p:nvCxnSpPr>
          <p:cNvPr id="8" name="直接连接符 7"/>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五边形 8"/>
          <p:cNvSpPr>
            <a:spLocks noChangeAspect="1"/>
          </p:cNvSpPr>
          <p:nvPr userDrawn="1"/>
        </p:nvSpPr>
        <p:spPr>
          <a:xfrm>
            <a:off x="3575685" y="806045"/>
            <a:ext cx="5040628" cy="4800598"/>
          </a:xfrm>
          <a:prstGeom prst="pentagon">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五边形 9"/>
          <p:cNvSpPr>
            <a:spLocks noChangeAspect="1"/>
          </p:cNvSpPr>
          <p:nvPr userDrawn="1"/>
        </p:nvSpPr>
        <p:spPr>
          <a:xfrm rot="18978551">
            <a:off x="1199607" y="5189314"/>
            <a:ext cx="1114961" cy="1061868"/>
          </a:xfrm>
          <a:prstGeom prst="pentagon">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五边形 10"/>
          <p:cNvSpPr>
            <a:spLocks noChangeAspect="1"/>
          </p:cNvSpPr>
          <p:nvPr userDrawn="1"/>
        </p:nvSpPr>
        <p:spPr>
          <a:xfrm>
            <a:off x="-1122630" y="516786"/>
            <a:ext cx="2245259" cy="2138343"/>
          </a:xfrm>
          <a:prstGeom prst="pent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五边形 11"/>
          <p:cNvSpPr>
            <a:spLocks noChangeAspect="1"/>
          </p:cNvSpPr>
          <p:nvPr userDrawn="1"/>
        </p:nvSpPr>
        <p:spPr>
          <a:xfrm rot="6589711">
            <a:off x="10153440" y="4944146"/>
            <a:ext cx="2774574" cy="2642453"/>
          </a:xfrm>
          <a:prstGeom prst="pentag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五边形 12"/>
          <p:cNvSpPr>
            <a:spLocks noChangeAspect="1"/>
          </p:cNvSpPr>
          <p:nvPr userDrawn="1"/>
        </p:nvSpPr>
        <p:spPr>
          <a:xfrm rot="10800000">
            <a:off x="9654125" y="-530934"/>
            <a:ext cx="1114961" cy="1061868"/>
          </a:xfrm>
          <a:prstGeom prst="pentag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p:cNvSpPr>
            <a:spLocks noGrp="1"/>
          </p:cNvSpPr>
          <p:nvPr>
            <p:ph type="body" sz="quarter" idx="10" hasCustomPrompt="1"/>
          </p:nvPr>
        </p:nvSpPr>
        <p:spPr>
          <a:xfrm>
            <a:off x="4098000" y="3947897"/>
            <a:ext cx="3996000" cy="914400"/>
          </a:xfrm>
        </p:spPr>
        <p:txBody>
          <a:bodyPr anchor="ctr" anchorCtr="0"/>
          <a:lstStyle>
            <a:lvl1pPr marL="0" indent="0" algn="ctr">
              <a:buNone/>
              <a:defRPr>
                <a:solidFill>
                  <a:schemeClr val="bg1"/>
                </a:solidFill>
              </a:defRPr>
            </a:lvl1pPr>
          </a:lstStyle>
          <a:p>
            <a:pPr lvl="0"/>
            <a:r>
              <a:rPr lang="zh-CN" altLang="en-US" dirty="0"/>
              <a:t>编辑母版文本样式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转场-短标题5">
    <p:spTree>
      <p:nvGrpSpPr>
        <p:cNvPr id="1" name=""/>
        <p:cNvGrpSpPr/>
        <p:nvPr/>
      </p:nvGrpSpPr>
      <p:grpSpPr>
        <a:xfrm>
          <a:off x="0" y="0"/>
          <a:ext cx="0" cy="0"/>
          <a:chOff x="0" y="0"/>
          <a:chExt cx="0" cy="0"/>
        </a:xfrm>
      </p:grpSpPr>
      <p:sp>
        <p:nvSpPr>
          <p:cNvPr id="6" name="六边形 5"/>
          <p:cNvSpPr>
            <a:spLocks noChangeAspect="1"/>
          </p:cNvSpPr>
          <p:nvPr userDrawn="1"/>
        </p:nvSpPr>
        <p:spPr>
          <a:xfrm rot="16200000">
            <a:off x="3978962" y="1603967"/>
            <a:ext cx="4234076" cy="365006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5093162"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05</a:t>
            </a:r>
            <a:endParaRPr lang="zh-CN" altLang="en-US" sz="4400" dirty="0">
              <a:solidFill>
                <a:schemeClr val="bg1"/>
              </a:solidFill>
              <a:latin typeface="+mj-lt"/>
              <a:cs typeface="Segoe UI" panose="020B0502040204020203" pitchFamily="34" charset="0"/>
            </a:endParaRPr>
          </a:p>
        </p:txBody>
      </p:sp>
      <p:cxnSp>
        <p:nvCxnSpPr>
          <p:cNvPr id="9" name="直接连接符 8"/>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六边形 9"/>
          <p:cNvSpPr/>
          <p:nvPr userDrawn="1"/>
        </p:nvSpPr>
        <p:spPr>
          <a:xfrm rot="16200000">
            <a:off x="3695701" y="1359776"/>
            <a:ext cx="4800598" cy="4138446"/>
          </a:xfrm>
          <a:prstGeom prst="hexagon">
            <a:avLst/>
          </a:prstGeom>
          <a:noFill/>
          <a:ln>
            <a:solidFill>
              <a:srgbClr val="18388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a:spLocks noChangeAspect="1"/>
          </p:cNvSpPr>
          <p:nvPr userDrawn="1"/>
        </p:nvSpPr>
        <p:spPr>
          <a:xfrm rot="16200000">
            <a:off x="-687663" y="4872077"/>
            <a:ext cx="2798353" cy="2412373"/>
          </a:xfrm>
          <a:prstGeom prst="hexag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六边形 11"/>
          <p:cNvSpPr>
            <a:spLocks noChangeAspect="1"/>
          </p:cNvSpPr>
          <p:nvPr userDrawn="1"/>
        </p:nvSpPr>
        <p:spPr>
          <a:xfrm rot="16200000">
            <a:off x="9480973" y="5159003"/>
            <a:ext cx="1015781" cy="875673"/>
          </a:xfrm>
          <a:prstGeom prst="hexagon">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六边形 12"/>
          <p:cNvSpPr>
            <a:spLocks noChangeAspect="1"/>
          </p:cNvSpPr>
          <p:nvPr userDrawn="1"/>
        </p:nvSpPr>
        <p:spPr>
          <a:xfrm rot="16200000">
            <a:off x="11493500" y="210644"/>
            <a:ext cx="1397000" cy="1204310"/>
          </a:xfrm>
          <a:prstGeom prst="hexagon">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六边形 13"/>
          <p:cNvSpPr>
            <a:spLocks noChangeAspect="1"/>
          </p:cNvSpPr>
          <p:nvPr userDrawn="1"/>
        </p:nvSpPr>
        <p:spPr>
          <a:xfrm rot="16200000">
            <a:off x="641459" y="-437837"/>
            <a:ext cx="1015781" cy="875673"/>
          </a:xfrm>
          <a:prstGeom prst="hexagon">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p:cNvSpPr>
            <a:spLocks noGrp="1"/>
          </p:cNvSpPr>
          <p:nvPr>
            <p:ph type="body" sz="quarter" idx="10" hasCustomPrompt="1"/>
          </p:nvPr>
        </p:nvSpPr>
        <p:spPr>
          <a:xfrm>
            <a:off x="4098000" y="3947897"/>
            <a:ext cx="3996000" cy="914400"/>
          </a:xfrm>
        </p:spPr>
        <p:txBody>
          <a:bodyPr anchor="ctr" anchorCtr="0"/>
          <a:lstStyle>
            <a:lvl1pPr marL="0" indent="0" algn="ctr">
              <a:buNone/>
              <a:defRPr>
                <a:solidFill>
                  <a:schemeClr val="bg1"/>
                </a:solidFill>
              </a:defRPr>
            </a:lvl1pPr>
          </a:lstStyle>
          <a:p>
            <a:pPr lvl="0"/>
            <a:r>
              <a:rPr lang="zh-CN" altLang="en-US" dirty="0"/>
              <a:t>编辑母版文本样式</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转场-短标题6">
    <p:spTree>
      <p:nvGrpSpPr>
        <p:cNvPr id="1" name=""/>
        <p:cNvGrpSpPr/>
        <p:nvPr/>
      </p:nvGrpSpPr>
      <p:grpSpPr>
        <a:xfrm>
          <a:off x="0" y="0"/>
          <a:ext cx="0" cy="0"/>
          <a:chOff x="0" y="0"/>
          <a:chExt cx="0" cy="0"/>
        </a:xfrm>
      </p:grpSpPr>
      <p:sp>
        <p:nvSpPr>
          <p:cNvPr id="6" name="七边形 5"/>
          <p:cNvSpPr>
            <a:spLocks noChangeAspect="1"/>
          </p:cNvSpPr>
          <p:nvPr userDrawn="1"/>
        </p:nvSpPr>
        <p:spPr>
          <a:xfrm>
            <a:off x="3972000" y="1047224"/>
            <a:ext cx="4248000" cy="4248000"/>
          </a:xfrm>
          <a:prstGeom prst="hept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5093161"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06</a:t>
            </a:r>
            <a:endParaRPr lang="zh-CN" altLang="en-US" sz="4400" dirty="0">
              <a:solidFill>
                <a:schemeClr val="bg1"/>
              </a:solidFill>
              <a:latin typeface="+mj-lt"/>
              <a:cs typeface="Segoe UI" panose="020B0502040204020203" pitchFamily="34" charset="0"/>
            </a:endParaRPr>
          </a:p>
        </p:txBody>
      </p:sp>
      <p:cxnSp>
        <p:nvCxnSpPr>
          <p:cNvPr id="9" name="直接连接符 8"/>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七边形 9"/>
          <p:cNvSpPr/>
          <p:nvPr userDrawn="1"/>
        </p:nvSpPr>
        <p:spPr>
          <a:xfrm rot="1563509">
            <a:off x="10682028" y="-776191"/>
            <a:ext cx="3268663" cy="3268663"/>
          </a:xfrm>
          <a:prstGeom prst="heptagon">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七边形 10"/>
          <p:cNvSpPr/>
          <p:nvPr userDrawn="1"/>
        </p:nvSpPr>
        <p:spPr>
          <a:xfrm>
            <a:off x="1384129" y="5078241"/>
            <a:ext cx="1047921" cy="1047921"/>
          </a:xfrm>
          <a:prstGeom prst="heptag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七边形 11"/>
          <p:cNvSpPr/>
          <p:nvPr userDrawn="1"/>
        </p:nvSpPr>
        <p:spPr>
          <a:xfrm rot="20151602">
            <a:off x="-1111336" y="360448"/>
            <a:ext cx="2222671" cy="2222671"/>
          </a:xfrm>
          <a:prstGeom prst="heptagon">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七边形 12"/>
          <p:cNvSpPr/>
          <p:nvPr userDrawn="1"/>
        </p:nvSpPr>
        <p:spPr>
          <a:xfrm rot="20592885">
            <a:off x="8879510" y="6235700"/>
            <a:ext cx="2222671" cy="2222671"/>
          </a:xfrm>
          <a:prstGeom prst="heptagon">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七边形 13"/>
          <p:cNvSpPr>
            <a:spLocks noChangeAspect="1"/>
          </p:cNvSpPr>
          <p:nvPr userDrawn="1"/>
        </p:nvSpPr>
        <p:spPr>
          <a:xfrm>
            <a:off x="3683000" y="774700"/>
            <a:ext cx="4826000" cy="4826000"/>
          </a:xfrm>
          <a:prstGeom prst="heptagon">
            <a:avLst/>
          </a:prstGeom>
          <a:noFill/>
          <a:ln>
            <a:solidFill>
              <a:srgbClr val="18388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p:cNvSpPr>
            <a:spLocks noGrp="1"/>
          </p:cNvSpPr>
          <p:nvPr>
            <p:ph type="body" sz="quarter" idx="10" hasCustomPrompt="1"/>
          </p:nvPr>
        </p:nvSpPr>
        <p:spPr>
          <a:xfrm>
            <a:off x="4098000" y="3966909"/>
            <a:ext cx="3996000" cy="914400"/>
          </a:xfrm>
        </p:spPr>
        <p:txBody>
          <a:bodyPr anchor="ctr" anchorCtr="0"/>
          <a:lstStyle>
            <a:lvl1pPr marL="0" indent="0" algn="ctr">
              <a:buNone/>
              <a:defRPr>
                <a:solidFill>
                  <a:schemeClr val="bg1"/>
                </a:solidFill>
              </a:defRPr>
            </a:lvl1pPr>
          </a:lstStyle>
          <a:p>
            <a:pPr lvl="0"/>
            <a:r>
              <a:rPr lang="zh-CN" altLang="en-US" dirty="0"/>
              <a:t>编辑母版文本样式</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目录页-长标题">
    <p:bg>
      <p:bgPr>
        <a:solidFill>
          <a:schemeClr val="bg1"/>
        </a:solidFill>
        <a:effectLst/>
      </p:bgPr>
    </p:bg>
    <p:spTree>
      <p:nvGrpSpPr>
        <p:cNvPr id="1" name=""/>
        <p:cNvGrpSpPr/>
        <p:nvPr/>
      </p:nvGrpSpPr>
      <p:grpSpPr>
        <a:xfrm>
          <a:off x="0" y="0"/>
          <a:ext cx="0" cy="0"/>
          <a:chOff x="0" y="0"/>
          <a:chExt cx="0" cy="0"/>
        </a:xfrm>
      </p:grpSpPr>
      <p:sp>
        <p:nvSpPr>
          <p:cNvPr id="6" name="箭头: 五边形 5"/>
          <p:cNvSpPr/>
          <p:nvPr userDrawn="1"/>
        </p:nvSpPr>
        <p:spPr>
          <a:xfrm>
            <a:off x="2" y="0"/>
            <a:ext cx="2835871" cy="6858000"/>
          </a:xfrm>
          <a:prstGeom prst="homePlat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矩形 53"/>
          <p:cNvSpPr/>
          <p:nvPr/>
        </p:nvSpPr>
        <p:spPr>
          <a:xfrm>
            <a:off x="609314" y="1962606"/>
            <a:ext cx="1617246" cy="2932788"/>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 name="矩形 1"/>
          <p:cNvSpPr/>
          <p:nvPr userDrawn="1"/>
        </p:nvSpPr>
        <p:spPr>
          <a:xfrm>
            <a:off x="2782511" y="612708"/>
            <a:ext cx="8695230" cy="5632585"/>
          </a:xfrm>
          <a:prstGeom prst="rect">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730724" y="2258512"/>
            <a:ext cx="1374427" cy="2340976"/>
          </a:xfrm>
          <a:prstGeom prst="rect">
            <a:avLst/>
          </a:prstGeom>
          <a:noFill/>
        </p:spPr>
        <p:txBody>
          <a:bodyPr wrap="square" lIns="0" tIns="0" rIns="0" bIns="0" rtlCol="0" anchor="ctr" anchorCtr="0">
            <a:normAutofit lnSpcReduction="10000"/>
          </a:bodyPr>
          <a:lstStyle/>
          <a:p>
            <a:pPr algn="ctr"/>
            <a:r>
              <a:rPr lang="zh-CN" altLang="en-US" sz="5400" b="1" dirty="0">
                <a:solidFill>
                  <a:schemeClr val="bg1"/>
                </a:solidFill>
                <a:latin typeface="+mj-ea"/>
                <a:ea typeface="+mj-ea"/>
              </a:rPr>
              <a:t>目</a:t>
            </a:r>
            <a:endParaRPr lang="en-US" altLang="zh-CN" sz="5400" b="1" dirty="0">
              <a:solidFill>
                <a:schemeClr val="bg1"/>
              </a:solidFill>
              <a:latin typeface="+mj-ea"/>
              <a:ea typeface="+mj-ea"/>
            </a:endParaRPr>
          </a:p>
          <a:p>
            <a:pPr algn="ctr"/>
            <a:endParaRPr lang="en-US" altLang="zh-CN" sz="5400" b="1" dirty="0">
              <a:solidFill>
                <a:schemeClr val="bg1"/>
              </a:solidFill>
              <a:latin typeface="+mj-ea"/>
              <a:ea typeface="+mj-ea"/>
            </a:endParaRPr>
          </a:p>
          <a:p>
            <a:pPr algn="ctr"/>
            <a:r>
              <a:rPr lang="zh-CN" altLang="en-US" sz="5400" b="1" dirty="0">
                <a:solidFill>
                  <a:schemeClr val="bg1"/>
                </a:solidFill>
                <a:latin typeface="+mj-ea"/>
                <a:ea typeface="+mj-ea"/>
              </a:rPr>
              <a:t>录</a:t>
            </a:r>
            <a:endParaRPr lang="zh-CN" altLang="en-US" sz="4800" b="1" dirty="0">
              <a:solidFill>
                <a:schemeClr val="bg1"/>
              </a:solidFill>
              <a:latin typeface="+mj-ea"/>
              <a:ea typeface="+mj-ea"/>
            </a:endParaRPr>
          </a:p>
        </p:txBody>
      </p:sp>
      <p:pic>
        <p:nvPicPr>
          <p:cNvPr id="47" name="图片 46"/>
          <p:cNvPicPr>
            <a:picLocks noChangeAspect="1"/>
          </p:cNvPicPr>
          <p:nvPr userDrawn="1"/>
        </p:nvPicPr>
        <p:blipFill>
          <a:blip r:embed="rId2">
            <a:alphaModFix amt="2000"/>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0400" y="217487"/>
            <a:ext cx="10858500" cy="811213"/>
          </a:xfrm>
          <a:prstGeom prst="rect">
            <a:avLst/>
          </a:prstGeom>
        </p:spPr>
        <p:txBody>
          <a:bodyPr vert="horz" lIns="0" tIns="0" rIns="0" bIns="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604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7570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15AB8F-1C56-49E9-90C8-78D22B0C1B97}" type="slidenum">
              <a:rPr lang="zh-CN" altLang="en-US" smtClean="0"/>
            </a:fld>
            <a:endParaRPr lang="zh-CN" altLang="en-US"/>
          </a:p>
        </p:txBody>
      </p:sp>
      <p:sp>
        <p:nvSpPr>
          <p:cNvPr id="7" name="椭圆 6"/>
          <p:cNvSpPr/>
          <p:nvPr userDrawn="1"/>
        </p:nvSpPr>
        <p:spPr>
          <a:xfrm>
            <a:off x="4749800" y="-4572000"/>
            <a:ext cx="1168400" cy="8112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userDrawn="1"/>
        </p:nvSpPr>
        <p:spPr>
          <a:xfrm>
            <a:off x="4572000" y="9093200"/>
            <a:ext cx="1168400" cy="8112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hdr="0" ftr="0" dt="0"/>
  <p:txStyles>
    <p:title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1.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1.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1.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1.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1"/>
          <p:cNvSpPr txBox="1"/>
          <p:nvPr/>
        </p:nvSpPr>
        <p:spPr>
          <a:xfrm>
            <a:off x="4253865" y="1391285"/>
            <a:ext cx="7010400" cy="2190115"/>
          </a:xfrm>
          <a:prstGeom prst="rect">
            <a:avLst/>
          </a:prstGeom>
        </p:spPr>
        <p:txBody>
          <a:bodyPr lIns="0" rIns="0" anchor="ctr" anchorCtr="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gn="r">
              <a:lnSpc>
                <a:spcPct val="100000"/>
              </a:lnSpc>
              <a:buNone/>
            </a:pPr>
            <a:r>
              <a:rPr lang="zh-CN" altLang="en-US" sz="3600" b="1" dirty="0">
                <a:solidFill>
                  <a:schemeClr val="accent1"/>
                </a:solidFill>
                <a:cs typeface="+mn-ea"/>
                <a:sym typeface="+mn-lt"/>
              </a:rPr>
              <a:t>基于WebAssembly和Electron的跨平台网络代理系统研究与实现</a:t>
            </a:r>
            <a:endParaRPr lang="zh-CN" altLang="en-US" sz="3600" b="1" dirty="0">
              <a:solidFill>
                <a:schemeClr val="accent1"/>
              </a:solidFill>
              <a:cs typeface="+mn-ea"/>
              <a:sym typeface="+mn-lt"/>
            </a:endParaRPr>
          </a:p>
        </p:txBody>
      </p:sp>
      <p:sp>
        <p:nvSpPr>
          <p:cNvPr id="64" name="矩形 63"/>
          <p:cNvSpPr/>
          <p:nvPr/>
        </p:nvSpPr>
        <p:spPr>
          <a:xfrm>
            <a:off x="8043723" y="4972130"/>
            <a:ext cx="3003067" cy="650875"/>
          </a:xfrm>
          <a:prstGeom prst="rect">
            <a:avLst/>
          </a:prstGeom>
        </p:spPr>
        <p:txBody>
          <a:bodyPr wrap="square" lIns="0" rIns="0">
            <a:spAutoFit/>
          </a:bodyPr>
          <a:lstStyle/>
          <a:p>
            <a:pPr algn="r">
              <a:lnSpc>
                <a:spcPct val="130000"/>
              </a:lnSpc>
            </a:pPr>
            <a:r>
              <a:rPr lang="en-US" altLang="zh-CN" sz="2800" dirty="0">
                <a:solidFill>
                  <a:schemeClr val="accent1"/>
                </a:solidFill>
                <a:cs typeface="+mn-ea"/>
                <a:sym typeface="+mn-lt"/>
              </a:rPr>
              <a:t>2022/3/15</a:t>
            </a:r>
            <a:endParaRPr lang="zh-CN" altLang="en-US" sz="2800" dirty="0">
              <a:solidFill>
                <a:schemeClr val="accent1"/>
              </a:solidFill>
              <a:cs typeface="+mn-ea"/>
              <a:sym typeface="+mn-lt"/>
            </a:endParaRPr>
          </a:p>
        </p:txBody>
      </p:sp>
      <p:grpSp>
        <p:nvGrpSpPr>
          <p:cNvPr id="65" name="组合 64"/>
          <p:cNvGrpSpPr/>
          <p:nvPr/>
        </p:nvGrpSpPr>
        <p:grpSpPr>
          <a:xfrm>
            <a:off x="8043722" y="3874963"/>
            <a:ext cx="3093812" cy="650875"/>
            <a:chOff x="4567377" y="3869996"/>
            <a:chExt cx="3093812" cy="650875"/>
          </a:xfrm>
        </p:grpSpPr>
        <p:sp>
          <p:nvSpPr>
            <p:cNvPr id="66" name="文本框 65"/>
            <p:cNvSpPr txBox="1"/>
            <p:nvPr/>
          </p:nvSpPr>
          <p:spPr>
            <a:xfrm>
              <a:off x="4567377" y="3869996"/>
              <a:ext cx="1519187" cy="597215"/>
            </a:xfrm>
            <a:prstGeom prst="rect">
              <a:avLst/>
            </a:prstGeom>
            <a:noFill/>
          </p:spPr>
          <p:txBody>
            <a:bodyPr wrap="square" lIns="0" rIns="0" rtlCol="0">
              <a:spAutoFit/>
            </a:bodyPr>
            <a:lstStyle/>
            <a:p>
              <a:pPr algn="dist">
                <a:lnSpc>
                  <a:spcPct val="130000"/>
                </a:lnSpc>
              </a:pPr>
              <a:r>
                <a:rPr lang="zh-CN" altLang="en-US" sz="2800" dirty="0">
                  <a:solidFill>
                    <a:schemeClr val="accent1"/>
                  </a:solidFill>
                  <a:cs typeface="+mn-ea"/>
                  <a:sym typeface="+mn-lt"/>
                </a:rPr>
                <a:t>答辩人   </a:t>
              </a:r>
              <a:endParaRPr lang="zh-CN" altLang="en-US" sz="2800" dirty="0">
                <a:solidFill>
                  <a:schemeClr val="accent1"/>
                </a:solidFill>
                <a:cs typeface="+mn-ea"/>
                <a:sym typeface="+mn-lt"/>
              </a:endParaRPr>
            </a:p>
          </p:txBody>
        </p:sp>
        <p:sp>
          <p:nvSpPr>
            <p:cNvPr id="67" name="矩形 66"/>
            <p:cNvSpPr/>
            <p:nvPr/>
          </p:nvSpPr>
          <p:spPr>
            <a:xfrm>
              <a:off x="6362700" y="3869996"/>
              <a:ext cx="1298489" cy="650875"/>
            </a:xfrm>
            <a:prstGeom prst="rect">
              <a:avLst/>
            </a:prstGeom>
          </p:spPr>
          <p:txBody>
            <a:bodyPr wrap="square">
              <a:spAutoFit/>
            </a:bodyPr>
            <a:lstStyle/>
            <a:p>
              <a:pPr algn="dist">
                <a:lnSpc>
                  <a:spcPct val="130000"/>
                </a:lnSpc>
              </a:pPr>
              <a:r>
                <a:rPr lang="zh-CN" altLang="en-US" sz="2800" dirty="0">
                  <a:solidFill>
                    <a:schemeClr val="accent1"/>
                  </a:solidFill>
                  <a:cs typeface="+mn-ea"/>
                  <a:sym typeface="+mn-lt"/>
                </a:rPr>
                <a:t>缑通旺</a:t>
              </a:r>
              <a:endParaRPr lang="zh-CN" altLang="en-US" sz="2800" dirty="0">
                <a:solidFill>
                  <a:schemeClr val="accent1"/>
                </a:solidFill>
                <a:cs typeface="+mn-ea"/>
                <a:sym typeface="+mn-lt"/>
              </a:endParaRPr>
            </a:p>
          </p:txBody>
        </p:sp>
        <p:sp>
          <p:nvSpPr>
            <p:cNvPr id="68" name="文本框 67"/>
            <p:cNvSpPr txBox="1"/>
            <p:nvPr/>
          </p:nvSpPr>
          <p:spPr>
            <a:xfrm>
              <a:off x="6028867" y="3906993"/>
              <a:ext cx="543739" cy="523220"/>
            </a:xfrm>
            <a:prstGeom prst="rect">
              <a:avLst/>
            </a:prstGeom>
            <a:noFill/>
          </p:spPr>
          <p:txBody>
            <a:bodyPr wrap="none" rtlCol="0">
              <a:spAutoFit/>
            </a:bodyPr>
            <a:lstStyle/>
            <a:p>
              <a:r>
                <a:rPr lang="zh-CN" altLang="en-US" sz="2800" dirty="0">
                  <a:solidFill>
                    <a:schemeClr val="accent1"/>
                  </a:solidFill>
                  <a:cs typeface="+mn-ea"/>
                  <a:sym typeface="+mn-lt"/>
                </a:rPr>
                <a:t>：</a:t>
              </a:r>
              <a:endParaRPr lang="zh-CN" altLang="en-US" sz="2800" dirty="0">
                <a:solidFill>
                  <a:schemeClr val="accent1"/>
                </a:solidFill>
                <a:cs typeface="+mn-ea"/>
                <a:sym typeface="+mn-lt"/>
              </a:endParaRPr>
            </a:p>
          </p:txBody>
        </p:sp>
      </p:grpSp>
      <p:grpSp>
        <p:nvGrpSpPr>
          <p:cNvPr id="69" name="组合 68"/>
          <p:cNvGrpSpPr/>
          <p:nvPr/>
        </p:nvGrpSpPr>
        <p:grpSpPr>
          <a:xfrm>
            <a:off x="8043911" y="4423547"/>
            <a:ext cx="3093623" cy="650875"/>
            <a:chOff x="4567566" y="4449810"/>
            <a:chExt cx="3093623" cy="650875"/>
          </a:xfrm>
        </p:grpSpPr>
        <p:sp>
          <p:nvSpPr>
            <p:cNvPr id="70" name="矩形 69"/>
            <p:cNvSpPr/>
            <p:nvPr/>
          </p:nvSpPr>
          <p:spPr>
            <a:xfrm>
              <a:off x="4567566" y="4449810"/>
              <a:ext cx="1519187" cy="597215"/>
            </a:xfrm>
            <a:prstGeom prst="rect">
              <a:avLst/>
            </a:prstGeom>
          </p:spPr>
          <p:txBody>
            <a:bodyPr wrap="square" lIns="0" rIns="0">
              <a:spAutoFit/>
            </a:bodyPr>
            <a:lstStyle/>
            <a:p>
              <a:pPr algn="dist">
                <a:lnSpc>
                  <a:spcPct val="130000"/>
                </a:lnSpc>
              </a:pPr>
              <a:r>
                <a:rPr lang="zh-CN" altLang="en-US" sz="2800" dirty="0">
                  <a:solidFill>
                    <a:schemeClr val="accent1"/>
                  </a:solidFill>
                  <a:cs typeface="+mn-ea"/>
                  <a:sym typeface="+mn-lt"/>
                </a:rPr>
                <a:t>指导老师</a:t>
              </a:r>
              <a:endParaRPr lang="en-US" altLang="zh-CN" sz="2800" dirty="0">
                <a:solidFill>
                  <a:schemeClr val="accent1"/>
                </a:solidFill>
                <a:cs typeface="+mn-ea"/>
                <a:sym typeface="+mn-lt"/>
              </a:endParaRPr>
            </a:p>
          </p:txBody>
        </p:sp>
        <p:sp>
          <p:nvSpPr>
            <p:cNvPr id="71" name="矩形 70"/>
            <p:cNvSpPr/>
            <p:nvPr/>
          </p:nvSpPr>
          <p:spPr>
            <a:xfrm>
              <a:off x="6362700" y="4449810"/>
              <a:ext cx="1298489" cy="650875"/>
            </a:xfrm>
            <a:prstGeom prst="rect">
              <a:avLst/>
            </a:prstGeom>
          </p:spPr>
          <p:txBody>
            <a:bodyPr wrap="square">
              <a:spAutoFit/>
            </a:bodyPr>
            <a:lstStyle/>
            <a:p>
              <a:pPr algn="dist">
                <a:lnSpc>
                  <a:spcPct val="130000"/>
                </a:lnSpc>
              </a:pPr>
              <a:r>
                <a:rPr lang="zh-CN" altLang="en-US" sz="2800" dirty="0">
                  <a:solidFill>
                    <a:schemeClr val="accent1"/>
                  </a:solidFill>
                  <a:cs typeface="+mn-ea"/>
                  <a:sym typeface="+mn-lt"/>
                </a:rPr>
                <a:t>孔佑勇</a:t>
              </a:r>
              <a:endParaRPr lang="zh-CN" altLang="en-US" sz="2800" dirty="0">
                <a:solidFill>
                  <a:schemeClr val="accent1"/>
                </a:solidFill>
                <a:cs typeface="+mn-ea"/>
                <a:sym typeface="+mn-lt"/>
              </a:endParaRPr>
            </a:p>
          </p:txBody>
        </p:sp>
        <p:sp>
          <p:nvSpPr>
            <p:cNvPr id="72" name="文本框 71"/>
            <p:cNvSpPr txBox="1"/>
            <p:nvPr/>
          </p:nvSpPr>
          <p:spPr>
            <a:xfrm>
              <a:off x="6028868" y="4486807"/>
              <a:ext cx="543739" cy="523220"/>
            </a:xfrm>
            <a:prstGeom prst="rect">
              <a:avLst/>
            </a:prstGeom>
            <a:noFill/>
          </p:spPr>
          <p:txBody>
            <a:bodyPr wrap="none" rtlCol="0">
              <a:spAutoFit/>
            </a:bodyPr>
            <a:lstStyle/>
            <a:p>
              <a:r>
                <a:rPr lang="zh-CN" altLang="en-US" sz="2800" dirty="0">
                  <a:solidFill>
                    <a:schemeClr val="accent1"/>
                  </a:solidFill>
                  <a:cs typeface="+mn-ea"/>
                  <a:sym typeface="+mn-lt"/>
                </a:rPr>
                <a:t>：</a:t>
              </a:r>
              <a:endParaRPr lang="zh-CN" altLang="en-US" sz="2800" dirty="0">
                <a:solidFill>
                  <a:schemeClr val="accent1"/>
                </a:solidFill>
                <a:cs typeface="+mn-ea"/>
                <a:sym typeface="+mn-lt"/>
              </a:endParaRPr>
            </a:p>
          </p:txBody>
        </p:sp>
      </p:grpSp>
      <p:cxnSp>
        <p:nvCxnSpPr>
          <p:cNvPr id="3" name="直接连接符 2"/>
          <p:cNvCxnSpPr/>
          <p:nvPr/>
        </p:nvCxnSpPr>
        <p:spPr>
          <a:xfrm>
            <a:off x="11226555" y="4069080"/>
            <a:ext cx="0" cy="1404000"/>
          </a:xfrm>
          <a:prstGeom prst="line">
            <a:avLst/>
          </a:prstGeom>
          <a:ln w="50800" cmpd="thickThi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custDataLst>
              <p:tags r:id="rId1"/>
            </p:custDataLst>
          </p:nvPr>
        </p:nvGraphicFramePr>
        <p:xfrm>
          <a:off x="1396365" y="1238885"/>
          <a:ext cx="9019540" cy="4963795"/>
        </p:xfrm>
        <a:graphic>
          <a:graphicData uri="http://schemas.openxmlformats.org/drawingml/2006/table">
            <a:tbl>
              <a:tblPr firstRow="1" bandRow="1">
                <a:effectLst>
                  <a:outerShdw blurRad="177800" dist="38100" dir="5400000" algn="t" rotWithShape="0">
                    <a:prstClr val="black">
                      <a:alpha val="40000"/>
                    </a:prstClr>
                  </a:outerShdw>
                </a:effectLst>
              </a:tblPr>
              <a:tblGrid>
                <a:gridCol w="2286000"/>
                <a:gridCol w="3240405"/>
                <a:gridCol w="3493135"/>
              </a:tblGrid>
              <a:tr h="575310">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400" b="1" dirty="0">
                          <a:solidFill>
                            <a:schemeClr val="bg1"/>
                          </a:solidFill>
                          <a:latin typeface="+mn-lt"/>
                          <a:ea typeface="+mn-ea"/>
                          <a:cs typeface="+mn-ea"/>
                          <a:sym typeface="+mn-lt"/>
                        </a:rPr>
                        <a:t>框架/类库</a:t>
                      </a:r>
                      <a:endParaRPr lang="zh-CN" altLang="en-US" sz="2400" b="1" dirty="0">
                        <a:solidFill>
                          <a:schemeClr val="bg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400" b="1" dirty="0">
                          <a:solidFill>
                            <a:schemeClr val="bg1"/>
                          </a:solidFill>
                          <a:latin typeface="+mn-lt"/>
                          <a:ea typeface="+mn-ea"/>
                          <a:cs typeface="+mn-ea"/>
                          <a:sym typeface="+mn-lt"/>
                        </a:rPr>
                        <a:t>语言/环境</a:t>
                      </a:r>
                      <a:endParaRPr lang="zh-CN" altLang="en-US" sz="2400" b="1" dirty="0">
                        <a:solidFill>
                          <a:schemeClr val="bg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400" b="1" dirty="0">
                          <a:solidFill>
                            <a:schemeClr val="bg1"/>
                          </a:solidFill>
                          <a:latin typeface="+mn-lt"/>
                          <a:ea typeface="+mn-ea"/>
                          <a:cs typeface="+mn-ea"/>
                          <a:sym typeface="+mn-lt"/>
                        </a:rPr>
                        <a:t>适用平台</a:t>
                      </a:r>
                      <a:endParaRPr lang="zh-CN" altLang="en-US" sz="2400" b="1" dirty="0">
                        <a:solidFill>
                          <a:schemeClr val="bg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496570">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sz="2000" dirty="0">
                          <a:latin typeface="+mn-lt"/>
                          <a:ea typeface="+mn-ea"/>
                          <a:cs typeface="+mn-ea"/>
                          <a:sym typeface="+mn-lt"/>
                        </a:rPr>
                        <a:t>WPF</a:t>
                      </a:r>
                      <a:endParaRPr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dirty="0">
                          <a:latin typeface="+mn-lt"/>
                          <a:ea typeface="+mn-ea"/>
                          <a:cs typeface="+mn-ea"/>
                          <a:sym typeface="+mn-lt"/>
                        </a:rPr>
                        <a:t>.NET/C#/VB</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en-US" altLang="zh-CN" sz="2000" dirty="0">
                          <a:latin typeface="+mn-lt"/>
                          <a:ea typeface="+mn-ea"/>
                          <a:cs typeface="+mn-ea"/>
                          <a:sym typeface="+mn-lt"/>
                        </a:rPr>
                        <a:t>Windows</a:t>
                      </a:r>
                      <a:endParaRPr lang="en-US" altLang="zh-CN"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96570">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sz="2000" dirty="0">
                          <a:latin typeface="+mn-lt"/>
                          <a:ea typeface="+mn-ea"/>
                          <a:cs typeface="+mn-ea"/>
                          <a:sym typeface="+mn-lt"/>
                        </a:rPr>
                        <a:t>WinForm</a:t>
                      </a:r>
                      <a:endParaRPr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dirty="0">
                          <a:latin typeface="+mn-lt"/>
                          <a:ea typeface="+mn-ea"/>
                          <a:cs typeface="+mn-ea"/>
                          <a:sym typeface="+mn-lt"/>
                        </a:rPr>
                        <a:t>NET/C#</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lang="en-US" altLang="zh-CN" sz="2000" kern="1200" dirty="0">
                          <a:solidFill>
                            <a:schemeClr val="tx1"/>
                          </a:solidFill>
                          <a:latin typeface="+mn-lt"/>
                          <a:ea typeface="+mn-ea"/>
                          <a:cs typeface="+mn-ea"/>
                          <a:sym typeface="+mn-lt"/>
                        </a:rPr>
                        <a:t>Windows</a:t>
                      </a:r>
                      <a:endParaRPr lang="en-US" altLang="zh-CN" sz="2000" kern="1200" dirty="0">
                        <a:solidFill>
                          <a:schemeClr val="tx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96570">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sz="2000" dirty="0">
                          <a:latin typeface="+mn-lt"/>
                          <a:ea typeface="+mn-ea"/>
                          <a:cs typeface="+mn-ea"/>
                          <a:sym typeface="+mn-lt"/>
                        </a:rPr>
                        <a:t>MFC</a:t>
                      </a:r>
                      <a:endParaRPr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en-US" altLang="zh-CN" sz="2000" dirty="0">
                          <a:latin typeface="+mn-lt"/>
                          <a:ea typeface="+mn-ea"/>
                          <a:cs typeface="+mn-ea"/>
                          <a:sym typeface="+mn-lt"/>
                        </a:rPr>
                        <a:t>C/C++</a:t>
                      </a:r>
                      <a:endParaRPr lang="en-US" altLang="zh-CN"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lang="en-US" altLang="zh-CN" sz="2000" kern="1200" dirty="0">
                          <a:solidFill>
                            <a:schemeClr val="tx1"/>
                          </a:solidFill>
                          <a:latin typeface="+mn-lt"/>
                          <a:ea typeface="+mn-ea"/>
                          <a:cs typeface="+mn-ea"/>
                          <a:sym typeface="+mn-lt"/>
                        </a:rPr>
                        <a:t>Windows</a:t>
                      </a:r>
                      <a:endParaRPr lang="en-US" altLang="zh-CN" sz="2000" kern="1200" dirty="0">
                        <a:solidFill>
                          <a:schemeClr val="tx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96570">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sz="2000" dirty="0">
                          <a:latin typeface="+mn-lt"/>
                          <a:ea typeface="+mn-ea"/>
                          <a:cs typeface="+mn-ea"/>
                          <a:sym typeface="+mn-lt"/>
                        </a:rPr>
                        <a:t>Swift</a:t>
                      </a:r>
                      <a:endParaRPr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en-US" altLang="zh-CN" sz="2000" dirty="0">
                          <a:latin typeface="+mn-lt"/>
                          <a:ea typeface="+mn-ea"/>
                          <a:cs typeface="+mn-ea"/>
                          <a:sym typeface="+mn-lt"/>
                        </a:rPr>
                        <a:t>Objective-C</a:t>
                      </a:r>
                      <a:endParaRPr lang="en-US" altLang="zh-CN"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lang="en-US" altLang="zh-CN" sz="2000" kern="1200" dirty="0">
                          <a:solidFill>
                            <a:schemeClr val="tx1"/>
                          </a:solidFill>
                          <a:latin typeface="+mn-lt"/>
                          <a:ea typeface="+mn-ea"/>
                          <a:cs typeface="+mn-ea"/>
                          <a:sym typeface="+mn-lt"/>
                        </a:rPr>
                        <a:t>Mac</a:t>
                      </a:r>
                      <a:endParaRPr lang="en-US" altLang="zh-CN" sz="2000" kern="1200" dirty="0">
                        <a:solidFill>
                          <a:schemeClr val="tx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92810">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sz="2000" dirty="0">
                          <a:latin typeface="+mn-lt"/>
                          <a:ea typeface="+mn-ea"/>
                          <a:cs typeface="+mn-ea"/>
                          <a:sym typeface="+mn-lt"/>
                        </a:rPr>
                        <a:t>Swing/JavaFx/SWT</a:t>
                      </a:r>
                      <a:endParaRPr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dirty="0">
                          <a:latin typeface="+mn-lt"/>
                          <a:ea typeface="+mn-ea"/>
                          <a:cs typeface="+mn-ea"/>
                          <a:sym typeface="+mn-lt"/>
                        </a:rPr>
                        <a:t>Java</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marL="0" marR="0" lvl="0" indent="0" algn="ctr" defTabSz="914400" rtl="0" eaLnBrk="1" fontAlgn="auto" latinLnBrk="0" hangingPunct="1">
                        <a:lnSpc>
                          <a:spcPct val="130000"/>
                        </a:lnSpc>
                        <a:spcBef>
                          <a:spcPts val="0"/>
                        </a:spcBef>
                        <a:spcAft>
                          <a:spcPts val="0"/>
                        </a:spcAft>
                        <a:buClrTx/>
                        <a:buSzTx/>
                        <a:buFontTx/>
                        <a:buNone/>
                        <a:defRPr/>
                      </a:pPr>
                      <a:r>
                        <a:rPr lang="en-US" altLang="zh-CN" sz="2000" kern="1200" dirty="0">
                          <a:solidFill>
                            <a:schemeClr val="tx1"/>
                          </a:solidFill>
                          <a:latin typeface="+mn-lt"/>
                          <a:ea typeface="+mn-ea"/>
                          <a:cs typeface="+mn-ea"/>
                          <a:sym typeface="+mn-lt"/>
                        </a:rPr>
                        <a:t>跨平台</a:t>
                      </a:r>
                      <a:endParaRPr lang="en-US" altLang="zh-CN" sz="2000" kern="1200" dirty="0">
                        <a:solidFill>
                          <a:schemeClr val="tx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16255">
                <a:tc>
                  <a:txBody>
                    <a:bodyPr/>
                    <a:p>
                      <a:pPr algn="ctr">
                        <a:lnSpc>
                          <a:spcPct val="130000"/>
                        </a:lnSpc>
                        <a:spcBef>
                          <a:spcPts val="0"/>
                        </a:spcBef>
                        <a:spcAft>
                          <a:spcPts val="0"/>
                        </a:spcAft>
                        <a:buNone/>
                      </a:pPr>
                      <a:r>
                        <a:rPr lang="zh-CN" altLang="en-US" sz="2000" dirty="0">
                          <a:latin typeface="+mn-lt"/>
                          <a:ea typeface="+mn-ea"/>
                          <a:cs typeface="+mn-ea"/>
                          <a:sym typeface="+mn-lt"/>
                        </a:rPr>
                        <a:t>QT</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algn="ctr">
                        <a:lnSpc>
                          <a:spcPct val="130000"/>
                        </a:lnSpc>
                        <a:spcBef>
                          <a:spcPts val="0"/>
                        </a:spcBef>
                        <a:spcAft>
                          <a:spcPts val="0"/>
                        </a:spcAft>
                        <a:buNone/>
                      </a:pPr>
                      <a:r>
                        <a:rPr lang="zh-CN" altLang="en-US" sz="2000" dirty="0">
                          <a:latin typeface="+mn-lt"/>
                          <a:ea typeface="+mn-ea"/>
                          <a:cs typeface="+mn-ea"/>
                          <a:sym typeface="+mn-lt"/>
                        </a:rPr>
                        <a:t>C/C++</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marL="0" marR="0" lvl="0" indent="0" algn="ctr" defTabSz="914400" rtl="0" eaLnBrk="1" fontAlgn="auto" latinLnBrk="0" hangingPunct="1">
                        <a:lnSpc>
                          <a:spcPct val="130000"/>
                        </a:lnSpc>
                        <a:spcBef>
                          <a:spcPts val="0"/>
                        </a:spcBef>
                        <a:spcAft>
                          <a:spcPts val="0"/>
                        </a:spcAft>
                        <a:buClrTx/>
                        <a:buSzTx/>
                        <a:buFontTx/>
                        <a:buNone/>
                        <a:defRPr/>
                      </a:pPr>
                      <a:r>
                        <a:rPr lang="en-US" altLang="zh-CN" sz="2000" kern="1200" dirty="0">
                          <a:solidFill>
                            <a:schemeClr val="tx1"/>
                          </a:solidFill>
                          <a:latin typeface="+mn-lt"/>
                          <a:ea typeface="+mn-ea"/>
                          <a:cs typeface="+mn-ea"/>
                          <a:sym typeface="+mn-lt"/>
                        </a:rPr>
                        <a:t>跨平台</a:t>
                      </a:r>
                      <a:endParaRPr lang="en-US" altLang="zh-CN" sz="2000" kern="1200" dirty="0">
                        <a:solidFill>
                          <a:schemeClr val="tx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96570">
                <a:tc>
                  <a:txBody>
                    <a:bodyPr/>
                    <a:p>
                      <a:pPr algn="ctr">
                        <a:lnSpc>
                          <a:spcPct val="130000"/>
                        </a:lnSpc>
                        <a:spcBef>
                          <a:spcPts val="0"/>
                        </a:spcBef>
                        <a:spcAft>
                          <a:spcPts val="0"/>
                        </a:spcAft>
                        <a:buNone/>
                      </a:pPr>
                      <a:r>
                        <a:rPr lang="zh-CN" altLang="en-US" sz="2000" dirty="0">
                          <a:latin typeface="+mn-lt"/>
                          <a:ea typeface="+mn-ea"/>
                          <a:cs typeface="+mn-ea"/>
                          <a:sym typeface="+mn-lt"/>
                        </a:rPr>
                        <a:t>NW</a:t>
                      </a:r>
                      <a:r>
                        <a:rPr lang="en-US" altLang="zh-CN" sz="2000" dirty="0">
                          <a:latin typeface="+mn-lt"/>
                          <a:ea typeface="+mn-ea"/>
                          <a:cs typeface="+mn-ea"/>
                          <a:sym typeface="+mn-lt"/>
                        </a:rPr>
                        <a:t>JS</a:t>
                      </a:r>
                      <a:endParaRPr lang="en-US" altLang="zh-CN"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algn="ctr">
                        <a:lnSpc>
                          <a:spcPct val="130000"/>
                        </a:lnSpc>
                        <a:spcBef>
                          <a:spcPts val="0"/>
                        </a:spcBef>
                        <a:spcAft>
                          <a:spcPts val="0"/>
                        </a:spcAft>
                        <a:buNone/>
                      </a:pPr>
                      <a:r>
                        <a:rPr lang="zh-CN" altLang="en-US" sz="2000" dirty="0">
                          <a:latin typeface="+mn-lt"/>
                          <a:ea typeface="+mn-ea"/>
                          <a:cs typeface="+mn-ea"/>
                          <a:sym typeface="+mn-lt"/>
                        </a:rPr>
                        <a:t>JavaScript</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marL="0" marR="0" lvl="0" indent="0" algn="ctr" defTabSz="914400" rtl="0" eaLnBrk="1" fontAlgn="auto" latinLnBrk="0" hangingPunct="1">
                        <a:lnSpc>
                          <a:spcPct val="130000"/>
                        </a:lnSpc>
                        <a:spcBef>
                          <a:spcPts val="0"/>
                        </a:spcBef>
                        <a:spcAft>
                          <a:spcPts val="0"/>
                        </a:spcAft>
                        <a:buClrTx/>
                        <a:buSzTx/>
                        <a:buFontTx/>
                        <a:buNone/>
                        <a:defRPr/>
                      </a:pPr>
                      <a:r>
                        <a:rPr lang="en-US" altLang="zh-CN" sz="2000" dirty="0">
                          <a:cs typeface="+mn-ea"/>
                          <a:sym typeface="+mn-lt"/>
                        </a:rPr>
                        <a:t>跨平台</a:t>
                      </a:r>
                      <a:endParaRPr lang="en-US" altLang="zh-CN" sz="2000" kern="1200" dirty="0">
                        <a:solidFill>
                          <a:schemeClr val="tx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96570">
                <a:tc>
                  <a:txBody>
                    <a:bodyPr/>
                    <a:p>
                      <a:pPr algn="ctr">
                        <a:lnSpc>
                          <a:spcPct val="130000"/>
                        </a:lnSpc>
                        <a:spcBef>
                          <a:spcPts val="0"/>
                        </a:spcBef>
                        <a:spcAft>
                          <a:spcPts val="0"/>
                        </a:spcAft>
                        <a:buNone/>
                      </a:pPr>
                      <a:r>
                        <a:rPr lang="zh-CN" altLang="en-US" sz="2000" dirty="0">
                          <a:latin typeface="+mn-lt"/>
                          <a:ea typeface="+mn-ea"/>
                          <a:cs typeface="+mn-ea"/>
                          <a:sym typeface="+mn-lt"/>
                        </a:rPr>
                        <a:t>Electron</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algn="ctr">
                        <a:lnSpc>
                          <a:spcPct val="130000"/>
                        </a:lnSpc>
                        <a:spcBef>
                          <a:spcPts val="0"/>
                        </a:spcBef>
                        <a:spcAft>
                          <a:spcPts val="0"/>
                        </a:spcAft>
                        <a:buNone/>
                      </a:pPr>
                      <a:r>
                        <a:rPr lang="zh-CN" altLang="en-US" sz="2000" dirty="0">
                          <a:latin typeface="+mn-lt"/>
                          <a:ea typeface="+mn-ea"/>
                          <a:cs typeface="+mn-ea"/>
                          <a:sym typeface="+mn-lt"/>
                        </a:rPr>
                        <a:t>JavaScript</a:t>
                      </a:r>
                      <a:endParaRPr lang="zh-CN" altLang="en-US" sz="2000" dirty="0">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p>
                      <a:pPr marL="0" marR="0" lvl="0" indent="0" algn="ctr" defTabSz="914400" rtl="0" eaLnBrk="1" fontAlgn="auto" latinLnBrk="0" hangingPunct="1">
                        <a:lnSpc>
                          <a:spcPct val="130000"/>
                        </a:lnSpc>
                        <a:spcBef>
                          <a:spcPts val="0"/>
                        </a:spcBef>
                        <a:spcAft>
                          <a:spcPts val="0"/>
                        </a:spcAft>
                        <a:buClrTx/>
                        <a:buSzTx/>
                        <a:buFontTx/>
                        <a:buNone/>
                        <a:defRPr/>
                      </a:pPr>
                      <a:r>
                        <a:rPr lang="en-US" altLang="zh-CN" sz="2000" dirty="0">
                          <a:cs typeface="+mn-ea"/>
                          <a:sym typeface="+mn-lt"/>
                        </a:rPr>
                        <a:t>跨平台</a:t>
                      </a:r>
                      <a:endParaRPr lang="en-US" altLang="zh-CN" sz="2000" kern="1200" dirty="0">
                        <a:solidFill>
                          <a:schemeClr val="tx1"/>
                        </a:solidFill>
                        <a:latin typeface="+mn-lt"/>
                        <a:ea typeface="+mn-ea"/>
                        <a:cs typeface="+mn-ea"/>
                        <a:sym typeface="+mn-lt"/>
                      </a:endParaRPr>
                    </a:p>
                  </a:txBody>
                  <a:tcPr marL="100614" marR="100614" marT="50308" marB="50308" anchor="ctr">
                    <a:lnL w="12700" cap="flat" cmpd="sng" algn="ctr">
                      <a:solidFill>
                        <a:schemeClr val="tx1">
                          <a:lumMod val="25000"/>
                          <a:lumOff val="75000"/>
                        </a:schemeClr>
                      </a:solidFill>
                      <a:prstDash val="solid"/>
                      <a:round/>
                      <a:headEnd type="none" w="med" len="med"/>
                      <a:tailEnd type="none" w="med" len="med"/>
                    </a:lnL>
                    <a:lnR w="12700" cap="flat" cmpd="sng" algn="ctr">
                      <a:solidFill>
                        <a:schemeClr val="tx1">
                          <a:lumMod val="25000"/>
                          <a:lumOff val="75000"/>
                        </a:schemeClr>
                      </a:solidFill>
                      <a:prstDash val="solid"/>
                      <a:round/>
                      <a:headEnd type="none" w="med" len="med"/>
                      <a:tailEnd type="none" w="med" len="med"/>
                    </a:lnR>
                    <a:lnT w="12700" cap="flat" cmpd="sng" algn="ctr">
                      <a:solidFill>
                        <a:schemeClr val="tx1">
                          <a:lumMod val="25000"/>
                          <a:lumOff val="75000"/>
                        </a:schemeClr>
                      </a:solidFill>
                      <a:prstDash val="solid"/>
                      <a:round/>
                      <a:headEnd type="none" w="med" len="med"/>
                      <a:tailEnd type="none" w="med" len="med"/>
                    </a:lnT>
                    <a:lnB w="12700" cap="flat" cmpd="sng" algn="ctr">
                      <a:solidFill>
                        <a:schemeClr val="tx1">
                          <a:lumMod val="25000"/>
                          <a:lumOff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9" name="矩形 8"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p:cNvSpPr/>
          <p:nvPr/>
        </p:nvSpPr>
        <p:spPr>
          <a:xfrm>
            <a:off x="948055" y="1238885"/>
            <a:ext cx="10156825" cy="312420"/>
          </a:xfrm>
          <a:prstGeom prst="rect">
            <a:avLst/>
          </a:prstGeom>
          <a:noFill/>
        </p:spPr>
        <p:txBody>
          <a:bodyPr wrap="square" lIns="0" rIns="0">
            <a:noAutofit/>
          </a:bodyPr>
          <a:lstStyle/>
          <a:p>
            <a:pPr algn="just">
              <a:lnSpc>
                <a:spcPct val="130000"/>
              </a:lnSpc>
            </a:pPr>
            <a:endParaRPr lang="en-US" altLang="zh-CN" sz="2000" dirty="0">
              <a:solidFill>
                <a:schemeClr val="bg1"/>
              </a:solidFill>
              <a:cs typeface="+mn-ea"/>
              <a:sym typeface="+mn-lt"/>
            </a:endParaRPr>
          </a:p>
        </p:txBody>
      </p:sp>
      <p:sp>
        <p:nvSpPr>
          <p:cNvPr id="2" name="标题 1"/>
          <p:cNvSpPr>
            <a:spLocks noGrp="1"/>
          </p:cNvSpPr>
          <p:nvPr>
            <p:ph type="title"/>
          </p:nvPr>
        </p:nvSpPr>
        <p:spPr>
          <a:xfrm>
            <a:off x="1091255" y="237834"/>
            <a:ext cx="8168208" cy="790865"/>
          </a:xfrm>
        </p:spPr>
        <p:txBody>
          <a:bodyPr/>
          <a:lstStyle/>
          <a:p>
            <a:r>
              <a:rPr lang="zh-CN" altLang="en-US" dirty="0">
                <a:latin typeface="+mn-lt"/>
                <a:ea typeface="+mn-ea"/>
                <a:cs typeface="+mn-ea"/>
                <a:sym typeface="+mn-lt"/>
              </a:rPr>
              <a:t>国内外研究现状 </a:t>
            </a:r>
            <a:r>
              <a:rPr lang="zh-CN" altLang="en-US" sz="2400" dirty="0">
                <a:cs typeface="+mn-ea"/>
                <a:sym typeface="+mn-lt"/>
              </a:rPr>
              <a:t>跨平台桌面应用技术</a:t>
            </a:r>
            <a:endParaRPr lang="zh-CN" altLang="en-US" sz="2400" dirty="0">
              <a:cs typeface="+mn-ea"/>
              <a:sym typeface="+mn-lt"/>
            </a:endParaRPr>
          </a:p>
        </p:txBody>
      </p:sp>
      <p:sp>
        <p:nvSpPr>
          <p:cNvPr id="3" name="灯片编号占位符 2"/>
          <p:cNvSpPr>
            <a:spLocks noGrp="1"/>
          </p:cNvSpPr>
          <p:nvPr>
            <p:ph type="sldNum" sz="quarter" idx="12"/>
          </p:nvPr>
        </p:nvSpPr>
        <p:spPr/>
        <p:txBody>
          <a:bodyPr/>
          <a:lstStyle/>
          <a:p>
            <a:fld id="{2515AB8F-1C56-49E9-90C8-78D22B0C1B97}" type="slidenum">
              <a:rPr lang="zh-CN" altLang="en-US" smtClean="0">
                <a:sym typeface="+mn-lt"/>
              </a:rPr>
            </a:fld>
            <a:endParaRPr lang="zh-CN" altLang="en-US">
              <a:sym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p:cNvSpPr/>
          <p:nvPr/>
        </p:nvSpPr>
        <p:spPr>
          <a:xfrm>
            <a:off x="1367374" y="1130300"/>
            <a:ext cx="9457252" cy="4483101"/>
          </a:xfrm>
          <a:prstGeom prst="roundRect">
            <a:avLst>
              <a:gd name="adj" fmla="val 3334"/>
            </a:avLst>
          </a:prstGeom>
          <a:solidFill>
            <a:schemeClr val="bg1"/>
          </a:solidFill>
          <a:ln>
            <a:noFill/>
          </a:ln>
          <a:effectLst>
            <a:outerShdw blurRad="1905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p:cNvSpPr/>
          <p:nvPr/>
        </p:nvSpPr>
        <p:spPr>
          <a:xfrm>
            <a:off x="1073171" y="1327149"/>
            <a:ext cx="10045658" cy="4483101"/>
          </a:xfrm>
          <a:prstGeom prst="roundRect">
            <a:avLst>
              <a:gd name="adj" fmla="val 3334"/>
            </a:avLst>
          </a:prstGeom>
          <a:solidFill>
            <a:schemeClr val="bg1"/>
          </a:solidFill>
          <a:ln>
            <a:noFill/>
          </a:ln>
          <a:effectLst>
            <a:outerShdw blurRad="1905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p:cNvSpPr/>
          <p:nvPr/>
        </p:nvSpPr>
        <p:spPr>
          <a:xfrm>
            <a:off x="690880" y="1130300"/>
            <a:ext cx="10798810" cy="4993005"/>
          </a:xfrm>
          <a:prstGeom prst="roundRect">
            <a:avLst>
              <a:gd name="adj" fmla="val 3334"/>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标题 1"/>
          <p:cNvSpPr>
            <a:spLocks noGrp="1"/>
          </p:cNvSpPr>
          <p:nvPr>
            <p:ph type="title"/>
          </p:nvPr>
        </p:nvSpPr>
        <p:spPr>
          <a:xfrm>
            <a:off x="1091255" y="237834"/>
            <a:ext cx="8168208" cy="790865"/>
          </a:xfrm>
        </p:spPr>
        <p:txBody>
          <a:bodyPr/>
          <a:lstStyle/>
          <a:p>
            <a:r>
              <a:rPr lang="zh-CN" altLang="en-US" dirty="0">
                <a:latin typeface="+mn-lt"/>
                <a:ea typeface="+mn-ea"/>
                <a:cs typeface="+mn-ea"/>
                <a:sym typeface="+mn-lt"/>
              </a:rPr>
              <a:t>国内外研究现状 </a:t>
            </a:r>
            <a:r>
              <a:rPr lang="zh-CN" altLang="en-US" sz="2400" dirty="0">
                <a:cs typeface="+mn-ea"/>
                <a:sym typeface="+mn-lt"/>
              </a:rPr>
              <a:t>桌面应用开发技术</a:t>
            </a:r>
            <a:endParaRPr lang="zh-CN" altLang="en-US" sz="2400" dirty="0">
              <a:latin typeface="+mn-lt"/>
              <a:ea typeface="+mn-ea"/>
              <a:cs typeface="+mn-ea"/>
              <a:sym typeface="+mn-lt"/>
            </a:endParaRPr>
          </a:p>
        </p:txBody>
      </p:sp>
      <p:sp>
        <p:nvSpPr>
          <p:cNvPr id="4" name="灯片编号占位符 3"/>
          <p:cNvSpPr>
            <a:spLocks noGrp="1"/>
          </p:cNvSpPr>
          <p:nvPr>
            <p:ph type="sldNum" sz="quarter" idx="12"/>
          </p:nvPr>
        </p:nvSpPr>
        <p:spPr/>
        <p:txBody>
          <a:bodyPr/>
          <a:lstStyle/>
          <a:p>
            <a:fld id="{2515AB8F-1C56-49E9-90C8-78D22B0C1B97}" type="slidenum">
              <a:rPr lang="zh-CN" altLang="en-US" smtClean="0">
                <a:cs typeface="+mn-ea"/>
                <a:sym typeface="+mn-lt"/>
              </a:rPr>
            </a:fld>
            <a:endParaRPr lang="zh-CN" altLang="en-US">
              <a:cs typeface="+mn-ea"/>
              <a:sym typeface="+mn-lt"/>
            </a:endParaRPr>
          </a:p>
        </p:txBody>
      </p:sp>
      <p:sp>
        <p:nvSpPr>
          <p:cNvPr id="3" name="文本框 2"/>
          <p:cNvSpPr txBox="1"/>
          <p:nvPr/>
        </p:nvSpPr>
        <p:spPr>
          <a:xfrm>
            <a:off x="1183005" y="1229360"/>
            <a:ext cx="9825990" cy="4795520"/>
          </a:xfrm>
          <a:prstGeom prst="rect">
            <a:avLst/>
          </a:prstGeom>
          <a:noFill/>
        </p:spPr>
        <p:txBody>
          <a:bodyPr wrap="square" lIns="0" rIns="0" rtlCol="0">
            <a:noAutofit/>
          </a:bodyPr>
          <a:lstStyle/>
          <a:p>
            <a:pPr>
              <a:lnSpc>
                <a:spcPct val="130000"/>
              </a:lnSpc>
            </a:pPr>
            <a:r>
              <a:rPr lang="en-US" sz="2000" b="1" dirty="0">
                <a:cs typeface="+mn-ea"/>
                <a:sym typeface="+mn-lt"/>
              </a:rPr>
              <a:t>1)</a:t>
            </a:r>
            <a:r>
              <a:rPr lang="zh-CN" altLang="en-US" sz="2000" b="1" dirty="0">
                <a:cs typeface="+mn-ea"/>
                <a:sym typeface="+mn-lt"/>
              </a:rPr>
              <a:t>、</a:t>
            </a:r>
            <a:r>
              <a:rPr sz="2000" b="1" dirty="0">
                <a:cs typeface="+mn-ea"/>
                <a:sym typeface="+mn-lt"/>
              </a:rPr>
              <a:t>原生桌面应用开发</a:t>
            </a:r>
            <a:endParaRPr sz="2000" dirty="0">
              <a:cs typeface="+mn-ea"/>
              <a:sym typeface="+mn-lt"/>
            </a:endParaRPr>
          </a:p>
          <a:p>
            <a:pPr>
              <a:lnSpc>
                <a:spcPct val="130000"/>
              </a:lnSpc>
            </a:pPr>
            <a:r>
              <a:rPr dirty="0">
                <a:cs typeface="+mn-ea"/>
                <a:sym typeface="+mn-lt"/>
              </a:rPr>
              <a:t>    </a:t>
            </a:r>
            <a:r>
              <a:rPr sz="1600" dirty="0">
                <a:cs typeface="+mn-ea"/>
                <a:sym typeface="+mn-lt"/>
              </a:rPr>
              <a:t>将程序编译为目标平台的二进制可执行文件，调用系统API，完成界面绘制。</a:t>
            </a:r>
            <a:endParaRPr sz="1600" dirty="0">
              <a:cs typeface="+mn-ea"/>
              <a:sym typeface="+mn-lt"/>
            </a:endParaRPr>
          </a:p>
          <a:p>
            <a:pPr>
              <a:lnSpc>
                <a:spcPct val="130000"/>
              </a:lnSpc>
            </a:pPr>
            <a:r>
              <a:rPr sz="1600" dirty="0">
                <a:cs typeface="+mn-ea"/>
                <a:sym typeface="+mn-lt"/>
              </a:rPr>
              <a:t>    缺点</a:t>
            </a:r>
            <a:r>
              <a:rPr lang="zh-CN" sz="1600" dirty="0">
                <a:cs typeface="+mn-ea"/>
                <a:sym typeface="+mn-lt"/>
              </a:rPr>
              <a:t>：</a:t>
            </a:r>
            <a:r>
              <a:rPr sz="1600" dirty="0">
                <a:cs typeface="+mn-ea"/>
                <a:sym typeface="+mn-lt"/>
              </a:rPr>
              <a:t>不跨平台、复杂度高、迭代周期长，往往</a:t>
            </a:r>
            <a:r>
              <a:rPr lang="zh-CN" sz="1600" dirty="0">
                <a:cs typeface="+mn-ea"/>
                <a:sym typeface="+mn-lt"/>
              </a:rPr>
              <a:t>与目标操作系统强绑定以获取高效的运行性能</a:t>
            </a:r>
            <a:r>
              <a:rPr sz="1600" dirty="0">
                <a:cs typeface="+mn-ea"/>
                <a:sym typeface="+mn-lt"/>
              </a:rPr>
              <a:t>，更适合大型复杂的</a:t>
            </a:r>
            <a:r>
              <a:rPr lang="zh-CN" sz="1600" dirty="0">
                <a:cs typeface="+mn-ea"/>
                <a:sym typeface="+mn-lt"/>
              </a:rPr>
              <a:t>对性能高要求的</a:t>
            </a:r>
            <a:r>
              <a:rPr sz="1600" dirty="0">
                <a:cs typeface="+mn-ea"/>
                <a:sym typeface="+mn-lt"/>
              </a:rPr>
              <a:t>桌面应用开发。</a:t>
            </a:r>
            <a:endParaRPr sz="2000" dirty="0">
              <a:cs typeface="+mn-ea"/>
              <a:sym typeface="+mn-lt"/>
            </a:endParaRPr>
          </a:p>
          <a:p>
            <a:pPr>
              <a:lnSpc>
                <a:spcPct val="130000"/>
              </a:lnSpc>
            </a:pPr>
            <a:endParaRPr lang="en-US" sz="2000" dirty="0">
              <a:cs typeface="+mn-ea"/>
              <a:sym typeface="+mn-lt"/>
            </a:endParaRPr>
          </a:p>
          <a:p>
            <a:pPr>
              <a:lnSpc>
                <a:spcPct val="130000"/>
              </a:lnSpc>
            </a:pPr>
            <a:r>
              <a:rPr lang="en-US" sz="2000" b="1" dirty="0">
                <a:cs typeface="+mn-ea"/>
                <a:sym typeface="+mn-lt"/>
              </a:rPr>
              <a:t>2)、</a:t>
            </a:r>
            <a:r>
              <a:rPr sz="2000" b="1" dirty="0">
                <a:cs typeface="+mn-ea"/>
                <a:sym typeface="+mn-lt"/>
              </a:rPr>
              <a:t>QT、JavaFx一类的跨平台的框架</a:t>
            </a:r>
            <a:endParaRPr sz="2000" dirty="0">
              <a:cs typeface="+mn-ea"/>
              <a:sym typeface="+mn-lt"/>
            </a:endParaRPr>
          </a:p>
          <a:p>
            <a:pPr>
              <a:lnSpc>
                <a:spcPct val="130000"/>
              </a:lnSpc>
            </a:pPr>
            <a:r>
              <a:rPr sz="2000" dirty="0">
                <a:cs typeface="+mn-ea"/>
                <a:sym typeface="+mn-lt"/>
              </a:rPr>
              <a:t>  </a:t>
            </a:r>
            <a:r>
              <a:rPr sz="1600" dirty="0">
                <a:cs typeface="+mn-ea"/>
                <a:sym typeface="+mn-lt"/>
              </a:rPr>
              <a:t>  QT，是一个GUI的框架，支持跨平台，易移植，语法结构简单清晰，相比较原生更加容易简单。但是QT学习成本比较大，涉及到协议、QML等，开发周期也会比较长。</a:t>
            </a:r>
            <a:r>
              <a:rPr lang="zh-CN" sz="1600" dirty="0">
                <a:cs typeface="+mn-ea"/>
                <a:sym typeface="+mn-lt"/>
              </a:rPr>
              <a:t>有着</a:t>
            </a:r>
            <a:r>
              <a:rPr sz="1600" dirty="0">
                <a:cs typeface="+mn-ea"/>
                <a:sym typeface="+mn-lt"/>
              </a:rPr>
              <a:t>开源、丰富的UI库和文档生态，是很多桌面</a:t>
            </a:r>
            <a:r>
              <a:rPr lang="zh-CN" sz="1600" dirty="0">
                <a:cs typeface="+mn-ea"/>
                <a:sym typeface="+mn-lt"/>
              </a:rPr>
              <a:t>需求开发</a:t>
            </a:r>
            <a:r>
              <a:rPr sz="1600" dirty="0">
                <a:cs typeface="+mn-ea"/>
                <a:sym typeface="+mn-lt"/>
              </a:rPr>
              <a:t>的首选。</a:t>
            </a:r>
            <a:endParaRPr sz="1600" dirty="0">
              <a:cs typeface="+mn-ea"/>
              <a:sym typeface="+mn-lt"/>
            </a:endParaRPr>
          </a:p>
          <a:p>
            <a:pPr>
              <a:lnSpc>
                <a:spcPct val="130000"/>
              </a:lnSpc>
            </a:pPr>
            <a:r>
              <a:rPr sz="1600" dirty="0">
                <a:cs typeface="+mn-ea"/>
                <a:sym typeface="+mn-lt"/>
              </a:rPr>
              <a:t>    Java为首的JavaFx、Swing也是一类比较重要的开发模式，优势是和Java的天然结合，但是其生态较差，并且Java运行时还要通过JVM来管理和维护Java类对象的内存分配，性能上不如C++等，开发周期又不如Web，同时组件也相对较少。</a:t>
            </a:r>
            <a:endParaRPr sz="2000" dirty="0">
              <a:cs typeface="+mn-ea"/>
              <a:sym typeface="+mn-lt"/>
            </a:endParaRPr>
          </a:p>
          <a:p>
            <a:pPr>
              <a:lnSpc>
                <a:spcPct val="130000"/>
              </a:lnSpc>
            </a:pPr>
            <a:endParaRPr sz="2000" dirty="0">
              <a:cs typeface="+mn-ea"/>
              <a:sym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p:cNvSpPr/>
          <p:nvPr/>
        </p:nvSpPr>
        <p:spPr>
          <a:xfrm>
            <a:off x="1367374" y="1130300"/>
            <a:ext cx="9457252" cy="4483101"/>
          </a:xfrm>
          <a:prstGeom prst="roundRect">
            <a:avLst>
              <a:gd name="adj" fmla="val 3334"/>
            </a:avLst>
          </a:prstGeom>
          <a:solidFill>
            <a:schemeClr val="bg1"/>
          </a:solidFill>
          <a:ln>
            <a:noFill/>
          </a:ln>
          <a:effectLst>
            <a:outerShdw blurRad="1905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p:cNvSpPr/>
          <p:nvPr/>
        </p:nvSpPr>
        <p:spPr>
          <a:xfrm>
            <a:off x="1073171" y="1327149"/>
            <a:ext cx="10045658" cy="4483101"/>
          </a:xfrm>
          <a:prstGeom prst="roundRect">
            <a:avLst>
              <a:gd name="adj" fmla="val 3334"/>
            </a:avLst>
          </a:prstGeom>
          <a:solidFill>
            <a:schemeClr val="bg1"/>
          </a:solidFill>
          <a:ln>
            <a:noFill/>
          </a:ln>
          <a:effectLst>
            <a:outerShdw blurRad="1905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p:cNvSpPr/>
          <p:nvPr/>
        </p:nvSpPr>
        <p:spPr>
          <a:xfrm>
            <a:off x="691515" y="1130300"/>
            <a:ext cx="10798810" cy="4993005"/>
          </a:xfrm>
          <a:prstGeom prst="roundRect">
            <a:avLst>
              <a:gd name="adj" fmla="val 3334"/>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标题 1"/>
          <p:cNvSpPr>
            <a:spLocks noGrp="1"/>
          </p:cNvSpPr>
          <p:nvPr>
            <p:ph type="title"/>
          </p:nvPr>
        </p:nvSpPr>
        <p:spPr>
          <a:xfrm>
            <a:off x="1091255" y="237834"/>
            <a:ext cx="8168208" cy="790865"/>
          </a:xfrm>
        </p:spPr>
        <p:txBody>
          <a:bodyPr/>
          <a:lstStyle/>
          <a:p>
            <a:r>
              <a:rPr lang="zh-CN" altLang="en-US" dirty="0">
                <a:latin typeface="+mn-lt"/>
                <a:ea typeface="+mn-ea"/>
                <a:cs typeface="+mn-ea"/>
                <a:sym typeface="+mn-lt"/>
              </a:rPr>
              <a:t>国内外研究现状 </a:t>
            </a:r>
            <a:r>
              <a:rPr lang="zh-CN" altLang="en-US" sz="2400" dirty="0">
                <a:cs typeface="+mn-ea"/>
                <a:sym typeface="+mn-lt"/>
              </a:rPr>
              <a:t>桌面应用开发技术</a:t>
            </a:r>
            <a:endParaRPr lang="zh-CN" altLang="en-US" sz="2400" dirty="0">
              <a:latin typeface="+mn-lt"/>
              <a:ea typeface="+mn-ea"/>
              <a:cs typeface="+mn-ea"/>
              <a:sym typeface="+mn-lt"/>
            </a:endParaRPr>
          </a:p>
        </p:txBody>
      </p:sp>
      <p:sp>
        <p:nvSpPr>
          <p:cNvPr id="4" name="灯片编号占位符 3"/>
          <p:cNvSpPr>
            <a:spLocks noGrp="1"/>
          </p:cNvSpPr>
          <p:nvPr>
            <p:ph type="sldNum" sz="quarter" idx="12"/>
          </p:nvPr>
        </p:nvSpPr>
        <p:spPr/>
        <p:txBody>
          <a:bodyPr/>
          <a:lstStyle/>
          <a:p>
            <a:fld id="{2515AB8F-1C56-49E9-90C8-78D22B0C1B97}" type="slidenum">
              <a:rPr lang="zh-CN" altLang="en-US" smtClean="0">
                <a:cs typeface="+mn-ea"/>
                <a:sym typeface="+mn-lt"/>
              </a:rPr>
            </a:fld>
            <a:endParaRPr lang="zh-CN" altLang="en-US">
              <a:cs typeface="+mn-ea"/>
              <a:sym typeface="+mn-lt"/>
            </a:endParaRPr>
          </a:p>
        </p:txBody>
      </p:sp>
      <p:sp>
        <p:nvSpPr>
          <p:cNvPr id="3" name="文本框 2"/>
          <p:cNvSpPr txBox="1"/>
          <p:nvPr/>
        </p:nvSpPr>
        <p:spPr>
          <a:xfrm>
            <a:off x="1183005" y="1229360"/>
            <a:ext cx="9825990" cy="4795520"/>
          </a:xfrm>
          <a:prstGeom prst="rect">
            <a:avLst/>
          </a:prstGeom>
          <a:noFill/>
        </p:spPr>
        <p:txBody>
          <a:bodyPr wrap="square" lIns="0" rIns="0" rtlCol="0">
            <a:noAutofit/>
          </a:bodyPr>
          <a:lstStyle/>
          <a:p>
            <a:pPr>
              <a:lnSpc>
                <a:spcPct val="130000"/>
              </a:lnSpc>
            </a:pPr>
            <a:r>
              <a:rPr lang="en-US" altLang="zh-CN" sz="2000" b="1" dirty="0">
                <a:cs typeface="+mn-ea"/>
                <a:sym typeface="+mn-lt"/>
              </a:rPr>
              <a:t>3)</a:t>
            </a:r>
            <a:r>
              <a:rPr lang="zh-CN" sz="2000" b="1" dirty="0">
                <a:cs typeface="+mn-ea"/>
                <a:sym typeface="+mn-lt"/>
              </a:rPr>
              <a:t>、</a:t>
            </a:r>
            <a:r>
              <a:rPr sz="2000" b="1" dirty="0">
                <a:cs typeface="+mn-ea"/>
                <a:sym typeface="+mn-lt"/>
              </a:rPr>
              <a:t>Web桌面应用开发</a:t>
            </a:r>
            <a:endParaRPr sz="2000" b="1" dirty="0">
              <a:cs typeface="+mn-ea"/>
              <a:sym typeface="+mn-lt"/>
            </a:endParaRPr>
          </a:p>
          <a:p>
            <a:pPr>
              <a:lnSpc>
                <a:spcPct val="150000"/>
              </a:lnSpc>
            </a:pPr>
            <a:r>
              <a:rPr dirty="0">
                <a:cs typeface="+mn-ea"/>
                <a:sym typeface="+mn-lt"/>
              </a:rPr>
              <a:t>     </a:t>
            </a:r>
            <a:r>
              <a:rPr sz="1600" dirty="0">
                <a:cs typeface="+mn-ea"/>
                <a:sym typeface="+mn-lt"/>
              </a:rPr>
              <a:t>Web技术</a:t>
            </a:r>
            <a:r>
              <a:rPr lang="zh-CN" sz="1600" dirty="0">
                <a:cs typeface="+mn-ea"/>
                <a:sym typeface="+mn-lt"/>
              </a:rPr>
              <a:t>近年来飞速发展，拥有强大、丰富的社区环境，利用</a:t>
            </a:r>
            <a:r>
              <a:rPr lang="en-US" altLang="zh-CN" sz="1600" dirty="0">
                <a:cs typeface="+mn-ea"/>
                <a:sym typeface="+mn-lt"/>
              </a:rPr>
              <a:t>Web</a:t>
            </a:r>
            <a:r>
              <a:rPr lang="zh-CN" altLang="en-US" sz="1600" dirty="0">
                <a:cs typeface="+mn-ea"/>
                <a:sym typeface="+mn-lt"/>
              </a:rPr>
              <a:t>技术</a:t>
            </a:r>
            <a:r>
              <a:rPr sz="1600" dirty="0">
                <a:cs typeface="+mn-ea"/>
                <a:sym typeface="+mn-lt"/>
              </a:rPr>
              <a:t>开发桌面应用程序，从早期的node-webkit到NW.js</a:t>
            </a:r>
            <a:r>
              <a:rPr lang="zh-CN" sz="1600" dirty="0">
                <a:cs typeface="+mn-ea"/>
                <a:sym typeface="+mn-lt"/>
              </a:rPr>
              <a:t>再</a:t>
            </a:r>
            <a:r>
              <a:rPr sz="1600" dirty="0">
                <a:cs typeface="+mn-ea"/>
                <a:sym typeface="+mn-lt"/>
              </a:rPr>
              <a:t>到如今的Electron，目前有很多</a:t>
            </a:r>
            <a:r>
              <a:rPr lang="zh-CN" sz="1600" dirty="0">
                <a:cs typeface="+mn-ea"/>
                <a:sym typeface="+mn-lt"/>
              </a:rPr>
              <a:t>优秀且知名的</a:t>
            </a:r>
            <a:r>
              <a:rPr sz="1600" dirty="0">
                <a:cs typeface="+mn-ea"/>
                <a:sym typeface="+mn-lt"/>
              </a:rPr>
              <a:t>桌面应用都是基于Electron框架开发，例如Visual Studio Code、Atom、WordPress等等。</a:t>
            </a:r>
            <a:endParaRPr sz="1600" dirty="0">
              <a:cs typeface="+mn-ea"/>
              <a:sym typeface="+mn-lt"/>
            </a:endParaRPr>
          </a:p>
          <a:p>
            <a:pPr>
              <a:lnSpc>
                <a:spcPct val="150000"/>
              </a:lnSpc>
            </a:pPr>
            <a:r>
              <a:rPr sz="1600" dirty="0">
                <a:cs typeface="+mn-ea"/>
                <a:sym typeface="+mn-lt"/>
              </a:rPr>
              <a:t>     Electron是一个基于Web构建桌面应用程序的底层工具框架。 它允许使用 Node.js 和Chromium (V8 引擎内核库)完成桌面 GUI 应用程序的开发。为了提供原生系统的GUI支持，Electron内置了原生应用程序接口，对调用一些系统功能，如调用系统通知、打开系统文件夹提供支持。</a:t>
            </a:r>
            <a:endParaRPr sz="1600" dirty="0">
              <a:cs typeface="+mn-ea"/>
              <a:sym typeface="+mn-lt"/>
            </a:endParaRPr>
          </a:p>
          <a:p>
            <a:pPr>
              <a:lnSpc>
                <a:spcPct val="150000"/>
              </a:lnSpc>
            </a:pPr>
            <a:r>
              <a:rPr sz="1600" dirty="0">
                <a:cs typeface="+mn-ea"/>
                <a:sym typeface="+mn-lt"/>
              </a:rPr>
              <a:t>    相比较原生C++等原生开发框架、QT等跨平台框架来说，Web技术跨平台桌面应用开发带来的是更加丰富的组件、更加灵活的技术架构、更快的开发周期以及更加繁荣的生态环境。但是其相比较原生，其系统性能和打包体积也是其主要瓶颈，也是本文想通过</a:t>
            </a:r>
            <a:r>
              <a:rPr lang="zh-CN" sz="1600" dirty="0">
                <a:cs typeface="+mn-ea"/>
                <a:sym typeface="+mn-lt"/>
              </a:rPr>
              <a:t>研究融合</a:t>
            </a:r>
            <a:r>
              <a:rPr sz="1600" dirty="0">
                <a:cs typeface="+mn-ea"/>
                <a:sym typeface="+mn-lt"/>
              </a:rPr>
              <a:t>WebAssembly技术来</a:t>
            </a:r>
            <a:r>
              <a:rPr lang="zh-CN" sz="1600" dirty="0">
                <a:cs typeface="+mn-ea"/>
                <a:sym typeface="+mn-lt"/>
              </a:rPr>
              <a:t>解决该</a:t>
            </a:r>
            <a:r>
              <a:rPr sz="1600" dirty="0">
                <a:cs typeface="+mn-ea"/>
                <a:sym typeface="+mn-lt"/>
              </a:rPr>
              <a:t>性能</a:t>
            </a:r>
            <a:r>
              <a:rPr lang="zh-CN" sz="1600" dirty="0">
                <a:cs typeface="+mn-ea"/>
                <a:sym typeface="+mn-lt"/>
              </a:rPr>
              <a:t>的目标</a:t>
            </a:r>
            <a:r>
              <a:rPr sz="1600" dirty="0">
                <a:cs typeface="+mn-ea"/>
                <a:sym typeface="+mn-lt"/>
              </a:rPr>
              <a:t>。</a:t>
            </a:r>
            <a:endParaRPr sz="2000" dirty="0">
              <a:cs typeface="+mn-ea"/>
              <a:sym typeface="+mn-lt"/>
            </a:endParaRPr>
          </a:p>
          <a:p>
            <a:pPr>
              <a:lnSpc>
                <a:spcPct val="130000"/>
              </a:lnSpc>
            </a:pPr>
            <a:endParaRPr sz="2000" dirty="0">
              <a:cs typeface="+mn-ea"/>
              <a:sym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dirty="0">
                <a:latin typeface="+mn-lt"/>
                <a:ea typeface="+mn-ea"/>
                <a:cs typeface="+mn-ea"/>
                <a:sym typeface="+mn-lt"/>
              </a:rPr>
              <a:t>国内外研究现状 </a:t>
            </a:r>
            <a:r>
              <a:rPr lang="zh-CN" altLang="en-US" sz="2400" dirty="0">
                <a:cs typeface="+mn-ea"/>
                <a:sym typeface="+mn-lt"/>
              </a:rPr>
              <a:t>WebAssembly编码</a:t>
            </a:r>
            <a:endParaRPr lang="zh-CN" altLang="en-US" sz="2400" dirty="0">
              <a:cs typeface="+mn-ea"/>
              <a:sym typeface="+mn-lt"/>
            </a:endParaRPr>
          </a:p>
        </p:txBody>
      </p:sp>
      <p:sp>
        <p:nvSpPr>
          <p:cNvPr id="3" name="灯片编号占位符 2"/>
          <p:cNvSpPr>
            <a:spLocks noGrp="1"/>
          </p:cNvSpPr>
          <p:nvPr>
            <p:ph type="sldNum" sz="quarter" idx="12"/>
          </p:nvPr>
        </p:nvSpPr>
        <p:spPr/>
        <p:txBody>
          <a:bodyPr/>
          <a:lstStyle/>
          <a:p>
            <a:fld id="{2515AB8F-1C56-49E9-90C8-78D22B0C1B97}" type="slidenum">
              <a:rPr lang="zh-CN" altLang="en-US" smtClean="0">
                <a:sym typeface="+mn-lt"/>
              </a:rPr>
            </a:fld>
            <a:endParaRPr lang="zh-CN" altLang="en-US">
              <a:sym typeface="+mn-lt"/>
            </a:endParaRPr>
          </a:p>
        </p:txBody>
      </p:sp>
      <p:sp>
        <p:nvSpPr>
          <p:cNvPr id="10" name="矩形 9"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p:cNvSpPr/>
          <p:nvPr/>
        </p:nvSpPr>
        <p:spPr>
          <a:xfrm>
            <a:off x="880110" y="1492250"/>
            <a:ext cx="9748520" cy="4280535"/>
          </a:xfrm>
          <a:prstGeom prst="rect">
            <a:avLst/>
          </a:prstGeom>
          <a:noFill/>
        </p:spPr>
        <p:txBody>
          <a:bodyPr wrap="square" lIns="0" rIns="0" anchor="ctr" anchorCtr="0">
            <a:normAutofit fontScale="80000"/>
          </a:bodyPr>
          <a:lstStyle/>
          <a:p>
            <a:pPr algn="just">
              <a:lnSpc>
                <a:spcPct val="130000"/>
              </a:lnSpc>
            </a:pPr>
            <a:r>
              <a:rPr lang="en-US" altLang="zh-CN" sz="2000" dirty="0">
                <a:cs typeface="+mn-ea"/>
                <a:sym typeface="+mn-lt"/>
              </a:rPr>
              <a:t>    </a:t>
            </a:r>
            <a:r>
              <a:rPr sz="2000" dirty="0">
                <a:cs typeface="+mn-ea"/>
                <a:sym typeface="+mn-lt"/>
              </a:rPr>
              <a:t>WebAssembly(简称Wasm)是一个可移植、体积小、加载快并且兼容的全新编码格式，可以在现代网络浏览器中直接运行。它是一种低级的类汇编语言，具有紧凑的字节码格式，可以接近原生的性能运行。</a:t>
            </a:r>
            <a:endParaRPr sz="2000" dirty="0">
              <a:cs typeface="+mn-ea"/>
              <a:sym typeface="+mn-lt"/>
            </a:endParaRPr>
          </a:p>
          <a:p>
            <a:pPr algn="just">
              <a:lnSpc>
                <a:spcPct val="130000"/>
              </a:lnSpc>
            </a:pPr>
            <a:endParaRPr sz="2000" dirty="0">
              <a:cs typeface="+mn-ea"/>
              <a:sym typeface="+mn-lt"/>
            </a:endParaRPr>
          </a:p>
          <a:p>
            <a:pPr algn="just">
              <a:lnSpc>
                <a:spcPct val="130000"/>
              </a:lnSpc>
            </a:pPr>
            <a:r>
              <a:rPr sz="2000" dirty="0">
                <a:cs typeface="+mn-ea"/>
                <a:sym typeface="+mn-lt"/>
              </a:rPr>
              <a:t>    目前WebAssembly仍然处于发展阶段，但针对WebAssembly的研究和应用一直处于被广泛关注的状态。WebAssembly适合用于需要大量计算的场景，</a:t>
            </a:r>
            <a:endParaRPr sz="2000" dirty="0">
              <a:cs typeface="+mn-ea"/>
              <a:sym typeface="+mn-lt"/>
            </a:endParaRPr>
          </a:p>
          <a:p>
            <a:pPr algn="just">
              <a:lnSpc>
                <a:spcPct val="130000"/>
              </a:lnSpc>
            </a:pPr>
            <a:r>
              <a:rPr sz="2000" dirty="0">
                <a:cs typeface="+mn-ea"/>
                <a:sym typeface="+mn-lt"/>
              </a:rPr>
              <a:t>    例如以下场景</a:t>
            </a:r>
            <a:r>
              <a:rPr lang="zh-CN" sz="2000" dirty="0">
                <a:cs typeface="+mn-ea"/>
                <a:sym typeface="+mn-lt"/>
              </a:rPr>
              <a:t>：</a:t>
            </a:r>
            <a:endParaRPr lang="zh-CN" sz="2000" dirty="0">
              <a:cs typeface="+mn-ea"/>
              <a:sym typeface="+mn-lt"/>
            </a:endParaRPr>
          </a:p>
          <a:p>
            <a:pPr algn="just">
              <a:lnSpc>
                <a:spcPct val="130000"/>
              </a:lnSpc>
            </a:pPr>
            <a:r>
              <a:rPr lang="zh-CN" sz="2000" dirty="0">
                <a:cs typeface="+mn-ea"/>
                <a:sym typeface="+mn-lt"/>
              </a:rPr>
              <a:t>    </a:t>
            </a:r>
            <a:r>
              <a:rPr sz="2000" dirty="0">
                <a:cs typeface="+mn-ea"/>
                <a:sym typeface="+mn-lt"/>
              </a:rPr>
              <a:t>处理音视频，flv.js用Web Assembly重写后性能会有很大提升；</a:t>
            </a:r>
            <a:endParaRPr sz="2000" dirty="0">
              <a:cs typeface="+mn-ea"/>
              <a:sym typeface="+mn-lt"/>
            </a:endParaRPr>
          </a:p>
          <a:p>
            <a:pPr algn="just">
              <a:lnSpc>
                <a:spcPct val="130000"/>
              </a:lnSpc>
            </a:pPr>
            <a:r>
              <a:rPr sz="2000" dirty="0">
                <a:cs typeface="+mn-ea"/>
                <a:sym typeface="+mn-lt"/>
              </a:rPr>
              <a:t>    React的dom diff中涉及大量计算，用WebAssembly重写React核心模块能提升性能；</a:t>
            </a:r>
            <a:endParaRPr sz="2000" dirty="0">
              <a:cs typeface="+mn-ea"/>
              <a:sym typeface="+mn-lt"/>
            </a:endParaRPr>
          </a:p>
          <a:p>
            <a:pPr algn="just">
              <a:lnSpc>
                <a:spcPct val="130000"/>
              </a:lnSpc>
            </a:pPr>
            <a:r>
              <a:rPr sz="2000" dirty="0">
                <a:cs typeface="+mn-ea"/>
                <a:sym typeface="+mn-lt"/>
              </a:rPr>
              <a:t>    Safari浏览器使用的JS引擎JavaScriptCore也已经支持WebAssembly。</a:t>
            </a:r>
            <a:endParaRPr sz="2000" dirty="0">
              <a:cs typeface="+mn-ea"/>
              <a:sym typeface="+mn-lt"/>
            </a:endParaRPr>
          </a:p>
          <a:p>
            <a:pPr algn="just">
              <a:lnSpc>
                <a:spcPct val="130000"/>
              </a:lnSpc>
            </a:pPr>
            <a:endParaRPr sz="2000" dirty="0">
              <a:cs typeface="+mn-ea"/>
              <a:sym typeface="+mn-lt"/>
            </a:endParaRPr>
          </a:p>
          <a:p>
            <a:pPr algn="just">
              <a:lnSpc>
                <a:spcPct val="130000"/>
              </a:lnSpc>
            </a:pPr>
            <a:r>
              <a:rPr sz="2000" dirty="0">
                <a:cs typeface="+mn-ea"/>
                <a:sym typeface="+mn-lt"/>
              </a:rPr>
              <a:t>    </a:t>
            </a:r>
            <a:r>
              <a:rPr lang="en-US" sz="2000" dirty="0">
                <a:cs typeface="+mn-ea"/>
                <a:sym typeface="+mn-lt"/>
              </a:rPr>
              <a:t>WebAssembly</a:t>
            </a:r>
            <a:r>
              <a:rPr lang="zh-CN" altLang="en-US" sz="2000" dirty="0">
                <a:cs typeface="+mn-ea"/>
                <a:sym typeface="+mn-lt"/>
              </a:rPr>
              <a:t>目前被大多数浏览器厂商、多种编程语言支持，并且广泛应用于各种高性能容器场景，嵌入式系统以及边缘计算，同时尤其给在</a:t>
            </a:r>
            <a:r>
              <a:rPr lang="en-US" altLang="zh-CN" sz="2000" dirty="0">
                <a:cs typeface="+mn-ea"/>
                <a:sym typeface="+mn-lt"/>
              </a:rPr>
              <a:t>Web</a:t>
            </a:r>
            <a:r>
              <a:rPr lang="zh-CN" altLang="en-US" sz="2000" dirty="0">
                <a:cs typeface="+mn-ea"/>
                <a:sym typeface="+mn-lt"/>
              </a:rPr>
              <a:t>技术架构下处理</a:t>
            </a:r>
            <a:r>
              <a:rPr lang="en-US" altLang="zh-CN" sz="2000" dirty="0">
                <a:cs typeface="+mn-ea"/>
                <a:sym typeface="+mn-lt"/>
              </a:rPr>
              <a:t>CPU</a:t>
            </a:r>
            <a:r>
              <a:rPr lang="zh-CN" altLang="en-US" sz="2000" dirty="0">
                <a:cs typeface="+mn-ea"/>
                <a:sym typeface="+mn-lt"/>
              </a:rPr>
              <a:t>密集型任务打开了一扇大门。</a:t>
            </a:r>
            <a:endParaRPr lang="zh-CN" altLang="en-US" sz="2000" dirty="0">
              <a:cs typeface="+mn-ea"/>
              <a:sym typeface="+mn-lt"/>
            </a:endParaRPr>
          </a:p>
          <a:p>
            <a:pPr algn="just">
              <a:lnSpc>
                <a:spcPct val="130000"/>
              </a:lnSpc>
            </a:pPr>
            <a:endParaRPr lang="zh-CN" altLang="en-US" sz="2000" dirty="0">
              <a:cs typeface="+mn-ea"/>
              <a:sym typeface="+mn-lt"/>
            </a:endParaRPr>
          </a:p>
          <a:p>
            <a:pPr algn="just">
              <a:lnSpc>
                <a:spcPct val="130000"/>
              </a:lnSpc>
            </a:pPr>
            <a:endParaRPr sz="2000" dirty="0">
              <a:cs typeface="+mn-ea"/>
              <a:sym typeface="+mn-lt"/>
            </a:endParaRPr>
          </a:p>
          <a:p>
            <a:pPr algn="just">
              <a:lnSpc>
                <a:spcPct val="130000"/>
              </a:lnSpc>
            </a:pPr>
            <a:endParaRPr sz="2000" dirty="0">
              <a:cs typeface="+mn-ea"/>
              <a:sym typeface="+mn-lt"/>
            </a:endParaRPr>
          </a:p>
        </p:txBody>
      </p:sp>
      <p:sp>
        <p:nvSpPr>
          <p:cNvPr id="12" name="矩形 11"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p:cNvSpPr/>
          <p:nvPr/>
        </p:nvSpPr>
        <p:spPr>
          <a:xfrm>
            <a:off x="1033099" y="1492251"/>
            <a:ext cx="4104000" cy="1120775"/>
          </a:xfrm>
          <a:prstGeom prst="rect">
            <a:avLst/>
          </a:prstGeom>
          <a:noFill/>
        </p:spPr>
        <p:txBody>
          <a:bodyPr wrap="square" lIns="540000" anchor="ctr" anchorCtr="0">
            <a:normAutofit/>
          </a:bodyPr>
          <a:lstStyle/>
          <a:p>
            <a:pPr algn="just">
              <a:lnSpc>
                <a:spcPct val="130000"/>
              </a:lnSpc>
            </a:pPr>
            <a:endParaRPr lang="zh-CN" altLang="en-US" sz="2000" dirty="0">
              <a:cs typeface="+mn-ea"/>
              <a:sym typeface="+mn-lt"/>
            </a:endParaRPr>
          </a:p>
        </p:txBody>
      </p:sp>
      <p:sp>
        <p:nvSpPr>
          <p:cNvPr id="5" name="矩形 4"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p:cNvSpPr/>
          <p:nvPr/>
        </p:nvSpPr>
        <p:spPr>
          <a:xfrm>
            <a:off x="1033100" y="3283549"/>
            <a:ext cx="4104000" cy="1209675"/>
          </a:xfrm>
          <a:prstGeom prst="rect">
            <a:avLst/>
          </a:prstGeom>
          <a:noFill/>
        </p:spPr>
        <p:txBody>
          <a:bodyPr wrap="square" lIns="540000" anchor="ctr" anchorCtr="0">
            <a:normAutofit/>
          </a:bodyPr>
          <a:lstStyle/>
          <a:p>
            <a:pPr algn="just">
              <a:lnSpc>
                <a:spcPct val="130000"/>
              </a:lnSpc>
            </a:pPr>
            <a:endParaRPr lang="zh-CN" altLang="en-US" sz="2000" dirty="0">
              <a:cs typeface="+mn-ea"/>
              <a:sym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ïşḷíḋe"/>
          <p:cNvSpPr/>
          <p:nvPr/>
        </p:nvSpPr>
        <p:spPr>
          <a:xfrm flipH="1">
            <a:off x="6603900" y="1968501"/>
            <a:ext cx="4608214" cy="3894374"/>
          </a:xfrm>
          <a:prstGeom prst="roundRect">
            <a:avLst>
              <a:gd name="adj" fmla="val 1435"/>
            </a:avLst>
          </a:prstGeom>
          <a:solidFill>
            <a:schemeClr val="bg1"/>
          </a:solidFill>
          <a:ln w="6350">
            <a:solidFill>
              <a:srgbClr val="EAB908"/>
            </a:solid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lnSpc>
                <a:spcPct val="130000"/>
              </a:lnSpc>
            </a:pPr>
            <a:endParaRPr lang="zh-CN" altLang="en-US">
              <a:cs typeface="+mn-ea"/>
              <a:sym typeface="+mn-lt"/>
            </a:endParaRPr>
          </a:p>
        </p:txBody>
      </p:sp>
      <p:sp>
        <p:nvSpPr>
          <p:cNvPr id="6" name="ï$ḻiḓê"/>
          <p:cNvSpPr/>
          <p:nvPr/>
        </p:nvSpPr>
        <p:spPr>
          <a:xfrm>
            <a:off x="980667" y="1968501"/>
            <a:ext cx="4608214" cy="3894374"/>
          </a:xfrm>
          <a:prstGeom prst="roundRect">
            <a:avLst>
              <a:gd name="adj" fmla="val 1434"/>
            </a:avLst>
          </a:prstGeom>
          <a:solidFill>
            <a:schemeClr val="bg1"/>
          </a:solidFill>
          <a:ln w="6350">
            <a:solidFill>
              <a:schemeClr val="accent1"/>
            </a:solid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lnSpc>
                <a:spcPct val="130000"/>
              </a:lnSpc>
            </a:pPr>
            <a:endParaRPr lang="zh-CN" altLang="en-US">
              <a:cs typeface="+mn-ea"/>
              <a:sym typeface="+mn-lt"/>
            </a:endParaRPr>
          </a:p>
        </p:txBody>
      </p:sp>
      <p:sp>
        <p:nvSpPr>
          <p:cNvPr id="2" name="标题 1"/>
          <p:cNvSpPr>
            <a:spLocks noGrp="1"/>
          </p:cNvSpPr>
          <p:nvPr>
            <p:ph type="title"/>
          </p:nvPr>
        </p:nvSpPr>
        <p:spPr>
          <a:xfrm>
            <a:off x="1091255" y="237834"/>
            <a:ext cx="8168208" cy="790865"/>
          </a:xfrm>
        </p:spPr>
        <p:txBody>
          <a:bodyPr/>
          <a:lstStyle/>
          <a:p>
            <a:r>
              <a:rPr lang="zh-CN" altLang="en-US" dirty="0">
                <a:latin typeface="+mn-lt"/>
                <a:ea typeface="+mn-ea"/>
                <a:cs typeface="+mn-ea"/>
                <a:sym typeface="+mn-lt"/>
              </a:rPr>
              <a:t>国内外研究现状 </a:t>
            </a:r>
            <a:r>
              <a:rPr lang="zh-CN" altLang="en-US" sz="2400" dirty="0">
                <a:cs typeface="+mn-ea"/>
                <a:sym typeface="+mn-lt"/>
              </a:rPr>
              <a:t>网络代理技术</a:t>
            </a:r>
            <a:endParaRPr lang="zh-CN" altLang="en-US" sz="2400" dirty="0">
              <a:cs typeface="+mn-ea"/>
              <a:sym typeface="+mn-lt"/>
            </a:endParaRPr>
          </a:p>
        </p:txBody>
      </p:sp>
      <p:sp>
        <p:nvSpPr>
          <p:cNvPr id="9" name="灯片编号占位符 8"/>
          <p:cNvSpPr>
            <a:spLocks noGrp="1"/>
          </p:cNvSpPr>
          <p:nvPr>
            <p:ph type="sldNum" sz="quarter" idx="12"/>
          </p:nvPr>
        </p:nvSpPr>
        <p:spPr/>
        <p:txBody>
          <a:bodyPr/>
          <a:lstStyle/>
          <a:p>
            <a:fld id="{2515AB8F-1C56-49E9-90C8-78D22B0C1B97}" type="slidenum">
              <a:rPr lang="zh-CN" altLang="en-US" smtClean="0">
                <a:sym typeface="+mn-lt"/>
              </a:rPr>
            </a:fld>
            <a:endParaRPr lang="zh-CN" altLang="en-US">
              <a:sym typeface="+mn-lt"/>
            </a:endParaRPr>
          </a:p>
        </p:txBody>
      </p:sp>
      <p:sp>
        <p:nvSpPr>
          <p:cNvPr id="5" name="ïṥľîdé"/>
          <p:cNvSpPr/>
          <p:nvPr/>
        </p:nvSpPr>
        <p:spPr>
          <a:xfrm flipH="1">
            <a:off x="980666" y="1168847"/>
            <a:ext cx="10231448" cy="559146"/>
          </a:xfrm>
          <a:prstGeom prst="rect">
            <a:avLst/>
          </a:prstGeom>
        </p:spPr>
        <p:txBody>
          <a:bodyPr wrap="square" lIns="91440" tIns="45720" rIns="91440" bIns="45720" anchor="ctr">
            <a:normAutofit fontScale="7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zh-CN" altLang="en-US" sz="2000" dirty="0">
                <a:cs typeface="+mn-ea"/>
                <a:sym typeface="+mn-lt"/>
              </a:rPr>
              <a:t>网络代理主要分为基于网卡的以及基于服务，很多互联网企业都基于这些底层做二次开发，以满足特定的差异化需求。</a:t>
            </a:r>
            <a:endParaRPr lang="zh-CN" altLang="en-US" sz="2000" dirty="0">
              <a:cs typeface="+mn-ea"/>
              <a:sym typeface="+mn-lt"/>
            </a:endParaRPr>
          </a:p>
        </p:txBody>
      </p:sp>
      <p:sp>
        <p:nvSpPr>
          <p:cNvPr id="58" name="îṣlíḓê"/>
          <p:cNvSpPr/>
          <p:nvPr/>
        </p:nvSpPr>
        <p:spPr>
          <a:xfrm flipH="1">
            <a:off x="6853622" y="4768128"/>
            <a:ext cx="4091010" cy="907200"/>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pPr>
            <a:endParaRPr lang="en-US" altLang="zh-CN" sz="2000" dirty="0">
              <a:cs typeface="+mn-ea"/>
              <a:sym typeface="+mn-lt"/>
            </a:endParaRPr>
          </a:p>
        </p:txBody>
      </p:sp>
      <p:grpSp>
        <p:nvGrpSpPr>
          <p:cNvPr id="89" name="组合 88"/>
          <p:cNvGrpSpPr/>
          <p:nvPr/>
        </p:nvGrpSpPr>
        <p:grpSpPr>
          <a:xfrm>
            <a:off x="6548912" y="3160768"/>
            <a:ext cx="153182" cy="1816049"/>
            <a:chOff x="11274277" y="3238826"/>
            <a:chExt cx="153182" cy="1816049"/>
          </a:xfrm>
        </p:grpSpPr>
        <p:sp>
          <p:nvSpPr>
            <p:cNvPr id="27" name="iṥḻîḓê"/>
            <p:cNvSpPr/>
            <p:nvPr/>
          </p:nvSpPr>
          <p:spPr>
            <a:xfrm flipH="1">
              <a:off x="11274277" y="3238826"/>
              <a:ext cx="153182" cy="153182"/>
            </a:xfrm>
            <a:prstGeom prst="ellipse">
              <a:avLst/>
            </a:prstGeom>
            <a:solidFill>
              <a:schemeClr val="bg1"/>
            </a:solidFill>
            <a:ln w="38100">
              <a:solidFill>
                <a:srgbClr val="EAB908"/>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r">
                <a:lnSpc>
                  <a:spcPct val="150000"/>
                </a:lnSpc>
              </a:pPr>
              <a:endParaRPr lang="zh-CN" altLang="en-US">
                <a:cs typeface="+mn-ea"/>
                <a:sym typeface="+mn-lt"/>
              </a:endParaRPr>
            </a:p>
          </p:txBody>
        </p:sp>
        <p:sp>
          <p:nvSpPr>
            <p:cNvPr id="23" name="íŝľïďe"/>
            <p:cNvSpPr/>
            <p:nvPr/>
          </p:nvSpPr>
          <p:spPr>
            <a:xfrm flipH="1">
              <a:off x="11274277" y="4070259"/>
              <a:ext cx="153182" cy="153182"/>
            </a:xfrm>
            <a:prstGeom prst="ellipse">
              <a:avLst/>
            </a:prstGeom>
            <a:solidFill>
              <a:schemeClr val="bg1"/>
            </a:solidFill>
            <a:ln w="38100">
              <a:solidFill>
                <a:srgbClr val="EAB908"/>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r">
                <a:lnSpc>
                  <a:spcPct val="150000"/>
                </a:lnSpc>
              </a:pPr>
              <a:endParaRPr lang="zh-CN" altLang="en-US">
                <a:cs typeface="+mn-ea"/>
                <a:sym typeface="+mn-lt"/>
              </a:endParaRPr>
            </a:p>
          </p:txBody>
        </p:sp>
        <p:sp>
          <p:nvSpPr>
            <p:cNvPr id="19" name="îŝḻïḋe"/>
            <p:cNvSpPr/>
            <p:nvPr/>
          </p:nvSpPr>
          <p:spPr>
            <a:xfrm flipH="1">
              <a:off x="11274277" y="4901693"/>
              <a:ext cx="153182" cy="153182"/>
            </a:xfrm>
            <a:prstGeom prst="ellipse">
              <a:avLst/>
            </a:prstGeom>
            <a:solidFill>
              <a:schemeClr val="bg1"/>
            </a:solidFill>
            <a:ln w="38100">
              <a:solidFill>
                <a:srgbClr val="EAB908"/>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r">
                <a:lnSpc>
                  <a:spcPct val="150000"/>
                </a:lnSpc>
              </a:pPr>
              <a:endParaRPr lang="zh-CN" altLang="en-US">
                <a:cs typeface="+mn-ea"/>
                <a:sym typeface="+mn-lt"/>
              </a:endParaRPr>
            </a:p>
          </p:txBody>
        </p:sp>
      </p:grpSp>
      <p:grpSp>
        <p:nvGrpSpPr>
          <p:cNvPr id="4" name="组合 3"/>
          <p:cNvGrpSpPr/>
          <p:nvPr/>
        </p:nvGrpSpPr>
        <p:grpSpPr>
          <a:xfrm>
            <a:off x="8038875" y="2169473"/>
            <a:ext cx="1738265" cy="552035"/>
            <a:chOff x="8038875" y="2326325"/>
            <a:chExt cx="1738265" cy="552035"/>
          </a:xfrm>
        </p:grpSpPr>
        <p:sp>
          <p:nvSpPr>
            <p:cNvPr id="12" name="íŝliḓe"/>
            <p:cNvSpPr/>
            <p:nvPr/>
          </p:nvSpPr>
          <p:spPr>
            <a:xfrm flipH="1">
              <a:off x="8038875" y="2326325"/>
              <a:ext cx="1738265" cy="552035"/>
            </a:xfrm>
            <a:prstGeom prst="roundRect">
              <a:avLst>
                <a:gd name="adj" fmla="val 50000"/>
              </a:avLst>
            </a:prstGeom>
            <a:solidFill>
              <a:srgbClr val="EAB90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algn="ctr">
                <a:lnSpc>
                  <a:spcPct val="130000"/>
                </a:lnSpc>
              </a:pPr>
              <a:endParaRPr lang="zh-CN" altLang="en-US" sz="2000" dirty="0">
                <a:cs typeface="+mn-ea"/>
                <a:sym typeface="+mn-lt"/>
              </a:endParaRPr>
            </a:p>
          </p:txBody>
        </p:sp>
        <p:sp>
          <p:nvSpPr>
            <p:cNvPr id="78" name="light-bulb_62830"/>
            <p:cNvSpPr>
              <a:spLocks noChangeAspect="1"/>
            </p:cNvSpPr>
            <p:nvPr/>
          </p:nvSpPr>
          <p:spPr bwMode="auto">
            <a:xfrm>
              <a:off x="8727950" y="2422342"/>
              <a:ext cx="360115" cy="360000"/>
            </a:xfrm>
            <a:custGeom>
              <a:avLst/>
              <a:gdLst>
                <a:gd name="connsiteX0" fmla="*/ 291327 w 608430"/>
                <a:gd name="connsiteY0" fmla="*/ 232337 h 608239"/>
                <a:gd name="connsiteX1" fmla="*/ 296219 w 608430"/>
                <a:gd name="connsiteY1" fmla="*/ 235039 h 608239"/>
                <a:gd name="connsiteX2" fmla="*/ 304232 w 608430"/>
                <a:gd name="connsiteY2" fmla="*/ 238780 h 608239"/>
                <a:gd name="connsiteX3" fmla="*/ 312246 w 608430"/>
                <a:gd name="connsiteY3" fmla="*/ 235039 h 608239"/>
                <a:gd name="connsiteX4" fmla="*/ 317241 w 608430"/>
                <a:gd name="connsiteY4" fmla="*/ 232337 h 608239"/>
                <a:gd name="connsiteX5" fmla="*/ 323173 w 608430"/>
                <a:gd name="connsiteY5" fmla="*/ 235454 h 608239"/>
                <a:gd name="connsiteX6" fmla="*/ 325359 w 608430"/>
                <a:gd name="connsiteY6" fmla="*/ 242936 h 608239"/>
                <a:gd name="connsiteX7" fmla="*/ 304232 w 608430"/>
                <a:gd name="connsiteY7" fmla="*/ 363165 h 608239"/>
                <a:gd name="connsiteX8" fmla="*/ 283106 w 608430"/>
                <a:gd name="connsiteY8" fmla="*/ 243040 h 608239"/>
                <a:gd name="connsiteX9" fmla="*/ 285499 w 608430"/>
                <a:gd name="connsiteY9" fmla="*/ 235454 h 608239"/>
                <a:gd name="connsiteX10" fmla="*/ 291327 w 608430"/>
                <a:gd name="connsiteY10" fmla="*/ 232337 h 608239"/>
                <a:gd name="connsiteX11" fmla="*/ 304233 w 608430"/>
                <a:gd name="connsiteY11" fmla="*/ 124019 h 608239"/>
                <a:gd name="connsiteX12" fmla="*/ 408192 w 608430"/>
                <a:gd name="connsiteY12" fmla="*/ 220890 h 608239"/>
                <a:gd name="connsiteX13" fmla="*/ 375724 w 608430"/>
                <a:gd name="connsiteY13" fmla="*/ 308406 h 608239"/>
                <a:gd name="connsiteX14" fmla="*/ 338366 w 608430"/>
                <a:gd name="connsiteY14" fmla="*/ 389063 h 608239"/>
                <a:gd name="connsiteX15" fmla="*/ 320779 w 608430"/>
                <a:gd name="connsiteY15" fmla="*/ 389063 h 608239"/>
                <a:gd name="connsiteX16" fmla="*/ 345858 w 608430"/>
                <a:gd name="connsiteY16" fmla="*/ 246459 h 608239"/>
                <a:gd name="connsiteX17" fmla="*/ 345962 w 608430"/>
                <a:gd name="connsiteY17" fmla="*/ 246147 h 608239"/>
                <a:gd name="connsiteX18" fmla="*/ 338990 w 608430"/>
                <a:gd name="connsiteY18" fmla="*/ 221825 h 608239"/>
                <a:gd name="connsiteX19" fmla="*/ 317241 w 608430"/>
                <a:gd name="connsiteY19" fmla="*/ 211535 h 608239"/>
                <a:gd name="connsiteX20" fmla="*/ 304233 w 608430"/>
                <a:gd name="connsiteY20" fmla="*/ 214965 h 608239"/>
                <a:gd name="connsiteX21" fmla="*/ 291329 w 608430"/>
                <a:gd name="connsiteY21" fmla="*/ 211535 h 608239"/>
                <a:gd name="connsiteX22" fmla="*/ 269788 w 608430"/>
                <a:gd name="connsiteY22" fmla="*/ 221929 h 608239"/>
                <a:gd name="connsiteX23" fmla="*/ 262503 w 608430"/>
                <a:gd name="connsiteY23" fmla="*/ 246147 h 608239"/>
                <a:gd name="connsiteX24" fmla="*/ 262607 w 608430"/>
                <a:gd name="connsiteY24" fmla="*/ 246459 h 608239"/>
                <a:gd name="connsiteX25" fmla="*/ 287687 w 608430"/>
                <a:gd name="connsiteY25" fmla="*/ 389063 h 608239"/>
                <a:gd name="connsiteX26" fmla="*/ 270204 w 608430"/>
                <a:gd name="connsiteY26" fmla="*/ 389063 h 608239"/>
                <a:gd name="connsiteX27" fmla="*/ 232845 w 608430"/>
                <a:gd name="connsiteY27" fmla="*/ 308303 h 608239"/>
                <a:gd name="connsiteX28" fmla="*/ 200377 w 608430"/>
                <a:gd name="connsiteY28" fmla="*/ 220890 h 608239"/>
                <a:gd name="connsiteX29" fmla="*/ 304233 w 608430"/>
                <a:gd name="connsiteY29" fmla="*/ 124019 h 608239"/>
                <a:gd name="connsiteX30" fmla="*/ 304195 w 608430"/>
                <a:gd name="connsiteY30" fmla="*/ 89961 h 608239"/>
                <a:gd name="connsiteX31" fmla="*/ 166184 w 608430"/>
                <a:gd name="connsiteY31" fmla="*/ 220907 h 608239"/>
                <a:gd name="connsiteX32" fmla="*/ 204590 w 608430"/>
                <a:gd name="connsiteY32" fmla="*/ 327535 h 608239"/>
                <a:gd name="connsiteX33" fmla="*/ 237688 w 608430"/>
                <a:gd name="connsiteY33" fmla="*/ 406623 h 608239"/>
                <a:gd name="connsiteX34" fmla="*/ 251114 w 608430"/>
                <a:gd name="connsiteY34" fmla="*/ 422731 h 608239"/>
                <a:gd name="connsiteX35" fmla="*/ 239041 w 608430"/>
                <a:gd name="connsiteY35" fmla="*/ 438944 h 608239"/>
                <a:gd name="connsiteX36" fmla="*/ 248720 w 608430"/>
                <a:gd name="connsiteY36" fmla="*/ 454325 h 608239"/>
                <a:gd name="connsiteX37" fmla="*/ 239041 w 608430"/>
                <a:gd name="connsiteY37" fmla="*/ 469602 h 608239"/>
                <a:gd name="connsiteX38" fmla="*/ 256110 w 608430"/>
                <a:gd name="connsiteY38" fmla="*/ 486646 h 608239"/>
                <a:gd name="connsiteX39" fmla="*/ 266518 w 608430"/>
                <a:gd name="connsiteY39" fmla="*/ 486646 h 608239"/>
                <a:gd name="connsiteX40" fmla="*/ 304195 w 608430"/>
                <a:gd name="connsiteY40" fmla="*/ 518135 h 608239"/>
                <a:gd name="connsiteX41" fmla="*/ 341977 w 608430"/>
                <a:gd name="connsiteY41" fmla="*/ 486646 h 608239"/>
                <a:gd name="connsiteX42" fmla="*/ 352385 w 608430"/>
                <a:gd name="connsiteY42" fmla="*/ 486646 h 608239"/>
                <a:gd name="connsiteX43" fmla="*/ 369454 w 608430"/>
                <a:gd name="connsiteY43" fmla="*/ 469602 h 608239"/>
                <a:gd name="connsiteX44" fmla="*/ 359774 w 608430"/>
                <a:gd name="connsiteY44" fmla="*/ 454325 h 608239"/>
                <a:gd name="connsiteX45" fmla="*/ 369454 w 608430"/>
                <a:gd name="connsiteY45" fmla="*/ 438944 h 608239"/>
                <a:gd name="connsiteX46" fmla="*/ 357485 w 608430"/>
                <a:gd name="connsiteY46" fmla="*/ 422731 h 608239"/>
                <a:gd name="connsiteX47" fmla="*/ 370911 w 608430"/>
                <a:gd name="connsiteY47" fmla="*/ 406623 h 608239"/>
                <a:gd name="connsiteX48" fmla="*/ 403905 w 608430"/>
                <a:gd name="connsiteY48" fmla="*/ 327535 h 608239"/>
                <a:gd name="connsiteX49" fmla="*/ 442206 w 608430"/>
                <a:gd name="connsiteY49" fmla="*/ 220907 h 608239"/>
                <a:gd name="connsiteX50" fmla="*/ 304195 w 608430"/>
                <a:gd name="connsiteY50" fmla="*/ 89961 h 608239"/>
                <a:gd name="connsiteX51" fmla="*/ 341872 w 608430"/>
                <a:gd name="connsiteY51" fmla="*/ 65 h 608239"/>
                <a:gd name="connsiteX52" fmla="*/ 347077 w 608430"/>
                <a:gd name="connsiteY52" fmla="*/ 3598 h 608239"/>
                <a:gd name="connsiteX53" fmla="*/ 401719 w 608430"/>
                <a:gd name="connsiteY53" fmla="*/ 46416 h 608239"/>
                <a:gd name="connsiteX54" fmla="*/ 443351 w 608430"/>
                <a:gd name="connsiteY54" fmla="*/ 34776 h 608239"/>
                <a:gd name="connsiteX55" fmla="*/ 449700 w 608430"/>
                <a:gd name="connsiteY55" fmla="*/ 34984 h 608239"/>
                <a:gd name="connsiteX56" fmla="*/ 453239 w 608430"/>
                <a:gd name="connsiteY56" fmla="*/ 40284 h 608239"/>
                <a:gd name="connsiteX57" fmla="*/ 515479 w 608430"/>
                <a:gd name="connsiteY57" fmla="*/ 103471 h 608239"/>
                <a:gd name="connsiteX58" fmla="*/ 529946 w 608430"/>
                <a:gd name="connsiteY58" fmla="*/ 102744 h 608239"/>
                <a:gd name="connsiteX59" fmla="*/ 535879 w 608430"/>
                <a:gd name="connsiteY59" fmla="*/ 105134 h 608239"/>
                <a:gd name="connsiteX60" fmla="*/ 537336 w 608430"/>
                <a:gd name="connsiteY60" fmla="*/ 111369 h 608239"/>
                <a:gd name="connsiteX61" fmla="*/ 539314 w 608430"/>
                <a:gd name="connsiteY61" fmla="*/ 167905 h 608239"/>
                <a:gd name="connsiteX62" fmla="*/ 587191 w 608430"/>
                <a:gd name="connsiteY62" fmla="*/ 198251 h 608239"/>
                <a:gd name="connsiteX63" fmla="*/ 591770 w 608430"/>
                <a:gd name="connsiteY63" fmla="*/ 202616 h 608239"/>
                <a:gd name="connsiteX64" fmla="*/ 590938 w 608430"/>
                <a:gd name="connsiteY64" fmla="*/ 208852 h 608239"/>
                <a:gd name="connsiteX65" fmla="*/ 605821 w 608430"/>
                <a:gd name="connsiteY65" fmla="*/ 310076 h 608239"/>
                <a:gd name="connsiteX66" fmla="*/ 608423 w 608430"/>
                <a:gd name="connsiteY66" fmla="*/ 315896 h 608239"/>
                <a:gd name="connsiteX67" fmla="*/ 605301 w 608430"/>
                <a:gd name="connsiteY67" fmla="*/ 321300 h 608239"/>
                <a:gd name="connsiteX68" fmla="*/ 582403 w 608430"/>
                <a:gd name="connsiteY68" fmla="*/ 420029 h 608239"/>
                <a:gd name="connsiteX69" fmla="*/ 582715 w 608430"/>
                <a:gd name="connsiteY69" fmla="*/ 426369 h 608239"/>
                <a:gd name="connsiteX70" fmla="*/ 577719 w 608430"/>
                <a:gd name="connsiteY70" fmla="*/ 430318 h 608239"/>
                <a:gd name="connsiteX71" fmla="*/ 527865 w 608430"/>
                <a:gd name="connsiteY71" fmla="*/ 456507 h 608239"/>
                <a:gd name="connsiteX72" fmla="*/ 521412 w 608430"/>
                <a:gd name="connsiteY72" fmla="*/ 511796 h 608239"/>
                <a:gd name="connsiteX73" fmla="*/ 521620 w 608430"/>
                <a:gd name="connsiteY73" fmla="*/ 513666 h 608239"/>
                <a:gd name="connsiteX74" fmla="*/ 514751 w 608430"/>
                <a:gd name="connsiteY74" fmla="*/ 520526 h 608239"/>
                <a:gd name="connsiteX75" fmla="*/ 513502 w 608430"/>
                <a:gd name="connsiteY75" fmla="*/ 520422 h 608239"/>
                <a:gd name="connsiteX76" fmla="*/ 490396 w 608430"/>
                <a:gd name="connsiteY76" fmla="*/ 518239 h 608239"/>
                <a:gd name="connsiteX77" fmla="*/ 432110 w 608430"/>
                <a:gd name="connsiteY77" fmla="*/ 576749 h 608239"/>
                <a:gd name="connsiteX78" fmla="*/ 428155 w 608430"/>
                <a:gd name="connsiteY78" fmla="*/ 581738 h 608239"/>
                <a:gd name="connsiteX79" fmla="*/ 421806 w 608430"/>
                <a:gd name="connsiteY79" fmla="*/ 581426 h 608239"/>
                <a:gd name="connsiteX80" fmla="*/ 377052 w 608430"/>
                <a:gd name="connsiteY80" fmla="*/ 566461 h 608239"/>
                <a:gd name="connsiteX81" fmla="*/ 323242 w 608430"/>
                <a:gd name="connsiteY81" fmla="*/ 605017 h 608239"/>
                <a:gd name="connsiteX82" fmla="*/ 321889 w 608430"/>
                <a:gd name="connsiteY82" fmla="*/ 606576 h 608239"/>
                <a:gd name="connsiteX83" fmla="*/ 320120 w 608430"/>
                <a:gd name="connsiteY83" fmla="*/ 607615 h 608239"/>
                <a:gd name="connsiteX84" fmla="*/ 320016 w 608430"/>
                <a:gd name="connsiteY84" fmla="*/ 607719 h 608239"/>
                <a:gd name="connsiteX85" fmla="*/ 319703 w 608430"/>
                <a:gd name="connsiteY85" fmla="*/ 607823 h 608239"/>
                <a:gd name="connsiteX86" fmla="*/ 317830 w 608430"/>
                <a:gd name="connsiteY86" fmla="*/ 608135 h 608239"/>
                <a:gd name="connsiteX87" fmla="*/ 317414 w 608430"/>
                <a:gd name="connsiteY87" fmla="*/ 608239 h 608239"/>
                <a:gd name="connsiteX88" fmla="*/ 315852 w 608430"/>
                <a:gd name="connsiteY88" fmla="*/ 608031 h 608239"/>
                <a:gd name="connsiteX89" fmla="*/ 315124 w 608430"/>
                <a:gd name="connsiteY89" fmla="*/ 607823 h 608239"/>
                <a:gd name="connsiteX90" fmla="*/ 313771 w 608430"/>
                <a:gd name="connsiteY90" fmla="*/ 607096 h 608239"/>
                <a:gd name="connsiteX91" fmla="*/ 313667 w 608430"/>
                <a:gd name="connsiteY91" fmla="*/ 607096 h 608239"/>
                <a:gd name="connsiteX92" fmla="*/ 311897 w 608430"/>
                <a:gd name="connsiteY92" fmla="*/ 605537 h 608239"/>
                <a:gd name="connsiteX93" fmla="*/ 261210 w 608430"/>
                <a:gd name="connsiteY93" fmla="*/ 572488 h 608239"/>
                <a:gd name="connsiteX94" fmla="*/ 214374 w 608430"/>
                <a:gd name="connsiteY94" fmla="*/ 592546 h 608239"/>
                <a:gd name="connsiteX95" fmla="*/ 208025 w 608430"/>
                <a:gd name="connsiteY95" fmla="*/ 593585 h 608239"/>
                <a:gd name="connsiteX96" fmla="*/ 203549 w 608430"/>
                <a:gd name="connsiteY96" fmla="*/ 589117 h 608239"/>
                <a:gd name="connsiteX97" fmla="*/ 146825 w 608430"/>
                <a:gd name="connsiteY97" fmla="*/ 536114 h 608239"/>
                <a:gd name="connsiteX98" fmla="*/ 115497 w 608430"/>
                <a:gd name="connsiteY98" fmla="*/ 540999 h 608239"/>
                <a:gd name="connsiteX99" fmla="*/ 109252 w 608430"/>
                <a:gd name="connsiteY99" fmla="*/ 539752 h 608239"/>
                <a:gd name="connsiteX100" fmla="*/ 106754 w 608430"/>
                <a:gd name="connsiteY100" fmla="*/ 533828 h 608239"/>
                <a:gd name="connsiteX101" fmla="*/ 94889 w 608430"/>
                <a:gd name="connsiteY101" fmla="*/ 479163 h 608239"/>
                <a:gd name="connsiteX102" fmla="*/ 42745 w 608430"/>
                <a:gd name="connsiteY102" fmla="*/ 458586 h 608239"/>
                <a:gd name="connsiteX103" fmla="*/ 37332 w 608430"/>
                <a:gd name="connsiteY103" fmla="*/ 455260 h 608239"/>
                <a:gd name="connsiteX104" fmla="*/ 37020 w 608430"/>
                <a:gd name="connsiteY104" fmla="*/ 448817 h 608239"/>
                <a:gd name="connsiteX105" fmla="*/ 45243 w 608430"/>
                <a:gd name="connsiteY105" fmla="*/ 392489 h 608239"/>
                <a:gd name="connsiteX106" fmla="*/ 3818 w 608430"/>
                <a:gd name="connsiteY106" fmla="*/ 353309 h 608239"/>
                <a:gd name="connsiteX107" fmla="*/ 71 w 608430"/>
                <a:gd name="connsiteY107" fmla="*/ 348113 h 608239"/>
                <a:gd name="connsiteX108" fmla="*/ 2153 w 608430"/>
                <a:gd name="connsiteY108" fmla="*/ 342189 h 608239"/>
                <a:gd name="connsiteX109" fmla="*/ 30359 w 608430"/>
                <a:gd name="connsiteY109" fmla="*/ 292304 h 608239"/>
                <a:gd name="connsiteX110" fmla="*/ 6108 w 608430"/>
                <a:gd name="connsiteY110" fmla="*/ 240341 h 608239"/>
                <a:gd name="connsiteX111" fmla="*/ 4547 w 608430"/>
                <a:gd name="connsiteY111" fmla="*/ 234210 h 608239"/>
                <a:gd name="connsiteX112" fmla="*/ 8710 w 608430"/>
                <a:gd name="connsiteY112" fmla="*/ 229325 h 608239"/>
                <a:gd name="connsiteX113" fmla="*/ 52944 w 608430"/>
                <a:gd name="connsiteY113" fmla="*/ 193887 h 608239"/>
                <a:gd name="connsiteX114" fmla="*/ 48989 w 608430"/>
                <a:gd name="connsiteY114" fmla="*/ 137351 h 608239"/>
                <a:gd name="connsiteX115" fmla="*/ 49822 w 608430"/>
                <a:gd name="connsiteY115" fmla="*/ 131011 h 608239"/>
                <a:gd name="connsiteX116" fmla="*/ 55442 w 608430"/>
                <a:gd name="connsiteY116" fmla="*/ 127998 h 608239"/>
                <a:gd name="connsiteX117" fmla="*/ 124656 w 608430"/>
                <a:gd name="connsiteY117" fmla="*/ 58159 h 608239"/>
                <a:gd name="connsiteX118" fmla="*/ 127674 w 608430"/>
                <a:gd name="connsiteY118" fmla="*/ 52443 h 608239"/>
                <a:gd name="connsiteX119" fmla="*/ 133919 w 608430"/>
                <a:gd name="connsiteY119" fmla="*/ 51612 h 608239"/>
                <a:gd name="connsiteX120" fmla="*/ 170139 w 608430"/>
                <a:gd name="connsiteY120" fmla="*/ 58991 h 608239"/>
                <a:gd name="connsiteX121" fmla="*/ 225614 w 608430"/>
                <a:gd name="connsiteY121" fmla="*/ 10250 h 608239"/>
                <a:gd name="connsiteX122" fmla="*/ 230402 w 608430"/>
                <a:gd name="connsiteY122" fmla="*/ 6092 h 608239"/>
                <a:gd name="connsiteX123" fmla="*/ 236543 w 608430"/>
                <a:gd name="connsiteY123" fmla="*/ 7651 h 608239"/>
                <a:gd name="connsiteX124" fmla="*/ 285357 w 608430"/>
                <a:gd name="connsiteY124" fmla="*/ 31346 h 608239"/>
                <a:gd name="connsiteX125" fmla="*/ 335836 w 608430"/>
                <a:gd name="connsiteY125" fmla="*/ 2247 h 608239"/>
                <a:gd name="connsiteX126" fmla="*/ 341872 w 608430"/>
                <a:gd name="connsiteY126" fmla="*/ 65 h 60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8430" h="608239">
                  <a:moveTo>
                    <a:pt x="291327" y="232337"/>
                  </a:moveTo>
                  <a:cubicBezTo>
                    <a:pt x="293617" y="232337"/>
                    <a:pt x="295386" y="234000"/>
                    <a:pt x="296219" y="235039"/>
                  </a:cubicBezTo>
                  <a:cubicBezTo>
                    <a:pt x="298196" y="237429"/>
                    <a:pt x="301110" y="238780"/>
                    <a:pt x="304232" y="238780"/>
                  </a:cubicBezTo>
                  <a:cubicBezTo>
                    <a:pt x="307354" y="238780"/>
                    <a:pt x="310268" y="237429"/>
                    <a:pt x="312246" y="235039"/>
                  </a:cubicBezTo>
                  <a:cubicBezTo>
                    <a:pt x="313078" y="234000"/>
                    <a:pt x="314848" y="232337"/>
                    <a:pt x="317241" y="232337"/>
                  </a:cubicBezTo>
                  <a:cubicBezTo>
                    <a:pt x="319219" y="232337"/>
                    <a:pt x="321508" y="233480"/>
                    <a:pt x="323173" y="235454"/>
                  </a:cubicBezTo>
                  <a:cubicBezTo>
                    <a:pt x="324214" y="236701"/>
                    <a:pt x="325983" y="239299"/>
                    <a:pt x="325359" y="242936"/>
                  </a:cubicBezTo>
                  <a:lnTo>
                    <a:pt x="304232" y="363165"/>
                  </a:lnTo>
                  <a:lnTo>
                    <a:pt x="283106" y="243040"/>
                  </a:lnTo>
                  <a:cubicBezTo>
                    <a:pt x="282585" y="239299"/>
                    <a:pt x="284667" y="236494"/>
                    <a:pt x="285499" y="235454"/>
                  </a:cubicBezTo>
                  <a:cubicBezTo>
                    <a:pt x="287164" y="233584"/>
                    <a:pt x="289454" y="232337"/>
                    <a:pt x="291327" y="232337"/>
                  </a:cubicBezTo>
                  <a:close/>
                  <a:moveTo>
                    <a:pt x="304233" y="124019"/>
                  </a:moveTo>
                  <a:cubicBezTo>
                    <a:pt x="361572" y="124019"/>
                    <a:pt x="408192" y="167465"/>
                    <a:pt x="408192" y="220890"/>
                  </a:cubicBezTo>
                  <a:cubicBezTo>
                    <a:pt x="408192" y="260802"/>
                    <a:pt x="393103" y="282838"/>
                    <a:pt x="375724" y="308406"/>
                  </a:cubicBezTo>
                  <a:cubicBezTo>
                    <a:pt x="361260" y="329610"/>
                    <a:pt x="343673" y="355283"/>
                    <a:pt x="338366" y="389063"/>
                  </a:cubicBezTo>
                  <a:lnTo>
                    <a:pt x="320779" y="389063"/>
                  </a:lnTo>
                  <a:lnTo>
                    <a:pt x="345858" y="246459"/>
                  </a:lnTo>
                  <a:cubicBezTo>
                    <a:pt x="345962" y="246355"/>
                    <a:pt x="345962" y="246251"/>
                    <a:pt x="345962" y="246147"/>
                  </a:cubicBezTo>
                  <a:cubicBezTo>
                    <a:pt x="347315" y="237416"/>
                    <a:pt x="344713" y="228581"/>
                    <a:pt x="338990" y="221825"/>
                  </a:cubicBezTo>
                  <a:cubicBezTo>
                    <a:pt x="333371" y="215381"/>
                    <a:pt x="325254" y="211535"/>
                    <a:pt x="317241" y="211535"/>
                  </a:cubicBezTo>
                  <a:cubicBezTo>
                    <a:pt x="312662" y="211535"/>
                    <a:pt x="308187" y="212783"/>
                    <a:pt x="304233" y="214965"/>
                  </a:cubicBezTo>
                  <a:cubicBezTo>
                    <a:pt x="300278" y="212783"/>
                    <a:pt x="295804" y="211535"/>
                    <a:pt x="291329" y="211535"/>
                  </a:cubicBezTo>
                  <a:cubicBezTo>
                    <a:pt x="283316" y="211535"/>
                    <a:pt x="275511" y="215277"/>
                    <a:pt x="269788" y="221929"/>
                  </a:cubicBezTo>
                  <a:cubicBezTo>
                    <a:pt x="263856" y="228685"/>
                    <a:pt x="261254" y="237520"/>
                    <a:pt x="262503" y="246147"/>
                  </a:cubicBezTo>
                  <a:cubicBezTo>
                    <a:pt x="262607" y="246251"/>
                    <a:pt x="262607" y="246355"/>
                    <a:pt x="262607" y="246459"/>
                  </a:cubicBezTo>
                  <a:lnTo>
                    <a:pt x="287687" y="389063"/>
                  </a:lnTo>
                  <a:lnTo>
                    <a:pt x="270204" y="389063"/>
                  </a:lnTo>
                  <a:cubicBezTo>
                    <a:pt x="264897" y="355283"/>
                    <a:pt x="247310" y="329506"/>
                    <a:pt x="232845" y="308303"/>
                  </a:cubicBezTo>
                  <a:cubicBezTo>
                    <a:pt x="215362" y="282838"/>
                    <a:pt x="200377" y="260802"/>
                    <a:pt x="200377" y="220890"/>
                  </a:cubicBezTo>
                  <a:cubicBezTo>
                    <a:pt x="200377" y="167465"/>
                    <a:pt x="246998" y="124019"/>
                    <a:pt x="304233" y="124019"/>
                  </a:cubicBezTo>
                  <a:close/>
                  <a:moveTo>
                    <a:pt x="304195" y="89961"/>
                  </a:moveTo>
                  <a:cubicBezTo>
                    <a:pt x="228112" y="89961"/>
                    <a:pt x="166184" y="148783"/>
                    <a:pt x="166184" y="220907"/>
                  </a:cubicBezTo>
                  <a:cubicBezTo>
                    <a:pt x="166184" y="271311"/>
                    <a:pt x="185751" y="299891"/>
                    <a:pt x="204590" y="327535"/>
                  </a:cubicBezTo>
                  <a:cubicBezTo>
                    <a:pt x="220410" y="350503"/>
                    <a:pt x="236647" y="374406"/>
                    <a:pt x="237688" y="406623"/>
                  </a:cubicBezTo>
                  <a:cubicBezTo>
                    <a:pt x="237896" y="414521"/>
                    <a:pt x="243620" y="421068"/>
                    <a:pt x="251114" y="422731"/>
                  </a:cubicBezTo>
                  <a:cubicBezTo>
                    <a:pt x="244141" y="424810"/>
                    <a:pt x="239041" y="431357"/>
                    <a:pt x="239041" y="438944"/>
                  </a:cubicBezTo>
                  <a:cubicBezTo>
                    <a:pt x="239041" y="445699"/>
                    <a:pt x="242996" y="451519"/>
                    <a:pt x="248720" y="454325"/>
                  </a:cubicBezTo>
                  <a:cubicBezTo>
                    <a:pt x="242996" y="457027"/>
                    <a:pt x="239041" y="462847"/>
                    <a:pt x="239041" y="469602"/>
                  </a:cubicBezTo>
                  <a:cubicBezTo>
                    <a:pt x="239041" y="479059"/>
                    <a:pt x="246639" y="486646"/>
                    <a:pt x="256110" y="486646"/>
                  </a:cubicBezTo>
                  <a:lnTo>
                    <a:pt x="266518" y="486646"/>
                  </a:lnTo>
                  <a:cubicBezTo>
                    <a:pt x="269745" y="504521"/>
                    <a:pt x="285357" y="518135"/>
                    <a:pt x="304195" y="518135"/>
                  </a:cubicBezTo>
                  <a:cubicBezTo>
                    <a:pt x="323034" y="518135"/>
                    <a:pt x="338750" y="504521"/>
                    <a:pt x="341977" y="486646"/>
                  </a:cubicBezTo>
                  <a:lnTo>
                    <a:pt x="352385" y="486646"/>
                  </a:lnTo>
                  <a:cubicBezTo>
                    <a:pt x="361752" y="486646"/>
                    <a:pt x="369454" y="479059"/>
                    <a:pt x="369454" y="469602"/>
                  </a:cubicBezTo>
                  <a:cubicBezTo>
                    <a:pt x="369454" y="462847"/>
                    <a:pt x="365499" y="457027"/>
                    <a:pt x="359774" y="454325"/>
                  </a:cubicBezTo>
                  <a:cubicBezTo>
                    <a:pt x="365499" y="451519"/>
                    <a:pt x="369454" y="445699"/>
                    <a:pt x="369454" y="438944"/>
                  </a:cubicBezTo>
                  <a:cubicBezTo>
                    <a:pt x="369454" y="431357"/>
                    <a:pt x="364354" y="424914"/>
                    <a:pt x="357485" y="422731"/>
                  </a:cubicBezTo>
                  <a:cubicBezTo>
                    <a:pt x="364978" y="421172"/>
                    <a:pt x="370599" y="414625"/>
                    <a:pt x="370911" y="406623"/>
                  </a:cubicBezTo>
                  <a:cubicBezTo>
                    <a:pt x="371848" y="374406"/>
                    <a:pt x="388084" y="350607"/>
                    <a:pt x="403905" y="327535"/>
                  </a:cubicBezTo>
                  <a:cubicBezTo>
                    <a:pt x="422743" y="299891"/>
                    <a:pt x="442206" y="271311"/>
                    <a:pt x="442206" y="220907"/>
                  </a:cubicBezTo>
                  <a:cubicBezTo>
                    <a:pt x="442206" y="148783"/>
                    <a:pt x="380278" y="89961"/>
                    <a:pt x="304195" y="89961"/>
                  </a:cubicBezTo>
                  <a:close/>
                  <a:moveTo>
                    <a:pt x="341872" y="65"/>
                  </a:moveTo>
                  <a:cubicBezTo>
                    <a:pt x="344058" y="273"/>
                    <a:pt x="346036" y="1624"/>
                    <a:pt x="347077" y="3598"/>
                  </a:cubicBezTo>
                  <a:cubicBezTo>
                    <a:pt x="363001" y="33217"/>
                    <a:pt x="379862" y="46416"/>
                    <a:pt x="401719" y="46416"/>
                  </a:cubicBezTo>
                  <a:cubicBezTo>
                    <a:pt x="413480" y="46416"/>
                    <a:pt x="427115" y="42674"/>
                    <a:pt x="443351" y="34776"/>
                  </a:cubicBezTo>
                  <a:cubicBezTo>
                    <a:pt x="445329" y="33841"/>
                    <a:pt x="447723" y="33945"/>
                    <a:pt x="449700" y="34984"/>
                  </a:cubicBezTo>
                  <a:cubicBezTo>
                    <a:pt x="451678" y="36127"/>
                    <a:pt x="453031" y="38102"/>
                    <a:pt x="453239" y="40284"/>
                  </a:cubicBezTo>
                  <a:cubicBezTo>
                    <a:pt x="458131" y="85180"/>
                    <a:pt x="476241" y="103471"/>
                    <a:pt x="515479" y="103471"/>
                  </a:cubicBezTo>
                  <a:cubicBezTo>
                    <a:pt x="519955" y="103471"/>
                    <a:pt x="524846" y="103263"/>
                    <a:pt x="529946" y="102744"/>
                  </a:cubicBezTo>
                  <a:cubicBezTo>
                    <a:pt x="532132" y="102536"/>
                    <a:pt x="534422" y="103471"/>
                    <a:pt x="535879" y="105134"/>
                  </a:cubicBezTo>
                  <a:cubicBezTo>
                    <a:pt x="537336" y="106901"/>
                    <a:pt x="537856" y="109187"/>
                    <a:pt x="537336" y="111369"/>
                  </a:cubicBezTo>
                  <a:cubicBezTo>
                    <a:pt x="530883" y="136416"/>
                    <a:pt x="531508" y="154291"/>
                    <a:pt x="539314" y="167905"/>
                  </a:cubicBezTo>
                  <a:cubicBezTo>
                    <a:pt x="547120" y="181415"/>
                    <a:pt x="562315" y="190977"/>
                    <a:pt x="587191" y="198251"/>
                  </a:cubicBezTo>
                  <a:cubicBezTo>
                    <a:pt x="589272" y="198875"/>
                    <a:pt x="591042" y="200434"/>
                    <a:pt x="591770" y="202616"/>
                  </a:cubicBezTo>
                  <a:cubicBezTo>
                    <a:pt x="592499" y="204695"/>
                    <a:pt x="592187" y="206981"/>
                    <a:pt x="590938" y="208852"/>
                  </a:cubicBezTo>
                  <a:cubicBezTo>
                    <a:pt x="561483" y="251046"/>
                    <a:pt x="565542" y="278482"/>
                    <a:pt x="605821" y="310076"/>
                  </a:cubicBezTo>
                  <a:cubicBezTo>
                    <a:pt x="607486" y="311531"/>
                    <a:pt x="608527" y="313609"/>
                    <a:pt x="608423" y="315896"/>
                  </a:cubicBezTo>
                  <a:cubicBezTo>
                    <a:pt x="608319" y="318078"/>
                    <a:pt x="607174" y="320156"/>
                    <a:pt x="605301" y="321300"/>
                  </a:cubicBezTo>
                  <a:cubicBezTo>
                    <a:pt x="563044" y="349048"/>
                    <a:pt x="556591" y="376692"/>
                    <a:pt x="582403" y="420029"/>
                  </a:cubicBezTo>
                  <a:cubicBezTo>
                    <a:pt x="583548" y="421900"/>
                    <a:pt x="583652" y="424290"/>
                    <a:pt x="582715" y="426369"/>
                  </a:cubicBezTo>
                  <a:cubicBezTo>
                    <a:pt x="581778" y="428343"/>
                    <a:pt x="580009" y="429902"/>
                    <a:pt x="577719" y="430318"/>
                  </a:cubicBezTo>
                  <a:cubicBezTo>
                    <a:pt x="552428" y="435410"/>
                    <a:pt x="536607" y="443724"/>
                    <a:pt x="527865" y="456507"/>
                  </a:cubicBezTo>
                  <a:cubicBezTo>
                    <a:pt x="519122" y="469186"/>
                    <a:pt x="517144" y="486750"/>
                    <a:pt x="521412" y="511796"/>
                  </a:cubicBezTo>
                  <a:cubicBezTo>
                    <a:pt x="521620" y="512419"/>
                    <a:pt x="521620" y="513043"/>
                    <a:pt x="521620" y="513666"/>
                  </a:cubicBezTo>
                  <a:cubicBezTo>
                    <a:pt x="521620" y="517512"/>
                    <a:pt x="518602" y="520526"/>
                    <a:pt x="514751" y="520526"/>
                  </a:cubicBezTo>
                  <a:cubicBezTo>
                    <a:pt x="514334" y="520526"/>
                    <a:pt x="513918" y="520526"/>
                    <a:pt x="513502" y="520422"/>
                  </a:cubicBezTo>
                  <a:cubicBezTo>
                    <a:pt x="505071" y="518967"/>
                    <a:pt x="497265" y="518239"/>
                    <a:pt x="490396" y="518239"/>
                  </a:cubicBezTo>
                  <a:cubicBezTo>
                    <a:pt x="456986" y="518239"/>
                    <a:pt x="440125" y="535179"/>
                    <a:pt x="432110" y="576749"/>
                  </a:cubicBezTo>
                  <a:cubicBezTo>
                    <a:pt x="431694" y="578932"/>
                    <a:pt x="430237" y="580803"/>
                    <a:pt x="428155" y="581738"/>
                  </a:cubicBezTo>
                  <a:cubicBezTo>
                    <a:pt x="426178" y="582673"/>
                    <a:pt x="423784" y="582569"/>
                    <a:pt x="421806" y="581426"/>
                  </a:cubicBezTo>
                  <a:cubicBezTo>
                    <a:pt x="404425" y="571345"/>
                    <a:pt x="389854" y="566461"/>
                    <a:pt x="377052" y="566461"/>
                  </a:cubicBezTo>
                  <a:cubicBezTo>
                    <a:pt x="357381" y="566461"/>
                    <a:pt x="340311" y="578724"/>
                    <a:pt x="323242" y="605017"/>
                  </a:cubicBezTo>
                  <a:cubicBezTo>
                    <a:pt x="322826" y="605641"/>
                    <a:pt x="322409" y="606160"/>
                    <a:pt x="321889" y="606576"/>
                  </a:cubicBezTo>
                  <a:cubicBezTo>
                    <a:pt x="321369" y="606992"/>
                    <a:pt x="320744" y="607408"/>
                    <a:pt x="320120" y="607615"/>
                  </a:cubicBezTo>
                  <a:cubicBezTo>
                    <a:pt x="320016" y="607719"/>
                    <a:pt x="320016" y="607719"/>
                    <a:pt x="320016" y="607719"/>
                  </a:cubicBezTo>
                  <a:cubicBezTo>
                    <a:pt x="319911" y="607719"/>
                    <a:pt x="319807" y="607719"/>
                    <a:pt x="319703" y="607823"/>
                  </a:cubicBezTo>
                  <a:cubicBezTo>
                    <a:pt x="319079" y="608031"/>
                    <a:pt x="318454" y="608135"/>
                    <a:pt x="317830" y="608135"/>
                  </a:cubicBezTo>
                  <a:cubicBezTo>
                    <a:pt x="317622" y="608239"/>
                    <a:pt x="317518" y="608239"/>
                    <a:pt x="317414" y="608239"/>
                  </a:cubicBezTo>
                  <a:cubicBezTo>
                    <a:pt x="316893" y="608239"/>
                    <a:pt x="316373" y="608135"/>
                    <a:pt x="315852" y="608031"/>
                  </a:cubicBezTo>
                  <a:cubicBezTo>
                    <a:pt x="315540" y="607927"/>
                    <a:pt x="315332" y="607927"/>
                    <a:pt x="315124" y="607823"/>
                  </a:cubicBezTo>
                  <a:cubicBezTo>
                    <a:pt x="314603" y="607615"/>
                    <a:pt x="314187" y="607408"/>
                    <a:pt x="313771" y="607096"/>
                  </a:cubicBezTo>
                  <a:cubicBezTo>
                    <a:pt x="313771" y="607096"/>
                    <a:pt x="313667" y="607096"/>
                    <a:pt x="313667" y="607096"/>
                  </a:cubicBezTo>
                  <a:cubicBezTo>
                    <a:pt x="313042" y="606680"/>
                    <a:pt x="312418" y="606160"/>
                    <a:pt x="311897" y="605537"/>
                  </a:cubicBezTo>
                  <a:cubicBezTo>
                    <a:pt x="294516" y="582985"/>
                    <a:pt x="278383" y="572488"/>
                    <a:pt x="261210" y="572488"/>
                  </a:cubicBezTo>
                  <a:cubicBezTo>
                    <a:pt x="247575" y="572488"/>
                    <a:pt x="232276" y="579036"/>
                    <a:pt x="214374" y="592546"/>
                  </a:cubicBezTo>
                  <a:cubicBezTo>
                    <a:pt x="212604" y="593897"/>
                    <a:pt x="210210" y="594313"/>
                    <a:pt x="208025" y="593585"/>
                  </a:cubicBezTo>
                  <a:cubicBezTo>
                    <a:pt x="205943" y="592962"/>
                    <a:pt x="204278" y="591195"/>
                    <a:pt x="203549" y="589117"/>
                  </a:cubicBezTo>
                  <a:cubicBezTo>
                    <a:pt x="191996" y="552015"/>
                    <a:pt x="175031" y="536114"/>
                    <a:pt x="146825" y="536114"/>
                  </a:cubicBezTo>
                  <a:cubicBezTo>
                    <a:pt x="137666" y="536114"/>
                    <a:pt x="127466" y="537777"/>
                    <a:pt x="115497" y="540999"/>
                  </a:cubicBezTo>
                  <a:cubicBezTo>
                    <a:pt x="113311" y="541622"/>
                    <a:pt x="111022" y="541103"/>
                    <a:pt x="109252" y="539752"/>
                  </a:cubicBezTo>
                  <a:cubicBezTo>
                    <a:pt x="107483" y="538297"/>
                    <a:pt x="106546" y="536114"/>
                    <a:pt x="106754" y="533828"/>
                  </a:cubicBezTo>
                  <a:cubicBezTo>
                    <a:pt x="108628" y="508262"/>
                    <a:pt x="104881" y="490803"/>
                    <a:pt x="94889" y="479163"/>
                  </a:cubicBezTo>
                  <a:cubicBezTo>
                    <a:pt x="85001" y="467419"/>
                    <a:pt x="68348" y="460872"/>
                    <a:pt x="42745" y="458586"/>
                  </a:cubicBezTo>
                  <a:cubicBezTo>
                    <a:pt x="40455" y="458482"/>
                    <a:pt x="38477" y="457131"/>
                    <a:pt x="37332" y="455260"/>
                  </a:cubicBezTo>
                  <a:cubicBezTo>
                    <a:pt x="36187" y="453286"/>
                    <a:pt x="36083" y="450895"/>
                    <a:pt x="37020" y="448817"/>
                  </a:cubicBezTo>
                  <a:cubicBezTo>
                    <a:pt x="47845" y="425226"/>
                    <a:pt x="50447" y="407350"/>
                    <a:pt x="45243" y="392489"/>
                  </a:cubicBezTo>
                  <a:cubicBezTo>
                    <a:pt x="40038" y="377524"/>
                    <a:pt x="26924" y="365052"/>
                    <a:pt x="3818" y="353309"/>
                  </a:cubicBezTo>
                  <a:cubicBezTo>
                    <a:pt x="1841" y="352270"/>
                    <a:pt x="384" y="350399"/>
                    <a:pt x="71" y="348113"/>
                  </a:cubicBezTo>
                  <a:cubicBezTo>
                    <a:pt x="-241" y="345930"/>
                    <a:pt x="488" y="343748"/>
                    <a:pt x="2153" y="342189"/>
                  </a:cubicBezTo>
                  <a:cubicBezTo>
                    <a:pt x="20784" y="324002"/>
                    <a:pt x="29734" y="308205"/>
                    <a:pt x="30359" y="292304"/>
                  </a:cubicBezTo>
                  <a:cubicBezTo>
                    <a:pt x="30983" y="276404"/>
                    <a:pt x="23281" y="259879"/>
                    <a:pt x="6108" y="240341"/>
                  </a:cubicBezTo>
                  <a:cubicBezTo>
                    <a:pt x="4651" y="238679"/>
                    <a:pt x="4027" y="236392"/>
                    <a:pt x="4547" y="234210"/>
                  </a:cubicBezTo>
                  <a:cubicBezTo>
                    <a:pt x="5067" y="232027"/>
                    <a:pt x="6629" y="230261"/>
                    <a:pt x="8710" y="229325"/>
                  </a:cubicBezTo>
                  <a:cubicBezTo>
                    <a:pt x="32649" y="219556"/>
                    <a:pt x="46700" y="208228"/>
                    <a:pt x="52944" y="193887"/>
                  </a:cubicBezTo>
                  <a:cubicBezTo>
                    <a:pt x="59293" y="179545"/>
                    <a:pt x="58044" y="161566"/>
                    <a:pt x="48989" y="137351"/>
                  </a:cubicBezTo>
                  <a:cubicBezTo>
                    <a:pt x="48261" y="135272"/>
                    <a:pt x="48573" y="132882"/>
                    <a:pt x="49822" y="131011"/>
                  </a:cubicBezTo>
                  <a:cubicBezTo>
                    <a:pt x="51071" y="129141"/>
                    <a:pt x="53153" y="128101"/>
                    <a:pt x="55442" y="127998"/>
                  </a:cubicBezTo>
                  <a:cubicBezTo>
                    <a:pt x="105922" y="127478"/>
                    <a:pt x="124656" y="108563"/>
                    <a:pt x="124656" y="58159"/>
                  </a:cubicBezTo>
                  <a:cubicBezTo>
                    <a:pt x="124656" y="55873"/>
                    <a:pt x="125801" y="53794"/>
                    <a:pt x="127674" y="52443"/>
                  </a:cubicBezTo>
                  <a:cubicBezTo>
                    <a:pt x="129444" y="51196"/>
                    <a:pt x="131838" y="50885"/>
                    <a:pt x="133919" y="51612"/>
                  </a:cubicBezTo>
                  <a:cubicBezTo>
                    <a:pt x="147970" y="56600"/>
                    <a:pt x="159731" y="58991"/>
                    <a:pt x="170139" y="58991"/>
                  </a:cubicBezTo>
                  <a:cubicBezTo>
                    <a:pt x="195015" y="58991"/>
                    <a:pt x="212084" y="44025"/>
                    <a:pt x="225614" y="10250"/>
                  </a:cubicBezTo>
                  <a:cubicBezTo>
                    <a:pt x="226447" y="8171"/>
                    <a:pt x="228216" y="6612"/>
                    <a:pt x="230402" y="6092"/>
                  </a:cubicBezTo>
                  <a:cubicBezTo>
                    <a:pt x="232588" y="5573"/>
                    <a:pt x="234878" y="6196"/>
                    <a:pt x="236543" y="7651"/>
                  </a:cubicBezTo>
                  <a:cubicBezTo>
                    <a:pt x="254861" y="23656"/>
                    <a:pt x="270785" y="31346"/>
                    <a:pt x="285357" y="31346"/>
                  </a:cubicBezTo>
                  <a:cubicBezTo>
                    <a:pt x="301593" y="31346"/>
                    <a:pt x="317622" y="22097"/>
                    <a:pt x="335836" y="2247"/>
                  </a:cubicBezTo>
                  <a:cubicBezTo>
                    <a:pt x="337397" y="584"/>
                    <a:pt x="339687" y="-247"/>
                    <a:pt x="341872" y="65"/>
                  </a:cubicBezTo>
                  <a:close/>
                </a:path>
              </a:pathLst>
            </a:custGeom>
            <a:solidFill>
              <a:schemeClr val="bg1"/>
            </a:solidFill>
            <a:ln>
              <a:noFill/>
            </a:ln>
          </p:spPr>
          <p:txBody>
            <a:bodyPr/>
            <a:lstStyle/>
            <a:p>
              <a:pPr>
                <a:lnSpc>
                  <a:spcPct val="130000"/>
                </a:lnSpc>
              </a:pPr>
              <a:endParaRPr lang="zh-CN" altLang="en-US">
                <a:cs typeface="+mn-ea"/>
                <a:sym typeface="+mn-lt"/>
              </a:endParaRPr>
            </a:p>
          </p:txBody>
        </p:sp>
      </p:grpSp>
      <p:sp>
        <p:nvSpPr>
          <p:cNvPr id="44" name="îṣlíḓê"/>
          <p:cNvSpPr/>
          <p:nvPr/>
        </p:nvSpPr>
        <p:spPr>
          <a:xfrm flipH="1">
            <a:off x="1291590" y="2560320"/>
            <a:ext cx="4090670" cy="2837815"/>
          </a:xfrm>
          <a:prstGeom prst="rect">
            <a:avLst/>
          </a:prstGeom>
        </p:spPr>
        <p:txBody>
          <a:bodyPr wrap="square" lIns="91440" tIns="45720" rIns="91440" bIns="4572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sz="1600" dirty="0">
                <a:cs typeface="+mn-ea"/>
                <a:sym typeface="+mn-lt"/>
              </a:rPr>
              <a:t>基于网卡的数据包捕获</a:t>
            </a:r>
            <a:endParaRPr sz="1400" dirty="0">
              <a:cs typeface="+mn-ea"/>
              <a:sym typeface="+mn-lt"/>
            </a:endParaRPr>
          </a:p>
          <a:p>
            <a:pPr algn="just">
              <a:lnSpc>
                <a:spcPct val="140000"/>
              </a:lnSpc>
            </a:pPr>
            <a:r>
              <a:rPr sz="1400" dirty="0">
                <a:cs typeface="+mn-ea"/>
                <a:sym typeface="+mn-lt"/>
              </a:rPr>
              <a:t>   网卡工作在混杂模式下</a:t>
            </a:r>
            <a:r>
              <a:rPr lang="zh-CN" sz="1400" dirty="0">
                <a:cs typeface="+mn-ea"/>
                <a:sym typeface="+mn-lt"/>
              </a:rPr>
              <a:t>可以</a:t>
            </a:r>
            <a:r>
              <a:rPr sz="1400" dirty="0">
                <a:cs typeface="+mn-ea"/>
                <a:sym typeface="+mn-lt"/>
              </a:rPr>
              <a:t>接收所有的流过网卡的帧</a:t>
            </a:r>
            <a:r>
              <a:rPr lang="zh-CN" sz="1400" dirty="0">
                <a:cs typeface="+mn-ea"/>
                <a:sym typeface="+mn-lt"/>
              </a:rPr>
              <a:t>，也就可以可以捕获所有经过的数据包。</a:t>
            </a:r>
            <a:endParaRPr sz="1400" dirty="0">
              <a:cs typeface="+mn-ea"/>
              <a:sym typeface="+mn-lt"/>
            </a:endParaRPr>
          </a:p>
          <a:p>
            <a:pPr algn="just">
              <a:lnSpc>
                <a:spcPct val="130000"/>
              </a:lnSpc>
            </a:pPr>
            <a:r>
              <a:rPr sz="1400" dirty="0">
                <a:cs typeface="+mn-ea"/>
                <a:sym typeface="+mn-lt"/>
              </a:rPr>
              <a:t>  网卡主要的工作是完成对于总线当前状态的探测，确定是否进行数据的传送，判断每个物理数据帧目的地是否为本站地址，</a:t>
            </a:r>
            <a:r>
              <a:rPr lang="zh-CN" sz="1400" dirty="0">
                <a:cs typeface="+mn-ea"/>
                <a:sym typeface="+mn-lt"/>
              </a:rPr>
              <a:t>交给网络协议树进行帧解析；</a:t>
            </a:r>
            <a:r>
              <a:rPr sz="1400" dirty="0">
                <a:cs typeface="+mn-ea"/>
                <a:sym typeface="+mn-lt"/>
              </a:rPr>
              <a:t>如果不匹配，则将它丢弃。</a:t>
            </a:r>
            <a:endParaRPr lang="en-US" altLang="zh-CN" sz="1400" dirty="0">
              <a:cs typeface="+mn-ea"/>
              <a:sym typeface="+mn-lt"/>
            </a:endParaRPr>
          </a:p>
        </p:txBody>
      </p:sp>
      <p:grpSp>
        <p:nvGrpSpPr>
          <p:cNvPr id="69" name="组合 68"/>
          <p:cNvGrpSpPr/>
          <p:nvPr/>
        </p:nvGrpSpPr>
        <p:grpSpPr>
          <a:xfrm>
            <a:off x="5537542" y="3164397"/>
            <a:ext cx="153182" cy="1816049"/>
            <a:chOff x="777401" y="3238826"/>
            <a:chExt cx="153182" cy="1816049"/>
          </a:xfrm>
        </p:grpSpPr>
        <p:sp>
          <p:nvSpPr>
            <p:cNvPr id="42" name="íşļîḓè"/>
            <p:cNvSpPr/>
            <p:nvPr/>
          </p:nvSpPr>
          <p:spPr>
            <a:xfrm>
              <a:off x="777401" y="3238826"/>
              <a:ext cx="153182" cy="153182"/>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ctr">
                <a:lnSpc>
                  <a:spcPct val="150000"/>
                </a:lnSpc>
              </a:pPr>
              <a:endParaRPr lang="zh-CN" altLang="en-US">
                <a:cs typeface="+mn-ea"/>
                <a:sym typeface="+mn-lt"/>
              </a:endParaRPr>
            </a:p>
          </p:txBody>
        </p:sp>
        <p:sp>
          <p:nvSpPr>
            <p:cNvPr id="38" name="íṩ1íde"/>
            <p:cNvSpPr/>
            <p:nvPr/>
          </p:nvSpPr>
          <p:spPr>
            <a:xfrm>
              <a:off x="777401" y="4070259"/>
              <a:ext cx="153182" cy="153182"/>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ctr">
                <a:lnSpc>
                  <a:spcPct val="150000"/>
                </a:lnSpc>
              </a:pPr>
              <a:endParaRPr lang="zh-CN" altLang="en-US">
                <a:cs typeface="+mn-ea"/>
                <a:sym typeface="+mn-lt"/>
              </a:endParaRPr>
            </a:p>
          </p:txBody>
        </p:sp>
        <p:sp>
          <p:nvSpPr>
            <p:cNvPr id="34" name="îSḷîḍé"/>
            <p:cNvSpPr/>
            <p:nvPr/>
          </p:nvSpPr>
          <p:spPr>
            <a:xfrm>
              <a:off x="777401" y="4901693"/>
              <a:ext cx="153182" cy="153182"/>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ctr">
                <a:lnSpc>
                  <a:spcPct val="150000"/>
                </a:lnSpc>
              </a:pPr>
              <a:endParaRPr lang="zh-CN" altLang="en-US">
                <a:cs typeface="+mn-ea"/>
                <a:sym typeface="+mn-lt"/>
              </a:endParaRPr>
            </a:p>
          </p:txBody>
        </p:sp>
      </p:grpSp>
      <p:grpSp>
        <p:nvGrpSpPr>
          <p:cNvPr id="7" name="组合 6"/>
          <p:cNvGrpSpPr/>
          <p:nvPr/>
        </p:nvGrpSpPr>
        <p:grpSpPr>
          <a:xfrm>
            <a:off x="2415007" y="2168838"/>
            <a:ext cx="1738265" cy="552035"/>
            <a:chOff x="2415642" y="2284408"/>
            <a:chExt cx="1738265" cy="552035"/>
          </a:xfrm>
        </p:grpSpPr>
        <p:sp>
          <p:nvSpPr>
            <p:cNvPr id="14" name="î$ļïḋê"/>
            <p:cNvSpPr/>
            <p:nvPr/>
          </p:nvSpPr>
          <p:spPr>
            <a:xfrm>
              <a:off x="2415642" y="2284408"/>
              <a:ext cx="1738265" cy="552035"/>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algn="ctr">
                <a:lnSpc>
                  <a:spcPct val="130000"/>
                </a:lnSpc>
              </a:pPr>
              <a:endParaRPr lang="zh-CN" altLang="en-US" sz="2000" dirty="0">
                <a:cs typeface="+mn-ea"/>
                <a:sym typeface="+mn-lt"/>
              </a:endParaRPr>
            </a:p>
          </p:txBody>
        </p:sp>
        <p:sp>
          <p:nvSpPr>
            <p:cNvPr id="77" name="have-an-idea_65779"/>
            <p:cNvSpPr>
              <a:spLocks noChangeAspect="1"/>
            </p:cNvSpPr>
            <p:nvPr/>
          </p:nvSpPr>
          <p:spPr bwMode="auto">
            <a:xfrm>
              <a:off x="3111563" y="2380425"/>
              <a:ext cx="346423" cy="360000"/>
            </a:xfrm>
            <a:custGeom>
              <a:avLst/>
              <a:gdLst>
                <a:gd name="T0" fmla="*/ 295 w 589"/>
                <a:gd name="T1" fmla="*/ 0 h 613"/>
                <a:gd name="T2" fmla="*/ 295 w 589"/>
                <a:gd name="T3" fmla="*/ 0 h 613"/>
                <a:gd name="T4" fmla="*/ 0 w 589"/>
                <a:gd name="T5" fmla="*/ 295 h 613"/>
                <a:gd name="T6" fmla="*/ 139 w 589"/>
                <a:gd name="T7" fmla="*/ 545 h 613"/>
                <a:gd name="T8" fmla="*/ 125 w 589"/>
                <a:gd name="T9" fmla="*/ 571 h 613"/>
                <a:gd name="T10" fmla="*/ 125 w 589"/>
                <a:gd name="T11" fmla="*/ 599 h 613"/>
                <a:gd name="T12" fmla="*/ 149 w 589"/>
                <a:gd name="T13" fmla="*/ 613 h 613"/>
                <a:gd name="T14" fmla="*/ 383 w 589"/>
                <a:gd name="T15" fmla="*/ 613 h 613"/>
                <a:gd name="T16" fmla="*/ 408 w 589"/>
                <a:gd name="T17" fmla="*/ 599 h 613"/>
                <a:gd name="T18" fmla="*/ 432 w 589"/>
                <a:gd name="T19" fmla="*/ 555 h 613"/>
                <a:gd name="T20" fmla="*/ 511 w 589"/>
                <a:gd name="T21" fmla="*/ 494 h 613"/>
                <a:gd name="T22" fmla="*/ 519 w 589"/>
                <a:gd name="T23" fmla="*/ 475 h 613"/>
                <a:gd name="T24" fmla="*/ 519 w 589"/>
                <a:gd name="T25" fmla="*/ 387 h 613"/>
                <a:gd name="T26" fmla="*/ 553 w 589"/>
                <a:gd name="T27" fmla="*/ 387 h 613"/>
                <a:gd name="T28" fmla="*/ 581 w 589"/>
                <a:gd name="T29" fmla="*/ 365 h 613"/>
                <a:gd name="T30" fmla="*/ 589 w 589"/>
                <a:gd name="T31" fmla="*/ 295 h 613"/>
                <a:gd name="T32" fmla="*/ 295 w 589"/>
                <a:gd name="T33" fmla="*/ 0 h 613"/>
                <a:gd name="T34" fmla="*/ 419 w 589"/>
                <a:gd name="T35" fmla="*/ 284 h 613"/>
                <a:gd name="T36" fmla="*/ 380 w 589"/>
                <a:gd name="T37" fmla="*/ 284 h 613"/>
                <a:gd name="T38" fmla="*/ 342 w 589"/>
                <a:gd name="T39" fmla="*/ 349 h 613"/>
                <a:gd name="T40" fmla="*/ 342 w 589"/>
                <a:gd name="T41" fmla="*/ 359 h 613"/>
                <a:gd name="T42" fmla="*/ 323 w 589"/>
                <a:gd name="T43" fmla="*/ 394 h 613"/>
                <a:gd name="T44" fmla="*/ 323 w 589"/>
                <a:gd name="T45" fmla="*/ 434 h 613"/>
                <a:gd name="T46" fmla="*/ 302 w 589"/>
                <a:gd name="T47" fmla="*/ 455 h 613"/>
                <a:gd name="T48" fmla="*/ 234 w 589"/>
                <a:gd name="T49" fmla="*/ 455 h 613"/>
                <a:gd name="T50" fmla="*/ 213 w 589"/>
                <a:gd name="T51" fmla="*/ 434 h 613"/>
                <a:gd name="T52" fmla="*/ 213 w 589"/>
                <a:gd name="T53" fmla="*/ 394 h 613"/>
                <a:gd name="T54" fmla="*/ 194 w 589"/>
                <a:gd name="T55" fmla="*/ 359 h 613"/>
                <a:gd name="T56" fmla="*/ 194 w 589"/>
                <a:gd name="T57" fmla="*/ 349 h 613"/>
                <a:gd name="T58" fmla="*/ 156 w 589"/>
                <a:gd name="T59" fmla="*/ 284 h 613"/>
                <a:gd name="T60" fmla="*/ 117 w 589"/>
                <a:gd name="T61" fmla="*/ 284 h 613"/>
                <a:gd name="T62" fmla="*/ 96 w 589"/>
                <a:gd name="T63" fmla="*/ 263 h 613"/>
                <a:gd name="T64" fmla="*/ 117 w 589"/>
                <a:gd name="T65" fmla="*/ 242 h 613"/>
                <a:gd name="T66" fmla="*/ 156 w 589"/>
                <a:gd name="T67" fmla="*/ 242 h 613"/>
                <a:gd name="T68" fmla="*/ 174 w 589"/>
                <a:gd name="T69" fmla="*/ 199 h 613"/>
                <a:gd name="T70" fmla="*/ 147 w 589"/>
                <a:gd name="T71" fmla="*/ 171 h 613"/>
                <a:gd name="T72" fmla="*/ 147 w 589"/>
                <a:gd name="T73" fmla="*/ 142 h 613"/>
                <a:gd name="T74" fmla="*/ 176 w 589"/>
                <a:gd name="T75" fmla="*/ 142 h 613"/>
                <a:gd name="T76" fmla="*/ 204 w 589"/>
                <a:gd name="T77" fmla="*/ 170 h 613"/>
                <a:gd name="T78" fmla="*/ 247 w 589"/>
                <a:gd name="T79" fmla="*/ 152 h 613"/>
                <a:gd name="T80" fmla="*/ 247 w 589"/>
                <a:gd name="T81" fmla="*/ 112 h 613"/>
                <a:gd name="T82" fmla="*/ 268 w 589"/>
                <a:gd name="T83" fmla="*/ 92 h 613"/>
                <a:gd name="T84" fmla="*/ 289 w 589"/>
                <a:gd name="T85" fmla="*/ 112 h 613"/>
                <a:gd name="T86" fmla="*/ 289 w 589"/>
                <a:gd name="T87" fmla="*/ 152 h 613"/>
                <a:gd name="T88" fmla="*/ 332 w 589"/>
                <a:gd name="T89" fmla="*/ 170 h 613"/>
                <a:gd name="T90" fmla="*/ 360 w 589"/>
                <a:gd name="T91" fmla="*/ 142 h 613"/>
                <a:gd name="T92" fmla="*/ 389 w 589"/>
                <a:gd name="T93" fmla="*/ 142 h 613"/>
                <a:gd name="T94" fmla="*/ 389 w 589"/>
                <a:gd name="T95" fmla="*/ 171 h 613"/>
                <a:gd name="T96" fmla="*/ 362 w 589"/>
                <a:gd name="T97" fmla="*/ 199 h 613"/>
                <a:gd name="T98" fmla="*/ 380 w 589"/>
                <a:gd name="T99" fmla="*/ 242 h 613"/>
                <a:gd name="T100" fmla="*/ 419 w 589"/>
                <a:gd name="T101" fmla="*/ 242 h 613"/>
                <a:gd name="T102" fmla="*/ 440 w 589"/>
                <a:gd name="T103" fmla="*/ 263 h 613"/>
                <a:gd name="T104" fmla="*/ 419 w 589"/>
                <a:gd name="T105" fmla="*/ 284 h 613"/>
                <a:gd name="T106" fmla="*/ 340 w 589"/>
                <a:gd name="T107" fmla="*/ 263 h 613"/>
                <a:gd name="T108" fmla="*/ 301 w 589"/>
                <a:gd name="T109" fmla="*/ 327 h 613"/>
                <a:gd name="T110" fmla="*/ 301 w 589"/>
                <a:gd name="T111" fmla="*/ 359 h 613"/>
                <a:gd name="T112" fmla="*/ 235 w 589"/>
                <a:gd name="T113" fmla="*/ 359 h 613"/>
                <a:gd name="T114" fmla="*/ 235 w 589"/>
                <a:gd name="T115" fmla="*/ 327 h 613"/>
                <a:gd name="T116" fmla="*/ 196 w 589"/>
                <a:gd name="T117" fmla="*/ 263 h 613"/>
                <a:gd name="T118" fmla="*/ 268 w 589"/>
                <a:gd name="T119" fmla="*/ 191 h 613"/>
                <a:gd name="T120" fmla="*/ 340 w 589"/>
                <a:gd name="T121" fmla="*/ 263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9" h="613">
                  <a:moveTo>
                    <a:pt x="295" y="0"/>
                  </a:moveTo>
                  <a:lnTo>
                    <a:pt x="295" y="0"/>
                  </a:lnTo>
                  <a:cubicBezTo>
                    <a:pt x="132" y="0"/>
                    <a:pt x="0" y="132"/>
                    <a:pt x="0" y="295"/>
                  </a:cubicBezTo>
                  <a:cubicBezTo>
                    <a:pt x="0" y="398"/>
                    <a:pt x="53" y="491"/>
                    <a:pt x="139" y="545"/>
                  </a:cubicBezTo>
                  <a:lnTo>
                    <a:pt x="125" y="571"/>
                  </a:lnTo>
                  <a:cubicBezTo>
                    <a:pt x="120" y="580"/>
                    <a:pt x="120" y="591"/>
                    <a:pt x="125" y="599"/>
                  </a:cubicBezTo>
                  <a:cubicBezTo>
                    <a:pt x="130" y="608"/>
                    <a:pt x="139" y="613"/>
                    <a:pt x="149" y="613"/>
                  </a:cubicBezTo>
                  <a:lnTo>
                    <a:pt x="383" y="613"/>
                  </a:lnTo>
                  <a:cubicBezTo>
                    <a:pt x="393" y="613"/>
                    <a:pt x="403" y="608"/>
                    <a:pt x="408" y="599"/>
                  </a:cubicBezTo>
                  <a:lnTo>
                    <a:pt x="432" y="555"/>
                  </a:lnTo>
                  <a:cubicBezTo>
                    <a:pt x="462" y="540"/>
                    <a:pt x="488" y="519"/>
                    <a:pt x="511" y="494"/>
                  </a:cubicBezTo>
                  <a:cubicBezTo>
                    <a:pt x="516" y="489"/>
                    <a:pt x="519" y="482"/>
                    <a:pt x="519" y="475"/>
                  </a:cubicBezTo>
                  <a:lnTo>
                    <a:pt x="519" y="387"/>
                  </a:lnTo>
                  <a:lnTo>
                    <a:pt x="553" y="387"/>
                  </a:lnTo>
                  <a:cubicBezTo>
                    <a:pt x="566" y="387"/>
                    <a:pt x="578" y="378"/>
                    <a:pt x="581" y="365"/>
                  </a:cubicBezTo>
                  <a:cubicBezTo>
                    <a:pt x="587" y="342"/>
                    <a:pt x="589" y="318"/>
                    <a:pt x="589" y="295"/>
                  </a:cubicBezTo>
                  <a:cubicBezTo>
                    <a:pt x="589" y="132"/>
                    <a:pt x="457" y="0"/>
                    <a:pt x="295" y="0"/>
                  </a:cubicBezTo>
                  <a:close/>
                  <a:moveTo>
                    <a:pt x="419" y="284"/>
                  </a:moveTo>
                  <a:lnTo>
                    <a:pt x="380" y="284"/>
                  </a:lnTo>
                  <a:cubicBezTo>
                    <a:pt x="375" y="310"/>
                    <a:pt x="362" y="333"/>
                    <a:pt x="342" y="349"/>
                  </a:cubicBezTo>
                  <a:lnTo>
                    <a:pt x="342" y="359"/>
                  </a:lnTo>
                  <a:cubicBezTo>
                    <a:pt x="342" y="374"/>
                    <a:pt x="334" y="387"/>
                    <a:pt x="323" y="394"/>
                  </a:cubicBezTo>
                  <a:lnTo>
                    <a:pt x="323" y="434"/>
                  </a:lnTo>
                  <a:cubicBezTo>
                    <a:pt x="323" y="446"/>
                    <a:pt x="313" y="455"/>
                    <a:pt x="302" y="455"/>
                  </a:cubicBezTo>
                  <a:lnTo>
                    <a:pt x="234" y="455"/>
                  </a:lnTo>
                  <a:cubicBezTo>
                    <a:pt x="223" y="455"/>
                    <a:pt x="213" y="446"/>
                    <a:pt x="213" y="434"/>
                  </a:cubicBezTo>
                  <a:lnTo>
                    <a:pt x="213" y="394"/>
                  </a:lnTo>
                  <a:cubicBezTo>
                    <a:pt x="202" y="387"/>
                    <a:pt x="194" y="374"/>
                    <a:pt x="194" y="359"/>
                  </a:cubicBezTo>
                  <a:lnTo>
                    <a:pt x="194" y="349"/>
                  </a:lnTo>
                  <a:cubicBezTo>
                    <a:pt x="174" y="333"/>
                    <a:pt x="161" y="310"/>
                    <a:pt x="156" y="284"/>
                  </a:cubicBezTo>
                  <a:lnTo>
                    <a:pt x="117" y="284"/>
                  </a:lnTo>
                  <a:cubicBezTo>
                    <a:pt x="106" y="284"/>
                    <a:pt x="96" y="275"/>
                    <a:pt x="96" y="263"/>
                  </a:cubicBezTo>
                  <a:cubicBezTo>
                    <a:pt x="96" y="252"/>
                    <a:pt x="106" y="242"/>
                    <a:pt x="117" y="242"/>
                  </a:cubicBezTo>
                  <a:lnTo>
                    <a:pt x="156" y="242"/>
                  </a:lnTo>
                  <a:cubicBezTo>
                    <a:pt x="159" y="226"/>
                    <a:pt x="166" y="212"/>
                    <a:pt x="174" y="199"/>
                  </a:cubicBezTo>
                  <a:lnTo>
                    <a:pt x="147" y="171"/>
                  </a:lnTo>
                  <a:cubicBezTo>
                    <a:pt x="139" y="163"/>
                    <a:pt x="139" y="150"/>
                    <a:pt x="147" y="142"/>
                  </a:cubicBezTo>
                  <a:cubicBezTo>
                    <a:pt x="155" y="134"/>
                    <a:pt x="168" y="134"/>
                    <a:pt x="176" y="142"/>
                  </a:cubicBezTo>
                  <a:lnTo>
                    <a:pt x="204" y="170"/>
                  </a:lnTo>
                  <a:cubicBezTo>
                    <a:pt x="217" y="161"/>
                    <a:pt x="231" y="155"/>
                    <a:pt x="247" y="152"/>
                  </a:cubicBezTo>
                  <a:lnTo>
                    <a:pt x="247" y="112"/>
                  </a:lnTo>
                  <a:cubicBezTo>
                    <a:pt x="247" y="101"/>
                    <a:pt x="257" y="92"/>
                    <a:pt x="268" y="92"/>
                  </a:cubicBezTo>
                  <a:cubicBezTo>
                    <a:pt x="280" y="92"/>
                    <a:pt x="289" y="101"/>
                    <a:pt x="289" y="112"/>
                  </a:cubicBezTo>
                  <a:lnTo>
                    <a:pt x="289" y="152"/>
                  </a:lnTo>
                  <a:cubicBezTo>
                    <a:pt x="305" y="155"/>
                    <a:pt x="319" y="161"/>
                    <a:pt x="332" y="170"/>
                  </a:cubicBezTo>
                  <a:lnTo>
                    <a:pt x="360" y="142"/>
                  </a:lnTo>
                  <a:cubicBezTo>
                    <a:pt x="368" y="134"/>
                    <a:pt x="381" y="134"/>
                    <a:pt x="389" y="142"/>
                  </a:cubicBezTo>
                  <a:cubicBezTo>
                    <a:pt x="398" y="150"/>
                    <a:pt x="398" y="163"/>
                    <a:pt x="389" y="171"/>
                  </a:cubicBezTo>
                  <a:lnTo>
                    <a:pt x="362" y="199"/>
                  </a:lnTo>
                  <a:cubicBezTo>
                    <a:pt x="371" y="212"/>
                    <a:pt x="377" y="226"/>
                    <a:pt x="380" y="242"/>
                  </a:cubicBezTo>
                  <a:lnTo>
                    <a:pt x="419" y="242"/>
                  </a:lnTo>
                  <a:cubicBezTo>
                    <a:pt x="430" y="242"/>
                    <a:pt x="440" y="252"/>
                    <a:pt x="440" y="263"/>
                  </a:cubicBezTo>
                  <a:cubicBezTo>
                    <a:pt x="440" y="275"/>
                    <a:pt x="430" y="284"/>
                    <a:pt x="419" y="284"/>
                  </a:cubicBezTo>
                  <a:close/>
                  <a:moveTo>
                    <a:pt x="340" y="263"/>
                  </a:moveTo>
                  <a:cubicBezTo>
                    <a:pt x="340" y="291"/>
                    <a:pt x="324" y="316"/>
                    <a:pt x="301" y="327"/>
                  </a:cubicBezTo>
                  <a:lnTo>
                    <a:pt x="301" y="359"/>
                  </a:lnTo>
                  <a:lnTo>
                    <a:pt x="235" y="359"/>
                  </a:lnTo>
                  <a:lnTo>
                    <a:pt x="235" y="327"/>
                  </a:lnTo>
                  <a:cubicBezTo>
                    <a:pt x="212" y="316"/>
                    <a:pt x="196" y="291"/>
                    <a:pt x="196" y="263"/>
                  </a:cubicBezTo>
                  <a:cubicBezTo>
                    <a:pt x="196" y="224"/>
                    <a:pt x="228" y="191"/>
                    <a:pt x="268" y="191"/>
                  </a:cubicBezTo>
                  <a:cubicBezTo>
                    <a:pt x="308" y="191"/>
                    <a:pt x="340" y="224"/>
                    <a:pt x="340" y="263"/>
                  </a:cubicBezTo>
                  <a:close/>
                </a:path>
              </a:pathLst>
            </a:custGeom>
            <a:solidFill>
              <a:schemeClr val="bg1"/>
            </a:solidFill>
            <a:ln>
              <a:noFill/>
            </a:ln>
          </p:spPr>
          <p:txBody>
            <a:bodyPr/>
            <a:lstStyle/>
            <a:p>
              <a:pPr>
                <a:lnSpc>
                  <a:spcPct val="130000"/>
                </a:lnSpc>
              </a:pPr>
              <a:endParaRPr lang="zh-CN" altLang="en-US">
                <a:cs typeface="+mn-ea"/>
                <a:sym typeface="+mn-lt"/>
              </a:endParaRPr>
            </a:p>
          </p:txBody>
        </p:sp>
      </p:grpSp>
      <p:sp>
        <p:nvSpPr>
          <p:cNvPr id="10" name="弧形 9"/>
          <p:cNvSpPr/>
          <p:nvPr/>
        </p:nvSpPr>
        <p:spPr>
          <a:xfrm>
            <a:off x="5419347" y="3154426"/>
            <a:ext cx="1356189" cy="497175"/>
          </a:xfrm>
          <a:prstGeom prst="arc">
            <a:avLst>
              <a:gd name="adj1" fmla="val 12260900"/>
              <a:gd name="adj2" fmla="val 20352371"/>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43" name="îṣlíḓê"/>
          <p:cNvSpPr/>
          <p:nvPr/>
        </p:nvSpPr>
        <p:spPr>
          <a:xfrm flipH="1">
            <a:off x="2242185" y="3861435"/>
            <a:ext cx="3110865" cy="906145"/>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endParaRPr lang="en-US" altLang="zh-CN" sz="2000" dirty="0">
              <a:cs typeface="+mn-ea"/>
              <a:sym typeface="+mn-lt"/>
            </a:endParaRPr>
          </a:p>
        </p:txBody>
      </p:sp>
      <p:sp>
        <p:nvSpPr>
          <p:cNvPr id="46" name="îṣlíḓê"/>
          <p:cNvSpPr/>
          <p:nvPr/>
        </p:nvSpPr>
        <p:spPr>
          <a:xfrm flipH="1">
            <a:off x="1877695" y="4768215"/>
            <a:ext cx="3475355" cy="906145"/>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endParaRPr lang="en-US" altLang="zh-CN" sz="2000" dirty="0">
              <a:cs typeface="+mn-ea"/>
              <a:sym typeface="+mn-lt"/>
            </a:endParaRPr>
          </a:p>
        </p:txBody>
      </p:sp>
      <p:sp>
        <p:nvSpPr>
          <p:cNvPr id="50" name="îṣlíḓê"/>
          <p:cNvSpPr/>
          <p:nvPr/>
        </p:nvSpPr>
        <p:spPr>
          <a:xfrm flipH="1">
            <a:off x="6866890" y="2625725"/>
            <a:ext cx="3979545" cy="2392045"/>
          </a:xfrm>
          <a:prstGeom prst="rect">
            <a:avLst/>
          </a:prstGeom>
        </p:spPr>
        <p:txBody>
          <a:bodyPr wrap="square" lIns="91440" tIns="45720" rIns="91440" bIns="4572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sz="1600" dirty="0">
                <a:cs typeface="+mn-ea"/>
                <a:sym typeface="+mn-lt"/>
              </a:rPr>
              <a:t>基于</a:t>
            </a:r>
            <a:r>
              <a:rPr lang="zh-CN" sz="1600" dirty="0">
                <a:cs typeface="+mn-ea"/>
                <a:sym typeface="+mn-lt"/>
              </a:rPr>
              <a:t>服务</a:t>
            </a:r>
            <a:r>
              <a:rPr sz="1600" dirty="0">
                <a:cs typeface="+mn-ea"/>
                <a:sym typeface="+mn-lt"/>
              </a:rPr>
              <a:t>的数据包捕获</a:t>
            </a:r>
            <a:endParaRPr sz="1600" dirty="0">
              <a:cs typeface="+mn-ea"/>
              <a:sym typeface="+mn-lt"/>
            </a:endParaRPr>
          </a:p>
          <a:p>
            <a:pPr algn="l">
              <a:lnSpc>
                <a:spcPct val="130000"/>
              </a:lnSpc>
            </a:pPr>
            <a:r>
              <a:rPr sz="1400" dirty="0">
                <a:cs typeface="+mn-ea"/>
                <a:sym typeface="+mn-lt"/>
              </a:rPr>
              <a:t>    通过在计算机上启动一个代理服务，并将计算机上所有请求代理</a:t>
            </a:r>
            <a:r>
              <a:rPr lang="zh-CN" sz="1400" dirty="0">
                <a:cs typeface="+mn-ea"/>
                <a:sym typeface="+mn-lt"/>
              </a:rPr>
              <a:t>到</a:t>
            </a:r>
            <a:r>
              <a:rPr sz="1400" dirty="0">
                <a:cs typeface="+mn-ea"/>
                <a:sym typeface="+mn-lt"/>
              </a:rPr>
              <a:t>该服务，即所有请求都会优先经过该代理服务，然后再由代理服务分发到目标服务；服务返回结果也是先经过该代理服务，然后再由代理服务发送至计算机上的实际调用方。</a:t>
            </a:r>
            <a:endParaRPr lang="en-US" altLang="zh-CN" sz="1400" dirty="0">
              <a:cs typeface="+mn-ea"/>
              <a:sym typeface="+mn-lt"/>
            </a:endParaRPr>
          </a:p>
        </p:txBody>
      </p:sp>
      <p:sp>
        <p:nvSpPr>
          <p:cNvPr id="51" name="îṣlíḓê"/>
          <p:cNvSpPr/>
          <p:nvPr/>
        </p:nvSpPr>
        <p:spPr>
          <a:xfrm flipH="1">
            <a:off x="6853622" y="3861402"/>
            <a:ext cx="4091010" cy="907200"/>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pPr>
            <a:endParaRPr lang="en-US" altLang="zh-CN" sz="2000" dirty="0">
              <a:cs typeface="+mn-ea"/>
              <a:sym typeface="+mn-lt"/>
            </a:endParaRPr>
          </a:p>
        </p:txBody>
      </p:sp>
      <p:sp>
        <p:nvSpPr>
          <p:cNvPr id="31" name="弧形 30"/>
          <p:cNvSpPr/>
          <p:nvPr/>
        </p:nvSpPr>
        <p:spPr>
          <a:xfrm>
            <a:off x="5419347" y="3998377"/>
            <a:ext cx="1356189" cy="497175"/>
          </a:xfrm>
          <a:prstGeom prst="arc">
            <a:avLst>
              <a:gd name="adj1" fmla="val 12260900"/>
              <a:gd name="adj2" fmla="val 20352371"/>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32" name="弧形 31"/>
          <p:cNvSpPr/>
          <p:nvPr/>
        </p:nvSpPr>
        <p:spPr>
          <a:xfrm>
            <a:off x="5419347" y="4825934"/>
            <a:ext cx="1356189" cy="497175"/>
          </a:xfrm>
          <a:prstGeom prst="arc">
            <a:avLst>
              <a:gd name="adj1" fmla="val 12260900"/>
              <a:gd name="adj2" fmla="val 20352371"/>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a:bodyPr>
          <a:lstStyle/>
          <a:p>
            <a:pPr>
              <a:lnSpc>
                <a:spcPct val="130000"/>
              </a:lnSpc>
            </a:pPr>
            <a:r>
              <a:rPr lang="zh-CN" altLang="en-US" sz="3200" dirty="0">
                <a:solidFill>
                  <a:schemeClr val="bg1"/>
                </a:solidFill>
                <a:cs typeface="+mn-ea"/>
                <a:sym typeface="+mn-lt"/>
              </a:rPr>
              <a:t>研究内容与目标</a:t>
            </a:r>
            <a:endParaRPr lang="zh-CN" altLang="en-US" sz="3200" dirty="0">
              <a:solidFill>
                <a:schemeClr val="bg1"/>
              </a:solidFill>
              <a:cs typeface="+mn-ea"/>
              <a:sym typeface="+mn-lt"/>
            </a:endParaRPr>
          </a:p>
        </p:txBody>
      </p:sp>
      <p:sp>
        <p:nvSpPr>
          <p:cNvPr id="14" name="three-books_73757"/>
          <p:cNvSpPr/>
          <p:nvPr/>
        </p:nvSpPr>
        <p:spPr bwMode="auto">
          <a:xfrm>
            <a:off x="5628000" y="2068866"/>
            <a:ext cx="936000" cy="828000"/>
          </a:xfrm>
          <a:custGeom>
            <a:avLst/>
            <a:gdLst>
              <a:gd name="T0" fmla="*/ 2471 w 2903"/>
              <a:gd name="T1" fmla="*/ 1598 h 2261"/>
              <a:gd name="T2" fmla="*/ 2471 w 2903"/>
              <a:gd name="T3" fmla="*/ 2127 h 2261"/>
              <a:gd name="T4" fmla="*/ 2505 w 2903"/>
              <a:gd name="T5" fmla="*/ 2127 h 2261"/>
              <a:gd name="T6" fmla="*/ 2572 w 2903"/>
              <a:gd name="T7" fmla="*/ 2194 h 2261"/>
              <a:gd name="T8" fmla="*/ 2505 w 2903"/>
              <a:gd name="T9" fmla="*/ 2261 h 2261"/>
              <a:gd name="T10" fmla="*/ 2405 w 2903"/>
              <a:gd name="T11" fmla="*/ 2261 h 2261"/>
              <a:gd name="T12" fmla="*/ 2124 w 2903"/>
              <a:gd name="T13" fmla="*/ 2261 h 2261"/>
              <a:gd name="T14" fmla="*/ 398 w 2903"/>
              <a:gd name="T15" fmla="*/ 2261 h 2261"/>
              <a:gd name="T16" fmla="*/ 0 w 2903"/>
              <a:gd name="T17" fmla="*/ 1863 h 2261"/>
              <a:gd name="T18" fmla="*/ 398 w 2903"/>
              <a:gd name="T19" fmla="*/ 1465 h 2261"/>
              <a:gd name="T20" fmla="*/ 2124 w 2903"/>
              <a:gd name="T21" fmla="*/ 1465 h 2261"/>
              <a:gd name="T22" fmla="*/ 2405 w 2903"/>
              <a:gd name="T23" fmla="*/ 1465 h 2261"/>
              <a:gd name="T24" fmla="*/ 2505 w 2903"/>
              <a:gd name="T25" fmla="*/ 1465 h 2261"/>
              <a:gd name="T26" fmla="*/ 2572 w 2903"/>
              <a:gd name="T27" fmla="*/ 1532 h 2261"/>
              <a:gd name="T28" fmla="*/ 2505 w 2903"/>
              <a:gd name="T29" fmla="*/ 1598 h 2261"/>
              <a:gd name="T30" fmla="*/ 2471 w 2903"/>
              <a:gd name="T31" fmla="*/ 1598 h 2261"/>
              <a:gd name="T32" fmla="*/ 2836 w 2903"/>
              <a:gd name="T33" fmla="*/ 1195 h 2261"/>
              <a:gd name="T34" fmla="*/ 2786 w 2903"/>
              <a:gd name="T35" fmla="*/ 1195 h 2261"/>
              <a:gd name="T36" fmla="*/ 2786 w 2903"/>
              <a:gd name="T37" fmla="*/ 786 h 2261"/>
              <a:gd name="T38" fmla="*/ 2836 w 2903"/>
              <a:gd name="T39" fmla="*/ 786 h 2261"/>
              <a:gd name="T40" fmla="*/ 2903 w 2903"/>
              <a:gd name="T41" fmla="*/ 720 h 2261"/>
              <a:gd name="T42" fmla="*/ 2836 w 2903"/>
              <a:gd name="T43" fmla="*/ 653 h 2261"/>
              <a:gd name="T44" fmla="*/ 2720 w 2903"/>
              <a:gd name="T45" fmla="*/ 653 h 2261"/>
              <a:gd name="T46" fmla="*/ 2455 w 2903"/>
              <a:gd name="T47" fmla="*/ 653 h 2261"/>
              <a:gd name="T48" fmla="*/ 1005 w 2903"/>
              <a:gd name="T49" fmla="*/ 653 h 2261"/>
              <a:gd name="T50" fmla="*/ 668 w 2903"/>
              <a:gd name="T51" fmla="*/ 991 h 2261"/>
              <a:gd name="T52" fmla="*/ 1005 w 2903"/>
              <a:gd name="T53" fmla="*/ 1328 h 2261"/>
              <a:gd name="T54" fmla="*/ 2455 w 2903"/>
              <a:gd name="T55" fmla="*/ 1328 h 2261"/>
              <a:gd name="T56" fmla="*/ 2720 w 2903"/>
              <a:gd name="T57" fmla="*/ 1328 h 2261"/>
              <a:gd name="T58" fmla="*/ 2836 w 2903"/>
              <a:gd name="T59" fmla="*/ 1328 h 2261"/>
              <a:gd name="T60" fmla="*/ 2903 w 2903"/>
              <a:gd name="T61" fmla="*/ 1262 h 2261"/>
              <a:gd name="T62" fmla="*/ 2836 w 2903"/>
              <a:gd name="T63" fmla="*/ 1195 h 2261"/>
              <a:gd name="T64" fmla="*/ 226 w 2903"/>
              <a:gd name="T65" fmla="*/ 405 h 2261"/>
              <a:gd name="T66" fmla="*/ 159 w 2903"/>
              <a:gd name="T67" fmla="*/ 472 h 2261"/>
              <a:gd name="T68" fmla="*/ 226 w 2903"/>
              <a:gd name="T69" fmla="*/ 539 h 2261"/>
              <a:gd name="T70" fmla="*/ 323 w 2903"/>
              <a:gd name="T71" fmla="*/ 539 h 2261"/>
              <a:gd name="T72" fmla="*/ 671 w 2903"/>
              <a:gd name="T73" fmla="*/ 539 h 2261"/>
              <a:gd name="T74" fmla="*/ 2248 w 2903"/>
              <a:gd name="T75" fmla="*/ 539 h 2261"/>
              <a:gd name="T76" fmla="*/ 2517 w 2903"/>
              <a:gd name="T77" fmla="*/ 269 h 2261"/>
              <a:gd name="T78" fmla="*/ 2248 w 2903"/>
              <a:gd name="T79" fmla="*/ 0 h 2261"/>
              <a:gd name="T80" fmla="*/ 671 w 2903"/>
              <a:gd name="T81" fmla="*/ 0 h 2261"/>
              <a:gd name="T82" fmla="*/ 323 w 2903"/>
              <a:gd name="T83" fmla="*/ 0 h 2261"/>
              <a:gd name="T84" fmla="*/ 226 w 2903"/>
              <a:gd name="T85" fmla="*/ 0 h 2261"/>
              <a:gd name="T86" fmla="*/ 159 w 2903"/>
              <a:gd name="T87" fmla="*/ 66 h 2261"/>
              <a:gd name="T88" fmla="*/ 226 w 2903"/>
              <a:gd name="T89" fmla="*/ 133 h 2261"/>
              <a:gd name="T90" fmla="*/ 257 w 2903"/>
              <a:gd name="T91" fmla="*/ 133 h 2261"/>
              <a:gd name="T92" fmla="*/ 257 w 2903"/>
              <a:gd name="T93" fmla="*/ 405 h 2261"/>
              <a:gd name="T94" fmla="*/ 226 w 2903"/>
              <a:gd name="T95" fmla="*/ 405 h 2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3" h="2261">
                <a:moveTo>
                  <a:pt x="2471" y="1598"/>
                </a:moveTo>
                <a:lnTo>
                  <a:pt x="2471" y="2127"/>
                </a:lnTo>
                <a:lnTo>
                  <a:pt x="2505" y="2127"/>
                </a:lnTo>
                <a:cubicBezTo>
                  <a:pt x="2542" y="2127"/>
                  <a:pt x="2572" y="2157"/>
                  <a:pt x="2572" y="2194"/>
                </a:cubicBezTo>
                <a:cubicBezTo>
                  <a:pt x="2572" y="2231"/>
                  <a:pt x="2542" y="2261"/>
                  <a:pt x="2505" y="2261"/>
                </a:cubicBezTo>
                <a:lnTo>
                  <a:pt x="2405" y="2261"/>
                </a:lnTo>
                <a:lnTo>
                  <a:pt x="2124" y="2261"/>
                </a:lnTo>
                <a:lnTo>
                  <a:pt x="398" y="2261"/>
                </a:lnTo>
                <a:cubicBezTo>
                  <a:pt x="178" y="2261"/>
                  <a:pt x="0" y="2082"/>
                  <a:pt x="0" y="1863"/>
                </a:cubicBezTo>
                <a:cubicBezTo>
                  <a:pt x="0" y="1643"/>
                  <a:pt x="178" y="1465"/>
                  <a:pt x="398" y="1465"/>
                </a:cubicBezTo>
                <a:lnTo>
                  <a:pt x="2124" y="1465"/>
                </a:lnTo>
                <a:lnTo>
                  <a:pt x="2405" y="1465"/>
                </a:lnTo>
                <a:lnTo>
                  <a:pt x="2505" y="1465"/>
                </a:lnTo>
                <a:cubicBezTo>
                  <a:pt x="2542" y="1465"/>
                  <a:pt x="2572" y="1495"/>
                  <a:pt x="2572" y="1532"/>
                </a:cubicBezTo>
                <a:cubicBezTo>
                  <a:pt x="2572" y="1568"/>
                  <a:pt x="2542" y="1598"/>
                  <a:pt x="2505" y="1598"/>
                </a:cubicBezTo>
                <a:lnTo>
                  <a:pt x="2471" y="1598"/>
                </a:lnTo>
                <a:close/>
                <a:moveTo>
                  <a:pt x="2836" y="1195"/>
                </a:moveTo>
                <a:lnTo>
                  <a:pt x="2786" y="1195"/>
                </a:lnTo>
                <a:lnTo>
                  <a:pt x="2786" y="786"/>
                </a:lnTo>
                <a:lnTo>
                  <a:pt x="2836" y="786"/>
                </a:lnTo>
                <a:cubicBezTo>
                  <a:pt x="2873" y="786"/>
                  <a:pt x="2903" y="757"/>
                  <a:pt x="2903" y="720"/>
                </a:cubicBezTo>
                <a:cubicBezTo>
                  <a:pt x="2903" y="683"/>
                  <a:pt x="2873" y="653"/>
                  <a:pt x="2836" y="653"/>
                </a:cubicBezTo>
                <a:lnTo>
                  <a:pt x="2720" y="653"/>
                </a:lnTo>
                <a:lnTo>
                  <a:pt x="2455" y="653"/>
                </a:lnTo>
                <a:lnTo>
                  <a:pt x="1005" y="653"/>
                </a:lnTo>
                <a:cubicBezTo>
                  <a:pt x="819" y="653"/>
                  <a:pt x="668" y="805"/>
                  <a:pt x="668" y="991"/>
                </a:cubicBezTo>
                <a:cubicBezTo>
                  <a:pt x="668" y="1177"/>
                  <a:pt x="819" y="1328"/>
                  <a:pt x="1005" y="1328"/>
                </a:cubicBezTo>
                <a:lnTo>
                  <a:pt x="2455" y="1328"/>
                </a:lnTo>
                <a:lnTo>
                  <a:pt x="2720" y="1328"/>
                </a:lnTo>
                <a:lnTo>
                  <a:pt x="2836" y="1328"/>
                </a:lnTo>
                <a:cubicBezTo>
                  <a:pt x="2873" y="1328"/>
                  <a:pt x="2903" y="1299"/>
                  <a:pt x="2903" y="1262"/>
                </a:cubicBezTo>
                <a:cubicBezTo>
                  <a:pt x="2903" y="1225"/>
                  <a:pt x="2873" y="1195"/>
                  <a:pt x="2836" y="1195"/>
                </a:cubicBezTo>
                <a:close/>
                <a:moveTo>
                  <a:pt x="226" y="405"/>
                </a:moveTo>
                <a:cubicBezTo>
                  <a:pt x="189" y="405"/>
                  <a:pt x="159" y="435"/>
                  <a:pt x="159" y="472"/>
                </a:cubicBezTo>
                <a:cubicBezTo>
                  <a:pt x="159" y="509"/>
                  <a:pt x="189" y="539"/>
                  <a:pt x="226" y="539"/>
                </a:cubicBezTo>
                <a:lnTo>
                  <a:pt x="323" y="539"/>
                </a:lnTo>
                <a:lnTo>
                  <a:pt x="671" y="539"/>
                </a:lnTo>
                <a:lnTo>
                  <a:pt x="2248" y="539"/>
                </a:lnTo>
                <a:cubicBezTo>
                  <a:pt x="2396" y="539"/>
                  <a:pt x="2517" y="418"/>
                  <a:pt x="2517" y="269"/>
                </a:cubicBezTo>
                <a:cubicBezTo>
                  <a:pt x="2517" y="121"/>
                  <a:pt x="2396" y="0"/>
                  <a:pt x="2248" y="0"/>
                </a:cubicBezTo>
                <a:lnTo>
                  <a:pt x="671" y="0"/>
                </a:lnTo>
                <a:lnTo>
                  <a:pt x="323" y="0"/>
                </a:lnTo>
                <a:lnTo>
                  <a:pt x="226" y="0"/>
                </a:lnTo>
                <a:cubicBezTo>
                  <a:pt x="189" y="0"/>
                  <a:pt x="159" y="30"/>
                  <a:pt x="159" y="66"/>
                </a:cubicBezTo>
                <a:cubicBezTo>
                  <a:pt x="159" y="103"/>
                  <a:pt x="189" y="133"/>
                  <a:pt x="226" y="133"/>
                </a:cubicBezTo>
                <a:lnTo>
                  <a:pt x="257" y="133"/>
                </a:lnTo>
                <a:lnTo>
                  <a:pt x="257" y="405"/>
                </a:lnTo>
                <a:lnTo>
                  <a:pt x="226" y="405"/>
                </a:lnTo>
                <a:close/>
              </a:path>
            </a:pathLst>
          </a:custGeom>
          <a:solidFill>
            <a:schemeClr val="bg1"/>
          </a:solidFill>
          <a:ln>
            <a:noFill/>
          </a:ln>
        </p:spPr>
        <p:txBody>
          <a:bodyPr/>
          <a:lstStyle/>
          <a:p>
            <a:endParaRPr lang="zh-CN" altLang="en-US">
              <a:cs typeface="+mn-ea"/>
              <a:sym typeface="+mn-lt"/>
            </a:endParaRPr>
          </a:p>
        </p:txBody>
      </p:sp>
      <p:sp>
        <p:nvSpPr>
          <p:cNvPr id="11" name="矩形 10"/>
          <p:cNvSpPr/>
          <p:nvPr/>
        </p:nvSpPr>
        <p:spPr>
          <a:xfrm>
            <a:off x="4754880" y="3124835"/>
            <a:ext cx="2681605" cy="608965"/>
          </a:xfrm>
          <a:prstGeom prst="rect">
            <a:avLst/>
          </a:prstGeom>
          <a:solidFill>
            <a:srgbClr val="515223"/>
          </a:solidFill>
          <a:ln>
            <a:solidFill>
              <a:srgbClr val="5152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4926330" y="3124835"/>
            <a:ext cx="2371090" cy="706755"/>
          </a:xfrm>
          <a:prstGeom prst="rect">
            <a:avLst/>
          </a:prstGeom>
          <a:noFill/>
        </p:spPr>
        <p:txBody>
          <a:bodyPr wrap="square" rtlCol="0">
            <a:spAutoFit/>
          </a:bodyPr>
          <a:p>
            <a:pPr algn="ctr"/>
            <a:r>
              <a:rPr lang="en-US" altLang="zh-CN" sz="4000">
                <a:solidFill>
                  <a:schemeClr val="bg1"/>
                </a:solidFill>
              </a:rPr>
              <a:t>Part 03</a:t>
            </a:r>
            <a:endParaRPr lang="en-US" altLang="zh-CN" sz="400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dirty="0">
                <a:latin typeface="+mn-lt"/>
                <a:ea typeface="+mn-ea"/>
                <a:cs typeface="+mn-ea"/>
                <a:sym typeface="+mn-lt"/>
              </a:rPr>
              <a:t>研究目标</a:t>
            </a:r>
            <a:endParaRPr lang="zh-CN" altLang="en-US" dirty="0">
              <a:latin typeface="+mn-lt"/>
              <a:ea typeface="+mn-ea"/>
              <a:cs typeface="+mn-ea"/>
              <a:sym typeface="+mn-lt"/>
            </a:endParaRPr>
          </a:p>
        </p:txBody>
      </p:sp>
      <p:sp>
        <p:nvSpPr>
          <p:cNvPr id="5" name="灯片编号占位符 4"/>
          <p:cNvSpPr>
            <a:spLocks noGrp="1"/>
          </p:cNvSpPr>
          <p:nvPr>
            <p:ph type="sldNum" sz="quarter" idx="12"/>
          </p:nvPr>
        </p:nvSpPr>
        <p:spPr/>
        <p:txBody>
          <a:bodyPr/>
          <a:lstStyle/>
          <a:p>
            <a:fld id="{2515AB8F-1C56-49E9-90C8-78D22B0C1B97}" type="slidenum">
              <a:rPr lang="zh-CN" altLang="en-US" smtClean="0">
                <a:cs typeface="+mn-ea"/>
                <a:sym typeface="+mn-lt"/>
              </a:rPr>
            </a:fld>
            <a:endParaRPr lang="zh-CN" altLang="en-US">
              <a:cs typeface="+mn-ea"/>
              <a:sym typeface="+mn-lt"/>
            </a:endParaRPr>
          </a:p>
        </p:txBody>
      </p:sp>
      <p:sp>
        <p:nvSpPr>
          <p:cNvPr id="4" name="矩形: 圆角 3"/>
          <p:cNvSpPr/>
          <p:nvPr/>
        </p:nvSpPr>
        <p:spPr>
          <a:xfrm>
            <a:off x="1245932" y="1371601"/>
            <a:ext cx="9899297" cy="4114798"/>
          </a:xfrm>
          <a:prstGeom prst="roundRect">
            <a:avLst>
              <a:gd name="adj" fmla="val 2253"/>
            </a:avLst>
          </a:prstGeom>
          <a:solidFill>
            <a:schemeClr val="bg1"/>
          </a:solidFill>
          <a:ln>
            <a:noFill/>
          </a:ln>
          <a:effectLst>
            <a:outerShdw blurRad="127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矩形: 圆角 2"/>
          <p:cNvSpPr/>
          <p:nvPr/>
        </p:nvSpPr>
        <p:spPr>
          <a:xfrm>
            <a:off x="1084405" y="1585620"/>
            <a:ext cx="9899297" cy="4114799"/>
          </a:xfrm>
          <a:prstGeom prst="roundRect">
            <a:avLst>
              <a:gd name="adj" fmla="val 2253"/>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p:cNvSpPr txBox="1"/>
          <p:nvPr/>
        </p:nvSpPr>
        <p:spPr>
          <a:xfrm>
            <a:off x="1511817" y="2018526"/>
            <a:ext cx="9168366" cy="3248986"/>
          </a:xfrm>
          <a:prstGeom prst="rect">
            <a:avLst/>
          </a:prstGeom>
          <a:noFill/>
        </p:spPr>
        <p:txBody>
          <a:bodyPr wrap="square" rtlCol="0">
            <a:normAutofit fontScale="80000"/>
          </a:bodyPr>
          <a:lstStyle/>
          <a:p>
            <a:pPr algn="l">
              <a:lnSpc>
                <a:spcPct val="130000"/>
              </a:lnSpc>
              <a:spcAft>
                <a:spcPts val="600"/>
              </a:spcAft>
            </a:pPr>
            <a:r>
              <a:rPr lang="en-US" altLang="zh-CN" sz="2000" dirty="0">
                <a:cs typeface="+mn-ea"/>
                <a:sym typeface="+mn-lt"/>
              </a:rPr>
              <a:t>    </a:t>
            </a:r>
            <a:r>
              <a:rPr lang="zh-CN" altLang="en-US" sz="2000" dirty="0">
                <a:cs typeface="+mn-ea"/>
                <a:sym typeface="+mn-lt"/>
              </a:rPr>
              <a:t>毕业设计将基于Node Proxy、Electron以及WebAssembly架构技术作为基础，针对跨平台桌面网络代理系统做设计与实现，主要分为以下三个目标：</a:t>
            </a:r>
            <a:endParaRPr lang="zh-CN" altLang="en-US" sz="2000" dirty="0">
              <a:cs typeface="+mn-ea"/>
              <a:sym typeface="+mn-lt"/>
            </a:endParaRPr>
          </a:p>
          <a:p>
            <a:pPr algn="l">
              <a:lnSpc>
                <a:spcPct val="130000"/>
              </a:lnSpc>
              <a:spcAft>
                <a:spcPts val="600"/>
              </a:spcAft>
            </a:pPr>
            <a:r>
              <a:rPr lang="en-US" altLang="zh-CN" sz="2000" dirty="0">
                <a:cs typeface="+mn-ea"/>
                <a:sym typeface="+mn-lt"/>
              </a:rPr>
              <a:t>1、</a:t>
            </a:r>
            <a:r>
              <a:rPr lang="zh-CN" altLang="en-US" sz="2000" dirty="0">
                <a:cs typeface="+mn-ea"/>
                <a:sym typeface="+mn-lt"/>
              </a:rPr>
              <a:t>功能目标，实现对网络数据包的捕获、对HTTP/HTTPS协议请求的代理、数据包解析、应用接口的迭代管理等主要功能模块。帮助开发人员快速切换依赖开发环境、接口数据Mock以及应用系统的生命周期管理。</a:t>
            </a:r>
            <a:endParaRPr lang="zh-CN" altLang="en-US" sz="2000" dirty="0">
              <a:cs typeface="+mn-ea"/>
              <a:sym typeface="+mn-lt"/>
            </a:endParaRPr>
          </a:p>
          <a:p>
            <a:pPr algn="l">
              <a:lnSpc>
                <a:spcPct val="130000"/>
              </a:lnSpc>
              <a:spcAft>
                <a:spcPts val="600"/>
              </a:spcAft>
            </a:pPr>
            <a:r>
              <a:rPr lang="en-US" altLang="zh-CN" sz="2000" dirty="0">
                <a:cs typeface="+mn-ea"/>
                <a:sym typeface="+mn-lt"/>
              </a:rPr>
              <a:t>2</a:t>
            </a:r>
            <a:r>
              <a:rPr lang="zh-CN" altLang="en-US" sz="2000" dirty="0">
                <a:cs typeface="+mn-ea"/>
                <a:sym typeface="+mn-lt"/>
              </a:rPr>
              <a:t>、跨平台目标，针对不同的操作系统，可以正常使用系统功能。同时针对不同的操作系统底层接口和功能做差异化的编码方案，统一不同操作系统的使用体验。</a:t>
            </a:r>
            <a:endParaRPr lang="zh-CN" altLang="en-US" sz="2000" dirty="0">
              <a:cs typeface="+mn-ea"/>
              <a:sym typeface="+mn-lt"/>
            </a:endParaRPr>
          </a:p>
          <a:p>
            <a:pPr algn="l">
              <a:lnSpc>
                <a:spcPct val="130000"/>
              </a:lnSpc>
              <a:spcAft>
                <a:spcPts val="600"/>
              </a:spcAft>
            </a:pPr>
            <a:r>
              <a:rPr lang="en-US" altLang="zh-CN" sz="2000" dirty="0">
                <a:cs typeface="+mn-ea"/>
                <a:sym typeface="+mn-lt"/>
              </a:rPr>
              <a:t>3</a:t>
            </a:r>
            <a:r>
              <a:rPr lang="zh-CN" altLang="en-US" sz="2000" dirty="0">
                <a:cs typeface="+mn-ea"/>
                <a:sym typeface="+mn-lt"/>
              </a:rPr>
              <a:t>、性能优化目标，针对CPU密集型计算，尤其是可视化部分、网络请求捕获分析模块的实现如何通过结合WebAssembly字节码来降低JavaScript解释型语言固有的性能瓶颈。</a:t>
            </a:r>
            <a:endParaRPr lang="zh-CN" altLang="en-US" sz="2000" dirty="0">
              <a:cs typeface="+mn-ea"/>
              <a:sym typeface="+mn-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latin typeface="Helvetica" pitchFamily="2" charset="0"/>
              </a:rPr>
            </a:fld>
            <a:endParaRPr lang="zh-CN" altLang="en-US" dirty="0">
              <a:latin typeface="Helvetica" pitchFamily="2" charset="0"/>
            </a:endParaRPr>
          </a:p>
        </p:txBody>
      </p:sp>
      <p:sp>
        <p:nvSpPr>
          <p:cNvPr id="4" name="标题 3"/>
          <p:cNvSpPr>
            <a:spLocks noGrp="1"/>
          </p:cNvSpPr>
          <p:nvPr>
            <p:ph type="title"/>
          </p:nvPr>
        </p:nvSpPr>
        <p:spPr>
          <a:xfrm>
            <a:off x="1091255" y="237834"/>
            <a:ext cx="8168208" cy="790865"/>
          </a:xfrm>
        </p:spPr>
        <p:txBody>
          <a:bodyPr/>
          <a:lstStyle/>
          <a:p>
            <a:r>
              <a:rPr kumimoji="1" lang="zh-CN" altLang="en-US" dirty="0"/>
              <a:t>研究内容 </a:t>
            </a:r>
            <a:r>
              <a:rPr kumimoji="1" lang="zh-CN" altLang="en-US" sz="2400" dirty="0"/>
              <a:t>功能目标</a:t>
            </a:r>
            <a:endParaRPr kumimoji="1" lang="zh-CN" altLang="en-US" sz="2400" dirty="0"/>
          </a:p>
        </p:txBody>
      </p:sp>
      <p:sp>
        <p:nvSpPr>
          <p:cNvPr id="5" name="Google Shape;365;p35"/>
          <p:cNvSpPr txBox="1"/>
          <p:nvPr/>
        </p:nvSpPr>
        <p:spPr>
          <a:xfrm>
            <a:off x="924925" y="1635214"/>
            <a:ext cx="3978000" cy="7221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3600" b="1" kern="1200">
                <a:solidFill>
                  <a:schemeClr val="accent1"/>
                </a:solidFill>
                <a:latin typeface="Helvetica" pitchFamily="2" charset="0"/>
                <a:ea typeface="微软雅黑" panose="020B0503020204020204" pitchFamily="34" charset="-122"/>
                <a:cs typeface="+mj-cs"/>
              </a:defRPr>
            </a:lvl1pPr>
          </a:lstStyle>
          <a:p>
            <a:pPr>
              <a:spcBef>
                <a:spcPts val="0"/>
              </a:spcBef>
            </a:pPr>
            <a:endParaRPr lang="en-US" dirty="0"/>
          </a:p>
        </p:txBody>
      </p:sp>
      <p:sp>
        <p:nvSpPr>
          <p:cNvPr id="6" name="Google Shape;366;p35"/>
          <p:cNvSpPr txBox="1"/>
          <p:nvPr/>
        </p:nvSpPr>
        <p:spPr>
          <a:xfrm>
            <a:off x="925195" y="1028700"/>
            <a:ext cx="10353040" cy="447294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120000"/>
              </a:lnSpc>
              <a:spcBef>
                <a:spcPts val="0"/>
              </a:spcBef>
              <a:buClr>
                <a:srgbClr val="000000"/>
              </a:buClr>
              <a:buSzPts val="275"/>
              <a:buFont typeface="Arial" panose="020B0604020202090204"/>
              <a:buNone/>
            </a:pPr>
            <a:r>
              <a:rPr lang="en-US" sz="2000" dirty="0">
                <a:latin typeface="Helvetica" pitchFamily="2" charset="0"/>
                <a:ea typeface="宋体" charset="0"/>
                <a:cs typeface="Montserrat"/>
                <a:sym typeface="Montserrat"/>
              </a:rPr>
              <a:t>    </a:t>
            </a:r>
            <a:r>
              <a:rPr sz="1800" dirty="0">
                <a:latin typeface="Helvetica" pitchFamily="2" charset="0"/>
                <a:ea typeface="宋体" charset="0"/>
                <a:cs typeface="Montserrat"/>
                <a:sym typeface="Montserrat"/>
              </a:rPr>
              <a:t>功能</a:t>
            </a:r>
            <a:r>
              <a:rPr lang="zh-CN" sz="1800" dirty="0">
                <a:latin typeface="Helvetica" pitchFamily="2" charset="0"/>
                <a:ea typeface="宋体" charset="0"/>
                <a:cs typeface="Montserrat"/>
                <a:sym typeface="Montserrat"/>
              </a:rPr>
              <a:t>目标</a:t>
            </a:r>
            <a:r>
              <a:rPr sz="1800" dirty="0">
                <a:latin typeface="Helvetica" pitchFamily="2" charset="0"/>
                <a:ea typeface="宋体" charset="0"/>
                <a:cs typeface="Montserrat"/>
                <a:sym typeface="Montserrat"/>
              </a:rPr>
              <a:t>包括：网络请求代理、接口管理、包信息解析、应用</a:t>
            </a:r>
            <a:r>
              <a:rPr lang="zh-CN" sz="1800" dirty="0">
                <a:latin typeface="Helvetica" pitchFamily="2" charset="0"/>
                <a:ea typeface="宋体" charset="0"/>
                <a:cs typeface="Montserrat"/>
                <a:sym typeface="Montserrat"/>
              </a:rPr>
              <a:t>接口</a:t>
            </a:r>
            <a:r>
              <a:rPr sz="1800" dirty="0">
                <a:latin typeface="Helvetica" pitchFamily="2" charset="0"/>
                <a:ea typeface="宋体" charset="0"/>
                <a:cs typeface="Montserrat"/>
                <a:sym typeface="Montserrat"/>
              </a:rPr>
              <a:t>生命周期管理</a:t>
            </a:r>
            <a:endParaRPr sz="1800"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r>
              <a:rPr sz="1800" dirty="0">
                <a:latin typeface="Helvetica" pitchFamily="2" charset="0"/>
                <a:ea typeface="宋体" charset="0"/>
                <a:cs typeface="Montserrat"/>
                <a:sym typeface="Montserrat"/>
              </a:rPr>
              <a:t>    </a:t>
            </a:r>
            <a:r>
              <a:rPr lang="zh-CN" sz="1800" dirty="0">
                <a:latin typeface="Helvetica" pitchFamily="2" charset="0"/>
                <a:ea typeface="宋体" charset="0"/>
                <a:cs typeface="Montserrat"/>
                <a:sym typeface="Montserrat"/>
              </a:rPr>
              <a:t>核心都是建立网络请求的代理，其他功能也都是基于这一功能实现，选用</a:t>
            </a:r>
            <a:r>
              <a:rPr lang="en-US" altLang="zh-CN" sz="1800" dirty="0">
                <a:latin typeface="Helvetica" pitchFamily="2" charset="0"/>
                <a:ea typeface="宋体" charset="0"/>
                <a:cs typeface="Montserrat"/>
                <a:sym typeface="Montserrat"/>
              </a:rPr>
              <a:t>Node</a:t>
            </a:r>
            <a:r>
              <a:rPr lang="zh-CN" altLang="en-US" sz="1800" dirty="0">
                <a:latin typeface="Helvetica" pitchFamily="2" charset="0"/>
                <a:ea typeface="宋体" charset="0"/>
                <a:cs typeface="Montserrat"/>
                <a:sym typeface="Montserrat"/>
              </a:rPr>
              <a:t>作为代理服务的方式对计算机上的请求进行代理。</a:t>
            </a:r>
            <a:endParaRPr sz="2200"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endParaRPr sz="2200"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endParaRPr sz="2200"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r>
              <a:rPr sz="2200" dirty="0">
                <a:latin typeface="Helvetica" pitchFamily="2" charset="0"/>
                <a:ea typeface="宋体" charset="0"/>
                <a:cs typeface="Montserrat"/>
                <a:sym typeface="Montserrat"/>
              </a:rPr>
              <a:t>    </a:t>
            </a:r>
            <a:endParaRPr sz="2200" dirty="0">
              <a:latin typeface="Helvetica" pitchFamily="2" charset="0"/>
              <a:ea typeface="宋体" charset="0"/>
              <a:cs typeface="Montserrat"/>
              <a:sym typeface="Montserrat"/>
            </a:endParaRPr>
          </a:p>
        </p:txBody>
      </p:sp>
      <p:pic>
        <p:nvPicPr>
          <p:cNvPr id="7" name="图片 6"/>
          <p:cNvPicPr>
            <a:picLocks noChangeAspect="1"/>
          </p:cNvPicPr>
          <p:nvPr/>
        </p:nvPicPr>
        <p:blipFill>
          <a:blip r:embed="rId1"/>
          <a:stretch>
            <a:fillRect/>
          </a:stretch>
        </p:blipFill>
        <p:spPr>
          <a:xfrm>
            <a:off x="2001520" y="2105025"/>
            <a:ext cx="7258050" cy="400812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圆角 33"/>
          <p:cNvSpPr/>
          <p:nvPr/>
        </p:nvSpPr>
        <p:spPr>
          <a:xfrm>
            <a:off x="880110" y="1327150"/>
            <a:ext cx="10638790" cy="4366260"/>
          </a:xfrm>
          <a:prstGeom prst="roundRect">
            <a:avLst>
              <a:gd name="adj" fmla="val 4468"/>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标题 1"/>
          <p:cNvSpPr>
            <a:spLocks noGrp="1"/>
          </p:cNvSpPr>
          <p:nvPr>
            <p:ph type="title"/>
          </p:nvPr>
        </p:nvSpPr>
        <p:spPr>
          <a:xfrm>
            <a:off x="1091255" y="237834"/>
            <a:ext cx="8168208" cy="790865"/>
          </a:xfrm>
        </p:spPr>
        <p:txBody>
          <a:bodyPr/>
          <a:lstStyle/>
          <a:p>
            <a:r>
              <a:rPr kumimoji="1" lang="zh-CN" altLang="en-US" dirty="0">
                <a:sym typeface="+mn-ea"/>
              </a:rPr>
              <a:t>研究内容 </a:t>
            </a:r>
            <a:r>
              <a:rPr kumimoji="1" lang="zh-CN" altLang="en-US" sz="2400" dirty="0">
                <a:sym typeface="+mn-ea"/>
              </a:rPr>
              <a:t>跨平台目标</a:t>
            </a:r>
            <a:endParaRPr kumimoji="1" lang="zh-CN" altLang="en-US" sz="2400" dirty="0">
              <a:sym typeface="+mn-ea"/>
            </a:endParaRPr>
          </a:p>
        </p:txBody>
      </p:sp>
      <p:sp>
        <p:nvSpPr>
          <p:cNvPr id="3" name="灯片编号占位符 2"/>
          <p:cNvSpPr>
            <a:spLocks noGrp="1"/>
          </p:cNvSpPr>
          <p:nvPr>
            <p:ph type="sldNum" sz="quarter" idx="12"/>
          </p:nvPr>
        </p:nvSpPr>
        <p:spPr/>
        <p:txBody>
          <a:bodyPr/>
          <a:lstStyle/>
          <a:p>
            <a:fld id="{2515AB8F-1C56-49E9-90C8-78D22B0C1B97}" type="slidenum">
              <a:rPr lang="zh-CN" altLang="en-US" smtClean="0">
                <a:sym typeface="+mn-lt"/>
              </a:rPr>
            </a:fld>
            <a:endParaRPr lang="zh-CN" altLang="en-US" dirty="0">
              <a:sym typeface="+mn-lt"/>
            </a:endParaRPr>
          </a:p>
        </p:txBody>
      </p:sp>
      <p:grpSp>
        <p:nvGrpSpPr>
          <p:cNvPr id="32" name="组合 31"/>
          <p:cNvGrpSpPr/>
          <p:nvPr/>
        </p:nvGrpSpPr>
        <p:grpSpPr>
          <a:xfrm>
            <a:off x="1715135" y="1662430"/>
            <a:ext cx="9491980" cy="3638549"/>
            <a:chOff x="1492571" y="2298293"/>
            <a:chExt cx="9491980" cy="3006376"/>
          </a:xfrm>
        </p:grpSpPr>
        <p:sp>
          <p:nvSpPr>
            <p:cNvPr id="16" name="文本框 15"/>
            <p:cNvSpPr txBox="1"/>
            <p:nvPr/>
          </p:nvSpPr>
          <p:spPr>
            <a:xfrm>
              <a:off x="5208064" y="2298293"/>
              <a:ext cx="1538605" cy="329495"/>
            </a:xfrm>
            <a:prstGeom prst="rect">
              <a:avLst/>
            </a:prstGeom>
            <a:noFill/>
          </p:spPr>
          <p:txBody>
            <a:bodyPr wrap="square" rtlCol="0">
              <a:spAutoFit/>
            </a:bodyPr>
            <a:lstStyle/>
            <a:p>
              <a:pPr algn="ctr"/>
              <a:r>
                <a:rPr sz="2000" b="1" dirty="0">
                  <a:solidFill>
                    <a:schemeClr val="accent1"/>
                  </a:solidFill>
                  <a:cs typeface="+mn-ea"/>
                  <a:sym typeface="+mn-lt"/>
                </a:rPr>
                <a:t>Electron</a:t>
              </a:r>
              <a:endParaRPr sz="2000" b="1" dirty="0">
                <a:solidFill>
                  <a:schemeClr val="accent1"/>
                </a:solidFill>
                <a:cs typeface="+mn-ea"/>
                <a:sym typeface="+mn-lt"/>
              </a:endParaRPr>
            </a:p>
          </p:txBody>
        </p:sp>
        <p:sp>
          <p:nvSpPr>
            <p:cNvPr id="19" name="íŝļiḓè"/>
            <p:cNvSpPr/>
            <p:nvPr/>
          </p:nvSpPr>
          <p:spPr bwMode="auto">
            <a:xfrm>
              <a:off x="1492571" y="2433134"/>
              <a:ext cx="9491980" cy="2871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l">
                <a:lnSpc>
                  <a:spcPct val="130000"/>
                </a:lnSpc>
                <a:spcBef>
                  <a:spcPct val="0"/>
                </a:spcBef>
                <a:spcAft>
                  <a:spcPct val="0"/>
                </a:spcAft>
                <a:defRPr/>
              </a:pPr>
              <a:r>
                <a:rPr lang="zh-CN" altLang="en-US" dirty="0">
                  <a:solidFill>
                    <a:srgbClr val="000000"/>
                  </a:solidFill>
                  <a:cs typeface="+mn-ea"/>
                  <a:sym typeface="+mn-lt"/>
                </a:rPr>
                <a:t>Electron是一个在2013年开源的基于Chromium和Node.js的跨操作系统的桌面应用开发框架</a:t>
              </a:r>
              <a:endParaRPr lang="zh-CN" altLang="en-US" dirty="0">
                <a:solidFill>
                  <a:srgbClr val="000000"/>
                </a:solidFill>
                <a:cs typeface="+mn-ea"/>
                <a:sym typeface="+mn-lt"/>
              </a:endParaRPr>
            </a:p>
            <a:p>
              <a:pPr lvl="0" algn="l">
                <a:lnSpc>
                  <a:spcPct val="130000"/>
                </a:lnSpc>
                <a:spcBef>
                  <a:spcPct val="0"/>
                </a:spcBef>
                <a:spcAft>
                  <a:spcPct val="0"/>
                </a:spcAft>
                <a:defRPr/>
              </a:pPr>
              <a:r>
                <a:rPr lang="zh-CN" altLang="en-US" dirty="0">
                  <a:solidFill>
                    <a:srgbClr val="000000"/>
                  </a:solidFill>
                  <a:cs typeface="+mn-ea"/>
                  <a:sym typeface="+mn-lt"/>
                </a:rPr>
                <a:t>利用</a:t>
              </a:r>
              <a:r>
                <a:rPr lang="en-US" altLang="zh-CN" dirty="0">
                  <a:solidFill>
                    <a:srgbClr val="000000"/>
                  </a:solidFill>
                  <a:cs typeface="+mn-ea"/>
                  <a:sym typeface="+mn-lt"/>
                </a:rPr>
                <a:t>Electron</a:t>
              </a:r>
              <a:r>
                <a:rPr lang="zh-CN" altLang="en-US" dirty="0">
                  <a:solidFill>
                    <a:srgbClr val="000000"/>
                  </a:solidFill>
                  <a:cs typeface="+mn-ea"/>
                  <a:sym typeface="+mn-lt"/>
                </a:rPr>
                <a:t>完成跨平台桌面应用的开发是一个复杂的过程</a:t>
              </a:r>
              <a:endParaRPr lang="zh-CN" altLang="en-US" dirty="0">
                <a:solidFill>
                  <a:srgbClr val="000000"/>
                </a:solidFill>
                <a:cs typeface="+mn-ea"/>
                <a:sym typeface="+mn-lt"/>
              </a:endParaRPr>
            </a:p>
            <a:p>
              <a:pPr lvl="0" algn="l">
                <a:lnSpc>
                  <a:spcPct val="130000"/>
                </a:lnSpc>
                <a:spcBef>
                  <a:spcPct val="0"/>
                </a:spcBef>
                <a:spcAft>
                  <a:spcPct val="0"/>
                </a:spcAft>
                <a:defRPr/>
              </a:pPr>
              <a:r>
                <a:rPr lang="en-US" altLang="zh-CN" dirty="0">
                  <a:solidFill>
                    <a:srgbClr val="000000"/>
                  </a:solidFill>
                  <a:cs typeface="+mn-ea"/>
                  <a:sym typeface="+mn-lt"/>
                </a:rPr>
                <a:t>1</a:t>
              </a:r>
              <a:r>
                <a:rPr lang="zh-CN" altLang="en-US" dirty="0">
                  <a:solidFill>
                    <a:srgbClr val="000000"/>
                  </a:solidFill>
                  <a:cs typeface="+mn-ea"/>
                  <a:sym typeface="+mn-lt"/>
                </a:rPr>
                <a:t>、源码编写、页面渲染、进程通讯、事件回调</a:t>
              </a:r>
              <a:endParaRPr lang="zh-CN" altLang="en-US" dirty="0">
                <a:solidFill>
                  <a:srgbClr val="000000"/>
                </a:solidFill>
                <a:cs typeface="+mn-ea"/>
                <a:sym typeface="+mn-lt"/>
              </a:endParaRPr>
            </a:p>
            <a:p>
              <a:pPr lvl="0" algn="l">
                <a:lnSpc>
                  <a:spcPct val="130000"/>
                </a:lnSpc>
                <a:spcBef>
                  <a:spcPct val="0"/>
                </a:spcBef>
                <a:spcAft>
                  <a:spcPct val="0"/>
                </a:spcAft>
                <a:defRPr/>
              </a:pPr>
              <a:r>
                <a:rPr lang="en-US" altLang="zh-CN" dirty="0">
                  <a:solidFill>
                    <a:srgbClr val="000000"/>
                  </a:solidFill>
                  <a:cs typeface="+mn-ea"/>
                  <a:sym typeface="+mn-lt"/>
                </a:rPr>
                <a:t>2</a:t>
              </a:r>
              <a:r>
                <a:rPr lang="zh-CN" altLang="en-US" dirty="0">
                  <a:solidFill>
                    <a:srgbClr val="000000"/>
                  </a:solidFill>
                  <a:cs typeface="+mn-ea"/>
                  <a:sym typeface="+mn-lt"/>
                </a:rPr>
                <a:t>、加密信息、注入脚本</a:t>
              </a:r>
              <a:endParaRPr lang="zh-CN" altLang="en-US" dirty="0">
                <a:solidFill>
                  <a:srgbClr val="000000"/>
                </a:solidFill>
                <a:cs typeface="+mn-ea"/>
                <a:sym typeface="+mn-lt"/>
              </a:endParaRPr>
            </a:p>
            <a:p>
              <a:pPr lvl="0" algn="l">
                <a:lnSpc>
                  <a:spcPct val="130000"/>
                </a:lnSpc>
                <a:spcBef>
                  <a:spcPct val="0"/>
                </a:spcBef>
                <a:spcAft>
                  <a:spcPct val="0"/>
                </a:spcAft>
                <a:defRPr/>
              </a:pPr>
              <a:r>
                <a:rPr lang="en-US" altLang="zh-CN" dirty="0">
                  <a:solidFill>
                    <a:srgbClr val="000000"/>
                  </a:solidFill>
                  <a:cs typeface="+mn-ea"/>
                  <a:sym typeface="+mn-lt"/>
                </a:rPr>
                <a:t>3</a:t>
              </a:r>
              <a:r>
                <a:rPr lang="zh-CN" altLang="en-US" dirty="0">
                  <a:solidFill>
                    <a:srgbClr val="000000"/>
                  </a:solidFill>
                  <a:cs typeface="+mn-ea"/>
                  <a:sym typeface="+mn-lt"/>
                </a:rPr>
                <a:t>、源码编译打包、应用分发</a:t>
              </a:r>
              <a:endParaRPr lang="zh-CN" altLang="en-US" dirty="0">
                <a:solidFill>
                  <a:srgbClr val="000000"/>
                </a:solidFill>
                <a:cs typeface="+mn-ea"/>
                <a:sym typeface="+mn-lt"/>
              </a:endParaRPr>
            </a:p>
            <a:p>
              <a:pPr lvl="0" algn="l">
                <a:lnSpc>
                  <a:spcPct val="130000"/>
                </a:lnSpc>
                <a:spcBef>
                  <a:spcPct val="0"/>
                </a:spcBef>
                <a:spcAft>
                  <a:spcPct val="0"/>
                </a:spcAft>
                <a:defRPr/>
              </a:pPr>
              <a:r>
                <a:rPr lang="en-US" altLang="zh-CN" dirty="0">
                  <a:solidFill>
                    <a:srgbClr val="000000"/>
                  </a:solidFill>
                  <a:cs typeface="+mn-ea"/>
                  <a:sym typeface="+mn-lt"/>
                </a:rPr>
                <a:t>4</a:t>
              </a:r>
              <a:r>
                <a:rPr lang="zh-CN" altLang="en-US" dirty="0">
                  <a:solidFill>
                    <a:srgbClr val="000000"/>
                  </a:solidFill>
                  <a:cs typeface="+mn-ea"/>
                  <a:sym typeface="+mn-lt"/>
                </a:rPr>
                <a:t>、源码混淆、软件防杀</a:t>
              </a:r>
              <a:endParaRPr lang="zh-CN" altLang="en-US" dirty="0">
                <a:solidFill>
                  <a:srgbClr val="000000"/>
                </a:solidFill>
                <a:cs typeface="+mn-ea"/>
                <a:sym typeface="+mn-lt"/>
              </a:endParaRPr>
            </a:p>
            <a:p>
              <a:pPr lvl="0" algn="l">
                <a:lnSpc>
                  <a:spcPct val="130000"/>
                </a:lnSpc>
                <a:spcBef>
                  <a:spcPct val="0"/>
                </a:spcBef>
                <a:spcAft>
                  <a:spcPct val="0"/>
                </a:spcAft>
                <a:defRPr/>
              </a:pPr>
              <a:r>
                <a:rPr lang="en-US" altLang="zh-CN" dirty="0">
                  <a:solidFill>
                    <a:srgbClr val="000000"/>
                  </a:solidFill>
                  <a:cs typeface="+mn-ea"/>
                  <a:sym typeface="+mn-lt"/>
                </a:rPr>
                <a:t>5</a:t>
              </a:r>
              <a:r>
                <a:rPr lang="zh-CN" altLang="en-US" dirty="0">
                  <a:solidFill>
                    <a:srgbClr val="000000"/>
                  </a:solidFill>
                  <a:cs typeface="+mn-ea"/>
                  <a:sym typeface="+mn-lt"/>
                </a:rPr>
                <a:t>、逆向分析、注册表键值</a:t>
              </a:r>
              <a:endParaRPr lang="zh-CN" altLang="en-US" dirty="0">
                <a:solidFill>
                  <a:srgbClr val="000000"/>
                </a:solidFill>
                <a:cs typeface="+mn-ea"/>
                <a:sym typeface="+mn-lt"/>
              </a:endParaRPr>
            </a:p>
          </p:txBody>
        </p:sp>
      </p:grpSp>
      <p:grpSp>
        <p:nvGrpSpPr>
          <p:cNvPr id="33" name="组合 32"/>
          <p:cNvGrpSpPr/>
          <p:nvPr/>
        </p:nvGrpSpPr>
        <p:grpSpPr>
          <a:xfrm>
            <a:off x="7155846" y="2232260"/>
            <a:ext cx="3528000" cy="3068853"/>
            <a:chOff x="7150422" y="2232260"/>
            <a:chExt cx="3528000" cy="3068853"/>
          </a:xfrm>
        </p:grpSpPr>
        <p:sp>
          <p:nvSpPr>
            <p:cNvPr id="15" name="文本框 14"/>
            <p:cNvSpPr txBox="1"/>
            <p:nvPr/>
          </p:nvSpPr>
          <p:spPr>
            <a:xfrm>
              <a:off x="8308414" y="2232260"/>
              <a:ext cx="309880" cy="368300"/>
            </a:xfrm>
            <a:prstGeom prst="rect">
              <a:avLst/>
            </a:prstGeom>
            <a:noFill/>
          </p:spPr>
          <p:txBody>
            <a:bodyPr wrap="none" rtlCol="0">
              <a:spAutoFit/>
            </a:bodyPr>
            <a:lstStyle/>
            <a:p>
              <a:pPr algn="l"/>
              <a:endParaRPr lang="en-US" altLang="zh-CN" dirty="0">
                <a:solidFill>
                  <a:schemeClr val="tx1"/>
                </a:solidFill>
                <a:cs typeface="+mn-ea"/>
                <a:sym typeface="+mn-lt"/>
              </a:endParaRPr>
            </a:p>
          </p:txBody>
        </p:sp>
        <p:sp>
          <p:nvSpPr>
            <p:cNvPr id="18" name="íŝļiḓè"/>
            <p:cNvSpPr/>
            <p:nvPr/>
          </p:nvSpPr>
          <p:spPr bwMode="auto">
            <a:xfrm>
              <a:off x="7150422" y="3017554"/>
              <a:ext cx="3528000" cy="2283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l">
                <a:lnSpc>
                  <a:spcPct val="130000"/>
                </a:lnSpc>
                <a:spcBef>
                  <a:spcPct val="0"/>
                </a:spcBef>
                <a:spcAft>
                  <a:spcPct val="0"/>
                </a:spcAft>
                <a:defRPr/>
              </a:pPr>
              <a:endParaRPr kumimoji="0" lang="zh-CN" altLang="en-US" sz="2400" b="1" i="0" u="none" strike="noStrike" kern="1200" cap="none" spc="0" normalizeH="0" baseline="0" noProof="0" dirty="0">
                <a:ln>
                  <a:noFill/>
                </a:ln>
                <a:solidFill>
                  <a:schemeClr val="tx1"/>
                </a:solidFill>
                <a:effectLst/>
                <a:uLnTx/>
                <a:uFillTx/>
                <a:cs typeface="+mn-lt"/>
                <a:sym typeface="+mn-lt"/>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kumimoji="1" lang="zh-CN" altLang="en-US" dirty="0">
                <a:sym typeface="+mn-ea"/>
              </a:rPr>
              <a:t>研究内容 </a:t>
            </a:r>
            <a:r>
              <a:rPr kumimoji="1" lang="zh-CN" altLang="en-US" sz="2400" dirty="0">
                <a:sym typeface="+mn-ea"/>
              </a:rPr>
              <a:t>跨平台目标</a:t>
            </a:r>
            <a:endParaRPr kumimoji="1" lang="zh-CN" altLang="en-US" sz="2400" dirty="0">
              <a:sym typeface="+mn-ea"/>
            </a:endParaRPr>
          </a:p>
        </p:txBody>
      </p:sp>
      <p:sp>
        <p:nvSpPr>
          <p:cNvPr id="3" name="灯片编号占位符 2"/>
          <p:cNvSpPr>
            <a:spLocks noGrp="1"/>
          </p:cNvSpPr>
          <p:nvPr>
            <p:ph type="sldNum" sz="quarter" idx="12"/>
          </p:nvPr>
        </p:nvSpPr>
        <p:spPr/>
        <p:txBody>
          <a:bodyPr/>
          <a:lstStyle/>
          <a:p>
            <a:fld id="{2515AB8F-1C56-49E9-90C8-78D22B0C1B97}" type="slidenum">
              <a:rPr lang="zh-CN" altLang="en-US" smtClean="0">
                <a:sym typeface="+mn-lt"/>
              </a:rPr>
            </a:fld>
            <a:endParaRPr lang="zh-CN" altLang="en-US" dirty="0">
              <a:sym typeface="+mn-lt"/>
            </a:endParaRPr>
          </a:p>
        </p:txBody>
      </p:sp>
      <p:grpSp>
        <p:nvGrpSpPr>
          <p:cNvPr id="33" name="组合 32"/>
          <p:cNvGrpSpPr/>
          <p:nvPr/>
        </p:nvGrpSpPr>
        <p:grpSpPr>
          <a:xfrm>
            <a:off x="7155846" y="2232260"/>
            <a:ext cx="3528000" cy="3068853"/>
            <a:chOff x="7150422" y="2232260"/>
            <a:chExt cx="3528000" cy="3068853"/>
          </a:xfrm>
        </p:grpSpPr>
        <p:sp>
          <p:nvSpPr>
            <p:cNvPr id="15" name="文本框 14"/>
            <p:cNvSpPr txBox="1"/>
            <p:nvPr/>
          </p:nvSpPr>
          <p:spPr>
            <a:xfrm>
              <a:off x="8308414" y="2232260"/>
              <a:ext cx="309880" cy="368300"/>
            </a:xfrm>
            <a:prstGeom prst="rect">
              <a:avLst/>
            </a:prstGeom>
            <a:noFill/>
          </p:spPr>
          <p:txBody>
            <a:bodyPr wrap="none" rtlCol="0">
              <a:spAutoFit/>
            </a:bodyPr>
            <a:lstStyle/>
            <a:p>
              <a:pPr algn="l"/>
              <a:endParaRPr lang="en-US" altLang="zh-CN" dirty="0">
                <a:solidFill>
                  <a:schemeClr val="tx1"/>
                </a:solidFill>
                <a:cs typeface="+mn-ea"/>
                <a:sym typeface="+mn-lt"/>
              </a:endParaRPr>
            </a:p>
          </p:txBody>
        </p:sp>
        <p:sp>
          <p:nvSpPr>
            <p:cNvPr id="18" name="íŝļiḓè"/>
            <p:cNvSpPr/>
            <p:nvPr/>
          </p:nvSpPr>
          <p:spPr bwMode="auto">
            <a:xfrm>
              <a:off x="7150422" y="3017554"/>
              <a:ext cx="3528000" cy="2283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l">
                <a:lnSpc>
                  <a:spcPct val="130000"/>
                </a:lnSpc>
                <a:spcBef>
                  <a:spcPct val="0"/>
                </a:spcBef>
                <a:spcAft>
                  <a:spcPct val="0"/>
                </a:spcAft>
                <a:defRPr/>
              </a:pPr>
              <a:endParaRPr kumimoji="0" lang="zh-CN" altLang="en-US" sz="2400" b="1" i="0" u="none" strike="noStrike" kern="1200" cap="none" spc="0" normalizeH="0" baseline="0" noProof="0" dirty="0">
                <a:ln>
                  <a:noFill/>
                </a:ln>
                <a:solidFill>
                  <a:schemeClr val="tx1"/>
                </a:solidFill>
                <a:effectLst/>
                <a:uLnTx/>
                <a:uFillTx/>
                <a:cs typeface="+mn-lt"/>
                <a:sym typeface="+mn-lt"/>
              </a:endParaRPr>
            </a:p>
          </p:txBody>
        </p:sp>
      </p:grpSp>
      <p:pic>
        <p:nvPicPr>
          <p:cNvPr id="5" name="图片 4"/>
          <p:cNvPicPr>
            <a:picLocks noChangeAspect="1"/>
          </p:cNvPicPr>
          <p:nvPr/>
        </p:nvPicPr>
        <p:blipFill>
          <a:blip r:embed="rId1"/>
          <a:stretch>
            <a:fillRect/>
          </a:stretch>
        </p:blipFill>
        <p:spPr>
          <a:xfrm>
            <a:off x="1762760" y="1028700"/>
            <a:ext cx="7999730" cy="50012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25765" y="1056334"/>
            <a:ext cx="7644263" cy="4745332"/>
            <a:chOff x="3426679" y="1095244"/>
            <a:chExt cx="7644263" cy="4745332"/>
          </a:xfrm>
        </p:grpSpPr>
        <p:sp>
          <p:nvSpPr>
            <p:cNvPr id="129" name="文本框 128"/>
            <p:cNvSpPr txBox="1"/>
            <p:nvPr/>
          </p:nvSpPr>
          <p:spPr>
            <a:xfrm>
              <a:off x="3426679" y="1095244"/>
              <a:ext cx="7644263" cy="523220"/>
            </a:xfrm>
            <a:prstGeom prst="rect">
              <a:avLst/>
            </a:prstGeom>
            <a:noFill/>
          </p:spPr>
          <p:txBody>
            <a:bodyPr wrap="square" tIns="0" bIns="0" rtlCol="0" anchor="ctr" anchorCtr="0">
              <a:normAutofit lnSpcReduction="10000"/>
            </a:bodyPr>
            <a:lstStyle/>
            <a:p>
              <a:pPr>
                <a:lnSpc>
                  <a:spcPct val="130000"/>
                </a:lnSpc>
              </a:pPr>
              <a:r>
                <a:rPr lang="en-US" altLang="zh-CN" sz="2800" spc="400" dirty="0">
                  <a:cs typeface="+mn-ea"/>
                  <a:sym typeface="+mn-lt"/>
                </a:rPr>
                <a:t>01 </a:t>
              </a:r>
              <a:r>
                <a:rPr lang="zh-CN" altLang="en-US" sz="2800" dirty="0">
                  <a:solidFill>
                    <a:schemeClr val="accent1"/>
                  </a:solidFill>
                  <a:cs typeface="+mn-ea"/>
                  <a:sym typeface="+mn-lt"/>
                </a:rPr>
                <a:t>开题依据与背景</a:t>
              </a:r>
              <a:endParaRPr kumimoji="0" lang="zh-CN" altLang="en-US" sz="2800" b="0" i="0" u="none" strike="noStrike" kern="1200" cap="none" spc="400" normalizeH="0" noProof="0" dirty="0">
                <a:ln>
                  <a:noFill/>
                </a:ln>
                <a:effectLst/>
                <a:uLnTx/>
                <a:uFillTx/>
                <a:cs typeface="+mn-ea"/>
                <a:sym typeface="+mn-lt"/>
              </a:endParaRPr>
            </a:p>
          </p:txBody>
        </p:sp>
        <p:sp>
          <p:nvSpPr>
            <p:cNvPr id="134" name="文本框 133"/>
            <p:cNvSpPr txBox="1"/>
            <p:nvPr/>
          </p:nvSpPr>
          <p:spPr>
            <a:xfrm>
              <a:off x="3426679" y="1939666"/>
              <a:ext cx="7644263" cy="523220"/>
            </a:xfrm>
            <a:prstGeom prst="rect">
              <a:avLst/>
            </a:prstGeom>
            <a:noFill/>
          </p:spPr>
          <p:txBody>
            <a:bodyPr wrap="square" rtlCol="0" anchor="ctr" anchorCtr="0"/>
            <a:lstStyle/>
            <a:p>
              <a:pPr>
                <a:lnSpc>
                  <a:spcPct val="130000"/>
                </a:lnSpc>
              </a:pPr>
              <a:r>
                <a:rPr lang="en-US" altLang="zh-CN" sz="2800" spc="400" dirty="0">
                  <a:cs typeface="+mn-ea"/>
                  <a:sym typeface="+mn-lt"/>
                </a:rPr>
                <a:t>02</a:t>
              </a:r>
              <a:r>
                <a:rPr lang="zh-CN" altLang="en-US" sz="2800" spc="400" dirty="0">
                  <a:cs typeface="+mn-ea"/>
                  <a:sym typeface="+mn-lt"/>
                </a:rPr>
                <a:t> </a:t>
              </a:r>
              <a:r>
                <a:rPr lang="zh-CN" altLang="en-US" sz="2800" dirty="0">
                  <a:solidFill>
                    <a:schemeClr val="accent1"/>
                  </a:solidFill>
                  <a:cs typeface="+mn-ea"/>
                  <a:sym typeface="+mn-lt"/>
                </a:rPr>
                <a:t>国内外研究现状</a:t>
              </a:r>
              <a:endParaRPr lang="zh-CN" altLang="en-US" sz="2800" spc="400" dirty="0">
                <a:solidFill>
                  <a:schemeClr val="accent1"/>
                </a:solidFill>
                <a:cs typeface="+mn-ea"/>
                <a:sym typeface="+mn-lt"/>
              </a:endParaRPr>
            </a:p>
          </p:txBody>
        </p:sp>
        <p:sp>
          <p:nvSpPr>
            <p:cNvPr id="139" name="文本框 138"/>
            <p:cNvSpPr txBox="1"/>
            <p:nvPr/>
          </p:nvSpPr>
          <p:spPr>
            <a:xfrm>
              <a:off x="3426679" y="2784088"/>
              <a:ext cx="7644263" cy="523220"/>
            </a:xfrm>
            <a:prstGeom prst="rect">
              <a:avLst/>
            </a:prstGeom>
            <a:noFill/>
          </p:spPr>
          <p:txBody>
            <a:bodyPr wrap="square" rtlCol="0" anchor="ctr" anchorCtr="0"/>
            <a:lstStyle/>
            <a:p>
              <a:pPr>
                <a:lnSpc>
                  <a:spcPct val="130000"/>
                </a:lnSpc>
              </a:pPr>
              <a:r>
                <a:rPr lang="en-US" altLang="zh-CN" sz="2800" spc="400" dirty="0">
                  <a:cs typeface="+mn-ea"/>
                  <a:sym typeface="+mn-lt"/>
                </a:rPr>
                <a:t>03</a:t>
              </a:r>
              <a:r>
                <a:rPr lang="zh-CN" altLang="en-US" sz="2800" spc="400" dirty="0">
                  <a:cs typeface="+mn-ea"/>
                  <a:sym typeface="+mn-lt"/>
                </a:rPr>
                <a:t> </a:t>
              </a:r>
              <a:r>
                <a:rPr lang="zh-CN" altLang="en-US" sz="2800" dirty="0">
                  <a:solidFill>
                    <a:schemeClr val="accent1"/>
                  </a:solidFill>
                  <a:cs typeface="+mn-ea"/>
                  <a:sym typeface="+mn-lt"/>
                </a:rPr>
                <a:t>研究内容与目标</a:t>
              </a:r>
              <a:endParaRPr kumimoji="0" lang="zh-CN" altLang="en-US" sz="2800" b="0" i="0" u="none" strike="noStrike" kern="1200" cap="none" spc="400" normalizeH="0" noProof="0" dirty="0">
                <a:ln>
                  <a:noFill/>
                </a:ln>
                <a:solidFill>
                  <a:schemeClr val="accent1"/>
                </a:solidFill>
                <a:effectLst/>
                <a:uLnTx/>
                <a:uFillTx/>
                <a:cs typeface="+mn-ea"/>
                <a:sym typeface="+mn-lt"/>
              </a:endParaRPr>
            </a:p>
          </p:txBody>
        </p:sp>
        <p:sp>
          <p:nvSpPr>
            <p:cNvPr id="144" name="文本框 143"/>
            <p:cNvSpPr txBox="1"/>
            <p:nvPr/>
          </p:nvSpPr>
          <p:spPr>
            <a:xfrm>
              <a:off x="3426679" y="3628510"/>
              <a:ext cx="7642800" cy="523220"/>
            </a:xfrm>
            <a:prstGeom prst="rect">
              <a:avLst/>
            </a:prstGeom>
            <a:noFill/>
          </p:spPr>
          <p:txBody>
            <a:bodyPr wrap="square" rtlCol="0" anchor="ctr" anchorCtr="0"/>
            <a:lstStyle/>
            <a:p>
              <a:pPr>
                <a:lnSpc>
                  <a:spcPct val="130000"/>
                </a:lnSpc>
              </a:pPr>
              <a:r>
                <a:rPr lang="en-US" altLang="zh-CN" sz="2800" spc="400" dirty="0">
                  <a:cs typeface="+mn-ea"/>
                  <a:sym typeface="+mn-lt"/>
                </a:rPr>
                <a:t>04</a:t>
              </a:r>
              <a:r>
                <a:rPr lang="zh-CN" altLang="en-US" sz="2800" spc="400" dirty="0">
                  <a:cs typeface="+mn-ea"/>
                  <a:sym typeface="+mn-lt"/>
                </a:rPr>
                <a:t> </a:t>
              </a:r>
              <a:r>
                <a:rPr lang="zh-CN" altLang="en-US" sz="2800" dirty="0">
                  <a:solidFill>
                    <a:schemeClr val="accent1"/>
                  </a:solidFill>
                  <a:cs typeface="+mn-ea"/>
                  <a:sym typeface="+mn-lt"/>
                </a:rPr>
                <a:t>实施方案与可行性分析</a:t>
              </a:r>
              <a:endParaRPr lang="zh-CN" altLang="en-US" sz="2800" spc="400" dirty="0">
                <a:solidFill>
                  <a:schemeClr val="accent1"/>
                </a:solidFill>
                <a:cs typeface="+mn-ea"/>
                <a:sym typeface="+mn-lt"/>
              </a:endParaRPr>
            </a:p>
          </p:txBody>
        </p:sp>
        <p:sp>
          <p:nvSpPr>
            <p:cNvPr id="149" name="文本框 148"/>
            <p:cNvSpPr txBox="1"/>
            <p:nvPr/>
          </p:nvSpPr>
          <p:spPr>
            <a:xfrm>
              <a:off x="3426679" y="4472932"/>
              <a:ext cx="7642800" cy="523220"/>
            </a:xfrm>
            <a:prstGeom prst="rect">
              <a:avLst/>
            </a:prstGeom>
            <a:noFill/>
          </p:spPr>
          <p:txBody>
            <a:bodyPr wrap="square" rtlCol="0" anchor="ctr" anchorCtr="0"/>
            <a:lstStyle/>
            <a:p>
              <a:pPr>
                <a:lnSpc>
                  <a:spcPct val="130000"/>
                </a:lnSpc>
              </a:pPr>
              <a:r>
                <a:rPr lang="en-US" altLang="zh-CN" sz="2800" spc="400" dirty="0">
                  <a:cs typeface="+mn-ea"/>
                  <a:sym typeface="+mn-lt"/>
                </a:rPr>
                <a:t>05</a:t>
              </a:r>
              <a:r>
                <a:rPr lang="zh-CN" altLang="en-US" sz="2800" spc="400" dirty="0">
                  <a:cs typeface="+mn-ea"/>
                  <a:sym typeface="+mn-lt"/>
                </a:rPr>
                <a:t> </a:t>
              </a:r>
              <a:r>
                <a:rPr lang="zh-CN" altLang="en-US" sz="2800" dirty="0">
                  <a:solidFill>
                    <a:schemeClr val="accent1"/>
                  </a:solidFill>
                  <a:cs typeface="+mn-ea"/>
                  <a:sym typeface="+mn-lt"/>
                </a:rPr>
                <a:t>研究现状</a:t>
              </a:r>
              <a:endParaRPr lang="zh-CN" altLang="en-US" sz="2800" dirty="0">
                <a:solidFill>
                  <a:schemeClr val="accent1"/>
                </a:solidFill>
                <a:cs typeface="+mn-ea"/>
                <a:sym typeface="+mn-lt"/>
              </a:endParaRPr>
            </a:p>
          </p:txBody>
        </p:sp>
        <p:sp>
          <p:nvSpPr>
            <p:cNvPr id="154" name="文本框 153"/>
            <p:cNvSpPr txBox="1"/>
            <p:nvPr/>
          </p:nvSpPr>
          <p:spPr>
            <a:xfrm>
              <a:off x="3426679" y="5317356"/>
              <a:ext cx="7642800" cy="523220"/>
            </a:xfrm>
            <a:prstGeom prst="rect">
              <a:avLst/>
            </a:prstGeom>
            <a:noFill/>
          </p:spPr>
          <p:txBody>
            <a:bodyPr wrap="square" rtlCol="0" anchor="ctr" anchorCtr="0"/>
            <a:lstStyle/>
            <a:p>
              <a:pPr>
                <a:lnSpc>
                  <a:spcPct val="130000"/>
                </a:lnSpc>
              </a:pPr>
              <a:r>
                <a:rPr lang="en-US" altLang="zh-CN" sz="2800" spc="400" dirty="0">
                  <a:cs typeface="+mn-ea"/>
                  <a:sym typeface="+mn-lt"/>
                </a:rPr>
                <a:t>06</a:t>
              </a:r>
              <a:r>
                <a:rPr lang="zh-CN" altLang="en-US" sz="2800" spc="400" dirty="0">
                  <a:cs typeface="+mn-ea"/>
                  <a:sym typeface="+mn-lt"/>
                </a:rPr>
                <a:t> </a:t>
              </a:r>
              <a:r>
                <a:rPr lang="zh-CN" altLang="en-US" sz="2800" dirty="0">
                  <a:solidFill>
                    <a:schemeClr val="accent1"/>
                  </a:solidFill>
                  <a:cs typeface="+mn-ea"/>
                  <a:sym typeface="+mn-lt"/>
                </a:rPr>
                <a:t>计划进度与预期结果</a:t>
              </a:r>
              <a:endParaRPr lang="zh-CN" altLang="en-US" sz="2800" dirty="0">
                <a:solidFill>
                  <a:schemeClr val="accent1"/>
                </a:solidFill>
                <a:cs typeface="+mn-ea"/>
                <a:sym typeface="+mn-lt"/>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圆角 33"/>
          <p:cNvSpPr/>
          <p:nvPr/>
        </p:nvSpPr>
        <p:spPr>
          <a:xfrm>
            <a:off x="851535" y="1327150"/>
            <a:ext cx="10638790" cy="4366260"/>
          </a:xfrm>
          <a:prstGeom prst="roundRect">
            <a:avLst>
              <a:gd name="adj" fmla="val 4468"/>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标题 1"/>
          <p:cNvSpPr>
            <a:spLocks noGrp="1"/>
          </p:cNvSpPr>
          <p:nvPr>
            <p:ph type="title"/>
          </p:nvPr>
        </p:nvSpPr>
        <p:spPr>
          <a:xfrm>
            <a:off x="1091255" y="237834"/>
            <a:ext cx="8168208" cy="790865"/>
          </a:xfrm>
        </p:spPr>
        <p:txBody>
          <a:bodyPr/>
          <a:lstStyle/>
          <a:p>
            <a:r>
              <a:rPr kumimoji="1" lang="zh-CN" altLang="en-US" dirty="0">
                <a:sym typeface="+mn-ea"/>
              </a:rPr>
              <a:t>研究内容 </a:t>
            </a:r>
            <a:r>
              <a:rPr lang="zh-CN" altLang="en-US" sz="2400" dirty="0">
                <a:cs typeface="+mn-ea"/>
                <a:sym typeface="+mn-lt"/>
              </a:rPr>
              <a:t>性能优化目标</a:t>
            </a:r>
            <a:endParaRPr kumimoji="1" lang="zh-CN" altLang="en-US" sz="2400" dirty="0">
              <a:sym typeface="+mn-ea"/>
            </a:endParaRPr>
          </a:p>
        </p:txBody>
      </p:sp>
      <p:sp>
        <p:nvSpPr>
          <p:cNvPr id="3" name="灯片编号占位符 2"/>
          <p:cNvSpPr>
            <a:spLocks noGrp="1"/>
          </p:cNvSpPr>
          <p:nvPr>
            <p:ph type="sldNum" sz="quarter" idx="12"/>
          </p:nvPr>
        </p:nvSpPr>
        <p:spPr/>
        <p:txBody>
          <a:bodyPr/>
          <a:lstStyle/>
          <a:p>
            <a:fld id="{2515AB8F-1C56-49E9-90C8-78D22B0C1B97}" type="slidenum">
              <a:rPr lang="zh-CN" altLang="en-US" smtClean="0">
                <a:sym typeface="+mn-lt"/>
              </a:rPr>
            </a:fld>
            <a:endParaRPr lang="zh-CN" altLang="en-US" dirty="0">
              <a:sym typeface="+mn-lt"/>
            </a:endParaRPr>
          </a:p>
        </p:txBody>
      </p:sp>
      <p:grpSp>
        <p:nvGrpSpPr>
          <p:cNvPr id="32" name="组合 31"/>
          <p:cNvGrpSpPr/>
          <p:nvPr/>
        </p:nvGrpSpPr>
        <p:grpSpPr>
          <a:xfrm>
            <a:off x="1424940" y="1722755"/>
            <a:ext cx="9491980" cy="3411855"/>
            <a:chOff x="1492571" y="2298293"/>
            <a:chExt cx="9491980" cy="2819068"/>
          </a:xfrm>
        </p:grpSpPr>
        <p:sp>
          <p:nvSpPr>
            <p:cNvPr id="16" name="文本框 15"/>
            <p:cNvSpPr txBox="1"/>
            <p:nvPr/>
          </p:nvSpPr>
          <p:spPr>
            <a:xfrm>
              <a:off x="4978721" y="2298293"/>
              <a:ext cx="2519680" cy="380388"/>
            </a:xfrm>
            <a:prstGeom prst="rect">
              <a:avLst/>
            </a:prstGeom>
            <a:noFill/>
          </p:spPr>
          <p:txBody>
            <a:bodyPr wrap="square" rtlCol="0">
              <a:spAutoFit/>
            </a:bodyPr>
            <a:lstStyle/>
            <a:p>
              <a:pPr algn="ctr"/>
              <a:r>
                <a:rPr lang="en-US" sz="2400" b="1" dirty="0">
                  <a:solidFill>
                    <a:schemeClr val="accent1"/>
                  </a:solidFill>
                  <a:cs typeface="+mn-ea"/>
                  <a:sym typeface="+mn-lt"/>
                </a:rPr>
                <a:t>WebAssembly</a:t>
              </a:r>
              <a:endParaRPr lang="en-US" sz="2400" b="1" dirty="0">
                <a:solidFill>
                  <a:schemeClr val="accent1"/>
                </a:solidFill>
                <a:cs typeface="+mn-ea"/>
                <a:sym typeface="+mn-lt"/>
              </a:endParaRPr>
            </a:p>
          </p:txBody>
        </p:sp>
        <p:sp>
          <p:nvSpPr>
            <p:cNvPr id="19" name="íŝļiḓè"/>
            <p:cNvSpPr/>
            <p:nvPr/>
          </p:nvSpPr>
          <p:spPr bwMode="auto">
            <a:xfrm>
              <a:off x="1492571" y="2833901"/>
              <a:ext cx="9491980" cy="228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l">
                <a:lnSpc>
                  <a:spcPct val="130000"/>
                </a:lnSpc>
                <a:spcBef>
                  <a:spcPct val="0"/>
                </a:spcBef>
                <a:spcAft>
                  <a:spcPct val="0"/>
                </a:spcAft>
                <a:defRPr/>
              </a:pPr>
              <a:r>
                <a:rPr lang="en-US" altLang="zh-CN" dirty="0">
                  <a:solidFill>
                    <a:srgbClr val="000000"/>
                  </a:solidFill>
                  <a:cs typeface="+mn-ea"/>
                  <a:sym typeface="+mn-lt"/>
                </a:rPr>
                <a:t>   </a:t>
              </a:r>
              <a:endParaRPr lang="en-US" altLang="zh-CN" dirty="0">
                <a:solidFill>
                  <a:srgbClr val="000000"/>
                </a:solidFill>
                <a:cs typeface="+mn-ea"/>
                <a:sym typeface="+mn-lt"/>
              </a:endParaRPr>
            </a:p>
          </p:txBody>
        </p:sp>
      </p:grpSp>
      <p:grpSp>
        <p:nvGrpSpPr>
          <p:cNvPr id="33" name="组合 32"/>
          <p:cNvGrpSpPr/>
          <p:nvPr/>
        </p:nvGrpSpPr>
        <p:grpSpPr>
          <a:xfrm>
            <a:off x="7155846" y="2232260"/>
            <a:ext cx="3528000" cy="3068853"/>
            <a:chOff x="7150422" y="2232260"/>
            <a:chExt cx="3528000" cy="3068853"/>
          </a:xfrm>
        </p:grpSpPr>
        <p:sp>
          <p:nvSpPr>
            <p:cNvPr id="15" name="文本框 14"/>
            <p:cNvSpPr txBox="1"/>
            <p:nvPr/>
          </p:nvSpPr>
          <p:spPr>
            <a:xfrm>
              <a:off x="8308414" y="2232260"/>
              <a:ext cx="309880" cy="368300"/>
            </a:xfrm>
            <a:prstGeom prst="rect">
              <a:avLst/>
            </a:prstGeom>
            <a:noFill/>
          </p:spPr>
          <p:txBody>
            <a:bodyPr wrap="none" rtlCol="0">
              <a:spAutoFit/>
            </a:bodyPr>
            <a:lstStyle/>
            <a:p>
              <a:pPr algn="l"/>
              <a:endParaRPr lang="en-US" altLang="zh-CN" dirty="0">
                <a:solidFill>
                  <a:schemeClr val="tx1"/>
                </a:solidFill>
                <a:cs typeface="+mn-ea"/>
                <a:sym typeface="+mn-lt"/>
              </a:endParaRPr>
            </a:p>
          </p:txBody>
        </p:sp>
        <p:sp>
          <p:nvSpPr>
            <p:cNvPr id="18" name="íŝļiḓè"/>
            <p:cNvSpPr/>
            <p:nvPr/>
          </p:nvSpPr>
          <p:spPr bwMode="auto">
            <a:xfrm>
              <a:off x="7150422" y="3017554"/>
              <a:ext cx="3528000" cy="2283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l">
                <a:lnSpc>
                  <a:spcPct val="130000"/>
                </a:lnSpc>
                <a:spcBef>
                  <a:spcPct val="0"/>
                </a:spcBef>
                <a:spcAft>
                  <a:spcPct val="0"/>
                </a:spcAft>
                <a:defRPr/>
              </a:pPr>
              <a:endParaRPr kumimoji="0" lang="zh-CN" altLang="en-US" sz="2400" b="1" i="0" u="none" strike="noStrike" kern="1200" cap="none" spc="0" normalizeH="0" baseline="0" noProof="0" dirty="0">
                <a:ln>
                  <a:noFill/>
                </a:ln>
                <a:solidFill>
                  <a:schemeClr val="tx1"/>
                </a:solidFill>
                <a:effectLst/>
                <a:uLnTx/>
                <a:uFillTx/>
                <a:cs typeface="+mn-lt"/>
                <a:sym typeface="+mn-lt"/>
              </a:endParaRPr>
            </a:p>
          </p:txBody>
        </p:sp>
      </p:grpSp>
      <p:pic>
        <p:nvPicPr>
          <p:cNvPr id="4" name="图片 3"/>
          <p:cNvPicPr>
            <a:picLocks noChangeAspect="1"/>
          </p:cNvPicPr>
          <p:nvPr/>
        </p:nvPicPr>
        <p:blipFill>
          <a:blip r:embed="rId1"/>
          <a:stretch>
            <a:fillRect/>
          </a:stretch>
        </p:blipFill>
        <p:spPr>
          <a:xfrm>
            <a:off x="3246755" y="2715260"/>
            <a:ext cx="5848350" cy="2752725"/>
          </a:xfrm>
          <a:prstGeom prst="rect">
            <a:avLst/>
          </a:prstGeom>
        </p:spPr>
      </p:pic>
      <p:sp>
        <p:nvSpPr>
          <p:cNvPr id="5" name="文本框 4"/>
          <p:cNvSpPr txBox="1"/>
          <p:nvPr/>
        </p:nvSpPr>
        <p:spPr>
          <a:xfrm>
            <a:off x="1560195" y="2265045"/>
            <a:ext cx="8467725" cy="614045"/>
          </a:xfrm>
          <a:prstGeom prst="rect">
            <a:avLst/>
          </a:prstGeom>
          <a:noFill/>
        </p:spPr>
        <p:txBody>
          <a:bodyPr wrap="square" rtlCol="0">
            <a:spAutoFit/>
          </a:bodyPr>
          <a:p>
            <a:r>
              <a:rPr lang="en-US" altLang="zh-CN"/>
              <a:t> </a:t>
            </a:r>
            <a:r>
              <a:rPr lang="en-US" altLang="zh-CN" sz="1600"/>
              <a:t>   </a:t>
            </a:r>
            <a:r>
              <a:rPr lang="zh-CN" altLang="en-US" sz="1600"/>
              <a:t>研究如何嵌入</a:t>
            </a:r>
            <a:r>
              <a:rPr lang="en-US" altLang="zh-CN" sz="1600"/>
              <a:t>WebAssembly</a:t>
            </a:r>
            <a:r>
              <a:rPr lang="zh-CN" altLang="en-US" sz="1600"/>
              <a:t>二进制字节码，并在</a:t>
            </a:r>
            <a:r>
              <a:rPr lang="en-US" altLang="zh-CN" sz="1600"/>
              <a:t>JavaScript</a:t>
            </a:r>
            <a:r>
              <a:rPr lang="zh-CN" altLang="en-US" sz="1600"/>
              <a:t>中调用并处理复杂计算场景，如图像渲染、信息流解析</a:t>
            </a:r>
            <a:endParaRPr lang="zh-CN" altLang="en-US" sz="1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4098000" y="3831305"/>
            <a:ext cx="3996000" cy="914400"/>
          </a:xfrm>
        </p:spPr>
        <p:txBody>
          <a:bodyPr>
            <a:normAutofit fontScale="90000"/>
          </a:bodyPr>
          <a:lstStyle/>
          <a:p>
            <a:pPr>
              <a:lnSpc>
                <a:spcPct val="130000"/>
              </a:lnSpc>
            </a:pPr>
            <a:r>
              <a:rPr lang="zh-CN" altLang="en-US" sz="3200" dirty="0">
                <a:solidFill>
                  <a:schemeClr val="bg1"/>
                </a:solidFill>
                <a:cs typeface="+mn-ea"/>
                <a:sym typeface="+mn-lt"/>
              </a:rPr>
              <a:t>实施方案与可行性研究</a:t>
            </a:r>
            <a:endParaRPr lang="zh-CN" altLang="en-US" sz="3200" dirty="0">
              <a:solidFill>
                <a:schemeClr val="bg1"/>
              </a:solidFill>
              <a:cs typeface="+mn-ea"/>
              <a:sym typeface="+mn-lt"/>
            </a:endParaRPr>
          </a:p>
        </p:txBody>
      </p:sp>
      <p:sp>
        <p:nvSpPr>
          <p:cNvPr id="14" name="three-books_73757"/>
          <p:cNvSpPr/>
          <p:nvPr/>
        </p:nvSpPr>
        <p:spPr bwMode="auto">
          <a:xfrm>
            <a:off x="5628000" y="2068866"/>
            <a:ext cx="936000" cy="828000"/>
          </a:xfrm>
          <a:custGeom>
            <a:avLst/>
            <a:gdLst>
              <a:gd name="T0" fmla="*/ 2471 w 2903"/>
              <a:gd name="T1" fmla="*/ 1598 h 2261"/>
              <a:gd name="T2" fmla="*/ 2471 w 2903"/>
              <a:gd name="T3" fmla="*/ 2127 h 2261"/>
              <a:gd name="T4" fmla="*/ 2505 w 2903"/>
              <a:gd name="T5" fmla="*/ 2127 h 2261"/>
              <a:gd name="T6" fmla="*/ 2572 w 2903"/>
              <a:gd name="T7" fmla="*/ 2194 h 2261"/>
              <a:gd name="T8" fmla="*/ 2505 w 2903"/>
              <a:gd name="T9" fmla="*/ 2261 h 2261"/>
              <a:gd name="T10" fmla="*/ 2405 w 2903"/>
              <a:gd name="T11" fmla="*/ 2261 h 2261"/>
              <a:gd name="T12" fmla="*/ 2124 w 2903"/>
              <a:gd name="T13" fmla="*/ 2261 h 2261"/>
              <a:gd name="T14" fmla="*/ 398 w 2903"/>
              <a:gd name="T15" fmla="*/ 2261 h 2261"/>
              <a:gd name="T16" fmla="*/ 0 w 2903"/>
              <a:gd name="T17" fmla="*/ 1863 h 2261"/>
              <a:gd name="T18" fmla="*/ 398 w 2903"/>
              <a:gd name="T19" fmla="*/ 1465 h 2261"/>
              <a:gd name="T20" fmla="*/ 2124 w 2903"/>
              <a:gd name="T21" fmla="*/ 1465 h 2261"/>
              <a:gd name="T22" fmla="*/ 2405 w 2903"/>
              <a:gd name="T23" fmla="*/ 1465 h 2261"/>
              <a:gd name="T24" fmla="*/ 2505 w 2903"/>
              <a:gd name="T25" fmla="*/ 1465 h 2261"/>
              <a:gd name="T26" fmla="*/ 2572 w 2903"/>
              <a:gd name="T27" fmla="*/ 1532 h 2261"/>
              <a:gd name="T28" fmla="*/ 2505 w 2903"/>
              <a:gd name="T29" fmla="*/ 1598 h 2261"/>
              <a:gd name="T30" fmla="*/ 2471 w 2903"/>
              <a:gd name="T31" fmla="*/ 1598 h 2261"/>
              <a:gd name="T32" fmla="*/ 2836 w 2903"/>
              <a:gd name="T33" fmla="*/ 1195 h 2261"/>
              <a:gd name="T34" fmla="*/ 2786 w 2903"/>
              <a:gd name="T35" fmla="*/ 1195 h 2261"/>
              <a:gd name="T36" fmla="*/ 2786 w 2903"/>
              <a:gd name="T37" fmla="*/ 786 h 2261"/>
              <a:gd name="T38" fmla="*/ 2836 w 2903"/>
              <a:gd name="T39" fmla="*/ 786 h 2261"/>
              <a:gd name="T40" fmla="*/ 2903 w 2903"/>
              <a:gd name="T41" fmla="*/ 720 h 2261"/>
              <a:gd name="T42" fmla="*/ 2836 w 2903"/>
              <a:gd name="T43" fmla="*/ 653 h 2261"/>
              <a:gd name="T44" fmla="*/ 2720 w 2903"/>
              <a:gd name="T45" fmla="*/ 653 h 2261"/>
              <a:gd name="T46" fmla="*/ 2455 w 2903"/>
              <a:gd name="T47" fmla="*/ 653 h 2261"/>
              <a:gd name="T48" fmla="*/ 1005 w 2903"/>
              <a:gd name="T49" fmla="*/ 653 h 2261"/>
              <a:gd name="T50" fmla="*/ 668 w 2903"/>
              <a:gd name="T51" fmla="*/ 991 h 2261"/>
              <a:gd name="T52" fmla="*/ 1005 w 2903"/>
              <a:gd name="T53" fmla="*/ 1328 h 2261"/>
              <a:gd name="T54" fmla="*/ 2455 w 2903"/>
              <a:gd name="T55" fmla="*/ 1328 h 2261"/>
              <a:gd name="T56" fmla="*/ 2720 w 2903"/>
              <a:gd name="T57" fmla="*/ 1328 h 2261"/>
              <a:gd name="T58" fmla="*/ 2836 w 2903"/>
              <a:gd name="T59" fmla="*/ 1328 h 2261"/>
              <a:gd name="T60" fmla="*/ 2903 w 2903"/>
              <a:gd name="T61" fmla="*/ 1262 h 2261"/>
              <a:gd name="T62" fmla="*/ 2836 w 2903"/>
              <a:gd name="T63" fmla="*/ 1195 h 2261"/>
              <a:gd name="T64" fmla="*/ 226 w 2903"/>
              <a:gd name="T65" fmla="*/ 405 h 2261"/>
              <a:gd name="T66" fmla="*/ 159 w 2903"/>
              <a:gd name="T67" fmla="*/ 472 h 2261"/>
              <a:gd name="T68" fmla="*/ 226 w 2903"/>
              <a:gd name="T69" fmla="*/ 539 h 2261"/>
              <a:gd name="T70" fmla="*/ 323 w 2903"/>
              <a:gd name="T71" fmla="*/ 539 h 2261"/>
              <a:gd name="T72" fmla="*/ 671 w 2903"/>
              <a:gd name="T73" fmla="*/ 539 h 2261"/>
              <a:gd name="T74" fmla="*/ 2248 w 2903"/>
              <a:gd name="T75" fmla="*/ 539 h 2261"/>
              <a:gd name="T76" fmla="*/ 2517 w 2903"/>
              <a:gd name="T77" fmla="*/ 269 h 2261"/>
              <a:gd name="T78" fmla="*/ 2248 w 2903"/>
              <a:gd name="T79" fmla="*/ 0 h 2261"/>
              <a:gd name="T80" fmla="*/ 671 w 2903"/>
              <a:gd name="T81" fmla="*/ 0 h 2261"/>
              <a:gd name="T82" fmla="*/ 323 w 2903"/>
              <a:gd name="T83" fmla="*/ 0 h 2261"/>
              <a:gd name="T84" fmla="*/ 226 w 2903"/>
              <a:gd name="T85" fmla="*/ 0 h 2261"/>
              <a:gd name="T86" fmla="*/ 159 w 2903"/>
              <a:gd name="T87" fmla="*/ 66 h 2261"/>
              <a:gd name="T88" fmla="*/ 226 w 2903"/>
              <a:gd name="T89" fmla="*/ 133 h 2261"/>
              <a:gd name="T90" fmla="*/ 257 w 2903"/>
              <a:gd name="T91" fmla="*/ 133 h 2261"/>
              <a:gd name="T92" fmla="*/ 257 w 2903"/>
              <a:gd name="T93" fmla="*/ 405 h 2261"/>
              <a:gd name="T94" fmla="*/ 226 w 2903"/>
              <a:gd name="T95" fmla="*/ 405 h 2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3" h="2261">
                <a:moveTo>
                  <a:pt x="2471" y="1598"/>
                </a:moveTo>
                <a:lnTo>
                  <a:pt x="2471" y="2127"/>
                </a:lnTo>
                <a:lnTo>
                  <a:pt x="2505" y="2127"/>
                </a:lnTo>
                <a:cubicBezTo>
                  <a:pt x="2542" y="2127"/>
                  <a:pt x="2572" y="2157"/>
                  <a:pt x="2572" y="2194"/>
                </a:cubicBezTo>
                <a:cubicBezTo>
                  <a:pt x="2572" y="2231"/>
                  <a:pt x="2542" y="2261"/>
                  <a:pt x="2505" y="2261"/>
                </a:cubicBezTo>
                <a:lnTo>
                  <a:pt x="2405" y="2261"/>
                </a:lnTo>
                <a:lnTo>
                  <a:pt x="2124" y="2261"/>
                </a:lnTo>
                <a:lnTo>
                  <a:pt x="398" y="2261"/>
                </a:lnTo>
                <a:cubicBezTo>
                  <a:pt x="178" y="2261"/>
                  <a:pt x="0" y="2082"/>
                  <a:pt x="0" y="1863"/>
                </a:cubicBezTo>
                <a:cubicBezTo>
                  <a:pt x="0" y="1643"/>
                  <a:pt x="178" y="1465"/>
                  <a:pt x="398" y="1465"/>
                </a:cubicBezTo>
                <a:lnTo>
                  <a:pt x="2124" y="1465"/>
                </a:lnTo>
                <a:lnTo>
                  <a:pt x="2405" y="1465"/>
                </a:lnTo>
                <a:lnTo>
                  <a:pt x="2505" y="1465"/>
                </a:lnTo>
                <a:cubicBezTo>
                  <a:pt x="2542" y="1465"/>
                  <a:pt x="2572" y="1495"/>
                  <a:pt x="2572" y="1532"/>
                </a:cubicBezTo>
                <a:cubicBezTo>
                  <a:pt x="2572" y="1568"/>
                  <a:pt x="2542" y="1598"/>
                  <a:pt x="2505" y="1598"/>
                </a:cubicBezTo>
                <a:lnTo>
                  <a:pt x="2471" y="1598"/>
                </a:lnTo>
                <a:close/>
                <a:moveTo>
                  <a:pt x="2836" y="1195"/>
                </a:moveTo>
                <a:lnTo>
                  <a:pt x="2786" y="1195"/>
                </a:lnTo>
                <a:lnTo>
                  <a:pt x="2786" y="786"/>
                </a:lnTo>
                <a:lnTo>
                  <a:pt x="2836" y="786"/>
                </a:lnTo>
                <a:cubicBezTo>
                  <a:pt x="2873" y="786"/>
                  <a:pt x="2903" y="757"/>
                  <a:pt x="2903" y="720"/>
                </a:cubicBezTo>
                <a:cubicBezTo>
                  <a:pt x="2903" y="683"/>
                  <a:pt x="2873" y="653"/>
                  <a:pt x="2836" y="653"/>
                </a:cubicBezTo>
                <a:lnTo>
                  <a:pt x="2720" y="653"/>
                </a:lnTo>
                <a:lnTo>
                  <a:pt x="2455" y="653"/>
                </a:lnTo>
                <a:lnTo>
                  <a:pt x="1005" y="653"/>
                </a:lnTo>
                <a:cubicBezTo>
                  <a:pt x="819" y="653"/>
                  <a:pt x="668" y="805"/>
                  <a:pt x="668" y="991"/>
                </a:cubicBezTo>
                <a:cubicBezTo>
                  <a:pt x="668" y="1177"/>
                  <a:pt x="819" y="1328"/>
                  <a:pt x="1005" y="1328"/>
                </a:cubicBezTo>
                <a:lnTo>
                  <a:pt x="2455" y="1328"/>
                </a:lnTo>
                <a:lnTo>
                  <a:pt x="2720" y="1328"/>
                </a:lnTo>
                <a:lnTo>
                  <a:pt x="2836" y="1328"/>
                </a:lnTo>
                <a:cubicBezTo>
                  <a:pt x="2873" y="1328"/>
                  <a:pt x="2903" y="1299"/>
                  <a:pt x="2903" y="1262"/>
                </a:cubicBezTo>
                <a:cubicBezTo>
                  <a:pt x="2903" y="1225"/>
                  <a:pt x="2873" y="1195"/>
                  <a:pt x="2836" y="1195"/>
                </a:cubicBezTo>
                <a:close/>
                <a:moveTo>
                  <a:pt x="226" y="405"/>
                </a:moveTo>
                <a:cubicBezTo>
                  <a:pt x="189" y="405"/>
                  <a:pt x="159" y="435"/>
                  <a:pt x="159" y="472"/>
                </a:cubicBezTo>
                <a:cubicBezTo>
                  <a:pt x="159" y="509"/>
                  <a:pt x="189" y="539"/>
                  <a:pt x="226" y="539"/>
                </a:cubicBezTo>
                <a:lnTo>
                  <a:pt x="323" y="539"/>
                </a:lnTo>
                <a:lnTo>
                  <a:pt x="671" y="539"/>
                </a:lnTo>
                <a:lnTo>
                  <a:pt x="2248" y="539"/>
                </a:lnTo>
                <a:cubicBezTo>
                  <a:pt x="2396" y="539"/>
                  <a:pt x="2517" y="418"/>
                  <a:pt x="2517" y="269"/>
                </a:cubicBezTo>
                <a:cubicBezTo>
                  <a:pt x="2517" y="121"/>
                  <a:pt x="2396" y="0"/>
                  <a:pt x="2248" y="0"/>
                </a:cubicBezTo>
                <a:lnTo>
                  <a:pt x="671" y="0"/>
                </a:lnTo>
                <a:lnTo>
                  <a:pt x="323" y="0"/>
                </a:lnTo>
                <a:lnTo>
                  <a:pt x="226" y="0"/>
                </a:lnTo>
                <a:cubicBezTo>
                  <a:pt x="189" y="0"/>
                  <a:pt x="159" y="30"/>
                  <a:pt x="159" y="66"/>
                </a:cubicBezTo>
                <a:cubicBezTo>
                  <a:pt x="159" y="103"/>
                  <a:pt x="189" y="133"/>
                  <a:pt x="226" y="133"/>
                </a:cubicBezTo>
                <a:lnTo>
                  <a:pt x="257" y="133"/>
                </a:lnTo>
                <a:lnTo>
                  <a:pt x="257" y="405"/>
                </a:lnTo>
                <a:lnTo>
                  <a:pt x="226" y="405"/>
                </a:lnTo>
                <a:close/>
              </a:path>
            </a:pathLst>
          </a:custGeom>
          <a:solidFill>
            <a:schemeClr val="bg1"/>
          </a:solidFill>
          <a:ln>
            <a:noFill/>
          </a:ln>
        </p:spPr>
        <p:txBody>
          <a:bodyPr/>
          <a:lstStyle/>
          <a:p>
            <a:endParaRPr lang="zh-CN" altLang="en-US">
              <a:cs typeface="+mn-ea"/>
              <a:sym typeface="+mn-lt"/>
            </a:endParaRPr>
          </a:p>
        </p:txBody>
      </p:sp>
      <p:sp>
        <p:nvSpPr>
          <p:cNvPr id="11" name="矩形 10"/>
          <p:cNvSpPr/>
          <p:nvPr/>
        </p:nvSpPr>
        <p:spPr>
          <a:xfrm>
            <a:off x="4754880" y="3124835"/>
            <a:ext cx="2681605" cy="608965"/>
          </a:xfrm>
          <a:prstGeom prst="rect">
            <a:avLst/>
          </a:prstGeom>
          <a:solidFill>
            <a:srgbClr val="515223"/>
          </a:solidFill>
          <a:ln>
            <a:solidFill>
              <a:srgbClr val="5152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4926330" y="3124835"/>
            <a:ext cx="2371090" cy="706755"/>
          </a:xfrm>
          <a:prstGeom prst="rect">
            <a:avLst/>
          </a:prstGeom>
          <a:noFill/>
        </p:spPr>
        <p:txBody>
          <a:bodyPr wrap="square" rtlCol="0">
            <a:spAutoFit/>
          </a:bodyPr>
          <a:p>
            <a:pPr algn="ctr"/>
            <a:r>
              <a:rPr lang="en-US" altLang="zh-CN" sz="4000">
                <a:solidFill>
                  <a:schemeClr val="bg1"/>
                </a:solidFill>
              </a:rPr>
              <a:t>Part 04</a:t>
            </a:r>
            <a:endParaRPr lang="en-US" altLang="zh-CN" sz="400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dirty="0">
                <a:sym typeface="+mn-lt"/>
              </a:rPr>
              <a:t>研究过程</a:t>
            </a:r>
            <a:endParaRPr lang="zh-CN" altLang="en-US" dirty="0">
              <a:sym typeface="+mn-lt"/>
            </a:endParaRPr>
          </a:p>
        </p:txBody>
      </p:sp>
      <p:sp>
        <p:nvSpPr>
          <p:cNvPr id="5" name="灯片编号占位符 4"/>
          <p:cNvSpPr>
            <a:spLocks noGrp="1"/>
          </p:cNvSpPr>
          <p:nvPr>
            <p:ph type="sldNum" sz="quarter" idx="12"/>
          </p:nvPr>
        </p:nvSpPr>
        <p:spPr/>
        <p:txBody>
          <a:bodyPr/>
          <a:lstStyle/>
          <a:p>
            <a:fld id="{2515AB8F-1C56-49E9-90C8-78D22B0C1B97}" type="slidenum">
              <a:rPr lang="zh-CN" altLang="en-US" smtClean="0">
                <a:sym typeface="+mn-lt"/>
              </a:rPr>
            </a:fld>
            <a:endParaRPr lang="zh-CN" altLang="en-US">
              <a:sym typeface="+mn-lt"/>
            </a:endParaRPr>
          </a:p>
        </p:txBody>
      </p:sp>
      <p:grpSp>
        <p:nvGrpSpPr>
          <p:cNvPr id="32" name="组合 31"/>
          <p:cNvGrpSpPr/>
          <p:nvPr/>
        </p:nvGrpSpPr>
        <p:grpSpPr>
          <a:xfrm>
            <a:off x="762189" y="2741584"/>
            <a:ext cx="2425700" cy="1583690"/>
            <a:chOff x="460747" y="1359811"/>
            <a:chExt cx="3720359" cy="1583690"/>
          </a:xfrm>
        </p:grpSpPr>
        <p:sp>
          <p:nvSpPr>
            <p:cNvPr id="33" name="íś1ïḍé"/>
            <p:cNvSpPr txBox="1"/>
            <p:nvPr/>
          </p:nvSpPr>
          <p:spPr bwMode="auto">
            <a:xfrm>
              <a:off x="660400" y="1359811"/>
              <a:ext cx="330158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fontScale="67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50000"/>
                </a:lnSpc>
                <a:spcBef>
                  <a:spcPct val="0"/>
                </a:spcBef>
                <a:buClrTx/>
                <a:buSzTx/>
                <a:buFontTx/>
                <a:buNone/>
                <a:defRPr/>
              </a:pPr>
              <a:r>
                <a:rPr kumimoji="0" lang="zh-CN" altLang="en-US" sz="2400" b="1" i="0" u="none" strike="noStrike" kern="1200" cap="none" spc="0" normalizeH="0" baseline="0" noProof="0" dirty="0">
                  <a:ln>
                    <a:noFill/>
                  </a:ln>
                  <a:solidFill>
                    <a:srgbClr val="000000"/>
                  </a:solidFill>
                  <a:effectLst/>
                  <a:uLnTx/>
                  <a:uFillTx/>
                  <a:cs typeface="+mn-ea"/>
                  <a:sym typeface="+mn-lt"/>
                </a:rPr>
                <a:t>需求分析</a:t>
              </a:r>
              <a:endParaRPr kumimoji="0" lang="zh-CN" altLang="en-US" sz="2400" b="1" i="0" u="none" strike="noStrike" kern="1200" cap="none" spc="0" normalizeH="0" baseline="0" noProof="0" dirty="0">
                <a:ln>
                  <a:noFill/>
                </a:ln>
                <a:solidFill>
                  <a:srgbClr val="000000"/>
                </a:solidFill>
                <a:effectLst/>
                <a:uLnTx/>
                <a:uFillTx/>
                <a:cs typeface="+mn-ea"/>
                <a:sym typeface="+mn-lt"/>
              </a:endParaRPr>
            </a:p>
          </p:txBody>
        </p:sp>
        <p:sp>
          <p:nvSpPr>
            <p:cNvPr id="34" name="íŝļiḓè"/>
            <p:cNvSpPr/>
            <p:nvPr/>
          </p:nvSpPr>
          <p:spPr bwMode="auto">
            <a:xfrm>
              <a:off x="460747" y="1785896"/>
              <a:ext cx="3720359" cy="1157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ctr">
                <a:lnSpc>
                  <a:spcPct val="130000"/>
                </a:lnSpc>
                <a:spcBef>
                  <a:spcPct val="0"/>
                </a:spcBef>
                <a:spcAft>
                  <a:spcPct val="0"/>
                </a:spcAft>
                <a:defRPr/>
              </a:pPr>
              <a:r>
                <a:rPr sz="1400" dirty="0">
                  <a:cs typeface="+mn-ea"/>
                  <a:sym typeface="+mn-lt"/>
                </a:rPr>
                <a:t>明确网络代理系统的基本功能和使用场景，明确开发过程中需要用到的技术</a:t>
              </a:r>
              <a:r>
                <a:rPr lang="zh-CN" sz="1400" dirty="0">
                  <a:cs typeface="+mn-ea"/>
                  <a:sym typeface="+mn-lt"/>
                </a:rPr>
                <a:t>体系</a:t>
              </a:r>
              <a:endParaRPr lang="zh-CN" sz="1400" dirty="0">
                <a:cs typeface="+mn-ea"/>
                <a:sym typeface="+mn-lt"/>
              </a:endParaRPr>
            </a:p>
          </p:txBody>
        </p:sp>
      </p:grpSp>
      <p:grpSp>
        <p:nvGrpSpPr>
          <p:cNvPr id="3" name="组合 2"/>
          <p:cNvGrpSpPr/>
          <p:nvPr/>
        </p:nvGrpSpPr>
        <p:grpSpPr>
          <a:xfrm>
            <a:off x="3280410" y="3518535"/>
            <a:ext cx="2873376" cy="1651635"/>
            <a:chOff x="3366240" y="4666256"/>
            <a:chExt cx="2561234" cy="1584960"/>
          </a:xfrm>
        </p:grpSpPr>
        <p:sp>
          <p:nvSpPr>
            <p:cNvPr id="36" name="íś1ïḍé"/>
            <p:cNvSpPr txBox="1"/>
            <p:nvPr/>
          </p:nvSpPr>
          <p:spPr bwMode="auto">
            <a:xfrm>
              <a:off x="3506786" y="4666256"/>
              <a:ext cx="2152654"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fontScale="67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50000"/>
                </a:lnSpc>
                <a:spcBef>
                  <a:spcPct val="0"/>
                </a:spcBef>
                <a:buClrTx/>
                <a:buSzTx/>
                <a:buFontTx/>
                <a:buNone/>
                <a:defRPr/>
              </a:pPr>
              <a:r>
                <a:rPr kumimoji="0" lang="zh-CN" altLang="en-US" sz="2400" b="1" i="0" u="none" strike="noStrike" kern="1200" cap="none" spc="0" normalizeH="0" baseline="0" noProof="0" dirty="0">
                  <a:ln>
                    <a:noFill/>
                  </a:ln>
                  <a:solidFill>
                    <a:srgbClr val="000000"/>
                  </a:solidFill>
                  <a:effectLst/>
                  <a:uLnTx/>
                  <a:uFillTx/>
                  <a:cs typeface="+mn-ea"/>
                  <a:sym typeface="+mn-lt"/>
                </a:rPr>
                <a:t>系统设计</a:t>
              </a:r>
              <a:endParaRPr kumimoji="0" lang="zh-CN" altLang="en-US" sz="2400" b="1" i="0" u="none" strike="noStrike" kern="1200" cap="none" spc="0" normalizeH="0" baseline="0" noProof="0" dirty="0">
                <a:ln>
                  <a:noFill/>
                </a:ln>
                <a:solidFill>
                  <a:srgbClr val="000000"/>
                </a:solidFill>
                <a:effectLst/>
                <a:uLnTx/>
                <a:uFillTx/>
                <a:cs typeface="+mn-ea"/>
                <a:sym typeface="+mn-lt"/>
              </a:endParaRPr>
            </a:p>
          </p:txBody>
        </p:sp>
        <p:sp>
          <p:nvSpPr>
            <p:cNvPr id="37" name="íŝļiḓè"/>
            <p:cNvSpPr/>
            <p:nvPr/>
          </p:nvSpPr>
          <p:spPr bwMode="auto">
            <a:xfrm>
              <a:off x="3366240" y="5108046"/>
              <a:ext cx="2561234" cy="114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ctr">
                <a:lnSpc>
                  <a:spcPct val="130000"/>
                </a:lnSpc>
                <a:spcBef>
                  <a:spcPct val="0"/>
                </a:spcBef>
                <a:spcAft>
                  <a:spcPct val="0"/>
                </a:spcAft>
                <a:defRPr/>
              </a:pPr>
              <a:r>
                <a:rPr sz="1400" dirty="0">
                  <a:cs typeface="+mn-ea"/>
                  <a:sym typeface="+mn-lt"/>
                </a:rPr>
                <a:t>根据需求分析进行设计。主要针对不同的技术场景合理规划。尤其是性能部分，使用相应的优化手段进行设计</a:t>
              </a:r>
              <a:endParaRPr kumimoji="0" lang="en-US" altLang="zh-CN" sz="1400" b="0" i="0" u="none" strike="noStrike" kern="1200" cap="none" spc="0" normalizeH="0" baseline="0" noProof="0" dirty="0">
                <a:ln>
                  <a:noFill/>
                </a:ln>
                <a:solidFill>
                  <a:srgbClr val="000000"/>
                </a:solidFill>
                <a:effectLst/>
                <a:uLnTx/>
                <a:uFillTx/>
                <a:cs typeface="+mn-ea"/>
                <a:sym typeface="+mn-lt"/>
              </a:endParaRPr>
            </a:p>
          </p:txBody>
        </p:sp>
      </p:grpSp>
      <p:grpSp>
        <p:nvGrpSpPr>
          <p:cNvPr id="38" name="组合 37"/>
          <p:cNvGrpSpPr/>
          <p:nvPr/>
        </p:nvGrpSpPr>
        <p:grpSpPr>
          <a:xfrm>
            <a:off x="6174269" y="2756189"/>
            <a:ext cx="2506980" cy="1569720"/>
            <a:chOff x="546452" y="1359811"/>
            <a:chExt cx="3845020" cy="1569720"/>
          </a:xfrm>
        </p:grpSpPr>
        <p:sp>
          <p:nvSpPr>
            <p:cNvPr id="39" name="íś1ïḍé"/>
            <p:cNvSpPr txBox="1"/>
            <p:nvPr/>
          </p:nvSpPr>
          <p:spPr bwMode="auto">
            <a:xfrm>
              <a:off x="660400" y="1359811"/>
              <a:ext cx="330158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fontScale="67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50000"/>
                </a:lnSpc>
                <a:spcBef>
                  <a:spcPct val="0"/>
                </a:spcBef>
                <a:buClrTx/>
                <a:buSzTx/>
                <a:buFontTx/>
                <a:buNone/>
                <a:defRPr/>
              </a:pPr>
              <a:r>
                <a:rPr kumimoji="0" lang="zh-CN" altLang="en-US" sz="2400" b="1" i="0" u="none" strike="noStrike" kern="1200" cap="none" spc="0" normalizeH="0" baseline="0" noProof="0" dirty="0">
                  <a:ln>
                    <a:noFill/>
                  </a:ln>
                  <a:solidFill>
                    <a:srgbClr val="000000"/>
                  </a:solidFill>
                  <a:effectLst/>
                  <a:uLnTx/>
                  <a:uFillTx/>
                  <a:cs typeface="+mn-ea"/>
                  <a:sym typeface="+mn-lt"/>
                </a:rPr>
                <a:t>系统实现</a:t>
              </a:r>
              <a:endParaRPr kumimoji="0" lang="zh-CN" altLang="en-US" sz="2400" b="1" i="0" u="none" strike="noStrike" kern="1200" cap="none" spc="0" normalizeH="0" baseline="0" noProof="0" dirty="0">
                <a:ln>
                  <a:noFill/>
                </a:ln>
                <a:solidFill>
                  <a:srgbClr val="000000"/>
                </a:solidFill>
                <a:effectLst/>
                <a:uLnTx/>
                <a:uFillTx/>
                <a:cs typeface="+mn-ea"/>
                <a:sym typeface="+mn-lt"/>
              </a:endParaRPr>
            </a:p>
          </p:txBody>
        </p:sp>
        <p:sp>
          <p:nvSpPr>
            <p:cNvPr id="40" name="íŝļiḓè"/>
            <p:cNvSpPr/>
            <p:nvPr/>
          </p:nvSpPr>
          <p:spPr bwMode="auto">
            <a:xfrm>
              <a:off x="546452" y="1786531"/>
              <a:ext cx="384502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ctr">
                <a:lnSpc>
                  <a:spcPct val="130000"/>
                </a:lnSpc>
                <a:spcBef>
                  <a:spcPct val="0"/>
                </a:spcBef>
                <a:spcAft>
                  <a:spcPct val="0"/>
                </a:spcAft>
                <a:defRPr/>
              </a:pPr>
              <a:r>
                <a:rPr sz="1400" dirty="0">
                  <a:cs typeface="+mn-ea"/>
                  <a:sym typeface="+mn-lt"/>
                </a:rPr>
                <a:t>根据设计的架构图、功能需求图、性能优化图等设计，进一步具体实现该系统</a:t>
              </a:r>
              <a:endParaRPr lang="en-US" altLang="zh-CN" sz="1400" dirty="0">
                <a:solidFill>
                  <a:srgbClr val="000000"/>
                </a:solidFill>
                <a:cs typeface="+mn-ea"/>
                <a:sym typeface="+mn-lt"/>
              </a:endParaRPr>
            </a:p>
          </p:txBody>
        </p:sp>
      </p:grpSp>
      <p:sp>
        <p:nvSpPr>
          <p:cNvPr id="42" name="íś1ïḍé"/>
          <p:cNvSpPr txBox="1"/>
          <p:nvPr/>
        </p:nvSpPr>
        <p:spPr bwMode="auto">
          <a:xfrm>
            <a:off x="8926555" y="3448962"/>
            <a:ext cx="2152654"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fontScale="67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50000"/>
              </a:lnSpc>
              <a:spcBef>
                <a:spcPct val="0"/>
              </a:spcBef>
              <a:buClrTx/>
              <a:buSzTx/>
              <a:buFontTx/>
              <a:buNone/>
              <a:defRPr/>
            </a:pPr>
            <a:r>
              <a:rPr kumimoji="0" lang="zh-CN" altLang="en-US" sz="2400" b="1" i="0" u="none" strike="noStrike" kern="1200" cap="none" spc="0" normalizeH="0" baseline="0" noProof="0" dirty="0">
                <a:ln>
                  <a:noFill/>
                </a:ln>
                <a:solidFill>
                  <a:srgbClr val="000000"/>
                </a:solidFill>
                <a:effectLst/>
                <a:uLnTx/>
                <a:uFillTx/>
                <a:cs typeface="+mn-ea"/>
                <a:sym typeface="+mn-lt"/>
              </a:rPr>
              <a:t>系统测试</a:t>
            </a:r>
            <a:endParaRPr kumimoji="0" lang="zh-CN" altLang="en-US" sz="2400" b="1" i="0" u="none" strike="noStrike" kern="1200" cap="none" spc="0" normalizeH="0" baseline="0" noProof="0" dirty="0">
              <a:ln>
                <a:noFill/>
              </a:ln>
              <a:solidFill>
                <a:srgbClr val="000000"/>
              </a:solidFill>
              <a:effectLst/>
              <a:uLnTx/>
              <a:uFillTx/>
              <a:cs typeface="+mn-ea"/>
              <a:sym typeface="+mn-lt"/>
            </a:endParaRPr>
          </a:p>
        </p:txBody>
      </p:sp>
      <p:grpSp>
        <p:nvGrpSpPr>
          <p:cNvPr id="16" name="组合 15"/>
          <p:cNvGrpSpPr/>
          <p:nvPr/>
        </p:nvGrpSpPr>
        <p:grpSpPr>
          <a:xfrm>
            <a:off x="6913520" y="1846200"/>
            <a:ext cx="822599" cy="822598"/>
            <a:chOff x="7202905" y="3063495"/>
            <a:chExt cx="822599" cy="822598"/>
          </a:xfrm>
        </p:grpSpPr>
        <p:sp>
          <p:nvSpPr>
            <p:cNvPr id="17" name="ïṡḻídé"/>
            <p:cNvSpPr/>
            <p:nvPr/>
          </p:nvSpPr>
          <p:spPr>
            <a:xfrm>
              <a:off x="7202905" y="3063495"/>
              <a:ext cx="822599" cy="822598"/>
            </a:xfrm>
            <a:prstGeom prst="ellipse">
              <a:avLst/>
            </a:prstGeom>
            <a:solidFill>
              <a:srgbClr val="EAB908"/>
            </a:solidFill>
            <a:ln w="57150">
              <a:solidFill>
                <a:schemeClr val="bg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lnSpc>
                  <a:spcPct val="130000"/>
                </a:lnSpc>
              </a:pPr>
              <a:endParaRPr dirty="0">
                <a:cs typeface="+mn-ea"/>
                <a:sym typeface="+mn-lt"/>
              </a:endParaRPr>
            </a:p>
          </p:txBody>
        </p:sp>
        <p:sp>
          <p:nvSpPr>
            <p:cNvPr id="45" name="íṣ1îḋê"/>
            <p:cNvSpPr/>
            <p:nvPr/>
          </p:nvSpPr>
          <p:spPr>
            <a:xfrm>
              <a:off x="7396502" y="3260587"/>
              <a:ext cx="435404" cy="428414"/>
            </a:xfrm>
            <a:custGeom>
              <a:avLst/>
              <a:gdLst>
                <a:gd name="connsiteX0" fmla="*/ 396980 w 599394"/>
                <a:gd name="connsiteY0" fmla="*/ 411566 h 589770"/>
                <a:gd name="connsiteX1" fmla="*/ 485009 w 599394"/>
                <a:gd name="connsiteY1" fmla="*/ 411566 h 589770"/>
                <a:gd name="connsiteX2" fmla="*/ 485009 w 599394"/>
                <a:gd name="connsiteY2" fmla="*/ 499521 h 589770"/>
                <a:gd name="connsiteX3" fmla="*/ 396980 w 599394"/>
                <a:gd name="connsiteY3" fmla="*/ 499521 h 589770"/>
                <a:gd name="connsiteX4" fmla="*/ 255424 w 599394"/>
                <a:gd name="connsiteY4" fmla="*/ 411566 h 589770"/>
                <a:gd name="connsiteX5" fmla="*/ 343453 w 599394"/>
                <a:gd name="connsiteY5" fmla="*/ 411566 h 589770"/>
                <a:gd name="connsiteX6" fmla="*/ 343453 w 599394"/>
                <a:gd name="connsiteY6" fmla="*/ 499521 h 589770"/>
                <a:gd name="connsiteX7" fmla="*/ 255424 w 599394"/>
                <a:gd name="connsiteY7" fmla="*/ 499521 h 589770"/>
                <a:gd name="connsiteX8" fmla="*/ 114311 w 599394"/>
                <a:gd name="connsiteY8" fmla="*/ 411566 h 589770"/>
                <a:gd name="connsiteX9" fmla="*/ 202414 w 599394"/>
                <a:gd name="connsiteY9" fmla="*/ 411566 h 589770"/>
                <a:gd name="connsiteX10" fmla="*/ 202414 w 599394"/>
                <a:gd name="connsiteY10" fmla="*/ 499521 h 589770"/>
                <a:gd name="connsiteX11" fmla="*/ 114311 w 599394"/>
                <a:gd name="connsiteY11" fmla="*/ 499521 h 589770"/>
                <a:gd name="connsiteX12" fmla="*/ 396980 w 599394"/>
                <a:gd name="connsiteY12" fmla="*/ 289110 h 589770"/>
                <a:gd name="connsiteX13" fmla="*/ 485009 w 599394"/>
                <a:gd name="connsiteY13" fmla="*/ 289110 h 589770"/>
                <a:gd name="connsiteX14" fmla="*/ 485009 w 599394"/>
                <a:gd name="connsiteY14" fmla="*/ 377065 h 589770"/>
                <a:gd name="connsiteX15" fmla="*/ 396980 w 599394"/>
                <a:gd name="connsiteY15" fmla="*/ 377065 h 589770"/>
                <a:gd name="connsiteX16" fmla="*/ 255424 w 599394"/>
                <a:gd name="connsiteY16" fmla="*/ 289110 h 589770"/>
                <a:gd name="connsiteX17" fmla="*/ 343453 w 599394"/>
                <a:gd name="connsiteY17" fmla="*/ 289110 h 589770"/>
                <a:gd name="connsiteX18" fmla="*/ 343453 w 599394"/>
                <a:gd name="connsiteY18" fmla="*/ 377065 h 589770"/>
                <a:gd name="connsiteX19" fmla="*/ 255424 w 599394"/>
                <a:gd name="connsiteY19" fmla="*/ 377065 h 589770"/>
                <a:gd name="connsiteX20" fmla="*/ 114311 w 599394"/>
                <a:gd name="connsiteY20" fmla="*/ 289110 h 589770"/>
                <a:gd name="connsiteX21" fmla="*/ 202414 w 599394"/>
                <a:gd name="connsiteY21" fmla="*/ 289110 h 589770"/>
                <a:gd name="connsiteX22" fmla="*/ 202414 w 599394"/>
                <a:gd name="connsiteY22" fmla="*/ 377065 h 589770"/>
                <a:gd name="connsiteX23" fmla="*/ 114311 w 599394"/>
                <a:gd name="connsiteY23" fmla="*/ 377065 h 589770"/>
                <a:gd name="connsiteX24" fmla="*/ 73311 w 599394"/>
                <a:gd name="connsiteY24" fmla="*/ 262427 h 589770"/>
                <a:gd name="connsiteX25" fmla="*/ 64089 w 599394"/>
                <a:gd name="connsiteY25" fmla="*/ 271635 h 589770"/>
                <a:gd name="connsiteX26" fmla="*/ 64089 w 599394"/>
                <a:gd name="connsiteY26" fmla="*/ 517027 h 589770"/>
                <a:gd name="connsiteX27" fmla="*/ 73311 w 599394"/>
                <a:gd name="connsiteY27" fmla="*/ 526235 h 589770"/>
                <a:gd name="connsiteX28" fmla="*/ 526083 w 599394"/>
                <a:gd name="connsiteY28" fmla="*/ 526235 h 589770"/>
                <a:gd name="connsiteX29" fmla="*/ 535305 w 599394"/>
                <a:gd name="connsiteY29" fmla="*/ 517027 h 589770"/>
                <a:gd name="connsiteX30" fmla="*/ 535305 w 599394"/>
                <a:gd name="connsiteY30" fmla="*/ 271635 h 589770"/>
                <a:gd name="connsiteX31" fmla="*/ 526083 w 599394"/>
                <a:gd name="connsiteY31" fmla="*/ 262427 h 589770"/>
                <a:gd name="connsiteX32" fmla="*/ 437558 w 599394"/>
                <a:gd name="connsiteY32" fmla="*/ 35911 h 589770"/>
                <a:gd name="connsiteX33" fmla="*/ 428336 w 599394"/>
                <a:gd name="connsiteY33" fmla="*/ 45119 h 589770"/>
                <a:gd name="connsiteX34" fmla="*/ 428336 w 599394"/>
                <a:gd name="connsiteY34" fmla="*/ 169887 h 589770"/>
                <a:gd name="connsiteX35" fmla="*/ 437558 w 599394"/>
                <a:gd name="connsiteY35" fmla="*/ 179095 h 589770"/>
                <a:gd name="connsiteX36" fmla="*/ 473982 w 599394"/>
                <a:gd name="connsiteY36" fmla="*/ 179095 h 589770"/>
                <a:gd name="connsiteX37" fmla="*/ 483204 w 599394"/>
                <a:gd name="connsiteY37" fmla="*/ 169887 h 589770"/>
                <a:gd name="connsiteX38" fmla="*/ 483204 w 599394"/>
                <a:gd name="connsiteY38" fmla="*/ 45119 h 589770"/>
                <a:gd name="connsiteX39" fmla="*/ 473982 w 599394"/>
                <a:gd name="connsiteY39" fmla="*/ 35911 h 589770"/>
                <a:gd name="connsiteX40" fmla="*/ 125412 w 599394"/>
                <a:gd name="connsiteY40" fmla="*/ 35911 h 589770"/>
                <a:gd name="connsiteX41" fmla="*/ 116190 w 599394"/>
                <a:gd name="connsiteY41" fmla="*/ 45119 h 589770"/>
                <a:gd name="connsiteX42" fmla="*/ 116190 w 599394"/>
                <a:gd name="connsiteY42" fmla="*/ 169887 h 589770"/>
                <a:gd name="connsiteX43" fmla="*/ 125412 w 599394"/>
                <a:gd name="connsiteY43" fmla="*/ 179095 h 589770"/>
                <a:gd name="connsiteX44" fmla="*/ 161836 w 599394"/>
                <a:gd name="connsiteY44" fmla="*/ 179095 h 589770"/>
                <a:gd name="connsiteX45" fmla="*/ 171058 w 599394"/>
                <a:gd name="connsiteY45" fmla="*/ 169887 h 589770"/>
                <a:gd name="connsiteX46" fmla="*/ 171058 w 599394"/>
                <a:gd name="connsiteY46" fmla="*/ 45119 h 589770"/>
                <a:gd name="connsiteX47" fmla="*/ 161836 w 599394"/>
                <a:gd name="connsiteY47" fmla="*/ 35911 h 589770"/>
                <a:gd name="connsiteX48" fmla="*/ 92676 w 599394"/>
                <a:gd name="connsiteY48" fmla="*/ 0 h 589770"/>
                <a:gd name="connsiteX49" fmla="*/ 194573 w 599394"/>
                <a:gd name="connsiteY49" fmla="*/ 0 h 589770"/>
                <a:gd name="connsiteX50" fmla="*/ 207021 w 599394"/>
                <a:gd name="connsiteY50" fmla="*/ 12431 h 589770"/>
                <a:gd name="connsiteX51" fmla="*/ 207021 w 599394"/>
                <a:gd name="connsiteY51" fmla="*/ 84713 h 589770"/>
                <a:gd name="connsiteX52" fmla="*/ 392373 w 599394"/>
                <a:gd name="connsiteY52" fmla="*/ 84713 h 589770"/>
                <a:gd name="connsiteX53" fmla="*/ 392373 w 599394"/>
                <a:gd name="connsiteY53" fmla="*/ 12431 h 589770"/>
                <a:gd name="connsiteX54" fmla="*/ 404360 w 599394"/>
                <a:gd name="connsiteY54" fmla="*/ 0 h 589770"/>
                <a:gd name="connsiteX55" fmla="*/ 506718 w 599394"/>
                <a:gd name="connsiteY55" fmla="*/ 0 h 589770"/>
                <a:gd name="connsiteX56" fmla="*/ 519167 w 599394"/>
                <a:gd name="connsiteY56" fmla="*/ 12431 h 589770"/>
                <a:gd name="connsiteX57" fmla="*/ 519167 w 599394"/>
                <a:gd name="connsiteY57" fmla="*/ 84713 h 589770"/>
                <a:gd name="connsiteX58" fmla="*/ 586945 w 599394"/>
                <a:gd name="connsiteY58" fmla="*/ 84713 h 589770"/>
                <a:gd name="connsiteX59" fmla="*/ 599394 w 599394"/>
                <a:gd name="connsiteY59" fmla="*/ 97144 h 589770"/>
                <a:gd name="connsiteX60" fmla="*/ 599394 w 599394"/>
                <a:gd name="connsiteY60" fmla="*/ 577800 h 589770"/>
                <a:gd name="connsiteX61" fmla="*/ 586945 w 599394"/>
                <a:gd name="connsiteY61" fmla="*/ 589770 h 589770"/>
                <a:gd name="connsiteX62" fmla="*/ 12449 w 599394"/>
                <a:gd name="connsiteY62" fmla="*/ 589770 h 589770"/>
                <a:gd name="connsiteX63" fmla="*/ 0 w 599394"/>
                <a:gd name="connsiteY63" fmla="*/ 577800 h 589770"/>
                <a:gd name="connsiteX64" fmla="*/ 0 w 599394"/>
                <a:gd name="connsiteY64" fmla="*/ 97144 h 589770"/>
                <a:gd name="connsiteX65" fmla="*/ 12449 w 599394"/>
                <a:gd name="connsiteY65" fmla="*/ 84713 h 589770"/>
                <a:gd name="connsiteX66" fmla="*/ 80227 w 599394"/>
                <a:gd name="connsiteY66" fmla="*/ 84713 h 589770"/>
                <a:gd name="connsiteX67" fmla="*/ 80227 w 599394"/>
                <a:gd name="connsiteY67" fmla="*/ 12431 h 589770"/>
                <a:gd name="connsiteX68" fmla="*/ 92676 w 599394"/>
                <a:gd name="connsiteY68" fmla="*/ 0 h 589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599394" h="589770">
                  <a:moveTo>
                    <a:pt x="396980" y="411566"/>
                  </a:moveTo>
                  <a:lnTo>
                    <a:pt x="485009" y="411566"/>
                  </a:lnTo>
                  <a:lnTo>
                    <a:pt x="485009" y="499521"/>
                  </a:lnTo>
                  <a:lnTo>
                    <a:pt x="396980" y="499521"/>
                  </a:lnTo>
                  <a:close/>
                  <a:moveTo>
                    <a:pt x="255424" y="411566"/>
                  </a:moveTo>
                  <a:lnTo>
                    <a:pt x="343453" y="411566"/>
                  </a:lnTo>
                  <a:lnTo>
                    <a:pt x="343453" y="499521"/>
                  </a:lnTo>
                  <a:lnTo>
                    <a:pt x="255424" y="499521"/>
                  </a:lnTo>
                  <a:close/>
                  <a:moveTo>
                    <a:pt x="114311" y="411566"/>
                  </a:moveTo>
                  <a:lnTo>
                    <a:pt x="202414" y="411566"/>
                  </a:lnTo>
                  <a:lnTo>
                    <a:pt x="202414" y="499521"/>
                  </a:lnTo>
                  <a:lnTo>
                    <a:pt x="114311" y="499521"/>
                  </a:lnTo>
                  <a:close/>
                  <a:moveTo>
                    <a:pt x="396980" y="289110"/>
                  </a:moveTo>
                  <a:lnTo>
                    <a:pt x="485009" y="289110"/>
                  </a:lnTo>
                  <a:lnTo>
                    <a:pt x="485009" y="377065"/>
                  </a:lnTo>
                  <a:lnTo>
                    <a:pt x="396980" y="377065"/>
                  </a:lnTo>
                  <a:close/>
                  <a:moveTo>
                    <a:pt x="255424" y="289110"/>
                  </a:moveTo>
                  <a:lnTo>
                    <a:pt x="343453" y="289110"/>
                  </a:lnTo>
                  <a:lnTo>
                    <a:pt x="343453" y="377065"/>
                  </a:lnTo>
                  <a:lnTo>
                    <a:pt x="255424" y="377065"/>
                  </a:lnTo>
                  <a:close/>
                  <a:moveTo>
                    <a:pt x="114311" y="289110"/>
                  </a:moveTo>
                  <a:lnTo>
                    <a:pt x="202414" y="289110"/>
                  </a:lnTo>
                  <a:lnTo>
                    <a:pt x="202414" y="377065"/>
                  </a:lnTo>
                  <a:lnTo>
                    <a:pt x="114311" y="377065"/>
                  </a:lnTo>
                  <a:close/>
                  <a:moveTo>
                    <a:pt x="73311" y="262427"/>
                  </a:moveTo>
                  <a:cubicBezTo>
                    <a:pt x="68239" y="262427"/>
                    <a:pt x="64089" y="266570"/>
                    <a:pt x="64089" y="271635"/>
                  </a:cubicBezTo>
                  <a:lnTo>
                    <a:pt x="64089" y="517027"/>
                  </a:lnTo>
                  <a:cubicBezTo>
                    <a:pt x="64089" y="522091"/>
                    <a:pt x="68239" y="526235"/>
                    <a:pt x="73311" y="526235"/>
                  </a:cubicBezTo>
                  <a:lnTo>
                    <a:pt x="526083" y="526235"/>
                  </a:lnTo>
                  <a:cubicBezTo>
                    <a:pt x="531155" y="526235"/>
                    <a:pt x="535305" y="522091"/>
                    <a:pt x="535305" y="517027"/>
                  </a:cubicBezTo>
                  <a:lnTo>
                    <a:pt x="535305" y="271635"/>
                  </a:lnTo>
                  <a:cubicBezTo>
                    <a:pt x="535305" y="266570"/>
                    <a:pt x="531155" y="262427"/>
                    <a:pt x="526083" y="262427"/>
                  </a:cubicBezTo>
                  <a:close/>
                  <a:moveTo>
                    <a:pt x="437558" y="35911"/>
                  </a:moveTo>
                  <a:cubicBezTo>
                    <a:pt x="432486" y="35911"/>
                    <a:pt x="428336" y="40055"/>
                    <a:pt x="428336" y="45119"/>
                  </a:cubicBezTo>
                  <a:lnTo>
                    <a:pt x="428336" y="169887"/>
                  </a:lnTo>
                  <a:cubicBezTo>
                    <a:pt x="428336" y="174951"/>
                    <a:pt x="432486" y="179095"/>
                    <a:pt x="437558" y="179095"/>
                  </a:cubicBezTo>
                  <a:lnTo>
                    <a:pt x="473982" y="179095"/>
                  </a:lnTo>
                  <a:cubicBezTo>
                    <a:pt x="479054" y="179095"/>
                    <a:pt x="483204" y="174951"/>
                    <a:pt x="483204" y="169887"/>
                  </a:cubicBezTo>
                  <a:lnTo>
                    <a:pt x="483204" y="45119"/>
                  </a:lnTo>
                  <a:cubicBezTo>
                    <a:pt x="483204" y="40055"/>
                    <a:pt x="479054" y="35911"/>
                    <a:pt x="473982" y="35911"/>
                  </a:cubicBezTo>
                  <a:close/>
                  <a:moveTo>
                    <a:pt x="125412" y="35911"/>
                  </a:moveTo>
                  <a:cubicBezTo>
                    <a:pt x="120340" y="35911"/>
                    <a:pt x="116190" y="40055"/>
                    <a:pt x="116190" y="45119"/>
                  </a:cubicBezTo>
                  <a:lnTo>
                    <a:pt x="116190" y="169887"/>
                  </a:lnTo>
                  <a:cubicBezTo>
                    <a:pt x="116190" y="174951"/>
                    <a:pt x="120340" y="179095"/>
                    <a:pt x="125412" y="179095"/>
                  </a:cubicBezTo>
                  <a:lnTo>
                    <a:pt x="161836" y="179095"/>
                  </a:lnTo>
                  <a:cubicBezTo>
                    <a:pt x="166908" y="179095"/>
                    <a:pt x="171058" y="174951"/>
                    <a:pt x="171058" y="169887"/>
                  </a:cubicBezTo>
                  <a:lnTo>
                    <a:pt x="171058" y="45119"/>
                  </a:lnTo>
                  <a:cubicBezTo>
                    <a:pt x="171058" y="40055"/>
                    <a:pt x="166908" y="35911"/>
                    <a:pt x="161836" y="35911"/>
                  </a:cubicBezTo>
                  <a:close/>
                  <a:moveTo>
                    <a:pt x="92676" y="0"/>
                  </a:moveTo>
                  <a:lnTo>
                    <a:pt x="194573" y="0"/>
                  </a:lnTo>
                  <a:cubicBezTo>
                    <a:pt x="201489" y="0"/>
                    <a:pt x="207021" y="5525"/>
                    <a:pt x="207021" y="12431"/>
                  </a:cubicBezTo>
                  <a:lnTo>
                    <a:pt x="207021" y="84713"/>
                  </a:lnTo>
                  <a:lnTo>
                    <a:pt x="392373" y="84713"/>
                  </a:lnTo>
                  <a:lnTo>
                    <a:pt x="392373" y="12431"/>
                  </a:lnTo>
                  <a:cubicBezTo>
                    <a:pt x="392373" y="5525"/>
                    <a:pt x="397905" y="0"/>
                    <a:pt x="404360" y="0"/>
                  </a:cubicBezTo>
                  <a:lnTo>
                    <a:pt x="506718" y="0"/>
                  </a:lnTo>
                  <a:cubicBezTo>
                    <a:pt x="513635" y="0"/>
                    <a:pt x="519167" y="5525"/>
                    <a:pt x="519167" y="12431"/>
                  </a:cubicBezTo>
                  <a:lnTo>
                    <a:pt x="519167" y="84713"/>
                  </a:lnTo>
                  <a:lnTo>
                    <a:pt x="586945" y="84713"/>
                  </a:lnTo>
                  <a:cubicBezTo>
                    <a:pt x="593861" y="84713"/>
                    <a:pt x="599394" y="90238"/>
                    <a:pt x="599394" y="97144"/>
                  </a:cubicBezTo>
                  <a:lnTo>
                    <a:pt x="599394" y="577800"/>
                  </a:lnTo>
                  <a:cubicBezTo>
                    <a:pt x="599394" y="584245"/>
                    <a:pt x="593861" y="589770"/>
                    <a:pt x="586945" y="589770"/>
                  </a:cubicBezTo>
                  <a:lnTo>
                    <a:pt x="12449" y="589770"/>
                  </a:lnTo>
                  <a:cubicBezTo>
                    <a:pt x="5533" y="589770"/>
                    <a:pt x="0" y="584245"/>
                    <a:pt x="0" y="577800"/>
                  </a:cubicBezTo>
                  <a:lnTo>
                    <a:pt x="0" y="97144"/>
                  </a:lnTo>
                  <a:cubicBezTo>
                    <a:pt x="0" y="90238"/>
                    <a:pt x="5533" y="84713"/>
                    <a:pt x="12449" y="84713"/>
                  </a:cubicBezTo>
                  <a:lnTo>
                    <a:pt x="80227" y="84713"/>
                  </a:lnTo>
                  <a:lnTo>
                    <a:pt x="80227" y="12431"/>
                  </a:lnTo>
                  <a:cubicBezTo>
                    <a:pt x="80227" y="5525"/>
                    <a:pt x="85759" y="0"/>
                    <a:pt x="92676" y="0"/>
                  </a:cubicBez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fontScale="9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140000"/>
                </a:lnSpc>
                <a:spcBef>
                  <a:spcPct val="0"/>
                </a:spcBef>
                <a:spcAft>
                  <a:spcPct val="0"/>
                </a:spcAft>
              </a:pPr>
              <a:endParaRPr lang="en-US" sz="2200" kern="1200">
                <a:cs typeface="+mn-ea"/>
                <a:sym typeface="+mn-lt"/>
              </a:endParaRPr>
            </a:p>
          </p:txBody>
        </p:sp>
      </p:grpSp>
      <p:grpSp>
        <p:nvGrpSpPr>
          <p:cNvPr id="13" name="组合 12"/>
          <p:cNvGrpSpPr/>
          <p:nvPr/>
        </p:nvGrpSpPr>
        <p:grpSpPr>
          <a:xfrm>
            <a:off x="4235456" y="2564117"/>
            <a:ext cx="822599" cy="822598"/>
            <a:chOff x="4184116" y="3781412"/>
            <a:chExt cx="822599" cy="822598"/>
          </a:xfrm>
        </p:grpSpPr>
        <p:sp>
          <p:nvSpPr>
            <p:cNvPr id="15" name="i$ḷïḋé"/>
            <p:cNvSpPr/>
            <p:nvPr/>
          </p:nvSpPr>
          <p:spPr>
            <a:xfrm>
              <a:off x="4184116" y="3781412"/>
              <a:ext cx="822599" cy="822598"/>
            </a:xfrm>
            <a:prstGeom prst="ellipse">
              <a:avLst/>
            </a:prstGeom>
            <a:solidFill>
              <a:schemeClr val="accent3"/>
            </a:solidFill>
            <a:ln w="57150">
              <a:solidFill>
                <a:schemeClr val="bg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lnSpc>
                  <a:spcPct val="130000"/>
                </a:lnSpc>
              </a:pPr>
              <a:endParaRPr dirty="0">
                <a:cs typeface="+mn-ea"/>
                <a:sym typeface="+mn-lt"/>
              </a:endParaRPr>
            </a:p>
          </p:txBody>
        </p:sp>
        <p:sp>
          <p:nvSpPr>
            <p:cNvPr id="44" name="i$liďê"/>
            <p:cNvSpPr>
              <a:spLocks noChangeAspect="1"/>
            </p:cNvSpPr>
            <p:nvPr/>
          </p:nvSpPr>
          <p:spPr>
            <a:xfrm>
              <a:off x="4366184" y="3922711"/>
              <a:ext cx="458463" cy="540000"/>
            </a:xfrm>
            <a:custGeom>
              <a:avLst/>
              <a:gdLst>
                <a:gd name="T0" fmla="*/ 94 w 294"/>
                <a:gd name="T1" fmla="*/ 150 h 347"/>
                <a:gd name="T2" fmla="*/ 94 w 294"/>
                <a:gd name="T3" fmla="*/ 277 h 347"/>
                <a:gd name="T4" fmla="*/ 85 w 294"/>
                <a:gd name="T5" fmla="*/ 290 h 347"/>
                <a:gd name="T6" fmla="*/ 58 w 294"/>
                <a:gd name="T7" fmla="*/ 294 h 347"/>
                <a:gd name="T8" fmla="*/ 58 w 294"/>
                <a:gd name="T9" fmla="*/ 294 h 347"/>
                <a:gd name="T10" fmla="*/ 1 w 294"/>
                <a:gd name="T11" fmla="*/ 257 h 347"/>
                <a:gd name="T12" fmla="*/ 1 w 294"/>
                <a:gd name="T13" fmla="*/ 94 h 347"/>
                <a:gd name="T14" fmla="*/ 23 w 294"/>
                <a:gd name="T15" fmla="*/ 52 h 347"/>
                <a:gd name="T16" fmla="*/ 100 w 294"/>
                <a:gd name="T17" fmla="*/ 3 h 347"/>
                <a:gd name="T18" fmla="*/ 114 w 294"/>
                <a:gd name="T19" fmla="*/ 3 h 347"/>
                <a:gd name="T20" fmla="*/ 121 w 294"/>
                <a:gd name="T21" fmla="*/ 14 h 347"/>
                <a:gd name="T22" fmla="*/ 121 w 294"/>
                <a:gd name="T23" fmla="*/ 34 h 347"/>
                <a:gd name="T24" fmla="*/ 107 w 294"/>
                <a:gd name="T25" fmla="*/ 47 h 347"/>
                <a:gd name="T26" fmla="*/ 95 w 294"/>
                <a:gd name="T27" fmla="*/ 38 h 347"/>
                <a:gd name="T28" fmla="*/ 36 w 294"/>
                <a:gd name="T29" fmla="*/ 76 h 347"/>
                <a:gd name="T30" fmla="*/ 27 w 294"/>
                <a:gd name="T31" fmla="*/ 90 h 347"/>
                <a:gd name="T32" fmla="*/ 30 w 294"/>
                <a:gd name="T33" fmla="*/ 100 h 347"/>
                <a:gd name="T34" fmla="*/ 68 w 294"/>
                <a:gd name="T35" fmla="*/ 92 h 347"/>
                <a:gd name="T36" fmla="*/ 166 w 294"/>
                <a:gd name="T37" fmla="*/ 27 h 347"/>
                <a:gd name="T38" fmla="*/ 180 w 294"/>
                <a:gd name="T39" fmla="*/ 26 h 347"/>
                <a:gd name="T40" fmla="*/ 187 w 294"/>
                <a:gd name="T41" fmla="*/ 38 h 347"/>
                <a:gd name="T42" fmla="*/ 187 w 294"/>
                <a:gd name="T43" fmla="*/ 40 h 347"/>
                <a:gd name="T44" fmla="*/ 181 w 294"/>
                <a:gd name="T45" fmla="*/ 51 h 347"/>
                <a:gd name="T46" fmla="*/ 120 w 294"/>
                <a:gd name="T47" fmla="*/ 92 h 347"/>
                <a:gd name="T48" fmla="*/ 94 w 294"/>
                <a:gd name="T49" fmla="*/ 150 h 347"/>
                <a:gd name="T50" fmla="*/ 294 w 294"/>
                <a:gd name="T51" fmla="*/ 85 h 347"/>
                <a:gd name="T52" fmla="*/ 294 w 294"/>
                <a:gd name="T53" fmla="*/ 258 h 347"/>
                <a:gd name="T54" fmla="*/ 288 w 294"/>
                <a:gd name="T55" fmla="*/ 270 h 347"/>
                <a:gd name="T56" fmla="*/ 194 w 294"/>
                <a:gd name="T57" fmla="*/ 340 h 347"/>
                <a:gd name="T58" fmla="*/ 164 w 294"/>
                <a:gd name="T59" fmla="*/ 347 h 347"/>
                <a:gd name="T60" fmla="*/ 107 w 294"/>
                <a:gd name="T61" fmla="*/ 307 h 347"/>
                <a:gd name="T62" fmla="*/ 107 w 294"/>
                <a:gd name="T63" fmla="*/ 146 h 347"/>
                <a:gd name="T64" fmla="*/ 107 w 294"/>
                <a:gd name="T65" fmla="*/ 142 h 347"/>
                <a:gd name="T66" fmla="*/ 107 w 294"/>
                <a:gd name="T67" fmla="*/ 142 h 347"/>
                <a:gd name="T68" fmla="*/ 128 w 294"/>
                <a:gd name="T69" fmla="*/ 105 h 347"/>
                <a:gd name="T70" fmla="*/ 206 w 294"/>
                <a:gd name="T71" fmla="*/ 50 h 347"/>
                <a:gd name="T72" fmla="*/ 220 w 294"/>
                <a:gd name="T73" fmla="*/ 50 h 347"/>
                <a:gd name="T74" fmla="*/ 227 w 294"/>
                <a:gd name="T75" fmla="*/ 61 h 347"/>
                <a:gd name="T76" fmla="*/ 227 w 294"/>
                <a:gd name="T77" fmla="*/ 81 h 347"/>
                <a:gd name="T78" fmla="*/ 214 w 294"/>
                <a:gd name="T79" fmla="*/ 94 h 347"/>
                <a:gd name="T80" fmla="*/ 202 w 294"/>
                <a:gd name="T81" fmla="*/ 86 h 347"/>
                <a:gd name="T82" fmla="*/ 144 w 294"/>
                <a:gd name="T83" fmla="*/ 126 h 347"/>
                <a:gd name="T84" fmla="*/ 134 w 294"/>
                <a:gd name="T85" fmla="*/ 142 h 347"/>
                <a:gd name="T86" fmla="*/ 137 w 294"/>
                <a:gd name="T87" fmla="*/ 151 h 347"/>
                <a:gd name="T88" fmla="*/ 180 w 294"/>
                <a:gd name="T89" fmla="*/ 144 h 347"/>
                <a:gd name="T90" fmla="*/ 272 w 294"/>
                <a:gd name="T91" fmla="*/ 75 h 347"/>
                <a:gd name="T92" fmla="*/ 286 w 294"/>
                <a:gd name="T93" fmla="*/ 73 h 347"/>
                <a:gd name="T94" fmla="*/ 294 w 294"/>
                <a:gd name="T95" fmla="*/ 85 h 347"/>
                <a:gd name="T96" fmla="*/ 267 w 294"/>
                <a:gd name="T97" fmla="*/ 145 h 347"/>
                <a:gd name="T98" fmla="*/ 201 w 294"/>
                <a:gd name="T99" fmla="*/ 196 h 347"/>
                <a:gd name="T100" fmla="*/ 201 w 294"/>
                <a:gd name="T101" fmla="*/ 223 h 347"/>
                <a:gd name="T102" fmla="*/ 267 w 294"/>
                <a:gd name="T103" fmla="*/ 171 h 347"/>
                <a:gd name="T104" fmla="*/ 267 w 294"/>
                <a:gd name="T105" fmla="*/ 14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94" h="347">
                  <a:moveTo>
                    <a:pt x="94" y="150"/>
                  </a:moveTo>
                  <a:lnTo>
                    <a:pt x="94" y="277"/>
                  </a:lnTo>
                  <a:cubicBezTo>
                    <a:pt x="94" y="283"/>
                    <a:pt x="90" y="288"/>
                    <a:pt x="85" y="290"/>
                  </a:cubicBezTo>
                  <a:cubicBezTo>
                    <a:pt x="77" y="292"/>
                    <a:pt x="68" y="294"/>
                    <a:pt x="58" y="294"/>
                  </a:cubicBezTo>
                  <a:lnTo>
                    <a:pt x="58" y="294"/>
                  </a:lnTo>
                  <a:cubicBezTo>
                    <a:pt x="31" y="294"/>
                    <a:pt x="1" y="282"/>
                    <a:pt x="1" y="257"/>
                  </a:cubicBezTo>
                  <a:lnTo>
                    <a:pt x="1" y="94"/>
                  </a:lnTo>
                  <a:cubicBezTo>
                    <a:pt x="0" y="83"/>
                    <a:pt x="4" y="63"/>
                    <a:pt x="23" y="52"/>
                  </a:cubicBezTo>
                  <a:cubicBezTo>
                    <a:pt x="31" y="47"/>
                    <a:pt x="77" y="18"/>
                    <a:pt x="100" y="3"/>
                  </a:cubicBezTo>
                  <a:cubicBezTo>
                    <a:pt x="104" y="0"/>
                    <a:pt x="109" y="0"/>
                    <a:pt x="114" y="3"/>
                  </a:cubicBezTo>
                  <a:cubicBezTo>
                    <a:pt x="118" y="5"/>
                    <a:pt x="121" y="9"/>
                    <a:pt x="121" y="14"/>
                  </a:cubicBezTo>
                  <a:lnTo>
                    <a:pt x="121" y="34"/>
                  </a:lnTo>
                  <a:cubicBezTo>
                    <a:pt x="121" y="41"/>
                    <a:pt x="115" y="47"/>
                    <a:pt x="107" y="47"/>
                  </a:cubicBezTo>
                  <a:cubicBezTo>
                    <a:pt x="101" y="47"/>
                    <a:pt x="97" y="43"/>
                    <a:pt x="95" y="38"/>
                  </a:cubicBezTo>
                  <a:cubicBezTo>
                    <a:pt x="74" y="52"/>
                    <a:pt x="43" y="71"/>
                    <a:pt x="36" y="76"/>
                  </a:cubicBezTo>
                  <a:cubicBezTo>
                    <a:pt x="29" y="79"/>
                    <a:pt x="27" y="87"/>
                    <a:pt x="27" y="90"/>
                  </a:cubicBezTo>
                  <a:cubicBezTo>
                    <a:pt x="27" y="95"/>
                    <a:pt x="28" y="98"/>
                    <a:pt x="30" y="100"/>
                  </a:cubicBezTo>
                  <a:cubicBezTo>
                    <a:pt x="35" y="105"/>
                    <a:pt x="50" y="102"/>
                    <a:pt x="68" y="92"/>
                  </a:cubicBezTo>
                  <a:cubicBezTo>
                    <a:pt x="84" y="82"/>
                    <a:pt x="166" y="28"/>
                    <a:pt x="166" y="27"/>
                  </a:cubicBezTo>
                  <a:cubicBezTo>
                    <a:pt x="171" y="24"/>
                    <a:pt x="176" y="24"/>
                    <a:pt x="180" y="26"/>
                  </a:cubicBezTo>
                  <a:cubicBezTo>
                    <a:pt x="184" y="29"/>
                    <a:pt x="187" y="33"/>
                    <a:pt x="187" y="38"/>
                  </a:cubicBezTo>
                  <a:lnTo>
                    <a:pt x="187" y="40"/>
                  </a:lnTo>
                  <a:cubicBezTo>
                    <a:pt x="187" y="44"/>
                    <a:pt x="185" y="48"/>
                    <a:pt x="181" y="51"/>
                  </a:cubicBezTo>
                  <a:cubicBezTo>
                    <a:pt x="181" y="51"/>
                    <a:pt x="125" y="89"/>
                    <a:pt x="120" y="92"/>
                  </a:cubicBezTo>
                  <a:cubicBezTo>
                    <a:pt x="100" y="104"/>
                    <a:pt x="94" y="119"/>
                    <a:pt x="94" y="150"/>
                  </a:cubicBezTo>
                  <a:close/>
                  <a:moveTo>
                    <a:pt x="294" y="85"/>
                  </a:moveTo>
                  <a:lnTo>
                    <a:pt x="294" y="258"/>
                  </a:lnTo>
                  <a:cubicBezTo>
                    <a:pt x="294" y="263"/>
                    <a:pt x="291" y="267"/>
                    <a:pt x="288" y="270"/>
                  </a:cubicBezTo>
                  <a:cubicBezTo>
                    <a:pt x="288" y="270"/>
                    <a:pt x="210" y="330"/>
                    <a:pt x="194" y="340"/>
                  </a:cubicBezTo>
                  <a:cubicBezTo>
                    <a:pt x="186" y="345"/>
                    <a:pt x="175" y="347"/>
                    <a:pt x="164" y="347"/>
                  </a:cubicBezTo>
                  <a:cubicBezTo>
                    <a:pt x="136" y="347"/>
                    <a:pt x="107" y="332"/>
                    <a:pt x="107" y="307"/>
                  </a:cubicBezTo>
                  <a:lnTo>
                    <a:pt x="107" y="146"/>
                  </a:lnTo>
                  <a:lnTo>
                    <a:pt x="107" y="142"/>
                  </a:lnTo>
                  <a:cubicBezTo>
                    <a:pt x="107" y="142"/>
                    <a:pt x="107" y="142"/>
                    <a:pt x="107" y="142"/>
                  </a:cubicBezTo>
                  <a:cubicBezTo>
                    <a:pt x="107" y="132"/>
                    <a:pt x="110" y="118"/>
                    <a:pt x="128" y="105"/>
                  </a:cubicBezTo>
                  <a:cubicBezTo>
                    <a:pt x="139" y="97"/>
                    <a:pt x="204" y="52"/>
                    <a:pt x="206" y="50"/>
                  </a:cubicBezTo>
                  <a:cubicBezTo>
                    <a:pt x="210" y="48"/>
                    <a:pt x="216" y="47"/>
                    <a:pt x="220" y="50"/>
                  </a:cubicBezTo>
                  <a:cubicBezTo>
                    <a:pt x="224" y="52"/>
                    <a:pt x="227" y="57"/>
                    <a:pt x="227" y="61"/>
                  </a:cubicBezTo>
                  <a:lnTo>
                    <a:pt x="227" y="81"/>
                  </a:lnTo>
                  <a:cubicBezTo>
                    <a:pt x="227" y="88"/>
                    <a:pt x="221" y="94"/>
                    <a:pt x="214" y="94"/>
                  </a:cubicBezTo>
                  <a:cubicBezTo>
                    <a:pt x="208" y="94"/>
                    <a:pt x="204" y="91"/>
                    <a:pt x="202" y="86"/>
                  </a:cubicBezTo>
                  <a:cubicBezTo>
                    <a:pt x="181" y="100"/>
                    <a:pt x="151" y="121"/>
                    <a:pt x="144" y="126"/>
                  </a:cubicBezTo>
                  <a:cubicBezTo>
                    <a:pt x="135" y="132"/>
                    <a:pt x="134" y="137"/>
                    <a:pt x="134" y="142"/>
                  </a:cubicBezTo>
                  <a:cubicBezTo>
                    <a:pt x="134" y="146"/>
                    <a:pt x="135" y="149"/>
                    <a:pt x="137" y="151"/>
                  </a:cubicBezTo>
                  <a:cubicBezTo>
                    <a:pt x="144" y="157"/>
                    <a:pt x="162" y="155"/>
                    <a:pt x="180" y="144"/>
                  </a:cubicBezTo>
                  <a:cubicBezTo>
                    <a:pt x="194" y="136"/>
                    <a:pt x="251" y="91"/>
                    <a:pt x="272" y="75"/>
                  </a:cubicBezTo>
                  <a:cubicBezTo>
                    <a:pt x="276" y="72"/>
                    <a:pt x="282" y="71"/>
                    <a:pt x="286" y="73"/>
                  </a:cubicBezTo>
                  <a:cubicBezTo>
                    <a:pt x="291" y="76"/>
                    <a:pt x="294" y="80"/>
                    <a:pt x="294" y="85"/>
                  </a:cubicBezTo>
                  <a:close/>
                  <a:moveTo>
                    <a:pt x="267" y="145"/>
                  </a:moveTo>
                  <a:lnTo>
                    <a:pt x="201" y="196"/>
                  </a:lnTo>
                  <a:lnTo>
                    <a:pt x="201" y="223"/>
                  </a:lnTo>
                  <a:lnTo>
                    <a:pt x="267" y="171"/>
                  </a:lnTo>
                  <a:lnTo>
                    <a:pt x="267" y="145"/>
                  </a:ln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130000"/>
                </a:lnSpc>
                <a:spcBef>
                  <a:spcPct val="0"/>
                </a:spcBef>
                <a:spcAft>
                  <a:spcPct val="0"/>
                </a:spcAft>
              </a:pPr>
              <a:endParaRPr lang="en-US" sz="2200" kern="1200">
                <a:cs typeface="+mn-ea"/>
                <a:sym typeface="+mn-lt"/>
              </a:endParaRPr>
            </a:p>
          </p:txBody>
        </p:sp>
      </p:grpSp>
      <p:grpSp>
        <p:nvGrpSpPr>
          <p:cNvPr id="14" name="组合 13"/>
          <p:cNvGrpSpPr/>
          <p:nvPr/>
        </p:nvGrpSpPr>
        <p:grpSpPr>
          <a:xfrm>
            <a:off x="1557392" y="1846200"/>
            <a:ext cx="822599" cy="822598"/>
            <a:chOff x="1672327" y="3063495"/>
            <a:chExt cx="822599" cy="822598"/>
          </a:xfrm>
        </p:grpSpPr>
        <p:sp>
          <p:nvSpPr>
            <p:cNvPr id="21" name="ïṧľíḑè"/>
            <p:cNvSpPr/>
            <p:nvPr/>
          </p:nvSpPr>
          <p:spPr>
            <a:xfrm>
              <a:off x="1672327" y="3063495"/>
              <a:ext cx="822599" cy="822598"/>
            </a:xfrm>
            <a:prstGeom prst="ellipse">
              <a:avLst/>
            </a:prstGeom>
            <a:solidFill>
              <a:srgbClr val="EAB908"/>
            </a:solidFill>
            <a:ln w="57150">
              <a:solidFill>
                <a:schemeClr val="bg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lnSpc>
                  <a:spcPct val="130000"/>
                </a:lnSpc>
              </a:pPr>
              <a:endParaRPr dirty="0">
                <a:cs typeface="+mn-ea"/>
                <a:sym typeface="+mn-lt"/>
              </a:endParaRPr>
            </a:p>
          </p:txBody>
        </p:sp>
        <p:sp>
          <p:nvSpPr>
            <p:cNvPr id="48" name="íṣ1íḋê"/>
            <p:cNvSpPr/>
            <p:nvPr/>
          </p:nvSpPr>
          <p:spPr>
            <a:xfrm>
              <a:off x="1860373" y="3272786"/>
              <a:ext cx="446506" cy="404016"/>
            </a:xfrm>
            <a:custGeom>
              <a:avLst/>
              <a:gdLst>
                <a:gd name="connsiteX0" fmla="*/ 407586 w 606580"/>
                <a:gd name="connsiteY0" fmla="*/ 252695 h 548858"/>
                <a:gd name="connsiteX1" fmla="*/ 502285 w 606580"/>
                <a:gd name="connsiteY1" fmla="*/ 252695 h 548858"/>
                <a:gd name="connsiteX2" fmla="*/ 502285 w 606580"/>
                <a:gd name="connsiteY2" fmla="*/ 346759 h 548858"/>
                <a:gd name="connsiteX3" fmla="*/ 407586 w 606580"/>
                <a:gd name="connsiteY3" fmla="*/ 346759 h 548858"/>
                <a:gd name="connsiteX4" fmla="*/ 104296 w 606580"/>
                <a:gd name="connsiteY4" fmla="*/ 205698 h 548858"/>
                <a:gd name="connsiteX5" fmla="*/ 199065 w 606580"/>
                <a:gd name="connsiteY5" fmla="*/ 205698 h 548858"/>
                <a:gd name="connsiteX6" fmla="*/ 199065 w 606580"/>
                <a:gd name="connsiteY6" fmla="*/ 346758 h 548858"/>
                <a:gd name="connsiteX7" fmla="*/ 104296 w 606580"/>
                <a:gd name="connsiteY7" fmla="*/ 346758 h 548858"/>
                <a:gd name="connsiteX8" fmla="*/ 255870 w 606580"/>
                <a:gd name="connsiteY8" fmla="*/ 96040 h 548858"/>
                <a:gd name="connsiteX9" fmla="*/ 350710 w 606580"/>
                <a:gd name="connsiteY9" fmla="*/ 96040 h 548858"/>
                <a:gd name="connsiteX10" fmla="*/ 350710 w 606580"/>
                <a:gd name="connsiteY10" fmla="*/ 346759 h 548858"/>
                <a:gd name="connsiteX11" fmla="*/ 255870 w 606580"/>
                <a:gd name="connsiteY11" fmla="*/ 346759 h 548858"/>
                <a:gd name="connsiteX12" fmla="*/ 37882 w 606580"/>
                <a:gd name="connsiteY12" fmla="*/ 37913 h 548858"/>
                <a:gd name="connsiteX13" fmla="*/ 37882 w 606580"/>
                <a:gd name="connsiteY13" fmla="*/ 405363 h 548858"/>
                <a:gd name="connsiteX14" fmla="*/ 568698 w 606580"/>
                <a:gd name="connsiteY14" fmla="*/ 405363 h 548858"/>
                <a:gd name="connsiteX15" fmla="*/ 568698 w 606580"/>
                <a:gd name="connsiteY15" fmla="*/ 37913 h 548858"/>
                <a:gd name="connsiteX16" fmla="*/ 18941 w 606580"/>
                <a:gd name="connsiteY16" fmla="*/ 0 h 548858"/>
                <a:gd name="connsiteX17" fmla="*/ 587639 w 606580"/>
                <a:gd name="connsiteY17" fmla="*/ 0 h 548858"/>
                <a:gd name="connsiteX18" fmla="*/ 606580 w 606580"/>
                <a:gd name="connsiteY18" fmla="*/ 18910 h 548858"/>
                <a:gd name="connsiteX19" fmla="*/ 606580 w 606580"/>
                <a:gd name="connsiteY19" fmla="*/ 424274 h 548858"/>
                <a:gd name="connsiteX20" fmla="*/ 587639 w 606580"/>
                <a:gd name="connsiteY20" fmla="*/ 443184 h 548858"/>
                <a:gd name="connsiteX21" fmla="*/ 322278 w 606580"/>
                <a:gd name="connsiteY21" fmla="*/ 443184 h 548858"/>
                <a:gd name="connsiteX22" fmla="*/ 322278 w 606580"/>
                <a:gd name="connsiteY22" fmla="*/ 511038 h 548858"/>
                <a:gd name="connsiteX23" fmla="*/ 450223 w 606580"/>
                <a:gd name="connsiteY23" fmla="*/ 511038 h 548858"/>
                <a:gd name="connsiteX24" fmla="*/ 450223 w 606580"/>
                <a:gd name="connsiteY24" fmla="*/ 548858 h 548858"/>
                <a:gd name="connsiteX25" fmla="*/ 156357 w 606580"/>
                <a:gd name="connsiteY25" fmla="*/ 548858 h 548858"/>
                <a:gd name="connsiteX26" fmla="*/ 156357 w 606580"/>
                <a:gd name="connsiteY26" fmla="*/ 511038 h 548858"/>
                <a:gd name="connsiteX27" fmla="*/ 284302 w 606580"/>
                <a:gd name="connsiteY27" fmla="*/ 511038 h 548858"/>
                <a:gd name="connsiteX28" fmla="*/ 284302 w 606580"/>
                <a:gd name="connsiteY28" fmla="*/ 443184 h 548858"/>
                <a:gd name="connsiteX29" fmla="*/ 18941 w 606580"/>
                <a:gd name="connsiteY29" fmla="*/ 443184 h 548858"/>
                <a:gd name="connsiteX30" fmla="*/ 0 w 606580"/>
                <a:gd name="connsiteY30" fmla="*/ 424274 h 548858"/>
                <a:gd name="connsiteX31" fmla="*/ 0 w 606580"/>
                <a:gd name="connsiteY31" fmla="*/ 18910 h 548858"/>
                <a:gd name="connsiteX32" fmla="*/ 18941 w 606580"/>
                <a:gd name="connsiteY32" fmla="*/ 0 h 548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6580" h="548858">
                  <a:moveTo>
                    <a:pt x="407586" y="252695"/>
                  </a:moveTo>
                  <a:lnTo>
                    <a:pt x="502285" y="252695"/>
                  </a:lnTo>
                  <a:lnTo>
                    <a:pt x="502285" y="346759"/>
                  </a:lnTo>
                  <a:lnTo>
                    <a:pt x="407586" y="346759"/>
                  </a:lnTo>
                  <a:close/>
                  <a:moveTo>
                    <a:pt x="104296" y="205698"/>
                  </a:moveTo>
                  <a:lnTo>
                    <a:pt x="199065" y="205698"/>
                  </a:lnTo>
                  <a:lnTo>
                    <a:pt x="199065" y="346758"/>
                  </a:lnTo>
                  <a:lnTo>
                    <a:pt x="104296" y="346758"/>
                  </a:lnTo>
                  <a:close/>
                  <a:moveTo>
                    <a:pt x="255870" y="96040"/>
                  </a:moveTo>
                  <a:lnTo>
                    <a:pt x="350710" y="96040"/>
                  </a:lnTo>
                  <a:lnTo>
                    <a:pt x="350710" y="346759"/>
                  </a:lnTo>
                  <a:lnTo>
                    <a:pt x="255870" y="346759"/>
                  </a:lnTo>
                  <a:close/>
                  <a:moveTo>
                    <a:pt x="37882" y="37913"/>
                  </a:moveTo>
                  <a:lnTo>
                    <a:pt x="37882" y="405363"/>
                  </a:lnTo>
                  <a:lnTo>
                    <a:pt x="568698" y="405363"/>
                  </a:lnTo>
                  <a:lnTo>
                    <a:pt x="568698" y="37913"/>
                  </a:lnTo>
                  <a:close/>
                  <a:moveTo>
                    <a:pt x="18941" y="0"/>
                  </a:moveTo>
                  <a:lnTo>
                    <a:pt x="587639" y="0"/>
                  </a:lnTo>
                  <a:cubicBezTo>
                    <a:pt x="598038" y="0"/>
                    <a:pt x="606580" y="8528"/>
                    <a:pt x="606580" y="18910"/>
                  </a:cubicBezTo>
                  <a:lnTo>
                    <a:pt x="606580" y="424274"/>
                  </a:lnTo>
                  <a:cubicBezTo>
                    <a:pt x="606580" y="434656"/>
                    <a:pt x="598038" y="443184"/>
                    <a:pt x="587639" y="443184"/>
                  </a:cubicBezTo>
                  <a:lnTo>
                    <a:pt x="322278" y="443184"/>
                  </a:lnTo>
                  <a:lnTo>
                    <a:pt x="322278" y="511038"/>
                  </a:lnTo>
                  <a:lnTo>
                    <a:pt x="450223" y="511038"/>
                  </a:lnTo>
                  <a:lnTo>
                    <a:pt x="450223" y="548858"/>
                  </a:lnTo>
                  <a:lnTo>
                    <a:pt x="156357" y="548858"/>
                  </a:lnTo>
                  <a:lnTo>
                    <a:pt x="156357" y="511038"/>
                  </a:lnTo>
                  <a:lnTo>
                    <a:pt x="284302" y="511038"/>
                  </a:lnTo>
                  <a:lnTo>
                    <a:pt x="284302" y="443184"/>
                  </a:lnTo>
                  <a:lnTo>
                    <a:pt x="18941" y="443184"/>
                  </a:lnTo>
                  <a:cubicBezTo>
                    <a:pt x="8542" y="443184"/>
                    <a:pt x="0" y="434656"/>
                    <a:pt x="0" y="424274"/>
                  </a:cubicBezTo>
                  <a:lnTo>
                    <a:pt x="0" y="18910"/>
                  </a:lnTo>
                  <a:cubicBezTo>
                    <a:pt x="0" y="8528"/>
                    <a:pt x="8542" y="0"/>
                    <a:pt x="18941" y="0"/>
                  </a:cubicBez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fontScale="77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150000"/>
                </a:lnSpc>
                <a:spcBef>
                  <a:spcPct val="0"/>
                </a:spcBef>
                <a:spcAft>
                  <a:spcPct val="0"/>
                </a:spcAft>
              </a:pPr>
              <a:endParaRPr lang="en-US" sz="2200" kern="1200">
                <a:cs typeface="+mn-ea"/>
                <a:sym typeface="+mn-lt"/>
              </a:endParaRPr>
            </a:p>
          </p:txBody>
        </p:sp>
      </p:grpSp>
      <p:sp>
        <p:nvSpPr>
          <p:cNvPr id="43" name="íŝļiḓè"/>
          <p:cNvSpPr/>
          <p:nvPr/>
        </p:nvSpPr>
        <p:spPr bwMode="auto">
          <a:xfrm>
            <a:off x="8701405" y="3982720"/>
            <a:ext cx="2417445" cy="1142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ctr">
              <a:lnSpc>
                <a:spcPct val="130000"/>
              </a:lnSpc>
              <a:spcBef>
                <a:spcPct val="0"/>
              </a:spcBef>
              <a:spcAft>
                <a:spcPct val="0"/>
              </a:spcAft>
              <a:defRPr/>
            </a:pPr>
            <a:r>
              <a:rPr sz="1400" dirty="0">
                <a:cs typeface="+mn-ea"/>
                <a:sym typeface="+mn-lt"/>
              </a:rPr>
              <a:t>对实现的系统进行功能性测试和非功能性测试，同时对测试结果进行评估</a:t>
            </a:r>
            <a:endParaRPr kumimoji="0" lang="en-US" altLang="zh-CN" sz="1400" b="0" i="0" u="none" strike="noStrike" kern="1200" cap="none" spc="0" normalizeH="0" baseline="0" noProof="0" dirty="0">
              <a:ln>
                <a:noFill/>
              </a:ln>
              <a:solidFill>
                <a:srgbClr val="000000"/>
              </a:solidFill>
              <a:effectLst/>
              <a:uLnTx/>
              <a:uFillTx/>
              <a:cs typeface="+mn-ea"/>
              <a:sym typeface="+mn-lt"/>
            </a:endParaRPr>
          </a:p>
        </p:txBody>
      </p:sp>
      <p:grpSp>
        <p:nvGrpSpPr>
          <p:cNvPr id="4" name="组合 3"/>
          <p:cNvGrpSpPr/>
          <p:nvPr/>
        </p:nvGrpSpPr>
        <p:grpSpPr>
          <a:xfrm>
            <a:off x="9591583" y="2564117"/>
            <a:ext cx="822599" cy="822598"/>
            <a:chOff x="9764010" y="3096941"/>
            <a:chExt cx="822599" cy="822598"/>
          </a:xfrm>
        </p:grpSpPr>
        <p:sp>
          <p:nvSpPr>
            <p:cNvPr id="19" name="îṩ1íḓê"/>
            <p:cNvSpPr/>
            <p:nvPr/>
          </p:nvSpPr>
          <p:spPr>
            <a:xfrm>
              <a:off x="9764010" y="3096941"/>
              <a:ext cx="822599" cy="822598"/>
            </a:xfrm>
            <a:prstGeom prst="ellipse">
              <a:avLst/>
            </a:prstGeom>
            <a:solidFill>
              <a:schemeClr val="accent3"/>
            </a:solidFill>
            <a:ln w="57150">
              <a:solidFill>
                <a:schemeClr val="bg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lnSpc>
                  <a:spcPct val="130000"/>
                </a:lnSpc>
              </a:pPr>
              <a:endParaRPr dirty="0">
                <a:cs typeface="+mn-ea"/>
                <a:sym typeface="+mn-lt"/>
              </a:endParaRPr>
            </a:p>
          </p:txBody>
        </p:sp>
        <p:sp>
          <p:nvSpPr>
            <p:cNvPr id="26" name="investments-files_73192"/>
            <p:cNvSpPr>
              <a:spLocks noChangeAspect="1"/>
            </p:cNvSpPr>
            <p:nvPr/>
          </p:nvSpPr>
          <p:spPr bwMode="auto">
            <a:xfrm>
              <a:off x="9980271" y="3256240"/>
              <a:ext cx="390076" cy="504000"/>
            </a:xfrm>
            <a:custGeom>
              <a:avLst/>
              <a:gdLst>
                <a:gd name="T0" fmla="*/ 1610 w 1986"/>
                <a:gd name="T1" fmla="*/ 2299 h 2570"/>
                <a:gd name="T2" fmla="*/ 1610 w 1986"/>
                <a:gd name="T3" fmla="*/ 2493 h 2570"/>
                <a:gd name="T4" fmla="*/ 1533 w 1986"/>
                <a:gd name="T5" fmla="*/ 2570 h 2570"/>
                <a:gd name="T6" fmla="*/ 77 w 1986"/>
                <a:gd name="T7" fmla="*/ 2570 h 2570"/>
                <a:gd name="T8" fmla="*/ 0 w 1986"/>
                <a:gd name="T9" fmla="*/ 2493 h 2570"/>
                <a:gd name="T10" fmla="*/ 0 w 1986"/>
                <a:gd name="T11" fmla="*/ 482 h 2570"/>
                <a:gd name="T12" fmla="*/ 77 w 1986"/>
                <a:gd name="T13" fmla="*/ 405 h 2570"/>
                <a:gd name="T14" fmla="*/ 243 w 1986"/>
                <a:gd name="T15" fmla="*/ 405 h 2570"/>
                <a:gd name="T16" fmla="*/ 243 w 1986"/>
                <a:gd name="T17" fmla="*/ 2125 h 2570"/>
                <a:gd name="T18" fmla="*/ 417 w 1986"/>
                <a:gd name="T19" fmla="*/ 2299 h 2570"/>
                <a:gd name="T20" fmla="*/ 1610 w 1986"/>
                <a:gd name="T21" fmla="*/ 2299 h 2570"/>
                <a:gd name="T22" fmla="*/ 1986 w 1986"/>
                <a:gd name="T23" fmla="*/ 40 h 2570"/>
                <a:gd name="T24" fmla="*/ 1986 w 1986"/>
                <a:gd name="T25" fmla="*/ 2125 h 2570"/>
                <a:gd name="T26" fmla="*/ 1946 w 1986"/>
                <a:gd name="T27" fmla="*/ 2166 h 2570"/>
                <a:gd name="T28" fmla="*/ 417 w 1986"/>
                <a:gd name="T29" fmla="*/ 2166 h 2570"/>
                <a:gd name="T30" fmla="*/ 376 w 1986"/>
                <a:gd name="T31" fmla="*/ 2125 h 2570"/>
                <a:gd name="T32" fmla="*/ 376 w 1986"/>
                <a:gd name="T33" fmla="*/ 40 h 2570"/>
                <a:gd name="T34" fmla="*/ 417 w 1986"/>
                <a:gd name="T35" fmla="*/ 0 h 2570"/>
                <a:gd name="T36" fmla="*/ 1946 w 1986"/>
                <a:gd name="T37" fmla="*/ 0 h 2570"/>
                <a:gd name="T38" fmla="*/ 1986 w 1986"/>
                <a:gd name="T39" fmla="*/ 40 h 2570"/>
                <a:gd name="T40" fmla="*/ 1777 w 1986"/>
                <a:gd name="T41" fmla="*/ 1517 h 2570"/>
                <a:gd name="T42" fmla="*/ 1711 w 1986"/>
                <a:gd name="T43" fmla="*/ 1450 h 2570"/>
                <a:gd name="T44" fmla="*/ 652 w 1986"/>
                <a:gd name="T45" fmla="*/ 1450 h 2570"/>
                <a:gd name="T46" fmla="*/ 585 w 1986"/>
                <a:gd name="T47" fmla="*/ 1517 h 2570"/>
                <a:gd name="T48" fmla="*/ 652 w 1986"/>
                <a:gd name="T49" fmla="*/ 1583 h 2570"/>
                <a:gd name="T50" fmla="*/ 1711 w 1986"/>
                <a:gd name="T51" fmla="*/ 1583 h 2570"/>
                <a:gd name="T52" fmla="*/ 1777 w 1986"/>
                <a:gd name="T53" fmla="*/ 1517 h 2570"/>
                <a:gd name="T54" fmla="*/ 1777 w 1986"/>
                <a:gd name="T55" fmla="*/ 1114 h 2570"/>
                <a:gd name="T56" fmla="*/ 1711 w 1986"/>
                <a:gd name="T57" fmla="*/ 1048 h 2570"/>
                <a:gd name="T58" fmla="*/ 652 w 1986"/>
                <a:gd name="T59" fmla="*/ 1048 h 2570"/>
                <a:gd name="T60" fmla="*/ 585 w 1986"/>
                <a:gd name="T61" fmla="*/ 1114 h 2570"/>
                <a:gd name="T62" fmla="*/ 652 w 1986"/>
                <a:gd name="T63" fmla="*/ 1181 h 2570"/>
                <a:gd name="T64" fmla="*/ 1711 w 1986"/>
                <a:gd name="T65" fmla="*/ 1181 h 2570"/>
                <a:gd name="T66" fmla="*/ 1777 w 1986"/>
                <a:gd name="T67" fmla="*/ 1114 h 2570"/>
                <a:gd name="T68" fmla="*/ 1777 w 1986"/>
                <a:gd name="T69" fmla="*/ 712 h 2570"/>
                <a:gd name="T70" fmla="*/ 1711 w 1986"/>
                <a:gd name="T71" fmla="*/ 646 h 2570"/>
                <a:gd name="T72" fmla="*/ 652 w 1986"/>
                <a:gd name="T73" fmla="*/ 646 h 2570"/>
                <a:gd name="T74" fmla="*/ 585 w 1986"/>
                <a:gd name="T75" fmla="*/ 712 h 2570"/>
                <a:gd name="T76" fmla="*/ 652 w 1986"/>
                <a:gd name="T77" fmla="*/ 779 h 2570"/>
                <a:gd name="T78" fmla="*/ 1711 w 1986"/>
                <a:gd name="T79" fmla="*/ 779 h 2570"/>
                <a:gd name="T80" fmla="*/ 1777 w 1986"/>
                <a:gd name="T81" fmla="*/ 712 h 2570"/>
                <a:gd name="T82" fmla="*/ 1777 w 1986"/>
                <a:gd name="T83" fmla="*/ 310 h 2570"/>
                <a:gd name="T84" fmla="*/ 1711 w 1986"/>
                <a:gd name="T85" fmla="*/ 243 h 2570"/>
                <a:gd name="T86" fmla="*/ 652 w 1986"/>
                <a:gd name="T87" fmla="*/ 243 h 2570"/>
                <a:gd name="T88" fmla="*/ 585 w 1986"/>
                <a:gd name="T89" fmla="*/ 310 h 2570"/>
                <a:gd name="T90" fmla="*/ 652 w 1986"/>
                <a:gd name="T91" fmla="*/ 377 h 2570"/>
                <a:gd name="T92" fmla="*/ 1711 w 1986"/>
                <a:gd name="T93" fmla="*/ 377 h 2570"/>
                <a:gd name="T94" fmla="*/ 1777 w 1986"/>
                <a:gd name="T95" fmla="*/ 310 h 2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86" h="2570">
                  <a:moveTo>
                    <a:pt x="1610" y="2299"/>
                  </a:moveTo>
                  <a:lnTo>
                    <a:pt x="1610" y="2493"/>
                  </a:lnTo>
                  <a:cubicBezTo>
                    <a:pt x="1610" y="2536"/>
                    <a:pt x="1575" y="2570"/>
                    <a:pt x="1533" y="2570"/>
                  </a:cubicBezTo>
                  <a:lnTo>
                    <a:pt x="77" y="2570"/>
                  </a:lnTo>
                  <a:cubicBezTo>
                    <a:pt x="35" y="2570"/>
                    <a:pt x="0" y="2536"/>
                    <a:pt x="0" y="2493"/>
                  </a:cubicBezTo>
                  <a:lnTo>
                    <a:pt x="0" y="482"/>
                  </a:lnTo>
                  <a:cubicBezTo>
                    <a:pt x="0" y="439"/>
                    <a:pt x="35" y="405"/>
                    <a:pt x="77" y="405"/>
                  </a:cubicBezTo>
                  <a:lnTo>
                    <a:pt x="243" y="405"/>
                  </a:lnTo>
                  <a:lnTo>
                    <a:pt x="243" y="2125"/>
                  </a:lnTo>
                  <a:cubicBezTo>
                    <a:pt x="243" y="2221"/>
                    <a:pt x="321" y="2299"/>
                    <a:pt x="417" y="2299"/>
                  </a:cubicBezTo>
                  <a:lnTo>
                    <a:pt x="1610" y="2299"/>
                  </a:lnTo>
                  <a:close/>
                  <a:moveTo>
                    <a:pt x="1986" y="40"/>
                  </a:moveTo>
                  <a:lnTo>
                    <a:pt x="1986" y="2125"/>
                  </a:lnTo>
                  <a:cubicBezTo>
                    <a:pt x="1986" y="2148"/>
                    <a:pt x="1968" y="2166"/>
                    <a:pt x="1946" y="2166"/>
                  </a:cubicBezTo>
                  <a:lnTo>
                    <a:pt x="417" y="2166"/>
                  </a:lnTo>
                  <a:cubicBezTo>
                    <a:pt x="394" y="2166"/>
                    <a:pt x="376" y="2148"/>
                    <a:pt x="376" y="2125"/>
                  </a:cubicBezTo>
                  <a:lnTo>
                    <a:pt x="376" y="40"/>
                  </a:lnTo>
                  <a:cubicBezTo>
                    <a:pt x="376" y="18"/>
                    <a:pt x="394" y="0"/>
                    <a:pt x="417" y="0"/>
                  </a:cubicBezTo>
                  <a:lnTo>
                    <a:pt x="1946" y="0"/>
                  </a:lnTo>
                  <a:cubicBezTo>
                    <a:pt x="1968" y="0"/>
                    <a:pt x="1986" y="18"/>
                    <a:pt x="1986" y="40"/>
                  </a:cubicBezTo>
                  <a:close/>
                  <a:moveTo>
                    <a:pt x="1777" y="1517"/>
                  </a:moveTo>
                  <a:cubicBezTo>
                    <a:pt x="1777" y="1480"/>
                    <a:pt x="1748" y="1450"/>
                    <a:pt x="1711" y="1450"/>
                  </a:cubicBezTo>
                  <a:lnTo>
                    <a:pt x="652" y="1450"/>
                  </a:lnTo>
                  <a:cubicBezTo>
                    <a:pt x="615" y="1450"/>
                    <a:pt x="585" y="1480"/>
                    <a:pt x="585" y="1517"/>
                  </a:cubicBezTo>
                  <a:cubicBezTo>
                    <a:pt x="585" y="1553"/>
                    <a:pt x="615" y="1583"/>
                    <a:pt x="652" y="1583"/>
                  </a:cubicBezTo>
                  <a:lnTo>
                    <a:pt x="1711" y="1583"/>
                  </a:lnTo>
                  <a:cubicBezTo>
                    <a:pt x="1748" y="1583"/>
                    <a:pt x="1777" y="1553"/>
                    <a:pt x="1777" y="1517"/>
                  </a:cubicBezTo>
                  <a:close/>
                  <a:moveTo>
                    <a:pt x="1777" y="1114"/>
                  </a:moveTo>
                  <a:cubicBezTo>
                    <a:pt x="1777" y="1078"/>
                    <a:pt x="1748" y="1048"/>
                    <a:pt x="1711" y="1048"/>
                  </a:cubicBezTo>
                  <a:lnTo>
                    <a:pt x="652" y="1048"/>
                  </a:lnTo>
                  <a:cubicBezTo>
                    <a:pt x="615" y="1048"/>
                    <a:pt x="585" y="1078"/>
                    <a:pt x="585" y="1114"/>
                  </a:cubicBezTo>
                  <a:cubicBezTo>
                    <a:pt x="585" y="1151"/>
                    <a:pt x="615" y="1181"/>
                    <a:pt x="652" y="1181"/>
                  </a:cubicBezTo>
                  <a:lnTo>
                    <a:pt x="1711" y="1181"/>
                  </a:lnTo>
                  <a:cubicBezTo>
                    <a:pt x="1748" y="1181"/>
                    <a:pt x="1777" y="1151"/>
                    <a:pt x="1777" y="1114"/>
                  </a:cubicBezTo>
                  <a:close/>
                  <a:moveTo>
                    <a:pt x="1777" y="712"/>
                  </a:moveTo>
                  <a:cubicBezTo>
                    <a:pt x="1777" y="675"/>
                    <a:pt x="1748" y="646"/>
                    <a:pt x="1711" y="646"/>
                  </a:cubicBezTo>
                  <a:lnTo>
                    <a:pt x="652" y="646"/>
                  </a:lnTo>
                  <a:cubicBezTo>
                    <a:pt x="615" y="646"/>
                    <a:pt x="585" y="675"/>
                    <a:pt x="585" y="712"/>
                  </a:cubicBezTo>
                  <a:cubicBezTo>
                    <a:pt x="585" y="749"/>
                    <a:pt x="615" y="779"/>
                    <a:pt x="652" y="779"/>
                  </a:cubicBezTo>
                  <a:lnTo>
                    <a:pt x="1711" y="779"/>
                  </a:lnTo>
                  <a:cubicBezTo>
                    <a:pt x="1748" y="779"/>
                    <a:pt x="1777" y="749"/>
                    <a:pt x="1777" y="712"/>
                  </a:cubicBezTo>
                  <a:close/>
                  <a:moveTo>
                    <a:pt x="1777" y="310"/>
                  </a:moveTo>
                  <a:cubicBezTo>
                    <a:pt x="1777" y="273"/>
                    <a:pt x="1748" y="243"/>
                    <a:pt x="1711" y="243"/>
                  </a:cubicBezTo>
                  <a:lnTo>
                    <a:pt x="652" y="243"/>
                  </a:lnTo>
                  <a:cubicBezTo>
                    <a:pt x="615" y="243"/>
                    <a:pt x="585" y="273"/>
                    <a:pt x="585" y="310"/>
                  </a:cubicBezTo>
                  <a:cubicBezTo>
                    <a:pt x="585" y="347"/>
                    <a:pt x="615" y="377"/>
                    <a:pt x="652" y="377"/>
                  </a:cubicBezTo>
                  <a:lnTo>
                    <a:pt x="1711" y="377"/>
                  </a:lnTo>
                  <a:cubicBezTo>
                    <a:pt x="1748" y="377"/>
                    <a:pt x="1777" y="347"/>
                    <a:pt x="1777" y="310"/>
                  </a:cubicBezTo>
                  <a:close/>
                </a:path>
              </a:pathLst>
            </a:custGeom>
            <a:solidFill>
              <a:schemeClr val="bg1"/>
            </a:solidFill>
            <a:ln>
              <a:noFill/>
            </a:ln>
          </p:spPr>
          <p:txBody>
            <a:bodyPr/>
            <a:lstStyle/>
            <a:p>
              <a:pPr>
                <a:lnSpc>
                  <a:spcPct val="130000"/>
                </a:lnSpc>
              </a:pPr>
              <a:endParaRPr lang="zh-CN" altLang="en-US">
                <a:cs typeface="+mn-ea"/>
                <a:sym typeface="+mn-lt"/>
              </a:endParaRPr>
            </a:p>
          </p:txBody>
        </p:sp>
      </p:grpSp>
      <p:cxnSp>
        <p:nvCxnSpPr>
          <p:cNvPr id="11" name="直接连接符 10"/>
          <p:cNvCxnSpPr/>
          <p:nvPr/>
        </p:nvCxnSpPr>
        <p:spPr>
          <a:xfrm>
            <a:off x="2722439" y="2414905"/>
            <a:ext cx="1161976" cy="41513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083139" y="2425624"/>
            <a:ext cx="1161976" cy="41513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5400077" y="2436003"/>
            <a:ext cx="1161976" cy="41513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latin typeface="Helvetica" pitchFamily="2" charset="0"/>
              </a:rPr>
            </a:fld>
            <a:endParaRPr lang="zh-CN" altLang="en-US" dirty="0">
              <a:latin typeface="Helvetica" pitchFamily="2" charset="0"/>
            </a:endParaRPr>
          </a:p>
        </p:txBody>
      </p:sp>
      <p:sp>
        <p:nvSpPr>
          <p:cNvPr id="4" name="标题 3"/>
          <p:cNvSpPr>
            <a:spLocks noGrp="1"/>
          </p:cNvSpPr>
          <p:nvPr>
            <p:ph type="title"/>
          </p:nvPr>
        </p:nvSpPr>
        <p:spPr/>
        <p:txBody>
          <a:bodyPr/>
          <a:lstStyle/>
          <a:p>
            <a:r>
              <a:rPr kumimoji="1" lang="zh-CN" altLang="en-US" dirty="0"/>
              <a:t>需求分析</a:t>
            </a:r>
            <a:endParaRPr kumimoji="1" lang="zh-CN" altLang="en-US" dirty="0"/>
          </a:p>
        </p:txBody>
      </p:sp>
      <p:sp>
        <p:nvSpPr>
          <p:cNvPr id="6" name="Google Shape;366;p35"/>
          <p:cNvSpPr txBox="1"/>
          <p:nvPr/>
        </p:nvSpPr>
        <p:spPr>
          <a:xfrm>
            <a:off x="1091565" y="1524635"/>
            <a:ext cx="4979035" cy="297434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120000"/>
              </a:lnSpc>
              <a:spcBef>
                <a:spcPts val="0"/>
              </a:spcBef>
              <a:buClr>
                <a:srgbClr val="000000"/>
              </a:buClr>
              <a:buSzPts val="275"/>
              <a:buFont typeface="Arial" panose="020B0604020202090204"/>
              <a:buNone/>
            </a:pPr>
            <a:r>
              <a:rPr lang="zh-CN" altLang="en-US" sz="2200" dirty="0">
                <a:latin typeface="Helvetica" pitchFamily="2" charset="0"/>
              </a:rPr>
              <a:t>功能需求，分为四个主要方面：</a:t>
            </a:r>
            <a:endParaRPr lang="zh-CN" altLang="en-US" sz="2200" dirty="0">
              <a:latin typeface="Helvetica" pitchFamily="2" charset="0"/>
            </a:endParaRPr>
          </a:p>
          <a:p>
            <a:pPr lvl="1">
              <a:lnSpc>
                <a:spcPct val="150000"/>
              </a:lnSpc>
              <a:spcBef>
                <a:spcPts val="0"/>
              </a:spcBef>
              <a:buClr>
                <a:srgbClr val="000000"/>
              </a:buClr>
              <a:buSzPts val="275"/>
            </a:pPr>
            <a:r>
              <a:rPr lang="zh-CN" altLang="en-US" sz="1885" b="1" dirty="0">
                <a:latin typeface="仿宋" charset="0"/>
                <a:ea typeface="仿宋" charset="0"/>
              </a:rPr>
              <a:t>网络请求代理</a:t>
            </a:r>
            <a:endParaRPr lang="zh-CN" altLang="en-US" sz="1885" b="1" dirty="0">
              <a:latin typeface="仿宋" charset="0"/>
              <a:ea typeface="仿宋" charset="0"/>
            </a:endParaRPr>
          </a:p>
          <a:p>
            <a:pPr lvl="1">
              <a:lnSpc>
                <a:spcPct val="150000"/>
              </a:lnSpc>
              <a:spcBef>
                <a:spcPts val="0"/>
              </a:spcBef>
              <a:buClr>
                <a:srgbClr val="000000"/>
              </a:buClr>
              <a:buSzPts val="275"/>
            </a:pPr>
            <a:r>
              <a:rPr lang="zh-CN" altLang="en-US" sz="1885" b="1" dirty="0">
                <a:latin typeface="仿宋" charset="0"/>
                <a:ea typeface="仿宋" charset="0"/>
              </a:rPr>
              <a:t>接口管理</a:t>
            </a:r>
            <a:endParaRPr lang="zh-CN" altLang="en-US" sz="1885" b="1" dirty="0">
              <a:latin typeface="仿宋" charset="0"/>
              <a:ea typeface="仿宋" charset="0"/>
            </a:endParaRPr>
          </a:p>
          <a:p>
            <a:pPr lvl="1">
              <a:lnSpc>
                <a:spcPct val="150000"/>
              </a:lnSpc>
              <a:spcBef>
                <a:spcPts val="0"/>
              </a:spcBef>
              <a:buClr>
                <a:srgbClr val="000000"/>
              </a:buClr>
              <a:buSzPts val="275"/>
            </a:pPr>
            <a:r>
              <a:rPr lang="zh-CN" altLang="en-US" sz="1885" b="1" dirty="0">
                <a:latin typeface="仿宋" charset="0"/>
                <a:ea typeface="仿宋" charset="0"/>
              </a:rPr>
              <a:t>包信息解析</a:t>
            </a:r>
            <a:endParaRPr lang="zh-CN" altLang="en-US" sz="1885" b="1" dirty="0">
              <a:latin typeface="仿宋" charset="0"/>
              <a:ea typeface="仿宋" charset="0"/>
            </a:endParaRPr>
          </a:p>
          <a:p>
            <a:pPr lvl="1">
              <a:lnSpc>
                <a:spcPct val="150000"/>
              </a:lnSpc>
              <a:spcBef>
                <a:spcPts val="0"/>
              </a:spcBef>
              <a:buClr>
                <a:srgbClr val="000000"/>
              </a:buClr>
              <a:buSzPts val="275"/>
            </a:pPr>
            <a:r>
              <a:rPr lang="zh-CN" altLang="en-US" sz="1885" b="1" dirty="0">
                <a:latin typeface="仿宋" charset="0"/>
                <a:ea typeface="仿宋" charset="0"/>
              </a:rPr>
              <a:t>接口生命周期管理</a:t>
            </a:r>
            <a:endParaRPr lang="zh-CN" altLang="en-US" sz="1885" b="1" dirty="0">
              <a:latin typeface="仿宋" charset="0"/>
              <a:ea typeface="仿宋" charset="0"/>
            </a:endParaRPr>
          </a:p>
        </p:txBody>
      </p:sp>
      <p:pic>
        <p:nvPicPr>
          <p:cNvPr id="3" name="图片 1"/>
          <p:cNvPicPr>
            <a:picLocks noChangeAspect="1"/>
          </p:cNvPicPr>
          <p:nvPr/>
        </p:nvPicPr>
        <p:blipFill>
          <a:blip r:embed="rId1"/>
          <a:stretch>
            <a:fillRect/>
          </a:stretch>
        </p:blipFill>
        <p:spPr>
          <a:xfrm>
            <a:off x="5818823" y="1294765"/>
            <a:ext cx="3952875" cy="4109720"/>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latin typeface="Helvetica" pitchFamily="2" charset="0"/>
              </a:rPr>
            </a:fld>
            <a:endParaRPr lang="zh-CN" altLang="en-US" dirty="0">
              <a:latin typeface="Helvetica" pitchFamily="2" charset="0"/>
            </a:endParaRPr>
          </a:p>
        </p:txBody>
      </p:sp>
      <p:sp>
        <p:nvSpPr>
          <p:cNvPr id="4" name="标题 3"/>
          <p:cNvSpPr>
            <a:spLocks noGrp="1"/>
          </p:cNvSpPr>
          <p:nvPr>
            <p:ph type="title"/>
          </p:nvPr>
        </p:nvSpPr>
        <p:spPr/>
        <p:txBody>
          <a:bodyPr/>
          <a:lstStyle/>
          <a:p>
            <a:r>
              <a:rPr kumimoji="1" lang="zh-CN" altLang="en-US" dirty="0"/>
              <a:t>需求分析 </a:t>
            </a:r>
            <a:r>
              <a:rPr lang="zh-CN" altLang="en-US" sz="2400" dirty="0">
                <a:latin typeface="Helvetica" pitchFamily="2" charset="0"/>
                <a:sym typeface="+mn-ea"/>
              </a:rPr>
              <a:t>非功能需求</a:t>
            </a:r>
            <a:endParaRPr kumimoji="1" lang="zh-CN" altLang="en-US" sz="2400" dirty="0">
              <a:latin typeface="Helvetica" pitchFamily="2" charset="0"/>
              <a:sym typeface="+mn-ea"/>
            </a:endParaRPr>
          </a:p>
        </p:txBody>
      </p:sp>
      <p:sp>
        <p:nvSpPr>
          <p:cNvPr id="6" name="Google Shape;366;p35"/>
          <p:cNvSpPr txBox="1"/>
          <p:nvPr/>
        </p:nvSpPr>
        <p:spPr>
          <a:xfrm>
            <a:off x="768985" y="1125855"/>
            <a:ext cx="10490200" cy="491236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120000"/>
              </a:lnSpc>
              <a:spcBef>
                <a:spcPts val="0"/>
              </a:spcBef>
              <a:buClr>
                <a:srgbClr val="000000"/>
              </a:buClr>
              <a:buSzPts val="275"/>
              <a:buFont typeface="Arial" panose="020B0604020202090204"/>
              <a:buNone/>
            </a:pPr>
            <a:r>
              <a:rPr lang="zh-CN" altLang="en-US" sz="2000" dirty="0">
                <a:latin typeface="Helvetica" pitchFamily="2" charset="0"/>
              </a:rPr>
              <a:t>(1) 跨平台</a:t>
            </a:r>
            <a:endParaRPr lang="zh-CN" altLang="en-US" sz="2200" dirty="0">
              <a:latin typeface="Helvetica" pitchFamily="2" charset="0"/>
            </a:endParaRPr>
          </a:p>
          <a:p>
            <a:pPr marL="0" indent="0">
              <a:lnSpc>
                <a:spcPct val="120000"/>
              </a:lnSpc>
              <a:spcBef>
                <a:spcPts val="0"/>
              </a:spcBef>
              <a:buClr>
                <a:srgbClr val="000000"/>
              </a:buClr>
              <a:buSzPts val="275"/>
              <a:buFont typeface="Arial" panose="020B0604020202090204"/>
              <a:buNone/>
            </a:pPr>
            <a:r>
              <a:rPr lang="zh-CN" altLang="en-US" sz="2000" dirty="0">
                <a:latin typeface="仿宋" charset="0"/>
                <a:ea typeface="仿宋" charset="0"/>
                <a:cs typeface="仿宋" charset="0"/>
              </a:rPr>
              <a:t>   </a:t>
            </a:r>
            <a:r>
              <a:rPr lang="zh-CN" altLang="en-US" sz="1800" dirty="0">
                <a:latin typeface="仿宋" charset="0"/>
                <a:ea typeface="仿宋" charset="0"/>
                <a:cs typeface="仿宋" charset="0"/>
              </a:rPr>
              <a:t> </a:t>
            </a:r>
            <a:r>
              <a:rPr lang="zh-CN" altLang="en-US" sz="1800" dirty="0">
                <a:ea typeface="仿宋" charset="0"/>
                <a:cs typeface="+mn-lt"/>
              </a:rPr>
              <a:t>在常见的不同种类的操作系统上，通过一套代码编译后的程序，都可以满足基本的使用。我们主要适配Windows操作系统和MacOS操作系统为主，因为这两类操作系统占有率已经高达90%以上。</a:t>
            </a:r>
            <a:endParaRPr lang="zh-CN" altLang="en-US" sz="1800" dirty="0">
              <a:ea typeface="仿宋" charset="0"/>
              <a:cs typeface="+mn-lt"/>
            </a:endParaRPr>
          </a:p>
          <a:p>
            <a:pPr marL="0" indent="0">
              <a:lnSpc>
                <a:spcPct val="120000"/>
              </a:lnSpc>
              <a:spcBef>
                <a:spcPts val="0"/>
              </a:spcBef>
              <a:buClr>
                <a:srgbClr val="000000"/>
              </a:buClr>
              <a:buSzPts val="275"/>
              <a:buFont typeface="Arial" panose="020B0604020202090204"/>
              <a:buNone/>
            </a:pPr>
            <a:endParaRPr lang="zh-CN" altLang="en-US" sz="2200" dirty="0">
              <a:latin typeface="Helvetica" pitchFamily="2" charset="0"/>
            </a:endParaRPr>
          </a:p>
          <a:p>
            <a:pPr marL="0" indent="0">
              <a:lnSpc>
                <a:spcPct val="120000"/>
              </a:lnSpc>
              <a:spcBef>
                <a:spcPts val="0"/>
              </a:spcBef>
              <a:buClr>
                <a:srgbClr val="000000"/>
              </a:buClr>
              <a:buSzPts val="275"/>
              <a:buFont typeface="Arial" panose="020B0604020202090204"/>
              <a:buNone/>
            </a:pPr>
            <a:r>
              <a:rPr lang="zh-CN" altLang="en-US" sz="2000" dirty="0">
                <a:latin typeface="Helvetica" pitchFamily="2" charset="0"/>
              </a:rPr>
              <a:t>(2) 高性能</a:t>
            </a:r>
            <a:endParaRPr lang="zh-CN" altLang="en-US" sz="2200" dirty="0">
              <a:latin typeface="Helvetica" pitchFamily="2" charset="0"/>
            </a:endParaRPr>
          </a:p>
          <a:p>
            <a:pPr marL="0" indent="0">
              <a:lnSpc>
                <a:spcPct val="120000"/>
              </a:lnSpc>
              <a:spcBef>
                <a:spcPts val="0"/>
              </a:spcBef>
              <a:buClr>
                <a:srgbClr val="000000"/>
              </a:buClr>
              <a:buSzPts val="275"/>
              <a:buFont typeface="Arial" panose="020B0604020202090204"/>
              <a:buNone/>
            </a:pPr>
            <a:r>
              <a:rPr lang="zh-CN" altLang="en-US" sz="2000" dirty="0">
                <a:latin typeface="仿宋" charset="0"/>
                <a:ea typeface="仿宋" charset="0"/>
                <a:cs typeface="仿宋" charset="0"/>
              </a:rPr>
              <a:t>   </a:t>
            </a:r>
            <a:r>
              <a:rPr lang="zh-CN" altLang="en-US" sz="1800" dirty="0">
                <a:latin typeface="+mn-ea"/>
                <a:ea typeface="仿宋" charset="0"/>
                <a:cs typeface="+mn-ea"/>
              </a:rPr>
              <a:t>高性能主要是对比C++/Rust编译为WebAssembly相比传统的JavaScript的性能提升，以及Chromium V8引擎对代码运行时效率的优化、WebGL引擎带来的渲染性能提升。</a:t>
            </a:r>
            <a:endParaRPr lang="zh-CN" altLang="en-US" sz="2200" dirty="0">
              <a:latin typeface="Helvetica" pitchFamily="2" charset="0"/>
              <a:ea typeface="仿宋" charset="0"/>
              <a:cs typeface="+mn-lt"/>
            </a:endParaRPr>
          </a:p>
          <a:p>
            <a:pPr marL="0" indent="0">
              <a:lnSpc>
                <a:spcPct val="120000"/>
              </a:lnSpc>
              <a:spcBef>
                <a:spcPts val="0"/>
              </a:spcBef>
              <a:buClr>
                <a:srgbClr val="000000"/>
              </a:buClr>
              <a:buSzPts val="275"/>
              <a:buFont typeface="Arial" panose="020B0604020202090204"/>
              <a:buNone/>
            </a:pPr>
            <a:endParaRPr lang="zh-CN" altLang="en-US" sz="2200" dirty="0">
              <a:latin typeface="Helvetica" pitchFamily="2" charset="0"/>
              <a:ea typeface="仿宋" charset="0"/>
              <a:cs typeface="+mn-lt"/>
            </a:endParaRPr>
          </a:p>
          <a:p>
            <a:pPr marL="0" indent="0">
              <a:lnSpc>
                <a:spcPct val="120000"/>
              </a:lnSpc>
              <a:spcBef>
                <a:spcPts val="0"/>
              </a:spcBef>
              <a:buClr>
                <a:srgbClr val="000000"/>
              </a:buClr>
              <a:buSzPts val="275"/>
              <a:buFont typeface="Arial" panose="020B0604020202090204"/>
              <a:buNone/>
            </a:pPr>
            <a:r>
              <a:rPr lang="zh-CN" altLang="en-US" sz="2000" dirty="0">
                <a:latin typeface="Helvetica" pitchFamily="2" charset="0"/>
              </a:rPr>
              <a:t>(3) 安全性</a:t>
            </a:r>
            <a:endParaRPr lang="zh-CN" altLang="en-US" sz="2200" dirty="0">
              <a:latin typeface="Helvetica" pitchFamily="2" charset="0"/>
            </a:endParaRPr>
          </a:p>
          <a:p>
            <a:pPr marL="0" indent="0">
              <a:lnSpc>
                <a:spcPct val="120000"/>
              </a:lnSpc>
              <a:spcBef>
                <a:spcPts val="0"/>
              </a:spcBef>
              <a:buClr>
                <a:srgbClr val="000000"/>
              </a:buClr>
              <a:buSzPts val="275"/>
              <a:buFont typeface="Arial" panose="020B0604020202090204"/>
              <a:buNone/>
            </a:pPr>
            <a:r>
              <a:rPr lang="zh-CN" altLang="en-US" sz="2200" dirty="0">
                <a:latin typeface="仿宋" charset="0"/>
                <a:ea typeface="仿宋" charset="0"/>
              </a:rPr>
              <a:t>  </a:t>
            </a:r>
            <a:r>
              <a:rPr lang="zh-CN" altLang="en-US" sz="1800" dirty="0">
                <a:latin typeface="+mn-ea"/>
                <a:ea typeface="仿宋" charset="0"/>
                <a:cs typeface="+mn-ea"/>
              </a:rPr>
              <a:t> 遵循桌面应用开发道德底线，不破坏侵害目标操作系统，同时对自身安全、内存保证隔离安全。</a:t>
            </a:r>
            <a:endParaRPr lang="zh-CN" altLang="en-US" sz="1800" dirty="0">
              <a:latin typeface="+mn-ea"/>
              <a:ea typeface="仿宋" charset="0"/>
              <a:cs typeface="+mn-ea"/>
            </a:endParaRPr>
          </a:p>
          <a:p>
            <a:pPr marL="0" indent="0">
              <a:lnSpc>
                <a:spcPct val="120000"/>
              </a:lnSpc>
              <a:spcBef>
                <a:spcPts val="0"/>
              </a:spcBef>
              <a:buClr>
                <a:srgbClr val="000000"/>
              </a:buClr>
              <a:buSzPts val="275"/>
              <a:buFont typeface="Arial" panose="020B0604020202090204"/>
              <a:buNone/>
            </a:pPr>
            <a:endParaRPr lang="zh-CN" altLang="en-US" sz="2200" dirty="0">
              <a:latin typeface="Helvetica" pitchFamily="2" charset="0"/>
            </a:endParaRPr>
          </a:p>
          <a:p>
            <a:pPr marL="0" indent="0">
              <a:lnSpc>
                <a:spcPct val="120000"/>
              </a:lnSpc>
              <a:spcBef>
                <a:spcPts val="0"/>
              </a:spcBef>
              <a:buClr>
                <a:srgbClr val="000000"/>
              </a:buClr>
              <a:buSzPts val="275"/>
              <a:buFont typeface="Arial" panose="020B0604020202090204"/>
              <a:buNone/>
            </a:pPr>
            <a:r>
              <a:rPr lang="zh-CN" altLang="en-US" sz="2000" dirty="0">
                <a:latin typeface="Helvetica" pitchFamily="2" charset="0"/>
              </a:rPr>
              <a:t>(4) 可控性</a:t>
            </a:r>
            <a:endParaRPr lang="zh-CN" altLang="en-US" sz="2200" dirty="0">
              <a:latin typeface="Helvetica" pitchFamily="2" charset="0"/>
            </a:endParaRPr>
          </a:p>
          <a:p>
            <a:pPr marL="0" indent="0">
              <a:lnSpc>
                <a:spcPct val="120000"/>
              </a:lnSpc>
              <a:spcBef>
                <a:spcPts val="0"/>
              </a:spcBef>
              <a:buClr>
                <a:srgbClr val="000000"/>
              </a:buClr>
              <a:buSzPts val="275"/>
              <a:buFont typeface="Arial" panose="020B0604020202090204"/>
              <a:buNone/>
            </a:pPr>
            <a:r>
              <a:rPr lang="zh-CN" altLang="en-US" sz="2200" dirty="0">
                <a:latin typeface="仿宋" charset="0"/>
                <a:ea typeface="仿宋" charset="0"/>
              </a:rPr>
              <a:t>   </a:t>
            </a:r>
            <a:r>
              <a:rPr lang="zh-CN" altLang="en-US" sz="1800" dirty="0">
                <a:latin typeface="仿宋" charset="0"/>
                <a:ea typeface="仿宋" charset="0"/>
              </a:rPr>
              <a:t>作为桌面应用，要具备易恢复、重启动、可强制杀死进程等等</a:t>
            </a:r>
            <a:endParaRPr lang="zh-CN" altLang="en-US" sz="1800" dirty="0">
              <a:latin typeface="仿宋" charset="0"/>
              <a:ea typeface="仿宋" charset="0"/>
            </a:endParaRPr>
          </a:p>
        </p:txBody>
      </p:sp>
      <p:sp>
        <p:nvSpPr>
          <p:cNvPr id="3" name="文本框 2"/>
          <p:cNvSpPr txBox="1"/>
          <p:nvPr/>
        </p:nvSpPr>
        <p:spPr>
          <a:xfrm>
            <a:off x="672465" y="1419860"/>
            <a:ext cx="309880" cy="368300"/>
          </a:xfrm>
          <a:prstGeom prst="rect">
            <a:avLst/>
          </a:prstGeom>
          <a:noFill/>
        </p:spPr>
        <p:txBody>
          <a:bodyPr wrap="none" rtlCol="0">
            <a:spAutoFit/>
          </a:bodyPr>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latin typeface="Helvetica" pitchFamily="2" charset="0"/>
              </a:rPr>
            </a:fld>
            <a:endParaRPr lang="zh-CN" altLang="en-US" dirty="0">
              <a:latin typeface="Helvetica" pitchFamily="2" charset="0"/>
            </a:endParaRPr>
          </a:p>
        </p:txBody>
      </p:sp>
      <p:sp>
        <p:nvSpPr>
          <p:cNvPr id="4" name="标题 3"/>
          <p:cNvSpPr>
            <a:spLocks noGrp="1"/>
          </p:cNvSpPr>
          <p:nvPr>
            <p:ph type="title"/>
          </p:nvPr>
        </p:nvSpPr>
        <p:spPr/>
        <p:txBody>
          <a:bodyPr/>
          <a:lstStyle/>
          <a:p>
            <a:r>
              <a:rPr kumimoji="1" lang="zh-CN" altLang="en-US" dirty="0"/>
              <a:t>系统设计 </a:t>
            </a:r>
            <a:r>
              <a:rPr kumimoji="1" lang="zh-CN" altLang="en-US" sz="2400" dirty="0"/>
              <a:t>架构设计</a:t>
            </a:r>
            <a:r>
              <a:rPr kumimoji="1" lang="zh-CN" altLang="en-US" sz="3200" dirty="0"/>
              <a:t> </a:t>
            </a:r>
            <a:endParaRPr kumimoji="1" lang="zh-CN" altLang="en-US" sz="3200" dirty="0"/>
          </a:p>
        </p:txBody>
      </p:sp>
      <p:sp>
        <p:nvSpPr>
          <p:cNvPr id="5" name="Google Shape;365;p35"/>
          <p:cNvSpPr txBox="1"/>
          <p:nvPr/>
        </p:nvSpPr>
        <p:spPr>
          <a:xfrm>
            <a:off x="924925" y="1635214"/>
            <a:ext cx="3978000" cy="7221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3600" b="1" kern="1200">
                <a:solidFill>
                  <a:schemeClr val="accent1"/>
                </a:solidFill>
                <a:latin typeface="Helvetica" pitchFamily="2" charset="0"/>
                <a:ea typeface="微软雅黑" panose="020B0503020204020204" pitchFamily="34" charset="-122"/>
                <a:cs typeface="+mj-cs"/>
              </a:defRPr>
            </a:lvl1pPr>
          </a:lstStyle>
          <a:p>
            <a:pPr>
              <a:spcBef>
                <a:spcPts val="0"/>
              </a:spcBef>
            </a:pPr>
            <a:endParaRPr lang="en-US" dirty="0"/>
          </a:p>
        </p:txBody>
      </p:sp>
      <p:sp>
        <p:nvSpPr>
          <p:cNvPr id="6" name="Google Shape;366;p35"/>
          <p:cNvSpPr txBox="1"/>
          <p:nvPr/>
        </p:nvSpPr>
        <p:spPr>
          <a:xfrm>
            <a:off x="925195" y="1180465"/>
            <a:ext cx="10341610" cy="1783715"/>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120000"/>
              </a:lnSpc>
              <a:spcBef>
                <a:spcPts val="0"/>
              </a:spcBef>
              <a:buClr>
                <a:srgbClr val="000000"/>
              </a:buClr>
              <a:buSzPts val="275"/>
              <a:buFont typeface="Arial" panose="020B0604020202090204"/>
              <a:buNone/>
            </a:pPr>
            <a:r>
              <a:rPr lang="en-US" altLang="zh-CN" sz="1800" dirty="0">
                <a:latin typeface="Helvetica" pitchFamily="2" charset="0"/>
              </a:rPr>
              <a:t>    </a:t>
            </a:r>
            <a:r>
              <a:rPr lang="zh-CN" altLang="en-US" sz="1800" dirty="0">
                <a:latin typeface="Helvetica" pitchFamily="2" charset="0"/>
              </a:rPr>
              <a:t>对系统整体架构进行分层设计，明确模块之间的依赖关系和交互逻辑。主要是针对不同的操作系统抽象出来的接口，通过Electron进行管理调用，结合Electron框架自身，使用Proxy、React等技术方案对特定模块做进一步的实现。</a:t>
            </a:r>
            <a:endParaRPr lang="zh-CN" altLang="en-US" sz="1800" dirty="0">
              <a:latin typeface="Helvetica" pitchFamily="2" charset="0"/>
            </a:endParaRPr>
          </a:p>
        </p:txBody>
      </p:sp>
      <p:pic>
        <p:nvPicPr>
          <p:cNvPr id="3" name="图片 2"/>
          <p:cNvPicPr>
            <a:picLocks noChangeAspect="1"/>
          </p:cNvPicPr>
          <p:nvPr/>
        </p:nvPicPr>
        <p:blipFill>
          <a:blip r:embed="rId1"/>
          <a:stretch>
            <a:fillRect/>
          </a:stretch>
        </p:blipFill>
        <p:spPr>
          <a:xfrm>
            <a:off x="2126615" y="2356485"/>
            <a:ext cx="7938770" cy="3376295"/>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latin typeface="Helvetica" pitchFamily="2" charset="0"/>
              </a:rPr>
            </a:fld>
            <a:endParaRPr lang="zh-CN" altLang="en-US" dirty="0">
              <a:latin typeface="Helvetica" pitchFamily="2" charset="0"/>
            </a:endParaRPr>
          </a:p>
        </p:txBody>
      </p:sp>
      <p:sp>
        <p:nvSpPr>
          <p:cNvPr id="4" name="标题 3"/>
          <p:cNvSpPr>
            <a:spLocks noGrp="1"/>
          </p:cNvSpPr>
          <p:nvPr>
            <p:ph type="title"/>
          </p:nvPr>
        </p:nvSpPr>
        <p:spPr/>
        <p:txBody>
          <a:bodyPr/>
          <a:lstStyle/>
          <a:p>
            <a:r>
              <a:rPr kumimoji="1" lang="zh-CN" altLang="en-US" dirty="0"/>
              <a:t>系统设计</a:t>
            </a:r>
            <a:r>
              <a:rPr kumimoji="1" lang="zh-CN" altLang="en-US" sz="2400" dirty="0"/>
              <a:t> 功能模块设计</a:t>
            </a:r>
            <a:r>
              <a:rPr kumimoji="1" lang="zh-CN" altLang="en-US" sz="3200" dirty="0"/>
              <a:t> </a:t>
            </a:r>
            <a:endParaRPr kumimoji="1" lang="zh-CN" altLang="en-US" sz="3200" dirty="0"/>
          </a:p>
        </p:txBody>
      </p:sp>
      <p:sp>
        <p:nvSpPr>
          <p:cNvPr id="5" name="Google Shape;365;p35"/>
          <p:cNvSpPr txBox="1"/>
          <p:nvPr/>
        </p:nvSpPr>
        <p:spPr>
          <a:xfrm>
            <a:off x="924925" y="1635214"/>
            <a:ext cx="3978000" cy="7221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3600" b="1" kern="1200">
                <a:solidFill>
                  <a:schemeClr val="accent1"/>
                </a:solidFill>
                <a:latin typeface="Helvetica" pitchFamily="2" charset="0"/>
                <a:ea typeface="微软雅黑" panose="020B0503020204020204" pitchFamily="34" charset="-122"/>
                <a:cs typeface="+mj-cs"/>
              </a:defRPr>
            </a:lvl1pPr>
          </a:lstStyle>
          <a:p>
            <a:pPr>
              <a:spcBef>
                <a:spcPts val="0"/>
              </a:spcBef>
            </a:pPr>
            <a:endParaRPr lang="en-US" dirty="0"/>
          </a:p>
        </p:txBody>
      </p:sp>
      <p:sp>
        <p:nvSpPr>
          <p:cNvPr id="6" name="Google Shape;366;p35"/>
          <p:cNvSpPr txBox="1"/>
          <p:nvPr/>
        </p:nvSpPr>
        <p:spPr>
          <a:xfrm>
            <a:off x="925195" y="1180465"/>
            <a:ext cx="10341610" cy="1783715"/>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120000"/>
              </a:lnSpc>
              <a:spcBef>
                <a:spcPts val="0"/>
              </a:spcBef>
              <a:buClr>
                <a:srgbClr val="000000"/>
              </a:buClr>
              <a:buSzPts val="275"/>
              <a:buFont typeface="Arial" panose="020B0604020202090204"/>
              <a:buNone/>
            </a:pPr>
            <a:r>
              <a:rPr lang="en-US" altLang="zh-CN" sz="1800" dirty="0">
                <a:latin typeface="Helvetica" pitchFamily="2" charset="0"/>
              </a:rPr>
              <a:t>    </a:t>
            </a:r>
            <a:r>
              <a:rPr lang="zh-CN" altLang="en-US" sz="1800" dirty="0">
                <a:latin typeface="Helvetica" pitchFamily="2" charset="0"/>
              </a:rPr>
              <a:t>系统功能模块主要核心是包数据流代理模块，基于请求的改造、请求的管理、历史信息的获取都是基于包数据流代理模块对信息的捕获。通过捕获到的元数据，进一步交给上层的接口管理模块和可视化信息模块做进一步的信息聚合、分析、展示。</a:t>
            </a:r>
            <a:endParaRPr lang="zh-CN" altLang="en-US" sz="1800" dirty="0">
              <a:latin typeface="Helvetica" pitchFamily="2" charset="0"/>
            </a:endParaRPr>
          </a:p>
        </p:txBody>
      </p:sp>
      <p:pic>
        <p:nvPicPr>
          <p:cNvPr id="7" name="图片 3"/>
          <p:cNvPicPr>
            <a:picLocks noChangeAspect="1"/>
          </p:cNvPicPr>
          <p:nvPr/>
        </p:nvPicPr>
        <p:blipFill>
          <a:blip r:embed="rId1"/>
          <a:stretch>
            <a:fillRect/>
          </a:stretch>
        </p:blipFill>
        <p:spPr>
          <a:xfrm>
            <a:off x="2181860" y="2357755"/>
            <a:ext cx="7740015" cy="3642995"/>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latin typeface="Helvetica" pitchFamily="2" charset="0"/>
              </a:rPr>
            </a:fld>
            <a:endParaRPr lang="zh-CN" altLang="en-US" dirty="0">
              <a:latin typeface="Helvetica" pitchFamily="2" charset="0"/>
            </a:endParaRPr>
          </a:p>
        </p:txBody>
      </p:sp>
      <p:sp>
        <p:nvSpPr>
          <p:cNvPr id="4" name="标题 3"/>
          <p:cNvSpPr>
            <a:spLocks noGrp="1"/>
          </p:cNvSpPr>
          <p:nvPr>
            <p:ph type="title"/>
          </p:nvPr>
        </p:nvSpPr>
        <p:spPr/>
        <p:txBody>
          <a:bodyPr/>
          <a:lstStyle/>
          <a:p>
            <a:r>
              <a:rPr kumimoji="1" lang="zh-CN" altLang="en-US" dirty="0"/>
              <a:t>系统设计</a:t>
            </a:r>
            <a:r>
              <a:rPr kumimoji="1" lang="zh-CN" altLang="en-US" sz="2400" dirty="0"/>
              <a:t> 性能模块设计</a:t>
            </a:r>
            <a:r>
              <a:rPr kumimoji="1" lang="zh-CN" altLang="en-US" sz="3200" dirty="0"/>
              <a:t> </a:t>
            </a:r>
            <a:endParaRPr kumimoji="1" lang="zh-CN" altLang="en-US" sz="3200" dirty="0"/>
          </a:p>
        </p:txBody>
      </p:sp>
      <p:sp>
        <p:nvSpPr>
          <p:cNvPr id="5" name="Google Shape;365;p35"/>
          <p:cNvSpPr txBox="1"/>
          <p:nvPr/>
        </p:nvSpPr>
        <p:spPr>
          <a:xfrm>
            <a:off x="924925" y="1635214"/>
            <a:ext cx="3978000" cy="7221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3600" b="1" kern="1200">
                <a:solidFill>
                  <a:schemeClr val="accent1"/>
                </a:solidFill>
                <a:latin typeface="Helvetica" pitchFamily="2" charset="0"/>
                <a:ea typeface="微软雅黑" panose="020B0503020204020204" pitchFamily="34" charset="-122"/>
                <a:cs typeface="+mj-cs"/>
              </a:defRPr>
            </a:lvl1pPr>
          </a:lstStyle>
          <a:p>
            <a:pPr>
              <a:spcBef>
                <a:spcPts val="0"/>
              </a:spcBef>
            </a:pPr>
            <a:endParaRPr lang="en-US" dirty="0"/>
          </a:p>
        </p:txBody>
      </p:sp>
      <p:sp>
        <p:nvSpPr>
          <p:cNvPr id="6" name="Google Shape;366;p35"/>
          <p:cNvSpPr txBox="1"/>
          <p:nvPr/>
        </p:nvSpPr>
        <p:spPr>
          <a:xfrm>
            <a:off x="925195" y="1180465"/>
            <a:ext cx="10341610" cy="1783715"/>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120000"/>
              </a:lnSpc>
              <a:spcBef>
                <a:spcPts val="0"/>
              </a:spcBef>
              <a:buClr>
                <a:srgbClr val="000000"/>
              </a:buClr>
              <a:buSzPts val="275"/>
              <a:buFont typeface="Arial" panose="020B0604020202090204"/>
              <a:buNone/>
            </a:pPr>
            <a:r>
              <a:rPr lang="zh-CN" altLang="en-US" sz="2200" dirty="0">
                <a:latin typeface="Helvetica" pitchFamily="2" charset="0"/>
              </a:rPr>
              <a:t>(1) 用编译型语言代替解释型语言</a:t>
            </a:r>
            <a:endParaRPr lang="zh-CN" altLang="en-US" sz="2200" dirty="0">
              <a:latin typeface="Helvetica" pitchFamily="2" charset="0"/>
            </a:endParaRPr>
          </a:p>
          <a:p>
            <a:pPr marL="0" indent="0">
              <a:lnSpc>
                <a:spcPct val="120000"/>
              </a:lnSpc>
              <a:spcBef>
                <a:spcPts val="0"/>
              </a:spcBef>
              <a:buClr>
                <a:srgbClr val="000000"/>
              </a:buClr>
              <a:buSzPts val="275"/>
              <a:buFont typeface="Arial" panose="020B0604020202090204"/>
              <a:buNone/>
            </a:pPr>
            <a:endParaRPr lang="zh-CN" altLang="en-US" sz="2200" dirty="0">
              <a:latin typeface="Helvetica" pitchFamily="2" charset="0"/>
            </a:endParaRPr>
          </a:p>
          <a:p>
            <a:pPr marL="0" indent="0">
              <a:lnSpc>
                <a:spcPct val="120000"/>
              </a:lnSpc>
              <a:spcBef>
                <a:spcPts val="0"/>
              </a:spcBef>
              <a:buClr>
                <a:srgbClr val="000000"/>
              </a:buClr>
              <a:buSzPts val="275"/>
              <a:buFont typeface="Arial" panose="020B0604020202090204"/>
              <a:buNone/>
            </a:pPr>
            <a:endParaRPr lang="zh-CN" altLang="en-US" sz="2200" dirty="0">
              <a:latin typeface="Helvetica" pitchFamily="2" charset="0"/>
            </a:endParaRPr>
          </a:p>
          <a:p>
            <a:pPr marL="0" indent="0">
              <a:lnSpc>
                <a:spcPct val="120000"/>
              </a:lnSpc>
              <a:spcBef>
                <a:spcPts val="0"/>
              </a:spcBef>
              <a:buClr>
                <a:srgbClr val="000000"/>
              </a:buClr>
              <a:buSzPts val="275"/>
              <a:buFont typeface="Arial" panose="020B0604020202090204"/>
              <a:buNone/>
            </a:pPr>
            <a:endParaRPr lang="zh-CN" altLang="en-US" sz="2200" dirty="0">
              <a:latin typeface="Helvetica" pitchFamily="2" charset="0"/>
            </a:endParaRPr>
          </a:p>
          <a:p>
            <a:pPr marL="0" indent="0">
              <a:lnSpc>
                <a:spcPct val="120000"/>
              </a:lnSpc>
              <a:spcBef>
                <a:spcPts val="0"/>
              </a:spcBef>
              <a:buClr>
                <a:srgbClr val="000000"/>
              </a:buClr>
              <a:buSzPts val="275"/>
              <a:buFont typeface="Arial" panose="020B0604020202090204"/>
              <a:buNone/>
            </a:pPr>
            <a:endParaRPr lang="zh-CN" altLang="en-US" sz="2200" dirty="0">
              <a:latin typeface="Helvetica" pitchFamily="2" charset="0"/>
            </a:endParaRPr>
          </a:p>
          <a:p>
            <a:pPr marL="0" indent="0">
              <a:lnSpc>
                <a:spcPct val="120000"/>
              </a:lnSpc>
              <a:spcBef>
                <a:spcPts val="0"/>
              </a:spcBef>
              <a:buClr>
                <a:srgbClr val="000000"/>
              </a:buClr>
              <a:buSzPts val="275"/>
              <a:buFont typeface="Arial" panose="020B0604020202090204"/>
              <a:buNone/>
            </a:pPr>
            <a:r>
              <a:rPr lang="zh-CN" altLang="en-US" sz="2200" dirty="0">
                <a:latin typeface="Helvetica" pitchFamily="2" charset="0"/>
              </a:rPr>
              <a:t>(2) 编码方案</a:t>
            </a:r>
            <a:endParaRPr lang="zh-CN" altLang="en-US" sz="2200" dirty="0">
              <a:latin typeface="Helvetica" pitchFamily="2" charset="0"/>
            </a:endParaRPr>
          </a:p>
          <a:p>
            <a:pPr marL="0" indent="0">
              <a:lnSpc>
                <a:spcPct val="120000"/>
              </a:lnSpc>
              <a:spcBef>
                <a:spcPts val="0"/>
              </a:spcBef>
              <a:buClr>
                <a:srgbClr val="000000"/>
              </a:buClr>
              <a:buSzPts val="275"/>
              <a:buFont typeface="Arial" panose="020B0604020202090204"/>
              <a:buNone/>
            </a:pPr>
            <a:endParaRPr lang="zh-CN" altLang="en-US" sz="2200" dirty="0">
              <a:latin typeface="Helvetica" pitchFamily="2" charset="0"/>
            </a:endParaRPr>
          </a:p>
        </p:txBody>
      </p:sp>
      <p:pic>
        <p:nvPicPr>
          <p:cNvPr id="3" name="图片 2"/>
          <p:cNvPicPr>
            <a:picLocks noChangeAspect="1"/>
          </p:cNvPicPr>
          <p:nvPr/>
        </p:nvPicPr>
        <p:blipFill>
          <a:blip r:embed="rId1"/>
          <a:stretch>
            <a:fillRect/>
          </a:stretch>
        </p:blipFill>
        <p:spPr>
          <a:xfrm>
            <a:off x="1943735" y="1868170"/>
            <a:ext cx="6463665" cy="1295400"/>
          </a:xfrm>
          <a:prstGeom prst="rect">
            <a:avLst/>
          </a:prstGeom>
          <a:noFill/>
          <a:ln w="9525">
            <a:noFill/>
          </a:ln>
        </p:spPr>
      </p:pic>
      <p:sp>
        <p:nvSpPr>
          <p:cNvPr id="100" name="文本框 99"/>
          <p:cNvSpPr txBox="1"/>
          <p:nvPr/>
        </p:nvSpPr>
        <p:spPr>
          <a:xfrm>
            <a:off x="1091565" y="3911600"/>
            <a:ext cx="9938385" cy="1565910"/>
          </a:xfrm>
          <a:prstGeom prst="rect">
            <a:avLst/>
          </a:prstGeom>
          <a:noFill/>
          <a:ln w="9525">
            <a:noFill/>
          </a:ln>
        </p:spPr>
        <p:txBody>
          <a:bodyPr wrap="square">
            <a:spAutoFit/>
          </a:bodyPr>
          <a:p>
            <a:pPr marL="0" indent="266700" algn="l">
              <a:lnSpc>
                <a:spcPct val="120000"/>
              </a:lnSpc>
            </a:pPr>
            <a:r>
              <a:rPr lang="en-US" altLang="zh-CN" sz="1600" b="0">
                <a:latin typeface="+mn-ea"/>
                <a:cs typeface="+mn-ea"/>
              </a:rPr>
              <a:t>WASM</a:t>
            </a:r>
            <a:r>
              <a:rPr lang="zh-CN" altLang="en-US" sz="1600" b="0">
                <a:latin typeface="+mn-ea"/>
                <a:cs typeface="+mn-ea"/>
              </a:rPr>
              <a:t>采用了一种基于小端模式的编码算法进行可变长编码。</a:t>
            </a:r>
            <a:r>
              <a:rPr lang="en-US" altLang="zh-CN" sz="1600" b="0">
                <a:latin typeface="+mn-ea"/>
                <a:cs typeface="+mn-ea"/>
              </a:rPr>
              <a:t>WASM</a:t>
            </a:r>
            <a:r>
              <a:rPr lang="zh-CN" altLang="en-US" sz="1600" b="0">
                <a:latin typeface="+mn-ea"/>
                <a:cs typeface="+mn-ea"/>
              </a:rPr>
              <a:t>在于对不同的数据类型选择了不同的编码方案，最大限度的利用各个编码方案的优点。</a:t>
            </a:r>
            <a:endParaRPr lang="zh-CN" altLang="en-US" sz="1600" b="0">
              <a:latin typeface="+mn-ea"/>
              <a:cs typeface="+mn-ea"/>
            </a:endParaRPr>
          </a:p>
          <a:p>
            <a:pPr marL="0" indent="266700" algn="l">
              <a:lnSpc>
                <a:spcPct val="120000"/>
              </a:lnSpc>
            </a:pPr>
            <a:r>
              <a:rPr lang="en-US" altLang="zh-CN" sz="1600" b="0">
                <a:latin typeface="+mn-ea"/>
                <a:cs typeface="+mn-ea"/>
              </a:rPr>
              <a:t>1</a:t>
            </a:r>
            <a:r>
              <a:rPr lang="zh-CN" altLang="en-US" sz="1600" b="0">
                <a:latin typeface="+mn-ea"/>
                <a:cs typeface="+mn-ea"/>
              </a:rPr>
              <a:t>、部分整数类型数值编码</a:t>
            </a:r>
            <a:endParaRPr lang="zh-CN" altLang="en-US" sz="1600" b="0">
              <a:latin typeface="+mn-ea"/>
              <a:cs typeface="+mn-ea"/>
            </a:endParaRPr>
          </a:p>
          <a:p>
            <a:pPr marL="0" indent="266700" algn="l">
              <a:lnSpc>
                <a:spcPct val="120000"/>
              </a:lnSpc>
            </a:pPr>
            <a:r>
              <a:rPr lang="en-US" altLang="zh-CN" sz="1600" b="0">
                <a:latin typeface="+mn-ea"/>
                <a:cs typeface="+mn-ea"/>
              </a:rPr>
              <a:t>2</a:t>
            </a:r>
            <a:r>
              <a:rPr lang="zh-CN" altLang="en-US" sz="1600" b="0">
                <a:latin typeface="+mn-ea"/>
                <a:cs typeface="+mn-ea"/>
              </a:rPr>
              <a:t>、浮点数编码</a:t>
            </a:r>
            <a:r>
              <a:rPr lang="en-US" altLang="zh-CN" sz="1600" b="0">
                <a:latin typeface="+mn-ea"/>
                <a:cs typeface="+mn-ea"/>
              </a:rPr>
              <a:t>IEEE-754</a:t>
            </a:r>
            <a:r>
              <a:rPr lang="zh-CN" altLang="en-US" sz="1600" b="0">
                <a:latin typeface="+mn-ea"/>
                <a:cs typeface="+mn-ea"/>
              </a:rPr>
              <a:t>编码</a:t>
            </a:r>
            <a:endParaRPr lang="zh-CN" altLang="en-US" sz="1600" b="0">
              <a:latin typeface="+mn-ea"/>
              <a:cs typeface="+mn-ea"/>
            </a:endParaRPr>
          </a:p>
          <a:p>
            <a:pPr marL="0" indent="266700" algn="l">
              <a:lnSpc>
                <a:spcPct val="120000"/>
              </a:lnSpc>
            </a:pPr>
            <a:r>
              <a:rPr lang="en-US" altLang="zh-CN" sz="1600" b="0">
                <a:latin typeface="+mn-ea"/>
                <a:cs typeface="+mn-ea"/>
              </a:rPr>
              <a:t>3</a:t>
            </a:r>
            <a:r>
              <a:rPr lang="zh-CN" altLang="en-US" sz="1600" b="0">
                <a:latin typeface="+mn-ea"/>
                <a:cs typeface="+mn-ea"/>
              </a:rPr>
              <a:t>、字符串编码</a:t>
            </a:r>
            <a:r>
              <a:rPr lang="en-US" altLang="zh-CN" sz="1600" b="0">
                <a:latin typeface="+mn-ea"/>
                <a:cs typeface="+mn-ea"/>
              </a:rPr>
              <a:t>UTF-8</a:t>
            </a:r>
            <a:r>
              <a:rPr lang="zh-CN" altLang="en-US" sz="1600" b="0">
                <a:latin typeface="+mn-ea"/>
                <a:cs typeface="+mn-ea"/>
              </a:rPr>
              <a:t>字符编码</a:t>
            </a:r>
            <a:endParaRPr lang="zh-CN" altLang="en-US" sz="1600" b="0">
              <a:latin typeface="+mn-ea"/>
              <a:cs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latin typeface="Helvetica" pitchFamily="2" charset="0"/>
              </a:rPr>
            </a:fld>
            <a:endParaRPr lang="zh-CN" altLang="en-US" dirty="0">
              <a:latin typeface="Helvetica" pitchFamily="2" charset="0"/>
            </a:endParaRPr>
          </a:p>
        </p:txBody>
      </p:sp>
      <p:sp>
        <p:nvSpPr>
          <p:cNvPr id="4" name="标题 3"/>
          <p:cNvSpPr>
            <a:spLocks noGrp="1"/>
          </p:cNvSpPr>
          <p:nvPr>
            <p:ph type="title"/>
          </p:nvPr>
        </p:nvSpPr>
        <p:spPr/>
        <p:txBody>
          <a:bodyPr/>
          <a:lstStyle/>
          <a:p>
            <a:r>
              <a:rPr kumimoji="1" lang="zh-CN" altLang="en-US" dirty="0"/>
              <a:t>系统设计</a:t>
            </a:r>
            <a:r>
              <a:rPr kumimoji="1" lang="zh-CN" altLang="en-US" sz="2400" dirty="0"/>
              <a:t> 系统实现</a:t>
            </a:r>
            <a:r>
              <a:rPr kumimoji="1" lang="en-US" altLang="zh-CN" sz="2400" dirty="0"/>
              <a:t>&amp;</a:t>
            </a:r>
            <a:r>
              <a:rPr kumimoji="1" lang="zh-CN" altLang="en-US" sz="2400" dirty="0"/>
              <a:t>系统测试</a:t>
            </a:r>
            <a:endParaRPr kumimoji="1" lang="zh-CN" altLang="en-US" sz="2400" dirty="0"/>
          </a:p>
        </p:txBody>
      </p:sp>
      <p:sp>
        <p:nvSpPr>
          <p:cNvPr id="5" name="Google Shape;365;p35"/>
          <p:cNvSpPr txBox="1"/>
          <p:nvPr/>
        </p:nvSpPr>
        <p:spPr>
          <a:xfrm>
            <a:off x="924925" y="1635214"/>
            <a:ext cx="3978000" cy="7221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3600" b="1" kern="1200">
                <a:solidFill>
                  <a:schemeClr val="accent1"/>
                </a:solidFill>
                <a:latin typeface="Helvetica" pitchFamily="2" charset="0"/>
                <a:ea typeface="微软雅黑" panose="020B0503020204020204" pitchFamily="34" charset="-122"/>
                <a:cs typeface="+mj-cs"/>
              </a:defRPr>
            </a:lvl1pPr>
          </a:lstStyle>
          <a:p>
            <a:pPr>
              <a:spcBef>
                <a:spcPts val="0"/>
              </a:spcBef>
            </a:pPr>
            <a:endParaRPr lang="en-US" dirty="0"/>
          </a:p>
        </p:txBody>
      </p:sp>
      <p:sp>
        <p:nvSpPr>
          <p:cNvPr id="6" name="Google Shape;366;p35"/>
          <p:cNvSpPr txBox="1"/>
          <p:nvPr/>
        </p:nvSpPr>
        <p:spPr>
          <a:xfrm>
            <a:off x="925195" y="1180465"/>
            <a:ext cx="10341610" cy="4873625"/>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140000"/>
              </a:lnSpc>
              <a:spcBef>
                <a:spcPts val="0"/>
              </a:spcBef>
              <a:buClr>
                <a:srgbClr val="000000"/>
              </a:buClr>
              <a:buSzPts val="275"/>
              <a:buFont typeface="Arial" panose="020B0604020202090204"/>
              <a:buNone/>
            </a:pPr>
            <a:r>
              <a:rPr lang="en-US" altLang="zh-CN" sz="2200" dirty="0">
                <a:latin typeface="Helvetica" pitchFamily="2" charset="0"/>
              </a:rPr>
              <a:t>  </a:t>
            </a:r>
            <a:r>
              <a:rPr lang="en-US" altLang="zh-CN" sz="2400" dirty="0">
                <a:latin typeface="Helvetica" pitchFamily="2" charset="0"/>
              </a:rPr>
              <a:t>  </a:t>
            </a:r>
            <a:r>
              <a:rPr lang="zh-CN" altLang="en-US" sz="1800" b="1" dirty="0">
                <a:latin typeface="Helvetica" pitchFamily="2" charset="0"/>
              </a:rPr>
              <a:t>系统实现：基于</a:t>
            </a:r>
            <a:r>
              <a:rPr lang="en-US" altLang="zh-CN" sz="1800" b="1" dirty="0">
                <a:latin typeface="Helvetica" pitchFamily="2" charset="0"/>
              </a:rPr>
              <a:t>Electron</a:t>
            </a:r>
            <a:r>
              <a:rPr lang="zh-CN" altLang="en-US" sz="1800" b="1" dirty="0">
                <a:latin typeface="Helvetica" pitchFamily="2" charset="0"/>
              </a:rPr>
              <a:t>代替原来的GUI开发桌面应用</a:t>
            </a:r>
            <a:endParaRPr lang="zh-CN" altLang="en-US" sz="1800" b="1" dirty="0">
              <a:latin typeface="Helvetica" pitchFamily="2" charset="0"/>
            </a:endParaRPr>
          </a:p>
          <a:p>
            <a:pPr marL="0" indent="0">
              <a:lnSpc>
                <a:spcPct val="140000"/>
              </a:lnSpc>
              <a:spcBef>
                <a:spcPts val="0"/>
              </a:spcBef>
              <a:buClr>
                <a:srgbClr val="000000"/>
              </a:buClr>
              <a:buSzPts val="275"/>
              <a:buFont typeface="Arial" panose="020B0604020202090204"/>
              <a:buNone/>
            </a:pPr>
            <a:r>
              <a:rPr lang="zh-CN" altLang="en-US" sz="1800" dirty="0">
                <a:latin typeface="Helvetica" pitchFamily="2" charset="0"/>
              </a:rPr>
              <a:t>     </a:t>
            </a:r>
            <a:r>
              <a:rPr lang="zh-CN" altLang="en-US" sz="1600" dirty="0">
                <a:latin typeface="Helvetica" pitchFamily="2" charset="0"/>
              </a:rPr>
              <a:t> 对于CPU密集型计算性能消耗，比如大量的数据包捕获和解析、渲染图像，通过使用C++或Rust编程语言编译成</a:t>
            </a:r>
            <a:r>
              <a:rPr lang="en-US" altLang="zh-CN" sz="1600" dirty="0">
                <a:latin typeface="Helvetica" pitchFamily="2" charset="0"/>
              </a:rPr>
              <a:t>WebAssembly</a:t>
            </a:r>
            <a:r>
              <a:rPr lang="zh-CN" altLang="en-US" sz="1600" dirty="0">
                <a:latin typeface="Helvetica" pitchFamily="2" charset="0"/>
              </a:rPr>
              <a:t>字节码和WebGL渲染引擎来优化来进行开发。最后根据系统架构设计和功能模块设计，将业务需求和功能模块串联起来，实现网络代理系统的功能。</a:t>
            </a:r>
            <a:endParaRPr lang="zh-CN" altLang="en-US" sz="1600" dirty="0">
              <a:latin typeface="Helvetica" pitchFamily="2" charset="0"/>
            </a:endParaRPr>
          </a:p>
          <a:p>
            <a:pPr marL="0" indent="0">
              <a:lnSpc>
                <a:spcPct val="140000"/>
              </a:lnSpc>
              <a:spcBef>
                <a:spcPts val="0"/>
              </a:spcBef>
              <a:buClr>
                <a:srgbClr val="000000"/>
              </a:buClr>
              <a:buSzPts val="275"/>
              <a:buFont typeface="Arial" panose="020B0604020202090204"/>
              <a:buNone/>
            </a:pPr>
            <a:endParaRPr lang="zh-CN" altLang="en-US" sz="1600" dirty="0">
              <a:latin typeface="Helvetica" pitchFamily="2" charset="0"/>
            </a:endParaRPr>
          </a:p>
          <a:p>
            <a:pPr marL="0" indent="0">
              <a:lnSpc>
                <a:spcPct val="140000"/>
              </a:lnSpc>
              <a:spcBef>
                <a:spcPts val="0"/>
              </a:spcBef>
              <a:buClr>
                <a:srgbClr val="000000"/>
              </a:buClr>
              <a:buSzPts val="275"/>
              <a:buFont typeface="Arial" panose="020B0604020202090204"/>
              <a:buNone/>
            </a:pPr>
            <a:r>
              <a:rPr lang="zh-CN" altLang="en-US" sz="1800" dirty="0">
                <a:latin typeface="Helvetica" pitchFamily="2" charset="0"/>
              </a:rPr>
              <a:t>     </a:t>
            </a:r>
            <a:r>
              <a:rPr lang="zh-CN" altLang="en-US" sz="1800" b="1" dirty="0">
                <a:latin typeface="Helvetica" pitchFamily="2" charset="0"/>
              </a:rPr>
              <a:t>系统测试：功能性测试和非功能性测试</a:t>
            </a:r>
            <a:endParaRPr lang="zh-CN" altLang="en-US" sz="1800" dirty="0">
              <a:latin typeface="Helvetica" pitchFamily="2" charset="0"/>
            </a:endParaRPr>
          </a:p>
          <a:p>
            <a:pPr marL="0" indent="0">
              <a:lnSpc>
                <a:spcPct val="140000"/>
              </a:lnSpc>
              <a:spcBef>
                <a:spcPts val="0"/>
              </a:spcBef>
              <a:buClr>
                <a:srgbClr val="000000"/>
              </a:buClr>
              <a:buSzPts val="275"/>
              <a:buFont typeface="Arial" panose="020B0604020202090204"/>
              <a:buNone/>
            </a:pPr>
            <a:r>
              <a:rPr lang="zh-CN" altLang="en-US" sz="1800" dirty="0">
                <a:latin typeface="Helvetica" pitchFamily="2" charset="0"/>
              </a:rPr>
              <a:t>     </a:t>
            </a:r>
            <a:r>
              <a:rPr lang="zh-CN" altLang="en-US" sz="1600" dirty="0">
                <a:latin typeface="Helvetica" pitchFamily="2" charset="0"/>
              </a:rPr>
              <a:t>功能测试，需要在不同场景下验证系统的功能，主要使用灰盒测试、自动化测试对系统中的模块进行联合测试和单独测试。</a:t>
            </a:r>
            <a:endParaRPr lang="zh-CN" altLang="en-US" sz="1600" dirty="0">
              <a:latin typeface="Helvetica" pitchFamily="2" charset="0"/>
            </a:endParaRPr>
          </a:p>
          <a:p>
            <a:pPr marL="0" indent="0">
              <a:lnSpc>
                <a:spcPct val="140000"/>
              </a:lnSpc>
              <a:spcBef>
                <a:spcPts val="0"/>
              </a:spcBef>
              <a:buClr>
                <a:srgbClr val="000000"/>
              </a:buClr>
              <a:buSzPts val="275"/>
              <a:buFont typeface="Arial" panose="020B0604020202090204"/>
              <a:buNone/>
            </a:pPr>
            <a:r>
              <a:rPr lang="zh-CN" altLang="en-US" sz="1600" dirty="0">
                <a:latin typeface="Helvetica" pitchFamily="2" charset="0"/>
              </a:rPr>
              <a:t>     非功能测试，系统需要满足跨平台必须满足在Window、Mac、Linux实现可下载安装、可正常使用大部分功能。高性能需要对比同等条件下，与不使用WASM编码方式做横向比较。</a:t>
            </a:r>
            <a:endParaRPr lang="zh-CN" altLang="en-US" sz="1600" dirty="0">
              <a:latin typeface="Helvetica" pitchFamily="2"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latin typeface="Helvetica" pitchFamily="2" charset="0"/>
              </a:rPr>
            </a:fld>
            <a:endParaRPr lang="zh-CN" altLang="en-US" dirty="0">
              <a:latin typeface="Helvetica" pitchFamily="2" charset="0"/>
            </a:endParaRPr>
          </a:p>
        </p:txBody>
      </p:sp>
      <p:sp>
        <p:nvSpPr>
          <p:cNvPr id="4" name="标题 3"/>
          <p:cNvSpPr>
            <a:spLocks noGrp="1"/>
          </p:cNvSpPr>
          <p:nvPr>
            <p:ph type="title"/>
          </p:nvPr>
        </p:nvSpPr>
        <p:spPr/>
        <p:txBody>
          <a:bodyPr/>
          <a:lstStyle/>
          <a:p>
            <a:r>
              <a:rPr kumimoji="1" lang="zh-CN" altLang="en-US" dirty="0"/>
              <a:t>可行性分析</a:t>
            </a:r>
            <a:endParaRPr kumimoji="1" lang="zh-CN" altLang="en-US" dirty="0"/>
          </a:p>
        </p:txBody>
      </p:sp>
      <p:sp>
        <p:nvSpPr>
          <p:cNvPr id="5" name="Google Shape;365;p35"/>
          <p:cNvSpPr txBox="1"/>
          <p:nvPr/>
        </p:nvSpPr>
        <p:spPr>
          <a:xfrm>
            <a:off x="924925" y="1635214"/>
            <a:ext cx="3978000" cy="7221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3600" b="1" kern="1200">
                <a:solidFill>
                  <a:schemeClr val="accent1"/>
                </a:solidFill>
                <a:latin typeface="Helvetica" pitchFamily="2" charset="0"/>
                <a:ea typeface="微软雅黑" panose="020B0503020204020204" pitchFamily="34" charset="-122"/>
                <a:cs typeface="+mj-cs"/>
              </a:defRPr>
            </a:lvl1pPr>
          </a:lstStyle>
          <a:p>
            <a:pPr>
              <a:spcBef>
                <a:spcPts val="0"/>
              </a:spcBef>
            </a:pPr>
            <a:endParaRPr lang="en-US" dirty="0"/>
          </a:p>
        </p:txBody>
      </p:sp>
      <p:sp>
        <p:nvSpPr>
          <p:cNvPr id="6" name="Google Shape;366;p35"/>
          <p:cNvSpPr txBox="1"/>
          <p:nvPr/>
        </p:nvSpPr>
        <p:spPr>
          <a:xfrm>
            <a:off x="925195" y="1489710"/>
            <a:ext cx="10353040" cy="4012565"/>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nSpc>
                <a:spcPct val="140000"/>
              </a:lnSpc>
              <a:spcBef>
                <a:spcPts val="0"/>
              </a:spcBef>
              <a:buClr>
                <a:srgbClr val="000000"/>
              </a:buClr>
              <a:buSzPts val="275"/>
            </a:pPr>
            <a:r>
              <a:rPr sz="2200" dirty="0">
                <a:latin typeface="Helvetica" pitchFamily="2" charset="0"/>
                <a:ea typeface="宋体" charset="0"/>
                <a:cs typeface="Montserrat"/>
                <a:sym typeface="Montserrat"/>
              </a:rPr>
              <a:t>掌握开发中所需要的的编程语言JavaScript和C++</a:t>
            </a:r>
            <a:r>
              <a:rPr lang="en-US" sz="2200" dirty="0">
                <a:latin typeface="Helvetica" pitchFamily="2" charset="0"/>
                <a:ea typeface="宋体" charset="0"/>
                <a:cs typeface="Montserrat"/>
                <a:sym typeface="Montserrat"/>
              </a:rPr>
              <a:t>, </a:t>
            </a:r>
            <a:r>
              <a:rPr sz="2200" dirty="0">
                <a:latin typeface="Helvetica" pitchFamily="2" charset="0"/>
                <a:ea typeface="宋体" charset="0"/>
                <a:cs typeface="Montserrat"/>
                <a:sym typeface="Montserrat"/>
              </a:rPr>
              <a:t>熟悉在开发过程中使用React、WebAssembly、Electron等等一</a:t>
            </a:r>
            <a:r>
              <a:rPr lang="zh-CN" sz="2200" dirty="0">
                <a:latin typeface="Helvetica" pitchFamily="2" charset="0"/>
                <a:ea typeface="宋体" charset="0"/>
                <a:cs typeface="Montserrat"/>
                <a:sym typeface="Montserrat"/>
              </a:rPr>
              <a:t>部分</a:t>
            </a:r>
            <a:r>
              <a:rPr sz="2200" dirty="0">
                <a:latin typeface="Helvetica" pitchFamily="2" charset="0"/>
                <a:ea typeface="宋体" charset="0"/>
                <a:cs typeface="Montserrat"/>
                <a:sym typeface="Montserrat"/>
              </a:rPr>
              <a:t>基本框架和技术</a:t>
            </a:r>
            <a:endParaRPr sz="2200" dirty="0">
              <a:latin typeface="Helvetica" pitchFamily="2" charset="0"/>
              <a:ea typeface="宋体" charset="0"/>
              <a:cs typeface="Montserrat"/>
              <a:sym typeface="Montserrat"/>
            </a:endParaRPr>
          </a:p>
          <a:p>
            <a:pPr>
              <a:lnSpc>
                <a:spcPct val="140000"/>
              </a:lnSpc>
              <a:spcBef>
                <a:spcPts val="0"/>
              </a:spcBef>
              <a:buClr>
                <a:srgbClr val="000000"/>
              </a:buClr>
              <a:buSzPts val="275"/>
            </a:pPr>
            <a:r>
              <a:rPr sz="2200" dirty="0">
                <a:latin typeface="Helvetica" pitchFamily="2" charset="0"/>
                <a:ea typeface="宋体" charset="0"/>
                <a:cs typeface="Montserrat"/>
                <a:sym typeface="Montserrat"/>
              </a:rPr>
              <a:t>前期通过阅读文献和在公司实际开发实习积累相关的经验，对跨平台设计有一定了解</a:t>
            </a:r>
            <a:endParaRPr sz="2200" dirty="0">
              <a:latin typeface="Helvetica" pitchFamily="2" charset="0"/>
              <a:ea typeface="宋体" charset="0"/>
              <a:cs typeface="Montserrat"/>
              <a:sym typeface="Montserrat"/>
            </a:endParaRPr>
          </a:p>
          <a:p>
            <a:pPr>
              <a:lnSpc>
                <a:spcPct val="140000"/>
              </a:lnSpc>
              <a:spcBef>
                <a:spcPts val="0"/>
              </a:spcBef>
              <a:buClr>
                <a:srgbClr val="000000"/>
              </a:buClr>
              <a:buSzPts val="275"/>
            </a:pPr>
            <a:r>
              <a:rPr sz="2200" dirty="0">
                <a:latin typeface="Helvetica" pitchFamily="2" charset="0"/>
                <a:ea typeface="宋体" charset="0"/>
                <a:cs typeface="Montserrat"/>
                <a:sym typeface="Montserrat"/>
              </a:rPr>
              <a:t>校内外导师对相关领域具备专业能力，对论文撰写具有指导学生的经验</a:t>
            </a:r>
            <a:endParaRPr sz="2200" dirty="0">
              <a:latin typeface="Helvetica" pitchFamily="2" charset="0"/>
              <a:ea typeface="宋体" charset="0"/>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lnSpc>
                <a:spcPct val="130000"/>
              </a:lnSpc>
            </a:pPr>
            <a:r>
              <a:rPr lang="zh-CN" altLang="en-US" sz="3200" dirty="0">
                <a:solidFill>
                  <a:schemeClr val="bg1"/>
                </a:solidFill>
                <a:cs typeface="+mn-ea"/>
                <a:sym typeface="+mn-lt"/>
              </a:rPr>
              <a:t>开题依据与背景</a:t>
            </a:r>
            <a:endParaRPr lang="zh-CN" altLang="en-US" sz="3200" dirty="0">
              <a:solidFill>
                <a:schemeClr val="bg1"/>
              </a:solidFill>
              <a:cs typeface="+mn-ea"/>
              <a:sym typeface="+mn-lt"/>
            </a:endParaRPr>
          </a:p>
        </p:txBody>
      </p:sp>
      <p:sp>
        <p:nvSpPr>
          <p:cNvPr id="14" name="three-books_73757"/>
          <p:cNvSpPr/>
          <p:nvPr/>
        </p:nvSpPr>
        <p:spPr bwMode="auto">
          <a:xfrm>
            <a:off x="5628000" y="2068866"/>
            <a:ext cx="936000" cy="828000"/>
          </a:xfrm>
          <a:custGeom>
            <a:avLst/>
            <a:gdLst>
              <a:gd name="T0" fmla="*/ 2471 w 2903"/>
              <a:gd name="T1" fmla="*/ 1598 h 2261"/>
              <a:gd name="T2" fmla="*/ 2471 w 2903"/>
              <a:gd name="T3" fmla="*/ 2127 h 2261"/>
              <a:gd name="T4" fmla="*/ 2505 w 2903"/>
              <a:gd name="T5" fmla="*/ 2127 h 2261"/>
              <a:gd name="T6" fmla="*/ 2572 w 2903"/>
              <a:gd name="T7" fmla="*/ 2194 h 2261"/>
              <a:gd name="T8" fmla="*/ 2505 w 2903"/>
              <a:gd name="T9" fmla="*/ 2261 h 2261"/>
              <a:gd name="T10" fmla="*/ 2405 w 2903"/>
              <a:gd name="T11" fmla="*/ 2261 h 2261"/>
              <a:gd name="T12" fmla="*/ 2124 w 2903"/>
              <a:gd name="T13" fmla="*/ 2261 h 2261"/>
              <a:gd name="T14" fmla="*/ 398 w 2903"/>
              <a:gd name="T15" fmla="*/ 2261 h 2261"/>
              <a:gd name="T16" fmla="*/ 0 w 2903"/>
              <a:gd name="T17" fmla="*/ 1863 h 2261"/>
              <a:gd name="T18" fmla="*/ 398 w 2903"/>
              <a:gd name="T19" fmla="*/ 1465 h 2261"/>
              <a:gd name="T20" fmla="*/ 2124 w 2903"/>
              <a:gd name="T21" fmla="*/ 1465 h 2261"/>
              <a:gd name="T22" fmla="*/ 2405 w 2903"/>
              <a:gd name="T23" fmla="*/ 1465 h 2261"/>
              <a:gd name="T24" fmla="*/ 2505 w 2903"/>
              <a:gd name="T25" fmla="*/ 1465 h 2261"/>
              <a:gd name="T26" fmla="*/ 2572 w 2903"/>
              <a:gd name="T27" fmla="*/ 1532 h 2261"/>
              <a:gd name="T28" fmla="*/ 2505 w 2903"/>
              <a:gd name="T29" fmla="*/ 1598 h 2261"/>
              <a:gd name="T30" fmla="*/ 2471 w 2903"/>
              <a:gd name="T31" fmla="*/ 1598 h 2261"/>
              <a:gd name="T32" fmla="*/ 2836 w 2903"/>
              <a:gd name="T33" fmla="*/ 1195 h 2261"/>
              <a:gd name="T34" fmla="*/ 2786 w 2903"/>
              <a:gd name="T35" fmla="*/ 1195 h 2261"/>
              <a:gd name="T36" fmla="*/ 2786 w 2903"/>
              <a:gd name="T37" fmla="*/ 786 h 2261"/>
              <a:gd name="T38" fmla="*/ 2836 w 2903"/>
              <a:gd name="T39" fmla="*/ 786 h 2261"/>
              <a:gd name="T40" fmla="*/ 2903 w 2903"/>
              <a:gd name="T41" fmla="*/ 720 h 2261"/>
              <a:gd name="T42" fmla="*/ 2836 w 2903"/>
              <a:gd name="T43" fmla="*/ 653 h 2261"/>
              <a:gd name="T44" fmla="*/ 2720 w 2903"/>
              <a:gd name="T45" fmla="*/ 653 h 2261"/>
              <a:gd name="T46" fmla="*/ 2455 w 2903"/>
              <a:gd name="T47" fmla="*/ 653 h 2261"/>
              <a:gd name="T48" fmla="*/ 1005 w 2903"/>
              <a:gd name="T49" fmla="*/ 653 h 2261"/>
              <a:gd name="T50" fmla="*/ 668 w 2903"/>
              <a:gd name="T51" fmla="*/ 991 h 2261"/>
              <a:gd name="T52" fmla="*/ 1005 w 2903"/>
              <a:gd name="T53" fmla="*/ 1328 h 2261"/>
              <a:gd name="T54" fmla="*/ 2455 w 2903"/>
              <a:gd name="T55" fmla="*/ 1328 h 2261"/>
              <a:gd name="T56" fmla="*/ 2720 w 2903"/>
              <a:gd name="T57" fmla="*/ 1328 h 2261"/>
              <a:gd name="T58" fmla="*/ 2836 w 2903"/>
              <a:gd name="T59" fmla="*/ 1328 h 2261"/>
              <a:gd name="T60" fmla="*/ 2903 w 2903"/>
              <a:gd name="T61" fmla="*/ 1262 h 2261"/>
              <a:gd name="T62" fmla="*/ 2836 w 2903"/>
              <a:gd name="T63" fmla="*/ 1195 h 2261"/>
              <a:gd name="T64" fmla="*/ 226 w 2903"/>
              <a:gd name="T65" fmla="*/ 405 h 2261"/>
              <a:gd name="T66" fmla="*/ 159 w 2903"/>
              <a:gd name="T67" fmla="*/ 472 h 2261"/>
              <a:gd name="T68" fmla="*/ 226 w 2903"/>
              <a:gd name="T69" fmla="*/ 539 h 2261"/>
              <a:gd name="T70" fmla="*/ 323 w 2903"/>
              <a:gd name="T71" fmla="*/ 539 h 2261"/>
              <a:gd name="T72" fmla="*/ 671 w 2903"/>
              <a:gd name="T73" fmla="*/ 539 h 2261"/>
              <a:gd name="T74" fmla="*/ 2248 w 2903"/>
              <a:gd name="T75" fmla="*/ 539 h 2261"/>
              <a:gd name="T76" fmla="*/ 2517 w 2903"/>
              <a:gd name="T77" fmla="*/ 269 h 2261"/>
              <a:gd name="T78" fmla="*/ 2248 w 2903"/>
              <a:gd name="T79" fmla="*/ 0 h 2261"/>
              <a:gd name="T80" fmla="*/ 671 w 2903"/>
              <a:gd name="T81" fmla="*/ 0 h 2261"/>
              <a:gd name="T82" fmla="*/ 323 w 2903"/>
              <a:gd name="T83" fmla="*/ 0 h 2261"/>
              <a:gd name="T84" fmla="*/ 226 w 2903"/>
              <a:gd name="T85" fmla="*/ 0 h 2261"/>
              <a:gd name="T86" fmla="*/ 159 w 2903"/>
              <a:gd name="T87" fmla="*/ 66 h 2261"/>
              <a:gd name="T88" fmla="*/ 226 w 2903"/>
              <a:gd name="T89" fmla="*/ 133 h 2261"/>
              <a:gd name="T90" fmla="*/ 257 w 2903"/>
              <a:gd name="T91" fmla="*/ 133 h 2261"/>
              <a:gd name="T92" fmla="*/ 257 w 2903"/>
              <a:gd name="T93" fmla="*/ 405 h 2261"/>
              <a:gd name="T94" fmla="*/ 226 w 2903"/>
              <a:gd name="T95" fmla="*/ 405 h 2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3" h="2261">
                <a:moveTo>
                  <a:pt x="2471" y="1598"/>
                </a:moveTo>
                <a:lnTo>
                  <a:pt x="2471" y="2127"/>
                </a:lnTo>
                <a:lnTo>
                  <a:pt x="2505" y="2127"/>
                </a:lnTo>
                <a:cubicBezTo>
                  <a:pt x="2542" y="2127"/>
                  <a:pt x="2572" y="2157"/>
                  <a:pt x="2572" y="2194"/>
                </a:cubicBezTo>
                <a:cubicBezTo>
                  <a:pt x="2572" y="2231"/>
                  <a:pt x="2542" y="2261"/>
                  <a:pt x="2505" y="2261"/>
                </a:cubicBezTo>
                <a:lnTo>
                  <a:pt x="2405" y="2261"/>
                </a:lnTo>
                <a:lnTo>
                  <a:pt x="2124" y="2261"/>
                </a:lnTo>
                <a:lnTo>
                  <a:pt x="398" y="2261"/>
                </a:lnTo>
                <a:cubicBezTo>
                  <a:pt x="178" y="2261"/>
                  <a:pt x="0" y="2082"/>
                  <a:pt x="0" y="1863"/>
                </a:cubicBezTo>
                <a:cubicBezTo>
                  <a:pt x="0" y="1643"/>
                  <a:pt x="178" y="1465"/>
                  <a:pt x="398" y="1465"/>
                </a:cubicBezTo>
                <a:lnTo>
                  <a:pt x="2124" y="1465"/>
                </a:lnTo>
                <a:lnTo>
                  <a:pt x="2405" y="1465"/>
                </a:lnTo>
                <a:lnTo>
                  <a:pt x="2505" y="1465"/>
                </a:lnTo>
                <a:cubicBezTo>
                  <a:pt x="2542" y="1465"/>
                  <a:pt x="2572" y="1495"/>
                  <a:pt x="2572" y="1532"/>
                </a:cubicBezTo>
                <a:cubicBezTo>
                  <a:pt x="2572" y="1568"/>
                  <a:pt x="2542" y="1598"/>
                  <a:pt x="2505" y="1598"/>
                </a:cubicBezTo>
                <a:lnTo>
                  <a:pt x="2471" y="1598"/>
                </a:lnTo>
                <a:close/>
                <a:moveTo>
                  <a:pt x="2836" y="1195"/>
                </a:moveTo>
                <a:lnTo>
                  <a:pt x="2786" y="1195"/>
                </a:lnTo>
                <a:lnTo>
                  <a:pt x="2786" y="786"/>
                </a:lnTo>
                <a:lnTo>
                  <a:pt x="2836" y="786"/>
                </a:lnTo>
                <a:cubicBezTo>
                  <a:pt x="2873" y="786"/>
                  <a:pt x="2903" y="757"/>
                  <a:pt x="2903" y="720"/>
                </a:cubicBezTo>
                <a:cubicBezTo>
                  <a:pt x="2903" y="683"/>
                  <a:pt x="2873" y="653"/>
                  <a:pt x="2836" y="653"/>
                </a:cubicBezTo>
                <a:lnTo>
                  <a:pt x="2720" y="653"/>
                </a:lnTo>
                <a:lnTo>
                  <a:pt x="2455" y="653"/>
                </a:lnTo>
                <a:lnTo>
                  <a:pt x="1005" y="653"/>
                </a:lnTo>
                <a:cubicBezTo>
                  <a:pt x="819" y="653"/>
                  <a:pt x="668" y="805"/>
                  <a:pt x="668" y="991"/>
                </a:cubicBezTo>
                <a:cubicBezTo>
                  <a:pt x="668" y="1177"/>
                  <a:pt x="819" y="1328"/>
                  <a:pt x="1005" y="1328"/>
                </a:cubicBezTo>
                <a:lnTo>
                  <a:pt x="2455" y="1328"/>
                </a:lnTo>
                <a:lnTo>
                  <a:pt x="2720" y="1328"/>
                </a:lnTo>
                <a:lnTo>
                  <a:pt x="2836" y="1328"/>
                </a:lnTo>
                <a:cubicBezTo>
                  <a:pt x="2873" y="1328"/>
                  <a:pt x="2903" y="1299"/>
                  <a:pt x="2903" y="1262"/>
                </a:cubicBezTo>
                <a:cubicBezTo>
                  <a:pt x="2903" y="1225"/>
                  <a:pt x="2873" y="1195"/>
                  <a:pt x="2836" y="1195"/>
                </a:cubicBezTo>
                <a:close/>
                <a:moveTo>
                  <a:pt x="226" y="405"/>
                </a:moveTo>
                <a:cubicBezTo>
                  <a:pt x="189" y="405"/>
                  <a:pt x="159" y="435"/>
                  <a:pt x="159" y="472"/>
                </a:cubicBezTo>
                <a:cubicBezTo>
                  <a:pt x="159" y="509"/>
                  <a:pt x="189" y="539"/>
                  <a:pt x="226" y="539"/>
                </a:cubicBezTo>
                <a:lnTo>
                  <a:pt x="323" y="539"/>
                </a:lnTo>
                <a:lnTo>
                  <a:pt x="671" y="539"/>
                </a:lnTo>
                <a:lnTo>
                  <a:pt x="2248" y="539"/>
                </a:lnTo>
                <a:cubicBezTo>
                  <a:pt x="2396" y="539"/>
                  <a:pt x="2517" y="418"/>
                  <a:pt x="2517" y="269"/>
                </a:cubicBezTo>
                <a:cubicBezTo>
                  <a:pt x="2517" y="121"/>
                  <a:pt x="2396" y="0"/>
                  <a:pt x="2248" y="0"/>
                </a:cubicBezTo>
                <a:lnTo>
                  <a:pt x="671" y="0"/>
                </a:lnTo>
                <a:lnTo>
                  <a:pt x="323" y="0"/>
                </a:lnTo>
                <a:lnTo>
                  <a:pt x="226" y="0"/>
                </a:lnTo>
                <a:cubicBezTo>
                  <a:pt x="189" y="0"/>
                  <a:pt x="159" y="30"/>
                  <a:pt x="159" y="66"/>
                </a:cubicBezTo>
                <a:cubicBezTo>
                  <a:pt x="159" y="103"/>
                  <a:pt x="189" y="133"/>
                  <a:pt x="226" y="133"/>
                </a:cubicBezTo>
                <a:lnTo>
                  <a:pt x="257" y="133"/>
                </a:lnTo>
                <a:lnTo>
                  <a:pt x="257" y="405"/>
                </a:lnTo>
                <a:lnTo>
                  <a:pt x="226" y="405"/>
                </a:lnTo>
                <a:close/>
              </a:path>
            </a:pathLst>
          </a:custGeom>
          <a:solidFill>
            <a:schemeClr val="bg1"/>
          </a:solidFill>
          <a:ln>
            <a:noFill/>
          </a:ln>
        </p:spPr>
        <p:txBody>
          <a:bodyPr/>
          <a:lstStyle/>
          <a:p>
            <a:endParaRPr lang="zh-CN" altLang="en-US">
              <a:cs typeface="+mn-ea"/>
              <a:sym typeface="+mn-lt"/>
            </a:endParaRPr>
          </a:p>
        </p:txBody>
      </p:sp>
      <p:sp>
        <p:nvSpPr>
          <p:cNvPr id="11" name="矩形 10"/>
          <p:cNvSpPr/>
          <p:nvPr/>
        </p:nvSpPr>
        <p:spPr>
          <a:xfrm>
            <a:off x="4754880" y="3124835"/>
            <a:ext cx="2681605" cy="608965"/>
          </a:xfrm>
          <a:prstGeom prst="rect">
            <a:avLst/>
          </a:prstGeom>
          <a:solidFill>
            <a:srgbClr val="515223"/>
          </a:solidFill>
          <a:ln>
            <a:solidFill>
              <a:srgbClr val="5152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4926330" y="3124835"/>
            <a:ext cx="2371090" cy="706755"/>
          </a:xfrm>
          <a:prstGeom prst="rect">
            <a:avLst/>
          </a:prstGeom>
          <a:noFill/>
        </p:spPr>
        <p:txBody>
          <a:bodyPr wrap="square" rtlCol="0">
            <a:spAutoFit/>
          </a:bodyPr>
          <a:p>
            <a:pPr algn="ctr"/>
            <a:r>
              <a:rPr lang="en-US" altLang="zh-CN" sz="4000">
                <a:solidFill>
                  <a:schemeClr val="bg1"/>
                </a:solidFill>
              </a:rPr>
              <a:t>Part 01</a:t>
            </a:r>
            <a:endParaRPr lang="en-US" altLang="zh-CN" sz="4000">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4098000" y="3831305"/>
            <a:ext cx="3996000" cy="914400"/>
          </a:xfrm>
        </p:spPr>
        <p:txBody>
          <a:bodyPr>
            <a:normAutofit/>
          </a:bodyPr>
          <a:lstStyle/>
          <a:p>
            <a:pPr>
              <a:lnSpc>
                <a:spcPct val="130000"/>
              </a:lnSpc>
            </a:pPr>
            <a:r>
              <a:rPr lang="zh-CN" altLang="en-US" sz="3200" dirty="0">
                <a:solidFill>
                  <a:schemeClr val="bg1"/>
                </a:solidFill>
                <a:cs typeface="+mn-ea"/>
                <a:sym typeface="+mn-lt"/>
              </a:rPr>
              <a:t>研究现状</a:t>
            </a:r>
            <a:endParaRPr lang="zh-CN" altLang="en-US" sz="3200" dirty="0">
              <a:solidFill>
                <a:schemeClr val="bg1"/>
              </a:solidFill>
              <a:cs typeface="+mn-ea"/>
              <a:sym typeface="+mn-lt"/>
            </a:endParaRPr>
          </a:p>
        </p:txBody>
      </p:sp>
      <p:sp>
        <p:nvSpPr>
          <p:cNvPr id="14" name="three-books_73757"/>
          <p:cNvSpPr/>
          <p:nvPr/>
        </p:nvSpPr>
        <p:spPr bwMode="auto">
          <a:xfrm>
            <a:off x="5628000" y="2068866"/>
            <a:ext cx="936000" cy="828000"/>
          </a:xfrm>
          <a:custGeom>
            <a:avLst/>
            <a:gdLst>
              <a:gd name="T0" fmla="*/ 2471 w 2903"/>
              <a:gd name="T1" fmla="*/ 1598 h 2261"/>
              <a:gd name="T2" fmla="*/ 2471 w 2903"/>
              <a:gd name="T3" fmla="*/ 2127 h 2261"/>
              <a:gd name="T4" fmla="*/ 2505 w 2903"/>
              <a:gd name="T5" fmla="*/ 2127 h 2261"/>
              <a:gd name="T6" fmla="*/ 2572 w 2903"/>
              <a:gd name="T7" fmla="*/ 2194 h 2261"/>
              <a:gd name="T8" fmla="*/ 2505 w 2903"/>
              <a:gd name="T9" fmla="*/ 2261 h 2261"/>
              <a:gd name="T10" fmla="*/ 2405 w 2903"/>
              <a:gd name="T11" fmla="*/ 2261 h 2261"/>
              <a:gd name="T12" fmla="*/ 2124 w 2903"/>
              <a:gd name="T13" fmla="*/ 2261 h 2261"/>
              <a:gd name="T14" fmla="*/ 398 w 2903"/>
              <a:gd name="T15" fmla="*/ 2261 h 2261"/>
              <a:gd name="T16" fmla="*/ 0 w 2903"/>
              <a:gd name="T17" fmla="*/ 1863 h 2261"/>
              <a:gd name="T18" fmla="*/ 398 w 2903"/>
              <a:gd name="T19" fmla="*/ 1465 h 2261"/>
              <a:gd name="T20" fmla="*/ 2124 w 2903"/>
              <a:gd name="T21" fmla="*/ 1465 h 2261"/>
              <a:gd name="T22" fmla="*/ 2405 w 2903"/>
              <a:gd name="T23" fmla="*/ 1465 h 2261"/>
              <a:gd name="T24" fmla="*/ 2505 w 2903"/>
              <a:gd name="T25" fmla="*/ 1465 h 2261"/>
              <a:gd name="T26" fmla="*/ 2572 w 2903"/>
              <a:gd name="T27" fmla="*/ 1532 h 2261"/>
              <a:gd name="T28" fmla="*/ 2505 w 2903"/>
              <a:gd name="T29" fmla="*/ 1598 h 2261"/>
              <a:gd name="T30" fmla="*/ 2471 w 2903"/>
              <a:gd name="T31" fmla="*/ 1598 h 2261"/>
              <a:gd name="T32" fmla="*/ 2836 w 2903"/>
              <a:gd name="T33" fmla="*/ 1195 h 2261"/>
              <a:gd name="T34" fmla="*/ 2786 w 2903"/>
              <a:gd name="T35" fmla="*/ 1195 h 2261"/>
              <a:gd name="T36" fmla="*/ 2786 w 2903"/>
              <a:gd name="T37" fmla="*/ 786 h 2261"/>
              <a:gd name="T38" fmla="*/ 2836 w 2903"/>
              <a:gd name="T39" fmla="*/ 786 h 2261"/>
              <a:gd name="T40" fmla="*/ 2903 w 2903"/>
              <a:gd name="T41" fmla="*/ 720 h 2261"/>
              <a:gd name="T42" fmla="*/ 2836 w 2903"/>
              <a:gd name="T43" fmla="*/ 653 h 2261"/>
              <a:gd name="T44" fmla="*/ 2720 w 2903"/>
              <a:gd name="T45" fmla="*/ 653 h 2261"/>
              <a:gd name="T46" fmla="*/ 2455 w 2903"/>
              <a:gd name="T47" fmla="*/ 653 h 2261"/>
              <a:gd name="T48" fmla="*/ 1005 w 2903"/>
              <a:gd name="T49" fmla="*/ 653 h 2261"/>
              <a:gd name="T50" fmla="*/ 668 w 2903"/>
              <a:gd name="T51" fmla="*/ 991 h 2261"/>
              <a:gd name="T52" fmla="*/ 1005 w 2903"/>
              <a:gd name="T53" fmla="*/ 1328 h 2261"/>
              <a:gd name="T54" fmla="*/ 2455 w 2903"/>
              <a:gd name="T55" fmla="*/ 1328 h 2261"/>
              <a:gd name="T56" fmla="*/ 2720 w 2903"/>
              <a:gd name="T57" fmla="*/ 1328 h 2261"/>
              <a:gd name="T58" fmla="*/ 2836 w 2903"/>
              <a:gd name="T59" fmla="*/ 1328 h 2261"/>
              <a:gd name="T60" fmla="*/ 2903 w 2903"/>
              <a:gd name="T61" fmla="*/ 1262 h 2261"/>
              <a:gd name="T62" fmla="*/ 2836 w 2903"/>
              <a:gd name="T63" fmla="*/ 1195 h 2261"/>
              <a:gd name="T64" fmla="*/ 226 w 2903"/>
              <a:gd name="T65" fmla="*/ 405 h 2261"/>
              <a:gd name="T66" fmla="*/ 159 w 2903"/>
              <a:gd name="T67" fmla="*/ 472 h 2261"/>
              <a:gd name="T68" fmla="*/ 226 w 2903"/>
              <a:gd name="T69" fmla="*/ 539 h 2261"/>
              <a:gd name="T70" fmla="*/ 323 w 2903"/>
              <a:gd name="T71" fmla="*/ 539 h 2261"/>
              <a:gd name="T72" fmla="*/ 671 w 2903"/>
              <a:gd name="T73" fmla="*/ 539 h 2261"/>
              <a:gd name="T74" fmla="*/ 2248 w 2903"/>
              <a:gd name="T75" fmla="*/ 539 h 2261"/>
              <a:gd name="T76" fmla="*/ 2517 w 2903"/>
              <a:gd name="T77" fmla="*/ 269 h 2261"/>
              <a:gd name="T78" fmla="*/ 2248 w 2903"/>
              <a:gd name="T79" fmla="*/ 0 h 2261"/>
              <a:gd name="T80" fmla="*/ 671 w 2903"/>
              <a:gd name="T81" fmla="*/ 0 h 2261"/>
              <a:gd name="T82" fmla="*/ 323 w 2903"/>
              <a:gd name="T83" fmla="*/ 0 h 2261"/>
              <a:gd name="T84" fmla="*/ 226 w 2903"/>
              <a:gd name="T85" fmla="*/ 0 h 2261"/>
              <a:gd name="T86" fmla="*/ 159 w 2903"/>
              <a:gd name="T87" fmla="*/ 66 h 2261"/>
              <a:gd name="T88" fmla="*/ 226 w 2903"/>
              <a:gd name="T89" fmla="*/ 133 h 2261"/>
              <a:gd name="T90" fmla="*/ 257 w 2903"/>
              <a:gd name="T91" fmla="*/ 133 h 2261"/>
              <a:gd name="T92" fmla="*/ 257 w 2903"/>
              <a:gd name="T93" fmla="*/ 405 h 2261"/>
              <a:gd name="T94" fmla="*/ 226 w 2903"/>
              <a:gd name="T95" fmla="*/ 405 h 2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3" h="2261">
                <a:moveTo>
                  <a:pt x="2471" y="1598"/>
                </a:moveTo>
                <a:lnTo>
                  <a:pt x="2471" y="2127"/>
                </a:lnTo>
                <a:lnTo>
                  <a:pt x="2505" y="2127"/>
                </a:lnTo>
                <a:cubicBezTo>
                  <a:pt x="2542" y="2127"/>
                  <a:pt x="2572" y="2157"/>
                  <a:pt x="2572" y="2194"/>
                </a:cubicBezTo>
                <a:cubicBezTo>
                  <a:pt x="2572" y="2231"/>
                  <a:pt x="2542" y="2261"/>
                  <a:pt x="2505" y="2261"/>
                </a:cubicBezTo>
                <a:lnTo>
                  <a:pt x="2405" y="2261"/>
                </a:lnTo>
                <a:lnTo>
                  <a:pt x="2124" y="2261"/>
                </a:lnTo>
                <a:lnTo>
                  <a:pt x="398" y="2261"/>
                </a:lnTo>
                <a:cubicBezTo>
                  <a:pt x="178" y="2261"/>
                  <a:pt x="0" y="2082"/>
                  <a:pt x="0" y="1863"/>
                </a:cubicBezTo>
                <a:cubicBezTo>
                  <a:pt x="0" y="1643"/>
                  <a:pt x="178" y="1465"/>
                  <a:pt x="398" y="1465"/>
                </a:cubicBezTo>
                <a:lnTo>
                  <a:pt x="2124" y="1465"/>
                </a:lnTo>
                <a:lnTo>
                  <a:pt x="2405" y="1465"/>
                </a:lnTo>
                <a:lnTo>
                  <a:pt x="2505" y="1465"/>
                </a:lnTo>
                <a:cubicBezTo>
                  <a:pt x="2542" y="1465"/>
                  <a:pt x="2572" y="1495"/>
                  <a:pt x="2572" y="1532"/>
                </a:cubicBezTo>
                <a:cubicBezTo>
                  <a:pt x="2572" y="1568"/>
                  <a:pt x="2542" y="1598"/>
                  <a:pt x="2505" y="1598"/>
                </a:cubicBezTo>
                <a:lnTo>
                  <a:pt x="2471" y="1598"/>
                </a:lnTo>
                <a:close/>
                <a:moveTo>
                  <a:pt x="2836" y="1195"/>
                </a:moveTo>
                <a:lnTo>
                  <a:pt x="2786" y="1195"/>
                </a:lnTo>
                <a:lnTo>
                  <a:pt x="2786" y="786"/>
                </a:lnTo>
                <a:lnTo>
                  <a:pt x="2836" y="786"/>
                </a:lnTo>
                <a:cubicBezTo>
                  <a:pt x="2873" y="786"/>
                  <a:pt x="2903" y="757"/>
                  <a:pt x="2903" y="720"/>
                </a:cubicBezTo>
                <a:cubicBezTo>
                  <a:pt x="2903" y="683"/>
                  <a:pt x="2873" y="653"/>
                  <a:pt x="2836" y="653"/>
                </a:cubicBezTo>
                <a:lnTo>
                  <a:pt x="2720" y="653"/>
                </a:lnTo>
                <a:lnTo>
                  <a:pt x="2455" y="653"/>
                </a:lnTo>
                <a:lnTo>
                  <a:pt x="1005" y="653"/>
                </a:lnTo>
                <a:cubicBezTo>
                  <a:pt x="819" y="653"/>
                  <a:pt x="668" y="805"/>
                  <a:pt x="668" y="991"/>
                </a:cubicBezTo>
                <a:cubicBezTo>
                  <a:pt x="668" y="1177"/>
                  <a:pt x="819" y="1328"/>
                  <a:pt x="1005" y="1328"/>
                </a:cubicBezTo>
                <a:lnTo>
                  <a:pt x="2455" y="1328"/>
                </a:lnTo>
                <a:lnTo>
                  <a:pt x="2720" y="1328"/>
                </a:lnTo>
                <a:lnTo>
                  <a:pt x="2836" y="1328"/>
                </a:lnTo>
                <a:cubicBezTo>
                  <a:pt x="2873" y="1328"/>
                  <a:pt x="2903" y="1299"/>
                  <a:pt x="2903" y="1262"/>
                </a:cubicBezTo>
                <a:cubicBezTo>
                  <a:pt x="2903" y="1225"/>
                  <a:pt x="2873" y="1195"/>
                  <a:pt x="2836" y="1195"/>
                </a:cubicBezTo>
                <a:close/>
                <a:moveTo>
                  <a:pt x="226" y="405"/>
                </a:moveTo>
                <a:cubicBezTo>
                  <a:pt x="189" y="405"/>
                  <a:pt x="159" y="435"/>
                  <a:pt x="159" y="472"/>
                </a:cubicBezTo>
                <a:cubicBezTo>
                  <a:pt x="159" y="509"/>
                  <a:pt x="189" y="539"/>
                  <a:pt x="226" y="539"/>
                </a:cubicBezTo>
                <a:lnTo>
                  <a:pt x="323" y="539"/>
                </a:lnTo>
                <a:lnTo>
                  <a:pt x="671" y="539"/>
                </a:lnTo>
                <a:lnTo>
                  <a:pt x="2248" y="539"/>
                </a:lnTo>
                <a:cubicBezTo>
                  <a:pt x="2396" y="539"/>
                  <a:pt x="2517" y="418"/>
                  <a:pt x="2517" y="269"/>
                </a:cubicBezTo>
                <a:cubicBezTo>
                  <a:pt x="2517" y="121"/>
                  <a:pt x="2396" y="0"/>
                  <a:pt x="2248" y="0"/>
                </a:cubicBezTo>
                <a:lnTo>
                  <a:pt x="671" y="0"/>
                </a:lnTo>
                <a:lnTo>
                  <a:pt x="323" y="0"/>
                </a:lnTo>
                <a:lnTo>
                  <a:pt x="226" y="0"/>
                </a:lnTo>
                <a:cubicBezTo>
                  <a:pt x="189" y="0"/>
                  <a:pt x="159" y="30"/>
                  <a:pt x="159" y="66"/>
                </a:cubicBezTo>
                <a:cubicBezTo>
                  <a:pt x="159" y="103"/>
                  <a:pt x="189" y="133"/>
                  <a:pt x="226" y="133"/>
                </a:cubicBezTo>
                <a:lnTo>
                  <a:pt x="257" y="133"/>
                </a:lnTo>
                <a:lnTo>
                  <a:pt x="257" y="405"/>
                </a:lnTo>
                <a:lnTo>
                  <a:pt x="226" y="405"/>
                </a:lnTo>
                <a:close/>
              </a:path>
            </a:pathLst>
          </a:custGeom>
          <a:solidFill>
            <a:schemeClr val="bg1"/>
          </a:solidFill>
          <a:ln>
            <a:noFill/>
          </a:ln>
        </p:spPr>
        <p:txBody>
          <a:bodyPr/>
          <a:lstStyle/>
          <a:p>
            <a:endParaRPr lang="zh-CN" altLang="en-US">
              <a:cs typeface="+mn-ea"/>
              <a:sym typeface="+mn-lt"/>
            </a:endParaRPr>
          </a:p>
        </p:txBody>
      </p:sp>
      <p:sp>
        <p:nvSpPr>
          <p:cNvPr id="11" name="矩形 10"/>
          <p:cNvSpPr/>
          <p:nvPr/>
        </p:nvSpPr>
        <p:spPr>
          <a:xfrm>
            <a:off x="4754880" y="3124835"/>
            <a:ext cx="2681605" cy="608965"/>
          </a:xfrm>
          <a:prstGeom prst="rect">
            <a:avLst/>
          </a:prstGeom>
          <a:solidFill>
            <a:srgbClr val="515223"/>
          </a:solidFill>
          <a:ln>
            <a:solidFill>
              <a:srgbClr val="5152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4926330" y="3124835"/>
            <a:ext cx="2371090" cy="706755"/>
          </a:xfrm>
          <a:prstGeom prst="rect">
            <a:avLst/>
          </a:prstGeom>
          <a:noFill/>
        </p:spPr>
        <p:txBody>
          <a:bodyPr wrap="square" rtlCol="0">
            <a:spAutoFit/>
          </a:bodyPr>
          <a:p>
            <a:pPr algn="ctr"/>
            <a:r>
              <a:rPr lang="en-US" altLang="zh-CN" sz="4000">
                <a:solidFill>
                  <a:schemeClr val="bg1"/>
                </a:solidFill>
              </a:rPr>
              <a:t>Part 05</a:t>
            </a:r>
            <a:endParaRPr lang="en-US" altLang="zh-CN" sz="4000">
              <a:solidFill>
                <a:schemeClr val="bg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latin typeface="Helvetica" pitchFamily="2" charset="0"/>
              </a:rPr>
            </a:fld>
            <a:endParaRPr lang="zh-CN" altLang="en-US" dirty="0">
              <a:latin typeface="Helvetica" pitchFamily="2" charset="0"/>
            </a:endParaRPr>
          </a:p>
        </p:txBody>
      </p:sp>
      <p:sp>
        <p:nvSpPr>
          <p:cNvPr id="4" name="标题 3"/>
          <p:cNvSpPr>
            <a:spLocks noGrp="1"/>
          </p:cNvSpPr>
          <p:nvPr>
            <p:ph type="title"/>
          </p:nvPr>
        </p:nvSpPr>
        <p:spPr/>
        <p:txBody>
          <a:bodyPr/>
          <a:lstStyle/>
          <a:p>
            <a:r>
              <a:rPr kumimoji="1" lang="zh-CN" altLang="en-US" dirty="0"/>
              <a:t>研究现状</a:t>
            </a:r>
            <a:endParaRPr kumimoji="1" lang="zh-CN" altLang="en-US" dirty="0"/>
          </a:p>
        </p:txBody>
      </p:sp>
      <p:sp>
        <p:nvSpPr>
          <p:cNvPr id="5" name="Google Shape;365;p35"/>
          <p:cNvSpPr txBox="1"/>
          <p:nvPr/>
        </p:nvSpPr>
        <p:spPr>
          <a:xfrm>
            <a:off x="924925" y="1635214"/>
            <a:ext cx="3978000" cy="7221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3600" b="1" kern="1200">
                <a:solidFill>
                  <a:schemeClr val="accent1"/>
                </a:solidFill>
                <a:latin typeface="Helvetica" pitchFamily="2" charset="0"/>
                <a:ea typeface="微软雅黑" panose="020B0503020204020204" pitchFamily="34" charset="-122"/>
                <a:cs typeface="+mj-cs"/>
              </a:defRPr>
            </a:lvl1pPr>
          </a:lstStyle>
          <a:p>
            <a:pPr>
              <a:spcBef>
                <a:spcPts val="0"/>
              </a:spcBef>
            </a:pPr>
            <a:endParaRPr lang="en-US" dirty="0"/>
          </a:p>
        </p:txBody>
      </p:sp>
      <p:sp>
        <p:nvSpPr>
          <p:cNvPr id="6" name="Google Shape;366;p35"/>
          <p:cNvSpPr txBox="1"/>
          <p:nvPr/>
        </p:nvSpPr>
        <p:spPr>
          <a:xfrm>
            <a:off x="925195" y="1635125"/>
            <a:ext cx="5654675" cy="3601085"/>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150000"/>
              </a:lnSpc>
              <a:spcBef>
                <a:spcPts val="0"/>
              </a:spcBef>
              <a:buClr>
                <a:srgbClr val="000000"/>
              </a:buClr>
              <a:buSzPts val="275"/>
              <a:buFont typeface="Arial" panose="020B0604020202090204"/>
              <a:buNone/>
            </a:pPr>
            <a:r>
              <a:rPr lang="en-US" altLang="zh-CN" sz="1800" dirty="0">
                <a:latin typeface="Helvetica" pitchFamily="2" charset="0"/>
                <a:ea typeface="宋体" charset="0"/>
                <a:cs typeface="Montserrat"/>
                <a:sym typeface="Montserrat"/>
              </a:rPr>
              <a:t>(1) </a:t>
            </a:r>
            <a:r>
              <a:rPr lang="zh-CN" altLang="en-US" sz="1800" dirty="0">
                <a:latin typeface="Helvetica" pitchFamily="2" charset="0"/>
                <a:ea typeface="宋体" charset="0"/>
                <a:cs typeface="Montserrat"/>
                <a:sym typeface="Montserrat"/>
              </a:rPr>
              <a:t>对系统实现所需的</a:t>
            </a:r>
            <a:r>
              <a:rPr lang="en-US" altLang="zh-CN" sz="1800" dirty="0">
                <a:latin typeface="Helvetica" pitchFamily="2" charset="0"/>
                <a:ea typeface="宋体" charset="0"/>
                <a:cs typeface="Montserrat"/>
                <a:sym typeface="Montserrat"/>
              </a:rPr>
              <a:t>Electron、Node</a:t>
            </a:r>
            <a:r>
              <a:rPr lang="zh-CN" altLang="en-US" sz="1800" dirty="0">
                <a:latin typeface="Helvetica" pitchFamily="2" charset="0"/>
                <a:ea typeface="宋体" charset="0"/>
                <a:cs typeface="Montserrat"/>
                <a:sym typeface="Montserrat"/>
              </a:rPr>
              <a:t>、</a:t>
            </a:r>
            <a:r>
              <a:rPr lang="en-US" altLang="zh-CN" sz="1800" dirty="0">
                <a:latin typeface="Helvetica" pitchFamily="2" charset="0"/>
                <a:ea typeface="宋体" charset="0"/>
                <a:cs typeface="Montserrat"/>
                <a:sym typeface="Montserrat"/>
              </a:rPr>
              <a:t>React</a:t>
            </a:r>
            <a:r>
              <a:rPr lang="zh-CN" altLang="en-US" sz="1800" dirty="0">
                <a:latin typeface="Helvetica" pitchFamily="2" charset="0"/>
                <a:ea typeface="宋体" charset="0"/>
                <a:cs typeface="Montserrat"/>
                <a:sym typeface="Montserrat"/>
              </a:rPr>
              <a:t>等框架深入学习原理和使用</a:t>
            </a:r>
            <a:endParaRPr lang="zh-CN" altLang="en-US" sz="1800" dirty="0">
              <a:latin typeface="Helvetica" pitchFamily="2" charset="0"/>
              <a:ea typeface="宋体" charset="0"/>
              <a:cs typeface="Montserrat"/>
              <a:sym typeface="Montserrat"/>
            </a:endParaRPr>
          </a:p>
          <a:p>
            <a:pPr marL="0" indent="0">
              <a:lnSpc>
                <a:spcPct val="150000"/>
              </a:lnSpc>
              <a:spcBef>
                <a:spcPts val="0"/>
              </a:spcBef>
              <a:buClr>
                <a:srgbClr val="000000"/>
              </a:buClr>
              <a:buSzPts val="275"/>
              <a:buFont typeface="Arial" panose="020B0604020202090204"/>
              <a:buNone/>
            </a:pPr>
            <a:r>
              <a:rPr lang="en-US" altLang="zh-CN" sz="1800" dirty="0">
                <a:latin typeface="Helvetica" pitchFamily="2" charset="0"/>
                <a:ea typeface="宋体" charset="0"/>
                <a:cs typeface="Montserrat"/>
                <a:sym typeface="Montserrat"/>
              </a:rPr>
              <a:t>(2) </a:t>
            </a:r>
            <a:r>
              <a:rPr lang="zh-CN" altLang="en-US" sz="1800" dirty="0">
                <a:latin typeface="Helvetica" pitchFamily="2" charset="0"/>
                <a:ea typeface="宋体" charset="0"/>
                <a:cs typeface="Montserrat"/>
                <a:sym typeface="Montserrat"/>
              </a:rPr>
              <a:t>基于学习现状，搭建了桌面系统</a:t>
            </a:r>
            <a:r>
              <a:rPr lang="en-US" altLang="zh-CN" sz="1800" dirty="0">
                <a:latin typeface="Helvetica" pitchFamily="2" charset="0"/>
                <a:ea typeface="宋体" charset="0"/>
                <a:cs typeface="Montserrat"/>
                <a:sym typeface="Montserrat"/>
              </a:rPr>
              <a:t>Demo</a:t>
            </a:r>
            <a:r>
              <a:rPr lang="zh-CN" altLang="en-US" sz="1800" dirty="0">
                <a:latin typeface="Helvetica" pitchFamily="2" charset="0"/>
                <a:ea typeface="宋体" charset="0"/>
                <a:cs typeface="Montserrat"/>
                <a:sym typeface="Montserrat"/>
              </a:rPr>
              <a:t>跑通基本的启动流程</a:t>
            </a:r>
            <a:endParaRPr lang="zh-CN" altLang="en-US" sz="1800" dirty="0">
              <a:latin typeface="Helvetica" pitchFamily="2" charset="0"/>
              <a:ea typeface="宋体" charset="0"/>
              <a:cs typeface="Montserrat"/>
              <a:sym typeface="Montserrat"/>
            </a:endParaRPr>
          </a:p>
          <a:p>
            <a:pPr marL="0" indent="0">
              <a:lnSpc>
                <a:spcPct val="150000"/>
              </a:lnSpc>
              <a:spcBef>
                <a:spcPts val="0"/>
              </a:spcBef>
              <a:buClr>
                <a:srgbClr val="000000"/>
              </a:buClr>
              <a:buSzPts val="275"/>
              <a:buFont typeface="Arial" panose="020B0604020202090204"/>
              <a:buNone/>
            </a:pPr>
            <a:r>
              <a:rPr lang="en-US" altLang="zh-CN" sz="1800" dirty="0">
                <a:latin typeface="Helvetica" pitchFamily="2" charset="0"/>
                <a:ea typeface="宋体" charset="0"/>
                <a:cs typeface="Montserrat"/>
                <a:sym typeface="Montserrat"/>
              </a:rPr>
              <a:t>(3) </a:t>
            </a:r>
            <a:r>
              <a:rPr lang="zh-CN" altLang="en-US" sz="1800" dirty="0">
                <a:latin typeface="Helvetica" pitchFamily="2" charset="0"/>
                <a:ea typeface="宋体" charset="0"/>
                <a:cs typeface="Montserrat"/>
                <a:sym typeface="Montserrat"/>
              </a:rPr>
              <a:t>对于网络捕获的</a:t>
            </a:r>
            <a:r>
              <a:rPr lang="en-US" altLang="zh-CN" sz="1800" dirty="0">
                <a:latin typeface="Helvetica" pitchFamily="2" charset="0"/>
                <a:ea typeface="宋体" charset="0"/>
                <a:cs typeface="Montserrat"/>
                <a:sym typeface="Montserrat"/>
              </a:rPr>
              <a:t>Demo</a:t>
            </a:r>
            <a:r>
              <a:rPr lang="zh-CN" altLang="en-US" sz="1800" dirty="0">
                <a:latin typeface="Helvetica" pitchFamily="2" charset="0"/>
                <a:ea typeface="宋体" charset="0"/>
                <a:cs typeface="Montserrat"/>
                <a:sym typeface="Montserrat"/>
              </a:rPr>
              <a:t>已经实现，但是分析数据包部分还需要进一步思考</a:t>
            </a:r>
            <a:endParaRPr lang="zh-CN" altLang="en-US" sz="1800" dirty="0">
              <a:latin typeface="Helvetica" pitchFamily="2" charset="0"/>
              <a:ea typeface="宋体" charset="0"/>
              <a:cs typeface="Montserrat"/>
              <a:sym typeface="Montserrat"/>
            </a:endParaRPr>
          </a:p>
          <a:p>
            <a:pPr marL="0" indent="0">
              <a:lnSpc>
                <a:spcPct val="150000"/>
              </a:lnSpc>
              <a:spcBef>
                <a:spcPts val="0"/>
              </a:spcBef>
              <a:buClr>
                <a:srgbClr val="000000"/>
              </a:buClr>
              <a:buSzPts val="275"/>
              <a:buFont typeface="Arial" panose="020B0604020202090204"/>
              <a:buNone/>
            </a:pPr>
            <a:r>
              <a:rPr lang="en-US" altLang="zh-CN" sz="1800" dirty="0">
                <a:latin typeface="Helvetica" pitchFamily="2" charset="0"/>
                <a:ea typeface="宋体" charset="0"/>
                <a:cs typeface="Montserrat"/>
                <a:sym typeface="Montserrat"/>
              </a:rPr>
              <a:t>(4) </a:t>
            </a:r>
            <a:r>
              <a:rPr lang="zh-CN" altLang="en-US" sz="1800" dirty="0">
                <a:latin typeface="Helvetica" pitchFamily="2" charset="0"/>
                <a:ea typeface="宋体" charset="0"/>
                <a:cs typeface="Montserrat"/>
                <a:sym typeface="Montserrat"/>
              </a:rPr>
              <a:t>对于</a:t>
            </a:r>
            <a:r>
              <a:rPr lang="en-US" altLang="zh-CN" sz="1800" dirty="0">
                <a:latin typeface="Helvetica" pitchFamily="2" charset="0"/>
                <a:ea typeface="宋体" charset="0"/>
                <a:cs typeface="Montserrat"/>
                <a:sym typeface="Montserrat"/>
              </a:rPr>
              <a:t>WASM</a:t>
            </a:r>
            <a:r>
              <a:rPr lang="zh-CN" altLang="en-US" sz="1800" dirty="0">
                <a:latin typeface="Helvetica" pitchFamily="2" charset="0"/>
                <a:ea typeface="宋体" charset="0"/>
                <a:cs typeface="Montserrat"/>
                <a:sym typeface="Montserrat"/>
              </a:rPr>
              <a:t>编码还处于初步的学习和研究过程</a:t>
            </a:r>
            <a:endParaRPr lang="zh-CN" altLang="en-US" sz="2200"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endParaRPr lang="zh-CN" altLang="en-US" sz="2200" dirty="0">
              <a:latin typeface="Helvetica" pitchFamily="2" charset="0"/>
              <a:ea typeface="宋体" charset="0"/>
              <a:cs typeface="Montserrat"/>
              <a:sym typeface="Montserrat"/>
            </a:endParaRPr>
          </a:p>
        </p:txBody>
      </p:sp>
      <p:pic>
        <p:nvPicPr>
          <p:cNvPr id="3" name="图片 2"/>
          <p:cNvPicPr>
            <a:picLocks noChangeAspect="1"/>
          </p:cNvPicPr>
          <p:nvPr/>
        </p:nvPicPr>
        <p:blipFill>
          <a:blip r:embed="rId1"/>
          <a:stretch>
            <a:fillRect/>
          </a:stretch>
        </p:blipFill>
        <p:spPr>
          <a:xfrm>
            <a:off x="6648450" y="1635125"/>
            <a:ext cx="5334635" cy="274828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4098000" y="3831305"/>
            <a:ext cx="3996000" cy="914400"/>
          </a:xfrm>
        </p:spPr>
        <p:txBody>
          <a:bodyPr>
            <a:normAutofit/>
          </a:bodyPr>
          <a:lstStyle/>
          <a:p>
            <a:pPr>
              <a:lnSpc>
                <a:spcPct val="130000"/>
              </a:lnSpc>
            </a:pPr>
            <a:r>
              <a:rPr lang="zh-CN" altLang="en-US" sz="3200" dirty="0">
                <a:solidFill>
                  <a:schemeClr val="bg1"/>
                </a:solidFill>
                <a:cs typeface="+mn-ea"/>
                <a:sym typeface="+mn-lt"/>
              </a:rPr>
              <a:t>计划进度与预期结果</a:t>
            </a:r>
            <a:endParaRPr lang="zh-CN" altLang="en-US" sz="3200" dirty="0">
              <a:solidFill>
                <a:schemeClr val="bg1"/>
              </a:solidFill>
              <a:cs typeface="+mn-ea"/>
              <a:sym typeface="+mn-lt"/>
            </a:endParaRPr>
          </a:p>
        </p:txBody>
      </p:sp>
      <p:sp>
        <p:nvSpPr>
          <p:cNvPr id="14" name="three-books_73757"/>
          <p:cNvSpPr/>
          <p:nvPr/>
        </p:nvSpPr>
        <p:spPr bwMode="auto">
          <a:xfrm>
            <a:off x="5628000" y="2068866"/>
            <a:ext cx="936000" cy="828000"/>
          </a:xfrm>
          <a:custGeom>
            <a:avLst/>
            <a:gdLst>
              <a:gd name="T0" fmla="*/ 2471 w 2903"/>
              <a:gd name="T1" fmla="*/ 1598 h 2261"/>
              <a:gd name="T2" fmla="*/ 2471 w 2903"/>
              <a:gd name="T3" fmla="*/ 2127 h 2261"/>
              <a:gd name="T4" fmla="*/ 2505 w 2903"/>
              <a:gd name="T5" fmla="*/ 2127 h 2261"/>
              <a:gd name="T6" fmla="*/ 2572 w 2903"/>
              <a:gd name="T7" fmla="*/ 2194 h 2261"/>
              <a:gd name="T8" fmla="*/ 2505 w 2903"/>
              <a:gd name="T9" fmla="*/ 2261 h 2261"/>
              <a:gd name="T10" fmla="*/ 2405 w 2903"/>
              <a:gd name="T11" fmla="*/ 2261 h 2261"/>
              <a:gd name="T12" fmla="*/ 2124 w 2903"/>
              <a:gd name="T13" fmla="*/ 2261 h 2261"/>
              <a:gd name="T14" fmla="*/ 398 w 2903"/>
              <a:gd name="T15" fmla="*/ 2261 h 2261"/>
              <a:gd name="T16" fmla="*/ 0 w 2903"/>
              <a:gd name="T17" fmla="*/ 1863 h 2261"/>
              <a:gd name="T18" fmla="*/ 398 w 2903"/>
              <a:gd name="T19" fmla="*/ 1465 h 2261"/>
              <a:gd name="T20" fmla="*/ 2124 w 2903"/>
              <a:gd name="T21" fmla="*/ 1465 h 2261"/>
              <a:gd name="T22" fmla="*/ 2405 w 2903"/>
              <a:gd name="T23" fmla="*/ 1465 h 2261"/>
              <a:gd name="T24" fmla="*/ 2505 w 2903"/>
              <a:gd name="T25" fmla="*/ 1465 h 2261"/>
              <a:gd name="T26" fmla="*/ 2572 w 2903"/>
              <a:gd name="T27" fmla="*/ 1532 h 2261"/>
              <a:gd name="T28" fmla="*/ 2505 w 2903"/>
              <a:gd name="T29" fmla="*/ 1598 h 2261"/>
              <a:gd name="T30" fmla="*/ 2471 w 2903"/>
              <a:gd name="T31" fmla="*/ 1598 h 2261"/>
              <a:gd name="T32" fmla="*/ 2836 w 2903"/>
              <a:gd name="T33" fmla="*/ 1195 h 2261"/>
              <a:gd name="T34" fmla="*/ 2786 w 2903"/>
              <a:gd name="T35" fmla="*/ 1195 h 2261"/>
              <a:gd name="T36" fmla="*/ 2786 w 2903"/>
              <a:gd name="T37" fmla="*/ 786 h 2261"/>
              <a:gd name="T38" fmla="*/ 2836 w 2903"/>
              <a:gd name="T39" fmla="*/ 786 h 2261"/>
              <a:gd name="T40" fmla="*/ 2903 w 2903"/>
              <a:gd name="T41" fmla="*/ 720 h 2261"/>
              <a:gd name="T42" fmla="*/ 2836 w 2903"/>
              <a:gd name="T43" fmla="*/ 653 h 2261"/>
              <a:gd name="T44" fmla="*/ 2720 w 2903"/>
              <a:gd name="T45" fmla="*/ 653 h 2261"/>
              <a:gd name="T46" fmla="*/ 2455 w 2903"/>
              <a:gd name="T47" fmla="*/ 653 h 2261"/>
              <a:gd name="T48" fmla="*/ 1005 w 2903"/>
              <a:gd name="T49" fmla="*/ 653 h 2261"/>
              <a:gd name="T50" fmla="*/ 668 w 2903"/>
              <a:gd name="T51" fmla="*/ 991 h 2261"/>
              <a:gd name="T52" fmla="*/ 1005 w 2903"/>
              <a:gd name="T53" fmla="*/ 1328 h 2261"/>
              <a:gd name="T54" fmla="*/ 2455 w 2903"/>
              <a:gd name="T55" fmla="*/ 1328 h 2261"/>
              <a:gd name="T56" fmla="*/ 2720 w 2903"/>
              <a:gd name="T57" fmla="*/ 1328 h 2261"/>
              <a:gd name="T58" fmla="*/ 2836 w 2903"/>
              <a:gd name="T59" fmla="*/ 1328 h 2261"/>
              <a:gd name="T60" fmla="*/ 2903 w 2903"/>
              <a:gd name="T61" fmla="*/ 1262 h 2261"/>
              <a:gd name="T62" fmla="*/ 2836 w 2903"/>
              <a:gd name="T63" fmla="*/ 1195 h 2261"/>
              <a:gd name="T64" fmla="*/ 226 w 2903"/>
              <a:gd name="T65" fmla="*/ 405 h 2261"/>
              <a:gd name="T66" fmla="*/ 159 w 2903"/>
              <a:gd name="T67" fmla="*/ 472 h 2261"/>
              <a:gd name="T68" fmla="*/ 226 w 2903"/>
              <a:gd name="T69" fmla="*/ 539 h 2261"/>
              <a:gd name="T70" fmla="*/ 323 w 2903"/>
              <a:gd name="T71" fmla="*/ 539 h 2261"/>
              <a:gd name="T72" fmla="*/ 671 w 2903"/>
              <a:gd name="T73" fmla="*/ 539 h 2261"/>
              <a:gd name="T74" fmla="*/ 2248 w 2903"/>
              <a:gd name="T75" fmla="*/ 539 h 2261"/>
              <a:gd name="T76" fmla="*/ 2517 w 2903"/>
              <a:gd name="T77" fmla="*/ 269 h 2261"/>
              <a:gd name="T78" fmla="*/ 2248 w 2903"/>
              <a:gd name="T79" fmla="*/ 0 h 2261"/>
              <a:gd name="T80" fmla="*/ 671 w 2903"/>
              <a:gd name="T81" fmla="*/ 0 h 2261"/>
              <a:gd name="T82" fmla="*/ 323 w 2903"/>
              <a:gd name="T83" fmla="*/ 0 h 2261"/>
              <a:gd name="T84" fmla="*/ 226 w 2903"/>
              <a:gd name="T85" fmla="*/ 0 h 2261"/>
              <a:gd name="T86" fmla="*/ 159 w 2903"/>
              <a:gd name="T87" fmla="*/ 66 h 2261"/>
              <a:gd name="T88" fmla="*/ 226 w 2903"/>
              <a:gd name="T89" fmla="*/ 133 h 2261"/>
              <a:gd name="T90" fmla="*/ 257 w 2903"/>
              <a:gd name="T91" fmla="*/ 133 h 2261"/>
              <a:gd name="T92" fmla="*/ 257 w 2903"/>
              <a:gd name="T93" fmla="*/ 405 h 2261"/>
              <a:gd name="T94" fmla="*/ 226 w 2903"/>
              <a:gd name="T95" fmla="*/ 405 h 2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3" h="2261">
                <a:moveTo>
                  <a:pt x="2471" y="1598"/>
                </a:moveTo>
                <a:lnTo>
                  <a:pt x="2471" y="2127"/>
                </a:lnTo>
                <a:lnTo>
                  <a:pt x="2505" y="2127"/>
                </a:lnTo>
                <a:cubicBezTo>
                  <a:pt x="2542" y="2127"/>
                  <a:pt x="2572" y="2157"/>
                  <a:pt x="2572" y="2194"/>
                </a:cubicBezTo>
                <a:cubicBezTo>
                  <a:pt x="2572" y="2231"/>
                  <a:pt x="2542" y="2261"/>
                  <a:pt x="2505" y="2261"/>
                </a:cubicBezTo>
                <a:lnTo>
                  <a:pt x="2405" y="2261"/>
                </a:lnTo>
                <a:lnTo>
                  <a:pt x="2124" y="2261"/>
                </a:lnTo>
                <a:lnTo>
                  <a:pt x="398" y="2261"/>
                </a:lnTo>
                <a:cubicBezTo>
                  <a:pt x="178" y="2261"/>
                  <a:pt x="0" y="2082"/>
                  <a:pt x="0" y="1863"/>
                </a:cubicBezTo>
                <a:cubicBezTo>
                  <a:pt x="0" y="1643"/>
                  <a:pt x="178" y="1465"/>
                  <a:pt x="398" y="1465"/>
                </a:cubicBezTo>
                <a:lnTo>
                  <a:pt x="2124" y="1465"/>
                </a:lnTo>
                <a:lnTo>
                  <a:pt x="2405" y="1465"/>
                </a:lnTo>
                <a:lnTo>
                  <a:pt x="2505" y="1465"/>
                </a:lnTo>
                <a:cubicBezTo>
                  <a:pt x="2542" y="1465"/>
                  <a:pt x="2572" y="1495"/>
                  <a:pt x="2572" y="1532"/>
                </a:cubicBezTo>
                <a:cubicBezTo>
                  <a:pt x="2572" y="1568"/>
                  <a:pt x="2542" y="1598"/>
                  <a:pt x="2505" y="1598"/>
                </a:cubicBezTo>
                <a:lnTo>
                  <a:pt x="2471" y="1598"/>
                </a:lnTo>
                <a:close/>
                <a:moveTo>
                  <a:pt x="2836" y="1195"/>
                </a:moveTo>
                <a:lnTo>
                  <a:pt x="2786" y="1195"/>
                </a:lnTo>
                <a:lnTo>
                  <a:pt x="2786" y="786"/>
                </a:lnTo>
                <a:lnTo>
                  <a:pt x="2836" y="786"/>
                </a:lnTo>
                <a:cubicBezTo>
                  <a:pt x="2873" y="786"/>
                  <a:pt x="2903" y="757"/>
                  <a:pt x="2903" y="720"/>
                </a:cubicBezTo>
                <a:cubicBezTo>
                  <a:pt x="2903" y="683"/>
                  <a:pt x="2873" y="653"/>
                  <a:pt x="2836" y="653"/>
                </a:cubicBezTo>
                <a:lnTo>
                  <a:pt x="2720" y="653"/>
                </a:lnTo>
                <a:lnTo>
                  <a:pt x="2455" y="653"/>
                </a:lnTo>
                <a:lnTo>
                  <a:pt x="1005" y="653"/>
                </a:lnTo>
                <a:cubicBezTo>
                  <a:pt x="819" y="653"/>
                  <a:pt x="668" y="805"/>
                  <a:pt x="668" y="991"/>
                </a:cubicBezTo>
                <a:cubicBezTo>
                  <a:pt x="668" y="1177"/>
                  <a:pt x="819" y="1328"/>
                  <a:pt x="1005" y="1328"/>
                </a:cubicBezTo>
                <a:lnTo>
                  <a:pt x="2455" y="1328"/>
                </a:lnTo>
                <a:lnTo>
                  <a:pt x="2720" y="1328"/>
                </a:lnTo>
                <a:lnTo>
                  <a:pt x="2836" y="1328"/>
                </a:lnTo>
                <a:cubicBezTo>
                  <a:pt x="2873" y="1328"/>
                  <a:pt x="2903" y="1299"/>
                  <a:pt x="2903" y="1262"/>
                </a:cubicBezTo>
                <a:cubicBezTo>
                  <a:pt x="2903" y="1225"/>
                  <a:pt x="2873" y="1195"/>
                  <a:pt x="2836" y="1195"/>
                </a:cubicBezTo>
                <a:close/>
                <a:moveTo>
                  <a:pt x="226" y="405"/>
                </a:moveTo>
                <a:cubicBezTo>
                  <a:pt x="189" y="405"/>
                  <a:pt x="159" y="435"/>
                  <a:pt x="159" y="472"/>
                </a:cubicBezTo>
                <a:cubicBezTo>
                  <a:pt x="159" y="509"/>
                  <a:pt x="189" y="539"/>
                  <a:pt x="226" y="539"/>
                </a:cubicBezTo>
                <a:lnTo>
                  <a:pt x="323" y="539"/>
                </a:lnTo>
                <a:lnTo>
                  <a:pt x="671" y="539"/>
                </a:lnTo>
                <a:lnTo>
                  <a:pt x="2248" y="539"/>
                </a:lnTo>
                <a:cubicBezTo>
                  <a:pt x="2396" y="539"/>
                  <a:pt x="2517" y="418"/>
                  <a:pt x="2517" y="269"/>
                </a:cubicBezTo>
                <a:cubicBezTo>
                  <a:pt x="2517" y="121"/>
                  <a:pt x="2396" y="0"/>
                  <a:pt x="2248" y="0"/>
                </a:cubicBezTo>
                <a:lnTo>
                  <a:pt x="671" y="0"/>
                </a:lnTo>
                <a:lnTo>
                  <a:pt x="323" y="0"/>
                </a:lnTo>
                <a:lnTo>
                  <a:pt x="226" y="0"/>
                </a:lnTo>
                <a:cubicBezTo>
                  <a:pt x="189" y="0"/>
                  <a:pt x="159" y="30"/>
                  <a:pt x="159" y="66"/>
                </a:cubicBezTo>
                <a:cubicBezTo>
                  <a:pt x="159" y="103"/>
                  <a:pt x="189" y="133"/>
                  <a:pt x="226" y="133"/>
                </a:cubicBezTo>
                <a:lnTo>
                  <a:pt x="257" y="133"/>
                </a:lnTo>
                <a:lnTo>
                  <a:pt x="257" y="405"/>
                </a:lnTo>
                <a:lnTo>
                  <a:pt x="226" y="405"/>
                </a:lnTo>
                <a:close/>
              </a:path>
            </a:pathLst>
          </a:custGeom>
          <a:solidFill>
            <a:schemeClr val="bg1"/>
          </a:solidFill>
          <a:ln>
            <a:noFill/>
          </a:ln>
        </p:spPr>
        <p:txBody>
          <a:bodyPr/>
          <a:lstStyle/>
          <a:p>
            <a:endParaRPr lang="zh-CN" altLang="en-US">
              <a:cs typeface="+mn-ea"/>
              <a:sym typeface="+mn-lt"/>
            </a:endParaRPr>
          </a:p>
        </p:txBody>
      </p:sp>
      <p:sp>
        <p:nvSpPr>
          <p:cNvPr id="11" name="矩形 10"/>
          <p:cNvSpPr/>
          <p:nvPr/>
        </p:nvSpPr>
        <p:spPr>
          <a:xfrm>
            <a:off x="4754880" y="3124835"/>
            <a:ext cx="2681605" cy="608965"/>
          </a:xfrm>
          <a:prstGeom prst="rect">
            <a:avLst/>
          </a:prstGeom>
          <a:solidFill>
            <a:srgbClr val="515223"/>
          </a:solidFill>
          <a:ln>
            <a:solidFill>
              <a:srgbClr val="5152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4926330" y="3124835"/>
            <a:ext cx="2371090" cy="706755"/>
          </a:xfrm>
          <a:prstGeom prst="rect">
            <a:avLst/>
          </a:prstGeom>
          <a:noFill/>
        </p:spPr>
        <p:txBody>
          <a:bodyPr wrap="square" rtlCol="0">
            <a:spAutoFit/>
          </a:bodyPr>
          <a:p>
            <a:pPr algn="ctr"/>
            <a:r>
              <a:rPr lang="en-US" altLang="zh-CN" sz="4000">
                <a:solidFill>
                  <a:schemeClr val="bg1"/>
                </a:solidFill>
              </a:rPr>
              <a:t>Part 06</a:t>
            </a:r>
            <a:endParaRPr lang="en-US" altLang="zh-CN" sz="4000">
              <a:solidFill>
                <a:schemeClr val="bg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latin typeface="Helvetica" pitchFamily="2" charset="0"/>
              </a:rPr>
            </a:fld>
            <a:endParaRPr lang="zh-CN" altLang="en-US" dirty="0">
              <a:latin typeface="Helvetica" pitchFamily="2" charset="0"/>
            </a:endParaRPr>
          </a:p>
        </p:txBody>
      </p:sp>
      <p:sp>
        <p:nvSpPr>
          <p:cNvPr id="4" name="标题 3"/>
          <p:cNvSpPr>
            <a:spLocks noGrp="1"/>
          </p:cNvSpPr>
          <p:nvPr>
            <p:ph type="title"/>
          </p:nvPr>
        </p:nvSpPr>
        <p:spPr/>
        <p:txBody>
          <a:bodyPr/>
          <a:lstStyle/>
          <a:p>
            <a:r>
              <a:rPr kumimoji="1" lang="zh-CN" altLang="en-US" dirty="0"/>
              <a:t>预期结果</a:t>
            </a:r>
            <a:endParaRPr kumimoji="1" lang="zh-CN" altLang="en-US" dirty="0"/>
          </a:p>
        </p:txBody>
      </p:sp>
      <p:sp>
        <p:nvSpPr>
          <p:cNvPr id="5" name="Google Shape;365;p35"/>
          <p:cNvSpPr txBox="1"/>
          <p:nvPr/>
        </p:nvSpPr>
        <p:spPr>
          <a:xfrm>
            <a:off x="924925" y="1635214"/>
            <a:ext cx="3978000" cy="7221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3600" b="1" kern="1200">
                <a:solidFill>
                  <a:schemeClr val="accent1"/>
                </a:solidFill>
                <a:latin typeface="Helvetica" pitchFamily="2" charset="0"/>
                <a:ea typeface="微软雅黑" panose="020B0503020204020204" pitchFamily="34" charset="-122"/>
                <a:cs typeface="+mj-cs"/>
              </a:defRPr>
            </a:lvl1pPr>
          </a:lstStyle>
          <a:p>
            <a:pPr>
              <a:spcBef>
                <a:spcPts val="0"/>
              </a:spcBef>
            </a:pPr>
            <a:endParaRPr lang="en-US" dirty="0"/>
          </a:p>
        </p:txBody>
      </p:sp>
      <p:sp>
        <p:nvSpPr>
          <p:cNvPr id="6" name="Google Shape;366;p35"/>
          <p:cNvSpPr txBox="1"/>
          <p:nvPr/>
        </p:nvSpPr>
        <p:spPr>
          <a:xfrm>
            <a:off x="925195" y="1635125"/>
            <a:ext cx="5654675" cy="3601085"/>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120000"/>
              </a:lnSpc>
              <a:spcBef>
                <a:spcPts val="0"/>
              </a:spcBef>
              <a:buClr>
                <a:srgbClr val="000000"/>
              </a:buClr>
              <a:buSzPts val="275"/>
              <a:buFont typeface="Arial" panose="020B0604020202090204"/>
              <a:buNone/>
            </a:pPr>
            <a:endParaRPr lang="zh-CN" altLang="en-US" sz="2200"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endParaRPr lang="zh-CN" altLang="en-US" sz="2200" dirty="0">
              <a:latin typeface="Helvetica" pitchFamily="2" charset="0"/>
              <a:ea typeface="宋体" charset="0"/>
              <a:cs typeface="Montserrat"/>
              <a:sym typeface="Montserrat"/>
            </a:endParaRPr>
          </a:p>
        </p:txBody>
      </p:sp>
      <p:sp>
        <p:nvSpPr>
          <p:cNvPr id="7" name="文本框 6"/>
          <p:cNvSpPr txBox="1"/>
          <p:nvPr/>
        </p:nvSpPr>
        <p:spPr>
          <a:xfrm>
            <a:off x="925195" y="1635760"/>
            <a:ext cx="9441180" cy="3412490"/>
          </a:xfrm>
          <a:prstGeom prst="rect">
            <a:avLst/>
          </a:prstGeom>
          <a:noFill/>
        </p:spPr>
        <p:txBody>
          <a:bodyPr wrap="square" rtlCol="0">
            <a:spAutoFit/>
          </a:bodyPr>
          <a:p>
            <a:pPr marL="0" indent="0">
              <a:lnSpc>
                <a:spcPct val="120000"/>
              </a:lnSpc>
              <a:spcBef>
                <a:spcPts val="0"/>
              </a:spcBef>
              <a:buClr>
                <a:srgbClr val="000000"/>
              </a:buClr>
              <a:buSzPts val="275"/>
              <a:buFont typeface="Arial" panose="020B0604020202090204"/>
              <a:buNone/>
            </a:pPr>
            <a:r>
              <a:rPr lang="en-US" altLang="zh-CN" dirty="0">
                <a:latin typeface="Helvetica" pitchFamily="2" charset="0"/>
                <a:ea typeface="宋体" charset="0"/>
                <a:cs typeface="Montserrat"/>
                <a:sym typeface="Montserrat"/>
              </a:rPr>
              <a:t>    </a:t>
            </a:r>
            <a:r>
              <a:rPr lang="zh-CN" dirty="0">
                <a:latin typeface="Helvetica" pitchFamily="2" charset="0"/>
                <a:ea typeface="宋体" charset="0"/>
                <a:cs typeface="Montserrat"/>
                <a:sym typeface="Montserrat"/>
              </a:rPr>
              <a:t>本毕业设计</a:t>
            </a:r>
            <a:r>
              <a:rPr dirty="0">
                <a:latin typeface="Helvetica" pitchFamily="2" charset="0"/>
                <a:ea typeface="宋体" charset="0"/>
                <a:cs typeface="Montserrat"/>
                <a:sym typeface="Montserrat"/>
              </a:rPr>
              <a:t>要实现</a:t>
            </a:r>
            <a:r>
              <a:rPr lang="zh-CN" dirty="0">
                <a:latin typeface="Helvetica" pitchFamily="2" charset="0"/>
                <a:ea typeface="宋体" charset="0"/>
                <a:cs typeface="Montserrat"/>
                <a:sym typeface="Montserrat"/>
              </a:rPr>
              <a:t>一个提升开发人员开发体验和开发效率的高性能、跨平台的网络代理桌面系统：</a:t>
            </a:r>
            <a:endParaRPr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r>
              <a:rPr dirty="0">
                <a:latin typeface="Helvetica" pitchFamily="2" charset="0"/>
                <a:ea typeface="宋体" charset="0"/>
                <a:cs typeface="Montserrat"/>
                <a:sym typeface="Montserrat"/>
              </a:rPr>
              <a:t>    </a:t>
            </a:r>
            <a:r>
              <a:rPr lang="zh-CN" dirty="0">
                <a:latin typeface="Helvetica" pitchFamily="2" charset="0"/>
                <a:ea typeface="宋体" charset="0"/>
                <a:cs typeface="Montserrat"/>
                <a:sym typeface="Montserrat"/>
              </a:rPr>
              <a:t>预期实现包含</a:t>
            </a:r>
            <a:r>
              <a:rPr dirty="0">
                <a:latin typeface="Helvetica" pitchFamily="2" charset="0"/>
                <a:ea typeface="宋体" charset="0"/>
                <a:cs typeface="Montserrat"/>
                <a:sym typeface="Montserrat"/>
              </a:rPr>
              <a:t>功能需求和非功能需求</a:t>
            </a:r>
            <a:r>
              <a:rPr lang="en-US" dirty="0">
                <a:latin typeface="Helvetica" pitchFamily="2" charset="0"/>
                <a:ea typeface="宋体" charset="0"/>
                <a:cs typeface="Montserrat"/>
                <a:sym typeface="Montserrat"/>
              </a:rPr>
              <a:t>:</a:t>
            </a:r>
            <a:endParaRPr lang="zh-CN"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endParaRPr lang="zh-CN"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r>
              <a:rPr dirty="0">
                <a:latin typeface="Helvetica" pitchFamily="2" charset="0"/>
                <a:ea typeface="宋体" charset="0"/>
                <a:cs typeface="Montserrat"/>
                <a:sym typeface="Montserrat"/>
              </a:rPr>
              <a:t>    </a:t>
            </a:r>
            <a:r>
              <a:rPr lang="en-US" dirty="0">
                <a:latin typeface="Helvetica" pitchFamily="2" charset="0"/>
                <a:ea typeface="宋体" charset="0"/>
                <a:cs typeface="Montserrat"/>
                <a:sym typeface="Montserrat"/>
              </a:rPr>
              <a:t>1</a:t>
            </a:r>
            <a:r>
              <a:rPr lang="zh-CN" altLang="en-US" dirty="0">
                <a:latin typeface="Helvetica" pitchFamily="2" charset="0"/>
                <a:ea typeface="宋体" charset="0"/>
                <a:cs typeface="Montserrat"/>
                <a:sym typeface="Montserrat"/>
              </a:rPr>
              <a:t>、</a:t>
            </a:r>
            <a:r>
              <a:rPr dirty="0">
                <a:latin typeface="Helvetica" pitchFamily="2" charset="0"/>
                <a:ea typeface="宋体" charset="0"/>
                <a:cs typeface="Montserrat"/>
                <a:sym typeface="Montserrat"/>
              </a:rPr>
              <a:t>功能需求</a:t>
            </a:r>
            <a:r>
              <a:rPr lang="en-US" dirty="0">
                <a:latin typeface="Helvetica" pitchFamily="2" charset="0"/>
                <a:ea typeface="宋体" charset="0"/>
                <a:cs typeface="Montserrat"/>
                <a:sym typeface="Montserrat"/>
              </a:rPr>
              <a:t>: </a:t>
            </a:r>
            <a:endParaRPr lang="en-US"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r>
              <a:rPr dirty="0">
                <a:latin typeface="Helvetica" pitchFamily="2" charset="0"/>
                <a:ea typeface="宋体" charset="0"/>
                <a:cs typeface="Montserrat"/>
                <a:sym typeface="Montserrat"/>
              </a:rPr>
              <a:t>          网络请求代理、接口管理、包信息解析、应用</a:t>
            </a:r>
            <a:r>
              <a:rPr lang="zh-CN" dirty="0">
                <a:latin typeface="Helvetica" pitchFamily="2" charset="0"/>
                <a:ea typeface="宋体" charset="0"/>
                <a:cs typeface="Montserrat"/>
                <a:sym typeface="Montserrat"/>
              </a:rPr>
              <a:t>接口</a:t>
            </a:r>
            <a:r>
              <a:rPr dirty="0">
                <a:latin typeface="Helvetica" pitchFamily="2" charset="0"/>
                <a:ea typeface="宋体" charset="0"/>
                <a:cs typeface="Montserrat"/>
                <a:sym typeface="Montserrat"/>
              </a:rPr>
              <a:t>生命周期管理</a:t>
            </a:r>
            <a:endParaRPr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endParaRPr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r>
              <a:rPr dirty="0">
                <a:latin typeface="Helvetica" pitchFamily="2" charset="0"/>
                <a:ea typeface="宋体" charset="0"/>
                <a:cs typeface="Montserrat"/>
                <a:sym typeface="Montserrat"/>
              </a:rPr>
              <a:t>    </a:t>
            </a:r>
            <a:r>
              <a:rPr lang="en-US" dirty="0">
                <a:latin typeface="Helvetica" pitchFamily="2" charset="0"/>
                <a:ea typeface="宋体" charset="0"/>
                <a:cs typeface="Montserrat"/>
                <a:sym typeface="Montserrat"/>
              </a:rPr>
              <a:t>2</a:t>
            </a:r>
            <a:r>
              <a:rPr lang="zh-CN" altLang="en-US" dirty="0">
                <a:latin typeface="Helvetica" pitchFamily="2" charset="0"/>
                <a:ea typeface="宋体" charset="0"/>
                <a:cs typeface="Montserrat"/>
                <a:sym typeface="Montserrat"/>
              </a:rPr>
              <a:t>、</a:t>
            </a:r>
            <a:r>
              <a:rPr lang="zh-CN" dirty="0">
                <a:latin typeface="Helvetica" pitchFamily="2" charset="0"/>
                <a:ea typeface="宋体" charset="0"/>
                <a:cs typeface="Montserrat"/>
                <a:sym typeface="Montserrat"/>
              </a:rPr>
              <a:t>非功</a:t>
            </a:r>
            <a:r>
              <a:rPr dirty="0">
                <a:latin typeface="Helvetica" pitchFamily="2" charset="0"/>
                <a:ea typeface="宋体" charset="0"/>
                <a:cs typeface="Montserrat"/>
                <a:sym typeface="Montserrat"/>
              </a:rPr>
              <a:t>能需求主要包括</a:t>
            </a:r>
            <a:r>
              <a:rPr lang="en-US" dirty="0">
                <a:latin typeface="Helvetica" pitchFamily="2" charset="0"/>
                <a:ea typeface="宋体" charset="0"/>
                <a:cs typeface="Montserrat"/>
                <a:sym typeface="Montserrat"/>
              </a:rPr>
              <a:t>: </a:t>
            </a:r>
            <a:endParaRPr lang="en-US" dirty="0">
              <a:latin typeface="Helvetica" pitchFamily="2" charset="0"/>
              <a:ea typeface="宋体" charset="0"/>
              <a:cs typeface="Montserrat"/>
              <a:sym typeface="Montserrat"/>
            </a:endParaRPr>
          </a:p>
          <a:p>
            <a:pPr marL="0" indent="0">
              <a:lnSpc>
                <a:spcPct val="120000"/>
              </a:lnSpc>
              <a:spcBef>
                <a:spcPts val="0"/>
              </a:spcBef>
              <a:buClr>
                <a:srgbClr val="000000"/>
              </a:buClr>
              <a:buSzPts val="275"/>
              <a:buFont typeface="Arial" panose="020B0604020202090204"/>
              <a:buNone/>
            </a:pPr>
            <a:r>
              <a:rPr dirty="0">
                <a:latin typeface="Helvetica" pitchFamily="2" charset="0"/>
                <a:ea typeface="宋体" charset="0"/>
                <a:cs typeface="Montserrat"/>
                <a:sym typeface="Montserrat"/>
              </a:rPr>
              <a:t>          实现跨平台</a:t>
            </a:r>
            <a:r>
              <a:rPr lang="en-US" dirty="0">
                <a:latin typeface="Helvetica" pitchFamily="2" charset="0"/>
                <a:ea typeface="宋体" charset="0"/>
                <a:cs typeface="Montserrat"/>
                <a:sym typeface="Montserrat"/>
              </a:rPr>
              <a:t>、</a:t>
            </a:r>
            <a:r>
              <a:rPr dirty="0">
                <a:latin typeface="Helvetica" pitchFamily="2" charset="0"/>
                <a:ea typeface="宋体" charset="0"/>
                <a:cs typeface="Montserrat"/>
                <a:sym typeface="Montserrat"/>
              </a:rPr>
              <a:t>高性能编码</a:t>
            </a:r>
            <a:r>
              <a:rPr lang="zh-CN" dirty="0">
                <a:latin typeface="Helvetica" pitchFamily="2" charset="0"/>
                <a:ea typeface="宋体" charset="0"/>
                <a:cs typeface="Montserrat"/>
                <a:sym typeface="Montserrat"/>
              </a:rPr>
              <a:t>以及</a:t>
            </a:r>
            <a:r>
              <a:rPr dirty="0">
                <a:latin typeface="Helvetica" pitchFamily="2" charset="0"/>
                <a:ea typeface="宋体" charset="0"/>
                <a:cs typeface="Montserrat"/>
                <a:sym typeface="Montserrat"/>
              </a:rPr>
              <a:t>WebGL提高性能满足大量网络请求捕获</a:t>
            </a:r>
            <a:r>
              <a:rPr lang="zh-CN" dirty="0">
                <a:latin typeface="Helvetica" pitchFamily="2" charset="0"/>
                <a:ea typeface="宋体" charset="0"/>
                <a:cs typeface="Montserrat"/>
                <a:sym typeface="Montserrat"/>
              </a:rPr>
              <a:t>、分析</a:t>
            </a:r>
            <a:r>
              <a:rPr dirty="0">
                <a:latin typeface="Helvetica" pitchFamily="2" charset="0"/>
                <a:ea typeface="宋体" charset="0"/>
                <a:cs typeface="Montserrat"/>
                <a:sym typeface="Montserrat"/>
              </a:rPr>
              <a:t>和可视化图像渲染</a:t>
            </a:r>
            <a:r>
              <a:rPr lang="zh-CN" dirty="0">
                <a:latin typeface="Helvetica" pitchFamily="2" charset="0"/>
                <a:ea typeface="宋体" charset="0"/>
                <a:cs typeface="Montserrat"/>
                <a:sym typeface="Montserrat"/>
              </a:rPr>
              <a:t>需求</a:t>
            </a:r>
            <a:endParaRPr lang="zh-CN" dirty="0">
              <a:latin typeface="Helvetica" pitchFamily="2" charset="0"/>
              <a:ea typeface="宋体" charset="0"/>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4270" y="237834"/>
            <a:ext cx="8168208" cy="790865"/>
          </a:xfrm>
        </p:spPr>
        <p:txBody>
          <a:bodyPr/>
          <a:lstStyle/>
          <a:p>
            <a:r>
              <a:rPr lang="zh-CN" altLang="en-US" dirty="0">
                <a:sym typeface="+mn-lt"/>
              </a:rPr>
              <a:t>计划进度</a:t>
            </a:r>
            <a:endParaRPr lang="zh-CN" altLang="en-US" dirty="0">
              <a:sym typeface="+mn-lt"/>
            </a:endParaRPr>
          </a:p>
        </p:txBody>
      </p:sp>
      <p:sp>
        <p:nvSpPr>
          <p:cNvPr id="3" name="灯片编号占位符 2"/>
          <p:cNvSpPr>
            <a:spLocks noGrp="1"/>
          </p:cNvSpPr>
          <p:nvPr>
            <p:ph type="sldNum" sz="quarter" idx="12"/>
          </p:nvPr>
        </p:nvSpPr>
        <p:spPr/>
        <p:txBody>
          <a:bodyPr/>
          <a:lstStyle/>
          <a:p>
            <a:fld id="{2515AB8F-1C56-49E9-90C8-78D22B0C1B97}" type="slidenum">
              <a:rPr lang="zh-CN" altLang="en-US" smtClean="0">
                <a:sym typeface="+mn-lt"/>
              </a:rPr>
            </a:fld>
            <a:endParaRPr lang="zh-CN" altLang="en-US" dirty="0">
              <a:sym typeface="+mn-lt"/>
            </a:endParaRPr>
          </a:p>
        </p:txBody>
      </p:sp>
      <p:sp>
        <p:nvSpPr>
          <p:cNvPr id="15" name="iš1ídé"/>
          <p:cNvSpPr/>
          <p:nvPr/>
        </p:nvSpPr>
        <p:spPr bwMode="auto">
          <a:xfrm>
            <a:off x="1699260" y="1518285"/>
            <a:ext cx="8436610" cy="692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just">
              <a:lnSpc>
                <a:spcPct val="130000"/>
              </a:lnSpc>
            </a:pPr>
            <a:r>
              <a:rPr lang="en-US" altLang="zh-CN" sz="2000" dirty="0">
                <a:cs typeface="+mn-ea"/>
                <a:sym typeface="+mn-lt"/>
              </a:rPr>
              <a:t> </a:t>
            </a:r>
            <a:r>
              <a:rPr lang="zh-CN" altLang="en-US" sz="2000" dirty="0">
                <a:cs typeface="+mn-ea"/>
                <a:sym typeface="+mn-lt"/>
              </a:rPr>
              <a:t>现在～</a:t>
            </a:r>
            <a:r>
              <a:rPr lang="en-US" altLang="zh-CN" sz="2000" dirty="0">
                <a:cs typeface="+mn-ea"/>
                <a:sym typeface="+mn-lt"/>
              </a:rPr>
              <a:t>4.10 </a:t>
            </a:r>
            <a:r>
              <a:rPr lang="zh-CN" altLang="en-US" sz="2000" dirty="0">
                <a:cs typeface="+mn-ea"/>
                <a:sym typeface="+mn-lt"/>
              </a:rPr>
              <a:t>完成基础框架的搭建测试，主要是对网络代理功能的实现</a:t>
            </a:r>
            <a:endParaRPr lang="zh-CN" altLang="en-US" sz="2000" dirty="0">
              <a:cs typeface="+mn-ea"/>
              <a:sym typeface="+mn-lt"/>
            </a:endParaRPr>
          </a:p>
        </p:txBody>
      </p:sp>
      <p:sp>
        <p:nvSpPr>
          <p:cNvPr id="29" name="矩形 28"/>
          <p:cNvSpPr>
            <a:spLocks noChangeAspect="1"/>
          </p:cNvSpPr>
          <p:nvPr/>
        </p:nvSpPr>
        <p:spPr>
          <a:xfrm>
            <a:off x="970640" y="4468890"/>
            <a:ext cx="540000" cy="54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íṣ1íḋê"/>
          <p:cNvSpPr>
            <a:spLocks noChangeAspect="1"/>
          </p:cNvSpPr>
          <p:nvPr/>
        </p:nvSpPr>
        <p:spPr>
          <a:xfrm>
            <a:off x="1061603" y="4576890"/>
            <a:ext cx="358075" cy="324000"/>
          </a:xfrm>
          <a:custGeom>
            <a:avLst/>
            <a:gdLst>
              <a:gd name="connsiteX0" fmla="*/ 407586 w 606580"/>
              <a:gd name="connsiteY0" fmla="*/ 252695 h 548858"/>
              <a:gd name="connsiteX1" fmla="*/ 502285 w 606580"/>
              <a:gd name="connsiteY1" fmla="*/ 252695 h 548858"/>
              <a:gd name="connsiteX2" fmla="*/ 502285 w 606580"/>
              <a:gd name="connsiteY2" fmla="*/ 346759 h 548858"/>
              <a:gd name="connsiteX3" fmla="*/ 407586 w 606580"/>
              <a:gd name="connsiteY3" fmla="*/ 346759 h 548858"/>
              <a:gd name="connsiteX4" fmla="*/ 104296 w 606580"/>
              <a:gd name="connsiteY4" fmla="*/ 205698 h 548858"/>
              <a:gd name="connsiteX5" fmla="*/ 199065 w 606580"/>
              <a:gd name="connsiteY5" fmla="*/ 205698 h 548858"/>
              <a:gd name="connsiteX6" fmla="*/ 199065 w 606580"/>
              <a:gd name="connsiteY6" fmla="*/ 346758 h 548858"/>
              <a:gd name="connsiteX7" fmla="*/ 104296 w 606580"/>
              <a:gd name="connsiteY7" fmla="*/ 346758 h 548858"/>
              <a:gd name="connsiteX8" fmla="*/ 255870 w 606580"/>
              <a:gd name="connsiteY8" fmla="*/ 96040 h 548858"/>
              <a:gd name="connsiteX9" fmla="*/ 350710 w 606580"/>
              <a:gd name="connsiteY9" fmla="*/ 96040 h 548858"/>
              <a:gd name="connsiteX10" fmla="*/ 350710 w 606580"/>
              <a:gd name="connsiteY10" fmla="*/ 346759 h 548858"/>
              <a:gd name="connsiteX11" fmla="*/ 255870 w 606580"/>
              <a:gd name="connsiteY11" fmla="*/ 346759 h 548858"/>
              <a:gd name="connsiteX12" fmla="*/ 37882 w 606580"/>
              <a:gd name="connsiteY12" fmla="*/ 37913 h 548858"/>
              <a:gd name="connsiteX13" fmla="*/ 37882 w 606580"/>
              <a:gd name="connsiteY13" fmla="*/ 405363 h 548858"/>
              <a:gd name="connsiteX14" fmla="*/ 568698 w 606580"/>
              <a:gd name="connsiteY14" fmla="*/ 405363 h 548858"/>
              <a:gd name="connsiteX15" fmla="*/ 568698 w 606580"/>
              <a:gd name="connsiteY15" fmla="*/ 37913 h 548858"/>
              <a:gd name="connsiteX16" fmla="*/ 18941 w 606580"/>
              <a:gd name="connsiteY16" fmla="*/ 0 h 548858"/>
              <a:gd name="connsiteX17" fmla="*/ 587639 w 606580"/>
              <a:gd name="connsiteY17" fmla="*/ 0 h 548858"/>
              <a:gd name="connsiteX18" fmla="*/ 606580 w 606580"/>
              <a:gd name="connsiteY18" fmla="*/ 18910 h 548858"/>
              <a:gd name="connsiteX19" fmla="*/ 606580 w 606580"/>
              <a:gd name="connsiteY19" fmla="*/ 424274 h 548858"/>
              <a:gd name="connsiteX20" fmla="*/ 587639 w 606580"/>
              <a:gd name="connsiteY20" fmla="*/ 443184 h 548858"/>
              <a:gd name="connsiteX21" fmla="*/ 322278 w 606580"/>
              <a:gd name="connsiteY21" fmla="*/ 443184 h 548858"/>
              <a:gd name="connsiteX22" fmla="*/ 322278 w 606580"/>
              <a:gd name="connsiteY22" fmla="*/ 511038 h 548858"/>
              <a:gd name="connsiteX23" fmla="*/ 450223 w 606580"/>
              <a:gd name="connsiteY23" fmla="*/ 511038 h 548858"/>
              <a:gd name="connsiteX24" fmla="*/ 450223 w 606580"/>
              <a:gd name="connsiteY24" fmla="*/ 548858 h 548858"/>
              <a:gd name="connsiteX25" fmla="*/ 156357 w 606580"/>
              <a:gd name="connsiteY25" fmla="*/ 548858 h 548858"/>
              <a:gd name="connsiteX26" fmla="*/ 156357 w 606580"/>
              <a:gd name="connsiteY26" fmla="*/ 511038 h 548858"/>
              <a:gd name="connsiteX27" fmla="*/ 284302 w 606580"/>
              <a:gd name="connsiteY27" fmla="*/ 511038 h 548858"/>
              <a:gd name="connsiteX28" fmla="*/ 284302 w 606580"/>
              <a:gd name="connsiteY28" fmla="*/ 443184 h 548858"/>
              <a:gd name="connsiteX29" fmla="*/ 18941 w 606580"/>
              <a:gd name="connsiteY29" fmla="*/ 443184 h 548858"/>
              <a:gd name="connsiteX30" fmla="*/ 0 w 606580"/>
              <a:gd name="connsiteY30" fmla="*/ 424274 h 548858"/>
              <a:gd name="connsiteX31" fmla="*/ 0 w 606580"/>
              <a:gd name="connsiteY31" fmla="*/ 18910 h 548858"/>
              <a:gd name="connsiteX32" fmla="*/ 18941 w 606580"/>
              <a:gd name="connsiteY32" fmla="*/ 0 h 548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6580" h="548858">
                <a:moveTo>
                  <a:pt x="407586" y="252695"/>
                </a:moveTo>
                <a:lnTo>
                  <a:pt x="502285" y="252695"/>
                </a:lnTo>
                <a:lnTo>
                  <a:pt x="502285" y="346759"/>
                </a:lnTo>
                <a:lnTo>
                  <a:pt x="407586" y="346759"/>
                </a:lnTo>
                <a:close/>
                <a:moveTo>
                  <a:pt x="104296" y="205698"/>
                </a:moveTo>
                <a:lnTo>
                  <a:pt x="199065" y="205698"/>
                </a:lnTo>
                <a:lnTo>
                  <a:pt x="199065" y="346758"/>
                </a:lnTo>
                <a:lnTo>
                  <a:pt x="104296" y="346758"/>
                </a:lnTo>
                <a:close/>
                <a:moveTo>
                  <a:pt x="255870" y="96040"/>
                </a:moveTo>
                <a:lnTo>
                  <a:pt x="350710" y="96040"/>
                </a:lnTo>
                <a:lnTo>
                  <a:pt x="350710" y="346759"/>
                </a:lnTo>
                <a:lnTo>
                  <a:pt x="255870" y="346759"/>
                </a:lnTo>
                <a:close/>
                <a:moveTo>
                  <a:pt x="37882" y="37913"/>
                </a:moveTo>
                <a:lnTo>
                  <a:pt x="37882" y="405363"/>
                </a:lnTo>
                <a:lnTo>
                  <a:pt x="568698" y="405363"/>
                </a:lnTo>
                <a:lnTo>
                  <a:pt x="568698" y="37913"/>
                </a:lnTo>
                <a:close/>
                <a:moveTo>
                  <a:pt x="18941" y="0"/>
                </a:moveTo>
                <a:lnTo>
                  <a:pt x="587639" y="0"/>
                </a:lnTo>
                <a:cubicBezTo>
                  <a:pt x="598038" y="0"/>
                  <a:pt x="606580" y="8528"/>
                  <a:pt x="606580" y="18910"/>
                </a:cubicBezTo>
                <a:lnTo>
                  <a:pt x="606580" y="424274"/>
                </a:lnTo>
                <a:cubicBezTo>
                  <a:pt x="606580" y="434656"/>
                  <a:pt x="598038" y="443184"/>
                  <a:pt x="587639" y="443184"/>
                </a:cubicBezTo>
                <a:lnTo>
                  <a:pt x="322278" y="443184"/>
                </a:lnTo>
                <a:lnTo>
                  <a:pt x="322278" y="511038"/>
                </a:lnTo>
                <a:lnTo>
                  <a:pt x="450223" y="511038"/>
                </a:lnTo>
                <a:lnTo>
                  <a:pt x="450223" y="548858"/>
                </a:lnTo>
                <a:lnTo>
                  <a:pt x="156357" y="548858"/>
                </a:lnTo>
                <a:lnTo>
                  <a:pt x="156357" y="511038"/>
                </a:lnTo>
                <a:lnTo>
                  <a:pt x="284302" y="511038"/>
                </a:lnTo>
                <a:lnTo>
                  <a:pt x="284302" y="443184"/>
                </a:lnTo>
                <a:lnTo>
                  <a:pt x="18941" y="443184"/>
                </a:lnTo>
                <a:cubicBezTo>
                  <a:pt x="8542" y="443184"/>
                  <a:pt x="0" y="434656"/>
                  <a:pt x="0" y="424274"/>
                </a:cubicBezTo>
                <a:lnTo>
                  <a:pt x="0" y="18910"/>
                </a:lnTo>
                <a:cubicBezTo>
                  <a:pt x="0" y="8528"/>
                  <a:pt x="8542" y="0"/>
                  <a:pt x="18941" y="0"/>
                </a:cubicBez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fontScale="5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150000"/>
              </a:lnSpc>
              <a:spcBef>
                <a:spcPct val="0"/>
              </a:spcBef>
              <a:spcAft>
                <a:spcPct val="0"/>
              </a:spcAft>
            </a:pPr>
            <a:endParaRPr lang="en-US" sz="2200" kern="1200">
              <a:cs typeface="+mn-ea"/>
              <a:sym typeface="+mn-lt"/>
            </a:endParaRPr>
          </a:p>
        </p:txBody>
      </p:sp>
      <p:sp>
        <p:nvSpPr>
          <p:cNvPr id="27" name="矩形 26"/>
          <p:cNvSpPr>
            <a:spLocks noChangeAspect="1"/>
          </p:cNvSpPr>
          <p:nvPr/>
        </p:nvSpPr>
        <p:spPr>
          <a:xfrm>
            <a:off x="970640" y="3044571"/>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íṣ1îḋê"/>
          <p:cNvSpPr>
            <a:spLocks noChangeAspect="1"/>
          </p:cNvSpPr>
          <p:nvPr/>
        </p:nvSpPr>
        <p:spPr>
          <a:xfrm>
            <a:off x="1075997" y="3152571"/>
            <a:ext cx="329287" cy="324000"/>
          </a:xfrm>
          <a:custGeom>
            <a:avLst/>
            <a:gdLst>
              <a:gd name="connsiteX0" fmla="*/ 396980 w 599394"/>
              <a:gd name="connsiteY0" fmla="*/ 411566 h 589770"/>
              <a:gd name="connsiteX1" fmla="*/ 485009 w 599394"/>
              <a:gd name="connsiteY1" fmla="*/ 411566 h 589770"/>
              <a:gd name="connsiteX2" fmla="*/ 485009 w 599394"/>
              <a:gd name="connsiteY2" fmla="*/ 499521 h 589770"/>
              <a:gd name="connsiteX3" fmla="*/ 396980 w 599394"/>
              <a:gd name="connsiteY3" fmla="*/ 499521 h 589770"/>
              <a:gd name="connsiteX4" fmla="*/ 255424 w 599394"/>
              <a:gd name="connsiteY4" fmla="*/ 411566 h 589770"/>
              <a:gd name="connsiteX5" fmla="*/ 343453 w 599394"/>
              <a:gd name="connsiteY5" fmla="*/ 411566 h 589770"/>
              <a:gd name="connsiteX6" fmla="*/ 343453 w 599394"/>
              <a:gd name="connsiteY6" fmla="*/ 499521 h 589770"/>
              <a:gd name="connsiteX7" fmla="*/ 255424 w 599394"/>
              <a:gd name="connsiteY7" fmla="*/ 499521 h 589770"/>
              <a:gd name="connsiteX8" fmla="*/ 114311 w 599394"/>
              <a:gd name="connsiteY8" fmla="*/ 411566 h 589770"/>
              <a:gd name="connsiteX9" fmla="*/ 202414 w 599394"/>
              <a:gd name="connsiteY9" fmla="*/ 411566 h 589770"/>
              <a:gd name="connsiteX10" fmla="*/ 202414 w 599394"/>
              <a:gd name="connsiteY10" fmla="*/ 499521 h 589770"/>
              <a:gd name="connsiteX11" fmla="*/ 114311 w 599394"/>
              <a:gd name="connsiteY11" fmla="*/ 499521 h 589770"/>
              <a:gd name="connsiteX12" fmla="*/ 396980 w 599394"/>
              <a:gd name="connsiteY12" fmla="*/ 289110 h 589770"/>
              <a:gd name="connsiteX13" fmla="*/ 485009 w 599394"/>
              <a:gd name="connsiteY13" fmla="*/ 289110 h 589770"/>
              <a:gd name="connsiteX14" fmla="*/ 485009 w 599394"/>
              <a:gd name="connsiteY14" fmla="*/ 377065 h 589770"/>
              <a:gd name="connsiteX15" fmla="*/ 396980 w 599394"/>
              <a:gd name="connsiteY15" fmla="*/ 377065 h 589770"/>
              <a:gd name="connsiteX16" fmla="*/ 255424 w 599394"/>
              <a:gd name="connsiteY16" fmla="*/ 289110 h 589770"/>
              <a:gd name="connsiteX17" fmla="*/ 343453 w 599394"/>
              <a:gd name="connsiteY17" fmla="*/ 289110 h 589770"/>
              <a:gd name="connsiteX18" fmla="*/ 343453 w 599394"/>
              <a:gd name="connsiteY18" fmla="*/ 377065 h 589770"/>
              <a:gd name="connsiteX19" fmla="*/ 255424 w 599394"/>
              <a:gd name="connsiteY19" fmla="*/ 377065 h 589770"/>
              <a:gd name="connsiteX20" fmla="*/ 114311 w 599394"/>
              <a:gd name="connsiteY20" fmla="*/ 289110 h 589770"/>
              <a:gd name="connsiteX21" fmla="*/ 202414 w 599394"/>
              <a:gd name="connsiteY21" fmla="*/ 289110 h 589770"/>
              <a:gd name="connsiteX22" fmla="*/ 202414 w 599394"/>
              <a:gd name="connsiteY22" fmla="*/ 377065 h 589770"/>
              <a:gd name="connsiteX23" fmla="*/ 114311 w 599394"/>
              <a:gd name="connsiteY23" fmla="*/ 377065 h 589770"/>
              <a:gd name="connsiteX24" fmla="*/ 73311 w 599394"/>
              <a:gd name="connsiteY24" fmla="*/ 262427 h 589770"/>
              <a:gd name="connsiteX25" fmla="*/ 64089 w 599394"/>
              <a:gd name="connsiteY25" fmla="*/ 271635 h 589770"/>
              <a:gd name="connsiteX26" fmla="*/ 64089 w 599394"/>
              <a:gd name="connsiteY26" fmla="*/ 517027 h 589770"/>
              <a:gd name="connsiteX27" fmla="*/ 73311 w 599394"/>
              <a:gd name="connsiteY27" fmla="*/ 526235 h 589770"/>
              <a:gd name="connsiteX28" fmla="*/ 526083 w 599394"/>
              <a:gd name="connsiteY28" fmla="*/ 526235 h 589770"/>
              <a:gd name="connsiteX29" fmla="*/ 535305 w 599394"/>
              <a:gd name="connsiteY29" fmla="*/ 517027 h 589770"/>
              <a:gd name="connsiteX30" fmla="*/ 535305 w 599394"/>
              <a:gd name="connsiteY30" fmla="*/ 271635 h 589770"/>
              <a:gd name="connsiteX31" fmla="*/ 526083 w 599394"/>
              <a:gd name="connsiteY31" fmla="*/ 262427 h 589770"/>
              <a:gd name="connsiteX32" fmla="*/ 437558 w 599394"/>
              <a:gd name="connsiteY32" fmla="*/ 35911 h 589770"/>
              <a:gd name="connsiteX33" fmla="*/ 428336 w 599394"/>
              <a:gd name="connsiteY33" fmla="*/ 45119 h 589770"/>
              <a:gd name="connsiteX34" fmla="*/ 428336 w 599394"/>
              <a:gd name="connsiteY34" fmla="*/ 169887 h 589770"/>
              <a:gd name="connsiteX35" fmla="*/ 437558 w 599394"/>
              <a:gd name="connsiteY35" fmla="*/ 179095 h 589770"/>
              <a:gd name="connsiteX36" fmla="*/ 473982 w 599394"/>
              <a:gd name="connsiteY36" fmla="*/ 179095 h 589770"/>
              <a:gd name="connsiteX37" fmla="*/ 483204 w 599394"/>
              <a:gd name="connsiteY37" fmla="*/ 169887 h 589770"/>
              <a:gd name="connsiteX38" fmla="*/ 483204 w 599394"/>
              <a:gd name="connsiteY38" fmla="*/ 45119 h 589770"/>
              <a:gd name="connsiteX39" fmla="*/ 473982 w 599394"/>
              <a:gd name="connsiteY39" fmla="*/ 35911 h 589770"/>
              <a:gd name="connsiteX40" fmla="*/ 125412 w 599394"/>
              <a:gd name="connsiteY40" fmla="*/ 35911 h 589770"/>
              <a:gd name="connsiteX41" fmla="*/ 116190 w 599394"/>
              <a:gd name="connsiteY41" fmla="*/ 45119 h 589770"/>
              <a:gd name="connsiteX42" fmla="*/ 116190 w 599394"/>
              <a:gd name="connsiteY42" fmla="*/ 169887 h 589770"/>
              <a:gd name="connsiteX43" fmla="*/ 125412 w 599394"/>
              <a:gd name="connsiteY43" fmla="*/ 179095 h 589770"/>
              <a:gd name="connsiteX44" fmla="*/ 161836 w 599394"/>
              <a:gd name="connsiteY44" fmla="*/ 179095 h 589770"/>
              <a:gd name="connsiteX45" fmla="*/ 171058 w 599394"/>
              <a:gd name="connsiteY45" fmla="*/ 169887 h 589770"/>
              <a:gd name="connsiteX46" fmla="*/ 171058 w 599394"/>
              <a:gd name="connsiteY46" fmla="*/ 45119 h 589770"/>
              <a:gd name="connsiteX47" fmla="*/ 161836 w 599394"/>
              <a:gd name="connsiteY47" fmla="*/ 35911 h 589770"/>
              <a:gd name="connsiteX48" fmla="*/ 92676 w 599394"/>
              <a:gd name="connsiteY48" fmla="*/ 0 h 589770"/>
              <a:gd name="connsiteX49" fmla="*/ 194573 w 599394"/>
              <a:gd name="connsiteY49" fmla="*/ 0 h 589770"/>
              <a:gd name="connsiteX50" fmla="*/ 207021 w 599394"/>
              <a:gd name="connsiteY50" fmla="*/ 12431 h 589770"/>
              <a:gd name="connsiteX51" fmla="*/ 207021 w 599394"/>
              <a:gd name="connsiteY51" fmla="*/ 84713 h 589770"/>
              <a:gd name="connsiteX52" fmla="*/ 392373 w 599394"/>
              <a:gd name="connsiteY52" fmla="*/ 84713 h 589770"/>
              <a:gd name="connsiteX53" fmla="*/ 392373 w 599394"/>
              <a:gd name="connsiteY53" fmla="*/ 12431 h 589770"/>
              <a:gd name="connsiteX54" fmla="*/ 404360 w 599394"/>
              <a:gd name="connsiteY54" fmla="*/ 0 h 589770"/>
              <a:gd name="connsiteX55" fmla="*/ 506718 w 599394"/>
              <a:gd name="connsiteY55" fmla="*/ 0 h 589770"/>
              <a:gd name="connsiteX56" fmla="*/ 519167 w 599394"/>
              <a:gd name="connsiteY56" fmla="*/ 12431 h 589770"/>
              <a:gd name="connsiteX57" fmla="*/ 519167 w 599394"/>
              <a:gd name="connsiteY57" fmla="*/ 84713 h 589770"/>
              <a:gd name="connsiteX58" fmla="*/ 586945 w 599394"/>
              <a:gd name="connsiteY58" fmla="*/ 84713 h 589770"/>
              <a:gd name="connsiteX59" fmla="*/ 599394 w 599394"/>
              <a:gd name="connsiteY59" fmla="*/ 97144 h 589770"/>
              <a:gd name="connsiteX60" fmla="*/ 599394 w 599394"/>
              <a:gd name="connsiteY60" fmla="*/ 577800 h 589770"/>
              <a:gd name="connsiteX61" fmla="*/ 586945 w 599394"/>
              <a:gd name="connsiteY61" fmla="*/ 589770 h 589770"/>
              <a:gd name="connsiteX62" fmla="*/ 12449 w 599394"/>
              <a:gd name="connsiteY62" fmla="*/ 589770 h 589770"/>
              <a:gd name="connsiteX63" fmla="*/ 0 w 599394"/>
              <a:gd name="connsiteY63" fmla="*/ 577800 h 589770"/>
              <a:gd name="connsiteX64" fmla="*/ 0 w 599394"/>
              <a:gd name="connsiteY64" fmla="*/ 97144 h 589770"/>
              <a:gd name="connsiteX65" fmla="*/ 12449 w 599394"/>
              <a:gd name="connsiteY65" fmla="*/ 84713 h 589770"/>
              <a:gd name="connsiteX66" fmla="*/ 80227 w 599394"/>
              <a:gd name="connsiteY66" fmla="*/ 84713 h 589770"/>
              <a:gd name="connsiteX67" fmla="*/ 80227 w 599394"/>
              <a:gd name="connsiteY67" fmla="*/ 12431 h 589770"/>
              <a:gd name="connsiteX68" fmla="*/ 92676 w 599394"/>
              <a:gd name="connsiteY68" fmla="*/ 0 h 589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599394" h="589770">
                <a:moveTo>
                  <a:pt x="396980" y="411566"/>
                </a:moveTo>
                <a:lnTo>
                  <a:pt x="485009" y="411566"/>
                </a:lnTo>
                <a:lnTo>
                  <a:pt x="485009" y="499521"/>
                </a:lnTo>
                <a:lnTo>
                  <a:pt x="396980" y="499521"/>
                </a:lnTo>
                <a:close/>
                <a:moveTo>
                  <a:pt x="255424" y="411566"/>
                </a:moveTo>
                <a:lnTo>
                  <a:pt x="343453" y="411566"/>
                </a:lnTo>
                <a:lnTo>
                  <a:pt x="343453" y="499521"/>
                </a:lnTo>
                <a:lnTo>
                  <a:pt x="255424" y="499521"/>
                </a:lnTo>
                <a:close/>
                <a:moveTo>
                  <a:pt x="114311" y="411566"/>
                </a:moveTo>
                <a:lnTo>
                  <a:pt x="202414" y="411566"/>
                </a:lnTo>
                <a:lnTo>
                  <a:pt x="202414" y="499521"/>
                </a:lnTo>
                <a:lnTo>
                  <a:pt x="114311" y="499521"/>
                </a:lnTo>
                <a:close/>
                <a:moveTo>
                  <a:pt x="396980" y="289110"/>
                </a:moveTo>
                <a:lnTo>
                  <a:pt x="485009" y="289110"/>
                </a:lnTo>
                <a:lnTo>
                  <a:pt x="485009" y="377065"/>
                </a:lnTo>
                <a:lnTo>
                  <a:pt x="396980" y="377065"/>
                </a:lnTo>
                <a:close/>
                <a:moveTo>
                  <a:pt x="255424" y="289110"/>
                </a:moveTo>
                <a:lnTo>
                  <a:pt x="343453" y="289110"/>
                </a:lnTo>
                <a:lnTo>
                  <a:pt x="343453" y="377065"/>
                </a:lnTo>
                <a:lnTo>
                  <a:pt x="255424" y="377065"/>
                </a:lnTo>
                <a:close/>
                <a:moveTo>
                  <a:pt x="114311" y="289110"/>
                </a:moveTo>
                <a:lnTo>
                  <a:pt x="202414" y="289110"/>
                </a:lnTo>
                <a:lnTo>
                  <a:pt x="202414" y="377065"/>
                </a:lnTo>
                <a:lnTo>
                  <a:pt x="114311" y="377065"/>
                </a:lnTo>
                <a:close/>
                <a:moveTo>
                  <a:pt x="73311" y="262427"/>
                </a:moveTo>
                <a:cubicBezTo>
                  <a:pt x="68239" y="262427"/>
                  <a:pt x="64089" y="266570"/>
                  <a:pt x="64089" y="271635"/>
                </a:cubicBezTo>
                <a:lnTo>
                  <a:pt x="64089" y="517027"/>
                </a:lnTo>
                <a:cubicBezTo>
                  <a:pt x="64089" y="522091"/>
                  <a:pt x="68239" y="526235"/>
                  <a:pt x="73311" y="526235"/>
                </a:cubicBezTo>
                <a:lnTo>
                  <a:pt x="526083" y="526235"/>
                </a:lnTo>
                <a:cubicBezTo>
                  <a:pt x="531155" y="526235"/>
                  <a:pt x="535305" y="522091"/>
                  <a:pt x="535305" y="517027"/>
                </a:cubicBezTo>
                <a:lnTo>
                  <a:pt x="535305" y="271635"/>
                </a:lnTo>
                <a:cubicBezTo>
                  <a:pt x="535305" y="266570"/>
                  <a:pt x="531155" y="262427"/>
                  <a:pt x="526083" y="262427"/>
                </a:cubicBezTo>
                <a:close/>
                <a:moveTo>
                  <a:pt x="437558" y="35911"/>
                </a:moveTo>
                <a:cubicBezTo>
                  <a:pt x="432486" y="35911"/>
                  <a:pt x="428336" y="40055"/>
                  <a:pt x="428336" y="45119"/>
                </a:cubicBezTo>
                <a:lnTo>
                  <a:pt x="428336" y="169887"/>
                </a:lnTo>
                <a:cubicBezTo>
                  <a:pt x="428336" y="174951"/>
                  <a:pt x="432486" y="179095"/>
                  <a:pt x="437558" y="179095"/>
                </a:cubicBezTo>
                <a:lnTo>
                  <a:pt x="473982" y="179095"/>
                </a:lnTo>
                <a:cubicBezTo>
                  <a:pt x="479054" y="179095"/>
                  <a:pt x="483204" y="174951"/>
                  <a:pt x="483204" y="169887"/>
                </a:cubicBezTo>
                <a:lnTo>
                  <a:pt x="483204" y="45119"/>
                </a:lnTo>
                <a:cubicBezTo>
                  <a:pt x="483204" y="40055"/>
                  <a:pt x="479054" y="35911"/>
                  <a:pt x="473982" y="35911"/>
                </a:cubicBezTo>
                <a:close/>
                <a:moveTo>
                  <a:pt x="125412" y="35911"/>
                </a:moveTo>
                <a:cubicBezTo>
                  <a:pt x="120340" y="35911"/>
                  <a:pt x="116190" y="40055"/>
                  <a:pt x="116190" y="45119"/>
                </a:cubicBezTo>
                <a:lnTo>
                  <a:pt x="116190" y="169887"/>
                </a:lnTo>
                <a:cubicBezTo>
                  <a:pt x="116190" y="174951"/>
                  <a:pt x="120340" y="179095"/>
                  <a:pt x="125412" y="179095"/>
                </a:cubicBezTo>
                <a:lnTo>
                  <a:pt x="161836" y="179095"/>
                </a:lnTo>
                <a:cubicBezTo>
                  <a:pt x="166908" y="179095"/>
                  <a:pt x="171058" y="174951"/>
                  <a:pt x="171058" y="169887"/>
                </a:cubicBezTo>
                <a:lnTo>
                  <a:pt x="171058" y="45119"/>
                </a:lnTo>
                <a:cubicBezTo>
                  <a:pt x="171058" y="40055"/>
                  <a:pt x="166908" y="35911"/>
                  <a:pt x="161836" y="35911"/>
                </a:cubicBezTo>
                <a:close/>
                <a:moveTo>
                  <a:pt x="92676" y="0"/>
                </a:moveTo>
                <a:lnTo>
                  <a:pt x="194573" y="0"/>
                </a:lnTo>
                <a:cubicBezTo>
                  <a:pt x="201489" y="0"/>
                  <a:pt x="207021" y="5525"/>
                  <a:pt x="207021" y="12431"/>
                </a:cubicBezTo>
                <a:lnTo>
                  <a:pt x="207021" y="84713"/>
                </a:lnTo>
                <a:lnTo>
                  <a:pt x="392373" y="84713"/>
                </a:lnTo>
                <a:lnTo>
                  <a:pt x="392373" y="12431"/>
                </a:lnTo>
                <a:cubicBezTo>
                  <a:pt x="392373" y="5525"/>
                  <a:pt x="397905" y="0"/>
                  <a:pt x="404360" y="0"/>
                </a:cubicBezTo>
                <a:lnTo>
                  <a:pt x="506718" y="0"/>
                </a:lnTo>
                <a:cubicBezTo>
                  <a:pt x="513635" y="0"/>
                  <a:pt x="519167" y="5525"/>
                  <a:pt x="519167" y="12431"/>
                </a:cubicBezTo>
                <a:lnTo>
                  <a:pt x="519167" y="84713"/>
                </a:lnTo>
                <a:lnTo>
                  <a:pt x="586945" y="84713"/>
                </a:lnTo>
                <a:cubicBezTo>
                  <a:pt x="593861" y="84713"/>
                  <a:pt x="599394" y="90238"/>
                  <a:pt x="599394" y="97144"/>
                </a:cubicBezTo>
                <a:lnTo>
                  <a:pt x="599394" y="577800"/>
                </a:lnTo>
                <a:cubicBezTo>
                  <a:pt x="599394" y="584245"/>
                  <a:pt x="593861" y="589770"/>
                  <a:pt x="586945" y="589770"/>
                </a:cubicBezTo>
                <a:lnTo>
                  <a:pt x="12449" y="589770"/>
                </a:lnTo>
                <a:cubicBezTo>
                  <a:pt x="5533" y="589770"/>
                  <a:pt x="0" y="584245"/>
                  <a:pt x="0" y="577800"/>
                </a:cubicBezTo>
                <a:lnTo>
                  <a:pt x="0" y="97144"/>
                </a:lnTo>
                <a:cubicBezTo>
                  <a:pt x="0" y="90238"/>
                  <a:pt x="5533" y="84713"/>
                  <a:pt x="12449" y="84713"/>
                </a:cubicBezTo>
                <a:lnTo>
                  <a:pt x="80227" y="84713"/>
                </a:lnTo>
                <a:lnTo>
                  <a:pt x="80227" y="12431"/>
                </a:lnTo>
                <a:cubicBezTo>
                  <a:pt x="80227" y="5525"/>
                  <a:pt x="85759" y="0"/>
                  <a:pt x="92676" y="0"/>
                </a:cubicBez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fontScale="5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150000"/>
              </a:lnSpc>
              <a:spcBef>
                <a:spcPct val="0"/>
              </a:spcBef>
              <a:spcAft>
                <a:spcPct val="0"/>
              </a:spcAft>
            </a:pPr>
            <a:endParaRPr lang="en-US" sz="2200" kern="1200">
              <a:cs typeface="+mn-ea"/>
              <a:sym typeface="+mn-lt"/>
            </a:endParaRPr>
          </a:p>
        </p:txBody>
      </p:sp>
      <p:sp>
        <p:nvSpPr>
          <p:cNvPr id="26" name="矩形 25"/>
          <p:cNvSpPr>
            <a:spLocks noChangeAspect="1"/>
          </p:cNvSpPr>
          <p:nvPr/>
        </p:nvSpPr>
        <p:spPr>
          <a:xfrm>
            <a:off x="970640" y="2334005"/>
            <a:ext cx="540000" cy="54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i$liďê"/>
          <p:cNvSpPr>
            <a:spLocks noChangeAspect="1"/>
          </p:cNvSpPr>
          <p:nvPr/>
        </p:nvSpPr>
        <p:spPr>
          <a:xfrm>
            <a:off x="1103101" y="2442005"/>
            <a:ext cx="275078" cy="324000"/>
          </a:xfrm>
          <a:custGeom>
            <a:avLst/>
            <a:gdLst>
              <a:gd name="T0" fmla="*/ 94 w 294"/>
              <a:gd name="T1" fmla="*/ 150 h 347"/>
              <a:gd name="T2" fmla="*/ 94 w 294"/>
              <a:gd name="T3" fmla="*/ 277 h 347"/>
              <a:gd name="T4" fmla="*/ 85 w 294"/>
              <a:gd name="T5" fmla="*/ 290 h 347"/>
              <a:gd name="T6" fmla="*/ 58 w 294"/>
              <a:gd name="T7" fmla="*/ 294 h 347"/>
              <a:gd name="T8" fmla="*/ 58 w 294"/>
              <a:gd name="T9" fmla="*/ 294 h 347"/>
              <a:gd name="T10" fmla="*/ 1 w 294"/>
              <a:gd name="T11" fmla="*/ 257 h 347"/>
              <a:gd name="T12" fmla="*/ 1 w 294"/>
              <a:gd name="T13" fmla="*/ 94 h 347"/>
              <a:gd name="T14" fmla="*/ 23 w 294"/>
              <a:gd name="T15" fmla="*/ 52 h 347"/>
              <a:gd name="T16" fmla="*/ 100 w 294"/>
              <a:gd name="T17" fmla="*/ 3 h 347"/>
              <a:gd name="T18" fmla="*/ 114 w 294"/>
              <a:gd name="T19" fmla="*/ 3 h 347"/>
              <a:gd name="T20" fmla="*/ 121 w 294"/>
              <a:gd name="T21" fmla="*/ 14 h 347"/>
              <a:gd name="T22" fmla="*/ 121 w 294"/>
              <a:gd name="T23" fmla="*/ 34 h 347"/>
              <a:gd name="T24" fmla="*/ 107 w 294"/>
              <a:gd name="T25" fmla="*/ 47 h 347"/>
              <a:gd name="T26" fmla="*/ 95 w 294"/>
              <a:gd name="T27" fmla="*/ 38 h 347"/>
              <a:gd name="T28" fmla="*/ 36 w 294"/>
              <a:gd name="T29" fmla="*/ 76 h 347"/>
              <a:gd name="T30" fmla="*/ 27 w 294"/>
              <a:gd name="T31" fmla="*/ 90 h 347"/>
              <a:gd name="T32" fmla="*/ 30 w 294"/>
              <a:gd name="T33" fmla="*/ 100 h 347"/>
              <a:gd name="T34" fmla="*/ 68 w 294"/>
              <a:gd name="T35" fmla="*/ 92 h 347"/>
              <a:gd name="T36" fmla="*/ 166 w 294"/>
              <a:gd name="T37" fmla="*/ 27 h 347"/>
              <a:gd name="T38" fmla="*/ 180 w 294"/>
              <a:gd name="T39" fmla="*/ 26 h 347"/>
              <a:gd name="T40" fmla="*/ 187 w 294"/>
              <a:gd name="T41" fmla="*/ 38 h 347"/>
              <a:gd name="T42" fmla="*/ 187 w 294"/>
              <a:gd name="T43" fmla="*/ 40 h 347"/>
              <a:gd name="T44" fmla="*/ 181 w 294"/>
              <a:gd name="T45" fmla="*/ 51 h 347"/>
              <a:gd name="T46" fmla="*/ 120 w 294"/>
              <a:gd name="T47" fmla="*/ 92 h 347"/>
              <a:gd name="T48" fmla="*/ 94 w 294"/>
              <a:gd name="T49" fmla="*/ 150 h 347"/>
              <a:gd name="T50" fmla="*/ 294 w 294"/>
              <a:gd name="T51" fmla="*/ 85 h 347"/>
              <a:gd name="T52" fmla="*/ 294 w 294"/>
              <a:gd name="T53" fmla="*/ 258 h 347"/>
              <a:gd name="T54" fmla="*/ 288 w 294"/>
              <a:gd name="T55" fmla="*/ 270 h 347"/>
              <a:gd name="T56" fmla="*/ 194 w 294"/>
              <a:gd name="T57" fmla="*/ 340 h 347"/>
              <a:gd name="T58" fmla="*/ 164 w 294"/>
              <a:gd name="T59" fmla="*/ 347 h 347"/>
              <a:gd name="T60" fmla="*/ 107 w 294"/>
              <a:gd name="T61" fmla="*/ 307 h 347"/>
              <a:gd name="T62" fmla="*/ 107 w 294"/>
              <a:gd name="T63" fmla="*/ 146 h 347"/>
              <a:gd name="T64" fmla="*/ 107 w 294"/>
              <a:gd name="T65" fmla="*/ 142 h 347"/>
              <a:gd name="T66" fmla="*/ 107 w 294"/>
              <a:gd name="T67" fmla="*/ 142 h 347"/>
              <a:gd name="T68" fmla="*/ 128 w 294"/>
              <a:gd name="T69" fmla="*/ 105 h 347"/>
              <a:gd name="T70" fmla="*/ 206 w 294"/>
              <a:gd name="T71" fmla="*/ 50 h 347"/>
              <a:gd name="T72" fmla="*/ 220 w 294"/>
              <a:gd name="T73" fmla="*/ 50 h 347"/>
              <a:gd name="T74" fmla="*/ 227 w 294"/>
              <a:gd name="T75" fmla="*/ 61 h 347"/>
              <a:gd name="T76" fmla="*/ 227 w 294"/>
              <a:gd name="T77" fmla="*/ 81 h 347"/>
              <a:gd name="T78" fmla="*/ 214 w 294"/>
              <a:gd name="T79" fmla="*/ 94 h 347"/>
              <a:gd name="T80" fmla="*/ 202 w 294"/>
              <a:gd name="T81" fmla="*/ 86 h 347"/>
              <a:gd name="T82" fmla="*/ 144 w 294"/>
              <a:gd name="T83" fmla="*/ 126 h 347"/>
              <a:gd name="T84" fmla="*/ 134 w 294"/>
              <a:gd name="T85" fmla="*/ 142 h 347"/>
              <a:gd name="T86" fmla="*/ 137 w 294"/>
              <a:gd name="T87" fmla="*/ 151 h 347"/>
              <a:gd name="T88" fmla="*/ 180 w 294"/>
              <a:gd name="T89" fmla="*/ 144 h 347"/>
              <a:gd name="T90" fmla="*/ 272 w 294"/>
              <a:gd name="T91" fmla="*/ 75 h 347"/>
              <a:gd name="T92" fmla="*/ 286 w 294"/>
              <a:gd name="T93" fmla="*/ 73 h 347"/>
              <a:gd name="T94" fmla="*/ 294 w 294"/>
              <a:gd name="T95" fmla="*/ 85 h 347"/>
              <a:gd name="T96" fmla="*/ 267 w 294"/>
              <a:gd name="T97" fmla="*/ 145 h 347"/>
              <a:gd name="T98" fmla="*/ 201 w 294"/>
              <a:gd name="T99" fmla="*/ 196 h 347"/>
              <a:gd name="T100" fmla="*/ 201 w 294"/>
              <a:gd name="T101" fmla="*/ 223 h 347"/>
              <a:gd name="T102" fmla="*/ 267 w 294"/>
              <a:gd name="T103" fmla="*/ 171 h 347"/>
              <a:gd name="T104" fmla="*/ 267 w 294"/>
              <a:gd name="T105" fmla="*/ 14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94" h="347">
                <a:moveTo>
                  <a:pt x="94" y="150"/>
                </a:moveTo>
                <a:lnTo>
                  <a:pt x="94" y="277"/>
                </a:lnTo>
                <a:cubicBezTo>
                  <a:pt x="94" y="283"/>
                  <a:pt x="90" y="288"/>
                  <a:pt x="85" y="290"/>
                </a:cubicBezTo>
                <a:cubicBezTo>
                  <a:pt x="77" y="292"/>
                  <a:pt x="68" y="294"/>
                  <a:pt x="58" y="294"/>
                </a:cubicBezTo>
                <a:lnTo>
                  <a:pt x="58" y="294"/>
                </a:lnTo>
                <a:cubicBezTo>
                  <a:pt x="31" y="294"/>
                  <a:pt x="1" y="282"/>
                  <a:pt x="1" y="257"/>
                </a:cubicBezTo>
                <a:lnTo>
                  <a:pt x="1" y="94"/>
                </a:lnTo>
                <a:cubicBezTo>
                  <a:pt x="0" y="83"/>
                  <a:pt x="4" y="63"/>
                  <a:pt x="23" y="52"/>
                </a:cubicBezTo>
                <a:cubicBezTo>
                  <a:pt x="31" y="47"/>
                  <a:pt x="77" y="18"/>
                  <a:pt x="100" y="3"/>
                </a:cubicBezTo>
                <a:cubicBezTo>
                  <a:pt x="104" y="0"/>
                  <a:pt x="109" y="0"/>
                  <a:pt x="114" y="3"/>
                </a:cubicBezTo>
                <a:cubicBezTo>
                  <a:pt x="118" y="5"/>
                  <a:pt x="121" y="9"/>
                  <a:pt x="121" y="14"/>
                </a:cubicBezTo>
                <a:lnTo>
                  <a:pt x="121" y="34"/>
                </a:lnTo>
                <a:cubicBezTo>
                  <a:pt x="121" y="41"/>
                  <a:pt x="115" y="47"/>
                  <a:pt x="107" y="47"/>
                </a:cubicBezTo>
                <a:cubicBezTo>
                  <a:pt x="101" y="47"/>
                  <a:pt x="97" y="43"/>
                  <a:pt x="95" y="38"/>
                </a:cubicBezTo>
                <a:cubicBezTo>
                  <a:pt x="74" y="52"/>
                  <a:pt x="43" y="71"/>
                  <a:pt x="36" y="76"/>
                </a:cubicBezTo>
                <a:cubicBezTo>
                  <a:pt x="29" y="79"/>
                  <a:pt x="27" y="87"/>
                  <a:pt x="27" y="90"/>
                </a:cubicBezTo>
                <a:cubicBezTo>
                  <a:pt x="27" y="95"/>
                  <a:pt x="28" y="98"/>
                  <a:pt x="30" y="100"/>
                </a:cubicBezTo>
                <a:cubicBezTo>
                  <a:pt x="35" y="105"/>
                  <a:pt x="50" y="102"/>
                  <a:pt x="68" y="92"/>
                </a:cubicBezTo>
                <a:cubicBezTo>
                  <a:pt x="84" y="82"/>
                  <a:pt x="166" y="28"/>
                  <a:pt x="166" y="27"/>
                </a:cubicBezTo>
                <a:cubicBezTo>
                  <a:pt x="171" y="24"/>
                  <a:pt x="176" y="24"/>
                  <a:pt x="180" y="26"/>
                </a:cubicBezTo>
                <a:cubicBezTo>
                  <a:pt x="184" y="29"/>
                  <a:pt x="187" y="33"/>
                  <a:pt x="187" y="38"/>
                </a:cubicBezTo>
                <a:lnTo>
                  <a:pt x="187" y="40"/>
                </a:lnTo>
                <a:cubicBezTo>
                  <a:pt x="187" y="44"/>
                  <a:pt x="185" y="48"/>
                  <a:pt x="181" y="51"/>
                </a:cubicBezTo>
                <a:cubicBezTo>
                  <a:pt x="181" y="51"/>
                  <a:pt x="125" y="89"/>
                  <a:pt x="120" y="92"/>
                </a:cubicBezTo>
                <a:cubicBezTo>
                  <a:pt x="100" y="104"/>
                  <a:pt x="94" y="119"/>
                  <a:pt x="94" y="150"/>
                </a:cubicBezTo>
                <a:close/>
                <a:moveTo>
                  <a:pt x="294" y="85"/>
                </a:moveTo>
                <a:lnTo>
                  <a:pt x="294" y="258"/>
                </a:lnTo>
                <a:cubicBezTo>
                  <a:pt x="294" y="263"/>
                  <a:pt x="291" y="267"/>
                  <a:pt x="288" y="270"/>
                </a:cubicBezTo>
                <a:cubicBezTo>
                  <a:pt x="288" y="270"/>
                  <a:pt x="210" y="330"/>
                  <a:pt x="194" y="340"/>
                </a:cubicBezTo>
                <a:cubicBezTo>
                  <a:pt x="186" y="345"/>
                  <a:pt x="175" y="347"/>
                  <a:pt x="164" y="347"/>
                </a:cubicBezTo>
                <a:cubicBezTo>
                  <a:pt x="136" y="347"/>
                  <a:pt x="107" y="332"/>
                  <a:pt x="107" y="307"/>
                </a:cubicBezTo>
                <a:lnTo>
                  <a:pt x="107" y="146"/>
                </a:lnTo>
                <a:lnTo>
                  <a:pt x="107" y="142"/>
                </a:lnTo>
                <a:cubicBezTo>
                  <a:pt x="107" y="142"/>
                  <a:pt x="107" y="142"/>
                  <a:pt x="107" y="142"/>
                </a:cubicBezTo>
                <a:cubicBezTo>
                  <a:pt x="107" y="132"/>
                  <a:pt x="110" y="118"/>
                  <a:pt x="128" y="105"/>
                </a:cubicBezTo>
                <a:cubicBezTo>
                  <a:pt x="139" y="97"/>
                  <a:pt x="204" y="52"/>
                  <a:pt x="206" y="50"/>
                </a:cubicBezTo>
                <a:cubicBezTo>
                  <a:pt x="210" y="48"/>
                  <a:pt x="216" y="47"/>
                  <a:pt x="220" y="50"/>
                </a:cubicBezTo>
                <a:cubicBezTo>
                  <a:pt x="224" y="52"/>
                  <a:pt x="227" y="57"/>
                  <a:pt x="227" y="61"/>
                </a:cubicBezTo>
                <a:lnTo>
                  <a:pt x="227" y="81"/>
                </a:lnTo>
                <a:cubicBezTo>
                  <a:pt x="227" y="88"/>
                  <a:pt x="221" y="94"/>
                  <a:pt x="214" y="94"/>
                </a:cubicBezTo>
                <a:cubicBezTo>
                  <a:pt x="208" y="94"/>
                  <a:pt x="204" y="91"/>
                  <a:pt x="202" y="86"/>
                </a:cubicBezTo>
                <a:cubicBezTo>
                  <a:pt x="181" y="100"/>
                  <a:pt x="151" y="121"/>
                  <a:pt x="144" y="126"/>
                </a:cubicBezTo>
                <a:cubicBezTo>
                  <a:pt x="135" y="132"/>
                  <a:pt x="134" y="137"/>
                  <a:pt x="134" y="142"/>
                </a:cubicBezTo>
                <a:cubicBezTo>
                  <a:pt x="134" y="146"/>
                  <a:pt x="135" y="149"/>
                  <a:pt x="137" y="151"/>
                </a:cubicBezTo>
                <a:cubicBezTo>
                  <a:pt x="144" y="157"/>
                  <a:pt x="162" y="155"/>
                  <a:pt x="180" y="144"/>
                </a:cubicBezTo>
                <a:cubicBezTo>
                  <a:pt x="194" y="136"/>
                  <a:pt x="251" y="91"/>
                  <a:pt x="272" y="75"/>
                </a:cubicBezTo>
                <a:cubicBezTo>
                  <a:pt x="276" y="72"/>
                  <a:pt x="282" y="71"/>
                  <a:pt x="286" y="73"/>
                </a:cubicBezTo>
                <a:cubicBezTo>
                  <a:pt x="291" y="76"/>
                  <a:pt x="294" y="80"/>
                  <a:pt x="294" y="85"/>
                </a:cubicBezTo>
                <a:close/>
                <a:moveTo>
                  <a:pt x="267" y="145"/>
                </a:moveTo>
                <a:lnTo>
                  <a:pt x="201" y="196"/>
                </a:lnTo>
                <a:lnTo>
                  <a:pt x="201" y="223"/>
                </a:lnTo>
                <a:lnTo>
                  <a:pt x="267" y="171"/>
                </a:lnTo>
                <a:lnTo>
                  <a:pt x="267" y="145"/>
                </a:ln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fontScale="5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140000"/>
              </a:lnSpc>
              <a:spcBef>
                <a:spcPct val="0"/>
              </a:spcBef>
              <a:spcAft>
                <a:spcPct val="0"/>
              </a:spcAft>
            </a:pPr>
            <a:endParaRPr lang="en-US" sz="2200" kern="1200">
              <a:cs typeface="+mn-ea"/>
              <a:sym typeface="+mn-lt"/>
            </a:endParaRPr>
          </a:p>
        </p:txBody>
      </p:sp>
      <p:sp>
        <p:nvSpPr>
          <p:cNvPr id="19" name="iš1ídé"/>
          <p:cNvSpPr/>
          <p:nvPr/>
        </p:nvSpPr>
        <p:spPr bwMode="auto">
          <a:xfrm>
            <a:off x="1699260" y="2216150"/>
            <a:ext cx="729551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30000"/>
              </a:lnSpc>
            </a:pPr>
            <a:r>
              <a:rPr lang="en-US" altLang="zh-CN" sz="2000" dirty="0">
                <a:cs typeface="+mn-ea"/>
                <a:sym typeface="+mn-lt"/>
              </a:rPr>
              <a:t>4.11</a:t>
            </a:r>
            <a:r>
              <a:rPr lang="zh-CN" altLang="en-US" sz="2000" dirty="0">
                <a:cs typeface="+mn-ea"/>
                <a:sym typeface="+mn-lt"/>
              </a:rPr>
              <a:t>～</a:t>
            </a:r>
            <a:r>
              <a:rPr lang="en-US" altLang="zh-CN" sz="2000" dirty="0">
                <a:cs typeface="+mn-ea"/>
                <a:sym typeface="+mn-lt"/>
              </a:rPr>
              <a:t>5.01 </a:t>
            </a:r>
            <a:r>
              <a:rPr lang="zh-CN" altLang="en-US" sz="2000" dirty="0">
                <a:cs typeface="+mn-ea"/>
                <a:sym typeface="+mn-lt"/>
              </a:rPr>
              <a:t>完成请求反解析分析，生成接口代码的功能</a:t>
            </a:r>
            <a:endParaRPr lang="zh-CN" altLang="en-US" sz="2000" dirty="0">
              <a:cs typeface="+mn-ea"/>
              <a:sym typeface="+mn-lt"/>
            </a:endParaRPr>
          </a:p>
        </p:txBody>
      </p:sp>
      <p:sp>
        <p:nvSpPr>
          <p:cNvPr id="20" name="iš1ídé"/>
          <p:cNvSpPr/>
          <p:nvPr/>
        </p:nvSpPr>
        <p:spPr bwMode="auto">
          <a:xfrm>
            <a:off x="1699260" y="2913380"/>
            <a:ext cx="7181215" cy="727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30000"/>
              </a:lnSpc>
            </a:pPr>
            <a:r>
              <a:rPr lang="en-US" altLang="zh-CN" sz="2000" dirty="0">
                <a:cs typeface="+mn-ea"/>
                <a:sym typeface="+mn-lt"/>
              </a:rPr>
              <a:t>5.01</a:t>
            </a:r>
            <a:r>
              <a:rPr lang="zh-CN" altLang="en-US" sz="2000" dirty="0">
                <a:cs typeface="+mn-ea"/>
                <a:sym typeface="+mn-lt"/>
              </a:rPr>
              <a:t>～</a:t>
            </a:r>
            <a:r>
              <a:rPr lang="en-US" altLang="zh-CN" sz="2000" dirty="0">
                <a:cs typeface="+mn-ea"/>
                <a:sym typeface="+mn-lt"/>
              </a:rPr>
              <a:t>6.01 </a:t>
            </a:r>
            <a:r>
              <a:rPr lang="zh-CN" altLang="en-US" sz="2000" dirty="0">
                <a:cs typeface="+mn-ea"/>
                <a:sym typeface="+mn-lt"/>
              </a:rPr>
              <a:t>完成接口生命周期管理的模块以及性能需求</a:t>
            </a:r>
            <a:endParaRPr lang="zh-CN" altLang="en-US" sz="2000" dirty="0">
              <a:cs typeface="+mn-ea"/>
              <a:sym typeface="+mn-lt"/>
            </a:endParaRPr>
          </a:p>
        </p:txBody>
      </p:sp>
      <p:sp>
        <p:nvSpPr>
          <p:cNvPr id="21" name="iš1ídé"/>
          <p:cNvSpPr/>
          <p:nvPr/>
        </p:nvSpPr>
        <p:spPr bwMode="auto">
          <a:xfrm>
            <a:off x="1699260" y="3646170"/>
            <a:ext cx="7181215" cy="693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30000"/>
              </a:lnSpc>
            </a:pPr>
            <a:r>
              <a:rPr lang="en-US" altLang="zh-CN" sz="2000" dirty="0">
                <a:cs typeface="+mn-ea"/>
                <a:sym typeface="+mn-lt"/>
              </a:rPr>
              <a:t>6.01</a:t>
            </a:r>
            <a:r>
              <a:rPr lang="zh-CN" altLang="en-US" sz="2000" dirty="0">
                <a:cs typeface="+mn-ea"/>
                <a:sym typeface="+mn-lt"/>
              </a:rPr>
              <a:t>～</a:t>
            </a:r>
            <a:r>
              <a:rPr lang="en-US" altLang="zh-CN" sz="2000" dirty="0">
                <a:cs typeface="+mn-ea"/>
                <a:sym typeface="+mn-lt"/>
              </a:rPr>
              <a:t>8.15 </a:t>
            </a:r>
            <a:r>
              <a:rPr lang="zh-CN" altLang="en-US" sz="2000" dirty="0">
                <a:cs typeface="+mn-ea"/>
                <a:sym typeface="+mn-lt"/>
              </a:rPr>
              <a:t>完成系统性能部分的开发、测试以及开始论文撰写</a:t>
            </a:r>
            <a:endParaRPr lang="zh-CN" altLang="en-US" sz="2000" dirty="0">
              <a:cs typeface="+mn-ea"/>
              <a:sym typeface="+mn-lt"/>
            </a:endParaRPr>
          </a:p>
        </p:txBody>
      </p:sp>
      <p:sp>
        <p:nvSpPr>
          <p:cNvPr id="22" name="iš1ídé"/>
          <p:cNvSpPr/>
          <p:nvPr/>
        </p:nvSpPr>
        <p:spPr bwMode="auto">
          <a:xfrm>
            <a:off x="1699260" y="4344670"/>
            <a:ext cx="7294880" cy="788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30000"/>
              </a:lnSpc>
            </a:pPr>
            <a:r>
              <a:rPr lang="en-US" altLang="zh-CN" sz="2000" dirty="0">
                <a:cs typeface="+mn-ea"/>
                <a:sym typeface="+mn-lt"/>
              </a:rPr>
              <a:t>8.15</a:t>
            </a:r>
            <a:r>
              <a:rPr lang="zh-CN" altLang="en-US" sz="2000" dirty="0">
                <a:cs typeface="+mn-ea"/>
                <a:sym typeface="+mn-lt"/>
              </a:rPr>
              <a:t>～</a:t>
            </a:r>
            <a:r>
              <a:rPr lang="en-US" altLang="zh-CN" sz="2000" dirty="0">
                <a:cs typeface="+mn-ea"/>
                <a:sym typeface="+mn-lt"/>
              </a:rPr>
              <a:t>9.15</a:t>
            </a:r>
            <a:r>
              <a:rPr lang="zh-CN" altLang="en-US" sz="2000" dirty="0">
                <a:cs typeface="+mn-ea"/>
                <a:sym typeface="+mn-lt"/>
              </a:rPr>
              <a:t> 完成论文撰写</a:t>
            </a:r>
            <a:endParaRPr lang="zh-CN" altLang="en-US" sz="2000" dirty="0">
              <a:cs typeface="+mn-ea"/>
              <a:sym typeface="+mn-lt"/>
            </a:endParaRPr>
          </a:p>
        </p:txBody>
      </p:sp>
      <p:sp>
        <p:nvSpPr>
          <p:cNvPr id="25" name="矩形 24"/>
          <p:cNvSpPr>
            <a:spLocks noChangeAspect="1"/>
          </p:cNvSpPr>
          <p:nvPr/>
        </p:nvSpPr>
        <p:spPr>
          <a:xfrm>
            <a:off x="970640" y="1594765"/>
            <a:ext cx="540000" cy="540000"/>
          </a:xfrm>
          <a:prstGeom prst="rect">
            <a:avLst/>
          </a:prstGeom>
          <a:solidFill>
            <a:srgbClr val="EAB9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have-an-idea_65779"/>
          <p:cNvSpPr>
            <a:spLocks noChangeAspect="1"/>
          </p:cNvSpPr>
          <p:nvPr/>
        </p:nvSpPr>
        <p:spPr bwMode="auto">
          <a:xfrm>
            <a:off x="1084750" y="1702765"/>
            <a:ext cx="311781" cy="324000"/>
          </a:xfrm>
          <a:custGeom>
            <a:avLst/>
            <a:gdLst>
              <a:gd name="T0" fmla="*/ 295 w 589"/>
              <a:gd name="T1" fmla="*/ 0 h 613"/>
              <a:gd name="T2" fmla="*/ 295 w 589"/>
              <a:gd name="T3" fmla="*/ 0 h 613"/>
              <a:gd name="T4" fmla="*/ 0 w 589"/>
              <a:gd name="T5" fmla="*/ 295 h 613"/>
              <a:gd name="T6" fmla="*/ 139 w 589"/>
              <a:gd name="T7" fmla="*/ 545 h 613"/>
              <a:gd name="T8" fmla="*/ 125 w 589"/>
              <a:gd name="T9" fmla="*/ 571 h 613"/>
              <a:gd name="T10" fmla="*/ 125 w 589"/>
              <a:gd name="T11" fmla="*/ 599 h 613"/>
              <a:gd name="T12" fmla="*/ 149 w 589"/>
              <a:gd name="T13" fmla="*/ 613 h 613"/>
              <a:gd name="T14" fmla="*/ 383 w 589"/>
              <a:gd name="T15" fmla="*/ 613 h 613"/>
              <a:gd name="T16" fmla="*/ 408 w 589"/>
              <a:gd name="T17" fmla="*/ 599 h 613"/>
              <a:gd name="T18" fmla="*/ 432 w 589"/>
              <a:gd name="T19" fmla="*/ 555 h 613"/>
              <a:gd name="T20" fmla="*/ 511 w 589"/>
              <a:gd name="T21" fmla="*/ 494 h 613"/>
              <a:gd name="T22" fmla="*/ 519 w 589"/>
              <a:gd name="T23" fmla="*/ 475 h 613"/>
              <a:gd name="T24" fmla="*/ 519 w 589"/>
              <a:gd name="T25" fmla="*/ 387 h 613"/>
              <a:gd name="T26" fmla="*/ 553 w 589"/>
              <a:gd name="T27" fmla="*/ 387 h 613"/>
              <a:gd name="T28" fmla="*/ 581 w 589"/>
              <a:gd name="T29" fmla="*/ 365 h 613"/>
              <a:gd name="T30" fmla="*/ 589 w 589"/>
              <a:gd name="T31" fmla="*/ 295 h 613"/>
              <a:gd name="T32" fmla="*/ 295 w 589"/>
              <a:gd name="T33" fmla="*/ 0 h 613"/>
              <a:gd name="T34" fmla="*/ 419 w 589"/>
              <a:gd name="T35" fmla="*/ 284 h 613"/>
              <a:gd name="T36" fmla="*/ 380 w 589"/>
              <a:gd name="T37" fmla="*/ 284 h 613"/>
              <a:gd name="T38" fmla="*/ 342 w 589"/>
              <a:gd name="T39" fmla="*/ 349 h 613"/>
              <a:gd name="T40" fmla="*/ 342 w 589"/>
              <a:gd name="T41" fmla="*/ 359 h 613"/>
              <a:gd name="T42" fmla="*/ 323 w 589"/>
              <a:gd name="T43" fmla="*/ 394 h 613"/>
              <a:gd name="T44" fmla="*/ 323 w 589"/>
              <a:gd name="T45" fmla="*/ 434 h 613"/>
              <a:gd name="T46" fmla="*/ 302 w 589"/>
              <a:gd name="T47" fmla="*/ 455 h 613"/>
              <a:gd name="T48" fmla="*/ 234 w 589"/>
              <a:gd name="T49" fmla="*/ 455 h 613"/>
              <a:gd name="T50" fmla="*/ 213 w 589"/>
              <a:gd name="T51" fmla="*/ 434 h 613"/>
              <a:gd name="T52" fmla="*/ 213 w 589"/>
              <a:gd name="T53" fmla="*/ 394 h 613"/>
              <a:gd name="T54" fmla="*/ 194 w 589"/>
              <a:gd name="T55" fmla="*/ 359 h 613"/>
              <a:gd name="T56" fmla="*/ 194 w 589"/>
              <a:gd name="T57" fmla="*/ 349 h 613"/>
              <a:gd name="T58" fmla="*/ 156 w 589"/>
              <a:gd name="T59" fmla="*/ 284 h 613"/>
              <a:gd name="T60" fmla="*/ 117 w 589"/>
              <a:gd name="T61" fmla="*/ 284 h 613"/>
              <a:gd name="T62" fmla="*/ 96 w 589"/>
              <a:gd name="T63" fmla="*/ 263 h 613"/>
              <a:gd name="T64" fmla="*/ 117 w 589"/>
              <a:gd name="T65" fmla="*/ 242 h 613"/>
              <a:gd name="T66" fmla="*/ 156 w 589"/>
              <a:gd name="T67" fmla="*/ 242 h 613"/>
              <a:gd name="T68" fmla="*/ 174 w 589"/>
              <a:gd name="T69" fmla="*/ 199 h 613"/>
              <a:gd name="T70" fmla="*/ 147 w 589"/>
              <a:gd name="T71" fmla="*/ 171 h 613"/>
              <a:gd name="T72" fmla="*/ 147 w 589"/>
              <a:gd name="T73" fmla="*/ 142 h 613"/>
              <a:gd name="T74" fmla="*/ 176 w 589"/>
              <a:gd name="T75" fmla="*/ 142 h 613"/>
              <a:gd name="T76" fmla="*/ 204 w 589"/>
              <a:gd name="T77" fmla="*/ 170 h 613"/>
              <a:gd name="T78" fmla="*/ 247 w 589"/>
              <a:gd name="T79" fmla="*/ 152 h 613"/>
              <a:gd name="T80" fmla="*/ 247 w 589"/>
              <a:gd name="T81" fmla="*/ 112 h 613"/>
              <a:gd name="T82" fmla="*/ 268 w 589"/>
              <a:gd name="T83" fmla="*/ 92 h 613"/>
              <a:gd name="T84" fmla="*/ 289 w 589"/>
              <a:gd name="T85" fmla="*/ 112 h 613"/>
              <a:gd name="T86" fmla="*/ 289 w 589"/>
              <a:gd name="T87" fmla="*/ 152 h 613"/>
              <a:gd name="T88" fmla="*/ 332 w 589"/>
              <a:gd name="T89" fmla="*/ 170 h 613"/>
              <a:gd name="T90" fmla="*/ 360 w 589"/>
              <a:gd name="T91" fmla="*/ 142 h 613"/>
              <a:gd name="T92" fmla="*/ 389 w 589"/>
              <a:gd name="T93" fmla="*/ 142 h 613"/>
              <a:gd name="T94" fmla="*/ 389 w 589"/>
              <a:gd name="T95" fmla="*/ 171 h 613"/>
              <a:gd name="T96" fmla="*/ 362 w 589"/>
              <a:gd name="T97" fmla="*/ 199 h 613"/>
              <a:gd name="T98" fmla="*/ 380 w 589"/>
              <a:gd name="T99" fmla="*/ 242 h 613"/>
              <a:gd name="T100" fmla="*/ 419 w 589"/>
              <a:gd name="T101" fmla="*/ 242 h 613"/>
              <a:gd name="T102" fmla="*/ 440 w 589"/>
              <a:gd name="T103" fmla="*/ 263 h 613"/>
              <a:gd name="T104" fmla="*/ 419 w 589"/>
              <a:gd name="T105" fmla="*/ 284 h 613"/>
              <a:gd name="T106" fmla="*/ 340 w 589"/>
              <a:gd name="T107" fmla="*/ 263 h 613"/>
              <a:gd name="T108" fmla="*/ 301 w 589"/>
              <a:gd name="T109" fmla="*/ 327 h 613"/>
              <a:gd name="T110" fmla="*/ 301 w 589"/>
              <a:gd name="T111" fmla="*/ 359 h 613"/>
              <a:gd name="T112" fmla="*/ 235 w 589"/>
              <a:gd name="T113" fmla="*/ 359 h 613"/>
              <a:gd name="T114" fmla="*/ 235 w 589"/>
              <a:gd name="T115" fmla="*/ 327 h 613"/>
              <a:gd name="T116" fmla="*/ 196 w 589"/>
              <a:gd name="T117" fmla="*/ 263 h 613"/>
              <a:gd name="T118" fmla="*/ 268 w 589"/>
              <a:gd name="T119" fmla="*/ 191 h 613"/>
              <a:gd name="T120" fmla="*/ 340 w 589"/>
              <a:gd name="T121" fmla="*/ 263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9" h="613">
                <a:moveTo>
                  <a:pt x="295" y="0"/>
                </a:moveTo>
                <a:lnTo>
                  <a:pt x="295" y="0"/>
                </a:lnTo>
                <a:cubicBezTo>
                  <a:pt x="132" y="0"/>
                  <a:pt x="0" y="132"/>
                  <a:pt x="0" y="295"/>
                </a:cubicBezTo>
                <a:cubicBezTo>
                  <a:pt x="0" y="398"/>
                  <a:pt x="53" y="491"/>
                  <a:pt x="139" y="545"/>
                </a:cubicBezTo>
                <a:lnTo>
                  <a:pt x="125" y="571"/>
                </a:lnTo>
                <a:cubicBezTo>
                  <a:pt x="120" y="580"/>
                  <a:pt x="120" y="591"/>
                  <a:pt x="125" y="599"/>
                </a:cubicBezTo>
                <a:cubicBezTo>
                  <a:pt x="130" y="608"/>
                  <a:pt x="139" y="613"/>
                  <a:pt x="149" y="613"/>
                </a:cubicBezTo>
                <a:lnTo>
                  <a:pt x="383" y="613"/>
                </a:lnTo>
                <a:cubicBezTo>
                  <a:pt x="393" y="613"/>
                  <a:pt x="403" y="608"/>
                  <a:pt x="408" y="599"/>
                </a:cubicBezTo>
                <a:lnTo>
                  <a:pt x="432" y="555"/>
                </a:lnTo>
                <a:cubicBezTo>
                  <a:pt x="462" y="540"/>
                  <a:pt x="488" y="519"/>
                  <a:pt x="511" y="494"/>
                </a:cubicBezTo>
                <a:cubicBezTo>
                  <a:pt x="516" y="489"/>
                  <a:pt x="519" y="482"/>
                  <a:pt x="519" y="475"/>
                </a:cubicBezTo>
                <a:lnTo>
                  <a:pt x="519" y="387"/>
                </a:lnTo>
                <a:lnTo>
                  <a:pt x="553" y="387"/>
                </a:lnTo>
                <a:cubicBezTo>
                  <a:pt x="566" y="387"/>
                  <a:pt x="578" y="378"/>
                  <a:pt x="581" y="365"/>
                </a:cubicBezTo>
                <a:cubicBezTo>
                  <a:pt x="587" y="342"/>
                  <a:pt x="589" y="318"/>
                  <a:pt x="589" y="295"/>
                </a:cubicBezTo>
                <a:cubicBezTo>
                  <a:pt x="589" y="132"/>
                  <a:pt x="457" y="0"/>
                  <a:pt x="295" y="0"/>
                </a:cubicBezTo>
                <a:close/>
                <a:moveTo>
                  <a:pt x="419" y="284"/>
                </a:moveTo>
                <a:lnTo>
                  <a:pt x="380" y="284"/>
                </a:lnTo>
                <a:cubicBezTo>
                  <a:pt x="375" y="310"/>
                  <a:pt x="362" y="333"/>
                  <a:pt x="342" y="349"/>
                </a:cubicBezTo>
                <a:lnTo>
                  <a:pt x="342" y="359"/>
                </a:lnTo>
                <a:cubicBezTo>
                  <a:pt x="342" y="374"/>
                  <a:pt x="334" y="387"/>
                  <a:pt x="323" y="394"/>
                </a:cubicBezTo>
                <a:lnTo>
                  <a:pt x="323" y="434"/>
                </a:lnTo>
                <a:cubicBezTo>
                  <a:pt x="323" y="446"/>
                  <a:pt x="313" y="455"/>
                  <a:pt x="302" y="455"/>
                </a:cubicBezTo>
                <a:lnTo>
                  <a:pt x="234" y="455"/>
                </a:lnTo>
                <a:cubicBezTo>
                  <a:pt x="223" y="455"/>
                  <a:pt x="213" y="446"/>
                  <a:pt x="213" y="434"/>
                </a:cubicBezTo>
                <a:lnTo>
                  <a:pt x="213" y="394"/>
                </a:lnTo>
                <a:cubicBezTo>
                  <a:pt x="202" y="387"/>
                  <a:pt x="194" y="374"/>
                  <a:pt x="194" y="359"/>
                </a:cubicBezTo>
                <a:lnTo>
                  <a:pt x="194" y="349"/>
                </a:lnTo>
                <a:cubicBezTo>
                  <a:pt x="174" y="333"/>
                  <a:pt x="161" y="310"/>
                  <a:pt x="156" y="284"/>
                </a:cubicBezTo>
                <a:lnTo>
                  <a:pt x="117" y="284"/>
                </a:lnTo>
                <a:cubicBezTo>
                  <a:pt x="106" y="284"/>
                  <a:pt x="96" y="275"/>
                  <a:pt x="96" y="263"/>
                </a:cubicBezTo>
                <a:cubicBezTo>
                  <a:pt x="96" y="252"/>
                  <a:pt x="106" y="242"/>
                  <a:pt x="117" y="242"/>
                </a:cubicBezTo>
                <a:lnTo>
                  <a:pt x="156" y="242"/>
                </a:lnTo>
                <a:cubicBezTo>
                  <a:pt x="159" y="226"/>
                  <a:pt x="166" y="212"/>
                  <a:pt x="174" y="199"/>
                </a:cubicBezTo>
                <a:lnTo>
                  <a:pt x="147" y="171"/>
                </a:lnTo>
                <a:cubicBezTo>
                  <a:pt x="139" y="163"/>
                  <a:pt x="139" y="150"/>
                  <a:pt x="147" y="142"/>
                </a:cubicBezTo>
                <a:cubicBezTo>
                  <a:pt x="155" y="134"/>
                  <a:pt x="168" y="134"/>
                  <a:pt x="176" y="142"/>
                </a:cubicBezTo>
                <a:lnTo>
                  <a:pt x="204" y="170"/>
                </a:lnTo>
                <a:cubicBezTo>
                  <a:pt x="217" y="161"/>
                  <a:pt x="231" y="155"/>
                  <a:pt x="247" y="152"/>
                </a:cubicBezTo>
                <a:lnTo>
                  <a:pt x="247" y="112"/>
                </a:lnTo>
                <a:cubicBezTo>
                  <a:pt x="247" y="101"/>
                  <a:pt x="257" y="92"/>
                  <a:pt x="268" y="92"/>
                </a:cubicBezTo>
                <a:cubicBezTo>
                  <a:pt x="280" y="92"/>
                  <a:pt x="289" y="101"/>
                  <a:pt x="289" y="112"/>
                </a:cubicBezTo>
                <a:lnTo>
                  <a:pt x="289" y="152"/>
                </a:lnTo>
                <a:cubicBezTo>
                  <a:pt x="305" y="155"/>
                  <a:pt x="319" y="161"/>
                  <a:pt x="332" y="170"/>
                </a:cubicBezTo>
                <a:lnTo>
                  <a:pt x="360" y="142"/>
                </a:lnTo>
                <a:cubicBezTo>
                  <a:pt x="368" y="134"/>
                  <a:pt x="381" y="134"/>
                  <a:pt x="389" y="142"/>
                </a:cubicBezTo>
                <a:cubicBezTo>
                  <a:pt x="398" y="150"/>
                  <a:pt x="398" y="163"/>
                  <a:pt x="389" y="171"/>
                </a:cubicBezTo>
                <a:lnTo>
                  <a:pt x="362" y="199"/>
                </a:lnTo>
                <a:cubicBezTo>
                  <a:pt x="371" y="212"/>
                  <a:pt x="377" y="226"/>
                  <a:pt x="380" y="242"/>
                </a:cubicBezTo>
                <a:lnTo>
                  <a:pt x="419" y="242"/>
                </a:lnTo>
                <a:cubicBezTo>
                  <a:pt x="430" y="242"/>
                  <a:pt x="440" y="252"/>
                  <a:pt x="440" y="263"/>
                </a:cubicBezTo>
                <a:cubicBezTo>
                  <a:pt x="440" y="275"/>
                  <a:pt x="430" y="284"/>
                  <a:pt x="419" y="284"/>
                </a:cubicBezTo>
                <a:close/>
                <a:moveTo>
                  <a:pt x="340" y="263"/>
                </a:moveTo>
                <a:cubicBezTo>
                  <a:pt x="340" y="291"/>
                  <a:pt x="324" y="316"/>
                  <a:pt x="301" y="327"/>
                </a:cubicBezTo>
                <a:lnTo>
                  <a:pt x="301" y="359"/>
                </a:lnTo>
                <a:lnTo>
                  <a:pt x="235" y="359"/>
                </a:lnTo>
                <a:lnTo>
                  <a:pt x="235" y="327"/>
                </a:lnTo>
                <a:cubicBezTo>
                  <a:pt x="212" y="316"/>
                  <a:pt x="196" y="291"/>
                  <a:pt x="196" y="263"/>
                </a:cubicBezTo>
                <a:cubicBezTo>
                  <a:pt x="196" y="224"/>
                  <a:pt x="228" y="191"/>
                  <a:pt x="268" y="191"/>
                </a:cubicBezTo>
                <a:cubicBezTo>
                  <a:pt x="308" y="191"/>
                  <a:pt x="340" y="224"/>
                  <a:pt x="340" y="263"/>
                </a:cubicBezTo>
                <a:close/>
              </a:path>
            </a:pathLst>
          </a:custGeom>
          <a:solidFill>
            <a:schemeClr val="bg1"/>
          </a:solidFill>
          <a:ln>
            <a:noFill/>
          </a:ln>
        </p:spPr>
        <p:txBody>
          <a:bodyPr/>
          <a:lstStyle/>
          <a:p>
            <a:pPr>
              <a:lnSpc>
                <a:spcPct val="130000"/>
              </a:lnSpc>
            </a:pPr>
            <a:endParaRPr lang="zh-CN" altLang="en-US">
              <a:cs typeface="+mn-ea"/>
              <a:sym typeface="+mn-lt"/>
            </a:endParaRPr>
          </a:p>
        </p:txBody>
      </p:sp>
      <p:sp>
        <p:nvSpPr>
          <p:cNvPr id="28" name="矩形 27"/>
          <p:cNvSpPr>
            <a:spLocks noChangeAspect="1"/>
          </p:cNvSpPr>
          <p:nvPr/>
        </p:nvSpPr>
        <p:spPr>
          <a:xfrm>
            <a:off x="970640" y="3755137"/>
            <a:ext cx="540000" cy="540000"/>
          </a:xfrm>
          <a:prstGeom prst="rect">
            <a:avLst/>
          </a:prstGeom>
          <a:solidFill>
            <a:srgbClr val="EAB9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light-bulb_62830"/>
          <p:cNvSpPr>
            <a:spLocks noChangeAspect="1"/>
          </p:cNvSpPr>
          <p:nvPr/>
        </p:nvSpPr>
        <p:spPr bwMode="auto">
          <a:xfrm>
            <a:off x="1078588" y="3863137"/>
            <a:ext cx="324104" cy="324000"/>
          </a:xfrm>
          <a:custGeom>
            <a:avLst/>
            <a:gdLst>
              <a:gd name="connsiteX0" fmla="*/ 291327 w 608430"/>
              <a:gd name="connsiteY0" fmla="*/ 232337 h 608239"/>
              <a:gd name="connsiteX1" fmla="*/ 296219 w 608430"/>
              <a:gd name="connsiteY1" fmla="*/ 235039 h 608239"/>
              <a:gd name="connsiteX2" fmla="*/ 304232 w 608430"/>
              <a:gd name="connsiteY2" fmla="*/ 238780 h 608239"/>
              <a:gd name="connsiteX3" fmla="*/ 312246 w 608430"/>
              <a:gd name="connsiteY3" fmla="*/ 235039 h 608239"/>
              <a:gd name="connsiteX4" fmla="*/ 317241 w 608430"/>
              <a:gd name="connsiteY4" fmla="*/ 232337 h 608239"/>
              <a:gd name="connsiteX5" fmla="*/ 323173 w 608430"/>
              <a:gd name="connsiteY5" fmla="*/ 235454 h 608239"/>
              <a:gd name="connsiteX6" fmla="*/ 325359 w 608430"/>
              <a:gd name="connsiteY6" fmla="*/ 242936 h 608239"/>
              <a:gd name="connsiteX7" fmla="*/ 304232 w 608430"/>
              <a:gd name="connsiteY7" fmla="*/ 363165 h 608239"/>
              <a:gd name="connsiteX8" fmla="*/ 283106 w 608430"/>
              <a:gd name="connsiteY8" fmla="*/ 243040 h 608239"/>
              <a:gd name="connsiteX9" fmla="*/ 285499 w 608430"/>
              <a:gd name="connsiteY9" fmla="*/ 235454 h 608239"/>
              <a:gd name="connsiteX10" fmla="*/ 291327 w 608430"/>
              <a:gd name="connsiteY10" fmla="*/ 232337 h 608239"/>
              <a:gd name="connsiteX11" fmla="*/ 304233 w 608430"/>
              <a:gd name="connsiteY11" fmla="*/ 124019 h 608239"/>
              <a:gd name="connsiteX12" fmla="*/ 408192 w 608430"/>
              <a:gd name="connsiteY12" fmla="*/ 220890 h 608239"/>
              <a:gd name="connsiteX13" fmla="*/ 375724 w 608430"/>
              <a:gd name="connsiteY13" fmla="*/ 308406 h 608239"/>
              <a:gd name="connsiteX14" fmla="*/ 338366 w 608430"/>
              <a:gd name="connsiteY14" fmla="*/ 389063 h 608239"/>
              <a:gd name="connsiteX15" fmla="*/ 320779 w 608430"/>
              <a:gd name="connsiteY15" fmla="*/ 389063 h 608239"/>
              <a:gd name="connsiteX16" fmla="*/ 345858 w 608430"/>
              <a:gd name="connsiteY16" fmla="*/ 246459 h 608239"/>
              <a:gd name="connsiteX17" fmla="*/ 345962 w 608430"/>
              <a:gd name="connsiteY17" fmla="*/ 246147 h 608239"/>
              <a:gd name="connsiteX18" fmla="*/ 338990 w 608430"/>
              <a:gd name="connsiteY18" fmla="*/ 221825 h 608239"/>
              <a:gd name="connsiteX19" fmla="*/ 317241 w 608430"/>
              <a:gd name="connsiteY19" fmla="*/ 211535 h 608239"/>
              <a:gd name="connsiteX20" fmla="*/ 304233 w 608430"/>
              <a:gd name="connsiteY20" fmla="*/ 214965 h 608239"/>
              <a:gd name="connsiteX21" fmla="*/ 291329 w 608430"/>
              <a:gd name="connsiteY21" fmla="*/ 211535 h 608239"/>
              <a:gd name="connsiteX22" fmla="*/ 269788 w 608430"/>
              <a:gd name="connsiteY22" fmla="*/ 221929 h 608239"/>
              <a:gd name="connsiteX23" fmla="*/ 262503 w 608430"/>
              <a:gd name="connsiteY23" fmla="*/ 246147 h 608239"/>
              <a:gd name="connsiteX24" fmla="*/ 262607 w 608430"/>
              <a:gd name="connsiteY24" fmla="*/ 246459 h 608239"/>
              <a:gd name="connsiteX25" fmla="*/ 287687 w 608430"/>
              <a:gd name="connsiteY25" fmla="*/ 389063 h 608239"/>
              <a:gd name="connsiteX26" fmla="*/ 270204 w 608430"/>
              <a:gd name="connsiteY26" fmla="*/ 389063 h 608239"/>
              <a:gd name="connsiteX27" fmla="*/ 232845 w 608430"/>
              <a:gd name="connsiteY27" fmla="*/ 308303 h 608239"/>
              <a:gd name="connsiteX28" fmla="*/ 200377 w 608430"/>
              <a:gd name="connsiteY28" fmla="*/ 220890 h 608239"/>
              <a:gd name="connsiteX29" fmla="*/ 304233 w 608430"/>
              <a:gd name="connsiteY29" fmla="*/ 124019 h 608239"/>
              <a:gd name="connsiteX30" fmla="*/ 304195 w 608430"/>
              <a:gd name="connsiteY30" fmla="*/ 89961 h 608239"/>
              <a:gd name="connsiteX31" fmla="*/ 166184 w 608430"/>
              <a:gd name="connsiteY31" fmla="*/ 220907 h 608239"/>
              <a:gd name="connsiteX32" fmla="*/ 204590 w 608430"/>
              <a:gd name="connsiteY32" fmla="*/ 327535 h 608239"/>
              <a:gd name="connsiteX33" fmla="*/ 237688 w 608430"/>
              <a:gd name="connsiteY33" fmla="*/ 406623 h 608239"/>
              <a:gd name="connsiteX34" fmla="*/ 251114 w 608430"/>
              <a:gd name="connsiteY34" fmla="*/ 422731 h 608239"/>
              <a:gd name="connsiteX35" fmla="*/ 239041 w 608430"/>
              <a:gd name="connsiteY35" fmla="*/ 438944 h 608239"/>
              <a:gd name="connsiteX36" fmla="*/ 248720 w 608430"/>
              <a:gd name="connsiteY36" fmla="*/ 454325 h 608239"/>
              <a:gd name="connsiteX37" fmla="*/ 239041 w 608430"/>
              <a:gd name="connsiteY37" fmla="*/ 469602 h 608239"/>
              <a:gd name="connsiteX38" fmla="*/ 256110 w 608430"/>
              <a:gd name="connsiteY38" fmla="*/ 486646 h 608239"/>
              <a:gd name="connsiteX39" fmla="*/ 266518 w 608430"/>
              <a:gd name="connsiteY39" fmla="*/ 486646 h 608239"/>
              <a:gd name="connsiteX40" fmla="*/ 304195 w 608430"/>
              <a:gd name="connsiteY40" fmla="*/ 518135 h 608239"/>
              <a:gd name="connsiteX41" fmla="*/ 341977 w 608430"/>
              <a:gd name="connsiteY41" fmla="*/ 486646 h 608239"/>
              <a:gd name="connsiteX42" fmla="*/ 352385 w 608430"/>
              <a:gd name="connsiteY42" fmla="*/ 486646 h 608239"/>
              <a:gd name="connsiteX43" fmla="*/ 369454 w 608430"/>
              <a:gd name="connsiteY43" fmla="*/ 469602 h 608239"/>
              <a:gd name="connsiteX44" fmla="*/ 359774 w 608430"/>
              <a:gd name="connsiteY44" fmla="*/ 454325 h 608239"/>
              <a:gd name="connsiteX45" fmla="*/ 369454 w 608430"/>
              <a:gd name="connsiteY45" fmla="*/ 438944 h 608239"/>
              <a:gd name="connsiteX46" fmla="*/ 357485 w 608430"/>
              <a:gd name="connsiteY46" fmla="*/ 422731 h 608239"/>
              <a:gd name="connsiteX47" fmla="*/ 370911 w 608430"/>
              <a:gd name="connsiteY47" fmla="*/ 406623 h 608239"/>
              <a:gd name="connsiteX48" fmla="*/ 403905 w 608430"/>
              <a:gd name="connsiteY48" fmla="*/ 327535 h 608239"/>
              <a:gd name="connsiteX49" fmla="*/ 442206 w 608430"/>
              <a:gd name="connsiteY49" fmla="*/ 220907 h 608239"/>
              <a:gd name="connsiteX50" fmla="*/ 304195 w 608430"/>
              <a:gd name="connsiteY50" fmla="*/ 89961 h 608239"/>
              <a:gd name="connsiteX51" fmla="*/ 341872 w 608430"/>
              <a:gd name="connsiteY51" fmla="*/ 65 h 608239"/>
              <a:gd name="connsiteX52" fmla="*/ 347077 w 608430"/>
              <a:gd name="connsiteY52" fmla="*/ 3598 h 608239"/>
              <a:gd name="connsiteX53" fmla="*/ 401719 w 608430"/>
              <a:gd name="connsiteY53" fmla="*/ 46416 h 608239"/>
              <a:gd name="connsiteX54" fmla="*/ 443351 w 608430"/>
              <a:gd name="connsiteY54" fmla="*/ 34776 h 608239"/>
              <a:gd name="connsiteX55" fmla="*/ 449700 w 608430"/>
              <a:gd name="connsiteY55" fmla="*/ 34984 h 608239"/>
              <a:gd name="connsiteX56" fmla="*/ 453239 w 608430"/>
              <a:gd name="connsiteY56" fmla="*/ 40284 h 608239"/>
              <a:gd name="connsiteX57" fmla="*/ 515479 w 608430"/>
              <a:gd name="connsiteY57" fmla="*/ 103471 h 608239"/>
              <a:gd name="connsiteX58" fmla="*/ 529946 w 608430"/>
              <a:gd name="connsiteY58" fmla="*/ 102744 h 608239"/>
              <a:gd name="connsiteX59" fmla="*/ 535879 w 608430"/>
              <a:gd name="connsiteY59" fmla="*/ 105134 h 608239"/>
              <a:gd name="connsiteX60" fmla="*/ 537336 w 608430"/>
              <a:gd name="connsiteY60" fmla="*/ 111369 h 608239"/>
              <a:gd name="connsiteX61" fmla="*/ 539314 w 608430"/>
              <a:gd name="connsiteY61" fmla="*/ 167905 h 608239"/>
              <a:gd name="connsiteX62" fmla="*/ 587191 w 608430"/>
              <a:gd name="connsiteY62" fmla="*/ 198251 h 608239"/>
              <a:gd name="connsiteX63" fmla="*/ 591770 w 608430"/>
              <a:gd name="connsiteY63" fmla="*/ 202616 h 608239"/>
              <a:gd name="connsiteX64" fmla="*/ 590938 w 608430"/>
              <a:gd name="connsiteY64" fmla="*/ 208852 h 608239"/>
              <a:gd name="connsiteX65" fmla="*/ 605821 w 608430"/>
              <a:gd name="connsiteY65" fmla="*/ 310076 h 608239"/>
              <a:gd name="connsiteX66" fmla="*/ 608423 w 608430"/>
              <a:gd name="connsiteY66" fmla="*/ 315896 h 608239"/>
              <a:gd name="connsiteX67" fmla="*/ 605301 w 608430"/>
              <a:gd name="connsiteY67" fmla="*/ 321300 h 608239"/>
              <a:gd name="connsiteX68" fmla="*/ 582403 w 608430"/>
              <a:gd name="connsiteY68" fmla="*/ 420029 h 608239"/>
              <a:gd name="connsiteX69" fmla="*/ 582715 w 608430"/>
              <a:gd name="connsiteY69" fmla="*/ 426369 h 608239"/>
              <a:gd name="connsiteX70" fmla="*/ 577719 w 608430"/>
              <a:gd name="connsiteY70" fmla="*/ 430318 h 608239"/>
              <a:gd name="connsiteX71" fmla="*/ 527865 w 608430"/>
              <a:gd name="connsiteY71" fmla="*/ 456507 h 608239"/>
              <a:gd name="connsiteX72" fmla="*/ 521412 w 608430"/>
              <a:gd name="connsiteY72" fmla="*/ 511796 h 608239"/>
              <a:gd name="connsiteX73" fmla="*/ 521620 w 608430"/>
              <a:gd name="connsiteY73" fmla="*/ 513666 h 608239"/>
              <a:gd name="connsiteX74" fmla="*/ 514751 w 608430"/>
              <a:gd name="connsiteY74" fmla="*/ 520526 h 608239"/>
              <a:gd name="connsiteX75" fmla="*/ 513502 w 608430"/>
              <a:gd name="connsiteY75" fmla="*/ 520422 h 608239"/>
              <a:gd name="connsiteX76" fmla="*/ 490396 w 608430"/>
              <a:gd name="connsiteY76" fmla="*/ 518239 h 608239"/>
              <a:gd name="connsiteX77" fmla="*/ 432110 w 608430"/>
              <a:gd name="connsiteY77" fmla="*/ 576749 h 608239"/>
              <a:gd name="connsiteX78" fmla="*/ 428155 w 608430"/>
              <a:gd name="connsiteY78" fmla="*/ 581738 h 608239"/>
              <a:gd name="connsiteX79" fmla="*/ 421806 w 608430"/>
              <a:gd name="connsiteY79" fmla="*/ 581426 h 608239"/>
              <a:gd name="connsiteX80" fmla="*/ 377052 w 608430"/>
              <a:gd name="connsiteY80" fmla="*/ 566461 h 608239"/>
              <a:gd name="connsiteX81" fmla="*/ 323242 w 608430"/>
              <a:gd name="connsiteY81" fmla="*/ 605017 h 608239"/>
              <a:gd name="connsiteX82" fmla="*/ 321889 w 608430"/>
              <a:gd name="connsiteY82" fmla="*/ 606576 h 608239"/>
              <a:gd name="connsiteX83" fmla="*/ 320120 w 608430"/>
              <a:gd name="connsiteY83" fmla="*/ 607615 h 608239"/>
              <a:gd name="connsiteX84" fmla="*/ 320016 w 608430"/>
              <a:gd name="connsiteY84" fmla="*/ 607719 h 608239"/>
              <a:gd name="connsiteX85" fmla="*/ 319703 w 608430"/>
              <a:gd name="connsiteY85" fmla="*/ 607823 h 608239"/>
              <a:gd name="connsiteX86" fmla="*/ 317830 w 608430"/>
              <a:gd name="connsiteY86" fmla="*/ 608135 h 608239"/>
              <a:gd name="connsiteX87" fmla="*/ 317414 w 608430"/>
              <a:gd name="connsiteY87" fmla="*/ 608239 h 608239"/>
              <a:gd name="connsiteX88" fmla="*/ 315852 w 608430"/>
              <a:gd name="connsiteY88" fmla="*/ 608031 h 608239"/>
              <a:gd name="connsiteX89" fmla="*/ 315124 w 608430"/>
              <a:gd name="connsiteY89" fmla="*/ 607823 h 608239"/>
              <a:gd name="connsiteX90" fmla="*/ 313771 w 608430"/>
              <a:gd name="connsiteY90" fmla="*/ 607096 h 608239"/>
              <a:gd name="connsiteX91" fmla="*/ 313667 w 608430"/>
              <a:gd name="connsiteY91" fmla="*/ 607096 h 608239"/>
              <a:gd name="connsiteX92" fmla="*/ 311897 w 608430"/>
              <a:gd name="connsiteY92" fmla="*/ 605537 h 608239"/>
              <a:gd name="connsiteX93" fmla="*/ 261210 w 608430"/>
              <a:gd name="connsiteY93" fmla="*/ 572488 h 608239"/>
              <a:gd name="connsiteX94" fmla="*/ 214374 w 608430"/>
              <a:gd name="connsiteY94" fmla="*/ 592546 h 608239"/>
              <a:gd name="connsiteX95" fmla="*/ 208025 w 608430"/>
              <a:gd name="connsiteY95" fmla="*/ 593585 h 608239"/>
              <a:gd name="connsiteX96" fmla="*/ 203549 w 608430"/>
              <a:gd name="connsiteY96" fmla="*/ 589117 h 608239"/>
              <a:gd name="connsiteX97" fmla="*/ 146825 w 608430"/>
              <a:gd name="connsiteY97" fmla="*/ 536114 h 608239"/>
              <a:gd name="connsiteX98" fmla="*/ 115497 w 608430"/>
              <a:gd name="connsiteY98" fmla="*/ 540999 h 608239"/>
              <a:gd name="connsiteX99" fmla="*/ 109252 w 608430"/>
              <a:gd name="connsiteY99" fmla="*/ 539752 h 608239"/>
              <a:gd name="connsiteX100" fmla="*/ 106754 w 608430"/>
              <a:gd name="connsiteY100" fmla="*/ 533828 h 608239"/>
              <a:gd name="connsiteX101" fmla="*/ 94889 w 608430"/>
              <a:gd name="connsiteY101" fmla="*/ 479163 h 608239"/>
              <a:gd name="connsiteX102" fmla="*/ 42745 w 608430"/>
              <a:gd name="connsiteY102" fmla="*/ 458586 h 608239"/>
              <a:gd name="connsiteX103" fmla="*/ 37332 w 608430"/>
              <a:gd name="connsiteY103" fmla="*/ 455260 h 608239"/>
              <a:gd name="connsiteX104" fmla="*/ 37020 w 608430"/>
              <a:gd name="connsiteY104" fmla="*/ 448817 h 608239"/>
              <a:gd name="connsiteX105" fmla="*/ 45243 w 608430"/>
              <a:gd name="connsiteY105" fmla="*/ 392489 h 608239"/>
              <a:gd name="connsiteX106" fmla="*/ 3818 w 608430"/>
              <a:gd name="connsiteY106" fmla="*/ 353309 h 608239"/>
              <a:gd name="connsiteX107" fmla="*/ 71 w 608430"/>
              <a:gd name="connsiteY107" fmla="*/ 348113 h 608239"/>
              <a:gd name="connsiteX108" fmla="*/ 2153 w 608430"/>
              <a:gd name="connsiteY108" fmla="*/ 342189 h 608239"/>
              <a:gd name="connsiteX109" fmla="*/ 30359 w 608430"/>
              <a:gd name="connsiteY109" fmla="*/ 292304 h 608239"/>
              <a:gd name="connsiteX110" fmla="*/ 6108 w 608430"/>
              <a:gd name="connsiteY110" fmla="*/ 240341 h 608239"/>
              <a:gd name="connsiteX111" fmla="*/ 4547 w 608430"/>
              <a:gd name="connsiteY111" fmla="*/ 234210 h 608239"/>
              <a:gd name="connsiteX112" fmla="*/ 8710 w 608430"/>
              <a:gd name="connsiteY112" fmla="*/ 229325 h 608239"/>
              <a:gd name="connsiteX113" fmla="*/ 52944 w 608430"/>
              <a:gd name="connsiteY113" fmla="*/ 193887 h 608239"/>
              <a:gd name="connsiteX114" fmla="*/ 48989 w 608430"/>
              <a:gd name="connsiteY114" fmla="*/ 137351 h 608239"/>
              <a:gd name="connsiteX115" fmla="*/ 49822 w 608430"/>
              <a:gd name="connsiteY115" fmla="*/ 131011 h 608239"/>
              <a:gd name="connsiteX116" fmla="*/ 55442 w 608430"/>
              <a:gd name="connsiteY116" fmla="*/ 127998 h 608239"/>
              <a:gd name="connsiteX117" fmla="*/ 124656 w 608430"/>
              <a:gd name="connsiteY117" fmla="*/ 58159 h 608239"/>
              <a:gd name="connsiteX118" fmla="*/ 127674 w 608430"/>
              <a:gd name="connsiteY118" fmla="*/ 52443 h 608239"/>
              <a:gd name="connsiteX119" fmla="*/ 133919 w 608430"/>
              <a:gd name="connsiteY119" fmla="*/ 51612 h 608239"/>
              <a:gd name="connsiteX120" fmla="*/ 170139 w 608430"/>
              <a:gd name="connsiteY120" fmla="*/ 58991 h 608239"/>
              <a:gd name="connsiteX121" fmla="*/ 225614 w 608430"/>
              <a:gd name="connsiteY121" fmla="*/ 10250 h 608239"/>
              <a:gd name="connsiteX122" fmla="*/ 230402 w 608430"/>
              <a:gd name="connsiteY122" fmla="*/ 6092 h 608239"/>
              <a:gd name="connsiteX123" fmla="*/ 236543 w 608430"/>
              <a:gd name="connsiteY123" fmla="*/ 7651 h 608239"/>
              <a:gd name="connsiteX124" fmla="*/ 285357 w 608430"/>
              <a:gd name="connsiteY124" fmla="*/ 31346 h 608239"/>
              <a:gd name="connsiteX125" fmla="*/ 335836 w 608430"/>
              <a:gd name="connsiteY125" fmla="*/ 2247 h 608239"/>
              <a:gd name="connsiteX126" fmla="*/ 341872 w 608430"/>
              <a:gd name="connsiteY126" fmla="*/ 65 h 60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8430" h="608239">
                <a:moveTo>
                  <a:pt x="291327" y="232337"/>
                </a:moveTo>
                <a:cubicBezTo>
                  <a:pt x="293617" y="232337"/>
                  <a:pt x="295386" y="234000"/>
                  <a:pt x="296219" y="235039"/>
                </a:cubicBezTo>
                <a:cubicBezTo>
                  <a:pt x="298196" y="237429"/>
                  <a:pt x="301110" y="238780"/>
                  <a:pt x="304232" y="238780"/>
                </a:cubicBezTo>
                <a:cubicBezTo>
                  <a:pt x="307354" y="238780"/>
                  <a:pt x="310268" y="237429"/>
                  <a:pt x="312246" y="235039"/>
                </a:cubicBezTo>
                <a:cubicBezTo>
                  <a:pt x="313078" y="234000"/>
                  <a:pt x="314848" y="232337"/>
                  <a:pt x="317241" y="232337"/>
                </a:cubicBezTo>
                <a:cubicBezTo>
                  <a:pt x="319219" y="232337"/>
                  <a:pt x="321508" y="233480"/>
                  <a:pt x="323173" y="235454"/>
                </a:cubicBezTo>
                <a:cubicBezTo>
                  <a:pt x="324214" y="236701"/>
                  <a:pt x="325983" y="239299"/>
                  <a:pt x="325359" y="242936"/>
                </a:cubicBezTo>
                <a:lnTo>
                  <a:pt x="304232" y="363165"/>
                </a:lnTo>
                <a:lnTo>
                  <a:pt x="283106" y="243040"/>
                </a:lnTo>
                <a:cubicBezTo>
                  <a:pt x="282585" y="239299"/>
                  <a:pt x="284667" y="236494"/>
                  <a:pt x="285499" y="235454"/>
                </a:cubicBezTo>
                <a:cubicBezTo>
                  <a:pt x="287164" y="233584"/>
                  <a:pt x="289454" y="232337"/>
                  <a:pt x="291327" y="232337"/>
                </a:cubicBezTo>
                <a:close/>
                <a:moveTo>
                  <a:pt x="304233" y="124019"/>
                </a:moveTo>
                <a:cubicBezTo>
                  <a:pt x="361572" y="124019"/>
                  <a:pt x="408192" y="167465"/>
                  <a:pt x="408192" y="220890"/>
                </a:cubicBezTo>
                <a:cubicBezTo>
                  <a:pt x="408192" y="260802"/>
                  <a:pt x="393103" y="282838"/>
                  <a:pt x="375724" y="308406"/>
                </a:cubicBezTo>
                <a:cubicBezTo>
                  <a:pt x="361260" y="329610"/>
                  <a:pt x="343673" y="355283"/>
                  <a:pt x="338366" y="389063"/>
                </a:cubicBezTo>
                <a:lnTo>
                  <a:pt x="320779" y="389063"/>
                </a:lnTo>
                <a:lnTo>
                  <a:pt x="345858" y="246459"/>
                </a:lnTo>
                <a:cubicBezTo>
                  <a:pt x="345962" y="246355"/>
                  <a:pt x="345962" y="246251"/>
                  <a:pt x="345962" y="246147"/>
                </a:cubicBezTo>
                <a:cubicBezTo>
                  <a:pt x="347315" y="237416"/>
                  <a:pt x="344713" y="228581"/>
                  <a:pt x="338990" y="221825"/>
                </a:cubicBezTo>
                <a:cubicBezTo>
                  <a:pt x="333371" y="215381"/>
                  <a:pt x="325254" y="211535"/>
                  <a:pt x="317241" y="211535"/>
                </a:cubicBezTo>
                <a:cubicBezTo>
                  <a:pt x="312662" y="211535"/>
                  <a:pt x="308187" y="212783"/>
                  <a:pt x="304233" y="214965"/>
                </a:cubicBezTo>
                <a:cubicBezTo>
                  <a:pt x="300278" y="212783"/>
                  <a:pt x="295804" y="211535"/>
                  <a:pt x="291329" y="211535"/>
                </a:cubicBezTo>
                <a:cubicBezTo>
                  <a:pt x="283316" y="211535"/>
                  <a:pt x="275511" y="215277"/>
                  <a:pt x="269788" y="221929"/>
                </a:cubicBezTo>
                <a:cubicBezTo>
                  <a:pt x="263856" y="228685"/>
                  <a:pt x="261254" y="237520"/>
                  <a:pt x="262503" y="246147"/>
                </a:cubicBezTo>
                <a:cubicBezTo>
                  <a:pt x="262607" y="246251"/>
                  <a:pt x="262607" y="246355"/>
                  <a:pt x="262607" y="246459"/>
                </a:cubicBezTo>
                <a:lnTo>
                  <a:pt x="287687" y="389063"/>
                </a:lnTo>
                <a:lnTo>
                  <a:pt x="270204" y="389063"/>
                </a:lnTo>
                <a:cubicBezTo>
                  <a:pt x="264897" y="355283"/>
                  <a:pt x="247310" y="329506"/>
                  <a:pt x="232845" y="308303"/>
                </a:cubicBezTo>
                <a:cubicBezTo>
                  <a:pt x="215362" y="282838"/>
                  <a:pt x="200377" y="260802"/>
                  <a:pt x="200377" y="220890"/>
                </a:cubicBezTo>
                <a:cubicBezTo>
                  <a:pt x="200377" y="167465"/>
                  <a:pt x="246998" y="124019"/>
                  <a:pt x="304233" y="124019"/>
                </a:cubicBezTo>
                <a:close/>
                <a:moveTo>
                  <a:pt x="304195" y="89961"/>
                </a:moveTo>
                <a:cubicBezTo>
                  <a:pt x="228112" y="89961"/>
                  <a:pt x="166184" y="148783"/>
                  <a:pt x="166184" y="220907"/>
                </a:cubicBezTo>
                <a:cubicBezTo>
                  <a:pt x="166184" y="271311"/>
                  <a:pt x="185751" y="299891"/>
                  <a:pt x="204590" y="327535"/>
                </a:cubicBezTo>
                <a:cubicBezTo>
                  <a:pt x="220410" y="350503"/>
                  <a:pt x="236647" y="374406"/>
                  <a:pt x="237688" y="406623"/>
                </a:cubicBezTo>
                <a:cubicBezTo>
                  <a:pt x="237896" y="414521"/>
                  <a:pt x="243620" y="421068"/>
                  <a:pt x="251114" y="422731"/>
                </a:cubicBezTo>
                <a:cubicBezTo>
                  <a:pt x="244141" y="424810"/>
                  <a:pt x="239041" y="431357"/>
                  <a:pt x="239041" y="438944"/>
                </a:cubicBezTo>
                <a:cubicBezTo>
                  <a:pt x="239041" y="445699"/>
                  <a:pt x="242996" y="451519"/>
                  <a:pt x="248720" y="454325"/>
                </a:cubicBezTo>
                <a:cubicBezTo>
                  <a:pt x="242996" y="457027"/>
                  <a:pt x="239041" y="462847"/>
                  <a:pt x="239041" y="469602"/>
                </a:cubicBezTo>
                <a:cubicBezTo>
                  <a:pt x="239041" y="479059"/>
                  <a:pt x="246639" y="486646"/>
                  <a:pt x="256110" y="486646"/>
                </a:cubicBezTo>
                <a:lnTo>
                  <a:pt x="266518" y="486646"/>
                </a:lnTo>
                <a:cubicBezTo>
                  <a:pt x="269745" y="504521"/>
                  <a:pt x="285357" y="518135"/>
                  <a:pt x="304195" y="518135"/>
                </a:cubicBezTo>
                <a:cubicBezTo>
                  <a:pt x="323034" y="518135"/>
                  <a:pt x="338750" y="504521"/>
                  <a:pt x="341977" y="486646"/>
                </a:cubicBezTo>
                <a:lnTo>
                  <a:pt x="352385" y="486646"/>
                </a:lnTo>
                <a:cubicBezTo>
                  <a:pt x="361752" y="486646"/>
                  <a:pt x="369454" y="479059"/>
                  <a:pt x="369454" y="469602"/>
                </a:cubicBezTo>
                <a:cubicBezTo>
                  <a:pt x="369454" y="462847"/>
                  <a:pt x="365499" y="457027"/>
                  <a:pt x="359774" y="454325"/>
                </a:cubicBezTo>
                <a:cubicBezTo>
                  <a:pt x="365499" y="451519"/>
                  <a:pt x="369454" y="445699"/>
                  <a:pt x="369454" y="438944"/>
                </a:cubicBezTo>
                <a:cubicBezTo>
                  <a:pt x="369454" y="431357"/>
                  <a:pt x="364354" y="424914"/>
                  <a:pt x="357485" y="422731"/>
                </a:cubicBezTo>
                <a:cubicBezTo>
                  <a:pt x="364978" y="421172"/>
                  <a:pt x="370599" y="414625"/>
                  <a:pt x="370911" y="406623"/>
                </a:cubicBezTo>
                <a:cubicBezTo>
                  <a:pt x="371848" y="374406"/>
                  <a:pt x="388084" y="350607"/>
                  <a:pt x="403905" y="327535"/>
                </a:cubicBezTo>
                <a:cubicBezTo>
                  <a:pt x="422743" y="299891"/>
                  <a:pt x="442206" y="271311"/>
                  <a:pt x="442206" y="220907"/>
                </a:cubicBezTo>
                <a:cubicBezTo>
                  <a:pt x="442206" y="148783"/>
                  <a:pt x="380278" y="89961"/>
                  <a:pt x="304195" y="89961"/>
                </a:cubicBezTo>
                <a:close/>
                <a:moveTo>
                  <a:pt x="341872" y="65"/>
                </a:moveTo>
                <a:cubicBezTo>
                  <a:pt x="344058" y="273"/>
                  <a:pt x="346036" y="1624"/>
                  <a:pt x="347077" y="3598"/>
                </a:cubicBezTo>
                <a:cubicBezTo>
                  <a:pt x="363001" y="33217"/>
                  <a:pt x="379862" y="46416"/>
                  <a:pt x="401719" y="46416"/>
                </a:cubicBezTo>
                <a:cubicBezTo>
                  <a:pt x="413480" y="46416"/>
                  <a:pt x="427115" y="42674"/>
                  <a:pt x="443351" y="34776"/>
                </a:cubicBezTo>
                <a:cubicBezTo>
                  <a:pt x="445329" y="33841"/>
                  <a:pt x="447723" y="33945"/>
                  <a:pt x="449700" y="34984"/>
                </a:cubicBezTo>
                <a:cubicBezTo>
                  <a:pt x="451678" y="36127"/>
                  <a:pt x="453031" y="38102"/>
                  <a:pt x="453239" y="40284"/>
                </a:cubicBezTo>
                <a:cubicBezTo>
                  <a:pt x="458131" y="85180"/>
                  <a:pt x="476241" y="103471"/>
                  <a:pt x="515479" y="103471"/>
                </a:cubicBezTo>
                <a:cubicBezTo>
                  <a:pt x="519955" y="103471"/>
                  <a:pt x="524846" y="103263"/>
                  <a:pt x="529946" y="102744"/>
                </a:cubicBezTo>
                <a:cubicBezTo>
                  <a:pt x="532132" y="102536"/>
                  <a:pt x="534422" y="103471"/>
                  <a:pt x="535879" y="105134"/>
                </a:cubicBezTo>
                <a:cubicBezTo>
                  <a:pt x="537336" y="106901"/>
                  <a:pt x="537856" y="109187"/>
                  <a:pt x="537336" y="111369"/>
                </a:cubicBezTo>
                <a:cubicBezTo>
                  <a:pt x="530883" y="136416"/>
                  <a:pt x="531508" y="154291"/>
                  <a:pt x="539314" y="167905"/>
                </a:cubicBezTo>
                <a:cubicBezTo>
                  <a:pt x="547120" y="181415"/>
                  <a:pt x="562315" y="190977"/>
                  <a:pt x="587191" y="198251"/>
                </a:cubicBezTo>
                <a:cubicBezTo>
                  <a:pt x="589272" y="198875"/>
                  <a:pt x="591042" y="200434"/>
                  <a:pt x="591770" y="202616"/>
                </a:cubicBezTo>
                <a:cubicBezTo>
                  <a:pt x="592499" y="204695"/>
                  <a:pt x="592187" y="206981"/>
                  <a:pt x="590938" y="208852"/>
                </a:cubicBezTo>
                <a:cubicBezTo>
                  <a:pt x="561483" y="251046"/>
                  <a:pt x="565542" y="278482"/>
                  <a:pt x="605821" y="310076"/>
                </a:cubicBezTo>
                <a:cubicBezTo>
                  <a:pt x="607486" y="311531"/>
                  <a:pt x="608527" y="313609"/>
                  <a:pt x="608423" y="315896"/>
                </a:cubicBezTo>
                <a:cubicBezTo>
                  <a:pt x="608319" y="318078"/>
                  <a:pt x="607174" y="320156"/>
                  <a:pt x="605301" y="321300"/>
                </a:cubicBezTo>
                <a:cubicBezTo>
                  <a:pt x="563044" y="349048"/>
                  <a:pt x="556591" y="376692"/>
                  <a:pt x="582403" y="420029"/>
                </a:cubicBezTo>
                <a:cubicBezTo>
                  <a:pt x="583548" y="421900"/>
                  <a:pt x="583652" y="424290"/>
                  <a:pt x="582715" y="426369"/>
                </a:cubicBezTo>
                <a:cubicBezTo>
                  <a:pt x="581778" y="428343"/>
                  <a:pt x="580009" y="429902"/>
                  <a:pt x="577719" y="430318"/>
                </a:cubicBezTo>
                <a:cubicBezTo>
                  <a:pt x="552428" y="435410"/>
                  <a:pt x="536607" y="443724"/>
                  <a:pt x="527865" y="456507"/>
                </a:cubicBezTo>
                <a:cubicBezTo>
                  <a:pt x="519122" y="469186"/>
                  <a:pt x="517144" y="486750"/>
                  <a:pt x="521412" y="511796"/>
                </a:cubicBezTo>
                <a:cubicBezTo>
                  <a:pt x="521620" y="512419"/>
                  <a:pt x="521620" y="513043"/>
                  <a:pt x="521620" y="513666"/>
                </a:cubicBezTo>
                <a:cubicBezTo>
                  <a:pt x="521620" y="517512"/>
                  <a:pt x="518602" y="520526"/>
                  <a:pt x="514751" y="520526"/>
                </a:cubicBezTo>
                <a:cubicBezTo>
                  <a:pt x="514334" y="520526"/>
                  <a:pt x="513918" y="520526"/>
                  <a:pt x="513502" y="520422"/>
                </a:cubicBezTo>
                <a:cubicBezTo>
                  <a:pt x="505071" y="518967"/>
                  <a:pt x="497265" y="518239"/>
                  <a:pt x="490396" y="518239"/>
                </a:cubicBezTo>
                <a:cubicBezTo>
                  <a:pt x="456986" y="518239"/>
                  <a:pt x="440125" y="535179"/>
                  <a:pt x="432110" y="576749"/>
                </a:cubicBezTo>
                <a:cubicBezTo>
                  <a:pt x="431694" y="578932"/>
                  <a:pt x="430237" y="580803"/>
                  <a:pt x="428155" y="581738"/>
                </a:cubicBezTo>
                <a:cubicBezTo>
                  <a:pt x="426178" y="582673"/>
                  <a:pt x="423784" y="582569"/>
                  <a:pt x="421806" y="581426"/>
                </a:cubicBezTo>
                <a:cubicBezTo>
                  <a:pt x="404425" y="571345"/>
                  <a:pt x="389854" y="566461"/>
                  <a:pt x="377052" y="566461"/>
                </a:cubicBezTo>
                <a:cubicBezTo>
                  <a:pt x="357381" y="566461"/>
                  <a:pt x="340311" y="578724"/>
                  <a:pt x="323242" y="605017"/>
                </a:cubicBezTo>
                <a:cubicBezTo>
                  <a:pt x="322826" y="605641"/>
                  <a:pt x="322409" y="606160"/>
                  <a:pt x="321889" y="606576"/>
                </a:cubicBezTo>
                <a:cubicBezTo>
                  <a:pt x="321369" y="606992"/>
                  <a:pt x="320744" y="607408"/>
                  <a:pt x="320120" y="607615"/>
                </a:cubicBezTo>
                <a:cubicBezTo>
                  <a:pt x="320016" y="607719"/>
                  <a:pt x="320016" y="607719"/>
                  <a:pt x="320016" y="607719"/>
                </a:cubicBezTo>
                <a:cubicBezTo>
                  <a:pt x="319911" y="607719"/>
                  <a:pt x="319807" y="607719"/>
                  <a:pt x="319703" y="607823"/>
                </a:cubicBezTo>
                <a:cubicBezTo>
                  <a:pt x="319079" y="608031"/>
                  <a:pt x="318454" y="608135"/>
                  <a:pt x="317830" y="608135"/>
                </a:cubicBezTo>
                <a:cubicBezTo>
                  <a:pt x="317622" y="608239"/>
                  <a:pt x="317518" y="608239"/>
                  <a:pt x="317414" y="608239"/>
                </a:cubicBezTo>
                <a:cubicBezTo>
                  <a:pt x="316893" y="608239"/>
                  <a:pt x="316373" y="608135"/>
                  <a:pt x="315852" y="608031"/>
                </a:cubicBezTo>
                <a:cubicBezTo>
                  <a:pt x="315540" y="607927"/>
                  <a:pt x="315332" y="607927"/>
                  <a:pt x="315124" y="607823"/>
                </a:cubicBezTo>
                <a:cubicBezTo>
                  <a:pt x="314603" y="607615"/>
                  <a:pt x="314187" y="607408"/>
                  <a:pt x="313771" y="607096"/>
                </a:cubicBezTo>
                <a:cubicBezTo>
                  <a:pt x="313771" y="607096"/>
                  <a:pt x="313667" y="607096"/>
                  <a:pt x="313667" y="607096"/>
                </a:cubicBezTo>
                <a:cubicBezTo>
                  <a:pt x="313042" y="606680"/>
                  <a:pt x="312418" y="606160"/>
                  <a:pt x="311897" y="605537"/>
                </a:cubicBezTo>
                <a:cubicBezTo>
                  <a:pt x="294516" y="582985"/>
                  <a:pt x="278383" y="572488"/>
                  <a:pt x="261210" y="572488"/>
                </a:cubicBezTo>
                <a:cubicBezTo>
                  <a:pt x="247575" y="572488"/>
                  <a:pt x="232276" y="579036"/>
                  <a:pt x="214374" y="592546"/>
                </a:cubicBezTo>
                <a:cubicBezTo>
                  <a:pt x="212604" y="593897"/>
                  <a:pt x="210210" y="594313"/>
                  <a:pt x="208025" y="593585"/>
                </a:cubicBezTo>
                <a:cubicBezTo>
                  <a:pt x="205943" y="592962"/>
                  <a:pt x="204278" y="591195"/>
                  <a:pt x="203549" y="589117"/>
                </a:cubicBezTo>
                <a:cubicBezTo>
                  <a:pt x="191996" y="552015"/>
                  <a:pt x="175031" y="536114"/>
                  <a:pt x="146825" y="536114"/>
                </a:cubicBezTo>
                <a:cubicBezTo>
                  <a:pt x="137666" y="536114"/>
                  <a:pt x="127466" y="537777"/>
                  <a:pt x="115497" y="540999"/>
                </a:cubicBezTo>
                <a:cubicBezTo>
                  <a:pt x="113311" y="541622"/>
                  <a:pt x="111022" y="541103"/>
                  <a:pt x="109252" y="539752"/>
                </a:cubicBezTo>
                <a:cubicBezTo>
                  <a:pt x="107483" y="538297"/>
                  <a:pt x="106546" y="536114"/>
                  <a:pt x="106754" y="533828"/>
                </a:cubicBezTo>
                <a:cubicBezTo>
                  <a:pt x="108628" y="508262"/>
                  <a:pt x="104881" y="490803"/>
                  <a:pt x="94889" y="479163"/>
                </a:cubicBezTo>
                <a:cubicBezTo>
                  <a:pt x="85001" y="467419"/>
                  <a:pt x="68348" y="460872"/>
                  <a:pt x="42745" y="458586"/>
                </a:cubicBezTo>
                <a:cubicBezTo>
                  <a:pt x="40455" y="458482"/>
                  <a:pt x="38477" y="457131"/>
                  <a:pt x="37332" y="455260"/>
                </a:cubicBezTo>
                <a:cubicBezTo>
                  <a:pt x="36187" y="453286"/>
                  <a:pt x="36083" y="450895"/>
                  <a:pt x="37020" y="448817"/>
                </a:cubicBezTo>
                <a:cubicBezTo>
                  <a:pt x="47845" y="425226"/>
                  <a:pt x="50447" y="407350"/>
                  <a:pt x="45243" y="392489"/>
                </a:cubicBezTo>
                <a:cubicBezTo>
                  <a:pt x="40038" y="377524"/>
                  <a:pt x="26924" y="365052"/>
                  <a:pt x="3818" y="353309"/>
                </a:cubicBezTo>
                <a:cubicBezTo>
                  <a:pt x="1841" y="352270"/>
                  <a:pt x="384" y="350399"/>
                  <a:pt x="71" y="348113"/>
                </a:cubicBezTo>
                <a:cubicBezTo>
                  <a:pt x="-241" y="345930"/>
                  <a:pt x="488" y="343748"/>
                  <a:pt x="2153" y="342189"/>
                </a:cubicBezTo>
                <a:cubicBezTo>
                  <a:pt x="20784" y="324002"/>
                  <a:pt x="29734" y="308205"/>
                  <a:pt x="30359" y="292304"/>
                </a:cubicBezTo>
                <a:cubicBezTo>
                  <a:pt x="30983" y="276404"/>
                  <a:pt x="23281" y="259879"/>
                  <a:pt x="6108" y="240341"/>
                </a:cubicBezTo>
                <a:cubicBezTo>
                  <a:pt x="4651" y="238679"/>
                  <a:pt x="4027" y="236392"/>
                  <a:pt x="4547" y="234210"/>
                </a:cubicBezTo>
                <a:cubicBezTo>
                  <a:pt x="5067" y="232027"/>
                  <a:pt x="6629" y="230261"/>
                  <a:pt x="8710" y="229325"/>
                </a:cubicBezTo>
                <a:cubicBezTo>
                  <a:pt x="32649" y="219556"/>
                  <a:pt x="46700" y="208228"/>
                  <a:pt x="52944" y="193887"/>
                </a:cubicBezTo>
                <a:cubicBezTo>
                  <a:pt x="59293" y="179545"/>
                  <a:pt x="58044" y="161566"/>
                  <a:pt x="48989" y="137351"/>
                </a:cubicBezTo>
                <a:cubicBezTo>
                  <a:pt x="48261" y="135272"/>
                  <a:pt x="48573" y="132882"/>
                  <a:pt x="49822" y="131011"/>
                </a:cubicBezTo>
                <a:cubicBezTo>
                  <a:pt x="51071" y="129141"/>
                  <a:pt x="53153" y="128101"/>
                  <a:pt x="55442" y="127998"/>
                </a:cubicBezTo>
                <a:cubicBezTo>
                  <a:pt x="105922" y="127478"/>
                  <a:pt x="124656" y="108563"/>
                  <a:pt x="124656" y="58159"/>
                </a:cubicBezTo>
                <a:cubicBezTo>
                  <a:pt x="124656" y="55873"/>
                  <a:pt x="125801" y="53794"/>
                  <a:pt x="127674" y="52443"/>
                </a:cubicBezTo>
                <a:cubicBezTo>
                  <a:pt x="129444" y="51196"/>
                  <a:pt x="131838" y="50885"/>
                  <a:pt x="133919" y="51612"/>
                </a:cubicBezTo>
                <a:cubicBezTo>
                  <a:pt x="147970" y="56600"/>
                  <a:pt x="159731" y="58991"/>
                  <a:pt x="170139" y="58991"/>
                </a:cubicBezTo>
                <a:cubicBezTo>
                  <a:pt x="195015" y="58991"/>
                  <a:pt x="212084" y="44025"/>
                  <a:pt x="225614" y="10250"/>
                </a:cubicBezTo>
                <a:cubicBezTo>
                  <a:pt x="226447" y="8171"/>
                  <a:pt x="228216" y="6612"/>
                  <a:pt x="230402" y="6092"/>
                </a:cubicBezTo>
                <a:cubicBezTo>
                  <a:pt x="232588" y="5573"/>
                  <a:pt x="234878" y="6196"/>
                  <a:pt x="236543" y="7651"/>
                </a:cubicBezTo>
                <a:cubicBezTo>
                  <a:pt x="254861" y="23656"/>
                  <a:pt x="270785" y="31346"/>
                  <a:pt x="285357" y="31346"/>
                </a:cubicBezTo>
                <a:cubicBezTo>
                  <a:pt x="301593" y="31346"/>
                  <a:pt x="317622" y="22097"/>
                  <a:pt x="335836" y="2247"/>
                </a:cubicBezTo>
                <a:cubicBezTo>
                  <a:pt x="337397" y="584"/>
                  <a:pt x="339687" y="-247"/>
                  <a:pt x="341872" y="65"/>
                </a:cubicBezTo>
                <a:close/>
              </a:path>
            </a:pathLst>
          </a:custGeom>
          <a:solidFill>
            <a:schemeClr val="bg1"/>
          </a:solidFill>
          <a:ln>
            <a:noFill/>
          </a:ln>
        </p:spPr>
        <p:txBody>
          <a:bodyPr/>
          <a:lstStyle/>
          <a:p>
            <a:pPr>
              <a:lnSpc>
                <a:spcPct val="130000"/>
              </a:lnSpc>
            </a:pPr>
            <a:endParaRPr lang="zh-CN" altLang="en-US">
              <a:cs typeface="+mn-ea"/>
              <a:sym typeface="+mn-l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p:cNvSpPr>
            <a:spLocks noGrp="1"/>
          </p:cNvSpPr>
          <p:nvPr>
            <p:ph type="body" sz="quarter" idx="10"/>
          </p:nvPr>
        </p:nvSpPr>
        <p:spPr>
          <a:xfrm>
            <a:off x="3540868" y="2606037"/>
            <a:ext cx="7978032" cy="914400"/>
          </a:xfrm>
        </p:spPr>
        <p:txBody>
          <a:bodyPr>
            <a:normAutofit lnSpcReduction="10000"/>
          </a:bodyPr>
          <a:lstStyle/>
          <a:p>
            <a:r>
              <a:rPr lang="zh-CN" altLang="en-US" dirty="0"/>
              <a:t>请老师们批评指正</a:t>
            </a:r>
            <a:endParaRPr lang="zh-CN" altLang="en-US" dirty="0"/>
          </a:p>
        </p:txBody>
      </p:sp>
      <p:sp>
        <p:nvSpPr>
          <p:cNvPr id="13" name="矩形 12"/>
          <p:cNvSpPr/>
          <p:nvPr/>
        </p:nvSpPr>
        <p:spPr>
          <a:xfrm>
            <a:off x="7416704" y="5246453"/>
            <a:ext cx="3003067" cy="650875"/>
          </a:xfrm>
          <a:prstGeom prst="rect">
            <a:avLst/>
          </a:prstGeom>
        </p:spPr>
        <p:txBody>
          <a:bodyPr wrap="square" lIns="0" rIns="0">
            <a:spAutoFit/>
          </a:bodyPr>
          <a:lstStyle/>
          <a:p>
            <a:pPr algn="r">
              <a:lnSpc>
                <a:spcPct val="130000"/>
              </a:lnSpc>
            </a:pPr>
            <a:r>
              <a:rPr lang="en-US" altLang="zh-CN" sz="2800" dirty="0">
                <a:solidFill>
                  <a:schemeClr val="accent1"/>
                </a:solidFill>
                <a:cs typeface="+mn-ea"/>
                <a:sym typeface="+mn-lt"/>
              </a:rPr>
              <a:t>2022/03/15</a:t>
            </a:r>
            <a:endParaRPr lang="zh-CN" altLang="en-US" sz="2800" dirty="0">
              <a:solidFill>
                <a:schemeClr val="accent1"/>
              </a:solidFill>
              <a:cs typeface="+mn-ea"/>
              <a:sym typeface="+mn-lt"/>
            </a:endParaRPr>
          </a:p>
        </p:txBody>
      </p:sp>
      <p:grpSp>
        <p:nvGrpSpPr>
          <p:cNvPr id="15" name="组合 14"/>
          <p:cNvGrpSpPr/>
          <p:nvPr/>
        </p:nvGrpSpPr>
        <p:grpSpPr>
          <a:xfrm>
            <a:off x="7416703" y="4149286"/>
            <a:ext cx="3093812" cy="650875"/>
            <a:chOff x="4567377" y="3869996"/>
            <a:chExt cx="3093812" cy="650875"/>
          </a:xfrm>
        </p:grpSpPr>
        <p:sp>
          <p:nvSpPr>
            <p:cNvPr id="16" name="文本框 15"/>
            <p:cNvSpPr txBox="1"/>
            <p:nvPr/>
          </p:nvSpPr>
          <p:spPr>
            <a:xfrm>
              <a:off x="4567377" y="3869996"/>
              <a:ext cx="1519187" cy="597215"/>
            </a:xfrm>
            <a:prstGeom prst="rect">
              <a:avLst/>
            </a:prstGeom>
            <a:noFill/>
          </p:spPr>
          <p:txBody>
            <a:bodyPr wrap="square" lIns="0" rIns="0" rtlCol="0">
              <a:spAutoFit/>
            </a:bodyPr>
            <a:lstStyle/>
            <a:p>
              <a:pPr algn="dist">
                <a:lnSpc>
                  <a:spcPct val="130000"/>
                </a:lnSpc>
              </a:pPr>
              <a:r>
                <a:rPr lang="zh-CN" altLang="en-US" sz="2800" dirty="0">
                  <a:solidFill>
                    <a:schemeClr val="accent1"/>
                  </a:solidFill>
                  <a:cs typeface="+mn-ea"/>
                  <a:sym typeface="+mn-lt"/>
                </a:rPr>
                <a:t>答辩人   </a:t>
              </a:r>
              <a:endParaRPr lang="zh-CN" altLang="en-US" sz="2800" dirty="0">
                <a:solidFill>
                  <a:schemeClr val="accent1"/>
                </a:solidFill>
                <a:cs typeface="+mn-ea"/>
                <a:sym typeface="+mn-lt"/>
              </a:endParaRPr>
            </a:p>
          </p:txBody>
        </p:sp>
        <p:sp>
          <p:nvSpPr>
            <p:cNvPr id="17" name="矩形 16"/>
            <p:cNvSpPr/>
            <p:nvPr/>
          </p:nvSpPr>
          <p:spPr>
            <a:xfrm>
              <a:off x="6362700" y="3869996"/>
              <a:ext cx="1298489" cy="650875"/>
            </a:xfrm>
            <a:prstGeom prst="rect">
              <a:avLst/>
            </a:prstGeom>
          </p:spPr>
          <p:txBody>
            <a:bodyPr wrap="square">
              <a:spAutoFit/>
            </a:bodyPr>
            <a:lstStyle/>
            <a:p>
              <a:pPr algn="dist">
                <a:lnSpc>
                  <a:spcPct val="130000"/>
                </a:lnSpc>
              </a:pPr>
              <a:r>
                <a:rPr lang="zh-CN" altLang="en-US" sz="2800" dirty="0">
                  <a:solidFill>
                    <a:schemeClr val="accent1"/>
                  </a:solidFill>
                  <a:cs typeface="+mn-ea"/>
                  <a:sym typeface="+mn-lt"/>
                </a:rPr>
                <a:t>缑通旺</a:t>
              </a:r>
              <a:endParaRPr lang="zh-CN" altLang="en-US" sz="2800" dirty="0">
                <a:solidFill>
                  <a:schemeClr val="accent1"/>
                </a:solidFill>
                <a:cs typeface="+mn-ea"/>
                <a:sym typeface="+mn-lt"/>
              </a:endParaRPr>
            </a:p>
          </p:txBody>
        </p:sp>
        <p:sp>
          <p:nvSpPr>
            <p:cNvPr id="18" name="文本框 17"/>
            <p:cNvSpPr txBox="1"/>
            <p:nvPr/>
          </p:nvSpPr>
          <p:spPr>
            <a:xfrm>
              <a:off x="6028867" y="3906993"/>
              <a:ext cx="543739" cy="523220"/>
            </a:xfrm>
            <a:prstGeom prst="rect">
              <a:avLst/>
            </a:prstGeom>
            <a:noFill/>
          </p:spPr>
          <p:txBody>
            <a:bodyPr wrap="none" rtlCol="0">
              <a:spAutoFit/>
            </a:bodyPr>
            <a:lstStyle/>
            <a:p>
              <a:r>
                <a:rPr lang="zh-CN" altLang="en-US" sz="2800" dirty="0">
                  <a:solidFill>
                    <a:schemeClr val="accent1"/>
                  </a:solidFill>
                  <a:cs typeface="+mn-ea"/>
                  <a:sym typeface="+mn-lt"/>
                </a:rPr>
                <a:t>：</a:t>
              </a:r>
              <a:endParaRPr lang="zh-CN" altLang="en-US" sz="2800" dirty="0">
                <a:solidFill>
                  <a:schemeClr val="accent1"/>
                </a:solidFill>
                <a:cs typeface="+mn-ea"/>
                <a:sym typeface="+mn-lt"/>
              </a:endParaRPr>
            </a:p>
          </p:txBody>
        </p:sp>
      </p:grpSp>
      <p:grpSp>
        <p:nvGrpSpPr>
          <p:cNvPr id="19" name="组合 18"/>
          <p:cNvGrpSpPr/>
          <p:nvPr/>
        </p:nvGrpSpPr>
        <p:grpSpPr>
          <a:xfrm>
            <a:off x="7416892" y="4697870"/>
            <a:ext cx="3093623" cy="650875"/>
            <a:chOff x="4567566" y="4449810"/>
            <a:chExt cx="3093623" cy="650875"/>
          </a:xfrm>
        </p:grpSpPr>
        <p:sp>
          <p:nvSpPr>
            <p:cNvPr id="20" name="矩形 19"/>
            <p:cNvSpPr/>
            <p:nvPr/>
          </p:nvSpPr>
          <p:spPr>
            <a:xfrm>
              <a:off x="4567566" y="4449810"/>
              <a:ext cx="1519187" cy="597215"/>
            </a:xfrm>
            <a:prstGeom prst="rect">
              <a:avLst/>
            </a:prstGeom>
          </p:spPr>
          <p:txBody>
            <a:bodyPr wrap="square" lIns="0" rIns="0">
              <a:spAutoFit/>
            </a:bodyPr>
            <a:lstStyle/>
            <a:p>
              <a:pPr algn="dist">
                <a:lnSpc>
                  <a:spcPct val="130000"/>
                </a:lnSpc>
              </a:pPr>
              <a:r>
                <a:rPr lang="zh-CN" altLang="en-US" sz="2800" dirty="0">
                  <a:solidFill>
                    <a:schemeClr val="accent1"/>
                  </a:solidFill>
                  <a:cs typeface="+mn-ea"/>
                  <a:sym typeface="+mn-lt"/>
                </a:rPr>
                <a:t>指导老师</a:t>
              </a:r>
              <a:endParaRPr lang="en-US" altLang="zh-CN" sz="2800" dirty="0">
                <a:solidFill>
                  <a:schemeClr val="accent1"/>
                </a:solidFill>
                <a:cs typeface="+mn-ea"/>
                <a:sym typeface="+mn-lt"/>
              </a:endParaRPr>
            </a:p>
          </p:txBody>
        </p:sp>
        <p:sp>
          <p:nvSpPr>
            <p:cNvPr id="21" name="矩形 20"/>
            <p:cNvSpPr/>
            <p:nvPr/>
          </p:nvSpPr>
          <p:spPr>
            <a:xfrm>
              <a:off x="6362700" y="4449810"/>
              <a:ext cx="1298489" cy="650875"/>
            </a:xfrm>
            <a:prstGeom prst="rect">
              <a:avLst/>
            </a:prstGeom>
          </p:spPr>
          <p:txBody>
            <a:bodyPr wrap="square">
              <a:spAutoFit/>
            </a:bodyPr>
            <a:lstStyle/>
            <a:p>
              <a:pPr algn="dist">
                <a:lnSpc>
                  <a:spcPct val="130000"/>
                </a:lnSpc>
              </a:pPr>
              <a:r>
                <a:rPr lang="zh-CN" altLang="en-US" sz="2800" dirty="0">
                  <a:solidFill>
                    <a:schemeClr val="accent1"/>
                  </a:solidFill>
                  <a:cs typeface="+mn-ea"/>
                  <a:sym typeface="+mn-lt"/>
                </a:rPr>
                <a:t>孔佑勇</a:t>
              </a:r>
              <a:endParaRPr lang="zh-CN" altLang="en-US" sz="2800" dirty="0">
                <a:solidFill>
                  <a:schemeClr val="accent1"/>
                </a:solidFill>
                <a:cs typeface="+mn-ea"/>
                <a:sym typeface="+mn-lt"/>
              </a:endParaRPr>
            </a:p>
          </p:txBody>
        </p:sp>
        <p:sp>
          <p:nvSpPr>
            <p:cNvPr id="22" name="文本框 21"/>
            <p:cNvSpPr txBox="1"/>
            <p:nvPr/>
          </p:nvSpPr>
          <p:spPr>
            <a:xfrm>
              <a:off x="6028868" y="4486807"/>
              <a:ext cx="543739" cy="523220"/>
            </a:xfrm>
            <a:prstGeom prst="rect">
              <a:avLst/>
            </a:prstGeom>
            <a:noFill/>
          </p:spPr>
          <p:txBody>
            <a:bodyPr wrap="none" rtlCol="0">
              <a:spAutoFit/>
            </a:bodyPr>
            <a:lstStyle/>
            <a:p>
              <a:r>
                <a:rPr lang="zh-CN" altLang="en-US" sz="2800" dirty="0">
                  <a:solidFill>
                    <a:schemeClr val="accent1"/>
                  </a:solidFill>
                  <a:cs typeface="+mn-ea"/>
                  <a:sym typeface="+mn-lt"/>
                </a:rPr>
                <a:t>：</a:t>
              </a:r>
              <a:endParaRPr lang="zh-CN" altLang="en-US" sz="2800" dirty="0">
                <a:solidFill>
                  <a:schemeClr val="accent1"/>
                </a:solidFill>
                <a:cs typeface="+mn-ea"/>
                <a:sym typeface="+mn-lt"/>
              </a:endParaRPr>
            </a:p>
          </p:txBody>
        </p:sp>
      </p:grpSp>
      <p:cxnSp>
        <p:nvCxnSpPr>
          <p:cNvPr id="23" name="直接连接符 2"/>
          <p:cNvCxnSpPr/>
          <p:nvPr/>
        </p:nvCxnSpPr>
        <p:spPr>
          <a:xfrm>
            <a:off x="10599536" y="4343403"/>
            <a:ext cx="0" cy="1404000"/>
          </a:xfrm>
          <a:prstGeom prst="line">
            <a:avLst/>
          </a:prstGeom>
          <a:ln w="50800" cmpd="thickThi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dirty="0">
                <a:latin typeface="+mn-lt"/>
                <a:ea typeface="+mn-ea"/>
                <a:cs typeface="+mn-ea"/>
                <a:sym typeface="+mn-lt"/>
              </a:rPr>
              <a:t>开题依据与背景</a:t>
            </a:r>
            <a:endParaRPr lang="zh-CN" altLang="en-US" b="1" dirty="0">
              <a:latin typeface="+mn-lt"/>
              <a:ea typeface="+mn-ea"/>
              <a:cs typeface="+mn-ea"/>
              <a:sym typeface="+mn-lt"/>
            </a:endParaRPr>
          </a:p>
        </p:txBody>
      </p:sp>
      <p:sp>
        <p:nvSpPr>
          <p:cNvPr id="5" name="灯片编号占位符 4"/>
          <p:cNvSpPr>
            <a:spLocks noGrp="1"/>
          </p:cNvSpPr>
          <p:nvPr>
            <p:ph type="sldNum" sz="quarter" idx="12"/>
          </p:nvPr>
        </p:nvSpPr>
        <p:spPr/>
        <p:txBody>
          <a:bodyPr/>
          <a:lstStyle/>
          <a:p>
            <a:fld id="{2515AB8F-1C56-49E9-90C8-78D22B0C1B97}" type="slidenum">
              <a:rPr lang="zh-CN" altLang="en-US" smtClean="0">
                <a:cs typeface="+mn-ea"/>
                <a:sym typeface="+mn-lt"/>
              </a:rPr>
            </a:fld>
            <a:endParaRPr lang="zh-CN" altLang="en-US">
              <a:cs typeface="+mn-ea"/>
              <a:sym typeface="+mn-lt"/>
            </a:endParaRPr>
          </a:p>
        </p:txBody>
      </p:sp>
      <p:sp>
        <p:nvSpPr>
          <p:cNvPr id="7" name="文本框 6"/>
          <p:cNvSpPr txBox="1"/>
          <p:nvPr/>
        </p:nvSpPr>
        <p:spPr>
          <a:xfrm>
            <a:off x="862330" y="1391285"/>
            <a:ext cx="9726295" cy="506095"/>
          </a:xfrm>
          <a:prstGeom prst="rect">
            <a:avLst/>
          </a:prstGeom>
          <a:noFill/>
        </p:spPr>
        <p:txBody>
          <a:bodyPr wrap="square" rtlCol="0">
            <a:normAutofit fontScale="90000"/>
          </a:bodyPr>
          <a:lstStyle/>
          <a:p>
            <a:pPr algn="l">
              <a:lnSpc>
                <a:spcPct val="130000"/>
              </a:lnSpc>
              <a:spcAft>
                <a:spcPts val="600"/>
              </a:spcAft>
            </a:pPr>
            <a:r>
              <a:rPr lang="zh-CN" altLang="en-US" sz="2000" dirty="0">
                <a:cs typeface="+mn-ea"/>
                <a:sym typeface="+mn-lt"/>
              </a:rPr>
              <a:t>基于网络代理工具在如今网络高度普及的社会生活中无处不在，改变着我们的学习、生活方式。</a:t>
            </a:r>
            <a:endParaRPr lang="zh-CN" altLang="en-US" sz="2000" dirty="0">
              <a:cs typeface="+mn-ea"/>
              <a:sym typeface="+mn-lt"/>
            </a:endParaRPr>
          </a:p>
        </p:txBody>
      </p:sp>
      <p:pic>
        <p:nvPicPr>
          <p:cNvPr id="6" name="图片 5"/>
          <p:cNvPicPr>
            <a:picLocks noChangeAspect="1"/>
          </p:cNvPicPr>
          <p:nvPr/>
        </p:nvPicPr>
        <p:blipFill>
          <a:blip r:embed="rId1"/>
          <a:stretch>
            <a:fillRect/>
          </a:stretch>
        </p:blipFill>
        <p:spPr>
          <a:xfrm>
            <a:off x="8056880" y="1897380"/>
            <a:ext cx="3567430" cy="2322830"/>
          </a:xfrm>
          <a:prstGeom prst="rect">
            <a:avLst/>
          </a:prstGeom>
        </p:spPr>
      </p:pic>
      <p:pic>
        <p:nvPicPr>
          <p:cNvPr id="8" name="图片 7"/>
          <p:cNvPicPr>
            <a:picLocks noChangeAspect="1"/>
          </p:cNvPicPr>
          <p:nvPr/>
        </p:nvPicPr>
        <p:blipFill>
          <a:blip r:embed="rId2"/>
          <a:stretch>
            <a:fillRect/>
          </a:stretch>
        </p:blipFill>
        <p:spPr>
          <a:xfrm>
            <a:off x="5520690" y="3113405"/>
            <a:ext cx="3340100" cy="2026285"/>
          </a:xfrm>
          <a:prstGeom prst="rect">
            <a:avLst/>
          </a:prstGeom>
        </p:spPr>
      </p:pic>
      <p:sp>
        <p:nvSpPr>
          <p:cNvPr id="9" name="文本框 8"/>
          <p:cNvSpPr txBox="1"/>
          <p:nvPr/>
        </p:nvSpPr>
        <p:spPr>
          <a:xfrm>
            <a:off x="6483985" y="5332730"/>
            <a:ext cx="1734185" cy="306705"/>
          </a:xfrm>
          <a:prstGeom prst="rect">
            <a:avLst/>
          </a:prstGeom>
          <a:noFill/>
        </p:spPr>
        <p:txBody>
          <a:bodyPr wrap="square" rtlCol="0">
            <a:spAutoFit/>
          </a:bodyPr>
          <a:p>
            <a:r>
              <a:rPr lang="en-US" altLang="zh-CN" sz="1400">
                <a:latin typeface="仿宋" charset="0"/>
                <a:ea typeface="仿宋" charset="0"/>
              </a:rPr>
              <a:t>Web</a:t>
            </a:r>
            <a:r>
              <a:rPr lang="zh-CN" altLang="en-US" sz="1400">
                <a:latin typeface="仿宋" charset="0"/>
                <a:ea typeface="仿宋" charset="0"/>
              </a:rPr>
              <a:t>代理 </a:t>
            </a:r>
            <a:r>
              <a:rPr lang="en-US" altLang="zh-CN" sz="1400">
                <a:latin typeface="仿宋" charset="0"/>
                <a:ea typeface="仿宋" charset="0"/>
              </a:rPr>
              <a:t>Whistle</a:t>
            </a:r>
            <a:endParaRPr lang="en-US" altLang="zh-CN" sz="1400">
              <a:latin typeface="仿宋" charset="0"/>
              <a:ea typeface="仿宋" charset="0"/>
            </a:endParaRPr>
          </a:p>
        </p:txBody>
      </p:sp>
      <p:sp>
        <p:nvSpPr>
          <p:cNvPr id="10" name="文本框 9"/>
          <p:cNvSpPr txBox="1"/>
          <p:nvPr/>
        </p:nvSpPr>
        <p:spPr>
          <a:xfrm>
            <a:off x="9082405" y="4397375"/>
            <a:ext cx="2541905" cy="306705"/>
          </a:xfrm>
          <a:prstGeom prst="rect">
            <a:avLst/>
          </a:prstGeom>
          <a:noFill/>
        </p:spPr>
        <p:txBody>
          <a:bodyPr wrap="square" rtlCol="0">
            <a:spAutoFit/>
          </a:bodyPr>
          <a:p>
            <a:r>
              <a:rPr lang="zh-CN" altLang="en-US" sz="1400">
                <a:latin typeface="仿宋" charset="0"/>
                <a:ea typeface="仿宋" charset="0"/>
                <a:cs typeface="仿宋" charset="0"/>
              </a:rPr>
              <a:t>学校系统</a:t>
            </a:r>
            <a:r>
              <a:rPr lang="en-US" altLang="zh-CN" sz="1400">
                <a:latin typeface="仿宋" charset="0"/>
                <a:ea typeface="仿宋" charset="0"/>
                <a:cs typeface="仿宋" charset="0"/>
              </a:rPr>
              <a:t>vpn EasyConnect</a:t>
            </a:r>
            <a:endParaRPr lang="en-US" altLang="zh-CN" sz="1400">
              <a:latin typeface="仿宋" charset="0"/>
              <a:ea typeface="仿宋" charset="0"/>
              <a:cs typeface="仿宋" charset="0"/>
            </a:endParaRPr>
          </a:p>
        </p:txBody>
      </p:sp>
      <p:sp>
        <p:nvSpPr>
          <p:cNvPr id="12" name="文本框 11"/>
          <p:cNvSpPr txBox="1"/>
          <p:nvPr/>
        </p:nvSpPr>
        <p:spPr>
          <a:xfrm>
            <a:off x="1096645" y="5241925"/>
            <a:ext cx="1536700" cy="306705"/>
          </a:xfrm>
          <a:prstGeom prst="rect">
            <a:avLst/>
          </a:prstGeom>
          <a:noFill/>
        </p:spPr>
        <p:txBody>
          <a:bodyPr wrap="none" rtlCol="0" anchor="t">
            <a:spAutoFit/>
          </a:bodyPr>
          <a:p>
            <a:pPr algn="l"/>
            <a:r>
              <a:rPr lang="zh-CN" altLang="en-US" sz="1400">
                <a:latin typeface="仿宋" charset="0"/>
                <a:ea typeface="仿宋" charset="0"/>
                <a:sym typeface="+mn-ea"/>
              </a:rPr>
              <a:t>抓包工具 </a:t>
            </a:r>
            <a:r>
              <a:rPr lang="en-US" altLang="zh-CN" sz="1400">
                <a:latin typeface="仿宋" charset="0"/>
                <a:ea typeface="仿宋" charset="0"/>
                <a:sym typeface="+mn-ea"/>
              </a:rPr>
              <a:t>Charles</a:t>
            </a:r>
            <a:endParaRPr lang="en-US" altLang="zh-CN" sz="1400">
              <a:latin typeface="仿宋" charset="0"/>
              <a:ea typeface="仿宋" charset="0"/>
              <a:sym typeface="+mn-ea"/>
            </a:endParaRPr>
          </a:p>
        </p:txBody>
      </p:sp>
      <p:pic>
        <p:nvPicPr>
          <p:cNvPr id="13" name="图片 12"/>
          <p:cNvPicPr>
            <a:picLocks noChangeAspect="1"/>
          </p:cNvPicPr>
          <p:nvPr/>
        </p:nvPicPr>
        <p:blipFill>
          <a:blip r:embed="rId3"/>
          <a:stretch>
            <a:fillRect/>
          </a:stretch>
        </p:blipFill>
        <p:spPr>
          <a:xfrm>
            <a:off x="2892425" y="2027555"/>
            <a:ext cx="2933700" cy="2062480"/>
          </a:xfrm>
          <a:prstGeom prst="rect">
            <a:avLst/>
          </a:prstGeom>
        </p:spPr>
      </p:pic>
      <p:pic>
        <p:nvPicPr>
          <p:cNvPr id="11" name="图片 10"/>
          <p:cNvPicPr>
            <a:picLocks noChangeAspect="1"/>
          </p:cNvPicPr>
          <p:nvPr/>
        </p:nvPicPr>
        <p:blipFill>
          <a:blip r:embed="rId4"/>
          <a:stretch>
            <a:fillRect/>
          </a:stretch>
        </p:blipFill>
        <p:spPr>
          <a:xfrm>
            <a:off x="458470" y="3113405"/>
            <a:ext cx="2813050" cy="1951990"/>
          </a:xfrm>
          <a:prstGeom prst="rect">
            <a:avLst/>
          </a:prstGeom>
        </p:spPr>
      </p:pic>
      <p:sp>
        <p:nvSpPr>
          <p:cNvPr id="15" name="文本框 14"/>
          <p:cNvSpPr txBox="1"/>
          <p:nvPr/>
        </p:nvSpPr>
        <p:spPr>
          <a:xfrm>
            <a:off x="3460750" y="4296410"/>
            <a:ext cx="1734185" cy="306705"/>
          </a:xfrm>
          <a:prstGeom prst="rect">
            <a:avLst/>
          </a:prstGeom>
          <a:noFill/>
        </p:spPr>
        <p:txBody>
          <a:bodyPr wrap="square" rtlCol="0">
            <a:spAutoFit/>
          </a:bodyPr>
          <a:p>
            <a:r>
              <a:rPr lang="zh-CN" altLang="en-US" sz="1400">
                <a:latin typeface="仿宋" charset="0"/>
                <a:ea typeface="仿宋" charset="0"/>
              </a:rPr>
              <a:t>请求</a:t>
            </a:r>
            <a:r>
              <a:rPr lang="en-US" altLang="zh-CN" sz="1400">
                <a:latin typeface="仿宋" charset="0"/>
                <a:ea typeface="仿宋" charset="0"/>
              </a:rPr>
              <a:t>mock</a:t>
            </a:r>
            <a:r>
              <a:rPr lang="zh-CN" altLang="en-US" sz="1400">
                <a:latin typeface="仿宋" charset="0"/>
                <a:ea typeface="仿宋" charset="0"/>
              </a:rPr>
              <a:t> </a:t>
            </a:r>
            <a:r>
              <a:rPr lang="en-US" altLang="zh-CN" sz="1400">
                <a:latin typeface="仿宋" charset="0"/>
                <a:ea typeface="仿宋" charset="0"/>
              </a:rPr>
              <a:t>PostMan</a:t>
            </a:r>
            <a:endParaRPr lang="en-US" altLang="zh-CN" sz="1400">
              <a:latin typeface="仿宋" charset="0"/>
              <a:ea typeface="仿宋"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dirty="0">
                <a:latin typeface="+mn-lt"/>
                <a:ea typeface="+mn-ea"/>
                <a:cs typeface="+mn-ea"/>
                <a:sym typeface="+mn-lt"/>
              </a:rPr>
              <a:t>开题依据与背景</a:t>
            </a:r>
            <a:endParaRPr lang="zh-CN" altLang="en-US" dirty="0">
              <a:latin typeface="+mn-lt"/>
              <a:ea typeface="+mn-ea"/>
              <a:cs typeface="+mn-ea"/>
              <a:sym typeface="+mn-lt"/>
            </a:endParaRPr>
          </a:p>
        </p:txBody>
      </p:sp>
      <p:sp>
        <p:nvSpPr>
          <p:cNvPr id="3" name="灯片编号占位符 2"/>
          <p:cNvSpPr>
            <a:spLocks noGrp="1"/>
          </p:cNvSpPr>
          <p:nvPr>
            <p:ph type="sldNum" sz="quarter" idx="12"/>
          </p:nvPr>
        </p:nvSpPr>
        <p:spPr/>
        <p:txBody>
          <a:bodyPr/>
          <a:lstStyle/>
          <a:p>
            <a:fld id="{2515AB8F-1C56-49E9-90C8-78D22B0C1B97}" type="slidenum">
              <a:rPr lang="zh-CN" altLang="en-US" smtClean="0">
                <a:cs typeface="+mn-ea"/>
                <a:sym typeface="+mn-lt"/>
              </a:rPr>
            </a:fld>
            <a:endParaRPr lang="zh-CN" altLang="en-US">
              <a:cs typeface="+mn-ea"/>
              <a:sym typeface="+mn-lt"/>
            </a:endParaRPr>
          </a:p>
        </p:txBody>
      </p:sp>
      <p:sp>
        <p:nvSpPr>
          <p:cNvPr id="4" name="文本框 3"/>
          <p:cNvSpPr txBox="1"/>
          <p:nvPr/>
        </p:nvSpPr>
        <p:spPr>
          <a:xfrm rot="5400000">
            <a:off x="10361981" y="927888"/>
            <a:ext cx="877163" cy="923330"/>
          </a:xfrm>
          <a:prstGeom prst="rect">
            <a:avLst/>
          </a:prstGeom>
          <a:noFill/>
        </p:spPr>
        <p:txBody>
          <a:bodyPr wrap="none" rtlCol="0">
            <a:spAutoFit/>
          </a:bodyPr>
          <a:lstStyle/>
          <a:p>
            <a:r>
              <a:rPr lang="zh-CN" altLang="en-US" sz="5400" dirty="0">
                <a:solidFill>
                  <a:schemeClr val="accent1"/>
                </a:solidFill>
                <a:cs typeface="+mn-ea"/>
                <a:sym typeface="+mn-lt"/>
              </a:rPr>
              <a:t>「</a:t>
            </a:r>
            <a:endParaRPr lang="zh-CN" altLang="en-US" sz="5400" dirty="0">
              <a:solidFill>
                <a:schemeClr val="accent1"/>
              </a:solidFill>
              <a:cs typeface="+mn-ea"/>
              <a:sym typeface="+mn-lt"/>
            </a:endParaRPr>
          </a:p>
        </p:txBody>
      </p:sp>
      <p:sp>
        <p:nvSpPr>
          <p:cNvPr id="5" name="文本框 4"/>
          <p:cNvSpPr txBox="1"/>
          <p:nvPr/>
        </p:nvSpPr>
        <p:spPr>
          <a:xfrm rot="5400000">
            <a:off x="750290" y="5359584"/>
            <a:ext cx="877163" cy="923330"/>
          </a:xfrm>
          <a:prstGeom prst="rect">
            <a:avLst/>
          </a:prstGeom>
          <a:noFill/>
        </p:spPr>
        <p:txBody>
          <a:bodyPr wrap="none" rtlCol="0">
            <a:spAutoFit/>
          </a:bodyPr>
          <a:lstStyle/>
          <a:p>
            <a:r>
              <a:rPr lang="zh-CN" altLang="en-US" sz="5400" dirty="0">
                <a:solidFill>
                  <a:schemeClr val="accent1"/>
                </a:solidFill>
                <a:cs typeface="+mn-ea"/>
                <a:sym typeface="+mn-lt"/>
              </a:rPr>
              <a:t>」</a:t>
            </a:r>
            <a:endParaRPr lang="zh-CN" altLang="en-US" sz="5400" dirty="0">
              <a:solidFill>
                <a:schemeClr val="accent1"/>
              </a:solidFill>
              <a:cs typeface="+mn-ea"/>
              <a:sym typeface="+mn-lt"/>
            </a:endParaRPr>
          </a:p>
        </p:txBody>
      </p:sp>
      <p:sp>
        <p:nvSpPr>
          <p:cNvPr id="12" name="文本框 11"/>
          <p:cNvSpPr txBox="1"/>
          <p:nvPr/>
        </p:nvSpPr>
        <p:spPr>
          <a:xfrm rot="10800000">
            <a:off x="10988675" y="4924425"/>
            <a:ext cx="718820" cy="922020"/>
          </a:xfrm>
          <a:prstGeom prst="rect">
            <a:avLst/>
          </a:prstGeom>
          <a:noFill/>
        </p:spPr>
        <p:txBody>
          <a:bodyPr wrap="square" rtlCol="0">
            <a:spAutoFit/>
          </a:bodyPr>
          <a:lstStyle/>
          <a:p>
            <a:r>
              <a:rPr lang="zh-CN" altLang="en-US" sz="5400" dirty="0">
                <a:solidFill>
                  <a:schemeClr val="accent1"/>
                </a:solidFill>
                <a:cs typeface="+mn-ea"/>
                <a:sym typeface="+mn-lt"/>
              </a:rPr>
              <a:t>「</a:t>
            </a:r>
            <a:endParaRPr lang="zh-CN" altLang="en-US" sz="5400" dirty="0">
              <a:solidFill>
                <a:schemeClr val="accent1"/>
              </a:solidFill>
              <a:cs typeface="+mn-ea"/>
              <a:sym typeface="+mn-lt"/>
            </a:endParaRPr>
          </a:p>
        </p:txBody>
      </p:sp>
      <p:sp>
        <p:nvSpPr>
          <p:cNvPr id="13" name="文本框 12"/>
          <p:cNvSpPr txBox="1"/>
          <p:nvPr/>
        </p:nvSpPr>
        <p:spPr>
          <a:xfrm rot="10800000">
            <a:off x="440312" y="1317565"/>
            <a:ext cx="877163" cy="923330"/>
          </a:xfrm>
          <a:prstGeom prst="rect">
            <a:avLst/>
          </a:prstGeom>
          <a:noFill/>
        </p:spPr>
        <p:txBody>
          <a:bodyPr wrap="none" rtlCol="0">
            <a:spAutoFit/>
          </a:bodyPr>
          <a:lstStyle/>
          <a:p>
            <a:r>
              <a:rPr lang="zh-CN" altLang="en-US" sz="5400" dirty="0">
                <a:solidFill>
                  <a:schemeClr val="accent1"/>
                </a:solidFill>
                <a:cs typeface="+mn-ea"/>
                <a:sym typeface="+mn-lt"/>
              </a:rPr>
              <a:t>」</a:t>
            </a:r>
            <a:endParaRPr lang="zh-CN" altLang="en-US" sz="5400" dirty="0">
              <a:solidFill>
                <a:schemeClr val="accent1"/>
              </a:solidFill>
              <a:cs typeface="+mn-ea"/>
              <a:sym typeface="+mn-lt"/>
            </a:endParaRPr>
          </a:p>
        </p:txBody>
      </p:sp>
      <p:sp>
        <p:nvSpPr>
          <p:cNvPr id="7" name="文本框 6"/>
          <p:cNvSpPr txBox="1"/>
          <p:nvPr/>
        </p:nvSpPr>
        <p:spPr>
          <a:xfrm>
            <a:off x="1317625" y="1636395"/>
            <a:ext cx="9096375" cy="977265"/>
          </a:xfrm>
          <a:prstGeom prst="rect">
            <a:avLst/>
          </a:prstGeom>
          <a:noFill/>
        </p:spPr>
        <p:txBody>
          <a:bodyPr wrap="square" rtlCol="0">
            <a:spAutoFit/>
          </a:bodyPr>
          <a:p>
            <a:pPr>
              <a:lnSpc>
                <a:spcPct val="110000"/>
              </a:lnSpc>
            </a:pPr>
            <a:r>
              <a:rPr lang="en-US" altLang="zh-CN"/>
              <a:t>    </a:t>
            </a:r>
            <a:r>
              <a:rPr lang="zh-CN" altLang="en-US"/>
              <a:t>聚焦于开发人员（</a:t>
            </a:r>
            <a:r>
              <a:rPr lang="en-US" altLang="zh-CN"/>
              <a:t>ToD</a:t>
            </a:r>
            <a:r>
              <a:rPr lang="zh-CN" altLang="en-US"/>
              <a:t>）提高开发效率与开发体验，想要通过网络信息流的捕获、对开发过程中遇到的网络代理问题、接口管理问题等做出改善！</a:t>
            </a:r>
            <a:endParaRPr lang="en-US" altLang="zh-CN"/>
          </a:p>
          <a:p>
            <a:endParaRPr lang="zh-CN" altLang="en-US"/>
          </a:p>
        </p:txBody>
      </p:sp>
      <p:sp>
        <p:nvSpPr>
          <p:cNvPr id="6" name="文本框 5"/>
          <p:cNvSpPr txBox="1"/>
          <p:nvPr/>
        </p:nvSpPr>
        <p:spPr>
          <a:xfrm>
            <a:off x="1280160" y="4021455"/>
            <a:ext cx="9328785" cy="1891030"/>
          </a:xfrm>
          <a:prstGeom prst="rect">
            <a:avLst/>
          </a:prstGeom>
          <a:noFill/>
        </p:spPr>
        <p:txBody>
          <a:bodyPr wrap="square" rtlCol="0">
            <a:spAutoFit/>
          </a:bodyPr>
          <a:p>
            <a:pPr>
              <a:lnSpc>
                <a:spcPct val="110000"/>
              </a:lnSpc>
            </a:pPr>
            <a:r>
              <a:rPr lang="en-US" altLang="zh-CN">
                <a:sym typeface="+mn-ea"/>
              </a:rPr>
              <a:t>    </a:t>
            </a:r>
            <a:r>
              <a:rPr lang="zh-CN" altLang="en-US">
                <a:sym typeface="+mn-ea"/>
              </a:rPr>
              <a:t>在软件开发过程中，开发、运维人员往往要面临多个存在差异的环境，针对不同环境的测试、开发一致性是最大的问题，也是影响开发效率的关键原因之一。</a:t>
            </a:r>
            <a:endParaRPr lang="zh-CN" altLang="en-US">
              <a:sym typeface="+mn-ea"/>
            </a:endParaRPr>
          </a:p>
          <a:p>
            <a:pPr>
              <a:lnSpc>
                <a:spcPct val="110000"/>
              </a:lnSpc>
            </a:pPr>
            <a:r>
              <a:rPr lang="zh-CN" altLang="en-US">
                <a:sym typeface="+mn-ea"/>
              </a:rPr>
              <a:t>    基于解决这些问题的愿景和传统的桌面网络代理工具存在不跨平台、功能单一等问题。想要基于</a:t>
            </a:r>
            <a:r>
              <a:rPr lang="en-US" altLang="zh-CN">
                <a:sym typeface="+mn-ea"/>
              </a:rPr>
              <a:t>WebAssembly</a:t>
            </a:r>
            <a:r>
              <a:rPr lang="zh-CN" altLang="en-US">
                <a:sym typeface="+mn-ea"/>
              </a:rPr>
              <a:t>和跨平台技术打造一个跨平台、高性能、可回溯、可管理接口生命周期的桌面网络代理工具。</a:t>
            </a:r>
            <a:endParaRPr lang="zh-CN" altLang="en-US"/>
          </a:p>
          <a:p>
            <a:endParaRPr lang="zh-CN" altLang="en-US"/>
          </a:p>
        </p:txBody>
      </p:sp>
      <p:pic>
        <p:nvPicPr>
          <p:cNvPr id="9" name="图片 8"/>
          <p:cNvPicPr>
            <a:picLocks noChangeAspect="1"/>
          </p:cNvPicPr>
          <p:nvPr/>
        </p:nvPicPr>
        <p:blipFill>
          <a:blip r:embed="rId1"/>
          <a:stretch>
            <a:fillRect/>
          </a:stretch>
        </p:blipFill>
        <p:spPr>
          <a:xfrm>
            <a:off x="1167765" y="2518410"/>
            <a:ext cx="9246235" cy="13081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dirty="0">
                <a:latin typeface="+mn-lt"/>
                <a:ea typeface="+mn-ea"/>
                <a:cs typeface="+mn-ea"/>
                <a:sym typeface="+mn-lt"/>
              </a:rPr>
              <a:t>开题依据与背景</a:t>
            </a:r>
            <a:endParaRPr lang="zh-CN" altLang="en-US" dirty="0">
              <a:latin typeface="+mn-lt"/>
              <a:ea typeface="+mn-ea"/>
              <a:cs typeface="+mn-ea"/>
              <a:sym typeface="+mn-lt"/>
            </a:endParaRPr>
          </a:p>
        </p:txBody>
      </p:sp>
      <p:sp>
        <p:nvSpPr>
          <p:cNvPr id="5" name="灯片编号占位符 4"/>
          <p:cNvSpPr>
            <a:spLocks noGrp="1"/>
          </p:cNvSpPr>
          <p:nvPr>
            <p:ph type="sldNum" sz="quarter" idx="12"/>
          </p:nvPr>
        </p:nvSpPr>
        <p:spPr/>
        <p:txBody>
          <a:bodyPr/>
          <a:lstStyle/>
          <a:p>
            <a:fld id="{2515AB8F-1C56-49E9-90C8-78D22B0C1B97}" type="slidenum">
              <a:rPr lang="zh-CN" altLang="en-US" smtClean="0">
                <a:cs typeface="+mn-ea"/>
                <a:sym typeface="+mn-lt"/>
              </a:rPr>
            </a:fld>
            <a:endParaRPr lang="zh-CN" altLang="en-US">
              <a:cs typeface="+mn-ea"/>
              <a:sym typeface="+mn-lt"/>
            </a:endParaRPr>
          </a:p>
        </p:txBody>
      </p:sp>
      <p:sp>
        <p:nvSpPr>
          <p:cNvPr id="4" name="矩形: 圆角 3"/>
          <p:cNvSpPr/>
          <p:nvPr/>
        </p:nvSpPr>
        <p:spPr>
          <a:xfrm>
            <a:off x="1245932" y="1371601"/>
            <a:ext cx="9899297" cy="4114798"/>
          </a:xfrm>
          <a:prstGeom prst="roundRect">
            <a:avLst>
              <a:gd name="adj" fmla="val 2253"/>
            </a:avLst>
          </a:prstGeom>
          <a:solidFill>
            <a:schemeClr val="bg1"/>
          </a:solidFill>
          <a:ln>
            <a:noFill/>
          </a:ln>
          <a:effectLst>
            <a:outerShdw blurRad="127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矩形: 圆角 2"/>
          <p:cNvSpPr/>
          <p:nvPr/>
        </p:nvSpPr>
        <p:spPr>
          <a:xfrm>
            <a:off x="1084405" y="1585620"/>
            <a:ext cx="9899297" cy="4114799"/>
          </a:xfrm>
          <a:prstGeom prst="roundRect">
            <a:avLst>
              <a:gd name="adj" fmla="val 2253"/>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p:cNvSpPr txBox="1"/>
          <p:nvPr/>
        </p:nvSpPr>
        <p:spPr>
          <a:xfrm>
            <a:off x="1449705" y="2018665"/>
            <a:ext cx="9168130" cy="3581400"/>
          </a:xfrm>
          <a:prstGeom prst="rect">
            <a:avLst/>
          </a:prstGeom>
          <a:noFill/>
        </p:spPr>
        <p:txBody>
          <a:bodyPr wrap="square" rtlCol="0">
            <a:normAutofit lnSpcReduction="10000"/>
          </a:bodyPr>
          <a:lstStyle/>
          <a:p>
            <a:pPr algn="ctr">
              <a:lnSpc>
                <a:spcPct val="130000"/>
              </a:lnSpc>
              <a:spcAft>
                <a:spcPts val="600"/>
              </a:spcAft>
            </a:pPr>
            <a:r>
              <a:rPr lang="zh-CN" altLang="en-US" sz="2000" b="1" dirty="0">
                <a:cs typeface="+mn-ea"/>
                <a:sym typeface="+mn-lt"/>
              </a:rPr>
              <a:t>解决那些问题？</a:t>
            </a:r>
            <a:endParaRPr lang="en-US" altLang="zh-CN" sz="2400" b="1" dirty="0">
              <a:cs typeface="+mn-ea"/>
              <a:sym typeface="+mn-lt"/>
            </a:endParaRPr>
          </a:p>
          <a:p>
            <a:pPr algn="just">
              <a:lnSpc>
                <a:spcPct val="180000"/>
              </a:lnSpc>
            </a:pPr>
            <a:r>
              <a:rPr lang="en-US" altLang="zh-CN" sz="1600" dirty="0">
                <a:cs typeface="+mn-ea"/>
                <a:sym typeface="+mn-lt"/>
              </a:rPr>
              <a:t>(1)、</a:t>
            </a:r>
            <a:r>
              <a:rPr lang="zh-CN" altLang="en-US" sz="1600" dirty="0">
                <a:cs typeface="+mn-ea"/>
                <a:sym typeface="+mn-lt"/>
              </a:rPr>
              <a:t>摆脱对多差异环境的强依赖，解耦开发、测试过程中的复杂度</a:t>
            </a:r>
            <a:endParaRPr lang="zh-CN" altLang="en-US" sz="1600" dirty="0">
              <a:cs typeface="+mn-ea"/>
              <a:sym typeface="+mn-lt"/>
            </a:endParaRPr>
          </a:p>
          <a:p>
            <a:pPr algn="just">
              <a:lnSpc>
                <a:spcPct val="180000"/>
              </a:lnSpc>
            </a:pPr>
            <a:r>
              <a:rPr lang="en-US" altLang="zh-CN" sz="1600" dirty="0">
                <a:cs typeface="+mn-ea"/>
                <a:sym typeface="+mn-lt"/>
              </a:rPr>
              <a:t>(2)、</a:t>
            </a:r>
            <a:r>
              <a:rPr lang="zh-CN" altLang="en-US" sz="1600" dirty="0">
                <a:cs typeface="+mn-ea"/>
                <a:sym typeface="+mn-lt"/>
              </a:rPr>
              <a:t>自动化的管理开发周期中应用接口的生命周期管理</a:t>
            </a:r>
            <a:endParaRPr lang="en-US" altLang="zh-CN" sz="1600" dirty="0">
              <a:cs typeface="+mn-ea"/>
              <a:sym typeface="+mn-lt"/>
            </a:endParaRPr>
          </a:p>
          <a:p>
            <a:pPr algn="just">
              <a:lnSpc>
                <a:spcPct val="180000"/>
              </a:lnSpc>
            </a:pPr>
            <a:r>
              <a:rPr lang="en-US" altLang="zh-CN" sz="1600" dirty="0">
                <a:cs typeface="+mn-ea"/>
                <a:sym typeface="+mn-lt"/>
              </a:rPr>
              <a:t>(3)</a:t>
            </a:r>
            <a:r>
              <a:rPr lang="zh-CN" altLang="en-US" sz="1600" dirty="0">
                <a:cs typeface="+mn-ea"/>
                <a:sym typeface="+mn-lt"/>
              </a:rPr>
              <a:t>、通过接口数据包解析生成不同的语言的接口代码，减少重复的劳动</a:t>
            </a:r>
            <a:endParaRPr lang="zh-CN" altLang="en-US" sz="1600" dirty="0">
              <a:cs typeface="+mn-ea"/>
              <a:sym typeface="+mn-lt"/>
            </a:endParaRPr>
          </a:p>
          <a:p>
            <a:pPr algn="just">
              <a:lnSpc>
                <a:spcPct val="180000"/>
              </a:lnSpc>
            </a:pPr>
            <a:endParaRPr lang="zh-CN" altLang="en-US" dirty="0">
              <a:cs typeface="+mn-ea"/>
              <a:sym typeface="+mn-lt"/>
            </a:endParaRPr>
          </a:p>
          <a:p>
            <a:pPr algn="ctr">
              <a:lnSpc>
                <a:spcPct val="130000"/>
              </a:lnSpc>
              <a:spcAft>
                <a:spcPts val="600"/>
              </a:spcAft>
            </a:pPr>
            <a:r>
              <a:rPr lang="zh-CN" altLang="en-US" sz="2000" b="1" dirty="0">
                <a:cs typeface="+mn-ea"/>
                <a:sym typeface="+mn-lt"/>
              </a:rPr>
              <a:t>优化那些部分？</a:t>
            </a:r>
            <a:endParaRPr lang="en-US" altLang="zh-CN" sz="2000" b="1" dirty="0">
              <a:cs typeface="+mn-ea"/>
              <a:sym typeface="+mn-lt"/>
            </a:endParaRPr>
          </a:p>
          <a:p>
            <a:pPr algn="just">
              <a:lnSpc>
                <a:spcPct val="180000"/>
              </a:lnSpc>
            </a:pPr>
            <a:r>
              <a:rPr lang="en-US" altLang="zh-CN" sz="1600" dirty="0">
                <a:cs typeface="+mn-ea"/>
                <a:sym typeface="+mn-lt"/>
              </a:rPr>
              <a:t>(1)、</a:t>
            </a:r>
            <a:r>
              <a:rPr lang="zh-CN" altLang="en-US" sz="1600" dirty="0">
                <a:cs typeface="+mn-ea"/>
                <a:sym typeface="+mn-lt"/>
              </a:rPr>
              <a:t>利用基于</a:t>
            </a:r>
            <a:r>
              <a:rPr lang="en-US" altLang="zh-CN" sz="1600" dirty="0">
                <a:cs typeface="+mn-ea"/>
                <a:sym typeface="+mn-lt"/>
              </a:rPr>
              <a:t>Web</a:t>
            </a:r>
            <a:r>
              <a:rPr lang="zh-CN" altLang="en-US" sz="1600" dirty="0">
                <a:cs typeface="+mn-ea"/>
                <a:sym typeface="+mn-lt"/>
              </a:rPr>
              <a:t>的跨平台解决方案的优势，敏捷、易用、生态</a:t>
            </a:r>
            <a:endParaRPr lang="zh-CN" altLang="en-US" sz="1600" dirty="0">
              <a:cs typeface="+mn-ea"/>
              <a:sym typeface="+mn-lt"/>
            </a:endParaRPr>
          </a:p>
          <a:p>
            <a:pPr algn="just">
              <a:lnSpc>
                <a:spcPct val="180000"/>
              </a:lnSpc>
            </a:pPr>
            <a:r>
              <a:rPr lang="en-US" altLang="zh-CN" sz="1600" dirty="0">
                <a:cs typeface="+mn-ea"/>
                <a:sym typeface="+mn-lt"/>
              </a:rPr>
              <a:t>(2)、</a:t>
            </a:r>
            <a:r>
              <a:rPr lang="zh-CN" altLang="en-US" sz="1600" dirty="0">
                <a:cs typeface="+mn-ea"/>
                <a:sym typeface="+mn-lt"/>
              </a:rPr>
              <a:t>基于</a:t>
            </a:r>
            <a:r>
              <a:rPr lang="en-US" altLang="zh-CN" sz="1600" dirty="0">
                <a:cs typeface="+mn-ea"/>
                <a:sym typeface="+mn-lt"/>
              </a:rPr>
              <a:t>WebAssembly</a:t>
            </a:r>
            <a:r>
              <a:rPr lang="zh-CN" altLang="en-US" sz="1600" dirty="0">
                <a:cs typeface="+mn-ea"/>
                <a:sym typeface="+mn-lt"/>
              </a:rPr>
              <a:t>字节码提高引擎对解释型语言</a:t>
            </a:r>
            <a:r>
              <a:rPr lang="en-US" altLang="zh-CN" sz="1600" dirty="0">
                <a:cs typeface="+mn-ea"/>
                <a:sym typeface="+mn-lt"/>
              </a:rPr>
              <a:t>CPU</a:t>
            </a:r>
            <a:r>
              <a:rPr lang="zh-CN" altLang="en-US" sz="1600" dirty="0">
                <a:cs typeface="+mn-ea"/>
                <a:sym typeface="+mn-lt"/>
              </a:rPr>
              <a:t>密集型计算性能提升</a:t>
            </a:r>
            <a:endParaRPr lang="en-US" altLang="zh-CN" sz="2000" dirty="0">
              <a:cs typeface="+mn-ea"/>
              <a:sym typeface="+mn-lt"/>
            </a:endParaRPr>
          </a:p>
          <a:p>
            <a:pPr algn="just">
              <a:lnSpc>
                <a:spcPct val="130000"/>
              </a:lnSpc>
            </a:pPr>
            <a:endParaRPr lang="en-US" altLang="zh-CN" sz="2000" dirty="0">
              <a:cs typeface="+mn-ea"/>
              <a:sym typeface="+mn-lt"/>
            </a:endParaRPr>
          </a:p>
          <a:p>
            <a:pPr algn="just">
              <a:lnSpc>
                <a:spcPct val="130000"/>
              </a:lnSpc>
            </a:pPr>
            <a:endParaRPr lang="en-US" altLang="zh-CN" sz="2000" dirty="0">
              <a:cs typeface="+mn-ea"/>
              <a:sym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lnSpc>
                <a:spcPct val="130000"/>
              </a:lnSpc>
            </a:pPr>
            <a:r>
              <a:rPr lang="zh-CN" altLang="en-US" sz="3200" dirty="0">
                <a:solidFill>
                  <a:schemeClr val="bg1"/>
                </a:solidFill>
                <a:cs typeface="+mn-ea"/>
                <a:sym typeface="+mn-lt"/>
              </a:rPr>
              <a:t>国内外研究现状</a:t>
            </a:r>
            <a:endParaRPr lang="zh-CN" altLang="en-US" sz="3200" dirty="0">
              <a:solidFill>
                <a:schemeClr val="bg1"/>
              </a:solidFill>
              <a:cs typeface="+mn-ea"/>
              <a:sym typeface="+mn-lt"/>
            </a:endParaRPr>
          </a:p>
        </p:txBody>
      </p:sp>
      <p:sp>
        <p:nvSpPr>
          <p:cNvPr id="14" name="three-books_73757"/>
          <p:cNvSpPr/>
          <p:nvPr/>
        </p:nvSpPr>
        <p:spPr bwMode="auto">
          <a:xfrm>
            <a:off x="5628000" y="2068866"/>
            <a:ext cx="936000" cy="828000"/>
          </a:xfrm>
          <a:custGeom>
            <a:avLst/>
            <a:gdLst>
              <a:gd name="T0" fmla="*/ 2471 w 2903"/>
              <a:gd name="T1" fmla="*/ 1598 h 2261"/>
              <a:gd name="T2" fmla="*/ 2471 w 2903"/>
              <a:gd name="T3" fmla="*/ 2127 h 2261"/>
              <a:gd name="T4" fmla="*/ 2505 w 2903"/>
              <a:gd name="T5" fmla="*/ 2127 h 2261"/>
              <a:gd name="T6" fmla="*/ 2572 w 2903"/>
              <a:gd name="T7" fmla="*/ 2194 h 2261"/>
              <a:gd name="T8" fmla="*/ 2505 w 2903"/>
              <a:gd name="T9" fmla="*/ 2261 h 2261"/>
              <a:gd name="T10" fmla="*/ 2405 w 2903"/>
              <a:gd name="T11" fmla="*/ 2261 h 2261"/>
              <a:gd name="T12" fmla="*/ 2124 w 2903"/>
              <a:gd name="T13" fmla="*/ 2261 h 2261"/>
              <a:gd name="T14" fmla="*/ 398 w 2903"/>
              <a:gd name="T15" fmla="*/ 2261 h 2261"/>
              <a:gd name="T16" fmla="*/ 0 w 2903"/>
              <a:gd name="T17" fmla="*/ 1863 h 2261"/>
              <a:gd name="T18" fmla="*/ 398 w 2903"/>
              <a:gd name="T19" fmla="*/ 1465 h 2261"/>
              <a:gd name="T20" fmla="*/ 2124 w 2903"/>
              <a:gd name="T21" fmla="*/ 1465 h 2261"/>
              <a:gd name="T22" fmla="*/ 2405 w 2903"/>
              <a:gd name="T23" fmla="*/ 1465 h 2261"/>
              <a:gd name="T24" fmla="*/ 2505 w 2903"/>
              <a:gd name="T25" fmla="*/ 1465 h 2261"/>
              <a:gd name="T26" fmla="*/ 2572 w 2903"/>
              <a:gd name="T27" fmla="*/ 1532 h 2261"/>
              <a:gd name="T28" fmla="*/ 2505 w 2903"/>
              <a:gd name="T29" fmla="*/ 1598 h 2261"/>
              <a:gd name="T30" fmla="*/ 2471 w 2903"/>
              <a:gd name="T31" fmla="*/ 1598 h 2261"/>
              <a:gd name="T32" fmla="*/ 2836 w 2903"/>
              <a:gd name="T33" fmla="*/ 1195 h 2261"/>
              <a:gd name="T34" fmla="*/ 2786 w 2903"/>
              <a:gd name="T35" fmla="*/ 1195 h 2261"/>
              <a:gd name="T36" fmla="*/ 2786 w 2903"/>
              <a:gd name="T37" fmla="*/ 786 h 2261"/>
              <a:gd name="T38" fmla="*/ 2836 w 2903"/>
              <a:gd name="T39" fmla="*/ 786 h 2261"/>
              <a:gd name="T40" fmla="*/ 2903 w 2903"/>
              <a:gd name="T41" fmla="*/ 720 h 2261"/>
              <a:gd name="T42" fmla="*/ 2836 w 2903"/>
              <a:gd name="T43" fmla="*/ 653 h 2261"/>
              <a:gd name="T44" fmla="*/ 2720 w 2903"/>
              <a:gd name="T45" fmla="*/ 653 h 2261"/>
              <a:gd name="T46" fmla="*/ 2455 w 2903"/>
              <a:gd name="T47" fmla="*/ 653 h 2261"/>
              <a:gd name="T48" fmla="*/ 1005 w 2903"/>
              <a:gd name="T49" fmla="*/ 653 h 2261"/>
              <a:gd name="T50" fmla="*/ 668 w 2903"/>
              <a:gd name="T51" fmla="*/ 991 h 2261"/>
              <a:gd name="T52" fmla="*/ 1005 w 2903"/>
              <a:gd name="T53" fmla="*/ 1328 h 2261"/>
              <a:gd name="T54" fmla="*/ 2455 w 2903"/>
              <a:gd name="T55" fmla="*/ 1328 h 2261"/>
              <a:gd name="T56" fmla="*/ 2720 w 2903"/>
              <a:gd name="T57" fmla="*/ 1328 h 2261"/>
              <a:gd name="T58" fmla="*/ 2836 w 2903"/>
              <a:gd name="T59" fmla="*/ 1328 h 2261"/>
              <a:gd name="T60" fmla="*/ 2903 w 2903"/>
              <a:gd name="T61" fmla="*/ 1262 h 2261"/>
              <a:gd name="T62" fmla="*/ 2836 w 2903"/>
              <a:gd name="T63" fmla="*/ 1195 h 2261"/>
              <a:gd name="T64" fmla="*/ 226 w 2903"/>
              <a:gd name="T65" fmla="*/ 405 h 2261"/>
              <a:gd name="T66" fmla="*/ 159 w 2903"/>
              <a:gd name="T67" fmla="*/ 472 h 2261"/>
              <a:gd name="T68" fmla="*/ 226 w 2903"/>
              <a:gd name="T69" fmla="*/ 539 h 2261"/>
              <a:gd name="T70" fmla="*/ 323 w 2903"/>
              <a:gd name="T71" fmla="*/ 539 h 2261"/>
              <a:gd name="T72" fmla="*/ 671 w 2903"/>
              <a:gd name="T73" fmla="*/ 539 h 2261"/>
              <a:gd name="T74" fmla="*/ 2248 w 2903"/>
              <a:gd name="T75" fmla="*/ 539 h 2261"/>
              <a:gd name="T76" fmla="*/ 2517 w 2903"/>
              <a:gd name="T77" fmla="*/ 269 h 2261"/>
              <a:gd name="T78" fmla="*/ 2248 w 2903"/>
              <a:gd name="T79" fmla="*/ 0 h 2261"/>
              <a:gd name="T80" fmla="*/ 671 w 2903"/>
              <a:gd name="T81" fmla="*/ 0 h 2261"/>
              <a:gd name="T82" fmla="*/ 323 w 2903"/>
              <a:gd name="T83" fmla="*/ 0 h 2261"/>
              <a:gd name="T84" fmla="*/ 226 w 2903"/>
              <a:gd name="T85" fmla="*/ 0 h 2261"/>
              <a:gd name="T86" fmla="*/ 159 w 2903"/>
              <a:gd name="T87" fmla="*/ 66 h 2261"/>
              <a:gd name="T88" fmla="*/ 226 w 2903"/>
              <a:gd name="T89" fmla="*/ 133 h 2261"/>
              <a:gd name="T90" fmla="*/ 257 w 2903"/>
              <a:gd name="T91" fmla="*/ 133 h 2261"/>
              <a:gd name="T92" fmla="*/ 257 w 2903"/>
              <a:gd name="T93" fmla="*/ 405 h 2261"/>
              <a:gd name="T94" fmla="*/ 226 w 2903"/>
              <a:gd name="T95" fmla="*/ 405 h 2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3" h="2261">
                <a:moveTo>
                  <a:pt x="2471" y="1598"/>
                </a:moveTo>
                <a:lnTo>
                  <a:pt x="2471" y="2127"/>
                </a:lnTo>
                <a:lnTo>
                  <a:pt x="2505" y="2127"/>
                </a:lnTo>
                <a:cubicBezTo>
                  <a:pt x="2542" y="2127"/>
                  <a:pt x="2572" y="2157"/>
                  <a:pt x="2572" y="2194"/>
                </a:cubicBezTo>
                <a:cubicBezTo>
                  <a:pt x="2572" y="2231"/>
                  <a:pt x="2542" y="2261"/>
                  <a:pt x="2505" y="2261"/>
                </a:cubicBezTo>
                <a:lnTo>
                  <a:pt x="2405" y="2261"/>
                </a:lnTo>
                <a:lnTo>
                  <a:pt x="2124" y="2261"/>
                </a:lnTo>
                <a:lnTo>
                  <a:pt x="398" y="2261"/>
                </a:lnTo>
                <a:cubicBezTo>
                  <a:pt x="178" y="2261"/>
                  <a:pt x="0" y="2082"/>
                  <a:pt x="0" y="1863"/>
                </a:cubicBezTo>
                <a:cubicBezTo>
                  <a:pt x="0" y="1643"/>
                  <a:pt x="178" y="1465"/>
                  <a:pt x="398" y="1465"/>
                </a:cubicBezTo>
                <a:lnTo>
                  <a:pt x="2124" y="1465"/>
                </a:lnTo>
                <a:lnTo>
                  <a:pt x="2405" y="1465"/>
                </a:lnTo>
                <a:lnTo>
                  <a:pt x="2505" y="1465"/>
                </a:lnTo>
                <a:cubicBezTo>
                  <a:pt x="2542" y="1465"/>
                  <a:pt x="2572" y="1495"/>
                  <a:pt x="2572" y="1532"/>
                </a:cubicBezTo>
                <a:cubicBezTo>
                  <a:pt x="2572" y="1568"/>
                  <a:pt x="2542" y="1598"/>
                  <a:pt x="2505" y="1598"/>
                </a:cubicBezTo>
                <a:lnTo>
                  <a:pt x="2471" y="1598"/>
                </a:lnTo>
                <a:close/>
                <a:moveTo>
                  <a:pt x="2836" y="1195"/>
                </a:moveTo>
                <a:lnTo>
                  <a:pt x="2786" y="1195"/>
                </a:lnTo>
                <a:lnTo>
                  <a:pt x="2786" y="786"/>
                </a:lnTo>
                <a:lnTo>
                  <a:pt x="2836" y="786"/>
                </a:lnTo>
                <a:cubicBezTo>
                  <a:pt x="2873" y="786"/>
                  <a:pt x="2903" y="757"/>
                  <a:pt x="2903" y="720"/>
                </a:cubicBezTo>
                <a:cubicBezTo>
                  <a:pt x="2903" y="683"/>
                  <a:pt x="2873" y="653"/>
                  <a:pt x="2836" y="653"/>
                </a:cubicBezTo>
                <a:lnTo>
                  <a:pt x="2720" y="653"/>
                </a:lnTo>
                <a:lnTo>
                  <a:pt x="2455" y="653"/>
                </a:lnTo>
                <a:lnTo>
                  <a:pt x="1005" y="653"/>
                </a:lnTo>
                <a:cubicBezTo>
                  <a:pt x="819" y="653"/>
                  <a:pt x="668" y="805"/>
                  <a:pt x="668" y="991"/>
                </a:cubicBezTo>
                <a:cubicBezTo>
                  <a:pt x="668" y="1177"/>
                  <a:pt x="819" y="1328"/>
                  <a:pt x="1005" y="1328"/>
                </a:cubicBezTo>
                <a:lnTo>
                  <a:pt x="2455" y="1328"/>
                </a:lnTo>
                <a:lnTo>
                  <a:pt x="2720" y="1328"/>
                </a:lnTo>
                <a:lnTo>
                  <a:pt x="2836" y="1328"/>
                </a:lnTo>
                <a:cubicBezTo>
                  <a:pt x="2873" y="1328"/>
                  <a:pt x="2903" y="1299"/>
                  <a:pt x="2903" y="1262"/>
                </a:cubicBezTo>
                <a:cubicBezTo>
                  <a:pt x="2903" y="1225"/>
                  <a:pt x="2873" y="1195"/>
                  <a:pt x="2836" y="1195"/>
                </a:cubicBezTo>
                <a:close/>
                <a:moveTo>
                  <a:pt x="226" y="405"/>
                </a:moveTo>
                <a:cubicBezTo>
                  <a:pt x="189" y="405"/>
                  <a:pt x="159" y="435"/>
                  <a:pt x="159" y="472"/>
                </a:cubicBezTo>
                <a:cubicBezTo>
                  <a:pt x="159" y="509"/>
                  <a:pt x="189" y="539"/>
                  <a:pt x="226" y="539"/>
                </a:cubicBezTo>
                <a:lnTo>
                  <a:pt x="323" y="539"/>
                </a:lnTo>
                <a:lnTo>
                  <a:pt x="671" y="539"/>
                </a:lnTo>
                <a:lnTo>
                  <a:pt x="2248" y="539"/>
                </a:lnTo>
                <a:cubicBezTo>
                  <a:pt x="2396" y="539"/>
                  <a:pt x="2517" y="418"/>
                  <a:pt x="2517" y="269"/>
                </a:cubicBezTo>
                <a:cubicBezTo>
                  <a:pt x="2517" y="121"/>
                  <a:pt x="2396" y="0"/>
                  <a:pt x="2248" y="0"/>
                </a:cubicBezTo>
                <a:lnTo>
                  <a:pt x="671" y="0"/>
                </a:lnTo>
                <a:lnTo>
                  <a:pt x="323" y="0"/>
                </a:lnTo>
                <a:lnTo>
                  <a:pt x="226" y="0"/>
                </a:lnTo>
                <a:cubicBezTo>
                  <a:pt x="189" y="0"/>
                  <a:pt x="159" y="30"/>
                  <a:pt x="159" y="66"/>
                </a:cubicBezTo>
                <a:cubicBezTo>
                  <a:pt x="159" y="103"/>
                  <a:pt x="189" y="133"/>
                  <a:pt x="226" y="133"/>
                </a:cubicBezTo>
                <a:lnTo>
                  <a:pt x="257" y="133"/>
                </a:lnTo>
                <a:lnTo>
                  <a:pt x="257" y="405"/>
                </a:lnTo>
                <a:lnTo>
                  <a:pt x="226" y="405"/>
                </a:lnTo>
                <a:close/>
              </a:path>
            </a:pathLst>
          </a:custGeom>
          <a:solidFill>
            <a:schemeClr val="bg1"/>
          </a:solidFill>
          <a:ln>
            <a:noFill/>
          </a:ln>
        </p:spPr>
        <p:txBody>
          <a:bodyPr/>
          <a:lstStyle/>
          <a:p>
            <a:endParaRPr lang="zh-CN" altLang="en-US">
              <a:cs typeface="+mn-ea"/>
              <a:sym typeface="+mn-lt"/>
            </a:endParaRPr>
          </a:p>
        </p:txBody>
      </p:sp>
      <p:sp>
        <p:nvSpPr>
          <p:cNvPr id="11" name="矩形 10"/>
          <p:cNvSpPr/>
          <p:nvPr/>
        </p:nvSpPr>
        <p:spPr>
          <a:xfrm>
            <a:off x="4754880" y="3124835"/>
            <a:ext cx="2681605" cy="608965"/>
          </a:xfrm>
          <a:prstGeom prst="rect">
            <a:avLst/>
          </a:prstGeom>
          <a:solidFill>
            <a:srgbClr val="515223"/>
          </a:solidFill>
          <a:ln>
            <a:solidFill>
              <a:srgbClr val="5152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4926330" y="3124835"/>
            <a:ext cx="2371090" cy="706755"/>
          </a:xfrm>
          <a:prstGeom prst="rect">
            <a:avLst/>
          </a:prstGeom>
          <a:noFill/>
        </p:spPr>
        <p:txBody>
          <a:bodyPr wrap="square" rtlCol="0">
            <a:spAutoFit/>
          </a:bodyPr>
          <a:p>
            <a:pPr algn="ctr"/>
            <a:r>
              <a:rPr lang="en-US" altLang="zh-CN" sz="4000">
                <a:solidFill>
                  <a:schemeClr val="bg1"/>
                </a:solidFill>
              </a:rPr>
              <a:t>Part 02</a:t>
            </a:r>
            <a:endParaRPr lang="en-US" altLang="zh-CN" sz="400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dirty="0">
                <a:latin typeface="+mn-lt"/>
                <a:ea typeface="+mn-ea"/>
                <a:cs typeface="+mn-ea"/>
                <a:sym typeface="+mn-lt"/>
              </a:rPr>
              <a:t>国内外研究现状</a:t>
            </a:r>
            <a:endParaRPr lang="zh-CN" altLang="en-US" dirty="0">
              <a:latin typeface="+mn-lt"/>
              <a:ea typeface="+mn-ea"/>
              <a:cs typeface="+mn-ea"/>
              <a:sym typeface="+mn-lt"/>
            </a:endParaRPr>
          </a:p>
        </p:txBody>
      </p:sp>
      <p:sp>
        <p:nvSpPr>
          <p:cNvPr id="3" name="灯片编号占位符 2"/>
          <p:cNvSpPr>
            <a:spLocks noGrp="1"/>
          </p:cNvSpPr>
          <p:nvPr>
            <p:ph type="sldNum" sz="quarter" idx="12"/>
          </p:nvPr>
        </p:nvSpPr>
        <p:spPr/>
        <p:txBody>
          <a:bodyPr/>
          <a:lstStyle/>
          <a:p>
            <a:fld id="{2515AB8F-1C56-49E9-90C8-78D22B0C1B97}" type="slidenum">
              <a:rPr lang="zh-CN" altLang="en-US" smtClean="0">
                <a:cs typeface="+mn-ea"/>
                <a:sym typeface="+mn-lt"/>
              </a:rPr>
            </a:fld>
            <a:endParaRPr lang="zh-CN" altLang="en-US" dirty="0">
              <a:cs typeface="+mn-ea"/>
              <a:sym typeface="+mn-lt"/>
            </a:endParaRPr>
          </a:p>
        </p:txBody>
      </p:sp>
      <p:sp>
        <p:nvSpPr>
          <p:cNvPr id="9" name="矩形 8"/>
          <p:cNvSpPr/>
          <p:nvPr/>
        </p:nvSpPr>
        <p:spPr>
          <a:xfrm>
            <a:off x="7903552" y="1566232"/>
            <a:ext cx="3600000" cy="4157824"/>
          </a:xfrm>
          <a:prstGeom prst="rect">
            <a:avLst/>
          </a:prstGeom>
          <a:noFill/>
          <a:ln>
            <a:solidFill>
              <a:schemeClr val="accent1"/>
            </a:solid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îŝḻíďê"/>
          <p:cNvSpPr txBox="1"/>
          <p:nvPr/>
        </p:nvSpPr>
        <p:spPr>
          <a:xfrm flipH="1">
            <a:off x="3548380" y="7762240"/>
            <a:ext cx="1311910" cy="988060"/>
          </a:xfrm>
          <a:prstGeom prst="rect">
            <a:avLst/>
          </a:prstGeom>
          <a:noFill/>
          <a:scene3d>
            <a:camera prst="perspectiveLeft">
              <a:rot lat="0" lon="0" rev="0"/>
            </a:camera>
            <a:lightRig rig="threePt" dir="t"/>
          </a:scene3d>
        </p:spPr>
        <p:txBody>
          <a:bodyPr wrap="square" lIns="91440" tIns="45720" rIns="91440" bIns="45720">
            <a:normAutofit fontScale="25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30000"/>
              </a:lnSpc>
            </a:pPr>
            <a:r>
              <a:rPr lang="zh-CN" altLang="en-US" sz="2000" dirty="0">
                <a:cs typeface="+mn-ea"/>
                <a:sym typeface="+mn-lt"/>
              </a:rPr>
              <a:t>阐述小标题观点阐述小标题观点阐述小标题观点阐述小标题阐述小标题观点阐述小标阐述小标题观点阐述小标题观点阐述小标题观点阐述小标题观点阐述小标题观点阐述你的小标题观点</a:t>
            </a:r>
            <a:endParaRPr lang="zh-CN" altLang="en-US" sz="2000" dirty="0">
              <a:cs typeface="+mn-ea"/>
              <a:sym typeface="+mn-lt"/>
            </a:endParaRPr>
          </a:p>
          <a:p>
            <a:pPr algn="just">
              <a:lnSpc>
                <a:spcPct val="130000"/>
              </a:lnSpc>
            </a:pPr>
            <a:r>
              <a:rPr lang="zh-CN" altLang="en-US" sz="2000" dirty="0">
                <a:cs typeface="+mn-ea"/>
                <a:sym typeface="+mn-lt"/>
              </a:rPr>
              <a:t>题观点阐述小标题观点阐述小标题观点阐述小标题观点阐述你的小标题观点</a:t>
            </a:r>
            <a:endParaRPr lang="zh-CN" altLang="en-US" sz="2000" dirty="0">
              <a:cs typeface="+mn-ea"/>
              <a:sym typeface="+mn-lt"/>
            </a:endParaRPr>
          </a:p>
          <a:p>
            <a:pPr algn="just">
              <a:lnSpc>
                <a:spcPct val="130000"/>
              </a:lnSpc>
            </a:pPr>
            <a:r>
              <a:rPr lang="zh-CN" altLang="en-US" sz="2000" dirty="0">
                <a:cs typeface="+mn-ea"/>
                <a:sym typeface="+mn-lt"/>
              </a:rPr>
              <a:t>观点阐述小标题观点阐述你的小标题观点</a:t>
            </a:r>
            <a:endParaRPr lang="zh-CN" altLang="en-US" sz="2000" dirty="0">
              <a:cs typeface="+mn-ea"/>
              <a:sym typeface="+mn-lt"/>
            </a:endParaRPr>
          </a:p>
        </p:txBody>
      </p:sp>
      <p:sp>
        <p:nvSpPr>
          <p:cNvPr id="13" name="iṥ1íďe"/>
          <p:cNvSpPr/>
          <p:nvPr/>
        </p:nvSpPr>
        <p:spPr>
          <a:xfrm flipH="1">
            <a:off x="862965" y="2635885"/>
            <a:ext cx="3230880" cy="493395"/>
          </a:xfrm>
          <a:prstGeom prst="rect">
            <a:avLst/>
          </a:prstGeom>
          <a:scene3d>
            <a:camera prst="perspectiveLeft">
              <a:rot lat="0" lon="0" rev="0"/>
            </a:camera>
            <a:lightRig rig="threePt" dir="t"/>
          </a:scene3d>
        </p:spPr>
        <p:txBody>
          <a:bodyPr wrap="square" lIns="91440" tIns="45720" rIns="91440" bIns="4572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zh-CN" altLang="en-US" sz="2400" b="1" dirty="0">
                <a:cs typeface="+mn-ea"/>
                <a:sym typeface="+mn-lt"/>
              </a:rPr>
              <a:t>跨平台桌面应用技术</a:t>
            </a:r>
            <a:endParaRPr lang="zh-CN" altLang="en-US" sz="2400" b="1" dirty="0">
              <a:cs typeface="+mn-ea"/>
              <a:sym typeface="+mn-lt"/>
            </a:endParaRPr>
          </a:p>
        </p:txBody>
      </p:sp>
      <p:sp>
        <p:nvSpPr>
          <p:cNvPr id="22" name="light-bulb_62830"/>
          <p:cNvSpPr>
            <a:spLocks noChangeAspect="1"/>
          </p:cNvSpPr>
          <p:nvPr/>
        </p:nvSpPr>
        <p:spPr bwMode="auto">
          <a:xfrm>
            <a:off x="5829887" y="1953211"/>
            <a:ext cx="504163" cy="504000"/>
          </a:xfrm>
          <a:custGeom>
            <a:avLst/>
            <a:gdLst>
              <a:gd name="connsiteX0" fmla="*/ 291327 w 608430"/>
              <a:gd name="connsiteY0" fmla="*/ 232337 h 608239"/>
              <a:gd name="connsiteX1" fmla="*/ 296219 w 608430"/>
              <a:gd name="connsiteY1" fmla="*/ 235039 h 608239"/>
              <a:gd name="connsiteX2" fmla="*/ 304232 w 608430"/>
              <a:gd name="connsiteY2" fmla="*/ 238780 h 608239"/>
              <a:gd name="connsiteX3" fmla="*/ 312246 w 608430"/>
              <a:gd name="connsiteY3" fmla="*/ 235039 h 608239"/>
              <a:gd name="connsiteX4" fmla="*/ 317241 w 608430"/>
              <a:gd name="connsiteY4" fmla="*/ 232337 h 608239"/>
              <a:gd name="connsiteX5" fmla="*/ 323173 w 608430"/>
              <a:gd name="connsiteY5" fmla="*/ 235454 h 608239"/>
              <a:gd name="connsiteX6" fmla="*/ 325359 w 608430"/>
              <a:gd name="connsiteY6" fmla="*/ 242936 h 608239"/>
              <a:gd name="connsiteX7" fmla="*/ 304232 w 608430"/>
              <a:gd name="connsiteY7" fmla="*/ 363165 h 608239"/>
              <a:gd name="connsiteX8" fmla="*/ 283106 w 608430"/>
              <a:gd name="connsiteY8" fmla="*/ 243040 h 608239"/>
              <a:gd name="connsiteX9" fmla="*/ 285499 w 608430"/>
              <a:gd name="connsiteY9" fmla="*/ 235454 h 608239"/>
              <a:gd name="connsiteX10" fmla="*/ 291327 w 608430"/>
              <a:gd name="connsiteY10" fmla="*/ 232337 h 608239"/>
              <a:gd name="connsiteX11" fmla="*/ 304233 w 608430"/>
              <a:gd name="connsiteY11" fmla="*/ 124019 h 608239"/>
              <a:gd name="connsiteX12" fmla="*/ 408192 w 608430"/>
              <a:gd name="connsiteY12" fmla="*/ 220890 h 608239"/>
              <a:gd name="connsiteX13" fmla="*/ 375724 w 608430"/>
              <a:gd name="connsiteY13" fmla="*/ 308406 h 608239"/>
              <a:gd name="connsiteX14" fmla="*/ 338366 w 608430"/>
              <a:gd name="connsiteY14" fmla="*/ 389063 h 608239"/>
              <a:gd name="connsiteX15" fmla="*/ 320779 w 608430"/>
              <a:gd name="connsiteY15" fmla="*/ 389063 h 608239"/>
              <a:gd name="connsiteX16" fmla="*/ 345858 w 608430"/>
              <a:gd name="connsiteY16" fmla="*/ 246459 h 608239"/>
              <a:gd name="connsiteX17" fmla="*/ 345962 w 608430"/>
              <a:gd name="connsiteY17" fmla="*/ 246147 h 608239"/>
              <a:gd name="connsiteX18" fmla="*/ 338990 w 608430"/>
              <a:gd name="connsiteY18" fmla="*/ 221825 h 608239"/>
              <a:gd name="connsiteX19" fmla="*/ 317241 w 608430"/>
              <a:gd name="connsiteY19" fmla="*/ 211535 h 608239"/>
              <a:gd name="connsiteX20" fmla="*/ 304233 w 608430"/>
              <a:gd name="connsiteY20" fmla="*/ 214965 h 608239"/>
              <a:gd name="connsiteX21" fmla="*/ 291329 w 608430"/>
              <a:gd name="connsiteY21" fmla="*/ 211535 h 608239"/>
              <a:gd name="connsiteX22" fmla="*/ 269788 w 608430"/>
              <a:gd name="connsiteY22" fmla="*/ 221929 h 608239"/>
              <a:gd name="connsiteX23" fmla="*/ 262503 w 608430"/>
              <a:gd name="connsiteY23" fmla="*/ 246147 h 608239"/>
              <a:gd name="connsiteX24" fmla="*/ 262607 w 608430"/>
              <a:gd name="connsiteY24" fmla="*/ 246459 h 608239"/>
              <a:gd name="connsiteX25" fmla="*/ 287687 w 608430"/>
              <a:gd name="connsiteY25" fmla="*/ 389063 h 608239"/>
              <a:gd name="connsiteX26" fmla="*/ 270204 w 608430"/>
              <a:gd name="connsiteY26" fmla="*/ 389063 h 608239"/>
              <a:gd name="connsiteX27" fmla="*/ 232845 w 608430"/>
              <a:gd name="connsiteY27" fmla="*/ 308303 h 608239"/>
              <a:gd name="connsiteX28" fmla="*/ 200377 w 608430"/>
              <a:gd name="connsiteY28" fmla="*/ 220890 h 608239"/>
              <a:gd name="connsiteX29" fmla="*/ 304233 w 608430"/>
              <a:gd name="connsiteY29" fmla="*/ 124019 h 608239"/>
              <a:gd name="connsiteX30" fmla="*/ 304195 w 608430"/>
              <a:gd name="connsiteY30" fmla="*/ 89961 h 608239"/>
              <a:gd name="connsiteX31" fmla="*/ 166184 w 608430"/>
              <a:gd name="connsiteY31" fmla="*/ 220907 h 608239"/>
              <a:gd name="connsiteX32" fmla="*/ 204590 w 608430"/>
              <a:gd name="connsiteY32" fmla="*/ 327535 h 608239"/>
              <a:gd name="connsiteX33" fmla="*/ 237688 w 608430"/>
              <a:gd name="connsiteY33" fmla="*/ 406623 h 608239"/>
              <a:gd name="connsiteX34" fmla="*/ 251114 w 608430"/>
              <a:gd name="connsiteY34" fmla="*/ 422731 h 608239"/>
              <a:gd name="connsiteX35" fmla="*/ 239041 w 608430"/>
              <a:gd name="connsiteY35" fmla="*/ 438944 h 608239"/>
              <a:gd name="connsiteX36" fmla="*/ 248720 w 608430"/>
              <a:gd name="connsiteY36" fmla="*/ 454325 h 608239"/>
              <a:gd name="connsiteX37" fmla="*/ 239041 w 608430"/>
              <a:gd name="connsiteY37" fmla="*/ 469602 h 608239"/>
              <a:gd name="connsiteX38" fmla="*/ 256110 w 608430"/>
              <a:gd name="connsiteY38" fmla="*/ 486646 h 608239"/>
              <a:gd name="connsiteX39" fmla="*/ 266518 w 608430"/>
              <a:gd name="connsiteY39" fmla="*/ 486646 h 608239"/>
              <a:gd name="connsiteX40" fmla="*/ 304195 w 608430"/>
              <a:gd name="connsiteY40" fmla="*/ 518135 h 608239"/>
              <a:gd name="connsiteX41" fmla="*/ 341977 w 608430"/>
              <a:gd name="connsiteY41" fmla="*/ 486646 h 608239"/>
              <a:gd name="connsiteX42" fmla="*/ 352385 w 608430"/>
              <a:gd name="connsiteY42" fmla="*/ 486646 h 608239"/>
              <a:gd name="connsiteX43" fmla="*/ 369454 w 608430"/>
              <a:gd name="connsiteY43" fmla="*/ 469602 h 608239"/>
              <a:gd name="connsiteX44" fmla="*/ 359774 w 608430"/>
              <a:gd name="connsiteY44" fmla="*/ 454325 h 608239"/>
              <a:gd name="connsiteX45" fmla="*/ 369454 w 608430"/>
              <a:gd name="connsiteY45" fmla="*/ 438944 h 608239"/>
              <a:gd name="connsiteX46" fmla="*/ 357485 w 608430"/>
              <a:gd name="connsiteY46" fmla="*/ 422731 h 608239"/>
              <a:gd name="connsiteX47" fmla="*/ 370911 w 608430"/>
              <a:gd name="connsiteY47" fmla="*/ 406623 h 608239"/>
              <a:gd name="connsiteX48" fmla="*/ 403905 w 608430"/>
              <a:gd name="connsiteY48" fmla="*/ 327535 h 608239"/>
              <a:gd name="connsiteX49" fmla="*/ 442206 w 608430"/>
              <a:gd name="connsiteY49" fmla="*/ 220907 h 608239"/>
              <a:gd name="connsiteX50" fmla="*/ 304195 w 608430"/>
              <a:gd name="connsiteY50" fmla="*/ 89961 h 608239"/>
              <a:gd name="connsiteX51" fmla="*/ 341872 w 608430"/>
              <a:gd name="connsiteY51" fmla="*/ 65 h 608239"/>
              <a:gd name="connsiteX52" fmla="*/ 347077 w 608430"/>
              <a:gd name="connsiteY52" fmla="*/ 3598 h 608239"/>
              <a:gd name="connsiteX53" fmla="*/ 401719 w 608430"/>
              <a:gd name="connsiteY53" fmla="*/ 46416 h 608239"/>
              <a:gd name="connsiteX54" fmla="*/ 443351 w 608430"/>
              <a:gd name="connsiteY54" fmla="*/ 34776 h 608239"/>
              <a:gd name="connsiteX55" fmla="*/ 449700 w 608430"/>
              <a:gd name="connsiteY55" fmla="*/ 34984 h 608239"/>
              <a:gd name="connsiteX56" fmla="*/ 453239 w 608430"/>
              <a:gd name="connsiteY56" fmla="*/ 40284 h 608239"/>
              <a:gd name="connsiteX57" fmla="*/ 515479 w 608430"/>
              <a:gd name="connsiteY57" fmla="*/ 103471 h 608239"/>
              <a:gd name="connsiteX58" fmla="*/ 529946 w 608430"/>
              <a:gd name="connsiteY58" fmla="*/ 102744 h 608239"/>
              <a:gd name="connsiteX59" fmla="*/ 535879 w 608430"/>
              <a:gd name="connsiteY59" fmla="*/ 105134 h 608239"/>
              <a:gd name="connsiteX60" fmla="*/ 537336 w 608430"/>
              <a:gd name="connsiteY60" fmla="*/ 111369 h 608239"/>
              <a:gd name="connsiteX61" fmla="*/ 539314 w 608430"/>
              <a:gd name="connsiteY61" fmla="*/ 167905 h 608239"/>
              <a:gd name="connsiteX62" fmla="*/ 587191 w 608430"/>
              <a:gd name="connsiteY62" fmla="*/ 198251 h 608239"/>
              <a:gd name="connsiteX63" fmla="*/ 591770 w 608430"/>
              <a:gd name="connsiteY63" fmla="*/ 202616 h 608239"/>
              <a:gd name="connsiteX64" fmla="*/ 590938 w 608430"/>
              <a:gd name="connsiteY64" fmla="*/ 208852 h 608239"/>
              <a:gd name="connsiteX65" fmla="*/ 605821 w 608430"/>
              <a:gd name="connsiteY65" fmla="*/ 310076 h 608239"/>
              <a:gd name="connsiteX66" fmla="*/ 608423 w 608430"/>
              <a:gd name="connsiteY66" fmla="*/ 315896 h 608239"/>
              <a:gd name="connsiteX67" fmla="*/ 605301 w 608430"/>
              <a:gd name="connsiteY67" fmla="*/ 321300 h 608239"/>
              <a:gd name="connsiteX68" fmla="*/ 582403 w 608430"/>
              <a:gd name="connsiteY68" fmla="*/ 420029 h 608239"/>
              <a:gd name="connsiteX69" fmla="*/ 582715 w 608430"/>
              <a:gd name="connsiteY69" fmla="*/ 426369 h 608239"/>
              <a:gd name="connsiteX70" fmla="*/ 577719 w 608430"/>
              <a:gd name="connsiteY70" fmla="*/ 430318 h 608239"/>
              <a:gd name="connsiteX71" fmla="*/ 527865 w 608430"/>
              <a:gd name="connsiteY71" fmla="*/ 456507 h 608239"/>
              <a:gd name="connsiteX72" fmla="*/ 521412 w 608430"/>
              <a:gd name="connsiteY72" fmla="*/ 511796 h 608239"/>
              <a:gd name="connsiteX73" fmla="*/ 521620 w 608430"/>
              <a:gd name="connsiteY73" fmla="*/ 513666 h 608239"/>
              <a:gd name="connsiteX74" fmla="*/ 514751 w 608430"/>
              <a:gd name="connsiteY74" fmla="*/ 520526 h 608239"/>
              <a:gd name="connsiteX75" fmla="*/ 513502 w 608430"/>
              <a:gd name="connsiteY75" fmla="*/ 520422 h 608239"/>
              <a:gd name="connsiteX76" fmla="*/ 490396 w 608430"/>
              <a:gd name="connsiteY76" fmla="*/ 518239 h 608239"/>
              <a:gd name="connsiteX77" fmla="*/ 432110 w 608430"/>
              <a:gd name="connsiteY77" fmla="*/ 576749 h 608239"/>
              <a:gd name="connsiteX78" fmla="*/ 428155 w 608430"/>
              <a:gd name="connsiteY78" fmla="*/ 581738 h 608239"/>
              <a:gd name="connsiteX79" fmla="*/ 421806 w 608430"/>
              <a:gd name="connsiteY79" fmla="*/ 581426 h 608239"/>
              <a:gd name="connsiteX80" fmla="*/ 377052 w 608430"/>
              <a:gd name="connsiteY80" fmla="*/ 566461 h 608239"/>
              <a:gd name="connsiteX81" fmla="*/ 323242 w 608430"/>
              <a:gd name="connsiteY81" fmla="*/ 605017 h 608239"/>
              <a:gd name="connsiteX82" fmla="*/ 321889 w 608430"/>
              <a:gd name="connsiteY82" fmla="*/ 606576 h 608239"/>
              <a:gd name="connsiteX83" fmla="*/ 320120 w 608430"/>
              <a:gd name="connsiteY83" fmla="*/ 607615 h 608239"/>
              <a:gd name="connsiteX84" fmla="*/ 320016 w 608430"/>
              <a:gd name="connsiteY84" fmla="*/ 607719 h 608239"/>
              <a:gd name="connsiteX85" fmla="*/ 319703 w 608430"/>
              <a:gd name="connsiteY85" fmla="*/ 607823 h 608239"/>
              <a:gd name="connsiteX86" fmla="*/ 317830 w 608430"/>
              <a:gd name="connsiteY86" fmla="*/ 608135 h 608239"/>
              <a:gd name="connsiteX87" fmla="*/ 317414 w 608430"/>
              <a:gd name="connsiteY87" fmla="*/ 608239 h 608239"/>
              <a:gd name="connsiteX88" fmla="*/ 315852 w 608430"/>
              <a:gd name="connsiteY88" fmla="*/ 608031 h 608239"/>
              <a:gd name="connsiteX89" fmla="*/ 315124 w 608430"/>
              <a:gd name="connsiteY89" fmla="*/ 607823 h 608239"/>
              <a:gd name="connsiteX90" fmla="*/ 313771 w 608430"/>
              <a:gd name="connsiteY90" fmla="*/ 607096 h 608239"/>
              <a:gd name="connsiteX91" fmla="*/ 313667 w 608430"/>
              <a:gd name="connsiteY91" fmla="*/ 607096 h 608239"/>
              <a:gd name="connsiteX92" fmla="*/ 311897 w 608430"/>
              <a:gd name="connsiteY92" fmla="*/ 605537 h 608239"/>
              <a:gd name="connsiteX93" fmla="*/ 261210 w 608430"/>
              <a:gd name="connsiteY93" fmla="*/ 572488 h 608239"/>
              <a:gd name="connsiteX94" fmla="*/ 214374 w 608430"/>
              <a:gd name="connsiteY94" fmla="*/ 592546 h 608239"/>
              <a:gd name="connsiteX95" fmla="*/ 208025 w 608430"/>
              <a:gd name="connsiteY95" fmla="*/ 593585 h 608239"/>
              <a:gd name="connsiteX96" fmla="*/ 203549 w 608430"/>
              <a:gd name="connsiteY96" fmla="*/ 589117 h 608239"/>
              <a:gd name="connsiteX97" fmla="*/ 146825 w 608430"/>
              <a:gd name="connsiteY97" fmla="*/ 536114 h 608239"/>
              <a:gd name="connsiteX98" fmla="*/ 115497 w 608430"/>
              <a:gd name="connsiteY98" fmla="*/ 540999 h 608239"/>
              <a:gd name="connsiteX99" fmla="*/ 109252 w 608430"/>
              <a:gd name="connsiteY99" fmla="*/ 539752 h 608239"/>
              <a:gd name="connsiteX100" fmla="*/ 106754 w 608430"/>
              <a:gd name="connsiteY100" fmla="*/ 533828 h 608239"/>
              <a:gd name="connsiteX101" fmla="*/ 94889 w 608430"/>
              <a:gd name="connsiteY101" fmla="*/ 479163 h 608239"/>
              <a:gd name="connsiteX102" fmla="*/ 42745 w 608430"/>
              <a:gd name="connsiteY102" fmla="*/ 458586 h 608239"/>
              <a:gd name="connsiteX103" fmla="*/ 37332 w 608430"/>
              <a:gd name="connsiteY103" fmla="*/ 455260 h 608239"/>
              <a:gd name="connsiteX104" fmla="*/ 37020 w 608430"/>
              <a:gd name="connsiteY104" fmla="*/ 448817 h 608239"/>
              <a:gd name="connsiteX105" fmla="*/ 45243 w 608430"/>
              <a:gd name="connsiteY105" fmla="*/ 392489 h 608239"/>
              <a:gd name="connsiteX106" fmla="*/ 3818 w 608430"/>
              <a:gd name="connsiteY106" fmla="*/ 353309 h 608239"/>
              <a:gd name="connsiteX107" fmla="*/ 71 w 608430"/>
              <a:gd name="connsiteY107" fmla="*/ 348113 h 608239"/>
              <a:gd name="connsiteX108" fmla="*/ 2153 w 608430"/>
              <a:gd name="connsiteY108" fmla="*/ 342189 h 608239"/>
              <a:gd name="connsiteX109" fmla="*/ 30359 w 608430"/>
              <a:gd name="connsiteY109" fmla="*/ 292304 h 608239"/>
              <a:gd name="connsiteX110" fmla="*/ 6108 w 608430"/>
              <a:gd name="connsiteY110" fmla="*/ 240341 h 608239"/>
              <a:gd name="connsiteX111" fmla="*/ 4547 w 608430"/>
              <a:gd name="connsiteY111" fmla="*/ 234210 h 608239"/>
              <a:gd name="connsiteX112" fmla="*/ 8710 w 608430"/>
              <a:gd name="connsiteY112" fmla="*/ 229325 h 608239"/>
              <a:gd name="connsiteX113" fmla="*/ 52944 w 608430"/>
              <a:gd name="connsiteY113" fmla="*/ 193887 h 608239"/>
              <a:gd name="connsiteX114" fmla="*/ 48989 w 608430"/>
              <a:gd name="connsiteY114" fmla="*/ 137351 h 608239"/>
              <a:gd name="connsiteX115" fmla="*/ 49822 w 608430"/>
              <a:gd name="connsiteY115" fmla="*/ 131011 h 608239"/>
              <a:gd name="connsiteX116" fmla="*/ 55442 w 608430"/>
              <a:gd name="connsiteY116" fmla="*/ 127998 h 608239"/>
              <a:gd name="connsiteX117" fmla="*/ 124656 w 608430"/>
              <a:gd name="connsiteY117" fmla="*/ 58159 h 608239"/>
              <a:gd name="connsiteX118" fmla="*/ 127674 w 608430"/>
              <a:gd name="connsiteY118" fmla="*/ 52443 h 608239"/>
              <a:gd name="connsiteX119" fmla="*/ 133919 w 608430"/>
              <a:gd name="connsiteY119" fmla="*/ 51612 h 608239"/>
              <a:gd name="connsiteX120" fmla="*/ 170139 w 608430"/>
              <a:gd name="connsiteY120" fmla="*/ 58991 h 608239"/>
              <a:gd name="connsiteX121" fmla="*/ 225614 w 608430"/>
              <a:gd name="connsiteY121" fmla="*/ 10250 h 608239"/>
              <a:gd name="connsiteX122" fmla="*/ 230402 w 608430"/>
              <a:gd name="connsiteY122" fmla="*/ 6092 h 608239"/>
              <a:gd name="connsiteX123" fmla="*/ 236543 w 608430"/>
              <a:gd name="connsiteY123" fmla="*/ 7651 h 608239"/>
              <a:gd name="connsiteX124" fmla="*/ 285357 w 608430"/>
              <a:gd name="connsiteY124" fmla="*/ 31346 h 608239"/>
              <a:gd name="connsiteX125" fmla="*/ 335836 w 608430"/>
              <a:gd name="connsiteY125" fmla="*/ 2247 h 608239"/>
              <a:gd name="connsiteX126" fmla="*/ 341872 w 608430"/>
              <a:gd name="connsiteY126" fmla="*/ 65 h 60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8430" h="608239">
                <a:moveTo>
                  <a:pt x="291327" y="232337"/>
                </a:moveTo>
                <a:cubicBezTo>
                  <a:pt x="293617" y="232337"/>
                  <a:pt x="295386" y="234000"/>
                  <a:pt x="296219" y="235039"/>
                </a:cubicBezTo>
                <a:cubicBezTo>
                  <a:pt x="298196" y="237429"/>
                  <a:pt x="301110" y="238780"/>
                  <a:pt x="304232" y="238780"/>
                </a:cubicBezTo>
                <a:cubicBezTo>
                  <a:pt x="307354" y="238780"/>
                  <a:pt x="310268" y="237429"/>
                  <a:pt x="312246" y="235039"/>
                </a:cubicBezTo>
                <a:cubicBezTo>
                  <a:pt x="313078" y="234000"/>
                  <a:pt x="314848" y="232337"/>
                  <a:pt x="317241" y="232337"/>
                </a:cubicBezTo>
                <a:cubicBezTo>
                  <a:pt x="319219" y="232337"/>
                  <a:pt x="321508" y="233480"/>
                  <a:pt x="323173" y="235454"/>
                </a:cubicBezTo>
                <a:cubicBezTo>
                  <a:pt x="324214" y="236701"/>
                  <a:pt x="325983" y="239299"/>
                  <a:pt x="325359" y="242936"/>
                </a:cubicBezTo>
                <a:lnTo>
                  <a:pt x="304232" y="363165"/>
                </a:lnTo>
                <a:lnTo>
                  <a:pt x="283106" y="243040"/>
                </a:lnTo>
                <a:cubicBezTo>
                  <a:pt x="282585" y="239299"/>
                  <a:pt x="284667" y="236494"/>
                  <a:pt x="285499" y="235454"/>
                </a:cubicBezTo>
                <a:cubicBezTo>
                  <a:pt x="287164" y="233584"/>
                  <a:pt x="289454" y="232337"/>
                  <a:pt x="291327" y="232337"/>
                </a:cubicBezTo>
                <a:close/>
                <a:moveTo>
                  <a:pt x="304233" y="124019"/>
                </a:moveTo>
                <a:cubicBezTo>
                  <a:pt x="361572" y="124019"/>
                  <a:pt x="408192" y="167465"/>
                  <a:pt x="408192" y="220890"/>
                </a:cubicBezTo>
                <a:cubicBezTo>
                  <a:pt x="408192" y="260802"/>
                  <a:pt x="393103" y="282838"/>
                  <a:pt x="375724" y="308406"/>
                </a:cubicBezTo>
                <a:cubicBezTo>
                  <a:pt x="361260" y="329610"/>
                  <a:pt x="343673" y="355283"/>
                  <a:pt x="338366" y="389063"/>
                </a:cubicBezTo>
                <a:lnTo>
                  <a:pt x="320779" y="389063"/>
                </a:lnTo>
                <a:lnTo>
                  <a:pt x="345858" y="246459"/>
                </a:lnTo>
                <a:cubicBezTo>
                  <a:pt x="345962" y="246355"/>
                  <a:pt x="345962" y="246251"/>
                  <a:pt x="345962" y="246147"/>
                </a:cubicBezTo>
                <a:cubicBezTo>
                  <a:pt x="347315" y="237416"/>
                  <a:pt x="344713" y="228581"/>
                  <a:pt x="338990" y="221825"/>
                </a:cubicBezTo>
                <a:cubicBezTo>
                  <a:pt x="333371" y="215381"/>
                  <a:pt x="325254" y="211535"/>
                  <a:pt x="317241" y="211535"/>
                </a:cubicBezTo>
                <a:cubicBezTo>
                  <a:pt x="312662" y="211535"/>
                  <a:pt x="308187" y="212783"/>
                  <a:pt x="304233" y="214965"/>
                </a:cubicBezTo>
                <a:cubicBezTo>
                  <a:pt x="300278" y="212783"/>
                  <a:pt x="295804" y="211535"/>
                  <a:pt x="291329" y="211535"/>
                </a:cubicBezTo>
                <a:cubicBezTo>
                  <a:pt x="283316" y="211535"/>
                  <a:pt x="275511" y="215277"/>
                  <a:pt x="269788" y="221929"/>
                </a:cubicBezTo>
                <a:cubicBezTo>
                  <a:pt x="263856" y="228685"/>
                  <a:pt x="261254" y="237520"/>
                  <a:pt x="262503" y="246147"/>
                </a:cubicBezTo>
                <a:cubicBezTo>
                  <a:pt x="262607" y="246251"/>
                  <a:pt x="262607" y="246355"/>
                  <a:pt x="262607" y="246459"/>
                </a:cubicBezTo>
                <a:lnTo>
                  <a:pt x="287687" y="389063"/>
                </a:lnTo>
                <a:lnTo>
                  <a:pt x="270204" y="389063"/>
                </a:lnTo>
                <a:cubicBezTo>
                  <a:pt x="264897" y="355283"/>
                  <a:pt x="247310" y="329506"/>
                  <a:pt x="232845" y="308303"/>
                </a:cubicBezTo>
                <a:cubicBezTo>
                  <a:pt x="215362" y="282838"/>
                  <a:pt x="200377" y="260802"/>
                  <a:pt x="200377" y="220890"/>
                </a:cubicBezTo>
                <a:cubicBezTo>
                  <a:pt x="200377" y="167465"/>
                  <a:pt x="246998" y="124019"/>
                  <a:pt x="304233" y="124019"/>
                </a:cubicBezTo>
                <a:close/>
                <a:moveTo>
                  <a:pt x="304195" y="89961"/>
                </a:moveTo>
                <a:cubicBezTo>
                  <a:pt x="228112" y="89961"/>
                  <a:pt x="166184" y="148783"/>
                  <a:pt x="166184" y="220907"/>
                </a:cubicBezTo>
                <a:cubicBezTo>
                  <a:pt x="166184" y="271311"/>
                  <a:pt x="185751" y="299891"/>
                  <a:pt x="204590" y="327535"/>
                </a:cubicBezTo>
                <a:cubicBezTo>
                  <a:pt x="220410" y="350503"/>
                  <a:pt x="236647" y="374406"/>
                  <a:pt x="237688" y="406623"/>
                </a:cubicBezTo>
                <a:cubicBezTo>
                  <a:pt x="237896" y="414521"/>
                  <a:pt x="243620" y="421068"/>
                  <a:pt x="251114" y="422731"/>
                </a:cubicBezTo>
                <a:cubicBezTo>
                  <a:pt x="244141" y="424810"/>
                  <a:pt x="239041" y="431357"/>
                  <a:pt x="239041" y="438944"/>
                </a:cubicBezTo>
                <a:cubicBezTo>
                  <a:pt x="239041" y="445699"/>
                  <a:pt x="242996" y="451519"/>
                  <a:pt x="248720" y="454325"/>
                </a:cubicBezTo>
                <a:cubicBezTo>
                  <a:pt x="242996" y="457027"/>
                  <a:pt x="239041" y="462847"/>
                  <a:pt x="239041" y="469602"/>
                </a:cubicBezTo>
                <a:cubicBezTo>
                  <a:pt x="239041" y="479059"/>
                  <a:pt x="246639" y="486646"/>
                  <a:pt x="256110" y="486646"/>
                </a:cubicBezTo>
                <a:lnTo>
                  <a:pt x="266518" y="486646"/>
                </a:lnTo>
                <a:cubicBezTo>
                  <a:pt x="269745" y="504521"/>
                  <a:pt x="285357" y="518135"/>
                  <a:pt x="304195" y="518135"/>
                </a:cubicBezTo>
                <a:cubicBezTo>
                  <a:pt x="323034" y="518135"/>
                  <a:pt x="338750" y="504521"/>
                  <a:pt x="341977" y="486646"/>
                </a:cubicBezTo>
                <a:lnTo>
                  <a:pt x="352385" y="486646"/>
                </a:lnTo>
                <a:cubicBezTo>
                  <a:pt x="361752" y="486646"/>
                  <a:pt x="369454" y="479059"/>
                  <a:pt x="369454" y="469602"/>
                </a:cubicBezTo>
                <a:cubicBezTo>
                  <a:pt x="369454" y="462847"/>
                  <a:pt x="365499" y="457027"/>
                  <a:pt x="359774" y="454325"/>
                </a:cubicBezTo>
                <a:cubicBezTo>
                  <a:pt x="365499" y="451519"/>
                  <a:pt x="369454" y="445699"/>
                  <a:pt x="369454" y="438944"/>
                </a:cubicBezTo>
                <a:cubicBezTo>
                  <a:pt x="369454" y="431357"/>
                  <a:pt x="364354" y="424914"/>
                  <a:pt x="357485" y="422731"/>
                </a:cubicBezTo>
                <a:cubicBezTo>
                  <a:pt x="364978" y="421172"/>
                  <a:pt x="370599" y="414625"/>
                  <a:pt x="370911" y="406623"/>
                </a:cubicBezTo>
                <a:cubicBezTo>
                  <a:pt x="371848" y="374406"/>
                  <a:pt x="388084" y="350607"/>
                  <a:pt x="403905" y="327535"/>
                </a:cubicBezTo>
                <a:cubicBezTo>
                  <a:pt x="422743" y="299891"/>
                  <a:pt x="442206" y="271311"/>
                  <a:pt x="442206" y="220907"/>
                </a:cubicBezTo>
                <a:cubicBezTo>
                  <a:pt x="442206" y="148783"/>
                  <a:pt x="380278" y="89961"/>
                  <a:pt x="304195" y="89961"/>
                </a:cubicBezTo>
                <a:close/>
                <a:moveTo>
                  <a:pt x="341872" y="65"/>
                </a:moveTo>
                <a:cubicBezTo>
                  <a:pt x="344058" y="273"/>
                  <a:pt x="346036" y="1624"/>
                  <a:pt x="347077" y="3598"/>
                </a:cubicBezTo>
                <a:cubicBezTo>
                  <a:pt x="363001" y="33217"/>
                  <a:pt x="379862" y="46416"/>
                  <a:pt x="401719" y="46416"/>
                </a:cubicBezTo>
                <a:cubicBezTo>
                  <a:pt x="413480" y="46416"/>
                  <a:pt x="427115" y="42674"/>
                  <a:pt x="443351" y="34776"/>
                </a:cubicBezTo>
                <a:cubicBezTo>
                  <a:pt x="445329" y="33841"/>
                  <a:pt x="447723" y="33945"/>
                  <a:pt x="449700" y="34984"/>
                </a:cubicBezTo>
                <a:cubicBezTo>
                  <a:pt x="451678" y="36127"/>
                  <a:pt x="453031" y="38102"/>
                  <a:pt x="453239" y="40284"/>
                </a:cubicBezTo>
                <a:cubicBezTo>
                  <a:pt x="458131" y="85180"/>
                  <a:pt x="476241" y="103471"/>
                  <a:pt x="515479" y="103471"/>
                </a:cubicBezTo>
                <a:cubicBezTo>
                  <a:pt x="519955" y="103471"/>
                  <a:pt x="524846" y="103263"/>
                  <a:pt x="529946" y="102744"/>
                </a:cubicBezTo>
                <a:cubicBezTo>
                  <a:pt x="532132" y="102536"/>
                  <a:pt x="534422" y="103471"/>
                  <a:pt x="535879" y="105134"/>
                </a:cubicBezTo>
                <a:cubicBezTo>
                  <a:pt x="537336" y="106901"/>
                  <a:pt x="537856" y="109187"/>
                  <a:pt x="537336" y="111369"/>
                </a:cubicBezTo>
                <a:cubicBezTo>
                  <a:pt x="530883" y="136416"/>
                  <a:pt x="531508" y="154291"/>
                  <a:pt x="539314" y="167905"/>
                </a:cubicBezTo>
                <a:cubicBezTo>
                  <a:pt x="547120" y="181415"/>
                  <a:pt x="562315" y="190977"/>
                  <a:pt x="587191" y="198251"/>
                </a:cubicBezTo>
                <a:cubicBezTo>
                  <a:pt x="589272" y="198875"/>
                  <a:pt x="591042" y="200434"/>
                  <a:pt x="591770" y="202616"/>
                </a:cubicBezTo>
                <a:cubicBezTo>
                  <a:pt x="592499" y="204695"/>
                  <a:pt x="592187" y="206981"/>
                  <a:pt x="590938" y="208852"/>
                </a:cubicBezTo>
                <a:cubicBezTo>
                  <a:pt x="561483" y="251046"/>
                  <a:pt x="565542" y="278482"/>
                  <a:pt x="605821" y="310076"/>
                </a:cubicBezTo>
                <a:cubicBezTo>
                  <a:pt x="607486" y="311531"/>
                  <a:pt x="608527" y="313609"/>
                  <a:pt x="608423" y="315896"/>
                </a:cubicBezTo>
                <a:cubicBezTo>
                  <a:pt x="608319" y="318078"/>
                  <a:pt x="607174" y="320156"/>
                  <a:pt x="605301" y="321300"/>
                </a:cubicBezTo>
                <a:cubicBezTo>
                  <a:pt x="563044" y="349048"/>
                  <a:pt x="556591" y="376692"/>
                  <a:pt x="582403" y="420029"/>
                </a:cubicBezTo>
                <a:cubicBezTo>
                  <a:pt x="583548" y="421900"/>
                  <a:pt x="583652" y="424290"/>
                  <a:pt x="582715" y="426369"/>
                </a:cubicBezTo>
                <a:cubicBezTo>
                  <a:pt x="581778" y="428343"/>
                  <a:pt x="580009" y="429902"/>
                  <a:pt x="577719" y="430318"/>
                </a:cubicBezTo>
                <a:cubicBezTo>
                  <a:pt x="552428" y="435410"/>
                  <a:pt x="536607" y="443724"/>
                  <a:pt x="527865" y="456507"/>
                </a:cubicBezTo>
                <a:cubicBezTo>
                  <a:pt x="519122" y="469186"/>
                  <a:pt x="517144" y="486750"/>
                  <a:pt x="521412" y="511796"/>
                </a:cubicBezTo>
                <a:cubicBezTo>
                  <a:pt x="521620" y="512419"/>
                  <a:pt x="521620" y="513043"/>
                  <a:pt x="521620" y="513666"/>
                </a:cubicBezTo>
                <a:cubicBezTo>
                  <a:pt x="521620" y="517512"/>
                  <a:pt x="518602" y="520526"/>
                  <a:pt x="514751" y="520526"/>
                </a:cubicBezTo>
                <a:cubicBezTo>
                  <a:pt x="514334" y="520526"/>
                  <a:pt x="513918" y="520526"/>
                  <a:pt x="513502" y="520422"/>
                </a:cubicBezTo>
                <a:cubicBezTo>
                  <a:pt x="505071" y="518967"/>
                  <a:pt x="497265" y="518239"/>
                  <a:pt x="490396" y="518239"/>
                </a:cubicBezTo>
                <a:cubicBezTo>
                  <a:pt x="456986" y="518239"/>
                  <a:pt x="440125" y="535179"/>
                  <a:pt x="432110" y="576749"/>
                </a:cubicBezTo>
                <a:cubicBezTo>
                  <a:pt x="431694" y="578932"/>
                  <a:pt x="430237" y="580803"/>
                  <a:pt x="428155" y="581738"/>
                </a:cubicBezTo>
                <a:cubicBezTo>
                  <a:pt x="426178" y="582673"/>
                  <a:pt x="423784" y="582569"/>
                  <a:pt x="421806" y="581426"/>
                </a:cubicBezTo>
                <a:cubicBezTo>
                  <a:pt x="404425" y="571345"/>
                  <a:pt x="389854" y="566461"/>
                  <a:pt x="377052" y="566461"/>
                </a:cubicBezTo>
                <a:cubicBezTo>
                  <a:pt x="357381" y="566461"/>
                  <a:pt x="340311" y="578724"/>
                  <a:pt x="323242" y="605017"/>
                </a:cubicBezTo>
                <a:cubicBezTo>
                  <a:pt x="322826" y="605641"/>
                  <a:pt x="322409" y="606160"/>
                  <a:pt x="321889" y="606576"/>
                </a:cubicBezTo>
                <a:cubicBezTo>
                  <a:pt x="321369" y="606992"/>
                  <a:pt x="320744" y="607408"/>
                  <a:pt x="320120" y="607615"/>
                </a:cubicBezTo>
                <a:cubicBezTo>
                  <a:pt x="320016" y="607719"/>
                  <a:pt x="320016" y="607719"/>
                  <a:pt x="320016" y="607719"/>
                </a:cubicBezTo>
                <a:cubicBezTo>
                  <a:pt x="319911" y="607719"/>
                  <a:pt x="319807" y="607719"/>
                  <a:pt x="319703" y="607823"/>
                </a:cubicBezTo>
                <a:cubicBezTo>
                  <a:pt x="319079" y="608031"/>
                  <a:pt x="318454" y="608135"/>
                  <a:pt x="317830" y="608135"/>
                </a:cubicBezTo>
                <a:cubicBezTo>
                  <a:pt x="317622" y="608239"/>
                  <a:pt x="317518" y="608239"/>
                  <a:pt x="317414" y="608239"/>
                </a:cubicBezTo>
                <a:cubicBezTo>
                  <a:pt x="316893" y="608239"/>
                  <a:pt x="316373" y="608135"/>
                  <a:pt x="315852" y="608031"/>
                </a:cubicBezTo>
                <a:cubicBezTo>
                  <a:pt x="315540" y="607927"/>
                  <a:pt x="315332" y="607927"/>
                  <a:pt x="315124" y="607823"/>
                </a:cubicBezTo>
                <a:cubicBezTo>
                  <a:pt x="314603" y="607615"/>
                  <a:pt x="314187" y="607408"/>
                  <a:pt x="313771" y="607096"/>
                </a:cubicBezTo>
                <a:cubicBezTo>
                  <a:pt x="313771" y="607096"/>
                  <a:pt x="313667" y="607096"/>
                  <a:pt x="313667" y="607096"/>
                </a:cubicBezTo>
                <a:cubicBezTo>
                  <a:pt x="313042" y="606680"/>
                  <a:pt x="312418" y="606160"/>
                  <a:pt x="311897" y="605537"/>
                </a:cubicBezTo>
                <a:cubicBezTo>
                  <a:pt x="294516" y="582985"/>
                  <a:pt x="278383" y="572488"/>
                  <a:pt x="261210" y="572488"/>
                </a:cubicBezTo>
                <a:cubicBezTo>
                  <a:pt x="247575" y="572488"/>
                  <a:pt x="232276" y="579036"/>
                  <a:pt x="214374" y="592546"/>
                </a:cubicBezTo>
                <a:cubicBezTo>
                  <a:pt x="212604" y="593897"/>
                  <a:pt x="210210" y="594313"/>
                  <a:pt x="208025" y="593585"/>
                </a:cubicBezTo>
                <a:cubicBezTo>
                  <a:pt x="205943" y="592962"/>
                  <a:pt x="204278" y="591195"/>
                  <a:pt x="203549" y="589117"/>
                </a:cubicBezTo>
                <a:cubicBezTo>
                  <a:pt x="191996" y="552015"/>
                  <a:pt x="175031" y="536114"/>
                  <a:pt x="146825" y="536114"/>
                </a:cubicBezTo>
                <a:cubicBezTo>
                  <a:pt x="137666" y="536114"/>
                  <a:pt x="127466" y="537777"/>
                  <a:pt x="115497" y="540999"/>
                </a:cubicBezTo>
                <a:cubicBezTo>
                  <a:pt x="113311" y="541622"/>
                  <a:pt x="111022" y="541103"/>
                  <a:pt x="109252" y="539752"/>
                </a:cubicBezTo>
                <a:cubicBezTo>
                  <a:pt x="107483" y="538297"/>
                  <a:pt x="106546" y="536114"/>
                  <a:pt x="106754" y="533828"/>
                </a:cubicBezTo>
                <a:cubicBezTo>
                  <a:pt x="108628" y="508262"/>
                  <a:pt x="104881" y="490803"/>
                  <a:pt x="94889" y="479163"/>
                </a:cubicBezTo>
                <a:cubicBezTo>
                  <a:pt x="85001" y="467419"/>
                  <a:pt x="68348" y="460872"/>
                  <a:pt x="42745" y="458586"/>
                </a:cubicBezTo>
                <a:cubicBezTo>
                  <a:pt x="40455" y="458482"/>
                  <a:pt x="38477" y="457131"/>
                  <a:pt x="37332" y="455260"/>
                </a:cubicBezTo>
                <a:cubicBezTo>
                  <a:pt x="36187" y="453286"/>
                  <a:pt x="36083" y="450895"/>
                  <a:pt x="37020" y="448817"/>
                </a:cubicBezTo>
                <a:cubicBezTo>
                  <a:pt x="47845" y="425226"/>
                  <a:pt x="50447" y="407350"/>
                  <a:pt x="45243" y="392489"/>
                </a:cubicBezTo>
                <a:cubicBezTo>
                  <a:pt x="40038" y="377524"/>
                  <a:pt x="26924" y="365052"/>
                  <a:pt x="3818" y="353309"/>
                </a:cubicBezTo>
                <a:cubicBezTo>
                  <a:pt x="1841" y="352270"/>
                  <a:pt x="384" y="350399"/>
                  <a:pt x="71" y="348113"/>
                </a:cubicBezTo>
                <a:cubicBezTo>
                  <a:pt x="-241" y="345930"/>
                  <a:pt x="488" y="343748"/>
                  <a:pt x="2153" y="342189"/>
                </a:cubicBezTo>
                <a:cubicBezTo>
                  <a:pt x="20784" y="324002"/>
                  <a:pt x="29734" y="308205"/>
                  <a:pt x="30359" y="292304"/>
                </a:cubicBezTo>
                <a:cubicBezTo>
                  <a:pt x="30983" y="276404"/>
                  <a:pt x="23281" y="259879"/>
                  <a:pt x="6108" y="240341"/>
                </a:cubicBezTo>
                <a:cubicBezTo>
                  <a:pt x="4651" y="238679"/>
                  <a:pt x="4027" y="236392"/>
                  <a:pt x="4547" y="234210"/>
                </a:cubicBezTo>
                <a:cubicBezTo>
                  <a:pt x="5067" y="232027"/>
                  <a:pt x="6629" y="230261"/>
                  <a:pt x="8710" y="229325"/>
                </a:cubicBezTo>
                <a:cubicBezTo>
                  <a:pt x="32649" y="219556"/>
                  <a:pt x="46700" y="208228"/>
                  <a:pt x="52944" y="193887"/>
                </a:cubicBezTo>
                <a:cubicBezTo>
                  <a:pt x="59293" y="179545"/>
                  <a:pt x="58044" y="161566"/>
                  <a:pt x="48989" y="137351"/>
                </a:cubicBezTo>
                <a:cubicBezTo>
                  <a:pt x="48261" y="135272"/>
                  <a:pt x="48573" y="132882"/>
                  <a:pt x="49822" y="131011"/>
                </a:cubicBezTo>
                <a:cubicBezTo>
                  <a:pt x="51071" y="129141"/>
                  <a:pt x="53153" y="128101"/>
                  <a:pt x="55442" y="127998"/>
                </a:cubicBezTo>
                <a:cubicBezTo>
                  <a:pt x="105922" y="127478"/>
                  <a:pt x="124656" y="108563"/>
                  <a:pt x="124656" y="58159"/>
                </a:cubicBezTo>
                <a:cubicBezTo>
                  <a:pt x="124656" y="55873"/>
                  <a:pt x="125801" y="53794"/>
                  <a:pt x="127674" y="52443"/>
                </a:cubicBezTo>
                <a:cubicBezTo>
                  <a:pt x="129444" y="51196"/>
                  <a:pt x="131838" y="50885"/>
                  <a:pt x="133919" y="51612"/>
                </a:cubicBezTo>
                <a:cubicBezTo>
                  <a:pt x="147970" y="56600"/>
                  <a:pt x="159731" y="58991"/>
                  <a:pt x="170139" y="58991"/>
                </a:cubicBezTo>
                <a:cubicBezTo>
                  <a:pt x="195015" y="58991"/>
                  <a:pt x="212084" y="44025"/>
                  <a:pt x="225614" y="10250"/>
                </a:cubicBezTo>
                <a:cubicBezTo>
                  <a:pt x="226447" y="8171"/>
                  <a:pt x="228216" y="6612"/>
                  <a:pt x="230402" y="6092"/>
                </a:cubicBezTo>
                <a:cubicBezTo>
                  <a:pt x="232588" y="5573"/>
                  <a:pt x="234878" y="6196"/>
                  <a:pt x="236543" y="7651"/>
                </a:cubicBezTo>
                <a:cubicBezTo>
                  <a:pt x="254861" y="23656"/>
                  <a:pt x="270785" y="31346"/>
                  <a:pt x="285357" y="31346"/>
                </a:cubicBezTo>
                <a:cubicBezTo>
                  <a:pt x="301593" y="31346"/>
                  <a:pt x="317622" y="22097"/>
                  <a:pt x="335836" y="2247"/>
                </a:cubicBezTo>
                <a:cubicBezTo>
                  <a:pt x="337397" y="584"/>
                  <a:pt x="339687" y="-247"/>
                  <a:pt x="341872" y="65"/>
                </a:cubicBezTo>
                <a:close/>
              </a:path>
            </a:pathLst>
          </a:custGeom>
          <a:solidFill>
            <a:srgbClr val="EAB908"/>
          </a:solidFill>
          <a:ln>
            <a:noFill/>
          </a:ln>
          <a:scene3d>
            <a:camera prst="perspectiveRight">
              <a:rot lat="0" lon="21594000" rev="0"/>
            </a:camera>
            <a:lightRig rig="threePt" dir="t"/>
          </a:scene3d>
        </p:spPr>
        <p:txBody>
          <a:bodyPr>
            <a:normAutofit/>
          </a:bodyPr>
          <a:lstStyle/>
          <a:p>
            <a:pPr>
              <a:lnSpc>
                <a:spcPct val="130000"/>
              </a:lnSpc>
            </a:pPr>
            <a:endParaRPr lang="zh-CN" altLang="en-US">
              <a:cs typeface="+mn-ea"/>
              <a:sym typeface="+mn-lt"/>
            </a:endParaRPr>
          </a:p>
        </p:txBody>
      </p:sp>
      <p:sp>
        <p:nvSpPr>
          <p:cNvPr id="25" name="îŝḻíďê"/>
          <p:cNvSpPr txBox="1"/>
          <p:nvPr/>
        </p:nvSpPr>
        <p:spPr>
          <a:xfrm flipH="1">
            <a:off x="5276215" y="7593965"/>
            <a:ext cx="810895" cy="441325"/>
          </a:xfrm>
          <a:prstGeom prst="rect">
            <a:avLst/>
          </a:prstGeom>
          <a:noFill/>
          <a:scene3d>
            <a:camera prst="perspectiveRight">
              <a:rot lat="0" lon="21594000" rev="0"/>
            </a:camera>
            <a:lightRig rig="threePt" dir="t"/>
          </a:scene3d>
        </p:spPr>
        <p:txBody>
          <a:bodyPr wrap="square" lIns="91440" tIns="45720" rIns="91440" bIns="45720">
            <a:normAutofit fontScale="25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30000"/>
              </a:lnSpc>
            </a:pPr>
            <a:r>
              <a:rPr lang="zh-CN" altLang="en-US" sz="2000" dirty="0">
                <a:cs typeface="+mn-ea"/>
                <a:sym typeface="+mn-lt"/>
              </a:rPr>
              <a:t>阐述小标题观点阐述小标题观点阐述小标题观点阐述小标题观点阐</a:t>
            </a:r>
            <a:r>
              <a:rPr lang="zh-CN" altLang="en-US" sz="2000" u="sng" dirty="0">
                <a:cs typeface="+mn-ea"/>
                <a:sym typeface="+mn-lt"/>
              </a:rPr>
              <a:t>d</a:t>
            </a:r>
            <a:r>
              <a:rPr lang="zh-CN" altLang="en-US" sz="2000" dirty="0">
                <a:cs typeface="+mn-ea"/>
                <a:sym typeface="+mn-lt"/>
              </a:rPr>
              <a:t>述小标题观点阐述你的小标题观点</a:t>
            </a:r>
            <a:endParaRPr lang="zh-CN" altLang="en-US" sz="2000" dirty="0">
              <a:cs typeface="+mn-ea"/>
              <a:sym typeface="+mn-lt"/>
            </a:endParaRPr>
          </a:p>
        </p:txBody>
      </p:sp>
      <p:sp>
        <p:nvSpPr>
          <p:cNvPr id="26" name="iṥ1íďe"/>
          <p:cNvSpPr/>
          <p:nvPr/>
        </p:nvSpPr>
        <p:spPr>
          <a:xfrm flipH="1">
            <a:off x="6013450" y="2898140"/>
            <a:ext cx="2273935" cy="563245"/>
          </a:xfrm>
          <a:prstGeom prst="rect">
            <a:avLst/>
          </a:prstGeom>
          <a:scene3d>
            <a:camera prst="perspectiveRight">
              <a:rot lat="0" lon="21594000" rev="0"/>
            </a:camera>
            <a:lightRig rig="threePt" dir="t"/>
          </a:scene3d>
        </p:spPr>
        <p:txBody>
          <a:bodyPr wrap="square" lIns="91440" tIns="45720" rIns="91440" bIns="4572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endParaRPr lang="zh-CN" altLang="en-US" sz="2400" dirty="0">
              <a:latin typeface="Times New Roman Regular" panose="02020603050405020304" charset="0"/>
              <a:cs typeface="Times New Roman Regular" panose="02020603050405020304" charset="0"/>
              <a:sym typeface="+mn-lt"/>
            </a:endParaRPr>
          </a:p>
        </p:txBody>
      </p:sp>
      <p:sp>
        <p:nvSpPr>
          <p:cNvPr id="20" name="have-an-idea_65779"/>
          <p:cNvSpPr>
            <a:spLocks noChangeAspect="1"/>
          </p:cNvSpPr>
          <p:nvPr/>
        </p:nvSpPr>
        <p:spPr bwMode="auto">
          <a:xfrm>
            <a:off x="9466137" y="1953211"/>
            <a:ext cx="484991" cy="504000"/>
          </a:xfrm>
          <a:custGeom>
            <a:avLst/>
            <a:gdLst>
              <a:gd name="T0" fmla="*/ 295 w 589"/>
              <a:gd name="T1" fmla="*/ 0 h 613"/>
              <a:gd name="T2" fmla="*/ 295 w 589"/>
              <a:gd name="T3" fmla="*/ 0 h 613"/>
              <a:gd name="T4" fmla="*/ 0 w 589"/>
              <a:gd name="T5" fmla="*/ 295 h 613"/>
              <a:gd name="T6" fmla="*/ 139 w 589"/>
              <a:gd name="T7" fmla="*/ 545 h 613"/>
              <a:gd name="T8" fmla="*/ 125 w 589"/>
              <a:gd name="T9" fmla="*/ 571 h 613"/>
              <a:gd name="T10" fmla="*/ 125 w 589"/>
              <a:gd name="T11" fmla="*/ 599 h 613"/>
              <a:gd name="T12" fmla="*/ 149 w 589"/>
              <a:gd name="T13" fmla="*/ 613 h 613"/>
              <a:gd name="T14" fmla="*/ 383 w 589"/>
              <a:gd name="T15" fmla="*/ 613 h 613"/>
              <a:gd name="T16" fmla="*/ 408 w 589"/>
              <a:gd name="T17" fmla="*/ 599 h 613"/>
              <a:gd name="T18" fmla="*/ 432 w 589"/>
              <a:gd name="T19" fmla="*/ 555 h 613"/>
              <a:gd name="T20" fmla="*/ 511 w 589"/>
              <a:gd name="T21" fmla="*/ 494 h 613"/>
              <a:gd name="T22" fmla="*/ 519 w 589"/>
              <a:gd name="T23" fmla="*/ 475 h 613"/>
              <a:gd name="T24" fmla="*/ 519 w 589"/>
              <a:gd name="T25" fmla="*/ 387 h 613"/>
              <a:gd name="T26" fmla="*/ 553 w 589"/>
              <a:gd name="T27" fmla="*/ 387 h 613"/>
              <a:gd name="T28" fmla="*/ 581 w 589"/>
              <a:gd name="T29" fmla="*/ 365 h 613"/>
              <a:gd name="T30" fmla="*/ 589 w 589"/>
              <a:gd name="T31" fmla="*/ 295 h 613"/>
              <a:gd name="T32" fmla="*/ 295 w 589"/>
              <a:gd name="T33" fmla="*/ 0 h 613"/>
              <a:gd name="T34" fmla="*/ 419 w 589"/>
              <a:gd name="T35" fmla="*/ 284 h 613"/>
              <a:gd name="T36" fmla="*/ 380 w 589"/>
              <a:gd name="T37" fmla="*/ 284 h 613"/>
              <a:gd name="T38" fmla="*/ 342 w 589"/>
              <a:gd name="T39" fmla="*/ 349 h 613"/>
              <a:gd name="T40" fmla="*/ 342 w 589"/>
              <a:gd name="T41" fmla="*/ 359 h 613"/>
              <a:gd name="T42" fmla="*/ 323 w 589"/>
              <a:gd name="T43" fmla="*/ 394 h 613"/>
              <a:gd name="T44" fmla="*/ 323 w 589"/>
              <a:gd name="T45" fmla="*/ 434 h 613"/>
              <a:gd name="T46" fmla="*/ 302 w 589"/>
              <a:gd name="T47" fmla="*/ 455 h 613"/>
              <a:gd name="T48" fmla="*/ 234 w 589"/>
              <a:gd name="T49" fmla="*/ 455 h 613"/>
              <a:gd name="T50" fmla="*/ 213 w 589"/>
              <a:gd name="T51" fmla="*/ 434 h 613"/>
              <a:gd name="T52" fmla="*/ 213 w 589"/>
              <a:gd name="T53" fmla="*/ 394 h 613"/>
              <a:gd name="T54" fmla="*/ 194 w 589"/>
              <a:gd name="T55" fmla="*/ 359 h 613"/>
              <a:gd name="T56" fmla="*/ 194 w 589"/>
              <a:gd name="T57" fmla="*/ 349 h 613"/>
              <a:gd name="T58" fmla="*/ 156 w 589"/>
              <a:gd name="T59" fmla="*/ 284 h 613"/>
              <a:gd name="T60" fmla="*/ 117 w 589"/>
              <a:gd name="T61" fmla="*/ 284 h 613"/>
              <a:gd name="T62" fmla="*/ 96 w 589"/>
              <a:gd name="T63" fmla="*/ 263 h 613"/>
              <a:gd name="T64" fmla="*/ 117 w 589"/>
              <a:gd name="T65" fmla="*/ 242 h 613"/>
              <a:gd name="T66" fmla="*/ 156 w 589"/>
              <a:gd name="T67" fmla="*/ 242 h 613"/>
              <a:gd name="T68" fmla="*/ 174 w 589"/>
              <a:gd name="T69" fmla="*/ 199 h 613"/>
              <a:gd name="T70" fmla="*/ 147 w 589"/>
              <a:gd name="T71" fmla="*/ 171 h 613"/>
              <a:gd name="T72" fmla="*/ 147 w 589"/>
              <a:gd name="T73" fmla="*/ 142 h 613"/>
              <a:gd name="T74" fmla="*/ 176 w 589"/>
              <a:gd name="T75" fmla="*/ 142 h 613"/>
              <a:gd name="T76" fmla="*/ 204 w 589"/>
              <a:gd name="T77" fmla="*/ 170 h 613"/>
              <a:gd name="T78" fmla="*/ 247 w 589"/>
              <a:gd name="T79" fmla="*/ 152 h 613"/>
              <a:gd name="T80" fmla="*/ 247 w 589"/>
              <a:gd name="T81" fmla="*/ 112 h 613"/>
              <a:gd name="T82" fmla="*/ 268 w 589"/>
              <a:gd name="T83" fmla="*/ 92 h 613"/>
              <a:gd name="T84" fmla="*/ 289 w 589"/>
              <a:gd name="T85" fmla="*/ 112 h 613"/>
              <a:gd name="T86" fmla="*/ 289 w 589"/>
              <a:gd name="T87" fmla="*/ 152 h 613"/>
              <a:gd name="T88" fmla="*/ 332 w 589"/>
              <a:gd name="T89" fmla="*/ 170 h 613"/>
              <a:gd name="T90" fmla="*/ 360 w 589"/>
              <a:gd name="T91" fmla="*/ 142 h 613"/>
              <a:gd name="T92" fmla="*/ 389 w 589"/>
              <a:gd name="T93" fmla="*/ 142 h 613"/>
              <a:gd name="T94" fmla="*/ 389 w 589"/>
              <a:gd name="T95" fmla="*/ 171 h 613"/>
              <a:gd name="T96" fmla="*/ 362 w 589"/>
              <a:gd name="T97" fmla="*/ 199 h 613"/>
              <a:gd name="T98" fmla="*/ 380 w 589"/>
              <a:gd name="T99" fmla="*/ 242 h 613"/>
              <a:gd name="T100" fmla="*/ 419 w 589"/>
              <a:gd name="T101" fmla="*/ 242 h 613"/>
              <a:gd name="T102" fmla="*/ 440 w 589"/>
              <a:gd name="T103" fmla="*/ 263 h 613"/>
              <a:gd name="T104" fmla="*/ 419 w 589"/>
              <a:gd name="T105" fmla="*/ 284 h 613"/>
              <a:gd name="T106" fmla="*/ 340 w 589"/>
              <a:gd name="T107" fmla="*/ 263 h 613"/>
              <a:gd name="T108" fmla="*/ 301 w 589"/>
              <a:gd name="T109" fmla="*/ 327 h 613"/>
              <a:gd name="T110" fmla="*/ 301 w 589"/>
              <a:gd name="T111" fmla="*/ 359 h 613"/>
              <a:gd name="T112" fmla="*/ 235 w 589"/>
              <a:gd name="T113" fmla="*/ 359 h 613"/>
              <a:gd name="T114" fmla="*/ 235 w 589"/>
              <a:gd name="T115" fmla="*/ 327 h 613"/>
              <a:gd name="T116" fmla="*/ 196 w 589"/>
              <a:gd name="T117" fmla="*/ 263 h 613"/>
              <a:gd name="T118" fmla="*/ 268 w 589"/>
              <a:gd name="T119" fmla="*/ 191 h 613"/>
              <a:gd name="T120" fmla="*/ 340 w 589"/>
              <a:gd name="T121" fmla="*/ 263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9" h="613">
                <a:moveTo>
                  <a:pt x="295" y="0"/>
                </a:moveTo>
                <a:lnTo>
                  <a:pt x="295" y="0"/>
                </a:lnTo>
                <a:cubicBezTo>
                  <a:pt x="132" y="0"/>
                  <a:pt x="0" y="132"/>
                  <a:pt x="0" y="295"/>
                </a:cubicBezTo>
                <a:cubicBezTo>
                  <a:pt x="0" y="398"/>
                  <a:pt x="53" y="491"/>
                  <a:pt x="139" y="545"/>
                </a:cubicBezTo>
                <a:lnTo>
                  <a:pt x="125" y="571"/>
                </a:lnTo>
                <a:cubicBezTo>
                  <a:pt x="120" y="580"/>
                  <a:pt x="120" y="591"/>
                  <a:pt x="125" y="599"/>
                </a:cubicBezTo>
                <a:cubicBezTo>
                  <a:pt x="130" y="608"/>
                  <a:pt x="139" y="613"/>
                  <a:pt x="149" y="613"/>
                </a:cubicBezTo>
                <a:lnTo>
                  <a:pt x="383" y="613"/>
                </a:lnTo>
                <a:cubicBezTo>
                  <a:pt x="393" y="613"/>
                  <a:pt x="403" y="608"/>
                  <a:pt x="408" y="599"/>
                </a:cubicBezTo>
                <a:lnTo>
                  <a:pt x="432" y="555"/>
                </a:lnTo>
                <a:cubicBezTo>
                  <a:pt x="462" y="540"/>
                  <a:pt x="488" y="519"/>
                  <a:pt x="511" y="494"/>
                </a:cubicBezTo>
                <a:cubicBezTo>
                  <a:pt x="516" y="489"/>
                  <a:pt x="519" y="482"/>
                  <a:pt x="519" y="475"/>
                </a:cubicBezTo>
                <a:lnTo>
                  <a:pt x="519" y="387"/>
                </a:lnTo>
                <a:lnTo>
                  <a:pt x="553" y="387"/>
                </a:lnTo>
                <a:cubicBezTo>
                  <a:pt x="566" y="387"/>
                  <a:pt x="578" y="378"/>
                  <a:pt x="581" y="365"/>
                </a:cubicBezTo>
                <a:cubicBezTo>
                  <a:pt x="587" y="342"/>
                  <a:pt x="589" y="318"/>
                  <a:pt x="589" y="295"/>
                </a:cubicBezTo>
                <a:cubicBezTo>
                  <a:pt x="589" y="132"/>
                  <a:pt x="457" y="0"/>
                  <a:pt x="295" y="0"/>
                </a:cubicBezTo>
                <a:close/>
                <a:moveTo>
                  <a:pt x="419" y="284"/>
                </a:moveTo>
                <a:lnTo>
                  <a:pt x="380" y="284"/>
                </a:lnTo>
                <a:cubicBezTo>
                  <a:pt x="375" y="310"/>
                  <a:pt x="362" y="333"/>
                  <a:pt x="342" y="349"/>
                </a:cubicBezTo>
                <a:lnTo>
                  <a:pt x="342" y="359"/>
                </a:lnTo>
                <a:cubicBezTo>
                  <a:pt x="342" y="374"/>
                  <a:pt x="334" y="387"/>
                  <a:pt x="323" y="394"/>
                </a:cubicBezTo>
                <a:lnTo>
                  <a:pt x="323" y="434"/>
                </a:lnTo>
                <a:cubicBezTo>
                  <a:pt x="323" y="446"/>
                  <a:pt x="313" y="455"/>
                  <a:pt x="302" y="455"/>
                </a:cubicBezTo>
                <a:lnTo>
                  <a:pt x="234" y="455"/>
                </a:lnTo>
                <a:cubicBezTo>
                  <a:pt x="223" y="455"/>
                  <a:pt x="213" y="446"/>
                  <a:pt x="213" y="434"/>
                </a:cubicBezTo>
                <a:lnTo>
                  <a:pt x="213" y="394"/>
                </a:lnTo>
                <a:cubicBezTo>
                  <a:pt x="202" y="387"/>
                  <a:pt x="194" y="374"/>
                  <a:pt x="194" y="359"/>
                </a:cubicBezTo>
                <a:lnTo>
                  <a:pt x="194" y="349"/>
                </a:lnTo>
                <a:cubicBezTo>
                  <a:pt x="174" y="333"/>
                  <a:pt x="161" y="310"/>
                  <a:pt x="156" y="284"/>
                </a:cubicBezTo>
                <a:lnTo>
                  <a:pt x="117" y="284"/>
                </a:lnTo>
                <a:cubicBezTo>
                  <a:pt x="106" y="284"/>
                  <a:pt x="96" y="275"/>
                  <a:pt x="96" y="263"/>
                </a:cubicBezTo>
                <a:cubicBezTo>
                  <a:pt x="96" y="252"/>
                  <a:pt x="106" y="242"/>
                  <a:pt x="117" y="242"/>
                </a:cubicBezTo>
                <a:lnTo>
                  <a:pt x="156" y="242"/>
                </a:lnTo>
                <a:cubicBezTo>
                  <a:pt x="159" y="226"/>
                  <a:pt x="166" y="212"/>
                  <a:pt x="174" y="199"/>
                </a:cubicBezTo>
                <a:lnTo>
                  <a:pt x="147" y="171"/>
                </a:lnTo>
                <a:cubicBezTo>
                  <a:pt x="139" y="163"/>
                  <a:pt x="139" y="150"/>
                  <a:pt x="147" y="142"/>
                </a:cubicBezTo>
                <a:cubicBezTo>
                  <a:pt x="155" y="134"/>
                  <a:pt x="168" y="134"/>
                  <a:pt x="176" y="142"/>
                </a:cubicBezTo>
                <a:lnTo>
                  <a:pt x="204" y="170"/>
                </a:lnTo>
                <a:cubicBezTo>
                  <a:pt x="217" y="161"/>
                  <a:pt x="231" y="155"/>
                  <a:pt x="247" y="152"/>
                </a:cubicBezTo>
                <a:lnTo>
                  <a:pt x="247" y="112"/>
                </a:lnTo>
                <a:cubicBezTo>
                  <a:pt x="247" y="101"/>
                  <a:pt x="257" y="92"/>
                  <a:pt x="268" y="92"/>
                </a:cubicBezTo>
                <a:cubicBezTo>
                  <a:pt x="280" y="92"/>
                  <a:pt x="289" y="101"/>
                  <a:pt x="289" y="112"/>
                </a:cubicBezTo>
                <a:lnTo>
                  <a:pt x="289" y="152"/>
                </a:lnTo>
                <a:cubicBezTo>
                  <a:pt x="305" y="155"/>
                  <a:pt x="319" y="161"/>
                  <a:pt x="332" y="170"/>
                </a:cubicBezTo>
                <a:lnTo>
                  <a:pt x="360" y="142"/>
                </a:lnTo>
                <a:cubicBezTo>
                  <a:pt x="368" y="134"/>
                  <a:pt x="381" y="134"/>
                  <a:pt x="389" y="142"/>
                </a:cubicBezTo>
                <a:cubicBezTo>
                  <a:pt x="398" y="150"/>
                  <a:pt x="398" y="163"/>
                  <a:pt x="389" y="171"/>
                </a:cubicBezTo>
                <a:lnTo>
                  <a:pt x="362" y="199"/>
                </a:lnTo>
                <a:cubicBezTo>
                  <a:pt x="371" y="212"/>
                  <a:pt x="377" y="226"/>
                  <a:pt x="380" y="242"/>
                </a:cubicBezTo>
                <a:lnTo>
                  <a:pt x="419" y="242"/>
                </a:lnTo>
                <a:cubicBezTo>
                  <a:pt x="430" y="242"/>
                  <a:pt x="440" y="252"/>
                  <a:pt x="440" y="263"/>
                </a:cubicBezTo>
                <a:cubicBezTo>
                  <a:pt x="440" y="275"/>
                  <a:pt x="430" y="284"/>
                  <a:pt x="419" y="284"/>
                </a:cubicBezTo>
                <a:close/>
                <a:moveTo>
                  <a:pt x="340" y="263"/>
                </a:moveTo>
                <a:cubicBezTo>
                  <a:pt x="340" y="291"/>
                  <a:pt x="324" y="316"/>
                  <a:pt x="301" y="327"/>
                </a:cubicBezTo>
                <a:lnTo>
                  <a:pt x="301" y="359"/>
                </a:lnTo>
                <a:lnTo>
                  <a:pt x="235" y="359"/>
                </a:lnTo>
                <a:lnTo>
                  <a:pt x="235" y="327"/>
                </a:lnTo>
                <a:cubicBezTo>
                  <a:pt x="212" y="316"/>
                  <a:pt x="196" y="291"/>
                  <a:pt x="196" y="263"/>
                </a:cubicBezTo>
                <a:cubicBezTo>
                  <a:pt x="196" y="224"/>
                  <a:pt x="228" y="191"/>
                  <a:pt x="268" y="191"/>
                </a:cubicBezTo>
                <a:cubicBezTo>
                  <a:pt x="308" y="191"/>
                  <a:pt x="340" y="224"/>
                  <a:pt x="340" y="263"/>
                </a:cubicBezTo>
                <a:close/>
              </a:path>
            </a:pathLst>
          </a:custGeom>
          <a:solidFill>
            <a:schemeClr val="accent3"/>
          </a:solidFill>
          <a:ln>
            <a:noFill/>
          </a:ln>
        </p:spPr>
        <p:txBody>
          <a:bodyPr/>
          <a:lstStyle/>
          <a:p>
            <a:pPr>
              <a:lnSpc>
                <a:spcPct val="130000"/>
              </a:lnSpc>
            </a:pPr>
            <a:endParaRPr lang="zh-CN" altLang="en-US">
              <a:cs typeface="+mn-ea"/>
              <a:sym typeface="+mn-lt"/>
            </a:endParaRPr>
          </a:p>
        </p:txBody>
      </p:sp>
      <p:sp>
        <p:nvSpPr>
          <p:cNvPr id="28" name="îŝḻíďê"/>
          <p:cNvSpPr txBox="1"/>
          <p:nvPr/>
        </p:nvSpPr>
        <p:spPr>
          <a:xfrm flipH="1">
            <a:off x="8288571" y="7457458"/>
            <a:ext cx="2829961" cy="2256136"/>
          </a:xfrm>
          <a:prstGeom prst="rect">
            <a:avLst/>
          </a:prstGeom>
          <a:noFill/>
        </p:spPr>
        <p:txBody>
          <a:bodyPr wrap="square" lIns="91440" tIns="45720" rIns="91440" bIns="4572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30000"/>
              </a:lnSpc>
            </a:pPr>
            <a:r>
              <a:rPr lang="zh-CN" altLang="en-US" sz="2000" dirty="0">
                <a:cs typeface="+mn-ea"/>
                <a:sym typeface="+mn-lt"/>
              </a:rPr>
              <a:t>阐述小标题观点阐述小标题观点阐述小标题观点阐述小标题观点阐述小标题观点阐述你的小标题观点</a:t>
            </a:r>
            <a:endParaRPr lang="zh-CN" altLang="en-US" sz="2000" dirty="0">
              <a:cs typeface="+mn-ea"/>
              <a:sym typeface="+mn-lt"/>
            </a:endParaRPr>
          </a:p>
        </p:txBody>
      </p:sp>
      <p:sp>
        <p:nvSpPr>
          <p:cNvPr id="29" name="iṥ1íďe"/>
          <p:cNvSpPr/>
          <p:nvPr/>
        </p:nvSpPr>
        <p:spPr>
          <a:xfrm flipH="1">
            <a:off x="8558766" y="2635909"/>
            <a:ext cx="2289573" cy="560065"/>
          </a:xfrm>
          <a:prstGeom prst="rect">
            <a:avLst/>
          </a:prstGeom>
        </p:spPr>
        <p:txBody>
          <a:bodyPr wrap="square" lIns="91440" tIns="45720" rIns="91440" bIns="45720" anchor="ctr">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zh-CN" altLang="en-US" sz="2400" b="1" dirty="0">
                <a:cs typeface="+mn-ea"/>
                <a:sym typeface="+mn-lt"/>
              </a:rPr>
              <a:t>网络代理技术</a:t>
            </a:r>
            <a:endParaRPr lang="zh-CN" altLang="en-US" sz="2400" b="1" dirty="0">
              <a:cs typeface="+mn-ea"/>
              <a:sym typeface="+mn-lt"/>
            </a:endParaRPr>
          </a:p>
        </p:txBody>
      </p:sp>
      <p:sp>
        <p:nvSpPr>
          <p:cNvPr id="16" name="矩形 15"/>
          <p:cNvSpPr/>
          <p:nvPr/>
        </p:nvSpPr>
        <p:spPr>
          <a:xfrm>
            <a:off x="4298478" y="1566232"/>
            <a:ext cx="3600000" cy="4157824"/>
          </a:xfrm>
          <a:prstGeom prst="rect">
            <a:avLst/>
          </a:prstGeom>
          <a:noFill/>
          <a:ln>
            <a:solidFill>
              <a:schemeClr val="accent1"/>
            </a:solidFill>
          </a:ln>
          <a:effectLst>
            <a:outerShdw blurRad="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p:cNvSpPr/>
          <p:nvPr/>
        </p:nvSpPr>
        <p:spPr>
          <a:xfrm>
            <a:off x="660400" y="1566232"/>
            <a:ext cx="3636247" cy="4157824"/>
          </a:xfrm>
          <a:prstGeom prst="rect">
            <a:avLst/>
          </a:prstGeom>
          <a:noFill/>
          <a:ln>
            <a:solidFill>
              <a:schemeClr val="accent1"/>
            </a:solidFill>
          </a:ln>
          <a:effectLst>
            <a:outerShdw blurRad="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light-bulb-inside-circle_62843"/>
          <p:cNvSpPr>
            <a:spLocks noChangeAspect="1"/>
          </p:cNvSpPr>
          <p:nvPr/>
        </p:nvSpPr>
        <p:spPr bwMode="auto">
          <a:xfrm>
            <a:off x="2226142" y="1953211"/>
            <a:ext cx="504762" cy="504000"/>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27" h="6027">
                <a:moveTo>
                  <a:pt x="3013" y="0"/>
                </a:moveTo>
                <a:cubicBezTo>
                  <a:pt x="1349" y="0"/>
                  <a:pt x="0" y="1349"/>
                  <a:pt x="0" y="3013"/>
                </a:cubicBezTo>
                <a:cubicBezTo>
                  <a:pt x="0" y="4678"/>
                  <a:pt x="1349" y="6027"/>
                  <a:pt x="3013" y="6027"/>
                </a:cubicBezTo>
                <a:cubicBezTo>
                  <a:pt x="4678" y="6027"/>
                  <a:pt x="6027" y="4678"/>
                  <a:pt x="6027" y="3013"/>
                </a:cubicBezTo>
                <a:cubicBezTo>
                  <a:pt x="6027" y="1349"/>
                  <a:pt x="4678" y="0"/>
                  <a:pt x="3013" y="0"/>
                </a:cubicBezTo>
                <a:close/>
                <a:moveTo>
                  <a:pt x="2873" y="1426"/>
                </a:moveTo>
                <a:lnTo>
                  <a:pt x="2873" y="1040"/>
                </a:lnTo>
                <a:cubicBezTo>
                  <a:pt x="2873" y="962"/>
                  <a:pt x="2936" y="899"/>
                  <a:pt x="3013" y="899"/>
                </a:cubicBezTo>
                <a:cubicBezTo>
                  <a:pt x="3091" y="899"/>
                  <a:pt x="3154" y="962"/>
                  <a:pt x="3154" y="1040"/>
                </a:cubicBezTo>
                <a:lnTo>
                  <a:pt x="3154" y="1426"/>
                </a:lnTo>
                <a:lnTo>
                  <a:pt x="3154" y="1426"/>
                </a:lnTo>
                <a:cubicBezTo>
                  <a:pt x="3154" y="1503"/>
                  <a:pt x="3091" y="1566"/>
                  <a:pt x="3013" y="1566"/>
                </a:cubicBezTo>
                <a:cubicBezTo>
                  <a:pt x="2936" y="1566"/>
                  <a:pt x="2873" y="1503"/>
                  <a:pt x="2873" y="1426"/>
                </a:cubicBezTo>
                <a:lnTo>
                  <a:pt x="2873" y="1426"/>
                </a:lnTo>
                <a:close/>
                <a:moveTo>
                  <a:pt x="1688" y="2678"/>
                </a:moveTo>
                <a:cubicBezTo>
                  <a:pt x="1676" y="2746"/>
                  <a:pt x="1617" y="2794"/>
                  <a:pt x="1550" y="2794"/>
                </a:cubicBezTo>
                <a:cubicBezTo>
                  <a:pt x="1542" y="2794"/>
                  <a:pt x="1534" y="2793"/>
                  <a:pt x="1525" y="2792"/>
                </a:cubicBezTo>
                <a:lnTo>
                  <a:pt x="1145" y="2725"/>
                </a:lnTo>
                <a:cubicBezTo>
                  <a:pt x="1069" y="2711"/>
                  <a:pt x="1018" y="2639"/>
                  <a:pt x="1031" y="2563"/>
                </a:cubicBezTo>
                <a:cubicBezTo>
                  <a:pt x="1045" y="2486"/>
                  <a:pt x="1117" y="2435"/>
                  <a:pt x="1194" y="2449"/>
                </a:cubicBezTo>
                <a:lnTo>
                  <a:pt x="1574" y="2516"/>
                </a:lnTo>
                <a:cubicBezTo>
                  <a:pt x="1650" y="2529"/>
                  <a:pt x="1701" y="2602"/>
                  <a:pt x="1688" y="2678"/>
                </a:cubicBezTo>
                <a:close/>
                <a:moveTo>
                  <a:pt x="1951" y="1864"/>
                </a:moveTo>
                <a:lnTo>
                  <a:pt x="1702" y="1568"/>
                </a:lnTo>
                <a:cubicBezTo>
                  <a:pt x="1653" y="1508"/>
                  <a:pt x="1660" y="1420"/>
                  <a:pt x="1720" y="1370"/>
                </a:cubicBezTo>
                <a:cubicBezTo>
                  <a:pt x="1779" y="1320"/>
                  <a:pt x="1867" y="1328"/>
                  <a:pt x="1917" y="1387"/>
                </a:cubicBezTo>
                <a:lnTo>
                  <a:pt x="2166" y="1683"/>
                </a:lnTo>
                <a:cubicBezTo>
                  <a:pt x="2215" y="1743"/>
                  <a:pt x="2208" y="1831"/>
                  <a:pt x="2148" y="1881"/>
                </a:cubicBezTo>
                <a:cubicBezTo>
                  <a:pt x="2122" y="1903"/>
                  <a:pt x="2090" y="1914"/>
                  <a:pt x="2058" y="1914"/>
                </a:cubicBezTo>
                <a:cubicBezTo>
                  <a:pt x="2018" y="1914"/>
                  <a:pt x="1978" y="1897"/>
                  <a:pt x="1951" y="1864"/>
                </a:cubicBezTo>
                <a:close/>
                <a:moveTo>
                  <a:pt x="3762" y="3693"/>
                </a:moveTo>
                <a:cubicBezTo>
                  <a:pt x="3644" y="3867"/>
                  <a:pt x="3522" y="4046"/>
                  <a:pt x="3514" y="4288"/>
                </a:cubicBezTo>
                <a:cubicBezTo>
                  <a:pt x="3512" y="4348"/>
                  <a:pt x="3470" y="4397"/>
                  <a:pt x="3413" y="4410"/>
                </a:cubicBezTo>
                <a:cubicBezTo>
                  <a:pt x="3466" y="4426"/>
                  <a:pt x="3503" y="4474"/>
                  <a:pt x="3503" y="4532"/>
                </a:cubicBezTo>
                <a:cubicBezTo>
                  <a:pt x="3503" y="4583"/>
                  <a:pt x="3474" y="4626"/>
                  <a:pt x="3431" y="4647"/>
                </a:cubicBezTo>
                <a:cubicBezTo>
                  <a:pt x="3474" y="4668"/>
                  <a:pt x="3503" y="4712"/>
                  <a:pt x="3503" y="4762"/>
                </a:cubicBezTo>
                <a:cubicBezTo>
                  <a:pt x="3503" y="4833"/>
                  <a:pt x="3446" y="4891"/>
                  <a:pt x="3375" y="4891"/>
                </a:cubicBezTo>
                <a:lnTo>
                  <a:pt x="3297" y="4891"/>
                </a:lnTo>
                <a:cubicBezTo>
                  <a:pt x="3273" y="5025"/>
                  <a:pt x="3155" y="5127"/>
                  <a:pt x="3013" y="5127"/>
                </a:cubicBezTo>
                <a:cubicBezTo>
                  <a:pt x="2872" y="5127"/>
                  <a:pt x="2754" y="5025"/>
                  <a:pt x="2730" y="4891"/>
                </a:cubicBezTo>
                <a:lnTo>
                  <a:pt x="2652" y="4891"/>
                </a:lnTo>
                <a:cubicBezTo>
                  <a:pt x="2581" y="4891"/>
                  <a:pt x="2523" y="4833"/>
                  <a:pt x="2523" y="4762"/>
                </a:cubicBezTo>
                <a:cubicBezTo>
                  <a:pt x="2523" y="4712"/>
                  <a:pt x="2553" y="4668"/>
                  <a:pt x="2596" y="4647"/>
                </a:cubicBezTo>
                <a:cubicBezTo>
                  <a:pt x="2553" y="4626"/>
                  <a:pt x="2523" y="4583"/>
                  <a:pt x="2523" y="4532"/>
                </a:cubicBezTo>
                <a:cubicBezTo>
                  <a:pt x="2523" y="4474"/>
                  <a:pt x="2562" y="4425"/>
                  <a:pt x="2614" y="4409"/>
                </a:cubicBezTo>
                <a:cubicBezTo>
                  <a:pt x="2558" y="4397"/>
                  <a:pt x="2515" y="4348"/>
                  <a:pt x="2513" y="4288"/>
                </a:cubicBezTo>
                <a:cubicBezTo>
                  <a:pt x="2506" y="4046"/>
                  <a:pt x="2383" y="3866"/>
                  <a:pt x="2265" y="3693"/>
                </a:cubicBezTo>
                <a:cubicBezTo>
                  <a:pt x="2123" y="3485"/>
                  <a:pt x="1976" y="3270"/>
                  <a:pt x="1976" y="2891"/>
                </a:cubicBezTo>
                <a:cubicBezTo>
                  <a:pt x="1976" y="2348"/>
                  <a:pt x="2442" y="1906"/>
                  <a:pt x="3013" y="1906"/>
                </a:cubicBezTo>
                <a:cubicBezTo>
                  <a:pt x="3585" y="1906"/>
                  <a:pt x="4050" y="2348"/>
                  <a:pt x="4050" y="2891"/>
                </a:cubicBezTo>
                <a:cubicBezTo>
                  <a:pt x="4050" y="3270"/>
                  <a:pt x="3904" y="3485"/>
                  <a:pt x="3762" y="3693"/>
                </a:cubicBezTo>
                <a:close/>
                <a:moveTo>
                  <a:pt x="4076" y="1864"/>
                </a:moveTo>
                <a:cubicBezTo>
                  <a:pt x="4048" y="1897"/>
                  <a:pt x="4009" y="1914"/>
                  <a:pt x="3969" y="1914"/>
                </a:cubicBezTo>
                <a:cubicBezTo>
                  <a:pt x="3937" y="1914"/>
                  <a:pt x="3905" y="1903"/>
                  <a:pt x="3879" y="1881"/>
                </a:cubicBezTo>
                <a:cubicBezTo>
                  <a:pt x="3819" y="1831"/>
                  <a:pt x="3812" y="1743"/>
                  <a:pt x="3861" y="1683"/>
                </a:cubicBezTo>
                <a:lnTo>
                  <a:pt x="4110" y="1387"/>
                </a:lnTo>
                <a:cubicBezTo>
                  <a:pt x="4159" y="1328"/>
                  <a:pt x="4248" y="1320"/>
                  <a:pt x="4307" y="1370"/>
                </a:cubicBezTo>
                <a:cubicBezTo>
                  <a:pt x="4366" y="1420"/>
                  <a:pt x="4374" y="1508"/>
                  <a:pt x="4324" y="1568"/>
                </a:cubicBezTo>
                <a:lnTo>
                  <a:pt x="4076" y="1864"/>
                </a:lnTo>
                <a:close/>
                <a:moveTo>
                  <a:pt x="4882" y="2725"/>
                </a:moveTo>
                <a:lnTo>
                  <a:pt x="4501" y="2792"/>
                </a:lnTo>
                <a:cubicBezTo>
                  <a:pt x="4493" y="2793"/>
                  <a:pt x="4485" y="2794"/>
                  <a:pt x="4477" y="2794"/>
                </a:cubicBezTo>
                <a:cubicBezTo>
                  <a:pt x="4410" y="2794"/>
                  <a:pt x="4351" y="2746"/>
                  <a:pt x="4339" y="2678"/>
                </a:cubicBezTo>
                <a:cubicBezTo>
                  <a:pt x="4325" y="2602"/>
                  <a:pt x="4376" y="2529"/>
                  <a:pt x="4453" y="2516"/>
                </a:cubicBezTo>
                <a:lnTo>
                  <a:pt x="4833" y="2449"/>
                </a:lnTo>
                <a:cubicBezTo>
                  <a:pt x="4909" y="2435"/>
                  <a:pt x="4982" y="2486"/>
                  <a:pt x="4996" y="2563"/>
                </a:cubicBezTo>
                <a:cubicBezTo>
                  <a:pt x="5009" y="2639"/>
                  <a:pt x="4958" y="2711"/>
                  <a:pt x="4882" y="2725"/>
                </a:cubicBezTo>
                <a:close/>
              </a:path>
            </a:pathLst>
          </a:custGeom>
          <a:solidFill>
            <a:schemeClr val="accent1"/>
          </a:solidFill>
          <a:ln>
            <a:noFill/>
          </a:ln>
        </p:spPr>
        <p:txBody>
          <a:bodyPr/>
          <a:lstStyle/>
          <a:p>
            <a:endParaRPr lang="zh-CN" altLang="en-US">
              <a:cs typeface="+mn-ea"/>
              <a:sym typeface="+mn-lt"/>
            </a:endParaRPr>
          </a:p>
        </p:txBody>
      </p:sp>
      <p:sp>
        <p:nvSpPr>
          <p:cNvPr id="5" name="文本框 4"/>
          <p:cNvSpPr txBox="1"/>
          <p:nvPr/>
        </p:nvSpPr>
        <p:spPr>
          <a:xfrm>
            <a:off x="1075690" y="3461385"/>
            <a:ext cx="2908300" cy="922020"/>
          </a:xfrm>
          <a:prstGeom prst="rect">
            <a:avLst/>
          </a:prstGeom>
          <a:noFill/>
        </p:spPr>
        <p:txBody>
          <a:bodyPr wrap="square" rtlCol="0">
            <a:spAutoFit/>
          </a:bodyPr>
          <a:p>
            <a:r>
              <a:rPr lang="zh-CN" altLang="en-US"/>
              <a:t>通过上层抽象、多语言相互调用，将一份代码编译运行在不同底层平台</a:t>
            </a:r>
            <a:endParaRPr lang="zh-CN" altLang="en-US"/>
          </a:p>
        </p:txBody>
      </p:sp>
      <p:sp>
        <p:nvSpPr>
          <p:cNvPr id="6" name="文本框 5"/>
          <p:cNvSpPr txBox="1"/>
          <p:nvPr/>
        </p:nvSpPr>
        <p:spPr>
          <a:xfrm>
            <a:off x="4627880" y="3461385"/>
            <a:ext cx="2908300" cy="922020"/>
          </a:xfrm>
          <a:prstGeom prst="rect">
            <a:avLst/>
          </a:prstGeom>
          <a:noFill/>
        </p:spPr>
        <p:txBody>
          <a:bodyPr wrap="square" rtlCol="0">
            <a:spAutoFit/>
          </a:bodyPr>
          <a:p>
            <a:r>
              <a:rPr lang="en-US" altLang="zh-CN"/>
              <a:t>WebAssembly</a:t>
            </a:r>
            <a:r>
              <a:rPr lang="zh-CN" altLang="en-US"/>
              <a:t>是一种新的二进制编码格式，可以更加快速的被加载、执行</a:t>
            </a:r>
            <a:endParaRPr lang="zh-CN" altLang="en-US"/>
          </a:p>
        </p:txBody>
      </p:sp>
      <p:sp>
        <p:nvSpPr>
          <p:cNvPr id="8" name="文本框 7"/>
          <p:cNvSpPr txBox="1"/>
          <p:nvPr/>
        </p:nvSpPr>
        <p:spPr>
          <a:xfrm>
            <a:off x="8180070" y="3461385"/>
            <a:ext cx="2975610" cy="922020"/>
          </a:xfrm>
          <a:prstGeom prst="rect">
            <a:avLst/>
          </a:prstGeom>
          <a:noFill/>
        </p:spPr>
        <p:txBody>
          <a:bodyPr wrap="square" rtlCol="0">
            <a:spAutoFit/>
          </a:bodyPr>
          <a:p>
            <a:r>
              <a:rPr lang="zh-CN" altLang="en-US"/>
              <a:t>通过对网络请求的捕获，从而进一步分析、修改数据包， 来满足更加灵活的网络使用</a:t>
            </a:r>
            <a:endParaRPr lang="zh-CN" altLang="en-US"/>
          </a:p>
        </p:txBody>
      </p:sp>
      <p:sp>
        <p:nvSpPr>
          <p:cNvPr id="4" name="文本框 3"/>
          <p:cNvSpPr txBox="1"/>
          <p:nvPr/>
        </p:nvSpPr>
        <p:spPr>
          <a:xfrm>
            <a:off x="4522470" y="2699385"/>
            <a:ext cx="3155315" cy="460375"/>
          </a:xfrm>
          <a:prstGeom prst="rect">
            <a:avLst/>
          </a:prstGeom>
          <a:noFill/>
        </p:spPr>
        <p:txBody>
          <a:bodyPr wrap="square" rtlCol="0">
            <a:spAutoFit/>
          </a:bodyPr>
          <a:p>
            <a:r>
              <a:rPr lang="en-US" altLang="zh-CN" sz="2400" b="1">
                <a:latin typeface="+mj-lt"/>
                <a:cs typeface="+mj-lt"/>
              </a:rPr>
              <a:t>WebAssebmly </a:t>
            </a:r>
            <a:r>
              <a:rPr lang="zh-CN" altLang="en-US" sz="2400" b="1">
                <a:latin typeface="+mj-lt"/>
                <a:cs typeface="+mj-lt"/>
              </a:rPr>
              <a:t>技术</a:t>
            </a:r>
            <a:endParaRPr lang="zh-CN" altLang="en-US" sz="2400" b="1">
              <a:latin typeface="+mj-lt"/>
              <a:cs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2835" y="237834"/>
            <a:ext cx="8168208" cy="790865"/>
          </a:xfrm>
        </p:spPr>
        <p:txBody>
          <a:bodyPr/>
          <a:lstStyle/>
          <a:p>
            <a:r>
              <a:rPr lang="zh-CN" altLang="en-US" dirty="0">
                <a:latin typeface="+mn-lt"/>
                <a:ea typeface="+mn-ea"/>
                <a:cs typeface="+mn-ea"/>
                <a:sym typeface="+mn-lt"/>
              </a:rPr>
              <a:t>国内外研究现状 </a:t>
            </a:r>
            <a:r>
              <a:rPr lang="zh-CN" altLang="en-US" sz="2400" dirty="0">
                <a:cs typeface="+mn-ea"/>
                <a:sym typeface="+mn-lt"/>
              </a:rPr>
              <a:t>跨平台桌面应用技术</a:t>
            </a:r>
            <a:endParaRPr lang="zh-CN" altLang="en-US" sz="2400" dirty="0">
              <a:cs typeface="+mn-ea"/>
              <a:sym typeface="+mn-lt"/>
            </a:endParaRPr>
          </a:p>
        </p:txBody>
      </p:sp>
      <p:sp>
        <p:nvSpPr>
          <p:cNvPr id="3" name="灯片编号占位符 2"/>
          <p:cNvSpPr>
            <a:spLocks noGrp="1"/>
          </p:cNvSpPr>
          <p:nvPr>
            <p:ph type="sldNum" sz="quarter" idx="12"/>
          </p:nvPr>
        </p:nvSpPr>
        <p:spPr/>
        <p:txBody>
          <a:bodyPr/>
          <a:lstStyle/>
          <a:p>
            <a:fld id="{2515AB8F-1C56-49E9-90C8-78D22B0C1B97}" type="slidenum">
              <a:rPr lang="zh-CN" altLang="en-US" smtClean="0">
                <a:sym typeface="+mn-lt"/>
              </a:rPr>
            </a:fld>
            <a:endParaRPr lang="zh-CN" altLang="en-US">
              <a:sym typeface="+mn-lt"/>
            </a:endParaRPr>
          </a:p>
        </p:txBody>
      </p:sp>
      <p:graphicFrame>
        <p:nvGraphicFramePr>
          <p:cNvPr id="4" name="表格 3"/>
          <p:cNvGraphicFramePr>
            <a:graphicFrameLocks noGrp="1"/>
          </p:cNvGraphicFramePr>
          <p:nvPr>
            <p:custDataLst>
              <p:tags r:id="rId1"/>
            </p:custDataLst>
          </p:nvPr>
        </p:nvGraphicFramePr>
        <p:xfrm>
          <a:off x="391160" y="1881505"/>
          <a:ext cx="4390390" cy="2620645"/>
        </p:xfrm>
        <a:graphic>
          <a:graphicData uri="http://schemas.openxmlformats.org/drawingml/2006/table">
            <a:tbl>
              <a:tblPr firstRow="1" bandRow="1">
                <a:tableStyleId>{2D5ABB26-0587-4C30-8999-92F81FD0307C}</a:tableStyleId>
              </a:tblPr>
              <a:tblGrid>
                <a:gridCol w="2072005"/>
                <a:gridCol w="2318385"/>
              </a:tblGrid>
              <a:tr h="866140">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dirty="0">
                          <a:latin typeface="+mn-lt"/>
                          <a:ea typeface="+mn-ea"/>
                          <a:cs typeface="+mn-ea"/>
                          <a:sym typeface="+mn-lt"/>
                        </a:rPr>
                        <a:t>操作系统</a:t>
                      </a:r>
                      <a:endParaRPr lang="zh-CN" altLang="en-US" sz="2000" dirty="0">
                        <a:latin typeface="+mn-lt"/>
                        <a:ea typeface="+mn-ea"/>
                        <a:cs typeface="+mn-ea"/>
                        <a:sym typeface="+mn-lt"/>
                      </a:endParaRPr>
                    </a:p>
                  </a:txBody>
                  <a:tcPr marL="100614" marR="100614" marT="50308" marB="50308"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2000" dirty="0">
                          <a:latin typeface="+mn-lt"/>
                          <a:ea typeface="+mn-ea"/>
                          <a:cs typeface="+mn-ea"/>
                          <a:sym typeface="+mn-lt"/>
                        </a:rPr>
                        <a:t>市场占有率</a:t>
                      </a:r>
                      <a:endParaRPr lang="zh-CN" altLang="en-US" sz="2000" dirty="0">
                        <a:latin typeface="+mn-lt"/>
                        <a:ea typeface="+mn-ea"/>
                        <a:cs typeface="+mn-ea"/>
                        <a:sym typeface="+mn-lt"/>
                      </a:endParaRPr>
                    </a:p>
                  </a:txBody>
                  <a:tcPr marL="100614" marR="100614" marT="50308" marB="50308"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84835">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en-US" altLang="zh-CN" sz="1600" dirty="0">
                          <a:latin typeface="+mn-lt"/>
                          <a:ea typeface="+mn-ea"/>
                          <a:cs typeface="+mn-ea"/>
                          <a:sym typeface="+mn-lt"/>
                        </a:rPr>
                        <a:t>Windows</a:t>
                      </a:r>
                      <a:endParaRPr lang="en-US" altLang="zh-CN" sz="1600" dirty="0">
                        <a:latin typeface="+mn-lt"/>
                        <a:ea typeface="+mn-ea"/>
                        <a:cs typeface="+mn-ea"/>
                        <a:sym typeface="+mn-lt"/>
                      </a:endParaRPr>
                    </a:p>
                  </a:txBody>
                  <a:tcPr marL="100614" marR="100614" marT="50308" marB="50308" anchor="ctr">
                    <a:lnT w="12700" cap="flat" cmpd="sng" algn="ctr">
                      <a:solidFill>
                        <a:schemeClr val="tx1"/>
                      </a:solidFill>
                      <a:prstDash val="solid"/>
                      <a:round/>
                      <a:headEnd type="none" w="med" len="med"/>
                      <a:tailEnd type="none" w="med" len="med"/>
                    </a:lnT>
                  </a:tcP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1600" dirty="0">
                          <a:latin typeface="+mn-lt"/>
                          <a:ea typeface="+mn-ea"/>
                          <a:cs typeface="+mn-ea"/>
                          <a:sym typeface="+mn-lt"/>
                        </a:rPr>
                        <a:t>74.27%</a:t>
                      </a:r>
                      <a:endParaRPr lang="zh-CN" altLang="en-US" sz="1600" dirty="0">
                        <a:latin typeface="+mn-lt"/>
                        <a:ea typeface="+mn-ea"/>
                        <a:cs typeface="+mn-ea"/>
                        <a:sym typeface="+mn-lt"/>
                      </a:endParaRPr>
                    </a:p>
                  </a:txBody>
                  <a:tcPr marL="100614" marR="100614" marT="50308" marB="50308" anchor="ctr">
                    <a:lnT w="12700" cap="flat" cmpd="sng" algn="ctr">
                      <a:solidFill>
                        <a:schemeClr val="tx1"/>
                      </a:solidFill>
                      <a:prstDash val="solid"/>
                      <a:round/>
                      <a:headEnd type="none" w="med" len="med"/>
                      <a:tailEnd type="none" w="med" len="med"/>
                    </a:lnT>
                  </a:tcPr>
                </a:tc>
              </a:tr>
              <a:tr h="584835">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en-US" sz="1600" dirty="0">
                          <a:latin typeface="+mn-lt"/>
                          <a:ea typeface="+mn-ea"/>
                          <a:cs typeface="+mn-ea"/>
                          <a:sym typeface="+mn-lt"/>
                        </a:rPr>
                        <a:t>MacOS</a:t>
                      </a:r>
                      <a:endParaRPr lang="en-US" sz="1600" dirty="0">
                        <a:latin typeface="+mn-lt"/>
                        <a:ea typeface="+mn-ea"/>
                        <a:cs typeface="+mn-ea"/>
                        <a:sym typeface="+mn-lt"/>
                      </a:endParaRPr>
                    </a:p>
                  </a:txBody>
                  <a:tcPr marL="100614" marR="100614" marT="50308" marB="50308" anchor="ct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1600" dirty="0">
                          <a:latin typeface="+mn-lt"/>
                          <a:ea typeface="+mn-ea"/>
                          <a:cs typeface="+mn-ea"/>
                          <a:sym typeface="+mn-lt"/>
                        </a:rPr>
                        <a:t>16.05%</a:t>
                      </a:r>
                      <a:endParaRPr lang="zh-CN" altLang="en-US" sz="1600" dirty="0">
                        <a:latin typeface="+mn-lt"/>
                        <a:ea typeface="+mn-ea"/>
                        <a:cs typeface="+mn-ea"/>
                        <a:sym typeface="+mn-lt"/>
                      </a:endParaRPr>
                    </a:p>
                  </a:txBody>
                  <a:tcPr marL="100614" marR="100614" marT="50308" marB="50308" anchor="ctr"/>
                </a:tc>
              </a:tr>
              <a:tr h="584835">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en-US" sz="1600" dirty="0">
                          <a:latin typeface="+mn-lt"/>
                          <a:ea typeface="+mn-ea"/>
                          <a:cs typeface="+mn-ea"/>
                          <a:sym typeface="+mn-lt"/>
                        </a:rPr>
                        <a:t>Linux</a:t>
                      </a:r>
                      <a:endParaRPr lang="en-US" sz="1600" dirty="0">
                        <a:latin typeface="+mn-lt"/>
                        <a:ea typeface="+mn-ea"/>
                        <a:cs typeface="+mn-ea"/>
                        <a:sym typeface="+mn-lt"/>
                      </a:endParaRPr>
                    </a:p>
                  </a:txBody>
                  <a:tcPr marL="100614" marR="100614" marT="50308" marB="50308" anchor="ctr"/>
                </a:tc>
                <a:tc>
                  <a:txBody>
                    <a:bodyPr/>
                    <a:lstStyle>
                      <a:lvl1pPr marL="0" algn="l" defTabSz="914400" rtl="0" eaLnBrk="1" latinLnBrk="0" hangingPunct="1">
                        <a:defRPr sz="1800" kern="1200">
                          <a:solidFill>
                            <a:schemeClr val="tx1"/>
                          </a:solidFill>
                          <a:latin typeface="Calibri"/>
                          <a:ea typeface="思源黑体 CN Regular"/>
                        </a:defRPr>
                      </a:lvl1pPr>
                      <a:lvl2pPr marL="457200" algn="l" defTabSz="914400" rtl="0" eaLnBrk="1" latinLnBrk="0" hangingPunct="1">
                        <a:defRPr sz="1800" kern="1200">
                          <a:solidFill>
                            <a:schemeClr val="tx1"/>
                          </a:solidFill>
                          <a:latin typeface="Calibri"/>
                          <a:ea typeface="思源黑体 CN Regular"/>
                        </a:defRPr>
                      </a:lvl2pPr>
                      <a:lvl3pPr marL="914400" algn="l" defTabSz="914400" rtl="0" eaLnBrk="1" latinLnBrk="0" hangingPunct="1">
                        <a:defRPr sz="1800" kern="1200">
                          <a:solidFill>
                            <a:schemeClr val="tx1"/>
                          </a:solidFill>
                          <a:latin typeface="Calibri"/>
                          <a:ea typeface="思源黑体 CN Regular"/>
                        </a:defRPr>
                      </a:lvl3pPr>
                      <a:lvl4pPr marL="1371600" algn="l" defTabSz="914400" rtl="0" eaLnBrk="1" latinLnBrk="0" hangingPunct="1">
                        <a:defRPr sz="1800" kern="1200">
                          <a:solidFill>
                            <a:schemeClr val="tx1"/>
                          </a:solidFill>
                          <a:latin typeface="Calibri"/>
                          <a:ea typeface="思源黑体 CN Regular"/>
                        </a:defRPr>
                      </a:lvl4pPr>
                      <a:lvl5pPr marL="1828800" algn="l" defTabSz="914400" rtl="0" eaLnBrk="1" latinLnBrk="0" hangingPunct="1">
                        <a:defRPr sz="1800" kern="1200">
                          <a:solidFill>
                            <a:schemeClr val="tx1"/>
                          </a:solidFill>
                          <a:latin typeface="Calibri"/>
                          <a:ea typeface="思源黑体 CN Regular"/>
                        </a:defRPr>
                      </a:lvl5pPr>
                      <a:lvl6pPr marL="2286000" algn="l" defTabSz="914400" rtl="0" eaLnBrk="1" latinLnBrk="0" hangingPunct="1">
                        <a:defRPr sz="1800" kern="1200">
                          <a:solidFill>
                            <a:schemeClr val="tx1"/>
                          </a:solidFill>
                          <a:latin typeface="Calibri"/>
                          <a:ea typeface="思源黑体 CN Regular"/>
                        </a:defRPr>
                      </a:lvl6pPr>
                      <a:lvl7pPr marL="2743200" algn="l" defTabSz="914400" rtl="0" eaLnBrk="1" latinLnBrk="0" hangingPunct="1">
                        <a:defRPr sz="1800" kern="1200">
                          <a:solidFill>
                            <a:schemeClr val="tx1"/>
                          </a:solidFill>
                          <a:latin typeface="Calibri"/>
                          <a:ea typeface="思源黑体 CN Regular"/>
                        </a:defRPr>
                      </a:lvl7pPr>
                      <a:lvl8pPr marL="3200400" algn="l" defTabSz="914400" rtl="0" eaLnBrk="1" latinLnBrk="0" hangingPunct="1">
                        <a:defRPr sz="1800" kern="1200">
                          <a:solidFill>
                            <a:schemeClr val="tx1"/>
                          </a:solidFill>
                          <a:latin typeface="Calibri"/>
                          <a:ea typeface="思源黑体 CN Regular"/>
                        </a:defRPr>
                      </a:lvl8pPr>
                      <a:lvl9pPr marL="3657600" algn="l" defTabSz="914400" rtl="0" eaLnBrk="1" latinLnBrk="0" hangingPunct="1">
                        <a:defRPr sz="1800" kern="1200">
                          <a:solidFill>
                            <a:schemeClr val="tx1"/>
                          </a:solidFill>
                          <a:latin typeface="Calibri"/>
                          <a:ea typeface="思源黑体 CN Regular"/>
                        </a:defRPr>
                      </a:lvl9pPr>
                    </a:lstStyle>
                    <a:p>
                      <a:pPr algn="ctr">
                        <a:lnSpc>
                          <a:spcPct val="130000"/>
                        </a:lnSpc>
                        <a:spcBef>
                          <a:spcPts val="0"/>
                        </a:spcBef>
                        <a:spcAft>
                          <a:spcPts val="0"/>
                        </a:spcAft>
                      </a:pPr>
                      <a:r>
                        <a:rPr lang="zh-CN" altLang="en-US" sz="1600" dirty="0">
                          <a:latin typeface="+mn-lt"/>
                          <a:ea typeface="+mn-ea"/>
                          <a:cs typeface="+mn-ea"/>
                          <a:sym typeface="+mn-lt"/>
                        </a:rPr>
                        <a:t>2.09%</a:t>
                      </a:r>
                      <a:endParaRPr lang="zh-CN" altLang="en-US" sz="1600" dirty="0">
                        <a:latin typeface="+mn-lt"/>
                        <a:ea typeface="+mn-ea"/>
                        <a:cs typeface="+mn-ea"/>
                        <a:sym typeface="+mn-lt"/>
                      </a:endParaRPr>
                    </a:p>
                  </a:txBody>
                  <a:tcPr marL="100614" marR="100614" marT="50308" marB="50308" anchor="ctr"/>
                </a:tc>
              </a:tr>
            </a:tbl>
          </a:graphicData>
        </a:graphic>
      </p:graphicFrame>
      <p:sp>
        <p:nvSpPr>
          <p:cNvPr id="10" name="矩形 9"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p:cNvSpPr/>
          <p:nvPr/>
        </p:nvSpPr>
        <p:spPr>
          <a:xfrm>
            <a:off x="6210300" y="2035810"/>
            <a:ext cx="5353685" cy="2312035"/>
          </a:xfrm>
          <a:prstGeom prst="rect">
            <a:avLst/>
          </a:prstGeom>
          <a:noFill/>
        </p:spPr>
        <p:txBody>
          <a:bodyPr wrap="square" lIns="0" rIns="0" anchor="ctr" anchorCtr="0">
            <a:normAutofit/>
          </a:bodyPr>
          <a:lstStyle/>
          <a:p>
            <a:pPr algn="just">
              <a:lnSpc>
                <a:spcPct val="130000"/>
              </a:lnSpc>
            </a:pPr>
            <a:r>
              <a:rPr lang="en-US" altLang="zh-CN" sz="2000" dirty="0">
                <a:cs typeface="+mn-ea"/>
                <a:sym typeface="+mn-lt"/>
              </a:rPr>
              <a:t>     </a:t>
            </a:r>
            <a:r>
              <a:rPr lang="zh-CN" altLang="en-US" sz="2000" dirty="0">
                <a:cs typeface="+mn-ea"/>
                <a:sym typeface="+mn-lt"/>
              </a:rPr>
              <a:t>据</a:t>
            </a:r>
            <a:r>
              <a:rPr lang="en-US" altLang="zh-CN" sz="2000" dirty="0">
                <a:cs typeface="+mn-ea"/>
                <a:sym typeface="+mn-lt"/>
              </a:rPr>
              <a:t>2021</a:t>
            </a:r>
            <a:r>
              <a:rPr lang="zh-CN" altLang="en-US" sz="2000" dirty="0">
                <a:cs typeface="+mn-ea"/>
                <a:sym typeface="+mn-lt"/>
              </a:rPr>
              <a:t>下半年数据调研，Windows操作系统和MacOS操作系统几乎占据了90%多的市场份额，导致大部分开发框架的发展由这两种操作系统主导，而Linux操作系统通常用作服务器，对桌面应用的需求不高。</a:t>
            </a:r>
            <a:endParaRPr lang="zh-CN" altLang="en-US" sz="2000" dirty="0">
              <a:cs typeface="+mn-ea"/>
              <a:sym typeface="+mn-lt"/>
            </a:endParaRPr>
          </a:p>
        </p:txBody>
      </p:sp>
      <p:sp>
        <p:nvSpPr>
          <p:cNvPr id="12" name="矩形 11"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p:cNvSpPr/>
          <p:nvPr/>
        </p:nvSpPr>
        <p:spPr>
          <a:xfrm>
            <a:off x="1033099" y="1492251"/>
            <a:ext cx="4104000" cy="1120775"/>
          </a:xfrm>
          <a:prstGeom prst="rect">
            <a:avLst/>
          </a:prstGeom>
          <a:noFill/>
        </p:spPr>
        <p:txBody>
          <a:bodyPr wrap="square" lIns="540000" anchor="ctr" anchorCtr="0">
            <a:normAutofit/>
          </a:bodyPr>
          <a:lstStyle/>
          <a:p>
            <a:pPr algn="just">
              <a:lnSpc>
                <a:spcPct val="130000"/>
              </a:lnSpc>
            </a:pPr>
            <a:endParaRPr lang="zh-CN" altLang="en-US" sz="2000" dirty="0">
              <a:cs typeface="+mn-ea"/>
              <a:sym typeface="+mn-lt"/>
            </a:endParaRPr>
          </a:p>
        </p:txBody>
      </p:sp>
      <p:sp>
        <p:nvSpPr>
          <p:cNvPr id="5" name="矩形 4"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p:cNvSpPr/>
          <p:nvPr/>
        </p:nvSpPr>
        <p:spPr>
          <a:xfrm>
            <a:off x="1033100" y="3292439"/>
            <a:ext cx="4104000" cy="1209675"/>
          </a:xfrm>
          <a:prstGeom prst="rect">
            <a:avLst/>
          </a:prstGeom>
          <a:noFill/>
        </p:spPr>
        <p:txBody>
          <a:bodyPr wrap="square" lIns="540000" anchor="ctr" anchorCtr="0">
            <a:normAutofit/>
          </a:bodyPr>
          <a:lstStyle/>
          <a:p>
            <a:pPr algn="just">
              <a:lnSpc>
                <a:spcPct val="130000"/>
              </a:lnSpc>
            </a:pPr>
            <a:endParaRPr lang="zh-CN" altLang="en-US" sz="2000" dirty="0">
              <a:cs typeface="+mn-ea"/>
              <a:sym typeface="+mn-lt"/>
            </a:endParaRPr>
          </a:p>
        </p:txBody>
      </p:sp>
      <p:sp>
        <p:nvSpPr>
          <p:cNvPr id="25" name="right-arrowheads_44810"/>
          <p:cNvSpPr>
            <a:spLocks noChangeAspect="1"/>
          </p:cNvSpPr>
          <p:nvPr/>
        </p:nvSpPr>
        <p:spPr bwMode="auto">
          <a:xfrm>
            <a:off x="5373809" y="2822005"/>
            <a:ext cx="442242" cy="43200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bg1">
              <a:lumMod val="85000"/>
            </a:schemeClr>
          </a:solidFill>
          <a:ln>
            <a:noFill/>
          </a:ln>
        </p:spPr>
        <p:txBody>
          <a:bodyPr/>
          <a:p>
            <a:pPr>
              <a:lnSpc>
                <a:spcPct val="130000"/>
              </a:lnSpc>
            </a:pPr>
            <a:endParaRPr lang="zh-CN" altLang="en-US" dirty="0">
              <a:cs typeface="+mn-ea"/>
              <a:sym typeface="+mn-lt"/>
            </a:endParaRPr>
          </a:p>
        </p:txBody>
      </p:sp>
    </p:spTree>
  </p:cSld>
  <p:clrMapOvr>
    <a:masterClrMapping/>
  </p:clrMapOvr>
</p:sld>
</file>

<file path=ppt/tags/tag1.xml><?xml version="1.0" encoding="utf-8"?>
<p:tagLst xmlns:p="http://schemas.openxmlformats.org/presentationml/2006/main">
  <p:tag name="KSO_WM_UNIT_TABLE_BEAUTIFY" val="smartTable{6945fe94-c222-4d3c-879f-6a1511afe705}"/>
  <p:tag name="TABLE_ENDDRAG_ORIGIN_RECT" val="345*175"/>
  <p:tag name="TABLE_ENDDRAG_RECT" val="48*148*345*206"/>
</p:tagLst>
</file>

<file path=ppt/tags/tag2.xml><?xml version="1.0" encoding="utf-8"?>
<p:tagLst xmlns:p="http://schemas.openxmlformats.org/presentationml/2006/main">
  <p:tag name="KSO_WM_UNIT_TABLE_BEAUTIFY" val="smartTable{fda22e40-7ba5-4363-9781-360494a13d9f}"/>
  <p:tag name="TABLE_ENDDRAG_ORIGIN_RECT" val="710*389"/>
  <p:tag name="TABLE_ENDDRAG_RECT" val="109*97*710*390"/>
</p:tagLst>
</file>

<file path=ppt/tags/tag3.xml><?xml version="1.0" encoding="utf-8"?>
<p:tagLst xmlns:p="http://schemas.openxmlformats.org/presentationml/2006/main">
  <p:tag name="ISLIDE.GUIDESSETTING" val="{&quot;Id&quot;:null,&quot;Name&quot;:&quot;正常&quot;,&quot;HeaderHeight&quot;:15.0,&quot;FooterHeight&quot;:9.0,&quot;SideMargin&quot;:5.5,&quot;TopMargin&quot;:0.0,&quot;BottomMargin&quot;:0.0,&quot;IntervalMargin&quot;:1.5,&quot;SettingType&quot;:&quot;System&quot;}"/>
</p:tagLst>
</file>

<file path=ppt/theme/theme1.xml><?xml version="1.0" encoding="utf-8"?>
<a:theme xmlns:a="http://schemas.openxmlformats.org/drawingml/2006/main" name="Office 主题​​">
  <a:themeElements>
    <a:clrScheme name="SEU">
      <a:dk1>
        <a:srgbClr val="000000"/>
      </a:dk1>
      <a:lt1>
        <a:srgbClr val="FFFFFF"/>
      </a:lt1>
      <a:dk2>
        <a:srgbClr val="44546A"/>
      </a:dk2>
      <a:lt2>
        <a:srgbClr val="E7E6E6"/>
      </a:lt2>
      <a:accent1>
        <a:srgbClr val="505122"/>
      </a:accent1>
      <a:accent2>
        <a:srgbClr val="FDCA04"/>
      </a:accent2>
      <a:accent3>
        <a:srgbClr val="00529D"/>
      </a:accent3>
      <a:accent4>
        <a:srgbClr val="B01417"/>
      </a:accent4>
      <a:accent5>
        <a:srgbClr val="7F7611"/>
      </a:accent5>
      <a:accent6>
        <a:srgbClr val="5D6B70"/>
      </a:accent6>
      <a:hlink>
        <a:srgbClr val="868A8C"/>
      </a:hlink>
      <a:folHlink>
        <a:srgbClr val="C2C6C8"/>
      </a:folHlink>
    </a:clrScheme>
    <a:fontScheme name="ncg3nh5f">
      <a:majorFont>
        <a:latin typeface="Microsoft YaHei"/>
        <a:ea typeface="Microsoft YaHei"/>
        <a:cs typeface=""/>
      </a:majorFont>
      <a:minorFont>
        <a:latin typeface="Microsoft YaHei"/>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5808</Words>
  <Application>WPS 文字</Application>
  <PresentationFormat>宽屏</PresentationFormat>
  <Paragraphs>453</Paragraphs>
  <Slides>35</Slides>
  <Notes>26</Notes>
  <HiddenSlides>0</HiddenSlides>
  <MMClips>0</MMClips>
  <ScaleCrop>false</ScaleCrop>
  <HeadingPairs>
    <vt:vector size="6" baseType="variant">
      <vt:variant>
        <vt:lpstr>已用的字体</vt:lpstr>
      </vt:variant>
      <vt:variant>
        <vt:i4>30</vt:i4>
      </vt:variant>
      <vt:variant>
        <vt:lpstr>主题</vt:lpstr>
      </vt:variant>
      <vt:variant>
        <vt:i4>2</vt:i4>
      </vt:variant>
      <vt:variant>
        <vt:lpstr>幻灯片标题</vt:lpstr>
      </vt:variant>
      <vt:variant>
        <vt:i4>35</vt:i4>
      </vt:variant>
    </vt:vector>
  </HeadingPairs>
  <TitlesOfParts>
    <vt:vector size="67" baseType="lpstr">
      <vt:lpstr>Arial</vt:lpstr>
      <vt:lpstr>方正书宋_GBK</vt:lpstr>
      <vt:lpstr>Wingdings</vt:lpstr>
      <vt:lpstr>微软雅黑</vt:lpstr>
      <vt:lpstr>汉仪旗黑</vt:lpstr>
      <vt:lpstr>Segoe UI</vt:lpstr>
      <vt:lpstr>苹方-简</vt:lpstr>
      <vt:lpstr>Arial</vt:lpstr>
      <vt:lpstr>微软雅黑</vt:lpstr>
      <vt:lpstr>仿宋</vt:lpstr>
      <vt:lpstr>方正仿宋_GBK</vt:lpstr>
      <vt:lpstr>Times New Roman Regular</vt:lpstr>
      <vt:lpstr>Calibri</vt:lpstr>
      <vt:lpstr>Helvetica Neue</vt:lpstr>
      <vt:lpstr>思源黑体 CN Regular</vt:lpstr>
      <vt:lpstr>Thonburi</vt:lpstr>
      <vt:lpstr>Helvetica</vt:lpstr>
      <vt:lpstr>宋体</vt:lpstr>
      <vt:lpstr>宋体-简</vt:lpstr>
      <vt:lpstr>Montserrat</vt:lpstr>
      <vt:lpstr>Microsoft YaHei</vt:lpstr>
      <vt:lpstr>Arial Unicode MS</vt:lpstr>
      <vt:lpstr>等线</vt:lpstr>
      <vt:lpstr>Century Gothic</vt:lpstr>
      <vt:lpstr>Montserrat</vt:lpstr>
      <vt:lpstr>微软雅黑</vt:lpstr>
      <vt:lpstr>標楷體</vt:lpstr>
      <vt:lpstr>Hiragino Sans CNS W3</vt:lpstr>
      <vt:lpstr>Hiragino Sans GB W3</vt:lpstr>
      <vt:lpstr>报隶-繁</vt:lpstr>
      <vt:lpstr>Office 主题​​</vt:lpstr>
      <vt:lpstr>1_OfficePLUS</vt:lpstr>
      <vt:lpstr>PowerPoint 演示文稿</vt:lpstr>
      <vt:lpstr>PowerPoint 演示文稿</vt:lpstr>
      <vt:lpstr>PowerPoint 演示文稿</vt:lpstr>
      <vt:lpstr>开题依据与背景</vt:lpstr>
      <vt:lpstr>开题依据与背景</vt:lpstr>
      <vt:lpstr>开题依据与背景</vt:lpstr>
      <vt:lpstr>PowerPoint 演示文稿</vt:lpstr>
      <vt:lpstr>国内外研究现状</vt:lpstr>
      <vt:lpstr>国内外研究现状 跨平台桌面应用技术</vt:lpstr>
      <vt:lpstr>国内外研究现状 跨平台桌面应用技术</vt:lpstr>
      <vt:lpstr>国内外研究现状 桌面应用开发技术</vt:lpstr>
      <vt:lpstr>国内外研究现状 桌面应用开发技术</vt:lpstr>
      <vt:lpstr>国内外研究现状 WebAssembly编码</vt:lpstr>
      <vt:lpstr>国内外研究现状 网络代理技术</vt:lpstr>
      <vt:lpstr>PowerPoint 演示文稿</vt:lpstr>
      <vt:lpstr>研究目标</vt:lpstr>
      <vt:lpstr>研究内容 功能目标</vt:lpstr>
      <vt:lpstr>研究内容 跨平台目标</vt:lpstr>
      <vt:lpstr>研究内容 跨平台目标</vt:lpstr>
      <vt:lpstr>研究内容 性能优化目标</vt:lpstr>
      <vt:lpstr>PowerPoint 演示文稿</vt:lpstr>
      <vt:lpstr>研究过程</vt:lpstr>
      <vt:lpstr>需求分析</vt:lpstr>
      <vt:lpstr>需求分析 非功能需求</vt:lpstr>
      <vt:lpstr>系统设计 架构设计 </vt:lpstr>
      <vt:lpstr>系统设计 功能模块设计 </vt:lpstr>
      <vt:lpstr>系统设计 性能模块设计 </vt:lpstr>
      <vt:lpstr>系统设计 系统实现&amp;系统测试</vt:lpstr>
      <vt:lpstr>可行性分析</vt:lpstr>
      <vt:lpstr>PowerPoint 演示文稿</vt:lpstr>
      <vt:lpstr>研究现状</vt:lpstr>
      <vt:lpstr>PowerPoint 演示文稿</vt:lpstr>
      <vt:lpstr>预期结果</vt:lpstr>
      <vt:lpstr>计划进度</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叶 丁</dc:creator>
  <cp:lastModifiedBy>bytedance</cp:lastModifiedBy>
  <cp:revision>3121</cp:revision>
  <dcterms:created xsi:type="dcterms:W3CDTF">2022-03-11T01:41:07Z</dcterms:created>
  <dcterms:modified xsi:type="dcterms:W3CDTF">2022-03-11T01:41:07Z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Nuaxnuy@DESKTOP-GLORKB7</vt:lpwstr>
  </property>
  <property fmtid="{D5CDD505-2E9C-101B-9397-08002B2CF9AE}" pid="5" name="MSIP_Label_f42aa342-8706-4288-bd11-ebb85995028c_SetDate">
    <vt:lpwstr>2019-04-13T06:32:31.4153976Z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d5228a63-67d4-4fd6-959f-d3cab9a76c24</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KSOProductBuildVer">
    <vt:lpwstr>2052-4.0.1.6533</vt:lpwstr>
  </property>
</Properties>
</file>