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3"/>
  </p:sldMasterIdLst>
  <p:notesMasterIdLst>
    <p:notesMasterId r:id="rId5"/>
  </p:notesMasterIdLst>
  <p:handoutMasterIdLst>
    <p:handoutMasterId r:id="rId24"/>
  </p:handoutMasterIdLst>
  <p:sldIdLst>
    <p:sldId id="523" r:id="rId4"/>
    <p:sldId id="480" r:id="rId6"/>
    <p:sldId id="783" r:id="rId7"/>
    <p:sldId id="953" r:id="rId8"/>
    <p:sldId id="903" r:id="rId9"/>
    <p:sldId id="876" r:id="rId10"/>
    <p:sldId id="853" r:id="rId11"/>
    <p:sldId id="976" r:id="rId12"/>
    <p:sldId id="1013" r:id="rId13"/>
    <p:sldId id="887" r:id="rId14"/>
    <p:sldId id="996" r:id="rId15"/>
    <p:sldId id="1025" r:id="rId16"/>
    <p:sldId id="879" r:id="rId17"/>
    <p:sldId id="886" r:id="rId18"/>
    <p:sldId id="1005" r:id="rId19"/>
    <p:sldId id="998" r:id="rId20"/>
    <p:sldId id="889" r:id="rId21"/>
    <p:sldId id="740" r:id="rId22"/>
    <p:sldId id="787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c61ebd-212c-4442-bf04-138bd3480bd8}">
          <p14:sldIdLst>
            <p14:sldId id="523"/>
            <p14:sldId id="480"/>
            <p14:sldId id="783"/>
            <p14:sldId id="953"/>
            <p14:sldId id="903"/>
            <p14:sldId id="876"/>
            <p14:sldId id="853"/>
            <p14:sldId id="976"/>
            <p14:sldId id="1013"/>
            <p14:sldId id="887"/>
            <p14:sldId id="996"/>
            <p14:sldId id="1025"/>
            <p14:sldId id="879"/>
            <p14:sldId id="886"/>
            <p14:sldId id="1005"/>
            <p14:sldId id="998"/>
            <p14:sldId id="889"/>
            <p14:sldId id="740"/>
            <p14:sldId id="78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8"/>
    <a:srgbClr val="817222"/>
    <a:srgbClr val="515223"/>
    <a:srgbClr val="4B7D2B"/>
    <a:srgbClr val="FECD54"/>
    <a:srgbClr val="9A8B3D"/>
    <a:srgbClr val="141213"/>
    <a:srgbClr val="D3D1D2"/>
    <a:srgbClr val="56565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85165" autoAdjust="0"/>
  </p:normalViewPr>
  <p:slideViewPr>
    <p:cSldViewPr snapToGrid="0" showGuides="1">
      <p:cViewPr varScale="1">
        <p:scale>
          <a:sx n="92" d="100"/>
          <a:sy n="92" d="100"/>
        </p:scale>
        <p:origin x="856" y="192"/>
      </p:cViewPr>
      <p:guideLst>
        <p:guide orient="horz" pos="2393"/>
        <p:guide pos="3850"/>
        <p:guide pos="1070"/>
        <p:guide pos="6714"/>
        <p:guide orient="horz" pos="648"/>
        <p:guide orient="horz" pos="3958"/>
        <p:guide orient="horz" pos="3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7" Type="http://schemas.openxmlformats.org/officeDocument/2006/relationships/hyperlink" Target="https://zhuanlan.zhihu.com/p/335298500" TargetMode="External"/><Relationship Id="rId6" Type="http://schemas.openxmlformats.org/officeDocument/2006/relationships/hyperlink" Target="https://weibo.com/p/1005052284144087/photos?type=photo" TargetMode="External"/><Relationship Id="rId5" Type="http://schemas.openxmlformats.org/officeDocument/2006/relationships/hyperlink" Target="https://www.seu.edu.cn/bsxtwxw/main.htm" TargetMode="External"/><Relationship Id="rId4" Type="http://schemas.openxmlformats.org/officeDocument/2006/relationships/hyperlink" Target="https://mp.weixin.qq.com/mp/profile_ext?action=home&amp;__biz=MzA4MzM3Mzc3Ng==&amp;scene=124#wechat_redirect" TargetMode="External"/><Relationship Id="rId3" Type="http://schemas.openxmlformats.org/officeDocument/2006/relationships/hyperlink" Target="http://www.officeplus.cn/p/51/102751.s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本模板基于“</a:t>
            </a:r>
            <a:r>
              <a:rPr lang="zh-CN" altLang="en-US" dirty="0">
                <a:hlinkClick r:id="rId3"/>
              </a:rPr>
              <a:t>中国科学院大学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路人丁</a:t>
            </a:r>
            <a:r>
              <a:rPr lang="en-US" altLang="zh-CN" dirty="0">
                <a:hlinkClick r:id="rId3"/>
              </a:rPr>
              <a:t>-PPT</a:t>
            </a:r>
            <a:r>
              <a:rPr lang="zh-CN" altLang="en-US" dirty="0">
                <a:hlinkClick r:id="rId3"/>
              </a:rPr>
              <a:t>模板</a:t>
            </a:r>
            <a:r>
              <a:rPr lang="zh-CN" altLang="en-US" dirty="0"/>
              <a:t>”魔改而成，著作权归该作者所有。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本模板中使用的东南大学校徽、校标文字组合、校训文字等素材来自于微信公众号“</a:t>
            </a:r>
            <a:r>
              <a:rPr lang="zh-CN" altLang="en-US" dirty="0">
                <a:hlinkClick r:id="rId4"/>
              </a:rPr>
              <a:t>金木屋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本模板的视觉设计参考了“</a:t>
            </a:r>
            <a:r>
              <a:rPr lang="zh-CN" altLang="en-US" dirty="0">
                <a:hlinkClick r:id="rId5"/>
              </a:rPr>
              <a:t>东南大学视觉识别系统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人物介绍页头像素材来自 </a:t>
            </a:r>
            <a:r>
              <a:rPr lang="zh-CN" altLang="en-US" dirty="0">
                <a:hlinkClick r:id="rId6"/>
              </a:rPr>
              <a:t>小肥柴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本模板力求简洁，布局合理，主次分明。以学术风为设计理念，适用于学术报告与论文答辩等相关应用场景。模板未使用任何动画效果。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您仅可以以个人非商业用途使用本</a:t>
            </a:r>
            <a:r>
              <a:rPr lang="en-US" altLang="zh-CN" dirty="0"/>
              <a:t>PPT</a:t>
            </a:r>
            <a:r>
              <a:rPr lang="zh-CN" altLang="en-US" dirty="0"/>
              <a:t>模板，不可将信息内容的全部或部分用以出售，或以出租、出借、转让、分销、发布等其他任何方式供其他人使用。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欢迎 </a:t>
            </a:r>
            <a:r>
              <a:rPr lang="zh-CN" altLang="en-US" dirty="0">
                <a:hlinkClick r:id="rId7"/>
              </a:rPr>
              <a:t>持续关注东南大学止于至善学术风</a:t>
            </a:r>
            <a:r>
              <a:rPr lang="en-US" altLang="zh-CN" dirty="0">
                <a:hlinkClick r:id="rId7"/>
              </a:rPr>
              <a:t> PPT </a:t>
            </a:r>
            <a:r>
              <a:rPr lang="zh-CN" altLang="en-US" dirty="0">
                <a:hlinkClick r:id="rId7"/>
              </a:rPr>
              <a:t>模板</a:t>
            </a:r>
            <a:r>
              <a:rPr lang="zh-CN" altLang="en-US" dirty="0"/>
              <a:t> 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zhuanlan.zhihu.com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/p/335298500</a:t>
            </a:r>
            <a:r>
              <a:rPr lang="zh-CN" altLang="en-US" dirty="0"/>
              <a:t>）后续的功能优化及多语言更新版本。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最后，祝汇报顺利，马到成功！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zh-CN" dirty="0">
                <a:latin typeface="+mn-ea"/>
                <a:cs typeface="Arial" panose="020B0604020202090204" pitchFamily="34" charset="0"/>
              </a:rPr>
              <a:t>Version:</a:t>
            </a:r>
            <a:r>
              <a:rPr kumimoji="1" lang="zh-CN" altLang="en-US" dirty="0">
                <a:latin typeface="+mn-ea"/>
                <a:cs typeface="Arial" panose="020B0604020202090204" pitchFamily="34" charset="0"/>
              </a:rPr>
              <a:t> </a:t>
            </a:r>
            <a:r>
              <a:rPr kumimoji="1" lang="en-US" altLang="zh-CN" dirty="0">
                <a:latin typeface="+mn-ea"/>
                <a:cs typeface="Arial" panose="020B0604020202090204" pitchFamily="34" charset="0"/>
              </a:rPr>
              <a:t>(2021) v1.5-cn.</a:t>
            </a:r>
            <a:endParaRPr kumimoji="1" lang="zh-CN" altLang="en-US" dirty="0">
              <a:latin typeface="+mn-ea"/>
              <a:cs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/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/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/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/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/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/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/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/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/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箭头: 五边形 5"/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/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任意多边形: 形状 86"/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/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/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sp>
        <p:nvSpPr>
          <p:cNvPr id="45" name="文本占位符 4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  <a:endParaRPr lang="zh-CN" altLang="en-US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/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/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/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/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/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/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>
          <a:xfrm>
            <a:off x="4253865" y="1391285"/>
            <a:ext cx="7010400" cy="219011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sz="3600" b="1" dirty="0">
                <a:solidFill>
                  <a:schemeClr val="accent1"/>
                </a:solidFill>
                <a:cs typeface="+mn-ea"/>
                <a:sym typeface="+mn-lt"/>
              </a:rPr>
              <a:t>基于FFmpeg的Web音视频处理</a:t>
            </a:r>
            <a:endParaRPr sz="3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sz="3600" b="1" dirty="0">
                <a:solidFill>
                  <a:schemeClr val="accent1"/>
                </a:solidFill>
                <a:cs typeface="+mn-ea"/>
                <a:sym typeface="+mn-lt"/>
              </a:rPr>
              <a:t>系统的设计与实现</a:t>
            </a:r>
            <a:endParaRPr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43723" y="4972130"/>
            <a:ext cx="3003067" cy="49149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2022/5/04</a:t>
            </a:r>
            <a:endParaRPr lang="en-US" altLang="zh-CN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578215" y="4069080"/>
            <a:ext cx="2559685" cy="543811"/>
            <a:chOff x="5093792" y="3869996"/>
            <a:chExt cx="2656932" cy="831604"/>
          </a:xfrm>
        </p:grpSpPr>
        <p:sp>
          <p:nvSpPr>
            <p:cNvPr id="66" name="文本框 65"/>
            <p:cNvSpPr txBox="1"/>
            <p:nvPr/>
          </p:nvSpPr>
          <p:spPr>
            <a:xfrm>
              <a:off x="5093792" y="3950006"/>
              <a:ext cx="2477135" cy="75159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答辩人 </a:t>
              </a:r>
              <a:r>
                <a:rPr lang="en-US" altLang="zh-CN" sz="2000" dirty="0">
                  <a:solidFill>
                    <a:schemeClr val="accent1"/>
                  </a:solidFill>
                  <a:cs typeface="+mn-ea"/>
                  <a:sym typeface="+mn-lt"/>
                </a:rPr>
                <a:t>: </a:t>
              </a: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缑通旺   </a:t>
              </a: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452235" y="3869996"/>
              <a:ext cx="1298489" cy="65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349981" y="4458472"/>
            <a:ext cx="2787553" cy="650875"/>
            <a:chOff x="4873636" y="4449810"/>
            <a:chExt cx="2787553" cy="650875"/>
          </a:xfrm>
        </p:grpSpPr>
        <p:sp>
          <p:nvSpPr>
            <p:cNvPr id="70" name="矩形 69"/>
            <p:cNvSpPr/>
            <p:nvPr/>
          </p:nvSpPr>
          <p:spPr>
            <a:xfrm>
              <a:off x="4873636" y="4498070"/>
              <a:ext cx="2638425" cy="49149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指导老师：孔佑勇 </a:t>
              </a: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700" y="4449810"/>
              <a:ext cx="1298489" cy="65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028868" y="4486807"/>
              <a:ext cx="309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11226555" y="4069080"/>
            <a:ext cx="0" cy="140400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3</a:t>
            </a:r>
            <a:r>
              <a:rPr lang="zh-CN" altLang="en-US" sz="3200" dirty="0">
                <a:sym typeface="+mn-lt"/>
              </a:rPr>
              <a:t>、研究内容 </a:t>
            </a:r>
            <a:r>
              <a:rPr lang="zh-CN" altLang="en-US" sz="2000" dirty="0">
                <a:sym typeface="+mn-lt"/>
              </a:rPr>
              <a:t>兼容性模块设计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2083435"/>
            <a:ext cx="4095115" cy="2155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ym typeface="+mn-ea"/>
              </a:rPr>
              <a:t>    系统音视频兼容模块设计，从上到下，分别是协议层、封装格式层、编解码层和数据层，最后是对数据处理的功能层。</a:t>
            </a:r>
            <a:endParaRPr lang="en-US" altLang="zh-CN"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ym typeface="+mn-ea"/>
              </a:rPr>
              <a:t>    协议层处理不同网络文件协议、格式层解析不同的音视频容器格式、编解码层对不同的音视频流编码进行解码，从而提高Web浏览器中音视频的兼容性。</a:t>
            </a:r>
            <a:r>
              <a:rPr lang="en-US" sz="1600"/>
              <a:t>   </a:t>
            </a:r>
            <a:endParaRPr lang="zh-CN" altLang="en-US" sz="1600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290" y="884555"/>
            <a:ext cx="4875530" cy="5223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kumimoji="1" lang="en-US" altLang="zh-CN" sz="3200" dirty="0">
                <a:sym typeface="+mn-ea"/>
              </a:rPr>
              <a:t>3</a:t>
            </a:r>
            <a:r>
              <a:rPr kumimoji="1" lang="zh-CN" altLang="en-US" sz="3200" dirty="0">
                <a:sym typeface="+mn-ea"/>
              </a:rPr>
              <a:t>、研究内容 </a:t>
            </a:r>
            <a:r>
              <a:rPr kumimoji="1" lang="zh-CN" altLang="en-US" sz="2000" dirty="0">
                <a:sym typeface="+mn-ea"/>
              </a:rPr>
              <a:t>性能优化模块设计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 dirty="0"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33830" y="1731645"/>
            <a:ext cx="9491980" cy="3411855"/>
            <a:chOff x="1492571" y="2298293"/>
            <a:chExt cx="9491980" cy="2819068"/>
          </a:xfrm>
        </p:grpSpPr>
        <p:sp>
          <p:nvSpPr>
            <p:cNvPr id="16" name="文本框 15"/>
            <p:cNvSpPr txBox="1"/>
            <p:nvPr/>
          </p:nvSpPr>
          <p:spPr>
            <a:xfrm>
              <a:off x="4978721" y="2298293"/>
              <a:ext cx="2519680" cy="32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íŝļiḓè"/>
            <p:cNvSpPr/>
            <p:nvPr/>
          </p:nvSpPr>
          <p:spPr bwMode="auto">
            <a:xfrm>
              <a:off x="1492571" y="2833901"/>
              <a:ext cx="9491980" cy="228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000000"/>
                  </a:solidFill>
                  <a:cs typeface="+mn-ea"/>
                  <a:sym typeface="+mn-lt"/>
                </a:rPr>
                <a:t>   </a:t>
              </a:r>
              <a:endParaRPr lang="en-US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55846" y="2232260"/>
            <a:ext cx="3528000" cy="3068853"/>
            <a:chOff x="7150422" y="2232260"/>
            <a:chExt cx="3528000" cy="3068853"/>
          </a:xfrm>
        </p:grpSpPr>
        <p:sp>
          <p:nvSpPr>
            <p:cNvPr id="15" name="文本框 14"/>
            <p:cNvSpPr txBox="1"/>
            <p:nvPr/>
          </p:nvSpPr>
          <p:spPr>
            <a:xfrm>
              <a:off x="8308414" y="2232260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ŝļiḓè"/>
            <p:cNvSpPr/>
            <p:nvPr/>
          </p:nvSpPr>
          <p:spPr bwMode="auto">
            <a:xfrm>
              <a:off x="7150422" y="3017554"/>
              <a:ext cx="3528000" cy="2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9875" y="3017520"/>
            <a:ext cx="4633595" cy="2607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793240" y="3919220"/>
            <a:ext cx="3256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一个简单的</a:t>
            </a:r>
            <a:r>
              <a:rPr lang="en-US" altLang="zh-CN" sz="1600"/>
              <a:t>C</a:t>
            </a:r>
            <a:r>
              <a:rPr lang="zh-CN" altLang="en-US" sz="1600"/>
              <a:t>程序编译成</a:t>
            </a:r>
            <a:r>
              <a:rPr lang="en-US" altLang="zh-CN" sz="1600"/>
              <a:t>WASM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6566535" y="1731645"/>
            <a:ext cx="47066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 sz="1600"/>
              <a:t>  WASM</a:t>
            </a:r>
            <a:r>
              <a:rPr lang="zh-CN" altLang="en-US" sz="1600"/>
              <a:t>代码在</a:t>
            </a:r>
            <a:r>
              <a:rPr lang="en-US" altLang="zh-CN" sz="1600"/>
              <a:t>Web</a:t>
            </a:r>
            <a:r>
              <a:rPr lang="zh-CN" altLang="en-US" sz="1600"/>
              <a:t>底层有独立的指令集与堆栈虚拟机处理执行。相比较</a:t>
            </a:r>
            <a:r>
              <a:rPr lang="en-US" altLang="zh-CN" sz="1600"/>
              <a:t>JavaScript</a:t>
            </a:r>
            <a:r>
              <a:rPr lang="zh-CN" altLang="en-US" sz="1600"/>
              <a:t>执行速度会提升很多，和</a:t>
            </a:r>
            <a:r>
              <a:rPr lang="en-US" altLang="zh-CN" sz="1600"/>
              <a:t>Native</a:t>
            </a:r>
            <a:r>
              <a:rPr lang="zh-CN" altLang="en-US" sz="1600"/>
              <a:t>的代码执行速度差不多</a:t>
            </a:r>
            <a:r>
              <a:rPr lang="en-US" altLang="zh-CN" sz="1600"/>
              <a:t>，</a:t>
            </a:r>
            <a:r>
              <a:rPr lang="zh-CN" altLang="en-US" sz="1600"/>
              <a:t>非常适合处理音视频这类耗性能操作。</a:t>
            </a:r>
            <a:endParaRPr lang="zh-CN" altLang="en-US" sz="1600"/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1311910"/>
            <a:ext cx="5469255" cy="2437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kumimoji="1" lang="en-US" altLang="zh-CN" sz="3200" dirty="0">
                <a:sym typeface="+mn-ea"/>
              </a:rPr>
              <a:t>3</a:t>
            </a:r>
            <a:r>
              <a:rPr kumimoji="1" lang="zh-CN" altLang="en-US" sz="3200" dirty="0">
                <a:sym typeface="+mn-ea"/>
              </a:rPr>
              <a:t>、研究内容 </a:t>
            </a:r>
            <a:r>
              <a:rPr kumimoji="1" lang="zh-CN" altLang="en-US" sz="2000" dirty="0">
                <a:sym typeface="+mn-ea"/>
              </a:rPr>
              <a:t>性能优化模块设计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 dirty="0"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11605" y="1326515"/>
            <a:ext cx="9937115" cy="1271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Web Worker</a:t>
            </a:r>
            <a:r>
              <a:rPr lang="zh-CN" altLang="en-US" sz="1600">
                <a:latin typeface="宋体" charset="0"/>
                <a:cs typeface="宋体" charset="0"/>
                <a:sym typeface="+mn-ea"/>
              </a:rPr>
              <a:t>多线程加载性能模块和音视频文件。</a:t>
            </a:r>
            <a:endParaRPr lang="zh-CN" altLang="en-US" sz="1600">
              <a:latin typeface="宋体" charset="0"/>
              <a:cs typeface="宋体" charset="0"/>
              <a:sym typeface="+mn-ea"/>
            </a:endParaRPr>
          </a:p>
          <a:p>
            <a:pPr marL="0" indent="2667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latin typeface="宋体" charset="0"/>
                <a:cs typeface="宋体" charset="0"/>
              </a:rPr>
              <a:t>对本地文件实时读取不需要等待所有文件加载到内存，再将文件数据流流式地通过</a:t>
            </a:r>
            <a:r>
              <a:rPr lang="en-US" altLang="zh-CN" sz="1600" b="0">
                <a:latin typeface="Times New Roman Regular" panose="02020603050405020304" charset="0"/>
                <a:cs typeface="Times New Roman Regular" panose="02020603050405020304" charset="0"/>
              </a:rPr>
              <a:t>JS</a:t>
            </a:r>
            <a:r>
              <a:rPr lang="zh-CN" altLang="en-US" sz="1600" b="0">
                <a:latin typeface="宋体" charset="0"/>
                <a:cs typeface="宋体" charset="0"/>
              </a:rPr>
              <a:t>主线程传递给</a:t>
            </a:r>
            <a:r>
              <a:rPr lang="zh-CN" altLang="en-US" sz="1600" b="0">
                <a:latin typeface="Times New Roman" panose="02020603050405020304" charset="0"/>
                <a:cs typeface="Times New Roman" panose="02020603050405020304" charset="0"/>
              </a:rPr>
              <a:t>音视频处理模块</a:t>
            </a:r>
            <a:r>
              <a:rPr lang="zh-CN" altLang="en-US" sz="1600" b="0">
                <a:latin typeface="宋体" charset="0"/>
                <a:cs typeface="宋体" charset="0"/>
              </a:rPr>
              <a:t>。对于</a:t>
            </a:r>
            <a:r>
              <a:rPr lang="en-US" altLang="zh-CN" sz="1600" b="0">
                <a:latin typeface="Times New Roman Regular" panose="02020603050405020304" charset="0"/>
                <a:cs typeface="Times New Roman Regular" panose="02020603050405020304" charset="0"/>
              </a:rPr>
              <a:t>WASM</a:t>
            </a:r>
            <a:r>
              <a:rPr lang="zh-CN" altLang="en-US" sz="1600" b="0">
                <a:latin typeface="宋体" charset="0"/>
                <a:cs typeface="宋体" charset="0"/>
              </a:rPr>
              <a:t>模块文件的加载，等初始化时刻通过</a:t>
            </a:r>
            <a:r>
              <a:rPr lang="en-US" altLang="zh-CN" sz="1600" b="0">
                <a:latin typeface="Times New Roman Regular" panose="02020603050405020304" charset="0"/>
                <a:cs typeface="Times New Roman Regular" panose="02020603050405020304" charset="0"/>
              </a:rPr>
              <a:t>ArrayBuffer</a:t>
            </a:r>
            <a:r>
              <a:rPr lang="zh-CN" altLang="en-US" sz="1600" b="0">
                <a:latin typeface="宋体" charset="0"/>
                <a:cs typeface="宋体" charset="0"/>
              </a:rPr>
              <a:t>对</a:t>
            </a:r>
            <a:r>
              <a:rPr lang="en-US" altLang="zh-CN" sz="1600" b="0">
                <a:latin typeface="宋体" charset="0"/>
                <a:cs typeface="宋体" charset="0"/>
              </a:rPr>
              <a:t>B</a:t>
            </a:r>
            <a:r>
              <a:rPr lang="en-US" altLang="zh-CN" sz="1600" b="0">
                <a:latin typeface="Times New Roman Regular" panose="02020603050405020304" charset="0"/>
                <a:cs typeface="Times New Roman Regular" panose="02020603050405020304" charset="0"/>
              </a:rPr>
              <a:t>ase64</a:t>
            </a:r>
            <a:r>
              <a:rPr lang="zh-CN" altLang="en-US" sz="1600" b="0">
                <a:latin typeface="宋体" charset="0"/>
                <a:cs typeface="宋体" charset="0"/>
              </a:rPr>
              <a:t>编码的编码模块进行解码解析并加载到内存。</a:t>
            </a:r>
            <a:endParaRPr lang="zh-CN" altLang="en-US" sz="1600" b="0">
              <a:latin typeface="宋体" charset="0"/>
              <a:cs typeface="宋体" charset="0"/>
            </a:endParaRPr>
          </a:p>
        </p:txBody>
      </p:sp>
      <p:pic>
        <p:nvPicPr>
          <p:cNvPr id="4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690" y="2597785"/>
            <a:ext cx="5976620" cy="3001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/>
          <p:cNvSpPr/>
          <p:nvPr/>
        </p:nvSpPr>
        <p:spPr>
          <a:xfrm>
            <a:off x="851535" y="1345565"/>
            <a:ext cx="10638790" cy="4366260"/>
          </a:xfrm>
          <a:prstGeom prst="roundRect">
            <a:avLst>
              <a:gd name="adj" fmla="val 4468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kumimoji="1" lang="en-US" altLang="zh-CN" sz="3200" dirty="0">
                <a:sym typeface="+mn-ea"/>
              </a:rPr>
              <a:t>3</a:t>
            </a:r>
            <a:r>
              <a:rPr kumimoji="1" lang="zh-CN" altLang="en-US" sz="3200" dirty="0">
                <a:sym typeface="+mn-ea"/>
              </a:rPr>
              <a:t>、研究内容 </a:t>
            </a:r>
            <a:r>
              <a:rPr kumimoji="1" lang="zh-CN" altLang="en-US" sz="2000" dirty="0">
                <a:sym typeface="+mn-ea"/>
              </a:rPr>
              <a:t>性能优化模块设计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 dirty="0"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24940" y="1722755"/>
            <a:ext cx="9491980" cy="3411855"/>
            <a:chOff x="1492571" y="2298293"/>
            <a:chExt cx="9491980" cy="2819068"/>
          </a:xfrm>
        </p:grpSpPr>
        <p:sp>
          <p:nvSpPr>
            <p:cNvPr id="16" name="文本框 15"/>
            <p:cNvSpPr txBox="1"/>
            <p:nvPr/>
          </p:nvSpPr>
          <p:spPr>
            <a:xfrm>
              <a:off x="4978721" y="2298293"/>
              <a:ext cx="2519680" cy="32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íŝļiḓè"/>
            <p:cNvSpPr/>
            <p:nvPr/>
          </p:nvSpPr>
          <p:spPr bwMode="auto">
            <a:xfrm>
              <a:off x="1492571" y="2833901"/>
              <a:ext cx="9491980" cy="228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000000"/>
                  </a:solidFill>
                  <a:cs typeface="+mn-ea"/>
                  <a:sym typeface="+mn-lt"/>
                </a:rPr>
                <a:t>   </a:t>
              </a:r>
              <a:endParaRPr lang="en-US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55846" y="2232260"/>
            <a:ext cx="3528000" cy="3068853"/>
            <a:chOff x="7150422" y="2232260"/>
            <a:chExt cx="3528000" cy="3068853"/>
          </a:xfrm>
        </p:grpSpPr>
        <p:sp>
          <p:nvSpPr>
            <p:cNvPr id="15" name="文本框 14"/>
            <p:cNvSpPr txBox="1"/>
            <p:nvPr/>
          </p:nvSpPr>
          <p:spPr>
            <a:xfrm>
              <a:off x="8308414" y="2232260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ŝļiḓè"/>
            <p:cNvSpPr/>
            <p:nvPr/>
          </p:nvSpPr>
          <p:spPr bwMode="auto">
            <a:xfrm>
              <a:off x="7150422" y="3017554"/>
              <a:ext cx="3528000" cy="2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17320" y="1722755"/>
            <a:ext cx="935672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最终设计编译</a:t>
            </a:r>
            <a:r>
              <a:rPr lang="en-US" altLang="zh-CN" sz="1600"/>
              <a:t>FFmpeg</a:t>
            </a:r>
            <a:r>
              <a:rPr lang="zh-CN" altLang="en-US" sz="1600"/>
              <a:t>和二次开发的音视频处理程序并加载编译后的音视频</a:t>
            </a:r>
            <a:r>
              <a:rPr lang="en-US" altLang="zh-CN" sz="1600"/>
              <a:t>WASM</a:t>
            </a:r>
            <a:r>
              <a:rPr lang="zh-CN" altLang="en-US" sz="1600"/>
              <a:t>模块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815" y="2232025"/>
            <a:ext cx="6515100" cy="2800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3930" y="3129915"/>
            <a:ext cx="2519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arrayBuffer  &lt;-  base64</a:t>
            </a:r>
            <a:endParaRPr lang="en-US" altLang="zh-CN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3</a:t>
            </a:r>
            <a:r>
              <a:rPr lang="zh-CN" altLang="en-US" sz="3200" dirty="0">
                <a:sym typeface="+mn-lt"/>
              </a:rPr>
              <a:t>、研究内容 </a:t>
            </a:r>
            <a:r>
              <a:rPr lang="zh-CN" altLang="en-US" sz="2000" dirty="0">
                <a:sym typeface="+mn-lt"/>
              </a:rPr>
              <a:t>架构设计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1155065"/>
            <a:ext cx="9855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  根据研究目标和研究内容，设计</a:t>
            </a:r>
            <a:r>
              <a:rPr lang="zh-CN" altLang="en-US" sz="1600"/>
              <a:t>整体</a:t>
            </a:r>
            <a:r>
              <a:rPr lang="en-US" sz="1600"/>
              <a:t>系统</a:t>
            </a:r>
            <a:r>
              <a:rPr lang="zh-CN" altLang="en-US" sz="1600"/>
              <a:t>架构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595" y="1941830"/>
            <a:ext cx="6657975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3</a:t>
            </a:r>
            <a:r>
              <a:rPr lang="zh-CN" altLang="en-US" sz="3200" dirty="0">
                <a:sym typeface="+mn-lt"/>
              </a:rPr>
              <a:t>、研究内容 </a:t>
            </a:r>
            <a:r>
              <a:rPr lang="zh-CN" altLang="en-US" sz="2000" dirty="0">
                <a:sym typeface="+mn-lt"/>
              </a:rPr>
              <a:t>系统测试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1264920"/>
            <a:ext cx="9859010" cy="456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功能性测试：</a:t>
            </a:r>
            <a:endParaRPr lang="en-US" alt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</a:t>
            </a:r>
            <a:r>
              <a:rPr lang="zh-CN" sz="1600">
                <a:sym typeface="+mn-ea"/>
              </a:rPr>
              <a:t>黑盒测试：</a:t>
            </a:r>
            <a:endParaRPr 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    </a:t>
            </a:r>
            <a:r>
              <a:rPr sz="1600">
                <a:sym typeface="+mn-ea"/>
              </a:rPr>
              <a:t>针对多种格式、编码的音视频</a:t>
            </a:r>
            <a:r>
              <a:rPr lang="zh-CN" sz="1600">
                <a:sym typeface="+mn-ea"/>
              </a:rPr>
              <a:t>处理功能</a:t>
            </a:r>
            <a:r>
              <a:rPr sz="1600">
                <a:sym typeface="+mn-ea"/>
              </a:rPr>
              <a:t>，系统在多个浏览器上表现是否正常。</a:t>
            </a:r>
            <a:endParaRPr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>
                <a:sym typeface="+mn-ea"/>
              </a:rPr>
              <a:t>非功能性测试：</a:t>
            </a:r>
            <a:endParaRPr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</a:t>
            </a:r>
            <a:r>
              <a:rPr lang="zh-CN" sz="1600">
                <a:sym typeface="+mn-ea"/>
              </a:rPr>
              <a:t>性能测试：</a:t>
            </a:r>
            <a:endParaRPr 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    利用浏览器开发者工具可以测试当前页面的内存、</a:t>
            </a:r>
            <a:r>
              <a:rPr lang="en-US" altLang="zh-CN" sz="1600">
                <a:sym typeface="+mn-ea"/>
              </a:rPr>
              <a:t>CPU</a:t>
            </a:r>
            <a:r>
              <a:rPr lang="zh-CN" altLang="en-US" sz="1600">
                <a:sym typeface="+mn-ea"/>
              </a:rPr>
              <a:t>使用情况以及处理时间。</a:t>
            </a:r>
            <a:endParaRPr 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ym typeface="+mn-ea"/>
              </a:rPr>
              <a:t>    本系统对音视频的编码、处理是否符合正常Web应用的刷新率、内存</a:t>
            </a:r>
            <a:r>
              <a:rPr lang="zh-CN" sz="1600">
                <a:sym typeface="+mn-ea"/>
              </a:rPr>
              <a:t>消耗、</a:t>
            </a:r>
            <a:r>
              <a:rPr lang="en-US" altLang="zh-CN" sz="1600">
                <a:sym typeface="+mn-ea"/>
              </a:rPr>
              <a:t>CPU</a:t>
            </a:r>
            <a:r>
              <a:rPr lang="zh-CN" altLang="en-US" sz="1600">
                <a:sym typeface="+mn-ea"/>
              </a:rPr>
              <a:t>使用率，同时对比有无音视频编译模块的处理时间变化</a:t>
            </a:r>
            <a:r>
              <a:rPr sz="1600">
                <a:sym typeface="+mn-ea"/>
              </a:rPr>
              <a:t>。</a:t>
            </a:r>
            <a:endParaRPr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、音频质量测试：</a:t>
            </a:r>
            <a:endParaRPr lang="zh-CN" altLang="en-US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ym typeface="+mn-ea"/>
              </a:rPr>
              <a:t>    采用</a:t>
            </a:r>
            <a:r>
              <a:rPr lang="en-US" altLang="zh-CN" sz="1600">
                <a:sym typeface="+mn-ea"/>
              </a:rPr>
              <a:t>PESQ</a:t>
            </a:r>
            <a:r>
              <a:rPr lang="zh-CN" altLang="en-US" sz="1600">
                <a:sym typeface="+mn-ea"/>
              </a:rPr>
              <a:t>方法的音频质量测试，将处理前后音频作为一组带比较信号作为输入，输出分数越高质量越好。</a:t>
            </a:r>
            <a:endParaRPr lang="zh-CN" altLang="en-US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</a:t>
            </a:r>
            <a:r>
              <a:rPr lang="zh-CN" sz="1600">
                <a:sym typeface="+mn-ea"/>
              </a:rPr>
              <a:t>视频图像质量测试：</a:t>
            </a:r>
            <a:endParaRPr 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    </a:t>
            </a:r>
            <a:r>
              <a:rPr sz="1600">
                <a:sym typeface="+mn-ea"/>
              </a:rPr>
              <a:t>PSNR（峰值信噪比）：用于衡量两</a:t>
            </a:r>
            <a:r>
              <a:rPr kumimoji="1" sz="1600" dirty="0">
                <a:sym typeface="+mn-ea"/>
              </a:rPr>
              <a:t>幅</a:t>
            </a:r>
            <a:r>
              <a:rPr sz="1600">
                <a:sym typeface="+mn-ea"/>
              </a:rPr>
              <a:t>图像之间差异</a:t>
            </a:r>
            <a:r>
              <a:rPr lang="zh-CN" sz="1600">
                <a:sym typeface="+mn-ea"/>
              </a:rPr>
              <a:t>，</a:t>
            </a:r>
            <a:r>
              <a:rPr sz="1600">
                <a:sym typeface="+mn-ea"/>
              </a:rPr>
              <a:t>值越大，视频</a:t>
            </a:r>
            <a:r>
              <a:rPr lang="zh-CN" sz="1600">
                <a:sym typeface="+mn-ea"/>
              </a:rPr>
              <a:t>图像</a:t>
            </a:r>
            <a:r>
              <a:rPr sz="1600">
                <a:sym typeface="+mn-ea"/>
              </a:rPr>
              <a:t>质量越好。</a:t>
            </a:r>
            <a:endParaRPr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ym typeface="+mn-ea"/>
              </a:rPr>
              <a:t>    SSIM（结构相似性）：用于</a:t>
            </a:r>
            <a:r>
              <a:rPr kumimoji="1" sz="1600" dirty="0">
                <a:sym typeface="+mn-ea"/>
              </a:rPr>
              <a:t>衡量两幅图像相似度的指标</a:t>
            </a:r>
            <a:r>
              <a:rPr kumimoji="1" lang="zh-CN" altLang="zh-CN" sz="1600" dirty="0">
                <a:sym typeface="+mn-ea"/>
              </a:rPr>
              <a:t>，</a:t>
            </a:r>
            <a:r>
              <a:rPr sz="1600">
                <a:sym typeface="+mn-ea"/>
              </a:rPr>
              <a:t>值越大，</a:t>
            </a:r>
            <a:r>
              <a:rPr lang="zh-CN" sz="1600">
                <a:sym typeface="+mn-ea"/>
              </a:rPr>
              <a:t>视频图像质量相似度越高</a:t>
            </a:r>
            <a:r>
              <a:rPr sz="1600">
                <a:sym typeface="+mn-ea"/>
              </a:rPr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4</a:t>
            </a:r>
            <a:r>
              <a:rPr lang="zh-CN" altLang="en-US" sz="3200" dirty="0">
                <a:sym typeface="+mn-lt"/>
              </a:rPr>
              <a:t>、实施方案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3600" y="4237990"/>
            <a:ext cx="359156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zh-CN" altLang="en-US" sz="1600"/>
              <a:t>基于</a:t>
            </a:r>
            <a:r>
              <a:rPr lang="en-US" altLang="zh-CN" sz="1600"/>
              <a:t>FFmpeg</a:t>
            </a:r>
            <a:r>
              <a:rPr lang="zh-CN" altLang="en-US" sz="1600"/>
              <a:t>实现兼容性的音视频处理功能模块</a:t>
            </a:r>
            <a:endParaRPr lang="zh-CN" altLang="en-US" sz="1600"/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2762885"/>
            <a:ext cx="10140950" cy="1082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55210" y="1555115"/>
            <a:ext cx="429704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zh-CN" altLang="en-US" sz="1600"/>
              <a:t>搭建编译环境，并定制化将音视频处理程序编译为高性能模块。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915785" y="4309110"/>
            <a:ext cx="457454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zh-CN" altLang="en-US" sz="1600"/>
              <a:t>通过</a:t>
            </a:r>
            <a:r>
              <a:rPr lang="en-US" altLang="zh-CN" sz="1600"/>
              <a:t>Web Worker</a:t>
            </a:r>
            <a:r>
              <a:rPr lang="zh-CN" altLang="en-US" sz="1600"/>
              <a:t>多线程去加载文件，并通过消息机制实现与</a:t>
            </a:r>
            <a:r>
              <a:rPr lang="en-US" altLang="zh-CN" sz="1600"/>
              <a:t>Web</a:t>
            </a:r>
            <a:r>
              <a:rPr lang="zh-CN" altLang="en-US" sz="1600"/>
              <a:t>浏览器同步调用。</a:t>
            </a:r>
            <a:endParaRPr lang="zh-CN" altLang="en-US" sz="16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871335" y="2125345"/>
            <a:ext cx="29654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794760" y="3935095"/>
            <a:ext cx="26924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063990" y="3919855"/>
            <a:ext cx="278765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5</a:t>
            </a:r>
            <a:r>
              <a:rPr lang="zh-CN" altLang="en-US" sz="3200" dirty="0">
                <a:sym typeface="+mn-lt"/>
              </a:rPr>
              <a:t>、可行性分析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2132330"/>
            <a:ext cx="9624695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/>
              <a:t>（</a:t>
            </a:r>
            <a:r>
              <a:rPr lang="en-US" altLang="zh-CN" sz="1600"/>
              <a:t>1</a:t>
            </a:r>
            <a:r>
              <a:rPr lang="zh-CN" sz="1600"/>
              <a:t>）通过实验文献等证明</a:t>
            </a:r>
            <a:r>
              <a:rPr sz="1600">
                <a:sym typeface="+mn-ea"/>
              </a:rPr>
              <a:t>迁移WASM编码到CPU计算密集型任务处理的代码库的可行性和可操作性</a:t>
            </a:r>
            <a:r>
              <a:rPr lang="zh-CN" sz="1600">
                <a:sym typeface="+mn-ea"/>
              </a:rPr>
              <a:t>。</a:t>
            </a:r>
            <a:endParaRPr lang="zh-CN"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2</a:t>
            </a:r>
            <a:r>
              <a:rPr lang="zh-CN" sz="1600">
                <a:sym typeface="+mn-ea"/>
              </a:rPr>
              <a:t>）系统预期实现有严格的测试标准衡量。</a:t>
            </a:r>
            <a:endParaRPr lang="zh-CN"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3</a:t>
            </a:r>
            <a:r>
              <a:rPr lang="zh-CN" sz="1600">
                <a:sym typeface="+mn-ea"/>
              </a:rPr>
              <a:t>）</a:t>
            </a:r>
            <a:r>
              <a:rPr sz="1600"/>
              <a:t>个人在企业实践过程中，积累了</a:t>
            </a:r>
            <a:r>
              <a:rPr lang="en-US" sz="1600"/>
              <a:t>Web</a:t>
            </a:r>
            <a:r>
              <a:rPr sz="1600"/>
              <a:t>系统开发中用到的React、Node</a:t>
            </a:r>
            <a:r>
              <a:rPr lang="zh-CN" sz="1600"/>
              <a:t>、音视频</a:t>
            </a:r>
            <a:r>
              <a:rPr sz="1600"/>
              <a:t>技术框架的实战经验。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4270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5</a:t>
            </a:r>
            <a:r>
              <a:rPr lang="zh-CN" altLang="en-US" sz="3200" dirty="0">
                <a:sym typeface="+mn-lt"/>
              </a:rPr>
              <a:t>、课题进度安排</a:t>
            </a:r>
            <a:endParaRPr lang="zh-CN" altLang="en-US" sz="3200" dirty="0"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 dirty="0">
              <a:sym typeface="+mn-lt"/>
            </a:endParaRPr>
          </a:p>
        </p:txBody>
      </p:sp>
      <p:sp>
        <p:nvSpPr>
          <p:cNvPr id="15" name="iš1ídé"/>
          <p:cNvSpPr/>
          <p:nvPr/>
        </p:nvSpPr>
        <p:spPr bwMode="auto">
          <a:xfrm>
            <a:off x="1699260" y="2040255"/>
            <a:ext cx="8366125" cy="72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2022.3</a:t>
            </a:r>
            <a:r>
              <a:rPr lang="zh-CN" altLang="en-US" sz="2000" dirty="0">
                <a:cs typeface="+mn-ea"/>
                <a:sym typeface="+mn-lt"/>
              </a:rPr>
              <a:t>～</a:t>
            </a:r>
            <a:r>
              <a:rPr lang="en-US" altLang="zh-CN" sz="2000" dirty="0">
                <a:cs typeface="+mn-ea"/>
                <a:sym typeface="+mn-lt"/>
              </a:rPr>
              <a:t>2022.4 </a:t>
            </a:r>
            <a:r>
              <a:rPr lang="zh-CN" altLang="en-US" sz="2000" dirty="0">
                <a:cs typeface="+mn-ea"/>
                <a:sym typeface="+mn-lt"/>
              </a:rPr>
              <a:t>搜集音视频文献资料，搭建编译环境并初步编译</a:t>
            </a:r>
            <a:r>
              <a:rPr lang="en-US" altLang="zh-CN" sz="2000" dirty="0">
                <a:cs typeface="+mn-ea"/>
                <a:sym typeface="+mn-lt"/>
              </a:rPr>
              <a:t>FFmpeg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29" name="矩形 28"/>
          <p:cNvSpPr>
            <a:spLocks noChangeAspect="1"/>
          </p:cNvSpPr>
          <p:nvPr/>
        </p:nvSpPr>
        <p:spPr>
          <a:xfrm>
            <a:off x="970640" y="4990860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íṣ1íḋê"/>
          <p:cNvSpPr>
            <a:spLocks noChangeAspect="1"/>
          </p:cNvSpPr>
          <p:nvPr/>
        </p:nvSpPr>
        <p:spPr>
          <a:xfrm>
            <a:off x="1061603" y="5098860"/>
            <a:ext cx="358075" cy="324000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 fontScale="4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kern="1200">
              <a:cs typeface="+mn-ea"/>
              <a:sym typeface="+mn-lt"/>
            </a:endParaRPr>
          </a:p>
        </p:txBody>
      </p:sp>
      <p:sp>
        <p:nvSpPr>
          <p:cNvPr id="27" name="矩形 26"/>
          <p:cNvSpPr>
            <a:spLocks noChangeAspect="1"/>
          </p:cNvSpPr>
          <p:nvPr/>
        </p:nvSpPr>
        <p:spPr>
          <a:xfrm>
            <a:off x="970640" y="3566541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íṣ1îḋê"/>
          <p:cNvSpPr>
            <a:spLocks noChangeAspect="1"/>
          </p:cNvSpPr>
          <p:nvPr/>
        </p:nvSpPr>
        <p:spPr>
          <a:xfrm>
            <a:off x="1075997" y="3674541"/>
            <a:ext cx="329287" cy="324000"/>
          </a:xfrm>
          <a:custGeom>
            <a:avLst/>
            <a:gdLst>
              <a:gd name="connsiteX0" fmla="*/ 396980 w 599394"/>
              <a:gd name="connsiteY0" fmla="*/ 411566 h 589770"/>
              <a:gd name="connsiteX1" fmla="*/ 485009 w 599394"/>
              <a:gd name="connsiteY1" fmla="*/ 411566 h 589770"/>
              <a:gd name="connsiteX2" fmla="*/ 485009 w 599394"/>
              <a:gd name="connsiteY2" fmla="*/ 499521 h 589770"/>
              <a:gd name="connsiteX3" fmla="*/ 396980 w 599394"/>
              <a:gd name="connsiteY3" fmla="*/ 499521 h 589770"/>
              <a:gd name="connsiteX4" fmla="*/ 255424 w 599394"/>
              <a:gd name="connsiteY4" fmla="*/ 411566 h 589770"/>
              <a:gd name="connsiteX5" fmla="*/ 343453 w 599394"/>
              <a:gd name="connsiteY5" fmla="*/ 411566 h 589770"/>
              <a:gd name="connsiteX6" fmla="*/ 343453 w 599394"/>
              <a:gd name="connsiteY6" fmla="*/ 499521 h 589770"/>
              <a:gd name="connsiteX7" fmla="*/ 255424 w 599394"/>
              <a:gd name="connsiteY7" fmla="*/ 499521 h 589770"/>
              <a:gd name="connsiteX8" fmla="*/ 114311 w 599394"/>
              <a:gd name="connsiteY8" fmla="*/ 411566 h 589770"/>
              <a:gd name="connsiteX9" fmla="*/ 202414 w 599394"/>
              <a:gd name="connsiteY9" fmla="*/ 411566 h 589770"/>
              <a:gd name="connsiteX10" fmla="*/ 202414 w 599394"/>
              <a:gd name="connsiteY10" fmla="*/ 499521 h 589770"/>
              <a:gd name="connsiteX11" fmla="*/ 114311 w 599394"/>
              <a:gd name="connsiteY11" fmla="*/ 499521 h 589770"/>
              <a:gd name="connsiteX12" fmla="*/ 396980 w 599394"/>
              <a:gd name="connsiteY12" fmla="*/ 289110 h 589770"/>
              <a:gd name="connsiteX13" fmla="*/ 485009 w 599394"/>
              <a:gd name="connsiteY13" fmla="*/ 289110 h 589770"/>
              <a:gd name="connsiteX14" fmla="*/ 485009 w 599394"/>
              <a:gd name="connsiteY14" fmla="*/ 377065 h 589770"/>
              <a:gd name="connsiteX15" fmla="*/ 396980 w 599394"/>
              <a:gd name="connsiteY15" fmla="*/ 377065 h 589770"/>
              <a:gd name="connsiteX16" fmla="*/ 255424 w 599394"/>
              <a:gd name="connsiteY16" fmla="*/ 289110 h 589770"/>
              <a:gd name="connsiteX17" fmla="*/ 343453 w 599394"/>
              <a:gd name="connsiteY17" fmla="*/ 289110 h 589770"/>
              <a:gd name="connsiteX18" fmla="*/ 343453 w 599394"/>
              <a:gd name="connsiteY18" fmla="*/ 377065 h 589770"/>
              <a:gd name="connsiteX19" fmla="*/ 255424 w 599394"/>
              <a:gd name="connsiteY19" fmla="*/ 377065 h 589770"/>
              <a:gd name="connsiteX20" fmla="*/ 114311 w 599394"/>
              <a:gd name="connsiteY20" fmla="*/ 289110 h 589770"/>
              <a:gd name="connsiteX21" fmla="*/ 202414 w 599394"/>
              <a:gd name="connsiteY21" fmla="*/ 289110 h 589770"/>
              <a:gd name="connsiteX22" fmla="*/ 202414 w 599394"/>
              <a:gd name="connsiteY22" fmla="*/ 377065 h 589770"/>
              <a:gd name="connsiteX23" fmla="*/ 114311 w 599394"/>
              <a:gd name="connsiteY23" fmla="*/ 377065 h 589770"/>
              <a:gd name="connsiteX24" fmla="*/ 73311 w 599394"/>
              <a:gd name="connsiteY24" fmla="*/ 262427 h 589770"/>
              <a:gd name="connsiteX25" fmla="*/ 64089 w 599394"/>
              <a:gd name="connsiteY25" fmla="*/ 271635 h 589770"/>
              <a:gd name="connsiteX26" fmla="*/ 64089 w 599394"/>
              <a:gd name="connsiteY26" fmla="*/ 517027 h 589770"/>
              <a:gd name="connsiteX27" fmla="*/ 73311 w 599394"/>
              <a:gd name="connsiteY27" fmla="*/ 526235 h 589770"/>
              <a:gd name="connsiteX28" fmla="*/ 526083 w 599394"/>
              <a:gd name="connsiteY28" fmla="*/ 526235 h 589770"/>
              <a:gd name="connsiteX29" fmla="*/ 535305 w 599394"/>
              <a:gd name="connsiteY29" fmla="*/ 517027 h 589770"/>
              <a:gd name="connsiteX30" fmla="*/ 535305 w 599394"/>
              <a:gd name="connsiteY30" fmla="*/ 271635 h 589770"/>
              <a:gd name="connsiteX31" fmla="*/ 526083 w 599394"/>
              <a:gd name="connsiteY31" fmla="*/ 262427 h 589770"/>
              <a:gd name="connsiteX32" fmla="*/ 437558 w 599394"/>
              <a:gd name="connsiteY32" fmla="*/ 35911 h 589770"/>
              <a:gd name="connsiteX33" fmla="*/ 428336 w 599394"/>
              <a:gd name="connsiteY33" fmla="*/ 45119 h 589770"/>
              <a:gd name="connsiteX34" fmla="*/ 428336 w 599394"/>
              <a:gd name="connsiteY34" fmla="*/ 169887 h 589770"/>
              <a:gd name="connsiteX35" fmla="*/ 437558 w 599394"/>
              <a:gd name="connsiteY35" fmla="*/ 179095 h 589770"/>
              <a:gd name="connsiteX36" fmla="*/ 473982 w 599394"/>
              <a:gd name="connsiteY36" fmla="*/ 179095 h 589770"/>
              <a:gd name="connsiteX37" fmla="*/ 483204 w 599394"/>
              <a:gd name="connsiteY37" fmla="*/ 169887 h 589770"/>
              <a:gd name="connsiteX38" fmla="*/ 483204 w 599394"/>
              <a:gd name="connsiteY38" fmla="*/ 45119 h 589770"/>
              <a:gd name="connsiteX39" fmla="*/ 473982 w 599394"/>
              <a:gd name="connsiteY39" fmla="*/ 35911 h 589770"/>
              <a:gd name="connsiteX40" fmla="*/ 125412 w 599394"/>
              <a:gd name="connsiteY40" fmla="*/ 35911 h 589770"/>
              <a:gd name="connsiteX41" fmla="*/ 116190 w 599394"/>
              <a:gd name="connsiteY41" fmla="*/ 45119 h 589770"/>
              <a:gd name="connsiteX42" fmla="*/ 116190 w 599394"/>
              <a:gd name="connsiteY42" fmla="*/ 169887 h 589770"/>
              <a:gd name="connsiteX43" fmla="*/ 125412 w 599394"/>
              <a:gd name="connsiteY43" fmla="*/ 179095 h 589770"/>
              <a:gd name="connsiteX44" fmla="*/ 161836 w 599394"/>
              <a:gd name="connsiteY44" fmla="*/ 179095 h 589770"/>
              <a:gd name="connsiteX45" fmla="*/ 171058 w 599394"/>
              <a:gd name="connsiteY45" fmla="*/ 169887 h 589770"/>
              <a:gd name="connsiteX46" fmla="*/ 171058 w 599394"/>
              <a:gd name="connsiteY46" fmla="*/ 45119 h 589770"/>
              <a:gd name="connsiteX47" fmla="*/ 161836 w 599394"/>
              <a:gd name="connsiteY47" fmla="*/ 35911 h 589770"/>
              <a:gd name="connsiteX48" fmla="*/ 92676 w 599394"/>
              <a:gd name="connsiteY48" fmla="*/ 0 h 589770"/>
              <a:gd name="connsiteX49" fmla="*/ 194573 w 599394"/>
              <a:gd name="connsiteY49" fmla="*/ 0 h 589770"/>
              <a:gd name="connsiteX50" fmla="*/ 207021 w 599394"/>
              <a:gd name="connsiteY50" fmla="*/ 12431 h 589770"/>
              <a:gd name="connsiteX51" fmla="*/ 207021 w 599394"/>
              <a:gd name="connsiteY51" fmla="*/ 84713 h 589770"/>
              <a:gd name="connsiteX52" fmla="*/ 392373 w 599394"/>
              <a:gd name="connsiteY52" fmla="*/ 84713 h 589770"/>
              <a:gd name="connsiteX53" fmla="*/ 392373 w 599394"/>
              <a:gd name="connsiteY53" fmla="*/ 12431 h 589770"/>
              <a:gd name="connsiteX54" fmla="*/ 404360 w 599394"/>
              <a:gd name="connsiteY54" fmla="*/ 0 h 589770"/>
              <a:gd name="connsiteX55" fmla="*/ 506718 w 599394"/>
              <a:gd name="connsiteY55" fmla="*/ 0 h 589770"/>
              <a:gd name="connsiteX56" fmla="*/ 519167 w 599394"/>
              <a:gd name="connsiteY56" fmla="*/ 12431 h 589770"/>
              <a:gd name="connsiteX57" fmla="*/ 519167 w 599394"/>
              <a:gd name="connsiteY57" fmla="*/ 84713 h 589770"/>
              <a:gd name="connsiteX58" fmla="*/ 586945 w 599394"/>
              <a:gd name="connsiteY58" fmla="*/ 84713 h 589770"/>
              <a:gd name="connsiteX59" fmla="*/ 599394 w 599394"/>
              <a:gd name="connsiteY59" fmla="*/ 97144 h 589770"/>
              <a:gd name="connsiteX60" fmla="*/ 599394 w 599394"/>
              <a:gd name="connsiteY60" fmla="*/ 577800 h 589770"/>
              <a:gd name="connsiteX61" fmla="*/ 586945 w 599394"/>
              <a:gd name="connsiteY61" fmla="*/ 589770 h 589770"/>
              <a:gd name="connsiteX62" fmla="*/ 12449 w 599394"/>
              <a:gd name="connsiteY62" fmla="*/ 589770 h 589770"/>
              <a:gd name="connsiteX63" fmla="*/ 0 w 599394"/>
              <a:gd name="connsiteY63" fmla="*/ 577800 h 589770"/>
              <a:gd name="connsiteX64" fmla="*/ 0 w 599394"/>
              <a:gd name="connsiteY64" fmla="*/ 97144 h 589770"/>
              <a:gd name="connsiteX65" fmla="*/ 12449 w 599394"/>
              <a:gd name="connsiteY65" fmla="*/ 84713 h 589770"/>
              <a:gd name="connsiteX66" fmla="*/ 80227 w 599394"/>
              <a:gd name="connsiteY66" fmla="*/ 84713 h 589770"/>
              <a:gd name="connsiteX67" fmla="*/ 80227 w 599394"/>
              <a:gd name="connsiteY67" fmla="*/ 12431 h 589770"/>
              <a:gd name="connsiteX68" fmla="*/ 92676 w 599394"/>
              <a:gd name="connsiteY68" fmla="*/ 0 h 58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99394" h="589770">
                <a:moveTo>
                  <a:pt x="396980" y="411566"/>
                </a:moveTo>
                <a:lnTo>
                  <a:pt x="485009" y="411566"/>
                </a:lnTo>
                <a:lnTo>
                  <a:pt x="485009" y="499521"/>
                </a:lnTo>
                <a:lnTo>
                  <a:pt x="396980" y="499521"/>
                </a:lnTo>
                <a:close/>
                <a:moveTo>
                  <a:pt x="255424" y="411566"/>
                </a:moveTo>
                <a:lnTo>
                  <a:pt x="343453" y="411566"/>
                </a:lnTo>
                <a:lnTo>
                  <a:pt x="343453" y="499521"/>
                </a:lnTo>
                <a:lnTo>
                  <a:pt x="255424" y="499521"/>
                </a:lnTo>
                <a:close/>
                <a:moveTo>
                  <a:pt x="114311" y="411566"/>
                </a:moveTo>
                <a:lnTo>
                  <a:pt x="202414" y="411566"/>
                </a:lnTo>
                <a:lnTo>
                  <a:pt x="202414" y="499521"/>
                </a:lnTo>
                <a:lnTo>
                  <a:pt x="114311" y="499521"/>
                </a:lnTo>
                <a:close/>
                <a:moveTo>
                  <a:pt x="396980" y="289110"/>
                </a:moveTo>
                <a:lnTo>
                  <a:pt x="485009" y="289110"/>
                </a:lnTo>
                <a:lnTo>
                  <a:pt x="485009" y="377065"/>
                </a:lnTo>
                <a:lnTo>
                  <a:pt x="396980" y="377065"/>
                </a:lnTo>
                <a:close/>
                <a:moveTo>
                  <a:pt x="255424" y="289110"/>
                </a:moveTo>
                <a:lnTo>
                  <a:pt x="343453" y="289110"/>
                </a:lnTo>
                <a:lnTo>
                  <a:pt x="343453" y="377065"/>
                </a:lnTo>
                <a:lnTo>
                  <a:pt x="255424" y="377065"/>
                </a:lnTo>
                <a:close/>
                <a:moveTo>
                  <a:pt x="114311" y="289110"/>
                </a:moveTo>
                <a:lnTo>
                  <a:pt x="202414" y="289110"/>
                </a:lnTo>
                <a:lnTo>
                  <a:pt x="202414" y="377065"/>
                </a:lnTo>
                <a:lnTo>
                  <a:pt x="114311" y="377065"/>
                </a:lnTo>
                <a:close/>
                <a:moveTo>
                  <a:pt x="73311" y="262427"/>
                </a:moveTo>
                <a:cubicBezTo>
                  <a:pt x="68239" y="262427"/>
                  <a:pt x="64089" y="266570"/>
                  <a:pt x="64089" y="271635"/>
                </a:cubicBezTo>
                <a:lnTo>
                  <a:pt x="64089" y="517027"/>
                </a:lnTo>
                <a:cubicBezTo>
                  <a:pt x="64089" y="522091"/>
                  <a:pt x="68239" y="526235"/>
                  <a:pt x="73311" y="526235"/>
                </a:cubicBezTo>
                <a:lnTo>
                  <a:pt x="526083" y="526235"/>
                </a:lnTo>
                <a:cubicBezTo>
                  <a:pt x="531155" y="526235"/>
                  <a:pt x="535305" y="522091"/>
                  <a:pt x="535305" y="517027"/>
                </a:cubicBezTo>
                <a:lnTo>
                  <a:pt x="535305" y="271635"/>
                </a:lnTo>
                <a:cubicBezTo>
                  <a:pt x="535305" y="266570"/>
                  <a:pt x="531155" y="262427"/>
                  <a:pt x="526083" y="262427"/>
                </a:cubicBezTo>
                <a:close/>
                <a:moveTo>
                  <a:pt x="437558" y="35911"/>
                </a:moveTo>
                <a:cubicBezTo>
                  <a:pt x="432486" y="35911"/>
                  <a:pt x="428336" y="40055"/>
                  <a:pt x="428336" y="45119"/>
                </a:cubicBezTo>
                <a:lnTo>
                  <a:pt x="428336" y="169887"/>
                </a:lnTo>
                <a:cubicBezTo>
                  <a:pt x="428336" y="174951"/>
                  <a:pt x="432486" y="179095"/>
                  <a:pt x="437558" y="179095"/>
                </a:cubicBezTo>
                <a:lnTo>
                  <a:pt x="473982" y="179095"/>
                </a:lnTo>
                <a:cubicBezTo>
                  <a:pt x="479054" y="179095"/>
                  <a:pt x="483204" y="174951"/>
                  <a:pt x="483204" y="169887"/>
                </a:cubicBezTo>
                <a:lnTo>
                  <a:pt x="483204" y="45119"/>
                </a:lnTo>
                <a:cubicBezTo>
                  <a:pt x="483204" y="40055"/>
                  <a:pt x="479054" y="35911"/>
                  <a:pt x="473982" y="35911"/>
                </a:cubicBezTo>
                <a:close/>
                <a:moveTo>
                  <a:pt x="125412" y="35911"/>
                </a:moveTo>
                <a:cubicBezTo>
                  <a:pt x="120340" y="35911"/>
                  <a:pt x="116190" y="40055"/>
                  <a:pt x="116190" y="45119"/>
                </a:cubicBezTo>
                <a:lnTo>
                  <a:pt x="116190" y="169887"/>
                </a:lnTo>
                <a:cubicBezTo>
                  <a:pt x="116190" y="174951"/>
                  <a:pt x="120340" y="179095"/>
                  <a:pt x="125412" y="179095"/>
                </a:cubicBezTo>
                <a:lnTo>
                  <a:pt x="161836" y="179095"/>
                </a:lnTo>
                <a:cubicBezTo>
                  <a:pt x="166908" y="179095"/>
                  <a:pt x="171058" y="174951"/>
                  <a:pt x="171058" y="169887"/>
                </a:cubicBezTo>
                <a:lnTo>
                  <a:pt x="171058" y="45119"/>
                </a:lnTo>
                <a:cubicBezTo>
                  <a:pt x="171058" y="40055"/>
                  <a:pt x="166908" y="35911"/>
                  <a:pt x="161836" y="35911"/>
                </a:cubicBezTo>
                <a:close/>
                <a:moveTo>
                  <a:pt x="92676" y="0"/>
                </a:moveTo>
                <a:lnTo>
                  <a:pt x="194573" y="0"/>
                </a:lnTo>
                <a:cubicBezTo>
                  <a:pt x="201489" y="0"/>
                  <a:pt x="207021" y="5525"/>
                  <a:pt x="207021" y="12431"/>
                </a:cubicBezTo>
                <a:lnTo>
                  <a:pt x="207021" y="84713"/>
                </a:lnTo>
                <a:lnTo>
                  <a:pt x="392373" y="84713"/>
                </a:lnTo>
                <a:lnTo>
                  <a:pt x="392373" y="12431"/>
                </a:lnTo>
                <a:cubicBezTo>
                  <a:pt x="392373" y="5525"/>
                  <a:pt x="397905" y="0"/>
                  <a:pt x="404360" y="0"/>
                </a:cubicBezTo>
                <a:lnTo>
                  <a:pt x="506718" y="0"/>
                </a:lnTo>
                <a:cubicBezTo>
                  <a:pt x="513635" y="0"/>
                  <a:pt x="519167" y="5525"/>
                  <a:pt x="519167" y="12431"/>
                </a:cubicBezTo>
                <a:lnTo>
                  <a:pt x="519167" y="84713"/>
                </a:lnTo>
                <a:lnTo>
                  <a:pt x="586945" y="84713"/>
                </a:lnTo>
                <a:cubicBezTo>
                  <a:pt x="593861" y="84713"/>
                  <a:pt x="599394" y="90238"/>
                  <a:pt x="599394" y="97144"/>
                </a:cubicBezTo>
                <a:lnTo>
                  <a:pt x="599394" y="577800"/>
                </a:lnTo>
                <a:cubicBezTo>
                  <a:pt x="599394" y="584245"/>
                  <a:pt x="593861" y="589770"/>
                  <a:pt x="586945" y="589770"/>
                </a:cubicBezTo>
                <a:lnTo>
                  <a:pt x="12449" y="589770"/>
                </a:lnTo>
                <a:cubicBezTo>
                  <a:pt x="5533" y="589770"/>
                  <a:pt x="0" y="584245"/>
                  <a:pt x="0" y="577800"/>
                </a:cubicBezTo>
                <a:lnTo>
                  <a:pt x="0" y="97144"/>
                </a:lnTo>
                <a:cubicBezTo>
                  <a:pt x="0" y="90238"/>
                  <a:pt x="5533" y="84713"/>
                  <a:pt x="12449" y="84713"/>
                </a:cubicBezTo>
                <a:lnTo>
                  <a:pt x="80227" y="84713"/>
                </a:lnTo>
                <a:lnTo>
                  <a:pt x="80227" y="12431"/>
                </a:lnTo>
                <a:cubicBezTo>
                  <a:pt x="80227" y="5525"/>
                  <a:pt x="85759" y="0"/>
                  <a:pt x="92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 fontScale="4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kern="1200">
              <a:cs typeface="+mn-ea"/>
              <a:sym typeface="+mn-lt"/>
            </a:endParaRPr>
          </a:p>
        </p:txBody>
      </p:sp>
      <p:sp>
        <p:nvSpPr>
          <p:cNvPr id="26" name="矩形 25"/>
          <p:cNvSpPr>
            <a:spLocks noChangeAspect="1"/>
          </p:cNvSpPr>
          <p:nvPr/>
        </p:nvSpPr>
        <p:spPr>
          <a:xfrm>
            <a:off x="970640" y="2855975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i$liďê"/>
          <p:cNvSpPr>
            <a:spLocks noChangeAspect="1"/>
          </p:cNvSpPr>
          <p:nvPr/>
        </p:nvSpPr>
        <p:spPr>
          <a:xfrm>
            <a:off x="1103101" y="2963975"/>
            <a:ext cx="275078" cy="324000"/>
          </a:xfrm>
          <a:custGeom>
            <a:avLst/>
            <a:gdLst>
              <a:gd name="T0" fmla="*/ 94 w 294"/>
              <a:gd name="T1" fmla="*/ 150 h 347"/>
              <a:gd name="T2" fmla="*/ 94 w 294"/>
              <a:gd name="T3" fmla="*/ 277 h 347"/>
              <a:gd name="T4" fmla="*/ 85 w 294"/>
              <a:gd name="T5" fmla="*/ 290 h 347"/>
              <a:gd name="T6" fmla="*/ 58 w 294"/>
              <a:gd name="T7" fmla="*/ 294 h 347"/>
              <a:gd name="T8" fmla="*/ 58 w 294"/>
              <a:gd name="T9" fmla="*/ 294 h 347"/>
              <a:gd name="T10" fmla="*/ 1 w 294"/>
              <a:gd name="T11" fmla="*/ 257 h 347"/>
              <a:gd name="T12" fmla="*/ 1 w 294"/>
              <a:gd name="T13" fmla="*/ 94 h 347"/>
              <a:gd name="T14" fmla="*/ 23 w 294"/>
              <a:gd name="T15" fmla="*/ 52 h 347"/>
              <a:gd name="T16" fmla="*/ 100 w 294"/>
              <a:gd name="T17" fmla="*/ 3 h 347"/>
              <a:gd name="T18" fmla="*/ 114 w 294"/>
              <a:gd name="T19" fmla="*/ 3 h 347"/>
              <a:gd name="T20" fmla="*/ 121 w 294"/>
              <a:gd name="T21" fmla="*/ 14 h 347"/>
              <a:gd name="T22" fmla="*/ 121 w 294"/>
              <a:gd name="T23" fmla="*/ 34 h 347"/>
              <a:gd name="T24" fmla="*/ 107 w 294"/>
              <a:gd name="T25" fmla="*/ 47 h 347"/>
              <a:gd name="T26" fmla="*/ 95 w 294"/>
              <a:gd name="T27" fmla="*/ 38 h 347"/>
              <a:gd name="T28" fmla="*/ 36 w 294"/>
              <a:gd name="T29" fmla="*/ 76 h 347"/>
              <a:gd name="T30" fmla="*/ 27 w 294"/>
              <a:gd name="T31" fmla="*/ 90 h 347"/>
              <a:gd name="T32" fmla="*/ 30 w 294"/>
              <a:gd name="T33" fmla="*/ 100 h 347"/>
              <a:gd name="T34" fmla="*/ 68 w 294"/>
              <a:gd name="T35" fmla="*/ 92 h 347"/>
              <a:gd name="T36" fmla="*/ 166 w 294"/>
              <a:gd name="T37" fmla="*/ 27 h 347"/>
              <a:gd name="T38" fmla="*/ 180 w 294"/>
              <a:gd name="T39" fmla="*/ 26 h 347"/>
              <a:gd name="T40" fmla="*/ 187 w 294"/>
              <a:gd name="T41" fmla="*/ 38 h 347"/>
              <a:gd name="T42" fmla="*/ 187 w 294"/>
              <a:gd name="T43" fmla="*/ 40 h 347"/>
              <a:gd name="T44" fmla="*/ 181 w 294"/>
              <a:gd name="T45" fmla="*/ 51 h 347"/>
              <a:gd name="T46" fmla="*/ 120 w 294"/>
              <a:gd name="T47" fmla="*/ 92 h 347"/>
              <a:gd name="T48" fmla="*/ 94 w 294"/>
              <a:gd name="T49" fmla="*/ 150 h 347"/>
              <a:gd name="T50" fmla="*/ 294 w 294"/>
              <a:gd name="T51" fmla="*/ 85 h 347"/>
              <a:gd name="T52" fmla="*/ 294 w 294"/>
              <a:gd name="T53" fmla="*/ 258 h 347"/>
              <a:gd name="T54" fmla="*/ 288 w 294"/>
              <a:gd name="T55" fmla="*/ 270 h 347"/>
              <a:gd name="T56" fmla="*/ 194 w 294"/>
              <a:gd name="T57" fmla="*/ 340 h 347"/>
              <a:gd name="T58" fmla="*/ 164 w 294"/>
              <a:gd name="T59" fmla="*/ 347 h 347"/>
              <a:gd name="T60" fmla="*/ 107 w 294"/>
              <a:gd name="T61" fmla="*/ 307 h 347"/>
              <a:gd name="T62" fmla="*/ 107 w 294"/>
              <a:gd name="T63" fmla="*/ 146 h 347"/>
              <a:gd name="T64" fmla="*/ 107 w 294"/>
              <a:gd name="T65" fmla="*/ 142 h 347"/>
              <a:gd name="T66" fmla="*/ 107 w 294"/>
              <a:gd name="T67" fmla="*/ 142 h 347"/>
              <a:gd name="T68" fmla="*/ 128 w 294"/>
              <a:gd name="T69" fmla="*/ 105 h 347"/>
              <a:gd name="T70" fmla="*/ 206 w 294"/>
              <a:gd name="T71" fmla="*/ 50 h 347"/>
              <a:gd name="T72" fmla="*/ 220 w 294"/>
              <a:gd name="T73" fmla="*/ 50 h 347"/>
              <a:gd name="T74" fmla="*/ 227 w 294"/>
              <a:gd name="T75" fmla="*/ 61 h 347"/>
              <a:gd name="T76" fmla="*/ 227 w 294"/>
              <a:gd name="T77" fmla="*/ 81 h 347"/>
              <a:gd name="T78" fmla="*/ 214 w 294"/>
              <a:gd name="T79" fmla="*/ 94 h 347"/>
              <a:gd name="T80" fmla="*/ 202 w 294"/>
              <a:gd name="T81" fmla="*/ 86 h 347"/>
              <a:gd name="T82" fmla="*/ 144 w 294"/>
              <a:gd name="T83" fmla="*/ 126 h 347"/>
              <a:gd name="T84" fmla="*/ 134 w 294"/>
              <a:gd name="T85" fmla="*/ 142 h 347"/>
              <a:gd name="T86" fmla="*/ 137 w 294"/>
              <a:gd name="T87" fmla="*/ 151 h 347"/>
              <a:gd name="T88" fmla="*/ 180 w 294"/>
              <a:gd name="T89" fmla="*/ 144 h 347"/>
              <a:gd name="T90" fmla="*/ 272 w 294"/>
              <a:gd name="T91" fmla="*/ 75 h 347"/>
              <a:gd name="T92" fmla="*/ 286 w 294"/>
              <a:gd name="T93" fmla="*/ 73 h 347"/>
              <a:gd name="T94" fmla="*/ 294 w 294"/>
              <a:gd name="T95" fmla="*/ 85 h 347"/>
              <a:gd name="T96" fmla="*/ 267 w 294"/>
              <a:gd name="T97" fmla="*/ 145 h 347"/>
              <a:gd name="T98" fmla="*/ 201 w 294"/>
              <a:gd name="T99" fmla="*/ 196 h 347"/>
              <a:gd name="T100" fmla="*/ 201 w 294"/>
              <a:gd name="T101" fmla="*/ 223 h 347"/>
              <a:gd name="T102" fmla="*/ 267 w 294"/>
              <a:gd name="T103" fmla="*/ 171 h 347"/>
              <a:gd name="T104" fmla="*/ 267 w 294"/>
              <a:gd name="T105" fmla="*/ 14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4" h="347">
                <a:moveTo>
                  <a:pt x="94" y="150"/>
                </a:moveTo>
                <a:lnTo>
                  <a:pt x="94" y="277"/>
                </a:lnTo>
                <a:cubicBezTo>
                  <a:pt x="94" y="283"/>
                  <a:pt x="90" y="288"/>
                  <a:pt x="85" y="290"/>
                </a:cubicBezTo>
                <a:cubicBezTo>
                  <a:pt x="77" y="292"/>
                  <a:pt x="68" y="294"/>
                  <a:pt x="58" y="294"/>
                </a:cubicBezTo>
                <a:lnTo>
                  <a:pt x="58" y="294"/>
                </a:lnTo>
                <a:cubicBezTo>
                  <a:pt x="31" y="294"/>
                  <a:pt x="1" y="282"/>
                  <a:pt x="1" y="257"/>
                </a:cubicBezTo>
                <a:lnTo>
                  <a:pt x="1" y="94"/>
                </a:lnTo>
                <a:cubicBezTo>
                  <a:pt x="0" y="83"/>
                  <a:pt x="4" y="63"/>
                  <a:pt x="23" y="52"/>
                </a:cubicBezTo>
                <a:cubicBezTo>
                  <a:pt x="31" y="47"/>
                  <a:pt x="77" y="18"/>
                  <a:pt x="100" y="3"/>
                </a:cubicBezTo>
                <a:cubicBezTo>
                  <a:pt x="104" y="0"/>
                  <a:pt x="109" y="0"/>
                  <a:pt x="114" y="3"/>
                </a:cubicBezTo>
                <a:cubicBezTo>
                  <a:pt x="118" y="5"/>
                  <a:pt x="121" y="9"/>
                  <a:pt x="121" y="14"/>
                </a:cubicBezTo>
                <a:lnTo>
                  <a:pt x="121" y="34"/>
                </a:lnTo>
                <a:cubicBezTo>
                  <a:pt x="121" y="41"/>
                  <a:pt x="115" y="47"/>
                  <a:pt x="107" y="47"/>
                </a:cubicBezTo>
                <a:cubicBezTo>
                  <a:pt x="101" y="47"/>
                  <a:pt x="97" y="43"/>
                  <a:pt x="95" y="38"/>
                </a:cubicBezTo>
                <a:cubicBezTo>
                  <a:pt x="74" y="52"/>
                  <a:pt x="43" y="71"/>
                  <a:pt x="36" y="76"/>
                </a:cubicBezTo>
                <a:cubicBezTo>
                  <a:pt x="29" y="79"/>
                  <a:pt x="27" y="87"/>
                  <a:pt x="27" y="90"/>
                </a:cubicBezTo>
                <a:cubicBezTo>
                  <a:pt x="27" y="95"/>
                  <a:pt x="28" y="98"/>
                  <a:pt x="30" y="100"/>
                </a:cubicBezTo>
                <a:cubicBezTo>
                  <a:pt x="35" y="105"/>
                  <a:pt x="50" y="102"/>
                  <a:pt x="68" y="92"/>
                </a:cubicBezTo>
                <a:cubicBezTo>
                  <a:pt x="84" y="82"/>
                  <a:pt x="166" y="28"/>
                  <a:pt x="166" y="27"/>
                </a:cubicBezTo>
                <a:cubicBezTo>
                  <a:pt x="171" y="24"/>
                  <a:pt x="176" y="24"/>
                  <a:pt x="180" y="26"/>
                </a:cubicBezTo>
                <a:cubicBezTo>
                  <a:pt x="184" y="29"/>
                  <a:pt x="187" y="33"/>
                  <a:pt x="187" y="38"/>
                </a:cubicBezTo>
                <a:lnTo>
                  <a:pt x="187" y="40"/>
                </a:lnTo>
                <a:cubicBezTo>
                  <a:pt x="187" y="44"/>
                  <a:pt x="185" y="48"/>
                  <a:pt x="181" y="51"/>
                </a:cubicBezTo>
                <a:cubicBezTo>
                  <a:pt x="181" y="51"/>
                  <a:pt x="125" y="89"/>
                  <a:pt x="120" y="92"/>
                </a:cubicBezTo>
                <a:cubicBezTo>
                  <a:pt x="100" y="104"/>
                  <a:pt x="94" y="119"/>
                  <a:pt x="94" y="150"/>
                </a:cubicBezTo>
                <a:close/>
                <a:moveTo>
                  <a:pt x="294" y="85"/>
                </a:moveTo>
                <a:lnTo>
                  <a:pt x="294" y="258"/>
                </a:lnTo>
                <a:cubicBezTo>
                  <a:pt x="294" y="263"/>
                  <a:pt x="291" y="267"/>
                  <a:pt x="288" y="270"/>
                </a:cubicBezTo>
                <a:cubicBezTo>
                  <a:pt x="288" y="270"/>
                  <a:pt x="210" y="330"/>
                  <a:pt x="194" y="340"/>
                </a:cubicBezTo>
                <a:cubicBezTo>
                  <a:pt x="186" y="345"/>
                  <a:pt x="175" y="347"/>
                  <a:pt x="164" y="347"/>
                </a:cubicBezTo>
                <a:cubicBezTo>
                  <a:pt x="136" y="347"/>
                  <a:pt x="107" y="332"/>
                  <a:pt x="107" y="307"/>
                </a:cubicBezTo>
                <a:lnTo>
                  <a:pt x="107" y="146"/>
                </a:lnTo>
                <a:lnTo>
                  <a:pt x="107" y="142"/>
                </a:lnTo>
                <a:cubicBezTo>
                  <a:pt x="107" y="142"/>
                  <a:pt x="107" y="142"/>
                  <a:pt x="107" y="142"/>
                </a:cubicBezTo>
                <a:cubicBezTo>
                  <a:pt x="107" y="132"/>
                  <a:pt x="110" y="118"/>
                  <a:pt x="128" y="105"/>
                </a:cubicBezTo>
                <a:cubicBezTo>
                  <a:pt x="139" y="97"/>
                  <a:pt x="204" y="52"/>
                  <a:pt x="206" y="50"/>
                </a:cubicBezTo>
                <a:cubicBezTo>
                  <a:pt x="210" y="48"/>
                  <a:pt x="216" y="47"/>
                  <a:pt x="220" y="50"/>
                </a:cubicBezTo>
                <a:cubicBezTo>
                  <a:pt x="224" y="52"/>
                  <a:pt x="227" y="57"/>
                  <a:pt x="227" y="61"/>
                </a:cubicBezTo>
                <a:lnTo>
                  <a:pt x="227" y="81"/>
                </a:lnTo>
                <a:cubicBezTo>
                  <a:pt x="227" y="88"/>
                  <a:pt x="221" y="94"/>
                  <a:pt x="214" y="94"/>
                </a:cubicBezTo>
                <a:cubicBezTo>
                  <a:pt x="208" y="94"/>
                  <a:pt x="204" y="91"/>
                  <a:pt x="202" y="86"/>
                </a:cubicBezTo>
                <a:cubicBezTo>
                  <a:pt x="181" y="100"/>
                  <a:pt x="151" y="121"/>
                  <a:pt x="144" y="126"/>
                </a:cubicBezTo>
                <a:cubicBezTo>
                  <a:pt x="135" y="132"/>
                  <a:pt x="134" y="137"/>
                  <a:pt x="134" y="142"/>
                </a:cubicBezTo>
                <a:cubicBezTo>
                  <a:pt x="134" y="146"/>
                  <a:pt x="135" y="149"/>
                  <a:pt x="137" y="151"/>
                </a:cubicBezTo>
                <a:cubicBezTo>
                  <a:pt x="144" y="157"/>
                  <a:pt x="162" y="155"/>
                  <a:pt x="180" y="144"/>
                </a:cubicBezTo>
                <a:cubicBezTo>
                  <a:pt x="194" y="136"/>
                  <a:pt x="251" y="91"/>
                  <a:pt x="272" y="75"/>
                </a:cubicBezTo>
                <a:cubicBezTo>
                  <a:pt x="276" y="72"/>
                  <a:pt x="282" y="71"/>
                  <a:pt x="286" y="73"/>
                </a:cubicBezTo>
                <a:cubicBezTo>
                  <a:pt x="291" y="76"/>
                  <a:pt x="294" y="80"/>
                  <a:pt x="294" y="85"/>
                </a:cubicBezTo>
                <a:close/>
                <a:moveTo>
                  <a:pt x="267" y="145"/>
                </a:moveTo>
                <a:lnTo>
                  <a:pt x="201" y="196"/>
                </a:lnTo>
                <a:lnTo>
                  <a:pt x="201" y="223"/>
                </a:lnTo>
                <a:lnTo>
                  <a:pt x="267" y="171"/>
                </a:lnTo>
                <a:lnTo>
                  <a:pt x="26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sz="2200" kern="1200">
              <a:cs typeface="+mn-ea"/>
              <a:sym typeface="+mn-lt"/>
            </a:endParaRPr>
          </a:p>
        </p:txBody>
      </p:sp>
      <p:sp>
        <p:nvSpPr>
          <p:cNvPr id="19" name="iš1ídé"/>
          <p:cNvSpPr/>
          <p:nvPr/>
        </p:nvSpPr>
        <p:spPr bwMode="auto">
          <a:xfrm>
            <a:off x="1699260" y="2738120"/>
            <a:ext cx="729551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cs typeface="+mn-ea"/>
                <a:sym typeface="+mn-lt"/>
              </a:rPr>
              <a:t>2022.5</a:t>
            </a:r>
            <a:r>
              <a:rPr lang="zh-CN" altLang="en-US" dirty="0">
                <a:cs typeface="+mn-ea"/>
                <a:sym typeface="+mn-lt"/>
              </a:rPr>
              <a:t>～</a:t>
            </a:r>
            <a:r>
              <a:rPr lang="en-US" altLang="zh-CN" dirty="0">
                <a:cs typeface="+mn-ea"/>
                <a:sym typeface="+mn-lt"/>
              </a:rPr>
              <a:t>2022.7 </a:t>
            </a:r>
            <a:r>
              <a:rPr lang="zh-CN" altLang="en-US" dirty="0">
                <a:cs typeface="+mn-ea"/>
                <a:sym typeface="+mn-lt"/>
              </a:rPr>
              <a:t>设计与实现FFmpeg的WASM编码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iš1ídé"/>
          <p:cNvSpPr/>
          <p:nvPr/>
        </p:nvSpPr>
        <p:spPr bwMode="auto">
          <a:xfrm>
            <a:off x="1699260" y="3435350"/>
            <a:ext cx="8825230" cy="72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cs typeface="+mn-ea"/>
                <a:sym typeface="+mn-lt"/>
              </a:rPr>
              <a:t>2022.7</a:t>
            </a:r>
            <a:r>
              <a:rPr lang="zh-CN" altLang="en-US" dirty="0">
                <a:cs typeface="+mn-ea"/>
                <a:sym typeface="+mn-lt"/>
              </a:rPr>
              <a:t>～</a:t>
            </a:r>
            <a:r>
              <a:rPr lang="en-US" altLang="zh-CN" dirty="0">
                <a:cs typeface="+mn-ea"/>
                <a:sym typeface="+mn-lt"/>
              </a:rPr>
              <a:t>2022.9 </a:t>
            </a:r>
            <a:r>
              <a:rPr lang="zh-CN" altLang="en-US" dirty="0">
                <a:cs typeface="+mn-ea"/>
                <a:sym typeface="+mn-lt"/>
              </a:rPr>
              <a:t>设计</a:t>
            </a:r>
            <a:r>
              <a:rPr dirty="0">
                <a:cs typeface="+mn-ea"/>
                <a:sym typeface="+mn-lt"/>
              </a:rPr>
              <a:t>与实现二次开发模块和加载方案</a:t>
            </a:r>
            <a:endParaRPr dirty="0">
              <a:cs typeface="+mn-ea"/>
              <a:sym typeface="+mn-lt"/>
            </a:endParaRPr>
          </a:p>
        </p:txBody>
      </p:sp>
      <p:sp>
        <p:nvSpPr>
          <p:cNvPr id="21" name="iš1ídé"/>
          <p:cNvSpPr/>
          <p:nvPr/>
        </p:nvSpPr>
        <p:spPr bwMode="auto">
          <a:xfrm>
            <a:off x="1699260" y="4168140"/>
            <a:ext cx="7181215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cs typeface="+mn-ea"/>
                <a:sym typeface="+mn-lt"/>
              </a:rPr>
              <a:t>2022.10</a:t>
            </a:r>
            <a:r>
              <a:rPr lang="zh-CN" altLang="en-US" dirty="0">
                <a:cs typeface="+mn-ea"/>
                <a:sym typeface="+mn-lt"/>
              </a:rPr>
              <a:t>～</a:t>
            </a:r>
            <a:r>
              <a:rPr lang="en-US" altLang="zh-CN" dirty="0">
                <a:cs typeface="+mn-ea"/>
                <a:sym typeface="+mn-lt"/>
              </a:rPr>
              <a:t>2022.12 </a:t>
            </a:r>
            <a:r>
              <a:rPr lang="zh-CN" altLang="en-US" dirty="0">
                <a:cs typeface="+mn-ea"/>
                <a:sym typeface="+mn-lt"/>
              </a:rPr>
              <a:t>基于已有模块设计与开发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系统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iš1ídé"/>
          <p:cNvSpPr/>
          <p:nvPr/>
        </p:nvSpPr>
        <p:spPr bwMode="auto">
          <a:xfrm>
            <a:off x="1699260" y="4866640"/>
            <a:ext cx="7294880" cy="7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cs typeface="+mn-ea"/>
                <a:sym typeface="+mn-lt"/>
              </a:rPr>
              <a:t>2023.1</a:t>
            </a:r>
            <a:r>
              <a:rPr lang="zh-CN" altLang="en-US" dirty="0">
                <a:cs typeface="+mn-ea"/>
                <a:sym typeface="+mn-lt"/>
              </a:rPr>
              <a:t>～</a:t>
            </a:r>
            <a:r>
              <a:rPr lang="en-US" altLang="zh-CN" dirty="0">
                <a:cs typeface="+mn-ea"/>
                <a:sym typeface="+mn-lt"/>
              </a:rPr>
              <a:t>2022.3</a:t>
            </a:r>
            <a:r>
              <a:rPr lang="zh-CN" altLang="en-US" dirty="0">
                <a:cs typeface="+mn-ea"/>
                <a:sym typeface="+mn-lt"/>
              </a:rPr>
              <a:t> 整理撰写学位论文与完成系统开发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矩形 24"/>
          <p:cNvSpPr>
            <a:spLocks noChangeAspect="1"/>
          </p:cNvSpPr>
          <p:nvPr/>
        </p:nvSpPr>
        <p:spPr>
          <a:xfrm>
            <a:off x="970640" y="2116735"/>
            <a:ext cx="540000" cy="540000"/>
          </a:xfrm>
          <a:prstGeom prst="rect">
            <a:avLst/>
          </a:prstGeom>
          <a:solidFill>
            <a:srgbClr val="EA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have-an-idea_65779"/>
          <p:cNvSpPr>
            <a:spLocks noChangeAspect="1"/>
          </p:cNvSpPr>
          <p:nvPr/>
        </p:nvSpPr>
        <p:spPr bwMode="auto">
          <a:xfrm>
            <a:off x="1084750" y="2224735"/>
            <a:ext cx="311781" cy="324000"/>
          </a:xfrm>
          <a:custGeom>
            <a:avLst/>
            <a:gdLst>
              <a:gd name="T0" fmla="*/ 295 w 589"/>
              <a:gd name="T1" fmla="*/ 0 h 613"/>
              <a:gd name="T2" fmla="*/ 295 w 589"/>
              <a:gd name="T3" fmla="*/ 0 h 613"/>
              <a:gd name="T4" fmla="*/ 0 w 589"/>
              <a:gd name="T5" fmla="*/ 295 h 613"/>
              <a:gd name="T6" fmla="*/ 139 w 589"/>
              <a:gd name="T7" fmla="*/ 545 h 613"/>
              <a:gd name="T8" fmla="*/ 125 w 589"/>
              <a:gd name="T9" fmla="*/ 571 h 613"/>
              <a:gd name="T10" fmla="*/ 125 w 589"/>
              <a:gd name="T11" fmla="*/ 599 h 613"/>
              <a:gd name="T12" fmla="*/ 149 w 589"/>
              <a:gd name="T13" fmla="*/ 613 h 613"/>
              <a:gd name="T14" fmla="*/ 383 w 589"/>
              <a:gd name="T15" fmla="*/ 613 h 613"/>
              <a:gd name="T16" fmla="*/ 408 w 589"/>
              <a:gd name="T17" fmla="*/ 599 h 613"/>
              <a:gd name="T18" fmla="*/ 432 w 589"/>
              <a:gd name="T19" fmla="*/ 555 h 613"/>
              <a:gd name="T20" fmla="*/ 511 w 589"/>
              <a:gd name="T21" fmla="*/ 494 h 613"/>
              <a:gd name="T22" fmla="*/ 519 w 589"/>
              <a:gd name="T23" fmla="*/ 475 h 613"/>
              <a:gd name="T24" fmla="*/ 519 w 589"/>
              <a:gd name="T25" fmla="*/ 387 h 613"/>
              <a:gd name="T26" fmla="*/ 553 w 589"/>
              <a:gd name="T27" fmla="*/ 387 h 613"/>
              <a:gd name="T28" fmla="*/ 581 w 589"/>
              <a:gd name="T29" fmla="*/ 365 h 613"/>
              <a:gd name="T30" fmla="*/ 589 w 589"/>
              <a:gd name="T31" fmla="*/ 295 h 613"/>
              <a:gd name="T32" fmla="*/ 295 w 589"/>
              <a:gd name="T33" fmla="*/ 0 h 613"/>
              <a:gd name="T34" fmla="*/ 419 w 589"/>
              <a:gd name="T35" fmla="*/ 284 h 613"/>
              <a:gd name="T36" fmla="*/ 380 w 589"/>
              <a:gd name="T37" fmla="*/ 284 h 613"/>
              <a:gd name="T38" fmla="*/ 342 w 589"/>
              <a:gd name="T39" fmla="*/ 349 h 613"/>
              <a:gd name="T40" fmla="*/ 342 w 589"/>
              <a:gd name="T41" fmla="*/ 359 h 613"/>
              <a:gd name="T42" fmla="*/ 323 w 589"/>
              <a:gd name="T43" fmla="*/ 394 h 613"/>
              <a:gd name="T44" fmla="*/ 323 w 589"/>
              <a:gd name="T45" fmla="*/ 434 h 613"/>
              <a:gd name="T46" fmla="*/ 302 w 589"/>
              <a:gd name="T47" fmla="*/ 455 h 613"/>
              <a:gd name="T48" fmla="*/ 234 w 589"/>
              <a:gd name="T49" fmla="*/ 455 h 613"/>
              <a:gd name="T50" fmla="*/ 213 w 589"/>
              <a:gd name="T51" fmla="*/ 434 h 613"/>
              <a:gd name="T52" fmla="*/ 213 w 589"/>
              <a:gd name="T53" fmla="*/ 394 h 613"/>
              <a:gd name="T54" fmla="*/ 194 w 589"/>
              <a:gd name="T55" fmla="*/ 359 h 613"/>
              <a:gd name="T56" fmla="*/ 194 w 589"/>
              <a:gd name="T57" fmla="*/ 349 h 613"/>
              <a:gd name="T58" fmla="*/ 156 w 589"/>
              <a:gd name="T59" fmla="*/ 284 h 613"/>
              <a:gd name="T60" fmla="*/ 117 w 589"/>
              <a:gd name="T61" fmla="*/ 284 h 613"/>
              <a:gd name="T62" fmla="*/ 96 w 589"/>
              <a:gd name="T63" fmla="*/ 263 h 613"/>
              <a:gd name="T64" fmla="*/ 117 w 589"/>
              <a:gd name="T65" fmla="*/ 242 h 613"/>
              <a:gd name="T66" fmla="*/ 156 w 589"/>
              <a:gd name="T67" fmla="*/ 242 h 613"/>
              <a:gd name="T68" fmla="*/ 174 w 589"/>
              <a:gd name="T69" fmla="*/ 199 h 613"/>
              <a:gd name="T70" fmla="*/ 147 w 589"/>
              <a:gd name="T71" fmla="*/ 171 h 613"/>
              <a:gd name="T72" fmla="*/ 147 w 589"/>
              <a:gd name="T73" fmla="*/ 142 h 613"/>
              <a:gd name="T74" fmla="*/ 176 w 589"/>
              <a:gd name="T75" fmla="*/ 142 h 613"/>
              <a:gd name="T76" fmla="*/ 204 w 589"/>
              <a:gd name="T77" fmla="*/ 170 h 613"/>
              <a:gd name="T78" fmla="*/ 247 w 589"/>
              <a:gd name="T79" fmla="*/ 152 h 613"/>
              <a:gd name="T80" fmla="*/ 247 w 589"/>
              <a:gd name="T81" fmla="*/ 112 h 613"/>
              <a:gd name="T82" fmla="*/ 268 w 589"/>
              <a:gd name="T83" fmla="*/ 92 h 613"/>
              <a:gd name="T84" fmla="*/ 289 w 589"/>
              <a:gd name="T85" fmla="*/ 112 h 613"/>
              <a:gd name="T86" fmla="*/ 289 w 589"/>
              <a:gd name="T87" fmla="*/ 152 h 613"/>
              <a:gd name="T88" fmla="*/ 332 w 589"/>
              <a:gd name="T89" fmla="*/ 170 h 613"/>
              <a:gd name="T90" fmla="*/ 360 w 589"/>
              <a:gd name="T91" fmla="*/ 142 h 613"/>
              <a:gd name="T92" fmla="*/ 389 w 589"/>
              <a:gd name="T93" fmla="*/ 142 h 613"/>
              <a:gd name="T94" fmla="*/ 389 w 589"/>
              <a:gd name="T95" fmla="*/ 171 h 613"/>
              <a:gd name="T96" fmla="*/ 362 w 589"/>
              <a:gd name="T97" fmla="*/ 199 h 613"/>
              <a:gd name="T98" fmla="*/ 380 w 589"/>
              <a:gd name="T99" fmla="*/ 242 h 613"/>
              <a:gd name="T100" fmla="*/ 419 w 589"/>
              <a:gd name="T101" fmla="*/ 242 h 613"/>
              <a:gd name="T102" fmla="*/ 440 w 589"/>
              <a:gd name="T103" fmla="*/ 263 h 613"/>
              <a:gd name="T104" fmla="*/ 419 w 589"/>
              <a:gd name="T105" fmla="*/ 284 h 613"/>
              <a:gd name="T106" fmla="*/ 340 w 589"/>
              <a:gd name="T107" fmla="*/ 263 h 613"/>
              <a:gd name="T108" fmla="*/ 301 w 589"/>
              <a:gd name="T109" fmla="*/ 327 h 613"/>
              <a:gd name="T110" fmla="*/ 301 w 589"/>
              <a:gd name="T111" fmla="*/ 359 h 613"/>
              <a:gd name="T112" fmla="*/ 235 w 589"/>
              <a:gd name="T113" fmla="*/ 359 h 613"/>
              <a:gd name="T114" fmla="*/ 235 w 589"/>
              <a:gd name="T115" fmla="*/ 327 h 613"/>
              <a:gd name="T116" fmla="*/ 196 w 589"/>
              <a:gd name="T117" fmla="*/ 263 h 613"/>
              <a:gd name="T118" fmla="*/ 268 w 589"/>
              <a:gd name="T119" fmla="*/ 191 h 613"/>
              <a:gd name="T120" fmla="*/ 340 w 589"/>
              <a:gd name="T121" fmla="*/ 26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9" h="613">
                <a:moveTo>
                  <a:pt x="295" y="0"/>
                </a:moveTo>
                <a:lnTo>
                  <a:pt x="295" y="0"/>
                </a:lnTo>
                <a:cubicBezTo>
                  <a:pt x="132" y="0"/>
                  <a:pt x="0" y="132"/>
                  <a:pt x="0" y="295"/>
                </a:cubicBezTo>
                <a:cubicBezTo>
                  <a:pt x="0" y="398"/>
                  <a:pt x="53" y="491"/>
                  <a:pt x="139" y="545"/>
                </a:cubicBezTo>
                <a:lnTo>
                  <a:pt x="125" y="571"/>
                </a:lnTo>
                <a:cubicBezTo>
                  <a:pt x="120" y="580"/>
                  <a:pt x="120" y="591"/>
                  <a:pt x="125" y="599"/>
                </a:cubicBezTo>
                <a:cubicBezTo>
                  <a:pt x="130" y="608"/>
                  <a:pt x="139" y="613"/>
                  <a:pt x="149" y="613"/>
                </a:cubicBezTo>
                <a:lnTo>
                  <a:pt x="383" y="613"/>
                </a:lnTo>
                <a:cubicBezTo>
                  <a:pt x="393" y="613"/>
                  <a:pt x="403" y="608"/>
                  <a:pt x="408" y="599"/>
                </a:cubicBezTo>
                <a:lnTo>
                  <a:pt x="432" y="555"/>
                </a:lnTo>
                <a:cubicBezTo>
                  <a:pt x="462" y="540"/>
                  <a:pt x="488" y="519"/>
                  <a:pt x="511" y="494"/>
                </a:cubicBezTo>
                <a:cubicBezTo>
                  <a:pt x="516" y="489"/>
                  <a:pt x="519" y="482"/>
                  <a:pt x="519" y="475"/>
                </a:cubicBezTo>
                <a:lnTo>
                  <a:pt x="519" y="387"/>
                </a:lnTo>
                <a:lnTo>
                  <a:pt x="553" y="387"/>
                </a:lnTo>
                <a:cubicBezTo>
                  <a:pt x="566" y="387"/>
                  <a:pt x="578" y="378"/>
                  <a:pt x="581" y="365"/>
                </a:cubicBezTo>
                <a:cubicBezTo>
                  <a:pt x="587" y="342"/>
                  <a:pt x="589" y="318"/>
                  <a:pt x="589" y="295"/>
                </a:cubicBezTo>
                <a:cubicBezTo>
                  <a:pt x="589" y="132"/>
                  <a:pt x="457" y="0"/>
                  <a:pt x="295" y="0"/>
                </a:cubicBezTo>
                <a:close/>
                <a:moveTo>
                  <a:pt x="419" y="284"/>
                </a:moveTo>
                <a:lnTo>
                  <a:pt x="380" y="284"/>
                </a:lnTo>
                <a:cubicBezTo>
                  <a:pt x="375" y="310"/>
                  <a:pt x="362" y="333"/>
                  <a:pt x="342" y="349"/>
                </a:cubicBezTo>
                <a:lnTo>
                  <a:pt x="342" y="359"/>
                </a:lnTo>
                <a:cubicBezTo>
                  <a:pt x="342" y="374"/>
                  <a:pt x="334" y="387"/>
                  <a:pt x="323" y="394"/>
                </a:cubicBezTo>
                <a:lnTo>
                  <a:pt x="323" y="434"/>
                </a:lnTo>
                <a:cubicBezTo>
                  <a:pt x="323" y="446"/>
                  <a:pt x="313" y="455"/>
                  <a:pt x="302" y="455"/>
                </a:cubicBezTo>
                <a:lnTo>
                  <a:pt x="234" y="455"/>
                </a:lnTo>
                <a:cubicBezTo>
                  <a:pt x="223" y="455"/>
                  <a:pt x="213" y="446"/>
                  <a:pt x="213" y="434"/>
                </a:cubicBezTo>
                <a:lnTo>
                  <a:pt x="213" y="394"/>
                </a:lnTo>
                <a:cubicBezTo>
                  <a:pt x="202" y="387"/>
                  <a:pt x="194" y="374"/>
                  <a:pt x="194" y="359"/>
                </a:cubicBezTo>
                <a:lnTo>
                  <a:pt x="194" y="349"/>
                </a:lnTo>
                <a:cubicBezTo>
                  <a:pt x="174" y="333"/>
                  <a:pt x="161" y="310"/>
                  <a:pt x="156" y="284"/>
                </a:cubicBezTo>
                <a:lnTo>
                  <a:pt x="117" y="284"/>
                </a:lnTo>
                <a:cubicBezTo>
                  <a:pt x="106" y="284"/>
                  <a:pt x="96" y="275"/>
                  <a:pt x="96" y="263"/>
                </a:cubicBezTo>
                <a:cubicBezTo>
                  <a:pt x="96" y="252"/>
                  <a:pt x="106" y="242"/>
                  <a:pt x="117" y="242"/>
                </a:cubicBezTo>
                <a:lnTo>
                  <a:pt x="156" y="242"/>
                </a:lnTo>
                <a:cubicBezTo>
                  <a:pt x="159" y="226"/>
                  <a:pt x="166" y="212"/>
                  <a:pt x="174" y="199"/>
                </a:cubicBezTo>
                <a:lnTo>
                  <a:pt x="147" y="171"/>
                </a:lnTo>
                <a:cubicBezTo>
                  <a:pt x="139" y="163"/>
                  <a:pt x="139" y="150"/>
                  <a:pt x="147" y="142"/>
                </a:cubicBezTo>
                <a:cubicBezTo>
                  <a:pt x="155" y="134"/>
                  <a:pt x="168" y="134"/>
                  <a:pt x="176" y="142"/>
                </a:cubicBezTo>
                <a:lnTo>
                  <a:pt x="204" y="170"/>
                </a:lnTo>
                <a:cubicBezTo>
                  <a:pt x="217" y="161"/>
                  <a:pt x="231" y="155"/>
                  <a:pt x="247" y="152"/>
                </a:cubicBezTo>
                <a:lnTo>
                  <a:pt x="247" y="112"/>
                </a:lnTo>
                <a:cubicBezTo>
                  <a:pt x="247" y="101"/>
                  <a:pt x="257" y="92"/>
                  <a:pt x="268" y="92"/>
                </a:cubicBezTo>
                <a:cubicBezTo>
                  <a:pt x="280" y="92"/>
                  <a:pt x="289" y="101"/>
                  <a:pt x="289" y="112"/>
                </a:cubicBezTo>
                <a:lnTo>
                  <a:pt x="289" y="152"/>
                </a:lnTo>
                <a:cubicBezTo>
                  <a:pt x="305" y="155"/>
                  <a:pt x="319" y="161"/>
                  <a:pt x="332" y="170"/>
                </a:cubicBezTo>
                <a:lnTo>
                  <a:pt x="360" y="142"/>
                </a:lnTo>
                <a:cubicBezTo>
                  <a:pt x="368" y="134"/>
                  <a:pt x="381" y="134"/>
                  <a:pt x="389" y="142"/>
                </a:cubicBezTo>
                <a:cubicBezTo>
                  <a:pt x="398" y="150"/>
                  <a:pt x="398" y="163"/>
                  <a:pt x="389" y="171"/>
                </a:cubicBezTo>
                <a:lnTo>
                  <a:pt x="362" y="199"/>
                </a:lnTo>
                <a:cubicBezTo>
                  <a:pt x="371" y="212"/>
                  <a:pt x="377" y="226"/>
                  <a:pt x="380" y="242"/>
                </a:cubicBezTo>
                <a:lnTo>
                  <a:pt x="419" y="242"/>
                </a:lnTo>
                <a:cubicBezTo>
                  <a:pt x="430" y="242"/>
                  <a:pt x="440" y="252"/>
                  <a:pt x="440" y="263"/>
                </a:cubicBezTo>
                <a:cubicBezTo>
                  <a:pt x="440" y="275"/>
                  <a:pt x="430" y="284"/>
                  <a:pt x="419" y="284"/>
                </a:cubicBezTo>
                <a:close/>
                <a:moveTo>
                  <a:pt x="340" y="263"/>
                </a:moveTo>
                <a:cubicBezTo>
                  <a:pt x="340" y="291"/>
                  <a:pt x="324" y="316"/>
                  <a:pt x="301" y="327"/>
                </a:cubicBezTo>
                <a:lnTo>
                  <a:pt x="301" y="359"/>
                </a:lnTo>
                <a:lnTo>
                  <a:pt x="235" y="359"/>
                </a:lnTo>
                <a:lnTo>
                  <a:pt x="235" y="327"/>
                </a:lnTo>
                <a:cubicBezTo>
                  <a:pt x="212" y="316"/>
                  <a:pt x="196" y="291"/>
                  <a:pt x="196" y="263"/>
                </a:cubicBezTo>
                <a:cubicBezTo>
                  <a:pt x="196" y="224"/>
                  <a:pt x="228" y="191"/>
                  <a:pt x="268" y="191"/>
                </a:cubicBezTo>
                <a:cubicBezTo>
                  <a:pt x="308" y="191"/>
                  <a:pt x="340" y="224"/>
                  <a:pt x="340" y="2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970640" y="4277107"/>
            <a:ext cx="540000" cy="540000"/>
          </a:xfrm>
          <a:prstGeom prst="rect">
            <a:avLst/>
          </a:prstGeom>
          <a:solidFill>
            <a:srgbClr val="EA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light-bulb_62830"/>
          <p:cNvSpPr>
            <a:spLocks noChangeAspect="1"/>
          </p:cNvSpPr>
          <p:nvPr/>
        </p:nvSpPr>
        <p:spPr bwMode="auto">
          <a:xfrm>
            <a:off x="1078588" y="4385107"/>
            <a:ext cx="324104" cy="324000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3980" y="222504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【完成】</a:t>
            </a:r>
            <a:endParaRPr lang="zh-CN" altLang="en-US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970640" y="1377697"/>
            <a:ext cx="540000" cy="540000"/>
          </a:xfrm>
          <a:prstGeom prst="rect">
            <a:avLst/>
          </a:prstGeom>
          <a:solidFill>
            <a:srgbClr val="EA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light-bulb_62830"/>
          <p:cNvSpPr>
            <a:spLocks noChangeAspect="1"/>
          </p:cNvSpPr>
          <p:nvPr/>
        </p:nvSpPr>
        <p:spPr bwMode="auto">
          <a:xfrm>
            <a:off x="1078588" y="1485697"/>
            <a:ext cx="324104" cy="324000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iš1ídé"/>
          <p:cNvSpPr/>
          <p:nvPr/>
        </p:nvSpPr>
        <p:spPr bwMode="auto">
          <a:xfrm>
            <a:off x="1699260" y="1294130"/>
            <a:ext cx="8775700" cy="72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dirty="0">
                <a:cs typeface="+mn-ea"/>
                <a:sym typeface="+mn-lt"/>
              </a:rPr>
              <a:t>2021.7</a:t>
            </a:r>
            <a:r>
              <a:rPr lang="zh-CN" altLang="en-US" dirty="0">
                <a:cs typeface="+mn-ea"/>
                <a:sym typeface="+mn-lt"/>
              </a:rPr>
              <a:t>～</a:t>
            </a:r>
            <a:r>
              <a:rPr lang="en-US" altLang="zh-CN" dirty="0">
                <a:cs typeface="+mn-ea"/>
                <a:sym typeface="+mn-lt"/>
              </a:rPr>
              <a:t>2022.2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实践积累的相关技术经验，实现</a:t>
            </a:r>
            <a:r>
              <a:rPr lang="en-US" altLang="zh-CN" dirty="0">
                <a:cs typeface="+mn-ea"/>
                <a:sym typeface="+mn-lt"/>
              </a:rPr>
              <a:t>H.265</a:t>
            </a:r>
            <a:r>
              <a:rPr lang="zh-CN" altLang="en-US" dirty="0">
                <a:cs typeface="+mn-ea"/>
                <a:sym typeface="+mn-lt"/>
              </a:rPr>
              <a:t>编码音视频播放的</a:t>
            </a:r>
            <a:r>
              <a:rPr lang="en-US" altLang="zh-CN" dirty="0">
                <a:cs typeface="+mn-ea"/>
                <a:sym typeface="+mn-lt"/>
              </a:rPr>
              <a:t>Demo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30485" y="1549400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【完成】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678028" y="2569842"/>
            <a:ext cx="7978032" cy="9144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感谢老师们的悉心指导！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16704" y="5246453"/>
            <a:ext cx="3003067" cy="650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2022/05/04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416703" y="4149286"/>
            <a:ext cx="3093812" cy="650875"/>
            <a:chOff x="4567377" y="3869996"/>
            <a:chExt cx="3093812" cy="650875"/>
          </a:xfrm>
        </p:grpSpPr>
        <p:sp>
          <p:nvSpPr>
            <p:cNvPr id="16" name="文本框 15"/>
            <p:cNvSpPr txBox="1"/>
            <p:nvPr/>
          </p:nvSpPr>
          <p:spPr>
            <a:xfrm>
              <a:off x="4567377" y="3869996"/>
              <a:ext cx="1519187" cy="5972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答辩人   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62700" y="3869996"/>
              <a:ext cx="1298489" cy="65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缑通旺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28867" y="390699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：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16892" y="4697870"/>
            <a:ext cx="3093623" cy="650875"/>
            <a:chOff x="4567566" y="4449810"/>
            <a:chExt cx="3093623" cy="650875"/>
          </a:xfrm>
        </p:grpSpPr>
        <p:sp>
          <p:nvSpPr>
            <p:cNvPr id="20" name="矩形 19"/>
            <p:cNvSpPr/>
            <p:nvPr/>
          </p:nvSpPr>
          <p:spPr>
            <a:xfrm>
              <a:off x="4567566" y="4449810"/>
              <a:ext cx="1519187" cy="59721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指导老师</a:t>
              </a:r>
              <a:endParaRPr lang="en-US" altLang="zh-CN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62700" y="4449810"/>
              <a:ext cx="1298489" cy="65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孔佑勇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28868" y="44868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：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"/>
          <p:cNvCxnSpPr/>
          <p:nvPr/>
        </p:nvCxnSpPr>
        <p:spPr>
          <a:xfrm>
            <a:off x="10599536" y="4343403"/>
            <a:ext cx="0" cy="140400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91145" y="1477974"/>
            <a:ext cx="7644263" cy="3900908"/>
            <a:chOff x="3426679" y="1095244"/>
            <a:chExt cx="7644263" cy="3900908"/>
          </a:xfrm>
        </p:grpSpPr>
        <p:sp>
          <p:nvSpPr>
            <p:cNvPr id="129" name="文本框 128"/>
            <p:cNvSpPr txBox="1"/>
            <p:nvPr/>
          </p:nvSpPr>
          <p:spPr>
            <a:xfrm>
              <a:off x="3426679" y="1095244"/>
              <a:ext cx="7644263" cy="523220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01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开题依据与背景</a:t>
              </a:r>
              <a:endParaRPr kumimoji="0" lang="zh-CN" altLang="en-US" sz="2800" b="0" i="0" u="none" strike="noStrike" kern="1200" cap="none" spc="400" normalizeH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426679" y="1939666"/>
              <a:ext cx="7644263" cy="523220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02</a:t>
              </a:r>
              <a:r>
                <a:rPr lang="zh-CN" altLang="en-US" sz="2800" spc="400" dirty="0">
                  <a:cs typeface="+mn-ea"/>
                  <a:sym typeface="+mn-lt"/>
                </a:rPr>
                <a:t>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国内外研究现状</a:t>
              </a:r>
              <a:endParaRPr lang="zh-CN" altLang="en-US" sz="2800" spc="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426679" y="2784088"/>
              <a:ext cx="7644263" cy="523220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03</a:t>
              </a:r>
              <a:r>
                <a:rPr lang="zh-CN" altLang="en-US" sz="2800" spc="400" dirty="0">
                  <a:cs typeface="+mn-ea"/>
                  <a:sym typeface="+mn-lt"/>
                </a:rPr>
                <a:t>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研究目标与研究内容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426679" y="3628510"/>
              <a:ext cx="7642800" cy="523220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04</a:t>
              </a:r>
              <a:r>
                <a:rPr lang="zh-CN" altLang="en-US" sz="2800" spc="400" dirty="0">
                  <a:cs typeface="+mn-ea"/>
                  <a:sym typeface="+mn-lt"/>
                </a:rPr>
                <a:t>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实施方案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426679" y="4472932"/>
              <a:ext cx="7642800" cy="523220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05</a:t>
              </a:r>
              <a:r>
                <a:rPr lang="zh-CN" altLang="en-US" sz="2800" spc="400" dirty="0">
                  <a:cs typeface="+mn-ea"/>
                  <a:sym typeface="+mn-lt"/>
                </a:rPr>
                <a:t>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可行性分析与进度安排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、开题依据与背景</a:t>
            </a:r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9150" y="1546225"/>
            <a:ext cx="10248265" cy="40779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</a:rPr>
              <a:t>   </a:t>
            </a:r>
            <a:r>
              <a:rPr lang="zh-CN" altLang="en-US" sz="1600" dirty="0">
                <a:cs typeface="+mn-ea"/>
                <a:sym typeface="+mn-lt"/>
              </a:rPr>
              <a:t>随着短视频的创作者日益增多，人们对短视频的创作兴趣日益浓厚，目的为了帮助短视频创作者可以通过在Web环境下便捷、快速、简单、易用的完成音视频创作。</a:t>
            </a:r>
            <a:endParaRPr lang="zh-CN" altLang="en-US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cs typeface="+mn-ea"/>
                <a:sym typeface="+mn-lt"/>
              </a:rPr>
              <a:t>    但是目前</a:t>
            </a:r>
            <a:r>
              <a:rPr lang="en-US" altLang="zh-CN" sz="1600" dirty="0">
                <a:cs typeface="+mn-ea"/>
                <a:sym typeface="+mn-lt"/>
              </a:rPr>
              <a:t>Web</a:t>
            </a:r>
            <a:r>
              <a:rPr lang="zh-CN" altLang="en-US" sz="1600" dirty="0">
                <a:cs typeface="+mn-ea"/>
                <a:sym typeface="+mn-lt"/>
              </a:rPr>
              <a:t>环境处理音视频存在的问题：</a:t>
            </a:r>
            <a:endParaRPr lang="zh-CN" altLang="en-US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cs typeface="+mn-ea"/>
                <a:sym typeface="+mn-lt"/>
              </a:rPr>
              <a:t>    </a:t>
            </a:r>
            <a:r>
              <a:rPr lang="en-US" altLang="zh-CN" sz="1600" u="sng" dirty="0">
                <a:cs typeface="+mn-ea"/>
                <a:sym typeface="+mn-lt"/>
              </a:rPr>
              <a:t>1</a:t>
            </a:r>
            <a:r>
              <a:rPr lang="zh-CN" altLang="en-US" sz="1600" u="sng" dirty="0">
                <a:cs typeface="+mn-ea"/>
                <a:sym typeface="+mn-lt"/>
              </a:rPr>
              <a:t>、不同浏览器对音视频的容器格式、编解码兼容性差异带来成本问题</a:t>
            </a:r>
            <a:endParaRPr lang="zh-CN" altLang="en-US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cs typeface="+mn-ea"/>
                <a:sym typeface="+mn-lt"/>
              </a:rPr>
              <a:t>    </a:t>
            </a:r>
            <a:r>
              <a:rPr lang="en-US" altLang="zh-CN" sz="1600" u="sng" dirty="0">
                <a:cs typeface="+mn-ea"/>
                <a:sym typeface="+mn-lt"/>
              </a:rPr>
              <a:t>2</a:t>
            </a:r>
            <a:r>
              <a:rPr lang="zh-CN" altLang="en-US" sz="1600" u="sng" dirty="0">
                <a:cs typeface="+mn-ea"/>
                <a:sym typeface="+mn-lt"/>
              </a:rPr>
              <a:t>、</a:t>
            </a:r>
            <a:r>
              <a:rPr lang="en-US" altLang="zh-CN" sz="1600" u="sng" dirty="0">
                <a:cs typeface="+mn-ea"/>
                <a:sym typeface="+mn-lt"/>
              </a:rPr>
              <a:t>Web</a:t>
            </a:r>
            <a:r>
              <a:rPr lang="zh-CN" altLang="en-US" sz="1600" u="sng" dirty="0">
                <a:cs typeface="+mn-ea"/>
                <a:sym typeface="+mn-lt"/>
              </a:rPr>
              <a:t>浏览器处理音视频的性能受限于</a:t>
            </a:r>
            <a:r>
              <a:rPr lang="en-US" altLang="zh-CN" sz="1600" u="sng" dirty="0">
                <a:cs typeface="+mn-ea"/>
                <a:sym typeface="+mn-lt"/>
              </a:rPr>
              <a:t>B/S</a:t>
            </a:r>
            <a:r>
              <a:rPr lang="zh-CN" altLang="en-US" sz="1600" u="sng" dirty="0">
                <a:cs typeface="+mn-ea"/>
                <a:sym typeface="+mn-lt"/>
              </a:rPr>
              <a:t>架构和</a:t>
            </a:r>
            <a:r>
              <a:rPr lang="en-US" altLang="zh-CN" sz="1600" u="sng" dirty="0">
                <a:cs typeface="+mn-ea"/>
                <a:sym typeface="+mn-lt"/>
              </a:rPr>
              <a:t>JavaScript</a:t>
            </a:r>
            <a:r>
              <a:rPr lang="zh-CN" altLang="en-US" sz="1600" u="sng" dirty="0">
                <a:cs typeface="+mn-ea"/>
                <a:sym typeface="+mn-lt"/>
              </a:rPr>
              <a:t>解释型语言的约束</a:t>
            </a:r>
            <a:endParaRPr lang="zh-CN" altLang="en-US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cs typeface="+mn-ea"/>
                <a:sym typeface="+mn-lt"/>
              </a:rPr>
              <a:t>    本课题通过设计迁移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WebAssembly对</a:t>
            </a:r>
            <a:r>
              <a:rPr lang="zh-CN" altLang="en-US" sz="1600" dirty="0">
                <a:cs typeface="+mn-ea"/>
                <a:sym typeface="+mn-lt"/>
              </a:rPr>
              <a:t>音视频解码库</a:t>
            </a:r>
            <a:r>
              <a:rPr lang="en-US" altLang="zh-CN" sz="1600" dirty="0">
                <a:cs typeface="+mn-ea"/>
                <a:sym typeface="+mn-lt"/>
              </a:rPr>
              <a:t>FFmpeg</a:t>
            </a:r>
            <a:r>
              <a:rPr lang="zh-CN" altLang="en-US" sz="1600" dirty="0">
                <a:cs typeface="+mn-ea"/>
                <a:sym typeface="+mn-lt"/>
              </a:rPr>
              <a:t>的</a:t>
            </a:r>
            <a:r>
              <a:rPr lang="en-US" altLang="zh-CN" sz="1600" dirty="0">
                <a:cs typeface="+mn-ea"/>
                <a:sym typeface="+mn-lt"/>
              </a:rPr>
              <a:t>Web</a:t>
            </a:r>
            <a:r>
              <a:rPr lang="zh-CN" altLang="en-US" sz="1600" dirty="0">
                <a:cs typeface="+mn-ea"/>
                <a:sym typeface="+mn-lt"/>
              </a:rPr>
              <a:t>浏览器移植化，实现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兼容性强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性能高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音</a:t>
            </a:r>
            <a:r>
              <a:rPr lang="zh-CN" altLang="en-US" sz="1600" dirty="0">
                <a:cs typeface="+mn-ea"/>
                <a:sym typeface="+mn-lt"/>
              </a:rPr>
              <a:t>视频处理系统。</a:t>
            </a:r>
            <a:endParaRPr lang="zh-CN" altLang="en-US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140" y="5355590"/>
            <a:ext cx="1004570" cy="669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15" y="4868545"/>
            <a:ext cx="1266825" cy="9150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80" y="4789805"/>
            <a:ext cx="2444750" cy="1365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40" y="4479290"/>
            <a:ext cx="3317875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国内外研究现状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音视频格式编码兼容性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03552" y="1566232"/>
            <a:ext cx="3600000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îŝḻíďê"/>
          <p:cNvSpPr txBox="1"/>
          <p:nvPr/>
        </p:nvSpPr>
        <p:spPr>
          <a:xfrm flipH="1">
            <a:off x="1064177" y="3081037"/>
            <a:ext cx="2829961" cy="2205337"/>
          </a:xfrm>
          <a:prstGeom prst="rect">
            <a:avLst/>
          </a:prstGeom>
          <a:noFill/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第一种是通过</a:t>
            </a:r>
            <a:r>
              <a:rPr lang="zh-CN" sz="1600">
                <a:sym typeface="+mn-ea"/>
              </a:rPr>
              <a:t>安装</a:t>
            </a:r>
            <a:r>
              <a:rPr sz="1600">
                <a:sym typeface="+mn-ea"/>
              </a:rPr>
              <a:t>插件进行转码、转格式。比如</a:t>
            </a:r>
            <a:r>
              <a:rPr lang="zh-CN" sz="1600">
                <a:sym typeface="+mn-ea"/>
              </a:rPr>
              <a:t>通过</a:t>
            </a:r>
            <a:r>
              <a:rPr sz="1600">
                <a:sym typeface="+mn-ea"/>
              </a:rPr>
              <a:t>Flash插件</a:t>
            </a:r>
            <a:r>
              <a:rPr lang="zh-CN" sz="1600">
                <a:sym typeface="+mn-ea"/>
              </a:rPr>
              <a:t>播放</a:t>
            </a:r>
            <a:r>
              <a:rPr sz="1600">
                <a:sym typeface="+mn-ea"/>
              </a:rPr>
              <a:t>视频流</a:t>
            </a:r>
            <a:r>
              <a:rPr lang="zh-CN" sz="1600">
                <a:sym typeface="+mn-ea"/>
              </a:rPr>
              <a:t>，</a:t>
            </a:r>
            <a:r>
              <a:rPr sz="1600">
                <a:sym typeface="+mn-ea"/>
              </a:rPr>
              <a:t>但是</a:t>
            </a:r>
            <a:r>
              <a:rPr lang="zh-CN" sz="1600">
                <a:sym typeface="+mn-ea"/>
              </a:rPr>
              <a:t>大部分浏览器对</a:t>
            </a:r>
            <a:r>
              <a:rPr sz="1600">
                <a:sym typeface="+mn-ea"/>
              </a:rPr>
              <a:t>Flash已经停止更新，谷歌也在2020年12月起不再支持Flash。</a:t>
            </a:r>
            <a:endParaRPr lang="zh-CN" altLang="en-US" sz="1600" dirty="0">
              <a:cs typeface="+mn-ea"/>
              <a:sym typeface="+mn-ea"/>
            </a:endParaRPr>
          </a:p>
        </p:txBody>
      </p:sp>
      <p:sp>
        <p:nvSpPr>
          <p:cNvPr id="22" name="light-bulb_62830"/>
          <p:cNvSpPr>
            <a:spLocks noChangeAspect="1"/>
          </p:cNvSpPr>
          <p:nvPr/>
        </p:nvSpPr>
        <p:spPr bwMode="auto">
          <a:xfrm>
            <a:off x="5846397" y="2134186"/>
            <a:ext cx="504163" cy="504000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rgbClr val="EAB908"/>
          </a:solidFill>
          <a:ln>
            <a:noFill/>
          </a:ln>
          <a:scene3d>
            <a:camera prst="perspectiveRight">
              <a:rot lat="0" lon="21594000" rev="0"/>
            </a:camera>
            <a:lightRig rig="threePt" dir="t"/>
          </a:scene3d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have-an-idea_65779"/>
          <p:cNvSpPr>
            <a:spLocks noChangeAspect="1"/>
          </p:cNvSpPr>
          <p:nvPr/>
        </p:nvSpPr>
        <p:spPr bwMode="auto">
          <a:xfrm>
            <a:off x="9461057" y="2134186"/>
            <a:ext cx="484991" cy="504000"/>
          </a:xfrm>
          <a:custGeom>
            <a:avLst/>
            <a:gdLst>
              <a:gd name="T0" fmla="*/ 295 w 589"/>
              <a:gd name="T1" fmla="*/ 0 h 613"/>
              <a:gd name="T2" fmla="*/ 295 w 589"/>
              <a:gd name="T3" fmla="*/ 0 h 613"/>
              <a:gd name="T4" fmla="*/ 0 w 589"/>
              <a:gd name="T5" fmla="*/ 295 h 613"/>
              <a:gd name="T6" fmla="*/ 139 w 589"/>
              <a:gd name="T7" fmla="*/ 545 h 613"/>
              <a:gd name="T8" fmla="*/ 125 w 589"/>
              <a:gd name="T9" fmla="*/ 571 h 613"/>
              <a:gd name="T10" fmla="*/ 125 w 589"/>
              <a:gd name="T11" fmla="*/ 599 h 613"/>
              <a:gd name="T12" fmla="*/ 149 w 589"/>
              <a:gd name="T13" fmla="*/ 613 h 613"/>
              <a:gd name="T14" fmla="*/ 383 w 589"/>
              <a:gd name="T15" fmla="*/ 613 h 613"/>
              <a:gd name="T16" fmla="*/ 408 w 589"/>
              <a:gd name="T17" fmla="*/ 599 h 613"/>
              <a:gd name="T18" fmla="*/ 432 w 589"/>
              <a:gd name="T19" fmla="*/ 555 h 613"/>
              <a:gd name="T20" fmla="*/ 511 w 589"/>
              <a:gd name="T21" fmla="*/ 494 h 613"/>
              <a:gd name="T22" fmla="*/ 519 w 589"/>
              <a:gd name="T23" fmla="*/ 475 h 613"/>
              <a:gd name="T24" fmla="*/ 519 w 589"/>
              <a:gd name="T25" fmla="*/ 387 h 613"/>
              <a:gd name="T26" fmla="*/ 553 w 589"/>
              <a:gd name="T27" fmla="*/ 387 h 613"/>
              <a:gd name="T28" fmla="*/ 581 w 589"/>
              <a:gd name="T29" fmla="*/ 365 h 613"/>
              <a:gd name="T30" fmla="*/ 589 w 589"/>
              <a:gd name="T31" fmla="*/ 295 h 613"/>
              <a:gd name="T32" fmla="*/ 295 w 589"/>
              <a:gd name="T33" fmla="*/ 0 h 613"/>
              <a:gd name="T34" fmla="*/ 419 w 589"/>
              <a:gd name="T35" fmla="*/ 284 h 613"/>
              <a:gd name="T36" fmla="*/ 380 w 589"/>
              <a:gd name="T37" fmla="*/ 284 h 613"/>
              <a:gd name="T38" fmla="*/ 342 w 589"/>
              <a:gd name="T39" fmla="*/ 349 h 613"/>
              <a:gd name="T40" fmla="*/ 342 w 589"/>
              <a:gd name="T41" fmla="*/ 359 h 613"/>
              <a:gd name="T42" fmla="*/ 323 w 589"/>
              <a:gd name="T43" fmla="*/ 394 h 613"/>
              <a:gd name="T44" fmla="*/ 323 w 589"/>
              <a:gd name="T45" fmla="*/ 434 h 613"/>
              <a:gd name="T46" fmla="*/ 302 w 589"/>
              <a:gd name="T47" fmla="*/ 455 h 613"/>
              <a:gd name="T48" fmla="*/ 234 w 589"/>
              <a:gd name="T49" fmla="*/ 455 h 613"/>
              <a:gd name="T50" fmla="*/ 213 w 589"/>
              <a:gd name="T51" fmla="*/ 434 h 613"/>
              <a:gd name="T52" fmla="*/ 213 w 589"/>
              <a:gd name="T53" fmla="*/ 394 h 613"/>
              <a:gd name="T54" fmla="*/ 194 w 589"/>
              <a:gd name="T55" fmla="*/ 359 h 613"/>
              <a:gd name="T56" fmla="*/ 194 w 589"/>
              <a:gd name="T57" fmla="*/ 349 h 613"/>
              <a:gd name="T58" fmla="*/ 156 w 589"/>
              <a:gd name="T59" fmla="*/ 284 h 613"/>
              <a:gd name="T60" fmla="*/ 117 w 589"/>
              <a:gd name="T61" fmla="*/ 284 h 613"/>
              <a:gd name="T62" fmla="*/ 96 w 589"/>
              <a:gd name="T63" fmla="*/ 263 h 613"/>
              <a:gd name="T64" fmla="*/ 117 w 589"/>
              <a:gd name="T65" fmla="*/ 242 h 613"/>
              <a:gd name="T66" fmla="*/ 156 w 589"/>
              <a:gd name="T67" fmla="*/ 242 h 613"/>
              <a:gd name="T68" fmla="*/ 174 w 589"/>
              <a:gd name="T69" fmla="*/ 199 h 613"/>
              <a:gd name="T70" fmla="*/ 147 w 589"/>
              <a:gd name="T71" fmla="*/ 171 h 613"/>
              <a:gd name="T72" fmla="*/ 147 w 589"/>
              <a:gd name="T73" fmla="*/ 142 h 613"/>
              <a:gd name="T74" fmla="*/ 176 w 589"/>
              <a:gd name="T75" fmla="*/ 142 h 613"/>
              <a:gd name="T76" fmla="*/ 204 w 589"/>
              <a:gd name="T77" fmla="*/ 170 h 613"/>
              <a:gd name="T78" fmla="*/ 247 w 589"/>
              <a:gd name="T79" fmla="*/ 152 h 613"/>
              <a:gd name="T80" fmla="*/ 247 w 589"/>
              <a:gd name="T81" fmla="*/ 112 h 613"/>
              <a:gd name="T82" fmla="*/ 268 w 589"/>
              <a:gd name="T83" fmla="*/ 92 h 613"/>
              <a:gd name="T84" fmla="*/ 289 w 589"/>
              <a:gd name="T85" fmla="*/ 112 h 613"/>
              <a:gd name="T86" fmla="*/ 289 w 589"/>
              <a:gd name="T87" fmla="*/ 152 h 613"/>
              <a:gd name="T88" fmla="*/ 332 w 589"/>
              <a:gd name="T89" fmla="*/ 170 h 613"/>
              <a:gd name="T90" fmla="*/ 360 w 589"/>
              <a:gd name="T91" fmla="*/ 142 h 613"/>
              <a:gd name="T92" fmla="*/ 389 w 589"/>
              <a:gd name="T93" fmla="*/ 142 h 613"/>
              <a:gd name="T94" fmla="*/ 389 w 589"/>
              <a:gd name="T95" fmla="*/ 171 h 613"/>
              <a:gd name="T96" fmla="*/ 362 w 589"/>
              <a:gd name="T97" fmla="*/ 199 h 613"/>
              <a:gd name="T98" fmla="*/ 380 w 589"/>
              <a:gd name="T99" fmla="*/ 242 h 613"/>
              <a:gd name="T100" fmla="*/ 419 w 589"/>
              <a:gd name="T101" fmla="*/ 242 h 613"/>
              <a:gd name="T102" fmla="*/ 440 w 589"/>
              <a:gd name="T103" fmla="*/ 263 h 613"/>
              <a:gd name="T104" fmla="*/ 419 w 589"/>
              <a:gd name="T105" fmla="*/ 284 h 613"/>
              <a:gd name="T106" fmla="*/ 340 w 589"/>
              <a:gd name="T107" fmla="*/ 263 h 613"/>
              <a:gd name="T108" fmla="*/ 301 w 589"/>
              <a:gd name="T109" fmla="*/ 327 h 613"/>
              <a:gd name="T110" fmla="*/ 301 w 589"/>
              <a:gd name="T111" fmla="*/ 359 h 613"/>
              <a:gd name="T112" fmla="*/ 235 w 589"/>
              <a:gd name="T113" fmla="*/ 359 h 613"/>
              <a:gd name="T114" fmla="*/ 235 w 589"/>
              <a:gd name="T115" fmla="*/ 327 h 613"/>
              <a:gd name="T116" fmla="*/ 196 w 589"/>
              <a:gd name="T117" fmla="*/ 263 h 613"/>
              <a:gd name="T118" fmla="*/ 268 w 589"/>
              <a:gd name="T119" fmla="*/ 191 h 613"/>
              <a:gd name="T120" fmla="*/ 340 w 589"/>
              <a:gd name="T121" fmla="*/ 26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9" h="613">
                <a:moveTo>
                  <a:pt x="295" y="0"/>
                </a:moveTo>
                <a:lnTo>
                  <a:pt x="295" y="0"/>
                </a:lnTo>
                <a:cubicBezTo>
                  <a:pt x="132" y="0"/>
                  <a:pt x="0" y="132"/>
                  <a:pt x="0" y="295"/>
                </a:cubicBezTo>
                <a:cubicBezTo>
                  <a:pt x="0" y="398"/>
                  <a:pt x="53" y="491"/>
                  <a:pt x="139" y="545"/>
                </a:cubicBezTo>
                <a:lnTo>
                  <a:pt x="125" y="571"/>
                </a:lnTo>
                <a:cubicBezTo>
                  <a:pt x="120" y="580"/>
                  <a:pt x="120" y="591"/>
                  <a:pt x="125" y="599"/>
                </a:cubicBezTo>
                <a:cubicBezTo>
                  <a:pt x="130" y="608"/>
                  <a:pt x="139" y="613"/>
                  <a:pt x="149" y="613"/>
                </a:cubicBezTo>
                <a:lnTo>
                  <a:pt x="383" y="613"/>
                </a:lnTo>
                <a:cubicBezTo>
                  <a:pt x="393" y="613"/>
                  <a:pt x="403" y="608"/>
                  <a:pt x="408" y="599"/>
                </a:cubicBezTo>
                <a:lnTo>
                  <a:pt x="432" y="555"/>
                </a:lnTo>
                <a:cubicBezTo>
                  <a:pt x="462" y="540"/>
                  <a:pt x="488" y="519"/>
                  <a:pt x="511" y="494"/>
                </a:cubicBezTo>
                <a:cubicBezTo>
                  <a:pt x="516" y="489"/>
                  <a:pt x="519" y="482"/>
                  <a:pt x="519" y="475"/>
                </a:cubicBezTo>
                <a:lnTo>
                  <a:pt x="519" y="387"/>
                </a:lnTo>
                <a:lnTo>
                  <a:pt x="553" y="387"/>
                </a:lnTo>
                <a:cubicBezTo>
                  <a:pt x="566" y="387"/>
                  <a:pt x="578" y="378"/>
                  <a:pt x="581" y="365"/>
                </a:cubicBezTo>
                <a:cubicBezTo>
                  <a:pt x="587" y="342"/>
                  <a:pt x="589" y="318"/>
                  <a:pt x="589" y="295"/>
                </a:cubicBezTo>
                <a:cubicBezTo>
                  <a:pt x="589" y="132"/>
                  <a:pt x="457" y="0"/>
                  <a:pt x="295" y="0"/>
                </a:cubicBezTo>
                <a:close/>
                <a:moveTo>
                  <a:pt x="419" y="284"/>
                </a:moveTo>
                <a:lnTo>
                  <a:pt x="380" y="284"/>
                </a:lnTo>
                <a:cubicBezTo>
                  <a:pt x="375" y="310"/>
                  <a:pt x="362" y="333"/>
                  <a:pt x="342" y="349"/>
                </a:cubicBezTo>
                <a:lnTo>
                  <a:pt x="342" y="359"/>
                </a:lnTo>
                <a:cubicBezTo>
                  <a:pt x="342" y="374"/>
                  <a:pt x="334" y="387"/>
                  <a:pt x="323" y="394"/>
                </a:cubicBezTo>
                <a:lnTo>
                  <a:pt x="323" y="434"/>
                </a:lnTo>
                <a:cubicBezTo>
                  <a:pt x="323" y="446"/>
                  <a:pt x="313" y="455"/>
                  <a:pt x="302" y="455"/>
                </a:cubicBezTo>
                <a:lnTo>
                  <a:pt x="234" y="455"/>
                </a:lnTo>
                <a:cubicBezTo>
                  <a:pt x="223" y="455"/>
                  <a:pt x="213" y="446"/>
                  <a:pt x="213" y="434"/>
                </a:cubicBezTo>
                <a:lnTo>
                  <a:pt x="213" y="394"/>
                </a:lnTo>
                <a:cubicBezTo>
                  <a:pt x="202" y="387"/>
                  <a:pt x="194" y="374"/>
                  <a:pt x="194" y="359"/>
                </a:cubicBezTo>
                <a:lnTo>
                  <a:pt x="194" y="349"/>
                </a:lnTo>
                <a:cubicBezTo>
                  <a:pt x="174" y="333"/>
                  <a:pt x="161" y="310"/>
                  <a:pt x="156" y="284"/>
                </a:cubicBezTo>
                <a:lnTo>
                  <a:pt x="117" y="284"/>
                </a:lnTo>
                <a:cubicBezTo>
                  <a:pt x="106" y="284"/>
                  <a:pt x="96" y="275"/>
                  <a:pt x="96" y="263"/>
                </a:cubicBezTo>
                <a:cubicBezTo>
                  <a:pt x="96" y="252"/>
                  <a:pt x="106" y="242"/>
                  <a:pt x="117" y="242"/>
                </a:cubicBezTo>
                <a:lnTo>
                  <a:pt x="156" y="242"/>
                </a:lnTo>
                <a:cubicBezTo>
                  <a:pt x="159" y="226"/>
                  <a:pt x="166" y="212"/>
                  <a:pt x="174" y="199"/>
                </a:cubicBezTo>
                <a:lnTo>
                  <a:pt x="147" y="171"/>
                </a:lnTo>
                <a:cubicBezTo>
                  <a:pt x="139" y="163"/>
                  <a:pt x="139" y="150"/>
                  <a:pt x="147" y="142"/>
                </a:cubicBezTo>
                <a:cubicBezTo>
                  <a:pt x="155" y="134"/>
                  <a:pt x="168" y="134"/>
                  <a:pt x="176" y="142"/>
                </a:cubicBezTo>
                <a:lnTo>
                  <a:pt x="204" y="170"/>
                </a:lnTo>
                <a:cubicBezTo>
                  <a:pt x="217" y="161"/>
                  <a:pt x="231" y="155"/>
                  <a:pt x="247" y="152"/>
                </a:cubicBezTo>
                <a:lnTo>
                  <a:pt x="247" y="112"/>
                </a:lnTo>
                <a:cubicBezTo>
                  <a:pt x="247" y="101"/>
                  <a:pt x="257" y="92"/>
                  <a:pt x="268" y="92"/>
                </a:cubicBezTo>
                <a:cubicBezTo>
                  <a:pt x="280" y="92"/>
                  <a:pt x="289" y="101"/>
                  <a:pt x="289" y="112"/>
                </a:cubicBezTo>
                <a:lnTo>
                  <a:pt x="289" y="152"/>
                </a:lnTo>
                <a:cubicBezTo>
                  <a:pt x="305" y="155"/>
                  <a:pt x="319" y="161"/>
                  <a:pt x="332" y="170"/>
                </a:cubicBezTo>
                <a:lnTo>
                  <a:pt x="360" y="142"/>
                </a:lnTo>
                <a:cubicBezTo>
                  <a:pt x="368" y="134"/>
                  <a:pt x="381" y="134"/>
                  <a:pt x="389" y="142"/>
                </a:cubicBezTo>
                <a:cubicBezTo>
                  <a:pt x="398" y="150"/>
                  <a:pt x="398" y="163"/>
                  <a:pt x="389" y="171"/>
                </a:cubicBezTo>
                <a:lnTo>
                  <a:pt x="362" y="199"/>
                </a:lnTo>
                <a:cubicBezTo>
                  <a:pt x="371" y="212"/>
                  <a:pt x="377" y="226"/>
                  <a:pt x="380" y="242"/>
                </a:cubicBezTo>
                <a:lnTo>
                  <a:pt x="419" y="242"/>
                </a:lnTo>
                <a:cubicBezTo>
                  <a:pt x="430" y="242"/>
                  <a:pt x="440" y="252"/>
                  <a:pt x="440" y="263"/>
                </a:cubicBezTo>
                <a:cubicBezTo>
                  <a:pt x="440" y="275"/>
                  <a:pt x="430" y="284"/>
                  <a:pt x="419" y="284"/>
                </a:cubicBezTo>
                <a:close/>
                <a:moveTo>
                  <a:pt x="340" y="263"/>
                </a:moveTo>
                <a:cubicBezTo>
                  <a:pt x="340" y="291"/>
                  <a:pt x="324" y="316"/>
                  <a:pt x="301" y="327"/>
                </a:cubicBezTo>
                <a:lnTo>
                  <a:pt x="301" y="359"/>
                </a:lnTo>
                <a:lnTo>
                  <a:pt x="235" y="359"/>
                </a:lnTo>
                <a:lnTo>
                  <a:pt x="235" y="327"/>
                </a:lnTo>
                <a:cubicBezTo>
                  <a:pt x="212" y="316"/>
                  <a:pt x="196" y="291"/>
                  <a:pt x="196" y="263"/>
                </a:cubicBezTo>
                <a:cubicBezTo>
                  <a:pt x="196" y="224"/>
                  <a:pt x="228" y="191"/>
                  <a:pt x="268" y="191"/>
                </a:cubicBezTo>
                <a:cubicBezTo>
                  <a:pt x="308" y="191"/>
                  <a:pt x="340" y="224"/>
                  <a:pt x="340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îŝḻíďê"/>
          <p:cNvSpPr txBox="1"/>
          <p:nvPr/>
        </p:nvSpPr>
        <p:spPr>
          <a:xfrm flipH="1">
            <a:off x="8303176" y="3081038"/>
            <a:ext cx="2829961" cy="2256136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第三种就是对不同的客户端提供不同的播放数据源，这样对服务提供方增加了成倍的存储、传输成本。</a:t>
            </a:r>
            <a:endParaRPr lang="zh-CN" altLang="en-US" sz="1600" dirty="0">
              <a:cs typeface="+mn-ea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8478" y="1566232"/>
            <a:ext cx="3600000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0400" y="1566232"/>
            <a:ext cx="3636247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light-bulb-inside-circle_62843"/>
          <p:cNvSpPr>
            <a:spLocks noChangeAspect="1"/>
          </p:cNvSpPr>
          <p:nvPr/>
        </p:nvSpPr>
        <p:spPr bwMode="auto">
          <a:xfrm>
            <a:off x="2226142" y="2134186"/>
            <a:ext cx="504762" cy="504000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27" h="6027">
                <a:moveTo>
                  <a:pt x="3013" y="0"/>
                </a:moveTo>
                <a:cubicBezTo>
                  <a:pt x="1349" y="0"/>
                  <a:pt x="0" y="1349"/>
                  <a:pt x="0" y="3013"/>
                </a:cubicBezTo>
                <a:cubicBezTo>
                  <a:pt x="0" y="4678"/>
                  <a:pt x="1349" y="6027"/>
                  <a:pt x="3013" y="6027"/>
                </a:cubicBezTo>
                <a:cubicBezTo>
                  <a:pt x="4678" y="6027"/>
                  <a:pt x="6027" y="4678"/>
                  <a:pt x="6027" y="3013"/>
                </a:cubicBezTo>
                <a:cubicBezTo>
                  <a:pt x="6027" y="1349"/>
                  <a:pt x="4678" y="0"/>
                  <a:pt x="3013" y="0"/>
                </a:cubicBezTo>
                <a:close/>
                <a:moveTo>
                  <a:pt x="2873" y="1426"/>
                </a:moveTo>
                <a:lnTo>
                  <a:pt x="2873" y="1040"/>
                </a:lnTo>
                <a:cubicBezTo>
                  <a:pt x="2873" y="962"/>
                  <a:pt x="2936" y="899"/>
                  <a:pt x="3013" y="899"/>
                </a:cubicBezTo>
                <a:cubicBezTo>
                  <a:pt x="3091" y="899"/>
                  <a:pt x="3154" y="962"/>
                  <a:pt x="3154" y="1040"/>
                </a:cubicBezTo>
                <a:lnTo>
                  <a:pt x="3154" y="1426"/>
                </a:lnTo>
                <a:lnTo>
                  <a:pt x="3154" y="1426"/>
                </a:lnTo>
                <a:cubicBezTo>
                  <a:pt x="3154" y="1503"/>
                  <a:pt x="3091" y="1566"/>
                  <a:pt x="3013" y="1566"/>
                </a:cubicBezTo>
                <a:cubicBezTo>
                  <a:pt x="2936" y="1566"/>
                  <a:pt x="2873" y="1503"/>
                  <a:pt x="2873" y="1426"/>
                </a:cubicBezTo>
                <a:lnTo>
                  <a:pt x="2873" y="1426"/>
                </a:lnTo>
                <a:close/>
                <a:moveTo>
                  <a:pt x="1688" y="2678"/>
                </a:moveTo>
                <a:cubicBezTo>
                  <a:pt x="1676" y="2746"/>
                  <a:pt x="1617" y="2794"/>
                  <a:pt x="1550" y="2794"/>
                </a:cubicBezTo>
                <a:cubicBezTo>
                  <a:pt x="1542" y="2794"/>
                  <a:pt x="1534" y="2793"/>
                  <a:pt x="1525" y="2792"/>
                </a:cubicBezTo>
                <a:lnTo>
                  <a:pt x="1145" y="2725"/>
                </a:lnTo>
                <a:cubicBezTo>
                  <a:pt x="1069" y="2711"/>
                  <a:pt x="1018" y="2639"/>
                  <a:pt x="1031" y="2563"/>
                </a:cubicBezTo>
                <a:cubicBezTo>
                  <a:pt x="1045" y="2486"/>
                  <a:pt x="1117" y="2435"/>
                  <a:pt x="1194" y="2449"/>
                </a:cubicBezTo>
                <a:lnTo>
                  <a:pt x="1574" y="2516"/>
                </a:lnTo>
                <a:cubicBezTo>
                  <a:pt x="1650" y="2529"/>
                  <a:pt x="1701" y="2602"/>
                  <a:pt x="1688" y="2678"/>
                </a:cubicBezTo>
                <a:close/>
                <a:moveTo>
                  <a:pt x="1951" y="1864"/>
                </a:moveTo>
                <a:lnTo>
                  <a:pt x="1702" y="1568"/>
                </a:lnTo>
                <a:cubicBezTo>
                  <a:pt x="1653" y="1508"/>
                  <a:pt x="1660" y="1420"/>
                  <a:pt x="1720" y="1370"/>
                </a:cubicBezTo>
                <a:cubicBezTo>
                  <a:pt x="1779" y="1320"/>
                  <a:pt x="1867" y="1328"/>
                  <a:pt x="1917" y="1387"/>
                </a:cubicBezTo>
                <a:lnTo>
                  <a:pt x="2166" y="1683"/>
                </a:lnTo>
                <a:cubicBezTo>
                  <a:pt x="2215" y="1743"/>
                  <a:pt x="2208" y="1831"/>
                  <a:pt x="2148" y="1881"/>
                </a:cubicBezTo>
                <a:cubicBezTo>
                  <a:pt x="2122" y="1903"/>
                  <a:pt x="2090" y="1914"/>
                  <a:pt x="2058" y="1914"/>
                </a:cubicBezTo>
                <a:cubicBezTo>
                  <a:pt x="2018" y="1914"/>
                  <a:pt x="1978" y="1897"/>
                  <a:pt x="1951" y="1864"/>
                </a:cubicBezTo>
                <a:close/>
                <a:moveTo>
                  <a:pt x="3762" y="3693"/>
                </a:moveTo>
                <a:cubicBezTo>
                  <a:pt x="3644" y="3867"/>
                  <a:pt x="3522" y="4046"/>
                  <a:pt x="3514" y="4288"/>
                </a:cubicBezTo>
                <a:cubicBezTo>
                  <a:pt x="3512" y="4348"/>
                  <a:pt x="3470" y="4397"/>
                  <a:pt x="3413" y="4410"/>
                </a:cubicBezTo>
                <a:cubicBezTo>
                  <a:pt x="3466" y="4426"/>
                  <a:pt x="3503" y="4474"/>
                  <a:pt x="3503" y="4532"/>
                </a:cubicBezTo>
                <a:cubicBezTo>
                  <a:pt x="3503" y="4583"/>
                  <a:pt x="3474" y="4626"/>
                  <a:pt x="3431" y="4647"/>
                </a:cubicBezTo>
                <a:cubicBezTo>
                  <a:pt x="3474" y="4668"/>
                  <a:pt x="3503" y="4712"/>
                  <a:pt x="3503" y="4762"/>
                </a:cubicBezTo>
                <a:cubicBezTo>
                  <a:pt x="3503" y="4833"/>
                  <a:pt x="3446" y="4891"/>
                  <a:pt x="3375" y="4891"/>
                </a:cubicBezTo>
                <a:lnTo>
                  <a:pt x="3297" y="4891"/>
                </a:lnTo>
                <a:cubicBezTo>
                  <a:pt x="3273" y="5025"/>
                  <a:pt x="3155" y="5127"/>
                  <a:pt x="3013" y="5127"/>
                </a:cubicBezTo>
                <a:cubicBezTo>
                  <a:pt x="2872" y="5127"/>
                  <a:pt x="2754" y="5025"/>
                  <a:pt x="2730" y="4891"/>
                </a:cubicBezTo>
                <a:lnTo>
                  <a:pt x="2652" y="4891"/>
                </a:lnTo>
                <a:cubicBezTo>
                  <a:pt x="2581" y="4891"/>
                  <a:pt x="2523" y="4833"/>
                  <a:pt x="2523" y="4762"/>
                </a:cubicBezTo>
                <a:cubicBezTo>
                  <a:pt x="2523" y="4712"/>
                  <a:pt x="2553" y="4668"/>
                  <a:pt x="2596" y="4647"/>
                </a:cubicBezTo>
                <a:cubicBezTo>
                  <a:pt x="2553" y="4626"/>
                  <a:pt x="2523" y="4583"/>
                  <a:pt x="2523" y="4532"/>
                </a:cubicBezTo>
                <a:cubicBezTo>
                  <a:pt x="2523" y="4474"/>
                  <a:pt x="2562" y="4425"/>
                  <a:pt x="2614" y="4409"/>
                </a:cubicBezTo>
                <a:cubicBezTo>
                  <a:pt x="2558" y="4397"/>
                  <a:pt x="2515" y="4348"/>
                  <a:pt x="2513" y="4288"/>
                </a:cubicBezTo>
                <a:cubicBezTo>
                  <a:pt x="2506" y="4046"/>
                  <a:pt x="2383" y="3866"/>
                  <a:pt x="2265" y="3693"/>
                </a:cubicBezTo>
                <a:cubicBezTo>
                  <a:pt x="2123" y="3485"/>
                  <a:pt x="1976" y="3270"/>
                  <a:pt x="1976" y="2891"/>
                </a:cubicBezTo>
                <a:cubicBezTo>
                  <a:pt x="1976" y="2348"/>
                  <a:pt x="2442" y="1906"/>
                  <a:pt x="3013" y="1906"/>
                </a:cubicBezTo>
                <a:cubicBezTo>
                  <a:pt x="3585" y="1906"/>
                  <a:pt x="4050" y="2348"/>
                  <a:pt x="4050" y="2891"/>
                </a:cubicBezTo>
                <a:cubicBezTo>
                  <a:pt x="4050" y="3270"/>
                  <a:pt x="3904" y="3485"/>
                  <a:pt x="3762" y="3693"/>
                </a:cubicBezTo>
                <a:close/>
                <a:moveTo>
                  <a:pt x="4076" y="1864"/>
                </a:moveTo>
                <a:cubicBezTo>
                  <a:pt x="4048" y="1897"/>
                  <a:pt x="4009" y="1914"/>
                  <a:pt x="3969" y="1914"/>
                </a:cubicBezTo>
                <a:cubicBezTo>
                  <a:pt x="3937" y="1914"/>
                  <a:pt x="3905" y="1903"/>
                  <a:pt x="3879" y="1881"/>
                </a:cubicBezTo>
                <a:cubicBezTo>
                  <a:pt x="3819" y="1831"/>
                  <a:pt x="3812" y="1743"/>
                  <a:pt x="3861" y="1683"/>
                </a:cubicBezTo>
                <a:lnTo>
                  <a:pt x="4110" y="1387"/>
                </a:lnTo>
                <a:cubicBezTo>
                  <a:pt x="4159" y="1328"/>
                  <a:pt x="4248" y="1320"/>
                  <a:pt x="4307" y="1370"/>
                </a:cubicBezTo>
                <a:cubicBezTo>
                  <a:pt x="4366" y="1420"/>
                  <a:pt x="4374" y="1508"/>
                  <a:pt x="4324" y="1568"/>
                </a:cubicBezTo>
                <a:lnTo>
                  <a:pt x="4076" y="1864"/>
                </a:lnTo>
                <a:close/>
                <a:moveTo>
                  <a:pt x="4882" y="2725"/>
                </a:moveTo>
                <a:lnTo>
                  <a:pt x="4501" y="2792"/>
                </a:lnTo>
                <a:cubicBezTo>
                  <a:pt x="4493" y="2793"/>
                  <a:pt x="4485" y="2794"/>
                  <a:pt x="4477" y="2794"/>
                </a:cubicBezTo>
                <a:cubicBezTo>
                  <a:pt x="4410" y="2794"/>
                  <a:pt x="4351" y="2746"/>
                  <a:pt x="4339" y="2678"/>
                </a:cubicBezTo>
                <a:cubicBezTo>
                  <a:pt x="4325" y="2602"/>
                  <a:pt x="4376" y="2529"/>
                  <a:pt x="4453" y="2516"/>
                </a:cubicBezTo>
                <a:lnTo>
                  <a:pt x="4833" y="2449"/>
                </a:lnTo>
                <a:cubicBezTo>
                  <a:pt x="4909" y="2435"/>
                  <a:pt x="4982" y="2486"/>
                  <a:pt x="4996" y="2563"/>
                </a:cubicBezTo>
                <a:cubicBezTo>
                  <a:pt x="5009" y="2639"/>
                  <a:pt x="4958" y="2711"/>
                  <a:pt x="4882" y="2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îŝḻíďê"/>
          <p:cNvSpPr txBox="1"/>
          <p:nvPr/>
        </p:nvSpPr>
        <p:spPr>
          <a:xfrm flipH="1">
            <a:off x="4683677" y="3055637"/>
            <a:ext cx="2829961" cy="2205337"/>
          </a:xfrm>
          <a:prstGeom prst="rect">
            <a:avLst/>
          </a:prstGeom>
          <a:noFill/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第二种基于无插件的Web浏览器音视频处理，大多是通过服务端解码后再通过网络协议和私有数据协议</a:t>
            </a:r>
            <a:r>
              <a:rPr lang="zh-CN" sz="1600">
                <a:sym typeface="+mn-ea"/>
              </a:rPr>
              <a:t>传输，再通过</a:t>
            </a:r>
            <a:r>
              <a:rPr sz="1600">
                <a:sym typeface="+mn-ea"/>
              </a:rPr>
              <a:t>自研的</a:t>
            </a:r>
            <a:r>
              <a:rPr lang="zh-CN" sz="1600">
                <a:sym typeface="+mn-ea"/>
              </a:rPr>
              <a:t>处理器</a:t>
            </a:r>
            <a:r>
              <a:rPr sz="1600">
                <a:sym typeface="+mn-ea"/>
              </a:rPr>
              <a:t>来</a:t>
            </a:r>
            <a:r>
              <a:rPr lang="zh-CN" sz="1600">
                <a:sym typeface="+mn-ea"/>
              </a:rPr>
              <a:t>解决</a:t>
            </a:r>
            <a:r>
              <a:rPr sz="1600">
                <a:sym typeface="+mn-ea"/>
              </a:rPr>
              <a:t>兼容性问题。</a:t>
            </a:r>
            <a:endParaRPr lang="zh-CN" altLang="en-US" sz="1600" dirty="0"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310" y="1113155"/>
            <a:ext cx="10384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不同浏览器对于音视频的容器格式、编解码算法的</a:t>
            </a:r>
            <a:r>
              <a:rPr>
                <a:sym typeface="+mn-ea"/>
              </a:rPr>
              <a:t>兼容性</a:t>
            </a:r>
            <a:r>
              <a:rPr lang="zh-CN">
                <a:sym typeface="+mn-ea"/>
              </a:rPr>
              <a:t>存在巨大差异</a:t>
            </a:r>
            <a:r>
              <a:rPr>
                <a:sym typeface="+mn-ea"/>
              </a:rPr>
              <a:t>，一般解决的办法有下面</a:t>
            </a:r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种</a:t>
            </a:r>
            <a:r>
              <a:rPr lang="zh-CN">
                <a:sym typeface="+mn-ea"/>
              </a:rPr>
              <a:t>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、国内外研究现状 </a:t>
            </a:r>
            <a:r>
              <a:rPr lang="zh-CN" altLang="en-US" sz="2000" dirty="0">
                <a:cs typeface="+mn-ea"/>
                <a:sym typeface="+mn-lt"/>
              </a:rPr>
              <a:t>Web音视频处理性能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10" name="矩形 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880110" y="1492250"/>
            <a:ext cx="9748520" cy="4280535"/>
          </a:xfrm>
          <a:prstGeom prst="rect">
            <a:avLst/>
          </a:prstGeom>
          <a:noFill/>
        </p:spPr>
        <p:txBody>
          <a:bodyPr wrap="square" lIns="0" rIns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    </a:t>
            </a:r>
            <a:endParaRPr lang="zh-CN" altLang="en-US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sz="2000" dirty="0">
              <a:cs typeface="+mn-ea"/>
              <a:sym typeface="+mn-lt"/>
            </a:endParaRPr>
          </a:p>
        </p:txBody>
      </p:sp>
      <p:sp>
        <p:nvSpPr>
          <p:cNvPr id="12" name="矩形 1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033099" y="1492251"/>
            <a:ext cx="4104000" cy="1120775"/>
          </a:xfrm>
          <a:prstGeom prst="rect">
            <a:avLst/>
          </a:prstGeom>
          <a:noFill/>
        </p:spPr>
        <p:txBody>
          <a:bodyPr wrap="square" lIns="54000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矩形 4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033100" y="3283549"/>
            <a:ext cx="4104000" cy="1209675"/>
          </a:xfrm>
          <a:prstGeom prst="rect">
            <a:avLst/>
          </a:prstGeom>
          <a:noFill/>
        </p:spPr>
        <p:txBody>
          <a:bodyPr wrap="square" lIns="54000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7290" y="1492250"/>
            <a:ext cx="983678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sz="1600"/>
              <a:t>由于音视频</a:t>
            </a:r>
            <a:r>
              <a:rPr lang="zh-CN" sz="1600"/>
              <a:t>数据的处理</a:t>
            </a:r>
            <a:r>
              <a:rPr sz="1600"/>
              <a:t>需要大量的计算力，</a:t>
            </a:r>
            <a:r>
              <a:rPr lang="zh-CN" sz="1600"/>
              <a:t>通常分为服务端解码和客户端解码。</a:t>
            </a:r>
            <a:endParaRPr 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790" y="2131060"/>
            <a:ext cx="6661150" cy="3515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8644890" cy="790575"/>
          </a:xfrm>
        </p:spPr>
        <p:txBody>
          <a:bodyPr>
            <a:normAutofit fontScale="90000"/>
          </a:bodyPr>
          <a:lstStyle/>
          <a:p>
            <a:b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国内外研究现状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FFmpeg </a:t>
            </a:r>
            <a:r>
              <a:rPr lang="zh-CN" altLang="en-US" sz="2000" dirty="0">
                <a:cs typeface="+mn-ea"/>
                <a:sym typeface="+mn-lt"/>
              </a:rPr>
              <a:t>和 </a:t>
            </a:r>
            <a:r>
              <a:rPr lang="en-US" altLang="zh-CN" sz="2000" dirty="0">
                <a:cs typeface="+mn-ea"/>
                <a:sym typeface="+mn-lt"/>
              </a:rPr>
              <a:t>WebAssebmly(WASM)</a:t>
            </a:r>
            <a:br>
              <a:rPr lang="zh-CN" altLang="en-US" sz="2000" dirty="0">
                <a:cs typeface="+mn-ea"/>
                <a:sym typeface="+mn-lt"/>
              </a:rPr>
            </a:b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10" name="矩形 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880110" y="1492250"/>
            <a:ext cx="9748520" cy="4280535"/>
          </a:xfrm>
          <a:prstGeom prst="rect">
            <a:avLst/>
          </a:prstGeom>
          <a:noFill/>
        </p:spPr>
        <p:txBody>
          <a:bodyPr wrap="square" lIns="0" rIns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    </a:t>
            </a:r>
            <a:endParaRPr lang="zh-CN" altLang="en-US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sz="2000" dirty="0">
              <a:cs typeface="+mn-ea"/>
              <a:sym typeface="+mn-lt"/>
            </a:endParaRPr>
          </a:p>
        </p:txBody>
      </p:sp>
      <p:sp>
        <p:nvSpPr>
          <p:cNvPr id="12" name="矩形 1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033099" y="1492251"/>
            <a:ext cx="4104000" cy="1120775"/>
          </a:xfrm>
          <a:prstGeom prst="rect">
            <a:avLst/>
          </a:prstGeom>
          <a:noFill/>
        </p:spPr>
        <p:txBody>
          <a:bodyPr wrap="square" lIns="54000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矩形 4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033100" y="3283549"/>
            <a:ext cx="4104000" cy="1209675"/>
          </a:xfrm>
          <a:prstGeom prst="rect">
            <a:avLst/>
          </a:prstGeom>
          <a:noFill/>
        </p:spPr>
        <p:txBody>
          <a:bodyPr wrap="square" lIns="54000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860" y="1866900"/>
            <a:ext cx="5280660" cy="2402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49630" y="1174115"/>
            <a:ext cx="9921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ym typeface="+mn-ea"/>
              </a:rPr>
              <a:t>    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FFmpeg库是一个开源免费的跨平台音视频处理库，兼容支持几乎所有的音视频容器格式和编解码算法。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091565" y="4734560"/>
            <a:ext cx="1005459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cs typeface="+mn-ea"/>
                <a:sym typeface="+mn-lt"/>
              </a:rPr>
              <a:t>    WebAssebmly</a:t>
            </a:r>
            <a:r>
              <a:rPr lang="zh-CN" altLang="en-US" sz="1600">
                <a:sym typeface="+mn-ea"/>
              </a:rPr>
              <a:t>是一种全新编码格式的二进制字节码，支持将</a:t>
            </a:r>
            <a:r>
              <a:rPr lang="en-US" altLang="zh-CN" sz="1600">
                <a:sym typeface="+mn-ea"/>
              </a:rPr>
              <a:t>C/C++</a:t>
            </a:r>
            <a:r>
              <a:rPr lang="zh-CN" altLang="en-US" sz="1600">
                <a:sym typeface="+mn-ea"/>
              </a:rPr>
              <a:t>代码编译，并嵌入到浏览器中被调用执行，用来突破</a:t>
            </a:r>
            <a:r>
              <a:rPr lang="en-US" altLang="zh-CN" sz="1600">
                <a:sym typeface="+mn-ea"/>
              </a:rPr>
              <a:t>Web</a:t>
            </a:r>
            <a:r>
              <a:rPr lang="zh-CN" altLang="en-US" sz="1600">
                <a:sym typeface="+mn-ea"/>
              </a:rPr>
              <a:t>浏览器的性能瓶颈。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、研究目标与内容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45932" y="1371601"/>
            <a:ext cx="9899297" cy="4114798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091390" y="1585620"/>
            <a:ext cx="9899297" cy="4114799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3525" y="2217420"/>
            <a:ext cx="9124950" cy="303212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>
                <a:cs typeface="+mn-ea"/>
                <a:sym typeface="+mn-lt"/>
              </a:rPr>
              <a:t>目标</a:t>
            </a:r>
            <a:r>
              <a:rPr lang="zh-CN" altLang="en-US" dirty="0">
                <a:cs typeface="+mn-ea"/>
                <a:sym typeface="+mn-lt"/>
              </a:rPr>
              <a:t>：设计实现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音视频处理系统，解决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浏览器的兼容性问题并提高处理性能。</a:t>
            </a:r>
            <a:endParaRPr lang="zh-CN" altLang="en-US" dirty="0">
              <a:cs typeface="+mn-ea"/>
              <a:sym typeface="+mn-lt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b="1" dirty="0">
                <a:cs typeface="+mn-ea"/>
                <a:sym typeface="+mn-lt"/>
              </a:rPr>
              <a:t>功能</a:t>
            </a:r>
            <a:r>
              <a:rPr lang="zh-CN" dirty="0">
                <a:cs typeface="+mn-ea"/>
                <a:sym typeface="+mn-lt"/>
              </a:rPr>
              <a:t>：实现音视频数据流的</a:t>
            </a:r>
            <a:r>
              <a:rPr kumimoji="1" lang="zh-CN" altLang="en-US" dirty="0">
                <a:sym typeface="+mn-ea"/>
              </a:rPr>
              <a:t>编码、解码、拼接、裁剪，进而实现音视频播放、剪辑、增加字幕音频等</a:t>
            </a:r>
            <a:endParaRPr kumimoji="1" lang="zh-CN" altLang="en-US" dirty="0">
              <a:cs typeface="+mn-ea"/>
              <a:sym typeface="+mn-lt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b="1" dirty="0">
                <a:cs typeface="+mn-ea"/>
                <a:sym typeface="+mn-lt"/>
              </a:rPr>
              <a:t>非功能</a:t>
            </a:r>
            <a:r>
              <a:rPr lang="zh-CN" dirty="0">
                <a:cs typeface="+mn-ea"/>
                <a:sym typeface="+mn-lt"/>
              </a:rPr>
              <a:t>：</a:t>
            </a:r>
            <a:endParaRPr lang="zh-CN" dirty="0">
              <a:cs typeface="+mn-ea"/>
              <a:sym typeface="+mn-lt"/>
            </a:endParaRPr>
          </a:p>
          <a:p>
            <a:pPr lvl="1"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cs typeface="+mn-ea"/>
                <a:sym typeface="+mn-lt"/>
              </a:rPr>
              <a:t>- </a:t>
            </a:r>
            <a:r>
              <a:rPr lang="zh-CN" altLang="en-US" dirty="0">
                <a:cs typeface="+mn-ea"/>
                <a:sym typeface="+mn-lt"/>
              </a:rPr>
              <a:t>结合</a:t>
            </a:r>
            <a:r>
              <a:rPr lang="en-US" altLang="zh-CN" dirty="0">
                <a:cs typeface="+mn-ea"/>
                <a:sym typeface="+mn-lt"/>
              </a:rPr>
              <a:t>FFmpeg</a:t>
            </a:r>
            <a:r>
              <a:rPr lang="zh-CN" altLang="en-US" dirty="0">
                <a:cs typeface="+mn-ea"/>
                <a:sym typeface="+mn-lt"/>
              </a:rPr>
              <a:t>提高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浏览器对音视频的兼容性</a:t>
            </a:r>
            <a:endParaRPr lang="zh-CN" altLang="en-US" dirty="0">
              <a:cs typeface="+mn-ea"/>
              <a:sym typeface="+mn-lt"/>
            </a:endParaRPr>
          </a:p>
          <a:p>
            <a:pPr lvl="1"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cs typeface="+mn-ea"/>
                <a:sym typeface="+mn-lt"/>
              </a:rPr>
              <a:t>- </a:t>
            </a:r>
            <a:r>
              <a:rPr lang="zh-CN" altLang="en-US" dirty="0">
                <a:cs typeface="+mn-ea"/>
                <a:sym typeface="+mn-lt"/>
              </a:rPr>
              <a:t>迁移</a:t>
            </a:r>
            <a:r>
              <a:rPr lang="en-US" altLang="zh-CN" dirty="0">
                <a:cs typeface="+mn-ea"/>
                <a:sym typeface="+mn-lt"/>
              </a:rPr>
              <a:t>WASM</a:t>
            </a:r>
            <a:r>
              <a:rPr lang="zh-CN" altLang="en-US" dirty="0">
                <a:cs typeface="+mn-ea"/>
                <a:sym typeface="+mn-lt"/>
              </a:rPr>
              <a:t>编码提高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音视频处理性能</a:t>
            </a:r>
            <a:endParaRPr lang="zh-CN" altLang="en-US" dirty="0">
              <a:cs typeface="+mn-ea"/>
              <a:sym typeface="+mn-lt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</a:rPr>
            </a:fld>
            <a:endParaRPr lang="zh-CN" altLang="en-US" dirty="0">
              <a:latin typeface="Helvetica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9190" y="249899"/>
            <a:ext cx="8168208" cy="790865"/>
          </a:xfrm>
        </p:spPr>
        <p:txBody>
          <a:bodyPr/>
          <a:lstStyle/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zh-CN" altLang="en-US" sz="3200" dirty="0"/>
              <a:t>研究内容</a:t>
            </a:r>
            <a:r>
              <a:rPr kumimoji="1" lang="zh-CN" altLang="en-US" sz="2800" dirty="0"/>
              <a:t> </a:t>
            </a:r>
            <a:r>
              <a:rPr kumimoji="1" lang="zh-CN" altLang="en-US" sz="2000" dirty="0"/>
              <a:t>需求分析</a:t>
            </a:r>
            <a:endParaRPr kumimoji="1" lang="zh-CN" altLang="en-US" sz="2000" dirty="0"/>
          </a:p>
        </p:txBody>
      </p:sp>
      <p:sp>
        <p:nvSpPr>
          <p:cNvPr id="5" name="Google Shape;365;p35"/>
          <p:cNvSpPr txBox="1"/>
          <p:nvPr/>
        </p:nvSpPr>
        <p:spPr>
          <a:xfrm>
            <a:off x="924925" y="1635214"/>
            <a:ext cx="3978000" cy="722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Helvetica" pitchFamily="2" charset="0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5195" y="1432560"/>
            <a:ext cx="991616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音视频处理</a:t>
            </a:r>
            <a:r>
              <a:rPr sz="1600" dirty="0">
                <a:cs typeface="+mn-ea"/>
                <a:sym typeface="+mn-lt"/>
              </a:rPr>
              <a:t>系统</a:t>
            </a:r>
            <a:r>
              <a:rPr lang="zh-CN" sz="1600" dirty="0">
                <a:cs typeface="+mn-ea"/>
                <a:sym typeface="+mn-lt"/>
              </a:rPr>
              <a:t>需求实例图</a:t>
            </a:r>
            <a:endParaRPr lang="zh-CN" sz="1600" dirty="0">
              <a:cs typeface="+mn-ea"/>
              <a:sym typeface="+mn-lt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860" y="1959610"/>
            <a:ext cx="4872355" cy="3460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3</a:t>
            </a:r>
            <a:r>
              <a:rPr lang="zh-CN" altLang="en-US" sz="3200" dirty="0">
                <a:sym typeface="+mn-lt"/>
              </a:rPr>
              <a:t>、研究内容 </a:t>
            </a:r>
            <a:r>
              <a:rPr lang="zh-CN" altLang="en-US" sz="2000" dirty="0">
                <a:sym typeface="+mn-lt"/>
              </a:rPr>
              <a:t>功能设计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870" y="2710180"/>
            <a:ext cx="4131945" cy="2973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298700" y="3126105"/>
            <a:ext cx="2854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1</a:t>
            </a:r>
            <a:r>
              <a:rPr lang="zh-CN" sz="1400">
                <a:sym typeface="+mn-ea"/>
              </a:rPr>
              <a:t>）</a:t>
            </a:r>
            <a:r>
              <a:rPr sz="1400">
                <a:sym typeface="+mn-ea"/>
              </a:rPr>
              <a:t>不同格式音视频解码播放</a:t>
            </a:r>
            <a:endParaRPr lang="zh-CN" altLang="en-US" sz="1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3145" y="5683250"/>
            <a:ext cx="2854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2</a:t>
            </a:r>
            <a:r>
              <a:rPr lang="zh-CN" sz="1400">
                <a:sym typeface="+mn-ea"/>
              </a:rPr>
              <a:t>）添加</a:t>
            </a:r>
            <a:r>
              <a:rPr sz="1400">
                <a:sym typeface="+mn-ea"/>
              </a:rPr>
              <a:t>音频字幕</a:t>
            </a:r>
            <a:endParaRPr lang="zh-CN" altLang="en-US" sz="1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1059815"/>
            <a:ext cx="9620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系统功能包括音视频解码播放、音视频剪裁合并、音视频格式转换、添加字幕音频等等</a:t>
            </a:r>
            <a:endParaRPr lang="zh-CN" altLang="en-US" sz="160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07845"/>
            <a:ext cx="6215380" cy="120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WPS 演示</Application>
  <PresentationFormat>宽屏</PresentationFormat>
  <Paragraphs>208</Paragraphs>
  <Slides>19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汉仪旗黑</vt:lpstr>
      <vt:lpstr>Segoe UI</vt:lpstr>
      <vt:lpstr>苹方-简</vt:lpstr>
      <vt:lpstr>Arial</vt:lpstr>
      <vt:lpstr>微软雅黑</vt:lpstr>
      <vt:lpstr>Helvetica</vt:lpstr>
      <vt:lpstr>Times New Roman Regular</vt:lpstr>
      <vt:lpstr>宋体</vt:lpstr>
      <vt:lpstr>汉仪书宋二KW</vt:lpstr>
      <vt:lpstr>Times New Roman</vt:lpstr>
      <vt:lpstr>Microsoft YaHei</vt:lpstr>
      <vt:lpstr>Arial Unicode MS</vt:lpstr>
      <vt:lpstr>等线</vt:lpstr>
      <vt:lpstr>汉仪中等线KW</vt:lpstr>
      <vt:lpstr>Century Gothic</vt:lpstr>
      <vt:lpstr>Office 主题​​</vt:lpstr>
      <vt:lpstr>1_OfficePLUS</vt:lpstr>
      <vt:lpstr>PowerPoint 演示文稿</vt:lpstr>
      <vt:lpstr>PowerPoint 演示文稿</vt:lpstr>
      <vt:lpstr>1、开题依据与背景</vt:lpstr>
      <vt:lpstr>2、国内外研究现状 音视频格式编码兼容性</vt:lpstr>
      <vt:lpstr>2、国内外研究现状 Web音视频处理性能</vt:lpstr>
      <vt:lpstr> 2、国内外研究现状 FFmpeg 和 WebAssebmly(WASM) </vt:lpstr>
      <vt:lpstr>3、研究目标与内容</vt:lpstr>
      <vt:lpstr>3、研究内容 需求分析</vt:lpstr>
      <vt:lpstr>3、研究内容 功能设计</vt:lpstr>
      <vt:lpstr>3、研究内容 兼容性模块设计</vt:lpstr>
      <vt:lpstr>3、研究内容 性能优化模块设计</vt:lpstr>
      <vt:lpstr>3、研究内容 性能优化模块设计</vt:lpstr>
      <vt:lpstr>3、研究内容 性能优化模块设计</vt:lpstr>
      <vt:lpstr>3、研究内容 系统设计</vt:lpstr>
      <vt:lpstr>3、研究内容 系统测试</vt:lpstr>
      <vt:lpstr>4、实施方案</vt:lpstr>
      <vt:lpstr>5、可行性分析</vt:lpstr>
      <vt:lpstr>5、课题进度安排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bytedance</cp:lastModifiedBy>
  <cp:revision>3873</cp:revision>
  <dcterms:created xsi:type="dcterms:W3CDTF">2022-05-03T13:34:18Z</dcterms:created>
  <dcterms:modified xsi:type="dcterms:W3CDTF">2022-05-03T13:34:18Z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2052-4.0.1.6533</vt:lpwstr>
  </property>
</Properties>
</file>