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3"/>
  </p:sldMasterIdLst>
  <p:notesMasterIdLst>
    <p:notesMasterId r:id="rId5"/>
  </p:notesMasterIdLst>
  <p:handoutMasterIdLst>
    <p:handoutMasterId r:id="rId40"/>
  </p:handoutMasterIdLst>
  <p:sldIdLst>
    <p:sldId id="523" r:id="rId4"/>
    <p:sldId id="480" r:id="rId6"/>
    <p:sldId id="323" r:id="rId7"/>
    <p:sldId id="783" r:id="rId8"/>
    <p:sldId id="491" r:id="rId9"/>
    <p:sldId id="784" r:id="rId10"/>
    <p:sldId id="604" r:id="rId11"/>
    <p:sldId id="609" r:id="rId12"/>
    <p:sldId id="670" r:id="rId13"/>
    <p:sldId id="671" r:id="rId14"/>
    <p:sldId id="674" r:id="rId15"/>
    <p:sldId id="675" r:id="rId16"/>
    <p:sldId id="676" r:id="rId17"/>
    <p:sldId id="786" r:id="rId18"/>
    <p:sldId id="605" r:id="rId19"/>
    <p:sldId id="736" r:id="rId20"/>
    <p:sldId id="814" r:id="rId21"/>
    <p:sldId id="815" r:id="rId22"/>
    <p:sldId id="834" r:id="rId23"/>
    <p:sldId id="818" r:id="rId24"/>
    <p:sldId id="813" r:id="rId25"/>
    <p:sldId id="738" r:id="rId26"/>
    <p:sldId id="741" r:id="rId27"/>
    <p:sldId id="742" r:id="rId28"/>
    <p:sldId id="743" r:id="rId29"/>
    <p:sldId id="744" r:id="rId30"/>
    <p:sldId id="745" r:id="rId31"/>
    <p:sldId id="746" r:id="rId32"/>
    <p:sldId id="749" r:id="rId33"/>
    <p:sldId id="607" r:id="rId34"/>
    <p:sldId id="739" r:id="rId35"/>
    <p:sldId id="608" r:id="rId36"/>
    <p:sldId id="816" r:id="rId37"/>
    <p:sldId id="740" r:id="rId38"/>
    <p:sldId id="787" r:id="rId39"/>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8"/>
    <a:srgbClr val="817222"/>
    <a:srgbClr val="515223"/>
    <a:srgbClr val="4B7D2B"/>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165" autoAdjust="0"/>
  </p:normalViewPr>
  <p:slideViewPr>
    <p:cSldViewPr snapToGrid="0" showGuides="1">
      <p:cViewPr varScale="1">
        <p:scale>
          <a:sx n="92" d="100"/>
          <a:sy n="92" d="100"/>
        </p:scale>
        <p:origin x="856" y="192"/>
      </p:cViewPr>
      <p:guideLst>
        <p:guide orient="horz" pos="2288"/>
        <p:guide pos="3840"/>
        <p:guide pos="1080"/>
        <p:guide pos="6695"/>
        <p:guide orient="horz" pos="648"/>
        <p:guide orient="horz" pos="709"/>
        <p:guide orient="horz" pos="3958"/>
        <p:guide orient="horz" pos="3804"/>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tags" Target="tags/tag3.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7" Type="http://schemas.openxmlformats.org/officeDocument/2006/relationships/hyperlink" Target="https://zhuanlan.zhihu.com/p/335298500" TargetMode="Externa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 Id="rId3" Type="http://schemas.openxmlformats.org/officeDocument/2006/relationships/hyperlink" Target="http://www.officeplus.cn/p/51/102751.s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9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9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9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90204" pitchFamily="34" charset="0"/>
              <a:buChar char="•"/>
            </a:pPr>
            <a:r>
              <a:rPr lang="zh-CN" altLang="en-US" dirty="0"/>
              <a:t>最后，祝汇报顺利，马到成功！</a:t>
            </a:r>
            <a:endParaRPr lang="en-US" altLang="zh-CN" dirty="0"/>
          </a:p>
          <a:p>
            <a:pPr marL="285750" indent="-285750">
              <a:lnSpc>
                <a:spcPct val="150000"/>
              </a:lnSpc>
              <a:buFont typeface="Arial" panose="020B060402020209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1" lang="en-US" altLang="zh-CN" dirty="0">
                <a:latin typeface="+mn-ea"/>
                <a:cs typeface="Arial" panose="020B0604020202090204" pitchFamily="34" charset="0"/>
              </a:rPr>
              <a:t>Version:</a:t>
            </a:r>
            <a:r>
              <a:rPr kumimoji="1" lang="zh-CN" altLang="en-US" dirty="0">
                <a:latin typeface="+mn-ea"/>
                <a:cs typeface="Arial" panose="020B0604020202090204" pitchFamily="34" charset="0"/>
              </a:rPr>
              <a:t> </a:t>
            </a:r>
            <a:r>
              <a:rPr kumimoji="1" lang="en-US" altLang="zh-CN" dirty="0">
                <a:latin typeface="+mn-ea"/>
                <a:cs typeface="Arial" panose="020B0604020202090204" pitchFamily="34" charset="0"/>
              </a:rPr>
              <a:t>(2021) v1.5-cn.</a:t>
            </a:r>
            <a:endParaRPr kumimoji="1" lang="zh-CN" altLang="en-US" dirty="0">
              <a:latin typeface="+mn-ea"/>
              <a:cs typeface="Arial" panose="020B060402020209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3"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endParaRPr lang="zh-CN" altLang="en-US" sz="6000" dirty="0">
              <a:solidFill>
                <a:schemeClr val="bg1"/>
              </a:solidFill>
              <a:cs typeface="+mn-ea"/>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90204" pitchFamily="34" charset="0"/>
                <a:cs typeface="Arial" panose="020B0604020202090204" pitchFamily="34" charset="0"/>
              </a:rPr>
              <a:t>Part 01</a:t>
            </a:r>
            <a:endParaRPr lang="zh-CN" altLang="en-US" sz="4400" dirty="0">
              <a:solidFill>
                <a:schemeClr val="bg1"/>
              </a:solidFill>
              <a:latin typeface="Arial" panose="020B0604020202090204" pitchFamily="34"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4253865" y="1391285"/>
            <a:ext cx="7010400" cy="219011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r">
              <a:lnSpc>
                <a:spcPct val="100000"/>
              </a:lnSpc>
              <a:buNone/>
            </a:pPr>
            <a:r>
              <a:rPr lang="zh-CN" altLang="en-US" sz="3600" b="1" dirty="0">
                <a:solidFill>
                  <a:schemeClr val="accent1"/>
                </a:solidFill>
                <a:cs typeface="+mn-ea"/>
                <a:sym typeface="+mn-lt"/>
              </a:rPr>
              <a:t>基于WebAssembly和Electron的跨平台网络代理系统研究与实现</a:t>
            </a:r>
            <a:endParaRPr lang="zh-CN" altLang="en-US" sz="3600" b="1" dirty="0">
              <a:solidFill>
                <a:schemeClr val="accent1"/>
              </a:solidFill>
              <a:cs typeface="+mn-ea"/>
              <a:sym typeface="+mn-lt"/>
            </a:endParaRPr>
          </a:p>
        </p:txBody>
      </p:sp>
      <p:sp>
        <p:nvSpPr>
          <p:cNvPr id="64" name="矩形 63"/>
          <p:cNvSpPr/>
          <p:nvPr/>
        </p:nvSpPr>
        <p:spPr>
          <a:xfrm>
            <a:off x="8043723" y="4972130"/>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2022/3/15</a:t>
            </a:r>
            <a:endParaRPr lang="zh-CN" altLang="en-US" sz="2800" dirty="0">
              <a:solidFill>
                <a:schemeClr val="accent1"/>
              </a:solidFill>
              <a:cs typeface="+mn-ea"/>
              <a:sym typeface="+mn-lt"/>
            </a:endParaRPr>
          </a:p>
        </p:txBody>
      </p:sp>
      <p:grpSp>
        <p:nvGrpSpPr>
          <p:cNvPr id="65" name="组合 64"/>
          <p:cNvGrpSpPr/>
          <p:nvPr/>
        </p:nvGrpSpPr>
        <p:grpSpPr>
          <a:xfrm>
            <a:off x="8043722" y="3874963"/>
            <a:ext cx="3093812" cy="650875"/>
            <a:chOff x="4567377" y="3869996"/>
            <a:chExt cx="3093812" cy="650875"/>
          </a:xfrm>
        </p:grpSpPr>
        <p:sp>
          <p:nvSpPr>
            <p:cNvPr id="66" name="文本框 6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67" name="矩形 6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68" name="文本框 6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69" name="组合 68"/>
          <p:cNvGrpSpPr/>
          <p:nvPr/>
        </p:nvGrpSpPr>
        <p:grpSpPr>
          <a:xfrm>
            <a:off x="8043911" y="4423547"/>
            <a:ext cx="3093623" cy="650875"/>
            <a:chOff x="4567566" y="4449810"/>
            <a:chExt cx="3093623" cy="650875"/>
          </a:xfrm>
        </p:grpSpPr>
        <p:sp>
          <p:nvSpPr>
            <p:cNvPr id="70" name="矩形 6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71" name="矩形 7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72" name="文本框 7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3" name="直接连接符 2"/>
          <p:cNvCxnSpPr/>
          <p:nvPr/>
        </p:nvCxnSpPr>
        <p:spPr>
          <a:xfrm>
            <a:off x="11226555" y="4069080"/>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396365" y="1238885"/>
          <a:ext cx="9019540" cy="4963795"/>
        </p:xfrm>
        <a:graphic>
          <a:graphicData uri="http://schemas.openxmlformats.org/drawingml/2006/table">
            <a:tbl>
              <a:tblPr firstRow="1" bandRow="1">
                <a:effectLst>
                  <a:outerShdw blurRad="177800" dist="38100" dir="5400000" algn="t" rotWithShape="0">
                    <a:prstClr val="black">
                      <a:alpha val="40000"/>
                    </a:prstClr>
                  </a:outerShdw>
                </a:effectLst>
              </a:tblPr>
              <a:tblGrid>
                <a:gridCol w="2286000"/>
                <a:gridCol w="3240405"/>
                <a:gridCol w="3493135"/>
              </a:tblGrid>
              <a:tr h="5753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框架/类库</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语言/环境</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适用平台</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WPF</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.NET/C#/VB</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Windows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WinForm</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MFC</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C/C++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Swift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Objective-C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Mac</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928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Swing/JavaFx/SWT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Java</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16255">
                <a:tc>
                  <a:txBody>
                    <a:bodyPr/>
                    <a:p>
                      <a:pPr algn="ctr">
                        <a:lnSpc>
                          <a:spcPct val="130000"/>
                        </a:lnSpc>
                        <a:spcBef>
                          <a:spcPts val="0"/>
                        </a:spcBef>
                        <a:spcAft>
                          <a:spcPts val="0"/>
                        </a:spcAft>
                        <a:buNone/>
                      </a:pPr>
                      <a:r>
                        <a:rPr lang="zh-CN" altLang="en-US" sz="2000" dirty="0">
                          <a:latin typeface="+mn-lt"/>
                          <a:ea typeface="+mn-ea"/>
                          <a:cs typeface="+mn-ea"/>
                          <a:sym typeface="+mn-lt"/>
                        </a:rPr>
                        <a:t>QT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C/C++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NW</a:t>
                      </a:r>
                      <a:r>
                        <a:rPr lang="en-US" altLang="zh-CN" sz="2000" dirty="0">
                          <a:latin typeface="+mn-lt"/>
                          <a:ea typeface="+mn-ea"/>
                          <a:cs typeface="+mn-ea"/>
                          <a:sym typeface="+mn-lt"/>
                        </a:rPr>
                        <a:t>JS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Electron</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矩形 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948055" y="1238885"/>
            <a:ext cx="10156825" cy="312420"/>
          </a:xfrm>
          <a:prstGeom prst="rect">
            <a:avLst/>
          </a:prstGeom>
          <a:noFill/>
        </p:spPr>
        <p:txBody>
          <a:bodyPr wrap="square" lIns="0" rIns="0">
            <a:noAutofit/>
          </a:bodyPr>
          <a:lstStyle/>
          <a:p>
            <a:pPr algn="just">
              <a:lnSpc>
                <a:spcPct val="130000"/>
              </a:lnSpc>
            </a:pPr>
            <a:endParaRPr lang="en-US" altLang="zh-CN" sz="2000" dirty="0">
              <a:solidFill>
                <a:schemeClr val="bg1"/>
              </a:solidFill>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跨平台桌面应用技术</a:t>
            </a:r>
            <a:endParaRPr lang="zh-CN" altLang="en-US" sz="24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0880"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桌面应用开发技术</a:t>
            </a:r>
            <a:endParaRPr lang="zh-CN" altLang="en-US" sz="24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r>
              <a:rPr lang="en-US" sz="2000" b="1" dirty="0">
                <a:cs typeface="+mn-ea"/>
                <a:sym typeface="+mn-lt"/>
              </a:rPr>
              <a:t>1)</a:t>
            </a:r>
            <a:r>
              <a:rPr lang="zh-CN" altLang="en-US" sz="2000" b="1" dirty="0">
                <a:cs typeface="+mn-ea"/>
                <a:sym typeface="+mn-lt"/>
              </a:rPr>
              <a:t>、</a:t>
            </a:r>
            <a:r>
              <a:rPr sz="2000" b="1" dirty="0">
                <a:cs typeface="+mn-ea"/>
                <a:sym typeface="+mn-lt"/>
              </a:rPr>
              <a:t>原生桌面应用开发</a:t>
            </a:r>
            <a:endParaRPr sz="2000" dirty="0">
              <a:cs typeface="+mn-ea"/>
              <a:sym typeface="+mn-lt"/>
            </a:endParaRPr>
          </a:p>
          <a:p>
            <a:pPr>
              <a:lnSpc>
                <a:spcPct val="130000"/>
              </a:lnSpc>
            </a:pPr>
            <a:r>
              <a:rPr dirty="0">
                <a:cs typeface="+mn-ea"/>
                <a:sym typeface="+mn-lt"/>
              </a:rPr>
              <a:t>    </a:t>
            </a:r>
            <a:r>
              <a:rPr sz="1600" dirty="0">
                <a:cs typeface="+mn-ea"/>
                <a:sym typeface="+mn-lt"/>
              </a:rPr>
              <a:t>将程序编译为目标平台的二进制可执行文件，调用系统API，完成界面绘制。</a:t>
            </a:r>
            <a:endParaRPr sz="1600" dirty="0">
              <a:cs typeface="+mn-ea"/>
              <a:sym typeface="+mn-lt"/>
            </a:endParaRPr>
          </a:p>
          <a:p>
            <a:pPr>
              <a:lnSpc>
                <a:spcPct val="130000"/>
              </a:lnSpc>
            </a:pPr>
            <a:r>
              <a:rPr sz="1600" dirty="0">
                <a:cs typeface="+mn-ea"/>
                <a:sym typeface="+mn-lt"/>
              </a:rPr>
              <a:t>    缺点</a:t>
            </a:r>
            <a:r>
              <a:rPr lang="zh-CN" sz="1600" dirty="0">
                <a:cs typeface="+mn-ea"/>
                <a:sym typeface="+mn-lt"/>
              </a:rPr>
              <a:t>：</a:t>
            </a:r>
            <a:r>
              <a:rPr sz="1600" dirty="0">
                <a:cs typeface="+mn-ea"/>
                <a:sym typeface="+mn-lt"/>
              </a:rPr>
              <a:t>不跨平台、复杂度高、迭代周期长，往往</a:t>
            </a:r>
            <a:r>
              <a:rPr lang="zh-CN" sz="1600" dirty="0">
                <a:cs typeface="+mn-ea"/>
                <a:sym typeface="+mn-lt"/>
              </a:rPr>
              <a:t>与目标操作系统强绑定以获取高效的运行性能</a:t>
            </a:r>
            <a:r>
              <a:rPr sz="1600" dirty="0">
                <a:cs typeface="+mn-ea"/>
                <a:sym typeface="+mn-lt"/>
              </a:rPr>
              <a:t>，更适合大型复杂的</a:t>
            </a:r>
            <a:r>
              <a:rPr lang="zh-CN" sz="1600" dirty="0">
                <a:cs typeface="+mn-ea"/>
                <a:sym typeface="+mn-lt"/>
              </a:rPr>
              <a:t>对性能高要求的</a:t>
            </a:r>
            <a:r>
              <a:rPr sz="1600" dirty="0">
                <a:cs typeface="+mn-ea"/>
                <a:sym typeface="+mn-lt"/>
              </a:rPr>
              <a:t>桌面应用开发。</a:t>
            </a:r>
            <a:endParaRPr sz="2000" dirty="0">
              <a:cs typeface="+mn-ea"/>
              <a:sym typeface="+mn-lt"/>
            </a:endParaRPr>
          </a:p>
          <a:p>
            <a:pPr>
              <a:lnSpc>
                <a:spcPct val="130000"/>
              </a:lnSpc>
            </a:pPr>
            <a:endParaRPr lang="en-US" sz="2000" dirty="0">
              <a:cs typeface="+mn-ea"/>
              <a:sym typeface="+mn-lt"/>
            </a:endParaRPr>
          </a:p>
          <a:p>
            <a:pPr>
              <a:lnSpc>
                <a:spcPct val="130000"/>
              </a:lnSpc>
            </a:pPr>
            <a:r>
              <a:rPr lang="en-US" sz="2000" b="1" dirty="0">
                <a:cs typeface="+mn-ea"/>
                <a:sym typeface="+mn-lt"/>
              </a:rPr>
              <a:t>2)、</a:t>
            </a:r>
            <a:r>
              <a:rPr sz="2000" b="1" dirty="0">
                <a:cs typeface="+mn-ea"/>
                <a:sym typeface="+mn-lt"/>
              </a:rPr>
              <a:t>QT、JavaFx一类的跨平台的框架</a:t>
            </a:r>
            <a:endParaRPr sz="2000" dirty="0">
              <a:cs typeface="+mn-ea"/>
              <a:sym typeface="+mn-lt"/>
            </a:endParaRPr>
          </a:p>
          <a:p>
            <a:pPr>
              <a:lnSpc>
                <a:spcPct val="130000"/>
              </a:lnSpc>
            </a:pPr>
            <a:r>
              <a:rPr sz="2000" dirty="0">
                <a:cs typeface="+mn-ea"/>
                <a:sym typeface="+mn-lt"/>
              </a:rPr>
              <a:t>  </a:t>
            </a:r>
            <a:r>
              <a:rPr sz="1600" dirty="0">
                <a:cs typeface="+mn-ea"/>
                <a:sym typeface="+mn-lt"/>
              </a:rPr>
              <a:t>  QT，是一个GUI的框架，支持跨平台，易移植，语法结构简单清晰，相比较原生更加容易简单。但是QT学习成本比较大，涉及到协议、QML等，开发周期也会比较长。</a:t>
            </a:r>
            <a:r>
              <a:rPr lang="zh-CN" sz="1600" dirty="0">
                <a:cs typeface="+mn-ea"/>
                <a:sym typeface="+mn-lt"/>
              </a:rPr>
              <a:t>有着</a:t>
            </a:r>
            <a:r>
              <a:rPr sz="1600" dirty="0">
                <a:cs typeface="+mn-ea"/>
                <a:sym typeface="+mn-lt"/>
              </a:rPr>
              <a:t>开源、丰富的UI库和文档生态，是很多桌面</a:t>
            </a:r>
            <a:r>
              <a:rPr lang="zh-CN" sz="1600" dirty="0">
                <a:cs typeface="+mn-ea"/>
                <a:sym typeface="+mn-lt"/>
              </a:rPr>
              <a:t>需求开发</a:t>
            </a:r>
            <a:r>
              <a:rPr sz="1600" dirty="0">
                <a:cs typeface="+mn-ea"/>
                <a:sym typeface="+mn-lt"/>
              </a:rPr>
              <a:t>的首选。</a:t>
            </a:r>
            <a:endParaRPr sz="1600" dirty="0">
              <a:cs typeface="+mn-ea"/>
              <a:sym typeface="+mn-lt"/>
            </a:endParaRPr>
          </a:p>
          <a:p>
            <a:pPr>
              <a:lnSpc>
                <a:spcPct val="130000"/>
              </a:lnSpc>
            </a:pPr>
            <a:r>
              <a:rPr sz="1600" dirty="0">
                <a:cs typeface="+mn-ea"/>
                <a:sym typeface="+mn-lt"/>
              </a:rPr>
              <a:t>    Java为首的JavaFx、Swing也是一类比较重要的开发模式，优势是和Java的天然结合，但是其生态较差，并且Java运行时还要通过JVM来管理和维护Java类对象的内存分配，性能上不如C++等，开发周期又不如Web，同时组件也相对较少。</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1515"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桌面应用开发技术</a:t>
            </a:r>
            <a:endParaRPr lang="zh-CN" altLang="en-US" sz="24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r>
              <a:rPr lang="en-US" altLang="zh-CN" sz="2000" b="1" dirty="0">
                <a:cs typeface="+mn-ea"/>
                <a:sym typeface="+mn-lt"/>
              </a:rPr>
              <a:t>3)</a:t>
            </a:r>
            <a:r>
              <a:rPr lang="zh-CN" sz="2000" b="1" dirty="0">
                <a:cs typeface="+mn-ea"/>
                <a:sym typeface="+mn-lt"/>
              </a:rPr>
              <a:t>、</a:t>
            </a:r>
            <a:r>
              <a:rPr sz="2000" b="1" dirty="0">
                <a:cs typeface="+mn-ea"/>
                <a:sym typeface="+mn-lt"/>
              </a:rPr>
              <a:t>Web桌面应用开发</a:t>
            </a:r>
            <a:endParaRPr sz="2000" b="1" dirty="0">
              <a:cs typeface="+mn-ea"/>
              <a:sym typeface="+mn-lt"/>
            </a:endParaRPr>
          </a:p>
          <a:p>
            <a:pPr>
              <a:lnSpc>
                <a:spcPct val="150000"/>
              </a:lnSpc>
            </a:pPr>
            <a:r>
              <a:rPr dirty="0">
                <a:cs typeface="+mn-ea"/>
                <a:sym typeface="+mn-lt"/>
              </a:rPr>
              <a:t>     </a:t>
            </a:r>
            <a:r>
              <a:rPr sz="1600" dirty="0">
                <a:cs typeface="+mn-ea"/>
                <a:sym typeface="+mn-lt"/>
              </a:rPr>
              <a:t>Web技术</a:t>
            </a:r>
            <a:r>
              <a:rPr lang="zh-CN" sz="1600" dirty="0">
                <a:cs typeface="+mn-ea"/>
                <a:sym typeface="+mn-lt"/>
              </a:rPr>
              <a:t>近年来飞速发展，拥有强大、丰富的社区环境，利用</a:t>
            </a:r>
            <a:r>
              <a:rPr lang="en-US" altLang="zh-CN" sz="1600" dirty="0">
                <a:cs typeface="+mn-ea"/>
                <a:sym typeface="+mn-lt"/>
              </a:rPr>
              <a:t>Web</a:t>
            </a:r>
            <a:r>
              <a:rPr lang="zh-CN" altLang="en-US" sz="1600" dirty="0">
                <a:cs typeface="+mn-ea"/>
                <a:sym typeface="+mn-lt"/>
              </a:rPr>
              <a:t>技术</a:t>
            </a:r>
            <a:r>
              <a:rPr sz="1600" dirty="0">
                <a:cs typeface="+mn-ea"/>
                <a:sym typeface="+mn-lt"/>
              </a:rPr>
              <a:t>开发桌面应用程序，从早期的node-webkit到NW.js</a:t>
            </a:r>
            <a:r>
              <a:rPr lang="zh-CN" sz="1600" dirty="0">
                <a:cs typeface="+mn-ea"/>
                <a:sym typeface="+mn-lt"/>
              </a:rPr>
              <a:t>再</a:t>
            </a:r>
            <a:r>
              <a:rPr sz="1600" dirty="0">
                <a:cs typeface="+mn-ea"/>
                <a:sym typeface="+mn-lt"/>
              </a:rPr>
              <a:t>到如今的Electron，目前有很多</a:t>
            </a:r>
            <a:r>
              <a:rPr lang="zh-CN" sz="1600" dirty="0">
                <a:cs typeface="+mn-ea"/>
                <a:sym typeface="+mn-lt"/>
              </a:rPr>
              <a:t>优秀且知名的</a:t>
            </a:r>
            <a:r>
              <a:rPr sz="1600" dirty="0">
                <a:cs typeface="+mn-ea"/>
                <a:sym typeface="+mn-lt"/>
              </a:rPr>
              <a:t>桌面应用都是基于Electron框架开发，例如Visual Studio Code、Atom、WordPress等等。</a:t>
            </a:r>
            <a:endParaRPr sz="1600" dirty="0">
              <a:cs typeface="+mn-ea"/>
              <a:sym typeface="+mn-lt"/>
            </a:endParaRPr>
          </a:p>
          <a:p>
            <a:pPr>
              <a:lnSpc>
                <a:spcPct val="150000"/>
              </a:lnSpc>
            </a:pPr>
            <a:r>
              <a:rPr sz="1600" dirty="0">
                <a:cs typeface="+mn-ea"/>
                <a:sym typeface="+mn-lt"/>
              </a:rPr>
              <a:t>     Electron是一个基于Web构建桌面应用程序的底层工具框架。 它允许使用 Node.js 和Chromium (V8 引擎内核库)完成桌面 GUI 应用程序的开发。为了提供原生系统的GUI支持，Electron内置了原生应用程序接口，对调用一些系统功能，如调用系统通知、打开系统文件夹提供支持。</a:t>
            </a:r>
            <a:endParaRPr sz="1600" dirty="0">
              <a:cs typeface="+mn-ea"/>
              <a:sym typeface="+mn-lt"/>
            </a:endParaRPr>
          </a:p>
          <a:p>
            <a:pPr>
              <a:lnSpc>
                <a:spcPct val="150000"/>
              </a:lnSpc>
            </a:pPr>
            <a:r>
              <a:rPr sz="1600" dirty="0">
                <a:cs typeface="+mn-ea"/>
                <a:sym typeface="+mn-lt"/>
              </a:rPr>
              <a:t>    相比较原生C++等原生开发框架、QT等跨平台框架来说，Web技术跨平台桌面应用开发带来的是更加丰富的组件、更加灵活的技术架构、更快的开发周期以及更加繁荣的生态环境。但是其相比较原生，其系统性能和打包体积也是其主要瓶颈，也是本文想通过</a:t>
            </a:r>
            <a:r>
              <a:rPr lang="zh-CN" sz="1600" dirty="0">
                <a:cs typeface="+mn-ea"/>
                <a:sym typeface="+mn-lt"/>
              </a:rPr>
              <a:t>研究融合</a:t>
            </a:r>
            <a:r>
              <a:rPr sz="1600" dirty="0">
                <a:cs typeface="+mn-ea"/>
                <a:sym typeface="+mn-lt"/>
              </a:rPr>
              <a:t>WebAssembly技术来</a:t>
            </a:r>
            <a:r>
              <a:rPr lang="zh-CN" sz="1600" dirty="0">
                <a:cs typeface="+mn-ea"/>
                <a:sym typeface="+mn-lt"/>
              </a:rPr>
              <a:t>解决该</a:t>
            </a:r>
            <a:r>
              <a:rPr sz="1600" dirty="0">
                <a:cs typeface="+mn-ea"/>
                <a:sym typeface="+mn-lt"/>
              </a:rPr>
              <a:t>性能</a:t>
            </a:r>
            <a:r>
              <a:rPr lang="zh-CN" sz="1600" dirty="0">
                <a:cs typeface="+mn-ea"/>
                <a:sym typeface="+mn-lt"/>
              </a:rPr>
              <a:t>的目标</a:t>
            </a:r>
            <a:r>
              <a:rPr sz="1600" dirty="0">
                <a:cs typeface="+mn-ea"/>
                <a:sym typeface="+mn-lt"/>
              </a:rPr>
              <a:t>。</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WebAssembly编码</a:t>
            </a:r>
            <a:endParaRPr lang="zh-CN" altLang="en-US" sz="24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fontScale="80000"/>
          </a:bodyPr>
          <a:lstStyle/>
          <a:p>
            <a:pPr algn="just">
              <a:lnSpc>
                <a:spcPct val="130000"/>
              </a:lnSpc>
            </a:pPr>
            <a:r>
              <a:rPr lang="en-US" altLang="zh-CN" sz="2000" dirty="0">
                <a:cs typeface="+mn-ea"/>
                <a:sym typeface="+mn-lt"/>
              </a:rPr>
              <a:t>    </a:t>
            </a:r>
            <a:r>
              <a:rPr sz="2000" dirty="0">
                <a:cs typeface="+mn-ea"/>
                <a:sym typeface="+mn-lt"/>
              </a:rPr>
              <a:t>WebAssembly(简称Wasm)是一个可移植、体积小、加载快并且兼容的全新编码格式，可以在现代网络浏览器中直接运行。它是一种低级的类汇编语言，具有紧凑的字节码格式，可以接近原生的性能运行。</a:t>
            </a:r>
            <a:endParaRPr sz="2000" dirty="0">
              <a:cs typeface="+mn-ea"/>
              <a:sym typeface="+mn-lt"/>
            </a:endParaRPr>
          </a:p>
          <a:p>
            <a:pPr algn="just">
              <a:lnSpc>
                <a:spcPct val="130000"/>
              </a:lnSpc>
            </a:pPr>
            <a:endParaRPr sz="2000" dirty="0">
              <a:cs typeface="+mn-ea"/>
              <a:sym typeface="+mn-lt"/>
            </a:endParaRPr>
          </a:p>
          <a:p>
            <a:pPr algn="just">
              <a:lnSpc>
                <a:spcPct val="130000"/>
              </a:lnSpc>
            </a:pPr>
            <a:r>
              <a:rPr sz="2000" dirty="0">
                <a:cs typeface="+mn-ea"/>
                <a:sym typeface="+mn-lt"/>
              </a:rPr>
              <a:t>    目前WebAssembly仍然处于发展阶段，但针对WebAssembly的研究和应用一直处于被广泛关注的状态。WebAssembly适合用于需要大量计算的场景，</a:t>
            </a:r>
            <a:endParaRPr sz="2000" dirty="0">
              <a:cs typeface="+mn-ea"/>
              <a:sym typeface="+mn-lt"/>
            </a:endParaRPr>
          </a:p>
          <a:p>
            <a:pPr algn="just">
              <a:lnSpc>
                <a:spcPct val="130000"/>
              </a:lnSpc>
            </a:pPr>
            <a:r>
              <a:rPr sz="2000" dirty="0">
                <a:cs typeface="+mn-ea"/>
                <a:sym typeface="+mn-lt"/>
              </a:rPr>
              <a:t>    例如以下场景</a:t>
            </a:r>
            <a:r>
              <a:rPr lang="zh-CN" sz="2000" dirty="0">
                <a:cs typeface="+mn-ea"/>
                <a:sym typeface="+mn-lt"/>
              </a:rPr>
              <a:t>：</a:t>
            </a:r>
            <a:endParaRPr lang="zh-CN" sz="2000" dirty="0">
              <a:cs typeface="+mn-ea"/>
              <a:sym typeface="+mn-lt"/>
            </a:endParaRPr>
          </a:p>
          <a:p>
            <a:pPr algn="just">
              <a:lnSpc>
                <a:spcPct val="130000"/>
              </a:lnSpc>
            </a:pPr>
            <a:r>
              <a:rPr lang="zh-CN" sz="2000" dirty="0">
                <a:cs typeface="+mn-ea"/>
                <a:sym typeface="+mn-lt"/>
              </a:rPr>
              <a:t>    </a:t>
            </a:r>
            <a:r>
              <a:rPr sz="2000" dirty="0">
                <a:cs typeface="+mn-ea"/>
                <a:sym typeface="+mn-lt"/>
              </a:rPr>
              <a:t>处理音视频，flv.js用Web Assembly重写后性能会有很大提升；</a:t>
            </a:r>
            <a:endParaRPr sz="2000" dirty="0">
              <a:cs typeface="+mn-ea"/>
              <a:sym typeface="+mn-lt"/>
            </a:endParaRPr>
          </a:p>
          <a:p>
            <a:pPr algn="just">
              <a:lnSpc>
                <a:spcPct val="130000"/>
              </a:lnSpc>
            </a:pPr>
            <a:r>
              <a:rPr sz="2000" dirty="0">
                <a:cs typeface="+mn-ea"/>
                <a:sym typeface="+mn-lt"/>
              </a:rPr>
              <a:t>    React的dom diff中涉及大量计算，用WebAssembly重写React核心模块能提升性能；</a:t>
            </a:r>
            <a:endParaRPr sz="2000" dirty="0">
              <a:cs typeface="+mn-ea"/>
              <a:sym typeface="+mn-lt"/>
            </a:endParaRPr>
          </a:p>
          <a:p>
            <a:pPr algn="just">
              <a:lnSpc>
                <a:spcPct val="130000"/>
              </a:lnSpc>
            </a:pPr>
            <a:r>
              <a:rPr sz="2000" dirty="0">
                <a:cs typeface="+mn-ea"/>
                <a:sym typeface="+mn-lt"/>
              </a:rPr>
              <a:t>    Safari浏览器使用的JS引擎JavaScriptCore也已经支持WebAssembly。</a:t>
            </a:r>
            <a:endParaRPr sz="2000" dirty="0">
              <a:cs typeface="+mn-ea"/>
              <a:sym typeface="+mn-lt"/>
            </a:endParaRPr>
          </a:p>
          <a:p>
            <a:pPr algn="just">
              <a:lnSpc>
                <a:spcPct val="130000"/>
              </a:lnSpc>
            </a:pPr>
            <a:endParaRPr sz="2000" dirty="0">
              <a:cs typeface="+mn-ea"/>
              <a:sym typeface="+mn-lt"/>
            </a:endParaRPr>
          </a:p>
          <a:p>
            <a:pPr algn="just">
              <a:lnSpc>
                <a:spcPct val="130000"/>
              </a:lnSpc>
            </a:pPr>
            <a:r>
              <a:rPr sz="2000" dirty="0">
                <a:cs typeface="+mn-ea"/>
                <a:sym typeface="+mn-lt"/>
              </a:rPr>
              <a:t>    </a:t>
            </a:r>
            <a:r>
              <a:rPr lang="en-US" sz="2000" dirty="0">
                <a:cs typeface="+mn-ea"/>
                <a:sym typeface="+mn-lt"/>
              </a:rPr>
              <a:t>WebAssembly</a:t>
            </a:r>
            <a:r>
              <a:rPr lang="zh-CN" altLang="en-US" sz="2000" dirty="0">
                <a:cs typeface="+mn-ea"/>
                <a:sym typeface="+mn-lt"/>
              </a:rPr>
              <a:t>目前被大多数浏览器厂商、多种编程语言支持，并且广泛应用于各种高性能容器场景，嵌入式系统以及边缘计算，同时尤其给在</a:t>
            </a:r>
            <a:r>
              <a:rPr lang="en-US" altLang="zh-CN" sz="2000" dirty="0">
                <a:cs typeface="+mn-ea"/>
                <a:sym typeface="+mn-lt"/>
              </a:rPr>
              <a:t>Web</a:t>
            </a:r>
            <a:r>
              <a:rPr lang="zh-CN" altLang="en-US" sz="2000" dirty="0">
                <a:cs typeface="+mn-ea"/>
                <a:sym typeface="+mn-lt"/>
              </a:rPr>
              <a:t>技术架构下处理</a:t>
            </a:r>
            <a:r>
              <a:rPr lang="en-US" altLang="zh-CN" sz="2000" dirty="0">
                <a:cs typeface="+mn-ea"/>
                <a:sym typeface="+mn-lt"/>
              </a:rPr>
              <a:t>CPU</a:t>
            </a:r>
            <a:r>
              <a:rPr lang="zh-CN" altLang="en-US" sz="2000" dirty="0">
                <a:cs typeface="+mn-ea"/>
                <a:sym typeface="+mn-lt"/>
              </a:rPr>
              <a:t>密集型任务打开了一扇大门。</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p:cNvSpPr/>
          <p:nvPr/>
        </p:nvSpPr>
        <p:spPr>
          <a:xfrm flipH="1">
            <a:off x="6603900" y="1968501"/>
            <a:ext cx="4608214" cy="3894374"/>
          </a:xfrm>
          <a:prstGeom prst="roundRect">
            <a:avLst>
              <a:gd name="adj" fmla="val 1435"/>
            </a:avLst>
          </a:prstGeom>
          <a:solidFill>
            <a:schemeClr val="bg1"/>
          </a:solidFill>
          <a:ln w="6350">
            <a:solidFill>
              <a:srgbClr val="EAB908"/>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p:cNvSpPr/>
          <p:nvPr/>
        </p:nvSpPr>
        <p:spPr>
          <a:xfrm>
            <a:off x="980667" y="1968501"/>
            <a:ext cx="4608214" cy="3894374"/>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网络代理技术</a:t>
            </a:r>
            <a:endParaRPr lang="zh-CN" altLang="en-US" sz="2400" dirty="0">
              <a:cs typeface="+mn-ea"/>
              <a:sym typeface="+mn-lt"/>
            </a:endParaRPr>
          </a:p>
        </p:txBody>
      </p:sp>
      <p:sp>
        <p:nvSpPr>
          <p:cNvPr id="9" name="灯片编号占位符 8"/>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5" name="ïṥľîdé"/>
          <p:cNvSpPr/>
          <p:nvPr/>
        </p:nvSpPr>
        <p:spPr>
          <a:xfrm flipH="1">
            <a:off x="980666" y="1168847"/>
            <a:ext cx="10231448" cy="559146"/>
          </a:xfrm>
          <a:prstGeom prst="rect">
            <a:avLst/>
          </a:prstGeom>
        </p:spPr>
        <p:txBody>
          <a:bodyPr wrap="square" lIns="91440" tIns="45720" rIns="91440" bIns="45720" anchor="ctr">
            <a:normAutofit fontScale="7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网络代理主要分为基于网卡的以及基于服务，很多互联网企业都基于这些底层做二次开发，以满足特定的差异化需求。</a:t>
            </a:r>
            <a:endParaRPr lang="zh-CN" altLang="en-US" sz="2000" dirty="0">
              <a:cs typeface="+mn-ea"/>
              <a:sym typeface="+mn-lt"/>
            </a:endParaRPr>
          </a:p>
        </p:txBody>
      </p:sp>
      <p:sp>
        <p:nvSpPr>
          <p:cNvPr id="58" name="îṣlíḓê"/>
          <p:cNvSpPr/>
          <p:nvPr/>
        </p:nvSpPr>
        <p:spPr>
          <a:xfrm flipH="1">
            <a:off x="6853622" y="4768128"/>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grpSp>
        <p:nvGrpSpPr>
          <p:cNvPr id="89" name="组合 88"/>
          <p:cNvGrpSpPr/>
          <p:nvPr/>
        </p:nvGrpSpPr>
        <p:grpSpPr>
          <a:xfrm>
            <a:off x="6548912" y="3160768"/>
            <a:ext cx="153182" cy="1816049"/>
            <a:chOff x="11274277" y="3238826"/>
            <a:chExt cx="153182" cy="1816049"/>
          </a:xfrm>
        </p:grpSpPr>
        <p:sp>
          <p:nvSpPr>
            <p:cNvPr id="27" name="iṥḻîḓê"/>
            <p:cNvSpPr/>
            <p:nvPr/>
          </p:nvSpPr>
          <p:spPr>
            <a:xfrm flipH="1">
              <a:off x="11274277" y="3238826"/>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p:cNvSpPr/>
            <p:nvPr/>
          </p:nvSpPr>
          <p:spPr>
            <a:xfrm flipH="1">
              <a:off x="11274277" y="4070259"/>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p:cNvSpPr/>
            <p:nvPr/>
          </p:nvSpPr>
          <p:spPr>
            <a:xfrm flipH="1">
              <a:off x="11274277" y="4901693"/>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grpSp>
        <p:nvGrpSpPr>
          <p:cNvPr id="4" name="组合 3"/>
          <p:cNvGrpSpPr/>
          <p:nvPr/>
        </p:nvGrpSpPr>
        <p:grpSpPr>
          <a:xfrm>
            <a:off x="8038875" y="2169473"/>
            <a:ext cx="1738265" cy="552035"/>
            <a:chOff x="8038875" y="2326325"/>
            <a:chExt cx="1738265" cy="552035"/>
          </a:xfrm>
        </p:grpSpPr>
        <p:sp>
          <p:nvSpPr>
            <p:cNvPr id="12" name="íŝliḓe"/>
            <p:cNvSpPr/>
            <p:nvPr/>
          </p:nvSpPr>
          <p:spPr>
            <a:xfrm flipH="1">
              <a:off x="8038875" y="2326325"/>
              <a:ext cx="1738265" cy="552035"/>
            </a:xfrm>
            <a:prstGeom prst="roundRect">
              <a:avLst>
                <a:gd name="adj" fmla="val 50000"/>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8" name="light-bulb_62830"/>
            <p:cNvSpPr>
              <a:spLocks noChangeAspect="1"/>
            </p:cNvSpPr>
            <p:nvPr/>
          </p:nvSpPr>
          <p:spPr bwMode="auto">
            <a:xfrm>
              <a:off x="8727950" y="2422342"/>
              <a:ext cx="360115" cy="360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44" name="îṣlíḓê"/>
          <p:cNvSpPr/>
          <p:nvPr/>
        </p:nvSpPr>
        <p:spPr>
          <a:xfrm flipH="1">
            <a:off x="1291590" y="2560320"/>
            <a:ext cx="4090670" cy="2837815"/>
          </a:xfrm>
          <a:prstGeom prst="rect">
            <a:avLst/>
          </a:prstGeom>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sz="1600" dirty="0">
                <a:cs typeface="+mn-ea"/>
                <a:sym typeface="+mn-lt"/>
              </a:rPr>
              <a:t>基于网卡的数据包捕获</a:t>
            </a:r>
            <a:endParaRPr sz="1400" dirty="0">
              <a:cs typeface="+mn-ea"/>
              <a:sym typeface="+mn-lt"/>
            </a:endParaRPr>
          </a:p>
          <a:p>
            <a:pPr algn="just">
              <a:lnSpc>
                <a:spcPct val="140000"/>
              </a:lnSpc>
            </a:pPr>
            <a:r>
              <a:rPr sz="1400" dirty="0">
                <a:cs typeface="+mn-ea"/>
                <a:sym typeface="+mn-lt"/>
              </a:rPr>
              <a:t>   网卡工作在混杂模式下</a:t>
            </a:r>
            <a:r>
              <a:rPr lang="zh-CN" sz="1400" dirty="0">
                <a:cs typeface="+mn-ea"/>
                <a:sym typeface="+mn-lt"/>
              </a:rPr>
              <a:t>可以</a:t>
            </a:r>
            <a:r>
              <a:rPr sz="1400" dirty="0">
                <a:cs typeface="+mn-ea"/>
                <a:sym typeface="+mn-lt"/>
              </a:rPr>
              <a:t>接收所有的流过网卡的帧</a:t>
            </a:r>
            <a:r>
              <a:rPr lang="zh-CN" sz="1400" dirty="0">
                <a:cs typeface="+mn-ea"/>
                <a:sym typeface="+mn-lt"/>
              </a:rPr>
              <a:t>，也就可以可以捕获所有经过的数据包。</a:t>
            </a:r>
            <a:endParaRPr sz="1400" dirty="0">
              <a:cs typeface="+mn-ea"/>
              <a:sym typeface="+mn-lt"/>
            </a:endParaRPr>
          </a:p>
          <a:p>
            <a:pPr algn="just">
              <a:lnSpc>
                <a:spcPct val="130000"/>
              </a:lnSpc>
            </a:pPr>
            <a:r>
              <a:rPr sz="1400" dirty="0">
                <a:cs typeface="+mn-ea"/>
                <a:sym typeface="+mn-lt"/>
              </a:rPr>
              <a:t>  网卡主要的工作是完成对于总线当前状态的探测，确定是否进行数据的传送，判断每个物理数据帧目的地是否为本站地址，</a:t>
            </a:r>
            <a:r>
              <a:rPr lang="zh-CN" sz="1400" dirty="0">
                <a:cs typeface="+mn-ea"/>
                <a:sym typeface="+mn-lt"/>
              </a:rPr>
              <a:t>交给网络协议树进行帧解析；</a:t>
            </a:r>
            <a:r>
              <a:rPr sz="1400" dirty="0">
                <a:cs typeface="+mn-ea"/>
                <a:sym typeface="+mn-lt"/>
              </a:rPr>
              <a:t>如果不匹配，则将它丢弃。</a:t>
            </a:r>
            <a:endParaRPr lang="en-US" altLang="zh-CN" sz="1400" dirty="0">
              <a:cs typeface="+mn-ea"/>
              <a:sym typeface="+mn-lt"/>
            </a:endParaRPr>
          </a:p>
        </p:txBody>
      </p:sp>
      <p:grpSp>
        <p:nvGrpSpPr>
          <p:cNvPr id="69" name="组合 68"/>
          <p:cNvGrpSpPr/>
          <p:nvPr/>
        </p:nvGrpSpPr>
        <p:grpSpPr>
          <a:xfrm>
            <a:off x="5537542" y="3164397"/>
            <a:ext cx="153182" cy="1816049"/>
            <a:chOff x="777401" y="3238826"/>
            <a:chExt cx="153182" cy="1816049"/>
          </a:xfrm>
        </p:grpSpPr>
        <p:sp>
          <p:nvSpPr>
            <p:cNvPr id="42" name="íşļîḓè"/>
            <p:cNvSpPr/>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p:cNvSpPr/>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p:cNvSpPr/>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grpSp>
        <p:nvGrpSpPr>
          <p:cNvPr id="7" name="组合 6"/>
          <p:cNvGrpSpPr/>
          <p:nvPr/>
        </p:nvGrpSpPr>
        <p:grpSpPr>
          <a:xfrm>
            <a:off x="2415007" y="2168838"/>
            <a:ext cx="1738265" cy="552035"/>
            <a:chOff x="2415642" y="2284408"/>
            <a:chExt cx="1738265" cy="552035"/>
          </a:xfrm>
        </p:grpSpPr>
        <p:sp>
          <p:nvSpPr>
            <p:cNvPr id="14" name="î$ļïḋê"/>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7" name="have-an-idea_65779"/>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0" name="弧形 9"/>
          <p:cNvSpPr/>
          <p:nvPr/>
        </p:nvSpPr>
        <p:spPr>
          <a:xfrm>
            <a:off x="5419347" y="3154426"/>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îṣlíḓê"/>
          <p:cNvSpPr/>
          <p:nvPr/>
        </p:nvSpPr>
        <p:spPr>
          <a:xfrm flipH="1">
            <a:off x="2242185" y="3861435"/>
            <a:ext cx="3110865" cy="90614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46" name="îṣlíḓê"/>
          <p:cNvSpPr/>
          <p:nvPr/>
        </p:nvSpPr>
        <p:spPr>
          <a:xfrm flipH="1">
            <a:off x="1877695" y="4768215"/>
            <a:ext cx="3475355" cy="90614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50" name="îṣlíḓê"/>
          <p:cNvSpPr/>
          <p:nvPr/>
        </p:nvSpPr>
        <p:spPr>
          <a:xfrm flipH="1">
            <a:off x="6866890" y="2625725"/>
            <a:ext cx="3979545" cy="2392045"/>
          </a:xfrm>
          <a:prstGeom prst="rect">
            <a:avLst/>
          </a:prstGeom>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sz="1600" dirty="0">
                <a:cs typeface="+mn-ea"/>
                <a:sym typeface="+mn-lt"/>
              </a:rPr>
              <a:t>基于</a:t>
            </a:r>
            <a:r>
              <a:rPr lang="zh-CN" sz="1600" dirty="0">
                <a:cs typeface="+mn-ea"/>
                <a:sym typeface="+mn-lt"/>
              </a:rPr>
              <a:t>服务</a:t>
            </a:r>
            <a:r>
              <a:rPr sz="1600" dirty="0">
                <a:cs typeface="+mn-ea"/>
                <a:sym typeface="+mn-lt"/>
              </a:rPr>
              <a:t>的数据包捕获</a:t>
            </a:r>
            <a:endParaRPr sz="1600" dirty="0">
              <a:cs typeface="+mn-ea"/>
              <a:sym typeface="+mn-lt"/>
            </a:endParaRPr>
          </a:p>
          <a:p>
            <a:pPr algn="l">
              <a:lnSpc>
                <a:spcPct val="130000"/>
              </a:lnSpc>
            </a:pPr>
            <a:r>
              <a:rPr sz="1400" dirty="0">
                <a:cs typeface="+mn-ea"/>
                <a:sym typeface="+mn-lt"/>
              </a:rPr>
              <a:t>    通过在计算机上启动一个代理服务，并将计算机上所有请求代理</a:t>
            </a:r>
            <a:r>
              <a:rPr lang="zh-CN" sz="1400" dirty="0">
                <a:cs typeface="+mn-ea"/>
                <a:sym typeface="+mn-lt"/>
              </a:rPr>
              <a:t>到</a:t>
            </a:r>
            <a:r>
              <a:rPr sz="1400" dirty="0">
                <a:cs typeface="+mn-ea"/>
                <a:sym typeface="+mn-lt"/>
              </a:rPr>
              <a:t>该服务，即所有请求都会优先经过该代理服务，然后再由代理服务分发到目标服务；服务返回结果也是先经过该代理服务，然后再由代理服务发送至计算机上的实际调用方。</a:t>
            </a:r>
            <a:endParaRPr lang="en-US" altLang="zh-CN" sz="1400" dirty="0">
              <a:cs typeface="+mn-ea"/>
              <a:sym typeface="+mn-lt"/>
            </a:endParaRPr>
          </a:p>
        </p:txBody>
      </p:sp>
      <p:sp>
        <p:nvSpPr>
          <p:cNvPr id="51" name="îṣlíḓê"/>
          <p:cNvSpPr/>
          <p:nvPr/>
        </p:nvSpPr>
        <p:spPr>
          <a:xfrm flipH="1">
            <a:off x="6853622" y="3861402"/>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sp>
        <p:nvSpPr>
          <p:cNvPr id="31" name="弧形 30"/>
          <p:cNvSpPr/>
          <p:nvPr/>
        </p:nvSpPr>
        <p:spPr>
          <a:xfrm>
            <a:off x="5419347" y="3998377"/>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p:cNvSpPr/>
          <p:nvPr/>
        </p:nvSpPr>
        <p:spPr>
          <a:xfrm>
            <a:off x="5419347" y="4825934"/>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pPr>
              <a:lnSpc>
                <a:spcPct val="130000"/>
              </a:lnSpc>
            </a:pPr>
            <a:r>
              <a:rPr lang="zh-CN" altLang="en-US" sz="3200" dirty="0">
                <a:solidFill>
                  <a:schemeClr val="bg1"/>
                </a:solidFill>
                <a:cs typeface="+mn-ea"/>
                <a:sym typeface="+mn-lt"/>
              </a:rPr>
              <a:t>研究内容与目标</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03</a:t>
            </a:r>
            <a:endParaRPr lang="en-US" altLang="zh-CN" sz="40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研究目标</a:t>
            </a:r>
            <a:endParaRPr lang="zh-CN" altLang="en-US"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11817" y="2018526"/>
            <a:ext cx="9168366" cy="3248986"/>
          </a:xfrm>
          <a:prstGeom prst="rect">
            <a:avLst/>
          </a:prstGeom>
          <a:noFill/>
        </p:spPr>
        <p:txBody>
          <a:bodyPr wrap="square" rtlCol="0">
            <a:normAutofit fontScale="80000"/>
          </a:bodyPr>
          <a:lstStyle/>
          <a:p>
            <a:pPr algn="l">
              <a:lnSpc>
                <a:spcPct val="130000"/>
              </a:lnSpc>
              <a:spcAft>
                <a:spcPts val="600"/>
              </a:spcAft>
            </a:pPr>
            <a:r>
              <a:rPr lang="en-US" altLang="zh-CN" sz="2000" dirty="0">
                <a:cs typeface="+mn-ea"/>
                <a:sym typeface="+mn-lt"/>
              </a:rPr>
              <a:t>    </a:t>
            </a:r>
            <a:r>
              <a:rPr lang="zh-CN" altLang="en-US" sz="2000" dirty="0">
                <a:cs typeface="+mn-ea"/>
                <a:sym typeface="+mn-lt"/>
              </a:rPr>
              <a:t>毕业设计将基于Node Proxy、Electron以及WebAssembly架构技术作为基础，针对跨平台桌面网络代理系统做设计与实现，主要分为以下三个目标：</a:t>
            </a:r>
            <a:endParaRPr lang="zh-CN" altLang="en-US" sz="2000" dirty="0">
              <a:cs typeface="+mn-ea"/>
              <a:sym typeface="+mn-lt"/>
            </a:endParaRPr>
          </a:p>
          <a:p>
            <a:pPr algn="l">
              <a:lnSpc>
                <a:spcPct val="130000"/>
              </a:lnSpc>
              <a:spcAft>
                <a:spcPts val="600"/>
              </a:spcAft>
            </a:pPr>
            <a:r>
              <a:rPr lang="en-US" altLang="zh-CN" sz="2000" dirty="0">
                <a:cs typeface="+mn-ea"/>
                <a:sym typeface="+mn-lt"/>
              </a:rPr>
              <a:t>1、</a:t>
            </a:r>
            <a:r>
              <a:rPr lang="zh-CN" altLang="en-US" sz="2000" dirty="0">
                <a:cs typeface="+mn-ea"/>
                <a:sym typeface="+mn-lt"/>
              </a:rPr>
              <a:t>功能目标，实现对网络数据包的捕获、对HTTP/HTTPS协议请求的代理、数据包解析、应用接口的迭代管理等主要功能模块。帮助开发人员快速切换依赖开发环境、接口数据Mock以及应用系统的生命周期管理。</a:t>
            </a:r>
            <a:endParaRPr lang="zh-CN" altLang="en-US" sz="2000" dirty="0">
              <a:cs typeface="+mn-ea"/>
              <a:sym typeface="+mn-lt"/>
            </a:endParaRPr>
          </a:p>
          <a:p>
            <a:pPr algn="l">
              <a:lnSpc>
                <a:spcPct val="130000"/>
              </a:lnSpc>
              <a:spcAft>
                <a:spcPts val="600"/>
              </a:spcAft>
            </a:pPr>
            <a:r>
              <a:rPr lang="en-US" altLang="zh-CN" sz="2000" dirty="0">
                <a:cs typeface="+mn-ea"/>
                <a:sym typeface="+mn-lt"/>
              </a:rPr>
              <a:t>2</a:t>
            </a:r>
            <a:r>
              <a:rPr lang="zh-CN" altLang="en-US" sz="2000" dirty="0">
                <a:cs typeface="+mn-ea"/>
                <a:sym typeface="+mn-lt"/>
              </a:rPr>
              <a:t>、跨平台目标，针对不同的操作系统，可以正常使用系统功能。同时针对不同的操作系统底层接口和功能做差异化的编码方案，统一不同操作系统的使用体验。</a:t>
            </a:r>
            <a:endParaRPr lang="zh-CN" altLang="en-US" sz="2000" dirty="0">
              <a:cs typeface="+mn-ea"/>
              <a:sym typeface="+mn-lt"/>
            </a:endParaRPr>
          </a:p>
          <a:p>
            <a:pPr algn="l">
              <a:lnSpc>
                <a:spcPct val="130000"/>
              </a:lnSpc>
              <a:spcAft>
                <a:spcPts val="600"/>
              </a:spcAft>
            </a:pPr>
            <a:r>
              <a:rPr lang="en-US" altLang="zh-CN" sz="2000" dirty="0">
                <a:cs typeface="+mn-ea"/>
                <a:sym typeface="+mn-lt"/>
              </a:rPr>
              <a:t>3</a:t>
            </a:r>
            <a:r>
              <a:rPr lang="zh-CN" altLang="en-US" sz="2000" dirty="0">
                <a:cs typeface="+mn-ea"/>
                <a:sym typeface="+mn-lt"/>
              </a:rPr>
              <a:t>、性能优化目标，针对CPU密集型计算，尤其是可视化部分、网络请求捕获分析模块的实现如何通过结合WebAssembly字节码来降低JavaScript解释型语言固有的性能瓶颈。</a:t>
            </a:r>
            <a:endParaRPr lang="zh-CN" altLang="en-US" sz="2000" dirty="0">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a:xfrm>
            <a:off x="1091255" y="237834"/>
            <a:ext cx="8168208" cy="790865"/>
          </a:xfrm>
        </p:spPr>
        <p:txBody>
          <a:bodyPr/>
          <a:lstStyle/>
          <a:p>
            <a:r>
              <a:rPr kumimoji="1" lang="zh-CN" altLang="en-US" dirty="0"/>
              <a:t>研究内容 </a:t>
            </a:r>
            <a:r>
              <a:rPr kumimoji="1" lang="zh-CN" altLang="en-US" sz="2400" dirty="0"/>
              <a:t>功能目标</a:t>
            </a:r>
            <a:endParaRPr kumimoji="1" lang="zh-CN" altLang="en-US" sz="24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028700"/>
            <a:ext cx="10353040" cy="44729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sz="2000" dirty="0">
                <a:latin typeface="Helvetica" pitchFamily="2" charset="0"/>
                <a:ea typeface="宋体" charset="0"/>
                <a:cs typeface="Montserrat"/>
                <a:sym typeface="Montserrat"/>
              </a:rPr>
              <a:t>    </a:t>
            </a:r>
            <a:r>
              <a:rPr sz="1800" dirty="0">
                <a:latin typeface="Helvetica" pitchFamily="2" charset="0"/>
                <a:ea typeface="宋体" charset="0"/>
                <a:cs typeface="Montserrat"/>
                <a:sym typeface="Montserrat"/>
              </a:rPr>
              <a:t>功能</a:t>
            </a:r>
            <a:r>
              <a:rPr lang="zh-CN" sz="1800" dirty="0">
                <a:latin typeface="Helvetica" pitchFamily="2" charset="0"/>
                <a:ea typeface="宋体" charset="0"/>
                <a:cs typeface="Montserrat"/>
                <a:sym typeface="Montserrat"/>
              </a:rPr>
              <a:t>目标</a:t>
            </a:r>
            <a:r>
              <a:rPr sz="1800" dirty="0">
                <a:latin typeface="Helvetica" pitchFamily="2" charset="0"/>
                <a:ea typeface="宋体" charset="0"/>
                <a:cs typeface="Montserrat"/>
                <a:sym typeface="Montserrat"/>
              </a:rPr>
              <a:t>包括：网络请求代理、接口管理、包信息解析、应用</a:t>
            </a:r>
            <a:r>
              <a:rPr lang="zh-CN" sz="1800" dirty="0">
                <a:latin typeface="Helvetica" pitchFamily="2" charset="0"/>
                <a:ea typeface="宋体" charset="0"/>
                <a:cs typeface="Montserrat"/>
                <a:sym typeface="Montserrat"/>
              </a:rPr>
              <a:t>接口</a:t>
            </a:r>
            <a:r>
              <a:rPr sz="1800" dirty="0">
                <a:latin typeface="Helvetica" pitchFamily="2" charset="0"/>
                <a:ea typeface="宋体" charset="0"/>
                <a:cs typeface="Montserrat"/>
                <a:sym typeface="Montserrat"/>
              </a:rPr>
              <a:t>生命周期管理</a:t>
            </a:r>
            <a:endParaRPr sz="18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1800" dirty="0">
                <a:latin typeface="Helvetica" pitchFamily="2" charset="0"/>
                <a:ea typeface="宋体" charset="0"/>
                <a:cs typeface="Montserrat"/>
                <a:sym typeface="Montserrat"/>
              </a:rPr>
              <a:t>    </a:t>
            </a:r>
            <a:r>
              <a:rPr lang="zh-CN" sz="1800" dirty="0">
                <a:latin typeface="Helvetica" pitchFamily="2" charset="0"/>
                <a:ea typeface="宋体" charset="0"/>
                <a:cs typeface="Montserrat"/>
                <a:sym typeface="Montserrat"/>
              </a:rPr>
              <a:t>核心都是建立网络请求的代理，其他功能也都是基于这一功能实现，选用</a:t>
            </a:r>
            <a:r>
              <a:rPr lang="en-US" altLang="zh-CN" sz="1800" dirty="0">
                <a:latin typeface="Helvetica" pitchFamily="2" charset="0"/>
                <a:ea typeface="宋体" charset="0"/>
                <a:cs typeface="Montserrat"/>
                <a:sym typeface="Montserrat"/>
              </a:rPr>
              <a:t>Node</a:t>
            </a:r>
            <a:r>
              <a:rPr lang="zh-CN" altLang="en-US" sz="1800" dirty="0">
                <a:latin typeface="Helvetica" pitchFamily="2" charset="0"/>
                <a:ea typeface="宋体" charset="0"/>
                <a:cs typeface="Montserrat"/>
                <a:sym typeface="Montserrat"/>
              </a:rPr>
              <a:t>作为代理服务的方式对计算机上的请求进行代理。</a:t>
            </a: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2200" dirty="0">
                <a:latin typeface="Helvetica" pitchFamily="2" charset="0"/>
                <a:ea typeface="宋体" charset="0"/>
                <a:cs typeface="Montserrat"/>
                <a:sym typeface="Montserrat"/>
              </a:rPr>
              <a:t>    </a:t>
            </a:r>
            <a:endParaRPr sz="2200" dirty="0">
              <a:latin typeface="Helvetica" pitchFamily="2" charset="0"/>
              <a:ea typeface="宋体" charset="0"/>
              <a:cs typeface="Montserrat"/>
              <a:sym typeface="Montserrat"/>
            </a:endParaRPr>
          </a:p>
        </p:txBody>
      </p:sp>
      <p:pic>
        <p:nvPicPr>
          <p:cNvPr id="7" name="图片 6"/>
          <p:cNvPicPr>
            <a:picLocks noChangeAspect="1"/>
          </p:cNvPicPr>
          <p:nvPr/>
        </p:nvPicPr>
        <p:blipFill>
          <a:blip r:embed="rId1"/>
          <a:stretch>
            <a:fillRect/>
          </a:stretch>
        </p:blipFill>
        <p:spPr>
          <a:xfrm>
            <a:off x="2001520" y="2105025"/>
            <a:ext cx="7258050" cy="4008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80110" y="132715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dirty="0">
                <a:sym typeface="+mn-ea"/>
              </a:rPr>
              <a:t>研究内容 </a:t>
            </a:r>
            <a:r>
              <a:rPr kumimoji="1" lang="zh-CN" altLang="en-US" sz="2400" dirty="0">
                <a:sym typeface="+mn-ea"/>
              </a:rPr>
              <a:t>跨平台目标</a:t>
            </a:r>
            <a:endParaRPr kumimoji="1" lang="zh-CN" altLang="en-US" sz="24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715135" y="1662430"/>
            <a:ext cx="9491980" cy="3638549"/>
            <a:chOff x="1492571" y="2298293"/>
            <a:chExt cx="9491980" cy="3006376"/>
          </a:xfrm>
        </p:grpSpPr>
        <p:sp>
          <p:nvSpPr>
            <p:cNvPr id="16" name="文本框 15"/>
            <p:cNvSpPr txBox="1"/>
            <p:nvPr/>
          </p:nvSpPr>
          <p:spPr>
            <a:xfrm>
              <a:off x="5208064" y="2298293"/>
              <a:ext cx="1538605" cy="329495"/>
            </a:xfrm>
            <a:prstGeom prst="rect">
              <a:avLst/>
            </a:prstGeom>
            <a:noFill/>
          </p:spPr>
          <p:txBody>
            <a:bodyPr wrap="square" rtlCol="0">
              <a:spAutoFit/>
            </a:bodyPr>
            <a:lstStyle/>
            <a:p>
              <a:pPr algn="ctr"/>
              <a:r>
                <a:rPr sz="2000" b="1" dirty="0">
                  <a:solidFill>
                    <a:schemeClr val="accent1"/>
                  </a:solidFill>
                  <a:cs typeface="+mn-ea"/>
                  <a:sym typeface="+mn-lt"/>
                </a:rPr>
                <a:t>Electron</a:t>
              </a:r>
              <a:endParaRPr sz="2000" b="1" dirty="0">
                <a:solidFill>
                  <a:schemeClr val="accent1"/>
                </a:solidFill>
                <a:cs typeface="+mn-ea"/>
                <a:sym typeface="+mn-lt"/>
              </a:endParaRPr>
            </a:p>
          </p:txBody>
        </p:sp>
        <p:sp>
          <p:nvSpPr>
            <p:cNvPr id="19" name="íŝļiḓè"/>
            <p:cNvSpPr/>
            <p:nvPr/>
          </p:nvSpPr>
          <p:spPr bwMode="auto">
            <a:xfrm>
              <a:off x="1492571" y="2433134"/>
              <a:ext cx="9491980" cy="287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zh-CN" altLang="en-US" dirty="0">
                  <a:solidFill>
                    <a:srgbClr val="000000"/>
                  </a:solidFill>
                  <a:cs typeface="+mn-ea"/>
                  <a:sym typeface="+mn-lt"/>
                </a:rPr>
                <a:t>Electron是一个在2013年开源的基于Chromium和Node.js的跨操作系统的桌面应用开发框架</a:t>
              </a:r>
              <a:endParaRPr lang="zh-CN" altLang="en-US" dirty="0">
                <a:solidFill>
                  <a:srgbClr val="000000"/>
                </a:solidFill>
                <a:cs typeface="+mn-ea"/>
                <a:sym typeface="+mn-lt"/>
              </a:endParaRPr>
            </a:p>
            <a:p>
              <a:pPr lvl="0" algn="l">
                <a:lnSpc>
                  <a:spcPct val="130000"/>
                </a:lnSpc>
                <a:spcBef>
                  <a:spcPct val="0"/>
                </a:spcBef>
                <a:spcAft>
                  <a:spcPct val="0"/>
                </a:spcAft>
                <a:defRPr/>
              </a:pPr>
              <a:r>
                <a:rPr lang="zh-CN" altLang="en-US" dirty="0">
                  <a:solidFill>
                    <a:srgbClr val="000000"/>
                  </a:solidFill>
                  <a:cs typeface="+mn-ea"/>
                  <a:sym typeface="+mn-lt"/>
                </a:rPr>
                <a:t>利用</a:t>
              </a:r>
              <a:r>
                <a:rPr lang="en-US" altLang="zh-CN" dirty="0">
                  <a:solidFill>
                    <a:srgbClr val="000000"/>
                  </a:solidFill>
                  <a:cs typeface="+mn-ea"/>
                  <a:sym typeface="+mn-lt"/>
                </a:rPr>
                <a:t>Electron</a:t>
              </a:r>
              <a:r>
                <a:rPr lang="zh-CN" altLang="en-US" dirty="0">
                  <a:solidFill>
                    <a:srgbClr val="000000"/>
                  </a:solidFill>
                  <a:cs typeface="+mn-ea"/>
                  <a:sym typeface="+mn-lt"/>
                </a:rPr>
                <a:t>完成跨平台桌面应用的开发是一个复杂的过程</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1</a:t>
              </a:r>
              <a:r>
                <a:rPr lang="zh-CN" altLang="en-US" dirty="0">
                  <a:solidFill>
                    <a:srgbClr val="000000"/>
                  </a:solidFill>
                  <a:cs typeface="+mn-ea"/>
                  <a:sym typeface="+mn-lt"/>
                </a:rPr>
                <a:t>、源码编写、页面渲染、进程通讯、事件回调</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2</a:t>
              </a:r>
              <a:r>
                <a:rPr lang="zh-CN" altLang="en-US" dirty="0">
                  <a:solidFill>
                    <a:srgbClr val="000000"/>
                  </a:solidFill>
                  <a:cs typeface="+mn-ea"/>
                  <a:sym typeface="+mn-lt"/>
                </a:rPr>
                <a:t>、加密信息、注入脚本</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3</a:t>
              </a:r>
              <a:r>
                <a:rPr lang="zh-CN" altLang="en-US" dirty="0">
                  <a:solidFill>
                    <a:srgbClr val="000000"/>
                  </a:solidFill>
                  <a:cs typeface="+mn-ea"/>
                  <a:sym typeface="+mn-lt"/>
                </a:rPr>
                <a:t>、源码编译打包、应用分发</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4</a:t>
              </a:r>
              <a:r>
                <a:rPr lang="zh-CN" altLang="en-US" dirty="0">
                  <a:solidFill>
                    <a:srgbClr val="000000"/>
                  </a:solidFill>
                  <a:cs typeface="+mn-ea"/>
                  <a:sym typeface="+mn-lt"/>
                </a:rPr>
                <a:t>、源码混淆、软件防杀</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5</a:t>
              </a:r>
              <a:r>
                <a:rPr lang="zh-CN" altLang="en-US" dirty="0">
                  <a:solidFill>
                    <a:srgbClr val="000000"/>
                  </a:solidFill>
                  <a:cs typeface="+mn-ea"/>
                  <a:sym typeface="+mn-lt"/>
                </a:rPr>
                <a:t>、逆向分析、注册表键值</a:t>
              </a:r>
              <a:endParaRPr lang="zh-CN" altLang="en-US"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kumimoji="1" lang="zh-CN" altLang="en-US" dirty="0">
                <a:sym typeface="+mn-ea"/>
              </a:rPr>
              <a:t>研究内容 </a:t>
            </a:r>
            <a:r>
              <a:rPr kumimoji="1" lang="zh-CN" altLang="en-US" sz="2400" dirty="0">
                <a:sym typeface="+mn-ea"/>
              </a:rPr>
              <a:t>跨平台目标</a:t>
            </a:r>
            <a:endParaRPr kumimoji="1" lang="zh-CN" altLang="en-US" sz="24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pic>
        <p:nvPicPr>
          <p:cNvPr id="5" name="图片 4"/>
          <p:cNvPicPr>
            <a:picLocks noChangeAspect="1"/>
          </p:cNvPicPr>
          <p:nvPr/>
        </p:nvPicPr>
        <p:blipFill>
          <a:blip r:embed="rId1"/>
          <a:stretch>
            <a:fillRect/>
          </a:stretch>
        </p:blipFill>
        <p:spPr>
          <a:xfrm>
            <a:off x="1762760" y="1028700"/>
            <a:ext cx="7999730" cy="5001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25765" y="1056334"/>
            <a:ext cx="7644263" cy="4745332"/>
            <a:chOff x="3426679" y="1095244"/>
            <a:chExt cx="7644263" cy="4745332"/>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lnSpcReduction="10000"/>
            </a:bodyPr>
            <a:lstStyle/>
            <a:p>
              <a:pPr>
                <a:lnSpc>
                  <a:spcPct val="130000"/>
                </a:lnSpc>
              </a:pPr>
              <a:r>
                <a:rPr lang="en-US" altLang="zh-CN" sz="2800" spc="400" dirty="0">
                  <a:cs typeface="+mn-ea"/>
                  <a:sym typeface="+mn-lt"/>
                </a:rPr>
                <a:t>01 </a:t>
              </a:r>
              <a:r>
                <a:rPr lang="zh-CN" altLang="en-US" sz="2800" dirty="0">
                  <a:solidFill>
                    <a:schemeClr val="accent1"/>
                  </a:solidFill>
                  <a:cs typeface="+mn-ea"/>
                  <a:sym typeface="+mn-lt"/>
                </a:rPr>
                <a:t>开题依据与背景</a:t>
              </a:r>
              <a:endParaRPr kumimoji="0" lang="zh-CN" altLang="en-US" sz="2800" b="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02</a:t>
              </a:r>
              <a:r>
                <a:rPr lang="zh-CN" altLang="en-US" sz="2800" spc="400" dirty="0">
                  <a:cs typeface="+mn-ea"/>
                  <a:sym typeface="+mn-lt"/>
                </a:rPr>
                <a:t> </a:t>
              </a:r>
              <a:r>
                <a:rPr lang="zh-CN" altLang="en-US" sz="2800" dirty="0">
                  <a:solidFill>
                    <a:schemeClr val="accent1"/>
                  </a:solidFill>
                  <a:cs typeface="+mn-ea"/>
                  <a:sym typeface="+mn-lt"/>
                </a:rPr>
                <a:t>国内外研究现状</a:t>
              </a:r>
              <a:endParaRPr lang="zh-CN" altLang="en-US" sz="2800" spc="400" dirty="0">
                <a:solidFill>
                  <a:schemeClr val="accent1"/>
                </a:solidFill>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03</a:t>
              </a:r>
              <a:r>
                <a:rPr lang="zh-CN" altLang="en-US" sz="2800" spc="400" dirty="0">
                  <a:cs typeface="+mn-ea"/>
                  <a:sym typeface="+mn-lt"/>
                </a:rPr>
                <a:t> </a:t>
              </a:r>
              <a:r>
                <a:rPr lang="zh-CN" altLang="en-US" sz="2800" dirty="0">
                  <a:solidFill>
                    <a:schemeClr val="accent1"/>
                  </a:solidFill>
                  <a:cs typeface="+mn-ea"/>
                  <a:sym typeface="+mn-lt"/>
                </a:rPr>
                <a:t>研究内容与目标</a:t>
              </a:r>
              <a:endParaRPr kumimoji="0" lang="zh-CN" altLang="en-US" sz="2800" b="0" i="0" u="none" strike="noStrike" kern="1200" cap="none" spc="400" normalizeH="0" noProof="0" dirty="0">
                <a:ln>
                  <a:noFill/>
                </a:ln>
                <a:solidFill>
                  <a:schemeClr val="accent1"/>
                </a:solidFill>
                <a:effectLst/>
                <a:uLnTx/>
                <a:uFillTx/>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04</a:t>
              </a:r>
              <a:r>
                <a:rPr lang="zh-CN" altLang="en-US" sz="2800" spc="400" dirty="0">
                  <a:cs typeface="+mn-ea"/>
                  <a:sym typeface="+mn-lt"/>
                </a:rPr>
                <a:t> </a:t>
              </a:r>
              <a:r>
                <a:rPr lang="zh-CN" altLang="en-US" sz="2800" dirty="0">
                  <a:solidFill>
                    <a:schemeClr val="accent1"/>
                  </a:solidFill>
                  <a:cs typeface="+mn-ea"/>
                  <a:sym typeface="+mn-lt"/>
                </a:rPr>
                <a:t>实施方案与可行性分析</a:t>
              </a:r>
              <a:endParaRPr lang="zh-CN" altLang="en-US" sz="2800" spc="400" dirty="0">
                <a:solidFill>
                  <a:schemeClr val="accent1"/>
                </a:solidFill>
                <a:cs typeface="+mn-ea"/>
                <a:sym typeface="+mn-lt"/>
              </a:endParaRPr>
            </a:p>
          </p:txBody>
        </p:sp>
        <p:sp>
          <p:nvSpPr>
            <p:cNvPr id="149" name="文本框 148"/>
            <p:cNvSpPr txBox="1"/>
            <p:nvPr/>
          </p:nvSpPr>
          <p:spPr>
            <a:xfrm>
              <a:off x="3426679" y="4472932"/>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05</a:t>
              </a:r>
              <a:r>
                <a:rPr lang="zh-CN" altLang="en-US" sz="2800" spc="400" dirty="0">
                  <a:cs typeface="+mn-ea"/>
                  <a:sym typeface="+mn-lt"/>
                </a:rPr>
                <a:t> </a:t>
              </a:r>
              <a:r>
                <a:rPr lang="zh-CN" altLang="en-US" sz="2800" dirty="0">
                  <a:solidFill>
                    <a:schemeClr val="accent1"/>
                  </a:solidFill>
                  <a:cs typeface="+mn-ea"/>
                  <a:sym typeface="+mn-lt"/>
                </a:rPr>
                <a:t>研究现状</a:t>
              </a:r>
              <a:endParaRPr lang="zh-CN" altLang="en-US" sz="2800" dirty="0">
                <a:solidFill>
                  <a:schemeClr val="accent1"/>
                </a:solidFill>
                <a:cs typeface="+mn-ea"/>
                <a:sym typeface="+mn-lt"/>
              </a:endParaRPr>
            </a:p>
          </p:txBody>
        </p:sp>
        <p:sp>
          <p:nvSpPr>
            <p:cNvPr id="154" name="文本框 153"/>
            <p:cNvSpPr txBox="1"/>
            <p:nvPr/>
          </p:nvSpPr>
          <p:spPr>
            <a:xfrm>
              <a:off x="3426679" y="5317356"/>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06</a:t>
              </a:r>
              <a:r>
                <a:rPr lang="zh-CN" altLang="en-US" sz="2800" spc="400" dirty="0">
                  <a:cs typeface="+mn-ea"/>
                  <a:sym typeface="+mn-lt"/>
                </a:rPr>
                <a:t> </a:t>
              </a:r>
              <a:r>
                <a:rPr lang="zh-CN" altLang="en-US" sz="2800" dirty="0">
                  <a:solidFill>
                    <a:schemeClr val="accent1"/>
                  </a:solidFill>
                  <a:cs typeface="+mn-ea"/>
                  <a:sym typeface="+mn-lt"/>
                </a:rPr>
                <a:t>计划进度与预期结果</a:t>
              </a:r>
              <a:endParaRPr lang="zh-CN" altLang="en-US" sz="2800" dirty="0">
                <a:solidFill>
                  <a:schemeClr val="accent1"/>
                </a:solidFill>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51535" y="132715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dirty="0">
                <a:sym typeface="+mn-ea"/>
              </a:rPr>
              <a:t>研究内容 </a:t>
            </a:r>
            <a:r>
              <a:rPr lang="zh-CN" altLang="en-US" sz="2400" dirty="0">
                <a:cs typeface="+mn-ea"/>
                <a:sym typeface="+mn-lt"/>
              </a:rPr>
              <a:t>性能优化目标</a:t>
            </a:r>
            <a:endParaRPr kumimoji="1" lang="zh-CN" altLang="en-US" sz="24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424940" y="1722755"/>
            <a:ext cx="9491980" cy="3411855"/>
            <a:chOff x="1492571" y="2298293"/>
            <a:chExt cx="9491980" cy="2819068"/>
          </a:xfrm>
        </p:grpSpPr>
        <p:sp>
          <p:nvSpPr>
            <p:cNvPr id="16" name="文本框 15"/>
            <p:cNvSpPr txBox="1"/>
            <p:nvPr/>
          </p:nvSpPr>
          <p:spPr>
            <a:xfrm>
              <a:off x="4978721" y="2298293"/>
              <a:ext cx="2519680" cy="380388"/>
            </a:xfrm>
            <a:prstGeom prst="rect">
              <a:avLst/>
            </a:prstGeom>
            <a:noFill/>
          </p:spPr>
          <p:txBody>
            <a:bodyPr wrap="square" rtlCol="0">
              <a:spAutoFit/>
            </a:bodyPr>
            <a:lstStyle/>
            <a:p>
              <a:pPr algn="ctr"/>
              <a:r>
                <a:rPr lang="en-US" sz="2400" b="1" dirty="0">
                  <a:solidFill>
                    <a:schemeClr val="accent1"/>
                  </a:solidFill>
                  <a:cs typeface="+mn-ea"/>
                  <a:sym typeface="+mn-lt"/>
                </a:rPr>
                <a:t>WebAssembly</a:t>
              </a:r>
              <a:endParaRPr lang="en-US" sz="2400" b="1" dirty="0">
                <a:solidFill>
                  <a:schemeClr val="accent1"/>
                </a:solidFill>
                <a:cs typeface="+mn-ea"/>
                <a:sym typeface="+mn-lt"/>
              </a:endParaRPr>
            </a:p>
          </p:txBody>
        </p:sp>
        <p:sp>
          <p:nvSpPr>
            <p:cNvPr id="19" name="íŝļiḓè"/>
            <p:cNvSpPr/>
            <p:nvPr/>
          </p:nvSpPr>
          <p:spPr bwMode="auto">
            <a:xfrm>
              <a:off x="1492571" y="2833901"/>
              <a:ext cx="9491980" cy="228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en-US" altLang="zh-CN" dirty="0">
                  <a:solidFill>
                    <a:srgbClr val="000000"/>
                  </a:solidFill>
                  <a:cs typeface="+mn-ea"/>
                  <a:sym typeface="+mn-lt"/>
                </a:rPr>
                <a:t>   </a:t>
              </a:r>
              <a:endParaRPr lang="en-US" altLang="zh-CN"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pic>
        <p:nvPicPr>
          <p:cNvPr id="4" name="图片 3"/>
          <p:cNvPicPr>
            <a:picLocks noChangeAspect="1"/>
          </p:cNvPicPr>
          <p:nvPr/>
        </p:nvPicPr>
        <p:blipFill>
          <a:blip r:embed="rId1"/>
          <a:stretch>
            <a:fillRect/>
          </a:stretch>
        </p:blipFill>
        <p:spPr>
          <a:xfrm>
            <a:off x="3246755" y="2715260"/>
            <a:ext cx="5848350" cy="2752725"/>
          </a:xfrm>
          <a:prstGeom prst="rect">
            <a:avLst/>
          </a:prstGeom>
        </p:spPr>
      </p:pic>
      <p:sp>
        <p:nvSpPr>
          <p:cNvPr id="5" name="文本框 4"/>
          <p:cNvSpPr txBox="1"/>
          <p:nvPr/>
        </p:nvSpPr>
        <p:spPr>
          <a:xfrm>
            <a:off x="1560195" y="2265045"/>
            <a:ext cx="8467725" cy="614045"/>
          </a:xfrm>
          <a:prstGeom prst="rect">
            <a:avLst/>
          </a:prstGeom>
          <a:noFill/>
        </p:spPr>
        <p:txBody>
          <a:bodyPr wrap="square" rtlCol="0">
            <a:spAutoFit/>
          </a:bodyPr>
          <a:p>
            <a:r>
              <a:rPr lang="en-US" altLang="zh-CN"/>
              <a:t> </a:t>
            </a:r>
            <a:r>
              <a:rPr lang="en-US" altLang="zh-CN" sz="1600"/>
              <a:t>   </a:t>
            </a:r>
            <a:r>
              <a:rPr lang="zh-CN" altLang="en-US" sz="1600"/>
              <a:t>研究如何嵌入</a:t>
            </a:r>
            <a:r>
              <a:rPr lang="en-US" altLang="zh-CN" sz="1600"/>
              <a:t>WebAssembly</a:t>
            </a:r>
            <a:r>
              <a:rPr lang="zh-CN" altLang="en-US" sz="1600"/>
              <a:t>二进制字节码，并在</a:t>
            </a:r>
            <a:r>
              <a:rPr lang="en-US" altLang="zh-CN" sz="1600"/>
              <a:t>JavaScript</a:t>
            </a:r>
            <a:r>
              <a:rPr lang="zh-CN" altLang="en-US" sz="1600"/>
              <a:t>中调用并处理复杂计算场景，如图像渲染、信息流解析</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fontScale="90000"/>
          </a:bodyPr>
          <a:lstStyle/>
          <a:p>
            <a:pPr>
              <a:lnSpc>
                <a:spcPct val="130000"/>
              </a:lnSpc>
            </a:pPr>
            <a:r>
              <a:rPr lang="zh-CN" altLang="en-US" sz="3200" dirty="0">
                <a:solidFill>
                  <a:schemeClr val="bg1"/>
                </a:solidFill>
                <a:cs typeface="+mn-ea"/>
                <a:sym typeface="+mn-lt"/>
              </a:rPr>
              <a:t>实施方案与可行性研究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04</a:t>
            </a:r>
            <a:endParaRPr lang="en-US" altLang="zh-CN" sz="40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sym typeface="+mn-lt"/>
              </a:rPr>
              <a:t>研究过程</a:t>
            </a:r>
            <a:endParaRPr lang="zh-CN" altLang="en-US"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grpSp>
        <p:nvGrpSpPr>
          <p:cNvPr id="32" name="组合 31"/>
          <p:cNvGrpSpPr/>
          <p:nvPr/>
        </p:nvGrpSpPr>
        <p:grpSpPr>
          <a:xfrm>
            <a:off x="762189" y="2741584"/>
            <a:ext cx="2425700" cy="1583690"/>
            <a:chOff x="460747" y="1359811"/>
            <a:chExt cx="3720359" cy="1583690"/>
          </a:xfrm>
        </p:grpSpPr>
        <p:sp>
          <p:nvSpPr>
            <p:cNvPr id="33" name="íś1ïḍé"/>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需求分析</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34" name="íŝļiḓè"/>
            <p:cNvSpPr/>
            <p:nvPr/>
          </p:nvSpPr>
          <p:spPr bwMode="auto">
            <a:xfrm>
              <a:off x="460747" y="1785896"/>
              <a:ext cx="3720359" cy="115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明确网络代理系统的基本功能和使用场景，明确开发过程中需要用到的技术</a:t>
              </a:r>
              <a:r>
                <a:rPr lang="zh-CN" sz="1400" dirty="0">
                  <a:cs typeface="+mn-ea"/>
                  <a:sym typeface="+mn-lt"/>
                </a:rPr>
                <a:t>体系</a:t>
              </a:r>
              <a:endParaRPr lang="zh-CN" sz="1400" dirty="0">
                <a:cs typeface="+mn-ea"/>
                <a:sym typeface="+mn-lt"/>
              </a:endParaRPr>
            </a:p>
          </p:txBody>
        </p:sp>
      </p:grpSp>
      <p:grpSp>
        <p:nvGrpSpPr>
          <p:cNvPr id="3" name="组合 2"/>
          <p:cNvGrpSpPr/>
          <p:nvPr/>
        </p:nvGrpSpPr>
        <p:grpSpPr>
          <a:xfrm>
            <a:off x="3280410" y="3518535"/>
            <a:ext cx="2873376" cy="1651635"/>
            <a:chOff x="3366240" y="4666256"/>
            <a:chExt cx="2561234" cy="1584960"/>
          </a:xfrm>
        </p:grpSpPr>
        <p:sp>
          <p:nvSpPr>
            <p:cNvPr id="36" name="íś1ïḍé"/>
            <p:cNvSpPr txBox="1"/>
            <p:nvPr/>
          </p:nvSpPr>
          <p:spPr bwMode="auto">
            <a:xfrm>
              <a:off x="3506786" y="4666256"/>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系统设计</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37" name="íŝļiḓè"/>
            <p:cNvSpPr/>
            <p:nvPr/>
          </p:nvSpPr>
          <p:spPr bwMode="auto">
            <a:xfrm>
              <a:off x="3366240" y="5108046"/>
              <a:ext cx="2561234" cy="114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根据需求分析进行设计。主要针对不同的技术场景合理规划。尤其是性能部分，使用相应的优化手段进行设计</a:t>
              </a:r>
              <a:endParaRPr kumimoji="0" lang="en-US" altLang="zh-CN" sz="1400" b="0" i="0" u="none" strike="noStrike" kern="1200" cap="none" spc="0" normalizeH="0" baseline="0" noProof="0" dirty="0">
                <a:ln>
                  <a:noFill/>
                </a:ln>
                <a:solidFill>
                  <a:srgbClr val="000000"/>
                </a:solidFill>
                <a:effectLst/>
                <a:uLnTx/>
                <a:uFillTx/>
                <a:cs typeface="+mn-ea"/>
                <a:sym typeface="+mn-lt"/>
              </a:endParaRPr>
            </a:p>
          </p:txBody>
        </p:sp>
      </p:grpSp>
      <p:grpSp>
        <p:nvGrpSpPr>
          <p:cNvPr id="38" name="组合 37"/>
          <p:cNvGrpSpPr/>
          <p:nvPr/>
        </p:nvGrpSpPr>
        <p:grpSpPr>
          <a:xfrm>
            <a:off x="6174269" y="2756189"/>
            <a:ext cx="2506980" cy="1569720"/>
            <a:chOff x="546452" y="1359811"/>
            <a:chExt cx="3845020" cy="1569720"/>
          </a:xfrm>
        </p:grpSpPr>
        <p:sp>
          <p:nvSpPr>
            <p:cNvPr id="39" name="íś1ïḍé"/>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系统实现</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40" name="íŝļiḓè"/>
            <p:cNvSpPr/>
            <p:nvPr/>
          </p:nvSpPr>
          <p:spPr bwMode="auto">
            <a:xfrm>
              <a:off x="546452" y="1786531"/>
              <a:ext cx="38450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根据设计的架构图、功能需求图、性能优化图等设计，进一步具体实现该系统</a:t>
              </a:r>
              <a:endParaRPr lang="en-US" altLang="zh-CN" sz="1400" dirty="0">
                <a:solidFill>
                  <a:srgbClr val="000000"/>
                </a:solidFill>
                <a:cs typeface="+mn-ea"/>
                <a:sym typeface="+mn-lt"/>
              </a:endParaRPr>
            </a:p>
          </p:txBody>
        </p:sp>
      </p:grpSp>
      <p:sp>
        <p:nvSpPr>
          <p:cNvPr id="42" name="íś1ïḍé"/>
          <p:cNvSpPr txBox="1"/>
          <p:nvPr/>
        </p:nvSpPr>
        <p:spPr bwMode="auto">
          <a:xfrm>
            <a:off x="8926555" y="3448962"/>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系统测试</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grpSp>
        <p:nvGrpSpPr>
          <p:cNvPr id="16" name="组合 15"/>
          <p:cNvGrpSpPr/>
          <p:nvPr/>
        </p:nvGrpSpPr>
        <p:grpSpPr>
          <a:xfrm>
            <a:off x="6913520" y="1846200"/>
            <a:ext cx="822599" cy="822598"/>
            <a:chOff x="7202905" y="3063495"/>
            <a:chExt cx="822599" cy="822598"/>
          </a:xfrm>
        </p:grpSpPr>
        <p:sp>
          <p:nvSpPr>
            <p:cNvPr id="17" name="ïṡḻídé"/>
            <p:cNvSpPr/>
            <p:nvPr/>
          </p:nvSpPr>
          <p:spPr>
            <a:xfrm>
              <a:off x="7202905" y="3063495"/>
              <a:ext cx="822599" cy="822598"/>
            </a:xfrm>
            <a:prstGeom prst="ellipse">
              <a:avLst/>
            </a:prstGeom>
            <a:solidFill>
              <a:srgbClr val="EAB90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5" name="íṣ1îḋê"/>
            <p:cNvSpPr/>
            <p:nvPr/>
          </p:nvSpPr>
          <p:spPr>
            <a:xfrm>
              <a:off x="7396502" y="3260587"/>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grpSp>
      <p:grpSp>
        <p:nvGrpSpPr>
          <p:cNvPr id="13" name="组合 12"/>
          <p:cNvGrpSpPr/>
          <p:nvPr/>
        </p:nvGrpSpPr>
        <p:grpSpPr>
          <a:xfrm>
            <a:off x="4235456" y="2564117"/>
            <a:ext cx="822599" cy="822598"/>
            <a:chOff x="4184116" y="3781412"/>
            <a:chExt cx="822599" cy="822598"/>
          </a:xfrm>
        </p:grpSpPr>
        <p:sp>
          <p:nvSpPr>
            <p:cNvPr id="15" name="i$ḷïḋé"/>
            <p:cNvSpPr/>
            <p:nvPr/>
          </p:nvSpPr>
          <p:spPr>
            <a:xfrm>
              <a:off x="4184116" y="3781412"/>
              <a:ext cx="822599" cy="822598"/>
            </a:xfrm>
            <a:prstGeom prst="ellipse">
              <a:avLst/>
            </a:prstGeom>
            <a:solidFill>
              <a:schemeClr val="accent3"/>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4" name="i$liďê"/>
            <p:cNvSpPr>
              <a:spLocks noChangeAspect="1"/>
            </p:cNvSpPr>
            <p:nvPr/>
          </p:nvSpPr>
          <p:spPr>
            <a:xfrm>
              <a:off x="4366184" y="3922711"/>
              <a:ext cx="458463" cy="540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30000"/>
                </a:lnSpc>
                <a:spcBef>
                  <a:spcPct val="0"/>
                </a:spcBef>
                <a:spcAft>
                  <a:spcPct val="0"/>
                </a:spcAft>
              </a:pPr>
              <a:endParaRPr lang="en-US" sz="2200" kern="1200">
                <a:cs typeface="+mn-ea"/>
                <a:sym typeface="+mn-lt"/>
              </a:endParaRPr>
            </a:p>
          </p:txBody>
        </p:sp>
      </p:grpSp>
      <p:grpSp>
        <p:nvGrpSpPr>
          <p:cNvPr id="14" name="组合 13"/>
          <p:cNvGrpSpPr/>
          <p:nvPr/>
        </p:nvGrpSpPr>
        <p:grpSpPr>
          <a:xfrm>
            <a:off x="1557392" y="1846200"/>
            <a:ext cx="822599" cy="822598"/>
            <a:chOff x="1672327" y="3063495"/>
            <a:chExt cx="822599" cy="822598"/>
          </a:xfrm>
        </p:grpSpPr>
        <p:sp>
          <p:nvSpPr>
            <p:cNvPr id="21" name="ïṧľíḑè"/>
            <p:cNvSpPr/>
            <p:nvPr/>
          </p:nvSpPr>
          <p:spPr>
            <a:xfrm>
              <a:off x="1672327" y="3063495"/>
              <a:ext cx="822599" cy="822598"/>
            </a:xfrm>
            <a:prstGeom prst="ellipse">
              <a:avLst/>
            </a:prstGeom>
            <a:solidFill>
              <a:srgbClr val="EAB90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8" name="íṣ1íḋê"/>
            <p:cNvSpPr/>
            <p:nvPr/>
          </p:nvSpPr>
          <p:spPr>
            <a:xfrm>
              <a:off x="1860373" y="3272786"/>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grpSp>
      <p:sp>
        <p:nvSpPr>
          <p:cNvPr id="43" name="íŝļiḓè"/>
          <p:cNvSpPr/>
          <p:nvPr/>
        </p:nvSpPr>
        <p:spPr bwMode="auto">
          <a:xfrm>
            <a:off x="8701405" y="3982720"/>
            <a:ext cx="2417445" cy="114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对实现的系统进行功能性测试和非功能性测试，同时对测试结果进行评估</a:t>
            </a:r>
            <a:endParaRPr kumimoji="0" lang="en-US" altLang="zh-CN" sz="1400" b="0" i="0" u="none" strike="noStrike" kern="1200" cap="none" spc="0" normalizeH="0" baseline="0" noProof="0" dirty="0">
              <a:ln>
                <a:noFill/>
              </a:ln>
              <a:solidFill>
                <a:srgbClr val="000000"/>
              </a:solidFill>
              <a:effectLst/>
              <a:uLnTx/>
              <a:uFillTx/>
              <a:cs typeface="+mn-ea"/>
              <a:sym typeface="+mn-lt"/>
            </a:endParaRPr>
          </a:p>
        </p:txBody>
      </p:sp>
      <p:grpSp>
        <p:nvGrpSpPr>
          <p:cNvPr id="4" name="组合 3"/>
          <p:cNvGrpSpPr/>
          <p:nvPr/>
        </p:nvGrpSpPr>
        <p:grpSpPr>
          <a:xfrm>
            <a:off x="9591583" y="2564117"/>
            <a:ext cx="822599" cy="822598"/>
            <a:chOff x="9764010" y="3096941"/>
            <a:chExt cx="822599" cy="822598"/>
          </a:xfrm>
        </p:grpSpPr>
        <p:sp>
          <p:nvSpPr>
            <p:cNvPr id="19" name="îṩ1íḓê"/>
            <p:cNvSpPr/>
            <p:nvPr/>
          </p:nvSpPr>
          <p:spPr>
            <a:xfrm>
              <a:off x="9764010" y="3096941"/>
              <a:ext cx="822599" cy="822598"/>
            </a:xfrm>
            <a:prstGeom prst="ellipse">
              <a:avLst/>
            </a:prstGeom>
            <a:solidFill>
              <a:schemeClr val="accent3"/>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26" name="investments-files_73192"/>
            <p:cNvSpPr>
              <a:spLocks noChangeAspect="1"/>
            </p:cNvSpPr>
            <p:nvPr/>
          </p:nvSpPr>
          <p:spPr bwMode="auto">
            <a:xfrm>
              <a:off x="9980271" y="3256240"/>
              <a:ext cx="390076" cy="504000"/>
            </a:xfrm>
            <a:custGeom>
              <a:avLst/>
              <a:gdLst>
                <a:gd name="T0" fmla="*/ 1610 w 1986"/>
                <a:gd name="T1" fmla="*/ 2299 h 2570"/>
                <a:gd name="T2" fmla="*/ 1610 w 1986"/>
                <a:gd name="T3" fmla="*/ 2493 h 2570"/>
                <a:gd name="T4" fmla="*/ 1533 w 1986"/>
                <a:gd name="T5" fmla="*/ 2570 h 2570"/>
                <a:gd name="T6" fmla="*/ 77 w 1986"/>
                <a:gd name="T7" fmla="*/ 2570 h 2570"/>
                <a:gd name="T8" fmla="*/ 0 w 1986"/>
                <a:gd name="T9" fmla="*/ 2493 h 2570"/>
                <a:gd name="T10" fmla="*/ 0 w 1986"/>
                <a:gd name="T11" fmla="*/ 482 h 2570"/>
                <a:gd name="T12" fmla="*/ 77 w 1986"/>
                <a:gd name="T13" fmla="*/ 405 h 2570"/>
                <a:gd name="T14" fmla="*/ 243 w 1986"/>
                <a:gd name="T15" fmla="*/ 405 h 2570"/>
                <a:gd name="T16" fmla="*/ 243 w 1986"/>
                <a:gd name="T17" fmla="*/ 2125 h 2570"/>
                <a:gd name="T18" fmla="*/ 417 w 1986"/>
                <a:gd name="T19" fmla="*/ 2299 h 2570"/>
                <a:gd name="T20" fmla="*/ 1610 w 1986"/>
                <a:gd name="T21" fmla="*/ 2299 h 2570"/>
                <a:gd name="T22" fmla="*/ 1986 w 1986"/>
                <a:gd name="T23" fmla="*/ 40 h 2570"/>
                <a:gd name="T24" fmla="*/ 1986 w 1986"/>
                <a:gd name="T25" fmla="*/ 2125 h 2570"/>
                <a:gd name="T26" fmla="*/ 1946 w 1986"/>
                <a:gd name="T27" fmla="*/ 2166 h 2570"/>
                <a:gd name="T28" fmla="*/ 417 w 1986"/>
                <a:gd name="T29" fmla="*/ 2166 h 2570"/>
                <a:gd name="T30" fmla="*/ 376 w 1986"/>
                <a:gd name="T31" fmla="*/ 2125 h 2570"/>
                <a:gd name="T32" fmla="*/ 376 w 1986"/>
                <a:gd name="T33" fmla="*/ 40 h 2570"/>
                <a:gd name="T34" fmla="*/ 417 w 1986"/>
                <a:gd name="T35" fmla="*/ 0 h 2570"/>
                <a:gd name="T36" fmla="*/ 1946 w 1986"/>
                <a:gd name="T37" fmla="*/ 0 h 2570"/>
                <a:gd name="T38" fmla="*/ 1986 w 1986"/>
                <a:gd name="T39" fmla="*/ 40 h 2570"/>
                <a:gd name="T40" fmla="*/ 1777 w 1986"/>
                <a:gd name="T41" fmla="*/ 1517 h 2570"/>
                <a:gd name="T42" fmla="*/ 1711 w 1986"/>
                <a:gd name="T43" fmla="*/ 1450 h 2570"/>
                <a:gd name="T44" fmla="*/ 652 w 1986"/>
                <a:gd name="T45" fmla="*/ 1450 h 2570"/>
                <a:gd name="T46" fmla="*/ 585 w 1986"/>
                <a:gd name="T47" fmla="*/ 1517 h 2570"/>
                <a:gd name="T48" fmla="*/ 652 w 1986"/>
                <a:gd name="T49" fmla="*/ 1583 h 2570"/>
                <a:gd name="T50" fmla="*/ 1711 w 1986"/>
                <a:gd name="T51" fmla="*/ 1583 h 2570"/>
                <a:gd name="T52" fmla="*/ 1777 w 1986"/>
                <a:gd name="T53" fmla="*/ 1517 h 2570"/>
                <a:gd name="T54" fmla="*/ 1777 w 1986"/>
                <a:gd name="T55" fmla="*/ 1114 h 2570"/>
                <a:gd name="T56" fmla="*/ 1711 w 1986"/>
                <a:gd name="T57" fmla="*/ 1048 h 2570"/>
                <a:gd name="T58" fmla="*/ 652 w 1986"/>
                <a:gd name="T59" fmla="*/ 1048 h 2570"/>
                <a:gd name="T60" fmla="*/ 585 w 1986"/>
                <a:gd name="T61" fmla="*/ 1114 h 2570"/>
                <a:gd name="T62" fmla="*/ 652 w 1986"/>
                <a:gd name="T63" fmla="*/ 1181 h 2570"/>
                <a:gd name="T64" fmla="*/ 1711 w 1986"/>
                <a:gd name="T65" fmla="*/ 1181 h 2570"/>
                <a:gd name="T66" fmla="*/ 1777 w 1986"/>
                <a:gd name="T67" fmla="*/ 1114 h 2570"/>
                <a:gd name="T68" fmla="*/ 1777 w 1986"/>
                <a:gd name="T69" fmla="*/ 712 h 2570"/>
                <a:gd name="T70" fmla="*/ 1711 w 1986"/>
                <a:gd name="T71" fmla="*/ 646 h 2570"/>
                <a:gd name="T72" fmla="*/ 652 w 1986"/>
                <a:gd name="T73" fmla="*/ 646 h 2570"/>
                <a:gd name="T74" fmla="*/ 585 w 1986"/>
                <a:gd name="T75" fmla="*/ 712 h 2570"/>
                <a:gd name="T76" fmla="*/ 652 w 1986"/>
                <a:gd name="T77" fmla="*/ 779 h 2570"/>
                <a:gd name="T78" fmla="*/ 1711 w 1986"/>
                <a:gd name="T79" fmla="*/ 779 h 2570"/>
                <a:gd name="T80" fmla="*/ 1777 w 1986"/>
                <a:gd name="T81" fmla="*/ 712 h 2570"/>
                <a:gd name="T82" fmla="*/ 1777 w 1986"/>
                <a:gd name="T83" fmla="*/ 310 h 2570"/>
                <a:gd name="T84" fmla="*/ 1711 w 1986"/>
                <a:gd name="T85" fmla="*/ 243 h 2570"/>
                <a:gd name="T86" fmla="*/ 652 w 1986"/>
                <a:gd name="T87" fmla="*/ 243 h 2570"/>
                <a:gd name="T88" fmla="*/ 585 w 1986"/>
                <a:gd name="T89" fmla="*/ 310 h 2570"/>
                <a:gd name="T90" fmla="*/ 652 w 1986"/>
                <a:gd name="T91" fmla="*/ 377 h 2570"/>
                <a:gd name="T92" fmla="*/ 1711 w 1986"/>
                <a:gd name="T93" fmla="*/ 377 h 2570"/>
                <a:gd name="T94" fmla="*/ 1777 w 1986"/>
                <a:gd name="T95" fmla="*/ 31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6" h="2570">
                  <a:moveTo>
                    <a:pt x="1610" y="2299"/>
                  </a:moveTo>
                  <a:lnTo>
                    <a:pt x="1610" y="2493"/>
                  </a:lnTo>
                  <a:cubicBezTo>
                    <a:pt x="1610" y="2536"/>
                    <a:pt x="1575" y="2570"/>
                    <a:pt x="1533" y="2570"/>
                  </a:cubicBezTo>
                  <a:lnTo>
                    <a:pt x="77" y="2570"/>
                  </a:lnTo>
                  <a:cubicBezTo>
                    <a:pt x="35" y="2570"/>
                    <a:pt x="0" y="2536"/>
                    <a:pt x="0" y="2493"/>
                  </a:cubicBezTo>
                  <a:lnTo>
                    <a:pt x="0" y="482"/>
                  </a:lnTo>
                  <a:cubicBezTo>
                    <a:pt x="0" y="439"/>
                    <a:pt x="35" y="405"/>
                    <a:pt x="77" y="405"/>
                  </a:cubicBezTo>
                  <a:lnTo>
                    <a:pt x="243" y="405"/>
                  </a:lnTo>
                  <a:lnTo>
                    <a:pt x="243" y="2125"/>
                  </a:lnTo>
                  <a:cubicBezTo>
                    <a:pt x="243" y="2221"/>
                    <a:pt x="321" y="2299"/>
                    <a:pt x="417" y="2299"/>
                  </a:cubicBezTo>
                  <a:lnTo>
                    <a:pt x="1610" y="2299"/>
                  </a:lnTo>
                  <a:close/>
                  <a:moveTo>
                    <a:pt x="1986" y="40"/>
                  </a:moveTo>
                  <a:lnTo>
                    <a:pt x="1986" y="2125"/>
                  </a:lnTo>
                  <a:cubicBezTo>
                    <a:pt x="1986" y="2148"/>
                    <a:pt x="1968" y="2166"/>
                    <a:pt x="1946" y="2166"/>
                  </a:cubicBezTo>
                  <a:lnTo>
                    <a:pt x="417" y="2166"/>
                  </a:lnTo>
                  <a:cubicBezTo>
                    <a:pt x="394" y="2166"/>
                    <a:pt x="376" y="2148"/>
                    <a:pt x="376" y="2125"/>
                  </a:cubicBezTo>
                  <a:lnTo>
                    <a:pt x="376" y="40"/>
                  </a:lnTo>
                  <a:cubicBezTo>
                    <a:pt x="376" y="18"/>
                    <a:pt x="394" y="0"/>
                    <a:pt x="417" y="0"/>
                  </a:cubicBezTo>
                  <a:lnTo>
                    <a:pt x="1946" y="0"/>
                  </a:lnTo>
                  <a:cubicBezTo>
                    <a:pt x="1968" y="0"/>
                    <a:pt x="1986" y="18"/>
                    <a:pt x="1986" y="40"/>
                  </a:cubicBezTo>
                  <a:close/>
                  <a:moveTo>
                    <a:pt x="1777" y="1517"/>
                  </a:moveTo>
                  <a:cubicBezTo>
                    <a:pt x="1777" y="1480"/>
                    <a:pt x="1748" y="1450"/>
                    <a:pt x="1711" y="1450"/>
                  </a:cubicBezTo>
                  <a:lnTo>
                    <a:pt x="652" y="1450"/>
                  </a:lnTo>
                  <a:cubicBezTo>
                    <a:pt x="615" y="1450"/>
                    <a:pt x="585" y="1480"/>
                    <a:pt x="585" y="1517"/>
                  </a:cubicBezTo>
                  <a:cubicBezTo>
                    <a:pt x="585" y="1553"/>
                    <a:pt x="615" y="1583"/>
                    <a:pt x="652" y="1583"/>
                  </a:cubicBezTo>
                  <a:lnTo>
                    <a:pt x="1711" y="1583"/>
                  </a:lnTo>
                  <a:cubicBezTo>
                    <a:pt x="1748" y="1583"/>
                    <a:pt x="1777" y="1553"/>
                    <a:pt x="1777" y="1517"/>
                  </a:cubicBezTo>
                  <a:close/>
                  <a:moveTo>
                    <a:pt x="1777" y="1114"/>
                  </a:moveTo>
                  <a:cubicBezTo>
                    <a:pt x="1777" y="1078"/>
                    <a:pt x="1748" y="1048"/>
                    <a:pt x="1711" y="1048"/>
                  </a:cubicBezTo>
                  <a:lnTo>
                    <a:pt x="652" y="1048"/>
                  </a:lnTo>
                  <a:cubicBezTo>
                    <a:pt x="615" y="1048"/>
                    <a:pt x="585" y="1078"/>
                    <a:pt x="585" y="1114"/>
                  </a:cubicBezTo>
                  <a:cubicBezTo>
                    <a:pt x="585" y="1151"/>
                    <a:pt x="615" y="1181"/>
                    <a:pt x="652" y="1181"/>
                  </a:cubicBezTo>
                  <a:lnTo>
                    <a:pt x="1711" y="1181"/>
                  </a:lnTo>
                  <a:cubicBezTo>
                    <a:pt x="1748" y="1181"/>
                    <a:pt x="1777" y="1151"/>
                    <a:pt x="1777" y="1114"/>
                  </a:cubicBezTo>
                  <a:close/>
                  <a:moveTo>
                    <a:pt x="1777" y="712"/>
                  </a:moveTo>
                  <a:cubicBezTo>
                    <a:pt x="1777" y="675"/>
                    <a:pt x="1748" y="646"/>
                    <a:pt x="1711" y="646"/>
                  </a:cubicBezTo>
                  <a:lnTo>
                    <a:pt x="652" y="646"/>
                  </a:lnTo>
                  <a:cubicBezTo>
                    <a:pt x="615" y="646"/>
                    <a:pt x="585" y="675"/>
                    <a:pt x="585" y="712"/>
                  </a:cubicBezTo>
                  <a:cubicBezTo>
                    <a:pt x="585" y="749"/>
                    <a:pt x="615" y="779"/>
                    <a:pt x="652" y="779"/>
                  </a:cubicBezTo>
                  <a:lnTo>
                    <a:pt x="1711" y="779"/>
                  </a:lnTo>
                  <a:cubicBezTo>
                    <a:pt x="1748" y="779"/>
                    <a:pt x="1777" y="749"/>
                    <a:pt x="1777" y="712"/>
                  </a:cubicBezTo>
                  <a:close/>
                  <a:moveTo>
                    <a:pt x="1777" y="310"/>
                  </a:moveTo>
                  <a:cubicBezTo>
                    <a:pt x="1777" y="273"/>
                    <a:pt x="1748" y="243"/>
                    <a:pt x="1711" y="243"/>
                  </a:cubicBezTo>
                  <a:lnTo>
                    <a:pt x="652" y="243"/>
                  </a:lnTo>
                  <a:cubicBezTo>
                    <a:pt x="615" y="243"/>
                    <a:pt x="585" y="273"/>
                    <a:pt x="585" y="310"/>
                  </a:cubicBezTo>
                  <a:cubicBezTo>
                    <a:pt x="585" y="347"/>
                    <a:pt x="615" y="377"/>
                    <a:pt x="652" y="377"/>
                  </a:cubicBezTo>
                  <a:lnTo>
                    <a:pt x="1711" y="377"/>
                  </a:lnTo>
                  <a:cubicBezTo>
                    <a:pt x="1748" y="377"/>
                    <a:pt x="1777" y="347"/>
                    <a:pt x="1777" y="310"/>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cxnSp>
        <p:nvCxnSpPr>
          <p:cNvPr id="11" name="直接连接符 10"/>
          <p:cNvCxnSpPr/>
          <p:nvPr/>
        </p:nvCxnSpPr>
        <p:spPr>
          <a:xfrm>
            <a:off x="2722439" y="2414905"/>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083139" y="2425624"/>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400077" y="2436003"/>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需求分析</a:t>
            </a:r>
            <a:endParaRPr kumimoji="1" lang="zh-CN" altLang="en-US" dirty="0"/>
          </a:p>
        </p:txBody>
      </p:sp>
      <p:sp>
        <p:nvSpPr>
          <p:cNvPr id="6" name="Google Shape;366;p35"/>
          <p:cNvSpPr txBox="1"/>
          <p:nvPr/>
        </p:nvSpPr>
        <p:spPr>
          <a:xfrm>
            <a:off x="1091565" y="1524635"/>
            <a:ext cx="4979035" cy="29743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功能需求，分为四个主要方面：</a:t>
            </a:r>
            <a:endParaRPr lang="zh-CN" altLang="en-US" sz="2200" dirty="0">
              <a:latin typeface="Helvetica" pitchFamily="2" charset="0"/>
            </a:endParaRPr>
          </a:p>
          <a:p>
            <a:pPr lvl="1">
              <a:lnSpc>
                <a:spcPct val="150000"/>
              </a:lnSpc>
              <a:spcBef>
                <a:spcPts val="0"/>
              </a:spcBef>
              <a:buClr>
                <a:srgbClr val="000000"/>
              </a:buClr>
              <a:buSzPts val="275"/>
            </a:pPr>
            <a:r>
              <a:rPr lang="zh-CN" altLang="en-US" sz="1885" b="1" dirty="0">
                <a:latin typeface="仿宋" charset="0"/>
                <a:ea typeface="仿宋" charset="0"/>
              </a:rPr>
              <a:t>网络请求代理</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接口管理</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包信息解析</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接口生命周期管理</a:t>
            </a:r>
            <a:endParaRPr lang="zh-CN" altLang="en-US" sz="1885" b="1" dirty="0">
              <a:latin typeface="仿宋" charset="0"/>
              <a:ea typeface="仿宋" charset="0"/>
            </a:endParaRPr>
          </a:p>
        </p:txBody>
      </p:sp>
      <p:pic>
        <p:nvPicPr>
          <p:cNvPr id="3" name="图片 1"/>
          <p:cNvPicPr>
            <a:picLocks noChangeAspect="1"/>
          </p:cNvPicPr>
          <p:nvPr/>
        </p:nvPicPr>
        <p:blipFill>
          <a:blip r:embed="rId1"/>
          <a:stretch>
            <a:fillRect/>
          </a:stretch>
        </p:blipFill>
        <p:spPr>
          <a:xfrm>
            <a:off x="5818823" y="1294765"/>
            <a:ext cx="3952875" cy="410972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需求分析 </a:t>
            </a:r>
            <a:r>
              <a:rPr lang="zh-CN" altLang="en-US" sz="2400" dirty="0">
                <a:latin typeface="Helvetica" pitchFamily="2" charset="0"/>
                <a:sym typeface="+mn-ea"/>
              </a:rPr>
              <a:t>非功能需求</a:t>
            </a:r>
            <a:endParaRPr kumimoji="1" lang="zh-CN" altLang="en-US" sz="2400" dirty="0">
              <a:latin typeface="Helvetica" pitchFamily="2" charset="0"/>
              <a:sym typeface="+mn-ea"/>
            </a:endParaRPr>
          </a:p>
        </p:txBody>
      </p:sp>
      <p:sp>
        <p:nvSpPr>
          <p:cNvPr id="6" name="Google Shape;366;p35"/>
          <p:cNvSpPr txBox="1"/>
          <p:nvPr/>
        </p:nvSpPr>
        <p:spPr>
          <a:xfrm>
            <a:off x="768985" y="1125855"/>
            <a:ext cx="10490200" cy="49123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(1) 跨平台</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仿宋" charset="0"/>
                <a:ea typeface="仿宋" charset="0"/>
                <a:cs typeface="仿宋" charset="0"/>
              </a:rPr>
              <a:t>   </a:t>
            </a:r>
            <a:r>
              <a:rPr lang="zh-CN" altLang="en-US" sz="1800" dirty="0">
                <a:latin typeface="仿宋" charset="0"/>
                <a:ea typeface="仿宋" charset="0"/>
                <a:cs typeface="仿宋" charset="0"/>
              </a:rPr>
              <a:t> </a:t>
            </a:r>
            <a:r>
              <a:rPr lang="zh-CN" altLang="en-US" sz="1800" dirty="0">
                <a:ea typeface="仿宋" charset="0"/>
                <a:cs typeface="+mn-lt"/>
              </a:rPr>
              <a:t>在常见的不同种类的操作系统上，通过一套代码编译后的程序，都可以满足基本的使用。我们主要适配Windows操作系统和MacOS操作系统为主，因为这两类操作系统占有率已经高达90%以上。</a:t>
            </a:r>
            <a:endParaRPr lang="zh-CN" altLang="en-US" sz="1800" dirty="0">
              <a:ea typeface="仿宋" charset="0"/>
              <a:cs typeface="+mn-l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(2) 高性能</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仿宋" charset="0"/>
                <a:ea typeface="仿宋" charset="0"/>
                <a:cs typeface="仿宋" charset="0"/>
              </a:rPr>
              <a:t>   </a:t>
            </a:r>
            <a:r>
              <a:rPr lang="zh-CN" altLang="en-US" sz="1800" dirty="0">
                <a:latin typeface="+mn-ea"/>
                <a:ea typeface="仿宋" charset="0"/>
                <a:cs typeface="+mn-ea"/>
              </a:rPr>
              <a:t>高性能主要是对比C++/Rust编译为WebAssembly相比传统的JavaScript的性能提升，以及Chromium V8引擎对代码运行时效率的优化、WebGL引擎带来的渲染性能提升。</a:t>
            </a:r>
            <a:endParaRPr lang="zh-CN" altLang="en-US" sz="2200" dirty="0">
              <a:latin typeface="Helvetica" pitchFamily="2" charset="0"/>
              <a:ea typeface="仿宋" charset="0"/>
              <a:cs typeface="+mn-l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仿宋" charset="0"/>
              <a:cs typeface="+mn-lt"/>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(3) 安全性</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200" dirty="0">
                <a:latin typeface="仿宋" charset="0"/>
                <a:ea typeface="仿宋" charset="0"/>
              </a:rPr>
              <a:t>  </a:t>
            </a:r>
            <a:r>
              <a:rPr lang="zh-CN" altLang="en-US" sz="1800" dirty="0">
                <a:latin typeface="+mn-ea"/>
                <a:ea typeface="仿宋" charset="0"/>
                <a:cs typeface="+mn-ea"/>
              </a:rPr>
              <a:t> 遵循桌面应用开发道德底线，不破坏侵害目标操作系统，同时对自身安全、内存保证隔离安全。</a:t>
            </a:r>
            <a:endParaRPr lang="zh-CN" altLang="en-US" sz="1800" dirty="0">
              <a:latin typeface="+mn-ea"/>
              <a:ea typeface="仿宋" charset="0"/>
              <a:cs typeface="+mn-ea"/>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(4) 可控性</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200" dirty="0">
                <a:latin typeface="仿宋" charset="0"/>
                <a:ea typeface="仿宋" charset="0"/>
              </a:rPr>
              <a:t>   </a:t>
            </a:r>
            <a:r>
              <a:rPr lang="zh-CN" altLang="en-US" sz="1800" dirty="0">
                <a:latin typeface="仿宋" charset="0"/>
                <a:ea typeface="仿宋" charset="0"/>
              </a:rPr>
              <a:t>作为桌面应用，要具备易恢复、重启动、可强制杀死进程等等</a:t>
            </a:r>
            <a:endParaRPr lang="zh-CN" altLang="en-US" sz="1800" dirty="0">
              <a:latin typeface="仿宋" charset="0"/>
              <a:ea typeface="仿宋" charset="0"/>
            </a:endParaRPr>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 </a:t>
            </a:r>
            <a:r>
              <a:rPr kumimoji="1" lang="zh-CN" altLang="en-US" sz="2400" dirty="0"/>
              <a:t>架构设计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800" dirty="0">
                <a:latin typeface="Helvetica" pitchFamily="2" charset="0"/>
              </a:rPr>
              <a:t>    </a:t>
            </a:r>
            <a:r>
              <a:rPr lang="zh-CN" altLang="en-US" sz="1800" dirty="0">
                <a:latin typeface="Helvetica" pitchFamily="2" charset="0"/>
              </a:rPr>
              <a:t>对系统整体架构进行分层设计，明确模块之间的依赖关系和交互逻辑。主要是针对不同的操作系统抽象出来的接口，通过Electron进行管理调用，结合Electron框架自身，使用Proxy、React等技术方案对特定模块做进一步的实现。</a:t>
            </a:r>
            <a:endParaRPr lang="zh-CN" altLang="en-US" sz="1800" dirty="0">
              <a:latin typeface="Helvetica" pitchFamily="2" charset="0"/>
            </a:endParaRPr>
          </a:p>
        </p:txBody>
      </p:sp>
      <p:pic>
        <p:nvPicPr>
          <p:cNvPr id="3" name="图片 2"/>
          <p:cNvPicPr>
            <a:picLocks noChangeAspect="1"/>
          </p:cNvPicPr>
          <p:nvPr/>
        </p:nvPicPr>
        <p:blipFill>
          <a:blip r:embed="rId1"/>
          <a:stretch>
            <a:fillRect/>
          </a:stretch>
        </p:blipFill>
        <p:spPr>
          <a:xfrm>
            <a:off x="2126615" y="2356485"/>
            <a:ext cx="7938770" cy="337629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a:t>
            </a:r>
            <a:r>
              <a:rPr kumimoji="1" lang="zh-CN" altLang="en-US" sz="2400" dirty="0"/>
              <a:t> 功能模块设计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800" dirty="0">
                <a:latin typeface="Helvetica" pitchFamily="2" charset="0"/>
              </a:rPr>
              <a:t>    </a:t>
            </a:r>
            <a:r>
              <a:rPr lang="zh-CN" altLang="en-US" sz="1800" dirty="0">
                <a:latin typeface="Helvetica" pitchFamily="2" charset="0"/>
              </a:rPr>
              <a:t>系统功能模块主要核心是包数据流代理模块，基于请求的改造、请求的管理、历史信息的获取都是基于包数据流代理模块对信息的捕获。通过捕获到的元数据，进一步交给上层的接口管理模块和可视化信息模块做进一步的信息聚合、分析、展示。</a:t>
            </a:r>
            <a:endParaRPr lang="zh-CN" altLang="en-US" sz="1800" dirty="0">
              <a:latin typeface="Helvetica" pitchFamily="2" charset="0"/>
            </a:endParaRPr>
          </a:p>
        </p:txBody>
      </p:sp>
      <p:pic>
        <p:nvPicPr>
          <p:cNvPr id="7" name="图片 3"/>
          <p:cNvPicPr>
            <a:picLocks noChangeAspect="1"/>
          </p:cNvPicPr>
          <p:nvPr/>
        </p:nvPicPr>
        <p:blipFill>
          <a:blip r:embed="rId1"/>
          <a:stretch>
            <a:fillRect/>
          </a:stretch>
        </p:blipFill>
        <p:spPr>
          <a:xfrm>
            <a:off x="2181860" y="2357755"/>
            <a:ext cx="7740015" cy="364299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a:t>
            </a:r>
            <a:r>
              <a:rPr kumimoji="1" lang="zh-CN" altLang="en-US" sz="2400" dirty="0"/>
              <a:t> 性能模块设计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(1) 用编译型语言代替解释型语言</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(2) 编码方案</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p:txBody>
      </p:sp>
      <p:pic>
        <p:nvPicPr>
          <p:cNvPr id="3" name="图片 2"/>
          <p:cNvPicPr>
            <a:picLocks noChangeAspect="1"/>
          </p:cNvPicPr>
          <p:nvPr/>
        </p:nvPicPr>
        <p:blipFill>
          <a:blip r:embed="rId1"/>
          <a:stretch>
            <a:fillRect/>
          </a:stretch>
        </p:blipFill>
        <p:spPr>
          <a:xfrm>
            <a:off x="1943735" y="1868170"/>
            <a:ext cx="6463665" cy="1295400"/>
          </a:xfrm>
          <a:prstGeom prst="rect">
            <a:avLst/>
          </a:prstGeom>
          <a:noFill/>
          <a:ln w="9525">
            <a:noFill/>
          </a:ln>
        </p:spPr>
      </p:pic>
      <p:sp>
        <p:nvSpPr>
          <p:cNvPr id="100" name="文本框 99"/>
          <p:cNvSpPr txBox="1"/>
          <p:nvPr/>
        </p:nvSpPr>
        <p:spPr>
          <a:xfrm>
            <a:off x="1091565" y="3911600"/>
            <a:ext cx="9938385" cy="1565910"/>
          </a:xfrm>
          <a:prstGeom prst="rect">
            <a:avLst/>
          </a:prstGeom>
          <a:noFill/>
          <a:ln w="9525">
            <a:noFill/>
          </a:ln>
        </p:spPr>
        <p:txBody>
          <a:bodyPr wrap="square">
            <a:spAutoFit/>
          </a:bodyPr>
          <a:p>
            <a:pPr marL="0" indent="266700" algn="l">
              <a:lnSpc>
                <a:spcPct val="120000"/>
              </a:lnSpc>
            </a:pPr>
            <a:r>
              <a:rPr lang="en-US" altLang="zh-CN" sz="1600" b="0">
                <a:latin typeface="+mn-ea"/>
                <a:cs typeface="+mn-ea"/>
              </a:rPr>
              <a:t>WASM</a:t>
            </a:r>
            <a:r>
              <a:rPr lang="zh-CN" altLang="en-US" sz="1600" b="0">
                <a:latin typeface="+mn-ea"/>
                <a:cs typeface="+mn-ea"/>
              </a:rPr>
              <a:t>采用了一种基于小端模式的编码算法进行可变长编码。</a:t>
            </a:r>
            <a:r>
              <a:rPr lang="en-US" altLang="zh-CN" sz="1600" b="0">
                <a:latin typeface="+mn-ea"/>
                <a:cs typeface="+mn-ea"/>
              </a:rPr>
              <a:t>WASM</a:t>
            </a:r>
            <a:r>
              <a:rPr lang="zh-CN" altLang="en-US" sz="1600" b="0">
                <a:latin typeface="+mn-ea"/>
                <a:cs typeface="+mn-ea"/>
              </a:rPr>
              <a:t>在于对不同的数据类型选择了不同的编码方案，最大限度的利用各个编码方案的优点。</a:t>
            </a:r>
            <a:endParaRPr lang="zh-CN" altLang="en-US" sz="1600" b="0">
              <a:latin typeface="+mn-ea"/>
              <a:cs typeface="+mn-ea"/>
            </a:endParaRPr>
          </a:p>
          <a:p>
            <a:pPr marL="0" indent="266700" algn="l">
              <a:lnSpc>
                <a:spcPct val="120000"/>
              </a:lnSpc>
            </a:pPr>
            <a:r>
              <a:rPr lang="en-US" altLang="zh-CN" sz="1600" b="0">
                <a:latin typeface="+mn-ea"/>
                <a:cs typeface="+mn-ea"/>
              </a:rPr>
              <a:t>1</a:t>
            </a:r>
            <a:r>
              <a:rPr lang="zh-CN" altLang="en-US" sz="1600" b="0">
                <a:latin typeface="+mn-ea"/>
                <a:cs typeface="+mn-ea"/>
              </a:rPr>
              <a:t>、部分整数类型数值编码</a:t>
            </a:r>
            <a:endParaRPr lang="zh-CN" altLang="en-US" sz="1600" b="0">
              <a:latin typeface="+mn-ea"/>
              <a:cs typeface="+mn-ea"/>
            </a:endParaRPr>
          </a:p>
          <a:p>
            <a:pPr marL="0" indent="266700" algn="l">
              <a:lnSpc>
                <a:spcPct val="120000"/>
              </a:lnSpc>
            </a:pPr>
            <a:r>
              <a:rPr lang="en-US" altLang="zh-CN" sz="1600" b="0">
                <a:latin typeface="+mn-ea"/>
                <a:cs typeface="+mn-ea"/>
              </a:rPr>
              <a:t>2</a:t>
            </a:r>
            <a:r>
              <a:rPr lang="zh-CN" altLang="en-US" sz="1600" b="0">
                <a:latin typeface="+mn-ea"/>
                <a:cs typeface="+mn-ea"/>
              </a:rPr>
              <a:t>、浮点数编码</a:t>
            </a:r>
            <a:r>
              <a:rPr lang="en-US" altLang="zh-CN" sz="1600" b="0">
                <a:latin typeface="+mn-ea"/>
                <a:cs typeface="+mn-ea"/>
              </a:rPr>
              <a:t>IEEE-754</a:t>
            </a:r>
            <a:r>
              <a:rPr lang="zh-CN" altLang="en-US" sz="1600" b="0">
                <a:latin typeface="+mn-ea"/>
                <a:cs typeface="+mn-ea"/>
              </a:rPr>
              <a:t>编码</a:t>
            </a:r>
            <a:endParaRPr lang="zh-CN" altLang="en-US" sz="1600" b="0">
              <a:latin typeface="+mn-ea"/>
              <a:cs typeface="+mn-ea"/>
            </a:endParaRPr>
          </a:p>
          <a:p>
            <a:pPr marL="0" indent="266700" algn="l">
              <a:lnSpc>
                <a:spcPct val="120000"/>
              </a:lnSpc>
            </a:pPr>
            <a:r>
              <a:rPr lang="en-US" altLang="zh-CN" sz="1600" b="0">
                <a:latin typeface="+mn-ea"/>
                <a:cs typeface="+mn-ea"/>
              </a:rPr>
              <a:t>3</a:t>
            </a:r>
            <a:r>
              <a:rPr lang="zh-CN" altLang="en-US" sz="1600" b="0">
                <a:latin typeface="+mn-ea"/>
                <a:cs typeface="+mn-ea"/>
              </a:rPr>
              <a:t>、字符串编码</a:t>
            </a:r>
            <a:r>
              <a:rPr lang="en-US" altLang="zh-CN" sz="1600" b="0">
                <a:latin typeface="+mn-ea"/>
                <a:cs typeface="+mn-ea"/>
              </a:rPr>
              <a:t>UTF-8</a:t>
            </a:r>
            <a:r>
              <a:rPr lang="zh-CN" altLang="en-US" sz="1600" b="0">
                <a:latin typeface="+mn-ea"/>
                <a:cs typeface="+mn-ea"/>
              </a:rPr>
              <a:t>字符编码</a:t>
            </a:r>
            <a:endParaRPr lang="zh-CN" altLang="en-US" sz="1600" b="0">
              <a:latin typeface="+mn-ea"/>
              <a:cs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a:t>
            </a:r>
            <a:r>
              <a:rPr kumimoji="1" lang="zh-CN" altLang="en-US" sz="2400" dirty="0"/>
              <a:t> 系统实现</a:t>
            </a:r>
            <a:r>
              <a:rPr kumimoji="1" lang="en-US" altLang="zh-CN" sz="2400" dirty="0"/>
              <a:t>&amp;</a:t>
            </a:r>
            <a:r>
              <a:rPr kumimoji="1" lang="zh-CN" altLang="en-US" sz="2400" dirty="0"/>
              <a:t>系统测试</a:t>
            </a:r>
            <a:endParaRPr kumimoji="1" lang="zh-CN" altLang="en-US" sz="24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487362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40000"/>
              </a:lnSpc>
              <a:spcBef>
                <a:spcPts val="0"/>
              </a:spcBef>
              <a:buClr>
                <a:srgbClr val="000000"/>
              </a:buClr>
              <a:buSzPts val="275"/>
              <a:buFont typeface="Arial" panose="020B0604020202090204"/>
              <a:buNone/>
            </a:pPr>
            <a:r>
              <a:rPr lang="en-US" altLang="zh-CN" sz="2200" dirty="0">
                <a:latin typeface="Helvetica" pitchFamily="2" charset="0"/>
              </a:rPr>
              <a:t>  </a:t>
            </a:r>
            <a:r>
              <a:rPr lang="en-US" altLang="zh-CN" sz="2400" dirty="0">
                <a:latin typeface="Helvetica" pitchFamily="2" charset="0"/>
              </a:rPr>
              <a:t>  </a:t>
            </a:r>
            <a:r>
              <a:rPr lang="zh-CN" altLang="en-US" sz="1800" b="1" dirty="0">
                <a:latin typeface="Helvetica" pitchFamily="2" charset="0"/>
              </a:rPr>
              <a:t>系统实现：基于</a:t>
            </a:r>
            <a:r>
              <a:rPr lang="en-US" altLang="zh-CN" sz="1800" b="1" dirty="0">
                <a:latin typeface="Helvetica" pitchFamily="2" charset="0"/>
              </a:rPr>
              <a:t>Electron</a:t>
            </a:r>
            <a:r>
              <a:rPr lang="zh-CN" altLang="en-US" sz="1800" b="1" dirty="0">
                <a:latin typeface="Helvetica" pitchFamily="2" charset="0"/>
              </a:rPr>
              <a:t>代替原来的GUI开发桌面应用</a:t>
            </a:r>
            <a:endParaRPr lang="zh-CN" altLang="en-US" sz="1800" b="1"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600" dirty="0">
                <a:latin typeface="Helvetica" pitchFamily="2" charset="0"/>
              </a:rPr>
              <a:t> 对于CPU密集型计算性能消耗，比如大量的数据包捕获和解析、渲染图像，通过使用C++或Rust编程语言编译成</a:t>
            </a:r>
            <a:r>
              <a:rPr lang="en-US" altLang="zh-CN" sz="1600" dirty="0">
                <a:latin typeface="Helvetica" pitchFamily="2" charset="0"/>
              </a:rPr>
              <a:t>WebAssembly</a:t>
            </a:r>
            <a:r>
              <a:rPr lang="zh-CN" altLang="en-US" sz="1600" dirty="0">
                <a:latin typeface="Helvetica" pitchFamily="2" charset="0"/>
              </a:rPr>
              <a:t>字节码和WebGL渲染引擎来优化来进行开发。最后根据系统架构设计和功能模块设计，将业务需求和功能模块串联起来，实现网络代理系统的功能。</a:t>
            </a: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800" b="1" dirty="0">
                <a:latin typeface="Helvetica" pitchFamily="2" charset="0"/>
              </a:rPr>
              <a:t>系统测试：功能性测试和非功能性测试</a:t>
            </a:r>
            <a:endParaRPr lang="zh-CN" altLang="en-US" sz="18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600" dirty="0">
                <a:latin typeface="Helvetica" pitchFamily="2" charset="0"/>
              </a:rPr>
              <a:t>功能测试，需要在不同场景下验证系统的功能，主要使用灰盒测试、自动化测试对系统中的模块进行联合测试和单独测试。</a:t>
            </a: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600" dirty="0">
                <a:latin typeface="Helvetica" pitchFamily="2" charset="0"/>
              </a:rPr>
              <a:t>     非功能测试，系统需要满足跨平台必须满足在Window、Mac、Linux实现可下载安装、可正常使用大部分功能。高性能需要对比同等条件下，与不使用WASM编码方式做横向比较。</a:t>
            </a:r>
            <a:endParaRPr lang="zh-CN" altLang="en-US" sz="1600" dirty="0">
              <a:latin typeface="Helvetica"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可行性分析</a:t>
            </a:r>
            <a:endParaRPr kumimoji="1" lang="zh-CN" altLang="en-US"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489710"/>
            <a:ext cx="10353040" cy="401256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40000"/>
              </a:lnSpc>
              <a:spcBef>
                <a:spcPts val="0"/>
              </a:spcBef>
              <a:buClr>
                <a:srgbClr val="000000"/>
              </a:buClr>
              <a:buSzPts val="275"/>
            </a:pPr>
            <a:r>
              <a:rPr sz="2200" dirty="0">
                <a:latin typeface="Helvetica" pitchFamily="2" charset="0"/>
                <a:ea typeface="宋体" charset="0"/>
                <a:cs typeface="Montserrat"/>
                <a:sym typeface="Montserrat"/>
              </a:rPr>
              <a:t>掌握开发中所需要的的编程语言JavaScript和C++</a:t>
            </a:r>
            <a:r>
              <a:rPr lang="en-US" sz="2200" dirty="0">
                <a:latin typeface="Helvetica" pitchFamily="2" charset="0"/>
                <a:ea typeface="宋体" charset="0"/>
                <a:cs typeface="Montserrat"/>
                <a:sym typeface="Montserrat"/>
              </a:rPr>
              <a:t>, </a:t>
            </a:r>
            <a:r>
              <a:rPr sz="2200" dirty="0">
                <a:latin typeface="Helvetica" pitchFamily="2" charset="0"/>
                <a:ea typeface="宋体" charset="0"/>
                <a:cs typeface="Montserrat"/>
                <a:sym typeface="Montserrat"/>
              </a:rPr>
              <a:t>熟悉在开发过程中使用React、WebAssembly、Electron等等一</a:t>
            </a:r>
            <a:r>
              <a:rPr lang="zh-CN" sz="2200" dirty="0">
                <a:latin typeface="Helvetica" pitchFamily="2" charset="0"/>
                <a:ea typeface="宋体" charset="0"/>
                <a:cs typeface="Montserrat"/>
                <a:sym typeface="Montserrat"/>
              </a:rPr>
              <a:t>部分</a:t>
            </a:r>
            <a:r>
              <a:rPr sz="2200" dirty="0">
                <a:latin typeface="Helvetica" pitchFamily="2" charset="0"/>
                <a:ea typeface="宋体" charset="0"/>
                <a:cs typeface="Montserrat"/>
                <a:sym typeface="Montserrat"/>
              </a:rPr>
              <a:t>基本框架和技术</a:t>
            </a:r>
            <a:endParaRPr sz="2200" dirty="0">
              <a:latin typeface="Helvetica" pitchFamily="2" charset="0"/>
              <a:ea typeface="宋体" charset="0"/>
              <a:cs typeface="Montserrat"/>
              <a:sym typeface="Montserrat"/>
            </a:endParaRPr>
          </a:p>
          <a:p>
            <a:pPr>
              <a:lnSpc>
                <a:spcPct val="140000"/>
              </a:lnSpc>
              <a:spcBef>
                <a:spcPts val="0"/>
              </a:spcBef>
              <a:buClr>
                <a:srgbClr val="000000"/>
              </a:buClr>
              <a:buSzPts val="275"/>
            </a:pPr>
            <a:r>
              <a:rPr sz="2200" dirty="0">
                <a:latin typeface="Helvetica" pitchFamily="2" charset="0"/>
                <a:ea typeface="宋体" charset="0"/>
                <a:cs typeface="Montserrat"/>
                <a:sym typeface="Montserrat"/>
              </a:rPr>
              <a:t>前期通过阅读文献和在公司实际开发实习积累相关的经验，对跨平台设计有一定了解</a:t>
            </a:r>
            <a:endParaRPr sz="2200" dirty="0">
              <a:latin typeface="Helvetica" pitchFamily="2" charset="0"/>
              <a:ea typeface="宋体" charset="0"/>
              <a:cs typeface="Montserrat"/>
              <a:sym typeface="Montserrat"/>
            </a:endParaRPr>
          </a:p>
          <a:p>
            <a:pPr>
              <a:lnSpc>
                <a:spcPct val="140000"/>
              </a:lnSpc>
              <a:spcBef>
                <a:spcPts val="0"/>
              </a:spcBef>
              <a:buClr>
                <a:srgbClr val="000000"/>
              </a:buClr>
              <a:buSzPts val="275"/>
            </a:pPr>
            <a:r>
              <a:rPr sz="2200" dirty="0">
                <a:latin typeface="Helvetica" pitchFamily="2" charset="0"/>
                <a:ea typeface="宋体" charset="0"/>
                <a:cs typeface="Montserrat"/>
                <a:sym typeface="Montserrat"/>
              </a:rPr>
              <a:t>校内外导师对相关领域具备专业能力，对论文撰写具有指导学生的经验</a:t>
            </a:r>
            <a:endParaRPr sz="2200" dirty="0">
              <a:latin typeface="Helvetica" pitchFamily="2" charset="0"/>
              <a:ea typeface="宋体" charset="0"/>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开题依据与背景</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01</a:t>
            </a:r>
            <a:endParaRPr lang="en-US" altLang="zh-CN" sz="40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05</a:t>
            </a:r>
            <a:endParaRPr lang="en-US" altLang="zh-CN" sz="400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研究现状</a:t>
            </a:r>
            <a:endParaRPr kumimoji="1" lang="zh-CN" altLang="en-US"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635125"/>
            <a:ext cx="5654675" cy="360108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(1) </a:t>
            </a:r>
            <a:r>
              <a:rPr lang="zh-CN" altLang="en-US" sz="1800" dirty="0">
                <a:latin typeface="Helvetica" pitchFamily="2" charset="0"/>
                <a:ea typeface="宋体" charset="0"/>
                <a:cs typeface="Montserrat"/>
                <a:sym typeface="Montserrat"/>
              </a:rPr>
              <a:t>对系统实现所需的</a:t>
            </a:r>
            <a:r>
              <a:rPr lang="en-US" altLang="zh-CN" sz="1800" dirty="0">
                <a:latin typeface="Helvetica" pitchFamily="2" charset="0"/>
                <a:ea typeface="宋体" charset="0"/>
                <a:cs typeface="Montserrat"/>
                <a:sym typeface="Montserrat"/>
              </a:rPr>
              <a:t>Electron、Node</a:t>
            </a:r>
            <a:r>
              <a:rPr lang="zh-CN" altLang="en-US" sz="1800" dirty="0">
                <a:latin typeface="Helvetica" pitchFamily="2" charset="0"/>
                <a:ea typeface="宋体" charset="0"/>
                <a:cs typeface="Montserrat"/>
                <a:sym typeface="Montserrat"/>
              </a:rPr>
              <a:t>、</a:t>
            </a:r>
            <a:r>
              <a:rPr lang="en-US" altLang="zh-CN" sz="1800" dirty="0">
                <a:latin typeface="Helvetica" pitchFamily="2" charset="0"/>
                <a:ea typeface="宋体" charset="0"/>
                <a:cs typeface="Montserrat"/>
                <a:sym typeface="Montserrat"/>
              </a:rPr>
              <a:t>React</a:t>
            </a:r>
            <a:r>
              <a:rPr lang="zh-CN" altLang="en-US" sz="1800" dirty="0">
                <a:latin typeface="Helvetica" pitchFamily="2" charset="0"/>
                <a:ea typeface="宋体" charset="0"/>
                <a:cs typeface="Montserrat"/>
                <a:sym typeface="Montserrat"/>
              </a:rPr>
              <a:t>等框架深入学习原理和使用</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(2) </a:t>
            </a:r>
            <a:r>
              <a:rPr lang="zh-CN" altLang="en-US" sz="1800" dirty="0">
                <a:latin typeface="Helvetica" pitchFamily="2" charset="0"/>
                <a:ea typeface="宋体" charset="0"/>
                <a:cs typeface="Montserrat"/>
                <a:sym typeface="Montserrat"/>
              </a:rPr>
              <a:t>基于学习现状，搭建了桌面系统</a:t>
            </a:r>
            <a:r>
              <a:rPr lang="en-US" altLang="zh-CN" sz="1800" dirty="0">
                <a:latin typeface="Helvetica" pitchFamily="2" charset="0"/>
                <a:ea typeface="宋体" charset="0"/>
                <a:cs typeface="Montserrat"/>
                <a:sym typeface="Montserrat"/>
              </a:rPr>
              <a:t>Demo</a:t>
            </a:r>
            <a:r>
              <a:rPr lang="zh-CN" altLang="en-US" sz="1800" dirty="0">
                <a:latin typeface="Helvetica" pitchFamily="2" charset="0"/>
                <a:ea typeface="宋体" charset="0"/>
                <a:cs typeface="Montserrat"/>
                <a:sym typeface="Montserrat"/>
              </a:rPr>
              <a:t>跑通基本的启动流程</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(3) </a:t>
            </a:r>
            <a:r>
              <a:rPr lang="zh-CN" altLang="en-US" sz="1800" dirty="0">
                <a:latin typeface="Helvetica" pitchFamily="2" charset="0"/>
                <a:ea typeface="宋体" charset="0"/>
                <a:cs typeface="Montserrat"/>
                <a:sym typeface="Montserrat"/>
              </a:rPr>
              <a:t>对于网络捕获的</a:t>
            </a:r>
            <a:r>
              <a:rPr lang="en-US" altLang="zh-CN" sz="1800" dirty="0">
                <a:latin typeface="Helvetica" pitchFamily="2" charset="0"/>
                <a:ea typeface="宋体" charset="0"/>
                <a:cs typeface="Montserrat"/>
                <a:sym typeface="Montserrat"/>
              </a:rPr>
              <a:t>Demo</a:t>
            </a:r>
            <a:r>
              <a:rPr lang="zh-CN" altLang="en-US" sz="1800" dirty="0">
                <a:latin typeface="Helvetica" pitchFamily="2" charset="0"/>
                <a:ea typeface="宋体" charset="0"/>
                <a:cs typeface="Montserrat"/>
                <a:sym typeface="Montserrat"/>
              </a:rPr>
              <a:t>已经实现，但是分析数据包部分还需要进一步思考</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(4) </a:t>
            </a:r>
            <a:r>
              <a:rPr lang="zh-CN" altLang="en-US" sz="1800" dirty="0">
                <a:latin typeface="Helvetica" pitchFamily="2" charset="0"/>
                <a:ea typeface="宋体" charset="0"/>
                <a:cs typeface="Montserrat"/>
                <a:sym typeface="Montserrat"/>
              </a:rPr>
              <a:t>对于</a:t>
            </a:r>
            <a:r>
              <a:rPr lang="en-US" altLang="zh-CN" sz="1800" dirty="0">
                <a:latin typeface="Helvetica" pitchFamily="2" charset="0"/>
                <a:ea typeface="宋体" charset="0"/>
                <a:cs typeface="Montserrat"/>
                <a:sym typeface="Montserrat"/>
              </a:rPr>
              <a:t>WASM</a:t>
            </a:r>
            <a:r>
              <a:rPr lang="zh-CN" altLang="en-US" sz="1800" dirty="0">
                <a:latin typeface="Helvetica" pitchFamily="2" charset="0"/>
                <a:ea typeface="宋体" charset="0"/>
                <a:cs typeface="Montserrat"/>
                <a:sym typeface="Montserrat"/>
              </a:rPr>
              <a:t>编码还处于初步的学习和研究过程</a:t>
            </a: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p:txBody>
      </p:sp>
      <p:pic>
        <p:nvPicPr>
          <p:cNvPr id="3" name="图片 2"/>
          <p:cNvPicPr>
            <a:picLocks noChangeAspect="1"/>
          </p:cNvPicPr>
          <p:nvPr/>
        </p:nvPicPr>
        <p:blipFill>
          <a:blip r:embed="rId1"/>
          <a:stretch>
            <a:fillRect/>
          </a:stretch>
        </p:blipFill>
        <p:spPr>
          <a:xfrm>
            <a:off x="6648450" y="1635125"/>
            <a:ext cx="5334635" cy="27482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计划进度与预期结果</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06</a:t>
            </a:r>
            <a:endParaRPr lang="en-US" altLang="zh-CN" sz="400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预期结果</a:t>
            </a:r>
            <a:endParaRPr kumimoji="1" lang="zh-CN" altLang="en-US"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635125"/>
            <a:ext cx="5654675" cy="360108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p:txBody>
      </p:sp>
      <p:sp>
        <p:nvSpPr>
          <p:cNvPr id="7" name="文本框 6"/>
          <p:cNvSpPr txBox="1"/>
          <p:nvPr/>
        </p:nvSpPr>
        <p:spPr>
          <a:xfrm>
            <a:off x="925195" y="1635760"/>
            <a:ext cx="9441180" cy="3412490"/>
          </a:xfrm>
          <a:prstGeom prst="rect">
            <a:avLst/>
          </a:prstGeom>
          <a:noFill/>
        </p:spPr>
        <p:txBody>
          <a:bodyPr wrap="square" rtlCol="0">
            <a:spAutoFit/>
          </a:bodyPr>
          <a:p>
            <a:pPr marL="0" indent="0">
              <a:lnSpc>
                <a:spcPct val="120000"/>
              </a:lnSpc>
              <a:spcBef>
                <a:spcPts val="0"/>
              </a:spcBef>
              <a:buClr>
                <a:srgbClr val="000000"/>
              </a:buClr>
              <a:buSzPts val="275"/>
              <a:buFont typeface="Arial" panose="020B0604020202090204"/>
              <a:buNone/>
            </a:pPr>
            <a:r>
              <a:rPr lang="en-US" altLang="zh-CN" dirty="0">
                <a:latin typeface="Helvetica" pitchFamily="2" charset="0"/>
                <a:ea typeface="宋体" charset="0"/>
                <a:cs typeface="Montserrat"/>
                <a:sym typeface="Montserrat"/>
              </a:rPr>
              <a:t>    </a:t>
            </a:r>
            <a:r>
              <a:rPr lang="zh-CN" dirty="0">
                <a:latin typeface="Helvetica" pitchFamily="2" charset="0"/>
                <a:ea typeface="宋体" charset="0"/>
                <a:cs typeface="Montserrat"/>
                <a:sym typeface="Montserrat"/>
              </a:rPr>
              <a:t>本毕业设计</a:t>
            </a:r>
            <a:r>
              <a:rPr dirty="0">
                <a:latin typeface="Helvetica" pitchFamily="2" charset="0"/>
                <a:ea typeface="宋体" charset="0"/>
                <a:cs typeface="Montserrat"/>
                <a:sym typeface="Montserrat"/>
              </a:rPr>
              <a:t>要实现</a:t>
            </a:r>
            <a:r>
              <a:rPr lang="zh-CN" dirty="0">
                <a:latin typeface="Helvetica" pitchFamily="2" charset="0"/>
                <a:ea typeface="宋体" charset="0"/>
                <a:cs typeface="Montserrat"/>
                <a:sym typeface="Montserrat"/>
              </a:rPr>
              <a:t>一个提升开发人员开发体验和开发效率的高性能、跨平台的网络代理桌面系统：</a:t>
            </a: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zh-CN" dirty="0">
                <a:latin typeface="Helvetica" pitchFamily="2" charset="0"/>
                <a:ea typeface="宋体" charset="0"/>
                <a:cs typeface="Montserrat"/>
                <a:sym typeface="Montserrat"/>
              </a:rPr>
              <a:t>预期实现包含</a:t>
            </a:r>
            <a:r>
              <a:rPr dirty="0">
                <a:latin typeface="Helvetica" pitchFamily="2" charset="0"/>
                <a:ea typeface="宋体" charset="0"/>
                <a:cs typeface="Montserrat"/>
                <a:sym typeface="Montserrat"/>
              </a:rPr>
              <a:t>功能需求和非功能需求</a:t>
            </a:r>
            <a:r>
              <a:rPr lang="en-US" dirty="0">
                <a:latin typeface="Helvetica" pitchFamily="2" charset="0"/>
                <a:ea typeface="宋体" charset="0"/>
                <a:cs typeface="Montserrat"/>
                <a:sym typeface="Montserrat"/>
              </a:rPr>
              <a:t>:</a:t>
            </a:r>
            <a:endParaRPr lang="zh-CN"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en-US" dirty="0">
                <a:latin typeface="Helvetica" pitchFamily="2" charset="0"/>
                <a:ea typeface="宋体" charset="0"/>
                <a:cs typeface="Montserrat"/>
                <a:sym typeface="Montserrat"/>
              </a:rPr>
              <a:t>1</a:t>
            </a:r>
            <a:r>
              <a:rPr lang="zh-CN" altLang="en-US" dirty="0">
                <a:latin typeface="Helvetica" pitchFamily="2" charset="0"/>
                <a:ea typeface="宋体" charset="0"/>
                <a:cs typeface="Montserrat"/>
                <a:sym typeface="Montserrat"/>
              </a:rPr>
              <a:t>、</a:t>
            </a:r>
            <a:r>
              <a:rPr dirty="0">
                <a:latin typeface="Helvetica" pitchFamily="2" charset="0"/>
                <a:ea typeface="宋体" charset="0"/>
                <a:cs typeface="Montserrat"/>
                <a:sym typeface="Montserrat"/>
              </a:rPr>
              <a:t>功能需求</a:t>
            </a:r>
            <a:r>
              <a:rPr lang="en-US" dirty="0">
                <a:latin typeface="Helvetica" pitchFamily="2" charset="0"/>
                <a:ea typeface="宋体" charset="0"/>
                <a:cs typeface="Montserrat"/>
                <a:sym typeface="Montserrat"/>
              </a:rPr>
              <a:t>: </a:t>
            </a:r>
            <a:endParaRPr lang="en-US"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网络请求代理、接口管理、包信息解析、应用</a:t>
            </a:r>
            <a:r>
              <a:rPr lang="zh-CN" dirty="0">
                <a:latin typeface="Helvetica" pitchFamily="2" charset="0"/>
                <a:ea typeface="宋体" charset="0"/>
                <a:cs typeface="Montserrat"/>
                <a:sym typeface="Montserrat"/>
              </a:rPr>
              <a:t>接口</a:t>
            </a:r>
            <a:r>
              <a:rPr dirty="0">
                <a:latin typeface="Helvetica" pitchFamily="2" charset="0"/>
                <a:ea typeface="宋体" charset="0"/>
                <a:cs typeface="Montserrat"/>
                <a:sym typeface="Montserrat"/>
              </a:rPr>
              <a:t>生命周期管理</a:t>
            </a: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en-US" dirty="0">
                <a:latin typeface="Helvetica" pitchFamily="2" charset="0"/>
                <a:ea typeface="宋体" charset="0"/>
                <a:cs typeface="Montserrat"/>
                <a:sym typeface="Montserrat"/>
              </a:rPr>
              <a:t>2</a:t>
            </a:r>
            <a:r>
              <a:rPr lang="zh-CN" altLang="en-US" dirty="0">
                <a:latin typeface="Helvetica" pitchFamily="2" charset="0"/>
                <a:ea typeface="宋体" charset="0"/>
                <a:cs typeface="Montserrat"/>
                <a:sym typeface="Montserrat"/>
              </a:rPr>
              <a:t>、</a:t>
            </a:r>
            <a:r>
              <a:rPr lang="zh-CN" dirty="0">
                <a:latin typeface="Helvetica" pitchFamily="2" charset="0"/>
                <a:ea typeface="宋体" charset="0"/>
                <a:cs typeface="Montserrat"/>
                <a:sym typeface="Montserrat"/>
              </a:rPr>
              <a:t>非功</a:t>
            </a:r>
            <a:r>
              <a:rPr dirty="0">
                <a:latin typeface="Helvetica" pitchFamily="2" charset="0"/>
                <a:ea typeface="宋体" charset="0"/>
                <a:cs typeface="Montserrat"/>
                <a:sym typeface="Montserrat"/>
              </a:rPr>
              <a:t>能需求主要包括</a:t>
            </a:r>
            <a:r>
              <a:rPr lang="en-US" dirty="0">
                <a:latin typeface="Helvetica" pitchFamily="2" charset="0"/>
                <a:ea typeface="宋体" charset="0"/>
                <a:cs typeface="Montserrat"/>
                <a:sym typeface="Montserrat"/>
              </a:rPr>
              <a:t>: </a:t>
            </a:r>
            <a:endParaRPr lang="en-US"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实现跨平台</a:t>
            </a:r>
            <a:r>
              <a:rPr lang="en-US" dirty="0">
                <a:latin typeface="Helvetica" pitchFamily="2" charset="0"/>
                <a:ea typeface="宋体" charset="0"/>
                <a:cs typeface="Montserrat"/>
                <a:sym typeface="Montserrat"/>
              </a:rPr>
              <a:t>、</a:t>
            </a:r>
            <a:r>
              <a:rPr dirty="0">
                <a:latin typeface="Helvetica" pitchFamily="2" charset="0"/>
                <a:ea typeface="宋体" charset="0"/>
                <a:cs typeface="Montserrat"/>
                <a:sym typeface="Montserrat"/>
              </a:rPr>
              <a:t>高性能编码</a:t>
            </a:r>
            <a:r>
              <a:rPr lang="zh-CN" dirty="0">
                <a:latin typeface="Helvetica" pitchFamily="2" charset="0"/>
                <a:ea typeface="宋体" charset="0"/>
                <a:cs typeface="Montserrat"/>
                <a:sym typeface="Montserrat"/>
              </a:rPr>
              <a:t>以及</a:t>
            </a:r>
            <a:r>
              <a:rPr dirty="0">
                <a:latin typeface="Helvetica" pitchFamily="2" charset="0"/>
                <a:ea typeface="宋体" charset="0"/>
                <a:cs typeface="Montserrat"/>
                <a:sym typeface="Montserrat"/>
              </a:rPr>
              <a:t>WebGL提高性能满足大量网络请求捕获</a:t>
            </a:r>
            <a:r>
              <a:rPr lang="zh-CN" dirty="0">
                <a:latin typeface="Helvetica" pitchFamily="2" charset="0"/>
                <a:ea typeface="宋体" charset="0"/>
                <a:cs typeface="Montserrat"/>
                <a:sym typeface="Montserrat"/>
              </a:rPr>
              <a:t>、分析</a:t>
            </a:r>
            <a:r>
              <a:rPr dirty="0">
                <a:latin typeface="Helvetica" pitchFamily="2" charset="0"/>
                <a:ea typeface="宋体" charset="0"/>
                <a:cs typeface="Montserrat"/>
                <a:sym typeface="Montserrat"/>
              </a:rPr>
              <a:t>和可视化图像渲染</a:t>
            </a:r>
            <a:r>
              <a:rPr lang="zh-CN" dirty="0">
                <a:latin typeface="Helvetica" pitchFamily="2" charset="0"/>
                <a:ea typeface="宋体" charset="0"/>
                <a:cs typeface="Montserrat"/>
                <a:sym typeface="Montserrat"/>
              </a:rPr>
              <a:t>需求</a:t>
            </a:r>
            <a:endParaRPr lang="zh-CN" dirty="0">
              <a:latin typeface="Helvetica" pitchFamily="2" charset="0"/>
              <a:ea typeface="宋体" charset="0"/>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dirty="0">
                <a:sym typeface="+mn-lt"/>
              </a:rPr>
              <a:t>计划进度</a:t>
            </a:r>
            <a:endParaRPr lang="zh-CN" altLang="en-US"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15" name="iš1ídé"/>
          <p:cNvSpPr/>
          <p:nvPr/>
        </p:nvSpPr>
        <p:spPr bwMode="auto">
          <a:xfrm>
            <a:off x="1699260" y="1518285"/>
            <a:ext cx="8436610" cy="69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a:lnSpc>
                <a:spcPct val="130000"/>
              </a:lnSpc>
            </a:pPr>
            <a:r>
              <a:rPr lang="en-US" altLang="zh-CN" sz="2000" dirty="0">
                <a:cs typeface="+mn-ea"/>
                <a:sym typeface="+mn-lt"/>
              </a:rPr>
              <a:t> </a:t>
            </a:r>
            <a:r>
              <a:rPr lang="zh-CN" altLang="en-US" sz="2000" dirty="0">
                <a:cs typeface="+mn-ea"/>
                <a:sym typeface="+mn-lt"/>
              </a:rPr>
              <a:t>现在～</a:t>
            </a:r>
            <a:r>
              <a:rPr lang="en-US" altLang="zh-CN" sz="2000" dirty="0">
                <a:cs typeface="+mn-ea"/>
                <a:sym typeface="+mn-lt"/>
              </a:rPr>
              <a:t>4.15 </a:t>
            </a:r>
            <a:r>
              <a:rPr lang="zh-CN" altLang="en-US" sz="2000" dirty="0">
                <a:cs typeface="+mn-ea"/>
                <a:sym typeface="+mn-lt"/>
              </a:rPr>
              <a:t>完成基础框架的搭建测试，主要是对网络代理功能的实现</a:t>
            </a:r>
            <a:endParaRPr lang="zh-CN" altLang="en-US" sz="2000" dirty="0">
              <a:cs typeface="+mn-ea"/>
              <a:sym typeface="+mn-lt"/>
            </a:endParaRPr>
          </a:p>
        </p:txBody>
      </p:sp>
      <p:sp>
        <p:nvSpPr>
          <p:cNvPr id="29" name="矩形 28"/>
          <p:cNvSpPr>
            <a:spLocks noChangeAspect="1"/>
          </p:cNvSpPr>
          <p:nvPr/>
        </p:nvSpPr>
        <p:spPr>
          <a:xfrm>
            <a:off x="970640" y="4468890"/>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íṣ1íḋê"/>
          <p:cNvSpPr>
            <a:spLocks noChangeAspect="1"/>
          </p:cNvSpPr>
          <p:nvPr/>
        </p:nvSpPr>
        <p:spPr>
          <a:xfrm>
            <a:off x="1061603" y="4576890"/>
            <a:ext cx="358075" cy="324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7" name="矩形 26"/>
          <p:cNvSpPr>
            <a:spLocks noChangeAspect="1"/>
          </p:cNvSpPr>
          <p:nvPr/>
        </p:nvSpPr>
        <p:spPr>
          <a:xfrm>
            <a:off x="970640" y="3044571"/>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íṣ1îḋê"/>
          <p:cNvSpPr>
            <a:spLocks noChangeAspect="1"/>
          </p:cNvSpPr>
          <p:nvPr/>
        </p:nvSpPr>
        <p:spPr>
          <a:xfrm>
            <a:off x="1075997" y="3152571"/>
            <a:ext cx="329287" cy="324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6" name="矩形 25"/>
          <p:cNvSpPr>
            <a:spLocks noChangeAspect="1"/>
          </p:cNvSpPr>
          <p:nvPr/>
        </p:nvSpPr>
        <p:spPr>
          <a:xfrm>
            <a:off x="970640" y="2334005"/>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i$liďê"/>
          <p:cNvSpPr>
            <a:spLocks noChangeAspect="1"/>
          </p:cNvSpPr>
          <p:nvPr/>
        </p:nvSpPr>
        <p:spPr>
          <a:xfrm>
            <a:off x="1103101" y="2442005"/>
            <a:ext cx="275078" cy="324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sp>
        <p:nvSpPr>
          <p:cNvPr id="19" name="iš1ídé"/>
          <p:cNvSpPr/>
          <p:nvPr/>
        </p:nvSpPr>
        <p:spPr bwMode="auto">
          <a:xfrm>
            <a:off x="1699260" y="2216150"/>
            <a:ext cx="729551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4.15</a:t>
            </a:r>
            <a:r>
              <a:rPr lang="zh-CN" altLang="en-US" sz="2000" dirty="0">
                <a:cs typeface="+mn-ea"/>
                <a:sym typeface="+mn-lt"/>
              </a:rPr>
              <a:t>～</a:t>
            </a:r>
            <a:r>
              <a:rPr lang="en-US" altLang="zh-CN" sz="2000" dirty="0">
                <a:cs typeface="+mn-ea"/>
                <a:sym typeface="+mn-lt"/>
              </a:rPr>
              <a:t>5.15 </a:t>
            </a:r>
            <a:r>
              <a:rPr lang="zh-CN" altLang="en-US" sz="2000" dirty="0">
                <a:cs typeface="+mn-ea"/>
                <a:sym typeface="+mn-lt"/>
              </a:rPr>
              <a:t>深入学习WebAssembly的编码与运用</a:t>
            </a:r>
            <a:endParaRPr lang="zh-CN" altLang="en-US" sz="2000" dirty="0">
              <a:cs typeface="+mn-ea"/>
              <a:sym typeface="+mn-lt"/>
            </a:endParaRPr>
          </a:p>
        </p:txBody>
      </p:sp>
      <p:sp>
        <p:nvSpPr>
          <p:cNvPr id="20" name="iš1ídé"/>
          <p:cNvSpPr/>
          <p:nvPr/>
        </p:nvSpPr>
        <p:spPr bwMode="auto">
          <a:xfrm>
            <a:off x="1699260" y="2913380"/>
            <a:ext cx="8825230" cy="72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5.16</a:t>
            </a:r>
            <a:r>
              <a:rPr lang="zh-CN" altLang="en-US" sz="2000" dirty="0">
                <a:cs typeface="+mn-ea"/>
                <a:sym typeface="+mn-lt"/>
              </a:rPr>
              <a:t>～</a:t>
            </a:r>
            <a:r>
              <a:rPr lang="en-US" altLang="zh-CN" sz="2000" dirty="0">
                <a:cs typeface="+mn-ea"/>
                <a:sym typeface="+mn-lt"/>
              </a:rPr>
              <a:t>7.15 </a:t>
            </a:r>
            <a:r>
              <a:rPr lang="zh-CN" altLang="en-US" sz="2000" dirty="0">
                <a:cs typeface="+mn-ea"/>
                <a:sym typeface="+mn-lt"/>
              </a:rPr>
              <a:t>完成接口生命周期管理的模块、数据包反解析分析以及性能需求</a:t>
            </a:r>
            <a:endParaRPr lang="zh-CN" altLang="en-US" sz="2000" dirty="0">
              <a:cs typeface="+mn-ea"/>
              <a:sym typeface="+mn-lt"/>
            </a:endParaRPr>
          </a:p>
        </p:txBody>
      </p:sp>
      <p:sp>
        <p:nvSpPr>
          <p:cNvPr id="21" name="iš1ídé"/>
          <p:cNvSpPr/>
          <p:nvPr/>
        </p:nvSpPr>
        <p:spPr bwMode="auto">
          <a:xfrm>
            <a:off x="1699260" y="3646170"/>
            <a:ext cx="7181215" cy="69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7.16</a:t>
            </a:r>
            <a:r>
              <a:rPr lang="zh-CN" altLang="en-US" sz="2000" dirty="0">
                <a:cs typeface="+mn-ea"/>
                <a:sym typeface="+mn-lt"/>
              </a:rPr>
              <a:t>～</a:t>
            </a:r>
            <a:r>
              <a:rPr lang="en-US" altLang="zh-CN" sz="2000" dirty="0">
                <a:cs typeface="+mn-ea"/>
                <a:sym typeface="+mn-lt"/>
              </a:rPr>
              <a:t>9.15 </a:t>
            </a:r>
            <a:r>
              <a:rPr lang="zh-CN" altLang="en-US" sz="2000" dirty="0">
                <a:cs typeface="+mn-ea"/>
                <a:sym typeface="+mn-lt"/>
              </a:rPr>
              <a:t>完成系统性能部分的开发、测试以及开始论文撰写</a:t>
            </a:r>
            <a:endParaRPr lang="zh-CN" altLang="en-US" sz="2000" dirty="0">
              <a:cs typeface="+mn-ea"/>
              <a:sym typeface="+mn-lt"/>
            </a:endParaRPr>
          </a:p>
        </p:txBody>
      </p:sp>
      <p:sp>
        <p:nvSpPr>
          <p:cNvPr id="22" name="iš1ídé"/>
          <p:cNvSpPr/>
          <p:nvPr/>
        </p:nvSpPr>
        <p:spPr bwMode="auto">
          <a:xfrm>
            <a:off x="1699260" y="4344670"/>
            <a:ext cx="7294880"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9.15</a:t>
            </a:r>
            <a:r>
              <a:rPr lang="zh-CN" altLang="en-US" sz="2000" dirty="0">
                <a:cs typeface="+mn-ea"/>
                <a:sym typeface="+mn-lt"/>
              </a:rPr>
              <a:t>～答辩 完成论文撰写</a:t>
            </a:r>
            <a:endParaRPr lang="zh-CN" altLang="en-US" sz="2000" dirty="0">
              <a:cs typeface="+mn-ea"/>
              <a:sym typeface="+mn-lt"/>
            </a:endParaRPr>
          </a:p>
        </p:txBody>
      </p:sp>
      <p:sp>
        <p:nvSpPr>
          <p:cNvPr id="25" name="矩形 24"/>
          <p:cNvSpPr>
            <a:spLocks noChangeAspect="1"/>
          </p:cNvSpPr>
          <p:nvPr/>
        </p:nvSpPr>
        <p:spPr>
          <a:xfrm>
            <a:off x="970640" y="1594765"/>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have-an-idea_65779"/>
          <p:cNvSpPr>
            <a:spLocks noChangeAspect="1"/>
          </p:cNvSpPr>
          <p:nvPr/>
        </p:nvSpPr>
        <p:spPr bwMode="auto">
          <a:xfrm>
            <a:off x="1084750" y="1702765"/>
            <a:ext cx="311781" cy="32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sp>
        <p:nvSpPr>
          <p:cNvPr id="28" name="矩形 27"/>
          <p:cNvSpPr>
            <a:spLocks noChangeAspect="1"/>
          </p:cNvSpPr>
          <p:nvPr/>
        </p:nvSpPr>
        <p:spPr>
          <a:xfrm>
            <a:off x="970640" y="3755137"/>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light-bulb_62830"/>
          <p:cNvSpPr>
            <a:spLocks noChangeAspect="1"/>
          </p:cNvSpPr>
          <p:nvPr/>
        </p:nvSpPr>
        <p:spPr bwMode="auto">
          <a:xfrm>
            <a:off x="1078588" y="3863137"/>
            <a:ext cx="324104" cy="32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3540868" y="2606037"/>
            <a:ext cx="7978032" cy="914400"/>
          </a:xfrm>
        </p:spPr>
        <p:txBody>
          <a:bodyPr>
            <a:normAutofit lnSpcReduction="10000"/>
          </a:bodyPr>
          <a:lstStyle/>
          <a:p>
            <a:r>
              <a:rPr lang="zh-CN" altLang="en-US" dirty="0"/>
              <a:t>请老师们批评指正</a:t>
            </a:r>
            <a:endParaRPr lang="zh-CN" altLang="en-US" dirty="0"/>
          </a:p>
        </p:txBody>
      </p:sp>
      <p:sp>
        <p:nvSpPr>
          <p:cNvPr id="13" name="矩形 12"/>
          <p:cNvSpPr/>
          <p:nvPr/>
        </p:nvSpPr>
        <p:spPr>
          <a:xfrm>
            <a:off x="7416704" y="5246453"/>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2022/03/15</a:t>
            </a:r>
            <a:endParaRPr lang="zh-CN" altLang="en-US" sz="2800" dirty="0">
              <a:solidFill>
                <a:schemeClr val="accent1"/>
              </a:solidFill>
              <a:cs typeface="+mn-ea"/>
              <a:sym typeface="+mn-lt"/>
            </a:endParaRPr>
          </a:p>
        </p:txBody>
      </p:sp>
      <p:grpSp>
        <p:nvGrpSpPr>
          <p:cNvPr id="15" name="组合 14"/>
          <p:cNvGrpSpPr/>
          <p:nvPr/>
        </p:nvGrpSpPr>
        <p:grpSpPr>
          <a:xfrm>
            <a:off x="7416703" y="4149286"/>
            <a:ext cx="3093812" cy="650875"/>
            <a:chOff x="4567377" y="3869996"/>
            <a:chExt cx="3093812" cy="650875"/>
          </a:xfrm>
        </p:grpSpPr>
        <p:sp>
          <p:nvSpPr>
            <p:cNvPr id="16" name="文本框 1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17" name="矩形 1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18" name="文本框 1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19" name="组合 18"/>
          <p:cNvGrpSpPr/>
          <p:nvPr/>
        </p:nvGrpSpPr>
        <p:grpSpPr>
          <a:xfrm>
            <a:off x="7416892" y="4697870"/>
            <a:ext cx="3093623" cy="650875"/>
            <a:chOff x="4567566" y="4449810"/>
            <a:chExt cx="3093623" cy="650875"/>
          </a:xfrm>
        </p:grpSpPr>
        <p:sp>
          <p:nvSpPr>
            <p:cNvPr id="20" name="矩形 1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21" name="矩形 2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22" name="文本框 2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23" name="直接连接符 2"/>
          <p:cNvCxnSpPr/>
          <p:nvPr/>
        </p:nvCxnSpPr>
        <p:spPr>
          <a:xfrm>
            <a:off x="10599536" y="4343403"/>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开题依据与背景</a:t>
            </a:r>
            <a:endParaRPr lang="zh-CN" altLang="en-US" b="1"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7" name="文本框 6"/>
          <p:cNvSpPr txBox="1"/>
          <p:nvPr/>
        </p:nvSpPr>
        <p:spPr>
          <a:xfrm>
            <a:off x="862330" y="1391285"/>
            <a:ext cx="9726295" cy="506095"/>
          </a:xfrm>
          <a:prstGeom prst="rect">
            <a:avLst/>
          </a:prstGeom>
          <a:noFill/>
        </p:spPr>
        <p:txBody>
          <a:bodyPr wrap="square" rtlCol="0">
            <a:normAutofit fontScale="90000"/>
          </a:bodyPr>
          <a:lstStyle/>
          <a:p>
            <a:pPr algn="l">
              <a:lnSpc>
                <a:spcPct val="130000"/>
              </a:lnSpc>
              <a:spcAft>
                <a:spcPts val="600"/>
              </a:spcAft>
            </a:pPr>
            <a:r>
              <a:rPr lang="zh-CN" altLang="en-US" sz="2000" dirty="0">
                <a:cs typeface="+mn-ea"/>
                <a:sym typeface="+mn-lt"/>
              </a:rPr>
              <a:t>基于网络代理工具在如今网络高度普及的社会生活中无处不在，改变着我们的学习、生活方式。</a:t>
            </a:r>
            <a:endParaRPr lang="zh-CN" altLang="en-US" sz="2000" dirty="0">
              <a:cs typeface="+mn-ea"/>
              <a:sym typeface="+mn-lt"/>
            </a:endParaRPr>
          </a:p>
        </p:txBody>
      </p:sp>
      <p:pic>
        <p:nvPicPr>
          <p:cNvPr id="6" name="图片 5"/>
          <p:cNvPicPr>
            <a:picLocks noChangeAspect="1"/>
          </p:cNvPicPr>
          <p:nvPr/>
        </p:nvPicPr>
        <p:blipFill>
          <a:blip r:embed="rId1"/>
          <a:stretch>
            <a:fillRect/>
          </a:stretch>
        </p:blipFill>
        <p:spPr>
          <a:xfrm>
            <a:off x="8056880" y="1897380"/>
            <a:ext cx="3567430" cy="2322830"/>
          </a:xfrm>
          <a:prstGeom prst="rect">
            <a:avLst/>
          </a:prstGeom>
        </p:spPr>
      </p:pic>
      <p:pic>
        <p:nvPicPr>
          <p:cNvPr id="8" name="图片 7"/>
          <p:cNvPicPr>
            <a:picLocks noChangeAspect="1"/>
          </p:cNvPicPr>
          <p:nvPr/>
        </p:nvPicPr>
        <p:blipFill>
          <a:blip r:embed="rId2"/>
          <a:stretch>
            <a:fillRect/>
          </a:stretch>
        </p:blipFill>
        <p:spPr>
          <a:xfrm>
            <a:off x="5520690" y="3113405"/>
            <a:ext cx="3340100" cy="2026285"/>
          </a:xfrm>
          <a:prstGeom prst="rect">
            <a:avLst/>
          </a:prstGeom>
        </p:spPr>
      </p:pic>
      <p:sp>
        <p:nvSpPr>
          <p:cNvPr id="9" name="文本框 8"/>
          <p:cNvSpPr txBox="1"/>
          <p:nvPr/>
        </p:nvSpPr>
        <p:spPr>
          <a:xfrm>
            <a:off x="6483985" y="5332730"/>
            <a:ext cx="1734185" cy="306705"/>
          </a:xfrm>
          <a:prstGeom prst="rect">
            <a:avLst/>
          </a:prstGeom>
          <a:noFill/>
        </p:spPr>
        <p:txBody>
          <a:bodyPr wrap="square" rtlCol="0">
            <a:spAutoFit/>
          </a:bodyPr>
          <a:p>
            <a:r>
              <a:rPr lang="en-US" altLang="zh-CN" sz="1400">
                <a:latin typeface="仿宋" charset="0"/>
                <a:ea typeface="仿宋" charset="0"/>
              </a:rPr>
              <a:t>Web</a:t>
            </a:r>
            <a:r>
              <a:rPr lang="zh-CN" altLang="en-US" sz="1400">
                <a:latin typeface="仿宋" charset="0"/>
                <a:ea typeface="仿宋" charset="0"/>
              </a:rPr>
              <a:t>代理 </a:t>
            </a:r>
            <a:r>
              <a:rPr lang="en-US" altLang="zh-CN" sz="1400">
                <a:latin typeface="仿宋" charset="0"/>
                <a:ea typeface="仿宋" charset="0"/>
              </a:rPr>
              <a:t>Whistle</a:t>
            </a:r>
            <a:endParaRPr lang="en-US" altLang="zh-CN" sz="1400">
              <a:latin typeface="仿宋" charset="0"/>
              <a:ea typeface="仿宋" charset="0"/>
            </a:endParaRPr>
          </a:p>
        </p:txBody>
      </p:sp>
      <p:sp>
        <p:nvSpPr>
          <p:cNvPr id="10" name="文本框 9"/>
          <p:cNvSpPr txBox="1"/>
          <p:nvPr/>
        </p:nvSpPr>
        <p:spPr>
          <a:xfrm>
            <a:off x="9082405" y="4397375"/>
            <a:ext cx="2541905" cy="306705"/>
          </a:xfrm>
          <a:prstGeom prst="rect">
            <a:avLst/>
          </a:prstGeom>
          <a:noFill/>
        </p:spPr>
        <p:txBody>
          <a:bodyPr wrap="square" rtlCol="0">
            <a:spAutoFit/>
          </a:bodyPr>
          <a:p>
            <a:r>
              <a:rPr lang="zh-CN" altLang="en-US" sz="1400">
                <a:latin typeface="仿宋" charset="0"/>
                <a:ea typeface="仿宋" charset="0"/>
                <a:cs typeface="仿宋" charset="0"/>
              </a:rPr>
              <a:t>学校系统</a:t>
            </a:r>
            <a:r>
              <a:rPr lang="en-US" altLang="zh-CN" sz="1400">
                <a:latin typeface="仿宋" charset="0"/>
                <a:ea typeface="仿宋" charset="0"/>
                <a:cs typeface="仿宋" charset="0"/>
              </a:rPr>
              <a:t>vpn EasyConnect</a:t>
            </a:r>
            <a:endParaRPr lang="en-US" altLang="zh-CN" sz="1400">
              <a:latin typeface="仿宋" charset="0"/>
              <a:ea typeface="仿宋" charset="0"/>
              <a:cs typeface="仿宋" charset="0"/>
            </a:endParaRPr>
          </a:p>
        </p:txBody>
      </p:sp>
      <p:sp>
        <p:nvSpPr>
          <p:cNvPr id="12" name="文本框 11"/>
          <p:cNvSpPr txBox="1"/>
          <p:nvPr/>
        </p:nvSpPr>
        <p:spPr>
          <a:xfrm>
            <a:off x="1096645" y="5241925"/>
            <a:ext cx="1536700" cy="306705"/>
          </a:xfrm>
          <a:prstGeom prst="rect">
            <a:avLst/>
          </a:prstGeom>
          <a:noFill/>
        </p:spPr>
        <p:txBody>
          <a:bodyPr wrap="none" rtlCol="0" anchor="t">
            <a:spAutoFit/>
          </a:bodyPr>
          <a:p>
            <a:pPr algn="l"/>
            <a:r>
              <a:rPr lang="zh-CN" altLang="en-US" sz="1400">
                <a:latin typeface="仿宋" charset="0"/>
                <a:ea typeface="仿宋" charset="0"/>
                <a:sym typeface="+mn-ea"/>
              </a:rPr>
              <a:t>抓包工具 </a:t>
            </a:r>
            <a:r>
              <a:rPr lang="en-US" altLang="zh-CN" sz="1400">
                <a:latin typeface="仿宋" charset="0"/>
                <a:ea typeface="仿宋" charset="0"/>
                <a:sym typeface="+mn-ea"/>
              </a:rPr>
              <a:t>Charles</a:t>
            </a:r>
            <a:endParaRPr lang="en-US" altLang="zh-CN" sz="1400">
              <a:latin typeface="仿宋" charset="0"/>
              <a:ea typeface="仿宋" charset="0"/>
              <a:sym typeface="+mn-ea"/>
            </a:endParaRPr>
          </a:p>
        </p:txBody>
      </p:sp>
      <p:pic>
        <p:nvPicPr>
          <p:cNvPr id="13" name="图片 12"/>
          <p:cNvPicPr>
            <a:picLocks noChangeAspect="1"/>
          </p:cNvPicPr>
          <p:nvPr/>
        </p:nvPicPr>
        <p:blipFill>
          <a:blip r:embed="rId3"/>
          <a:stretch>
            <a:fillRect/>
          </a:stretch>
        </p:blipFill>
        <p:spPr>
          <a:xfrm>
            <a:off x="2892425" y="2027555"/>
            <a:ext cx="2933700" cy="2062480"/>
          </a:xfrm>
          <a:prstGeom prst="rect">
            <a:avLst/>
          </a:prstGeom>
        </p:spPr>
      </p:pic>
      <p:pic>
        <p:nvPicPr>
          <p:cNvPr id="11" name="图片 10"/>
          <p:cNvPicPr>
            <a:picLocks noChangeAspect="1"/>
          </p:cNvPicPr>
          <p:nvPr/>
        </p:nvPicPr>
        <p:blipFill>
          <a:blip r:embed="rId4"/>
          <a:stretch>
            <a:fillRect/>
          </a:stretch>
        </p:blipFill>
        <p:spPr>
          <a:xfrm>
            <a:off x="458470" y="3113405"/>
            <a:ext cx="2813050" cy="1951990"/>
          </a:xfrm>
          <a:prstGeom prst="rect">
            <a:avLst/>
          </a:prstGeom>
        </p:spPr>
      </p:pic>
      <p:sp>
        <p:nvSpPr>
          <p:cNvPr id="15" name="文本框 14"/>
          <p:cNvSpPr txBox="1"/>
          <p:nvPr/>
        </p:nvSpPr>
        <p:spPr>
          <a:xfrm>
            <a:off x="3460750" y="4296410"/>
            <a:ext cx="1734185" cy="306705"/>
          </a:xfrm>
          <a:prstGeom prst="rect">
            <a:avLst/>
          </a:prstGeom>
          <a:noFill/>
        </p:spPr>
        <p:txBody>
          <a:bodyPr wrap="square" rtlCol="0">
            <a:spAutoFit/>
          </a:bodyPr>
          <a:p>
            <a:r>
              <a:rPr lang="zh-CN" altLang="en-US" sz="1400">
                <a:latin typeface="仿宋" charset="0"/>
                <a:ea typeface="仿宋" charset="0"/>
              </a:rPr>
              <a:t>请求</a:t>
            </a:r>
            <a:r>
              <a:rPr lang="en-US" altLang="zh-CN" sz="1400">
                <a:latin typeface="仿宋" charset="0"/>
                <a:ea typeface="仿宋" charset="0"/>
              </a:rPr>
              <a:t>mock</a:t>
            </a:r>
            <a:r>
              <a:rPr lang="zh-CN" altLang="en-US" sz="1400">
                <a:latin typeface="仿宋" charset="0"/>
                <a:ea typeface="仿宋" charset="0"/>
              </a:rPr>
              <a:t> </a:t>
            </a:r>
            <a:r>
              <a:rPr lang="en-US" altLang="zh-CN" sz="1400">
                <a:latin typeface="仿宋" charset="0"/>
                <a:ea typeface="仿宋" charset="0"/>
              </a:rPr>
              <a:t>PostMan</a:t>
            </a:r>
            <a:endParaRPr lang="en-US" altLang="zh-CN" sz="1400">
              <a:latin typeface="仿宋" charset="0"/>
              <a:ea typeface="仿宋"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开题依据与背景</a:t>
            </a:r>
            <a:endParaRPr lang="zh-CN" altLang="en-US" dirty="0">
              <a:latin typeface="+mn-lt"/>
              <a:ea typeface="+mn-ea"/>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文本框 3"/>
          <p:cNvSpPr txBox="1"/>
          <p:nvPr/>
        </p:nvSpPr>
        <p:spPr>
          <a:xfrm rot="5400000">
            <a:off x="10361981" y="927888"/>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5" name="文本框 4"/>
          <p:cNvSpPr txBox="1"/>
          <p:nvPr/>
        </p:nvSpPr>
        <p:spPr>
          <a:xfrm rot="5400000">
            <a:off x="750290" y="5359584"/>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12" name="文本框 11"/>
          <p:cNvSpPr txBox="1"/>
          <p:nvPr/>
        </p:nvSpPr>
        <p:spPr>
          <a:xfrm rot="10800000">
            <a:off x="10988675" y="4924425"/>
            <a:ext cx="718820" cy="922020"/>
          </a:xfrm>
          <a:prstGeom prst="rect">
            <a:avLst/>
          </a:prstGeom>
          <a:noFill/>
        </p:spPr>
        <p:txBody>
          <a:bodyPr wrap="squar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13" name="文本框 12"/>
          <p:cNvSpPr txBox="1"/>
          <p:nvPr/>
        </p:nvSpPr>
        <p:spPr>
          <a:xfrm rot="10800000">
            <a:off x="440312" y="1317565"/>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7" name="文本框 6"/>
          <p:cNvSpPr txBox="1"/>
          <p:nvPr/>
        </p:nvSpPr>
        <p:spPr>
          <a:xfrm>
            <a:off x="1317625" y="1636395"/>
            <a:ext cx="9096375" cy="977265"/>
          </a:xfrm>
          <a:prstGeom prst="rect">
            <a:avLst/>
          </a:prstGeom>
          <a:noFill/>
        </p:spPr>
        <p:txBody>
          <a:bodyPr wrap="square" rtlCol="0">
            <a:spAutoFit/>
          </a:bodyPr>
          <a:p>
            <a:pPr>
              <a:lnSpc>
                <a:spcPct val="110000"/>
              </a:lnSpc>
            </a:pPr>
            <a:r>
              <a:rPr lang="en-US" altLang="zh-CN"/>
              <a:t>    </a:t>
            </a:r>
            <a:r>
              <a:rPr lang="zh-CN" altLang="en-US"/>
              <a:t>聚焦于开发人员（</a:t>
            </a:r>
            <a:r>
              <a:rPr lang="en-US" altLang="zh-CN"/>
              <a:t>ToD</a:t>
            </a:r>
            <a:r>
              <a:rPr lang="zh-CN" altLang="en-US"/>
              <a:t>）提高开发效率与开发体验，想要通过网络信息流的捕获、对开发过程中遇到的网络代理问题、接口管理问题等做出改善！</a:t>
            </a:r>
            <a:endParaRPr lang="en-US" altLang="zh-CN"/>
          </a:p>
          <a:p>
            <a:endParaRPr lang="zh-CN" altLang="en-US"/>
          </a:p>
        </p:txBody>
      </p:sp>
      <p:sp>
        <p:nvSpPr>
          <p:cNvPr id="6" name="文本框 5"/>
          <p:cNvSpPr txBox="1"/>
          <p:nvPr/>
        </p:nvSpPr>
        <p:spPr>
          <a:xfrm>
            <a:off x="1280160" y="4021455"/>
            <a:ext cx="9328785" cy="1891030"/>
          </a:xfrm>
          <a:prstGeom prst="rect">
            <a:avLst/>
          </a:prstGeom>
          <a:noFill/>
        </p:spPr>
        <p:txBody>
          <a:bodyPr wrap="square" rtlCol="0">
            <a:spAutoFit/>
          </a:bodyPr>
          <a:p>
            <a:pPr>
              <a:lnSpc>
                <a:spcPct val="110000"/>
              </a:lnSpc>
            </a:pPr>
            <a:r>
              <a:rPr lang="en-US" altLang="zh-CN">
                <a:sym typeface="+mn-ea"/>
              </a:rPr>
              <a:t>    </a:t>
            </a:r>
            <a:r>
              <a:rPr lang="zh-CN" altLang="en-US">
                <a:sym typeface="+mn-ea"/>
              </a:rPr>
              <a:t>在软件开发过程中，开发、运维人员往往要面临多个存在差异的环境，针对不同环境的测试、开发一致性是最大的问题，也是影响开发效率的关键原因之一。</a:t>
            </a:r>
            <a:endParaRPr lang="zh-CN" altLang="en-US">
              <a:sym typeface="+mn-ea"/>
            </a:endParaRPr>
          </a:p>
          <a:p>
            <a:pPr>
              <a:lnSpc>
                <a:spcPct val="110000"/>
              </a:lnSpc>
            </a:pPr>
            <a:r>
              <a:rPr lang="zh-CN" altLang="en-US">
                <a:sym typeface="+mn-ea"/>
              </a:rPr>
              <a:t>    基于解决这些问题的愿景和传统的桌面网络代理工具存在不跨平台、功能单一等问题。想要基于</a:t>
            </a:r>
            <a:r>
              <a:rPr lang="en-US" altLang="zh-CN">
                <a:sym typeface="+mn-ea"/>
              </a:rPr>
              <a:t>WebAssembly</a:t>
            </a:r>
            <a:r>
              <a:rPr lang="zh-CN" altLang="en-US">
                <a:sym typeface="+mn-ea"/>
              </a:rPr>
              <a:t>和跨平台技术打造一个跨平台、高性能、可回溯、可管理接口生命周期的桌面网络代理工具。</a:t>
            </a:r>
            <a:endParaRPr lang="zh-CN" altLang="en-US"/>
          </a:p>
          <a:p>
            <a:endParaRPr lang="zh-CN" altLang="en-US"/>
          </a:p>
        </p:txBody>
      </p:sp>
      <p:pic>
        <p:nvPicPr>
          <p:cNvPr id="9" name="图片 8"/>
          <p:cNvPicPr>
            <a:picLocks noChangeAspect="1"/>
          </p:cNvPicPr>
          <p:nvPr/>
        </p:nvPicPr>
        <p:blipFill>
          <a:blip r:embed="rId1"/>
          <a:stretch>
            <a:fillRect/>
          </a:stretch>
        </p:blipFill>
        <p:spPr>
          <a:xfrm>
            <a:off x="1167765" y="2518410"/>
            <a:ext cx="9246235" cy="1308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开题依据与背景</a:t>
            </a:r>
            <a:endParaRPr lang="zh-CN" altLang="en-US"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449705" y="2018665"/>
            <a:ext cx="9168130" cy="3581400"/>
          </a:xfrm>
          <a:prstGeom prst="rect">
            <a:avLst/>
          </a:prstGeom>
          <a:noFill/>
        </p:spPr>
        <p:txBody>
          <a:bodyPr wrap="square" rtlCol="0">
            <a:normAutofit lnSpcReduction="10000"/>
          </a:bodyPr>
          <a:lstStyle/>
          <a:p>
            <a:pPr algn="ctr">
              <a:lnSpc>
                <a:spcPct val="130000"/>
              </a:lnSpc>
              <a:spcAft>
                <a:spcPts val="600"/>
              </a:spcAft>
            </a:pPr>
            <a:r>
              <a:rPr lang="zh-CN" altLang="en-US" sz="2000" b="1" dirty="0">
                <a:cs typeface="+mn-ea"/>
                <a:sym typeface="+mn-lt"/>
              </a:rPr>
              <a:t>解决那些问题？</a:t>
            </a:r>
            <a:endParaRPr lang="en-US" altLang="zh-CN" sz="2400" b="1" dirty="0">
              <a:cs typeface="+mn-ea"/>
              <a:sym typeface="+mn-lt"/>
            </a:endParaRPr>
          </a:p>
          <a:p>
            <a:pPr algn="just">
              <a:lnSpc>
                <a:spcPct val="180000"/>
              </a:lnSpc>
            </a:pPr>
            <a:r>
              <a:rPr lang="en-US" altLang="zh-CN" sz="1600" dirty="0">
                <a:cs typeface="+mn-ea"/>
                <a:sym typeface="+mn-lt"/>
              </a:rPr>
              <a:t>(1)、</a:t>
            </a:r>
            <a:r>
              <a:rPr lang="zh-CN" altLang="en-US" sz="1600" dirty="0">
                <a:cs typeface="+mn-ea"/>
                <a:sym typeface="+mn-lt"/>
              </a:rPr>
              <a:t>摆脱对多差异环境的强依赖，解耦开发、测试过程中的复杂度</a:t>
            </a:r>
            <a:endParaRPr lang="zh-CN" altLang="en-US" sz="1600" dirty="0">
              <a:cs typeface="+mn-ea"/>
              <a:sym typeface="+mn-lt"/>
            </a:endParaRPr>
          </a:p>
          <a:p>
            <a:pPr algn="just">
              <a:lnSpc>
                <a:spcPct val="180000"/>
              </a:lnSpc>
            </a:pPr>
            <a:r>
              <a:rPr lang="en-US" altLang="zh-CN" sz="1600" dirty="0">
                <a:cs typeface="+mn-ea"/>
                <a:sym typeface="+mn-lt"/>
              </a:rPr>
              <a:t>(2)、</a:t>
            </a:r>
            <a:r>
              <a:rPr lang="zh-CN" altLang="en-US" sz="1600" dirty="0">
                <a:cs typeface="+mn-ea"/>
                <a:sym typeface="+mn-lt"/>
              </a:rPr>
              <a:t>自动化的管理开发周期中应用接口的生命周期管理</a:t>
            </a:r>
            <a:endParaRPr lang="en-US" altLang="zh-CN" sz="1600" dirty="0">
              <a:cs typeface="+mn-ea"/>
              <a:sym typeface="+mn-lt"/>
            </a:endParaRPr>
          </a:p>
          <a:p>
            <a:pPr algn="just">
              <a:lnSpc>
                <a:spcPct val="180000"/>
              </a:lnSpc>
            </a:pPr>
            <a:r>
              <a:rPr lang="en-US" altLang="zh-CN" sz="1600" dirty="0">
                <a:cs typeface="+mn-ea"/>
                <a:sym typeface="+mn-lt"/>
              </a:rPr>
              <a:t>(3)</a:t>
            </a:r>
            <a:r>
              <a:rPr lang="zh-CN" altLang="en-US" sz="1600" dirty="0">
                <a:cs typeface="+mn-ea"/>
                <a:sym typeface="+mn-lt"/>
              </a:rPr>
              <a:t>、通过接口数据包解析生成不同的语言的接口代码，减少重复的劳动</a:t>
            </a:r>
            <a:endParaRPr lang="zh-CN" altLang="en-US" sz="1600" dirty="0">
              <a:cs typeface="+mn-ea"/>
              <a:sym typeface="+mn-lt"/>
            </a:endParaRPr>
          </a:p>
          <a:p>
            <a:pPr algn="just">
              <a:lnSpc>
                <a:spcPct val="180000"/>
              </a:lnSpc>
            </a:pPr>
            <a:endParaRPr lang="zh-CN" altLang="en-US" dirty="0">
              <a:cs typeface="+mn-ea"/>
              <a:sym typeface="+mn-lt"/>
            </a:endParaRPr>
          </a:p>
          <a:p>
            <a:pPr algn="ctr">
              <a:lnSpc>
                <a:spcPct val="130000"/>
              </a:lnSpc>
              <a:spcAft>
                <a:spcPts val="600"/>
              </a:spcAft>
            </a:pPr>
            <a:r>
              <a:rPr lang="zh-CN" altLang="en-US" sz="2000" b="1" dirty="0">
                <a:cs typeface="+mn-ea"/>
                <a:sym typeface="+mn-lt"/>
              </a:rPr>
              <a:t>优化那些部分？</a:t>
            </a:r>
            <a:endParaRPr lang="en-US" altLang="zh-CN" sz="2000" b="1" dirty="0">
              <a:cs typeface="+mn-ea"/>
              <a:sym typeface="+mn-lt"/>
            </a:endParaRPr>
          </a:p>
          <a:p>
            <a:pPr algn="just">
              <a:lnSpc>
                <a:spcPct val="180000"/>
              </a:lnSpc>
            </a:pPr>
            <a:r>
              <a:rPr lang="en-US" altLang="zh-CN" sz="1600" dirty="0">
                <a:cs typeface="+mn-ea"/>
                <a:sym typeface="+mn-lt"/>
              </a:rPr>
              <a:t>(1)、</a:t>
            </a:r>
            <a:r>
              <a:rPr lang="zh-CN" altLang="en-US" sz="1600" dirty="0">
                <a:cs typeface="+mn-ea"/>
                <a:sym typeface="+mn-lt"/>
              </a:rPr>
              <a:t>利用基于</a:t>
            </a:r>
            <a:r>
              <a:rPr lang="en-US" altLang="zh-CN" sz="1600" dirty="0">
                <a:cs typeface="+mn-ea"/>
                <a:sym typeface="+mn-lt"/>
              </a:rPr>
              <a:t>Web</a:t>
            </a:r>
            <a:r>
              <a:rPr lang="zh-CN" altLang="en-US" sz="1600" dirty="0">
                <a:cs typeface="+mn-ea"/>
                <a:sym typeface="+mn-lt"/>
              </a:rPr>
              <a:t>的跨平台解决方案的优势，敏捷、易用、生态</a:t>
            </a:r>
            <a:endParaRPr lang="zh-CN" altLang="en-US" sz="1600" dirty="0">
              <a:cs typeface="+mn-ea"/>
              <a:sym typeface="+mn-lt"/>
            </a:endParaRPr>
          </a:p>
          <a:p>
            <a:pPr algn="just">
              <a:lnSpc>
                <a:spcPct val="180000"/>
              </a:lnSpc>
            </a:pPr>
            <a:r>
              <a:rPr lang="en-US" altLang="zh-CN" sz="1600" dirty="0">
                <a:cs typeface="+mn-ea"/>
                <a:sym typeface="+mn-lt"/>
              </a:rPr>
              <a:t>(2)、</a:t>
            </a:r>
            <a:r>
              <a:rPr lang="zh-CN" altLang="en-US" sz="1600" dirty="0">
                <a:cs typeface="+mn-ea"/>
                <a:sym typeface="+mn-lt"/>
              </a:rPr>
              <a:t>基于</a:t>
            </a:r>
            <a:r>
              <a:rPr lang="en-US" altLang="zh-CN" sz="1600" dirty="0">
                <a:cs typeface="+mn-ea"/>
                <a:sym typeface="+mn-lt"/>
              </a:rPr>
              <a:t>WebAssembly</a:t>
            </a:r>
            <a:r>
              <a:rPr lang="zh-CN" altLang="en-US" sz="1600" dirty="0">
                <a:cs typeface="+mn-ea"/>
                <a:sym typeface="+mn-lt"/>
              </a:rPr>
              <a:t>字节码提高引擎对解释型语言</a:t>
            </a:r>
            <a:r>
              <a:rPr lang="en-US" altLang="zh-CN" sz="1600" dirty="0">
                <a:cs typeface="+mn-ea"/>
                <a:sym typeface="+mn-lt"/>
              </a:rPr>
              <a:t>CPU</a:t>
            </a:r>
            <a:r>
              <a:rPr lang="zh-CN" altLang="en-US" sz="1600" dirty="0">
                <a:cs typeface="+mn-ea"/>
                <a:sym typeface="+mn-lt"/>
              </a:rPr>
              <a:t>密集型计算性能提升</a:t>
            </a:r>
            <a:endParaRPr lang="en-US" altLang="zh-CN" sz="2000" dirty="0">
              <a:cs typeface="+mn-ea"/>
              <a:sym typeface="+mn-lt"/>
            </a:endParaRPr>
          </a:p>
          <a:p>
            <a:pPr algn="just">
              <a:lnSpc>
                <a:spcPct val="130000"/>
              </a:lnSpc>
            </a:pPr>
            <a:endParaRPr lang="en-US" altLang="zh-CN" sz="2000" dirty="0">
              <a:cs typeface="+mn-ea"/>
              <a:sym typeface="+mn-lt"/>
            </a:endParaRPr>
          </a:p>
          <a:p>
            <a:pPr algn="just">
              <a:lnSpc>
                <a:spcPct val="130000"/>
              </a:lnSpc>
            </a:pPr>
            <a:endParaRPr lang="en-US" altLang="zh-CN" sz="2000" dirty="0">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国内外研究现状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02</a:t>
            </a:r>
            <a:endParaRPr lang="en-US" altLang="zh-CN" sz="4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a:t>
            </a:r>
            <a:endParaRPr lang="zh-CN" altLang="en-US" dirty="0">
              <a:latin typeface="+mn-lt"/>
              <a:ea typeface="+mn-ea"/>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dirty="0">
              <a:cs typeface="+mn-ea"/>
              <a:sym typeface="+mn-lt"/>
            </a:endParaRPr>
          </a:p>
        </p:txBody>
      </p:sp>
      <p:sp>
        <p:nvSpPr>
          <p:cNvPr id="9" name="矩形 8"/>
          <p:cNvSpPr/>
          <p:nvPr/>
        </p:nvSpPr>
        <p:spPr>
          <a:xfrm>
            <a:off x="7903552" y="1566232"/>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îŝḻíďê"/>
          <p:cNvSpPr txBox="1"/>
          <p:nvPr/>
        </p:nvSpPr>
        <p:spPr>
          <a:xfrm flipH="1">
            <a:off x="3548380" y="7762240"/>
            <a:ext cx="1311910" cy="988060"/>
          </a:xfrm>
          <a:prstGeom prst="rect">
            <a:avLst/>
          </a:prstGeom>
          <a:noFill/>
          <a:scene3d>
            <a:camera prst="perspectiveLeft">
              <a:rot lat="0" lon="0" rev="0"/>
            </a:camera>
            <a:lightRig rig="threePt" dir="t"/>
          </a:scene3d>
        </p:spPr>
        <p:txBody>
          <a:bodyPr wrap="square" lIns="91440" tIns="45720" rIns="91440" bIns="4572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阐述小标题观点阐述小标题观点阐述小标题观点阐述小标题阐述小标题观点阐述小标阐述小标题观点阐述小标题观点阐述小标题观点阐述小标题观点阐述小标题观点阐述你的小标题观点</a:t>
            </a:r>
            <a:endParaRPr lang="zh-CN" altLang="en-US" sz="2000" dirty="0">
              <a:cs typeface="+mn-ea"/>
              <a:sym typeface="+mn-lt"/>
            </a:endParaRPr>
          </a:p>
          <a:p>
            <a:pPr algn="just">
              <a:lnSpc>
                <a:spcPct val="130000"/>
              </a:lnSpc>
            </a:pPr>
            <a:r>
              <a:rPr lang="zh-CN" altLang="en-US" sz="2000" dirty="0">
                <a:cs typeface="+mn-ea"/>
                <a:sym typeface="+mn-lt"/>
              </a:rPr>
              <a:t>题观点阐述小标题观点阐述小标题观点阐述小标题观点阐述你的小标题观点</a:t>
            </a:r>
            <a:endParaRPr lang="zh-CN" altLang="en-US" sz="2000" dirty="0">
              <a:cs typeface="+mn-ea"/>
              <a:sym typeface="+mn-lt"/>
            </a:endParaRPr>
          </a:p>
          <a:p>
            <a:pPr algn="just">
              <a:lnSpc>
                <a:spcPct val="130000"/>
              </a:lnSpc>
            </a:pPr>
            <a:r>
              <a:rPr lang="zh-CN" altLang="en-US" sz="2000" dirty="0">
                <a:cs typeface="+mn-ea"/>
                <a:sym typeface="+mn-lt"/>
              </a:rPr>
              <a:t>观点阐述小标题观点阐述你的小标题观点</a:t>
            </a:r>
            <a:endParaRPr lang="zh-CN" altLang="en-US" sz="2000" dirty="0">
              <a:cs typeface="+mn-ea"/>
              <a:sym typeface="+mn-lt"/>
            </a:endParaRPr>
          </a:p>
        </p:txBody>
      </p:sp>
      <p:sp>
        <p:nvSpPr>
          <p:cNvPr id="13" name="iṥ1íďe"/>
          <p:cNvSpPr/>
          <p:nvPr/>
        </p:nvSpPr>
        <p:spPr>
          <a:xfrm flipH="1">
            <a:off x="862965" y="2635885"/>
            <a:ext cx="3230880" cy="493395"/>
          </a:xfrm>
          <a:prstGeom prst="rect">
            <a:avLst/>
          </a:prstGeom>
          <a:scene3d>
            <a:camera prst="perspectiveLeft">
              <a:rot lat="0" lon="0" rev="0"/>
            </a:camera>
            <a:lightRig rig="threePt" dir="t"/>
          </a:scene3d>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跨平台桌面应用技术</a:t>
            </a:r>
            <a:endParaRPr lang="zh-CN" altLang="en-US" sz="2400" b="1" dirty="0">
              <a:cs typeface="+mn-ea"/>
              <a:sym typeface="+mn-lt"/>
            </a:endParaRPr>
          </a:p>
        </p:txBody>
      </p:sp>
      <p:sp>
        <p:nvSpPr>
          <p:cNvPr id="22" name="light-bulb_62830"/>
          <p:cNvSpPr>
            <a:spLocks noChangeAspect="1"/>
          </p:cNvSpPr>
          <p:nvPr/>
        </p:nvSpPr>
        <p:spPr bwMode="auto">
          <a:xfrm>
            <a:off x="5829887" y="1953211"/>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rgbClr val="EAB908"/>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5" name="îŝḻíďê"/>
          <p:cNvSpPr txBox="1"/>
          <p:nvPr/>
        </p:nvSpPr>
        <p:spPr>
          <a:xfrm flipH="1">
            <a:off x="5276215" y="7593965"/>
            <a:ext cx="810895" cy="441325"/>
          </a:xfrm>
          <a:prstGeom prst="rect">
            <a:avLst/>
          </a:prstGeom>
          <a:noFill/>
          <a:scene3d>
            <a:camera prst="perspectiveRight">
              <a:rot lat="0" lon="21594000" rev="0"/>
            </a:camera>
            <a:lightRig rig="threePt" dir="t"/>
          </a:scene3d>
        </p:spPr>
        <p:txBody>
          <a:bodyPr wrap="square" lIns="91440" tIns="45720" rIns="91440" bIns="4572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a:t>
            </a:r>
            <a:r>
              <a:rPr lang="zh-CN" altLang="en-US" sz="2000" u="sng" dirty="0">
                <a:cs typeface="+mn-ea"/>
                <a:sym typeface="+mn-lt"/>
              </a:rPr>
              <a:t>d</a:t>
            </a:r>
            <a:r>
              <a:rPr lang="zh-CN" altLang="en-US" sz="2000" dirty="0">
                <a:cs typeface="+mn-ea"/>
                <a:sym typeface="+mn-lt"/>
              </a:rPr>
              <a:t>述小标题观点阐述你的小标题观点</a:t>
            </a:r>
            <a:endParaRPr lang="zh-CN" altLang="en-US" sz="2000" dirty="0">
              <a:cs typeface="+mn-ea"/>
              <a:sym typeface="+mn-lt"/>
            </a:endParaRPr>
          </a:p>
        </p:txBody>
      </p:sp>
      <p:sp>
        <p:nvSpPr>
          <p:cNvPr id="26" name="iṥ1íďe"/>
          <p:cNvSpPr/>
          <p:nvPr/>
        </p:nvSpPr>
        <p:spPr>
          <a:xfrm flipH="1">
            <a:off x="6013450" y="2898140"/>
            <a:ext cx="2273935" cy="563245"/>
          </a:xfrm>
          <a:prstGeom prst="rect">
            <a:avLst/>
          </a:prstGeom>
          <a:scene3d>
            <a:camera prst="perspectiveRight">
              <a:rot lat="0" lon="21594000" rev="0"/>
            </a:camera>
            <a:lightRig rig="threePt" dir="t"/>
          </a:scene3d>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zh-CN" altLang="en-US" sz="2400" dirty="0">
              <a:latin typeface="Times New Roman Regular" panose="02020603050405020304" charset="0"/>
              <a:cs typeface="Times New Roman Regular" panose="02020603050405020304" charset="0"/>
              <a:sym typeface="+mn-lt"/>
            </a:endParaRPr>
          </a:p>
        </p:txBody>
      </p:sp>
      <p:sp>
        <p:nvSpPr>
          <p:cNvPr id="20" name="have-an-idea_65779"/>
          <p:cNvSpPr>
            <a:spLocks noChangeAspect="1"/>
          </p:cNvSpPr>
          <p:nvPr/>
        </p:nvSpPr>
        <p:spPr bwMode="auto">
          <a:xfrm>
            <a:off x="9466137" y="1953211"/>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îŝḻíďê"/>
          <p:cNvSpPr txBox="1"/>
          <p:nvPr/>
        </p:nvSpPr>
        <p:spPr>
          <a:xfrm flipH="1">
            <a:off x="8288571" y="7457458"/>
            <a:ext cx="2829961"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endParaRPr lang="zh-CN" altLang="en-US" sz="2000" dirty="0">
              <a:cs typeface="+mn-ea"/>
              <a:sym typeface="+mn-lt"/>
            </a:endParaRPr>
          </a:p>
        </p:txBody>
      </p:sp>
      <p:sp>
        <p:nvSpPr>
          <p:cNvPr id="29" name="iṥ1íďe"/>
          <p:cNvSpPr/>
          <p:nvPr/>
        </p:nvSpPr>
        <p:spPr>
          <a:xfrm flipH="1">
            <a:off x="8558766" y="2635909"/>
            <a:ext cx="2289573" cy="560065"/>
          </a:xfrm>
          <a:prstGeom prst="rect">
            <a:avLst/>
          </a:prstGeom>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网络代理技术</a:t>
            </a:r>
            <a:endParaRPr lang="zh-CN" altLang="en-US" sz="2400" b="1" dirty="0">
              <a:cs typeface="+mn-ea"/>
              <a:sym typeface="+mn-lt"/>
            </a:endParaRPr>
          </a:p>
        </p:txBody>
      </p:sp>
      <p:sp>
        <p:nvSpPr>
          <p:cNvPr id="16" name="矩形 15"/>
          <p:cNvSpPr/>
          <p:nvPr/>
        </p:nvSpPr>
        <p:spPr>
          <a:xfrm>
            <a:off x="4298478" y="1566232"/>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660400" y="1566232"/>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p:cNvSpPr>
            <a:spLocks noChangeAspect="1"/>
          </p:cNvSpPr>
          <p:nvPr/>
        </p:nvSpPr>
        <p:spPr bwMode="auto">
          <a:xfrm>
            <a:off x="2226142" y="1953211"/>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
        <p:nvSpPr>
          <p:cNvPr id="5" name="文本框 4"/>
          <p:cNvSpPr txBox="1"/>
          <p:nvPr/>
        </p:nvSpPr>
        <p:spPr>
          <a:xfrm>
            <a:off x="1075690" y="3461385"/>
            <a:ext cx="2908300" cy="922020"/>
          </a:xfrm>
          <a:prstGeom prst="rect">
            <a:avLst/>
          </a:prstGeom>
          <a:noFill/>
        </p:spPr>
        <p:txBody>
          <a:bodyPr wrap="square" rtlCol="0">
            <a:spAutoFit/>
          </a:bodyPr>
          <a:p>
            <a:r>
              <a:rPr lang="zh-CN" altLang="en-US"/>
              <a:t>通过上层抽象、多语言相互调用，将一份代码编译运行在不同底层平台</a:t>
            </a:r>
            <a:endParaRPr lang="zh-CN" altLang="en-US"/>
          </a:p>
        </p:txBody>
      </p:sp>
      <p:sp>
        <p:nvSpPr>
          <p:cNvPr id="6" name="文本框 5"/>
          <p:cNvSpPr txBox="1"/>
          <p:nvPr/>
        </p:nvSpPr>
        <p:spPr>
          <a:xfrm>
            <a:off x="4627880" y="3461385"/>
            <a:ext cx="2908300" cy="922020"/>
          </a:xfrm>
          <a:prstGeom prst="rect">
            <a:avLst/>
          </a:prstGeom>
          <a:noFill/>
        </p:spPr>
        <p:txBody>
          <a:bodyPr wrap="square" rtlCol="0">
            <a:spAutoFit/>
          </a:bodyPr>
          <a:p>
            <a:r>
              <a:rPr lang="en-US" altLang="zh-CN"/>
              <a:t>WebAssembly</a:t>
            </a:r>
            <a:r>
              <a:rPr lang="zh-CN" altLang="en-US"/>
              <a:t>是一种新的二进制编码格式，可以更加快速的被加载、执行</a:t>
            </a:r>
            <a:endParaRPr lang="zh-CN" altLang="en-US"/>
          </a:p>
        </p:txBody>
      </p:sp>
      <p:sp>
        <p:nvSpPr>
          <p:cNvPr id="8" name="文本框 7"/>
          <p:cNvSpPr txBox="1"/>
          <p:nvPr/>
        </p:nvSpPr>
        <p:spPr>
          <a:xfrm>
            <a:off x="8180070" y="3461385"/>
            <a:ext cx="2975610" cy="922020"/>
          </a:xfrm>
          <a:prstGeom prst="rect">
            <a:avLst/>
          </a:prstGeom>
          <a:noFill/>
        </p:spPr>
        <p:txBody>
          <a:bodyPr wrap="square" rtlCol="0">
            <a:spAutoFit/>
          </a:bodyPr>
          <a:p>
            <a:r>
              <a:rPr lang="zh-CN" altLang="en-US"/>
              <a:t>通过对网络请求的捕获，从而进一步分析、修改数据包， 来满足更加灵活的网络使用</a:t>
            </a:r>
            <a:endParaRPr lang="zh-CN" altLang="en-US"/>
          </a:p>
        </p:txBody>
      </p:sp>
      <p:sp>
        <p:nvSpPr>
          <p:cNvPr id="4" name="文本框 3"/>
          <p:cNvSpPr txBox="1"/>
          <p:nvPr/>
        </p:nvSpPr>
        <p:spPr>
          <a:xfrm>
            <a:off x="4522470" y="2699385"/>
            <a:ext cx="3155315" cy="460375"/>
          </a:xfrm>
          <a:prstGeom prst="rect">
            <a:avLst/>
          </a:prstGeom>
          <a:noFill/>
        </p:spPr>
        <p:txBody>
          <a:bodyPr wrap="square" rtlCol="0">
            <a:spAutoFit/>
          </a:bodyPr>
          <a:p>
            <a:r>
              <a:rPr lang="en-US" altLang="zh-CN" sz="2400" b="1">
                <a:latin typeface="+mj-lt"/>
                <a:cs typeface="+mj-lt"/>
              </a:rPr>
              <a:t>WebAssebmly </a:t>
            </a:r>
            <a:r>
              <a:rPr lang="zh-CN" altLang="en-US" sz="2400" b="1">
                <a:latin typeface="+mj-lt"/>
                <a:cs typeface="+mj-lt"/>
              </a:rPr>
              <a:t>技术</a:t>
            </a:r>
            <a:endParaRPr lang="zh-CN" altLang="en-US" sz="2400" b="1">
              <a:latin typeface="+mj-lt"/>
              <a:cs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83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跨平台桌面应用技术</a:t>
            </a:r>
            <a:endParaRPr lang="zh-CN" altLang="en-US" sz="24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graphicFrame>
        <p:nvGraphicFramePr>
          <p:cNvPr id="4" name="表格 3"/>
          <p:cNvGraphicFramePr>
            <a:graphicFrameLocks noGrp="1"/>
          </p:cNvGraphicFramePr>
          <p:nvPr>
            <p:custDataLst>
              <p:tags r:id="rId1"/>
            </p:custDataLst>
          </p:nvPr>
        </p:nvGraphicFramePr>
        <p:xfrm>
          <a:off x="391160" y="1881505"/>
          <a:ext cx="4390390" cy="2620645"/>
        </p:xfrm>
        <a:graphic>
          <a:graphicData uri="http://schemas.openxmlformats.org/drawingml/2006/table">
            <a:tbl>
              <a:tblPr firstRow="1" bandRow="1">
                <a:tableStyleId>{2D5ABB26-0587-4C30-8999-92F81FD0307C}</a:tableStyleId>
              </a:tblPr>
              <a:tblGrid>
                <a:gridCol w="2072005"/>
                <a:gridCol w="2318385"/>
              </a:tblGrid>
              <a:tr h="86614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操作系统</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市场占有率</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4835">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1600" dirty="0">
                          <a:latin typeface="+mn-lt"/>
                          <a:ea typeface="+mn-ea"/>
                          <a:cs typeface="+mn-ea"/>
                          <a:sym typeface="+mn-lt"/>
                        </a:rPr>
                        <a:t>Windows</a:t>
                      </a:r>
                      <a:endParaRPr lang="en-US" altLang="zh-CN" sz="16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1600" dirty="0">
                          <a:latin typeface="+mn-lt"/>
                          <a:ea typeface="+mn-ea"/>
                          <a:cs typeface="+mn-ea"/>
                          <a:sym typeface="+mn-lt"/>
                        </a:rPr>
                        <a:t>74.27%</a:t>
                      </a:r>
                      <a:endParaRPr lang="zh-CN" altLang="en-US" sz="16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r>
              <a:tr h="584835">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sz="1600" dirty="0">
                          <a:latin typeface="+mn-lt"/>
                          <a:ea typeface="+mn-ea"/>
                          <a:cs typeface="+mn-ea"/>
                          <a:sym typeface="+mn-lt"/>
                        </a:rPr>
                        <a:t>MacOS</a:t>
                      </a:r>
                      <a:endParaRPr lang="en-US" sz="16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1600" dirty="0">
                          <a:latin typeface="+mn-lt"/>
                          <a:ea typeface="+mn-ea"/>
                          <a:cs typeface="+mn-ea"/>
                          <a:sym typeface="+mn-lt"/>
                        </a:rPr>
                        <a:t>16.05%</a:t>
                      </a:r>
                      <a:endParaRPr lang="zh-CN" altLang="en-US" sz="1600" dirty="0">
                        <a:latin typeface="+mn-lt"/>
                        <a:ea typeface="+mn-ea"/>
                        <a:cs typeface="+mn-ea"/>
                        <a:sym typeface="+mn-lt"/>
                      </a:endParaRPr>
                    </a:p>
                  </a:txBody>
                  <a:tcPr marL="100614" marR="100614" marT="50308" marB="50308" anchor="ctr"/>
                </a:tc>
              </a:tr>
              <a:tr h="584835">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sz="1600" dirty="0">
                          <a:latin typeface="+mn-lt"/>
                          <a:ea typeface="+mn-ea"/>
                          <a:cs typeface="+mn-ea"/>
                          <a:sym typeface="+mn-lt"/>
                        </a:rPr>
                        <a:t>Linux</a:t>
                      </a:r>
                      <a:endParaRPr lang="en-US" sz="16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1600" dirty="0">
                          <a:latin typeface="+mn-lt"/>
                          <a:ea typeface="+mn-ea"/>
                          <a:cs typeface="+mn-ea"/>
                          <a:sym typeface="+mn-lt"/>
                        </a:rPr>
                        <a:t>2.09%</a:t>
                      </a:r>
                      <a:endParaRPr lang="zh-CN" altLang="en-US" sz="1600" dirty="0">
                        <a:latin typeface="+mn-lt"/>
                        <a:ea typeface="+mn-ea"/>
                        <a:cs typeface="+mn-ea"/>
                        <a:sym typeface="+mn-lt"/>
                      </a:endParaRPr>
                    </a:p>
                  </a:txBody>
                  <a:tcPr marL="100614" marR="100614" marT="50308" marB="50308" anchor="ctr"/>
                </a:tc>
              </a:tr>
            </a:tbl>
          </a:graphicData>
        </a:graphic>
      </p:graphicFrame>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6210300" y="2035810"/>
            <a:ext cx="5353685" cy="23120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r>
              <a:rPr lang="zh-CN" altLang="en-US" sz="2000" dirty="0">
                <a:cs typeface="+mn-ea"/>
                <a:sym typeface="+mn-lt"/>
              </a:rPr>
              <a:t>据</a:t>
            </a:r>
            <a:r>
              <a:rPr lang="en-US" altLang="zh-CN" sz="2000" dirty="0">
                <a:cs typeface="+mn-ea"/>
                <a:sym typeface="+mn-lt"/>
              </a:rPr>
              <a:t>2021</a:t>
            </a:r>
            <a:r>
              <a:rPr lang="zh-CN" altLang="en-US" sz="2000" dirty="0">
                <a:cs typeface="+mn-ea"/>
                <a:sym typeface="+mn-lt"/>
              </a:rPr>
              <a:t>下半年数据调研，Windows操作系统和MacOS操作系统几乎占据了90%多的市场份额，导致大部分开发框架的发展由这两种操作系统主导，而Linux操作系统通常用作服务器，对桌面应用的需求不高。</a:t>
            </a:r>
            <a:endParaRPr lang="zh-CN" altLang="en-US"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9243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25" name="right-arrowheads_44810"/>
          <p:cNvSpPr>
            <a:spLocks noChangeAspect="1"/>
          </p:cNvSpPr>
          <p:nvPr/>
        </p:nvSpPr>
        <p:spPr bwMode="auto">
          <a:xfrm>
            <a:off x="5373809" y="2822005"/>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p>
            <a:pPr>
              <a:lnSpc>
                <a:spcPct val="130000"/>
              </a:lnSpc>
            </a:pPr>
            <a:endParaRPr lang="zh-CN" altLang="en-US" dirty="0">
              <a:cs typeface="+mn-ea"/>
              <a:sym typeface="+mn-lt"/>
            </a:endParaRPr>
          </a:p>
        </p:txBody>
      </p:sp>
    </p:spTree>
  </p:cSld>
  <p:clrMapOvr>
    <a:masterClrMapping/>
  </p:clrMapOvr>
</p:sld>
</file>

<file path=ppt/tags/tag1.xml><?xml version="1.0" encoding="utf-8"?>
<p:tagLst xmlns:p="http://schemas.openxmlformats.org/presentationml/2006/main">
  <p:tag name="KSO_WM_UNIT_TABLE_BEAUTIFY" val="smartTable{6945fe94-c222-4d3c-879f-6a1511afe705}"/>
  <p:tag name="TABLE_ENDDRAG_ORIGIN_RECT" val="345*175"/>
  <p:tag name="TABLE_ENDDRAG_RECT" val="48*148*345*206"/>
</p:tagLst>
</file>

<file path=ppt/tags/tag2.xml><?xml version="1.0" encoding="utf-8"?>
<p:tagLst xmlns:p="http://schemas.openxmlformats.org/presentationml/2006/main">
  <p:tag name="KSO_WM_UNIT_TABLE_BEAUTIFY" val="smartTable{fda22e40-7ba5-4363-9781-360494a13d9f}"/>
  <p:tag name="TABLE_ENDDRAG_ORIGIN_RECT" val="710*389"/>
  <p:tag name="TABLE_ENDDRAG_RECT" val="109*97*710*390"/>
</p:tagLst>
</file>

<file path=ppt/tags/tag3.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5817</Words>
  <Application>WPS 文字</Application>
  <PresentationFormat>宽屏</PresentationFormat>
  <Paragraphs>453</Paragraphs>
  <Slides>35</Slides>
  <Notes>26</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35</vt:i4>
      </vt:variant>
    </vt:vector>
  </HeadingPairs>
  <TitlesOfParts>
    <vt:vector size="61" baseType="lpstr">
      <vt:lpstr>Arial</vt:lpstr>
      <vt:lpstr>方正书宋_GBK</vt:lpstr>
      <vt:lpstr>Wingdings</vt:lpstr>
      <vt:lpstr>微软雅黑</vt:lpstr>
      <vt:lpstr>汉仪旗黑</vt:lpstr>
      <vt:lpstr>Segoe UI</vt:lpstr>
      <vt:lpstr>苹方-简</vt:lpstr>
      <vt:lpstr>Arial</vt:lpstr>
      <vt:lpstr>微软雅黑</vt:lpstr>
      <vt:lpstr>仿宋</vt:lpstr>
      <vt:lpstr>方正仿宋_GBK</vt:lpstr>
      <vt:lpstr>Times New Roman Regular</vt:lpstr>
      <vt:lpstr>Calibri</vt:lpstr>
      <vt:lpstr>Helvetica Neue</vt:lpstr>
      <vt:lpstr>思源黑体 CN Regular</vt:lpstr>
      <vt:lpstr>Thonburi</vt:lpstr>
      <vt:lpstr>Helvetica</vt:lpstr>
      <vt:lpstr>宋体</vt:lpstr>
      <vt:lpstr>宋体-简</vt:lpstr>
      <vt:lpstr>Montserrat</vt:lpstr>
      <vt:lpstr>Microsoft YaHei</vt:lpstr>
      <vt:lpstr>Arial Unicode MS</vt:lpstr>
      <vt:lpstr>等线</vt:lpstr>
      <vt:lpstr>Century Gothic</vt:lpstr>
      <vt:lpstr>Office 主题​​</vt:lpstr>
      <vt:lpstr>1_OfficePLUS</vt:lpstr>
      <vt:lpstr>PowerPoint 演示文稿</vt:lpstr>
      <vt:lpstr>PowerPoint 演示文稿</vt:lpstr>
      <vt:lpstr>PowerPoint 演示文稿</vt:lpstr>
      <vt:lpstr>开题依据与背景</vt:lpstr>
      <vt:lpstr>开题依据与背景</vt:lpstr>
      <vt:lpstr>开题依据与背景</vt:lpstr>
      <vt:lpstr>PowerPoint 演示文稿</vt:lpstr>
      <vt:lpstr>国内外研究现状</vt:lpstr>
      <vt:lpstr>国内外研究现状 跨平台桌面应用技术</vt:lpstr>
      <vt:lpstr>国内外研究现状 跨平台桌面应用技术</vt:lpstr>
      <vt:lpstr>国内外研究现状 桌面应用开发技术</vt:lpstr>
      <vt:lpstr>国内外研究现状 桌面应用开发技术</vt:lpstr>
      <vt:lpstr>国内外研究现状 WebAssembly编码</vt:lpstr>
      <vt:lpstr>国内外研究现状 网络代理技术</vt:lpstr>
      <vt:lpstr>PowerPoint 演示文稿</vt:lpstr>
      <vt:lpstr>研究目标</vt:lpstr>
      <vt:lpstr>研究内容 功能目标</vt:lpstr>
      <vt:lpstr>研究内容 跨平台目标</vt:lpstr>
      <vt:lpstr>研究内容 跨平台目标</vt:lpstr>
      <vt:lpstr>研究内容 性能优化目标</vt:lpstr>
      <vt:lpstr>PowerPoint 演示文稿</vt:lpstr>
      <vt:lpstr>研究过程</vt:lpstr>
      <vt:lpstr>需求分析</vt:lpstr>
      <vt:lpstr>需求分析 非功能需求</vt:lpstr>
      <vt:lpstr>系统设计 架构设计 </vt:lpstr>
      <vt:lpstr>系统设计 功能模块设计 </vt:lpstr>
      <vt:lpstr>系统设计 性能模块设计 </vt:lpstr>
      <vt:lpstr>系统设计 系统实现&amp;系统测试</vt:lpstr>
      <vt:lpstr>可行性分析</vt:lpstr>
      <vt:lpstr>PowerPoint 演示文稿</vt:lpstr>
      <vt:lpstr>研究现状</vt:lpstr>
      <vt:lpstr>PowerPoint 演示文稿</vt:lpstr>
      <vt:lpstr>预期结果</vt:lpstr>
      <vt:lpstr>计划进度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bytedance</cp:lastModifiedBy>
  <cp:revision>3123</cp:revision>
  <dcterms:created xsi:type="dcterms:W3CDTF">2022-03-17T11:55:26Z</dcterms:created>
  <dcterms:modified xsi:type="dcterms:W3CDTF">2022-03-17T11:55:26Z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2052-4.0.1.6533</vt:lpwstr>
  </property>
</Properties>
</file>