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7"/>
  </p:notesMasterIdLst>
  <p:sldIdLst>
    <p:sldId id="256" r:id="rId2"/>
    <p:sldId id="257" r:id="rId3"/>
    <p:sldId id="314" r:id="rId4"/>
    <p:sldId id="294" r:id="rId5"/>
    <p:sldId id="258" r:id="rId6"/>
    <p:sldId id="292" r:id="rId7"/>
    <p:sldId id="293" r:id="rId8"/>
    <p:sldId id="295" r:id="rId9"/>
    <p:sldId id="296" r:id="rId10"/>
    <p:sldId id="298" r:id="rId11"/>
    <p:sldId id="300" r:id="rId12"/>
    <p:sldId id="301" r:id="rId13"/>
    <p:sldId id="302" r:id="rId14"/>
    <p:sldId id="303" r:id="rId15"/>
    <p:sldId id="304" r:id="rId16"/>
  </p:sldIdLst>
  <p:sldSz cx="9144000" cy="5143500" type="screen16x9"/>
  <p:notesSz cx="6858000" cy="9144000"/>
  <p:embeddedFontLst>
    <p:embeddedFont>
      <p:font typeface="Cambria Math" panose="02040503050406030204" pitchFamily="18" charset="0"/>
      <p:regular r:id="rId18"/>
    </p:embeddedFont>
    <p:embeddedFont>
      <p:font typeface="Darker Grotesque" panose="020B0604020202020204" charset="0"/>
      <p:regular r:id="rId19"/>
      <p:bold r:id="rId20"/>
    </p:embeddedFont>
    <p:embeddedFont>
      <p:font typeface="Darker Grotesque Medium" panose="020B0604020202020204" charset="0"/>
      <p:regular r:id="rId21"/>
      <p:bold r:id="rId22"/>
    </p:embeddedFont>
    <p:embeddedFont>
      <p:font typeface="DM Serif Display" pitchFamily="2" charset="0"/>
      <p:regular r:id="rId23"/>
      <p: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FC7847D-A3D7-4D23-859F-F23709B020AF}">
  <a:tblStyle styleId="{8FC7847D-A3D7-4D23-859F-F23709B020A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3" d="100"/>
          <a:sy n="53" d="100"/>
        </p:scale>
        <p:origin x="32" y="7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27b37f726aa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27b37f726aa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941124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27b37f726aa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27b37f726aa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11572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27b37f726aa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27b37f726aa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542459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27b37f726aa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27b37f726aa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186267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27b37f726aa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27b37f726aa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129279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79941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27b37f726aa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27b37f726aa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27b37f726aa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27b37f726aa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230137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105077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27b37f726aa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27b37f726aa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27b37f726aa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27b37f726aa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452696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27b37f726aa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27b37f726aa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03224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64612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27b37f726aa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27b37f726aa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167509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0000" y="1286125"/>
            <a:ext cx="4142700" cy="24411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49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20000" y="4159800"/>
            <a:ext cx="4142700" cy="443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2"/>
        <p:cNvGrpSpPr/>
        <p:nvPr/>
      </p:nvGrpSpPr>
      <p:grpSpPr>
        <a:xfrm>
          <a:off x="0" y="0"/>
          <a:ext cx="0" cy="0"/>
          <a:chOff x="0" y="0"/>
          <a:chExt cx="0" cy="0"/>
        </a:xfrm>
      </p:grpSpPr>
      <p:sp>
        <p:nvSpPr>
          <p:cNvPr id="43" name="Google Shape;43;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4" name="Google Shape;44;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30200" algn="ctr">
              <a:spcBef>
                <a:spcPts val="0"/>
              </a:spcBef>
              <a:spcAft>
                <a:spcPts val="0"/>
              </a:spcAft>
              <a:buSzPts val="1600"/>
              <a:buChar char="●"/>
              <a:defRPr/>
            </a:lvl1pPr>
            <a:lvl2pPr marL="914400" lvl="1" indent="-330200" algn="ctr">
              <a:spcBef>
                <a:spcPts val="0"/>
              </a:spcBef>
              <a:spcAft>
                <a:spcPts val="0"/>
              </a:spcAft>
              <a:buSzPts val="1600"/>
              <a:buChar char="○"/>
              <a:defRPr/>
            </a:lvl2pPr>
            <a:lvl3pPr marL="1371600" lvl="2" indent="-330200" algn="ctr">
              <a:spcBef>
                <a:spcPts val="0"/>
              </a:spcBef>
              <a:spcAft>
                <a:spcPts val="0"/>
              </a:spcAft>
              <a:buSzPts val="1600"/>
              <a:buChar char="■"/>
              <a:defRPr/>
            </a:lvl3pPr>
            <a:lvl4pPr marL="1828800" lvl="3" indent="-330200" algn="ctr">
              <a:spcBef>
                <a:spcPts val="0"/>
              </a:spcBef>
              <a:spcAft>
                <a:spcPts val="0"/>
              </a:spcAft>
              <a:buSzPts val="1600"/>
              <a:buChar char="●"/>
              <a:defRPr/>
            </a:lvl4pPr>
            <a:lvl5pPr marL="2286000" lvl="4" indent="-330200" algn="ctr">
              <a:spcBef>
                <a:spcPts val="0"/>
              </a:spcBef>
              <a:spcAft>
                <a:spcPts val="0"/>
              </a:spcAft>
              <a:buSzPts val="1600"/>
              <a:buChar char="○"/>
              <a:defRPr/>
            </a:lvl5pPr>
            <a:lvl6pPr marL="2743200" lvl="5" indent="-330200" algn="ctr">
              <a:spcBef>
                <a:spcPts val="0"/>
              </a:spcBef>
              <a:spcAft>
                <a:spcPts val="0"/>
              </a:spcAft>
              <a:buSzPts val="1600"/>
              <a:buChar char="■"/>
              <a:defRPr/>
            </a:lvl6pPr>
            <a:lvl7pPr marL="3200400" lvl="6" indent="-330200" algn="ctr">
              <a:spcBef>
                <a:spcPts val="0"/>
              </a:spcBef>
              <a:spcAft>
                <a:spcPts val="0"/>
              </a:spcAft>
              <a:buSzPts val="1600"/>
              <a:buChar char="●"/>
              <a:defRPr/>
            </a:lvl7pPr>
            <a:lvl8pPr marL="3657600" lvl="7" indent="-330200" algn="ctr">
              <a:spcBef>
                <a:spcPts val="0"/>
              </a:spcBef>
              <a:spcAft>
                <a:spcPts val="0"/>
              </a:spcAft>
              <a:buSzPts val="1600"/>
              <a:buChar char="○"/>
              <a:defRPr/>
            </a:lvl8pPr>
            <a:lvl9pPr marL="4114800" lvl="8" indent="-330200" algn="ctr">
              <a:spcBef>
                <a:spcPts val="0"/>
              </a:spcBef>
              <a:spcAft>
                <a:spcPts val="0"/>
              </a:spcAft>
              <a:buSzPts val="16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45"/>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4"/>
          <p:cNvSpPr txBox="1">
            <a:spLocks noGrp="1"/>
          </p:cNvSpPr>
          <p:nvPr>
            <p:ph type="body" idx="1"/>
          </p:nvPr>
        </p:nvSpPr>
        <p:spPr>
          <a:xfrm>
            <a:off x="720000" y="1152475"/>
            <a:ext cx="7704000" cy="3416400"/>
          </a:xfrm>
          <a:prstGeom prst="rect">
            <a:avLst/>
          </a:prstGeom>
        </p:spPr>
        <p:txBody>
          <a:bodyPr spcFirstLastPara="1" wrap="square" lIns="91425" tIns="91425" rIns="91425" bIns="91425" anchor="t" anchorCtr="0">
            <a:noAutofit/>
          </a:bodyPr>
          <a:lstStyle>
            <a:lvl1pPr marL="457200" lvl="0" indent="-330200">
              <a:spcBef>
                <a:spcPts val="0"/>
              </a:spcBef>
              <a:spcAft>
                <a:spcPts val="0"/>
              </a:spcAft>
              <a:buSzPts val="1600"/>
              <a:buChar char="●"/>
              <a:defRPr/>
            </a:lvl1pPr>
            <a:lvl2pPr marL="914400" lvl="1" indent="-330200">
              <a:spcBef>
                <a:spcPts val="0"/>
              </a:spcBef>
              <a:spcAft>
                <a:spcPts val="0"/>
              </a:spcAft>
              <a:buSzPts val="1600"/>
              <a:buChar char="○"/>
              <a:defRPr/>
            </a:lvl2pPr>
            <a:lvl3pPr marL="1371600" lvl="2" indent="-330200">
              <a:spcBef>
                <a:spcPts val="0"/>
              </a:spcBef>
              <a:spcAft>
                <a:spcPts val="0"/>
              </a:spcAft>
              <a:buSzPts val="1600"/>
              <a:buChar char="■"/>
              <a:defRPr/>
            </a:lvl3pPr>
            <a:lvl4pPr marL="1828800" lvl="3" indent="-330200">
              <a:spcBef>
                <a:spcPts val="0"/>
              </a:spcBef>
              <a:spcAft>
                <a:spcPts val="0"/>
              </a:spcAft>
              <a:buSzPts val="1600"/>
              <a:buChar char="●"/>
              <a:defRPr/>
            </a:lvl4pPr>
            <a:lvl5pPr marL="2286000" lvl="4" indent="-330200">
              <a:spcBef>
                <a:spcPts val="0"/>
              </a:spcBef>
              <a:spcAft>
                <a:spcPts val="0"/>
              </a:spcAft>
              <a:buSzPts val="1600"/>
              <a:buChar char="○"/>
              <a:defRPr/>
            </a:lvl5pPr>
            <a:lvl6pPr marL="2743200" lvl="5" indent="-330200">
              <a:spcBef>
                <a:spcPts val="0"/>
              </a:spcBef>
              <a:spcAft>
                <a:spcPts val="0"/>
              </a:spcAft>
              <a:buSzPts val="1600"/>
              <a:buChar char="■"/>
              <a:defRPr/>
            </a:lvl6pPr>
            <a:lvl7pPr marL="3200400" lvl="6" indent="-330200">
              <a:spcBef>
                <a:spcPts val="0"/>
              </a:spcBef>
              <a:spcAft>
                <a:spcPts val="0"/>
              </a:spcAft>
              <a:buSzPts val="1600"/>
              <a:buChar char="●"/>
              <a:defRPr/>
            </a:lvl7pPr>
            <a:lvl8pPr marL="3657600" lvl="7" indent="-330200">
              <a:spcBef>
                <a:spcPts val="0"/>
              </a:spcBef>
              <a:spcAft>
                <a:spcPts val="0"/>
              </a:spcAft>
              <a:buSzPts val="1600"/>
              <a:buChar char="○"/>
              <a:defRPr/>
            </a:lvl8pPr>
            <a:lvl9pPr marL="4114800" lvl="8" indent="-330200">
              <a:spcBef>
                <a:spcPts val="0"/>
              </a:spcBef>
              <a:spcAft>
                <a:spcPts val="0"/>
              </a:spcAft>
              <a:buSzPts val="1600"/>
              <a:buChar char="■"/>
              <a:defRPr/>
            </a:lvl9pPr>
          </a:lstStyle>
          <a:p>
            <a:endParaRPr/>
          </a:p>
        </p:txBody>
      </p:sp>
      <p:sp>
        <p:nvSpPr>
          <p:cNvPr id="15" name="Google Shape;15;p4"/>
          <p:cNvSpPr/>
          <p:nvPr/>
        </p:nvSpPr>
        <p:spPr>
          <a:xfrm>
            <a:off x="-4025" y="203875"/>
            <a:ext cx="9144000" cy="813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4"/>
          <p:cNvSpPr txBox="1">
            <a:spLocks noGrp="1"/>
          </p:cNvSpPr>
          <p:nvPr>
            <p:ph type="title"/>
          </p:nvPr>
        </p:nvSpPr>
        <p:spPr>
          <a:xfrm>
            <a:off x="720000" y="36887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17" name="Google Shape;17;p4"/>
          <p:cNvSpPr/>
          <p:nvPr/>
        </p:nvSpPr>
        <p:spPr>
          <a:xfrm>
            <a:off x="-4025" y="-8075"/>
            <a:ext cx="9156000" cy="218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8"/>
        <p:cNvGrpSpPr/>
        <p:nvPr/>
      </p:nvGrpSpPr>
      <p:grpSpPr>
        <a:xfrm>
          <a:off x="0" y="0"/>
          <a:ext cx="0" cy="0"/>
          <a:chOff x="0" y="0"/>
          <a:chExt cx="0" cy="0"/>
        </a:xfrm>
      </p:grpSpPr>
      <p:sp>
        <p:nvSpPr>
          <p:cNvPr id="19" name="Google Shape;19;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0" name="Google Shape;20;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1" name="Google Shape;21;p5"/>
          <p:cNvSpPr/>
          <p:nvPr/>
        </p:nvSpPr>
        <p:spPr>
          <a:xfrm>
            <a:off x="-4025" y="203875"/>
            <a:ext cx="9144000" cy="813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5"/>
          <p:cNvSpPr txBox="1">
            <a:spLocks noGrp="1"/>
          </p:cNvSpPr>
          <p:nvPr>
            <p:ph type="title"/>
          </p:nvPr>
        </p:nvSpPr>
        <p:spPr>
          <a:xfrm>
            <a:off x="720000" y="36887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23" name="Google Shape;23;p5"/>
          <p:cNvSpPr/>
          <p:nvPr/>
        </p:nvSpPr>
        <p:spPr>
          <a:xfrm>
            <a:off x="-4025" y="-8075"/>
            <a:ext cx="9156000" cy="218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
        <p:cNvGrpSpPr/>
        <p:nvPr/>
      </p:nvGrpSpPr>
      <p:grpSpPr>
        <a:xfrm>
          <a:off x="0" y="0"/>
          <a:ext cx="0" cy="0"/>
          <a:chOff x="0" y="0"/>
          <a:chExt cx="0" cy="0"/>
        </a:xfrm>
      </p:grpSpPr>
      <p:sp>
        <p:nvSpPr>
          <p:cNvPr id="25" name="Google Shape;25;p6"/>
          <p:cNvSpPr/>
          <p:nvPr/>
        </p:nvSpPr>
        <p:spPr>
          <a:xfrm>
            <a:off x="-4025" y="-8075"/>
            <a:ext cx="9156000" cy="218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6"/>
          <p:cNvSpPr/>
          <p:nvPr/>
        </p:nvSpPr>
        <p:spPr>
          <a:xfrm>
            <a:off x="-4025" y="203875"/>
            <a:ext cx="9144000" cy="813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6"/>
          <p:cNvSpPr txBox="1">
            <a:spLocks noGrp="1"/>
          </p:cNvSpPr>
          <p:nvPr>
            <p:ph type="title"/>
          </p:nvPr>
        </p:nvSpPr>
        <p:spPr>
          <a:xfrm>
            <a:off x="720000" y="368875"/>
            <a:ext cx="77040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0" name="Google Shape;30;p7"/>
          <p:cNvSpPr/>
          <p:nvPr/>
        </p:nvSpPr>
        <p:spPr>
          <a:xfrm>
            <a:off x="-4025" y="203875"/>
            <a:ext cx="9144000" cy="813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7"/>
          <p:cNvSpPr txBox="1">
            <a:spLocks noGrp="1"/>
          </p:cNvSpPr>
          <p:nvPr>
            <p:ph type="title"/>
          </p:nvPr>
        </p:nvSpPr>
        <p:spPr>
          <a:xfrm>
            <a:off x="720000" y="36887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32" name="Google Shape;32;p7"/>
          <p:cNvSpPr/>
          <p:nvPr/>
        </p:nvSpPr>
        <p:spPr>
          <a:xfrm>
            <a:off x="-4025" y="-8075"/>
            <a:ext cx="9156000" cy="218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30200">
              <a:spcBef>
                <a:spcPts val="0"/>
              </a:spcBef>
              <a:spcAft>
                <a:spcPts val="0"/>
              </a:spcAft>
              <a:buSzPts val="1600"/>
              <a:buChar char="●"/>
              <a:defRPr/>
            </a:lvl1pPr>
            <a:lvl2pPr marL="914400" lvl="1" indent="-330200">
              <a:spcBef>
                <a:spcPts val="0"/>
              </a:spcBef>
              <a:spcAft>
                <a:spcPts val="0"/>
              </a:spcAft>
              <a:buSzPts val="1600"/>
              <a:buChar char="○"/>
              <a:defRPr/>
            </a:lvl2pPr>
            <a:lvl3pPr marL="1371600" lvl="2" indent="-330200">
              <a:spcBef>
                <a:spcPts val="0"/>
              </a:spcBef>
              <a:spcAft>
                <a:spcPts val="0"/>
              </a:spcAft>
              <a:buSzPts val="1600"/>
              <a:buChar char="■"/>
              <a:defRPr/>
            </a:lvl3pPr>
            <a:lvl4pPr marL="1828800" lvl="3" indent="-330200">
              <a:spcBef>
                <a:spcPts val="0"/>
              </a:spcBef>
              <a:spcAft>
                <a:spcPts val="0"/>
              </a:spcAft>
              <a:buSzPts val="1600"/>
              <a:buChar char="●"/>
              <a:defRPr/>
            </a:lvl4pPr>
            <a:lvl5pPr marL="2286000" lvl="4" indent="-330200">
              <a:spcBef>
                <a:spcPts val="0"/>
              </a:spcBef>
              <a:spcAft>
                <a:spcPts val="0"/>
              </a:spcAft>
              <a:buSzPts val="1600"/>
              <a:buChar char="○"/>
              <a:defRPr/>
            </a:lvl5pPr>
            <a:lvl6pPr marL="2743200" lvl="5" indent="-330200">
              <a:spcBef>
                <a:spcPts val="0"/>
              </a:spcBef>
              <a:spcAft>
                <a:spcPts val="0"/>
              </a:spcAft>
              <a:buSzPts val="1600"/>
              <a:buChar char="■"/>
              <a:defRPr/>
            </a:lvl6pPr>
            <a:lvl7pPr marL="3200400" lvl="6" indent="-330200">
              <a:spcBef>
                <a:spcPts val="0"/>
              </a:spcBef>
              <a:spcAft>
                <a:spcPts val="0"/>
              </a:spcAft>
              <a:buSzPts val="1600"/>
              <a:buChar char="●"/>
              <a:defRPr/>
            </a:lvl7pPr>
            <a:lvl8pPr marL="3657600" lvl="7" indent="-330200">
              <a:spcBef>
                <a:spcPts val="0"/>
              </a:spcBef>
              <a:spcAft>
                <a:spcPts val="0"/>
              </a:spcAft>
              <a:buSzPts val="1600"/>
              <a:buChar char="○"/>
              <a:defRPr/>
            </a:lvl8pPr>
            <a:lvl9pPr marL="4114800" lvl="8" indent="-330200">
              <a:spcBef>
                <a:spcPts val="0"/>
              </a:spcBef>
              <a:spcAft>
                <a:spcPts val="0"/>
              </a:spcAft>
              <a:buSzPts val="16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0"/>
        <p:cNvGrpSpPr/>
        <p:nvPr/>
      </p:nvGrpSpPr>
      <p:grpSpPr>
        <a:xfrm>
          <a:off x="0" y="0"/>
          <a:ext cx="0" cy="0"/>
          <a:chOff x="0" y="0"/>
          <a:chExt cx="0" cy="0"/>
        </a:xfrm>
      </p:grpSpPr>
      <p:sp>
        <p:nvSpPr>
          <p:cNvPr id="41" name="Google Shape;41;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600"/>
              <a:buNone/>
              <a:defRPr/>
            </a:lvl1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368825"/>
            <a:ext cx="77040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400"/>
              <a:buFont typeface="DM Serif Display"/>
              <a:buNone/>
              <a:defRPr sz="2400">
                <a:solidFill>
                  <a:schemeClr val="dk1"/>
                </a:solidFill>
                <a:latin typeface="DM Serif Display"/>
                <a:ea typeface="DM Serif Display"/>
                <a:cs typeface="DM Serif Display"/>
                <a:sym typeface="DM Serif Display"/>
              </a:defRPr>
            </a:lvl1pPr>
            <a:lvl2pPr lvl="1">
              <a:spcBef>
                <a:spcPts val="0"/>
              </a:spcBef>
              <a:spcAft>
                <a:spcPts val="0"/>
              </a:spcAft>
              <a:buClr>
                <a:schemeClr val="dk1"/>
              </a:buClr>
              <a:buSzPts val="2400"/>
              <a:buFont typeface="DM Serif Display"/>
              <a:buNone/>
              <a:defRPr sz="2400">
                <a:solidFill>
                  <a:schemeClr val="dk1"/>
                </a:solidFill>
                <a:latin typeface="DM Serif Display"/>
                <a:ea typeface="DM Serif Display"/>
                <a:cs typeface="DM Serif Display"/>
                <a:sym typeface="DM Serif Display"/>
              </a:defRPr>
            </a:lvl2pPr>
            <a:lvl3pPr lvl="2">
              <a:spcBef>
                <a:spcPts val="0"/>
              </a:spcBef>
              <a:spcAft>
                <a:spcPts val="0"/>
              </a:spcAft>
              <a:buClr>
                <a:schemeClr val="dk1"/>
              </a:buClr>
              <a:buSzPts val="2400"/>
              <a:buFont typeface="DM Serif Display"/>
              <a:buNone/>
              <a:defRPr sz="2400">
                <a:solidFill>
                  <a:schemeClr val="dk1"/>
                </a:solidFill>
                <a:latin typeface="DM Serif Display"/>
                <a:ea typeface="DM Serif Display"/>
                <a:cs typeface="DM Serif Display"/>
                <a:sym typeface="DM Serif Display"/>
              </a:defRPr>
            </a:lvl3pPr>
            <a:lvl4pPr lvl="3">
              <a:spcBef>
                <a:spcPts val="0"/>
              </a:spcBef>
              <a:spcAft>
                <a:spcPts val="0"/>
              </a:spcAft>
              <a:buClr>
                <a:schemeClr val="dk1"/>
              </a:buClr>
              <a:buSzPts val="2400"/>
              <a:buFont typeface="DM Serif Display"/>
              <a:buNone/>
              <a:defRPr sz="2400">
                <a:solidFill>
                  <a:schemeClr val="dk1"/>
                </a:solidFill>
                <a:latin typeface="DM Serif Display"/>
                <a:ea typeface="DM Serif Display"/>
                <a:cs typeface="DM Serif Display"/>
                <a:sym typeface="DM Serif Display"/>
              </a:defRPr>
            </a:lvl4pPr>
            <a:lvl5pPr lvl="4">
              <a:spcBef>
                <a:spcPts val="0"/>
              </a:spcBef>
              <a:spcAft>
                <a:spcPts val="0"/>
              </a:spcAft>
              <a:buClr>
                <a:schemeClr val="dk1"/>
              </a:buClr>
              <a:buSzPts val="2400"/>
              <a:buFont typeface="DM Serif Display"/>
              <a:buNone/>
              <a:defRPr sz="2400">
                <a:solidFill>
                  <a:schemeClr val="dk1"/>
                </a:solidFill>
                <a:latin typeface="DM Serif Display"/>
                <a:ea typeface="DM Serif Display"/>
                <a:cs typeface="DM Serif Display"/>
                <a:sym typeface="DM Serif Display"/>
              </a:defRPr>
            </a:lvl5pPr>
            <a:lvl6pPr lvl="5">
              <a:spcBef>
                <a:spcPts val="0"/>
              </a:spcBef>
              <a:spcAft>
                <a:spcPts val="0"/>
              </a:spcAft>
              <a:buClr>
                <a:schemeClr val="dk1"/>
              </a:buClr>
              <a:buSzPts val="2400"/>
              <a:buFont typeface="DM Serif Display"/>
              <a:buNone/>
              <a:defRPr sz="2400">
                <a:solidFill>
                  <a:schemeClr val="dk1"/>
                </a:solidFill>
                <a:latin typeface="DM Serif Display"/>
                <a:ea typeface="DM Serif Display"/>
                <a:cs typeface="DM Serif Display"/>
                <a:sym typeface="DM Serif Display"/>
              </a:defRPr>
            </a:lvl6pPr>
            <a:lvl7pPr lvl="6">
              <a:spcBef>
                <a:spcPts val="0"/>
              </a:spcBef>
              <a:spcAft>
                <a:spcPts val="0"/>
              </a:spcAft>
              <a:buClr>
                <a:schemeClr val="dk1"/>
              </a:buClr>
              <a:buSzPts val="2400"/>
              <a:buFont typeface="DM Serif Display"/>
              <a:buNone/>
              <a:defRPr sz="2400">
                <a:solidFill>
                  <a:schemeClr val="dk1"/>
                </a:solidFill>
                <a:latin typeface="DM Serif Display"/>
                <a:ea typeface="DM Serif Display"/>
                <a:cs typeface="DM Serif Display"/>
                <a:sym typeface="DM Serif Display"/>
              </a:defRPr>
            </a:lvl7pPr>
            <a:lvl8pPr lvl="7">
              <a:spcBef>
                <a:spcPts val="0"/>
              </a:spcBef>
              <a:spcAft>
                <a:spcPts val="0"/>
              </a:spcAft>
              <a:buClr>
                <a:schemeClr val="dk1"/>
              </a:buClr>
              <a:buSzPts val="2400"/>
              <a:buFont typeface="DM Serif Display"/>
              <a:buNone/>
              <a:defRPr sz="2400">
                <a:solidFill>
                  <a:schemeClr val="dk1"/>
                </a:solidFill>
                <a:latin typeface="DM Serif Display"/>
                <a:ea typeface="DM Serif Display"/>
                <a:cs typeface="DM Serif Display"/>
                <a:sym typeface="DM Serif Display"/>
              </a:defRPr>
            </a:lvl8pPr>
            <a:lvl9pPr lvl="8">
              <a:spcBef>
                <a:spcPts val="0"/>
              </a:spcBef>
              <a:spcAft>
                <a:spcPts val="0"/>
              </a:spcAft>
              <a:buClr>
                <a:schemeClr val="dk1"/>
              </a:buClr>
              <a:buSzPts val="2400"/>
              <a:buFont typeface="DM Serif Display"/>
              <a:buNone/>
              <a:defRPr sz="2400">
                <a:solidFill>
                  <a:schemeClr val="dk1"/>
                </a:solidFill>
                <a:latin typeface="DM Serif Display"/>
                <a:ea typeface="DM Serif Display"/>
                <a:cs typeface="DM Serif Display"/>
                <a:sym typeface="DM Serif Display"/>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30200">
              <a:lnSpc>
                <a:spcPct val="100000"/>
              </a:lnSpc>
              <a:spcBef>
                <a:spcPts val="0"/>
              </a:spcBef>
              <a:spcAft>
                <a:spcPts val="0"/>
              </a:spcAft>
              <a:buClr>
                <a:schemeClr val="dk1"/>
              </a:buClr>
              <a:buSzPts val="1600"/>
              <a:buFont typeface="Darker Grotesque Medium"/>
              <a:buChar char="●"/>
              <a:defRPr sz="1600">
                <a:solidFill>
                  <a:schemeClr val="dk1"/>
                </a:solidFill>
                <a:latin typeface="Darker Grotesque Medium"/>
                <a:ea typeface="Darker Grotesque Medium"/>
                <a:cs typeface="Darker Grotesque Medium"/>
                <a:sym typeface="Darker Grotesque Medium"/>
              </a:defRPr>
            </a:lvl1pPr>
            <a:lvl2pPr marL="914400" lvl="1" indent="-330200">
              <a:lnSpc>
                <a:spcPct val="100000"/>
              </a:lnSpc>
              <a:spcBef>
                <a:spcPts val="0"/>
              </a:spcBef>
              <a:spcAft>
                <a:spcPts val="0"/>
              </a:spcAft>
              <a:buClr>
                <a:schemeClr val="dk1"/>
              </a:buClr>
              <a:buSzPts val="1600"/>
              <a:buFont typeface="Darker Grotesque Medium"/>
              <a:buChar char="○"/>
              <a:defRPr sz="1600">
                <a:solidFill>
                  <a:schemeClr val="dk1"/>
                </a:solidFill>
                <a:latin typeface="Darker Grotesque Medium"/>
                <a:ea typeface="Darker Grotesque Medium"/>
                <a:cs typeface="Darker Grotesque Medium"/>
                <a:sym typeface="Darker Grotesque Medium"/>
              </a:defRPr>
            </a:lvl2pPr>
            <a:lvl3pPr marL="1371600" lvl="2" indent="-330200">
              <a:lnSpc>
                <a:spcPct val="100000"/>
              </a:lnSpc>
              <a:spcBef>
                <a:spcPts val="0"/>
              </a:spcBef>
              <a:spcAft>
                <a:spcPts val="0"/>
              </a:spcAft>
              <a:buClr>
                <a:schemeClr val="dk1"/>
              </a:buClr>
              <a:buSzPts val="1600"/>
              <a:buFont typeface="Darker Grotesque Medium"/>
              <a:buChar char="■"/>
              <a:defRPr sz="1600">
                <a:solidFill>
                  <a:schemeClr val="dk1"/>
                </a:solidFill>
                <a:latin typeface="Darker Grotesque Medium"/>
                <a:ea typeface="Darker Grotesque Medium"/>
                <a:cs typeface="Darker Grotesque Medium"/>
                <a:sym typeface="Darker Grotesque Medium"/>
              </a:defRPr>
            </a:lvl3pPr>
            <a:lvl4pPr marL="1828800" lvl="3" indent="-330200">
              <a:lnSpc>
                <a:spcPct val="100000"/>
              </a:lnSpc>
              <a:spcBef>
                <a:spcPts val="0"/>
              </a:spcBef>
              <a:spcAft>
                <a:spcPts val="0"/>
              </a:spcAft>
              <a:buClr>
                <a:schemeClr val="dk1"/>
              </a:buClr>
              <a:buSzPts val="1600"/>
              <a:buFont typeface="Darker Grotesque Medium"/>
              <a:buChar char="●"/>
              <a:defRPr sz="1600">
                <a:solidFill>
                  <a:schemeClr val="dk1"/>
                </a:solidFill>
                <a:latin typeface="Darker Grotesque Medium"/>
                <a:ea typeface="Darker Grotesque Medium"/>
                <a:cs typeface="Darker Grotesque Medium"/>
                <a:sym typeface="Darker Grotesque Medium"/>
              </a:defRPr>
            </a:lvl4pPr>
            <a:lvl5pPr marL="2286000" lvl="4" indent="-330200">
              <a:lnSpc>
                <a:spcPct val="100000"/>
              </a:lnSpc>
              <a:spcBef>
                <a:spcPts val="0"/>
              </a:spcBef>
              <a:spcAft>
                <a:spcPts val="0"/>
              </a:spcAft>
              <a:buClr>
                <a:schemeClr val="dk1"/>
              </a:buClr>
              <a:buSzPts val="1600"/>
              <a:buFont typeface="Darker Grotesque Medium"/>
              <a:buChar char="○"/>
              <a:defRPr sz="1600">
                <a:solidFill>
                  <a:schemeClr val="dk1"/>
                </a:solidFill>
                <a:latin typeface="Darker Grotesque Medium"/>
                <a:ea typeface="Darker Grotesque Medium"/>
                <a:cs typeface="Darker Grotesque Medium"/>
                <a:sym typeface="Darker Grotesque Medium"/>
              </a:defRPr>
            </a:lvl5pPr>
            <a:lvl6pPr marL="2743200" lvl="5" indent="-330200">
              <a:lnSpc>
                <a:spcPct val="100000"/>
              </a:lnSpc>
              <a:spcBef>
                <a:spcPts val="0"/>
              </a:spcBef>
              <a:spcAft>
                <a:spcPts val="0"/>
              </a:spcAft>
              <a:buClr>
                <a:schemeClr val="dk1"/>
              </a:buClr>
              <a:buSzPts val="1600"/>
              <a:buFont typeface="Darker Grotesque Medium"/>
              <a:buChar char="■"/>
              <a:defRPr sz="1600">
                <a:solidFill>
                  <a:schemeClr val="dk1"/>
                </a:solidFill>
                <a:latin typeface="Darker Grotesque Medium"/>
                <a:ea typeface="Darker Grotesque Medium"/>
                <a:cs typeface="Darker Grotesque Medium"/>
                <a:sym typeface="Darker Grotesque Medium"/>
              </a:defRPr>
            </a:lvl6pPr>
            <a:lvl7pPr marL="3200400" lvl="6" indent="-330200">
              <a:lnSpc>
                <a:spcPct val="100000"/>
              </a:lnSpc>
              <a:spcBef>
                <a:spcPts val="0"/>
              </a:spcBef>
              <a:spcAft>
                <a:spcPts val="0"/>
              </a:spcAft>
              <a:buClr>
                <a:schemeClr val="dk1"/>
              </a:buClr>
              <a:buSzPts val="1600"/>
              <a:buFont typeface="Darker Grotesque Medium"/>
              <a:buChar char="●"/>
              <a:defRPr sz="1600">
                <a:solidFill>
                  <a:schemeClr val="dk1"/>
                </a:solidFill>
                <a:latin typeface="Darker Grotesque Medium"/>
                <a:ea typeface="Darker Grotesque Medium"/>
                <a:cs typeface="Darker Grotesque Medium"/>
                <a:sym typeface="Darker Grotesque Medium"/>
              </a:defRPr>
            </a:lvl7pPr>
            <a:lvl8pPr marL="3657600" lvl="7" indent="-330200">
              <a:lnSpc>
                <a:spcPct val="100000"/>
              </a:lnSpc>
              <a:spcBef>
                <a:spcPts val="0"/>
              </a:spcBef>
              <a:spcAft>
                <a:spcPts val="0"/>
              </a:spcAft>
              <a:buClr>
                <a:schemeClr val="dk1"/>
              </a:buClr>
              <a:buSzPts val="1600"/>
              <a:buFont typeface="Darker Grotesque Medium"/>
              <a:buChar char="○"/>
              <a:defRPr sz="1600">
                <a:solidFill>
                  <a:schemeClr val="dk1"/>
                </a:solidFill>
                <a:latin typeface="Darker Grotesque Medium"/>
                <a:ea typeface="Darker Grotesque Medium"/>
                <a:cs typeface="Darker Grotesque Medium"/>
                <a:sym typeface="Darker Grotesque Medium"/>
              </a:defRPr>
            </a:lvl8pPr>
            <a:lvl9pPr marL="4114800" lvl="8" indent="-330200">
              <a:lnSpc>
                <a:spcPct val="100000"/>
              </a:lnSpc>
              <a:spcBef>
                <a:spcPts val="0"/>
              </a:spcBef>
              <a:spcAft>
                <a:spcPts val="0"/>
              </a:spcAft>
              <a:buClr>
                <a:schemeClr val="dk1"/>
              </a:buClr>
              <a:buSzPts val="1600"/>
              <a:buFont typeface="Darker Grotesque Medium"/>
              <a:buChar char="■"/>
              <a:defRPr sz="1600">
                <a:solidFill>
                  <a:schemeClr val="dk1"/>
                </a:solidFill>
                <a:latin typeface="Darker Grotesque Medium"/>
                <a:ea typeface="Darker Grotesque Medium"/>
                <a:cs typeface="Darker Grotesque Medium"/>
                <a:sym typeface="Darker Grotesque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kaggle.com/datasets/csafrit2/maternal-health-risk-data"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5"/>
          <p:cNvSpPr/>
          <p:nvPr/>
        </p:nvSpPr>
        <p:spPr>
          <a:xfrm>
            <a:off x="1674" y="208650"/>
            <a:ext cx="9142325" cy="271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5"/>
          <p:cNvSpPr txBox="1">
            <a:spLocks noGrp="1"/>
          </p:cNvSpPr>
          <p:nvPr>
            <p:ph type="ctrTitle"/>
          </p:nvPr>
        </p:nvSpPr>
        <p:spPr>
          <a:xfrm>
            <a:off x="533953" y="2027583"/>
            <a:ext cx="7642637" cy="88338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800" dirty="0"/>
              <a:t>Maternal Health Risk Classification with Logistic Regression Algorithm and LORENS Algorithm</a:t>
            </a:r>
            <a:endParaRPr sz="2800" dirty="0"/>
          </a:p>
        </p:txBody>
      </p:sp>
      <p:sp>
        <p:nvSpPr>
          <p:cNvPr id="56" name="Google Shape;56;p15"/>
          <p:cNvSpPr txBox="1">
            <a:spLocks noGrp="1"/>
          </p:cNvSpPr>
          <p:nvPr>
            <p:ph type="subTitle" idx="1"/>
          </p:nvPr>
        </p:nvSpPr>
        <p:spPr>
          <a:xfrm>
            <a:off x="2223606" y="3916171"/>
            <a:ext cx="4142700" cy="528825"/>
          </a:xfrm>
          <a:prstGeom prst="rect">
            <a:avLst/>
          </a:prstGeom>
        </p:spPr>
        <p:txBody>
          <a:bodyPr spcFirstLastPara="1" wrap="square" lIns="91425" tIns="91425" rIns="91425" bIns="91425" anchor="t" anchorCtr="0">
            <a:noAutofit/>
          </a:bodyPr>
          <a:lstStyle/>
          <a:p>
            <a:pPr marL="0" indent="0" algn="ctr"/>
            <a:r>
              <a:rPr lang="en-US" sz="1800" dirty="0"/>
              <a:t>Veronika </a:t>
            </a:r>
            <a:r>
              <a:rPr lang="en-US" sz="1800" dirty="0" err="1"/>
              <a:t>Kolo</a:t>
            </a:r>
            <a:r>
              <a:rPr lang="en-US" sz="1800" dirty="0"/>
              <a:t> (6003221014)</a:t>
            </a:r>
            <a:endParaRPr lang="en" sz="1800" dirty="0"/>
          </a:p>
          <a:p>
            <a:pPr marL="0" lvl="0" indent="0" algn="ctr" rtl="0">
              <a:spcBef>
                <a:spcPts val="0"/>
              </a:spcBef>
              <a:spcAft>
                <a:spcPts val="0"/>
              </a:spcAft>
              <a:buNone/>
            </a:pPr>
            <a:r>
              <a:rPr lang="en" sz="1800" dirty="0"/>
              <a:t>Khalifah Nadya Reihanah (6003222005)</a:t>
            </a:r>
          </a:p>
        </p:txBody>
      </p:sp>
      <p:sp>
        <p:nvSpPr>
          <p:cNvPr id="57" name="Google Shape;57;p15"/>
          <p:cNvSpPr/>
          <p:nvPr/>
        </p:nvSpPr>
        <p:spPr>
          <a:xfrm>
            <a:off x="-4025" y="-8075"/>
            <a:ext cx="9156000" cy="218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5"/>
          <p:cNvSpPr/>
          <p:nvPr/>
        </p:nvSpPr>
        <p:spPr>
          <a:xfrm>
            <a:off x="7953687" y="2512863"/>
            <a:ext cx="796200" cy="796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0" name="Google Shape;60;p15"/>
          <p:cNvCxnSpPr/>
          <p:nvPr/>
        </p:nvCxnSpPr>
        <p:spPr>
          <a:xfrm>
            <a:off x="797900" y="3988627"/>
            <a:ext cx="545700" cy="0"/>
          </a:xfrm>
          <a:prstGeom prst="straightConnector1">
            <a:avLst/>
          </a:prstGeom>
          <a:noFill/>
          <a:ln w="28575" cap="flat" cmpd="sng">
            <a:solidFill>
              <a:schemeClr val="dk1"/>
            </a:solidFill>
            <a:prstDash val="solid"/>
            <a:round/>
            <a:headEnd type="none" w="med" len="med"/>
            <a:tailEnd type="none" w="med" len="med"/>
          </a:ln>
        </p:spPr>
      </p:cxnSp>
      <p:sp>
        <p:nvSpPr>
          <p:cNvPr id="2" name="Google Shape;55;p15">
            <a:extLst>
              <a:ext uri="{FF2B5EF4-FFF2-40B4-BE49-F238E27FC236}">
                <a16:creationId xmlns:a16="http://schemas.microsoft.com/office/drawing/2014/main" id="{59B5CB7B-0806-9C01-7EDC-37429BCFA363}"/>
              </a:ext>
            </a:extLst>
          </p:cNvPr>
          <p:cNvSpPr txBox="1">
            <a:spLocks/>
          </p:cNvSpPr>
          <p:nvPr/>
        </p:nvSpPr>
        <p:spPr>
          <a:xfrm>
            <a:off x="3154432" y="541565"/>
            <a:ext cx="3211874" cy="60080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200"/>
              <a:buFont typeface="DM Serif Display"/>
              <a:buNone/>
              <a:defRPr sz="4900" b="0" i="0" u="none" strike="noStrike" cap="none">
                <a:solidFill>
                  <a:schemeClr val="dk1"/>
                </a:solidFill>
                <a:latin typeface="DM Serif Display"/>
                <a:ea typeface="DM Serif Display"/>
                <a:cs typeface="DM Serif Display"/>
                <a:sym typeface="DM Serif Display"/>
              </a:defRPr>
            </a:lvl1pPr>
            <a:lvl2pPr marR="0" lvl="1" algn="ctr" rtl="0">
              <a:lnSpc>
                <a:spcPct val="100000"/>
              </a:lnSpc>
              <a:spcBef>
                <a:spcPts val="0"/>
              </a:spcBef>
              <a:spcAft>
                <a:spcPts val="0"/>
              </a:spcAft>
              <a:buClr>
                <a:schemeClr val="dk1"/>
              </a:buClr>
              <a:buSzPts val="5200"/>
              <a:buFont typeface="DM Serif Display"/>
              <a:buNone/>
              <a:defRPr sz="5200" b="0" i="0" u="none" strike="noStrike" cap="none">
                <a:solidFill>
                  <a:schemeClr val="dk1"/>
                </a:solidFill>
                <a:latin typeface="DM Serif Display"/>
                <a:ea typeface="DM Serif Display"/>
                <a:cs typeface="DM Serif Display"/>
                <a:sym typeface="DM Serif Display"/>
              </a:defRPr>
            </a:lvl2pPr>
            <a:lvl3pPr marR="0" lvl="2" algn="ctr" rtl="0">
              <a:lnSpc>
                <a:spcPct val="100000"/>
              </a:lnSpc>
              <a:spcBef>
                <a:spcPts val="0"/>
              </a:spcBef>
              <a:spcAft>
                <a:spcPts val="0"/>
              </a:spcAft>
              <a:buClr>
                <a:schemeClr val="dk1"/>
              </a:buClr>
              <a:buSzPts val="5200"/>
              <a:buFont typeface="DM Serif Display"/>
              <a:buNone/>
              <a:defRPr sz="5200" b="0" i="0" u="none" strike="noStrike" cap="none">
                <a:solidFill>
                  <a:schemeClr val="dk1"/>
                </a:solidFill>
                <a:latin typeface="DM Serif Display"/>
                <a:ea typeface="DM Serif Display"/>
                <a:cs typeface="DM Serif Display"/>
                <a:sym typeface="DM Serif Display"/>
              </a:defRPr>
            </a:lvl3pPr>
            <a:lvl4pPr marR="0" lvl="3" algn="ctr" rtl="0">
              <a:lnSpc>
                <a:spcPct val="100000"/>
              </a:lnSpc>
              <a:spcBef>
                <a:spcPts val="0"/>
              </a:spcBef>
              <a:spcAft>
                <a:spcPts val="0"/>
              </a:spcAft>
              <a:buClr>
                <a:schemeClr val="dk1"/>
              </a:buClr>
              <a:buSzPts val="5200"/>
              <a:buFont typeface="DM Serif Display"/>
              <a:buNone/>
              <a:defRPr sz="5200" b="0" i="0" u="none" strike="noStrike" cap="none">
                <a:solidFill>
                  <a:schemeClr val="dk1"/>
                </a:solidFill>
                <a:latin typeface="DM Serif Display"/>
                <a:ea typeface="DM Serif Display"/>
                <a:cs typeface="DM Serif Display"/>
                <a:sym typeface="DM Serif Display"/>
              </a:defRPr>
            </a:lvl4pPr>
            <a:lvl5pPr marR="0" lvl="4" algn="ctr" rtl="0">
              <a:lnSpc>
                <a:spcPct val="100000"/>
              </a:lnSpc>
              <a:spcBef>
                <a:spcPts val="0"/>
              </a:spcBef>
              <a:spcAft>
                <a:spcPts val="0"/>
              </a:spcAft>
              <a:buClr>
                <a:schemeClr val="dk1"/>
              </a:buClr>
              <a:buSzPts val="5200"/>
              <a:buFont typeface="DM Serif Display"/>
              <a:buNone/>
              <a:defRPr sz="5200" b="0" i="0" u="none" strike="noStrike" cap="none">
                <a:solidFill>
                  <a:schemeClr val="dk1"/>
                </a:solidFill>
                <a:latin typeface="DM Serif Display"/>
                <a:ea typeface="DM Serif Display"/>
                <a:cs typeface="DM Serif Display"/>
                <a:sym typeface="DM Serif Display"/>
              </a:defRPr>
            </a:lvl5pPr>
            <a:lvl6pPr marR="0" lvl="5" algn="ctr" rtl="0">
              <a:lnSpc>
                <a:spcPct val="100000"/>
              </a:lnSpc>
              <a:spcBef>
                <a:spcPts val="0"/>
              </a:spcBef>
              <a:spcAft>
                <a:spcPts val="0"/>
              </a:spcAft>
              <a:buClr>
                <a:schemeClr val="dk1"/>
              </a:buClr>
              <a:buSzPts val="5200"/>
              <a:buFont typeface="DM Serif Display"/>
              <a:buNone/>
              <a:defRPr sz="5200" b="0" i="0" u="none" strike="noStrike" cap="none">
                <a:solidFill>
                  <a:schemeClr val="dk1"/>
                </a:solidFill>
                <a:latin typeface="DM Serif Display"/>
                <a:ea typeface="DM Serif Display"/>
                <a:cs typeface="DM Serif Display"/>
                <a:sym typeface="DM Serif Display"/>
              </a:defRPr>
            </a:lvl6pPr>
            <a:lvl7pPr marR="0" lvl="6" algn="ctr" rtl="0">
              <a:lnSpc>
                <a:spcPct val="100000"/>
              </a:lnSpc>
              <a:spcBef>
                <a:spcPts val="0"/>
              </a:spcBef>
              <a:spcAft>
                <a:spcPts val="0"/>
              </a:spcAft>
              <a:buClr>
                <a:schemeClr val="dk1"/>
              </a:buClr>
              <a:buSzPts val="5200"/>
              <a:buFont typeface="DM Serif Display"/>
              <a:buNone/>
              <a:defRPr sz="5200" b="0" i="0" u="none" strike="noStrike" cap="none">
                <a:solidFill>
                  <a:schemeClr val="dk1"/>
                </a:solidFill>
                <a:latin typeface="DM Serif Display"/>
                <a:ea typeface="DM Serif Display"/>
                <a:cs typeface="DM Serif Display"/>
                <a:sym typeface="DM Serif Display"/>
              </a:defRPr>
            </a:lvl7pPr>
            <a:lvl8pPr marR="0" lvl="7" algn="ctr" rtl="0">
              <a:lnSpc>
                <a:spcPct val="100000"/>
              </a:lnSpc>
              <a:spcBef>
                <a:spcPts val="0"/>
              </a:spcBef>
              <a:spcAft>
                <a:spcPts val="0"/>
              </a:spcAft>
              <a:buClr>
                <a:schemeClr val="dk1"/>
              </a:buClr>
              <a:buSzPts val="5200"/>
              <a:buFont typeface="DM Serif Display"/>
              <a:buNone/>
              <a:defRPr sz="5200" b="0" i="0" u="none" strike="noStrike" cap="none">
                <a:solidFill>
                  <a:schemeClr val="dk1"/>
                </a:solidFill>
                <a:latin typeface="DM Serif Display"/>
                <a:ea typeface="DM Serif Display"/>
                <a:cs typeface="DM Serif Display"/>
                <a:sym typeface="DM Serif Display"/>
              </a:defRPr>
            </a:lvl8pPr>
            <a:lvl9pPr marR="0" lvl="8" algn="ctr" rtl="0">
              <a:lnSpc>
                <a:spcPct val="100000"/>
              </a:lnSpc>
              <a:spcBef>
                <a:spcPts val="0"/>
              </a:spcBef>
              <a:spcAft>
                <a:spcPts val="0"/>
              </a:spcAft>
              <a:buClr>
                <a:schemeClr val="dk1"/>
              </a:buClr>
              <a:buSzPts val="5200"/>
              <a:buFont typeface="DM Serif Display"/>
              <a:buNone/>
              <a:defRPr sz="5200" b="0" i="0" u="none" strike="noStrike" cap="none">
                <a:solidFill>
                  <a:schemeClr val="dk1"/>
                </a:solidFill>
                <a:latin typeface="DM Serif Display"/>
                <a:ea typeface="DM Serif Display"/>
                <a:cs typeface="DM Serif Display"/>
                <a:sym typeface="DM Serif Display"/>
              </a:defRPr>
            </a:lvl9pPr>
          </a:lstStyle>
          <a:p>
            <a:r>
              <a:rPr lang="en-US" sz="2000" dirty="0"/>
              <a:t>Advanced Data Analysis</a:t>
            </a:r>
          </a:p>
        </p:txBody>
      </p:sp>
      <p:sp>
        <p:nvSpPr>
          <p:cNvPr id="3" name="Google Shape;56;p15">
            <a:extLst>
              <a:ext uri="{FF2B5EF4-FFF2-40B4-BE49-F238E27FC236}">
                <a16:creationId xmlns:a16="http://schemas.microsoft.com/office/drawing/2014/main" id="{5F943C3F-72BC-3A46-8EBE-202660273B44}"/>
              </a:ext>
            </a:extLst>
          </p:cNvPr>
          <p:cNvSpPr txBox="1">
            <a:spLocks/>
          </p:cNvSpPr>
          <p:nvPr/>
        </p:nvSpPr>
        <p:spPr>
          <a:xfrm>
            <a:off x="2594666" y="3155948"/>
            <a:ext cx="4142700" cy="5288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2800"/>
              <a:buFont typeface="Darker Grotesque Medium"/>
              <a:buNone/>
              <a:defRPr sz="1600" b="0" i="0" u="none" strike="noStrike" cap="none">
                <a:solidFill>
                  <a:schemeClr val="dk1"/>
                </a:solidFill>
                <a:latin typeface="Darker Grotesque Medium"/>
                <a:ea typeface="Darker Grotesque Medium"/>
                <a:cs typeface="Darker Grotesque Medium"/>
                <a:sym typeface="Darker Grotesque Medium"/>
              </a:defRPr>
            </a:lvl1pPr>
            <a:lvl2pPr marL="914400" marR="0" lvl="1" indent="-330200" algn="ctr" rtl="0">
              <a:lnSpc>
                <a:spcPct val="100000"/>
              </a:lnSpc>
              <a:spcBef>
                <a:spcPts val="0"/>
              </a:spcBef>
              <a:spcAft>
                <a:spcPts val="0"/>
              </a:spcAft>
              <a:buClr>
                <a:schemeClr val="dk1"/>
              </a:buClr>
              <a:buSzPts val="2800"/>
              <a:buFont typeface="Darker Grotesque Medium"/>
              <a:buNone/>
              <a:defRPr sz="2800" b="0" i="0" u="none" strike="noStrike" cap="none">
                <a:solidFill>
                  <a:schemeClr val="dk1"/>
                </a:solidFill>
                <a:latin typeface="Darker Grotesque Medium"/>
                <a:ea typeface="Darker Grotesque Medium"/>
                <a:cs typeface="Darker Grotesque Medium"/>
                <a:sym typeface="Darker Grotesque Medium"/>
              </a:defRPr>
            </a:lvl2pPr>
            <a:lvl3pPr marL="1371600" marR="0" lvl="2" indent="-330200" algn="ctr" rtl="0">
              <a:lnSpc>
                <a:spcPct val="100000"/>
              </a:lnSpc>
              <a:spcBef>
                <a:spcPts val="0"/>
              </a:spcBef>
              <a:spcAft>
                <a:spcPts val="0"/>
              </a:spcAft>
              <a:buClr>
                <a:schemeClr val="dk1"/>
              </a:buClr>
              <a:buSzPts val="2800"/>
              <a:buFont typeface="Darker Grotesque Medium"/>
              <a:buNone/>
              <a:defRPr sz="2800" b="0" i="0" u="none" strike="noStrike" cap="none">
                <a:solidFill>
                  <a:schemeClr val="dk1"/>
                </a:solidFill>
                <a:latin typeface="Darker Grotesque Medium"/>
                <a:ea typeface="Darker Grotesque Medium"/>
                <a:cs typeface="Darker Grotesque Medium"/>
                <a:sym typeface="Darker Grotesque Medium"/>
              </a:defRPr>
            </a:lvl3pPr>
            <a:lvl4pPr marL="1828800" marR="0" lvl="3" indent="-330200" algn="ctr" rtl="0">
              <a:lnSpc>
                <a:spcPct val="100000"/>
              </a:lnSpc>
              <a:spcBef>
                <a:spcPts val="0"/>
              </a:spcBef>
              <a:spcAft>
                <a:spcPts val="0"/>
              </a:spcAft>
              <a:buClr>
                <a:schemeClr val="dk1"/>
              </a:buClr>
              <a:buSzPts val="2800"/>
              <a:buFont typeface="Darker Grotesque Medium"/>
              <a:buNone/>
              <a:defRPr sz="2800" b="0" i="0" u="none" strike="noStrike" cap="none">
                <a:solidFill>
                  <a:schemeClr val="dk1"/>
                </a:solidFill>
                <a:latin typeface="Darker Grotesque Medium"/>
                <a:ea typeface="Darker Grotesque Medium"/>
                <a:cs typeface="Darker Grotesque Medium"/>
                <a:sym typeface="Darker Grotesque Medium"/>
              </a:defRPr>
            </a:lvl4pPr>
            <a:lvl5pPr marL="2286000" marR="0" lvl="4" indent="-330200" algn="ctr" rtl="0">
              <a:lnSpc>
                <a:spcPct val="100000"/>
              </a:lnSpc>
              <a:spcBef>
                <a:spcPts val="0"/>
              </a:spcBef>
              <a:spcAft>
                <a:spcPts val="0"/>
              </a:spcAft>
              <a:buClr>
                <a:schemeClr val="dk1"/>
              </a:buClr>
              <a:buSzPts val="2800"/>
              <a:buFont typeface="Darker Grotesque Medium"/>
              <a:buNone/>
              <a:defRPr sz="2800" b="0" i="0" u="none" strike="noStrike" cap="none">
                <a:solidFill>
                  <a:schemeClr val="dk1"/>
                </a:solidFill>
                <a:latin typeface="Darker Grotesque Medium"/>
                <a:ea typeface="Darker Grotesque Medium"/>
                <a:cs typeface="Darker Grotesque Medium"/>
                <a:sym typeface="Darker Grotesque Medium"/>
              </a:defRPr>
            </a:lvl5pPr>
            <a:lvl6pPr marL="2743200" marR="0" lvl="5" indent="-330200" algn="ctr" rtl="0">
              <a:lnSpc>
                <a:spcPct val="100000"/>
              </a:lnSpc>
              <a:spcBef>
                <a:spcPts val="0"/>
              </a:spcBef>
              <a:spcAft>
                <a:spcPts val="0"/>
              </a:spcAft>
              <a:buClr>
                <a:schemeClr val="dk1"/>
              </a:buClr>
              <a:buSzPts val="2800"/>
              <a:buFont typeface="Darker Grotesque Medium"/>
              <a:buNone/>
              <a:defRPr sz="2800" b="0" i="0" u="none" strike="noStrike" cap="none">
                <a:solidFill>
                  <a:schemeClr val="dk1"/>
                </a:solidFill>
                <a:latin typeface="Darker Grotesque Medium"/>
                <a:ea typeface="Darker Grotesque Medium"/>
                <a:cs typeface="Darker Grotesque Medium"/>
                <a:sym typeface="Darker Grotesque Medium"/>
              </a:defRPr>
            </a:lvl6pPr>
            <a:lvl7pPr marL="3200400" marR="0" lvl="6" indent="-330200" algn="ctr" rtl="0">
              <a:lnSpc>
                <a:spcPct val="100000"/>
              </a:lnSpc>
              <a:spcBef>
                <a:spcPts val="0"/>
              </a:spcBef>
              <a:spcAft>
                <a:spcPts val="0"/>
              </a:spcAft>
              <a:buClr>
                <a:schemeClr val="dk1"/>
              </a:buClr>
              <a:buSzPts val="2800"/>
              <a:buFont typeface="Darker Grotesque Medium"/>
              <a:buNone/>
              <a:defRPr sz="2800" b="0" i="0" u="none" strike="noStrike" cap="none">
                <a:solidFill>
                  <a:schemeClr val="dk1"/>
                </a:solidFill>
                <a:latin typeface="Darker Grotesque Medium"/>
                <a:ea typeface="Darker Grotesque Medium"/>
                <a:cs typeface="Darker Grotesque Medium"/>
                <a:sym typeface="Darker Grotesque Medium"/>
              </a:defRPr>
            </a:lvl7pPr>
            <a:lvl8pPr marL="3657600" marR="0" lvl="7" indent="-330200" algn="ctr" rtl="0">
              <a:lnSpc>
                <a:spcPct val="100000"/>
              </a:lnSpc>
              <a:spcBef>
                <a:spcPts val="0"/>
              </a:spcBef>
              <a:spcAft>
                <a:spcPts val="0"/>
              </a:spcAft>
              <a:buClr>
                <a:schemeClr val="dk1"/>
              </a:buClr>
              <a:buSzPts val="2800"/>
              <a:buFont typeface="Darker Grotesque Medium"/>
              <a:buNone/>
              <a:defRPr sz="2800" b="0" i="0" u="none" strike="noStrike" cap="none">
                <a:solidFill>
                  <a:schemeClr val="dk1"/>
                </a:solidFill>
                <a:latin typeface="Darker Grotesque Medium"/>
                <a:ea typeface="Darker Grotesque Medium"/>
                <a:cs typeface="Darker Grotesque Medium"/>
                <a:sym typeface="Darker Grotesque Medium"/>
              </a:defRPr>
            </a:lvl8pPr>
            <a:lvl9pPr marL="4114800" marR="0" lvl="8" indent="-330200" algn="ctr" rtl="0">
              <a:lnSpc>
                <a:spcPct val="100000"/>
              </a:lnSpc>
              <a:spcBef>
                <a:spcPts val="0"/>
              </a:spcBef>
              <a:spcAft>
                <a:spcPts val="0"/>
              </a:spcAft>
              <a:buClr>
                <a:schemeClr val="dk1"/>
              </a:buClr>
              <a:buSzPts val="2800"/>
              <a:buFont typeface="Darker Grotesque Medium"/>
              <a:buNone/>
              <a:defRPr sz="2800" b="0" i="0" u="none" strike="noStrike" cap="none">
                <a:solidFill>
                  <a:schemeClr val="dk1"/>
                </a:solidFill>
                <a:latin typeface="Darker Grotesque Medium"/>
                <a:ea typeface="Darker Grotesque Medium"/>
                <a:cs typeface="Darker Grotesque Medium"/>
                <a:sym typeface="Darker Grotesque Medium"/>
              </a:defRPr>
            </a:lvl9pPr>
          </a:lstStyle>
          <a:p>
            <a:pPr marL="0" indent="0"/>
            <a:r>
              <a:rPr lang="en-US" b="1" dirty="0"/>
              <a:t>Lecturer : Prof. </a:t>
            </a:r>
            <a:r>
              <a:rPr lang="en-US" b="1" dirty="0" err="1"/>
              <a:t>Dr.rer.pol</a:t>
            </a:r>
            <a:r>
              <a:rPr lang="en-US" b="1" dirty="0"/>
              <a:t>. </a:t>
            </a:r>
            <a:r>
              <a:rPr lang="en-US" b="1" dirty="0" err="1"/>
              <a:t>Heri</a:t>
            </a:r>
            <a:r>
              <a:rPr lang="en-US" b="1" dirty="0"/>
              <a:t> </a:t>
            </a:r>
            <a:r>
              <a:rPr lang="en-US" b="1" dirty="0" err="1"/>
              <a:t>Kuswanto</a:t>
            </a:r>
            <a:r>
              <a:rPr lang="en-US" b="1" dirty="0"/>
              <a:t>, </a:t>
            </a:r>
            <a:r>
              <a:rPr lang="en-US" b="1" dirty="0" err="1"/>
              <a:t>M.Si</a:t>
            </a:r>
            <a:r>
              <a:rPr lang="en-US" b="1" dirty="0"/>
              <a:t>.</a:t>
            </a:r>
            <a:endParaRPr lang="en"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7"/>
          <p:cNvSpPr txBox="1">
            <a:spLocks noGrp="1"/>
          </p:cNvSpPr>
          <p:nvPr>
            <p:ph type="title"/>
          </p:nvPr>
        </p:nvSpPr>
        <p:spPr>
          <a:xfrm>
            <a:off x="720000" y="36887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Simultaneous Model Test and  Partial Test</a:t>
            </a:r>
            <a:endParaRPr dirty="0"/>
          </a:p>
        </p:txBody>
      </p:sp>
      <mc:AlternateContent xmlns:mc="http://schemas.openxmlformats.org/markup-compatibility/2006">
        <mc:Choice xmlns:a14="http://schemas.microsoft.com/office/drawing/2010/main" Requires="a14">
          <p:graphicFrame>
            <p:nvGraphicFramePr>
              <p:cNvPr id="3" name="Table 2">
                <a:extLst>
                  <a:ext uri="{FF2B5EF4-FFF2-40B4-BE49-F238E27FC236}">
                    <a16:creationId xmlns:a16="http://schemas.microsoft.com/office/drawing/2014/main" id="{7B8F2E47-F3D1-18D9-CE0D-432D5383C65E}"/>
                  </a:ext>
                </a:extLst>
              </p:cNvPr>
              <p:cNvGraphicFramePr>
                <a:graphicFrameLocks noGrp="1"/>
              </p:cNvGraphicFramePr>
              <p:nvPr>
                <p:extLst>
                  <p:ext uri="{D42A27DB-BD31-4B8C-83A1-F6EECF244321}">
                    <p14:modId xmlns:p14="http://schemas.microsoft.com/office/powerpoint/2010/main" val="4265699775"/>
                  </p:ext>
                </p:extLst>
              </p:nvPr>
            </p:nvGraphicFramePr>
            <p:xfrm>
              <a:off x="597035" y="2155825"/>
              <a:ext cx="3645944" cy="831850"/>
            </p:xfrm>
            <a:graphic>
              <a:graphicData uri="http://schemas.openxmlformats.org/drawingml/2006/table">
                <a:tbl>
                  <a:tblPr firstRow="1" firstCol="1">
                    <a:tableStyleId>{8FC7847D-A3D7-4D23-859F-F23709B020AF}</a:tableStyleId>
                  </a:tblPr>
                  <a:tblGrid>
                    <a:gridCol w="1043144">
                      <a:extLst>
                        <a:ext uri="{9D8B030D-6E8A-4147-A177-3AD203B41FA5}">
                          <a16:colId xmlns:a16="http://schemas.microsoft.com/office/drawing/2014/main" val="1627145480"/>
                        </a:ext>
                      </a:extLst>
                    </a:gridCol>
                    <a:gridCol w="842306">
                      <a:extLst>
                        <a:ext uri="{9D8B030D-6E8A-4147-A177-3AD203B41FA5}">
                          <a16:colId xmlns:a16="http://schemas.microsoft.com/office/drawing/2014/main" val="3669668191"/>
                        </a:ext>
                      </a:extLst>
                    </a:gridCol>
                    <a:gridCol w="849894">
                      <a:extLst>
                        <a:ext uri="{9D8B030D-6E8A-4147-A177-3AD203B41FA5}">
                          <a16:colId xmlns:a16="http://schemas.microsoft.com/office/drawing/2014/main" val="661984757"/>
                        </a:ext>
                      </a:extLst>
                    </a:gridCol>
                    <a:gridCol w="910600">
                      <a:extLst>
                        <a:ext uri="{9D8B030D-6E8A-4147-A177-3AD203B41FA5}">
                          <a16:colId xmlns:a16="http://schemas.microsoft.com/office/drawing/2014/main" val="1766155534"/>
                        </a:ext>
                      </a:extLst>
                    </a:gridCol>
                  </a:tblGrid>
                  <a:tr h="372405">
                    <a:tc>
                      <a:txBody>
                        <a:bodyPr/>
                        <a:lstStyle/>
                        <a:p>
                          <a:pPr marL="0" marR="0" algn="ctr">
                            <a:lnSpc>
                              <a:spcPct val="107000"/>
                            </a:lnSpc>
                            <a:spcBef>
                              <a:spcPts val="0"/>
                            </a:spcBef>
                            <a:spcAft>
                              <a:spcPts val="0"/>
                            </a:spcAft>
                          </a:pPr>
                          <a:r>
                            <a:rPr lang="en-US" sz="1400" kern="100">
                              <a:effectLst/>
                              <a:latin typeface="Darker Grotesque" panose="020B0604020202020204" charset="0"/>
                            </a:rPr>
                            <a:t>Test</a:t>
                          </a:r>
                          <a:endParaRPr lang="en-US" sz="1400" kern="100">
                            <a:effectLst/>
                            <a:latin typeface="Darker Grotesque" panose="020B060402020202020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kern="100" dirty="0">
                              <a:effectLst/>
                              <a:latin typeface="Darker Grotesque" panose="020B0604020202020204" charset="0"/>
                            </a:rPr>
                            <a:t>G2</a:t>
                          </a:r>
                          <a:endParaRPr lang="en-US" sz="1400" kern="100" dirty="0">
                            <a:effectLst/>
                            <a:latin typeface="Darker Grotesque" panose="020B060402020202020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sSubSup>
                                  <m:sSubSupPr>
                                    <m:ctrlPr>
                                      <a:rPr lang="en-US" sz="1400" i="1" kern="100" smtClean="0">
                                        <a:effectLst/>
                                        <a:latin typeface="Cambria Math" panose="02040503050406030204" pitchFamily="18" charset="0"/>
                                      </a:rPr>
                                    </m:ctrlPr>
                                  </m:sSubSupPr>
                                  <m:e>
                                    <m:r>
                                      <a:rPr lang="en-ID" sz="1400" kern="100">
                                        <a:effectLst/>
                                        <a:latin typeface="Cambria Math" panose="02040503050406030204" pitchFamily="18" charset="0"/>
                                      </a:rPr>
                                      <m:t>𝜒</m:t>
                                    </m:r>
                                  </m:e>
                                  <m:sub>
                                    <m:d>
                                      <m:dPr>
                                        <m:ctrlPr>
                                          <a:rPr lang="en-US" sz="1400" i="1" kern="100">
                                            <a:effectLst/>
                                            <a:latin typeface="Cambria Math" panose="02040503050406030204" pitchFamily="18" charset="0"/>
                                          </a:rPr>
                                        </m:ctrlPr>
                                      </m:dPr>
                                      <m:e>
                                        <m:r>
                                          <a:rPr lang="en-ID" sz="1400" kern="100">
                                            <a:effectLst/>
                                            <a:latin typeface="Cambria Math" panose="02040503050406030204" pitchFamily="18" charset="0"/>
                                          </a:rPr>
                                          <m:t>0.05,</m:t>
                                        </m:r>
                                        <m:r>
                                          <a:rPr lang="en-US" sz="1400" b="0" i="1" kern="100" smtClean="0">
                                            <a:effectLst/>
                                            <a:latin typeface="Cambria Math" panose="02040503050406030204" pitchFamily="18" charset="0"/>
                                          </a:rPr>
                                          <m:t>5</m:t>
                                        </m:r>
                                      </m:e>
                                    </m:d>
                                  </m:sub>
                                  <m:sup>
                                    <m:r>
                                      <a:rPr lang="en-ID" sz="1400" kern="100">
                                        <a:effectLst/>
                                        <a:latin typeface="Cambria Math" panose="02040503050406030204" pitchFamily="18" charset="0"/>
                                      </a:rPr>
                                      <m:t>2</m:t>
                                    </m:r>
                                  </m:sup>
                                </m:sSubSup>
                              </m:oMath>
                            </m:oMathPara>
                          </a14:m>
                          <a:endParaRPr lang="en-US" sz="1400" kern="100" dirty="0">
                            <a:effectLst/>
                            <a:latin typeface="Darker Grotesque" panose="020B060402020202020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kern="100" dirty="0">
                              <a:effectLst/>
                              <a:latin typeface="Darker Grotesque" panose="020B0604020202020204" charset="0"/>
                            </a:rPr>
                            <a:t>Conclusion</a:t>
                          </a:r>
                          <a:endParaRPr lang="en-US" sz="1400" kern="100" dirty="0">
                            <a:effectLst/>
                            <a:latin typeface="Darker Grotesque" panose="020B060402020202020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414821274"/>
                      </a:ext>
                    </a:extLst>
                  </a:tr>
                  <a:tr h="459445">
                    <a:tc>
                      <a:txBody>
                        <a:bodyPr/>
                        <a:lstStyle/>
                        <a:p>
                          <a:pPr marL="0" marR="0" algn="ctr">
                            <a:lnSpc>
                              <a:spcPct val="107000"/>
                            </a:lnSpc>
                            <a:spcBef>
                              <a:spcPts val="0"/>
                            </a:spcBef>
                            <a:spcAft>
                              <a:spcPts val="0"/>
                            </a:spcAft>
                          </a:pPr>
                          <a:r>
                            <a:rPr lang="en-US" sz="1400" kern="100">
                              <a:effectLst/>
                              <a:latin typeface="Darker Grotesque" panose="020B0604020202020204" charset="0"/>
                            </a:rPr>
                            <a:t>Likelihood Ratio</a:t>
                          </a:r>
                          <a:endParaRPr lang="en-US" sz="1400" kern="100">
                            <a:effectLst/>
                            <a:latin typeface="Darker Grotesque" panose="020B060402020202020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kern="100" dirty="0">
                              <a:effectLst/>
                              <a:latin typeface="Darker Grotesque" panose="020B0604020202020204" charset="0"/>
                            </a:rPr>
                            <a:t>404,55</a:t>
                          </a:r>
                          <a:endParaRPr lang="en-US" sz="1400" kern="100" dirty="0">
                            <a:effectLst/>
                            <a:latin typeface="Darker Grotesque" panose="020B060402020202020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kern="100" dirty="0">
                              <a:effectLst/>
                              <a:latin typeface="Darker Grotesque" panose="020B0604020202020204" charset="0"/>
                            </a:rPr>
                            <a:t>11.0705</a:t>
                          </a:r>
                          <a:endParaRPr lang="en-US" sz="1400" kern="100" dirty="0">
                            <a:effectLst/>
                            <a:latin typeface="Darker Grotesque" panose="020B060402020202020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kern="100" dirty="0">
                              <a:effectLst/>
                              <a:latin typeface="Darker Grotesque" panose="020B0604020202020204" charset="0"/>
                            </a:rPr>
                            <a:t>Significant</a:t>
                          </a:r>
                          <a:endParaRPr lang="en-US" sz="1400" kern="100" dirty="0">
                            <a:effectLst/>
                            <a:latin typeface="Darker Grotesque" panose="020B060402020202020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3599478"/>
                      </a:ext>
                    </a:extLst>
                  </a:tr>
                </a:tbl>
              </a:graphicData>
            </a:graphic>
          </p:graphicFrame>
        </mc:Choice>
        <mc:Fallback>
          <p:graphicFrame>
            <p:nvGraphicFramePr>
              <p:cNvPr id="3" name="Table 2">
                <a:extLst>
                  <a:ext uri="{FF2B5EF4-FFF2-40B4-BE49-F238E27FC236}">
                    <a16:creationId xmlns:a16="http://schemas.microsoft.com/office/drawing/2014/main" id="{7B8F2E47-F3D1-18D9-CE0D-432D5383C65E}"/>
                  </a:ext>
                </a:extLst>
              </p:cNvPr>
              <p:cNvGraphicFramePr>
                <a:graphicFrameLocks noGrp="1"/>
              </p:cNvGraphicFramePr>
              <p:nvPr>
                <p:extLst>
                  <p:ext uri="{D42A27DB-BD31-4B8C-83A1-F6EECF244321}">
                    <p14:modId xmlns:p14="http://schemas.microsoft.com/office/powerpoint/2010/main" val="4265699775"/>
                  </p:ext>
                </p:extLst>
              </p:nvPr>
            </p:nvGraphicFramePr>
            <p:xfrm>
              <a:off x="597035" y="2155825"/>
              <a:ext cx="3645944" cy="831850"/>
            </p:xfrm>
            <a:graphic>
              <a:graphicData uri="http://schemas.openxmlformats.org/drawingml/2006/table">
                <a:tbl>
                  <a:tblPr firstRow="1" firstCol="1">
                    <a:tableStyleId>{8FC7847D-A3D7-4D23-859F-F23709B020AF}</a:tableStyleId>
                  </a:tblPr>
                  <a:tblGrid>
                    <a:gridCol w="1043144">
                      <a:extLst>
                        <a:ext uri="{9D8B030D-6E8A-4147-A177-3AD203B41FA5}">
                          <a16:colId xmlns:a16="http://schemas.microsoft.com/office/drawing/2014/main" val="1627145480"/>
                        </a:ext>
                      </a:extLst>
                    </a:gridCol>
                    <a:gridCol w="842306">
                      <a:extLst>
                        <a:ext uri="{9D8B030D-6E8A-4147-A177-3AD203B41FA5}">
                          <a16:colId xmlns:a16="http://schemas.microsoft.com/office/drawing/2014/main" val="3669668191"/>
                        </a:ext>
                      </a:extLst>
                    </a:gridCol>
                    <a:gridCol w="849894">
                      <a:extLst>
                        <a:ext uri="{9D8B030D-6E8A-4147-A177-3AD203B41FA5}">
                          <a16:colId xmlns:a16="http://schemas.microsoft.com/office/drawing/2014/main" val="661984757"/>
                        </a:ext>
                      </a:extLst>
                    </a:gridCol>
                    <a:gridCol w="910600">
                      <a:extLst>
                        <a:ext uri="{9D8B030D-6E8A-4147-A177-3AD203B41FA5}">
                          <a16:colId xmlns:a16="http://schemas.microsoft.com/office/drawing/2014/main" val="1766155534"/>
                        </a:ext>
                      </a:extLst>
                    </a:gridCol>
                  </a:tblGrid>
                  <a:tr h="372405">
                    <a:tc>
                      <a:txBody>
                        <a:bodyPr/>
                        <a:lstStyle/>
                        <a:p>
                          <a:pPr marL="0" marR="0" algn="ctr">
                            <a:lnSpc>
                              <a:spcPct val="107000"/>
                            </a:lnSpc>
                            <a:spcBef>
                              <a:spcPts val="0"/>
                            </a:spcBef>
                            <a:spcAft>
                              <a:spcPts val="0"/>
                            </a:spcAft>
                          </a:pPr>
                          <a:r>
                            <a:rPr lang="en-US" sz="1400" kern="100">
                              <a:effectLst/>
                              <a:latin typeface="Darker Grotesque" panose="020B0604020202020204" charset="0"/>
                            </a:rPr>
                            <a:t>Test</a:t>
                          </a:r>
                          <a:endParaRPr lang="en-US" sz="1400" kern="100">
                            <a:effectLst/>
                            <a:latin typeface="Darker Grotesque" panose="020B060402020202020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kern="100" dirty="0">
                              <a:effectLst/>
                              <a:latin typeface="Darker Grotesque" panose="020B0604020202020204" charset="0"/>
                            </a:rPr>
                            <a:t>G2</a:t>
                          </a:r>
                          <a:endParaRPr lang="en-US" sz="1400" kern="100" dirty="0">
                            <a:effectLst/>
                            <a:latin typeface="Darker Grotesque" panose="020B0604020202020204" charset="0"/>
                            <a:ea typeface="Calibri" panose="020F0502020204030204" pitchFamily="34" charset="0"/>
                            <a:cs typeface="Times New Roman" panose="02020603050405020304" pitchFamily="18" charset="0"/>
                          </a:endParaRPr>
                        </a:p>
                      </a:txBody>
                      <a:tcPr marL="68580" marR="68580" marT="0" marB="0" anchor="ctr"/>
                    </a:tc>
                    <a:tc>
                      <a:txBody>
                        <a:bodyPr/>
                        <a:lstStyle/>
                        <a:p>
                          <a:endParaRPr lang="en-US"/>
                        </a:p>
                      </a:txBody>
                      <a:tcPr marL="68580" marR="68580" marT="0" marB="0" anchor="ctr">
                        <a:blipFill>
                          <a:blip r:embed="rId3"/>
                          <a:stretch>
                            <a:fillRect l="-221429" t="-1613" r="-107857" b="-150000"/>
                          </a:stretch>
                        </a:blipFill>
                      </a:tcPr>
                    </a:tc>
                    <a:tc>
                      <a:txBody>
                        <a:bodyPr/>
                        <a:lstStyle/>
                        <a:p>
                          <a:pPr marL="0" marR="0" algn="ctr">
                            <a:lnSpc>
                              <a:spcPct val="107000"/>
                            </a:lnSpc>
                            <a:spcBef>
                              <a:spcPts val="0"/>
                            </a:spcBef>
                            <a:spcAft>
                              <a:spcPts val="0"/>
                            </a:spcAft>
                          </a:pPr>
                          <a:r>
                            <a:rPr lang="en-US" sz="1400" kern="100" dirty="0">
                              <a:effectLst/>
                              <a:latin typeface="Darker Grotesque" panose="020B0604020202020204" charset="0"/>
                            </a:rPr>
                            <a:t>Conclusion</a:t>
                          </a:r>
                          <a:endParaRPr lang="en-US" sz="1400" kern="100" dirty="0">
                            <a:effectLst/>
                            <a:latin typeface="Darker Grotesque" panose="020B060402020202020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414821274"/>
                      </a:ext>
                    </a:extLst>
                  </a:tr>
                  <a:tr h="459445">
                    <a:tc>
                      <a:txBody>
                        <a:bodyPr/>
                        <a:lstStyle/>
                        <a:p>
                          <a:pPr marL="0" marR="0" algn="ctr">
                            <a:lnSpc>
                              <a:spcPct val="107000"/>
                            </a:lnSpc>
                            <a:spcBef>
                              <a:spcPts val="0"/>
                            </a:spcBef>
                            <a:spcAft>
                              <a:spcPts val="0"/>
                            </a:spcAft>
                          </a:pPr>
                          <a:r>
                            <a:rPr lang="en-US" sz="1400" kern="100">
                              <a:effectLst/>
                              <a:latin typeface="Darker Grotesque" panose="020B0604020202020204" charset="0"/>
                            </a:rPr>
                            <a:t>Likelihood Ratio</a:t>
                          </a:r>
                          <a:endParaRPr lang="en-US" sz="1400" kern="100">
                            <a:effectLst/>
                            <a:latin typeface="Darker Grotesque" panose="020B060402020202020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kern="100" dirty="0">
                              <a:effectLst/>
                              <a:latin typeface="Darker Grotesque" panose="020B0604020202020204" charset="0"/>
                            </a:rPr>
                            <a:t>404,55</a:t>
                          </a:r>
                          <a:endParaRPr lang="en-US" sz="1400" kern="100" dirty="0">
                            <a:effectLst/>
                            <a:latin typeface="Darker Grotesque" panose="020B060402020202020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kern="100" dirty="0">
                              <a:effectLst/>
                              <a:latin typeface="Darker Grotesque" panose="020B0604020202020204" charset="0"/>
                            </a:rPr>
                            <a:t>11.0705</a:t>
                          </a:r>
                          <a:endParaRPr lang="en-US" sz="1400" kern="100" dirty="0">
                            <a:effectLst/>
                            <a:latin typeface="Darker Grotesque" panose="020B060402020202020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kern="100" dirty="0">
                              <a:effectLst/>
                              <a:latin typeface="Darker Grotesque" panose="020B0604020202020204" charset="0"/>
                            </a:rPr>
                            <a:t>Significant</a:t>
                          </a:r>
                          <a:endParaRPr lang="en-US" sz="1400" kern="100" dirty="0">
                            <a:effectLst/>
                            <a:latin typeface="Darker Grotesque" panose="020B060402020202020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3599478"/>
                      </a:ext>
                    </a:extLst>
                  </a:tr>
                </a:tbl>
              </a:graphicData>
            </a:graphic>
          </p:graphicFrame>
        </mc:Fallback>
      </mc:AlternateContent>
      <p:sp>
        <p:nvSpPr>
          <p:cNvPr id="4" name="TextBox 3">
            <a:extLst>
              <a:ext uri="{FF2B5EF4-FFF2-40B4-BE49-F238E27FC236}">
                <a16:creationId xmlns:a16="http://schemas.microsoft.com/office/drawing/2014/main" id="{0C253396-5294-B8E4-9336-186C1FECAB01}"/>
              </a:ext>
            </a:extLst>
          </p:cNvPr>
          <p:cNvSpPr txBox="1"/>
          <p:nvPr/>
        </p:nvSpPr>
        <p:spPr>
          <a:xfrm>
            <a:off x="597035" y="1380980"/>
            <a:ext cx="3371716" cy="369332"/>
          </a:xfrm>
          <a:prstGeom prst="rect">
            <a:avLst/>
          </a:prstGeom>
          <a:noFill/>
        </p:spPr>
        <p:txBody>
          <a:bodyPr wrap="square">
            <a:spAutoFit/>
          </a:bodyPr>
          <a:lstStyle/>
          <a:p>
            <a:pPr algn="ctr"/>
            <a:r>
              <a:rPr lang="en-US" sz="1800" b="1" dirty="0">
                <a:latin typeface="Darker Grotesque" panose="020B0604020202020204" charset="0"/>
              </a:rPr>
              <a:t>Simultaneous Model Test</a:t>
            </a:r>
          </a:p>
        </p:txBody>
      </p:sp>
      <p:sp>
        <p:nvSpPr>
          <p:cNvPr id="6" name="TextBox 5">
            <a:extLst>
              <a:ext uri="{FF2B5EF4-FFF2-40B4-BE49-F238E27FC236}">
                <a16:creationId xmlns:a16="http://schemas.microsoft.com/office/drawing/2014/main" id="{6938E0F5-7B2D-29BB-47C8-C302BC68D1E5}"/>
              </a:ext>
            </a:extLst>
          </p:cNvPr>
          <p:cNvSpPr txBox="1"/>
          <p:nvPr/>
        </p:nvSpPr>
        <p:spPr>
          <a:xfrm>
            <a:off x="-222250" y="3331218"/>
            <a:ext cx="4387849" cy="954107"/>
          </a:xfrm>
          <a:prstGeom prst="rect">
            <a:avLst/>
          </a:prstGeom>
          <a:noFill/>
        </p:spPr>
        <p:txBody>
          <a:bodyPr wrap="square">
            <a:spAutoFit/>
          </a:bodyPr>
          <a:lstStyle/>
          <a:p>
            <a:pPr marL="914400" marR="0" algn="just">
              <a:spcBef>
                <a:spcPts val="0"/>
              </a:spcBef>
              <a:spcAft>
                <a:spcPts val="0"/>
              </a:spcAft>
            </a:pPr>
            <a:r>
              <a:rPr lang="en-US" dirty="0">
                <a:effectLst/>
                <a:latin typeface="Darker Grotesque" panose="020B0604020202020204" charset="0"/>
                <a:ea typeface="Times New Roman" panose="02020603050405020304" pitchFamily="18" charset="0"/>
              </a:rPr>
              <a:t>Because G2 = 404,55 &gt; </a:t>
            </a:r>
            <a:r>
              <a:rPr lang="en-US" dirty="0">
                <a:effectLst/>
                <a:latin typeface="Darker Grotesque" panose="020B0604020202020204" charset="0"/>
                <a:ea typeface="Times New Roman" panose="02020603050405020304" pitchFamily="18" charset="0"/>
                <a:sym typeface="Symbol" panose="05050102010706020507" pitchFamily="18" charset="2"/>
              </a:rPr>
              <a:t></a:t>
            </a:r>
            <a:r>
              <a:rPr lang="en-US" baseline="30000" dirty="0">
                <a:effectLst/>
                <a:latin typeface="Darker Grotesque" panose="020B0604020202020204" charset="0"/>
                <a:ea typeface="Times New Roman" panose="02020603050405020304" pitchFamily="18" charset="0"/>
              </a:rPr>
              <a:t>2</a:t>
            </a:r>
            <a:r>
              <a:rPr lang="en-US" baseline="-25000" dirty="0">
                <a:effectLst/>
                <a:latin typeface="Darker Grotesque" panose="020B0604020202020204" charset="0"/>
                <a:ea typeface="Times New Roman" panose="02020603050405020304" pitchFamily="18" charset="0"/>
              </a:rPr>
              <a:t>(0,05;5) </a:t>
            </a:r>
            <a:r>
              <a:rPr lang="en-US" dirty="0">
                <a:effectLst/>
                <a:latin typeface="Darker Grotesque" panose="020B0604020202020204" charset="0"/>
                <a:ea typeface="Times New Roman" panose="02020603050405020304" pitchFamily="18" charset="0"/>
              </a:rPr>
              <a:t>= 11.0705, so </a:t>
            </a:r>
            <a:r>
              <a:rPr lang="en-US" dirty="0">
                <a:latin typeface="Darker Grotesque" panose="020B0604020202020204" charset="0"/>
                <a:ea typeface="Times New Roman" panose="02020603050405020304" pitchFamily="18" charset="0"/>
              </a:rPr>
              <a:t>we can reject the null hypothesis and we can conclude the model is significant and also predictor variables</a:t>
            </a:r>
            <a:r>
              <a:rPr lang="en-US" dirty="0">
                <a:effectLst/>
                <a:latin typeface="Darker Grotesque" panose="020B0604020202020204" charset="0"/>
                <a:ea typeface="Times New Roman" panose="02020603050405020304" pitchFamily="18" charset="0"/>
              </a:rPr>
              <a:t> simultaneously have effect for model.</a:t>
            </a:r>
          </a:p>
        </p:txBody>
      </p:sp>
      <p:sp>
        <p:nvSpPr>
          <p:cNvPr id="7" name="TextBox 6">
            <a:extLst>
              <a:ext uri="{FF2B5EF4-FFF2-40B4-BE49-F238E27FC236}">
                <a16:creationId xmlns:a16="http://schemas.microsoft.com/office/drawing/2014/main" id="{B292A84A-E746-7303-3397-80B2963AF9C1}"/>
              </a:ext>
            </a:extLst>
          </p:cNvPr>
          <p:cNvSpPr txBox="1"/>
          <p:nvPr/>
        </p:nvSpPr>
        <p:spPr>
          <a:xfrm>
            <a:off x="5124450" y="1380980"/>
            <a:ext cx="3371716" cy="369332"/>
          </a:xfrm>
          <a:prstGeom prst="rect">
            <a:avLst/>
          </a:prstGeom>
          <a:noFill/>
        </p:spPr>
        <p:txBody>
          <a:bodyPr wrap="square">
            <a:spAutoFit/>
          </a:bodyPr>
          <a:lstStyle/>
          <a:p>
            <a:pPr algn="ctr"/>
            <a:r>
              <a:rPr lang="en-US" sz="1800" b="1" dirty="0">
                <a:latin typeface="Darker Grotesque" panose="020B0604020202020204" charset="0"/>
              </a:rPr>
              <a:t>Partial Test</a:t>
            </a:r>
          </a:p>
        </p:txBody>
      </p:sp>
      <p:graphicFrame>
        <p:nvGraphicFramePr>
          <p:cNvPr id="8" name="Table 7">
            <a:extLst>
              <a:ext uri="{FF2B5EF4-FFF2-40B4-BE49-F238E27FC236}">
                <a16:creationId xmlns:a16="http://schemas.microsoft.com/office/drawing/2014/main" id="{A883769B-BB09-C5F6-5C39-BDFA7BBF6405}"/>
              </a:ext>
            </a:extLst>
          </p:cNvPr>
          <p:cNvGraphicFramePr>
            <a:graphicFrameLocks noGrp="1"/>
          </p:cNvGraphicFramePr>
          <p:nvPr>
            <p:extLst>
              <p:ext uri="{D42A27DB-BD31-4B8C-83A1-F6EECF244321}">
                <p14:modId xmlns:p14="http://schemas.microsoft.com/office/powerpoint/2010/main" val="1138285848"/>
              </p:ext>
            </p:extLst>
          </p:nvPr>
        </p:nvGraphicFramePr>
        <p:xfrm>
          <a:off x="4768783" y="2003425"/>
          <a:ext cx="4083050" cy="1466850"/>
        </p:xfrm>
        <a:graphic>
          <a:graphicData uri="http://schemas.openxmlformats.org/drawingml/2006/table">
            <a:tbl>
              <a:tblPr firstRow="1" firstCol="1">
                <a:tableStyleId>{8FC7847D-A3D7-4D23-859F-F23709B020AF}</a:tableStyleId>
              </a:tblPr>
              <a:tblGrid>
                <a:gridCol w="764015">
                  <a:extLst>
                    <a:ext uri="{9D8B030D-6E8A-4147-A177-3AD203B41FA5}">
                      <a16:colId xmlns:a16="http://schemas.microsoft.com/office/drawing/2014/main" val="3983305201"/>
                    </a:ext>
                  </a:extLst>
                </a:gridCol>
                <a:gridCol w="927337">
                  <a:extLst>
                    <a:ext uri="{9D8B030D-6E8A-4147-A177-3AD203B41FA5}">
                      <a16:colId xmlns:a16="http://schemas.microsoft.com/office/drawing/2014/main" val="1795198034"/>
                    </a:ext>
                  </a:extLst>
                </a:gridCol>
                <a:gridCol w="564707">
                  <a:extLst>
                    <a:ext uri="{9D8B030D-6E8A-4147-A177-3AD203B41FA5}">
                      <a16:colId xmlns:a16="http://schemas.microsoft.com/office/drawing/2014/main" val="1429081016"/>
                    </a:ext>
                  </a:extLst>
                </a:gridCol>
                <a:gridCol w="739101">
                  <a:extLst>
                    <a:ext uri="{9D8B030D-6E8A-4147-A177-3AD203B41FA5}">
                      <a16:colId xmlns:a16="http://schemas.microsoft.com/office/drawing/2014/main" val="1313463736"/>
                    </a:ext>
                  </a:extLst>
                </a:gridCol>
                <a:gridCol w="1087890">
                  <a:extLst>
                    <a:ext uri="{9D8B030D-6E8A-4147-A177-3AD203B41FA5}">
                      <a16:colId xmlns:a16="http://schemas.microsoft.com/office/drawing/2014/main" val="1911570759"/>
                    </a:ext>
                  </a:extLst>
                </a:gridCol>
              </a:tblGrid>
              <a:tr h="177780">
                <a:tc>
                  <a:txBody>
                    <a:bodyPr/>
                    <a:lstStyle/>
                    <a:p>
                      <a:pPr marL="0" marR="0" algn="ctr">
                        <a:spcBef>
                          <a:spcPts val="0"/>
                        </a:spcBef>
                        <a:spcAft>
                          <a:spcPts val="0"/>
                        </a:spcAft>
                      </a:pPr>
                      <a:r>
                        <a:rPr lang="en-US" sz="1200" kern="100">
                          <a:effectLst/>
                          <a:latin typeface="Darker Grotesque" panose="020B0604020202020204" charset="0"/>
                        </a:rPr>
                        <a:t>Parameter</a:t>
                      </a:r>
                      <a:endParaRPr lang="en-US" sz="1200" kern="100">
                        <a:effectLst/>
                        <a:latin typeface="Darker Grotesque" panose="020B060402020202020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kern="100" dirty="0">
                          <a:effectLst/>
                          <a:latin typeface="Darker Grotesque" panose="020B0604020202020204" charset="0"/>
                        </a:rPr>
                        <a:t>Coefficient</a:t>
                      </a:r>
                      <a:endParaRPr lang="en-US" sz="1200" kern="100" dirty="0">
                        <a:effectLst/>
                        <a:latin typeface="Darker Grotesque" panose="020B060402020202020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kern="100">
                          <a:effectLst/>
                          <a:latin typeface="Darker Grotesque" panose="020B0604020202020204" charset="0"/>
                        </a:rPr>
                        <a:t>Z</a:t>
                      </a:r>
                      <a:endParaRPr lang="en-US" sz="1200" kern="100">
                        <a:effectLst/>
                        <a:latin typeface="Darker Grotesque" panose="020B060402020202020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kern="100">
                          <a:effectLst/>
                          <a:latin typeface="Darker Grotesque" panose="020B0604020202020204" charset="0"/>
                        </a:rPr>
                        <a:t>P-value</a:t>
                      </a:r>
                      <a:endParaRPr lang="en-US" sz="1200" kern="100">
                        <a:effectLst/>
                        <a:latin typeface="Darker Grotesque" panose="020B060402020202020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38100" marR="0" algn="ctr">
                        <a:spcBef>
                          <a:spcPts val="0"/>
                        </a:spcBef>
                        <a:spcAft>
                          <a:spcPts val="0"/>
                        </a:spcAft>
                      </a:pPr>
                      <a:r>
                        <a:rPr lang="en-US" sz="1200" kern="100" dirty="0">
                          <a:effectLst/>
                          <a:latin typeface="Darker Grotesque" panose="020B0604020202020204" charset="0"/>
                        </a:rPr>
                        <a:t>Conclusion</a:t>
                      </a:r>
                      <a:endParaRPr lang="en-US" sz="1200" kern="100" dirty="0">
                        <a:effectLst/>
                        <a:latin typeface="Darker Grotesque" panose="020B060402020202020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773050543"/>
                  </a:ext>
                </a:extLst>
              </a:tr>
              <a:tr h="180232">
                <a:tc>
                  <a:txBody>
                    <a:bodyPr/>
                    <a:lstStyle/>
                    <a:p>
                      <a:pPr marL="0" marR="0" algn="ctr">
                        <a:spcBef>
                          <a:spcPts val="0"/>
                        </a:spcBef>
                        <a:spcAft>
                          <a:spcPts val="0"/>
                        </a:spcAft>
                      </a:pPr>
                      <a:r>
                        <a:rPr lang="en-US" sz="1200" kern="100">
                          <a:effectLst/>
                          <a:latin typeface="Darker Grotesque" panose="020B0604020202020204" charset="0"/>
                        </a:rPr>
                        <a:t>(Intercept)</a:t>
                      </a:r>
                      <a:endParaRPr lang="en-US" sz="1200" kern="100">
                        <a:effectLst/>
                        <a:latin typeface="Darker Grotesque" panose="020B060402020202020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r">
                        <a:lnSpc>
                          <a:spcPct val="107000"/>
                        </a:lnSpc>
                        <a:spcBef>
                          <a:spcPts val="0"/>
                        </a:spcBef>
                        <a:spcAft>
                          <a:spcPts val="0"/>
                        </a:spcAft>
                      </a:pPr>
                      <a:r>
                        <a:rPr lang="en-ID" sz="1200" kern="100">
                          <a:effectLst/>
                          <a:latin typeface="Darker Grotesque" panose="020B0604020202020204" charset="0"/>
                        </a:rPr>
                        <a:t>-115.2472</a:t>
                      </a:r>
                      <a:endParaRPr lang="en-US" sz="1200" kern="100">
                        <a:effectLst/>
                        <a:latin typeface="Darker Grotesque" panose="020B060402020202020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r">
                        <a:spcBef>
                          <a:spcPts val="0"/>
                        </a:spcBef>
                        <a:spcAft>
                          <a:spcPts val="0"/>
                        </a:spcAft>
                      </a:pPr>
                      <a:r>
                        <a:rPr lang="en-US" sz="1200" kern="100">
                          <a:effectLst/>
                          <a:latin typeface="Darker Grotesque" panose="020B0604020202020204" charset="0"/>
                        </a:rPr>
                        <a:t>-7.715</a:t>
                      </a:r>
                      <a:endParaRPr lang="en-US" sz="1200" kern="100">
                        <a:effectLst/>
                        <a:latin typeface="Darker Grotesque" panose="020B060402020202020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82550" marR="0" indent="-82550" algn="r">
                        <a:spcBef>
                          <a:spcPts val="0"/>
                        </a:spcBef>
                        <a:spcAft>
                          <a:spcPts val="0"/>
                        </a:spcAft>
                      </a:pPr>
                      <a:r>
                        <a:rPr lang="en-US" sz="1200" kern="100">
                          <a:effectLst/>
                          <a:latin typeface="Darker Grotesque" panose="020B0604020202020204" charset="0"/>
                        </a:rPr>
                        <a:t>1.21e-14</a:t>
                      </a:r>
                      <a:endParaRPr lang="en-US" sz="1200" kern="100">
                        <a:effectLst/>
                        <a:latin typeface="Darker Grotesque" panose="020B060402020202020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38100" marR="0" algn="r">
                        <a:spcBef>
                          <a:spcPts val="0"/>
                        </a:spcBef>
                        <a:spcAft>
                          <a:spcPts val="0"/>
                        </a:spcAft>
                      </a:pPr>
                      <a:r>
                        <a:rPr lang="en-US" sz="1200" kern="100" dirty="0">
                          <a:effectLst/>
                          <a:latin typeface="Darker Grotesque" panose="020B0604020202020204" charset="0"/>
                        </a:rPr>
                        <a:t>Significant</a:t>
                      </a:r>
                      <a:endParaRPr lang="en-US" sz="1200" kern="100" dirty="0">
                        <a:effectLst/>
                        <a:latin typeface="Darker Grotesque" panose="020B060402020202020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9069928"/>
                  </a:ext>
                </a:extLst>
              </a:tr>
              <a:tr h="177780">
                <a:tc>
                  <a:txBody>
                    <a:bodyPr/>
                    <a:lstStyle/>
                    <a:p>
                      <a:pPr marL="0" marR="0">
                        <a:spcBef>
                          <a:spcPts val="0"/>
                        </a:spcBef>
                        <a:spcAft>
                          <a:spcPts val="0"/>
                        </a:spcAft>
                      </a:pPr>
                      <a:r>
                        <a:rPr lang="en-US" sz="1200" kern="100">
                          <a:effectLst/>
                          <a:latin typeface="Darker Grotesque" panose="020B0604020202020204" charset="0"/>
                        </a:rPr>
                        <a:t>X1</a:t>
                      </a:r>
                      <a:endParaRPr lang="en-US" sz="1200" kern="100">
                        <a:effectLst/>
                        <a:latin typeface="Darker Grotesque" panose="020B060402020202020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indent="-156845" algn="r">
                        <a:spcBef>
                          <a:spcPts val="0"/>
                        </a:spcBef>
                        <a:spcAft>
                          <a:spcPts val="0"/>
                        </a:spcAft>
                      </a:pPr>
                      <a:r>
                        <a:rPr lang="en-ID" sz="1200" kern="100">
                          <a:effectLst/>
                          <a:latin typeface="Darker Grotesque" panose="020B0604020202020204" charset="0"/>
                        </a:rPr>
                        <a:t>-0.0233</a:t>
                      </a:r>
                      <a:endParaRPr lang="en-US" sz="1200" kern="100">
                        <a:effectLst/>
                        <a:latin typeface="Darker Grotesque" panose="020B060402020202020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r">
                        <a:spcBef>
                          <a:spcPts val="0"/>
                        </a:spcBef>
                        <a:spcAft>
                          <a:spcPts val="0"/>
                        </a:spcAft>
                      </a:pPr>
                      <a:r>
                        <a:rPr lang="en-US" sz="1200" kern="100">
                          <a:effectLst/>
                          <a:latin typeface="Darker Grotesque" panose="020B0604020202020204" charset="0"/>
                        </a:rPr>
                        <a:t>-1.415</a:t>
                      </a:r>
                      <a:endParaRPr lang="en-US" sz="1200" kern="100">
                        <a:effectLst/>
                        <a:latin typeface="Darker Grotesque" panose="020B060402020202020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82550" marR="0" indent="-82550" algn="r">
                        <a:spcBef>
                          <a:spcPts val="0"/>
                        </a:spcBef>
                        <a:spcAft>
                          <a:spcPts val="0"/>
                        </a:spcAft>
                      </a:pPr>
                      <a:r>
                        <a:rPr lang="en-US" sz="1200" kern="100">
                          <a:effectLst/>
                          <a:latin typeface="Darker Grotesque" panose="020B0604020202020204" charset="0"/>
                        </a:rPr>
                        <a:t>0.1570</a:t>
                      </a:r>
                      <a:endParaRPr lang="en-US" sz="1200" kern="100">
                        <a:effectLst/>
                        <a:latin typeface="Darker Grotesque" panose="020B060402020202020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38100" marR="0" algn="r">
                        <a:spcBef>
                          <a:spcPts val="0"/>
                        </a:spcBef>
                        <a:spcAft>
                          <a:spcPts val="0"/>
                        </a:spcAft>
                      </a:pPr>
                      <a:r>
                        <a:rPr lang="en-US" sz="1200" kern="100" dirty="0">
                          <a:effectLst/>
                          <a:latin typeface="Darker Grotesque" panose="020B0604020202020204" charset="0"/>
                          <a:ea typeface="Times New Roman" panose="02020603050405020304" pitchFamily="18" charset="0"/>
                          <a:cs typeface="Times New Roman" panose="02020603050405020304" pitchFamily="18" charset="0"/>
                        </a:rPr>
                        <a:t>Not </a:t>
                      </a:r>
                      <a:r>
                        <a:rPr lang="en-US" sz="1200" kern="100" dirty="0">
                          <a:effectLst/>
                          <a:latin typeface="Darker Grotesque" panose="020B0604020202020204" charset="0"/>
                        </a:rPr>
                        <a:t>Significant</a:t>
                      </a:r>
                      <a:endParaRPr lang="en-US" sz="1200" kern="100" dirty="0">
                        <a:effectLst/>
                        <a:latin typeface="Darker Grotesque" panose="020B060402020202020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195314078"/>
                  </a:ext>
                </a:extLst>
              </a:tr>
              <a:tr h="177780">
                <a:tc>
                  <a:txBody>
                    <a:bodyPr/>
                    <a:lstStyle/>
                    <a:p>
                      <a:pPr marL="0" marR="0">
                        <a:spcBef>
                          <a:spcPts val="0"/>
                        </a:spcBef>
                        <a:spcAft>
                          <a:spcPts val="0"/>
                        </a:spcAft>
                      </a:pPr>
                      <a:r>
                        <a:rPr lang="en-US" sz="1200" kern="100">
                          <a:effectLst/>
                          <a:latin typeface="Darker Grotesque" panose="020B0604020202020204" charset="0"/>
                        </a:rPr>
                        <a:t>X2</a:t>
                      </a:r>
                      <a:endParaRPr lang="en-US" sz="1200" kern="100">
                        <a:effectLst/>
                        <a:latin typeface="Darker Grotesque" panose="020B060402020202020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r">
                        <a:spcBef>
                          <a:spcPts val="0"/>
                        </a:spcBef>
                        <a:spcAft>
                          <a:spcPts val="0"/>
                        </a:spcAft>
                      </a:pPr>
                      <a:r>
                        <a:rPr lang="en-ID" sz="1200" kern="100">
                          <a:effectLst/>
                          <a:latin typeface="Darker Grotesque" panose="020B0604020202020204" charset="0"/>
                        </a:rPr>
                        <a:t>0.0730</a:t>
                      </a:r>
                      <a:endParaRPr lang="en-US" sz="1200" kern="100">
                        <a:effectLst/>
                        <a:latin typeface="Darker Grotesque" panose="020B060402020202020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r">
                        <a:spcBef>
                          <a:spcPts val="0"/>
                        </a:spcBef>
                        <a:spcAft>
                          <a:spcPts val="0"/>
                        </a:spcAft>
                      </a:pPr>
                      <a:r>
                        <a:rPr lang="en-US" sz="1200" kern="100">
                          <a:effectLst/>
                          <a:latin typeface="Darker Grotesque" panose="020B0604020202020204" charset="0"/>
                        </a:rPr>
                        <a:t>3.699</a:t>
                      </a:r>
                      <a:endParaRPr lang="en-US" sz="1200" kern="100">
                        <a:effectLst/>
                        <a:latin typeface="Darker Grotesque" panose="020B060402020202020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82550" marR="0" indent="-82550" algn="r">
                        <a:spcBef>
                          <a:spcPts val="0"/>
                        </a:spcBef>
                        <a:spcAft>
                          <a:spcPts val="0"/>
                        </a:spcAft>
                      </a:pPr>
                      <a:r>
                        <a:rPr lang="en-US" sz="1200" kern="100">
                          <a:effectLst/>
                          <a:latin typeface="Darker Grotesque" panose="020B0604020202020204" charset="0"/>
                        </a:rPr>
                        <a:t>0.0002</a:t>
                      </a:r>
                      <a:endParaRPr lang="en-US" sz="1200" kern="100">
                        <a:effectLst/>
                        <a:latin typeface="Darker Grotesque" panose="020B060402020202020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38100" marR="0" algn="r">
                        <a:spcBef>
                          <a:spcPts val="0"/>
                        </a:spcBef>
                        <a:spcAft>
                          <a:spcPts val="0"/>
                        </a:spcAft>
                      </a:pPr>
                      <a:r>
                        <a:rPr lang="en-US" sz="1200" kern="100" dirty="0">
                          <a:effectLst/>
                          <a:latin typeface="Darker Grotesque" panose="020B0604020202020204" charset="0"/>
                        </a:rPr>
                        <a:t>Significant</a:t>
                      </a:r>
                      <a:endParaRPr lang="en-US" sz="1200" kern="100" dirty="0">
                        <a:effectLst/>
                        <a:latin typeface="Darker Grotesque" panose="020B060402020202020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9143253"/>
                  </a:ext>
                </a:extLst>
              </a:tr>
              <a:tr h="177780">
                <a:tc>
                  <a:txBody>
                    <a:bodyPr/>
                    <a:lstStyle/>
                    <a:p>
                      <a:pPr marL="0" marR="0">
                        <a:spcBef>
                          <a:spcPts val="0"/>
                        </a:spcBef>
                        <a:spcAft>
                          <a:spcPts val="0"/>
                        </a:spcAft>
                      </a:pPr>
                      <a:r>
                        <a:rPr lang="en-US" sz="1200" kern="100">
                          <a:effectLst/>
                          <a:latin typeface="Darker Grotesque" panose="020B0604020202020204" charset="0"/>
                        </a:rPr>
                        <a:t>X3</a:t>
                      </a:r>
                      <a:endParaRPr lang="en-US" sz="1200" kern="100">
                        <a:effectLst/>
                        <a:latin typeface="Darker Grotesque" panose="020B060402020202020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r">
                        <a:spcBef>
                          <a:spcPts val="0"/>
                        </a:spcBef>
                        <a:spcAft>
                          <a:spcPts val="0"/>
                        </a:spcAft>
                      </a:pPr>
                      <a:r>
                        <a:rPr lang="en-ID" sz="1200" kern="100" dirty="0">
                          <a:effectLst/>
                          <a:latin typeface="Darker Grotesque" panose="020B0604020202020204" charset="0"/>
                        </a:rPr>
                        <a:t>0.0268</a:t>
                      </a:r>
                      <a:endParaRPr lang="en-US" sz="1200" kern="100" dirty="0">
                        <a:effectLst/>
                        <a:latin typeface="Darker Grotesque" panose="020B060402020202020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r">
                        <a:spcBef>
                          <a:spcPts val="0"/>
                        </a:spcBef>
                        <a:spcAft>
                          <a:spcPts val="0"/>
                        </a:spcAft>
                      </a:pPr>
                      <a:r>
                        <a:rPr lang="en-US" sz="1200" kern="100">
                          <a:effectLst/>
                          <a:latin typeface="Darker Grotesque" panose="020B0604020202020204" charset="0"/>
                        </a:rPr>
                        <a:t>1.041</a:t>
                      </a:r>
                      <a:endParaRPr lang="en-US" sz="1200" kern="100">
                        <a:effectLst/>
                        <a:latin typeface="Darker Grotesque" panose="020B060402020202020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82550" marR="0" indent="-82550" algn="r">
                        <a:spcBef>
                          <a:spcPts val="0"/>
                        </a:spcBef>
                        <a:spcAft>
                          <a:spcPts val="0"/>
                        </a:spcAft>
                      </a:pPr>
                      <a:r>
                        <a:rPr lang="en-US" sz="1200" kern="100">
                          <a:effectLst/>
                          <a:latin typeface="Darker Grotesque" panose="020B0604020202020204" charset="0"/>
                        </a:rPr>
                        <a:t>0.2976</a:t>
                      </a:r>
                      <a:endParaRPr lang="en-US" sz="1200" kern="100">
                        <a:effectLst/>
                        <a:latin typeface="Darker Grotesque" panose="020B060402020202020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38100" marR="0" algn="r">
                        <a:spcBef>
                          <a:spcPts val="0"/>
                        </a:spcBef>
                        <a:spcAft>
                          <a:spcPts val="0"/>
                        </a:spcAft>
                      </a:pPr>
                      <a:r>
                        <a:rPr lang="en-US" sz="1200" kern="100" dirty="0">
                          <a:effectLst/>
                          <a:latin typeface="Darker Grotesque" panose="020B0604020202020204" charset="0"/>
                        </a:rPr>
                        <a:t>Not Significant</a:t>
                      </a:r>
                      <a:endParaRPr lang="en-US" sz="1200" kern="100" dirty="0">
                        <a:effectLst/>
                        <a:latin typeface="Darker Grotesque" panose="020B060402020202020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16483809"/>
                  </a:ext>
                </a:extLst>
              </a:tr>
              <a:tr h="177780">
                <a:tc>
                  <a:txBody>
                    <a:bodyPr/>
                    <a:lstStyle/>
                    <a:p>
                      <a:pPr marL="0" marR="0">
                        <a:spcBef>
                          <a:spcPts val="0"/>
                        </a:spcBef>
                        <a:spcAft>
                          <a:spcPts val="0"/>
                        </a:spcAft>
                      </a:pPr>
                      <a:r>
                        <a:rPr lang="en-US" sz="1200" kern="100">
                          <a:effectLst/>
                          <a:latin typeface="Darker Grotesque" panose="020B0604020202020204" charset="0"/>
                        </a:rPr>
                        <a:t>X4</a:t>
                      </a:r>
                      <a:endParaRPr lang="en-US" sz="1200" kern="100">
                        <a:effectLst/>
                        <a:latin typeface="Darker Grotesque" panose="020B060402020202020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r">
                        <a:spcBef>
                          <a:spcPts val="0"/>
                        </a:spcBef>
                        <a:spcAft>
                          <a:spcPts val="0"/>
                        </a:spcAft>
                      </a:pPr>
                      <a:r>
                        <a:rPr lang="en-ID" sz="1200" kern="100">
                          <a:effectLst/>
                          <a:latin typeface="Darker Grotesque" panose="020B0604020202020204" charset="0"/>
                        </a:rPr>
                        <a:t>1.3656</a:t>
                      </a:r>
                      <a:endParaRPr lang="en-US" sz="1200" kern="100">
                        <a:effectLst/>
                        <a:latin typeface="Darker Grotesque" panose="020B060402020202020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r">
                        <a:spcBef>
                          <a:spcPts val="0"/>
                        </a:spcBef>
                        <a:spcAft>
                          <a:spcPts val="0"/>
                        </a:spcAft>
                      </a:pPr>
                      <a:r>
                        <a:rPr lang="en-US" sz="1200" kern="100">
                          <a:effectLst/>
                          <a:latin typeface="Darker Grotesque" panose="020B0604020202020204" charset="0"/>
                        </a:rPr>
                        <a:t>5.867</a:t>
                      </a:r>
                      <a:endParaRPr lang="en-US" sz="1200" kern="100">
                        <a:effectLst/>
                        <a:latin typeface="Darker Grotesque" panose="020B060402020202020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82550" marR="0" indent="-82550" algn="r">
                        <a:spcBef>
                          <a:spcPts val="0"/>
                        </a:spcBef>
                        <a:spcAft>
                          <a:spcPts val="0"/>
                        </a:spcAft>
                      </a:pPr>
                      <a:r>
                        <a:rPr lang="en-US" sz="1200" kern="100">
                          <a:effectLst/>
                          <a:latin typeface="Darker Grotesque" panose="020B0604020202020204" charset="0"/>
                        </a:rPr>
                        <a:t>4.43e-09</a:t>
                      </a:r>
                      <a:endParaRPr lang="en-US" sz="1200" kern="100">
                        <a:effectLst/>
                        <a:latin typeface="Darker Grotesque" panose="020B060402020202020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38100" marR="0" algn="r">
                        <a:spcBef>
                          <a:spcPts val="0"/>
                        </a:spcBef>
                        <a:spcAft>
                          <a:spcPts val="0"/>
                        </a:spcAft>
                      </a:pPr>
                      <a:r>
                        <a:rPr lang="en-US" sz="1200" kern="100" dirty="0">
                          <a:effectLst/>
                          <a:latin typeface="Darker Grotesque" panose="020B0604020202020204" charset="0"/>
                        </a:rPr>
                        <a:t>Significant</a:t>
                      </a:r>
                      <a:endParaRPr lang="en-US" sz="1200" kern="100" dirty="0">
                        <a:effectLst/>
                        <a:latin typeface="Darker Grotesque" panose="020B060402020202020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2971540"/>
                  </a:ext>
                </a:extLst>
              </a:tr>
              <a:tr h="177780">
                <a:tc>
                  <a:txBody>
                    <a:bodyPr/>
                    <a:lstStyle/>
                    <a:p>
                      <a:pPr marL="0" marR="0">
                        <a:spcBef>
                          <a:spcPts val="0"/>
                        </a:spcBef>
                        <a:spcAft>
                          <a:spcPts val="0"/>
                        </a:spcAft>
                      </a:pPr>
                      <a:r>
                        <a:rPr lang="en-US" sz="1200" kern="100">
                          <a:effectLst/>
                          <a:latin typeface="Darker Grotesque" panose="020B0604020202020204" charset="0"/>
                        </a:rPr>
                        <a:t>X5</a:t>
                      </a:r>
                      <a:endParaRPr lang="en-US" sz="1200" kern="100">
                        <a:effectLst/>
                        <a:latin typeface="Darker Grotesque" panose="020B060402020202020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r">
                        <a:spcBef>
                          <a:spcPts val="0"/>
                        </a:spcBef>
                        <a:spcAft>
                          <a:spcPts val="0"/>
                        </a:spcAft>
                      </a:pPr>
                      <a:r>
                        <a:rPr lang="en-ID" sz="1200" kern="100">
                          <a:effectLst/>
                          <a:latin typeface="Darker Grotesque" panose="020B0604020202020204" charset="0"/>
                        </a:rPr>
                        <a:t>0.9164</a:t>
                      </a:r>
                      <a:endParaRPr lang="en-US" sz="1200" kern="100">
                        <a:effectLst/>
                        <a:latin typeface="Darker Grotesque" panose="020B060402020202020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r">
                        <a:spcBef>
                          <a:spcPts val="0"/>
                        </a:spcBef>
                        <a:spcAft>
                          <a:spcPts val="0"/>
                        </a:spcAft>
                      </a:pPr>
                      <a:r>
                        <a:rPr lang="en-US" sz="1200" kern="100">
                          <a:effectLst/>
                          <a:latin typeface="Darker Grotesque" panose="020B0604020202020204" charset="0"/>
                        </a:rPr>
                        <a:t>6.734</a:t>
                      </a:r>
                      <a:endParaRPr lang="en-US" sz="1200" kern="100">
                        <a:effectLst/>
                        <a:latin typeface="Darker Grotesque" panose="020B060402020202020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82550" marR="0" indent="-82550" algn="r">
                        <a:spcBef>
                          <a:spcPts val="0"/>
                        </a:spcBef>
                        <a:spcAft>
                          <a:spcPts val="0"/>
                        </a:spcAft>
                      </a:pPr>
                      <a:r>
                        <a:rPr lang="en-US" sz="1200" kern="100">
                          <a:effectLst/>
                          <a:latin typeface="Darker Grotesque" panose="020B0604020202020204" charset="0"/>
                        </a:rPr>
                        <a:t>1.65e-11</a:t>
                      </a:r>
                      <a:endParaRPr lang="en-US" sz="1200" kern="100">
                        <a:effectLst/>
                        <a:latin typeface="Darker Grotesque" panose="020B060402020202020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38100" marR="0" algn="r">
                        <a:spcBef>
                          <a:spcPts val="0"/>
                        </a:spcBef>
                        <a:spcAft>
                          <a:spcPts val="0"/>
                        </a:spcAft>
                      </a:pPr>
                      <a:r>
                        <a:rPr lang="en-US" sz="1200" kern="100" dirty="0">
                          <a:effectLst/>
                          <a:latin typeface="Darker Grotesque" panose="020B0604020202020204" charset="0"/>
                        </a:rPr>
                        <a:t>Significant</a:t>
                      </a:r>
                      <a:endParaRPr lang="en-US" sz="1200" kern="100" dirty="0">
                        <a:effectLst/>
                        <a:latin typeface="Darker Grotesque" panose="020B060402020202020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993585064"/>
                  </a:ext>
                </a:extLst>
              </a:tr>
              <a:tr h="177780">
                <a:tc>
                  <a:txBody>
                    <a:bodyPr/>
                    <a:lstStyle/>
                    <a:p>
                      <a:pPr marL="0" marR="0">
                        <a:spcBef>
                          <a:spcPts val="0"/>
                        </a:spcBef>
                        <a:spcAft>
                          <a:spcPts val="0"/>
                        </a:spcAft>
                      </a:pPr>
                      <a:r>
                        <a:rPr lang="en-ID" sz="1200" kern="100">
                          <a:effectLst/>
                          <a:latin typeface="Darker Grotesque" panose="020B0604020202020204" charset="0"/>
                        </a:rPr>
                        <a:t>X6</a:t>
                      </a:r>
                      <a:endParaRPr lang="en-US" sz="1200" kern="100">
                        <a:effectLst/>
                        <a:latin typeface="Darker Grotesque" panose="020B060402020202020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r">
                        <a:spcBef>
                          <a:spcPts val="0"/>
                        </a:spcBef>
                        <a:spcAft>
                          <a:spcPts val="0"/>
                        </a:spcAft>
                      </a:pPr>
                      <a:r>
                        <a:rPr lang="en-ID" sz="1200" kern="100" dirty="0">
                          <a:effectLst/>
                          <a:latin typeface="Darker Grotesque" panose="020B0604020202020204" charset="0"/>
                        </a:rPr>
                        <a:t>0.0464</a:t>
                      </a:r>
                      <a:endParaRPr lang="en-US" sz="1200" kern="100" dirty="0">
                        <a:effectLst/>
                        <a:latin typeface="Darker Grotesque" panose="020B060402020202020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r">
                        <a:spcBef>
                          <a:spcPts val="0"/>
                        </a:spcBef>
                        <a:spcAft>
                          <a:spcPts val="0"/>
                        </a:spcAft>
                      </a:pPr>
                      <a:r>
                        <a:rPr lang="en-ID" sz="1200" kern="100" dirty="0">
                          <a:effectLst/>
                          <a:latin typeface="Darker Grotesque" panose="020B0604020202020204" charset="0"/>
                        </a:rPr>
                        <a:t>2.076</a:t>
                      </a:r>
                      <a:endParaRPr lang="en-US" sz="1200" kern="100" dirty="0">
                        <a:effectLst/>
                        <a:latin typeface="Darker Grotesque" panose="020B060402020202020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82550" marR="0" indent="-82550" algn="r">
                        <a:spcBef>
                          <a:spcPts val="0"/>
                        </a:spcBef>
                        <a:spcAft>
                          <a:spcPts val="0"/>
                        </a:spcAft>
                      </a:pPr>
                      <a:r>
                        <a:rPr lang="en-ID" sz="1200" kern="100">
                          <a:effectLst/>
                          <a:latin typeface="Darker Grotesque" panose="020B0604020202020204" charset="0"/>
                        </a:rPr>
                        <a:t>0.0378</a:t>
                      </a:r>
                      <a:endParaRPr lang="en-US" sz="1200" kern="100">
                        <a:effectLst/>
                        <a:latin typeface="Darker Grotesque" panose="020B060402020202020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38100" marR="0" algn="r">
                        <a:spcBef>
                          <a:spcPts val="0"/>
                        </a:spcBef>
                        <a:spcAft>
                          <a:spcPts val="0"/>
                        </a:spcAft>
                      </a:pPr>
                      <a:r>
                        <a:rPr lang="en-US" sz="1200" kern="100" dirty="0">
                          <a:effectLst/>
                          <a:latin typeface="Darker Grotesque" panose="020B0604020202020204" charset="0"/>
                        </a:rPr>
                        <a:t>Significant</a:t>
                      </a:r>
                      <a:endParaRPr lang="en-US" sz="1200" kern="100" dirty="0">
                        <a:effectLst/>
                        <a:latin typeface="Darker Grotesque" panose="020B060402020202020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062934390"/>
                  </a:ext>
                </a:extLst>
              </a:tr>
            </a:tbl>
          </a:graphicData>
        </a:graphic>
      </p:graphicFrame>
      <p:sp>
        <p:nvSpPr>
          <p:cNvPr id="10" name="TextBox 9">
            <a:extLst>
              <a:ext uri="{FF2B5EF4-FFF2-40B4-BE49-F238E27FC236}">
                <a16:creationId xmlns:a16="http://schemas.microsoft.com/office/drawing/2014/main" id="{04D318BE-81B6-4170-C28C-49D6B2CE31DE}"/>
              </a:ext>
            </a:extLst>
          </p:cNvPr>
          <p:cNvSpPr txBox="1"/>
          <p:nvPr/>
        </p:nvSpPr>
        <p:spPr>
          <a:xfrm>
            <a:off x="4833529" y="3628361"/>
            <a:ext cx="4018304" cy="1169551"/>
          </a:xfrm>
          <a:prstGeom prst="rect">
            <a:avLst/>
          </a:prstGeom>
          <a:noFill/>
        </p:spPr>
        <p:txBody>
          <a:bodyPr wrap="square">
            <a:spAutoFit/>
          </a:bodyPr>
          <a:lstStyle/>
          <a:p>
            <a:pPr algn="just"/>
            <a:r>
              <a:rPr lang="en-US" dirty="0">
                <a:latin typeface="Darker Grotesque" panose="020B0604020202020204" charset="0"/>
              </a:rPr>
              <a:t>Reject null hypothesis for each of X2, X4, X5, and X6 because the p-value &lt; α and fail to reject null hypothesis for each X1 and X3 because the p-value &gt; α, so we can conclude that each of X2, X4, X5, and X6 significantly have effect for model, but each of X1 and X3 don’t have.</a:t>
            </a:r>
          </a:p>
        </p:txBody>
      </p:sp>
    </p:spTree>
    <p:extLst>
      <p:ext uri="{BB962C8B-B14F-4D97-AF65-F5344CB8AC3E}">
        <p14:creationId xmlns:p14="http://schemas.microsoft.com/office/powerpoint/2010/main" val="5529300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7"/>
          <p:cNvSpPr txBox="1">
            <a:spLocks noGrp="1"/>
          </p:cNvSpPr>
          <p:nvPr>
            <p:ph type="title"/>
          </p:nvPr>
        </p:nvSpPr>
        <p:spPr>
          <a:xfrm>
            <a:off x="720000" y="36887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New Logistic Regression Model</a:t>
            </a:r>
            <a:endParaRPr dirty="0"/>
          </a:p>
        </p:txBody>
      </p:sp>
      <p:sp>
        <p:nvSpPr>
          <p:cNvPr id="17" name="TextBox 16">
            <a:extLst>
              <a:ext uri="{FF2B5EF4-FFF2-40B4-BE49-F238E27FC236}">
                <a16:creationId xmlns:a16="http://schemas.microsoft.com/office/drawing/2014/main" id="{DA99B80E-7130-4CB9-A306-6C665B8AE895}"/>
              </a:ext>
            </a:extLst>
          </p:cNvPr>
          <p:cNvSpPr txBox="1"/>
          <p:nvPr/>
        </p:nvSpPr>
        <p:spPr>
          <a:xfrm>
            <a:off x="3783501" y="1847987"/>
            <a:ext cx="4284573" cy="523220"/>
          </a:xfrm>
          <a:prstGeom prst="rect">
            <a:avLst/>
          </a:prstGeom>
          <a:noFill/>
        </p:spPr>
        <p:txBody>
          <a:bodyPr wrap="square">
            <a:spAutoFit/>
          </a:bodyPr>
          <a:lstStyle/>
          <a:p>
            <a:pPr algn="ctr"/>
            <a:r>
              <a:rPr lang="en-US" dirty="0">
                <a:latin typeface="Darker Grotesque" panose="020B0604020202020204" charset="0"/>
              </a:rPr>
              <a:t>From the estimation value for each variable, we can built the new logistic regression model </a:t>
            </a:r>
          </a:p>
        </p:txBody>
      </p:sp>
      <p:graphicFrame>
        <p:nvGraphicFramePr>
          <p:cNvPr id="3" name="Table 2">
            <a:extLst>
              <a:ext uri="{FF2B5EF4-FFF2-40B4-BE49-F238E27FC236}">
                <a16:creationId xmlns:a16="http://schemas.microsoft.com/office/drawing/2014/main" id="{A291C1B2-B9F3-5732-E66C-FB5454D3E7F6}"/>
              </a:ext>
            </a:extLst>
          </p:cNvPr>
          <p:cNvGraphicFramePr>
            <a:graphicFrameLocks noGrp="1"/>
          </p:cNvGraphicFramePr>
          <p:nvPr>
            <p:extLst>
              <p:ext uri="{D42A27DB-BD31-4B8C-83A1-F6EECF244321}">
                <p14:modId xmlns:p14="http://schemas.microsoft.com/office/powerpoint/2010/main" val="321453862"/>
              </p:ext>
            </p:extLst>
          </p:nvPr>
        </p:nvGraphicFramePr>
        <p:xfrm>
          <a:off x="668820" y="1904188"/>
          <a:ext cx="2684533" cy="1713656"/>
        </p:xfrm>
        <a:graphic>
          <a:graphicData uri="http://schemas.openxmlformats.org/drawingml/2006/table">
            <a:tbl>
              <a:tblPr firstRow="1" firstCol="1">
                <a:tableStyleId>{8FC7847D-A3D7-4D23-859F-F23709B020AF}</a:tableStyleId>
              </a:tblPr>
              <a:tblGrid>
                <a:gridCol w="970041">
                  <a:extLst>
                    <a:ext uri="{9D8B030D-6E8A-4147-A177-3AD203B41FA5}">
                      <a16:colId xmlns:a16="http://schemas.microsoft.com/office/drawing/2014/main" val="2441155415"/>
                    </a:ext>
                  </a:extLst>
                </a:gridCol>
                <a:gridCol w="1714492">
                  <a:extLst>
                    <a:ext uri="{9D8B030D-6E8A-4147-A177-3AD203B41FA5}">
                      <a16:colId xmlns:a16="http://schemas.microsoft.com/office/drawing/2014/main" val="1097280437"/>
                    </a:ext>
                  </a:extLst>
                </a:gridCol>
              </a:tblGrid>
              <a:tr h="244808">
                <a:tc>
                  <a:txBody>
                    <a:bodyPr/>
                    <a:lstStyle/>
                    <a:p>
                      <a:pPr marL="0" marR="0" algn="ctr">
                        <a:spcBef>
                          <a:spcPts val="0"/>
                        </a:spcBef>
                        <a:spcAft>
                          <a:spcPts val="0"/>
                        </a:spcAft>
                      </a:pPr>
                      <a:r>
                        <a:rPr lang="en-ID" sz="1600" kern="100">
                          <a:effectLst/>
                          <a:latin typeface="Darker Grotesque" panose="020B0604020202020204" charset="0"/>
                        </a:rPr>
                        <a:t> </a:t>
                      </a:r>
                      <a:endParaRPr lang="en-US" sz="1600" kern="100">
                        <a:effectLst/>
                        <a:latin typeface="Darker Grotesque" panose="020B060402020202020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ID" sz="1600" kern="100" dirty="0">
                          <a:effectLst/>
                          <a:latin typeface="Darker Grotesque" panose="020B0604020202020204" charset="0"/>
                        </a:rPr>
                        <a:t>Estimate Std.</a:t>
                      </a:r>
                      <a:endParaRPr lang="en-US" sz="1600" kern="100" dirty="0">
                        <a:effectLst/>
                        <a:latin typeface="Darker Grotesque" panose="020B060402020202020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2081454"/>
                  </a:ext>
                </a:extLst>
              </a:tr>
              <a:tr h="489616">
                <a:tc>
                  <a:txBody>
                    <a:bodyPr/>
                    <a:lstStyle/>
                    <a:p>
                      <a:pPr marL="0" marR="0" algn="ctr">
                        <a:spcBef>
                          <a:spcPts val="0"/>
                        </a:spcBef>
                        <a:spcAft>
                          <a:spcPts val="0"/>
                        </a:spcAft>
                      </a:pPr>
                      <a:r>
                        <a:rPr lang="en-ID" sz="1600" kern="100">
                          <a:effectLst/>
                          <a:latin typeface="Darker Grotesque" panose="020B0604020202020204" charset="0"/>
                        </a:rPr>
                        <a:t>(Intercept)</a:t>
                      </a:r>
                      <a:endParaRPr lang="en-US" sz="1600" kern="100">
                        <a:effectLst/>
                        <a:latin typeface="Darker Grotesque" panose="020B060402020202020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ID" sz="1600" kern="100">
                          <a:effectLst/>
                          <a:latin typeface="Darker Grotesque" panose="020B0604020202020204" charset="0"/>
                        </a:rPr>
                        <a:t>-114.7985</a:t>
                      </a:r>
                      <a:endParaRPr lang="en-US" sz="1600" kern="100">
                        <a:effectLst/>
                        <a:latin typeface="Darker Grotesque" panose="020B060402020202020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4286710931"/>
                  </a:ext>
                </a:extLst>
              </a:tr>
              <a:tr h="244808">
                <a:tc>
                  <a:txBody>
                    <a:bodyPr/>
                    <a:lstStyle/>
                    <a:p>
                      <a:pPr marL="0" marR="0" algn="ctr">
                        <a:spcBef>
                          <a:spcPts val="0"/>
                        </a:spcBef>
                        <a:spcAft>
                          <a:spcPts val="0"/>
                        </a:spcAft>
                      </a:pPr>
                      <a:r>
                        <a:rPr lang="en-ID" sz="1600" kern="100">
                          <a:effectLst/>
                          <a:latin typeface="Darker Grotesque" panose="020B0604020202020204" charset="0"/>
                        </a:rPr>
                        <a:t>X2</a:t>
                      </a:r>
                      <a:endParaRPr lang="en-US" sz="1600" kern="100">
                        <a:effectLst/>
                        <a:latin typeface="Darker Grotesque" panose="020B060402020202020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ID" sz="1600" kern="100">
                          <a:effectLst/>
                          <a:latin typeface="Darker Grotesque" panose="020B0604020202020204" charset="0"/>
                        </a:rPr>
                        <a:t>0.0848</a:t>
                      </a:r>
                      <a:endParaRPr lang="en-US" sz="1600" kern="100">
                        <a:effectLst/>
                        <a:latin typeface="Darker Grotesque" panose="020B060402020202020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715000969"/>
                  </a:ext>
                </a:extLst>
              </a:tr>
              <a:tr h="244808">
                <a:tc>
                  <a:txBody>
                    <a:bodyPr/>
                    <a:lstStyle/>
                    <a:p>
                      <a:pPr marL="0" marR="0" algn="ctr">
                        <a:spcBef>
                          <a:spcPts val="0"/>
                        </a:spcBef>
                        <a:spcAft>
                          <a:spcPts val="0"/>
                        </a:spcAft>
                      </a:pPr>
                      <a:r>
                        <a:rPr lang="en-ID" sz="1600" kern="100">
                          <a:effectLst/>
                          <a:latin typeface="Darker Grotesque" panose="020B0604020202020204" charset="0"/>
                        </a:rPr>
                        <a:t>X4</a:t>
                      </a:r>
                      <a:endParaRPr lang="en-US" sz="1600" kern="100">
                        <a:effectLst/>
                        <a:latin typeface="Darker Grotesque" panose="020B060402020202020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ID" sz="1600" kern="100">
                          <a:effectLst/>
                          <a:latin typeface="Darker Grotesque" panose="020B0604020202020204" charset="0"/>
                        </a:rPr>
                        <a:t>1.3146</a:t>
                      </a:r>
                      <a:endParaRPr lang="en-US" sz="1600" kern="100">
                        <a:effectLst/>
                        <a:latin typeface="Darker Grotesque" panose="020B060402020202020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745723274"/>
                  </a:ext>
                </a:extLst>
              </a:tr>
              <a:tr h="244808">
                <a:tc>
                  <a:txBody>
                    <a:bodyPr/>
                    <a:lstStyle/>
                    <a:p>
                      <a:pPr marL="0" marR="0" algn="ctr">
                        <a:spcBef>
                          <a:spcPts val="0"/>
                        </a:spcBef>
                        <a:spcAft>
                          <a:spcPts val="0"/>
                        </a:spcAft>
                      </a:pPr>
                      <a:r>
                        <a:rPr lang="en-ID" sz="1600" kern="100">
                          <a:effectLst/>
                          <a:latin typeface="Darker Grotesque" panose="020B0604020202020204" charset="0"/>
                        </a:rPr>
                        <a:t>X5</a:t>
                      </a:r>
                      <a:endParaRPr lang="en-US" sz="1600" kern="100">
                        <a:effectLst/>
                        <a:latin typeface="Darker Grotesque" panose="020B060402020202020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ID" sz="1600" kern="100">
                          <a:effectLst/>
                          <a:latin typeface="Darker Grotesque" panose="020B0604020202020204" charset="0"/>
                        </a:rPr>
                        <a:t>0.9174</a:t>
                      </a:r>
                      <a:endParaRPr lang="en-US" sz="1600" kern="100">
                        <a:effectLst/>
                        <a:latin typeface="Darker Grotesque" panose="020B060402020202020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935291360"/>
                  </a:ext>
                </a:extLst>
              </a:tr>
              <a:tr h="244808">
                <a:tc>
                  <a:txBody>
                    <a:bodyPr/>
                    <a:lstStyle/>
                    <a:p>
                      <a:pPr marL="0" marR="0" algn="ctr">
                        <a:spcBef>
                          <a:spcPts val="0"/>
                        </a:spcBef>
                        <a:spcAft>
                          <a:spcPts val="0"/>
                        </a:spcAft>
                      </a:pPr>
                      <a:r>
                        <a:rPr lang="en-ID" sz="1600" kern="100">
                          <a:effectLst/>
                          <a:latin typeface="Darker Grotesque" panose="020B0604020202020204" charset="0"/>
                        </a:rPr>
                        <a:t>X6</a:t>
                      </a:r>
                      <a:endParaRPr lang="en-US" sz="1600" kern="100">
                        <a:effectLst/>
                        <a:latin typeface="Darker Grotesque" panose="020B060402020202020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ID" sz="1600" kern="100" dirty="0">
                          <a:effectLst/>
                          <a:latin typeface="Darker Grotesque" panose="020B0604020202020204" charset="0"/>
                        </a:rPr>
                        <a:t>0.0462   </a:t>
                      </a:r>
                      <a:endParaRPr lang="en-US" sz="1600" kern="100" dirty="0">
                        <a:effectLst/>
                        <a:latin typeface="Darker Grotesque" panose="020B060402020202020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793287191"/>
                  </a:ext>
                </a:extLst>
              </a:tr>
            </a:tbl>
          </a:graphicData>
        </a:graphic>
      </p:graphicFrame>
      <p:pic>
        <p:nvPicPr>
          <p:cNvPr id="5" name="Picture 4">
            <a:extLst>
              <a:ext uri="{FF2B5EF4-FFF2-40B4-BE49-F238E27FC236}">
                <a16:creationId xmlns:a16="http://schemas.microsoft.com/office/drawing/2014/main" id="{692DDCAF-E450-B219-1DF5-E767E20F8AB7}"/>
              </a:ext>
            </a:extLst>
          </p:cNvPr>
          <p:cNvPicPr>
            <a:picLocks noChangeAspect="1"/>
          </p:cNvPicPr>
          <p:nvPr/>
        </p:nvPicPr>
        <p:blipFill>
          <a:blip r:embed="rId3"/>
          <a:stretch>
            <a:fillRect/>
          </a:stretch>
        </p:blipFill>
        <p:spPr>
          <a:xfrm>
            <a:off x="3783501" y="2507637"/>
            <a:ext cx="4691679" cy="1221911"/>
          </a:xfrm>
          <a:prstGeom prst="rect">
            <a:avLst/>
          </a:prstGeom>
        </p:spPr>
      </p:pic>
    </p:spTree>
    <p:extLst>
      <p:ext uri="{BB962C8B-B14F-4D97-AF65-F5344CB8AC3E}">
        <p14:creationId xmlns:p14="http://schemas.microsoft.com/office/powerpoint/2010/main" val="30758331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7"/>
          <p:cNvSpPr txBox="1">
            <a:spLocks noGrp="1"/>
          </p:cNvSpPr>
          <p:nvPr>
            <p:ph type="title"/>
          </p:nvPr>
        </p:nvSpPr>
        <p:spPr>
          <a:xfrm>
            <a:off x="720000" y="36887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Simultaneous Model Test and  Partial Test</a:t>
            </a:r>
            <a:endParaRPr dirty="0"/>
          </a:p>
        </p:txBody>
      </p:sp>
      <mc:AlternateContent xmlns:mc="http://schemas.openxmlformats.org/markup-compatibility/2006">
        <mc:Choice xmlns:a14="http://schemas.microsoft.com/office/drawing/2010/main" Requires="a14">
          <p:graphicFrame>
            <p:nvGraphicFramePr>
              <p:cNvPr id="3" name="Table 2">
                <a:extLst>
                  <a:ext uri="{FF2B5EF4-FFF2-40B4-BE49-F238E27FC236}">
                    <a16:creationId xmlns:a16="http://schemas.microsoft.com/office/drawing/2014/main" id="{7B8F2E47-F3D1-18D9-CE0D-432D5383C65E}"/>
                  </a:ext>
                </a:extLst>
              </p:cNvPr>
              <p:cNvGraphicFramePr>
                <a:graphicFrameLocks noGrp="1"/>
              </p:cNvGraphicFramePr>
              <p:nvPr>
                <p:extLst>
                  <p:ext uri="{D42A27DB-BD31-4B8C-83A1-F6EECF244321}">
                    <p14:modId xmlns:p14="http://schemas.microsoft.com/office/powerpoint/2010/main" val="4080233337"/>
                  </p:ext>
                </p:extLst>
              </p:nvPr>
            </p:nvGraphicFramePr>
            <p:xfrm>
              <a:off x="597035" y="2155825"/>
              <a:ext cx="3645944" cy="831850"/>
            </p:xfrm>
            <a:graphic>
              <a:graphicData uri="http://schemas.openxmlformats.org/drawingml/2006/table">
                <a:tbl>
                  <a:tblPr firstRow="1" firstCol="1">
                    <a:tableStyleId>{8FC7847D-A3D7-4D23-859F-F23709B020AF}</a:tableStyleId>
                  </a:tblPr>
                  <a:tblGrid>
                    <a:gridCol w="1043144">
                      <a:extLst>
                        <a:ext uri="{9D8B030D-6E8A-4147-A177-3AD203B41FA5}">
                          <a16:colId xmlns:a16="http://schemas.microsoft.com/office/drawing/2014/main" val="1627145480"/>
                        </a:ext>
                      </a:extLst>
                    </a:gridCol>
                    <a:gridCol w="842306">
                      <a:extLst>
                        <a:ext uri="{9D8B030D-6E8A-4147-A177-3AD203B41FA5}">
                          <a16:colId xmlns:a16="http://schemas.microsoft.com/office/drawing/2014/main" val="3669668191"/>
                        </a:ext>
                      </a:extLst>
                    </a:gridCol>
                    <a:gridCol w="849894">
                      <a:extLst>
                        <a:ext uri="{9D8B030D-6E8A-4147-A177-3AD203B41FA5}">
                          <a16:colId xmlns:a16="http://schemas.microsoft.com/office/drawing/2014/main" val="661984757"/>
                        </a:ext>
                      </a:extLst>
                    </a:gridCol>
                    <a:gridCol w="910600">
                      <a:extLst>
                        <a:ext uri="{9D8B030D-6E8A-4147-A177-3AD203B41FA5}">
                          <a16:colId xmlns:a16="http://schemas.microsoft.com/office/drawing/2014/main" val="1766155534"/>
                        </a:ext>
                      </a:extLst>
                    </a:gridCol>
                  </a:tblGrid>
                  <a:tr h="372405">
                    <a:tc>
                      <a:txBody>
                        <a:bodyPr/>
                        <a:lstStyle/>
                        <a:p>
                          <a:pPr marL="0" marR="0" algn="ctr">
                            <a:lnSpc>
                              <a:spcPct val="107000"/>
                            </a:lnSpc>
                            <a:spcBef>
                              <a:spcPts val="0"/>
                            </a:spcBef>
                            <a:spcAft>
                              <a:spcPts val="0"/>
                            </a:spcAft>
                          </a:pPr>
                          <a:r>
                            <a:rPr lang="en-US" sz="1400" kern="100">
                              <a:effectLst/>
                              <a:latin typeface="Darker Grotesque" panose="020B0604020202020204" charset="0"/>
                            </a:rPr>
                            <a:t>Test</a:t>
                          </a:r>
                          <a:endParaRPr lang="en-US" sz="1400" kern="100">
                            <a:effectLst/>
                            <a:latin typeface="Darker Grotesque" panose="020B060402020202020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kern="100" dirty="0">
                              <a:effectLst/>
                              <a:latin typeface="Darker Grotesque" panose="020B0604020202020204" charset="0"/>
                            </a:rPr>
                            <a:t>G2</a:t>
                          </a:r>
                          <a:endParaRPr lang="en-US" sz="1400" kern="100" dirty="0">
                            <a:effectLst/>
                            <a:latin typeface="Darker Grotesque" panose="020B060402020202020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sSubSup>
                                  <m:sSubSupPr>
                                    <m:ctrlPr>
                                      <a:rPr lang="en-US" sz="1400" i="1" kern="100" smtClean="0">
                                        <a:effectLst/>
                                        <a:latin typeface="Cambria Math" panose="02040503050406030204" pitchFamily="18" charset="0"/>
                                      </a:rPr>
                                    </m:ctrlPr>
                                  </m:sSubSupPr>
                                  <m:e>
                                    <m:r>
                                      <a:rPr lang="en-ID" sz="1400" kern="100">
                                        <a:effectLst/>
                                        <a:latin typeface="Cambria Math" panose="02040503050406030204" pitchFamily="18" charset="0"/>
                                      </a:rPr>
                                      <m:t>𝜒</m:t>
                                    </m:r>
                                  </m:e>
                                  <m:sub>
                                    <m:d>
                                      <m:dPr>
                                        <m:ctrlPr>
                                          <a:rPr lang="en-US" sz="1400" i="1" kern="100">
                                            <a:effectLst/>
                                            <a:latin typeface="Cambria Math" panose="02040503050406030204" pitchFamily="18" charset="0"/>
                                          </a:rPr>
                                        </m:ctrlPr>
                                      </m:dPr>
                                      <m:e>
                                        <m:r>
                                          <a:rPr lang="en-ID" sz="1400" kern="100">
                                            <a:effectLst/>
                                            <a:latin typeface="Cambria Math" panose="02040503050406030204" pitchFamily="18" charset="0"/>
                                          </a:rPr>
                                          <m:t>0.05,</m:t>
                                        </m:r>
                                        <m:r>
                                          <a:rPr lang="en-US" sz="1400" b="0" i="1" kern="100" smtClean="0">
                                            <a:effectLst/>
                                            <a:latin typeface="Cambria Math" panose="02040503050406030204" pitchFamily="18" charset="0"/>
                                          </a:rPr>
                                          <m:t>3</m:t>
                                        </m:r>
                                      </m:e>
                                    </m:d>
                                  </m:sub>
                                  <m:sup>
                                    <m:r>
                                      <a:rPr lang="en-ID" sz="1400" kern="100">
                                        <a:effectLst/>
                                        <a:latin typeface="Cambria Math" panose="02040503050406030204" pitchFamily="18" charset="0"/>
                                      </a:rPr>
                                      <m:t>2</m:t>
                                    </m:r>
                                  </m:sup>
                                </m:sSubSup>
                              </m:oMath>
                            </m:oMathPara>
                          </a14:m>
                          <a:endParaRPr lang="en-US" sz="1400" kern="100" dirty="0">
                            <a:effectLst/>
                            <a:latin typeface="Darker Grotesque" panose="020B060402020202020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kern="100" dirty="0">
                              <a:effectLst/>
                              <a:latin typeface="Darker Grotesque" panose="020B0604020202020204" charset="0"/>
                            </a:rPr>
                            <a:t>Conclusion</a:t>
                          </a:r>
                          <a:endParaRPr lang="en-US" sz="1400" kern="100" dirty="0">
                            <a:effectLst/>
                            <a:latin typeface="Darker Grotesque" panose="020B060402020202020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414821274"/>
                      </a:ext>
                    </a:extLst>
                  </a:tr>
                  <a:tr h="459445">
                    <a:tc>
                      <a:txBody>
                        <a:bodyPr/>
                        <a:lstStyle/>
                        <a:p>
                          <a:pPr marL="0" marR="0" algn="ctr">
                            <a:lnSpc>
                              <a:spcPct val="107000"/>
                            </a:lnSpc>
                            <a:spcBef>
                              <a:spcPts val="0"/>
                            </a:spcBef>
                            <a:spcAft>
                              <a:spcPts val="0"/>
                            </a:spcAft>
                          </a:pPr>
                          <a:r>
                            <a:rPr lang="en-US" sz="1400" kern="100">
                              <a:effectLst/>
                              <a:latin typeface="Darker Grotesque" panose="020B0604020202020204" charset="0"/>
                            </a:rPr>
                            <a:t>Likelihood Ratio</a:t>
                          </a:r>
                          <a:endParaRPr lang="en-US" sz="1400" kern="100">
                            <a:effectLst/>
                            <a:latin typeface="Darker Grotesque" panose="020B060402020202020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kern="100" dirty="0">
                              <a:effectLst/>
                              <a:latin typeface="Darker Grotesque" panose="020B0604020202020204" charset="0"/>
                            </a:rPr>
                            <a:t>401.51</a:t>
                          </a:r>
                          <a:endParaRPr lang="en-US" sz="1400" kern="100" dirty="0">
                            <a:effectLst/>
                            <a:latin typeface="Darker Grotesque" panose="020B060402020202020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kern="100" dirty="0">
                              <a:effectLst/>
                              <a:latin typeface="Darker Grotesque" panose="020B0604020202020204" charset="0"/>
                            </a:rPr>
                            <a:t>7.8147</a:t>
                          </a:r>
                          <a:endParaRPr lang="en-US" sz="1400" kern="100" dirty="0">
                            <a:effectLst/>
                            <a:latin typeface="Darker Grotesque" panose="020B060402020202020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kern="100" dirty="0">
                              <a:effectLst/>
                              <a:latin typeface="Darker Grotesque" panose="020B0604020202020204" charset="0"/>
                            </a:rPr>
                            <a:t>Significant</a:t>
                          </a:r>
                          <a:endParaRPr lang="en-US" sz="1400" kern="100" dirty="0">
                            <a:effectLst/>
                            <a:latin typeface="Darker Grotesque" panose="020B060402020202020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3599478"/>
                      </a:ext>
                    </a:extLst>
                  </a:tr>
                </a:tbl>
              </a:graphicData>
            </a:graphic>
          </p:graphicFrame>
        </mc:Choice>
        <mc:Fallback>
          <p:graphicFrame>
            <p:nvGraphicFramePr>
              <p:cNvPr id="3" name="Table 2">
                <a:extLst>
                  <a:ext uri="{FF2B5EF4-FFF2-40B4-BE49-F238E27FC236}">
                    <a16:creationId xmlns:a16="http://schemas.microsoft.com/office/drawing/2014/main" id="{7B8F2E47-F3D1-18D9-CE0D-432D5383C65E}"/>
                  </a:ext>
                </a:extLst>
              </p:cNvPr>
              <p:cNvGraphicFramePr>
                <a:graphicFrameLocks noGrp="1"/>
              </p:cNvGraphicFramePr>
              <p:nvPr>
                <p:extLst>
                  <p:ext uri="{D42A27DB-BD31-4B8C-83A1-F6EECF244321}">
                    <p14:modId xmlns:p14="http://schemas.microsoft.com/office/powerpoint/2010/main" val="4080233337"/>
                  </p:ext>
                </p:extLst>
              </p:nvPr>
            </p:nvGraphicFramePr>
            <p:xfrm>
              <a:off x="597035" y="2155825"/>
              <a:ext cx="3645944" cy="831850"/>
            </p:xfrm>
            <a:graphic>
              <a:graphicData uri="http://schemas.openxmlformats.org/drawingml/2006/table">
                <a:tbl>
                  <a:tblPr firstRow="1" firstCol="1">
                    <a:tableStyleId>{8FC7847D-A3D7-4D23-859F-F23709B020AF}</a:tableStyleId>
                  </a:tblPr>
                  <a:tblGrid>
                    <a:gridCol w="1043144">
                      <a:extLst>
                        <a:ext uri="{9D8B030D-6E8A-4147-A177-3AD203B41FA5}">
                          <a16:colId xmlns:a16="http://schemas.microsoft.com/office/drawing/2014/main" val="1627145480"/>
                        </a:ext>
                      </a:extLst>
                    </a:gridCol>
                    <a:gridCol w="842306">
                      <a:extLst>
                        <a:ext uri="{9D8B030D-6E8A-4147-A177-3AD203B41FA5}">
                          <a16:colId xmlns:a16="http://schemas.microsoft.com/office/drawing/2014/main" val="3669668191"/>
                        </a:ext>
                      </a:extLst>
                    </a:gridCol>
                    <a:gridCol w="849894">
                      <a:extLst>
                        <a:ext uri="{9D8B030D-6E8A-4147-A177-3AD203B41FA5}">
                          <a16:colId xmlns:a16="http://schemas.microsoft.com/office/drawing/2014/main" val="661984757"/>
                        </a:ext>
                      </a:extLst>
                    </a:gridCol>
                    <a:gridCol w="910600">
                      <a:extLst>
                        <a:ext uri="{9D8B030D-6E8A-4147-A177-3AD203B41FA5}">
                          <a16:colId xmlns:a16="http://schemas.microsoft.com/office/drawing/2014/main" val="1766155534"/>
                        </a:ext>
                      </a:extLst>
                    </a:gridCol>
                  </a:tblGrid>
                  <a:tr h="372405">
                    <a:tc>
                      <a:txBody>
                        <a:bodyPr/>
                        <a:lstStyle/>
                        <a:p>
                          <a:pPr marL="0" marR="0" algn="ctr">
                            <a:lnSpc>
                              <a:spcPct val="107000"/>
                            </a:lnSpc>
                            <a:spcBef>
                              <a:spcPts val="0"/>
                            </a:spcBef>
                            <a:spcAft>
                              <a:spcPts val="0"/>
                            </a:spcAft>
                          </a:pPr>
                          <a:r>
                            <a:rPr lang="en-US" sz="1400" kern="100">
                              <a:effectLst/>
                              <a:latin typeface="Darker Grotesque" panose="020B0604020202020204" charset="0"/>
                            </a:rPr>
                            <a:t>Test</a:t>
                          </a:r>
                          <a:endParaRPr lang="en-US" sz="1400" kern="100">
                            <a:effectLst/>
                            <a:latin typeface="Darker Grotesque" panose="020B060402020202020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kern="100" dirty="0">
                              <a:effectLst/>
                              <a:latin typeface="Darker Grotesque" panose="020B0604020202020204" charset="0"/>
                            </a:rPr>
                            <a:t>G2</a:t>
                          </a:r>
                          <a:endParaRPr lang="en-US" sz="1400" kern="100" dirty="0">
                            <a:effectLst/>
                            <a:latin typeface="Darker Grotesque" panose="020B0604020202020204" charset="0"/>
                            <a:ea typeface="Calibri" panose="020F0502020204030204" pitchFamily="34" charset="0"/>
                            <a:cs typeface="Times New Roman" panose="02020603050405020304" pitchFamily="18" charset="0"/>
                          </a:endParaRPr>
                        </a:p>
                      </a:txBody>
                      <a:tcPr marL="68580" marR="68580" marT="0" marB="0" anchor="ctr"/>
                    </a:tc>
                    <a:tc>
                      <a:txBody>
                        <a:bodyPr/>
                        <a:lstStyle/>
                        <a:p>
                          <a:endParaRPr lang="en-US"/>
                        </a:p>
                      </a:txBody>
                      <a:tcPr marL="68580" marR="68580" marT="0" marB="0" anchor="ctr">
                        <a:blipFill>
                          <a:blip r:embed="rId3"/>
                          <a:stretch>
                            <a:fillRect l="-221429" t="-1613" r="-107857" b="-150000"/>
                          </a:stretch>
                        </a:blipFill>
                      </a:tcPr>
                    </a:tc>
                    <a:tc>
                      <a:txBody>
                        <a:bodyPr/>
                        <a:lstStyle/>
                        <a:p>
                          <a:pPr marL="0" marR="0" algn="ctr">
                            <a:lnSpc>
                              <a:spcPct val="107000"/>
                            </a:lnSpc>
                            <a:spcBef>
                              <a:spcPts val="0"/>
                            </a:spcBef>
                            <a:spcAft>
                              <a:spcPts val="0"/>
                            </a:spcAft>
                          </a:pPr>
                          <a:r>
                            <a:rPr lang="en-US" sz="1400" kern="100" dirty="0">
                              <a:effectLst/>
                              <a:latin typeface="Darker Grotesque" panose="020B0604020202020204" charset="0"/>
                            </a:rPr>
                            <a:t>Conclusion</a:t>
                          </a:r>
                          <a:endParaRPr lang="en-US" sz="1400" kern="100" dirty="0">
                            <a:effectLst/>
                            <a:latin typeface="Darker Grotesque" panose="020B060402020202020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414821274"/>
                      </a:ext>
                    </a:extLst>
                  </a:tr>
                  <a:tr h="459445">
                    <a:tc>
                      <a:txBody>
                        <a:bodyPr/>
                        <a:lstStyle/>
                        <a:p>
                          <a:pPr marL="0" marR="0" algn="ctr">
                            <a:lnSpc>
                              <a:spcPct val="107000"/>
                            </a:lnSpc>
                            <a:spcBef>
                              <a:spcPts val="0"/>
                            </a:spcBef>
                            <a:spcAft>
                              <a:spcPts val="0"/>
                            </a:spcAft>
                          </a:pPr>
                          <a:r>
                            <a:rPr lang="en-US" sz="1400" kern="100">
                              <a:effectLst/>
                              <a:latin typeface="Darker Grotesque" panose="020B0604020202020204" charset="0"/>
                            </a:rPr>
                            <a:t>Likelihood Ratio</a:t>
                          </a:r>
                          <a:endParaRPr lang="en-US" sz="1400" kern="100">
                            <a:effectLst/>
                            <a:latin typeface="Darker Grotesque" panose="020B060402020202020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kern="100" dirty="0">
                              <a:effectLst/>
                              <a:latin typeface="Darker Grotesque" panose="020B0604020202020204" charset="0"/>
                            </a:rPr>
                            <a:t>401.51</a:t>
                          </a:r>
                          <a:endParaRPr lang="en-US" sz="1400" kern="100" dirty="0">
                            <a:effectLst/>
                            <a:latin typeface="Darker Grotesque" panose="020B060402020202020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kern="100" dirty="0">
                              <a:effectLst/>
                              <a:latin typeface="Darker Grotesque" panose="020B0604020202020204" charset="0"/>
                            </a:rPr>
                            <a:t>7.8147</a:t>
                          </a:r>
                          <a:endParaRPr lang="en-US" sz="1400" kern="100" dirty="0">
                            <a:effectLst/>
                            <a:latin typeface="Darker Grotesque" panose="020B060402020202020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kern="100" dirty="0">
                              <a:effectLst/>
                              <a:latin typeface="Darker Grotesque" panose="020B0604020202020204" charset="0"/>
                            </a:rPr>
                            <a:t>Significant</a:t>
                          </a:r>
                          <a:endParaRPr lang="en-US" sz="1400" kern="100" dirty="0">
                            <a:effectLst/>
                            <a:latin typeface="Darker Grotesque" panose="020B060402020202020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3599478"/>
                      </a:ext>
                    </a:extLst>
                  </a:tr>
                </a:tbl>
              </a:graphicData>
            </a:graphic>
          </p:graphicFrame>
        </mc:Fallback>
      </mc:AlternateContent>
      <p:sp>
        <p:nvSpPr>
          <p:cNvPr id="4" name="TextBox 3">
            <a:extLst>
              <a:ext uri="{FF2B5EF4-FFF2-40B4-BE49-F238E27FC236}">
                <a16:creationId xmlns:a16="http://schemas.microsoft.com/office/drawing/2014/main" id="{0C253396-5294-B8E4-9336-186C1FECAB01}"/>
              </a:ext>
            </a:extLst>
          </p:cNvPr>
          <p:cNvSpPr txBox="1"/>
          <p:nvPr/>
        </p:nvSpPr>
        <p:spPr>
          <a:xfrm>
            <a:off x="597035" y="1380980"/>
            <a:ext cx="3371716" cy="369332"/>
          </a:xfrm>
          <a:prstGeom prst="rect">
            <a:avLst/>
          </a:prstGeom>
          <a:noFill/>
        </p:spPr>
        <p:txBody>
          <a:bodyPr wrap="square">
            <a:spAutoFit/>
          </a:bodyPr>
          <a:lstStyle/>
          <a:p>
            <a:pPr algn="ctr"/>
            <a:r>
              <a:rPr lang="en-US" sz="1800" b="1" dirty="0">
                <a:latin typeface="Darker Grotesque" panose="020B0604020202020204" charset="0"/>
              </a:rPr>
              <a:t>Simultaneous Model Test</a:t>
            </a:r>
          </a:p>
        </p:txBody>
      </p:sp>
      <p:sp>
        <p:nvSpPr>
          <p:cNvPr id="6" name="TextBox 5">
            <a:extLst>
              <a:ext uri="{FF2B5EF4-FFF2-40B4-BE49-F238E27FC236}">
                <a16:creationId xmlns:a16="http://schemas.microsoft.com/office/drawing/2014/main" id="{6938E0F5-7B2D-29BB-47C8-C302BC68D1E5}"/>
              </a:ext>
            </a:extLst>
          </p:cNvPr>
          <p:cNvSpPr txBox="1"/>
          <p:nvPr/>
        </p:nvSpPr>
        <p:spPr>
          <a:xfrm>
            <a:off x="-222250" y="3331218"/>
            <a:ext cx="4387849" cy="969176"/>
          </a:xfrm>
          <a:prstGeom prst="rect">
            <a:avLst/>
          </a:prstGeom>
          <a:noFill/>
        </p:spPr>
        <p:txBody>
          <a:bodyPr wrap="square">
            <a:spAutoFit/>
          </a:bodyPr>
          <a:lstStyle/>
          <a:p>
            <a:pPr marL="914400" algn="just"/>
            <a:r>
              <a:rPr lang="en-US" dirty="0">
                <a:effectLst/>
                <a:latin typeface="Darker Grotesque" panose="020B0604020202020204" charset="0"/>
                <a:ea typeface="Times New Roman" panose="02020603050405020304" pitchFamily="18" charset="0"/>
              </a:rPr>
              <a:t>Because G2 = </a:t>
            </a:r>
            <a:r>
              <a:rPr lang="en-US" sz="1400" kern="100" dirty="0">
                <a:effectLst/>
                <a:latin typeface="Darker Grotesque" panose="020B0604020202020204" charset="0"/>
              </a:rPr>
              <a:t>401.51</a:t>
            </a:r>
            <a:r>
              <a:rPr lang="en-US" dirty="0">
                <a:effectLst/>
                <a:latin typeface="Darker Grotesque" panose="020B0604020202020204" charset="0"/>
                <a:ea typeface="Times New Roman" panose="02020603050405020304" pitchFamily="18" charset="0"/>
              </a:rPr>
              <a:t> &gt; </a:t>
            </a:r>
            <a:r>
              <a:rPr lang="en-US" dirty="0">
                <a:effectLst/>
                <a:latin typeface="Darker Grotesque" panose="020B0604020202020204" charset="0"/>
                <a:ea typeface="Times New Roman" panose="02020603050405020304" pitchFamily="18" charset="0"/>
                <a:sym typeface="Symbol" panose="05050102010706020507" pitchFamily="18" charset="2"/>
              </a:rPr>
              <a:t></a:t>
            </a:r>
            <a:r>
              <a:rPr lang="en-US" baseline="30000" dirty="0">
                <a:effectLst/>
                <a:latin typeface="Darker Grotesque" panose="020B0604020202020204" charset="0"/>
                <a:ea typeface="Times New Roman" panose="02020603050405020304" pitchFamily="18" charset="0"/>
              </a:rPr>
              <a:t>2</a:t>
            </a:r>
            <a:r>
              <a:rPr lang="en-US" baseline="-25000" dirty="0">
                <a:effectLst/>
                <a:latin typeface="Darker Grotesque" panose="020B0604020202020204" charset="0"/>
                <a:ea typeface="Times New Roman" panose="02020603050405020304" pitchFamily="18" charset="0"/>
              </a:rPr>
              <a:t>(0,05;3) </a:t>
            </a:r>
            <a:r>
              <a:rPr lang="en-US" dirty="0">
                <a:effectLst/>
                <a:latin typeface="Darker Grotesque" panose="020B0604020202020204" charset="0"/>
                <a:ea typeface="Times New Roman" panose="02020603050405020304" pitchFamily="18" charset="0"/>
              </a:rPr>
              <a:t>= </a:t>
            </a:r>
            <a:r>
              <a:rPr lang="en-US" sz="1400" kern="100" dirty="0">
                <a:effectLst/>
                <a:latin typeface="Darker Grotesque" panose="020B0604020202020204" charset="0"/>
              </a:rPr>
              <a:t>7.8147</a:t>
            </a:r>
            <a:r>
              <a:rPr lang="en-US" dirty="0">
                <a:effectLst/>
                <a:latin typeface="Darker Grotesque" panose="020B0604020202020204" charset="0"/>
                <a:ea typeface="Times New Roman" panose="02020603050405020304" pitchFamily="18" charset="0"/>
              </a:rPr>
              <a:t>, so </a:t>
            </a:r>
            <a:r>
              <a:rPr lang="en-US" dirty="0">
                <a:latin typeface="Darker Grotesque" panose="020B0604020202020204" charset="0"/>
                <a:ea typeface="Times New Roman" panose="02020603050405020304" pitchFamily="18" charset="0"/>
              </a:rPr>
              <a:t>we can reject the null hypothesis and we can conclude the model is significant and also predictor variables</a:t>
            </a:r>
            <a:r>
              <a:rPr lang="en-US" dirty="0">
                <a:effectLst/>
                <a:latin typeface="Darker Grotesque" panose="020B0604020202020204" charset="0"/>
                <a:ea typeface="Times New Roman" panose="02020603050405020304" pitchFamily="18" charset="0"/>
              </a:rPr>
              <a:t> simultaneously have effect for model.</a:t>
            </a:r>
          </a:p>
        </p:txBody>
      </p:sp>
      <p:sp>
        <p:nvSpPr>
          <p:cNvPr id="7" name="TextBox 6">
            <a:extLst>
              <a:ext uri="{FF2B5EF4-FFF2-40B4-BE49-F238E27FC236}">
                <a16:creationId xmlns:a16="http://schemas.microsoft.com/office/drawing/2014/main" id="{B292A84A-E746-7303-3397-80B2963AF9C1}"/>
              </a:ext>
            </a:extLst>
          </p:cNvPr>
          <p:cNvSpPr txBox="1"/>
          <p:nvPr/>
        </p:nvSpPr>
        <p:spPr>
          <a:xfrm>
            <a:off x="5124450" y="1380980"/>
            <a:ext cx="3371716" cy="369332"/>
          </a:xfrm>
          <a:prstGeom prst="rect">
            <a:avLst/>
          </a:prstGeom>
          <a:noFill/>
        </p:spPr>
        <p:txBody>
          <a:bodyPr wrap="square">
            <a:spAutoFit/>
          </a:bodyPr>
          <a:lstStyle/>
          <a:p>
            <a:pPr algn="ctr"/>
            <a:r>
              <a:rPr lang="en-US" sz="1800" b="1" dirty="0">
                <a:latin typeface="Darker Grotesque" panose="020B0604020202020204" charset="0"/>
              </a:rPr>
              <a:t>Partial Test</a:t>
            </a:r>
          </a:p>
        </p:txBody>
      </p:sp>
      <p:sp>
        <p:nvSpPr>
          <p:cNvPr id="10" name="TextBox 9">
            <a:extLst>
              <a:ext uri="{FF2B5EF4-FFF2-40B4-BE49-F238E27FC236}">
                <a16:creationId xmlns:a16="http://schemas.microsoft.com/office/drawing/2014/main" id="{04D318BE-81B6-4170-C28C-49D6B2CE31DE}"/>
              </a:ext>
            </a:extLst>
          </p:cNvPr>
          <p:cNvSpPr txBox="1"/>
          <p:nvPr/>
        </p:nvSpPr>
        <p:spPr>
          <a:xfrm>
            <a:off x="4764014" y="3393187"/>
            <a:ext cx="4018304" cy="738664"/>
          </a:xfrm>
          <a:prstGeom prst="rect">
            <a:avLst/>
          </a:prstGeom>
          <a:noFill/>
        </p:spPr>
        <p:txBody>
          <a:bodyPr wrap="square">
            <a:spAutoFit/>
          </a:bodyPr>
          <a:lstStyle/>
          <a:p>
            <a:pPr algn="just"/>
            <a:r>
              <a:rPr lang="en-US" dirty="0">
                <a:latin typeface="Darker Grotesque" panose="020B0604020202020204" charset="0"/>
              </a:rPr>
              <a:t>Reject null hypothesis for each of X2, X4, X5, and X6 because the p-value &lt; α, so we can conclude that each of X2, X4, X5, and X6 significantly have effect for model.</a:t>
            </a:r>
          </a:p>
        </p:txBody>
      </p:sp>
      <p:graphicFrame>
        <p:nvGraphicFramePr>
          <p:cNvPr id="2" name="Table 1">
            <a:extLst>
              <a:ext uri="{FF2B5EF4-FFF2-40B4-BE49-F238E27FC236}">
                <a16:creationId xmlns:a16="http://schemas.microsoft.com/office/drawing/2014/main" id="{CFE23596-F7F2-5AE6-C597-2973F5FA55C2}"/>
              </a:ext>
            </a:extLst>
          </p:cNvPr>
          <p:cNvGraphicFramePr>
            <a:graphicFrameLocks noGrp="1"/>
          </p:cNvGraphicFramePr>
          <p:nvPr>
            <p:extLst>
              <p:ext uri="{D42A27DB-BD31-4B8C-83A1-F6EECF244321}">
                <p14:modId xmlns:p14="http://schemas.microsoft.com/office/powerpoint/2010/main" val="4268414376"/>
              </p:ext>
            </p:extLst>
          </p:nvPr>
        </p:nvGraphicFramePr>
        <p:xfrm>
          <a:off x="4572000" y="1929415"/>
          <a:ext cx="4210318" cy="1284669"/>
        </p:xfrm>
        <a:graphic>
          <a:graphicData uri="http://schemas.openxmlformats.org/drawingml/2006/table">
            <a:tbl>
              <a:tblPr firstRow="1" firstCol="1">
                <a:tableStyleId>{8FC7847D-A3D7-4D23-859F-F23709B020AF}</a:tableStyleId>
              </a:tblPr>
              <a:tblGrid>
                <a:gridCol w="849368">
                  <a:extLst>
                    <a:ext uri="{9D8B030D-6E8A-4147-A177-3AD203B41FA5}">
                      <a16:colId xmlns:a16="http://schemas.microsoft.com/office/drawing/2014/main" val="2756622663"/>
                    </a:ext>
                  </a:extLst>
                </a:gridCol>
                <a:gridCol w="853612">
                  <a:extLst>
                    <a:ext uri="{9D8B030D-6E8A-4147-A177-3AD203B41FA5}">
                      <a16:colId xmlns:a16="http://schemas.microsoft.com/office/drawing/2014/main" val="3996559488"/>
                    </a:ext>
                  </a:extLst>
                </a:gridCol>
                <a:gridCol w="619522">
                  <a:extLst>
                    <a:ext uri="{9D8B030D-6E8A-4147-A177-3AD203B41FA5}">
                      <a16:colId xmlns:a16="http://schemas.microsoft.com/office/drawing/2014/main" val="4071412149"/>
                    </a:ext>
                  </a:extLst>
                </a:gridCol>
                <a:gridCol w="693253">
                  <a:extLst>
                    <a:ext uri="{9D8B030D-6E8A-4147-A177-3AD203B41FA5}">
                      <a16:colId xmlns:a16="http://schemas.microsoft.com/office/drawing/2014/main" val="642890558"/>
                    </a:ext>
                  </a:extLst>
                </a:gridCol>
                <a:gridCol w="1194563">
                  <a:extLst>
                    <a:ext uri="{9D8B030D-6E8A-4147-A177-3AD203B41FA5}">
                      <a16:colId xmlns:a16="http://schemas.microsoft.com/office/drawing/2014/main" val="874981991"/>
                    </a:ext>
                  </a:extLst>
                </a:gridCol>
              </a:tblGrid>
              <a:tr h="202563">
                <a:tc>
                  <a:txBody>
                    <a:bodyPr/>
                    <a:lstStyle/>
                    <a:p>
                      <a:pPr marL="0" marR="0" algn="ctr">
                        <a:spcBef>
                          <a:spcPts val="0"/>
                        </a:spcBef>
                        <a:spcAft>
                          <a:spcPts val="0"/>
                        </a:spcAft>
                      </a:pPr>
                      <a:r>
                        <a:rPr lang="en-US" sz="1400" kern="100" dirty="0">
                          <a:effectLst/>
                          <a:latin typeface="Darker Grotesque" panose="020B0604020202020204" charset="0"/>
                        </a:rPr>
                        <a:t>Parameter</a:t>
                      </a:r>
                      <a:endParaRPr lang="en-US" sz="1400" kern="100" dirty="0">
                        <a:effectLst/>
                        <a:latin typeface="Darker Grotesque" panose="020B060402020202020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400" kern="100" dirty="0" err="1">
                          <a:effectLst/>
                          <a:latin typeface="Darker Grotesque" panose="020B0604020202020204" charset="0"/>
                        </a:rPr>
                        <a:t>Coeficient</a:t>
                      </a:r>
                      <a:endParaRPr lang="en-US" sz="1400" kern="100" dirty="0">
                        <a:effectLst/>
                        <a:latin typeface="Darker Grotesque" panose="020B060402020202020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400" kern="100">
                          <a:effectLst/>
                          <a:latin typeface="Darker Grotesque" panose="020B0604020202020204" charset="0"/>
                        </a:rPr>
                        <a:t>Z</a:t>
                      </a:r>
                      <a:endParaRPr lang="en-US" sz="1400" kern="100">
                        <a:effectLst/>
                        <a:latin typeface="Darker Grotesque" panose="020B060402020202020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400" kern="100">
                          <a:effectLst/>
                          <a:latin typeface="Darker Grotesque" panose="020B0604020202020204" charset="0"/>
                        </a:rPr>
                        <a:t>P-value</a:t>
                      </a:r>
                      <a:endParaRPr lang="en-US" sz="1400" kern="100">
                        <a:effectLst/>
                        <a:latin typeface="Darker Grotesque" panose="020B060402020202020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38100" marR="0" algn="ctr">
                        <a:spcBef>
                          <a:spcPts val="0"/>
                        </a:spcBef>
                        <a:spcAft>
                          <a:spcPts val="0"/>
                        </a:spcAft>
                      </a:pPr>
                      <a:r>
                        <a:rPr lang="en-US" sz="1400" kern="100" dirty="0">
                          <a:effectLst/>
                          <a:latin typeface="Darker Grotesque" panose="020B0604020202020204" charset="0"/>
                        </a:rPr>
                        <a:t>Conclusion</a:t>
                      </a:r>
                      <a:endParaRPr lang="en-US" sz="1400" kern="100" dirty="0">
                        <a:effectLst/>
                        <a:latin typeface="Darker Grotesque" panose="020B060402020202020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722690278"/>
                  </a:ext>
                </a:extLst>
              </a:tr>
              <a:tr h="206844">
                <a:tc>
                  <a:txBody>
                    <a:bodyPr/>
                    <a:lstStyle/>
                    <a:p>
                      <a:pPr marL="0" marR="0" algn="ctr">
                        <a:spcBef>
                          <a:spcPts val="0"/>
                        </a:spcBef>
                        <a:spcAft>
                          <a:spcPts val="0"/>
                        </a:spcAft>
                      </a:pPr>
                      <a:r>
                        <a:rPr lang="en-US" sz="1400" kern="100">
                          <a:effectLst/>
                          <a:latin typeface="Darker Grotesque" panose="020B0604020202020204" charset="0"/>
                        </a:rPr>
                        <a:t>(Intercept)</a:t>
                      </a:r>
                      <a:endParaRPr lang="en-US" sz="1400" kern="100">
                        <a:effectLst/>
                        <a:latin typeface="Darker Grotesque" panose="020B060402020202020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r">
                        <a:lnSpc>
                          <a:spcPct val="107000"/>
                        </a:lnSpc>
                        <a:spcBef>
                          <a:spcPts val="0"/>
                        </a:spcBef>
                        <a:spcAft>
                          <a:spcPts val="0"/>
                        </a:spcAft>
                      </a:pPr>
                      <a:r>
                        <a:rPr lang="en-ID" sz="1400" kern="100" dirty="0">
                          <a:effectLst/>
                          <a:latin typeface="Darker Grotesque" panose="020B0604020202020204" charset="0"/>
                        </a:rPr>
                        <a:t>-114.7985</a:t>
                      </a:r>
                      <a:endParaRPr lang="en-US" sz="1400" kern="100" dirty="0">
                        <a:effectLst/>
                        <a:latin typeface="Darker Grotesque" panose="020B060402020202020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r">
                        <a:spcBef>
                          <a:spcPts val="0"/>
                        </a:spcBef>
                        <a:spcAft>
                          <a:spcPts val="0"/>
                        </a:spcAft>
                      </a:pPr>
                      <a:r>
                        <a:rPr lang="en-US" sz="1400" kern="100">
                          <a:effectLst/>
                          <a:latin typeface="Darker Grotesque" panose="020B0604020202020204" charset="0"/>
                        </a:rPr>
                        <a:t>-7.652</a:t>
                      </a:r>
                      <a:endParaRPr lang="en-US" sz="1400" kern="100">
                        <a:effectLst/>
                        <a:latin typeface="Darker Grotesque" panose="020B060402020202020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82550" marR="0" indent="-82550" algn="r">
                        <a:spcBef>
                          <a:spcPts val="0"/>
                        </a:spcBef>
                        <a:spcAft>
                          <a:spcPts val="0"/>
                        </a:spcAft>
                      </a:pPr>
                      <a:r>
                        <a:rPr lang="en-US" sz="1400" kern="100">
                          <a:effectLst/>
                          <a:latin typeface="Darker Grotesque" panose="020B0604020202020204" charset="0"/>
                        </a:rPr>
                        <a:t>1.98e-14</a:t>
                      </a:r>
                      <a:endParaRPr lang="en-US" sz="1400" kern="100">
                        <a:effectLst/>
                        <a:latin typeface="Darker Grotesque" panose="020B060402020202020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38100" marR="0" algn="r">
                        <a:spcBef>
                          <a:spcPts val="0"/>
                        </a:spcBef>
                        <a:spcAft>
                          <a:spcPts val="0"/>
                        </a:spcAft>
                      </a:pPr>
                      <a:r>
                        <a:rPr lang="en-US" sz="1400" kern="100" dirty="0">
                          <a:effectLst/>
                          <a:latin typeface="Darker Grotesque" panose="020B0604020202020204" charset="0"/>
                        </a:rPr>
                        <a:t>Significant</a:t>
                      </a:r>
                      <a:endParaRPr lang="en-US" sz="1400" kern="100" dirty="0">
                        <a:effectLst/>
                        <a:latin typeface="Darker Grotesque" panose="020B060402020202020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54649852"/>
                  </a:ext>
                </a:extLst>
              </a:tr>
              <a:tr h="202563">
                <a:tc>
                  <a:txBody>
                    <a:bodyPr/>
                    <a:lstStyle/>
                    <a:p>
                      <a:pPr marL="0" marR="0">
                        <a:spcBef>
                          <a:spcPts val="0"/>
                        </a:spcBef>
                        <a:spcAft>
                          <a:spcPts val="0"/>
                        </a:spcAft>
                      </a:pPr>
                      <a:r>
                        <a:rPr lang="en-US" sz="1400" kern="100">
                          <a:effectLst/>
                          <a:latin typeface="Darker Grotesque" panose="020B0604020202020204" charset="0"/>
                        </a:rPr>
                        <a:t>X2</a:t>
                      </a:r>
                      <a:endParaRPr lang="en-US" sz="1400" kern="100">
                        <a:effectLst/>
                        <a:latin typeface="Darker Grotesque" panose="020B060402020202020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r">
                        <a:spcBef>
                          <a:spcPts val="0"/>
                        </a:spcBef>
                        <a:spcAft>
                          <a:spcPts val="0"/>
                        </a:spcAft>
                      </a:pPr>
                      <a:r>
                        <a:rPr lang="en-ID" sz="1400" kern="100" dirty="0">
                          <a:effectLst/>
                          <a:latin typeface="Darker Grotesque" panose="020B0604020202020204" charset="0"/>
                        </a:rPr>
                        <a:t>0.0848</a:t>
                      </a:r>
                      <a:endParaRPr lang="en-US" sz="1400" kern="100" dirty="0">
                        <a:effectLst/>
                        <a:latin typeface="Darker Grotesque" panose="020B060402020202020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r">
                        <a:spcBef>
                          <a:spcPts val="0"/>
                        </a:spcBef>
                        <a:spcAft>
                          <a:spcPts val="0"/>
                        </a:spcAft>
                      </a:pPr>
                      <a:r>
                        <a:rPr lang="en-US" sz="1400" kern="100">
                          <a:effectLst/>
                          <a:latin typeface="Darker Grotesque" panose="020B0604020202020204" charset="0"/>
                        </a:rPr>
                        <a:t>6.536</a:t>
                      </a:r>
                      <a:endParaRPr lang="en-US" sz="1400" kern="100">
                        <a:effectLst/>
                        <a:latin typeface="Darker Grotesque" panose="020B060402020202020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82550" marR="0" indent="-82550" algn="r">
                        <a:spcBef>
                          <a:spcPts val="0"/>
                        </a:spcBef>
                        <a:spcAft>
                          <a:spcPts val="0"/>
                        </a:spcAft>
                      </a:pPr>
                      <a:r>
                        <a:rPr lang="en-US" sz="1400" kern="100">
                          <a:effectLst/>
                          <a:latin typeface="Darker Grotesque" panose="020B0604020202020204" charset="0"/>
                        </a:rPr>
                        <a:t>6.30e-11</a:t>
                      </a:r>
                      <a:endParaRPr lang="en-US" sz="1400" kern="100">
                        <a:effectLst/>
                        <a:latin typeface="Darker Grotesque" panose="020B060402020202020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38100" marR="0" algn="r">
                        <a:spcBef>
                          <a:spcPts val="0"/>
                        </a:spcBef>
                        <a:spcAft>
                          <a:spcPts val="0"/>
                        </a:spcAft>
                      </a:pPr>
                      <a:r>
                        <a:rPr lang="en-US" sz="1400" kern="100" dirty="0">
                          <a:effectLst/>
                          <a:latin typeface="Darker Grotesque" panose="020B0604020202020204" charset="0"/>
                        </a:rPr>
                        <a:t>Significant</a:t>
                      </a:r>
                      <a:endParaRPr lang="en-US" sz="1400" kern="100" dirty="0">
                        <a:effectLst/>
                        <a:latin typeface="Darker Grotesque" panose="020B060402020202020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443365742"/>
                  </a:ext>
                </a:extLst>
              </a:tr>
              <a:tr h="202563">
                <a:tc>
                  <a:txBody>
                    <a:bodyPr/>
                    <a:lstStyle/>
                    <a:p>
                      <a:pPr marL="0" marR="0">
                        <a:spcBef>
                          <a:spcPts val="0"/>
                        </a:spcBef>
                        <a:spcAft>
                          <a:spcPts val="0"/>
                        </a:spcAft>
                      </a:pPr>
                      <a:r>
                        <a:rPr lang="en-US" sz="1400" kern="100">
                          <a:effectLst/>
                          <a:latin typeface="Darker Grotesque" panose="020B0604020202020204" charset="0"/>
                        </a:rPr>
                        <a:t>X4</a:t>
                      </a:r>
                      <a:endParaRPr lang="en-US" sz="1400" kern="100">
                        <a:effectLst/>
                        <a:latin typeface="Darker Grotesque" panose="020B060402020202020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r">
                        <a:spcBef>
                          <a:spcPts val="0"/>
                        </a:spcBef>
                        <a:spcAft>
                          <a:spcPts val="0"/>
                        </a:spcAft>
                      </a:pPr>
                      <a:r>
                        <a:rPr lang="en-ID" sz="1400" kern="100">
                          <a:effectLst/>
                          <a:latin typeface="Darker Grotesque" panose="020B0604020202020204" charset="0"/>
                        </a:rPr>
                        <a:t>1.3146</a:t>
                      </a:r>
                      <a:endParaRPr lang="en-US" sz="1400" kern="100">
                        <a:effectLst/>
                        <a:latin typeface="Darker Grotesque" panose="020B060402020202020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r">
                        <a:spcBef>
                          <a:spcPts val="0"/>
                        </a:spcBef>
                        <a:spcAft>
                          <a:spcPts val="0"/>
                        </a:spcAft>
                      </a:pPr>
                      <a:r>
                        <a:rPr lang="en-US" sz="1400" kern="100">
                          <a:effectLst/>
                          <a:latin typeface="Darker Grotesque" panose="020B0604020202020204" charset="0"/>
                        </a:rPr>
                        <a:t>5.713</a:t>
                      </a:r>
                      <a:endParaRPr lang="en-US" sz="1400" kern="100">
                        <a:effectLst/>
                        <a:latin typeface="Darker Grotesque" panose="020B060402020202020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82550" marR="0" indent="-82550" algn="r">
                        <a:spcBef>
                          <a:spcPts val="0"/>
                        </a:spcBef>
                        <a:spcAft>
                          <a:spcPts val="0"/>
                        </a:spcAft>
                      </a:pPr>
                      <a:r>
                        <a:rPr lang="en-US" sz="1400" kern="100">
                          <a:effectLst/>
                          <a:latin typeface="Darker Grotesque" panose="020B0604020202020204" charset="0"/>
                        </a:rPr>
                        <a:t>1.11e-08</a:t>
                      </a:r>
                      <a:endParaRPr lang="en-US" sz="1400" kern="100">
                        <a:effectLst/>
                        <a:latin typeface="Darker Grotesque" panose="020B060402020202020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38100" marR="0" algn="r">
                        <a:spcBef>
                          <a:spcPts val="0"/>
                        </a:spcBef>
                        <a:spcAft>
                          <a:spcPts val="0"/>
                        </a:spcAft>
                      </a:pPr>
                      <a:r>
                        <a:rPr lang="en-US" sz="1400" kern="100" dirty="0">
                          <a:effectLst/>
                          <a:latin typeface="Darker Grotesque" panose="020B0604020202020204" charset="0"/>
                        </a:rPr>
                        <a:t>Significant</a:t>
                      </a:r>
                      <a:endParaRPr lang="en-US" sz="1400" kern="100" dirty="0">
                        <a:effectLst/>
                        <a:latin typeface="Darker Grotesque" panose="020B060402020202020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816352670"/>
                  </a:ext>
                </a:extLst>
              </a:tr>
              <a:tr h="202563">
                <a:tc>
                  <a:txBody>
                    <a:bodyPr/>
                    <a:lstStyle/>
                    <a:p>
                      <a:pPr marL="0" marR="0">
                        <a:spcBef>
                          <a:spcPts val="0"/>
                        </a:spcBef>
                        <a:spcAft>
                          <a:spcPts val="0"/>
                        </a:spcAft>
                      </a:pPr>
                      <a:r>
                        <a:rPr lang="en-US" sz="1400" kern="100">
                          <a:effectLst/>
                          <a:latin typeface="Darker Grotesque" panose="020B0604020202020204" charset="0"/>
                        </a:rPr>
                        <a:t>X5</a:t>
                      </a:r>
                      <a:endParaRPr lang="en-US" sz="1400" kern="100">
                        <a:effectLst/>
                        <a:latin typeface="Darker Grotesque" panose="020B060402020202020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r">
                        <a:spcBef>
                          <a:spcPts val="0"/>
                        </a:spcBef>
                        <a:spcAft>
                          <a:spcPts val="0"/>
                        </a:spcAft>
                      </a:pPr>
                      <a:r>
                        <a:rPr lang="en-ID" sz="1400" kern="100">
                          <a:effectLst/>
                          <a:latin typeface="Darker Grotesque" panose="020B0604020202020204" charset="0"/>
                        </a:rPr>
                        <a:t>0.9174</a:t>
                      </a:r>
                      <a:endParaRPr lang="en-US" sz="1400" kern="100">
                        <a:effectLst/>
                        <a:latin typeface="Darker Grotesque" panose="020B060402020202020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r">
                        <a:spcBef>
                          <a:spcPts val="0"/>
                        </a:spcBef>
                        <a:spcAft>
                          <a:spcPts val="0"/>
                        </a:spcAft>
                      </a:pPr>
                      <a:r>
                        <a:rPr lang="en-US" sz="1400" kern="100">
                          <a:effectLst/>
                          <a:latin typeface="Darker Grotesque" panose="020B0604020202020204" charset="0"/>
                        </a:rPr>
                        <a:t>6.714</a:t>
                      </a:r>
                      <a:endParaRPr lang="en-US" sz="1400" kern="100">
                        <a:effectLst/>
                        <a:latin typeface="Darker Grotesque" panose="020B060402020202020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82550" marR="0" indent="-82550" algn="r">
                        <a:spcBef>
                          <a:spcPts val="0"/>
                        </a:spcBef>
                        <a:spcAft>
                          <a:spcPts val="0"/>
                        </a:spcAft>
                      </a:pPr>
                      <a:r>
                        <a:rPr lang="en-US" sz="1400" kern="100">
                          <a:effectLst/>
                          <a:latin typeface="Darker Grotesque" panose="020B0604020202020204" charset="0"/>
                        </a:rPr>
                        <a:t>1.90e-11</a:t>
                      </a:r>
                      <a:endParaRPr lang="en-US" sz="1400" kern="100">
                        <a:effectLst/>
                        <a:latin typeface="Darker Grotesque" panose="020B060402020202020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38100" marR="0" algn="r">
                        <a:spcBef>
                          <a:spcPts val="0"/>
                        </a:spcBef>
                        <a:spcAft>
                          <a:spcPts val="0"/>
                        </a:spcAft>
                      </a:pPr>
                      <a:r>
                        <a:rPr lang="en-US" sz="1400" kern="100" dirty="0">
                          <a:effectLst/>
                          <a:latin typeface="Darker Grotesque" panose="020B0604020202020204" charset="0"/>
                        </a:rPr>
                        <a:t>Significant</a:t>
                      </a:r>
                      <a:endParaRPr lang="en-US" sz="1400" kern="100" dirty="0">
                        <a:effectLst/>
                        <a:latin typeface="Darker Grotesque" panose="020B060402020202020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957010118"/>
                  </a:ext>
                </a:extLst>
              </a:tr>
              <a:tr h="202563">
                <a:tc>
                  <a:txBody>
                    <a:bodyPr/>
                    <a:lstStyle/>
                    <a:p>
                      <a:pPr marL="0" marR="0">
                        <a:spcBef>
                          <a:spcPts val="0"/>
                        </a:spcBef>
                        <a:spcAft>
                          <a:spcPts val="0"/>
                        </a:spcAft>
                      </a:pPr>
                      <a:r>
                        <a:rPr lang="en-ID" sz="1400" kern="100">
                          <a:effectLst/>
                          <a:latin typeface="Darker Grotesque" panose="020B0604020202020204" charset="0"/>
                        </a:rPr>
                        <a:t>X6</a:t>
                      </a:r>
                      <a:endParaRPr lang="en-US" sz="1400" kern="100">
                        <a:effectLst/>
                        <a:latin typeface="Darker Grotesque" panose="020B060402020202020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r">
                        <a:spcBef>
                          <a:spcPts val="0"/>
                        </a:spcBef>
                        <a:spcAft>
                          <a:spcPts val="0"/>
                        </a:spcAft>
                      </a:pPr>
                      <a:r>
                        <a:rPr lang="en-ID" sz="1400" kern="100">
                          <a:effectLst/>
                          <a:latin typeface="Darker Grotesque" panose="020B0604020202020204" charset="0"/>
                        </a:rPr>
                        <a:t>0.0462   </a:t>
                      </a:r>
                      <a:endParaRPr lang="en-US" sz="1400" kern="100">
                        <a:effectLst/>
                        <a:latin typeface="Darker Grotesque" panose="020B060402020202020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r">
                        <a:spcBef>
                          <a:spcPts val="0"/>
                        </a:spcBef>
                        <a:spcAft>
                          <a:spcPts val="0"/>
                        </a:spcAft>
                      </a:pPr>
                      <a:r>
                        <a:rPr lang="en-ID" sz="1400" kern="100">
                          <a:effectLst/>
                          <a:latin typeface="Darker Grotesque" panose="020B0604020202020204" charset="0"/>
                        </a:rPr>
                        <a:t>2.031</a:t>
                      </a:r>
                      <a:endParaRPr lang="en-US" sz="1400" kern="100">
                        <a:effectLst/>
                        <a:latin typeface="Darker Grotesque" panose="020B060402020202020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82550" marR="0" indent="-82550" algn="r">
                        <a:spcBef>
                          <a:spcPts val="0"/>
                        </a:spcBef>
                        <a:spcAft>
                          <a:spcPts val="0"/>
                        </a:spcAft>
                      </a:pPr>
                      <a:r>
                        <a:rPr lang="en-ID" sz="1400" kern="100">
                          <a:effectLst/>
                          <a:latin typeface="Darker Grotesque" panose="020B0604020202020204" charset="0"/>
                        </a:rPr>
                        <a:t>0.0422</a:t>
                      </a:r>
                      <a:endParaRPr lang="en-US" sz="1400" kern="100">
                        <a:effectLst/>
                        <a:latin typeface="Darker Grotesque" panose="020B060402020202020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38100" marR="0" algn="r">
                        <a:spcBef>
                          <a:spcPts val="0"/>
                        </a:spcBef>
                        <a:spcAft>
                          <a:spcPts val="0"/>
                        </a:spcAft>
                      </a:pPr>
                      <a:r>
                        <a:rPr lang="en-US" sz="1400" kern="100" dirty="0">
                          <a:effectLst/>
                          <a:latin typeface="Darker Grotesque" panose="020B0604020202020204" charset="0"/>
                        </a:rPr>
                        <a:t>Significant</a:t>
                      </a:r>
                      <a:endParaRPr lang="en-US" sz="1400" kern="100" dirty="0">
                        <a:effectLst/>
                        <a:latin typeface="Darker Grotesque" panose="020B060402020202020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978460190"/>
                  </a:ext>
                </a:extLst>
              </a:tr>
            </a:tbl>
          </a:graphicData>
        </a:graphic>
      </p:graphicFrame>
    </p:spTree>
    <p:extLst>
      <p:ext uri="{BB962C8B-B14F-4D97-AF65-F5344CB8AC3E}">
        <p14:creationId xmlns:p14="http://schemas.microsoft.com/office/powerpoint/2010/main" val="36159811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7"/>
          <p:cNvSpPr txBox="1">
            <a:spLocks noGrp="1"/>
          </p:cNvSpPr>
          <p:nvPr>
            <p:ph type="title"/>
          </p:nvPr>
        </p:nvSpPr>
        <p:spPr>
          <a:xfrm>
            <a:off x="720000" y="36887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Coefficient of Determination and Odds Ratio</a:t>
            </a:r>
            <a:endParaRPr dirty="0"/>
          </a:p>
        </p:txBody>
      </p:sp>
      <p:sp>
        <p:nvSpPr>
          <p:cNvPr id="4" name="TextBox 3">
            <a:extLst>
              <a:ext uri="{FF2B5EF4-FFF2-40B4-BE49-F238E27FC236}">
                <a16:creationId xmlns:a16="http://schemas.microsoft.com/office/drawing/2014/main" id="{0C253396-5294-B8E4-9336-186C1FECAB01}"/>
              </a:ext>
            </a:extLst>
          </p:cNvPr>
          <p:cNvSpPr txBox="1"/>
          <p:nvPr/>
        </p:nvSpPr>
        <p:spPr>
          <a:xfrm>
            <a:off x="597035" y="1380980"/>
            <a:ext cx="3371716" cy="369332"/>
          </a:xfrm>
          <a:prstGeom prst="rect">
            <a:avLst/>
          </a:prstGeom>
          <a:noFill/>
        </p:spPr>
        <p:txBody>
          <a:bodyPr wrap="square">
            <a:spAutoFit/>
          </a:bodyPr>
          <a:lstStyle/>
          <a:p>
            <a:pPr algn="ctr"/>
            <a:r>
              <a:rPr lang="en-US" sz="1800" b="1" dirty="0">
                <a:latin typeface="Darker Grotesque" panose="020B0604020202020204" charset="0"/>
              </a:rPr>
              <a:t>Coefficient of Determination</a:t>
            </a:r>
          </a:p>
        </p:txBody>
      </p:sp>
      <p:sp>
        <p:nvSpPr>
          <p:cNvPr id="6" name="TextBox 5">
            <a:extLst>
              <a:ext uri="{FF2B5EF4-FFF2-40B4-BE49-F238E27FC236}">
                <a16:creationId xmlns:a16="http://schemas.microsoft.com/office/drawing/2014/main" id="{6938E0F5-7B2D-29BB-47C8-C302BC68D1E5}"/>
              </a:ext>
            </a:extLst>
          </p:cNvPr>
          <p:cNvSpPr txBox="1"/>
          <p:nvPr/>
        </p:nvSpPr>
        <p:spPr>
          <a:xfrm>
            <a:off x="-262007" y="2808411"/>
            <a:ext cx="4387849" cy="1169551"/>
          </a:xfrm>
          <a:prstGeom prst="rect">
            <a:avLst/>
          </a:prstGeom>
          <a:noFill/>
        </p:spPr>
        <p:txBody>
          <a:bodyPr wrap="square">
            <a:spAutoFit/>
          </a:bodyPr>
          <a:lstStyle/>
          <a:p>
            <a:pPr marL="914400" algn="just"/>
            <a:r>
              <a:rPr lang="en-US" dirty="0">
                <a:effectLst/>
                <a:latin typeface="Darker Grotesque" panose="020B0604020202020204" charset="0"/>
                <a:ea typeface="Times New Roman" panose="02020603050405020304" pitchFamily="18" charset="0"/>
              </a:rPr>
              <a:t>The coefficient of determination is 0.7743, meaning that 77.43% of the model variation can be explained by variable X2, X4, X5, and X6 and the remaining 22.57% is explained by other variables not in the model.</a:t>
            </a:r>
          </a:p>
        </p:txBody>
      </p:sp>
      <p:sp>
        <p:nvSpPr>
          <p:cNvPr id="7" name="TextBox 6">
            <a:extLst>
              <a:ext uri="{FF2B5EF4-FFF2-40B4-BE49-F238E27FC236}">
                <a16:creationId xmlns:a16="http://schemas.microsoft.com/office/drawing/2014/main" id="{B292A84A-E746-7303-3397-80B2963AF9C1}"/>
              </a:ext>
            </a:extLst>
          </p:cNvPr>
          <p:cNvSpPr txBox="1"/>
          <p:nvPr/>
        </p:nvSpPr>
        <p:spPr>
          <a:xfrm>
            <a:off x="5124450" y="1380980"/>
            <a:ext cx="3371716" cy="369332"/>
          </a:xfrm>
          <a:prstGeom prst="rect">
            <a:avLst/>
          </a:prstGeom>
          <a:noFill/>
        </p:spPr>
        <p:txBody>
          <a:bodyPr wrap="square">
            <a:spAutoFit/>
          </a:bodyPr>
          <a:lstStyle/>
          <a:p>
            <a:pPr algn="ctr"/>
            <a:r>
              <a:rPr lang="en-US" sz="1800" b="1" dirty="0">
                <a:latin typeface="Darker Grotesque" panose="020B0604020202020204" charset="0"/>
              </a:rPr>
              <a:t>Odds Ratio</a:t>
            </a:r>
          </a:p>
        </p:txBody>
      </p:sp>
      <p:sp>
        <p:nvSpPr>
          <p:cNvPr id="10" name="TextBox 9">
            <a:extLst>
              <a:ext uri="{FF2B5EF4-FFF2-40B4-BE49-F238E27FC236}">
                <a16:creationId xmlns:a16="http://schemas.microsoft.com/office/drawing/2014/main" id="{04D318BE-81B6-4170-C28C-49D6B2CE31DE}"/>
              </a:ext>
            </a:extLst>
          </p:cNvPr>
          <p:cNvSpPr txBox="1"/>
          <p:nvPr/>
        </p:nvSpPr>
        <p:spPr>
          <a:xfrm>
            <a:off x="4764014" y="3393187"/>
            <a:ext cx="4018304" cy="954107"/>
          </a:xfrm>
          <a:prstGeom prst="rect">
            <a:avLst/>
          </a:prstGeom>
          <a:noFill/>
        </p:spPr>
        <p:txBody>
          <a:bodyPr wrap="square">
            <a:spAutoFit/>
          </a:bodyPr>
          <a:lstStyle/>
          <a:p>
            <a:pPr algn="just"/>
            <a:r>
              <a:rPr lang="en-US" dirty="0">
                <a:latin typeface="Darker Grotesque" panose="020B0604020202020204" charset="0"/>
              </a:rPr>
              <a:t>Odds ratio from X2 is 1.0885, indicates that if X2 increase by one unit, variable Y would 1.0885 times become high risk,  if we are assuming all other variables are constant. And so on for the other variables</a:t>
            </a:r>
          </a:p>
        </p:txBody>
      </p:sp>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21594D8D-371A-1B2C-BC07-632FFB2056B4}"/>
                  </a:ext>
                </a:extLst>
              </p:cNvPr>
              <p:cNvGraphicFramePr>
                <a:graphicFrameLocks noGrp="1"/>
              </p:cNvGraphicFramePr>
              <p:nvPr>
                <p:extLst>
                  <p:ext uri="{D42A27DB-BD31-4B8C-83A1-F6EECF244321}">
                    <p14:modId xmlns:p14="http://schemas.microsoft.com/office/powerpoint/2010/main" val="2959157002"/>
                  </p:ext>
                </p:extLst>
              </p:nvPr>
            </p:nvGraphicFramePr>
            <p:xfrm>
              <a:off x="1486108" y="2067876"/>
              <a:ext cx="1838325" cy="499110"/>
            </p:xfrm>
            <a:graphic>
              <a:graphicData uri="http://schemas.openxmlformats.org/drawingml/2006/table">
                <a:tbl>
                  <a:tblPr firstRow="1" firstCol="1">
                    <a:tableStyleId>{8FC7847D-A3D7-4D23-859F-F23709B020AF}</a:tableStyleId>
                  </a:tblPr>
                  <a:tblGrid>
                    <a:gridCol w="1838325">
                      <a:extLst>
                        <a:ext uri="{9D8B030D-6E8A-4147-A177-3AD203B41FA5}">
                          <a16:colId xmlns:a16="http://schemas.microsoft.com/office/drawing/2014/main" val="2048985749"/>
                        </a:ext>
                      </a:extLst>
                    </a:gridCol>
                  </a:tblGrid>
                  <a:tr h="190500">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sSup>
                                  <m:sSupPr>
                                    <m:ctrlPr>
                                      <a:rPr lang="en-US" sz="1400" i="1" kern="100">
                                        <a:effectLst/>
                                        <a:latin typeface="Cambria Math" panose="02040503050406030204" pitchFamily="18" charset="0"/>
                                      </a:rPr>
                                    </m:ctrlPr>
                                  </m:sSupPr>
                                  <m:e>
                                    <m:r>
                                      <a:rPr lang="id-ID" sz="1400" kern="100">
                                        <a:effectLst/>
                                        <a:latin typeface="Cambria Math" panose="02040503050406030204" pitchFamily="18" charset="0"/>
                                      </a:rPr>
                                      <m:t>𝑅</m:t>
                                    </m:r>
                                  </m:e>
                                  <m:sup>
                                    <m:r>
                                      <a:rPr lang="id-ID" sz="1400" kern="100">
                                        <a:effectLst/>
                                        <a:latin typeface="Cambria Math" panose="02040503050406030204" pitchFamily="18" charset="0"/>
                                      </a:rPr>
                                      <m:t>2</m:t>
                                    </m:r>
                                  </m:sup>
                                </m:sSup>
                              </m:oMath>
                            </m:oMathPara>
                          </a14:m>
                          <a:endParaRPr lang="en-US" sz="1400" kern="100">
                            <a:effectLst/>
                            <a:latin typeface="Darker Grotesque" panose="020B060402020202020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105955886"/>
                      </a:ext>
                    </a:extLst>
                  </a:tr>
                  <a:tr h="285750">
                    <a:tc>
                      <a:txBody>
                        <a:bodyPr/>
                        <a:lstStyle/>
                        <a:p>
                          <a:pPr marL="0" marR="0" algn="ctr">
                            <a:spcBef>
                              <a:spcPts val="0"/>
                            </a:spcBef>
                            <a:spcAft>
                              <a:spcPts val="0"/>
                            </a:spcAft>
                          </a:pPr>
                          <a:r>
                            <a:rPr lang="en-ID" sz="1400" kern="100" dirty="0">
                              <a:effectLst/>
                              <a:latin typeface="Darker Grotesque" panose="020B0604020202020204" charset="0"/>
                            </a:rPr>
                            <a:t>0.7743092</a:t>
                          </a:r>
                          <a:endParaRPr lang="en-US" sz="1400" kern="100" dirty="0">
                            <a:effectLst/>
                            <a:latin typeface="Darker Grotesque" panose="020B060402020202020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401518717"/>
                      </a:ext>
                    </a:extLst>
                  </a:tr>
                </a:tbl>
              </a:graphicData>
            </a:graphic>
          </p:graphicFrame>
        </mc:Choice>
        <mc:Fallback xmlns="">
          <p:graphicFrame>
            <p:nvGraphicFramePr>
              <p:cNvPr id="5" name="Table 4">
                <a:extLst>
                  <a:ext uri="{FF2B5EF4-FFF2-40B4-BE49-F238E27FC236}">
                    <a16:creationId xmlns:a16="http://schemas.microsoft.com/office/drawing/2014/main" id="{21594D8D-371A-1B2C-BC07-632FFB2056B4}"/>
                  </a:ext>
                </a:extLst>
              </p:cNvPr>
              <p:cNvGraphicFramePr>
                <a:graphicFrameLocks noGrp="1"/>
              </p:cNvGraphicFramePr>
              <p:nvPr>
                <p:extLst>
                  <p:ext uri="{D42A27DB-BD31-4B8C-83A1-F6EECF244321}">
                    <p14:modId xmlns:p14="http://schemas.microsoft.com/office/powerpoint/2010/main" val="2959157002"/>
                  </p:ext>
                </p:extLst>
              </p:nvPr>
            </p:nvGraphicFramePr>
            <p:xfrm>
              <a:off x="1486108" y="2067876"/>
              <a:ext cx="1838325" cy="503873"/>
            </p:xfrm>
            <a:graphic>
              <a:graphicData uri="http://schemas.openxmlformats.org/drawingml/2006/table">
                <a:tbl>
                  <a:tblPr firstRow="1" firstCol="1">
                    <a:tableStyleId>{8FC7847D-A3D7-4D23-859F-F23709B020AF}</a:tableStyleId>
                  </a:tblPr>
                  <a:tblGrid>
                    <a:gridCol w="1838325">
                      <a:extLst>
                        <a:ext uri="{9D8B030D-6E8A-4147-A177-3AD203B41FA5}">
                          <a16:colId xmlns:a16="http://schemas.microsoft.com/office/drawing/2014/main" val="2048985749"/>
                        </a:ext>
                      </a:extLst>
                    </a:gridCol>
                  </a:tblGrid>
                  <a:tr h="218123">
                    <a:tc>
                      <a:txBody>
                        <a:bodyPr/>
                        <a:lstStyle/>
                        <a:p>
                          <a:endParaRPr lang="en-US"/>
                        </a:p>
                      </a:txBody>
                      <a:tcPr marL="68580" marR="68580" marT="0" marB="0" anchor="ctr">
                        <a:blipFill>
                          <a:blip r:embed="rId3"/>
                          <a:stretch>
                            <a:fillRect t="-2778" r="-330" b="-163889"/>
                          </a:stretch>
                        </a:blipFill>
                      </a:tcPr>
                    </a:tc>
                    <a:extLst>
                      <a:ext uri="{0D108BD9-81ED-4DB2-BD59-A6C34878D82A}">
                        <a16:rowId xmlns:a16="http://schemas.microsoft.com/office/drawing/2014/main" val="3105955886"/>
                      </a:ext>
                    </a:extLst>
                  </a:tr>
                  <a:tr h="285750">
                    <a:tc>
                      <a:txBody>
                        <a:bodyPr/>
                        <a:lstStyle/>
                        <a:p>
                          <a:pPr marL="0" marR="0" algn="ctr">
                            <a:spcBef>
                              <a:spcPts val="0"/>
                            </a:spcBef>
                            <a:spcAft>
                              <a:spcPts val="0"/>
                            </a:spcAft>
                          </a:pPr>
                          <a:r>
                            <a:rPr lang="en-ID" sz="1400" kern="100" dirty="0">
                              <a:effectLst/>
                              <a:latin typeface="Darker Grotesque" panose="020B0604020202020204" charset="0"/>
                            </a:rPr>
                            <a:t>0.7743092</a:t>
                          </a:r>
                          <a:endParaRPr lang="en-US" sz="1400" kern="100" dirty="0">
                            <a:effectLst/>
                            <a:latin typeface="Darker Grotesque" panose="020B060402020202020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401518717"/>
                      </a:ext>
                    </a:extLst>
                  </a:tr>
                </a:tbl>
              </a:graphicData>
            </a:graphic>
          </p:graphicFrame>
        </mc:Fallback>
      </mc:AlternateContent>
      <p:graphicFrame>
        <p:nvGraphicFramePr>
          <p:cNvPr id="8" name="Table 7">
            <a:extLst>
              <a:ext uri="{FF2B5EF4-FFF2-40B4-BE49-F238E27FC236}">
                <a16:creationId xmlns:a16="http://schemas.microsoft.com/office/drawing/2014/main" id="{294A53E9-0673-CF3C-F85D-2141C1EEDA4F}"/>
              </a:ext>
            </a:extLst>
          </p:cNvPr>
          <p:cNvGraphicFramePr>
            <a:graphicFrameLocks noGrp="1"/>
          </p:cNvGraphicFramePr>
          <p:nvPr>
            <p:extLst>
              <p:ext uri="{D42A27DB-BD31-4B8C-83A1-F6EECF244321}">
                <p14:modId xmlns:p14="http://schemas.microsoft.com/office/powerpoint/2010/main" val="3219814313"/>
              </p:ext>
            </p:extLst>
          </p:nvPr>
        </p:nvGraphicFramePr>
        <p:xfrm>
          <a:off x="5549203" y="1944370"/>
          <a:ext cx="2447925" cy="1280160"/>
        </p:xfrm>
        <a:graphic>
          <a:graphicData uri="http://schemas.openxmlformats.org/drawingml/2006/table">
            <a:tbl>
              <a:tblPr firstRow="1" firstCol="1">
                <a:tableStyleId>{8FC7847D-A3D7-4D23-859F-F23709B020AF}</a:tableStyleId>
              </a:tblPr>
              <a:tblGrid>
                <a:gridCol w="1209675">
                  <a:extLst>
                    <a:ext uri="{9D8B030D-6E8A-4147-A177-3AD203B41FA5}">
                      <a16:colId xmlns:a16="http://schemas.microsoft.com/office/drawing/2014/main" val="4004702404"/>
                    </a:ext>
                  </a:extLst>
                </a:gridCol>
                <a:gridCol w="1238250">
                  <a:extLst>
                    <a:ext uri="{9D8B030D-6E8A-4147-A177-3AD203B41FA5}">
                      <a16:colId xmlns:a16="http://schemas.microsoft.com/office/drawing/2014/main" val="1134225679"/>
                    </a:ext>
                  </a:extLst>
                </a:gridCol>
              </a:tblGrid>
              <a:tr h="190500">
                <a:tc>
                  <a:txBody>
                    <a:bodyPr/>
                    <a:lstStyle/>
                    <a:p>
                      <a:pPr marL="0" marR="0" algn="ctr">
                        <a:spcBef>
                          <a:spcPts val="0"/>
                        </a:spcBef>
                        <a:spcAft>
                          <a:spcPts val="0"/>
                        </a:spcAft>
                      </a:pPr>
                      <a:r>
                        <a:rPr lang="en-ID" sz="1400" kern="100" dirty="0">
                          <a:effectLst/>
                          <a:latin typeface="Darker Grotesque" panose="020B0604020202020204" charset="0"/>
                        </a:rPr>
                        <a:t> </a:t>
                      </a:r>
                      <a:endParaRPr lang="en-US" sz="1400" kern="100" dirty="0">
                        <a:effectLst/>
                        <a:latin typeface="Darker Grotesque" panose="020B060402020202020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ID" sz="1400" kern="100">
                          <a:effectLst/>
                          <a:latin typeface="Darker Grotesque" panose="020B0604020202020204" charset="0"/>
                        </a:rPr>
                        <a:t>Odds Ratio</a:t>
                      </a:r>
                      <a:endParaRPr lang="en-US" sz="1400" kern="100">
                        <a:effectLst/>
                        <a:latin typeface="Darker Grotesque" panose="020B060402020202020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56460516"/>
                  </a:ext>
                </a:extLst>
              </a:tr>
              <a:tr h="190500">
                <a:tc>
                  <a:txBody>
                    <a:bodyPr/>
                    <a:lstStyle/>
                    <a:p>
                      <a:pPr marL="0" marR="0" algn="ctr">
                        <a:spcBef>
                          <a:spcPts val="0"/>
                        </a:spcBef>
                        <a:spcAft>
                          <a:spcPts val="0"/>
                        </a:spcAft>
                      </a:pPr>
                      <a:r>
                        <a:rPr lang="en-ID" sz="1400" kern="100" dirty="0">
                          <a:effectLst/>
                          <a:latin typeface="Darker Grotesque" panose="020B0604020202020204" charset="0"/>
                        </a:rPr>
                        <a:t>(Intercept)</a:t>
                      </a:r>
                      <a:endParaRPr lang="en-US" sz="1400" kern="100" dirty="0">
                        <a:effectLst/>
                        <a:latin typeface="Darker Grotesque" panose="020B060402020202020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r">
                        <a:spcBef>
                          <a:spcPts val="0"/>
                        </a:spcBef>
                        <a:spcAft>
                          <a:spcPts val="0"/>
                        </a:spcAft>
                      </a:pPr>
                      <a:r>
                        <a:rPr lang="en-ID" sz="1400" kern="100">
                          <a:effectLst/>
                          <a:latin typeface="Darker Grotesque" panose="020B0604020202020204" charset="0"/>
                        </a:rPr>
                        <a:t>1.391974e-50</a:t>
                      </a:r>
                      <a:endParaRPr lang="en-US" sz="1400" kern="100">
                        <a:effectLst/>
                        <a:latin typeface="Darker Grotesque" panose="020B060402020202020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721201366"/>
                  </a:ext>
                </a:extLst>
              </a:tr>
              <a:tr h="190500">
                <a:tc>
                  <a:txBody>
                    <a:bodyPr/>
                    <a:lstStyle/>
                    <a:p>
                      <a:pPr marL="0" marR="0" algn="ctr">
                        <a:spcBef>
                          <a:spcPts val="0"/>
                        </a:spcBef>
                        <a:spcAft>
                          <a:spcPts val="0"/>
                        </a:spcAft>
                      </a:pPr>
                      <a:r>
                        <a:rPr lang="en-ID" sz="1400" kern="100">
                          <a:effectLst/>
                          <a:latin typeface="Darker Grotesque" panose="020B0604020202020204" charset="0"/>
                        </a:rPr>
                        <a:t>X2</a:t>
                      </a:r>
                      <a:endParaRPr lang="en-US" sz="1400" kern="100">
                        <a:effectLst/>
                        <a:latin typeface="Darker Grotesque" panose="020B060402020202020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r">
                        <a:spcBef>
                          <a:spcPts val="0"/>
                        </a:spcBef>
                        <a:spcAft>
                          <a:spcPts val="0"/>
                        </a:spcAft>
                      </a:pPr>
                      <a:r>
                        <a:rPr lang="en-ID" sz="1400" kern="100" dirty="0">
                          <a:effectLst/>
                          <a:latin typeface="Darker Grotesque" panose="020B0604020202020204" charset="0"/>
                        </a:rPr>
                        <a:t>1.0885</a:t>
                      </a:r>
                      <a:endParaRPr lang="en-US" sz="1400" kern="100" dirty="0">
                        <a:effectLst/>
                        <a:latin typeface="Darker Grotesque" panose="020B060402020202020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4053758807"/>
                  </a:ext>
                </a:extLst>
              </a:tr>
              <a:tr h="190500">
                <a:tc>
                  <a:txBody>
                    <a:bodyPr/>
                    <a:lstStyle/>
                    <a:p>
                      <a:pPr marL="0" marR="0" algn="ctr">
                        <a:spcBef>
                          <a:spcPts val="0"/>
                        </a:spcBef>
                        <a:spcAft>
                          <a:spcPts val="0"/>
                        </a:spcAft>
                      </a:pPr>
                      <a:r>
                        <a:rPr lang="en-ID" sz="1400" kern="100">
                          <a:effectLst/>
                          <a:latin typeface="Darker Grotesque" panose="020B0604020202020204" charset="0"/>
                        </a:rPr>
                        <a:t>X4</a:t>
                      </a:r>
                      <a:endParaRPr lang="en-US" sz="1400" kern="100">
                        <a:effectLst/>
                        <a:latin typeface="Darker Grotesque" panose="020B060402020202020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r">
                        <a:spcBef>
                          <a:spcPts val="0"/>
                        </a:spcBef>
                        <a:spcAft>
                          <a:spcPts val="0"/>
                        </a:spcAft>
                      </a:pPr>
                      <a:r>
                        <a:rPr lang="en-ID" sz="1400" kern="100" dirty="0">
                          <a:effectLst/>
                          <a:latin typeface="Darker Grotesque" panose="020B0604020202020204" charset="0"/>
                        </a:rPr>
                        <a:t>3.7233</a:t>
                      </a:r>
                      <a:endParaRPr lang="en-US" sz="1400" kern="100" dirty="0">
                        <a:effectLst/>
                        <a:latin typeface="Darker Grotesque" panose="020B060402020202020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487400310"/>
                  </a:ext>
                </a:extLst>
              </a:tr>
              <a:tr h="190500">
                <a:tc>
                  <a:txBody>
                    <a:bodyPr/>
                    <a:lstStyle/>
                    <a:p>
                      <a:pPr marL="0" marR="0" algn="ctr">
                        <a:spcBef>
                          <a:spcPts val="0"/>
                        </a:spcBef>
                        <a:spcAft>
                          <a:spcPts val="0"/>
                        </a:spcAft>
                      </a:pPr>
                      <a:r>
                        <a:rPr lang="en-ID" sz="1400" kern="100">
                          <a:effectLst/>
                          <a:latin typeface="Darker Grotesque" panose="020B0604020202020204" charset="0"/>
                        </a:rPr>
                        <a:t>X5</a:t>
                      </a:r>
                      <a:endParaRPr lang="en-US" sz="1400" kern="100">
                        <a:effectLst/>
                        <a:latin typeface="Darker Grotesque" panose="020B060402020202020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r">
                        <a:spcBef>
                          <a:spcPts val="0"/>
                        </a:spcBef>
                        <a:spcAft>
                          <a:spcPts val="0"/>
                        </a:spcAft>
                      </a:pPr>
                      <a:r>
                        <a:rPr lang="en-ID" sz="1400" kern="100" dirty="0">
                          <a:effectLst/>
                          <a:latin typeface="Darker Grotesque" panose="020B0604020202020204" charset="0"/>
                        </a:rPr>
                        <a:t>2.5028</a:t>
                      </a:r>
                      <a:endParaRPr lang="en-US" sz="1400" kern="100" dirty="0">
                        <a:effectLst/>
                        <a:latin typeface="Darker Grotesque" panose="020B060402020202020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836982708"/>
                  </a:ext>
                </a:extLst>
              </a:tr>
              <a:tr h="190500">
                <a:tc>
                  <a:txBody>
                    <a:bodyPr/>
                    <a:lstStyle/>
                    <a:p>
                      <a:pPr marL="0" marR="0" algn="ctr">
                        <a:spcBef>
                          <a:spcPts val="0"/>
                        </a:spcBef>
                        <a:spcAft>
                          <a:spcPts val="0"/>
                        </a:spcAft>
                      </a:pPr>
                      <a:r>
                        <a:rPr lang="en-ID" sz="1400" kern="100">
                          <a:effectLst/>
                          <a:latin typeface="Darker Grotesque" panose="020B0604020202020204" charset="0"/>
                        </a:rPr>
                        <a:t>X6</a:t>
                      </a:r>
                      <a:endParaRPr lang="en-US" sz="1400" kern="100">
                        <a:effectLst/>
                        <a:latin typeface="Darker Grotesque" panose="020B060402020202020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r">
                        <a:spcBef>
                          <a:spcPts val="0"/>
                        </a:spcBef>
                        <a:spcAft>
                          <a:spcPts val="0"/>
                        </a:spcAft>
                      </a:pPr>
                      <a:r>
                        <a:rPr lang="en-ID" sz="1400" kern="100" dirty="0">
                          <a:effectLst/>
                          <a:latin typeface="Darker Grotesque" panose="020B0604020202020204" charset="0"/>
                        </a:rPr>
                        <a:t>1.0473</a:t>
                      </a:r>
                      <a:endParaRPr lang="en-US" sz="1400" kern="100" dirty="0">
                        <a:effectLst/>
                        <a:latin typeface="Darker Grotesque" panose="020B060402020202020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933864712"/>
                  </a:ext>
                </a:extLst>
              </a:tr>
            </a:tbl>
          </a:graphicData>
        </a:graphic>
      </p:graphicFrame>
    </p:spTree>
    <p:extLst>
      <p:ext uri="{BB962C8B-B14F-4D97-AF65-F5344CB8AC3E}">
        <p14:creationId xmlns:p14="http://schemas.microsoft.com/office/powerpoint/2010/main" val="4776711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7"/>
          <p:cNvSpPr txBox="1">
            <a:spLocks noGrp="1"/>
          </p:cNvSpPr>
          <p:nvPr>
            <p:ph type="title"/>
          </p:nvPr>
        </p:nvSpPr>
        <p:spPr>
          <a:xfrm>
            <a:off x="720000" y="36887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Accuracy, Sensitivity, and Specificity</a:t>
            </a:r>
            <a:endParaRPr dirty="0"/>
          </a:p>
        </p:txBody>
      </p:sp>
      <p:graphicFrame>
        <p:nvGraphicFramePr>
          <p:cNvPr id="2" name="Table 1">
            <a:extLst>
              <a:ext uri="{FF2B5EF4-FFF2-40B4-BE49-F238E27FC236}">
                <a16:creationId xmlns:a16="http://schemas.microsoft.com/office/drawing/2014/main" id="{A1EC4F1D-6830-D7C4-AD3E-C5B62BB44A3F}"/>
              </a:ext>
            </a:extLst>
          </p:cNvPr>
          <p:cNvGraphicFramePr>
            <a:graphicFrameLocks noGrp="1"/>
          </p:cNvGraphicFramePr>
          <p:nvPr>
            <p:extLst>
              <p:ext uri="{D42A27DB-BD31-4B8C-83A1-F6EECF244321}">
                <p14:modId xmlns:p14="http://schemas.microsoft.com/office/powerpoint/2010/main" val="3257604519"/>
              </p:ext>
            </p:extLst>
          </p:nvPr>
        </p:nvGraphicFramePr>
        <p:xfrm>
          <a:off x="2782955" y="1939814"/>
          <a:ext cx="3717235" cy="631936"/>
        </p:xfrm>
        <a:graphic>
          <a:graphicData uri="http://schemas.openxmlformats.org/drawingml/2006/table">
            <a:tbl>
              <a:tblPr firstRow="1" firstCol="1">
                <a:tableStyleId>{8FC7847D-A3D7-4D23-859F-F23709B020AF}</a:tableStyleId>
              </a:tblPr>
              <a:tblGrid>
                <a:gridCol w="1501056">
                  <a:extLst>
                    <a:ext uri="{9D8B030D-6E8A-4147-A177-3AD203B41FA5}">
                      <a16:colId xmlns:a16="http://schemas.microsoft.com/office/drawing/2014/main" val="2223019974"/>
                    </a:ext>
                  </a:extLst>
                </a:gridCol>
                <a:gridCol w="1052050">
                  <a:extLst>
                    <a:ext uri="{9D8B030D-6E8A-4147-A177-3AD203B41FA5}">
                      <a16:colId xmlns:a16="http://schemas.microsoft.com/office/drawing/2014/main" val="1736412218"/>
                    </a:ext>
                  </a:extLst>
                </a:gridCol>
                <a:gridCol w="1164129">
                  <a:extLst>
                    <a:ext uri="{9D8B030D-6E8A-4147-A177-3AD203B41FA5}">
                      <a16:colId xmlns:a16="http://schemas.microsoft.com/office/drawing/2014/main" val="825925250"/>
                    </a:ext>
                  </a:extLst>
                </a:gridCol>
              </a:tblGrid>
              <a:tr h="315968">
                <a:tc>
                  <a:txBody>
                    <a:bodyPr/>
                    <a:lstStyle/>
                    <a:p>
                      <a:pPr marL="457200" marR="0" algn="l">
                        <a:spcBef>
                          <a:spcPts val="0"/>
                        </a:spcBef>
                        <a:spcAft>
                          <a:spcPts val="0"/>
                        </a:spcAft>
                      </a:pPr>
                      <a:r>
                        <a:rPr lang="en-US" sz="1600" b="1" kern="100" dirty="0">
                          <a:effectLst/>
                          <a:latin typeface="Darker Grotesque" panose="020B0604020202020204" charset="0"/>
                        </a:rPr>
                        <a:t>Accuracy</a:t>
                      </a:r>
                      <a:endParaRPr lang="en-US" sz="1600" b="1" kern="100" dirty="0">
                        <a:effectLst/>
                        <a:latin typeface="Darker Grotesque" panose="020B060402020202020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ID" sz="1600" b="1" kern="100">
                          <a:effectLst/>
                          <a:latin typeface="Darker Grotesque" panose="020B0604020202020204" charset="0"/>
                        </a:rPr>
                        <a:t>Sensitivity</a:t>
                      </a:r>
                      <a:endParaRPr lang="en-US" sz="1600" b="1" kern="100" dirty="0">
                        <a:effectLst/>
                        <a:latin typeface="Darker Grotesque" panose="020B060402020202020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ID" sz="1600" b="1" kern="100" dirty="0">
                          <a:effectLst/>
                          <a:latin typeface="Darker Grotesque" panose="020B0604020202020204" charset="0"/>
                        </a:rPr>
                        <a:t>Specificity</a:t>
                      </a:r>
                      <a:endParaRPr lang="en-US" sz="1600" b="1" kern="100" dirty="0">
                        <a:effectLst/>
                        <a:latin typeface="Darker Grotesque" panose="020B060402020202020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91240424"/>
                  </a:ext>
                </a:extLst>
              </a:tr>
              <a:tr h="315968">
                <a:tc>
                  <a:txBody>
                    <a:bodyPr/>
                    <a:lstStyle/>
                    <a:p>
                      <a:pPr marL="0" marR="0" algn="l">
                        <a:spcBef>
                          <a:spcPts val="0"/>
                        </a:spcBef>
                        <a:spcAft>
                          <a:spcPts val="0"/>
                        </a:spcAft>
                      </a:pPr>
                      <a:r>
                        <a:rPr lang="en-ID" sz="1600" kern="100" dirty="0">
                          <a:effectLst/>
                          <a:latin typeface="Darker Grotesque" panose="020B0604020202020204" charset="0"/>
                        </a:rPr>
                        <a:t>0.8719</a:t>
                      </a:r>
                      <a:endParaRPr lang="en-US" sz="1600" kern="100" dirty="0">
                        <a:effectLst/>
                        <a:latin typeface="Darker Grotesque" panose="020B060402020202020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l">
                        <a:spcBef>
                          <a:spcPts val="0"/>
                        </a:spcBef>
                        <a:spcAft>
                          <a:spcPts val="0"/>
                        </a:spcAft>
                      </a:pPr>
                      <a:r>
                        <a:rPr lang="en-ID" sz="1600" kern="100">
                          <a:effectLst/>
                          <a:latin typeface="Darker Grotesque" panose="020B0604020202020204" charset="0"/>
                        </a:rPr>
                        <a:t>0.9304</a:t>
                      </a:r>
                      <a:endParaRPr lang="en-US" sz="1600" kern="100" dirty="0">
                        <a:effectLst/>
                        <a:latin typeface="Darker Grotesque" panose="020B060402020202020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l">
                        <a:spcBef>
                          <a:spcPts val="0"/>
                        </a:spcBef>
                        <a:spcAft>
                          <a:spcPts val="0"/>
                        </a:spcAft>
                      </a:pPr>
                      <a:r>
                        <a:rPr lang="en-ID" sz="1600" kern="100" dirty="0">
                          <a:effectLst/>
                          <a:latin typeface="Darker Grotesque" panose="020B0604020202020204" charset="0"/>
                        </a:rPr>
                        <a:t>0.7955</a:t>
                      </a:r>
                      <a:endParaRPr lang="en-US" sz="1600" kern="100" dirty="0">
                        <a:effectLst/>
                        <a:latin typeface="Darker Grotesque" panose="020B060402020202020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267073495"/>
                  </a:ext>
                </a:extLst>
              </a:tr>
            </a:tbl>
          </a:graphicData>
        </a:graphic>
      </p:graphicFrame>
      <p:sp>
        <p:nvSpPr>
          <p:cNvPr id="9" name="TextBox 8">
            <a:extLst>
              <a:ext uri="{FF2B5EF4-FFF2-40B4-BE49-F238E27FC236}">
                <a16:creationId xmlns:a16="http://schemas.microsoft.com/office/drawing/2014/main" id="{6E58196F-C10D-3BED-D51D-B5C8CD6E6D8E}"/>
              </a:ext>
            </a:extLst>
          </p:cNvPr>
          <p:cNvSpPr txBox="1"/>
          <p:nvPr/>
        </p:nvSpPr>
        <p:spPr>
          <a:xfrm>
            <a:off x="1374912" y="2765064"/>
            <a:ext cx="6896687" cy="1323439"/>
          </a:xfrm>
          <a:prstGeom prst="rect">
            <a:avLst/>
          </a:prstGeom>
          <a:noFill/>
        </p:spPr>
        <p:txBody>
          <a:bodyPr wrap="square">
            <a:spAutoFit/>
          </a:bodyPr>
          <a:lstStyle/>
          <a:p>
            <a:pPr algn="ctr"/>
            <a:r>
              <a:rPr lang="en-US" sz="1600" dirty="0">
                <a:latin typeface="Darker Grotesque" panose="020B0604020202020204" charset="0"/>
              </a:rPr>
              <a:t>The model can predict 87.19% testing data accurately, the model can predict 93.04% high risk level of testing data accurately (conditioned on the individual truly with high risk level from all the prediction data which are predicted with high risk level), and the model can predict 79.55% low risk level of testing data accurately (conditioned on the individual truly with low risk level from all the prediction data which are predicted with low risk level).</a:t>
            </a:r>
          </a:p>
        </p:txBody>
      </p:sp>
    </p:spTree>
    <p:extLst>
      <p:ext uri="{BB962C8B-B14F-4D97-AF65-F5344CB8AC3E}">
        <p14:creationId xmlns:p14="http://schemas.microsoft.com/office/powerpoint/2010/main" val="13218986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5"/>
          <p:cNvSpPr/>
          <p:nvPr/>
        </p:nvSpPr>
        <p:spPr>
          <a:xfrm>
            <a:off x="-4025" y="159225"/>
            <a:ext cx="7219833" cy="4984275"/>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5"/>
          <p:cNvSpPr txBox="1">
            <a:spLocks noGrp="1"/>
          </p:cNvSpPr>
          <p:nvPr>
            <p:ph type="ctrTitle"/>
          </p:nvPr>
        </p:nvSpPr>
        <p:spPr>
          <a:xfrm>
            <a:off x="533954" y="1921288"/>
            <a:ext cx="4907996" cy="98967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000" dirty="0"/>
              <a:t>Thanks!!</a:t>
            </a:r>
            <a:endParaRPr sz="4000" dirty="0"/>
          </a:p>
        </p:txBody>
      </p:sp>
      <p:sp>
        <p:nvSpPr>
          <p:cNvPr id="57" name="Google Shape;57;p15"/>
          <p:cNvSpPr/>
          <p:nvPr/>
        </p:nvSpPr>
        <p:spPr>
          <a:xfrm>
            <a:off x="-4025" y="-8075"/>
            <a:ext cx="9156000" cy="218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0" name="Google Shape;60;p15"/>
          <p:cNvCxnSpPr>
            <a:cxnSpLocks/>
          </p:cNvCxnSpPr>
          <p:nvPr/>
        </p:nvCxnSpPr>
        <p:spPr>
          <a:xfrm flipV="1">
            <a:off x="645500" y="2910963"/>
            <a:ext cx="2203717" cy="12975"/>
          </a:xfrm>
          <a:prstGeom prst="straightConnector1">
            <a:avLst/>
          </a:prstGeom>
          <a:noFill/>
          <a:ln w="2857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36036526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6"/>
          <p:cNvSpPr/>
          <p:nvPr/>
        </p:nvSpPr>
        <p:spPr>
          <a:xfrm>
            <a:off x="-4025" y="-8075"/>
            <a:ext cx="9156000" cy="218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6"/>
          <p:cNvSpPr/>
          <p:nvPr/>
        </p:nvSpPr>
        <p:spPr>
          <a:xfrm>
            <a:off x="-4025" y="203875"/>
            <a:ext cx="9144000" cy="813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6"/>
          <p:cNvSpPr txBox="1">
            <a:spLocks noGrp="1"/>
          </p:cNvSpPr>
          <p:nvPr>
            <p:ph type="title"/>
          </p:nvPr>
        </p:nvSpPr>
        <p:spPr>
          <a:xfrm>
            <a:off x="720000" y="36887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Variables and Data Description</a:t>
            </a:r>
            <a:endParaRPr dirty="0"/>
          </a:p>
        </p:txBody>
      </p:sp>
      <p:sp>
        <p:nvSpPr>
          <p:cNvPr id="68" name="Google Shape;68;p16"/>
          <p:cNvSpPr txBox="1">
            <a:spLocks noGrp="1"/>
          </p:cNvSpPr>
          <p:nvPr>
            <p:ph type="body" idx="1"/>
          </p:nvPr>
        </p:nvSpPr>
        <p:spPr>
          <a:xfrm>
            <a:off x="719999" y="1152475"/>
            <a:ext cx="7893913" cy="3416400"/>
          </a:xfrm>
          <a:prstGeom prst="rect">
            <a:avLst/>
          </a:prstGeom>
        </p:spPr>
        <p:txBody>
          <a:bodyPr spcFirstLastPara="1" wrap="square" lIns="91425" tIns="91425" rIns="91425" bIns="91425" anchor="t" anchorCtr="0">
            <a:noAutofit/>
          </a:bodyPr>
          <a:lstStyle/>
          <a:p>
            <a:pPr marL="127000" lvl="0" indent="0" algn="l" rtl="0">
              <a:spcBef>
                <a:spcPts val="0"/>
              </a:spcBef>
              <a:spcAft>
                <a:spcPts val="0"/>
              </a:spcAft>
              <a:buClr>
                <a:schemeClr val="dk1"/>
              </a:buClr>
              <a:buSzPts val="1600"/>
              <a:buNone/>
            </a:pPr>
            <a:r>
              <a:rPr lang="en-US" dirty="0"/>
              <a:t>The data used is maternal health risk classification based on the physical condition of the pregnant women. Data sourced from Kaggle (</a:t>
            </a:r>
            <a:r>
              <a:rPr lang="en-US" dirty="0">
                <a:hlinkClick r:id="rId3"/>
              </a:rPr>
              <a:t>https://www.kaggle.com/datasets/csafrit2/maternal-health-risk-data</a:t>
            </a:r>
            <a:r>
              <a:rPr lang="en-US" dirty="0"/>
              <a:t>). The data consists of 6 predictor variables (with numeric data type) and 1 response variable (with categorical data type). The amount of data used is 678 data.</a:t>
            </a:r>
            <a:endParaRPr dirty="0"/>
          </a:p>
        </p:txBody>
      </p:sp>
      <p:graphicFrame>
        <p:nvGraphicFramePr>
          <p:cNvPr id="2" name="Table 1">
            <a:extLst>
              <a:ext uri="{FF2B5EF4-FFF2-40B4-BE49-F238E27FC236}">
                <a16:creationId xmlns:a16="http://schemas.microsoft.com/office/drawing/2014/main" id="{BD7B3467-4B9A-6332-4EDC-6F7AA1D30B29}"/>
              </a:ext>
            </a:extLst>
          </p:cNvPr>
          <p:cNvGraphicFramePr>
            <a:graphicFrameLocks noGrp="1"/>
          </p:cNvGraphicFramePr>
          <p:nvPr>
            <p:extLst>
              <p:ext uri="{D42A27DB-BD31-4B8C-83A1-F6EECF244321}">
                <p14:modId xmlns:p14="http://schemas.microsoft.com/office/powerpoint/2010/main" val="1150059843"/>
              </p:ext>
            </p:extLst>
          </p:nvPr>
        </p:nvGraphicFramePr>
        <p:xfrm>
          <a:off x="1532875" y="2375942"/>
          <a:ext cx="6268160" cy="2192933"/>
        </p:xfrm>
        <a:graphic>
          <a:graphicData uri="http://schemas.openxmlformats.org/drawingml/2006/table">
            <a:tbl>
              <a:tblPr firstRow="1" firstCol="1" bandRow="1">
                <a:tableStyleId>{8FC7847D-A3D7-4D23-859F-F23709B020AF}</a:tableStyleId>
              </a:tblPr>
              <a:tblGrid>
                <a:gridCol w="2565201">
                  <a:extLst>
                    <a:ext uri="{9D8B030D-6E8A-4147-A177-3AD203B41FA5}">
                      <a16:colId xmlns:a16="http://schemas.microsoft.com/office/drawing/2014/main" val="893667842"/>
                    </a:ext>
                  </a:extLst>
                </a:gridCol>
                <a:gridCol w="3702959">
                  <a:extLst>
                    <a:ext uri="{9D8B030D-6E8A-4147-A177-3AD203B41FA5}">
                      <a16:colId xmlns:a16="http://schemas.microsoft.com/office/drawing/2014/main" val="3411907081"/>
                    </a:ext>
                  </a:extLst>
                </a:gridCol>
              </a:tblGrid>
              <a:tr h="238467">
                <a:tc>
                  <a:txBody>
                    <a:bodyPr/>
                    <a:lstStyle/>
                    <a:p>
                      <a:pPr marL="0" marR="0" algn="ctr">
                        <a:lnSpc>
                          <a:spcPct val="107000"/>
                        </a:lnSpc>
                        <a:spcBef>
                          <a:spcPts val="0"/>
                        </a:spcBef>
                        <a:spcAft>
                          <a:spcPts val="0"/>
                        </a:spcAft>
                      </a:pPr>
                      <a:r>
                        <a:rPr lang="en-US" sz="1400" b="1" kern="100" dirty="0">
                          <a:effectLst/>
                          <a:latin typeface="Darker Grotesque" panose="020B0604020202020204" charset="0"/>
                        </a:rPr>
                        <a:t>Variable</a:t>
                      </a:r>
                      <a:endParaRPr lang="en-US" sz="1400" b="1" kern="100" dirty="0">
                        <a:effectLst/>
                        <a:latin typeface="Darker Grotesque" panose="020B0604020202020204" charset="0"/>
                        <a:ea typeface="Times New Roman" panose="02020603050405020304" pitchFamily="18" charset="0"/>
                        <a:cs typeface="Times New Roman" panose="02020603050405020304" pitchFamily="18" charset="0"/>
                      </a:endParaRPr>
                    </a:p>
                  </a:txBody>
                  <a:tcPr marL="63500" marR="63500" marT="0" marB="0"/>
                </a:tc>
                <a:tc>
                  <a:txBody>
                    <a:bodyPr/>
                    <a:lstStyle/>
                    <a:p>
                      <a:pPr marL="0" marR="0" algn="ctr">
                        <a:lnSpc>
                          <a:spcPct val="107000"/>
                        </a:lnSpc>
                        <a:spcBef>
                          <a:spcPts val="0"/>
                        </a:spcBef>
                        <a:spcAft>
                          <a:spcPts val="0"/>
                        </a:spcAft>
                      </a:pPr>
                      <a:r>
                        <a:rPr lang="en-US" sz="1400" b="1" kern="100" dirty="0">
                          <a:effectLst/>
                          <a:latin typeface="Darker Grotesque" panose="020B0604020202020204" charset="0"/>
                        </a:rPr>
                        <a:t>Description</a:t>
                      </a:r>
                      <a:endParaRPr lang="en-US" sz="1400" b="1" kern="100" dirty="0">
                        <a:effectLst/>
                        <a:latin typeface="Darker Grotesque" panose="020B0604020202020204" charset="0"/>
                        <a:ea typeface="Times New Roman" panose="02020603050405020304" pitchFamily="18" charset="0"/>
                        <a:cs typeface="Times New Roman" panose="02020603050405020304" pitchFamily="18" charset="0"/>
                      </a:endParaRPr>
                    </a:p>
                  </a:txBody>
                  <a:tcPr marL="63500" marR="63500" marT="0" marB="0"/>
                </a:tc>
                <a:extLst>
                  <a:ext uri="{0D108BD9-81ED-4DB2-BD59-A6C34878D82A}">
                    <a16:rowId xmlns:a16="http://schemas.microsoft.com/office/drawing/2014/main" val="462689188"/>
                  </a:ext>
                </a:extLst>
              </a:tr>
              <a:tr h="238467">
                <a:tc>
                  <a:txBody>
                    <a:bodyPr/>
                    <a:lstStyle/>
                    <a:p>
                      <a:pPr marL="0" marR="0" algn="just">
                        <a:lnSpc>
                          <a:spcPct val="107000"/>
                        </a:lnSpc>
                        <a:spcBef>
                          <a:spcPts val="0"/>
                        </a:spcBef>
                        <a:spcAft>
                          <a:spcPts val="0"/>
                        </a:spcAft>
                      </a:pPr>
                      <a:r>
                        <a:rPr lang="en-US" sz="1400" kern="100">
                          <a:effectLst/>
                          <a:latin typeface="Darker Grotesque" panose="020B0604020202020204" charset="0"/>
                        </a:rPr>
                        <a:t>X1 (Age) </a:t>
                      </a:r>
                      <a:endParaRPr lang="en-US" sz="1400" kern="100">
                        <a:effectLst/>
                        <a:latin typeface="Darker Grotesque" panose="020B0604020202020204" charset="0"/>
                        <a:ea typeface="Times New Roman" panose="02020603050405020304" pitchFamily="18" charset="0"/>
                        <a:cs typeface="Times New Roman" panose="02020603050405020304" pitchFamily="18" charset="0"/>
                      </a:endParaRPr>
                    </a:p>
                  </a:txBody>
                  <a:tcPr marL="63500" marR="63500" marT="0" marB="0"/>
                </a:tc>
                <a:tc>
                  <a:txBody>
                    <a:bodyPr/>
                    <a:lstStyle/>
                    <a:p>
                      <a:pPr marL="0" marR="0" algn="just">
                        <a:lnSpc>
                          <a:spcPct val="107000"/>
                        </a:lnSpc>
                        <a:spcBef>
                          <a:spcPts val="0"/>
                        </a:spcBef>
                        <a:spcAft>
                          <a:spcPts val="0"/>
                        </a:spcAft>
                      </a:pPr>
                      <a:r>
                        <a:rPr lang="en-US" sz="1400" kern="100" dirty="0">
                          <a:effectLst/>
                          <a:latin typeface="Darker Grotesque" panose="020B0604020202020204" charset="0"/>
                        </a:rPr>
                        <a:t>Age in years when a woman became pregnant.</a:t>
                      </a:r>
                      <a:endParaRPr lang="en-US" sz="1400" kern="100" dirty="0">
                        <a:effectLst/>
                        <a:latin typeface="Darker Grotesque" panose="020B0604020202020204" charset="0"/>
                        <a:ea typeface="Times New Roman" panose="02020603050405020304" pitchFamily="18" charset="0"/>
                        <a:cs typeface="Times New Roman" panose="02020603050405020304" pitchFamily="18" charset="0"/>
                      </a:endParaRPr>
                    </a:p>
                  </a:txBody>
                  <a:tcPr marL="63500" marR="63500" marT="0" marB="0"/>
                </a:tc>
                <a:extLst>
                  <a:ext uri="{0D108BD9-81ED-4DB2-BD59-A6C34878D82A}">
                    <a16:rowId xmlns:a16="http://schemas.microsoft.com/office/drawing/2014/main" val="633175040"/>
                  </a:ext>
                </a:extLst>
              </a:tr>
              <a:tr h="238467">
                <a:tc>
                  <a:txBody>
                    <a:bodyPr/>
                    <a:lstStyle/>
                    <a:p>
                      <a:pPr marL="0" marR="0" algn="just">
                        <a:lnSpc>
                          <a:spcPct val="107000"/>
                        </a:lnSpc>
                        <a:spcBef>
                          <a:spcPts val="0"/>
                        </a:spcBef>
                        <a:spcAft>
                          <a:spcPts val="0"/>
                        </a:spcAft>
                      </a:pPr>
                      <a:r>
                        <a:rPr lang="en-US" sz="1400" kern="100" dirty="0">
                          <a:effectLst/>
                          <a:latin typeface="Darker Grotesque" panose="020B0604020202020204" charset="0"/>
                        </a:rPr>
                        <a:t>X2 (</a:t>
                      </a:r>
                      <a:r>
                        <a:rPr lang="en-US" sz="1400" kern="100" dirty="0" err="1">
                          <a:effectLst/>
                          <a:latin typeface="Darker Grotesque" panose="020B0604020202020204" charset="0"/>
                        </a:rPr>
                        <a:t>SystolicBP</a:t>
                      </a:r>
                      <a:r>
                        <a:rPr lang="en-US" sz="1400" kern="100" dirty="0">
                          <a:effectLst/>
                          <a:latin typeface="Darker Grotesque" panose="020B0604020202020204" charset="0"/>
                        </a:rPr>
                        <a:t>) </a:t>
                      </a:r>
                      <a:endParaRPr lang="en-US" sz="1400" kern="100" dirty="0">
                        <a:effectLst/>
                        <a:latin typeface="Darker Grotesque" panose="020B0604020202020204" charset="0"/>
                        <a:ea typeface="Times New Roman" panose="02020603050405020304" pitchFamily="18" charset="0"/>
                        <a:cs typeface="Times New Roman" panose="02020603050405020304" pitchFamily="18" charset="0"/>
                      </a:endParaRPr>
                    </a:p>
                  </a:txBody>
                  <a:tcPr marL="63500" marR="63500" marT="0" marB="0"/>
                </a:tc>
                <a:tc>
                  <a:txBody>
                    <a:bodyPr/>
                    <a:lstStyle/>
                    <a:p>
                      <a:pPr marL="0" marR="0" algn="just">
                        <a:lnSpc>
                          <a:spcPct val="107000"/>
                        </a:lnSpc>
                      </a:pPr>
                      <a:r>
                        <a:rPr lang="en-US" sz="1400" kern="100" dirty="0">
                          <a:effectLst/>
                          <a:latin typeface="Darker Grotesque" panose="020B0604020202020204" charset="0"/>
                        </a:rPr>
                        <a:t>Highest Blood Pressure in mmHg.</a:t>
                      </a:r>
                      <a:endParaRPr lang="en-US" sz="1400" kern="100" dirty="0">
                        <a:effectLst/>
                        <a:latin typeface="Darker Grotesque" panose="020B0604020202020204" charset="0"/>
                        <a:ea typeface="Times New Roman" panose="02020603050405020304" pitchFamily="18" charset="0"/>
                        <a:cs typeface="Times New Roman" panose="02020603050405020304" pitchFamily="18" charset="0"/>
                      </a:endParaRPr>
                    </a:p>
                  </a:txBody>
                  <a:tcPr marL="63500" marR="63500" marT="0" marB="0"/>
                </a:tc>
                <a:extLst>
                  <a:ext uri="{0D108BD9-81ED-4DB2-BD59-A6C34878D82A}">
                    <a16:rowId xmlns:a16="http://schemas.microsoft.com/office/drawing/2014/main" val="3934352854"/>
                  </a:ext>
                </a:extLst>
              </a:tr>
              <a:tr h="254815">
                <a:tc>
                  <a:txBody>
                    <a:bodyPr/>
                    <a:lstStyle/>
                    <a:p>
                      <a:pPr marL="0" marR="0" algn="just">
                        <a:lnSpc>
                          <a:spcPct val="107000"/>
                        </a:lnSpc>
                        <a:spcBef>
                          <a:spcPts val="0"/>
                        </a:spcBef>
                        <a:spcAft>
                          <a:spcPts val="0"/>
                        </a:spcAft>
                      </a:pPr>
                      <a:r>
                        <a:rPr lang="en-US" sz="1400" kern="100" dirty="0">
                          <a:effectLst/>
                          <a:latin typeface="Darker Grotesque" panose="020B0604020202020204" charset="0"/>
                        </a:rPr>
                        <a:t>X3 (</a:t>
                      </a:r>
                      <a:r>
                        <a:rPr lang="en-US" sz="1400" kern="100" dirty="0" err="1">
                          <a:effectLst/>
                          <a:latin typeface="Darker Grotesque" panose="020B0604020202020204" charset="0"/>
                        </a:rPr>
                        <a:t>DiastolicBP</a:t>
                      </a:r>
                      <a:r>
                        <a:rPr lang="en-US" sz="1400" kern="100" dirty="0">
                          <a:effectLst/>
                          <a:latin typeface="Darker Grotesque" panose="020B0604020202020204" charset="0"/>
                        </a:rPr>
                        <a:t>)</a:t>
                      </a:r>
                      <a:endParaRPr lang="en-US" sz="1400" kern="100" dirty="0">
                        <a:effectLst/>
                        <a:latin typeface="Darker Grotesque" panose="020B0604020202020204" charset="0"/>
                        <a:ea typeface="Times New Roman" panose="02020603050405020304" pitchFamily="18" charset="0"/>
                        <a:cs typeface="Times New Roman" panose="02020603050405020304" pitchFamily="18" charset="0"/>
                      </a:endParaRPr>
                    </a:p>
                  </a:txBody>
                  <a:tcPr marL="63500" marR="63500" marT="0" marB="0"/>
                </a:tc>
                <a:tc>
                  <a:txBody>
                    <a:bodyPr/>
                    <a:lstStyle/>
                    <a:p>
                      <a:pPr marL="0" marR="0" algn="just">
                        <a:lnSpc>
                          <a:spcPct val="107000"/>
                        </a:lnSpc>
                      </a:pPr>
                      <a:r>
                        <a:rPr lang="en-US" sz="1400" kern="100" dirty="0">
                          <a:effectLst/>
                          <a:latin typeface="Darker Grotesque" panose="020B0604020202020204" charset="0"/>
                        </a:rPr>
                        <a:t>Lowest Blood Pressure in mmHg.</a:t>
                      </a:r>
                      <a:endParaRPr lang="en-US" sz="1400" kern="100" dirty="0">
                        <a:effectLst/>
                        <a:latin typeface="Darker Grotesque" panose="020B0604020202020204" charset="0"/>
                        <a:ea typeface="Times New Roman" panose="02020603050405020304" pitchFamily="18" charset="0"/>
                        <a:cs typeface="Times New Roman" panose="02020603050405020304" pitchFamily="18" charset="0"/>
                      </a:endParaRPr>
                    </a:p>
                  </a:txBody>
                  <a:tcPr marL="63500" marR="63500" marT="0" marB="0"/>
                </a:tc>
                <a:extLst>
                  <a:ext uri="{0D108BD9-81ED-4DB2-BD59-A6C34878D82A}">
                    <a16:rowId xmlns:a16="http://schemas.microsoft.com/office/drawing/2014/main" val="516001549"/>
                  </a:ext>
                </a:extLst>
              </a:tr>
              <a:tr h="247650">
                <a:tc>
                  <a:txBody>
                    <a:bodyPr/>
                    <a:lstStyle/>
                    <a:p>
                      <a:pPr marL="0" marR="0" algn="just">
                        <a:lnSpc>
                          <a:spcPct val="107000"/>
                        </a:lnSpc>
                        <a:spcBef>
                          <a:spcPts val="0"/>
                        </a:spcBef>
                        <a:spcAft>
                          <a:spcPts val="0"/>
                        </a:spcAft>
                      </a:pPr>
                      <a:r>
                        <a:rPr lang="en-US" sz="1400" kern="100">
                          <a:effectLst/>
                          <a:latin typeface="Darker Grotesque" panose="020B0604020202020204" charset="0"/>
                        </a:rPr>
                        <a:t>X4 (BS)</a:t>
                      </a:r>
                      <a:endParaRPr lang="en-US" sz="1400" kern="100">
                        <a:effectLst/>
                        <a:latin typeface="Darker Grotesque" panose="020B0604020202020204" charset="0"/>
                        <a:ea typeface="Times New Roman" panose="02020603050405020304" pitchFamily="18" charset="0"/>
                        <a:cs typeface="Times New Roman" panose="02020603050405020304" pitchFamily="18" charset="0"/>
                      </a:endParaRPr>
                    </a:p>
                  </a:txBody>
                  <a:tcPr marL="63500" marR="63500" marT="0" marB="0"/>
                </a:tc>
                <a:tc>
                  <a:txBody>
                    <a:bodyPr/>
                    <a:lstStyle/>
                    <a:p>
                      <a:pPr marL="0" marR="0" algn="just">
                        <a:lnSpc>
                          <a:spcPct val="107000"/>
                        </a:lnSpc>
                        <a:spcBef>
                          <a:spcPts val="0"/>
                        </a:spcBef>
                        <a:spcAft>
                          <a:spcPts val="0"/>
                        </a:spcAft>
                      </a:pPr>
                      <a:r>
                        <a:rPr lang="en-US" sz="1400" kern="100" dirty="0">
                          <a:effectLst/>
                          <a:latin typeface="Darker Grotesque" panose="020B0604020202020204" charset="0"/>
                        </a:rPr>
                        <a:t>Blood glucose level in molar concentration, mmol/L</a:t>
                      </a:r>
                      <a:endParaRPr lang="en-US" sz="1400" kern="100" dirty="0">
                        <a:effectLst/>
                        <a:latin typeface="Darker Grotesque" panose="020B0604020202020204" charset="0"/>
                        <a:ea typeface="Times New Roman" panose="02020603050405020304" pitchFamily="18" charset="0"/>
                        <a:cs typeface="Times New Roman" panose="02020603050405020304" pitchFamily="18" charset="0"/>
                      </a:endParaRPr>
                    </a:p>
                  </a:txBody>
                  <a:tcPr marL="63500" marR="63500" marT="0" marB="0"/>
                </a:tc>
                <a:extLst>
                  <a:ext uri="{0D108BD9-81ED-4DB2-BD59-A6C34878D82A}">
                    <a16:rowId xmlns:a16="http://schemas.microsoft.com/office/drawing/2014/main" val="1267494140"/>
                  </a:ext>
                </a:extLst>
              </a:tr>
              <a:tr h="238467">
                <a:tc>
                  <a:txBody>
                    <a:bodyPr/>
                    <a:lstStyle/>
                    <a:p>
                      <a:pPr marL="0" marR="0" algn="just">
                        <a:lnSpc>
                          <a:spcPct val="107000"/>
                        </a:lnSpc>
                        <a:spcBef>
                          <a:spcPts val="0"/>
                        </a:spcBef>
                        <a:spcAft>
                          <a:spcPts val="0"/>
                        </a:spcAft>
                      </a:pPr>
                      <a:r>
                        <a:rPr lang="en-US" sz="1400" kern="100">
                          <a:effectLst/>
                          <a:latin typeface="Darker Grotesque" panose="020B0604020202020204" charset="0"/>
                        </a:rPr>
                        <a:t>X5 (BodyTemp)</a:t>
                      </a:r>
                      <a:endParaRPr lang="en-US" sz="1400" kern="100">
                        <a:effectLst/>
                        <a:latin typeface="Darker Grotesque" panose="020B0604020202020204" charset="0"/>
                        <a:ea typeface="Times New Roman" panose="02020603050405020304" pitchFamily="18" charset="0"/>
                        <a:cs typeface="Times New Roman" panose="02020603050405020304" pitchFamily="18" charset="0"/>
                      </a:endParaRPr>
                    </a:p>
                  </a:txBody>
                  <a:tcPr marL="63500" marR="63500" marT="0" marB="0"/>
                </a:tc>
                <a:tc>
                  <a:txBody>
                    <a:bodyPr/>
                    <a:lstStyle/>
                    <a:p>
                      <a:pPr marL="0" marR="0">
                        <a:lnSpc>
                          <a:spcPct val="107000"/>
                        </a:lnSpc>
                        <a:spcBef>
                          <a:spcPts val="0"/>
                        </a:spcBef>
                        <a:spcAft>
                          <a:spcPts val="0"/>
                        </a:spcAft>
                      </a:pPr>
                      <a:r>
                        <a:rPr lang="en-US" sz="1400" kern="100" dirty="0">
                          <a:effectLst/>
                          <a:latin typeface="Darker Grotesque" panose="020B0604020202020204" charset="0"/>
                        </a:rPr>
                        <a:t>Body temperature at the time of checking, in Fahrenheit</a:t>
                      </a:r>
                      <a:endParaRPr lang="en-US" sz="1400" kern="100" dirty="0">
                        <a:effectLst/>
                        <a:latin typeface="Darker Grotesque" panose="020B0604020202020204" charset="0"/>
                        <a:ea typeface="Times New Roman" panose="02020603050405020304" pitchFamily="18" charset="0"/>
                        <a:cs typeface="Times New Roman" panose="02020603050405020304" pitchFamily="18" charset="0"/>
                      </a:endParaRPr>
                    </a:p>
                  </a:txBody>
                  <a:tcPr marL="63500" marR="63500" marT="0" marB="0"/>
                </a:tc>
                <a:extLst>
                  <a:ext uri="{0D108BD9-81ED-4DB2-BD59-A6C34878D82A}">
                    <a16:rowId xmlns:a16="http://schemas.microsoft.com/office/drawing/2014/main" val="3944080282"/>
                  </a:ext>
                </a:extLst>
              </a:tr>
              <a:tr h="290449">
                <a:tc>
                  <a:txBody>
                    <a:bodyPr/>
                    <a:lstStyle/>
                    <a:p>
                      <a:pPr marL="0" marR="0" algn="just">
                        <a:lnSpc>
                          <a:spcPct val="107000"/>
                        </a:lnSpc>
                        <a:spcBef>
                          <a:spcPts val="0"/>
                        </a:spcBef>
                        <a:spcAft>
                          <a:spcPts val="0"/>
                        </a:spcAft>
                      </a:pPr>
                      <a:r>
                        <a:rPr lang="en-US" sz="1400" kern="100" dirty="0">
                          <a:effectLst/>
                          <a:latin typeface="Darker Grotesque" panose="020B0604020202020204" charset="0"/>
                        </a:rPr>
                        <a:t>X6 (</a:t>
                      </a:r>
                      <a:r>
                        <a:rPr lang="en-US" sz="1400" kern="100" dirty="0" err="1">
                          <a:effectLst/>
                          <a:latin typeface="Darker Grotesque" panose="020B0604020202020204" charset="0"/>
                        </a:rPr>
                        <a:t>HeartRate</a:t>
                      </a:r>
                      <a:r>
                        <a:rPr lang="en-US" sz="1400" kern="100" dirty="0">
                          <a:effectLst/>
                          <a:latin typeface="Darker Grotesque" panose="020B0604020202020204" charset="0"/>
                        </a:rPr>
                        <a:t>)</a:t>
                      </a:r>
                      <a:endParaRPr lang="en-US" sz="1400" kern="100" dirty="0">
                        <a:effectLst/>
                        <a:latin typeface="Darker Grotesque" panose="020B0604020202020204" charset="0"/>
                        <a:ea typeface="Times New Roman" panose="02020603050405020304" pitchFamily="18" charset="0"/>
                        <a:cs typeface="Times New Roman" panose="02020603050405020304" pitchFamily="18" charset="0"/>
                      </a:endParaRPr>
                    </a:p>
                  </a:txBody>
                  <a:tcPr marL="63500" marR="63500" marT="0" marB="0"/>
                </a:tc>
                <a:tc>
                  <a:txBody>
                    <a:bodyPr/>
                    <a:lstStyle/>
                    <a:p>
                      <a:pPr marL="0" marR="0" algn="just">
                        <a:lnSpc>
                          <a:spcPct val="107000"/>
                        </a:lnSpc>
                        <a:spcBef>
                          <a:spcPts val="0"/>
                        </a:spcBef>
                        <a:spcAft>
                          <a:spcPts val="0"/>
                        </a:spcAft>
                      </a:pPr>
                      <a:r>
                        <a:rPr lang="en-US" sz="1400" kern="100" dirty="0">
                          <a:effectLst/>
                          <a:latin typeface="Darker Grotesque" panose="020B0604020202020204" charset="0"/>
                        </a:rPr>
                        <a:t>Normal heart rate per minute, in beats.</a:t>
                      </a:r>
                    </a:p>
                  </a:txBody>
                  <a:tcPr marL="63500" marR="63500" marT="0" marB="0"/>
                </a:tc>
                <a:extLst>
                  <a:ext uri="{0D108BD9-81ED-4DB2-BD59-A6C34878D82A}">
                    <a16:rowId xmlns:a16="http://schemas.microsoft.com/office/drawing/2014/main" val="4035422241"/>
                  </a:ext>
                </a:extLst>
              </a:tr>
              <a:tr h="290449">
                <a:tc>
                  <a:txBody>
                    <a:bodyPr/>
                    <a:lstStyle/>
                    <a:p>
                      <a:pPr marL="0" marR="0" algn="just">
                        <a:lnSpc>
                          <a:spcPct val="107000"/>
                        </a:lnSpc>
                        <a:spcBef>
                          <a:spcPts val="0"/>
                        </a:spcBef>
                        <a:spcAft>
                          <a:spcPts val="0"/>
                        </a:spcAft>
                      </a:pPr>
                      <a:r>
                        <a:rPr lang="en-US" sz="1400" kern="100" dirty="0">
                          <a:solidFill>
                            <a:srgbClr val="000000"/>
                          </a:solidFill>
                          <a:effectLst/>
                          <a:latin typeface="Darker Grotesque" panose="020B0604020202020204" charset="0"/>
                          <a:ea typeface="Times New Roman" panose="02020603050405020304" pitchFamily="18" charset="0"/>
                          <a:cs typeface="Times New Roman" panose="02020603050405020304" pitchFamily="18" charset="0"/>
                        </a:rPr>
                        <a:t>Y (</a:t>
                      </a:r>
                      <a:r>
                        <a:rPr lang="en-US" sz="1400" kern="100" dirty="0" err="1">
                          <a:solidFill>
                            <a:srgbClr val="000000"/>
                          </a:solidFill>
                          <a:effectLst/>
                          <a:latin typeface="Darker Grotesque" panose="020B0604020202020204" charset="0"/>
                          <a:ea typeface="Times New Roman" panose="02020603050405020304" pitchFamily="18" charset="0"/>
                          <a:cs typeface="Times New Roman" panose="02020603050405020304" pitchFamily="18" charset="0"/>
                        </a:rPr>
                        <a:t>RiskLevel</a:t>
                      </a:r>
                      <a:r>
                        <a:rPr lang="en-US" sz="1400" kern="100" dirty="0">
                          <a:solidFill>
                            <a:srgbClr val="000000"/>
                          </a:solidFill>
                          <a:effectLst/>
                          <a:latin typeface="Darker Grotesque" panose="020B0604020202020204" charset="0"/>
                          <a:ea typeface="Times New Roman" panose="02020603050405020304" pitchFamily="18" charset="0"/>
                          <a:cs typeface="Times New Roman" panose="02020603050405020304" pitchFamily="18" charset="0"/>
                        </a:rPr>
                        <a:t>)</a:t>
                      </a:r>
                      <a:endParaRPr lang="en-US" sz="1400" kern="100" dirty="0">
                        <a:effectLst/>
                        <a:latin typeface="Darker Grotesque" panose="020B0604020202020204" charset="0"/>
                        <a:ea typeface="Times New Roman" panose="02020603050405020304" pitchFamily="18" charset="0"/>
                        <a:cs typeface="Times New Roman" panose="02020603050405020304" pitchFamily="18" charset="0"/>
                      </a:endParaRPr>
                    </a:p>
                  </a:txBody>
                  <a:tcPr marL="63500" marR="63500" marT="0" marB="0"/>
                </a:tc>
                <a:tc>
                  <a:txBody>
                    <a:bodyPr/>
                    <a:lstStyle/>
                    <a:p>
                      <a:pPr marL="0" marR="0" algn="just">
                        <a:lnSpc>
                          <a:spcPct val="107000"/>
                        </a:lnSpc>
                        <a:spcBef>
                          <a:spcPts val="0"/>
                        </a:spcBef>
                        <a:spcAft>
                          <a:spcPts val="0"/>
                        </a:spcAft>
                      </a:pPr>
                      <a:r>
                        <a:rPr lang="en-US" sz="1400" kern="100" dirty="0">
                          <a:solidFill>
                            <a:srgbClr val="000000"/>
                          </a:solidFill>
                          <a:effectLst/>
                          <a:latin typeface="Darker Grotesque" panose="020B0604020202020204" charset="0"/>
                          <a:ea typeface="Times New Roman" panose="02020603050405020304" pitchFamily="18" charset="0"/>
                          <a:cs typeface="Times New Roman" panose="02020603050405020304" pitchFamily="18" charset="0"/>
                        </a:rPr>
                        <a:t>0 : Low Risk</a:t>
                      </a:r>
                    </a:p>
                    <a:p>
                      <a:pPr marL="0" marR="0" algn="just">
                        <a:lnSpc>
                          <a:spcPct val="107000"/>
                        </a:lnSpc>
                        <a:spcBef>
                          <a:spcPts val="0"/>
                        </a:spcBef>
                        <a:spcAft>
                          <a:spcPts val="0"/>
                        </a:spcAft>
                      </a:pPr>
                      <a:r>
                        <a:rPr lang="en-US" sz="1400" kern="100" dirty="0">
                          <a:solidFill>
                            <a:srgbClr val="000000"/>
                          </a:solidFill>
                          <a:effectLst/>
                          <a:latin typeface="Darker Grotesque" panose="020B0604020202020204" charset="0"/>
                          <a:ea typeface="Times New Roman" panose="02020603050405020304" pitchFamily="18" charset="0"/>
                          <a:cs typeface="Times New Roman" panose="02020603050405020304" pitchFamily="18" charset="0"/>
                        </a:rPr>
                        <a:t>1 : High Risk</a:t>
                      </a:r>
                      <a:endParaRPr lang="en-US" sz="1400" kern="100" dirty="0">
                        <a:effectLst/>
                        <a:latin typeface="Darker Grotesque" panose="020B0604020202020204" charset="0"/>
                        <a:ea typeface="Times New Roman" panose="02020603050405020304" pitchFamily="18" charset="0"/>
                        <a:cs typeface="Times New Roman" panose="02020603050405020304" pitchFamily="18" charset="0"/>
                      </a:endParaRPr>
                    </a:p>
                  </a:txBody>
                  <a:tcPr marL="63500" marR="63500" marT="0" marB="0"/>
                </a:tc>
                <a:extLst>
                  <a:ext uri="{0D108BD9-81ED-4DB2-BD59-A6C34878D82A}">
                    <a16:rowId xmlns:a16="http://schemas.microsoft.com/office/drawing/2014/main" val="1980171885"/>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6"/>
          <p:cNvSpPr/>
          <p:nvPr/>
        </p:nvSpPr>
        <p:spPr>
          <a:xfrm>
            <a:off x="-4025" y="-8075"/>
            <a:ext cx="9156000" cy="218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6"/>
          <p:cNvSpPr/>
          <p:nvPr/>
        </p:nvSpPr>
        <p:spPr>
          <a:xfrm>
            <a:off x="-4025" y="203875"/>
            <a:ext cx="9144000" cy="813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6"/>
          <p:cNvSpPr txBox="1">
            <a:spLocks noGrp="1"/>
          </p:cNvSpPr>
          <p:nvPr>
            <p:ph type="title"/>
          </p:nvPr>
        </p:nvSpPr>
        <p:spPr>
          <a:xfrm>
            <a:off x="720000" y="36887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Steps of Analysis</a:t>
            </a:r>
            <a:endParaRPr dirty="0"/>
          </a:p>
        </p:txBody>
      </p:sp>
      <p:sp>
        <p:nvSpPr>
          <p:cNvPr id="68" name="Google Shape;68;p16"/>
          <p:cNvSpPr txBox="1">
            <a:spLocks noGrp="1"/>
          </p:cNvSpPr>
          <p:nvPr>
            <p:ph type="body" idx="1"/>
          </p:nvPr>
        </p:nvSpPr>
        <p:spPr>
          <a:xfrm>
            <a:off x="1106556" y="1762003"/>
            <a:ext cx="6566453" cy="1902223"/>
          </a:xfrm>
          <a:prstGeom prst="rect">
            <a:avLst/>
          </a:prstGeom>
        </p:spPr>
        <p:txBody>
          <a:bodyPr spcFirstLastPara="1" wrap="square" lIns="91425" tIns="91425" rIns="91425" bIns="91425" anchor="t" anchorCtr="0">
            <a:noAutofit/>
          </a:bodyPr>
          <a:lstStyle/>
          <a:p>
            <a:pPr marL="127000" lvl="0" indent="0" algn="l" rtl="0">
              <a:spcBef>
                <a:spcPts val="0"/>
              </a:spcBef>
              <a:spcAft>
                <a:spcPts val="0"/>
              </a:spcAft>
              <a:buClr>
                <a:schemeClr val="dk1"/>
              </a:buClr>
              <a:buSzPts val="1600"/>
              <a:buNone/>
            </a:pPr>
            <a:r>
              <a:rPr lang="en-US" sz="2000" dirty="0"/>
              <a:t>a. Do the descriptive analysis</a:t>
            </a:r>
          </a:p>
          <a:p>
            <a:pPr marL="127000" lvl="0" indent="0" algn="l" rtl="0">
              <a:spcBef>
                <a:spcPts val="0"/>
              </a:spcBef>
              <a:spcAft>
                <a:spcPts val="0"/>
              </a:spcAft>
              <a:buClr>
                <a:schemeClr val="dk1"/>
              </a:buClr>
              <a:buSzPts val="1600"/>
              <a:buNone/>
            </a:pPr>
            <a:r>
              <a:rPr lang="en-US" sz="2000" dirty="0"/>
              <a:t>b. Calculate correlation and check the multicollinearity of variables</a:t>
            </a:r>
          </a:p>
          <a:p>
            <a:pPr marL="127000" lvl="0" indent="0">
              <a:buNone/>
            </a:pPr>
            <a:r>
              <a:rPr lang="en-US" sz="2000" dirty="0"/>
              <a:t>c. Split the data into training data and testing data with proportion of 70% : 30%</a:t>
            </a:r>
          </a:p>
          <a:p>
            <a:pPr marL="127000" lvl="0" indent="0" algn="l" rtl="0">
              <a:spcBef>
                <a:spcPts val="0"/>
              </a:spcBef>
              <a:spcAft>
                <a:spcPts val="0"/>
              </a:spcAft>
              <a:buClr>
                <a:schemeClr val="dk1"/>
              </a:buClr>
              <a:buSzPts val="1600"/>
              <a:buNone/>
            </a:pPr>
            <a:r>
              <a:rPr lang="en-US" sz="2000" dirty="0"/>
              <a:t>d. Analyze data using Logistic Regression</a:t>
            </a:r>
          </a:p>
          <a:p>
            <a:pPr marL="127000" lvl="0" indent="0" algn="l" rtl="0">
              <a:spcBef>
                <a:spcPts val="0"/>
              </a:spcBef>
              <a:spcAft>
                <a:spcPts val="0"/>
              </a:spcAft>
              <a:buClr>
                <a:schemeClr val="dk1"/>
              </a:buClr>
              <a:buSzPts val="1600"/>
              <a:buNone/>
            </a:pPr>
            <a:endParaRPr sz="1800" dirty="0"/>
          </a:p>
        </p:txBody>
      </p:sp>
    </p:spTree>
    <p:extLst>
      <p:ext uri="{BB962C8B-B14F-4D97-AF65-F5344CB8AC3E}">
        <p14:creationId xmlns:p14="http://schemas.microsoft.com/office/powerpoint/2010/main" val="15780310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5"/>
          <p:cNvSpPr/>
          <p:nvPr/>
        </p:nvSpPr>
        <p:spPr>
          <a:xfrm>
            <a:off x="6826250" y="210025"/>
            <a:ext cx="2317749" cy="4984275"/>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5"/>
          <p:cNvSpPr txBox="1">
            <a:spLocks noGrp="1"/>
          </p:cNvSpPr>
          <p:nvPr>
            <p:ph type="ctrTitle"/>
          </p:nvPr>
        </p:nvSpPr>
        <p:spPr>
          <a:xfrm>
            <a:off x="533954" y="1635390"/>
            <a:ext cx="4972324" cy="127557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800" dirty="0"/>
              <a:t>Descriptive Analysis</a:t>
            </a:r>
            <a:endParaRPr sz="2800" dirty="0"/>
          </a:p>
        </p:txBody>
      </p:sp>
      <p:sp>
        <p:nvSpPr>
          <p:cNvPr id="57" name="Google Shape;57;p15"/>
          <p:cNvSpPr/>
          <p:nvPr/>
        </p:nvSpPr>
        <p:spPr>
          <a:xfrm>
            <a:off x="-4025" y="-8075"/>
            <a:ext cx="9156000" cy="218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0" name="Google Shape;60;p15"/>
          <p:cNvCxnSpPr>
            <a:cxnSpLocks/>
          </p:cNvCxnSpPr>
          <p:nvPr/>
        </p:nvCxnSpPr>
        <p:spPr>
          <a:xfrm>
            <a:off x="620100" y="2910963"/>
            <a:ext cx="3170850" cy="0"/>
          </a:xfrm>
          <a:prstGeom prst="straightConnector1">
            <a:avLst/>
          </a:prstGeom>
          <a:noFill/>
          <a:ln w="2857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18274833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7"/>
          <p:cNvSpPr txBox="1">
            <a:spLocks noGrp="1"/>
          </p:cNvSpPr>
          <p:nvPr>
            <p:ph type="title"/>
          </p:nvPr>
        </p:nvSpPr>
        <p:spPr>
          <a:xfrm>
            <a:off x="720000" y="36887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Descriptive Analysis</a:t>
            </a:r>
            <a:endParaRPr dirty="0"/>
          </a:p>
        </p:txBody>
      </p:sp>
      <p:sp>
        <p:nvSpPr>
          <p:cNvPr id="6" name="TextBox 5">
            <a:extLst>
              <a:ext uri="{FF2B5EF4-FFF2-40B4-BE49-F238E27FC236}">
                <a16:creationId xmlns:a16="http://schemas.microsoft.com/office/drawing/2014/main" id="{8AF80A9E-C3D4-76F8-D814-47C6A6D82935}"/>
              </a:ext>
            </a:extLst>
          </p:cNvPr>
          <p:cNvSpPr txBox="1"/>
          <p:nvPr/>
        </p:nvSpPr>
        <p:spPr>
          <a:xfrm>
            <a:off x="497701" y="3532244"/>
            <a:ext cx="2568575" cy="954107"/>
          </a:xfrm>
          <a:prstGeom prst="rect">
            <a:avLst/>
          </a:prstGeom>
          <a:noFill/>
        </p:spPr>
        <p:txBody>
          <a:bodyPr wrap="square">
            <a:spAutoFit/>
          </a:bodyPr>
          <a:lstStyle/>
          <a:p>
            <a:pPr algn="ctr"/>
            <a:r>
              <a:rPr lang="en-US" dirty="0">
                <a:latin typeface="Darker Grotesque" panose="020B0604020202020204" charset="0"/>
              </a:rPr>
              <a:t>678 data into two categories, the low risk category (Y=0) totaling 272 data and the high risk category (Y=1) totaling 406 data</a:t>
            </a:r>
          </a:p>
        </p:txBody>
      </p:sp>
      <p:graphicFrame>
        <p:nvGraphicFramePr>
          <p:cNvPr id="4" name="Table 3">
            <a:extLst>
              <a:ext uri="{FF2B5EF4-FFF2-40B4-BE49-F238E27FC236}">
                <a16:creationId xmlns:a16="http://schemas.microsoft.com/office/drawing/2014/main" id="{FBD61A17-1C80-17DE-357F-308F3D8CBC12}"/>
              </a:ext>
            </a:extLst>
          </p:cNvPr>
          <p:cNvGraphicFramePr>
            <a:graphicFrameLocks noGrp="1"/>
          </p:cNvGraphicFramePr>
          <p:nvPr>
            <p:extLst>
              <p:ext uri="{D42A27DB-BD31-4B8C-83A1-F6EECF244321}">
                <p14:modId xmlns:p14="http://schemas.microsoft.com/office/powerpoint/2010/main" val="2935664707"/>
              </p:ext>
            </p:extLst>
          </p:nvPr>
        </p:nvGraphicFramePr>
        <p:xfrm>
          <a:off x="3471000" y="1875004"/>
          <a:ext cx="4953000" cy="1537970"/>
        </p:xfrm>
        <a:graphic>
          <a:graphicData uri="http://schemas.openxmlformats.org/drawingml/2006/table">
            <a:tbl>
              <a:tblPr>
                <a:tableStyleId>{8FC7847D-A3D7-4D23-859F-F23709B020AF}</a:tableStyleId>
              </a:tblPr>
              <a:tblGrid>
                <a:gridCol w="787400">
                  <a:extLst>
                    <a:ext uri="{9D8B030D-6E8A-4147-A177-3AD203B41FA5}">
                      <a16:colId xmlns:a16="http://schemas.microsoft.com/office/drawing/2014/main" val="2813112358"/>
                    </a:ext>
                  </a:extLst>
                </a:gridCol>
                <a:gridCol w="622300">
                  <a:extLst>
                    <a:ext uri="{9D8B030D-6E8A-4147-A177-3AD203B41FA5}">
                      <a16:colId xmlns:a16="http://schemas.microsoft.com/office/drawing/2014/main" val="2607575890"/>
                    </a:ext>
                  </a:extLst>
                </a:gridCol>
                <a:gridCol w="723900">
                  <a:extLst>
                    <a:ext uri="{9D8B030D-6E8A-4147-A177-3AD203B41FA5}">
                      <a16:colId xmlns:a16="http://schemas.microsoft.com/office/drawing/2014/main" val="63113774"/>
                    </a:ext>
                  </a:extLst>
                </a:gridCol>
                <a:gridCol w="787400">
                  <a:extLst>
                    <a:ext uri="{9D8B030D-6E8A-4147-A177-3AD203B41FA5}">
                      <a16:colId xmlns:a16="http://schemas.microsoft.com/office/drawing/2014/main" val="2558664631"/>
                    </a:ext>
                  </a:extLst>
                </a:gridCol>
                <a:gridCol w="609600">
                  <a:extLst>
                    <a:ext uri="{9D8B030D-6E8A-4147-A177-3AD203B41FA5}">
                      <a16:colId xmlns:a16="http://schemas.microsoft.com/office/drawing/2014/main" val="3329939523"/>
                    </a:ext>
                  </a:extLst>
                </a:gridCol>
                <a:gridCol w="736600">
                  <a:extLst>
                    <a:ext uri="{9D8B030D-6E8A-4147-A177-3AD203B41FA5}">
                      <a16:colId xmlns:a16="http://schemas.microsoft.com/office/drawing/2014/main" val="852168780"/>
                    </a:ext>
                  </a:extLst>
                </a:gridCol>
                <a:gridCol w="685800">
                  <a:extLst>
                    <a:ext uri="{9D8B030D-6E8A-4147-A177-3AD203B41FA5}">
                      <a16:colId xmlns:a16="http://schemas.microsoft.com/office/drawing/2014/main" val="713178897"/>
                    </a:ext>
                  </a:extLst>
                </a:gridCol>
              </a:tblGrid>
              <a:tr h="196850">
                <a:tc>
                  <a:txBody>
                    <a:bodyPr/>
                    <a:lstStyle/>
                    <a:p>
                      <a:pPr algn="ctr" fontAlgn="b"/>
                      <a:r>
                        <a:rPr lang="en-US" sz="1400" u="none" strike="noStrike" dirty="0">
                          <a:effectLst/>
                          <a:latin typeface="Darker Grotesque" panose="020B0604020202020204" charset="0"/>
                        </a:rPr>
                        <a:t> </a:t>
                      </a:r>
                      <a:endParaRPr lang="en-US" sz="1400" b="0" i="0" u="none" strike="noStrike" dirty="0">
                        <a:solidFill>
                          <a:srgbClr val="000000"/>
                        </a:solidFill>
                        <a:effectLst/>
                        <a:latin typeface="Darker Grotesque" panose="020B0604020202020204" charset="0"/>
                      </a:endParaRPr>
                    </a:p>
                  </a:txBody>
                  <a:tcPr marL="6350" marR="6350" marT="6350" marB="0" anchor="b"/>
                </a:tc>
                <a:tc>
                  <a:txBody>
                    <a:bodyPr/>
                    <a:lstStyle/>
                    <a:p>
                      <a:pPr algn="ctr" fontAlgn="b"/>
                      <a:r>
                        <a:rPr lang="en-US" sz="1400" u="none" strike="noStrike" dirty="0">
                          <a:effectLst/>
                          <a:latin typeface="Darker Grotesque" panose="020B0604020202020204" charset="0"/>
                        </a:rPr>
                        <a:t>Age</a:t>
                      </a:r>
                      <a:endParaRPr lang="en-US" sz="1400" b="0" i="0" u="none" strike="noStrike" dirty="0">
                        <a:solidFill>
                          <a:srgbClr val="000000"/>
                        </a:solidFill>
                        <a:effectLst/>
                        <a:latin typeface="Darker Grotesque" panose="020B0604020202020204" charset="0"/>
                      </a:endParaRPr>
                    </a:p>
                  </a:txBody>
                  <a:tcPr marL="6350" marR="6350" marT="6350" marB="0" anchor="b"/>
                </a:tc>
                <a:tc>
                  <a:txBody>
                    <a:bodyPr/>
                    <a:lstStyle/>
                    <a:p>
                      <a:pPr algn="ctr" fontAlgn="b"/>
                      <a:r>
                        <a:rPr lang="en-US" sz="1400" u="none" strike="noStrike">
                          <a:effectLst/>
                          <a:latin typeface="Darker Grotesque" panose="020B0604020202020204" charset="0"/>
                        </a:rPr>
                        <a:t>SystolicBP</a:t>
                      </a:r>
                      <a:endParaRPr lang="en-US" sz="1400" b="0" i="0" u="none" strike="noStrike">
                        <a:solidFill>
                          <a:srgbClr val="000000"/>
                        </a:solidFill>
                        <a:effectLst/>
                        <a:latin typeface="Darker Grotesque" panose="020B0604020202020204" charset="0"/>
                      </a:endParaRPr>
                    </a:p>
                  </a:txBody>
                  <a:tcPr marL="6350" marR="6350" marT="6350" marB="0" anchor="b"/>
                </a:tc>
                <a:tc>
                  <a:txBody>
                    <a:bodyPr/>
                    <a:lstStyle/>
                    <a:p>
                      <a:pPr algn="ctr" fontAlgn="b"/>
                      <a:r>
                        <a:rPr lang="en-US" sz="1400" u="none" strike="noStrike">
                          <a:effectLst/>
                          <a:latin typeface="Darker Grotesque" panose="020B0604020202020204" charset="0"/>
                        </a:rPr>
                        <a:t>DiastolicBP</a:t>
                      </a:r>
                      <a:endParaRPr lang="en-US" sz="1400" b="0" i="0" u="none" strike="noStrike">
                        <a:solidFill>
                          <a:srgbClr val="000000"/>
                        </a:solidFill>
                        <a:effectLst/>
                        <a:latin typeface="Darker Grotesque" panose="020B0604020202020204" charset="0"/>
                      </a:endParaRPr>
                    </a:p>
                  </a:txBody>
                  <a:tcPr marL="6350" marR="6350" marT="6350" marB="0" anchor="b"/>
                </a:tc>
                <a:tc>
                  <a:txBody>
                    <a:bodyPr/>
                    <a:lstStyle/>
                    <a:p>
                      <a:pPr algn="ctr" fontAlgn="b"/>
                      <a:r>
                        <a:rPr lang="en-US" sz="1400" u="none" strike="noStrike">
                          <a:effectLst/>
                          <a:latin typeface="Darker Grotesque" panose="020B0604020202020204" charset="0"/>
                        </a:rPr>
                        <a:t>BS</a:t>
                      </a:r>
                      <a:endParaRPr lang="en-US" sz="1400" b="0" i="0" u="none" strike="noStrike">
                        <a:solidFill>
                          <a:srgbClr val="000000"/>
                        </a:solidFill>
                        <a:effectLst/>
                        <a:latin typeface="Darker Grotesque" panose="020B0604020202020204" charset="0"/>
                      </a:endParaRPr>
                    </a:p>
                  </a:txBody>
                  <a:tcPr marL="6350" marR="6350" marT="6350" marB="0" anchor="b"/>
                </a:tc>
                <a:tc>
                  <a:txBody>
                    <a:bodyPr/>
                    <a:lstStyle/>
                    <a:p>
                      <a:pPr algn="ctr" fontAlgn="b"/>
                      <a:r>
                        <a:rPr lang="en-US" sz="1400" u="none" strike="noStrike">
                          <a:effectLst/>
                          <a:latin typeface="Darker Grotesque" panose="020B0604020202020204" charset="0"/>
                        </a:rPr>
                        <a:t>BodyTemp</a:t>
                      </a:r>
                      <a:endParaRPr lang="en-US" sz="1400" b="0" i="0" u="none" strike="noStrike">
                        <a:solidFill>
                          <a:srgbClr val="000000"/>
                        </a:solidFill>
                        <a:effectLst/>
                        <a:latin typeface="Darker Grotesque" panose="020B0604020202020204" charset="0"/>
                      </a:endParaRPr>
                    </a:p>
                  </a:txBody>
                  <a:tcPr marL="6350" marR="6350" marT="6350" marB="0" anchor="b"/>
                </a:tc>
                <a:tc>
                  <a:txBody>
                    <a:bodyPr/>
                    <a:lstStyle/>
                    <a:p>
                      <a:pPr algn="ctr" fontAlgn="b"/>
                      <a:r>
                        <a:rPr lang="en-US" sz="1400" u="none" strike="noStrike">
                          <a:effectLst/>
                          <a:latin typeface="Darker Grotesque" panose="020B0604020202020204" charset="0"/>
                        </a:rPr>
                        <a:t>HeartRate</a:t>
                      </a:r>
                      <a:endParaRPr lang="en-US" sz="1400" b="0" i="0" u="none" strike="noStrike">
                        <a:solidFill>
                          <a:srgbClr val="000000"/>
                        </a:solidFill>
                        <a:effectLst/>
                        <a:latin typeface="Darker Grotesque" panose="020B0604020202020204" charset="0"/>
                      </a:endParaRPr>
                    </a:p>
                  </a:txBody>
                  <a:tcPr marL="6350" marR="6350" marT="6350" marB="0" anchor="b"/>
                </a:tc>
                <a:extLst>
                  <a:ext uri="{0D108BD9-81ED-4DB2-BD59-A6C34878D82A}">
                    <a16:rowId xmlns:a16="http://schemas.microsoft.com/office/drawing/2014/main" val="3345613715"/>
                  </a:ext>
                </a:extLst>
              </a:tr>
              <a:tr h="196850">
                <a:tc>
                  <a:txBody>
                    <a:bodyPr/>
                    <a:lstStyle/>
                    <a:p>
                      <a:pPr algn="l" fontAlgn="b"/>
                      <a:r>
                        <a:rPr lang="en-US" sz="1400" u="none" strike="noStrike">
                          <a:effectLst/>
                          <a:latin typeface="Darker Grotesque" panose="020B0604020202020204" charset="0"/>
                        </a:rPr>
                        <a:t>Min</a:t>
                      </a:r>
                      <a:endParaRPr lang="en-US" sz="1400" b="0" i="0" u="none" strike="noStrike">
                        <a:solidFill>
                          <a:srgbClr val="000000"/>
                        </a:solidFill>
                        <a:effectLst/>
                        <a:latin typeface="Darker Grotesque" panose="020B0604020202020204" charset="0"/>
                      </a:endParaRPr>
                    </a:p>
                  </a:txBody>
                  <a:tcPr marL="6350" marR="6350" marT="6350" marB="0" anchor="b"/>
                </a:tc>
                <a:tc>
                  <a:txBody>
                    <a:bodyPr/>
                    <a:lstStyle/>
                    <a:p>
                      <a:pPr algn="r" fontAlgn="b"/>
                      <a:r>
                        <a:rPr lang="en-US" sz="1400" u="none" strike="noStrike">
                          <a:effectLst/>
                          <a:latin typeface="Darker Grotesque" panose="020B0604020202020204" charset="0"/>
                        </a:rPr>
                        <a:t>10.00</a:t>
                      </a:r>
                      <a:endParaRPr lang="en-US" sz="1400" b="0" i="0" u="none" strike="noStrike">
                        <a:solidFill>
                          <a:srgbClr val="000000"/>
                        </a:solidFill>
                        <a:effectLst/>
                        <a:latin typeface="Darker Grotesque" panose="020B0604020202020204" charset="0"/>
                      </a:endParaRPr>
                    </a:p>
                  </a:txBody>
                  <a:tcPr marL="6350" marR="6350" marT="6350" marB="0" anchor="b"/>
                </a:tc>
                <a:tc>
                  <a:txBody>
                    <a:bodyPr/>
                    <a:lstStyle/>
                    <a:p>
                      <a:pPr algn="r" fontAlgn="b"/>
                      <a:r>
                        <a:rPr lang="en-US" sz="1400" u="none" strike="noStrike">
                          <a:effectLst/>
                          <a:latin typeface="Darker Grotesque" panose="020B0604020202020204" charset="0"/>
                        </a:rPr>
                        <a:t>70.00</a:t>
                      </a:r>
                      <a:endParaRPr lang="en-US" sz="1400" b="0" i="0" u="none" strike="noStrike">
                        <a:solidFill>
                          <a:srgbClr val="000000"/>
                        </a:solidFill>
                        <a:effectLst/>
                        <a:latin typeface="Darker Grotesque" panose="020B0604020202020204" charset="0"/>
                      </a:endParaRPr>
                    </a:p>
                  </a:txBody>
                  <a:tcPr marL="6350" marR="6350" marT="6350" marB="0" anchor="b"/>
                </a:tc>
                <a:tc>
                  <a:txBody>
                    <a:bodyPr/>
                    <a:lstStyle/>
                    <a:p>
                      <a:pPr algn="r" fontAlgn="b"/>
                      <a:r>
                        <a:rPr lang="en-US" sz="1400" u="none" strike="noStrike">
                          <a:effectLst/>
                          <a:latin typeface="Darker Grotesque" panose="020B0604020202020204" charset="0"/>
                        </a:rPr>
                        <a:t>49.00</a:t>
                      </a:r>
                      <a:endParaRPr lang="en-US" sz="1400" b="0" i="0" u="none" strike="noStrike">
                        <a:solidFill>
                          <a:srgbClr val="000000"/>
                        </a:solidFill>
                        <a:effectLst/>
                        <a:latin typeface="Darker Grotesque" panose="020B0604020202020204" charset="0"/>
                      </a:endParaRPr>
                    </a:p>
                  </a:txBody>
                  <a:tcPr marL="6350" marR="6350" marT="6350" marB="0" anchor="b"/>
                </a:tc>
                <a:tc>
                  <a:txBody>
                    <a:bodyPr/>
                    <a:lstStyle/>
                    <a:p>
                      <a:pPr algn="r" fontAlgn="b"/>
                      <a:r>
                        <a:rPr lang="en-US" sz="1400" u="none" strike="noStrike">
                          <a:effectLst/>
                          <a:latin typeface="Darker Grotesque" panose="020B0604020202020204" charset="0"/>
                        </a:rPr>
                        <a:t>6.00</a:t>
                      </a:r>
                      <a:endParaRPr lang="en-US" sz="1400" b="0" i="0" u="none" strike="noStrike">
                        <a:solidFill>
                          <a:srgbClr val="000000"/>
                        </a:solidFill>
                        <a:effectLst/>
                        <a:latin typeface="Darker Grotesque" panose="020B0604020202020204" charset="0"/>
                      </a:endParaRPr>
                    </a:p>
                  </a:txBody>
                  <a:tcPr marL="6350" marR="6350" marT="6350" marB="0" anchor="b"/>
                </a:tc>
                <a:tc>
                  <a:txBody>
                    <a:bodyPr/>
                    <a:lstStyle/>
                    <a:p>
                      <a:pPr algn="r" fontAlgn="b"/>
                      <a:r>
                        <a:rPr lang="en-US" sz="1400" u="none" strike="noStrike">
                          <a:effectLst/>
                          <a:latin typeface="Darker Grotesque" panose="020B0604020202020204" charset="0"/>
                        </a:rPr>
                        <a:t>98.00</a:t>
                      </a:r>
                      <a:endParaRPr lang="en-US" sz="1400" b="0" i="0" u="none" strike="noStrike">
                        <a:solidFill>
                          <a:srgbClr val="000000"/>
                        </a:solidFill>
                        <a:effectLst/>
                        <a:latin typeface="Darker Grotesque" panose="020B0604020202020204" charset="0"/>
                      </a:endParaRPr>
                    </a:p>
                  </a:txBody>
                  <a:tcPr marL="6350" marR="6350" marT="6350" marB="0" anchor="b"/>
                </a:tc>
                <a:tc>
                  <a:txBody>
                    <a:bodyPr/>
                    <a:lstStyle/>
                    <a:p>
                      <a:pPr algn="r" fontAlgn="b"/>
                      <a:r>
                        <a:rPr lang="en-US" sz="1400" u="none" strike="noStrike">
                          <a:effectLst/>
                          <a:latin typeface="Darker Grotesque" panose="020B0604020202020204" charset="0"/>
                        </a:rPr>
                        <a:t>7.00</a:t>
                      </a:r>
                      <a:endParaRPr lang="en-US" sz="1400" b="0" i="0" u="none" strike="noStrike">
                        <a:solidFill>
                          <a:srgbClr val="000000"/>
                        </a:solidFill>
                        <a:effectLst/>
                        <a:latin typeface="Darker Grotesque" panose="020B0604020202020204" charset="0"/>
                      </a:endParaRPr>
                    </a:p>
                  </a:txBody>
                  <a:tcPr marL="6350" marR="6350" marT="6350" marB="0" anchor="b"/>
                </a:tc>
                <a:extLst>
                  <a:ext uri="{0D108BD9-81ED-4DB2-BD59-A6C34878D82A}">
                    <a16:rowId xmlns:a16="http://schemas.microsoft.com/office/drawing/2014/main" val="2769800591"/>
                  </a:ext>
                </a:extLst>
              </a:tr>
              <a:tr h="196850">
                <a:tc>
                  <a:txBody>
                    <a:bodyPr/>
                    <a:lstStyle/>
                    <a:p>
                      <a:pPr algn="l" fontAlgn="b"/>
                      <a:r>
                        <a:rPr lang="en-US" sz="1400" u="none" strike="noStrike">
                          <a:effectLst/>
                          <a:latin typeface="Darker Grotesque" panose="020B0604020202020204" charset="0"/>
                        </a:rPr>
                        <a:t>1st Qu.</a:t>
                      </a:r>
                      <a:endParaRPr lang="en-US" sz="1400" b="0" i="0" u="none" strike="noStrike">
                        <a:solidFill>
                          <a:srgbClr val="000000"/>
                        </a:solidFill>
                        <a:effectLst/>
                        <a:latin typeface="Darker Grotesque" panose="020B0604020202020204" charset="0"/>
                      </a:endParaRPr>
                    </a:p>
                  </a:txBody>
                  <a:tcPr marL="6350" marR="6350" marT="6350" marB="0" anchor="b"/>
                </a:tc>
                <a:tc>
                  <a:txBody>
                    <a:bodyPr/>
                    <a:lstStyle/>
                    <a:p>
                      <a:pPr algn="r" fontAlgn="b"/>
                      <a:r>
                        <a:rPr lang="en-US" sz="1400" u="none" strike="noStrike">
                          <a:effectLst/>
                          <a:latin typeface="Darker Grotesque" panose="020B0604020202020204" charset="0"/>
                        </a:rPr>
                        <a:t>19.00</a:t>
                      </a:r>
                      <a:endParaRPr lang="en-US" sz="1400" b="0" i="0" u="none" strike="noStrike">
                        <a:solidFill>
                          <a:srgbClr val="000000"/>
                        </a:solidFill>
                        <a:effectLst/>
                        <a:latin typeface="Darker Grotesque" panose="020B0604020202020204" charset="0"/>
                      </a:endParaRPr>
                    </a:p>
                  </a:txBody>
                  <a:tcPr marL="6350" marR="6350" marT="6350" marB="0" anchor="b"/>
                </a:tc>
                <a:tc>
                  <a:txBody>
                    <a:bodyPr/>
                    <a:lstStyle/>
                    <a:p>
                      <a:pPr algn="r" fontAlgn="b"/>
                      <a:r>
                        <a:rPr lang="en-US" sz="1400" u="none" strike="noStrike">
                          <a:effectLst/>
                          <a:latin typeface="Darker Grotesque" panose="020B0604020202020204" charset="0"/>
                        </a:rPr>
                        <a:t>95.00</a:t>
                      </a:r>
                      <a:endParaRPr lang="en-US" sz="1400" b="0" i="0" u="none" strike="noStrike">
                        <a:solidFill>
                          <a:srgbClr val="000000"/>
                        </a:solidFill>
                        <a:effectLst/>
                        <a:latin typeface="Darker Grotesque" panose="020B0604020202020204" charset="0"/>
                      </a:endParaRPr>
                    </a:p>
                  </a:txBody>
                  <a:tcPr marL="6350" marR="6350" marT="6350" marB="0" anchor="b"/>
                </a:tc>
                <a:tc>
                  <a:txBody>
                    <a:bodyPr/>
                    <a:lstStyle/>
                    <a:p>
                      <a:pPr algn="r" fontAlgn="b"/>
                      <a:r>
                        <a:rPr lang="en-US" sz="1400" u="none" strike="noStrike" dirty="0">
                          <a:effectLst/>
                          <a:latin typeface="Darker Grotesque" panose="020B0604020202020204" charset="0"/>
                        </a:rPr>
                        <a:t>65.00</a:t>
                      </a:r>
                      <a:endParaRPr lang="en-US" sz="1400" b="0" i="0" u="none" strike="noStrike" dirty="0">
                        <a:solidFill>
                          <a:srgbClr val="000000"/>
                        </a:solidFill>
                        <a:effectLst/>
                        <a:latin typeface="Darker Grotesque" panose="020B0604020202020204" charset="0"/>
                      </a:endParaRPr>
                    </a:p>
                  </a:txBody>
                  <a:tcPr marL="6350" marR="6350" marT="6350" marB="0" anchor="b"/>
                </a:tc>
                <a:tc>
                  <a:txBody>
                    <a:bodyPr/>
                    <a:lstStyle/>
                    <a:p>
                      <a:pPr algn="r" fontAlgn="b"/>
                      <a:r>
                        <a:rPr lang="en-US" sz="1400" u="none" strike="noStrike">
                          <a:effectLst/>
                          <a:latin typeface="Darker Grotesque" panose="020B0604020202020204" charset="0"/>
                        </a:rPr>
                        <a:t>7.00</a:t>
                      </a:r>
                      <a:endParaRPr lang="en-US" sz="1400" b="0" i="0" u="none" strike="noStrike">
                        <a:solidFill>
                          <a:srgbClr val="000000"/>
                        </a:solidFill>
                        <a:effectLst/>
                        <a:latin typeface="Darker Grotesque" panose="020B0604020202020204" charset="0"/>
                      </a:endParaRPr>
                    </a:p>
                  </a:txBody>
                  <a:tcPr marL="6350" marR="6350" marT="6350" marB="0" anchor="b"/>
                </a:tc>
                <a:tc>
                  <a:txBody>
                    <a:bodyPr/>
                    <a:lstStyle/>
                    <a:p>
                      <a:pPr algn="r" fontAlgn="b"/>
                      <a:r>
                        <a:rPr lang="en-US" sz="1400" u="none" strike="noStrike">
                          <a:effectLst/>
                          <a:latin typeface="Darker Grotesque" panose="020B0604020202020204" charset="0"/>
                        </a:rPr>
                        <a:t>98.00</a:t>
                      </a:r>
                      <a:endParaRPr lang="en-US" sz="1400" b="0" i="0" u="none" strike="noStrike">
                        <a:solidFill>
                          <a:srgbClr val="000000"/>
                        </a:solidFill>
                        <a:effectLst/>
                        <a:latin typeface="Darker Grotesque" panose="020B0604020202020204" charset="0"/>
                      </a:endParaRPr>
                    </a:p>
                  </a:txBody>
                  <a:tcPr marL="6350" marR="6350" marT="6350" marB="0" anchor="b"/>
                </a:tc>
                <a:tc>
                  <a:txBody>
                    <a:bodyPr/>
                    <a:lstStyle/>
                    <a:p>
                      <a:pPr algn="r" fontAlgn="b"/>
                      <a:r>
                        <a:rPr lang="en-US" sz="1400" u="none" strike="noStrike">
                          <a:effectLst/>
                          <a:latin typeface="Darker Grotesque" panose="020B0604020202020204" charset="0"/>
                        </a:rPr>
                        <a:t>70.00</a:t>
                      </a:r>
                      <a:endParaRPr lang="en-US" sz="1400" b="0" i="0" u="none" strike="noStrike">
                        <a:solidFill>
                          <a:srgbClr val="000000"/>
                        </a:solidFill>
                        <a:effectLst/>
                        <a:latin typeface="Darker Grotesque" panose="020B0604020202020204" charset="0"/>
                      </a:endParaRPr>
                    </a:p>
                  </a:txBody>
                  <a:tcPr marL="6350" marR="6350" marT="6350" marB="0" anchor="b"/>
                </a:tc>
                <a:extLst>
                  <a:ext uri="{0D108BD9-81ED-4DB2-BD59-A6C34878D82A}">
                    <a16:rowId xmlns:a16="http://schemas.microsoft.com/office/drawing/2014/main" val="1889131434"/>
                  </a:ext>
                </a:extLst>
              </a:tr>
              <a:tr h="196850">
                <a:tc>
                  <a:txBody>
                    <a:bodyPr/>
                    <a:lstStyle/>
                    <a:p>
                      <a:pPr algn="l" fontAlgn="b"/>
                      <a:r>
                        <a:rPr lang="en-US" sz="1400" u="none" strike="noStrike">
                          <a:effectLst/>
                          <a:latin typeface="Darker Grotesque" panose="020B0604020202020204" charset="0"/>
                        </a:rPr>
                        <a:t>Median</a:t>
                      </a:r>
                      <a:endParaRPr lang="en-US" sz="1400" b="0" i="0" u="none" strike="noStrike">
                        <a:solidFill>
                          <a:srgbClr val="000000"/>
                        </a:solidFill>
                        <a:effectLst/>
                        <a:latin typeface="Darker Grotesque" panose="020B0604020202020204" charset="0"/>
                      </a:endParaRPr>
                    </a:p>
                  </a:txBody>
                  <a:tcPr marL="6350" marR="6350" marT="6350" marB="0" anchor="b"/>
                </a:tc>
                <a:tc>
                  <a:txBody>
                    <a:bodyPr/>
                    <a:lstStyle/>
                    <a:p>
                      <a:pPr algn="r" fontAlgn="b"/>
                      <a:r>
                        <a:rPr lang="en-US" sz="1400" u="none" strike="noStrike">
                          <a:effectLst/>
                          <a:latin typeface="Darker Grotesque" panose="020B0604020202020204" charset="0"/>
                        </a:rPr>
                        <a:t>27.00</a:t>
                      </a:r>
                      <a:endParaRPr lang="en-US" sz="1400" b="0" i="0" u="none" strike="noStrike">
                        <a:solidFill>
                          <a:srgbClr val="000000"/>
                        </a:solidFill>
                        <a:effectLst/>
                        <a:latin typeface="Darker Grotesque" panose="020B0604020202020204" charset="0"/>
                      </a:endParaRPr>
                    </a:p>
                  </a:txBody>
                  <a:tcPr marL="6350" marR="6350" marT="6350" marB="0" anchor="b"/>
                </a:tc>
                <a:tc>
                  <a:txBody>
                    <a:bodyPr/>
                    <a:lstStyle/>
                    <a:p>
                      <a:pPr algn="r" fontAlgn="b"/>
                      <a:r>
                        <a:rPr lang="en-US" sz="1400" u="none" strike="noStrike">
                          <a:effectLst/>
                          <a:latin typeface="Darker Grotesque" panose="020B0604020202020204" charset="0"/>
                        </a:rPr>
                        <a:t>120.00</a:t>
                      </a:r>
                      <a:endParaRPr lang="en-US" sz="1400" b="0" i="0" u="none" strike="noStrike">
                        <a:solidFill>
                          <a:srgbClr val="000000"/>
                        </a:solidFill>
                        <a:effectLst/>
                        <a:latin typeface="Darker Grotesque" panose="020B0604020202020204" charset="0"/>
                      </a:endParaRPr>
                    </a:p>
                  </a:txBody>
                  <a:tcPr marL="6350" marR="6350" marT="6350" marB="0" anchor="b"/>
                </a:tc>
                <a:tc>
                  <a:txBody>
                    <a:bodyPr/>
                    <a:lstStyle/>
                    <a:p>
                      <a:pPr algn="r" fontAlgn="b"/>
                      <a:r>
                        <a:rPr lang="en-US" sz="1400" u="none" strike="noStrike">
                          <a:effectLst/>
                          <a:latin typeface="Darker Grotesque" panose="020B0604020202020204" charset="0"/>
                        </a:rPr>
                        <a:t>80.00</a:t>
                      </a:r>
                      <a:endParaRPr lang="en-US" sz="1400" b="0" i="0" u="none" strike="noStrike">
                        <a:solidFill>
                          <a:srgbClr val="000000"/>
                        </a:solidFill>
                        <a:effectLst/>
                        <a:latin typeface="Darker Grotesque" panose="020B0604020202020204" charset="0"/>
                      </a:endParaRPr>
                    </a:p>
                  </a:txBody>
                  <a:tcPr marL="6350" marR="6350" marT="6350" marB="0" anchor="b"/>
                </a:tc>
                <a:tc>
                  <a:txBody>
                    <a:bodyPr/>
                    <a:lstStyle/>
                    <a:p>
                      <a:pPr algn="r" fontAlgn="b"/>
                      <a:r>
                        <a:rPr lang="en-US" sz="1400" u="none" strike="noStrike" dirty="0">
                          <a:effectLst/>
                          <a:latin typeface="Darker Grotesque" panose="020B0604020202020204" charset="0"/>
                        </a:rPr>
                        <a:t>7.50</a:t>
                      </a:r>
                      <a:endParaRPr lang="en-US" sz="1400" b="0" i="0" u="none" strike="noStrike" dirty="0">
                        <a:solidFill>
                          <a:srgbClr val="000000"/>
                        </a:solidFill>
                        <a:effectLst/>
                        <a:latin typeface="Darker Grotesque" panose="020B0604020202020204" charset="0"/>
                      </a:endParaRPr>
                    </a:p>
                  </a:txBody>
                  <a:tcPr marL="6350" marR="6350" marT="6350" marB="0" anchor="b"/>
                </a:tc>
                <a:tc>
                  <a:txBody>
                    <a:bodyPr/>
                    <a:lstStyle/>
                    <a:p>
                      <a:pPr algn="r" fontAlgn="b"/>
                      <a:r>
                        <a:rPr lang="en-US" sz="1400" u="none" strike="noStrike">
                          <a:effectLst/>
                          <a:latin typeface="Darker Grotesque" panose="020B0604020202020204" charset="0"/>
                        </a:rPr>
                        <a:t>98.00</a:t>
                      </a:r>
                      <a:endParaRPr lang="en-US" sz="1400" b="0" i="0" u="none" strike="noStrike">
                        <a:solidFill>
                          <a:srgbClr val="000000"/>
                        </a:solidFill>
                        <a:effectLst/>
                        <a:latin typeface="Darker Grotesque" panose="020B0604020202020204" charset="0"/>
                      </a:endParaRPr>
                    </a:p>
                  </a:txBody>
                  <a:tcPr marL="6350" marR="6350" marT="6350" marB="0" anchor="b"/>
                </a:tc>
                <a:tc>
                  <a:txBody>
                    <a:bodyPr/>
                    <a:lstStyle/>
                    <a:p>
                      <a:pPr algn="r" fontAlgn="b"/>
                      <a:r>
                        <a:rPr lang="en-US" sz="1400" u="none" strike="noStrike">
                          <a:effectLst/>
                          <a:latin typeface="Darker Grotesque" panose="020B0604020202020204" charset="0"/>
                        </a:rPr>
                        <a:t>76.00</a:t>
                      </a:r>
                      <a:endParaRPr lang="en-US" sz="1400" b="0" i="0" u="none" strike="noStrike">
                        <a:solidFill>
                          <a:srgbClr val="000000"/>
                        </a:solidFill>
                        <a:effectLst/>
                        <a:latin typeface="Darker Grotesque" panose="020B0604020202020204" charset="0"/>
                      </a:endParaRPr>
                    </a:p>
                  </a:txBody>
                  <a:tcPr marL="6350" marR="6350" marT="6350" marB="0" anchor="b"/>
                </a:tc>
                <a:extLst>
                  <a:ext uri="{0D108BD9-81ED-4DB2-BD59-A6C34878D82A}">
                    <a16:rowId xmlns:a16="http://schemas.microsoft.com/office/drawing/2014/main" val="1974960063"/>
                  </a:ext>
                </a:extLst>
              </a:tr>
              <a:tr h="196850">
                <a:tc>
                  <a:txBody>
                    <a:bodyPr/>
                    <a:lstStyle/>
                    <a:p>
                      <a:pPr algn="l" fontAlgn="b"/>
                      <a:r>
                        <a:rPr lang="en-US" sz="1400" u="none" strike="noStrike">
                          <a:effectLst/>
                          <a:latin typeface="Darker Grotesque" panose="020B0604020202020204" charset="0"/>
                        </a:rPr>
                        <a:t>Mean</a:t>
                      </a:r>
                      <a:endParaRPr lang="en-US" sz="1400" b="0" i="0" u="none" strike="noStrike">
                        <a:solidFill>
                          <a:srgbClr val="000000"/>
                        </a:solidFill>
                        <a:effectLst/>
                        <a:latin typeface="Darker Grotesque" panose="020B0604020202020204" charset="0"/>
                      </a:endParaRPr>
                    </a:p>
                  </a:txBody>
                  <a:tcPr marL="6350" marR="6350" marT="6350" marB="0" anchor="b"/>
                </a:tc>
                <a:tc>
                  <a:txBody>
                    <a:bodyPr/>
                    <a:lstStyle/>
                    <a:p>
                      <a:pPr algn="r" fontAlgn="b"/>
                      <a:r>
                        <a:rPr lang="en-US" sz="1400" u="none" strike="noStrike">
                          <a:effectLst/>
                          <a:latin typeface="Darker Grotesque" panose="020B0604020202020204" charset="0"/>
                        </a:rPr>
                        <a:t>30.62</a:t>
                      </a:r>
                      <a:endParaRPr lang="en-US" sz="1400" b="0" i="0" u="none" strike="noStrike">
                        <a:solidFill>
                          <a:srgbClr val="000000"/>
                        </a:solidFill>
                        <a:effectLst/>
                        <a:latin typeface="Darker Grotesque" panose="020B0604020202020204" charset="0"/>
                      </a:endParaRPr>
                    </a:p>
                  </a:txBody>
                  <a:tcPr marL="6350" marR="6350" marT="6350" marB="0" anchor="b"/>
                </a:tc>
                <a:tc>
                  <a:txBody>
                    <a:bodyPr/>
                    <a:lstStyle/>
                    <a:p>
                      <a:pPr algn="r" fontAlgn="b"/>
                      <a:r>
                        <a:rPr lang="en-US" sz="1400" u="none" strike="noStrike">
                          <a:effectLst/>
                          <a:latin typeface="Darker Grotesque" panose="020B0604020202020204" charset="0"/>
                        </a:rPr>
                        <a:t>113.20</a:t>
                      </a:r>
                      <a:endParaRPr lang="en-US" sz="1400" b="0" i="0" u="none" strike="noStrike">
                        <a:solidFill>
                          <a:srgbClr val="000000"/>
                        </a:solidFill>
                        <a:effectLst/>
                        <a:latin typeface="Darker Grotesque" panose="020B0604020202020204" charset="0"/>
                      </a:endParaRPr>
                    </a:p>
                  </a:txBody>
                  <a:tcPr marL="6350" marR="6350" marT="6350" marB="0" anchor="b"/>
                </a:tc>
                <a:tc>
                  <a:txBody>
                    <a:bodyPr/>
                    <a:lstStyle/>
                    <a:p>
                      <a:pPr algn="r" fontAlgn="b"/>
                      <a:r>
                        <a:rPr lang="en-US" sz="1400" u="none" strike="noStrike">
                          <a:effectLst/>
                          <a:latin typeface="Darker Grotesque" panose="020B0604020202020204" charset="0"/>
                        </a:rPr>
                        <a:t>77.56</a:t>
                      </a:r>
                      <a:endParaRPr lang="en-US" sz="1400" b="0" i="0" u="none" strike="noStrike">
                        <a:solidFill>
                          <a:srgbClr val="000000"/>
                        </a:solidFill>
                        <a:effectLst/>
                        <a:latin typeface="Darker Grotesque" panose="020B0604020202020204" charset="0"/>
                      </a:endParaRPr>
                    </a:p>
                  </a:txBody>
                  <a:tcPr marL="6350" marR="6350" marT="6350" marB="0" anchor="b"/>
                </a:tc>
                <a:tc>
                  <a:txBody>
                    <a:bodyPr/>
                    <a:lstStyle/>
                    <a:p>
                      <a:pPr algn="r" fontAlgn="b"/>
                      <a:r>
                        <a:rPr lang="en-US" sz="1400" u="none" strike="noStrike">
                          <a:effectLst/>
                          <a:latin typeface="Darker Grotesque" panose="020B0604020202020204" charset="0"/>
                        </a:rPr>
                        <a:t>9.19</a:t>
                      </a:r>
                      <a:endParaRPr lang="en-US" sz="1400" b="0" i="0" u="none" strike="noStrike">
                        <a:solidFill>
                          <a:srgbClr val="000000"/>
                        </a:solidFill>
                        <a:effectLst/>
                        <a:latin typeface="Darker Grotesque" panose="020B0604020202020204" charset="0"/>
                      </a:endParaRPr>
                    </a:p>
                  </a:txBody>
                  <a:tcPr marL="6350" marR="6350" marT="6350" marB="0" anchor="b"/>
                </a:tc>
                <a:tc>
                  <a:txBody>
                    <a:bodyPr/>
                    <a:lstStyle/>
                    <a:p>
                      <a:pPr algn="r" fontAlgn="b"/>
                      <a:r>
                        <a:rPr lang="en-US" sz="1400" u="none" strike="noStrike" dirty="0">
                          <a:effectLst/>
                          <a:latin typeface="Darker Grotesque" panose="020B0604020202020204" charset="0"/>
                        </a:rPr>
                        <a:t>98.58</a:t>
                      </a:r>
                      <a:endParaRPr lang="en-US" sz="1400" b="0" i="0" u="none" strike="noStrike" dirty="0">
                        <a:solidFill>
                          <a:srgbClr val="000000"/>
                        </a:solidFill>
                        <a:effectLst/>
                        <a:latin typeface="Darker Grotesque" panose="020B0604020202020204" charset="0"/>
                      </a:endParaRPr>
                    </a:p>
                  </a:txBody>
                  <a:tcPr marL="6350" marR="6350" marT="6350" marB="0" anchor="b"/>
                </a:tc>
                <a:tc>
                  <a:txBody>
                    <a:bodyPr/>
                    <a:lstStyle/>
                    <a:p>
                      <a:pPr algn="r" fontAlgn="b"/>
                      <a:r>
                        <a:rPr lang="en-US" sz="1400" u="none" strike="noStrike" dirty="0">
                          <a:effectLst/>
                          <a:latin typeface="Darker Grotesque" panose="020B0604020202020204" charset="0"/>
                        </a:rPr>
                        <a:t>74.36</a:t>
                      </a:r>
                      <a:endParaRPr lang="en-US" sz="1400" b="0" i="0" u="none" strike="noStrike" dirty="0">
                        <a:solidFill>
                          <a:srgbClr val="000000"/>
                        </a:solidFill>
                        <a:effectLst/>
                        <a:latin typeface="Darker Grotesque" panose="020B0604020202020204" charset="0"/>
                      </a:endParaRPr>
                    </a:p>
                  </a:txBody>
                  <a:tcPr marL="6350" marR="6350" marT="6350" marB="0" anchor="b"/>
                </a:tc>
                <a:extLst>
                  <a:ext uri="{0D108BD9-81ED-4DB2-BD59-A6C34878D82A}">
                    <a16:rowId xmlns:a16="http://schemas.microsoft.com/office/drawing/2014/main" val="3630663039"/>
                  </a:ext>
                </a:extLst>
              </a:tr>
              <a:tr h="196850">
                <a:tc>
                  <a:txBody>
                    <a:bodyPr/>
                    <a:lstStyle/>
                    <a:p>
                      <a:pPr algn="l" fontAlgn="b"/>
                      <a:r>
                        <a:rPr lang="en-US" sz="1400" u="none" strike="noStrike">
                          <a:effectLst/>
                          <a:latin typeface="Darker Grotesque" panose="020B0604020202020204" charset="0"/>
                        </a:rPr>
                        <a:t>3rd Qu.</a:t>
                      </a:r>
                      <a:endParaRPr lang="en-US" sz="1400" b="0" i="0" u="none" strike="noStrike">
                        <a:solidFill>
                          <a:srgbClr val="000000"/>
                        </a:solidFill>
                        <a:effectLst/>
                        <a:latin typeface="Darker Grotesque" panose="020B0604020202020204" charset="0"/>
                      </a:endParaRPr>
                    </a:p>
                  </a:txBody>
                  <a:tcPr marL="6350" marR="6350" marT="6350" marB="0" anchor="b"/>
                </a:tc>
                <a:tc>
                  <a:txBody>
                    <a:bodyPr/>
                    <a:lstStyle/>
                    <a:p>
                      <a:pPr algn="r" fontAlgn="b"/>
                      <a:r>
                        <a:rPr lang="en-US" sz="1400" u="none" strike="noStrike">
                          <a:effectLst/>
                          <a:latin typeface="Darker Grotesque" panose="020B0604020202020204" charset="0"/>
                        </a:rPr>
                        <a:t>40.00</a:t>
                      </a:r>
                      <a:endParaRPr lang="en-US" sz="1400" b="0" i="0" u="none" strike="noStrike">
                        <a:solidFill>
                          <a:srgbClr val="000000"/>
                        </a:solidFill>
                        <a:effectLst/>
                        <a:latin typeface="Darker Grotesque" panose="020B0604020202020204" charset="0"/>
                      </a:endParaRPr>
                    </a:p>
                  </a:txBody>
                  <a:tcPr marL="6350" marR="6350" marT="6350" marB="0" anchor="b"/>
                </a:tc>
                <a:tc>
                  <a:txBody>
                    <a:bodyPr/>
                    <a:lstStyle/>
                    <a:p>
                      <a:pPr algn="r" fontAlgn="b"/>
                      <a:r>
                        <a:rPr lang="en-US" sz="1400" u="none" strike="noStrike">
                          <a:effectLst/>
                          <a:latin typeface="Darker Grotesque" panose="020B0604020202020204" charset="0"/>
                        </a:rPr>
                        <a:t>120.00</a:t>
                      </a:r>
                      <a:endParaRPr lang="en-US" sz="1400" b="0" i="0" u="none" strike="noStrike">
                        <a:solidFill>
                          <a:srgbClr val="000000"/>
                        </a:solidFill>
                        <a:effectLst/>
                        <a:latin typeface="Darker Grotesque" panose="020B0604020202020204" charset="0"/>
                      </a:endParaRPr>
                    </a:p>
                  </a:txBody>
                  <a:tcPr marL="6350" marR="6350" marT="6350" marB="0" anchor="b"/>
                </a:tc>
                <a:tc>
                  <a:txBody>
                    <a:bodyPr/>
                    <a:lstStyle/>
                    <a:p>
                      <a:pPr algn="r" fontAlgn="b"/>
                      <a:r>
                        <a:rPr lang="en-US" sz="1400" u="none" strike="noStrike">
                          <a:effectLst/>
                          <a:latin typeface="Darker Grotesque" panose="020B0604020202020204" charset="0"/>
                        </a:rPr>
                        <a:t>90.00</a:t>
                      </a:r>
                      <a:endParaRPr lang="en-US" sz="1400" b="0" i="0" u="none" strike="noStrike">
                        <a:solidFill>
                          <a:srgbClr val="000000"/>
                        </a:solidFill>
                        <a:effectLst/>
                        <a:latin typeface="Darker Grotesque" panose="020B0604020202020204" charset="0"/>
                      </a:endParaRPr>
                    </a:p>
                  </a:txBody>
                  <a:tcPr marL="6350" marR="6350" marT="6350" marB="0" anchor="b"/>
                </a:tc>
                <a:tc>
                  <a:txBody>
                    <a:bodyPr/>
                    <a:lstStyle/>
                    <a:p>
                      <a:pPr algn="r" fontAlgn="b"/>
                      <a:r>
                        <a:rPr lang="en-US" sz="1400" u="none" strike="noStrike">
                          <a:effectLst/>
                          <a:latin typeface="Darker Grotesque" panose="020B0604020202020204" charset="0"/>
                        </a:rPr>
                        <a:t>11.00</a:t>
                      </a:r>
                      <a:endParaRPr lang="en-US" sz="1400" b="0" i="0" u="none" strike="noStrike">
                        <a:solidFill>
                          <a:srgbClr val="000000"/>
                        </a:solidFill>
                        <a:effectLst/>
                        <a:latin typeface="Darker Grotesque" panose="020B0604020202020204" charset="0"/>
                      </a:endParaRPr>
                    </a:p>
                  </a:txBody>
                  <a:tcPr marL="6350" marR="6350" marT="6350" marB="0" anchor="b"/>
                </a:tc>
                <a:tc>
                  <a:txBody>
                    <a:bodyPr/>
                    <a:lstStyle/>
                    <a:p>
                      <a:pPr algn="r" fontAlgn="b"/>
                      <a:r>
                        <a:rPr lang="en-US" sz="1400" u="none" strike="noStrike">
                          <a:effectLst/>
                          <a:latin typeface="Darker Grotesque" panose="020B0604020202020204" charset="0"/>
                        </a:rPr>
                        <a:t>98.00</a:t>
                      </a:r>
                      <a:endParaRPr lang="en-US" sz="1400" b="0" i="0" u="none" strike="noStrike">
                        <a:solidFill>
                          <a:srgbClr val="000000"/>
                        </a:solidFill>
                        <a:effectLst/>
                        <a:latin typeface="Darker Grotesque" panose="020B0604020202020204" charset="0"/>
                      </a:endParaRPr>
                    </a:p>
                  </a:txBody>
                  <a:tcPr marL="6350" marR="6350" marT="6350" marB="0" anchor="b"/>
                </a:tc>
                <a:tc>
                  <a:txBody>
                    <a:bodyPr/>
                    <a:lstStyle/>
                    <a:p>
                      <a:pPr algn="r" fontAlgn="b"/>
                      <a:r>
                        <a:rPr lang="en-US" sz="1400" u="none" strike="noStrike" dirty="0">
                          <a:effectLst/>
                          <a:latin typeface="Darker Grotesque" panose="020B0604020202020204" charset="0"/>
                        </a:rPr>
                        <a:t>80.00</a:t>
                      </a:r>
                      <a:endParaRPr lang="en-US" sz="1400" b="0" i="0" u="none" strike="noStrike" dirty="0">
                        <a:solidFill>
                          <a:srgbClr val="000000"/>
                        </a:solidFill>
                        <a:effectLst/>
                        <a:latin typeface="Darker Grotesque" panose="020B0604020202020204" charset="0"/>
                      </a:endParaRPr>
                    </a:p>
                  </a:txBody>
                  <a:tcPr marL="6350" marR="6350" marT="6350" marB="0" anchor="b"/>
                </a:tc>
                <a:extLst>
                  <a:ext uri="{0D108BD9-81ED-4DB2-BD59-A6C34878D82A}">
                    <a16:rowId xmlns:a16="http://schemas.microsoft.com/office/drawing/2014/main" val="281533736"/>
                  </a:ext>
                </a:extLst>
              </a:tr>
              <a:tr h="196850">
                <a:tc>
                  <a:txBody>
                    <a:bodyPr/>
                    <a:lstStyle/>
                    <a:p>
                      <a:pPr algn="l" fontAlgn="b"/>
                      <a:r>
                        <a:rPr lang="en-US" sz="1400" u="none" strike="noStrike">
                          <a:effectLst/>
                          <a:latin typeface="Darker Grotesque" panose="020B0604020202020204" charset="0"/>
                        </a:rPr>
                        <a:t>Max</a:t>
                      </a:r>
                      <a:endParaRPr lang="en-US" sz="1400" b="0" i="0" u="none" strike="noStrike">
                        <a:solidFill>
                          <a:srgbClr val="000000"/>
                        </a:solidFill>
                        <a:effectLst/>
                        <a:latin typeface="Darker Grotesque" panose="020B0604020202020204" charset="0"/>
                      </a:endParaRPr>
                    </a:p>
                  </a:txBody>
                  <a:tcPr marL="6350" marR="6350" marT="6350" marB="0" anchor="b"/>
                </a:tc>
                <a:tc>
                  <a:txBody>
                    <a:bodyPr/>
                    <a:lstStyle/>
                    <a:p>
                      <a:pPr algn="r" fontAlgn="b"/>
                      <a:r>
                        <a:rPr lang="en-US" sz="1400" u="none" strike="noStrike">
                          <a:effectLst/>
                          <a:latin typeface="Darker Grotesque" panose="020B0604020202020204" charset="0"/>
                        </a:rPr>
                        <a:t>70.00</a:t>
                      </a:r>
                      <a:endParaRPr lang="en-US" sz="1400" b="0" i="0" u="none" strike="noStrike">
                        <a:solidFill>
                          <a:srgbClr val="000000"/>
                        </a:solidFill>
                        <a:effectLst/>
                        <a:latin typeface="Darker Grotesque" panose="020B0604020202020204" charset="0"/>
                      </a:endParaRPr>
                    </a:p>
                  </a:txBody>
                  <a:tcPr marL="6350" marR="6350" marT="6350" marB="0" anchor="b"/>
                </a:tc>
                <a:tc>
                  <a:txBody>
                    <a:bodyPr/>
                    <a:lstStyle/>
                    <a:p>
                      <a:pPr algn="r" fontAlgn="b"/>
                      <a:r>
                        <a:rPr lang="en-US" sz="1400" u="none" strike="noStrike">
                          <a:effectLst/>
                          <a:latin typeface="Darker Grotesque" panose="020B0604020202020204" charset="0"/>
                        </a:rPr>
                        <a:t>160.00</a:t>
                      </a:r>
                      <a:endParaRPr lang="en-US" sz="1400" b="0" i="0" u="none" strike="noStrike">
                        <a:solidFill>
                          <a:srgbClr val="000000"/>
                        </a:solidFill>
                        <a:effectLst/>
                        <a:latin typeface="Darker Grotesque" panose="020B0604020202020204" charset="0"/>
                      </a:endParaRPr>
                    </a:p>
                  </a:txBody>
                  <a:tcPr marL="6350" marR="6350" marT="6350" marB="0" anchor="b"/>
                </a:tc>
                <a:tc>
                  <a:txBody>
                    <a:bodyPr/>
                    <a:lstStyle/>
                    <a:p>
                      <a:pPr algn="r" fontAlgn="b"/>
                      <a:r>
                        <a:rPr lang="en-US" sz="1400" u="none" strike="noStrike">
                          <a:effectLst/>
                          <a:latin typeface="Darker Grotesque" panose="020B0604020202020204" charset="0"/>
                        </a:rPr>
                        <a:t>100.00</a:t>
                      </a:r>
                      <a:endParaRPr lang="en-US" sz="1400" b="0" i="0" u="none" strike="noStrike">
                        <a:solidFill>
                          <a:srgbClr val="000000"/>
                        </a:solidFill>
                        <a:effectLst/>
                        <a:latin typeface="Darker Grotesque" panose="020B0604020202020204" charset="0"/>
                      </a:endParaRPr>
                    </a:p>
                  </a:txBody>
                  <a:tcPr marL="6350" marR="6350" marT="6350" marB="0" anchor="b"/>
                </a:tc>
                <a:tc>
                  <a:txBody>
                    <a:bodyPr/>
                    <a:lstStyle/>
                    <a:p>
                      <a:pPr algn="r" fontAlgn="b"/>
                      <a:r>
                        <a:rPr lang="en-US" sz="1400" u="none" strike="noStrike">
                          <a:effectLst/>
                          <a:latin typeface="Darker Grotesque" panose="020B0604020202020204" charset="0"/>
                        </a:rPr>
                        <a:t>19.00</a:t>
                      </a:r>
                      <a:endParaRPr lang="en-US" sz="1400" b="0" i="0" u="none" strike="noStrike">
                        <a:solidFill>
                          <a:srgbClr val="000000"/>
                        </a:solidFill>
                        <a:effectLst/>
                        <a:latin typeface="Darker Grotesque" panose="020B0604020202020204" charset="0"/>
                      </a:endParaRPr>
                    </a:p>
                  </a:txBody>
                  <a:tcPr marL="6350" marR="6350" marT="6350" marB="0" anchor="b"/>
                </a:tc>
                <a:tc>
                  <a:txBody>
                    <a:bodyPr/>
                    <a:lstStyle/>
                    <a:p>
                      <a:pPr algn="r" fontAlgn="b"/>
                      <a:r>
                        <a:rPr lang="en-US" sz="1400" u="none" strike="noStrike">
                          <a:effectLst/>
                          <a:latin typeface="Darker Grotesque" panose="020B0604020202020204" charset="0"/>
                        </a:rPr>
                        <a:t>103.00</a:t>
                      </a:r>
                      <a:endParaRPr lang="en-US" sz="1400" b="0" i="0" u="none" strike="noStrike">
                        <a:solidFill>
                          <a:srgbClr val="000000"/>
                        </a:solidFill>
                        <a:effectLst/>
                        <a:latin typeface="Darker Grotesque" panose="020B0604020202020204" charset="0"/>
                      </a:endParaRPr>
                    </a:p>
                  </a:txBody>
                  <a:tcPr marL="6350" marR="6350" marT="6350" marB="0" anchor="b"/>
                </a:tc>
                <a:tc>
                  <a:txBody>
                    <a:bodyPr/>
                    <a:lstStyle/>
                    <a:p>
                      <a:pPr algn="r" fontAlgn="b"/>
                      <a:r>
                        <a:rPr lang="en-US" sz="1400" u="none" strike="noStrike" dirty="0">
                          <a:effectLst/>
                          <a:latin typeface="Darker Grotesque" panose="020B0604020202020204" charset="0"/>
                        </a:rPr>
                        <a:t>90.00</a:t>
                      </a:r>
                      <a:endParaRPr lang="en-US" sz="1400" b="0" i="0" u="none" strike="noStrike" dirty="0">
                        <a:solidFill>
                          <a:srgbClr val="000000"/>
                        </a:solidFill>
                        <a:effectLst/>
                        <a:latin typeface="Darker Grotesque" panose="020B0604020202020204" charset="0"/>
                      </a:endParaRPr>
                    </a:p>
                  </a:txBody>
                  <a:tcPr marL="6350" marR="6350" marT="6350" marB="0" anchor="b"/>
                </a:tc>
                <a:extLst>
                  <a:ext uri="{0D108BD9-81ED-4DB2-BD59-A6C34878D82A}">
                    <a16:rowId xmlns:a16="http://schemas.microsoft.com/office/drawing/2014/main" val="2304651465"/>
                  </a:ext>
                </a:extLst>
              </a:tr>
            </a:tbl>
          </a:graphicData>
        </a:graphic>
      </p:graphicFrame>
      <p:pic>
        <p:nvPicPr>
          <p:cNvPr id="10" name="Picture 9">
            <a:extLst>
              <a:ext uri="{FF2B5EF4-FFF2-40B4-BE49-F238E27FC236}">
                <a16:creationId xmlns:a16="http://schemas.microsoft.com/office/drawing/2014/main" id="{C04495BB-3DA3-E540-5FC9-B946388A9E07}"/>
              </a:ext>
            </a:extLst>
          </p:cNvPr>
          <p:cNvPicPr>
            <a:picLocks noChangeAspect="1"/>
          </p:cNvPicPr>
          <p:nvPr/>
        </p:nvPicPr>
        <p:blipFill rotWithShape="1">
          <a:blip r:embed="rId3"/>
          <a:srcRect l="10129" t="2834" r="11825" b="21803"/>
          <a:stretch/>
        </p:blipFill>
        <p:spPr>
          <a:xfrm>
            <a:off x="611285" y="1875004"/>
            <a:ext cx="2341406" cy="165425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7"/>
          <p:cNvSpPr txBox="1">
            <a:spLocks noGrp="1"/>
          </p:cNvSpPr>
          <p:nvPr>
            <p:ph type="title"/>
          </p:nvPr>
        </p:nvSpPr>
        <p:spPr>
          <a:xfrm>
            <a:off x="720000" y="36887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Descriptive Analysis</a:t>
            </a:r>
            <a:endParaRPr dirty="0"/>
          </a:p>
        </p:txBody>
      </p:sp>
      <p:pic>
        <p:nvPicPr>
          <p:cNvPr id="2" name="Picture 1">
            <a:extLst>
              <a:ext uri="{FF2B5EF4-FFF2-40B4-BE49-F238E27FC236}">
                <a16:creationId xmlns:a16="http://schemas.microsoft.com/office/drawing/2014/main" id="{B75ED383-D453-78F6-9017-BB7DFA87042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48917" y="1209039"/>
            <a:ext cx="4123083" cy="3712211"/>
          </a:xfrm>
          <a:prstGeom prst="rect">
            <a:avLst/>
          </a:prstGeom>
          <a:noFill/>
        </p:spPr>
      </p:pic>
      <p:sp>
        <p:nvSpPr>
          <p:cNvPr id="5" name="TextBox 4">
            <a:extLst>
              <a:ext uri="{FF2B5EF4-FFF2-40B4-BE49-F238E27FC236}">
                <a16:creationId xmlns:a16="http://schemas.microsoft.com/office/drawing/2014/main" id="{AF8BFF93-B3DF-4080-0079-DACB7EE0D846}"/>
              </a:ext>
            </a:extLst>
          </p:cNvPr>
          <p:cNvSpPr txBox="1"/>
          <p:nvPr/>
        </p:nvSpPr>
        <p:spPr>
          <a:xfrm>
            <a:off x="5272585" y="3572013"/>
            <a:ext cx="3151415" cy="523220"/>
          </a:xfrm>
          <a:prstGeom prst="rect">
            <a:avLst/>
          </a:prstGeom>
          <a:noFill/>
        </p:spPr>
        <p:txBody>
          <a:bodyPr wrap="square">
            <a:spAutoFit/>
          </a:bodyPr>
          <a:lstStyle/>
          <a:p>
            <a:pPr algn="ctr"/>
            <a:r>
              <a:rPr lang="en-US" dirty="0">
                <a:latin typeface="Darker Grotesque" panose="020B0604020202020204" charset="0"/>
              </a:rPr>
              <a:t>VIF for each variable is less than 10, so we don’t have multicollinearity in the data</a:t>
            </a:r>
          </a:p>
        </p:txBody>
      </p:sp>
      <p:graphicFrame>
        <p:nvGraphicFramePr>
          <p:cNvPr id="8" name="Table 7">
            <a:extLst>
              <a:ext uri="{FF2B5EF4-FFF2-40B4-BE49-F238E27FC236}">
                <a16:creationId xmlns:a16="http://schemas.microsoft.com/office/drawing/2014/main" id="{C5774F03-E91B-1006-E22D-C8934016D8D6}"/>
              </a:ext>
            </a:extLst>
          </p:cNvPr>
          <p:cNvGraphicFramePr>
            <a:graphicFrameLocks noGrp="1"/>
          </p:cNvGraphicFramePr>
          <p:nvPr>
            <p:extLst>
              <p:ext uri="{D42A27DB-BD31-4B8C-83A1-F6EECF244321}">
                <p14:modId xmlns:p14="http://schemas.microsoft.com/office/powerpoint/2010/main" val="4041273795"/>
              </p:ext>
            </p:extLst>
          </p:nvPr>
        </p:nvGraphicFramePr>
        <p:xfrm>
          <a:off x="5645150" y="1746885"/>
          <a:ext cx="2235200" cy="1751330"/>
        </p:xfrm>
        <a:graphic>
          <a:graphicData uri="http://schemas.openxmlformats.org/drawingml/2006/table">
            <a:tbl>
              <a:tblPr>
                <a:tableStyleId>{8FC7847D-A3D7-4D23-859F-F23709B020AF}</a:tableStyleId>
              </a:tblPr>
              <a:tblGrid>
                <a:gridCol w="1127534">
                  <a:extLst>
                    <a:ext uri="{9D8B030D-6E8A-4147-A177-3AD203B41FA5}">
                      <a16:colId xmlns:a16="http://schemas.microsoft.com/office/drawing/2014/main" val="3576881148"/>
                    </a:ext>
                  </a:extLst>
                </a:gridCol>
                <a:gridCol w="1107666">
                  <a:extLst>
                    <a:ext uri="{9D8B030D-6E8A-4147-A177-3AD203B41FA5}">
                      <a16:colId xmlns:a16="http://schemas.microsoft.com/office/drawing/2014/main" val="1528977335"/>
                    </a:ext>
                  </a:extLst>
                </a:gridCol>
              </a:tblGrid>
              <a:tr h="196850">
                <a:tc>
                  <a:txBody>
                    <a:bodyPr/>
                    <a:lstStyle/>
                    <a:p>
                      <a:pPr algn="ctr" fontAlgn="b"/>
                      <a:r>
                        <a:rPr lang="en-US" sz="1600" u="none" strike="noStrike" dirty="0">
                          <a:effectLst/>
                          <a:latin typeface="Darker Grotesque" panose="020B0604020202020204" charset="0"/>
                        </a:rPr>
                        <a:t> </a:t>
                      </a:r>
                      <a:endParaRPr lang="en-US" sz="1600" b="0" i="0" u="none" strike="noStrike" dirty="0">
                        <a:solidFill>
                          <a:srgbClr val="000000"/>
                        </a:solidFill>
                        <a:effectLst/>
                        <a:latin typeface="Darker Grotesque" panose="020B0604020202020204" charset="0"/>
                      </a:endParaRPr>
                    </a:p>
                  </a:txBody>
                  <a:tcPr marL="6350" marR="6350" marT="6350" marB="0" anchor="b"/>
                </a:tc>
                <a:tc>
                  <a:txBody>
                    <a:bodyPr/>
                    <a:lstStyle/>
                    <a:p>
                      <a:pPr algn="ctr" fontAlgn="b"/>
                      <a:r>
                        <a:rPr lang="en-US" sz="1600" u="none" strike="noStrike">
                          <a:effectLst/>
                          <a:latin typeface="Darker Grotesque" panose="020B0604020202020204" charset="0"/>
                        </a:rPr>
                        <a:t>VIF</a:t>
                      </a:r>
                      <a:endParaRPr lang="en-US" sz="1600" b="0" i="0" u="none" strike="noStrike">
                        <a:solidFill>
                          <a:srgbClr val="000000"/>
                        </a:solidFill>
                        <a:effectLst/>
                        <a:latin typeface="Darker Grotesque" panose="020B0604020202020204" charset="0"/>
                      </a:endParaRPr>
                    </a:p>
                  </a:txBody>
                  <a:tcPr marL="6350" marR="6350" marT="6350" marB="0" anchor="b"/>
                </a:tc>
                <a:extLst>
                  <a:ext uri="{0D108BD9-81ED-4DB2-BD59-A6C34878D82A}">
                    <a16:rowId xmlns:a16="http://schemas.microsoft.com/office/drawing/2014/main" val="1256852532"/>
                  </a:ext>
                </a:extLst>
              </a:tr>
              <a:tr h="196850">
                <a:tc>
                  <a:txBody>
                    <a:bodyPr/>
                    <a:lstStyle/>
                    <a:p>
                      <a:pPr algn="l" fontAlgn="b"/>
                      <a:r>
                        <a:rPr lang="en-US" sz="1600" u="none" strike="noStrike" dirty="0">
                          <a:effectLst/>
                          <a:latin typeface="Darker Grotesque" panose="020B0604020202020204" charset="0"/>
                        </a:rPr>
                        <a:t>Age</a:t>
                      </a:r>
                      <a:endParaRPr lang="en-US" sz="1600" b="0" i="0" u="none" strike="noStrike" dirty="0">
                        <a:solidFill>
                          <a:srgbClr val="000000"/>
                        </a:solidFill>
                        <a:effectLst/>
                        <a:latin typeface="Darker Grotesque" panose="020B0604020202020204" charset="0"/>
                      </a:endParaRPr>
                    </a:p>
                  </a:txBody>
                  <a:tcPr marL="6350" marR="6350" marT="6350" marB="0" anchor="b"/>
                </a:tc>
                <a:tc>
                  <a:txBody>
                    <a:bodyPr/>
                    <a:lstStyle/>
                    <a:p>
                      <a:pPr algn="r" fontAlgn="b"/>
                      <a:r>
                        <a:rPr lang="en-US" sz="1600" u="none" strike="noStrike">
                          <a:effectLst/>
                          <a:latin typeface="Darker Grotesque" panose="020B0604020202020204" charset="0"/>
                        </a:rPr>
                        <a:t>1.20572</a:t>
                      </a:r>
                      <a:endParaRPr lang="en-US" sz="1600" b="0" i="0" u="none" strike="noStrike">
                        <a:solidFill>
                          <a:srgbClr val="000000"/>
                        </a:solidFill>
                        <a:effectLst/>
                        <a:latin typeface="Darker Grotesque" panose="020B0604020202020204" charset="0"/>
                      </a:endParaRPr>
                    </a:p>
                  </a:txBody>
                  <a:tcPr marL="6350" marR="6350" marT="6350" marB="0" anchor="b"/>
                </a:tc>
                <a:extLst>
                  <a:ext uri="{0D108BD9-81ED-4DB2-BD59-A6C34878D82A}">
                    <a16:rowId xmlns:a16="http://schemas.microsoft.com/office/drawing/2014/main" val="20403262"/>
                  </a:ext>
                </a:extLst>
              </a:tr>
              <a:tr h="196850">
                <a:tc>
                  <a:txBody>
                    <a:bodyPr/>
                    <a:lstStyle/>
                    <a:p>
                      <a:pPr algn="l" fontAlgn="b"/>
                      <a:r>
                        <a:rPr lang="en-US" sz="1600" u="none" strike="noStrike" dirty="0" err="1">
                          <a:effectLst/>
                          <a:latin typeface="Darker Grotesque" panose="020B0604020202020204" charset="0"/>
                        </a:rPr>
                        <a:t>SystolicBP</a:t>
                      </a:r>
                      <a:endParaRPr lang="en-US" sz="1600" b="0" i="0" u="none" strike="noStrike" dirty="0">
                        <a:solidFill>
                          <a:srgbClr val="000000"/>
                        </a:solidFill>
                        <a:effectLst/>
                        <a:latin typeface="Darker Grotesque" panose="020B0604020202020204" charset="0"/>
                      </a:endParaRPr>
                    </a:p>
                  </a:txBody>
                  <a:tcPr marL="6350" marR="6350" marT="6350" marB="0" anchor="b"/>
                </a:tc>
                <a:tc>
                  <a:txBody>
                    <a:bodyPr/>
                    <a:lstStyle/>
                    <a:p>
                      <a:pPr algn="r" fontAlgn="b"/>
                      <a:r>
                        <a:rPr lang="en-US" sz="1600" u="none" strike="noStrike" dirty="0">
                          <a:effectLst/>
                          <a:latin typeface="Darker Grotesque" panose="020B0604020202020204" charset="0"/>
                        </a:rPr>
                        <a:t>3.92802</a:t>
                      </a:r>
                      <a:endParaRPr lang="en-US" sz="1600" b="0" i="0" u="none" strike="noStrike" dirty="0">
                        <a:solidFill>
                          <a:srgbClr val="000000"/>
                        </a:solidFill>
                        <a:effectLst/>
                        <a:latin typeface="Darker Grotesque" panose="020B0604020202020204" charset="0"/>
                      </a:endParaRPr>
                    </a:p>
                  </a:txBody>
                  <a:tcPr marL="6350" marR="6350" marT="6350" marB="0" anchor="b"/>
                </a:tc>
                <a:extLst>
                  <a:ext uri="{0D108BD9-81ED-4DB2-BD59-A6C34878D82A}">
                    <a16:rowId xmlns:a16="http://schemas.microsoft.com/office/drawing/2014/main" val="832740501"/>
                  </a:ext>
                </a:extLst>
              </a:tr>
              <a:tr h="196850">
                <a:tc>
                  <a:txBody>
                    <a:bodyPr/>
                    <a:lstStyle/>
                    <a:p>
                      <a:pPr algn="l" fontAlgn="b"/>
                      <a:r>
                        <a:rPr lang="en-US" sz="1600" u="none" strike="noStrike">
                          <a:effectLst/>
                          <a:latin typeface="Darker Grotesque" panose="020B0604020202020204" charset="0"/>
                        </a:rPr>
                        <a:t>DiastolicBP</a:t>
                      </a:r>
                      <a:endParaRPr lang="en-US" sz="1600" b="0" i="0" u="none" strike="noStrike">
                        <a:solidFill>
                          <a:srgbClr val="000000"/>
                        </a:solidFill>
                        <a:effectLst/>
                        <a:latin typeface="Darker Grotesque" panose="020B0604020202020204" charset="0"/>
                      </a:endParaRPr>
                    </a:p>
                  </a:txBody>
                  <a:tcPr marL="6350" marR="6350" marT="6350" marB="0" anchor="b"/>
                </a:tc>
                <a:tc>
                  <a:txBody>
                    <a:bodyPr/>
                    <a:lstStyle/>
                    <a:p>
                      <a:pPr algn="r" fontAlgn="b"/>
                      <a:r>
                        <a:rPr lang="en-US" sz="1600" u="none" strike="noStrike" dirty="0">
                          <a:effectLst/>
                          <a:latin typeface="Darker Grotesque" panose="020B0604020202020204" charset="0"/>
                        </a:rPr>
                        <a:t>3.7834</a:t>
                      </a:r>
                      <a:endParaRPr lang="en-US" sz="1600" b="0" i="0" u="none" strike="noStrike" dirty="0">
                        <a:solidFill>
                          <a:srgbClr val="000000"/>
                        </a:solidFill>
                        <a:effectLst/>
                        <a:latin typeface="Darker Grotesque" panose="020B0604020202020204" charset="0"/>
                      </a:endParaRPr>
                    </a:p>
                  </a:txBody>
                  <a:tcPr marL="6350" marR="6350" marT="6350" marB="0" anchor="b"/>
                </a:tc>
                <a:extLst>
                  <a:ext uri="{0D108BD9-81ED-4DB2-BD59-A6C34878D82A}">
                    <a16:rowId xmlns:a16="http://schemas.microsoft.com/office/drawing/2014/main" val="2479736952"/>
                  </a:ext>
                </a:extLst>
              </a:tr>
              <a:tr h="196850">
                <a:tc>
                  <a:txBody>
                    <a:bodyPr/>
                    <a:lstStyle/>
                    <a:p>
                      <a:pPr algn="l" fontAlgn="b"/>
                      <a:r>
                        <a:rPr lang="en-US" sz="1600" u="none" strike="noStrike">
                          <a:effectLst/>
                          <a:latin typeface="Darker Grotesque" panose="020B0604020202020204" charset="0"/>
                        </a:rPr>
                        <a:t>BS</a:t>
                      </a:r>
                      <a:endParaRPr lang="en-US" sz="1600" b="0" i="0" u="none" strike="noStrike">
                        <a:solidFill>
                          <a:srgbClr val="000000"/>
                        </a:solidFill>
                        <a:effectLst/>
                        <a:latin typeface="Darker Grotesque" panose="020B0604020202020204" charset="0"/>
                      </a:endParaRPr>
                    </a:p>
                  </a:txBody>
                  <a:tcPr marL="6350" marR="6350" marT="6350" marB="0" anchor="b"/>
                </a:tc>
                <a:tc>
                  <a:txBody>
                    <a:bodyPr/>
                    <a:lstStyle/>
                    <a:p>
                      <a:pPr algn="r" fontAlgn="b"/>
                      <a:r>
                        <a:rPr lang="en-US" sz="1600" u="none" strike="noStrike" dirty="0">
                          <a:effectLst/>
                          <a:latin typeface="Darker Grotesque" panose="020B0604020202020204" charset="0"/>
                        </a:rPr>
                        <a:t>1.09247</a:t>
                      </a:r>
                      <a:endParaRPr lang="en-US" sz="1600" b="0" i="0" u="none" strike="noStrike" dirty="0">
                        <a:solidFill>
                          <a:srgbClr val="000000"/>
                        </a:solidFill>
                        <a:effectLst/>
                        <a:latin typeface="Darker Grotesque" panose="020B0604020202020204" charset="0"/>
                      </a:endParaRPr>
                    </a:p>
                  </a:txBody>
                  <a:tcPr marL="6350" marR="6350" marT="6350" marB="0" anchor="b"/>
                </a:tc>
                <a:extLst>
                  <a:ext uri="{0D108BD9-81ED-4DB2-BD59-A6C34878D82A}">
                    <a16:rowId xmlns:a16="http://schemas.microsoft.com/office/drawing/2014/main" val="204964406"/>
                  </a:ext>
                </a:extLst>
              </a:tr>
              <a:tr h="196850">
                <a:tc>
                  <a:txBody>
                    <a:bodyPr/>
                    <a:lstStyle/>
                    <a:p>
                      <a:pPr algn="l" fontAlgn="b"/>
                      <a:r>
                        <a:rPr lang="en-US" sz="1600" u="none" strike="noStrike">
                          <a:effectLst/>
                          <a:latin typeface="Darker Grotesque" panose="020B0604020202020204" charset="0"/>
                        </a:rPr>
                        <a:t>BodyTemp</a:t>
                      </a:r>
                      <a:endParaRPr lang="en-US" sz="1600" b="0" i="0" u="none" strike="noStrike">
                        <a:solidFill>
                          <a:srgbClr val="000000"/>
                        </a:solidFill>
                        <a:effectLst/>
                        <a:latin typeface="Darker Grotesque" panose="020B0604020202020204" charset="0"/>
                      </a:endParaRPr>
                    </a:p>
                  </a:txBody>
                  <a:tcPr marL="6350" marR="6350" marT="6350" marB="0" anchor="b"/>
                </a:tc>
                <a:tc>
                  <a:txBody>
                    <a:bodyPr/>
                    <a:lstStyle/>
                    <a:p>
                      <a:pPr algn="r" fontAlgn="b"/>
                      <a:r>
                        <a:rPr lang="en-US" sz="1600" u="none" strike="noStrike" dirty="0">
                          <a:effectLst/>
                          <a:latin typeface="Darker Grotesque" panose="020B0604020202020204" charset="0"/>
                        </a:rPr>
                        <a:t>1.69111</a:t>
                      </a:r>
                      <a:endParaRPr lang="en-US" sz="1600" b="0" i="0" u="none" strike="noStrike" dirty="0">
                        <a:solidFill>
                          <a:srgbClr val="000000"/>
                        </a:solidFill>
                        <a:effectLst/>
                        <a:latin typeface="Darker Grotesque" panose="020B0604020202020204" charset="0"/>
                      </a:endParaRPr>
                    </a:p>
                  </a:txBody>
                  <a:tcPr marL="6350" marR="6350" marT="6350" marB="0" anchor="b"/>
                </a:tc>
                <a:extLst>
                  <a:ext uri="{0D108BD9-81ED-4DB2-BD59-A6C34878D82A}">
                    <a16:rowId xmlns:a16="http://schemas.microsoft.com/office/drawing/2014/main" val="3812835424"/>
                  </a:ext>
                </a:extLst>
              </a:tr>
              <a:tr h="196850">
                <a:tc>
                  <a:txBody>
                    <a:bodyPr/>
                    <a:lstStyle/>
                    <a:p>
                      <a:pPr algn="l" fontAlgn="b"/>
                      <a:r>
                        <a:rPr lang="en-US" sz="1600" u="none" strike="noStrike">
                          <a:effectLst/>
                          <a:latin typeface="Darker Grotesque" panose="020B0604020202020204" charset="0"/>
                        </a:rPr>
                        <a:t>HeartRate</a:t>
                      </a:r>
                      <a:endParaRPr lang="en-US" sz="1600" b="0" i="0" u="none" strike="noStrike">
                        <a:solidFill>
                          <a:srgbClr val="000000"/>
                        </a:solidFill>
                        <a:effectLst/>
                        <a:latin typeface="Darker Grotesque" panose="020B0604020202020204" charset="0"/>
                      </a:endParaRPr>
                    </a:p>
                  </a:txBody>
                  <a:tcPr marL="6350" marR="6350" marT="6350" marB="0" anchor="b"/>
                </a:tc>
                <a:tc>
                  <a:txBody>
                    <a:bodyPr/>
                    <a:lstStyle/>
                    <a:p>
                      <a:pPr algn="r" fontAlgn="b"/>
                      <a:r>
                        <a:rPr lang="en-US" sz="1600" u="none" strike="noStrike" dirty="0">
                          <a:effectLst/>
                          <a:latin typeface="Darker Grotesque" panose="020B0604020202020204" charset="0"/>
                        </a:rPr>
                        <a:t>1.02493</a:t>
                      </a:r>
                      <a:endParaRPr lang="en-US" sz="1600" b="0" i="0" u="none" strike="noStrike" dirty="0">
                        <a:solidFill>
                          <a:srgbClr val="000000"/>
                        </a:solidFill>
                        <a:effectLst/>
                        <a:latin typeface="Darker Grotesque" panose="020B0604020202020204" charset="0"/>
                      </a:endParaRPr>
                    </a:p>
                  </a:txBody>
                  <a:tcPr marL="6350" marR="6350" marT="6350" marB="0" anchor="b"/>
                </a:tc>
                <a:extLst>
                  <a:ext uri="{0D108BD9-81ED-4DB2-BD59-A6C34878D82A}">
                    <a16:rowId xmlns:a16="http://schemas.microsoft.com/office/drawing/2014/main" val="1585933643"/>
                  </a:ext>
                </a:extLst>
              </a:tr>
            </a:tbl>
          </a:graphicData>
        </a:graphic>
      </p:graphicFrame>
    </p:spTree>
    <p:extLst>
      <p:ext uri="{BB962C8B-B14F-4D97-AF65-F5344CB8AC3E}">
        <p14:creationId xmlns:p14="http://schemas.microsoft.com/office/powerpoint/2010/main" val="5170585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7"/>
          <p:cNvSpPr txBox="1">
            <a:spLocks noGrp="1"/>
          </p:cNvSpPr>
          <p:nvPr>
            <p:ph type="title"/>
          </p:nvPr>
        </p:nvSpPr>
        <p:spPr>
          <a:xfrm>
            <a:off x="720000" y="36887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Training Data and Testing Data</a:t>
            </a:r>
            <a:endParaRPr dirty="0"/>
          </a:p>
        </p:txBody>
      </p:sp>
      <p:graphicFrame>
        <p:nvGraphicFramePr>
          <p:cNvPr id="3" name="Table 2">
            <a:extLst>
              <a:ext uri="{FF2B5EF4-FFF2-40B4-BE49-F238E27FC236}">
                <a16:creationId xmlns:a16="http://schemas.microsoft.com/office/drawing/2014/main" id="{6B2AAD08-4E63-1E77-F8EC-A1C0D26FFDE8}"/>
              </a:ext>
            </a:extLst>
          </p:cNvPr>
          <p:cNvGraphicFramePr>
            <a:graphicFrameLocks noGrp="1"/>
          </p:cNvGraphicFramePr>
          <p:nvPr>
            <p:extLst>
              <p:ext uri="{D42A27DB-BD31-4B8C-83A1-F6EECF244321}">
                <p14:modId xmlns:p14="http://schemas.microsoft.com/office/powerpoint/2010/main" val="4276886447"/>
              </p:ext>
            </p:extLst>
          </p:nvPr>
        </p:nvGraphicFramePr>
        <p:xfrm>
          <a:off x="5118854" y="1984532"/>
          <a:ext cx="3396495" cy="2027650"/>
        </p:xfrm>
        <a:graphic>
          <a:graphicData uri="http://schemas.openxmlformats.org/drawingml/2006/table">
            <a:tbl>
              <a:tblPr firstRow="1" firstCol="1">
                <a:tableStyleId>{8FC7847D-A3D7-4D23-859F-F23709B020AF}</a:tableStyleId>
              </a:tblPr>
              <a:tblGrid>
                <a:gridCol w="819574">
                  <a:extLst>
                    <a:ext uri="{9D8B030D-6E8A-4147-A177-3AD203B41FA5}">
                      <a16:colId xmlns:a16="http://schemas.microsoft.com/office/drawing/2014/main" val="2880916499"/>
                    </a:ext>
                  </a:extLst>
                </a:gridCol>
                <a:gridCol w="867245">
                  <a:extLst>
                    <a:ext uri="{9D8B030D-6E8A-4147-A177-3AD203B41FA5}">
                      <a16:colId xmlns:a16="http://schemas.microsoft.com/office/drawing/2014/main" val="2149681566"/>
                    </a:ext>
                  </a:extLst>
                </a:gridCol>
                <a:gridCol w="867245">
                  <a:extLst>
                    <a:ext uri="{9D8B030D-6E8A-4147-A177-3AD203B41FA5}">
                      <a16:colId xmlns:a16="http://schemas.microsoft.com/office/drawing/2014/main" val="1300864030"/>
                    </a:ext>
                  </a:extLst>
                </a:gridCol>
                <a:gridCol w="842431">
                  <a:extLst>
                    <a:ext uri="{9D8B030D-6E8A-4147-A177-3AD203B41FA5}">
                      <a16:colId xmlns:a16="http://schemas.microsoft.com/office/drawing/2014/main" val="1672523339"/>
                    </a:ext>
                  </a:extLst>
                </a:gridCol>
              </a:tblGrid>
              <a:tr h="394168">
                <a:tc rowSpan="3">
                  <a:txBody>
                    <a:bodyPr/>
                    <a:lstStyle/>
                    <a:p>
                      <a:pPr marL="0" marR="0" algn="ctr">
                        <a:lnSpc>
                          <a:spcPct val="107000"/>
                        </a:lnSpc>
                        <a:spcBef>
                          <a:spcPts val="0"/>
                        </a:spcBef>
                        <a:spcAft>
                          <a:spcPts val="0"/>
                        </a:spcAft>
                      </a:pPr>
                      <a:r>
                        <a:rPr lang="en-US" sz="1400" kern="100">
                          <a:effectLst/>
                          <a:latin typeface="Darker Grotesque" panose="020B0604020202020204" charset="0"/>
                        </a:rPr>
                        <a:t>Train</a:t>
                      </a:r>
                      <a:endParaRPr lang="en-US" sz="1400" kern="100">
                        <a:effectLst/>
                        <a:latin typeface="Darker Grotesque" panose="020B0604020202020204" charset="0"/>
                        <a:ea typeface="Times New Roman" panose="02020603050405020304" pitchFamily="18" charset="0"/>
                        <a:cs typeface="Times New Roman" panose="02020603050405020304" pitchFamily="18" charset="0"/>
                      </a:endParaRPr>
                    </a:p>
                  </a:txBody>
                  <a:tcPr marL="15240" marR="15240" marT="7620" marB="0" anchor="ctr"/>
                </a:tc>
                <a:tc>
                  <a:txBody>
                    <a:bodyPr/>
                    <a:lstStyle/>
                    <a:p>
                      <a:pPr marL="0" marR="0" algn="ctr">
                        <a:lnSpc>
                          <a:spcPct val="107000"/>
                        </a:lnSpc>
                        <a:spcBef>
                          <a:spcPts val="0"/>
                        </a:spcBef>
                        <a:spcAft>
                          <a:spcPts val="0"/>
                        </a:spcAft>
                      </a:pPr>
                      <a:r>
                        <a:rPr lang="en-US" sz="1400" kern="100" dirty="0">
                          <a:effectLst/>
                          <a:latin typeface="Darker Grotesque" panose="020B0604020202020204" charset="0"/>
                        </a:rPr>
                        <a:t> </a:t>
                      </a:r>
                      <a:endParaRPr lang="en-US" sz="1400" kern="100" dirty="0">
                        <a:effectLst/>
                        <a:latin typeface="Darker Grotesque" panose="020B0604020202020204" charset="0"/>
                        <a:ea typeface="Times New Roman" panose="02020603050405020304" pitchFamily="18" charset="0"/>
                        <a:cs typeface="Times New Roman" panose="02020603050405020304" pitchFamily="18" charset="0"/>
                      </a:endParaRPr>
                    </a:p>
                  </a:txBody>
                  <a:tcPr marL="15240" marR="15240" marT="7620" marB="0" anchor="ctr"/>
                </a:tc>
                <a:tc>
                  <a:txBody>
                    <a:bodyPr/>
                    <a:lstStyle/>
                    <a:p>
                      <a:pPr marL="0" marR="0" algn="ctr">
                        <a:lnSpc>
                          <a:spcPct val="107000"/>
                        </a:lnSpc>
                        <a:spcBef>
                          <a:spcPts val="0"/>
                        </a:spcBef>
                        <a:spcAft>
                          <a:spcPts val="0"/>
                        </a:spcAft>
                      </a:pPr>
                      <a:r>
                        <a:rPr lang="en-US" sz="1400" kern="100" dirty="0">
                          <a:effectLst/>
                          <a:latin typeface="Darker Grotesque" panose="020B0604020202020204" charset="0"/>
                          <a:ea typeface="Times New Roman" panose="02020603050405020304" pitchFamily="18" charset="0"/>
                          <a:cs typeface="Times New Roman" panose="02020603050405020304" pitchFamily="18" charset="0"/>
                        </a:rPr>
                        <a:t>“Low Risk”</a:t>
                      </a:r>
                    </a:p>
                  </a:txBody>
                  <a:tcPr marL="15240" marR="15240" marT="7620" marB="0" anchor="ctr"/>
                </a:tc>
                <a:tc>
                  <a:txBody>
                    <a:bodyPr/>
                    <a:lstStyle/>
                    <a:p>
                      <a:pPr marL="0" marR="0" algn="ctr">
                        <a:lnSpc>
                          <a:spcPct val="107000"/>
                        </a:lnSpc>
                        <a:spcBef>
                          <a:spcPts val="0"/>
                        </a:spcBef>
                        <a:spcAft>
                          <a:spcPts val="0"/>
                        </a:spcAft>
                      </a:pPr>
                      <a:r>
                        <a:rPr lang="en-US" sz="1400" kern="100" dirty="0">
                          <a:effectLst/>
                          <a:latin typeface="Darker Grotesque" panose="020B0604020202020204" charset="0"/>
                          <a:ea typeface="Times New Roman" panose="02020603050405020304" pitchFamily="18" charset="0"/>
                          <a:cs typeface="Times New Roman" panose="02020603050405020304" pitchFamily="18" charset="0"/>
                        </a:rPr>
                        <a:t>“High Risk”</a:t>
                      </a:r>
                    </a:p>
                  </a:txBody>
                  <a:tcPr marL="15240" marR="15240" marT="7620" marB="0" anchor="ctr"/>
                </a:tc>
                <a:extLst>
                  <a:ext uri="{0D108BD9-81ED-4DB2-BD59-A6C34878D82A}">
                    <a16:rowId xmlns:a16="http://schemas.microsoft.com/office/drawing/2014/main" val="848831588"/>
                  </a:ext>
                </a:extLst>
              </a:tr>
              <a:tr h="394168">
                <a:tc vMerge="1">
                  <a:txBody>
                    <a:bodyPr/>
                    <a:lstStyle/>
                    <a:p>
                      <a:endParaRPr lang="en-US"/>
                    </a:p>
                  </a:txBody>
                  <a:tcPr/>
                </a:tc>
                <a:tc>
                  <a:txBody>
                    <a:bodyPr/>
                    <a:lstStyle/>
                    <a:p>
                      <a:pPr marL="0" marR="0" algn="ctr">
                        <a:lnSpc>
                          <a:spcPct val="107000"/>
                        </a:lnSpc>
                        <a:spcBef>
                          <a:spcPts val="0"/>
                        </a:spcBef>
                        <a:spcAft>
                          <a:spcPts val="0"/>
                        </a:spcAft>
                      </a:pPr>
                      <a:r>
                        <a:rPr lang="en-US" sz="1400" kern="100">
                          <a:effectLst/>
                          <a:latin typeface="Darker Grotesque" panose="020B0604020202020204" charset="0"/>
                        </a:rPr>
                        <a:t>100%</a:t>
                      </a:r>
                      <a:endParaRPr lang="en-US" sz="1400" kern="100">
                        <a:effectLst/>
                        <a:latin typeface="Darker Grotesque" panose="020B0604020202020204" charset="0"/>
                        <a:ea typeface="Times New Roman" panose="02020603050405020304" pitchFamily="18" charset="0"/>
                        <a:cs typeface="Times New Roman" panose="02020603050405020304" pitchFamily="18" charset="0"/>
                      </a:endParaRPr>
                    </a:p>
                  </a:txBody>
                  <a:tcPr marL="15240" marR="15240" marT="7620" marB="0" anchor="ctr"/>
                </a:tc>
                <a:tc>
                  <a:txBody>
                    <a:bodyPr/>
                    <a:lstStyle/>
                    <a:p>
                      <a:pPr marL="0" marR="0" algn="ctr">
                        <a:lnSpc>
                          <a:spcPct val="107000"/>
                        </a:lnSpc>
                        <a:spcBef>
                          <a:spcPts val="0"/>
                        </a:spcBef>
                        <a:spcAft>
                          <a:spcPts val="0"/>
                        </a:spcAft>
                      </a:pPr>
                      <a:r>
                        <a:rPr lang="en-US" sz="1400" kern="100">
                          <a:effectLst/>
                          <a:latin typeface="Darker Grotesque" panose="020B0604020202020204" charset="0"/>
                        </a:rPr>
                        <a:t>61%</a:t>
                      </a:r>
                      <a:endParaRPr lang="en-US" sz="1400" kern="100">
                        <a:effectLst/>
                        <a:latin typeface="Darker Grotesque" panose="020B0604020202020204" charset="0"/>
                        <a:ea typeface="Times New Roman" panose="02020603050405020304" pitchFamily="18" charset="0"/>
                        <a:cs typeface="Times New Roman" panose="02020603050405020304" pitchFamily="18" charset="0"/>
                      </a:endParaRPr>
                    </a:p>
                  </a:txBody>
                  <a:tcPr marL="15240" marR="15240" marT="7620" marB="0" anchor="ctr"/>
                </a:tc>
                <a:tc>
                  <a:txBody>
                    <a:bodyPr/>
                    <a:lstStyle/>
                    <a:p>
                      <a:pPr marL="0" marR="0" algn="ctr">
                        <a:lnSpc>
                          <a:spcPct val="107000"/>
                        </a:lnSpc>
                        <a:spcBef>
                          <a:spcPts val="0"/>
                        </a:spcBef>
                        <a:spcAft>
                          <a:spcPts val="0"/>
                        </a:spcAft>
                      </a:pPr>
                      <a:r>
                        <a:rPr lang="en-US" sz="1400" kern="100">
                          <a:effectLst/>
                          <a:latin typeface="Darker Grotesque" panose="020B0604020202020204" charset="0"/>
                        </a:rPr>
                        <a:t>39%</a:t>
                      </a:r>
                      <a:endParaRPr lang="en-US" sz="1400" kern="100">
                        <a:effectLst/>
                        <a:latin typeface="Darker Grotesque" panose="020B0604020202020204" charset="0"/>
                        <a:ea typeface="Times New Roman" panose="02020603050405020304" pitchFamily="18" charset="0"/>
                        <a:cs typeface="Times New Roman" panose="02020603050405020304" pitchFamily="18" charset="0"/>
                      </a:endParaRPr>
                    </a:p>
                  </a:txBody>
                  <a:tcPr marL="15240" marR="15240" marT="7620" marB="0" anchor="ctr"/>
                </a:tc>
                <a:extLst>
                  <a:ext uri="{0D108BD9-81ED-4DB2-BD59-A6C34878D82A}">
                    <a16:rowId xmlns:a16="http://schemas.microsoft.com/office/drawing/2014/main" val="4274751036"/>
                  </a:ext>
                </a:extLst>
              </a:tr>
              <a:tr h="217725">
                <a:tc vMerge="1">
                  <a:txBody>
                    <a:bodyPr/>
                    <a:lstStyle/>
                    <a:p>
                      <a:endParaRPr lang="en-US"/>
                    </a:p>
                  </a:txBody>
                  <a:tcPr/>
                </a:tc>
                <a:tc>
                  <a:txBody>
                    <a:bodyPr/>
                    <a:lstStyle/>
                    <a:p>
                      <a:pPr marL="0" marR="0" algn="ctr">
                        <a:lnSpc>
                          <a:spcPct val="107000"/>
                        </a:lnSpc>
                        <a:spcBef>
                          <a:spcPts val="0"/>
                        </a:spcBef>
                        <a:spcAft>
                          <a:spcPts val="0"/>
                        </a:spcAft>
                      </a:pPr>
                      <a:r>
                        <a:rPr lang="en-US" sz="1400" kern="100">
                          <a:effectLst/>
                          <a:latin typeface="Darker Grotesque" panose="020B0604020202020204" charset="0"/>
                        </a:rPr>
                        <a:t>475</a:t>
                      </a:r>
                      <a:endParaRPr lang="en-US" sz="1400" kern="100">
                        <a:effectLst/>
                        <a:latin typeface="Darker Grotesque" panose="020B0604020202020204" charset="0"/>
                        <a:ea typeface="Times New Roman" panose="02020603050405020304" pitchFamily="18" charset="0"/>
                        <a:cs typeface="Times New Roman" panose="02020603050405020304" pitchFamily="18" charset="0"/>
                      </a:endParaRPr>
                    </a:p>
                  </a:txBody>
                  <a:tcPr marL="15240" marR="15240" marT="7620" marB="0" anchor="ctr"/>
                </a:tc>
                <a:tc>
                  <a:txBody>
                    <a:bodyPr/>
                    <a:lstStyle/>
                    <a:p>
                      <a:pPr marL="0" marR="0" algn="ctr">
                        <a:lnSpc>
                          <a:spcPct val="107000"/>
                        </a:lnSpc>
                        <a:spcBef>
                          <a:spcPts val="0"/>
                        </a:spcBef>
                        <a:spcAft>
                          <a:spcPts val="0"/>
                        </a:spcAft>
                      </a:pPr>
                      <a:r>
                        <a:rPr lang="en-US" sz="1400" kern="100">
                          <a:effectLst/>
                          <a:latin typeface="Darker Grotesque" panose="020B0604020202020204" charset="0"/>
                        </a:rPr>
                        <a:t>290</a:t>
                      </a:r>
                      <a:endParaRPr lang="en-US" sz="1400" kern="100">
                        <a:effectLst/>
                        <a:latin typeface="Darker Grotesque" panose="020B0604020202020204" charset="0"/>
                        <a:ea typeface="Times New Roman" panose="02020603050405020304" pitchFamily="18" charset="0"/>
                        <a:cs typeface="Times New Roman" panose="02020603050405020304" pitchFamily="18" charset="0"/>
                      </a:endParaRPr>
                    </a:p>
                  </a:txBody>
                  <a:tcPr marL="15240" marR="15240" marT="7620" marB="0" anchor="ctr"/>
                </a:tc>
                <a:tc>
                  <a:txBody>
                    <a:bodyPr/>
                    <a:lstStyle/>
                    <a:p>
                      <a:pPr marL="0" marR="0" algn="ctr">
                        <a:lnSpc>
                          <a:spcPct val="107000"/>
                        </a:lnSpc>
                        <a:spcBef>
                          <a:spcPts val="0"/>
                        </a:spcBef>
                        <a:spcAft>
                          <a:spcPts val="0"/>
                        </a:spcAft>
                      </a:pPr>
                      <a:r>
                        <a:rPr lang="en-US" sz="1400" kern="100">
                          <a:effectLst/>
                          <a:latin typeface="Darker Grotesque" panose="020B0604020202020204" charset="0"/>
                        </a:rPr>
                        <a:t>185</a:t>
                      </a:r>
                      <a:endParaRPr lang="en-US" sz="1400" kern="100">
                        <a:effectLst/>
                        <a:latin typeface="Darker Grotesque" panose="020B0604020202020204" charset="0"/>
                        <a:ea typeface="Times New Roman" panose="02020603050405020304" pitchFamily="18" charset="0"/>
                        <a:cs typeface="Times New Roman" panose="02020603050405020304" pitchFamily="18" charset="0"/>
                      </a:endParaRPr>
                    </a:p>
                  </a:txBody>
                  <a:tcPr marL="15240" marR="15240" marT="7620" marB="0" anchor="ctr"/>
                </a:tc>
                <a:extLst>
                  <a:ext uri="{0D108BD9-81ED-4DB2-BD59-A6C34878D82A}">
                    <a16:rowId xmlns:a16="http://schemas.microsoft.com/office/drawing/2014/main" val="242714837"/>
                  </a:ext>
                </a:extLst>
              </a:tr>
              <a:tr h="394168">
                <a:tc rowSpan="3">
                  <a:txBody>
                    <a:bodyPr/>
                    <a:lstStyle/>
                    <a:p>
                      <a:pPr marL="0" marR="0" algn="ctr">
                        <a:lnSpc>
                          <a:spcPct val="107000"/>
                        </a:lnSpc>
                        <a:spcBef>
                          <a:spcPts val="0"/>
                        </a:spcBef>
                        <a:spcAft>
                          <a:spcPts val="0"/>
                        </a:spcAft>
                      </a:pPr>
                      <a:r>
                        <a:rPr lang="en-US" sz="1400" kern="100">
                          <a:effectLst/>
                          <a:latin typeface="Darker Grotesque" panose="020B0604020202020204" charset="0"/>
                        </a:rPr>
                        <a:t>Test</a:t>
                      </a:r>
                      <a:endParaRPr lang="en-US" sz="1400" kern="100">
                        <a:effectLst/>
                        <a:latin typeface="Darker Grotesque" panose="020B0604020202020204" charset="0"/>
                        <a:ea typeface="Times New Roman" panose="02020603050405020304" pitchFamily="18" charset="0"/>
                        <a:cs typeface="Times New Roman" panose="02020603050405020304" pitchFamily="18" charset="0"/>
                      </a:endParaRPr>
                    </a:p>
                  </a:txBody>
                  <a:tcPr marL="15240" marR="15240" marT="7620" marB="0" anchor="ctr"/>
                </a:tc>
                <a:tc>
                  <a:txBody>
                    <a:bodyPr/>
                    <a:lstStyle/>
                    <a:p>
                      <a:pPr marL="0" marR="0" algn="ctr">
                        <a:lnSpc>
                          <a:spcPct val="107000"/>
                        </a:lnSpc>
                        <a:spcBef>
                          <a:spcPts val="0"/>
                        </a:spcBef>
                        <a:spcAft>
                          <a:spcPts val="0"/>
                        </a:spcAft>
                      </a:pPr>
                      <a:r>
                        <a:rPr lang="en-US" sz="1400" kern="100" dirty="0">
                          <a:effectLst/>
                          <a:latin typeface="Darker Grotesque" panose="020B0604020202020204" charset="0"/>
                        </a:rPr>
                        <a:t> </a:t>
                      </a:r>
                      <a:endParaRPr lang="en-US" sz="1400" kern="100" dirty="0">
                        <a:effectLst/>
                        <a:latin typeface="Darker Grotesque" panose="020B0604020202020204" charset="0"/>
                        <a:ea typeface="Times New Roman" panose="02020603050405020304" pitchFamily="18" charset="0"/>
                        <a:cs typeface="Times New Roman" panose="02020603050405020304" pitchFamily="18" charset="0"/>
                      </a:endParaRPr>
                    </a:p>
                  </a:txBody>
                  <a:tcPr marL="15240" marR="15240" marT="7620" marB="0" anchor="ctr"/>
                </a:tc>
                <a:tc>
                  <a:txBody>
                    <a:bodyPr/>
                    <a:lstStyle/>
                    <a:p>
                      <a:pPr marL="0" marR="0" algn="ctr">
                        <a:lnSpc>
                          <a:spcPct val="107000"/>
                        </a:lnSpc>
                        <a:spcBef>
                          <a:spcPts val="0"/>
                        </a:spcBef>
                        <a:spcAft>
                          <a:spcPts val="0"/>
                        </a:spcAft>
                      </a:pPr>
                      <a:r>
                        <a:rPr lang="en-US" sz="1400" kern="100" dirty="0">
                          <a:effectLst/>
                          <a:latin typeface="Darker Grotesque" panose="020B0604020202020204" charset="0"/>
                          <a:ea typeface="Times New Roman" panose="02020603050405020304" pitchFamily="18" charset="0"/>
                          <a:cs typeface="Times New Roman" panose="02020603050405020304" pitchFamily="18" charset="0"/>
                        </a:rPr>
                        <a:t>“Low Risk”</a:t>
                      </a:r>
                    </a:p>
                  </a:txBody>
                  <a:tcPr marL="15240" marR="15240" marT="7620" marB="0" anchor="ctr"/>
                </a:tc>
                <a:tc>
                  <a:txBody>
                    <a:bodyPr/>
                    <a:lstStyle/>
                    <a:p>
                      <a:pPr marL="0" marR="0" algn="ctr">
                        <a:lnSpc>
                          <a:spcPct val="107000"/>
                        </a:lnSpc>
                        <a:spcBef>
                          <a:spcPts val="0"/>
                        </a:spcBef>
                        <a:spcAft>
                          <a:spcPts val="0"/>
                        </a:spcAft>
                      </a:pPr>
                      <a:r>
                        <a:rPr lang="en-US" sz="1400" kern="100" dirty="0">
                          <a:effectLst/>
                          <a:latin typeface="Darker Grotesque" panose="020B0604020202020204" charset="0"/>
                        </a:rPr>
                        <a:t>“High Risk”</a:t>
                      </a:r>
                      <a:endParaRPr lang="en-US" sz="1400" kern="100" dirty="0">
                        <a:effectLst/>
                        <a:latin typeface="Darker Grotesque" panose="020B0604020202020204" charset="0"/>
                        <a:ea typeface="Times New Roman" panose="02020603050405020304" pitchFamily="18" charset="0"/>
                        <a:cs typeface="Times New Roman" panose="02020603050405020304" pitchFamily="18" charset="0"/>
                      </a:endParaRPr>
                    </a:p>
                  </a:txBody>
                  <a:tcPr marL="15240" marR="15240" marT="7620" marB="0" anchor="ctr"/>
                </a:tc>
                <a:extLst>
                  <a:ext uri="{0D108BD9-81ED-4DB2-BD59-A6C34878D82A}">
                    <a16:rowId xmlns:a16="http://schemas.microsoft.com/office/drawing/2014/main" val="675171407"/>
                  </a:ext>
                </a:extLst>
              </a:tr>
              <a:tr h="394168">
                <a:tc vMerge="1">
                  <a:txBody>
                    <a:bodyPr/>
                    <a:lstStyle/>
                    <a:p>
                      <a:endParaRPr lang="en-US"/>
                    </a:p>
                  </a:txBody>
                  <a:tcPr/>
                </a:tc>
                <a:tc>
                  <a:txBody>
                    <a:bodyPr/>
                    <a:lstStyle/>
                    <a:p>
                      <a:pPr marL="0" marR="0" algn="ctr">
                        <a:lnSpc>
                          <a:spcPct val="107000"/>
                        </a:lnSpc>
                        <a:spcBef>
                          <a:spcPts val="0"/>
                        </a:spcBef>
                        <a:spcAft>
                          <a:spcPts val="0"/>
                        </a:spcAft>
                      </a:pPr>
                      <a:r>
                        <a:rPr lang="en-US" sz="1400" kern="100">
                          <a:effectLst/>
                          <a:latin typeface="Darker Grotesque" panose="020B0604020202020204" charset="0"/>
                        </a:rPr>
                        <a:t>100%</a:t>
                      </a:r>
                      <a:endParaRPr lang="en-US" sz="1400" kern="100">
                        <a:effectLst/>
                        <a:latin typeface="Darker Grotesque" panose="020B0604020202020204" charset="0"/>
                        <a:ea typeface="Times New Roman" panose="02020603050405020304" pitchFamily="18" charset="0"/>
                        <a:cs typeface="Times New Roman" panose="02020603050405020304" pitchFamily="18" charset="0"/>
                      </a:endParaRPr>
                    </a:p>
                  </a:txBody>
                  <a:tcPr marL="15240" marR="15240" marT="7620" marB="0" anchor="ctr"/>
                </a:tc>
                <a:tc>
                  <a:txBody>
                    <a:bodyPr/>
                    <a:lstStyle/>
                    <a:p>
                      <a:pPr marL="0" marR="0" algn="ctr">
                        <a:lnSpc>
                          <a:spcPct val="107000"/>
                        </a:lnSpc>
                        <a:spcBef>
                          <a:spcPts val="0"/>
                        </a:spcBef>
                        <a:spcAft>
                          <a:spcPts val="0"/>
                        </a:spcAft>
                      </a:pPr>
                      <a:r>
                        <a:rPr lang="en-US" sz="1400" kern="100">
                          <a:effectLst/>
                          <a:latin typeface="Darker Grotesque" panose="020B0604020202020204" charset="0"/>
                        </a:rPr>
                        <a:t>57%</a:t>
                      </a:r>
                      <a:endParaRPr lang="en-US" sz="1400" kern="100">
                        <a:effectLst/>
                        <a:latin typeface="Darker Grotesque" panose="020B0604020202020204" charset="0"/>
                        <a:ea typeface="Times New Roman" panose="02020603050405020304" pitchFamily="18" charset="0"/>
                        <a:cs typeface="Times New Roman" panose="02020603050405020304" pitchFamily="18" charset="0"/>
                      </a:endParaRPr>
                    </a:p>
                  </a:txBody>
                  <a:tcPr marL="15240" marR="15240" marT="7620" marB="0" anchor="ctr"/>
                </a:tc>
                <a:tc>
                  <a:txBody>
                    <a:bodyPr/>
                    <a:lstStyle/>
                    <a:p>
                      <a:pPr marL="0" marR="0" algn="ctr">
                        <a:lnSpc>
                          <a:spcPct val="107000"/>
                        </a:lnSpc>
                        <a:spcBef>
                          <a:spcPts val="0"/>
                        </a:spcBef>
                        <a:spcAft>
                          <a:spcPts val="0"/>
                        </a:spcAft>
                      </a:pPr>
                      <a:r>
                        <a:rPr lang="en-US" sz="1400" kern="100">
                          <a:effectLst/>
                          <a:latin typeface="Darker Grotesque" panose="020B0604020202020204" charset="0"/>
                        </a:rPr>
                        <a:t>43%</a:t>
                      </a:r>
                      <a:endParaRPr lang="en-US" sz="1400" kern="100">
                        <a:effectLst/>
                        <a:latin typeface="Darker Grotesque" panose="020B0604020202020204" charset="0"/>
                        <a:ea typeface="Times New Roman" panose="02020603050405020304" pitchFamily="18" charset="0"/>
                        <a:cs typeface="Times New Roman" panose="02020603050405020304" pitchFamily="18" charset="0"/>
                      </a:endParaRPr>
                    </a:p>
                  </a:txBody>
                  <a:tcPr marL="15240" marR="15240" marT="7620" marB="0" anchor="ctr"/>
                </a:tc>
                <a:extLst>
                  <a:ext uri="{0D108BD9-81ED-4DB2-BD59-A6C34878D82A}">
                    <a16:rowId xmlns:a16="http://schemas.microsoft.com/office/drawing/2014/main" val="1449849808"/>
                  </a:ext>
                </a:extLst>
              </a:tr>
              <a:tr h="217725">
                <a:tc vMerge="1">
                  <a:txBody>
                    <a:bodyPr/>
                    <a:lstStyle/>
                    <a:p>
                      <a:endParaRPr lang="en-US"/>
                    </a:p>
                  </a:txBody>
                  <a:tcPr/>
                </a:tc>
                <a:tc>
                  <a:txBody>
                    <a:bodyPr/>
                    <a:lstStyle/>
                    <a:p>
                      <a:pPr marL="0" marR="0" algn="ctr">
                        <a:lnSpc>
                          <a:spcPct val="107000"/>
                        </a:lnSpc>
                        <a:spcBef>
                          <a:spcPts val="0"/>
                        </a:spcBef>
                        <a:spcAft>
                          <a:spcPts val="0"/>
                        </a:spcAft>
                      </a:pPr>
                      <a:r>
                        <a:rPr lang="en-US" sz="1400" kern="100" dirty="0">
                          <a:effectLst/>
                          <a:latin typeface="Darker Grotesque" panose="020B0604020202020204" charset="0"/>
                        </a:rPr>
                        <a:t>203</a:t>
                      </a:r>
                      <a:endParaRPr lang="en-US" sz="1400" kern="100" dirty="0">
                        <a:effectLst/>
                        <a:latin typeface="Darker Grotesque" panose="020B0604020202020204" charset="0"/>
                        <a:ea typeface="Times New Roman" panose="02020603050405020304" pitchFamily="18" charset="0"/>
                        <a:cs typeface="Times New Roman" panose="02020603050405020304" pitchFamily="18" charset="0"/>
                      </a:endParaRPr>
                    </a:p>
                  </a:txBody>
                  <a:tcPr marL="15240" marR="15240" marT="7620" marB="0" anchor="ctr"/>
                </a:tc>
                <a:tc>
                  <a:txBody>
                    <a:bodyPr/>
                    <a:lstStyle/>
                    <a:p>
                      <a:pPr marL="0" marR="0" algn="ctr">
                        <a:lnSpc>
                          <a:spcPct val="107000"/>
                        </a:lnSpc>
                        <a:spcBef>
                          <a:spcPts val="0"/>
                        </a:spcBef>
                        <a:spcAft>
                          <a:spcPts val="0"/>
                        </a:spcAft>
                      </a:pPr>
                      <a:r>
                        <a:rPr lang="en-US" sz="1400" kern="100" dirty="0">
                          <a:effectLst/>
                          <a:latin typeface="Darker Grotesque" panose="020B0604020202020204" charset="0"/>
                        </a:rPr>
                        <a:t>116</a:t>
                      </a:r>
                      <a:endParaRPr lang="en-US" sz="1400" kern="100" dirty="0">
                        <a:effectLst/>
                        <a:latin typeface="Darker Grotesque" panose="020B0604020202020204" charset="0"/>
                        <a:ea typeface="Times New Roman" panose="02020603050405020304" pitchFamily="18" charset="0"/>
                        <a:cs typeface="Times New Roman" panose="02020603050405020304" pitchFamily="18" charset="0"/>
                      </a:endParaRPr>
                    </a:p>
                  </a:txBody>
                  <a:tcPr marL="15240" marR="15240" marT="7620" marB="0" anchor="ctr"/>
                </a:tc>
                <a:tc>
                  <a:txBody>
                    <a:bodyPr/>
                    <a:lstStyle/>
                    <a:p>
                      <a:pPr marL="0" marR="0" algn="ctr">
                        <a:lnSpc>
                          <a:spcPct val="107000"/>
                        </a:lnSpc>
                        <a:spcBef>
                          <a:spcPts val="0"/>
                        </a:spcBef>
                        <a:spcAft>
                          <a:spcPts val="0"/>
                        </a:spcAft>
                      </a:pPr>
                      <a:r>
                        <a:rPr lang="en-US" sz="1400" kern="100" dirty="0">
                          <a:effectLst/>
                          <a:latin typeface="Darker Grotesque" panose="020B0604020202020204" charset="0"/>
                        </a:rPr>
                        <a:t>87</a:t>
                      </a:r>
                      <a:endParaRPr lang="en-US" sz="1400" kern="100" dirty="0">
                        <a:effectLst/>
                        <a:latin typeface="Darker Grotesque" panose="020B0604020202020204" charset="0"/>
                        <a:ea typeface="Times New Roman" panose="02020603050405020304" pitchFamily="18" charset="0"/>
                        <a:cs typeface="Times New Roman" panose="02020603050405020304" pitchFamily="18" charset="0"/>
                      </a:endParaRPr>
                    </a:p>
                  </a:txBody>
                  <a:tcPr marL="15240" marR="15240" marT="7620" marB="0" anchor="ctr"/>
                </a:tc>
                <a:extLst>
                  <a:ext uri="{0D108BD9-81ED-4DB2-BD59-A6C34878D82A}">
                    <a16:rowId xmlns:a16="http://schemas.microsoft.com/office/drawing/2014/main" val="1837443713"/>
                  </a:ext>
                </a:extLst>
              </a:tr>
            </a:tbl>
          </a:graphicData>
        </a:graphic>
      </p:graphicFrame>
      <p:pic>
        <p:nvPicPr>
          <p:cNvPr id="9" name="Picture 8">
            <a:extLst>
              <a:ext uri="{FF2B5EF4-FFF2-40B4-BE49-F238E27FC236}">
                <a16:creationId xmlns:a16="http://schemas.microsoft.com/office/drawing/2014/main" id="{086636B7-C843-B0B7-00FF-7630A3E2F0DA}"/>
              </a:ext>
            </a:extLst>
          </p:cNvPr>
          <p:cNvPicPr>
            <a:picLocks noChangeAspect="1"/>
          </p:cNvPicPr>
          <p:nvPr/>
        </p:nvPicPr>
        <p:blipFill rotWithShape="1">
          <a:blip r:embed="rId3"/>
          <a:srcRect t="16618" b="27472"/>
          <a:stretch/>
        </p:blipFill>
        <p:spPr>
          <a:xfrm>
            <a:off x="381314" y="2092733"/>
            <a:ext cx="4502112" cy="1841745"/>
          </a:xfrm>
          <a:prstGeom prst="rect">
            <a:avLst/>
          </a:prstGeom>
        </p:spPr>
      </p:pic>
    </p:spTree>
    <p:extLst>
      <p:ext uri="{BB962C8B-B14F-4D97-AF65-F5344CB8AC3E}">
        <p14:creationId xmlns:p14="http://schemas.microsoft.com/office/powerpoint/2010/main" val="40041263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5"/>
          <p:cNvSpPr/>
          <p:nvPr/>
        </p:nvSpPr>
        <p:spPr>
          <a:xfrm>
            <a:off x="6826250" y="210025"/>
            <a:ext cx="2317749" cy="4984275"/>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5"/>
          <p:cNvSpPr txBox="1">
            <a:spLocks noGrp="1"/>
          </p:cNvSpPr>
          <p:nvPr>
            <p:ph type="ctrTitle"/>
          </p:nvPr>
        </p:nvSpPr>
        <p:spPr>
          <a:xfrm>
            <a:off x="533954" y="1635390"/>
            <a:ext cx="4972324" cy="127557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800" dirty="0"/>
              <a:t>Logistic Regression</a:t>
            </a:r>
            <a:endParaRPr sz="2800" dirty="0"/>
          </a:p>
        </p:txBody>
      </p:sp>
      <p:sp>
        <p:nvSpPr>
          <p:cNvPr id="57" name="Google Shape;57;p15"/>
          <p:cNvSpPr/>
          <p:nvPr/>
        </p:nvSpPr>
        <p:spPr>
          <a:xfrm>
            <a:off x="-4025" y="-8075"/>
            <a:ext cx="9156000" cy="218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0" name="Google Shape;60;p15"/>
          <p:cNvCxnSpPr>
            <a:cxnSpLocks/>
          </p:cNvCxnSpPr>
          <p:nvPr/>
        </p:nvCxnSpPr>
        <p:spPr>
          <a:xfrm flipV="1">
            <a:off x="645500" y="2910963"/>
            <a:ext cx="2974000" cy="12975"/>
          </a:xfrm>
          <a:prstGeom prst="straightConnector1">
            <a:avLst/>
          </a:prstGeom>
          <a:noFill/>
          <a:ln w="2857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36712642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7"/>
          <p:cNvSpPr txBox="1">
            <a:spLocks noGrp="1"/>
          </p:cNvSpPr>
          <p:nvPr>
            <p:ph type="title"/>
          </p:nvPr>
        </p:nvSpPr>
        <p:spPr>
          <a:xfrm>
            <a:off x="720000" y="36887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Logistic Regression Model</a:t>
            </a:r>
            <a:endParaRPr dirty="0"/>
          </a:p>
        </p:txBody>
      </p:sp>
      <p:graphicFrame>
        <p:nvGraphicFramePr>
          <p:cNvPr id="2" name="Table 1">
            <a:extLst>
              <a:ext uri="{FF2B5EF4-FFF2-40B4-BE49-F238E27FC236}">
                <a16:creationId xmlns:a16="http://schemas.microsoft.com/office/drawing/2014/main" id="{D436904F-E16A-C8D6-44E9-3BC5C7C746E7}"/>
              </a:ext>
            </a:extLst>
          </p:cNvPr>
          <p:cNvGraphicFramePr>
            <a:graphicFrameLocks noGrp="1"/>
          </p:cNvGraphicFramePr>
          <p:nvPr>
            <p:extLst>
              <p:ext uri="{D42A27DB-BD31-4B8C-83A1-F6EECF244321}">
                <p14:modId xmlns:p14="http://schemas.microsoft.com/office/powerpoint/2010/main" val="4178680153"/>
              </p:ext>
            </p:extLst>
          </p:nvPr>
        </p:nvGraphicFramePr>
        <p:xfrm>
          <a:off x="720000" y="1920874"/>
          <a:ext cx="2613025" cy="1971672"/>
        </p:xfrm>
        <a:graphic>
          <a:graphicData uri="http://schemas.openxmlformats.org/drawingml/2006/table">
            <a:tbl>
              <a:tblPr firstRow="1" firstCol="1">
                <a:tableStyleId>{8FC7847D-A3D7-4D23-859F-F23709B020AF}</a:tableStyleId>
              </a:tblPr>
              <a:tblGrid>
                <a:gridCol w="1145486">
                  <a:extLst>
                    <a:ext uri="{9D8B030D-6E8A-4147-A177-3AD203B41FA5}">
                      <a16:colId xmlns:a16="http://schemas.microsoft.com/office/drawing/2014/main" val="2448008416"/>
                    </a:ext>
                  </a:extLst>
                </a:gridCol>
                <a:gridCol w="1467539">
                  <a:extLst>
                    <a:ext uri="{9D8B030D-6E8A-4147-A177-3AD203B41FA5}">
                      <a16:colId xmlns:a16="http://schemas.microsoft.com/office/drawing/2014/main" val="1064043836"/>
                    </a:ext>
                  </a:extLst>
                </a:gridCol>
              </a:tblGrid>
              <a:tr h="246459">
                <a:tc>
                  <a:txBody>
                    <a:bodyPr/>
                    <a:lstStyle/>
                    <a:p>
                      <a:pPr marL="0" marR="0" algn="ctr">
                        <a:spcBef>
                          <a:spcPts val="0"/>
                        </a:spcBef>
                        <a:spcAft>
                          <a:spcPts val="0"/>
                        </a:spcAft>
                      </a:pPr>
                      <a:r>
                        <a:rPr lang="en-ID" sz="1600" kern="100">
                          <a:effectLst/>
                          <a:latin typeface="Darker Grotesque" panose="020B0604020202020204" charset="0"/>
                        </a:rPr>
                        <a:t> </a:t>
                      </a:r>
                      <a:endParaRPr lang="en-US" sz="1600" kern="100">
                        <a:effectLst/>
                        <a:latin typeface="Darker Grotesque" panose="020B060402020202020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ID" sz="1600" kern="100" dirty="0">
                          <a:effectLst/>
                          <a:latin typeface="Darker Grotesque" panose="020B0604020202020204" charset="0"/>
                        </a:rPr>
                        <a:t>Estimate Std.</a:t>
                      </a:r>
                      <a:endParaRPr lang="en-US" sz="1600" kern="100" dirty="0">
                        <a:effectLst/>
                        <a:latin typeface="Darker Grotesque" panose="020B060402020202020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463522272"/>
                  </a:ext>
                </a:extLst>
              </a:tr>
              <a:tr h="246459">
                <a:tc>
                  <a:txBody>
                    <a:bodyPr/>
                    <a:lstStyle/>
                    <a:p>
                      <a:pPr marL="0" marR="0" algn="ctr">
                        <a:spcBef>
                          <a:spcPts val="0"/>
                        </a:spcBef>
                        <a:spcAft>
                          <a:spcPts val="0"/>
                        </a:spcAft>
                      </a:pPr>
                      <a:r>
                        <a:rPr lang="en-ID" sz="1600" kern="100">
                          <a:effectLst/>
                          <a:latin typeface="Darker Grotesque" panose="020B0604020202020204" charset="0"/>
                        </a:rPr>
                        <a:t>(Intercept)</a:t>
                      </a:r>
                      <a:endParaRPr lang="en-US" sz="1600" kern="100">
                        <a:effectLst/>
                        <a:latin typeface="Darker Grotesque" panose="020B060402020202020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ID" sz="1600" kern="100">
                          <a:effectLst/>
                          <a:latin typeface="Darker Grotesque" panose="020B0604020202020204" charset="0"/>
                        </a:rPr>
                        <a:t>-115.2472</a:t>
                      </a:r>
                      <a:endParaRPr lang="en-US" sz="1600" kern="100">
                        <a:effectLst/>
                        <a:latin typeface="Darker Grotesque" panose="020B060402020202020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39882150"/>
                  </a:ext>
                </a:extLst>
              </a:tr>
              <a:tr h="246459">
                <a:tc>
                  <a:txBody>
                    <a:bodyPr/>
                    <a:lstStyle/>
                    <a:p>
                      <a:pPr marL="0" marR="0" algn="ctr">
                        <a:spcBef>
                          <a:spcPts val="0"/>
                        </a:spcBef>
                        <a:spcAft>
                          <a:spcPts val="0"/>
                        </a:spcAft>
                      </a:pPr>
                      <a:r>
                        <a:rPr lang="en-ID" sz="1600" kern="100">
                          <a:effectLst/>
                          <a:latin typeface="Darker Grotesque" panose="020B0604020202020204" charset="0"/>
                        </a:rPr>
                        <a:t>X1</a:t>
                      </a:r>
                      <a:endParaRPr lang="en-US" sz="1600" kern="100">
                        <a:effectLst/>
                        <a:latin typeface="Darker Grotesque" panose="020B060402020202020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ID" sz="1600" kern="100">
                          <a:effectLst/>
                          <a:latin typeface="Darker Grotesque" panose="020B0604020202020204" charset="0"/>
                        </a:rPr>
                        <a:t>-0.0233</a:t>
                      </a:r>
                      <a:endParaRPr lang="en-US" sz="1600" kern="100">
                        <a:effectLst/>
                        <a:latin typeface="Darker Grotesque" panose="020B060402020202020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263777503"/>
                  </a:ext>
                </a:extLst>
              </a:tr>
              <a:tr h="246459">
                <a:tc>
                  <a:txBody>
                    <a:bodyPr/>
                    <a:lstStyle/>
                    <a:p>
                      <a:pPr marL="0" marR="0" algn="ctr">
                        <a:spcBef>
                          <a:spcPts val="0"/>
                        </a:spcBef>
                        <a:spcAft>
                          <a:spcPts val="0"/>
                        </a:spcAft>
                      </a:pPr>
                      <a:r>
                        <a:rPr lang="en-ID" sz="1600" kern="100" dirty="0">
                          <a:effectLst/>
                          <a:latin typeface="Darker Grotesque" panose="020B0604020202020204" charset="0"/>
                        </a:rPr>
                        <a:t>X2</a:t>
                      </a:r>
                      <a:endParaRPr lang="en-US" sz="1600" kern="100" dirty="0">
                        <a:effectLst/>
                        <a:latin typeface="Darker Grotesque" panose="020B060402020202020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ID" sz="1600" kern="100">
                          <a:effectLst/>
                          <a:latin typeface="Darker Grotesque" panose="020B0604020202020204" charset="0"/>
                        </a:rPr>
                        <a:t>0.0730</a:t>
                      </a:r>
                      <a:endParaRPr lang="en-US" sz="1600" kern="100">
                        <a:effectLst/>
                        <a:latin typeface="Darker Grotesque" panose="020B060402020202020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203463636"/>
                  </a:ext>
                </a:extLst>
              </a:tr>
              <a:tr h="246459">
                <a:tc>
                  <a:txBody>
                    <a:bodyPr/>
                    <a:lstStyle/>
                    <a:p>
                      <a:pPr marL="0" marR="0" algn="ctr">
                        <a:spcBef>
                          <a:spcPts val="0"/>
                        </a:spcBef>
                        <a:spcAft>
                          <a:spcPts val="0"/>
                        </a:spcAft>
                      </a:pPr>
                      <a:r>
                        <a:rPr lang="en-ID" sz="1600" kern="100">
                          <a:effectLst/>
                          <a:latin typeface="Darker Grotesque" panose="020B0604020202020204" charset="0"/>
                        </a:rPr>
                        <a:t>X3</a:t>
                      </a:r>
                      <a:endParaRPr lang="en-US" sz="1600" kern="100">
                        <a:effectLst/>
                        <a:latin typeface="Darker Grotesque" panose="020B060402020202020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ID" sz="1600" kern="100">
                          <a:effectLst/>
                          <a:latin typeface="Darker Grotesque" panose="020B0604020202020204" charset="0"/>
                        </a:rPr>
                        <a:t>0.0268</a:t>
                      </a:r>
                      <a:endParaRPr lang="en-US" sz="1600" kern="100">
                        <a:effectLst/>
                        <a:latin typeface="Darker Grotesque" panose="020B060402020202020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797493767"/>
                  </a:ext>
                </a:extLst>
              </a:tr>
              <a:tr h="246459">
                <a:tc>
                  <a:txBody>
                    <a:bodyPr/>
                    <a:lstStyle/>
                    <a:p>
                      <a:pPr marL="0" marR="0" algn="ctr">
                        <a:spcBef>
                          <a:spcPts val="0"/>
                        </a:spcBef>
                        <a:spcAft>
                          <a:spcPts val="0"/>
                        </a:spcAft>
                      </a:pPr>
                      <a:r>
                        <a:rPr lang="en-ID" sz="1600" kern="100">
                          <a:effectLst/>
                          <a:latin typeface="Darker Grotesque" panose="020B0604020202020204" charset="0"/>
                        </a:rPr>
                        <a:t>X4</a:t>
                      </a:r>
                      <a:endParaRPr lang="en-US" sz="1600" kern="100">
                        <a:effectLst/>
                        <a:latin typeface="Darker Grotesque" panose="020B060402020202020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ID" sz="1600" kern="100" dirty="0">
                          <a:effectLst/>
                          <a:latin typeface="Darker Grotesque" panose="020B0604020202020204" charset="0"/>
                        </a:rPr>
                        <a:t>1.3656</a:t>
                      </a:r>
                      <a:endParaRPr lang="en-US" sz="1600" kern="100" dirty="0">
                        <a:effectLst/>
                        <a:latin typeface="Darker Grotesque" panose="020B060402020202020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383953530"/>
                  </a:ext>
                </a:extLst>
              </a:tr>
              <a:tr h="246459">
                <a:tc>
                  <a:txBody>
                    <a:bodyPr/>
                    <a:lstStyle/>
                    <a:p>
                      <a:pPr marL="0" marR="0" algn="ctr">
                        <a:spcBef>
                          <a:spcPts val="0"/>
                        </a:spcBef>
                        <a:spcAft>
                          <a:spcPts val="0"/>
                        </a:spcAft>
                      </a:pPr>
                      <a:r>
                        <a:rPr lang="en-ID" sz="1600" kern="100">
                          <a:effectLst/>
                          <a:latin typeface="Darker Grotesque" panose="020B0604020202020204" charset="0"/>
                        </a:rPr>
                        <a:t>X5</a:t>
                      </a:r>
                      <a:endParaRPr lang="en-US" sz="1600" kern="100">
                        <a:effectLst/>
                        <a:latin typeface="Darker Grotesque" panose="020B060402020202020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ID" sz="1600" kern="100">
                          <a:effectLst/>
                          <a:latin typeface="Darker Grotesque" panose="020B0604020202020204" charset="0"/>
                        </a:rPr>
                        <a:t>0.9164</a:t>
                      </a:r>
                      <a:endParaRPr lang="en-US" sz="1600" kern="100">
                        <a:effectLst/>
                        <a:latin typeface="Darker Grotesque" panose="020B060402020202020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799056682"/>
                  </a:ext>
                </a:extLst>
              </a:tr>
              <a:tr h="246459">
                <a:tc>
                  <a:txBody>
                    <a:bodyPr/>
                    <a:lstStyle/>
                    <a:p>
                      <a:pPr marL="0" marR="0" algn="ctr">
                        <a:spcBef>
                          <a:spcPts val="0"/>
                        </a:spcBef>
                        <a:spcAft>
                          <a:spcPts val="0"/>
                        </a:spcAft>
                      </a:pPr>
                      <a:r>
                        <a:rPr lang="en-ID" sz="1600" kern="100">
                          <a:effectLst/>
                          <a:latin typeface="Darker Grotesque" panose="020B0604020202020204" charset="0"/>
                        </a:rPr>
                        <a:t>X6</a:t>
                      </a:r>
                      <a:endParaRPr lang="en-US" sz="1600" kern="100">
                        <a:effectLst/>
                        <a:latin typeface="Darker Grotesque" panose="020B060402020202020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ID" sz="1600" kern="100" dirty="0">
                          <a:effectLst/>
                          <a:latin typeface="Darker Grotesque" panose="020B0604020202020204" charset="0"/>
                        </a:rPr>
                        <a:t>0.0464   </a:t>
                      </a:r>
                      <a:endParaRPr lang="en-US" sz="1600" kern="100" dirty="0">
                        <a:effectLst/>
                        <a:latin typeface="Darker Grotesque" panose="020B060402020202020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50830677"/>
                  </a:ext>
                </a:extLst>
              </a:tr>
            </a:tbl>
          </a:graphicData>
        </a:graphic>
      </p:graphicFrame>
      <p:pic>
        <p:nvPicPr>
          <p:cNvPr id="16" name="Picture 15">
            <a:extLst>
              <a:ext uri="{FF2B5EF4-FFF2-40B4-BE49-F238E27FC236}">
                <a16:creationId xmlns:a16="http://schemas.microsoft.com/office/drawing/2014/main" id="{DF85FE71-D428-A565-59CD-E5CF17C5B959}"/>
              </a:ext>
            </a:extLst>
          </p:cNvPr>
          <p:cNvPicPr>
            <a:picLocks noChangeAspect="1"/>
          </p:cNvPicPr>
          <p:nvPr/>
        </p:nvPicPr>
        <p:blipFill>
          <a:blip r:embed="rId3"/>
          <a:stretch>
            <a:fillRect/>
          </a:stretch>
        </p:blipFill>
        <p:spPr>
          <a:xfrm>
            <a:off x="3644901" y="2400576"/>
            <a:ext cx="4932406" cy="1590381"/>
          </a:xfrm>
          <a:prstGeom prst="rect">
            <a:avLst/>
          </a:prstGeom>
        </p:spPr>
      </p:pic>
      <p:sp>
        <p:nvSpPr>
          <p:cNvPr id="17" name="TextBox 16">
            <a:extLst>
              <a:ext uri="{FF2B5EF4-FFF2-40B4-BE49-F238E27FC236}">
                <a16:creationId xmlns:a16="http://schemas.microsoft.com/office/drawing/2014/main" id="{DA99B80E-7130-4CB9-A306-6C665B8AE895}"/>
              </a:ext>
            </a:extLst>
          </p:cNvPr>
          <p:cNvSpPr txBox="1"/>
          <p:nvPr/>
        </p:nvSpPr>
        <p:spPr>
          <a:xfrm>
            <a:off x="3797434" y="1768474"/>
            <a:ext cx="4284573" cy="523220"/>
          </a:xfrm>
          <a:prstGeom prst="rect">
            <a:avLst/>
          </a:prstGeom>
          <a:noFill/>
        </p:spPr>
        <p:txBody>
          <a:bodyPr wrap="square">
            <a:spAutoFit/>
          </a:bodyPr>
          <a:lstStyle/>
          <a:p>
            <a:pPr algn="ctr"/>
            <a:r>
              <a:rPr lang="en-US" dirty="0">
                <a:latin typeface="Darker Grotesque" panose="020B0604020202020204" charset="0"/>
              </a:rPr>
              <a:t>From the estimation value for each variable, we can built the logistic regression model </a:t>
            </a:r>
          </a:p>
        </p:txBody>
      </p:sp>
    </p:spTree>
    <p:extLst>
      <p:ext uri="{BB962C8B-B14F-4D97-AF65-F5344CB8AC3E}">
        <p14:creationId xmlns:p14="http://schemas.microsoft.com/office/powerpoint/2010/main" val="1274667764"/>
      </p:ext>
    </p:extLst>
  </p:cSld>
  <p:clrMapOvr>
    <a:masterClrMapping/>
  </p:clrMapOvr>
</p:sld>
</file>

<file path=ppt/theme/theme1.xml><?xml version="1.0" encoding="utf-8"?>
<a:theme xmlns:a="http://schemas.openxmlformats.org/drawingml/2006/main" name="Eco Green Business Plan Infographics by Slidesgo">
  <a:themeElements>
    <a:clrScheme name="Simple Light">
      <a:dk1>
        <a:srgbClr val="363434"/>
      </a:dk1>
      <a:lt1>
        <a:srgbClr val="F3F3F3"/>
      </a:lt1>
      <a:dk2>
        <a:srgbClr val="A5AA98"/>
      </a:dk2>
      <a:lt2>
        <a:srgbClr val="CACCBE"/>
      </a:lt2>
      <a:accent1>
        <a:srgbClr val="FFFFFF"/>
      </a:accent1>
      <a:accent2>
        <a:srgbClr val="FFFFFF"/>
      </a:accent2>
      <a:accent3>
        <a:srgbClr val="FFFFFF"/>
      </a:accent3>
      <a:accent4>
        <a:srgbClr val="FFFFFF"/>
      </a:accent4>
      <a:accent5>
        <a:srgbClr val="FFFFFF"/>
      </a:accent5>
      <a:accent6>
        <a:srgbClr val="FFFFFF"/>
      </a:accent6>
      <a:hlink>
        <a:srgbClr val="36343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768</TotalTime>
  <Words>1002</Words>
  <Application>Microsoft Office PowerPoint</Application>
  <PresentationFormat>On-screen Show (16:9)</PresentationFormat>
  <Paragraphs>275</Paragraphs>
  <Slides>15</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Darker Grotesque</vt:lpstr>
      <vt:lpstr>Arial</vt:lpstr>
      <vt:lpstr>Darker Grotesque Medium</vt:lpstr>
      <vt:lpstr>DM Serif Display</vt:lpstr>
      <vt:lpstr>Cambria Math</vt:lpstr>
      <vt:lpstr>Eco Green Business Plan Infographics by Slidesgo</vt:lpstr>
      <vt:lpstr>Maternal Health Risk Classification with Logistic Regression Algorithm and LORENS Algorithm</vt:lpstr>
      <vt:lpstr>Variables and Data Description</vt:lpstr>
      <vt:lpstr>Steps of Analysis</vt:lpstr>
      <vt:lpstr>Descriptive Analysis</vt:lpstr>
      <vt:lpstr>Descriptive Analysis</vt:lpstr>
      <vt:lpstr>Descriptive Analysis</vt:lpstr>
      <vt:lpstr>Training Data and Testing Data</vt:lpstr>
      <vt:lpstr>Logistic Regression</vt:lpstr>
      <vt:lpstr>Logistic Regression Model</vt:lpstr>
      <vt:lpstr>Simultaneous Model Test and  Partial Test</vt:lpstr>
      <vt:lpstr>New Logistic Regression Model</vt:lpstr>
      <vt:lpstr>Simultaneous Model Test and  Partial Test</vt:lpstr>
      <vt:lpstr>Coefficient of Determination and Odds Ratio</vt:lpstr>
      <vt:lpstr>Accuracy, Sensitivity, and Specificity</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Maternal Health Risk Classification with Logistic Regression Algorithm and LORENS Algorithm</dc:title>
  <dc:creator>USER</dc:creator>
  <cp:lastModifiedBy>Khalifah Nadya Reihanah</cp:lastModifiedBy>
  <cp:revision>8</cp:revision>
  <dcterms:modified xsi:type="dcterms:W3CDTF">2023-11-25T09:35:10Z</dcterms:modified>
</cp:coreProperties>
</file>