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31"/>
  </p:notesMasterIdLst>
  <p:sldIdLst>
    <p:sldId id="2381" r:id="rId8"/>
    <p:sldId id="2412" r:id="rId9"/>
    <p:sldId id="2439" r:id="rId10"/>
    <p:sldId id="2417" r:id="rId11"/>
    <p:sldId id="2395" r:id="rId12"/>
    <p:sldId id="2440" r:id="rId13"/>
    <p:sldId id="2444" r:id="rId14"/>
    <p:sldId id="2445" r:id="rId15"/>
    <p:sldId id="2446" r:id="rId16"/>
    <p:sldId id="2441" r:id="rId17"/>
    <p:sldId id="2447" r:id="rId18"/>
    <p:sldId id="2448" r:id="rId19"/>
    <p:sldId id="2449" r:id="rId20"/>
    <p:sldId id="2451" r:id="rId21"/>
    <p:sldId id="2452" r:id="rId22"/>
    <p:sldId id="2453" r:id="rId23"/>
    <p:sldId id="2442" r:id="rId24"/>
    <p:sldId id="2407" r:id="rId25"/>
    <p:sldId id="2454" r:id="rId26"/>
    <p:sldId id="2443" r:id="rId27"/>
    <p:sldId id="2431" r:id="rId28"/>
    <p:sldId id="2455" r:id="rId29"/>
    <p:sldId id="24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aud Comba" initials="RC" lastIdx="17" clrIdx="0">
    <p:extLst>
      <p:ext uri="{19B8F6BF-5375-455C-9EA6-DF929625EA0E}">
        <p15:presenceInfo xmlns:p15="http://schemas.microsoft.com/office/powerpoint/2012/main" userId="S::rcomba@unicef.org::3df41f34-f607-47ca-9476-687d5633c9fe" providerId="AD"/>
      </p:ext>
    </p:extLst>
  </p:cmAuthor>
  <p:cmAuthor id="2" name="Kevin Leo Clidoro" initials="KLC" lastIdx="3" clrIdx="1">
    <p:extLst>
      <p:ext uri="{19B8F6BF-5375-455C-9EA6-DF929625EA0E}">
        <p15:presenceInfo xmlns:p15="http://schemas.microsoft.com/office/powerpoint/2012/main" userId="S::kclidoro@unicef.org::1e687369-f7d7-44ec-a01c-46bb0ec13ed5" providerId="AD"/>
      </p:ext>
    </p:extLst>
  </p:cmAuthor>
  <p:cmAuthor id="3" name="Andrea Lepine" initials="AL" lastIdx="4" clrIdx="2">
    <p:extLst>
      <p:ext uri="{19B8F6BF-5375-455C-9EA6-DF929625EA0E}">
        <p15:presenceInfo xmlns:p15="http://schemas.microsoft.com/office/powerpoint/2012/main" userId="S::alepine@unicef.org::4751b8e8-8325-45b5-99f1-97c05f7b612a" providerId="AD"/>
      </p:ext>
    </p:extLst>
  </p:cmAuthor>
  <p:cmAuthor id="4" name="Komlan Nouwokpo Samati" initials="KNS" lastIdx="6" clrIdx="3">
    <p:extLst>
      <p:ext uri="{19B8F6BF-5375-455C-9EA6-DF929625EA0E}">
        <p15:presenceInfo xmlns:p15="http://schemas.microsoft.com/office/powerpoint/2012/main" userId="S::ksamati@unicef.org::334e1871-375d-4da4-9fdc-277285518d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1A49"/>
    <a:srgbClr val="F26A21"/>
    <a:srgbClr val="FFC20E"/>
    <a:srgbClr val="00833D"/>
    <a:srgbClr val="6A1E74"/>
    <a:srgbClr val="E2231A"/>
    <a:srgbClr val="80BD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komlan\consultation_evaluation\situation_priv&#233;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komlan\consultation_evaluation\situation_priv&#233;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53370661230623"/>
          <c:y val="9.1246489241557913E-2"/>
          <c:w val="0.73667261715000709"/>
          <c:h val="0.81487840210970719"/>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1C4-4C1A-AC54-CB7B24A7E8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1C4-4C1A-AC54-CB7B24A7E8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1C4-4C1A-AC54-CB7B24A7E85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1C4-4C1A-AC54-CB7B24A7E85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1C4-4C1A-AC54-CB7B24A7E85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1C4-4C1A-AC54-CB7B24A7E855}"/>
              </c:ext>
            </c:extLst>
          </c:dPt>
          <c:dLbls>
            <c:dLbl>
              <c:idx val="0"/>
              <c:layout>
                <c:manualLayout>
                  <c:x val="0.1333333333333333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1C4-4C1A-AC54-CB7B24A7E855}"/>
                </c:ext>
              </c:extLst>
            </c:dLbl>
            <c:dLbl>
              <c:idx val="1"/>
              <c:layout>
                <c:manualLayout>
                  <c:x val="-9.1666666666666646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C4-4C1A-AC54-CB7B24A7E855}"/>
                </c:ext>
              </c:extLst>
            </c:dLbl>
            <c:dLbl>
              <c:idx val="2"/>
              <c:layout>
                <c:manualLayout>
                  <c:x val="0.11944444444444445"/>
                  <c:y val="-8.4875562720133283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1C4-4C1A-AC54-CB7B24A7E855}"/>
                </c:ext>
              </c:extLst>
            </c:dLbl>
            <c:dLbl>
              <c:idx val="3"/>
              <c:layout>
                <c:manualLayout>
                  <c:x val="-8.611111111111116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1C4-4C1A-AC54-CB7B24A7E855}"/>
                </c:ext>
              </c:extLst>
            </c:dLbl>
            <c:dLbl>
              <c:idx val="4"/>
              <c:layout>
                <c:manualLayout>
                  <c:x val="-8.8888888888888892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1C4-4C1A-AC54-CB7B24A7E855}"/>
                </c:ext>
              </c:extLst>
            </c:dLbl>
            <c:dLbl>
              <c:idx val="5"/>
              <c:layout>
                <c:manualLayout>
                  <c:x val="1.1111111111111112E-2"/>
                  <c:y val="-8.3333333333333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1C4-4C1A-AC54-CB7B24A7E85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50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Sheet1!$A$3:$A$8</c:f>
              <c:strCache>
                <c:ptCount val="6"/>
                <c:pt idx="0">
                  <c:v>Public</c:v>
                </c:pt>
                <c:pt idx="1">
                  <c:v>Catholique</c:v>
                </c:pt>
                <c:pt idx="2">
                  <c:v>Protestant</c:v>
                </c:pt>
                <c:pt idx="3">
                  <c:v>Islamique</c:v>
                </c:pt>
                <c:pt idx="4">
                  <c:v>Privé laïc</c:v>
                </c:pt>
                <c:pt idx="5">
                  <c:v>Edil</c:v>
                </c:pt>
              </c:strCache>
            </c:strRef>
          </c:cat>
          <c:val>
            <c:numRef>
              <c:f>Sheet1!$N$3:$N$8</c:f>
              <c:numCache>
                <c:formatCode>0.0%</c:formatCode>
                <c:ptCount val="6"/>
                <c:pt idx="0">
                  <c:v>0.66208142882547738</c:v>
                </c:pt>
                <c:pt idx="1">
                  <c:v>6.7193079847543247E-2</c:v>
                </c:pt>
                <c:pt idx="2">
                  <c:v>3.6354471568160955E-2</c:v>
                </c:pt>
                <c:pt idx="3">
                  <c:v>1.912017744966572E-2</c:v>
                </c:pt>
                <c:pt idx="4">
                  <c:v>0.20831410801743735</c:v>
                </c:pt>
                <c:pt idx="5">
                  <c:v>6.9367342917153307E-3</c:v>
                </c:pt>
              </c:numCache>
            </c:numRef>
          </c:val>
          <c:extLst>
            <c:ext xmlns:c16="http://schemas.microsoft.com/office/drawing/2014/chart" uri="{C3380CC4-5D6E-409C-BE32-E72D297353CC}">
              <c16:uniqueId val="{0000000C-51C4-4C1A-AC54-CB7B24A7E85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Sheet5!$A$5</c:f>
              <c:strCache>
                <c:ptCount val="1"/>
                <c:pt idx="0">
                  <c:v>Catholique</c:v>
                </c:pt>
              </c:strCache>
            </c:strRef>
          </c:tx>
          <c:spPr>
            <a:ln w="28575" cap="rnd">
              <a:solidFill>
                <a:schemeClr val="bg2">
                  <a:lumMod val="90000"/>
                </a:schemeClr>
              </a:solidFill>
              <a:round/>
            </a:ln>
            <a:effectLst/>
          </c:spPr>
          <c:marker>
            <c:symbol val="circle"/>
            <c:size val="5"/>
            <c:spPr>
              <a:solidFill>
                <a:schemeClr val="bg2">
                  <a:lumMod val="90000"/>
                </a:schemeClr>
              </a:solidFill>
              <a:ln w="9525">
                <a:solidFill>
                  <a:schemeClr val="bg2">
                    <a:lumMod val="90000"/>
                  </a:schemeClr>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8468-48C9-A063-71D5A1B497B5}"/>
                </c:ext>
              </c:extLst>
            </c:dLbl>
            <c:dLbl>
              <c:idx val="1"/>
              <c:delete val="1"/>
              <c:extLst>
                <c:ext xmlns:c15="http://schemas.microsoft.com/office/drawing/2012/chart" uri="{CE6537A1-D6FC-4f65-9D91-7224C49458BB}"/>
                <c:ext xmlns:c16="http://schemas.microsoft.com/office/drawing/2014/chart" uri="{C3380CC4-5D6E-409C-BE32-E72D297353CC}">
                  <c16:uniqueId val="{00000001-8468-48C9-A063-71D5A1B497B5}"/>
                </c:ext>
              </c:extLst>
            </c:dLbl>
            <c:dLbl>
              <c:idx val="2"/>
              <c:delete val="1"/>
              <c:extLst>
                <c:ext xmlns:c15="http://schemas.microsoft.com/office/drawing/2012/chart" uri="{CE6537A1-D6FC-4f65-9D91-7224C49458BB}"/>
                <c:ext xmlns:c16="http://schemas.microsoft.com/office/drawing/2014/chart" uri="{C3380CC4-5D6E-409C-BE32-E72D297353CC}">
                  <c16:uniqueId val="{00000002-8468-48C9-A063-71D5A1B497B5}"/>
                </c:ext>
              </c:extLst>
            </c:dLbl>
            <c:dLbl>
              <c:idx val="3"/>
              <c:delete val="1"/>
              <c:extLst>
                <c:ext xmlns:c15="http://schemas.microsoft.com/office/drawing/2012/chart" uri="{CE6537A1-D6FC-4f65-9D91-7224C49458BB}"/>
                <c:ext xmlns:c16="http://schemas.microsoft.com/office/drawing/2014/chart" uri="{C3380CC4-5D6E-409C-BE32-E72D297353CC}">
                  <c16:uniqueId val="{00000003-8468-48C9-A063-71D5A1B497B5}"/>
                </c:ext>
              </c:extLst>
            </c:dLbl>
            <c:dLbl>
              <c:idx val="4"/>
              <c:delete val="1"/>
              <c:extLst>
                <c:ext xmlns:c15="http://schemas.microsoft.com/office/drawing/2012/chart" uri="{CE6537A1-D6FC-4f65-9D91-7224C49458BB}"/>
                <c:ext xmlns:c16="http://schemas.microsoft.com/office/drawing/2014/chart" uri="{C3380CC4-5D6E-409C-BE32-E72D297353CC}">
                  <c16:uniqueId val="{00000004-8468-48C9-A063-71D5A1B497B5}"/>
                </c:ext>
              </c:extLst>
            </c:dLbl>
            <c:dLbl>
              <c:idx val="5"/>
              <c:delete val="1"/>
              <c:extLst>
                <c:ext xmlns:c15="http://schemas.microsoft.com/office/drawing/2012/chart" uri="{CE6537A1-D6FC-4f65-9D91-7224C49458BB}"/>
                <c:ext xmlns:c16="http://schemas.microsoft.com/office/drawing/2014/chart" uri="{C3380CC4-5D6E-409C-BE32-E72D297353CC}">
                  <c16:uniqueId val="{00000005-8468-48C9-A063-71D5A1B497B5}"/>
                </c:ext>
              </c:extLst>
            </c:dLbl>
            <c:dLbl>
              <c:idx val="6"/>
              <c:delete val="1"/>
              <c:extLst>
                <c:ext xmlns:c15="http://schemas.microsoft.com/office/drawing/2012/chart" uri="{CE6537A1-D6FC-4f65-9D91-7224C49458BB}"/>
                <c:ext xmlns:c16="http://schemas.microsoft.com/office/drawing/2014/chart" uri="{C3380CC4-5D6E-409C-BE32-E72D297353CC}">
                  <c16:uniqueId val="{00000006-8468-48C9-A063-71D5A1B497B5}"/>
                </c:ext>
              </c:extLst>
            </c:dLbl>
            <c:dLbl>
              <c:idx val="7"/>
              <c:delete val="1"/>
              <c:extLst>
                <c:ext xmlns:c15="http://schemas.microsoft.com/office/drawing/2012/chart" uri="{CE6537A1-D6FC-4f65-9D91-7224C49458BB}"/>
                <c:ext xmlns:c16="http://schemas.microsoft.com/office/drawing/2014/chart" uri="{C3380CC4-5D6E-409C-BE32-E72D297353CC}">
                  <c16:uniqueId val="{00000007-8468-48C9-A063-71D5A1B497B5}"/>
                </c:ext>
              </c:extLst>
            </c:dLbl>
            <c:dLbl>
              <c:idx val="8"/>
              <c:layout>
                <c:manualLayout>
                  <c:x val="-1.0185067526415994E-16"/>
                  <c:y val="-2.597402597402597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8468-48C9-A063-71D5A1B497B5}"/>
                </c:ext>
              </c:extLst>
            </c:dLbl>
            <c:dLbl>
              <c:idx val="9"/>
              <c:delete val="1"/>
              <c:extLst>
                <c:ext xmlns:c15="http://schemas.microsoft.com/office/drawing/2012/chart" uri="{CE6537A1-D6FC-4f65-9D91-7224C49458BB}"/>
                <c:ext xmlns:c16="http://schemas.microsoft.com/office/drawing/2014/chart" uri="{C3380CC4-5D6E-409C-BE32-E72D297353CC}">
                  <c16:uniqueId val="{00000009-8468-48C9-A063-71D5A1B497B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Univers Light" panose="020B0403020202020204" pitchFamily="34" charset="0"/>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Sheet5!$B$2:$K$2</c:f>
              <c:strCache>
                <c:ptCount val="10"/>
                <c:pt idx="0">
                  <c:v>13-14</c:v>
                </c:pt>
                <c:pt idx="1">
                  <c:v>14-15</c:v>
                </c:pt>
                <c:pt idx="2">
                  <c:v>15-16</c:v>
                </c:pt>
                <c:pt idx="3">
                  <c:v>16-17</c:v>
                </c:pt>
                <c:pt idx="4">
                  <c:v>17-18</c:v>
                </c:pt>
                <c:pt idx="5">
                  <c:v>18-19</c:v>
                </c:pt>
                <c:pt idx="6">
                  <c:v>19-20</c:v>
                </c:pt>
                <c:pt idx="7">
                  <c:v>20-21</c:v>
                </c:pt>
                <c:pt idx="8">
                  <c:v>21-22</c:v>
                </c:pt>
                <c:pt idx="9">
                  <c:v>22-23</c:v>
                </c:pt>
              </c:strCache>
            </c:strRef>
          </c:cat>
          <c:val>
            <c:numRef>
              <c:f>Sheet5!$B$5:$K$5</c:f>
              <c:numCache>
                <c:formatCode>#,##0</c:formatCode>
                <c:ptCount val="10"/>
                <c:pt idx="0">
                  <c:v>123297</c:v>
                </c:pt>
                <c:pt idx="1">
                  <c:v>118177</c:v>
                </c:pt>
                <c:pt idx="2">
                  <c:v>119276</c:v>
                </c:pt>
                <c:pt idx="3">
                  <c:v>119241</c:v>
                </c:pt>
                <c:pt idx="4">
                  <c:v>119342</c:v>
                </c:pt>
                <c:pt idx="5">
                  <c:v>119217</c:v>
                </c:pt>
                <c:pt idx="6">
                  <c:v>119444</c:v>
                </c:pt>
                <c:pt idx="7">
                  <c:v>113890</c:v>
                </c:pt>
                <c:pt idx="8">
                  <c:v>114307</c:v>
                </c:pt>
                <c:pt idx="9">
                  <c:v>111841</c:v>
                </c:pt>
              </c:numCache>
            </c:numRef>
          </c:val>
          <c:smooth val="0"/>
          <c:extLst>
            <c:ext xmlns:c16="http://schemas.microsoft.com/office/drawing/2014/chart" uri="{C3380CC4-5D6E-409C-BE32-E72D297353CC}">
              <c16:uniqueId val="{0000000A-8468-48C9-A063-71D5A1B497B5}"/>
            </c:ext>
          </c:extLst>
        </c:ser>
        <c:ser>
          <c:idx val="1"/>
          <c:order val="1"/>
          <c:tx>
            <c:strRef>
              <c:f>Sheet5!$A$6</c:f>
              <c:strCache>
                <c:ptCount val="1"/>
                <c:pt idx="0">
                  <c:v>Protestant</c:v>
                </c:pt>
              </c:strCache>
            </c:strRef>
          </c:tx>
          <c:spPr>
            <a:ln w="28575" cap="rnd">
              <a:solidFill>
                <a:schemeClr val="bg2">
                  <a:lumMod val="90000"/>
                </a:schemeClr>
              </a:solidFill>
              <a:round/>
            </a:ln>
            <a:effectLst/>
          </c:spPr>
          <c:marker>
            <c:symbol val="circle"/>
            <c:size val="5"/>
            <c:spPr>
              <a:solidFill>
                <a:schemeClr val="bg2">
                  <a:lumMod val="90000"/>
                </a:schemeClr>
              </a:solidFill>
              <a:ln w="9525">
                <a:solidFill>
                  <a:schemeClr val="bg2">
                    <a:lumMod val="90000"/>
                  </a:schemeClr>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B-8468-48C9-A063-71D5A1B497B5}"/>
                </c:ext>
              </c:extLst>
            </c:dLbl>
            <c:dLbl>
              <c:idx val="1"/>
              <c:delete val="1"/>
              <c:extLst>
                <c:ext xmlns:c15="http://schemas.microsoft.com/office/drawing/2012/chart" uri="{CE6537A1-D6FC-4f65-9D91-7224C49458BB}"/>
                <c:ext xmlns:c16="http://schemas.microsoft.com/office/drawing/2014/chart" uri="{C3380CC4-5D6E-409C-BE32-E72D297353CC}">
                  <c16:uniqueId val="{0000000C-8468-48C9-A063-71D5A1B497B5}"/>
                </c:ext>
              </c:extLst>
            </c:dLbl>
            <c:dLbl>
              <c:idx val="2"/>
              <c:delete val="1"/>
              <c:extLst>
                <c:ext xmlns:c15="http://schemas.microsoft.com/office/drawing/2012/chart" uri="{CE6537A1-D6FC-4f65-9D91-7224C49458BB}"/>
                <c:ext xmlns:c16="http://schemas.microsoft.com/office/drawing/2014/chart" uri="{C3380CC4-5D6E-409C-BE32-E72D297353CC}">
                  <c16:uniqueId val="{0000000D-8468-48C9-A063-71D5A1B497B5}"/>
                </c:ext>
              </c:extLst>
            </c:dLbl>
            <c:dLbl>
              <c:idx val="3"/>
              <c:delete val="1"/>
              <c:extLst>
                <c:ext xmlns:c15="http://schemas.microsoft.com/office/drawing/2012/chart" uri="{CE6537A1-D6FC-4f65-9D91-7224C49458BB}"/>
                <c:ext xmlns:c16="http://schemas.microsoft.com/office/drawing/2014/chart" uri="{C3380CC4-5D6E-409C-BE32-E72D297353CC}">
                  <c16:uniqueId val="{0000000E-8468-48C9-A063-71D5A1B497B5}"/>
                </c:ext>
              </c:extLst>
            </c:dLbl>
            <c:dLbl>
              <c:idx val="4"/>
              <c:delete val="1"/>
              <c:extLst>
                <c:ext xmlns:c15="http://schemas.microsoft.com/office/drawing/2012/chart" uri="{CE6537A1-D6FC-4f65-9D91-7224C49458BB}"/>
                <c:ext xmlns:c16="http://schemas.microsoft.com/office/drawing/2014/chart" uri="{C3380CC4-5D6E-409C-BE32-E72D297353CC}">
                  <c16:uniqueId val="{0000000F-8468-48C9-A063-71D5A1B497B5}"/>
                </c:ext>
              </c:extLst>
            </c:dLbl>
            <c:dLbl>
              <c:idx val="5"/>
              <c:delete val="1"/>
              <c:extLst>
                <c:ext xmlns:c15="http://schemas.microsoft.com/office/drawing/2012/chart" uri="{CE6537A1-D6FC-4f65-9D91-7224C49458BB}"/>
                <c:ext xmlns:c16="http://schemas.microsoft.com/office/drawing/2014/chart" uri="{C3380CC4-5D6E-409C-BE32-E72D297353CC}">
                  <c16:uniqueId val="{00000010-8468-48C9-A063-71D5A1B497B5}"/>
                </c:ext>
              </c:extLst>
            </c:dLbl>
            <c:dLbl>
              <c:idx val="6"/>
              <c:delete val="1"/>
              <c:extLst>
                <c:ext xmlns:c15="http://schemas.microsoft.com/office/drawing/2012/chart" uri="{CE6537A1-D6FC-4f65-9D91-7224C49458BB}"/>
                <c:ext xmlns:c16="http://schemas.microsoft.com/office/drawing/2014/chart" uri="{C3380CC4-5D6E-409C-BE32-E72D297353CC}">
                  <c16:uniqueId val="{00000011-8468-48C9-A063-71D5A1B497B5}"/>
                </c:ext>
              </c:extLst>
            </c:dLbl>
            <c:dLbl>
              <c:idx val="7"/>
              <c:delete val="1"/>
              <c:extLst>
                <c:ext xmlns:c15="http://schemas.microsoft.com/office/drawing/2012/chart" uri="{CE6537A1-D6FC-4f65-9D91-7224C49458BB}"/>
                <c:ext xmlns:c16="http://schemas.microsoft.com/office/drawing/2014/chart" uri="{C3380CC4-5D6E-409C-BE32-E72D297353CC}">
                  <c16:uniqueId val="{00000012-8468-48C9-A063-71D5A1B497B5}"/>
                </c:ext>
              </c:extLst>
            </c:dLbl>
            <c:dLbl>
              <c:idx val="8"/>
              <c:layout>
                <c:manualLayout>
                  <c:x val="1.3888888888888888E-2"/>
                  <c:y val="-8.658008658008737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Univers Light" panose="020B0403020202020204" pitchFamily="34" charset="0"/>
                      <a:ea typeface="+mn-ea"/>
                      <a:cs typeface="+mn-cs"/>
                    </a:defRPr>
                  </a:pPr>
                  <a:endParaRPr lang="fr-FR"/>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8468-48C9-A063-71D5A1B497B5}"/>
                </c:ext>
              </c:extLst>
            </c:dLbl>
            <c:dLbl>
              <c:idx val="9"/>
              <c:delete val="1"/>
              <c:extLst>
                <c:ext xmlns:c15="http://schemas.microsoft.com/office/drawing/2012/chart" uri="{CE6537A1-D6FC-4f65-9D91-7224C49458BB}"/>
                <c:ext xmlns:c16="http://schemas.microsoft.com/office/drawing/2014/chart" uri="{C3380CC4-5D6E-409C-BE32-E72D297353CC}">
                  <c16:uniqueId val="{00000014-8468-48C9-A063-71D5A1B497B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Sheet5!$B$2:$K$2</c:f>
              <c:strCache>
                <c:ptCount val="10"/>
                <c:pt idx="0">
                  <c:v>13-14</c:v>
                </c:pt>
                <c:pt idx="1">
                  <c:v>14-15</c:v>
                </c:pt>
                <c:pt idx="2">
                  <c:v>15-16</c:v>
                </c:pt>
                <c:pt idx="3">
                  <c:v>16-17</c:v>
                </c:pt>
                <c:pt idx="4">
                  <c:v>17-18</c:v>
                </c:pt>
                <c:pt idx="5">
                  <c:v>18-19</c:v>
                </c:pt>
                <c:pt idx="6">
                  <c:v>19-20</c:v>
                </c:pt>
                <c:pt idx="7">
                  <c:v>20-21</c:v>
                </c:pt>
                <c:pt idx="8">
                  <c:v>21-22</c:v>
                </c:pt>
                <c:pt idx="9">
                  <c:v>22-23</c:v>
                </c:pt>
              </c:strCache>
            </c:strRef>
          </c:cat>
          <c:val>
            <c:numRef>
              <c:f>Sheet5!$B$6:$K$6</c:f>
              <c:numCache>
                <c:formatCode>#,##0</c:formatCode>
                <c:ptCount val="10"/>
                <c:pt idx="0">
                  <c:v>51941</c:v>
                </c:pt>
                <c:pt idx="1">
                  <c:v>51525</c:v>
                </c:pt>
                <c:pt idx="2">
                  <c:v>55245</c:v>
                </c:pt>
                <c:pt idx="3">
                  <c:v>57613</c:v>
                </c:pt>
                <c:pt idx="4">
                  <c:v>60239</c:v>
                </c:pt>
                <c:pt idx="5">
                  <c:v>63513</c:v>
                </c:pt>
                <c:pt idx="6">
                  <c:v>65078</c:v>
                </c:pt>
                <c:pt idx="7">
                  <c:v>60536</c:v>
                </c:pt>
                <c:pt idx="8">
                  <c:v>61048</c:v>
                </c:pt>
                <c:pt idx="9">
                  <c:v>60511</c:v>
                </c:pt>
              </c:numCache>
            </c:numRef>
          </c:val>
          <c:smooth val="0"/>
          <c:extLst>
            <c:ext xmlns:c16="http://schemas.microsoft.com/office/drawing/2014/chart" uri="{C3380CC4-5D6E-409C-BE32-E72D297353CC}">
              <c16:uniqueId val="{00000015-8468-48C9-A063-71D5A1B497B5}"/>
            </c:ext>
          </c:extLst>
        </c:ser>
        <c:ser>
          <c:idx val="2"/>
          <c:order val="2"/>
          <c:tx>
            <c:strRef>
              <c:f>Sheet5!$A$7</c:f>
              <c:strCache>
                <c:ptCount val="1"/>
                <c:pt idx="0">
                  <c:v>Islamique</c:v>
                </c:pt>
              </c:strCache>
            </c:strRef>
          </c:tx>
          <c:spPr>
            <a:ln w="28575" cap="rnd">
              <a:solidFill>
                <a:schemeClr val="bg2">
                  <a:lumMod val="90000"/>
                </a:schemeClr>
              </a:solidFill>
              <a:round/>
            </a:ln>
            <a:effectLst/>
          </c:spPr>
          <c:marker>
            <c:symbol val="circle"/>
            <c:size val="5"/>
            <c:spPr>
              <a:solidFill>
                <a:schemeClr val="bg2">
                  <a:lumMod val="90000"/>
                </a:schemeClr>
              </a:solidFill>
              <a:ln w="9525">
                <a:solidFill>
                  <a:schemeClr val="bg2">
                    <a:lumMod val="90000"/>
                  </a:schemeClr>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16-8468-48C9-A063-71D5A1B497B5}"/>
                </c:ext>
              </c:extLst>
            </c:dLbl>
            <c:dLbl>
              <c:idx val="1"/>
              <c:delete val="1"/>
              <c:extLst>
                <c:ext xmlns:c15="http://schemas.microsoft.com/office/drawing/2012/chart" uri="{CE6537A1-D6FC-4f65-9D91-7224C49458BB}"/>
                <c:ext xmlns:c16="http://schemas.microsoft.com/office/drawing/2014/chart" uri="{C3380CC4-5D6E-409C-BE32-E72D297353CC}">
                  <c16:uniqueId val="{00000017-8468-48C9-A063-71D5A1B497B5}"/>
                </c:ext>
              </c:extLst>
            </c:dLbl>
            <c:dLbl>
              <c:idx val="2"/>
              <c:delete val="1"/>
              <c:extLst>
                <c:ext xmlns:c15="http://schemas.microsoft.com/office/drawing/2012/chart" uri="{CE6537A1-D6FC-4f65-9D91-7224C49458BB}"/>
                <c:ext xmlns:c16="http://schemas.microsoft.com/office/drawing/2014/chart" uri="{C3380CC4-5D6E-409C-BE32-E72D297353CC}">
                  <c16:uniqueId val="{00000018-8468-48C9-A063-71D5A1B497B5}"/>
                </c:ext>
              </c:extLst>
            </c:dLbl>
            <c:dLbl>
              <c:idx val="3"/>
              <c:delete val="1"/>
              <c:extLst>
                <c:ext xmlns:c15="http://schemas.microsoft.com/office/drawing/2012/chart" uri="{CE6537A1-D6FC-4f65-9D91-7224C49458BB}"/>
                <c:ext xmlns:c16="http://schemas.microsoft.com/office/drawing/2014/chart" uri="{C3380CC4-5D6E-409C-BE32-E72D297353CC}">
                  <c16:uniqueId val="{00000019-8468-48C9-A063-71D5A1B497B5}"/>
                </c:ext>
              </c:extLst>
            </c:dLbl>
            <c:dLbl>
              <c:idx val="4"/>
              <c:delete val="1"/>
              <c:extLst>
                <c:ext xmlns:c15="http://schemas.microsoft.com/office/drawing/2012/chart" uri="{CE6537A1-D6FC-4f65-9D91-7224C49458BB}"/>
                <c:ext xmlns:c16="http://schemas.microsoft.com/office/drawing/2014/chart" uri="{C3380CC4-5D6E-409C-BE32-E72D297353CC}">
                  <c16:uniqueId val="{0000001A-8468-48C9-A063-71D5A1B497B5}"/>
                </c:ext>
              </c:extLst>
            </c:dLbl>
            <c:dLbl>
              <c:idx val="5"/>
              <c:delete val="1"/>
              <c:extLst>
                <c:ext xmlns:c15="http://schemas.microsoft.com/office/drawing/2012/chart" uri="{CE6537A1-D6FC-4f65-9D91-7224C49458BB}"/>
                <c:ext xmlns:c16="http://schemas.microsoft.com/office/drawing/2014/chart" uri="{C3380CC4-5D6E-409C-BE32-E72D297353CC}">
                  <c16:uniqueId val="{0000001B-8468-48C9-A063-71D5A1B497B5}"/>
                </c:ext>
              </c:extLst>
            </c:dLbl>
            <c:dLbl>
              <c:idx val="6"/>
              <c:delete val="1"/>
              <c:extLst>
                <c:ext xmlns:c15="http://schemas.microsoft.com/office/drawing/2012/chart" uri="{CE6537A1-D6FC-4f65-9D91-7224C49458BB}"/>
                <c:ext xmlns:c16="http://schemas.microsoft.com/office/drawing/2014/chart" uri="{C3380CC4-5D6E-409C-BE32-E72D297353CC}">
                  <c16:uniqueId val="{0000001C-8468-48C9-A063-71D5A1B497B5}"/>
                </c:ext>
              </c:extLst>
            </c:dLbl>
            <c:dLbl>
              <c:idx val="7"/>
              <c:delete val="1"/>
              <c:extLst>
                <c:ext xmlns:c15="http://schemas.microsoft.com/office/drawing/2012/chart" uri="{CE6537A1-D6FC-4f65-9D91-7224C49458BB}"/>
                <c:ext xmlns:c16="http://schemas.microsoft.com/office/drawing/2014/chart" uri="{C3380CC4-5D6E-409C-BE32-E72D297353CC}">
                  <c16:uniqueId val="{0000001D-8468-48C9-A063-71D5A1B497B5}"/>
                </c:ext>
              </c:extLst>
            </c:dLbl>
            <c:dLbl>
              <c:idx val="8"/>
              <c:layout>
                <c:manualLayout>
                  <c:x val="1.1111111111111009E-2"/>
                  <c:y val="1.298701298701298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Univers Light" panose="020B0403020202020204" pitchFamily="34" charset="0"/>
                      <a:ea typeface="+mn-ea"/>
                      <a:cs typeface="+mn-cs"/>
                    </a:defRPr>
                  </a:pPr>
                  <a:endParaRPr lang="fr-FR"/>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E-8468-48C9-A063-71D5A1B497B5}"/>
                </c:ext>
              </c:extLst>
            </c:dLbl>
            <c:dLbl>
              <c:idx val="9"/>
              <c:delete val="1"/>
              <c:extLst>
                <c:ext xmlns:c15="http://schemas.microsoft.com/office/drawing/2012/chart" uri="{CE6537A1-D6FC-4f65-9D91-7224C49458BB}"/>
                <c:ext xmlns:c16="http://schemas.microsoft.com/office/drawing/2014/chart" uri="{C3380CC4-5D6E-409C-BE32-E72D297353CC}">
                  <c16:uniqueId val="{0000001F-8468-48C9-A063-71D5A1B497B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Sheet5!$B$2:$K$2</c:f>
              <c:strCache>
                <c:ptCount val="10"/>
                <c:pt idx="0">
                  <c:v>13-14</c:v>
                </c:pt>
                <c:pt idx="1">
                  <c:v>14-15</c:v>
                </c:pt>
                <c:pt idx="2">
                  <c:v>15-16</c:v>
                </c:pt>
                <c:pt idx="3">
                  <c:v>16-17</c:v>
                </c:pt>
                <c:pt idx="4">
                  <c:v>17-18</c:v>
                </c:pt>
                <c:pt idx="5">
                  <c:v>18-19</c:v>
                </c:pt>
                <c:pt idx="6">
                  <c:v>19-20</c:v>
                </c:pt>
                <c:pt idx="7">
                  <c:v>20-21</c:v>
                </c:pt>
                <c:pt idx="8">
                  <c:v>21-22</c:v>
                </c:pt>
                <c:pt idx="9">
                  <c:v>22-23</c:v>
                </c:pt>
              </c:strCache>
            </c:strRef>
          </c:cat>
          <c:val>
            <c:numRef>
              <c:f>Sheet5!$B$7:$K$7</c:f>
              <c:numCache>
                <c:formatCode>#,##0</c:formatCode>
                <c:ptCount val="10"/>
                <c:pt idx="0">
                  <c:v>10970</c:v>
                </c:pt>
                <c:pt idx="1">
                  <c:v>12944</c:v>
                </c:pt>
                <c:pt idx="2">
                  <c:v>15328</c:v>
                </c:pt>
                <c:pt idx="3">
                  <c:v>17811</c:v>
                </c:pt>
                <c:pt idx="4">
                  <c:v>19496</c:v>
                </c:pt>
                <c:pt idx="5">
                  <c:v>22841</c:v>
                </c:pt>
                <c:pt idx="6">
                  <c:v>25289</c:v>
                </c:pt>
                <c:pt idx="7">
                  <c:v>26569</c:v>
                </c:pt>
                <c:pt idx="8">
                  <c:v>29175</c:v>
                </c:pt>
                <c:pt idx="9">
                  <c:v>31825</c:v>
                </c:pt>
              </c:numCache>
            </c:numRef>
          </c:val>
          <c:smooth val="0"/>
          <c:extLst>
            <c:ext xmlns:c16="http://schemas.microsoft.com/office/drawing/2014/chart" uri="{C3380CC4-5D6E-409C-BE32-E72D297353CC}">
              <c16:uniqueId val="{00000020-8468-48C9-A063-71D5A1B497B5}"/>
            </c:ext>
          </c:extLst>
        </c:ser>
        <c:ser>
          <c:idx val="3"/>
          <c:order val="3"/>
          <c:tx>
            <c:strRef>
              <c:f>Sheet5!$A$8</c:f>
              <c:strCache>
                <c:ptCount val="1"/>
                <c:pt idx="0">
                  <c:v>Privé laïc</c:v>
                </c:pt>
              </c:strCache>
            </c:strRef>
          </c:tx>
          <c:spPr>
            <a:ln w="28575" cap="rnd">
              <a:solidFill>
                <a:schemeClr val="bg2">
                  <a:lumMod val="90000"/>
                </a:schemeClr>
              </a:solidFill>
              <a:round/>
            </a:ln>
            <a:effectLst/>
          </c:spPr>
          <c:marker>
            <c:symbol val="circle"/>
            <c:size val="5"/>
            <c:spPr>
              <a:solidFill>
                <a:schemeClr val="bg2">
                  <a:lumMod val="90000"/>
                </a:schemeClr>
              </a:solidFill>
              <a:ln w="9525">
                <a:solidFill>
                  <a:schemeClr val="bg2">
                    <a:lumMod val="90000"/>
                  </a:schemeClr>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21-8468-48C9-A063-71D5A1B497B5}"/>
                </c:ext>
              </c:extLst>
            </c:dLbl>
            <c:dLbl>
              <c:idx val="1"/>
              <c:delete val="1"/>
              <c:extLst>
                <c:ext xmlns:c15="http://schemas.microsoft.com/office/drawing/2012/chart" uri="{CE6537A1-D6FC-4f65-9D91-7224C49458BB}"/>
                <c:ext xmlns:c16="http://schemas.microsoft.com/office/drawing/2014/chart" uri="{C3380CC4-5D6E-409C-BE32-E72D297353CC}">
                  <c16:uniqueId val="{00000022-8468-48C9-A063-71D5A1B497B5}"/>
                </c:ext>
              </c:extLst>
            </c:dLbl>
            <c:dLbl>
              <c:idx val="2"/>
              <c:delete val="1"/>
              <c:extLst>
                <c:ext xmlns:c15="http://schemas.microsoft.com/office/drawing/2012/chart" uri="{CE6537A1-D6FC-4f65-9D91-7224C49458BB}"/>
                <c:ext xmlns:c16="http://schemas.microsoft.com/office/drawing/2014/chart" uri="{C3380CC4-5D6E-409C-BE32-E72D297353CC}">
                  <c16:uniqueId val="{00000023-8468-48C9-A063-71D5A1B497B5}"/>
                </c:ext>
              </c:extLst>
            </c:dLbl>
            <c:dLbl>
              <c:idx val="3"/>
              <c:delete val="1"/>
              <c:extLst>
                <c:ext xmlns:c15="http://schemas.microsoft.com/office/drawing/2012/chart" uri="{CE6537A1-D6FC-4f65-9D91-7224C49458BB}"/>
                <c:ext xmlns:c16="http://schemas.microsoft.com/office/drawing/2014/chart" uri="{C3380CC4-5D6E-409C-BE32-E72D297353CC}">
                  <c16:uniqueId val="{00000024-8468-48C9-A063-71D5A1B497B5}"/>
                </c:ext>
              </c:extLst>
            </c:dLbl>
            <c:dLbl>
              <c:idx val="4"/>
              <c:delete val="1"/>
              <c:extLst>
                <c:ext xmlns:c15="http://schemas.microsoft.com/office/drawing/2012/chart" uri="{CE6537A1-D6FC-4f65-9D91-7224C49458BB}"/>
                <c:ext xmlns:c16="http://schemas.microsoft.com/office/drawing/2014/chart" uri="{C3380CC4-5D6E-409C-BE32-E72D297353CC}">
                  <c16:uniqueId val="{00000025-8468-48C9-A063-71D5A1B497B5}"/>
                </c:ext>
              </c:extLst>
            </c:dLbl>
            <c:dLbl>
              <c:idx val="5"/>
              <c:delete val="1"/>
              <c:extLst>
                <c:ext xmlns:c15="http://schemas.microsoft.com/office/drawing/2012/chart" uri="{CE6537A1-D6FC-4f65-9D91-7224C49458BB}"/>
                <c:ext xmlns:c16="http://schemas.microsoft.com/office/drawing/2014/chart" uri="{C3380CC4-5D6E-409C-BE32-E72D297353CC}">
                  <c16:uniqueId val="{00000026-8468-48C9-A063-71D5A1B497B5}"/>
                </c:ext>
              </c:extLst>
            </c:dLbl>
            <c:dLbl>
              <c:idx val="6"/>
              <c:delete val="1"/>
              <c:extLst>
                <c:ext xmlns:c15="http://schemas.microsoft.com/office/drawing/2012/chart" uri="{CE6537A1-D6FC-4f65-9D91-7224C49458BB}"/>
                <c:ext xmlns:c16="http://schemas.microsoft.com/office/drawing/2014/chart" uri="{C3380CC4-5D6E-409C-BE32-E72D297353CC}">
                  <c16:uniqueId val="{00000027-8468-48C9-A063-71D5A1B497B5}"/>
                </c:ext>
              </c:extLst>
            </c:dLbl>
            <c:dLbl>
              <c:idx val="7"/>
              <c:delete val="1"/>
              <c:extLst>
                <c:ext xmlns:c15="http://schemas.microsoft.com/office/drawing/2012/chart" uri="{CE6537A1-D6FC-4f65-9D91-7224C49458BB}"/>
                <c:ext xmlns:c16="http://schemas.microsoft.com/office/drawing/2014/chart" uri="{C3380CC4-5D6E-409C-BE32-E72D297353CC}">
                  <c16:uniqueId val="{00000028-8468-48C9-A063-71D5A1B497B5}"/>
                </c:ext>
              </c:extLst>
            </c:dLbl>
            <c:dLbl>
              <c:idx val="8"/>
              <c:layout>
                <c:manualLayout>
                  <c:x val="1.1111111111111009E-2"/>
                  <c:y val="-6.060606060606056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9-8468-48C9-A063-71D5A1B497B5}"/>
                </c:ext>
              </c:extLst>
            </c:dLbl>
            <c:dLbl>
              <c:idx val="9"/>
              <c:delete val="1"/>
              <c:extLst>
                <c:ext xmlns:c15="http://schemas.microsoft.com/office/drawing/2012/chart" uri="{CE6537A1-D6FC-4f65-9D91-7224C49458BB}"/>
                <c:ext xmlns:c16="http://schemas.microsoft.com/office/drawing/2014/chart" uri="{C3380CC4-5D6E-409C-BE32-E72D297353CC}">
                  <c16:uniqueId val="{0000002A-8468-48C9-A063-71D5A1B497B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Univers Light" panose="020B0403020202020204" pitchFamily="34" charset="0"/>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Sheet5!$B$2:$K$2</c:f>
              <c:strCache>
                <c:ptCount val="10"/>
                <c:pt idx="0">
                  <c:v>13-14</c:v>
                </c:pt>
                <c:pt idx="1">
                  <c:v>14-15</c:v>
                </c:pt>
                <c:pt idx="2">
                  <c:v>15-16</c:v>
                </c:pt>
                <c:pt idx="3">
                  <c:v>16-17</c:v>
                </c:pt>
                <c:pt idx="4">
                  <c:v>17-18</c:v>
                </c:pt>
                <c:pt idx="5">
                  <c:v>18-19</c:v>
                </c:pt>
                <c:pt idx="6">
                  <c:v>19-20</c:v>
                </c:pt>
                <c:pt idx="7">
                  <c:v>20-21</c:v>
                </c:pt>
                <c:pt idx="8">
                  <c:v>21-22</c:v>
                </c:pt>
                <c:pt idx="9">
                  <c:v>22-23</c:v>
                </c:pt>
              </c:strCache>
            </c:strRef>
          </c:cat>
          <c:val>
            <c:numRef>
              <c:f>Sheet5!$B$8:$K$8</c:f>
              <c:numCache>
                <c:formatCode>#,##0</c:formatCode>
                <c:ptCount val="10"/>
                <c:pt idx="0">
                  <c:v>201407</c:v>
                </c:pt>
                <c:pt idx="1">
                  <c:v>196953</c:v>
                </c:pt>
                <c:pt idx="2">
                  <c:v>235886</c:v>
                </c:pt>
                <c:pt idx="3">
                  <c:v>254007</c:v>
                </c:pt>
                <c:pt idx="4">
                  <c:v>266386</c:v>
                </c:pt>
                <c:pt idx="5">
                  <c:v>292377</c:v>
                </c:pt>
                <c:pt idx="6">
                  <c:v>318451</c:v>
                </c:pt>
                <c:pt idx="7">
                  <c:v>322149</c:v>
                </c:pt>
                <c:pt idx="8">
                  <c:v>339673</c:v>
                </c:pt>
                <c:pt idx="9">
                  <c:v>346733</c:v>
                </c:pt>
              </c:numCache>
            </c:numRef>
          </c:val>
          <c:smooth val="0"/>
          <c:extLst>
            <c:ext xmlns:c16="http://schemas.microsoft.com/office/drawing/2014/chart" uri="{C3380CC4-5D6E-409C-BE32-E72D297353CC}">
              <c16:uniqueId val="{0000002B-8468-48C9-A063-71D5A1B497B5}"/>
            </c:ext>
          </c:extLst>
        </c:ser>
        <c:ser>
          <c:idx val="4"/>
          <c:order val="4"/>
          <c:tx>
            <c:strRef>
              <c:f>Sheet5!$A$10</c:f>
              <c:strCache>
                <c:ptCount val="1"/>
                <c:pt idx="0">
                  <c:v>Ens.Privee</c:v>
                </c:pt>
              </c:strCache>
            </c:strRef>
          </c:tx>
          <c:spPr>
            <a:ln w="28575" cap="rnd">
              <a:solidFill>
                <a:srgbClr val="00B0F0"/>
              </a:solidFill>
              <a:round/>
            </a:ln>
            <a:effectLst/>
          </c:spPr>
          <c:marker>
            <c:symbol val="circle"/>
            <c:size val="5"/>
            <c:spPr>
              <a:solidFill>
                <a:srgbClr val="00B0F0"/>
              </a:solidFill>
              <a:ln w="9525">
                <a:solidFill>
                  <a:schemeClr val="bg2">
                    <a:lumMod val="90000"/>
                  </a:schemeClr>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2C-8468-48C9-A063-71D5A1B497B5}"/>
                </c:ext>
              </c:extLst>
            </c:dLbl>
            <c:dLbl>
              <c:idx val="1"/>
              <c:delete val="1"/>
              <c:extLst>
                <c:ext xmlns:c15="http://schemas.microsoft.com/office/drawing/2012/chart" uri="{CE6537A1-D6FC-4f65-9D91-7224C49458BB}"/>
                <c:ext xmlns:c16="http://schemas.microsoft.com/office/drawing/2014/chart" uri="{C3380CC4-5D6E-409C-BE32-E72D297353CC}">
                  <c16:uniqueId val="{0000002D-8468-48C9-A063-71D5A1B497B5}"/>
                </c:ext>
              </c:extLst>
            </c:dLbl>
            <c:dLbl>
              <c:idx val="2"/>
              <c:delete val="1"/>
              <c:extLst>
                <c:ext xmlns:c15="http://schemas.microsoft.com/office/drawing/2012/chart" uri="{CE6537A1-D6FC-4f65-9D91-7224C49458BB}"/>
                <c:ext xmlns:c16="http://schemas.microsoft.com/office/drawing/2014/chart" uri="{C3380CC4-5D6E-409C-BE32-E72D297353CC}">
                  <c16:uniqueId val="{0000002E-8468-48C9-A063-71D5A1B497B5}"/>
                </c:ext>
              </c:extLst>
            </c:dLbl>
            <c:dLbl>
              <c:idx val="3"/>
              <c:delete val="1"/>
              <c:extLst>
                <c:ext xmlns:c15="http://schemas.microsoft.com/office/drawing/2012/chart" uri="{CE6537A1-D6FC-4f65-9D91-7224C49458BB}"/>
                <c:ext xmlns:c16="http://schemas.microsoft.com/office/drawing/2014/chart" uri="{C3380CC4-5D6E-409C-BE32-E72D297353CC}">
                  <c16:uniqueId val="{0000002F-8468-48C9-A063-71D5A1B497B5}"/>
                </c:ext>
              </c:extLst>
            </c:dLbl>
            <c:dLbl>
              <c:idx val="4"/>
              <c:delete val="1"/>
              <c:extLst>
                <c:ext xmlns:c15="http://schemas.microsoft.com/office/drawing/2012/chart" uri="{CE6537A1-D6FC-4f65-9D91-7224C49458BB}"/>
                <c:ext xmlns:c16="http://schemas.microsoft.com/office/drawing/2014/chart" uri="{C3380CC4-5D6E-409C-BE32-E72D297353CC}">
                  <c16:uniqueId val="{00000030-8468-48C9-A063-71D5A1B497B5}"/>
                </c:ext>
              </c:extLst>
            </c:dLbl>
            <c:dLbl>
              <c:idx val="5"/>
              <c:delete val="1"/>
              <c:extLst>
                <c:ext xmlns:c15="http://schemas.microsoft.com/office/drawing/2012/chart" uri="{CE6537A1-D6FC-4f65-9D91-7224C49458BB}"/>
                <c:ext xmlns:c16="http://schemas.microsoft.com/office/drawing/2014/chart" uri="{C3380CC4-5D6E-409C-BE32-E72D297353CC}">
                  <c16:uniqueId val="{00000031-8468-48C9-A063-71D5A1B497B5}"/>
                </c:ext>
              </c:extLst>
            </c:dLbl>
            <c:dLbl>
              <c:idx val="6"/>
              <c:delete val="1"/>
              <c:extLst>
                <c:ext xmlns:c15="http://schemas.microsoft.com/office/drawing/2012/chart" uri="{CE6537A1-D6FC-4f65-9D91-7224C49458BB}"/>
                <c:ext xmlns:c16="http://schemas.microsoft.com/office/drawing/2014/chart" uri="{C3380CC4-5D6E-409C-BE32-E72D297353CC}">
                  <c16:uniqueId val="{00000032-8468-48C9-A063-71D5A1B497B5}"/>
                </c:ext>
              </c:extLst>
            </c:dLbl>
            <c:dLbl>
              <c:idx val="7"/>
              <c:delete val="1"/>
              <c:extLst>
                <c:ext xmlns:c15="http://schemas.microsoft.com/office/drawing/2012/chart" uri="{CE6537A1-D6FC-4f65-9D91-7224C49458BB}"/>
                <c:ext xmlns:c16="http://schemas.microsoft.com/office/drawing/2014/chart" uri="{C3380CC4-5D6E-409C-BE32-E72D297353CC}">
                  <c16:uniqueId val="{00000033-8468-48C9-A063-71D5A1B497B5}"/>
                </c:ext>
              </c:extLst>
            </c:dLbl>
            <c:dLbl>
              <c:idx val="8"/>
              <c:delete val="1"/>
              <c:extLst>
                <c:ext xmlns:c15="http://schemas.microsoft.com/office/drawing/2012/chart" uri="{CE6537A1-D6FC-4f65-9D91-7224C49458BB}"/>
                <c:ext xmlns:c16="http://schemas.microsoft.com/office/drawing/2014/chart" uri="{C3380CC4-5D6E-409C-BE32-E72D297353CC}">
                  <c16:uniqueId val="{00000034-8468-48C9-A063-71D5A1B497B5}"/>
                </c:ext>
              </c:extLst>
            </c:dLbl>
            <c:dLbl>
              <c:idx val="9"/>
              <c:layout>
                <c:manualLayout>
                  <c:x val="0"/>
                  <c:y val="-2.1645021645021644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35-8468-48C9-A063-71D5A1B497B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Univers Light" panose="020B0403020202020204" pitchFamily="34" charset="0"/>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Sheet5!$B$2:$K$2</c:f>
              <c:strCache>
                <c:ptCount val="10"/>
                <c:pt idx="0">
                  <c:v>13-14</c:v>
                </c:pt>
                <c:pt idx="1">
                  <c:v>14-15</c:v>
                </c:pt>
                <c:pt idx="2">
                  <c:v>15-16</c:v>
                </c:pt>
                <c:pt idx="3">
                  <c:v>16-17</c:v>
                </c:pt>
                <c:pt idx="4">
                  <c:v>17-18</c:v>
                </c:pt>
                <c:pt idx="5">
                  <c:v>18-19</c:v>
                </c:pt>
                <c:pt idx="6">
                  <c:v>19-20</c:v>
                </c:pt>
                <c:pt idx="7">
                  <c:v>20-21</c:v>
                </c:pt>
                <c:pt idx="8">
                  <c:v>21-22</c:v>
                </c:pt>
                <c:pt idx="9">
                  <c:v>22-23</c:v>
                </c:pt>
              </c:strCache>
            </c:strRef>
          </c:cat>
          <c:val>
            <c:numRef>
              <c:f>Sheet5!$B$10:$K$10</c:f>
              <c:numCache>
                <c:formatCode>#,##0</c:formatCode>
                <c:ptCount val="10"/>
                <c:pt idx="0">
                  <c:v>387615</c:v>
                </c:pt>
                <c:pt idx="1">
                  <c:v>379599</c:v>
                </c:pt>
                <c:pt idx="2">
                  <c:v>425735</c:v>
                </c:pt>
                <c:pt idx="3">
                  <c:v>448672</c:v>
                </c:pt>
                <c:pt idx="4">
                  <c:v>465463</c:v>
                </c:pt>
                <c:pt idx="5">
                  <c:v>497948</c:v>
                </c:pt>
                <c:pt idx="6">
                  <c:v>528262</c:v>
                </c:pt>
                <c:pt idx="7">
                  <c:v>523144</c:v>
                </c:pt>
                <c:pt idx="8">
                  <c:v>544203</c:v>
                </c:pt>
                <c:pt idx="9">
                  <c:v>550910</c:v>
                </c:pt>
              </c:numCache>
            </c:numRef>
          </c:val>
          <c:smooth val="0"/>
          <c:extLst>
            <c:ext xmlns:c16="http://schemas.microsoft.com/office/drawing/2014/chart" uri="{C3380CC4-5D6E-409C-BE32-E72D297353CC}">
              <c16:uniqueId val="{00000036-8468-48C9-A063-71D5A1B497B5}"/>
            </c:ext>
          </c:extLst>
        </c:ser>
        <c:dLbls>
          <c:showLegendKey val="0"/>
          <c:showVal val="0"/>
          <c:showCatName val="0"/>
          <c:showSerName val="0"/>
          <c:showPercent val="0"/>
          <c:showBubbleSize val="0"/>
        </c:dLbls>
        <c:marker val="1"/>
        <c:smooth val="0"/>
        <c:axId val="1348176703"/>
        <c:axId val="1348179679"/>
      </c:lineChart>
      <c:catAx>
        <c:axId val="1348176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48179679"/>
        <c:crosses val="autoZero"/>
        <c:auto val="1"/>
        <c:lblAlgn val="ctr"/>
        <c:lblOffset val="100"/>
        <c:noMultiLvlLbl val="0"/>
      </c:catAx>
      <c:valAx>
        <c:axId val="13481796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4817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C853-95DD-4FF9-ABFD-2534DCDAF2F6}" type="datetimeFigureOut">
              <a:rPr lang="fr-FR" smtClean="0"/>
              <a:t>08/07/2024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78302-6A8E-4333-BD94-6F58E5085F5E}" type="slidenum">
              <a:rPr lang="fr-FR" smtClean="0"/>
              <a:t>‹#›</a:t>
            </a:fld>
            <a:endParaRPr lang="fr-FR"/>
          </a:p>
        </p:txBody>
      </p:sp>
    </p:spTree>
    <p:extLst>
      <p:ext uri="{BB962C8B-B14F-4D97-AF65-F5344CB8AC3E}">
        <p14:creationId xmlns:p14="http://schemas.microsoft.com/office/powerpoint/2010/main" val="149936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1</a:t>
            </a:fld>
            <a:endParaRPr lang="en-US"/>
          </a:p>
        </p:txBody>
      </p:sp>
    </p:spTree>
    <p:extLst>
      <p:ext uri="{BB962C8B-B14F-4D97-AF65-F5344CB8AC3E}">
        <p14:creationId xmlns:p14="http://schemas.microsoft.com/office/powerpoint/2010/main" val="159524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3</a:t>
            </a:fld>
            <a:endParaRPr lang="en-US"/>
          </a:p>
        </p:txBody>
      </p:sp>
    </p:spTree>
    <p:extLst>
      <p:ext uri="{BB962C8B-B14F-4D97-AF65-F5344CB8AC3E}">
        <p14:creationId xmlns:p14="http://schemas.microsoft.com/office/powerpoint/2010/main" val="340418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578302-6A8E-4333-BD94-6F58E5085F5E}" type="slidenum">
              <a:rPr lang="fr-FR" smtClean="0"/>
              <a:t>4</a:t>
            </a:fld>
            <a:endParaRPr lang="fr-FR"/>
          </a:p>
        </p:txBody>
      </p:sp>
    </p:spTree>
    <p:extLst>
      <p:ext uri="{BB962C8B-B14F-4D97-AF65-F5344CB8AC3E}">
        <p14:creationId xmlns:p14="http://schemas.microsoft.com/office/powerpoint/2010/main" val="323134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6</a:t>
            </a:fld>
            <a:endParaRPr lang="en-US"/>
          </a:p>
        </p:txBody>
      </p:sp>
    </p:spTree>
    <p:extLst>
      <p:ext uri="{BB962C8B-B14F-4D97-AF65-F5344CB8AC3E}">
        <p14:creationId xmlns:p14="http://schemas.microsoft.com/office/powerpoint/2010/main" val="101197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10</a:t>
            </a:fld>
            <a:endParaRPr lang="en-US"/>
          </a:p>
        </p:txBody>
      </p:sp>
    </p:spTree>
    <p:extLst>
      <p:ext uri="{BB962C8B-B14F-4D97-AF65-F5344CB8AC3E}">
        <p14:creationId xmlns:p14="http://schemas.microsoft.com/office/powerpoint/2010/main" val="300960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17</a:t>
            </a:fld>
            <a:endParaRPr lang="en-US"/>
          </a:p>
        </p:txBody>
      </p:sp>
    </p:spTree>
    <p:extLst>
      <p:ext uri="{BB962C8B-B14F-4D97-AF65-F5344CB8AC3E}">
        <p14:creationId xmlns:p14="http://schemas.microsoft.com/office/powerpoint/2010/main" val="66806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20</a:t>
            </a:fld>
            <a:endParaRPr lang="en-US"/>
          </a:p>
        </p:txBody>
      </p:sp>
    </p:spTree>
    <p:extLst>
      <p:ext uri="{BB962C8B-B14F-4D97-AF65-F5344CB8AC3E}">
        <p14:creationId xmlns:p14="http://schemas.microsoft.com/office/powerpoint/2010/main" val="329870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B17E-A2BE-4CBD-A9E2-2F0DE874B371}" type="slidenum">
              <a:rPr lang="en-US" smtClean="0"/>
              <a:t>23</a:t>
            </a:fld>
            <a:endParaRPr lang="en-US"/>
          </a:p>
        </p:txBody>
      </p:sp>
    </p:spTree>
    <p:extLst>
      <p:ext uri="{BB962C8B-B14F-4D97-AF65-F5344CB8AC3E}">
        <p14:creationId xmlns:p14="http://schemas.microsoft.com/office/powerpoint/2010/main" val="318890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465-74BA-4722-9618-401EC1B3F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72458-C2DC-409C-A36A-4EA665C48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B6B37-5E5F-43F8-BAB5-A0340B1BFD5E}"/>
              </a:ext>
            </a:extLst>
          </p:cNvPr>
          <p:cNvSpPr>
            <a:spLocks noGrp="1"/>
          </p:cNvSpPr>
          <p:nvPr>
            <p:ph type="dt" sz="half" idx="10"/>
          </p:nvPr>
        </p:nvSpPr>
        <p:spPr/>
        <p:txBody>
          <a:bodyPr/>
          <a:lstStyle/>
          <a:p>
            <a:fld id="{1EB30BF5-85D3-47BC-9210-01732C1CBC94}" type="datetimeFigureOut">
              <a:rPr lang="en-US" smtClean="0"/>
              <a:t>7/8/2024</a:t>
            </a:fld>
            <a:endParaRPr lang="en-US"/>
          </a:p>
        </p:txBody>
      </p:sp>
      <p:sp>
        <p:nvSpPr>
          <p:cNvPr id="5" name="Footer Placeholder 4">
            <a:extLst>
              <a:ext uri="{FF2B5EF4-FFF2-40B4-BE49-F238E27FC236}">
                <a16:creationId xmlns:a16="http://schemas.microsoft.com/office/drawing/2014/main" id="{7D8D7912-E20F-48B8-AFFF-7C34E1845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82C41-AB11-4885-8C25-5E9DD51E801E}"/>
              </a:ext>
            </a:extLst>
          </p:cNvPr>
          <p:cNvSpPr>
            <a:spLocks noGrp="1"/>
          </p:cNvSpPr>
          <p:nvPr>
            <p:ph type="sldNum" sz="quarter" idx="12"/>
          </p:nvPr>
        </p:nvSpPr>
        <p:spPr/>
        <p:txBody>
          <a:bodyPr/>
          <a:lstStyle/>
          <a:p>
            <a:fld id="{A07AA031-93ED-4540-A38B-F8A2FD386CC7}" type="slidenum">
              <a:rPr lang="en-US" smtClean="0"/>
              <a:t>‹#›</a:t>
            </a:fld>
            <a:endParaRPr lang="en-US"/>
          </a:p>
        </p:txBody>
      </p:sp>
    </p:spTree>
    <p:extLst>
      <p:ext uri="{BB962C8B-B14F-4D97-AF65-F5344CB8AC3E}">
        <p14:creationId xmlns:p14="http://schemas.microsoft.com/office/powerpoint/2010/main" val="207782087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B3F20-886A-4B68-9909-0E2527094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2E6B4-63CC-4718-9FFA-0323E6AAA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23DF0-9D3E-446C-B118-5860FF731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30BF5-85D3-47BC-9210-01732C1CBC94}" type="datetimeFigureOut">
              <a:rPr lang="en-US" smtClean="0"/>
              <a:t>7/8/2024</a:t>
            </a:fld>
            <a:endParaRPr lang="en-US"/>
          </a:p>
        </p:txBody>
      </p:sp>
      <p:sp>
        <p:nvSpPr>
          <p:cNvPr id="5" name="Footer Placeholder 4">
            <a:extLst>
              <a:ext uri="{FF2B5EF4-FFF2-40B4-BE49-F238E27FC236}">
                <a16:creationId xmlns:a16="http://schemas.microsoft.com/office/drawing/2014/main" id="{36D92F2F-88B5-4F07-B8CA-885538B3B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B7FF2-1C7D-46B2-821B-BE47E3D6A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AA031-93ED-4540-A38B-F8A2FD386CC7}" type="slidenum">
              <a:rPr lang="en-US" smtClean="0"/>
              <a:t>‹#›</a:t>
            </a:fld>
            <a:endParaRPr lang="en-US"/>
          </a:p>
        </p:txBody>
      </p:sp>
    </p:spTree>
    <p:extLst>
      <p:ext uri="{BB962C8B-B14F-4D97-AF65-F5344CB8AC3E}">
        <p14:creationId xmlns:p14="http://schemas.microsoft.com/office/powerpoint/2010/main" val="85721538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932B34B2-0CDB-9F4B-B175-99054531C78A}"/>
              </a:ext>
            </a:extLst>
          </p:cNvPr>
          <p:cNvSpPr txBox="1">
            <a:spLocks/>
          </p:cNvSpPr>
          <p:nvPr/>
        </p:nvSpPr>
        <p:spPr>
          <a:xfrm>
            <a:off x="1403882" y="2101493"/>
            <a:ext cx="10515600" cy="12003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dirty="0">
                <a:solidFill>
                  <a:schemeClr val="bg1"/>
                </a:solidFill>
                <a:latin typeface="Univers" panose="020B0503020202020204" pitchFamily="34" charset="0"/>
              </a:rPr>
              <a:t>ANALYSE SECONDAIRE DES DONNEES DE PASEC 2019</a:t>
            </a:r>
          </a:p>
        </p:txBody>
      </p:sp>
      <p:sp>
        <p:nvSpPr>
          <p:cNvPr id="11" name="Rectangle 10">
            <a:extLst>
              <a:ext uri="{FF2B5EF4-FFF2-40B4-BE49-F238E27FC236}">
                <a16:creationId xmlns:a16="http://schemas.microsoft.com/office/drawing/2014/main" id="{53D46662-D231-5648-94F7-3322FF0E4582}"/>
              </a:ext>
            </a:extLst>
          </p:cNvPr>
          <p:cNvSpPr/>
          <p:nvPr/>
        </p:nvSpPr>
        <p:spPr>
          <a:xfrm>
            <a:off x="1126793" y="3890448"/>
            <a:ext cx="10792689" cy="1292662"/>
          </a:xfrm>
          <a:prstGeom prst="rect">
            <a:avLst/>
          </a:prstGeom>
        </p:spPr>
        <p:txBody>
          <a:bodyPr wrap="square" lIns="91440" tIns="45720" rIns="91440" bIns="45720" anchor="t">
            <a:spAutoFit/>
          </a:bodyPr>
          <a:lstStyle/>
          <a:p>
            <a:pPr algn="ctr"/>
            <a:r>
              <a:rPr lang="fr-FR" sz="2600" dirty="0">
                <a:solidFill>
                  <a:schemeClr val="bg1"/>
                </a:solidFill>
                <a:latin typeface="Univers" panose="020B0503020202020204" pitchFamily="34" charset="0"/>
              </a:rPr>
              <a:t>Différence de performance en langue/lecture et en mathématiques entre élèves des écoles privées et élèves des écoles publiques : une analyse du contexte et des pratiques positives</a:t>
            </a:r>
          </a:p>
        </p:txBody>
      </p:sp>
      <p:cxnSp>
        <p:nvCxnSpPr>
          <p:cNvPr id="9" name="Straight Connector 8">
            <a:extLst>
              <a:ext uri="{FF2B5EF4-FFF2-40B4-BE49-F238E27FC236}">
                <a16:creationId xmlns:a16="http://schemas.microsoft.com/office/drawing/2014/main" id="{BBF22BA8-9808-914A-BDEE-23C18197582F}"/>
              </a:ext>
            </a:extLst>
          </p:cNvPr>
          <p:cNvCxnSpPr>
            <a:cxnSpLocks/>
          </p:cNvCxnSpPr>
          <p:nvPr/>
        </p:nvCxnSpPr>
        <p:spPr>
          <a:xfrm>
            <a:off x="1086787" y="3429000"/>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D9F272-BB1D-3A45-977E-8D45ECBBD031}"/>
              </a:ext>
            </a:extLst>
          </p:cNvPr>
          <p:cNvSpPr/>
          <p:nvPr/>
        </p:nvSpPr>
        <p:spPr>
          <a:xfrm>
            <a:off x="0" y="5582160"/>
            <a:ext cx="12168171" cy="646331"/>
          </a:xfrm>
          <a:prstGeom prst="rect">
            <a:avLst/>
          </a:prstGeom>
        </p:spPr>
        <p:txBody>
          <a:bodyPr wrap="square" lIns="91440" tIns="45720" rIns="91440" bIns="45720" anchor="t">
            <a:spAutoFit/>
          </a:bodyPr>
          <a:lstStyle/>
          <a:p>
            <a:pPr algn="ctr"/>
            <a:r>
              <a:rPr lang="fr-FR" dirty="0">
                <a:solidFill>
                  <a:schemeClr val="bg1"/>
                </a:solidFill>
                <a:latin typeface="Univers Light" panose="020B0403020202020204" pitchFamily="34" charset="0"/>
              </a:rPr>
              <a:t>Atelier de Restitution des résultats</a:t>
            </a:r>
            <a:br>
              <a:rPr lang="fr-FR" dirty="0">
                <a:latin typeface="Univers Light" panose="020B0403020202020204" pitchFamily="34" charset="0"/>
              </a:rPr>
            </a:br>
            <a:r>
              <a:rPr lang="fr-FR" b="1" dirty="0">
                <a:solidFill>
                  <a:schemeClr val="bg1"/>
                </a:solidFill>
                <a:latin typeface="Univers Light" panose="020B0403020202020204" pitchFamily="34" charset="0"/>
              </a:rPr>
              <a:t>Komlan Nouwokpo SAMATI </a:t>
            </a:r>
            <a:r>
              <a:rPr lang="fr-FR" dirty="0">
                <a:solidFill>
                  <a:schemeClr val="bg1"/>
                </a:solidFill>
                <a:latin typeface="Univers Light" panose="020B0403020202020204" pitchFamily="34" charset="0"/>
              </a:rPr>
              <a:t>| </a:t>
            </a:r>
            <a:r>
              <a:rPr lang="fr-FR" dirty="0">
                <a:solidFill>
                  <a:schemeClr val="bg1"/>
                </a:solidFill>
                <a:latin typeface="Univers Light"/>
              </a:rPr>
              <a:t>Juillet 2024</a:t>
            </a:r>
            <a:endParaRPr lang="fr-FR" i="1" dirty="0">
              <a:solidFill>
                <a:schemeClr val="bg1"/>
              </a:solidFill>
              <a:latin typeface="Univers Light"/>
              <a:cs typeface="Calibri"/>
            </a:endParaRPr>
          </a:p>
        </p:txBody>
      </p:sp>
      <p:sp>
        <p:nvSpPr>
          <p:cNvPr id="3" name="TextBox 2">
            <a:extLst>
              <a:ext uri="{FF2B5EF4-FFF2-40B4-BE49-F238E27FC236}">
                <a16:creationId xmlns:a16="http://schemas.microsoft.com/office/drawing/2014/main" id="{E0C559D4-FC4B-1F70-4EE9-DB7E64F3958D}"/>
              </a:ext>
            </a:extLst>
          </p:cNvPr>
          <p:cNvSpPr txBox="1"/>
          <p:nvPr/>
        </p:nvSpPr>
        <p:spPr>
          <a:xfrm>
            <a:off x="838201" y="254833"/>
            <a:ext cx="9924738" cy="646331"/>
          </a:xfrm>
          <a:prstGeom prst="rect">
            <a:avLst/>
          </a:prstGeom>
          <a:noFill/>
        </p:spPr>
        <p:txBody>
          <a:bodyPr wrap="square" rtlCol="0">
            <a:spAutoFit/>
          </a:bodyPr>
          <a:lstStyle/>
          <a:p>
            <a:pPr algn="ctr"/>
            <a:r>
              <a:rPr lang="fr-FR" dirty="0">
                <a:solidFill>
                  <a:schemeClr val="bg1"/>
                </a:solidFill>
                <a:latin typeface="Univers Light" panose="020B0403020202020204" pitchFamily="34" charset="0"/>
              </a:rPr>
              <a:t>MINISTERE DES ENSEIGNEMENTS PRIMAIRE, SECONDAIRE, TECHNIQUE </a:t>
            </a:r>
            <a:endParaRPr lang="en-US" dirty="0">
              <a:solidFill>
                <a:schemeClr val="bg1"/>
              </a:solidFill>
              <a:latin typeface="Univers Light" panose="020B0403020202020204" pitchFamily="34" charset="0"/>
            </a:endParaRPr>
          </a:p>
          <a:p>
            <a:pPr algn="ctr"/>
            <a:r>
              <a:rPr lang="fr-FR" dirty="0">
                <a:solidFill>
                  <a:schemeClr val="bg1"/>
                </a:solidFill>
                <a:latin typeface="Univers Light" panose="020B0403020202020204" pitchFamily="34" charset="0"/>
              </a:rPr>
              <a:t>CENTRE NATIONAL D’EVALUATION DES APPRENTISSSAGES (CNEA)</a:t>
            </a:r>
          </a:p>
        </p:txBody>
      </p:sp>
    </p:spTree>
    <p:extLst>
      <p:ext uri="{BB962C8B-B14F-4D97-AF65-F5344CB8AC3E}">
        <p14:creationId xmlns:p14="http://schemas.microsoft.com/office/powerpoint/2010/main" val="341342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9AE2B8-0214-8E03-83A5-9710E452FD21}"/>
              </a:ext>
            </a:extLst>
          </p:cNvPr>
          <p:cNvSpPr txBox="1">
            <a:spLocks/>
          </p:cNvSpPr>
          <p:nvPr/>
        </p:nvSpPr>
        <p:spPr>
          <a:xfrm>
            <a:off x="836951" y="227122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3600" b="1" dirty="0">
                <a:solidFill>
                  <a:schemeClr val="bg1"/>
                </a:solidFill>
                <a:latin typeface="Univers" panose="020B0503020202020204" pitchFamily="34" charset="0"/>
              </a:rPr>
              <a:t>III- Statistiques descriptives</a:t>
            </a:r>
          </a:p>
        </p:txBody>
      </p:sp>
    </p:spTree>
    <p:extLst>
      <p:ext uri="{BB962C8B-B14F-4D97-AF65-F5344CB8AC3E}">
        <p14:creationId xmlns:p14="http://schemas.microsoft.com/office/powerpoint/2010/main" val="14806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1137034" y="609600"/>
            <a:ext cx="4784796" cy="1330840"/>
          </a:xfrm>
        </p:spPr>
        <p:txBody>
          <a:bodyPr>
            <a:normAutofit/>
          </a:bodyPr>
          <a:lstStyle/>
          <a:p>
            <a:r>
              <a:rPr lang="fr-FR" sz="2800" b="1" dirty="0">
                <a:latin typeface="Univers Light" panose="020B0403020202020204" pitchFamily="34" charset="0"/>
              </a:rPr>
              <a:t>III- Statistiques descriptives | Début de scolarité (Français)</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719528" y="2194102"/>
            <a:ext cx="5587342" cy="3908585"/>
          </a:xfrm>
        </p:spPr>
        <p:txBody>
          <a:bodyPr>
            <a:normAutofit/>
          </a:bodyPr>
          <a:lstStyle/>
          <a:p>
            <a:r>
              <a:rPr lang="fr-FR" sz="2400" dirty="0">
                <a:latin typeface="Univers Light" panose="020B0403020202020204" pitchFamily="34" charset="0"/>
              </a:rPr>
              <a:t>La différence la plus élevée : Kara avec plus de 107 points; Maritime (73 points) et la région de Grand-Lomé (45 points). </a:t>
            </a:r>
          </a:p>
          <a:p>
            <a:r>
              <a:rPr lang="fr-FR" sz="2400" dirty="0">
                <a:latin typeface="Univers Light" panose="020B0403020202020204" pitchFamily="34" charset="0"/>
              </a:rPr>
              <a:t>Les différences les plus faibles: Savanes (10 points) et Centrale (9 points);</a:t>
            </a:r>
          </a:p>
          <a:p>
            <a:r>
              <a:rPr lang="fr-FR" sz="2400" dirty="0">
                <a:latin typeface="Univers Light" panose="020B0403020202020204" pitchFamily="34" charset="0"/>
              </a:rPr>
              <a:t>seule la performance moyenne des écoles privées de la région de Grand Lomé dépasse ce seuil</a:t>
            </a:r>
          </a:p>
        </p:txBody>
      </p:sp>
      <p:pic>
        <p:nvPicPr>
          <p:cNvPr id="4" name="Picture 3" descr="A graph with blue dots and numbers&#10;&#10;Description automatically generated">
            <a:extLst>
              <a:ext uri="{FF2B5EF4-FFF2-40B4-BE49-F238E27FC236}">
                <a16:creationId xmlns:a16="http://schemas.microsoft.com/office/drawing/2014/main" id="{5CC75CB4-9F49-18E6-C93C-4B845C25D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80610" y="1752320"/>
            <a:ext cx="4737650" cy="3375575"/>
          </a:xfrm>
          <a:prstGeom prst="rect">
            <a:avLst/>
          </a:prstGeom>
          <a:noFill/>
        </p:spPr>
      </p:pic>
    </p:spTree>
    <p:extLst>
      <p:ext uri="{BB962C8B-B14F-4D97-AF65-F5344CB8AC3E}">
        <p14:creationId xmlns:p14="http://schemas.microsoft.com/office/powerpoint/2010/main" val="164008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838198" y="547815"/>
            <a:ext cx="5167185" cy="1680519"/>
          </a:xfrm>
        </p:spPr>
        <p:txBody>
          <a:bodyPr>
            <a:normAutofit/>
          </a:bodyPr>
          <a:lstStyle/>
          <a:p>
            <a:r>
              <a:rPr lang="fr-FR" sz="3700" b="1">
                <a:latin typeface="Univers Light" panose="020B0403020202020204" pitchFamily="34" charset="0"/>
              </a:rPr>
              <a:t>III- Statistiques descriptives | Début de scolarité (Math)</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6186619" y="547815"/>
            <a:ext cx="5178960" cy="1680519"/>
          </a:xfrm>
        </p:spPr>
        <p:txBody>
          <a:bodyPr anchor="ctr">
            <a:normAutofit fontScale="92500" lnSpcReduction="10000"/>
          </a:bodyPr>
          <a:lstStyle/>
          <a:p>
            <a:r>
              <a:rPr lang="fr-FR" sz="2000">
                <a:latin typeface="Univers Light" panose="020B0403020202020204" pitchFamily="34" charset="0"/>
              </a:rPr>
              <a:t>86% des élèves des écoles publiques n’atteignent pas le seuil suffisant des compétences en français contre 56 pour les privés ;</a:t>
            </a:r>
          </a:p>
          <a:p>
            <a:r>
              <a:rPr lang="fr-FR" sz="2000">
                <a:latin typeface="Univers Light" panose="020B0403020202020204" pitchFamily="34" charset="0"/>
              </a:rPr>
              <a:t>En math: 64% des écoles publiques contre 30% pour les privées</a:t>
            </a:r>
            <a:endParaRPr lang="fr-FR" sz="2000" dirty="0">
              <a:latin typeface="Univers Light" panose="020B0403020202020204" pitchFamily="34" charset="0"/>
            </a:endParaRPr>
          </a:p>
        </p:txBody>
      </p:sp>
      <p:pic>
        <p:nvPicPr>
          <p:cNvPr id="3" name="Picture 2" descr="A graph with blue dots and black lines&#10;&#10;Description automatically generated">
            <a:extLst>
              <a:ext uri="{FF2B5EF4-FFF2-40B4-BE49-F238E27FC236}">
                <a16:creationId xmlns:a16="http://schemas.microsoft.com/office/drawing/2014/main" id="{C798DCD3-2323-300E-27B5-A9BC5D8BB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8198" y="2436687"/>
            <a:ext cx="5167185" cy="3681619"/>
          </a:xfrm>
          <a:prstGeom prst="rect">
            <a:avLst/>
          </a:prstGeom>
          <a:noFill/>
        </p:spPr>
      </p:pic>
      <p:graphicFrame>
        <p:nvGraphicFramePr>
          <p:cNvPr id="5" name="Table 4">
            <a:extLst>
              <a:ext uri="{FF2B5EF4-FFF2-40B4-BE49-F238E27FC236}">
                <a16:creationId xmlns:a16="http://schemas.microsoft.com/office/drawing/2014/main" id="{09304C0F-31B6-6C98-A9E6-C2C672ABA60C}"/>
              </a:ext>
            </a:extLst>
          </p:cNvPr>
          <p:cNvGraphicFramePr>
            <a:graphicFrameLocks noGrp="1"/>
          </p:cNvGraphicFramePr>
          <p:nvPr>
            <p:extLst>
              <p:ext uri="{D42A27DB-BD31-4B8C-83A1-F6EECF244321}">
                <p14:modId xmlns:p14="http://schemas.microsoft.com/office/powerpoint/2010/main" val="3274283297"/>
              </p:ext>
            </p:extLst>
          </p:nvPr>
        </p:nvGraphicFramePr>
        <p:xfrm>
          <a:off x="6198394" y="2788025"/>
          <a:ext cx="5167188" cy="2978945"/>
        </p:xfrm>
        <a:graphic>
          <a:graphicData uri="http://schemas.openxmlformats.org/drawingml/2006/table">
            <a:tbl>
              <a:tblPr firstRow="1" firstCol="1" bandRow="1"/>
              <a:tblGrid>
                <a:gridCol w="1229630">
                  <a:extLst>
                    <a:ext uri="{9D8B030D-6E8A-4147-A177-3AD203B41FA5}">
                      <a16:colId xmlns:a16="http://schemas.microsoft.com/office/drawing/2014/main" val="2259474225"/>
                    </a:ext>
                  </a:extLst>
                </a:gridCol>
                <a:gridCol w="958725">
                  <a:extLst>
                    <a:ext uri="{9D8B030D-6E8A-4147-A177-3AD203B41FA5}">
                      <a16:colId xmlns:a16="http://schemas.microsoft.com/office/drawing/2014/main" val="535185406"/>
                    </a:ext>
                  </a:extLst>
                </a:gridCol>
                <a:gridCol w="856066">
                  <a:extLst>
                    <a:ext uri="{9D8B030D-6E8A-4147-A177-3AD203B41FA5}">
                      <a16:colId xmlns:a16="http://schemas.microsoft.com/office/drawing/2014/main" val="2969540183"/>
                    </a:ext>
                  </a:extLst>
                </a:gridCol>
                <a:gridCol w="1112713">
                  <a:extLst>
                    <a:ext uri="{9D8B030D-6E8A-4147-A177-3AD203B41FA5}">
                      <a16:colId xmlns:a16="http://schemas.microsoft.com/office/drawing/2014/main" val="2870408725"/>
                    </a:ext>
                  </a:extLst>
                </a:gridCol>
                <a:gridCol w="1010054">
                  <a:extLst>
                    <a:ext uri="{9D8B030D-6E8A-4147-A177-3AD203B41FA5}">
                      <a16:colId xmlns:a16="http://schemas.microsoft.com/office/drawing/2014/main" val="2541120633"/>
                    </a:ext>
                  </a:extLst>
                </a:gridCol>
              </a:tblGrid>
              <a:tr h="522878">
                <a:tc rowSpan="2">
                  <a:txBody>
                    <a:bodyPr/>
                    <a:lstStyle/>
                    <a:p>
                      <a:pPr algn="ctr"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Niveau</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2">
                  <a:txBody>
                    <a:bodyPr/>
                    <a:lstStyle/>
                    <a:p>
                      <a:pPr algn="ctr" fontAlgn="b">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Langue</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tc gridSpan="2">
                  <a:txBody>
                    <a:bodyPr/>
                    <a:lstStyle/>
                    <a:p>
                      <a:pPr algn="ctr"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Mathématiques</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extLst>
                  <a:ext uri="{0D108BD9-81ED-4DB2-BD59-A6C34878D82A}">
                    <a16:rowId xmlns:a16="http://schemas.microsoft.com/office/drawing/2014/main" val="2617844436"/>
                  </a:ext>
                </a:extLst>
              </a:tr>
              <a:tr h="330107">
                <a:tc vMerge="1">
                  <a:txBody>
                    <a:bodyPr/>
                    <a:lstStyle/>
                    <a:p>
                      <a:endParaRPr lang="fr-FR"/>
                    </a:p>
                  </a:txBody>
                  <a:tcPr/>
                </a:tc>
                <a:tc>
                  <a:txBody>
                    <a:bodyPr/>
                    <a:lstStyle/>
                    <a:p>
                      <a:pPr algn="l" fontAlgn="b">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Public</a:t>
                      </a:r>
                      <a:endParaRPr lang="fr-FR" sz="3200" b="0" i="0" u="none" strike="noStrike">
                        <a:effectLst/>
                        <a:highlight>
                          <a:srgbClr val="00B0F0"/>
                        </a:highligh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Privé</a:t>
                      </a:r>
                      <a:endParaRPr lang="fr-FR" sz="3200" b="0" i="0" u="none" strike="noStrike">
                        <a:effectLst/>
                        <a:highlight>
                          <a:srgbClr val="00B0F0"/>
                        </a:highligh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Public</a:t>
                      </a:r>
                      <a:endParaRPr lang="fr-FR" sz="3200" b="0" i="0" u="none" strike="noStrike">
                        <a:effectLst/>
                        <a:highlight>
                          <a:srgbClr val="00B0F0"/>
                        </a:highligh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Privé</a:t>
                      </a:r>
                      <a:endParaRPr lang="fr-FR" sz="3200" b="0" i="0" u="none" strike="noStrike">
                        <a:effectLst/>
                        <a:highlight>
                          <a:srgbClr val="00B0F0"/>
                        </a:highligh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575547877"/>
                  </a:ext>
                </a:extLst>
              </a:tr>
              <a:tr h="623028">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Sous Niveau 1</a:t>
                      </a:r>
                      <a:endParaRPr lang="fr-FR" sz="3200" b="0" i="0" u="none" strike="noStrike">
                        <a:effectLs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30%</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8%</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20%</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6%</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540010269"/>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1</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36%</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19%</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44%</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24%</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2772106309"/>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2</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20%</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29%</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36%</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697470898"/>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3</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8%</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20%</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11%</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1582893411"/>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4</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6%</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highlight>
                            <a:srgbClr val="C4BD97"/>
                          </a:highlight>
                          <a:latin typeface="Univers Light" panose="020B0403020202020204" pitchFamily="34" charset="0"/>
                          <a:ea typeface="Times New Roman" panose="02020603050405020304" pitchFamily="18" charset="0"/>
                          <a:cs typeface="Calibri" panose="020F0502020204030204" pitchFamily="34" charset="0"/>
                        </a:rPr>
                        <a:t> </a:t>
                      </a:r>
                      <a:endParaRPr lang="fr-FR" sz="3200" b="0" i="0" u="none" strike="noStrike">
                        <a:effectLst/>
                        <a:highlight>
                          <a:srgbClr val="C4BD97"/>
                        </a:highlight>
                        <a:latin typeface="Arial" panose="020B0604020202020204" pitchFamily="34" charset="0"/>
                      </a:endParaRPr>
                    </a:p>
                  </a:txBody>
                  <a:tcPr marL="79846" marR="79846" marT="17110" marB="0" anchor="ctr">
                    <a:lnL>
                      <a:noFill/>
                    </a:lnL>
                    <a:lnR>
                      <a:noFill/>
                    </a:lnR>
                    <a:lnT>
                      <a:noFill/>
                    </a:lnT>
                    <a:lnB>
                      <a:noFill/>
                    </a:lnB>
                    <a:solidFill>
                      <a:srgbClr val="C4BD97"/>
                    </a:solidFill>
                  </a:tcPr>
                </a:tc>
                <a:tc>
                  <a:txBody>
                    <a:bodyPr/>
                    <a:lstStyle/>
                    <a:p>
                      <a:pPr algn="ctr" fontAlgn="ctr">
                        <a:lnSpc>
                          <a:spcPct val="107000"/>
                        </a:lnSpc>
                        <a:spcBef>
                          <a:spcPts val="0"/>
                        </a:spcBef>
                        <a:spcAft>
                          <a:spcPts val="800"/>
                        </a:spcAft>
                      </a:pPr>
                      <a:r>
                        <a:rPr lang="fr-FR" sz="1800" b="0" i="0" u="none" strike="noStrike">
                          <a:solidFill>
                            <a:srgbClr val="000000"/>
                          </a:solidFill>
                          <a:effectLst/>
                          <a:highlight>
                            <a:srgbClr val="C4BD97"/>
                          </a:highlight>
                          <a:latin typeface="Univers Light" panose="020B0403020202020204" pitchFamily="34" charset="0"/>
                          <a:ea typeface="Times New Roman" panose="02020603050405020304" pitchFamily="18" charset="0"/>
                          <a:cs typeface="Calibri" panose="020F0502020204030204" pitchFamily="34" charset="0"/>
                        </a:rPr>
                        <a:t> </a:t>
                      </a:r>
                      <a:endParaRPr lang="fr-FR" sz="3200" b="0" i="0" u="none" strike="noStrike" dirty="0">
                        <a:effectLst/>
                        <a:highlight>
                          <a:srgbClr val="C4BD97"/>
                        </a:highlight>
                        <a:latin typeface="Arial" panose="020B0604020202020204" pitchFamily="34" charset="0"/>
                      </a:endParaRPr>
                    </a:p>
                  </a:txBody>
                  <a:tcPr marL="79846" marR="79846" marT="17110" marB="0" anchor="ctr">
                    <a:lnL>
                      <a:noFill/>
                    </a:lnL>
                    <a:lnR>
                      <a:noFill/>
                    </a:lnR>
                    <a:lnT>
                      <a:noFill/>
                    </a:lnT>
                    <a:lnB>
                      <a:noFill/>
                    </a:lnB>
                    <a:solidFill>
                      <a:srgbClr val="C4BD97"/>
                    </a:solidFill>
                  </a:tcPr>
                </a:tc>
                <a:extLst>
                  <a:ext uri="{0D108BD9-81ED-4DB2-BD59-A6C34878D82A}">
                    <a16:rowId xmlns:a16="http://schemas.microsoft.com/office/drawing/2014/main" val="3320196745"/>
                  </a:ext>
                </a:extLst>
              </a:tr>
            </a:tbl>
          </a:graphicData>
        </a:graphic>
      </p:graphicFrame>
    </p:spTree>
    <p:extLst>
      <p:ext uri="{BB962C8B-B14F-4D97-AF65-F5344CB8AC3E}">
        <p14:creationId xmlns:p14="http://schemas.microsoft.com/office/powerpoint/2010/main" val="147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1137034" y="609600"/>
            <a:ext cx="4784796" cy="1330840"/>
          </a:xfrm>
        </p:spPr>
        <p:txBody>
          <a:bodyPr>
            <a:normAutofit/>
          </a:bodyPr>
          <a:lstStyle/>
          <a:p>
            <a:r>
              <a:rPr lang="fr-FR" sz="2800" b="1">
                <a:latin typeface="Univers Light" panose="020B0403020202020204" pitchFamily="34" charset="0"/>
              </a:rPr>
              <a:t>III- Statistiques descriptives | Fin de scolarité</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1137033" y="2179112"/>
            <a:ext cx="4784795" cy="3908585"/>
          </a:xfrm>
        </p:spPr>
        <p:txBody>
          <a:bodyPr>
            <a:normAutofit/>
          </a:bodyPr>
          <a:lstStyle/>
          <a:p>
            <a:r>
              <a:rPr lang="fr-FR" sz="2000" dirty="0">
                <a:latin typeface="Univers Light" panose="020B0403020202020204" pitchFamily="34" charset="0"/>
              </a:rPr>
              <a:t>les scores moyens des élèves des écoles privées sont systématiquement supérieurs à ceux des écoles publiques sauf dans la région Centrale;</a:t>
            </a:r>
          </a:p>
          <a:p>
            <a:r>
              <a:rPr lang="fr-FR" sz="2000" dirty="0">
                <a:latin typeface="Univers Light" panose="020B0403020202020204" pitchFamily="34" charset="0"/>
              </a:rPr>
              <a:t>Les scores des élèves des écoles privées des régions Golfe-Lomé, Kara et Maritime sont supérieurs au seuil de compétence en lecture</a:t>
            </a:r>
          </a:p>
        </p:txBody>
      </p:sp>
      <p:pic>
        <p:nvPicPr>
          <p:cNvPr id="3" name="Picture 2" descr="A graph with blue dots and black lines&#10;&#10;Description automatically generated">
            <a:extLst>
              <a:ext uri="{FF2B5EF4-FFF2-40B4-BE49-F238E27FC236}">
                <a16:creationId xmlns:a16="http://schemas.microsoft.com/office/drawing/2014/main" id="{4A3FC277-BC39-65AA-AE55-721C398D6F0B}"/>
              </a:ext>
            </a:extLst>
          </p:cNvPr>
          <p:cNvPicPr>
            <a:picLocks noChangeAspect="1"/>
          </p:cNvPicPr>
          <p:nvPr/>
        </p:nvPicPr>
        <p:blipFill rotWithShape="1">
          <a:blip r:embed="rId2">
            <a:extLst>
              <a:ext uri="{28A0092B-C50C-407E-A947-70E740481C1C}">
                <a14:useLocalDpi xmlns:a14="http://schemas.microsoft.com/office/drawing/2010/main" val="0"/>
              </a:ext>
            </a:extLst>
          </a:blip>
          <a:srcRect r="2" b="2695"/>
          <a:stretch/>
        </p:blipFill>
        <p:spPr bwMode="auto">
          <a:xfrm>
            <a:off x="6741994" y="794479"/>
            <a:ext cx="4876266" cy="4736891"/>
          </a:xfrm>
          <a:prstGeom prst="rect">
            <a:avLst/>
          </a:prstGeom>
          <a:noFill/>
        </p:spPr>
      </p:pic>
    </p:spTree>
    <p:extLst>
      <p:ext uri="{BB962C8B-B14F-4D97-AF65-F5344CB8AC3E}">
        <p14:creationId xmlns:p14="http://schemas.microsoft.com/office/powerpoint/2010/main" val="24910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838198" y="547815"/>
            <a:ext cx="5167185" cy="1680519"/>
          </a:xfrm>
        </p:spPr>
        <p:txBody>
          <a:bodyPr>
            <a:normAutofit/>
          </a:bodyPr>
          <a:lstStyle/>
          <a:p>
            <a:r>
              <a:rPr lang="fr-FR" sz="3700" b="1" dirty="0">
                <a:latin typeface="Univers Light" panose="020B0403020202020204" pitchFamily="34" charset="0"/>
              </a:rPr>
              <a:t>III- Statistiques descriptives | fin de scolarité (Math)</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5546361" y="547815"/>
            <a:ext cx="5819218" cy="2060474"/>
          </a:xfrm>
        </p:spPr>
        <p:txBody>
          <a:bodyPr anchor="ctr">
            <a:noAutofit/>
          </a:bodyPr>
          <a:lstStyle/>
          <a:p>
            <a:pPr algn="just"/>
            <a:r>
              <a:rPr lang="fr-FR" sz="1600" dirty="0">
                <a:latin typeface="Univers Light" panose="020B0403020202020204" pitchFamily="34" charset="0"/>
              </a:rPr>
              <a:t>La majorité des élèves des écoles publiques du Togo n’atteignent pas le seuil de compétence en mathématiques (presque 8 élèves sur 10) ;</a:t>
            </a:r>
          </a:p>
          <a:p>
            <a:pPr algn="just"/>
            <a:r>
              <a:rPr lang="fr-FR" sz="1600" dirty="0">
                <a:latin typeface="Univers Light" panose="020B0403020202020204" pitchFamily="34" charset="0"/>
              </a:rPr>
              <a:t>plus de 6 élèves sur 10 des élèves des écoles privées dépassent le seuil de compétence avec respectivement 33% dans le niveau 2 de compétence et 30% pour le niveau 3 de compétence</a:t>
            </a:r>
            <a:endParaRPr lang="fr-FR" sz="1000" dirty="0">
              <a:latin typeface="Univers Light" panose="020B0403020202020204" pitchFamily="34" charset="0"/>
            </a:endParaRPr>
          </a:p>
        </p:txBody>
      </p:sp>
      <p:pic>
        <p:nvPicPr>
          <p:cNvPr id="4" name="Picture 3" descr="A graph with blue dots and black lines&#10;&#10;Description automatically generated">
            <a:extLst>
              <a:ext uri="{FF2B5EF4-FFF2-40B4-BE49-F238E27FC236}">
                <a16:creationId xmlns:a16="http://schemas.microsoft.com/office/drawing/2014/main" id="{41C83774-61A2-DA30-519F-8493C87CF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8198" y="2436687"/>
            <a:ext cx="5167185" cy="3681619"/>
          </a:xfrm>
          <a:prstGeom prst="rect">
            <a:avLst/>
          </a:prstGeom>
          <a:noFill/>
        </p:spPr>
      </p:pic>
      <p:graphicFrame>
        <p:nvGraphicFramePr>
          <p:cNvPr id="7" name="Table 6">
            <a:extLst>
              <a:ext uri="{FF2B5EF4-FFF2-40B4-BE49-F238E27FC236}">
                <a16:creationId xmlns:a16="http://schemas.microsoft.com/office/drawing/2014/main" id="{4044F2AD-93D7-821E-0ECB-08AF565D6C92}"/>
              </a:ext>
            </a:extLst>
          </p:cNvPr>
          <p:cNvGraphicFramePr>
            <a:graphicFrameLocks noGrp="1"/>
          </p:cNvGraphicFramePr>
          <p:nvPr>
            <p:extLst>
              <p:ext uri="{D42A27DB-BD31-4B8C-83A1-F6EECF244321}">
                <p14:modId xmlns:p14="http://schemas.microsoft.com/office/powerpoint/2010/main" val="2584547062"/>
              </p:ext>
            </p:extLst>
          </p:nvPr>
        </p:nvGraphicFramePr>
        <p:xfrm>
          <a:off x="6198394" y="2765212"/>
          <a:ext cx="5167188" cy="3103908"/>
        </p:xfrm>
        <a:graphic>
          <a:graphicData uri="http://schemas.openxmlformats.org/drawingml/2006/table">
            <a:tbl>
              <a:tblPr firstRow="1" firstCol="1" bandRow="1"/>
              <a:tblGrid>
                <a:gridCol w="1229630">
                  <a:extLst>
                    <a:ext uri="{9D8B030D-6E8A-4147-A177-3AD203B41FA5}">
                      <a16:colId xmlns:a16="http://schemas.microsoft.com/office/drawing/2014/main" val="1893989024"/>
                    </a:ext>
                  </a:extLst>
                </a:gridCol>
                <a:gridCol w="958725">
                  <a:extLst>
                    <a:ext uri="{9D8B030D-6E8A-4147-A177-3AD203B41FA5}">
                      <a16:colId xmlns:a16="http://schemas.microsoft.com/office/drawing/2014/main" val="2328734507"/>
                    </a:ext>
                  </a:extLst>
                </a:gridCol>
                <a:gridCol w="856066">
                  <a:extLst>
                    <a:ext uri="{9D8B030D-6E8A-4147-A177-3AD203B41FA5}">
                      <a16:colId xmlns:a16="http://schemas.microsoft.com/office/drawing/2014/main" val="2949481101"/>
                    </a:ext>
                  </a:extLst>
                </a:gridCol>
                <a:gridCol w="1112713">
                  <a:extLst>
                    <a:ext uri="{9D8B030D-6E8A-4147-A177-3AD203B41FA5}">
                      <a16:colId xmlns:a16="http://schemas.microsoft.com/office/drawing/2014/main" val="855491773"/>
                    </a:ext>
                  </a:extLst>
                </a:gridCol>
                <a:gridCol w="1010054">
                  <a:extLst>
                    <a:ext uri="{9D8B030D-6E8A-4147-A177-3AD203B41FA5}">
                      <a16:colId xmlns:a16="http://schemas.microsoft.com/office/drawing/2014/main" val="2695289848"/>
                    </a:ext>
                  </a:extLst>
                </a:gridCol>
              </a:tblGrid>
              <a:tr h="522878">
                <a:tc rowSpan="2">
                  <a:txBody>
                    <a:bodyPr/>
                    <a:lstStyle/>
                    <a:p>
                      <a:pPr algn="ctr"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Niveau</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2">
                  <a:txBody>
                    <a:bodyPr/>
                    <a:lstStyle/>
                    <a:p>
                      <a:pPr algn="ctr"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Langue</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tc gridSpan="2">
                  <a:txBody>
                    <a:bodyPr/>
                    <a:lstStyle/>
                    <a:p>
                      <a:pPr algn="ctr"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Mathématiques</a:t>
                      </a:r>
                      <a:endParaRPr lang="fr-FR" sz="3200" b="0" i="0" u="none" strike="noStrike">
                        <a:effectLst/>
                        <a:highlight>
                          <a:srgbClr val="00B0F0"/>
                        </a:highlight>
                        <a:latin typeface="Arial" panose="020B0604020202020204" pitchFamily="34" charset="0"/>
                      </a:endParaRPr>
                    </a:p>
                  </a:txBody>
                  <a:tcPr marL="164255" marR="164255" marT="82127" marB="82127">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fr-FR"/>
                    </a:p>
                  </a:txBody>
                  <a:tcPr/>
                </a:tc>
                <a:extLst>
                  <a:ext uri="{0D108BD9-81ED-4DB2-BD59-A6C34878D82A}">
                    <a16:rowId xmlns:a16="http://schemas.microsoft.com/office/drawing/2014/main" val="610311752"/>
                  </a:ext>
                </a:extLst>
              </a:tr>
              <a:tr h="375733">
                <a:tc vMerge="1">
                  <a:txBody>
                    <a:bodyPr/>
                    <a:lstStyle/>
                    <a:p>
                      <a:endParaRPr lang="fr-FR"/>
                    </a:p>
                  </a:txBody>
                  <a:tcPr/>
                </a:tc>
                <a:tc>
                  <a:txBody>
                    <a:bodyPr/>
                    <a:lstStyle/>
                    <a:p>
                      <a:pPr algn="l"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Public</a:t>
                      </a:r>
                      <a:endParaRPr lang="fr-FR" sz="3200" b="0" i="0" u="none" strike="noStrike">
                        <a:effectLst/>
                        <a:highlight>
                          <a:srgbClr val="00B0F0"/>
                        </a:highligh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Privé</a:t>
                      </a:r>
                      <a:endParaRPr lang="fr-FR" sz="3200" b="0" i="0" u="none" strike="noStrike">
                        <a:effectLst/>
                        <a:highlight>
                          <a:srgbClr val="00B0F0"/>
                        </a:highligh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Public</a:t>
                      </a:r>
                      <a:endParaRPr lang="fr-FR" sz="3200" b="0" i="0" u="none" strike="noStrike">
                        <a:effectLst/>
                        <a:highlight>
                          <a:srgbClr val="00B0F0"/>
                        </a:highligh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ctr">
                        <a:lnSpc>
                          <a:spcPct val="107000"/>
                        </a:lnSpc>
                        <a:spcBef>
                          <a:spcPts val="0"/>
                        </a:spcBef>
                        <a:spcAft>
                          <a:spcPts val="800"/>
                        </a:spcAft>
                      </a:pPr>
                      <a:r>
                        <a:rPr lang="fr-FR" sz="1800" b="1" i="0" u="none" strike="noStrike">
                          <a:solidFill>
                            <a:srgbClr val="FFFFFF"/>
                          </a:solidFill>
                          <a:effectLst/>
                          <a:highlight>
                            <a:srgbClr val="00B0F0"/>
                          </a:highlight>
                          <a:latin typeface="Univers Light" panose="020B0403020202020204" pitchFamily="34" charset="0"/>
                          <a:ea typeface="Times New Roman" panose="02020603050405020304" pitchFamily="18" charset="0"/>
                          <a:cs typeface="Calibri" panose="020F0502020204030204" pitchFamily="34" charset="0"/>
                        </a:rPr>
                        <a:t>Privé</a:t>
                      </a:r>
                      <a:endParaRPr lang="fr-FR" sz="3200" b="0" i="0" u="none" strike="noStrike">
                        <a:effectLst/>
                        <a:highlight>
                          <a:srgbClr val="00B0F0"/>
                        </a:highligh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045697645"/>
                  </a:ext>
                </a:extLst>
              </a:tr>
              <a:tr h="623028">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Sous Niveau 1</a:t>
                      </a:r>
                      <a:endParaRPr lang="fr-FR" sz="3200" b="0" i="0" u="none" strike="noStrike">
                        <a:effectLst/>
                        <a:latin typeface="Arial" panose="020B0604020202020204" pitchFamily="34" charset="0"/>
                      </a:endParaRPr>
                    </a:p>
                  </a:txBody>
                  <a:tcPr marL="79846" marR="79846" marT="1711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9%</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43%</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12%</a:t>
                      </a:r>
                      <a:endParaRPr lang="fr-FR" sz="3200" b="0" i="0" u="none" strike="noStrike">
                        <a:effectLst/>
                        <a:latin typeface="Arial" panose="020B0604020202020204" pitchFamily="34" charset="0"/>
                      </a:endParaRPr>
                    </a:p>
                  </a:txBody>
                  <a:tcPr marL="79846" marR="79846" marT="17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951723626"/>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1</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40%</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11%</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33%</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656911000"/>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2</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26%</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22%</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33%</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144914410"/>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3</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16%</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25%</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8%</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30%</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extLst>
                  <a:ext uri="{0D108BD9-81ED-4DB2-BD59-A6C34878D82A}">
                    <a16:rowId xmlns:a16="http://schemas.microsoft.com/office/drawing/2014/main" val="2589448447"/>
                  </a:ext>
                </a:extLst>
              </a:tr>
              <a:tr h="375733">
                <a:tc>
                  <a:txBody>
                    <a:bodyPr/>
                    <a:lstStyle/>
                    <a:p>
                      <a:pPr algn="l" fontAlgn="b">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Niveau 4</a:t>
                      </a:r>
                      <a:endParaRPr lang="fr-FR" sz="3200" b="0" i="0" u="none" strike="noStrike">
                        <a:effectLst/>
                        <a:latin typeface="Arial" panose="020B0604020202020204" pitchFamily="34" charset="0"/>
                      </a:endParaRPr>
                    </a:p>
                  </a:txBody>
                  <a:tcPr marL="79846" marR="79846" marT="17110" marB="0" anchor="b">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9%</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ctr" fontAlgn="ctr">
                        <a:lnSpc>
                          <a:spcPct val="107000"/>
                        </a:lnSpc>
                        <a:spcBef>
                          <a:spcPts val="0"/>
                        </a:spcBef>
                        <a:spcAft>
                          <a:spcPts val="800"/>
                        </a:spcAft>
                      </a:pPr>
                      <a:r>
                        <a:rPr lang="fr-FR" sz="1800" b="0" i="0" u="none" strike="noStrike">
                          <a:solidFill>
                            <a:srgbClr val="000000"/>
                          </a:solidFill>
                          <a:effectLst/>
                          <a:latin typeface="Univers Light" panose="020B0403020202020204" pitchFamily="34" charset="0"/>
                          <a:ea typeface="Times New Roman" panose="02020603050405020304" pitchFamily="18" charset="0"/>
                          <a:cs typeface="Calibri" panose="020F0502020204030204" pitchFamily="34" charset="0"/>
                        </a:rPr>
                        <a:t>40%</a:t>
                      </a:r>
                      <a:endParaRPr lang="fr-FR" sz="3200" b="0" i="0" u="none" strike="noStrike">
                        <a:effectLst/>
                        <a:latin typeface="Arial" panose="020B0604020202020204" pitchFamily="34" charset="0"/>
                      </a:endParaRPr>
                    </a:p>
                  </a:txBody>
                  <a:tcPr marL="79846" marR="79846" marT="17110" marB="0" anchor="ctr">
                    <a:lnL>
                      <a:noFill/>
                    </a:lnL>
                    <a:lnR>
                      <a:noFill/>
                    </a:lnR>
                    <a:lnT>
                      <a:noFill/>
                    </a:lnT>
                    <a:lnB>
                      <a:noFill/>
                    </a:lnB>
                    <a:noFill/>
                  </a:tcPr>
                </a:tc>
                <a:tc>
                  <a:txBody>
                    <a:bodyPr/>
                    <a:lstStyle/>
                    <a:p>
                      <a:pPr algn="l" fontAlgn="b">
                        <a:lnSpc>
                          <a:spcPct val="107000"/>
                        </a:lnSpc>
                        <a:spcBef>
                          <a:spcPts val="0"/>
                        </a:spcBef>
                        <a:spcAft>
                          <a:spcPts val="0"/>
                        </a:spcAft>
                      </a:pPr>
                      <a:endParaRPr lang="fr-FR" sz="3200" b="0" i="0" u="none" strike="noStrike">
                        <a:effectLst/>
                        <a:highlight>
                          <a:srgbClr val="DDD9C4"/>
                        </a:highlight>
                        <a:latin typeface="Arial" panose="020B0604020202020204" pitchFamily="34" charset="0"/>
                      </a:endParaRPr>
                    </a:p>
                  </a:txBody>
                  <a:tcPr marL="79846" marR="79846" marT="17110" marB="0" anchor="b">
                    <a:lnL>
                      <a:noFill/>
                    </a:lnL>
                    <a:lnR>
                      <a:noFill/>
                    </a:lnR>
                    <a:lnT>
                      <a:noFill/>
                    </a:lnT>
                    <a:lnB>
                      <a:noFill/>
                    </a:lnB>
                    <a:solidFill>
                      <a:srgbClr val="DDD9C4"/>
                    </a:solidFill>
                  </a:tcPr>
                </a:tc>
                <a:tc>
                  <a:txBody>
                    <a:bodyPr/>
                    <a:lstStyle/>
                    <a:p>
                      <a:pPr algn="l" fontAlgn="b">
                        <a:lnSpc>
                          <a:spcPct val="107000"/>
                        </a:lnSpc>
                        <a:spcBef>
                          <a:spcPts val="0"/>
                        </a:spcBef>
                        <a:spcAft>
                          <a:spcPts val="0"/>
                        </a:spcAft>
                      </a:pPr>
                      <a:endParaRPr lang="fr-FR" sz="3200" b="0" i="0" u="none" strike="noStrike">
                        <a:effectLst/>
                        <a:highlight>
                          <a:srgbClr val="DDD9C4"/>
                        </a:highlight>
                        <a:latin typeface="Arial" panose="020B0604020202020204" pitchFamily="34" charset="0"/>
                      </a:endParaRPr>
                    </a:p>
                  </a:txBody>
                  <a:tcPr marL="79846" marR="79846" marT="17110" marB="0" anchor="b">
                    <a:lnL>
                      <a:noFill/>
                    </a:lnL>
                    <a:lnR>
                      <a:noFill/>
                    </a:lnR>
                    <a:lnT>
                      <a:noFill/>
                    </a:lnT>
                    <a:lnB>
                      <a:noFill/>
                    </a:lnB>
                    <a:solidFill>
                      <a:srgbClr val="DDD9C4"/>
                    </a:solidFill>
                  </a:tcPr>
                </a:tc>
                <a:extLst>
                  <a:ext uri="{0D108BD9-81ED-4DB2-BD59-A6C34878D82A}">
                    <a16:rowId xmlns:a16="http://schemas.microsoft.com/office/drawing/2014/main" val="1135062629"/>
                  </a:ext>
                </a:extLst>
              </a:tr>
            </a:tbl>
          </a:graphicData>
        </a:graphic>
      </p:graphicFrame>
    </p:spTree>
    <p:extLst>
      <p:ext uri="{BB962C8B-B14F-4D97-AF65-F5344CB8AC3E}">
        <p14:creationId xmlns:p14="http://schemas.microsoft.com/office/powerpoint/2010/main" val="367351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838200" y="347664"/>
            <a:ext cx="10284502" cy="1306475"/>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III- </a:t>
            </a:r>
            <a:r>
              <a:rPr lang="fr-FR" sz="3600" b="1" kern="1200" dirty="0">
                <a:solidFill>
                  <a:schemeClr val="tx1"/>
                </a:solidFill>
                <a:latin typeface="+mj-lt"/>
                <a:ea typeface="+mj-ea"/>
                <a:cs typeface="+mj-cs"/>
              </a:rPr>
              <a:t>Statistiques</a:t>
            </a:r>
            <a:r>
              <a:rPr lang="en-US" sz="3600" b="1" kern="1200" dirty="0">
                <a:solidFill>
                  <a:schemeClr val="tx1"/>
                </a:solidFill>
                <a:latin typeface="+mj-lt"/>
                <a:ea typeface="+mj-ea"/>
                <a:cs typeface="+mj-cs"/>
              </a:rPr>
              <a:t> descriptives | Performance des écoles  </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Debut de </a:t>
            </a:r>
            <a:r>
              <a:rPr lang="fr-FR" sz="3600" b="1" kern="1200" dirty="0">
                <a:solidFill>
                  <a:schemeClr val="tx1"/>
                </a:solidFill>
                <a:latin typeface="+mj-lt"/>
                <a:ea typeface="+mj-ea"/>
                <a:cs typeface="+mj-cs"/>
              </a:rPr>
              <a:t>scolarité</a:t>
            </a:r>
          </a:p>
        </p:txBody>
      </p:sp>
      <p:pic>
        <p:nvPicPr>
          <p:cNvPr id="6" name="Content Placeholder 5">
            <a:extLst>
              <a:ext uri="{FF2B5EF4-FFF2-40B4-BE49-F238E27FC236}">
                <a16:creationId xmlns:a16="http://schemas.microsoft.com/office/drawing/2014/main" id="{8E02FE38-50C0-7F2A-B1B6-BA41B8E02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4470" y="1845426"/>
            <a:ext cx="9320006" cy="4450303"/>
          </a:xfrm>
          <a:prstGeom prst="rect">
            <a:avLst/>
          </a:prstGeom>
          <a:noFill/>
        </p:spPr>
      </p:pic>
    </p:spTree>
    <p:extLst>
      <p:ext uri="{BB962C8B-B14F-4D97-AF65-F5344CB8AC3E}">
        <p14:creationId xmlns:p14="http://schemas.microsoft.com/office/powerpoint/2010/main" val="375933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III- </a:t>
            </a:r>
            <a:r>
              <a:rPr lang="fr-FR" sz="3600" b="1" kern="1200" dirty="0">
                <a:solidFill>
                  <a:schemeClr val="tx1"/>
                </a:solidFill>
                <a:latin typeface="+mj-lt"/>
                <a:ea typeface="+mj-ea"/>
                <a:cs typeface="+mj-cs"/>
              </a:rPr>
              <a:t>Statistiques</a:t>
            </a:r>
            <a:r>
              <a:rPr lang="en-US" sz="3600" b="1" kern="1200" dirty="0">
                <a:solidFill>
                  <a:schemeClr val="tx1"/>
                </a:solidFill>
                <a:latin typeface="+mj-lt"/>
                <a:ea typeface="+mj-ea"/>
                <a:cs typeface="+mj-cs"/>
              </a:rPr>
              <a:t> descriptives | Performance des écoles  </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Fin de </a:t>
            </a:r>
            <a:r>
              <a:rPr lang="fr-FR" sz="3600" b="1" kern="1200" dirty="0">
                <a:solidFill>
                  <a:schemeClr val="tx1"/>
                </a:solidFill>
                <a:latin typeface="+mj-lt"/>
                <a:ea typeface="+mj-ea"/>
                <a:cs typeface="+mj-cs"/>
              </a:rPr>
              <a:t>scolarité</a:t>
            </a:r>
          </a:p>
        </p:txBody>
      </p:sp>
      <p:pic>
        <p:nvPicPr>
          <p:cNvPr id="5" name="Content Placeholder 4">
            <a:extLst>
              <a:ext uri="{FF2B5EF4-FFF2-40B4-BE49-F238E27FC236}">
                <a16:creationId xmlns:a16="http://schemas.microsoft.com/office/drawing/2014/main" id="{55E39111-7143-15BF-240C-3D6AC52F9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434470" y="1845426"/>
            <a:ext cx="9320006" cy="4450303"/>
          </a:xfrm>
          <a:prstGeom prst="rect">
            <a:avLst/>
          </a:prstGeom>
          <a:noFill/>
        </p:spPr>
      </p:pic>
    </p:spTree>
    <p:extLst>
      <p:ext uri="{BB962C8B-B14F-4D97-AF65-F5344CB8AC3E}">
        <p14:creationId xmlns:p14="http://schemas.microsoft.com/office/powerpoint/2010/main" val="244866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9AE2B8-0214-8E03-83A5-9710E452FD21}"/>
              </a:ext>
            </a:extLst>
          </p:cNvPr>
          <p:cNvSpPr txBox="1">
            <a:spLocks/>
          </p:cNvSpPr>
          <p:nvPr/>
        </p:nvSpPr>
        <p:spPr>
          <a:xfrm>
            <a:off x="836951" y="227122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3600" b="1" dirty="0">
                <a:solidFill>
                  <a:schemeClr val="bg1"/>
                </a:solidFill>
                <a:latin typeface="Univers" panose="020B0503020202020204" pitchFamily="34" charset="0"/>
              </a:rPr>
              <a:t>IV- Méthodologie</a:t>
            </a:r>
          </a:p>
        </p:txBody>
      </p:sp>
    </p:spTree>
    <p:extLst>
      <p:ext uri="{BB962C8B-B14F-4D97-AF65-F5344CB8AC3E}">
        <p14:creationId xmlns:p14="http://schemas.microsoft.com/office/powerpoint/2010/main" val="43691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en-US" sz="2800" b="1" dirty="0">
                <a:latin typeface="Univers Light" panose="020B0403020202020204" pitchFamily="34" charset="0"/>
              </a:rPr>
              <a:t>IV- </a:t>
            </a:r>
            <a:r>
              <a:rPr lang="fr-FR" sz="2800" b="1" dirty="0">
                <a:latin typeface="Univers Light" panose="020B0403020202020204" pitchFamily="34" charset="0"/>
              </a:rPr>
              <a:t>Méthodologie</a:t>
            </a:r>
            <a:r>
              <a:rPr lang="en-US" sz="2800" b="1" dirty="0">
                <a:latin typeface="Univers Light" panose="020B0403020202020204" pitchFamily="34" charset="0"/>
              </a:rPr>
              <a:t> | </a:t>
            </a:r>
            <a:r>
              <a:rPr lang="fr-FR" sz="2800" b="1" dirty="0">
                <a:latin typeface="Univers Light" panose="020B0403020202020204" pitchFamily="34" charset="0"/>
              </a:rPr>
              <a:t>Modèle estimé</a:t>
            </a:r>
            <a:endParaRPr lang="fr-FR" sz="2800" b="1" dirty="0">
              <a:latin typeface=""/>
            </a:endParaRPr>
          </a:p>
        </p:txBody>
      </p:sp>
      <p:cxnSp>
        <p:nvCxnSpPr>
          <p:cNvPr id="9" name="Straight Connector 8">
            <a:extLst>
              <a:ext uri="{FF2B5EF4-FFF2-40B4-BE49-F238E27FC236}">
                <a16:creationId xmlns:a16="http://schemas.microsoft.com/office/drawing/2014/main" id="{E06815A2-09EF-4440-A53F-B8F54F6D1913}"/>
              </a:ext>
            </a:extLst>
          </p:cNvPr>
          <p:cNvCxnSpPr/>
          <p:nvPr/>
        </p:nvCxnSpPr>
        <p:spPr>
          <a:xfrm>
            <a:off x="838200" y="1416368"/>
            <a:ext cx="10500360"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96AF4F7-0D84-6C3A-4E58-A8E2B44E5311}"/>
                  </a:ext>
                </a:extLst>
              </p:cNvPr>
              <p:cNvSpPr>
                <a:spLocks noGrp="1"/>
              </p:cNvSpPr>
              <p:nvPr>
                <p:ph idx="1"/>
              </p:nvPr>
            </p:nvSpPr>
            <p:spPr/>
            <p:txBody>
              <a:bodyPr>
                <a:normAutofit/>
              </a:bodyPr>
              <a:lstStyle/>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𝑌</m:t>
                        </m:r>
                      </m:e>
                      <m:sub>
                        <m:r>
                          <a:rPr lang="fr-FR" i="1">
                            <a:latin typeface="Cambria Math" panose="02040503050406030204" pitchFamily="18" charset="0"/>
                          </a:rPr>
                          <m:t>𝑖𝑘</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𝑖𝑘</m:t>
                        </m:r>
                      </m:sub>
                    </m:sSub>
                    <m:r>
                      <a:rPr lang="fr-FR" i="1">
                        <a:latin typeface="Cambria Math" panose="02040503050406030204" pitchFamily="18" charset="0"/>
                      </a:rPr>
                      <m:t>𝛽</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𝜗</m:t>
                        </m:r>
                      </m:e>
                      <m:sub>
                        <m:r>
                          <a:rPr lang="fr-FR" i="1">
                            <a:latin typeface="Cambria Math" panose="02040503050406030204" pitchFamily="18" charset="0"/>
                          </a:rPr>
                          <m:t>𝑘</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𝜀</m:t>
                        </m:r>
                      </m:e>
                      <m:sub>
                        <m:r>
                          <a:rPr lang="fr-FR" i="1">
                            <a:latin typeface="Cambria Math" panose="02040503050406030204" pitchFamily="18" charset="0"/>
                          </a:rPr>
                          <m:t>𝑖𝑘</m:t>
                        </m:r>
                      </m:sub>
                    </m:sSub>
                  </m:oMath>
                </a14:m>
                <a:endParaRPr lang="fr-FR" dirty="0"/>
              </a:p>
              <a:p>
                <a:pPr marL="0" indent="0">
                  <a:buNone/>
                </a:pPr>
                <a:endParaRPr lang="en-US" sz="2000" dirty="0">
                  <a:latin typeface="Univers Light" panose="020B0403020202020204" pitchFamily="34" charset="0"/>
                </a:endParaRPr>
              </a:p>
              <a:p>
                <a:pPr marL="0" indent="0">
                  <a:buNone/>
                </a:pP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𝑌</m:t>
                        </m:r>
                      </m:e>
                      <m:sub>
                        <m:r>
                          <a:rPr lang="fr-FR" sz="2400" i="1">
                            <a:latin typeface="Cambria Math" panose="02040503050406030204" pitchFamily="18" charset="0"/>
                          </a:rPr>
                          <m:t>𝑖𝑘</m:t>
                        </m:r>
                      </m:sub>
                    </m:sSub>
                  </m:oMath>
                </a14:m>
                <a:r>
                  <a:rPr lang="fr-FR" sz="2400" dirty="0">
                    <a:latin typeface="Univers Light" panose="020B0403020202020204" pitchFamily="34" charset="0"/>
                  </a:rPr>
                  <a:t> = Les scores moyens (variables dépendantes)</a:t>
                </a:r>
              </a:p>
              <a:p>
                <a:pPr marL="0" indent="0">
                  <a:buNone/>
                </a:pP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𝑋</m:t>
                        </m:r>
                      </m:e>
                      <m:sub>
                        <m:r>
                          <a:rPr lang="fr-FR" sz="2400" i="1">
                            <a:latin typeface="Cambria Math" panose="02040503050406030204" pitchFamily="18" charset="0"/>
                          </a:rPr>
                          <m:t>𝑖𝑘</m:t>
                        </m:r>
                      </m:sub>
                    </m:sSub>
                    <m:r>
                      <a:rPr lang="fr-FR" sz="2400" i="1">
                        <a:latin typeface="Cambria Math" panose="02040503050406030204" pitchFamily="18" charset="0"/>
                      </a:rPr>
                      <m:t> </m:t>
                    </m:r>
                  </m:oMath>
                </a14:m>
                <a:r>
                  <a:rPr lang="fr-FR" sz="2400" dirty="0">
                    <a:latin typeface="Univers Light" panose="020B0403020202020204" pitchFamily="34" charset="0"/>
                  </a:rPr>
                  <a:t>= Intrants (variables indépendantes)</a:t>
                </a:r>
              </a:p>
              <a:p>
                <a:pPr marL="0" indent="0">
                  <a:buNone/>
                </a:pPr>
                <a:endParaRPr lang="fr-FR" sz="2000" dirty="0">
                  <a:latin typeface="Univers Light" panose="020B0403020202020204" pitchFamily="34" charset="0"/>
                </a:endParaRPr>
              </a:p>
              <a:p>
                <a:r>
                  <a:rPr lang="fr-FR" sz="2400" b="1" dirty="0">
                    <a:latin typeface="Univers Light" panose="020B0403020202020204" pitchFamily="34" charset="0"/>
                  </a:rPr>
                  <a:t>Variables dépendantes (de résultat): </a:t>
                </a:r>
                <a:r>
                  <a:rPr lang="fr-FR" sz="2400" dirty="0">
                    <a:latin typeface="Univers Light" panose="020B0403020202020204" pitchFamily="34" charset="0"/>
                  </a:rPr>
                  <a:t>Les scores moyens en français et en mathématiques</a:t>
                </a:r>
              </a:p>
              <a:p>
                <a:r>
                  <a:rPr lang="fr-FR" sz="2400" b="1" dirty="0">
                    <a:latin typeface="Univers Light" panose="020B0403020202020204" pitchFamily="34" charset="0"/>
                  </a:rPr>
                  <a:t>Variables indépendantes (explicatives): </a:t>
                </a:r>
                <a:r>
                  <a:rPr lang="fr-FR" sz="2400" dirty="0">
                    <a:latin typeface="Univers Light" panose="020B0403020202020204" pitchFamily="34" charset="0"/>
                  </a:rPr>
                  <a:t>caractéristiques des élèves, caractéristiques des enseignants et des écoles, caractéristiques des directeurs d’écoles et des directeurs</a:t>
                </a:r>
              </a:p>
              <a:p>
                <a:endParaRPr lang="en-US" sz="2000" dirty="0">
                  <a:latin typeface="Univers Light" panose="020B0403020202020204" pitchFamily="34" charset="0"/>
                </a:endParaRPr>
              </a:p>
              <a:p>
                <a:endParaRPr lang="en-US" sz="2000" dirty="0">
                  <a:latin typeface="Univers Light" panose="020B0403020202020204" pitchFamily="34" charset="0"/>
                </a:endParaRPr>
              </a:p>
            </p:txBody>
          </p:sp>
        </mc:Choice>
        <mc:Fallback xmlns="">
          <p:sp>
            <p:nvSpPr>
              <p:cNvPr id="4" name="Content Placeholder 3">
                <a:extLst>
                  <a:ext uri="{FF2B5EF4-FFF2-40B4-BE49-F238E27FC236}">
                    <a16:creationId xmlns:a16="http://schemas.microsoft.com/office/drawing/2014/main" id="{E96AF4F7-0D84-6C3A-4E58-A8E2B44E531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fr-FR">
                    <a:noFill/>
                  </a:rPr>
                  <a:t> </a:t>
                </a:r>
              </a:p>
            </p:txBody>
          </p:sp>
        </mc:Fallback>
      </mc:AlternateContent>
    </p:spTree>
    <p:extLst>
      <p:ext uri="{BB962C8B-B14F-4D97-AF65-F5344CB8AC3E}">
        <p14:creationId xmlns:p14="http://schemas.microsoft.com/office/powerpoint/2010/main" val="31501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a:xfrm>
            <a:off x="758952" y="276198"/>
            <a:ext cx="10477600" cy="1157242"/>
          </a:xfrm>
        </p:spPr>
        <p:txBody>
          <a:bodyPr>
            <a:normAutofit/>
          </a:bodyPr>
          <a:lstStyle/>
          <a:p>
            <a:r>
              <a:rPr lang="en-US" sz="2800" b="1" dirty="0">
                <a:latin typeface="Univers Light" panose="020B0403020202020204" pitchFamily="34" charset="0"/>
              </a:rPr>
              <a:t>IV- </a:t>
            </a:r>
            <a:r>
              <a:rPr lang="fr-FR" sz="2800" b="1" dirty="0">
                <a:latin typeface="Univers Light" panose="020B0403020202020204" pitchFamily="34" charset="0"/>
              </a:rPr>
              <a:t>Méthodologie</a:t>
            </a:r>
            <a:r>
              <a:rPr lang="en-US" sz="2800" b="1" dirty="0">
                <a:latin typeface="Univers Light" panose="020B0403020202020204" pitchFamily="34" charset="0"/>
              </a:rPr>
              <a:t> | </a:t>
            </a:r>
            <a:r>
              <a:rPr lang="fr-FR" sz="2800" b="1" dirty="0">
                <a:latin typeface="Univers Light" panose="020B0403020202020204" pitchFamily="34" charset="0"/>
              </a:rPr>
              <a:t>Décomposition de la variance des scores parts relatives aux écoles, coefficients de corrélation intra classe</a:t>
            </a:r>
            <a:endParaRPr lang="fr-FR" sz="2800" b="1" dirty="0">
              <a:latin typeface=""/>
            </a:endParaRPr>
          </a:p>
        </p:txBody>
      </p:sp>
      <p:cxnSp>
        <p:nvCxnSpPr>
          <p:cNvPr id="9" name="Straight Connector 8">
            <a:extLst>
              <a:ext uri="{FF2B5EF4-FFF2-40B4-BE49-F238E27FC236}">
                <a16:creationId xmlns:a16="http://schemas.microsoft.com/office/drawing/2014/main" id="{E06815A2-09EF-4440-A53F-B8F54F6D1913}"/>
              </a:ext>
            </a:extLst>
          </p:cNvPr>
          <p:cNvCxnSpPr/>
          <p:nvPr/>
        </p:nvCxnSpPr>
        <p:spPr>
          <a:xfrm>
            <a:off x="1390825" y="2122098"/>
            <a:ext cx="9410350"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E0F8EC10-B7D9-C2D8-36F8-6A58745AD45F}"/>
              </a:ext>
            </a:extLst>
          </p:cNvPr>
          <p:cNvPicPr>
            <a:picLocks noChangeAspect="1"/>
          </p:cNvPicPr>
          <p:nvPr/>
        </p:nvPicPr>
        <p:blipFill>
          <a:blip r:embed="rId2"/>
          <a:stretch>
            <a:fillRect/>
          </a:stretch>
        </p:blipFill>
        <p:spPr>
          <a:xfrm>
            <a:off x="1580021" y="2491716"/>
            <a:ext cx="8611246" cy="3506295"/>
          </a:xfrm>
          <a:prstGeom prst="rect">
            <a:avLst/>
          </a:prstGeom>
        </p:spPr>
      </p:pic>
    </p:spTree>
    <p:extLst>
      <p:ext uri="{BB962C8B-B14F-4D97-AF65-F5344CB8AC3E}">
        <p14:creationId xmlns:p14="http://schemas.microsoft.com/office/powerpoint/2010/main" val="288074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fr-FR" sz="2800" b="1">
                <a:latin typeface="Univers Light" panose="020B0403020202020204" pitchFamily="34" charset="0"/>
              </a:rPr>
              <a:t>Aperçu de la présentation</a:t>
            </a:r>
            <a:endParaRPr lang="fr-FR" sz="2800" b="1">
              <a:latin typeface=""/>
            </a:endParaRPr>
          </a:p>
        </p:txBody>
      </p:sp>
      <p:cxnSp>
        <p:nvCxnSpPr>
          <p:cNvPr id="9" name="Straight Connector 8">
            <a:extLst>
              <a:ext uri="{FF2B5EF4-FFF2-40B4-BE49-F238E27FC236}">
                <a16:creationId xmlns:a16="http://schemas.microsoft.com/office/drawing/2014/main" id="{E06815A2-09EF-4440-A53F-B8F54F6D1913}"/>
              </a:ext>
            </a:extLst>
          </p:cNvPr>
          <p:cNvCxnSpPr>
            <a:cxnSpLocks/>
          </p:cNvCxnSpPr>
          <p:nvPr/>
        </p:nvCxnSpPr>
        <p:spPr>
          <a:xfrm>
            <a:off x="838200" y="1416368"/>
            <a:ext cx="5257800"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05ABEBA-490E-7130-0771-4D5282605125}"/>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UNICEF/UNI302862/</a:t>
            </a:r>
            <a:r>
              <a:rPr lang="en-US" sz="1100" err="1">
                <a:solidFill>
                  <a:schemeClr val="bg1"/>
                </a:solidFill>
                <a:latin typeface="Univers Light" panose="020B0403020202020204" pitchFamily="34" charset="0"/>
              </a:rPr>
              <a:t>Ralaivit</a:t>
            </a:r>
            <a:endParaRPr lang="en-US" sz="1100">
              <a:solidFill>
                <a:schemeClr val="bg1"/>
              </a:solidFill>
              <a:latin typeface="Univers Light" panose="020B0403020202020204" pitchFamily="34" charset="0"/>
              <a:cs typeface="Calibri"/>
            </a:endParaRPr>
          </a:p>
        </p:txBody>
      </p:sp>
      <p:sp>
        <p:nvSpPr>
          <p:cNvPr id="20" name="TextBox 19">
            <a:extLst>
              <a:ext uri="{FF2B5EF4-FFF2-40B4-BE49-F238E27FC236}">
                <a16:creationId xmlns:a16="http://schemas.microsoft.com/office/drawing/2014/main" id="{A8D232A6-C489-5124-5CD7-88A14BAD4A59}"/>
              </a:ext>
            </a:extLst>
          </p:cNvPr>
          <p:cNvSpPr txBox="1"/>
          <p:nvPr/>
        </p:nvSpPr>
        <p:spPr>
          <a:xfrm>
            <a:off x="838200" y="2345562"/>
            <a:ext cx="5490029" cy="1836400"/>
          </a:xfrm>
          <a:prstGeom prst="rect">
            <a:avLst/>
          </a:prstGeom>
          <a:noFill/>
        </p:spPr>
        <p:txBody>
          <a:bodyPr wrap="square">
            <a:spAutoFit/>
          </a:bodyPr>
          <a:lstStyle/>
          <a:p>
            <a:pPr marL="358775" marR="0" lvl="0" indent="-358775" defTabSz="914400" rtl="0" eaLnBrk="1" fontAlgn="auto" latinLnBrk="0" hangingPunct="1">
              <a:lnSpc>
                <a:spcPct val="100000"/>
              </a:lnSpc>
              <a:spcBef>
                <a:spcPts val="0"/>
              </a:spcBef>
              <a:spcAft>
                <a:spcPts val="400"/>
              </a:spcAft>
              <a:buClrTx/>
              <a:buSzTx/>
              <a:buFont typeface="+mj-lt"/>
              <a:buAutoNum type="romanUcPeriod"/>
              <a:defRPr/>
            </a:pPr>
            <a:r>
              <a:rPr lang="fr-FR" sz="2000" kern="1200" dirty="0">
                <a:solidFill>
                  <a:schemeClr val="tx1"/>
                </a:solidFill>
                <a:latin typeface="Univers Light" panose="020B0403020202020204" pitchFamily="34" charset="0"/>
                <a:ea typeface="+mn-ea"/>
                <a:cs typeface="+mn-cs"/>
              </a:rPr>
              <a:t>Introduction</a:t>
            </a:r>
          </a:p>
          <a:p>
            <a:pPr marL="358775" marR="0" lvl="0" indent="-358775" defTabSz="914400" rtl="0" eaLnBrk="1" fontAlgn="auto" latinLnBrk="0" hangingPunct="1">
              <a:lnSpc>
                <a:spcPct val="100000"/>
              </a:lnSpc>
              <a:spcBef>
                <a:spcPts val="0"/>
              </a:spcBef>
              <a:spcAft>
                <a:spcPts val="400"/>
              </a:spcAft>
              <a:buClrTx/>
              <a:buSzTx/>
              <a:buFont typeface="+mj-lt"/>
              <a:buAutoNum type="romanUcPeriod"/>
              <a:defRPr/>
            </a:pPr>
            <a:r>
              <a:rPr lang="fr-FR" sz="2000" dirty="0">
                <a:latin typeface="Univers Light" panose="020B0403020202020204" pitchFamily="34" charset="0"/>
              </a:rPr>
              <a:t>Caractéristiques des écoles du Togo</a:t>
            </a:r>
            <a:endParaRPr lang="fr-FR" sz="2000" kern="1200" dirty="0">
              <a:solidFill>
                <a:schemeClr val="tx1"/>
              </a:solidFill>
              <a:latin typeface="Univers Light" panose="020B0403020202020204" pitchFamily="34" charset="0"/>
              <a:ea typeface="+mn-ea"/>
              <a:cs typeface="+mn-cs"/>
            </a:endParaRPr>
          </a:p>
          <a:p>
            <a:pPr marL="358775" marR="0" lvl="0" indent="-358775" defTabSz="914400" rtl="0" eaLnBrk="1" fontAlgn="auto" latinLnBrk="0" hangingPunct="1">
              <a:lnSpc>
                <a:spcPct val="100000"/>
              </a:lnSpc>
              <a:spcBef>
                <a:spcPts val="0"/>
              </a:spcBef>
              <a:spcAft>
                <a:spcPts val="400"/>
              </a:spcAft>
              <a:buClrTx/>
              <a:buSzTx/>
              <a:buFont typeface="+mj-lt"/>
              <a:buAutoNum type="romanUcPeriod"/>
              <a:defRPr/>
            </a:pPr>
            <a:r>
              <a:rPr lang="fr-FR" sz="2000" dirty="0">
                <a:latin typeface="Univers Light" panose="020B0403020202020204" pitchFamily="34" charset="0"/>
              </a:rPr>
              <a:t>Statistiques descriptives</a:t>
            </a:r>
          </a:p>
          <a:p>
            <a:pPr marL="358775" marR="0" lvl="0" indent="-358775" defTabSz="914400" rtl="0" eaLnBrk="1" fontAlgn="auto" latinLnBrk="0" hangingPunct="1">
              <a:lnSpc>
                <a:spcPct val="100000"/>
              </a:lnSpc>
              <a:spcBef>
                <a:spcPts val="0"/>
              </a:spcBef>
              <a:spcAft>
                <a:spcPts val="400"/>
              </a:spcAft>
              <a:buClrTx/>
              <a:buSzTx/>
              <a:buFont typeface="+mj-lt"/>
              <a:buAutoNum type="romanUcPeriod"/>
              <a:defRPr/>
            </a:pPr>
            <a:r>
              <a:rPr lang="fr-FR" sz="2000" kern="1200" dirty="0">
                <a:solidFill>
                  <a:schemeClr val="tx1"/>
                </a:solidFill>
                <a:latin typeface="Univers Light" panose="020B0403020202020204" pitchFamily="34" charset="0"/>
                <a:ea typeface="+mn-ea"/>
                <a:cs typeface="+mn-cs"/>
              </a:rPr>
              <a:t>Méthodologie</a:t>
            </a:r>
          </a:p>
          <a:p>
            <a:pPr marL="358775" marR="0" lvl="0" indent="-358775" defTabSz="914400" rtl="0" eaLnBrk="1" fontAlgn="auto" latinLnBrk="0" hangingPunct="1">
              <a:lnSpc>
                <a:spcPct val="100000"/>
              </a:lnSpc>
              <a:spcBef>
                <a:spcPts val="0"/>
              </a:spcBef>
              <a:spcAft>
                <a:spcPts val="400"/>
              </a:spcAft>
              <a:buClrTx/>
              <a:buSzTx/>
              <a:buFont typeface="+mj-lt"/>
              <a:buAutoNum type="romanUcPeriod"/>
              <a:defRPr/>
            </a:pPr>
            <a:r>
              <a:rPr lang="fr-FR" sz="2000" dirty="0">
                <a:latin typeface="Univers Light" panose="020B0403020202020204" pitchFamily="34" charset="0"/>
              </a:rPr>
              <a:t>Résultats et Recommandations</a:t>
            </a:r>
            <a:endParaRPr lang="fr-FR" sz="2000" kern="1200" dirty="0">
              <a:solidFill>
                <a:schemeClr val="tx1"/>
              </a:solidFill>
              <a:latin typeface="Univers Light" panose="020B0403020202020204" pitchFamily="34" charset="0"/>
              <a:ea typeface="+mn-ea"/>
              <a:cs typeface="+mn-cs"/>
            </a:endParaRPr>
          </a:p>
        </p:txBody>
      </p:sp>
      <p:pic>
        <p:nvPicPr>
          <p:cNvPr id="5" name="Picture 4" descr="A close-up of a child smiling&#10;&#10;Description automatically generated">
            <a:extLst>
              <a:ext uri="{FF2B5EF4-FFF2-40B4-BE49-F238E27FC236}">
                <a16:creationId xmlns:a16="http://schemas.microsoft.com/office/drawing/2014/main" id="{068911CD-C1E0-A18B-8023-E91CB69E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416" y="500062"/>
            <a:ext cx="4889210" cy="5765827"/>
          </a:xfrm>
          <a:prstGeom prst="rect">
            <a:avLst/>
          </a:prstGeom>
        </p:spPr>
      </p:pic>
      <p:sp>
        <p:nvSpPr>
          <p:cNvPr id="13" name="Rectangle 12">
            <a:extLst>
              <a:ext uri="{FF2B5EF4-FFF2-40B4-BE49-F238E27FC236}">
                <a16:creationId xmlns:a16="http://schemas.microsoft.com/office/drawing/2014/main" id="{DD9E24C4-66FB-4148-9918-AA9CD63013D8}"/>
              </a:ext>
            </a:extLst>
          </p:cNvPr>
          <p:cNvSpPr/>
          <p:nvPr/>
        </p:nvSpPr>
        <p:spPr>
          <a:xfrm>
            <a:off x="6985416" y="500063"/>
            <a:ext cx="4889210" cy="5765826"/>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5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9AE2B8-0214-8E03-83A5-9710E452FD21}"/>
              </a:ext>
            </a:extLst>
          </p:cNvPr>
          <p:cNvSpPr txBox="1">
            <a:spLocks/>
          </p:cNvSpPr>
          <p:nvPr/>
        </p:nvSpPr>
        <p:spPr>
          <a:xfrm>
            <a:off x="836951" y="227122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3600" b="1" dirty="0">
                <a:solidFill>
                  <a:schemeClr val="bg1"/>
                </a:solidFill>
                <a:latin typeface="Univers" panose="020B0503020202020204" pitchFamily="34" charset="0"/>
              </a:rPr>
              <a:t>V- Résultats et Recommandations</a:t>
            </a:r>
          </a:p>
        </p:txBody>
      </p:sp>
    </p:spTree>
    <p:extLst>
      <p:ext uri="{BB962C8B-B14F-4D97-AF65-F5344CB8AC3E}">
        <p14:creationId xmlns:p14="http://schemas.microsoft.com/office/powerpoint/2010/main" val="299806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fr-FR" sz="2800" b="1" dirty="0">
                <a:latin typeface="Univers Light" panose="020B0403020202020204" pitchFamily="34" charset="0"/>
              </a:rPr>
              <a:t>V- Résultats et Recommandations</a:t>
            </a:r>
          </a:p>
        </p:txBody>
      </p:sp>
      <p:cxnSp>
        <p:nvCxnSpPr>
          <p:cNvPr id="9" name="Straight Connector 8">
            <a:extLst>
              <a:ext uri="{FF2B5EF4-FFF2-40B4-BE49-F238E27FC236}">
                <a16:creationId xmlns:a16="http://schemas.microsoft.com/office/drawing/2014/main" id="{E06815A2-09EF-4440-A53F-B8F54F6D1913}"/>
              </a:ext>
            </a:extLst>
          </p:cNvPr>
          <p:cNvCxnSpPr>
            <a:cxnSpLocks/>
          </p:cNvCxnSpPr>
          <p:nvPr/>
        </p:nvCxnSpPr>
        <p:spPr>
          <a:xfrm>
            <a:off x="838200" y="1416368"/>
            <a:ext cx="10740775"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D232A6-C489-5124-5CD7-88A14BAD4A59}"/>
              </a:ext>
            </a:extLst>
          </p:cNvPr>
          <p:cNvSpPr txBox="1"/>
          <p:nvPr/>
        </p:nvSpPr>
        <p:spPr>
          <a:xfrm>
            <a:off x="612792" y="1670029"/>
            <a:ext cx="10966416" cy="1477328"/>
          </a:xfrm>
          <a:prstGeom prst="rect">
            <a:avLst/>
          </a:prstGeom>
          <a:noFill/>
        </p:spPr>
        <p:txBody>
          <a:bodyPr wrap="square">
            <a:spAutoFit/>
          </a:bodyPr>
          <a:lstStyle/>
          <a:p>
            <a:pPr marL="457200" lvl="0" indent="-457200" algn="just">
              <a:spcAft>
                <a:spcPts val="400"/>
              </a:spcAft>
              <a:buFont typeface="Arial" panose="020B0604020202020204" pitchFamily="34" charset="0"/>
              <a:buChar char="•"/>
              <a:defRPr/>
            </a:pPr>
            <a:r>
              <a:rPr lang="fr-FR" b="1" dirty="0">
                <a:latin typeface="Univers Light" panose="020B0403020202020204" pitchFamily="34" charset="0"/>
              </a:rPr>
              <a:t>Appliquer strictement les directives sur la promotion des élèves, tant à l'intérieur qu'entre les cycles</a:t>
            </a:r>
            <a:r>
              <a:rPr lang="fr-FR" dirty="0">
                <a:latin typeface="Univers Light" panose="020B0403020202020204" pitchFamily="34" charset="0"/>
              </a:rPr>
              <a:t>. Il est essentiel de réduire la pratique persistante du redoublement, associée à une baisse des performances en français et en mathématiques. Les résultats ont montré que la pratique des redoublements est toujours courante dans les établissements publics et privés, et qu'elle est associée à une diminution des résultats des élèves en français et en mathématiques</a:t>
            </a:r>
            <a:endParaRPr lang="fr-FR" sz="2000" dirty="0">
              <a:latin typeface="Univers Light" panose="020B0403020202020204" pitchFamily="34" charset="0"/>
            </a:endParaRPr>
          </a:p>
        </p:txBody>
      </p:sp>
      <p:sp>
        <p:nvSpPr>
          <p:cNvPr id="3" name="TextBox 2">
            <a:extLst>
              <a:ext uri="{FF2B5EF4-FFF2-40B4-BE49-F238E27FC236}">
                <a16:creationId xmlns:a16="http://schemas.microsoft.com/office/drawing/2014/main" id="{FE326098-0486-9D10-E1C1-CC984D45F898}"/>
              </a:ext>
            </a:extLst>
          </p:cNvPr>
          <p:cNvSpPr txBox="1"/>
          <p:nvPr/>
        </p:nvSpPr>
        <p:spPr>
          <a:xfrm>
            <a:off x="612792" y="3147357"/>
            <a:ext cx="10966416" cy="1200329"/>
          </a:xfrm>
          <a:prstGeom prst="rect">
            <a:avLst/>
          </a:prstGeom>
          <a:noFill/>
        </p:spPr>
        <p:txBody>
          <a:bodyPr wrap="square">
            <a:spAutoFit/>
          </a:bodyPr>
          <a:lstStyle/>
          <a:p>
            <a:pPr marL="457200" lvl="0" indent="-457200" algn="just">
              <a:spcAft>
                <a:spcPts val="400"/>
              </a:spcAft>
              <a:buFont typeface="Arial" panose="020B0604020202020204" pitchFamily="34" charset="0"/>
              <a:buChar char="•"/>
              <a:defRPr/>
            </a:pPr>
            <a:r>
              <a:rPr lang="fr-FR" b="1" dirty="0">
                <a:latin typeface="Univers Light" panose="020B0403020202020204" pitchFamily="34" charset="0"/>
              </a:rPr>
              <a:t>Mettre en œuvre une stratégie nationale pour le développement de l'éducation préscolaire, dans le cadre du Plan sectoriel de l'éducation, en vue d'étendre l'accès et d'améliorer la qualité de cette étape préparatoire</a:t>
            </a:r>
            <a:r>
              <a:rPr lang="fr-FR" dirty="0">
                <a:latin typeface="Univers Light" panose="020B0403020202020204" pitchFamily="34" charset="0"/>
              </a:rPr>
              <a:t>. Les résultats ont montré que la préscolarisation a des effets bénéfiques jusqu'en fin de scolarité</a:t>
            </a:r>
            <a:endParaRPr lang="fr-FR" sz="2000" dirty="0">
              <a:latin typeface="Univers Light" panose="020B0403020202020204" pitchFamily="34" charset="0"/>
            </a:endParaRPr>
          </a:p>
        </p:txBody>
      </p:sp>
      <p:sp>
        <p:nvSpPr>
          <p:cNvPr id="4" name="TextBox 3">
            <a:extLst>
              <a:ext uri="{FF2B5EF4-FFF2-40B4-BE49-F238E27FC236}">
                <a16:creationId xmlns:a16="http://schemas.microsoft.com/office/drawing/2014/main" id="{60AB71EC-162D-3966-3BEA-C3B8FBA5FB8B}"/>
              </a:ext>
            </a:extLst>
          </p:cNvPr>
          <p:cNvSpPr txBox="1"/>
          <p:nvPr/>
        </p:nvSpPr>
        <p:spPr>
          <a:xfrm>
            <a:off x="612559" y="4420887"/>
            <a:ext cx="10966416" cy="1200329"/>
          </a:xfrm>
          <a:prstGeom prst="rect">
            <a:avLst/>
          </a:prstGeom>
          <a:noFill/>
        </p:spPr>
        <p:txBody>
          <a:bodyPr wrap="square">
            <a:spAutoFit/>
          </a:bodyPr>
          <a:lstStyle/>
          <a:p>
            <a:pPr marL="457200" lvl="0" indent="-457200" algn="just">
              <a:spcAft>
                <a:spcPts val="400"/>
              </a:spcAft>
              <a:buFont typeface="Arial" panose="020B0604020202020204" pitchFamily="34" charset="0"/>
              <a:buChar char="•"/>
              <a:defRPr/>
            </a:pPr>
            <a:r>
              <a:rPr lang="fr-FR" b="1" dirty="0"/>
              <a:t>Soutenir les parents dans l'éducation à domicile, notamment en recommandant des ressources éducatives adaptées pour accompagner les élèves</a:t>
            </a:r>
            <a:r>
              <a:rPr lang="fr-FR" dirty="0"/>
              <a:t>. Les résultats ont montré que les enfants qui parlent français à la maison, qui disposent de livres et qui pratiquent la lecture à la maison obtiennent de meilleurs résultats, en particulier en français</a:t>
            </a:r>
            <a:endParaRPr lang="fr-FR" sz="2000" dirty="0">
              <a:latin typeface="Univers Light" panose="020B0403020202020204" pitchFamily="34" charset="0"/>
            </a:endParaRPr>
          </a:p>
        </p:txBody>
      </p:sp>
    </p:spTree>
    <p:extLst>
      <p:ext uri="{BB962C8B-B14F-4D97-AF65-F5344CB8AC3E}">
        <p14:creationId xmlns:p14="http://schemas.microsoft.com/office/powerpoint/2010/main" val="7144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fr-FR" sz="2800" b="1" dirty="0">
                <a:latin typeface="Univers Light" panose="020B0403020202020204" pitchFamily="34" charset="0"/>
              </a:rPr>
              <a:t>V- Résultats et Recommandations</a:t>
            </a:r>
          </a:p>
        </p:txBody>
      </p:sp>
      <p:cxnSp>
        <p:nvCxnSpPr>
          <p:cNvPr id="9" name="Straight Connector 8">
            <a:extLst>
              <a:ext uri="{FF2B5EF4-FFF2-40B4-BE49-F238E27FC236}">
                <a16:creationId xmlns:a16="http://schemas.microsoft.com/office/drawing/2014/main" id="{E06815A2-09EF-4440-A53F-B8F54F6D1913}"/>
              </a:ext>
            </a:extLst>
          </p:cNvPr>
          <p:cNvCxnSpPr>
            <a:cxnSpLocks/>
          </p:cNvCxnSpPr>
          <p:nvPr/>
        </p:nvCxnSpPr>
        <p:spPr>
          <a:xfrm>
            <a:off x="838200" y="1416368"/>
            <a:ext cx="10740775"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D232A6-C489-5124-5CD7-88A14BAD4A59}"/>
              </a:ext>
            </a:extLst>
          </p:cNvPr>
          <p:cNvSpPr txBox="1"/>
          <p:nvPr/>
        </p:nvSpPr>
        <p:spPr>
          <a:xfrm>
            <a:off x="612792" y="1670029"/>
            <a:ext cx="10966416" cy="923330"/>
          </a:xfrm>
          <a:prstGeom prst="rect">
            <a:avLst/>
          </a:prstGeom>
          <a:noFill/>
        </p:spPr>
        <p:txBody>
          <a:bodyPr wrap="square">
            <a:spAutoFit/>
          </a:bodyPr>
          <a:lstStyle/>
          <a:p>
            <a:pPr marL="457200" lvl="0" indent="-457200" algn="just">
              <a:spcAft>
                <a:spcPts val="400"/>
              </a:spcAft>
              <a:buFont typeface="Arial" panose="020B0604020202020204" pitchFamily="34" charset="0"/>
              <a:buChar char="•"/>
              <a:defRPr/>
            </a:pPr>
            <a:r>
              <a:rPr lang="fr-FR" b="1" dirty="0">
                <a:latin typeface="Univers Light" panose="020B0403020202020204" pitchFamily="34" charset="0"/>
              </a:rPr>
              <a:t>Accroître les ressources disponibles dans les écoles publiques, telles que les manuels scolaires et les infrastructures, afin de renforcer la qualité de l'enseignement</a:t>
            </a:r>
            <a:r>
              <a:rPr lang="fr-FR" dirty="0">
                <a:latin typeface="Univers Light" panose="020B0403020202020204" pitchFamily="34" charset="0"/>
              </a:rPr>
              <a:t>. Les résultats ont montré qu'une relation linéaire croissante existe entre les moyens dont dispose une école et les résultats obtenus</a:t>
            </a:r>
            <a:endParaRPr lang="fr-FR" sz="2000" dirty="0">
              <a:latin typeface="Univers Light" panose="020B0403020202020204" pitchFamily="34" charset="0"/>
            </a:endParaRPr>
          </a:p>
        </p:txBody>
      </p:sp>
      <p:sp>
        <p:nvSpPr>
          <p:cNvPr id="3" name="TextBox 2">
            <a:extLst>
              <a:ext uri="{FF2B5EF4-FFF2-40B4-BE49-F238E27FC236}">
                <a16:creationId xmlns:a16="http://schemas.microsoft.com/office/drawing/2014/main" id="{FE326098-0486-9D10-E1C1-CC984D45F898}"/>
              </a:ext>
            </a:extLst>
          </p:cNvPr>
          <p:cNvSpPr txBox="1"/>
          <p:nvPr/>
        </p:nvSpPr>
        <p:spPr>
          <a:xfrm>
            <a:off x="612559" y="2824191"/>
            <a:ext cx="10966416" cy="1200329"/>
          </a:xfrm>
          <a:prstGeom prst="rect">
            <a:avLst/>
          </a:prstGeom>
          <a:noFill/>
        </p:spPr>
        <p:txBody>
          <a:bodyPr wrap="square">
            <a:spAutoFit/>
          </a:bodyPr>
          <a:lstStyle/>
          <a:p>
            <a:pPr marL="457200" lvl="0" indent="-457200" algn="just">
              <a:spcAft>
                <a:spcPts val="400"/>
              </a:spcAft>
              <a:buFont typeface="Arial" panose="020B0604020202020204" pitchFamily="34" charset="0"/>
              <a:buChar char="•"/>
              <a:defRPr/>
            </a:pPr>
            <a:r>
              <a:rPr lang="fr-FR" b="1" dirty="0">
                <a:latin typeface="Univers Light" panose="020B0403020202020204" pitchFamily="34" charset="0"/>
              </a:rPr>
              <a:t>Soutenir financièrement les écoles privées par le biais de subventions, reconnaissant leur contribution significative à l'offre éducative nationale et soulageant l'État de cette responsabilité</a:t>
            </a:r>
            <a:r>
              <a:rPr lang="fr-FR" dirty="0">
                <a:latin typeface="Univers Light" panose="020B0403020202020204" pitchFamily="34" charset="0"/>
              </a:rPr>
              <a:t>. Les résultats ont montré qu'une proportion importante d'élèves sont scolarisés dans les écoles privées, ce qui soulage l'État d'une partie de l'offre éducative qu'il ne pouvait pas assumer seul</a:t>
            </a:r>
            <a:endParaRPr lang="fr-FR" sz="2000" dirty="0">
              <a:latin typeface="Univers Light" panose="020B0403020202020204" pitchFamily="34" charset="0"/>
            </a:endParaRPr>
          </a:p>
        </p:txBody>
      </p:sp>
    </p:spTree>
    <p:extLst>
      <p:ext uri="{BB962C8B-B14F-4D97-AF65-F5344CB8AC3E}">
        <p14:creationId xmlns:p14="http://schemas.microsoft.com/office/powerpoint/2010/main" val="197183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2FA335A0-5484-33D1-A711-9E5B4372C760}"/>
              </a:ext>
            </a:extLst>
          </p:cNvPr>
          <p:cNvSpPr txBox="1">
            <a:spLocks/>
          </p:cNvSpPr>
          <p:nvPr/>
        </p:nvSpPr>
        <p:spPr>
          <a:xfrm>
            <a:off x="831145" y="2314542"/>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br>
              <a:rPr lang="en-US" sz="4800" b="1" dirty="0">
                <a:solidFill>
                  <a:schemeClr val="bg1"/>
                </a:solidFill>
                <a:latin typeface="Univers" panose="020B0503020202020204" pitchFamily="34" charset="0"/>
              </a:rPr>
            </a:br>
            <a:r>
              <a:rPr lang="en-US" sz="4800" b="1" dirty="0">
                <a:solidFill>
                  <a:schemeClr val="bg1"/>
                </a:solidFill>
                <a:latin typeface="Univers" panose="020B0503020202020204" pitchFamily="34" charset="0"/>
              </a:rPr>
              <a:t>Merci beaucoup!</a:t>
            </a:r>
            <a:endParaRPr lang="en-US" sz="4000" dirty="0">
              <a:solidFill>
                <a:schemeClr val="bg1"/>
              </a:solidFill>
              <a:latin typeface="Univers" panose="020B0503020202020204" pitchFamily="34" charset="0"/>
            </a:endParaRPr>
          </a:p>
        </p:txBody>
      </p:sp>
      <p:cxnSp>
        <p:nvCxnSpPr>
          <p:cNvPr id="5" name="Straight Connector 4">
            <a:extLst>
              <a:ext uri="{FF2B5EF4-FFF2-40B4-BE49-F238E27FC236}">
                <a16:creationId xmlns:a16="http://schemas.microsoft.com/office/drawing/2014/main" id="{B5A6FFF1-3A95-735A-4BBD-F308D3EB1B58}"/>
              </a:ext>
            </a:extLst>
          </p:cNvPr>
          <p:cNvCxnSpPr>
            <a:cxnSpLocks/>
          </p:cNvCxnSpPr>
          <p:nvPr/>
        </p:nvCxnSpPr>
        <p:spPr>
          <a:xfrm>
            <a:off x="838200" y="3666335"/>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6368807-713C-A238-8E6F-2C3E0DD53E60}"/>
              </a:ext>
            </a:extLst>
          </p:cNvPr>
          <p:cNvSpPr/>
          <p:nvPr/>
        </p:nvSpPr>
        <p:spPr>
          <a:xfrm>
            <a:off x="-14110" y="6552137"/>
            <a:ext cx="4664527" cy="261610"/>
          </a:xfrm>
          <a:prstGeom prst="rect">
            <a:avLst/>
          </a:prstGeom>
        </p:spPr>
        <p:txBody>
          <a:bodyPr wrap="square" lIns="91440" tIns="45720" rIns="91440" bIns="45720" anchor="t">
            <a:spAutoFit/>
          </a:bodyPr>
          <a:lstStyle/>
          <a:p>
            <a:r>
              <a:rPr lang="en-US" sz="1050" dirty="0">
                <a:solidFill>
                  <a:schemeClr val="bg1"/>
                </a:solidFill>
                <a:latin typeface="Univers Light" panose="020B0403020202020204" pitchFamily="34" charset="0"/>
              </a:rPr>
              <a:t>Komlan Samati– kn.samati@gmail.com</a:t>
            </a:r>
          </a:p>
        </p:txBody>
      </p:sp>
      <p:sp>
        <p:nvSpPr>
          <p:cNvPr id="8" name="Rectangle 7">
            <a:extLst>
              <a:ext uri="{FF2B5EF4-FFF2-40B4-BE49-F238E27FC236}">
                <a16:creationId xmlns:a16="http://schemas.microsoft.com/office/drawing/2014/main" id="{58070D49-478A-B4DB-8E82-97327F7D7B1B}"/>
              </a:ext>
            </a:extLst>
          </p:cNvPr>
          <p:cNvSpPr/>
          <p:nvPr/>
        </p:nvSpPr>
        <p:spPr>
          <a:xfrm>
            <a:off x="464696" y="4130653"/>
            <a:ext cx="11262608" cy="646331"/>
          </a:xfrm>
          <a:prstGeom prst="rect">
            <a:avLst/>
          </a:prstGeom>
        </p:spPr>
        <p:txBody>
          <a:bodyPr wrap="square" lIns="91440" tIns="45720" rIns="91440" bIns="45720" anchor="t">
            <a:spAutoFit/>
          </a:bodyPr>
          <a:lstStyle/>
          <a:p>
            <a:pPr algn="ctr"/>
            <a:r>
              <a:rPr lang="fr-FR" dirty="0">
                <a:solidFill>
                  <a:schemeClr val="bg1"/>
                </a:solidFill>
                <a:latin typeface="Univers Light" panose="020B0403020202020204" pitchFamily="34" charset="0"/>
              </a:rPr>
              <a:t>MINISTERE DES ENSEIGNEMENTS PRIMAIRE, SECONDAIRE, TECHNIQUE </a:t>
            </a:r>
            <a:endParaRPr lang="en-US" dirty="0">
              <a:solidFill>
                <a:schemeClr val="bg1"/>
              </a:solidFill>
              <a:latin typeface="Univers Light" panose="020B0403020202020204" pitchFamily="34" charset="0"/>
            </a:endParaRPr>
          </a:p>
          <a:p>
            <a:pPr algn="ctr"/>
            <a:r>
              <a:rPr lang="fr-FR" dirty="0">
                <a:solidFill>
                  <a:schemeClr val="bg1"/>
                </a:solidFill>
                <a:latin typeface="Univers Light" panose="020B0403020202020204" pitchFamily="34" charset="0"/>
              </a:rPr>
              <a:t>CENTRE NATIONAL D’EVALUATION DES APPRENTISSSAGES (CNEA)</a:t>
            </a:r>
          </a:p>
        </p:txBody>
      </p:sp>
    </p:spTree>
    <p:extLst>
      <p:ext uri="{BB962C8B-B14F-4D97-AF65-F5344CB8AC3E}">
        <p14:creationId xmlns:p14="http://schemas.microsoft.com/office/powerpoint/2010/main" val="118755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9AE2B8-0214-8E03-83A5-9710E452FD21}"/>
              </a:ext>
            </a:extLst>
          </p:cNvPr>
          <p:cNvSpPr txBox="1">
            <a:spLocks/>
          </p:cNvSpPr>
          <p:nvPr/>
        </p:nvSpPr>
        <p:spPr>
          <a:xfrm>
            <a:off x="836951" y="227122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3600" b="1" dirty="0">
                <a:solidFill>
                  <a:schemeClr val="bg1"/>
                </a:solidFill>
                <a:latin typeface="Univers" panose="020B0503020202020204" pitchFamily="34" charset="0"/>
              </a:rPr>
              <a:t>I- Introduction</a:t>
            </a:r>
            <a:endParaRPr lang="fr-FR" sz="3600" dirty="0">
              <a:solidFill>
                <a:schemeClr val="bg1"/>
              </a:solidFill>
              <a:latin typeface="Univers" panose="020B0503020202020204" pitchFamily="34" charset="0"/>
            </a:endParaRPr>
          </a:p>
        </p:txBody>
      </p:sp>
    </p:spTree>
    <p:extLst>
      <p:ext uri="{BB962C8B-B14F-4D97-AF65-F5344CB8AC3E}">
        <p14:creationId xmlns:p14="http://schemas.microsoft.com/office/powerpoint/2010/main" val="222975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fr-FR" sz="2800" b="1" dirty="0">
                <a:latin typeface="Univers Light" panose="020B0403020202020204" pitchFamily="34" charset="0"/>
              </a:rPr>
              <a:t>I. Introduction | </a:t>
            </a:r>
            <a:r>
              <a:rPr lang="en-US" sz="2800" b="1" dirty="0">
                <a:latin typeface="Univers Light" panose="020B0403020202020204" pitchFamily="34" charset="0"/>
              </a:rPr>
              <a:t>Situation </a:t>
            </a:r>
            <a:r>
              <a:rPr lang="fr-FR" sz="2800" b="1" dirty="0">
                <a:latin typeface="Univers Light" panose="020B0403020202020204" pitchFamily="34" charset="0"/>
              </a:rPr>
              <a:t>actuelle</a:t>
            </a:r>
            <a:r>
              <a:rPr lang="en-US" sz="2800" b="1" dirty="0">
                <a:latin typeface="Univers Light" panose="020B0403020202020204" pitchFamily="34" charset="0"/>
              </a:rPr>
              <a:t> des </a:t>
            </a:r>
            <a:r>
              <a:rPr lang="fr-FR" sz="2800" b="1" dirty="0">
                <a:latin typeface="Univers Light" panose="020B0403020202020204" pitchFamily="34" charset="0"/>
              </a:rPr>
              <a:t>apprentissage</a:t>
            </a:r>
            <a:r>
              <a:rPr lang="en-US" sz="2800" b="1" dirty="0">
                <a:latin typeface="Univers Light" panose="020B0403020202020204" pitchFamily="34" charset="0"/>
              </a:rPr>
              <a:t> au Togo</a:t>
            </a:r>
            <a:endParaRPr lang="en-US" sz="2800" b="1" dirty="0">
              <a:latin typeface=""/>
            </a:endParaRPr>
          </a:p>
        </p:txBody>
      </p:sp>
      <p:cxnSp>
        <p:nvCxnSpPr>
          <p:cNvPr id="9" name="Straight Connector 8">
            <a:extLst>
              <a:ext uri="{FF2B5EF4-FFF2-40B4-BE49-F238E27FC236}">
                <a16:creationId xmlns:a16="http://schemas.microsoft.com/office/drawing/2014/main" id="{E06815A2-09EF-4440-A53F-B8F54F6D1913}"/>
              </a:ext>
            </a:extLst>
          </p:cNvPr>
          <p:cNvCxnSpPr/>
          <p:nvPr/>
        </p:nvCxnSpPr>
        <p:spPr>
          <a:xfrm>
            <a:off x="838200" y="1416368"/>
            <a:ext cx="10500360"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83343C0B-135F-4E26-BDE5-5F6848BDF19F}"/>
              </a:ext>
            </a:extLst>
          </p:cNvPr>
          <p:cNvSpPr txBox="1">
            <a:spLocks/>
          </p:cNvSpPr>
          <p:nvPr/>
        </p:nvSpPr>
        <p:spPr>
          <a:xfrm>
            <a:off x="838200" y="1690688"/>
            <a:ext cx="10515600" cy="4619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
            </a:endParaRPr>
          </a:p>
        </p:txBody>
      </p:sp>
      <p:sp>
        <p:nvSpPr>
          <p:cNvPr id="3" name="ZoneTexte 2">
            <a:extLst>
              <a:ext uri="{FF2B5EF4-FFF2-40B4-BE49-F238E27FC236}">
                <a16:creationId xmlns:a16="http://schemas.microsoft.com/office/drawing/2014/main" id="{CA60AA44-7113-4597-9173-71AD7F03BBDE}"/>
              </a:ext>
            </a:extLst>
          </p:cNvPr>
          <p:cNvSpPr txBox="1"/>
          <p:nvPr/>
        </p:nvSpPr>
        <p:spPr>
          <a:xfrm>
            <a:off x="1200150" y="1901282"/>
            <a:ext cx="9401175" cy="1200329"/>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a:latin typeface="Univers Light" panose="020B0403020202020204" pitchFamily="34" charset="0"/>
              </a:rPr>
              <a:t>ODD4: </a:t>
            </a:r>
          </a:p>
          <a:p>
            <a:pPr algn="ctr"/>
            <a:r>
              <a:rPr lang="fr-FR" dirty="0">
                <a:latin typeface="Univers Light" panose="020B0403020202020204" pitchFamily="34" charset="0"/>
              </a:rPr>
              <a:t>4.1 D’ici à 2030, faire en sorte que toutes les filles et tous les garçons suivent, sur un pied d’égalité, un </a:t>
            </a:r>
            <a:r>
              <a:rPr lang="fr-FR" b="1" dirty="0">
                <a:latin typeface="Univers Light" panose="020B0403020202020204" pitchFamily="34" charset="0"/>
              </a:rPr>
              <a:t>cycle complet d’enseignement primaire </a:t>
            </a:r>
            <a:r>
              <a:rPr lang="fr-FR" dirty="0">
                <a:latin typeface="Univers Light" panose="020B0403020202020204" pitchFamily="34" charset="0"/>
              </a:rPr>
              <a:t>et secondaire gratuit et </a:t>
            </a:r>
            <a:r>
              <a:rPr lang="fr-FR" b="1" dirty="0">
                <a:latin typeface="Univers Light" panose="020B0403020202020204" pitchFamily="34" charset="0"/>
              </a:rPr>
              <a:t>de qualité</a:t>
            </a:r>
            <a:r>
              <a:rPr lang="fr-FR" dirty="0">
                <a:latin typeface="Univers Light" panose="020B0403020202020204" pitchFamily="34" charset="0"/>
              </a:rPr>
              <a:t>, qui </a:t>
            </a:r>
            <a:r>
              <a:rPr lang="fr-FR" b="1" dirty="0">
                <a:latin typeface="Univers Light" panose="020B0403020202020204" pitchFamily="34" charset="0"/>
              </a:rPr>
              <a:t>débouche sur un apprentissage véritablement utile</a:t>
            </a:r>
          </a:p>
        </p:txBody>
      </p:sp>
      <p:sp>
        <p:nvSpPr>
          <p:cNvPr id="5" name="ZoneTexte 2">
            <a:extLst>
              <a:ext uri="{FF2B5EF4-FFF2-40B4-BE49-F238E27FC236}">
                <a16:creationId xmlns:a16="http://schemas.microsoft.com/office/drawing/2014/main" id="{737A9601-A3BF-62C8-9E74-27F6C14E9FBE}"/>
              </a:ext>
            </a:extLst>
          </p:cNvPr>
          <p:cNvSpPr txBox="1"/>
          <p:nvPr/>
        </p:nvSpPr>
        <p:spPr>
          <a:xfrm>
            <a:off x="1200150" y="3226980"/>
            <a:ext cx="9401175" cy="1477328"/>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a:latin typeface="Univers Light" panose="020B0403020202020204" pitchFamily="34" charset="0"/>
              </a:rPr>
              <a:t>PASEC 2019: </a:t>
            </a:r>
          </a:p>
          <a:p>
            <a:pPr marL="285750" indent="-285750" algn="just">
              <a:buFont typeface="Arial" panose="020B0604020202020204" pitchFamily="34" charset="0"/>
              <a:buChar char="•"/>
            </a:pPr>
            <a:r>
              <a:rPr lang="fr-FR" dirty="0">
                <a:latin typeface="Univers Light" panose="020B0403020202020204" pitchFamily="34" charset="0"/>
              </a:rPr>
              <a:t>En début de scolarité, 75,6 % des élèves en langue et 53 % des élèves en mathématiques sont en dessous du seuil de compétences attendues. </a:t>
            </a:r>
          </a:p>
          <a:p>
            <a:pPr marL="285750" indent="-285750" algn="just">
              <a:buFont typeface="Arial" panose="020B0604020202020204" pitchFamily="34" charset="0"/>
              <a:buChar char="•"/>
            </a:pPr>
            <a:r>
              <a:rPr lang="fr-FR" dirty="0">
                <a:latin typeface="Univers Light" panose="020B0403020202020204" pitchFamily="34" charset="0"/>
              </a:rPr>
              <a:t>En fin de scolarité, ce sont 61,1 % des élèves en langue et 63 % des élèves en mathématiques qui sont en dessous des seuils de compétences attendues</a:t>
            </a:r>
            <a:endParaRPr lang="fr-FR" b="1" dirty="0">
              <a:latin typeface="Univers Light" panose="020B0403020202020204" pitchFamily="34" charset="0"/>
            </a:endParaRPr>
          </a:p>
        </p:txBody>
      </p:sp>
      <p:sp>
        <p:nvSpPr>
          <p:cNvPr id="11" name="ZoneTexte 2">
            <a:extLst>
              <a:ext uri="{FF2B5EF4-FFF2-40B4-BE49-F238E27FC236}">
                <a16:creationId xmlns:a16="http://schemas.microsoft.com/office/drawing/2014/main" id="{5FB6AAC5-BED3-92D1-B7A2-6CF91A69654D}"/>
              </a:ext>
            </a:extLst>
          </p:cNvPr>
          <p:cNvSpPr txBox="1"/>
          <p:nvPr/>
        </p:nvSpPr>
        <p:spPr>
          <a:xfrm>
            <a:off x="1200150" y="4841467"/>
            <a:ext cx="9401175" cy="1200329"/>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a:latin typeface="Univers Light" panose="020B0403020202020204" pitchFamily="34" charset="0"/>
              </a:rPr>
              <a:t>Question de recherche: </a:t>
            </a:r>
          </a:p>
          <a:p>
            <a:pPr marL="285750" lvl="0" indent="-285750">
              <a:buFont typeface="Arial" panose="020B0604020202020204" pitchFamily="34" charset="0"/>
              <a:buChar char="•"/>
            </a:pPr>
            <a:r>
              <a:rPr lang="fr-FR" dirty="0"/>
              <a:t>Quelles sont les caractéristiques des écoles privées et publiques au Togo ?</a:t>
            </a:r>
          </a:p>
          <a:p>
            <a:pPr marL="285750" lvl="0" indent="-285750">
              <a:buFont typeface="Arial" panose="020B0604020202020204" pitchFamily="34" charset="0"/>
              <a:buChar char="•"/>
            </a:pPr>
            <a:r>
              <a:rPr lang="fr-FR" dirty="0"/>
              <a:t>Quels sont les éléments distinctifs et explicatifs des écoles privées et publiques en termes de qualité des apprentissages ?</a:t>
            </a:r>
          </a:p>
        </p:txBody>
      </p:sp>
    </p:spTree>
    <p:extLst>
      <p:ext uri="{BB962C8B-B14F-4D97-AF65-F5344CB8AC3E}">
        <p14:creationId xmlns:p14="http://schemas.microsoft.com/office/powerpoint/2010/main" val="6806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46A-220C-964A-A2EF-D809CD84C30B}"/>
              </a:ext>
            </a:extLst>
          </p:cNvPr>
          <p:cNvSpPr>
            <a:spLocks noGrp="1"/>
          </p:cNvSpPr>
          <p:nvPr>
            <p:ph type="title"/>
          </p:nvPr>
        </p:nvSpPr>
        <p:spPr/>
        <p:txBody>
          <a:bodyPr>
            <a:normAutofit/>
          </a:bodyPr>
          <a:lstStyle/>
          <a:p>
            <a:r>
              <a:rPr lang="en-US" sz="2800" b="1" dirty="0">
                <a:latin typeface="Univers Light" panose="020B0403020202020204" pitchFamily="34" charset="0"/>
              </a:rPr>
              <a:t>I – </a:t>
            </a:r>
            <a:r>
              <a:rPr lang="fr-FR" sz="2800" b="1" dirty="0">
                <a:latin typeface="Univers Light" panose="020B0403020202020204" pitchFamily="34" charset="0"/>
              </a:rPr>
              <a:t>Introduction | bases de données</a:t>
            </a:r>
            <a:endParaRPr lang="fr-FR" sz="2800" b="1" dirty="0">
              <a:latin typeface=""/>
            </a:endParaRPr>
          </a:p>
        </p:txBody>
      </p:sp>
      <p:cxnSp>
        <p:nvCxnSpPr>
          <p:cNvPr id="9" name="Straight Connector 8">
            <a:extLst>
              <a:ext uri="{FF2B5EF4-FFF2-40B4-BE49-F238E27FC236}">
                <a16:creationId xmlns:a16="http://schemas.microsoft.com/office/drawing/2014/main" id="{E06815A2-09EF-4440-A53F-B8F54F6D1913}"/>
              </a:ext>
            </a:extLst>
          </p:cNvPr>
          <p:cNvCxnSpPr/>
          <p:nvPr/>
        </p:nvCxnSpPr>
        <p:spPr>
          <a:xfrm>
            <a:off x="838200" y="1416368"/>
            <a:ext cx="10500360" cy="0"/>
          </a:xfrm>
          <a:prstGeom prst="line">
            <a:avLst/>
          </a:prstGeom>
          <a:ln w="12700">
            <a:solidFill>
              <a:srgbClr val="00AFF0"/>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96AF4F7-0D84-6C3A-4E58-A8E2B44E5311}"/>
              </a:ext>
            </a:extLst>
          </p:cNvPr>
          <p:cNvSpPr>
            <a:spLocks noGrp="1"/>
          </p:cNvSpPr>
          <p:nvPr>
            <p:ph idx="1"/>
          </p:nvPr>
        </p:nvSpPr>
        <p:spPr>
          <a:xfrm>
            <a:off x="838200" y="1825624"/>
            <a:ext cx="10515600" cy="4530205"/>
          </a:xfrm>
        </p:spPr>
        <p:txBody>
          <a:bodyPr>
            <a:normAutofit/>
          </a:bodyPr>
          <a:lstStyle/>
          <a:p>
            <a:endParaRPr lang="fr-FR" sz="2000" dirty="0">
              <a:latin typeface="Univers Light" panose="020B0403020202020204" pitchFamily="34" charset="0"/>
            </a:endParaRPr>
          </a:p>
        </p:txBody>
      </p:sp>
      <p:grpSp>
        <p:nvGrpSpPr>
          <p:cNvPr id="14" name="Group 13">
            <a:extLst>
              <a:ext uri="{FF2B5EF4-FFF2-40B4-BE49-F238E27FC236}">
                <a16:creationId xmlns:a16="http://schemas.microsoft.com/office/drawing/2014/main" id="{F3BA3D37-D955-948D-960A-97BAD8223595}"/>
              </a:ext>
            </a:extLst>
          </p:cNvPr>
          <p:cNvGrpSpPr/>
          <p:nvPr/>
        </p:nvGrpSpPr>
        <p:grpSpPr>
          <a:xfrm>
            <a:off x="3685698" y="2594839"/>
            <a:ext cx="1002808" cy="1241989"/>
            <a:chOff x="315468" y="1702308"/>
            <a:chExt cx="1106424" cy="1241989"/>
          </a:xfrm>
        </p:grpSpPr>
        <p:pic>
          <p:nvPicPr>
            <p:cNvPr id="19" name="Graphic 18" descr="Server outline">
              <a:extLst>
                <a:ext uri="{FF2B5EF4-FFF2-40B4-BE49-F238E27FC236}">
                  <a16:creationId xmlns:a16="http://schemas.microsoft.com/office/drawing/2014/main" id="{492F63BB-1655-408A-5AE6-E1E0A3FA5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468" y="1702308"/>
              <a:ext cx="1106424" cy="1106424"/>
            </a:xfrm>
            <a:prstGeom prst="rect">
              <a:avLst/>
            </a:prstGeom>
          </p:spPr>
        </p:pic>
        <p:sp>
          <p:nvSpPr>
            <p:cNvPr id="20" name="TextBox 19">
              <a:extLst>
                <a:ext uri="{FF2B5EF4-FFF2-40B4-BE49-F238E27FC236}">
                  <a16:creationId xmlns:a16="http://schemas.microsoft.com/office/drawing/2014/main" id="{274823ED-1209-0898-D107-711988325A15}"/>
                </a:ext>
              </a:extLst>
            </p:cNvPr>
            <p:cNvSpPr txBox="1"/>
            <p:nvPr/>
          </p:nvSpPr>
          <p:spPr>
            <a:xfrm>
              <a:off x="487680" y="2636520"/>
              <a:ext cx="839575" cy="307777"/>
            </a:xfrm>
            <a:prstGeom prst="rect">
              <a:avLst/>
            </a:prstGeom>
            <a:noFill/>
          </p:spPr>
          <p:txBody>
            <a:bodyPr wrap="square" rtlCol="0">
              <a:spAutoFit/>
            </a:bodyPr>
            <a:lstStyle/>
            <a:p>
              <a:pPr algn="ctr"/>
              <a:r>
                <a:rPr lang="fr-FR" sz="1400" dirty="0">
                  <a:latin typeface="Univers Light" panose="020B0403020202020204" pitchFamily="34" charset="0"/>
                </a:rPr>
                <a:t>PASEC </a:t>
              </a:r>
            </a:p>
          </p:txBody>
        </p:sp>
      </p:grpSp>
      <p:sp>
        <p:nvSpPr>
          <p:cNvPr id="27" name="Right Arrow 26">
            <a:extLst>
              <a:ext uri="{FF2B5EF4-FFF2-40B4-BE49-F238E27FC236}">
                <a16:creationId xmlns:a16="http://schemas.microsoft.com/office/drawing/2014/main" id="{6E272923-6A99-6816-BB8B-139424737D5A}"/>
              </a:ext>
            </a:extLst>
          </p:cNvPr>
          <p:cNvSpPr/>
          <p:nvPr/>
        </p:nvSpPr>
        <p:spPr>
          <a:xfrm>
            <a:off x="5066236" y="5266284"/>
            <a:ext cx="1022144" cy="28956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extBox 30">
            <a:extLst>
              <a:ext uri="{FF2B5EF4-FFF2-40B4-BE49-F238E27FC236}">
                <a16:creationId xmlns:a16="http://schemas.microsoft.com/office/drawing/2014/main" id="{D9E80740-0853-EB4D-BDAD-40CBA5D780F4}"/>
              </a:ext>
            </a:extLst>
          </p:cNvPr>
          <p:cNvSpPr txBox="1"/>
          <p:nvPr/>
        </p:nvSpPr>
        <p:spPr>
          <a:xfrm>
            <a:off x="6604432" y="4509495"/>
            <a:ext cx="1022144" cy="338554"/>
          </a:xfrm>
          <a:prstGeom prst="rect">
            <a:avLst/>
          </a:prstGeom>
          <a:noFill/>
        </p:spPr>
        <p:txBody>
          <a:bodyPr wrap="square" rtlCol="0">
            <a:spAutoFit/>
          </a:bodyPr>
          <a:lstStyle/>
          <a:p>
            <a:pPr algn="ctr"/>
            <a:r>
              <a:rPr lang="fr-FR" sz="1600" b="1" dirty="0">
                <a:latin typeface="Univers" panose="020B0503020202020204" pitchFamily="34" charset="0"/>
              </a:rPr>
              <a:t>Analyse</a:t>
            </a:r>
          </a:p>
        </p:txBody>
      </p:sp>
      <p:pic>
        <p:nvPicPr>
          <p:cNvPr id="32" name="Graphic 31" descr="Statistics with solid fill">
            <a:extLst>
              <a:ext uri="{FF2B5EF4-FFF2-40B4-BE49-F238E27FC236}">
                <a16:creationId xmlns:a16="http://schemas.microsoft.com/office/drawing/2014/main" id="{FE13299C-C048-671E-1FE7-573E5D52F4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05200" y="3836828"/>
            <a:ext cx="828766" cy="914400"/>
          </a:xfrm>
          <a:prstGeom prst="rect">
            <a:avLst/>
          </a:prstGeom>
        </p:spPr>
      </p:pic>
      <p:sp>
        <p:nvSpPr>
          <p:cNvPr id="36" name="Rectangle 35">
            <a:extLst>
              <a:ext uri="{FF2B5EF4-FFF2-40B4-BE49-F238E27FC236}">
                <a16:creationId xmlns:a16="http://schemas.microsoft.com/office/drawing/2014/main" id="{E6B02276-508D-564F-8D7A-CEF7E2E46656}"/>
              </a:ext>
            </a:extLst>
          </p:cNvPr>
          <p:cNvSpPr/>
          <p:nvPr/>
        </p:nvSpPr>
        <p:spPr>
          <a:xfrm>
            <a:off x="6435520" y="3366352"/>
            <a:ext cx="2513135" cy="1447800"/>
          </a:xfrm>
          <a:prstGeom prst="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a:extLst>
              <a:ext uri="{FF2B5EF4-FFF2-40B4-BE49-F238E27FC236}">
                <a16:creationId xmlns:a16="http://schemas.microsoft.com/office/drawing/2014/main" id="{B72878B2-C3D5-49F0-9C0B-3633EFBAC132}"/>
              </a:ext>
            </a:extLst>
          </p:cNvPr>
          <p:cNvSpPr txBox="1"/>
          <p:nvPr/>
        </p:nvSpPr>
        <p:spPr>
          <a:xfrm>
            <a:off x="6499456" y="4973897"/>
            <a:ext cx="2513129" cy="584775"/>
          </a:xfrm>
          <a:prstGeom prst="rect">
            <a:avLst/>
          </a:prstGeom>
          <a:noFill/>
        </p:spPr>
        <p:txBody>
          <a:bodyPr wrap="square" rtlCol="0">
            <a:spAutoFit/>
          </a:bodyPr>
          <a:lstStyle/>
          <a:p>
            <a:pPr algn="ctr"/>
            <a:r>
              <a:rPr lang="fr-FR" sz="1600" dirty="0">
                <a:latin typeface="Univers" panose="020B0503020202020204" pitchFamily="34" charset="0"/>
              </a:rPr>
              <a:t>Réponses aux questions de recherche</a:t>
            </a:r>
          </a:p>
        </p:txBody>
      </p:sp>
      <p:pic>
        <p:nvPicPr>
          <p:cNvPr id="38" name="Graphic 37" descr="Schoolhouse outline">
            <a:extLst>
              <a:ext uri="{FF2B5EF4-FFF2-40B4-BE49-F238E27FC236}">
                <a16:creationId xmlns:a16="http://schemas.microsoft.com/office/drawing/2014/main" id="{D54E319B-B8E5-2CD4-001F-1F36D38E14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1916" y="3568124"/>
            <a:ext cx="828766" cy="914400"/>
          </a:xfrm>
          <a:prstGeom prst="rect">
            <a:avLst/>
          </a:prstGeom>
        </p:spPr>
      </p:pic>
      <p:pic>
        <p:nvPicPr>
          <p:cNvPr id="41" name="Graphic 40" descr="Server outline">
            <a:extLst>
              <a:ext uri="{FF2B5EF4-FFF2-40B4-BE49-F238E27FC236}">
                <a16:creationId xmlns:a16="http://schemas.microsoft.com/office/drawing/2014/main" id="{D499E004-0F7A-4715-7542-9C8234112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3982" y="4944691"/>
            <a:ext cx="1002806" cy="1106424"/>
          </a:xfrm>
          <a:prstGeom prst="rect">
            <a:avLst/>
          </a:prstGeom>
        </p:spPr>
      </p:pic>
      <p:sp>
        <p:nvSpPr>
          <p:cNvPr id="42" name="TextBox 41">
            <a:extLst>
              <a:ext uri="{FF2B5EF4-FFF2-40B4-BE49-F238E27FC236}">
                <a16:creationId xmlns:a16="http://schemas.microsoft.com/office/drawing/2014/main" id="{8B3FADFD-BCA7-BFA3-32C3-B23A32A823BC}"/>
              </a:ext>
            </a:extLst>
          </p:cNvPr>
          <p:cNvSpPr txBox="1"/>
          <p:nvPr/>
        </p:nvSpPr>
        <p:spPr>
          <a:xfrm>
            <a:off x="3766746" y="5897226"/>
            <a:ext cx="940042" cy="307777"/>
          </a:xfrm>
          <a:prstGeom prst="rect">
            <a:avLst/>
          </a:prstGeom>
          <a:noFill/>
        </p:spPr>
        <p:txBody>
          <a:bodyPr wrap="square" rtlCol="0">
            <a:spAutoFit/>
          </a:bodyPr>
          <a:lstStyle/>
          <a:p>
            <a:pPr algn="ctr"/>
            <a:r>
              <a:rPr lang="fr-FR" sz="1400" dirty="0">
                <a:latin typeface="Univers Light" panose="020B0403020202020204" pitchFamily="34" charset="0"/>
              </a:rPr>
              <a:t>SIGE</a:t>
            </a:r>
          </a:p>
        </p:txBody>
      </p:sp>
      <p:sp>
        <p:nvSpPr>
          <p:cNvPr id="3" name="Right Arrow 26">
            <a:extLst>
              <a:ext uri="{FF2B5EF4-FFF2-40B4-BE49-F238E27FC236}">
                <a16:creationId xmlns:a16="http://schemas.microsoft.com/office/drawing/2014/main" id="{91B09EBD-ECB1-BE8E-8DC2-099E9EB648F2}"/>
              </a:ext>
            </a:extLst>
          </p:cNvPr>
          <p:cNvSpPr/>
          <p:nvPr/>
        </p:nvSpPr>
        <p:spPr>
          <a:xfrm>
            <a:off x="4876490" y="3003271"/>
            <a:ext cx="1022144" cy="28956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842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9B1AC20-74B6-1749-A847-76D4D16E01CC}"/>
              </a:ext>
            </a:extLst>
          </p:cNvPr>
          <p:cNvSpPr txBox="1">
            <a:spLocks/>
          </p:cNvSpPr>
          <p:nvPr/>
        </p:nvSpPr>
        <p:spPr>
          <a:xfrm>
            <a:off x="838200" y="47360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a:solidFill>
                <a:schemeClr val="bg1"/>
              </a:solidFill>
              <a:latin typeface=""/>
            </a:endParaRPr>
          </a:p>
        </p:txBody>
      </p:sp>
      <p:sp>
        <p:nvSpPr>
          <p:cNvPr id="53" name="Rectangle 52">
            <a:extLst>
              <a:ext uri="{FF2B5EF4-FFF2-40B4-BE49-F238E27FC236}">
                <a16:creationId xmlns:a16="http://schemas.microsoft.com/office/drawing/2014/main" id="{678D0C7F-6220-EC4F-BC60-CD8DE252A9DF}"/>
              </a:ext>
            </a:extLst>
          </p:cNvPr>
          <p:cNvSpPr/>
          <p:nvPr/>
        </p:nvSpPr>
        <p:spPr>
          <a:xfrm>
            <a:off x="8727556" y="6596390"/>
            <a:ext cx="3464444" cy="261610"/>
          </a:xfrm>
          <a:prstGeom prst="rect">
            <a:avLst/>
          </a:prstGeom>
        </p:spPr>
        <p:txBody>
          <a:bodyPr wrap="square">
            <a:spAutoFit/>
          </a:bodyPr>
          <a:lstStyle/>
          <a:p>
            <a:pPr algn="r"/>
            <a:r>
              <a:rPr lang="en-US" sz="1100">
                <a:solidFill>
                  <a:schemeClr val="bg1"/>
                </a:solidFill>
                <a:latin typeface="Univers Light" panose="020B0403020202020204" pitchFamily="34" charset="0"/>
              </a:rPr>
              <a:t>© UNICEF/Niger</a:t>
            </a:r>
            <a:endParaRPr lang="en-US" sz="1100">
              <a:solidFill>
                <a:schemeClr val="bg1"/>
              </a:solidFill>
              <a:latin typeface="Univers Light" panose="020B0403020202020204" pitchFamily="34" charset="0"/>
              <a:cs typeface="Calibri"/>
            </a:endParaRPr>
          </a:p>
        </p:txBody>
      </p:sp>
      <p:pic>
        <p:nvPicPr>
          <p:cNvPr id="2" name="Picture 1">
            <a:extLst>
              <a:ext uri="{FF2B5EF4-FFF2-40B4-BE49-F238E27FC236}">
                <a16:creationId xmlns:a16="http://schemas.microsoft.com/office/drawing/2014/main" id="{8CF28AB6-160D-A3F0-FE99-151E4437839D}"/>
              </a:ext>
            </a:extLst>
          </p:cNvPr>
          <p:cNvPicPr>
            <a:picLocks noChangeAspect="1"/>
          </p:cNvPicPr>
          <p:nvPr/>
        </p:nvPicPr>
        <p:blipFill>
          <a:blip r:embed="rId3"/>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D488A199-582D-BB48-8889-D6A7CBCE1A65}"/>
              </a:ext>
            </a:extLst>
          </p:cNvPr>
          <p:cNvSpPr/>
          <p:nvPr/>
        </p:nvSpPr>
        <p:spPr>
          <a:xfrm>
            <a:off x="-14108" y="0"/>
            <a:ext cx="12206107"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9AE2B8-0214-8E03-83A5-9710E452FD21}"/>
              </a:ext>
            </a:extLst>
          </p:cNvPr>
          <p:cNvSpPr txBox="1">
            <a:spLocks/>
          </p:cNvSpPr>
          <p:nvPr/>
        </p:nvSpPr>
        <p:spPr>
          <a:xfrm>
            <a:off x="836951" y="227122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3600" b="1" dirty="0">
                <a:solidFill>
                  <a:schemeClr val="bg1"/>
                </a:solidFill>
                <a:latin typeface="Univers" panose="020B0503020202020204" pitchFamily="34" charset="0"/>
              </a:rPr>
              <a:t>II- Caractéristiques des écoles du Togo</a:t>
            </a:r>
          </a:p>
        </p:txBody>
      </p:sp>
    </p:spTree>
    <p:extLst>
      <p:ext uri="{BB962C8B-B14F-4D97-AF65-F5344CB8AC3E}">
        <p14:creationId xmlns:p14="http://schemas.microsoft.com/office/powerpoint/2010/main" val="41953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643467" y="321734"/>
            <a:ext cx="10905066" cy="1135737"/>
          </a:xfrm>
        </p:spPr>
        <p:txBody>
          <a:bodyPr>
            <a:normAutofit/>
          </a:bodyPr>
          <a:lstStyle/>
          <a:p>
            <a:r>
              <a:rPr lang="fr-FR" sz="2800" b="1" dirty="0">
                <a:latin typeface="Univers Light" panose="020B0403020202020204" pitchFamily="34" charset="0"/>
              </a:rPr>
              <a:t>II- Caractéristiques des écoles du Togo | Typologie </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643468" y="1573118"/>
            <a:ext cx="6057135" cy="4228075"/>
          </a:xfrm>
        </p:spPr>
        <p:txBody>
          <a:bodyPr>
            <a:normAutofit/>
          </a:bodyPr>
          <a:lstStyle/>
          <a:p>
            <a:pPr algn="just"/>
            <a:r>
              <a:rPr lang="fr-FR" sz="2000" dirty="0">
                <a:latin typeface="Univers Light" panose="020B0403020202020204" pitchFamily="34" charset="0"/>
              </a:rPr>
              <a:t>Les dernières données du SIGE disponibles : </a:t>
            </a:r>
            <a:r>
              <a:rPr lang="fr-FR" sz="2000" b="1" dirty="0">
                <a:latin typeface="Univers Light" panose="020B0403020202020204" pitchFamily="34" charset="0"/>
              </a:rPr>
              <a:t>8 217</a:t>
            </a:r>
            <a:r>
              <a:rPr lang="fr-FR" sz="2000" dirty="0">
                <a:latin typeface="Univers Light" panose="020B0403020202020204" pitchFamily="34" charset="0"/>
              </a:rPr>
              <a:t> écoles primaires dont </a:t>
            </a:r>
            <a:r>
              <a:rPr lang="fr-FR" sz="2000" b="1" dirty="0">
                <a:latin typeface="Univers Light" panose="020B0403020202020204" pitchFamily="34" charset="0"/>
              </a:rPr>
              <a:t>5 353 </a:t>
            </a:r>
            <a:r>
              <a:rPr lang="fr-FR" sz="2000" dirty="0">
                <a:latin typeface="Univers Light" panose="020B0403020202020204" pitchFamily="34" charset="0"/>
              </a:rPr>
              <a:t>établissements publics;</a:t>
            </a:r>
          </a:p>
          <a:p>
            <a:pPr algn="just"/>
            <a:r>
              <a:rPr lang="fr-FR" sz="2000" dirty="0">
                <a:latin typeface="Univers Light" panose="020B0403020202020204" pitchFamily="34" charset="0"/>
              </a:rPr>
              <a:t>Ecoles privées laïque (1 703), Privées catholiques (552), Privées protestants (324), Privées islamiques (167) et EDIL(118);</a:t>
            </a:r>
          </a:p>
          <a:p>
            <a:pPr algn="just"/>
            <a:r>
              <a:rPr lang="fr-FR" sz="2000" dirty="0">
                <a:latin typeface="Univers Light" panose="020B0403020202020204" pitchFamily="34" charset="0"/>
              </a:rPr>
              <a:t>Près de sept (7) élèves sur dix (10) fréquentent une école publique ou une école d’initiative locale. Les écoles privées accueillent plus de deux (2) élèves sur dix (10) suivi des écoles privées catholiques (6,7%) et les écoles protestantes (3,6%)</a:t>
            </a:r>
          </a:p>
        </p:txBody>
      </p:sp>
      <p:graphicFrame>
        <p:nvGraphicFramePr>
          <p:cNvPr id="4" name="Chart 3">
            <a:extLst>
              <a:ext uri="{FF2B5EF4-FFF2-40B4-BE49-F238E27FC236}">
                <a16:creationId xmlns:a16="http://schemas.microsoft.com/office/drawing/2014/main" id="{962468EC-BB5F-F35B-8FAA-F33AAD2A71D8}"/>
              </a:ext>
            </a:extLst>
          </p:cNvPr>
          <p:cNvGraphicFramePr/>
          <p:nvPr>
            <p:extLst>
              <p:ext uri="{D42A27DB-BD31-4B8C-83A1-F6EECF244321}">
                <p14:modId xmlns:p14="http://schemas.microsoft.com/office/powerpoint/2010/main" val="1856926219"/>
              </p:ext>
            </p:extLst>
          </p:nvPr>
        </p:nvGraphicFramePr>
        <p:xfrm>
          <a:off x="7000407" y="1573119"/>
          <a:ext cx="4676931" cy="4632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449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6106390" y="759126"/>
            <a:ext cx="4596245" cy="1711119"/>
          </a:xfrm>
        </p:spPr>
        <p:txBody>
          <a:bodyPr anchor="ctr">
            <a:normAutofit/>
          </a:bodyPr>
          <a:lstStyle/>
          <a:p>
            <a:r>
              <a:rPr lang="fr-FR" sz="3600" b="1" dirty="0">
                <a:latin typeface="Univers Light" panose="020B0403020202020204" pitchFamily="34" charset="0"/>
              </a:rPr>
              <a:t>II- Caractéristiques des écoles du Togo | Typologie (suite)</a:t>
            </a:r>
            <a:endParaRPr lang="fr-FR" sz="3400" b="1" dirty="0">
              <a:latin typeface="Univers Light" panose="020B0403020202020204" pitchFamily="34" charset="0"/>
            </a:endParaRPr>
          </a:p>
        </p:txBody>
      </p:sp>
      <p:sp>
        <p:nvSpPr>
          <p:cNvPr id="17" name="Rectangle 16">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different shades of orange&#10;&#10;Description automatically generated">
            <a:extLst>
              <a:ext uri="{FF2B5EF4-FFF2-40B4-BE49-F238E27FC236}">
                <a16:creationId xmlns:a16="http://schemas.microsoft.com/office/drawing/2014/main" id="{821F4CEA-DD16-4EF6-9433-25AFF1D25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43298" y="759126"/>
            <a:ext cx="2723604" cy="5374256"/>
          </a:xfrm>
          <a:prstGeom prst="rect">
            <a:avLst/>
          </a:prstGeom>
          <a:noFill/>
        </p:spPr>
      </p:pic>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6106390" y="2470244"/>
            <a:ext cx="4596245" cy="3769836"/>
          </a:xfrm>
        </p:spPr>
        <p:txBody>
          <a:bodyPr anchor="ctr">
            <a:normAutofit fontScale="92500" lnSpcReduction="10000"/>
          </a:bodyPr>
          <a:lstStyle/>
          <a:p>
            <a:pPr algn="just"/>
            <a:r>
              <a:rPr lang="fr-FR" sz="2000" dirty="0">
                <a:latin typeface="Univers Light" panose="020B0403020202020204" pitchFamily="34" charset="0"/>
              </a:rPr>
              <a:t>Lomé concentre 23% de l’ensemble des élèves du Togo est là où la proposition des élèves du privé est la plus importante : Plus de ¾ des élèves sont inscrits dans une école privée. </a:t>
            </a:r>
          </a:p>
          <a:p>
            <a:pPr algn="just"/>
            <a:r>
              <a:rPr lang="fr-FR" sz="2000" dirty="0">
                <a:latin typeface="Univers Light" panose="020B0403020202020204" pitchFamily="34" charset="0"/>
              </a:rPr>
              <a:t>Les autres préfectures ayant les proportions les plus élevées sont : Zio (48,94%), Lacs (39,87), Kloto (36,79%), Cinkasse (35,94%) et Ave (31,68%). Et les préfectures dont la proportion des élèves du privé est la plus faible sont : Dankpen (1,56%), Mo (2,78%), Kpendjal (4,34%), Oti-Sud (4,53%) et Keran (4,73%).</a:t>
            </a:r>
          </a:p>
        </p:txBody>
      </p:sp>
    </p:spTree>
    <p:extLst>
      <p:ext uri="{BB962C8B-B14F-4D97-AF65-F5344CB8AC3E}">
        <p14:creationId xmlns:p14="http://schemas.microsoft.com/office/powerpoint/2010/main" val="41724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E1C08-1C6C-4061-816D-E9E9E6FCCC3E}"/>
              </a:ext>
            </a:extLst>
          </p:cNvPr>
          <p:cNvSpPr>
            <a:spLocks noGrp="1"/>
          </p:cNvSpPr>
          <p:nvPr>
            <p:ph type="title"/>
          </p:nvPr>
        </p:nvSpPr>
        <p:spPr>
          <a:xfrm>
            <a:off x="643467" y="321734"/>
            <a:ext cx="10905066" cy="1135737"/>
          </a:xfrm>
        </p:spPr>
        <p:txBody>
          <a:bodyPr>
            <a:normAutofit/>
          </a:bodyPr>
          <a:lstStyle/>
          <a:p>
            <a:r>
              <a:rPr lang="fr-FR" sz="2800" b="1" dirty="0">
                <a:latin typeface="Univers Light" panose="020B0403020202020204" pitchFamily="34" charset="0"/>
              </a:rPr>
              <a:t>II- Caractéristiques des écoles du Togo | Evolution</a:t>
            </a:r>
          </a:p>
        </p:txBody>
      </p:sp>
      <p:sp>
        <p:nvSpPr>
          <p:cNvPr id="8" name="Content Placeholder 7">
            <a:extLst>
              <a:ext uri="{FF2B5EF4-FFF2-40B4-BE49-F238E27FC236}">
                <a16:creationId xmlns:a16="http://schemas.microsoft.com/office/drawing/2014/main" id="{20F3C81E-A324-9ED3-9464-9BBD05A47017}"/>
              </a:ext>
            </a:extLst>
          </p:cNvPr>
          <p:cNvSpPr>
            <a:spLocks noGrp="1"/>
          </p:cNvSpPr>
          <p:nvPr>
            <p:ph idx="1"/>
          </p:nvPr>
        </p:nvSpPr>
        <p:spPr>
          <a:xfrm>
            <a:off x="643468" y="1573119"/>
            <a:ext cx="6057135" cy="4527878"/>
          </a:xfrm>
        </p:spPr>
        <p:txBody>
          <a:bodyPr>
            <a:normAutofit lnSpcReduction="10000"/>
          </a:bodyPr>
          <a:lstStyle/>
          <a:p>
            <a:pPr algn="just"/>
            <a:r>
              <a:rPr lang="fr-FR" sz="2400" dirty="0">
                <a:latin typeface="Univers Light" panose="020B0403020202020204" pitchFamily="34" charset="0"/>
              </a:rPr>
              <a:t>Forte croissance des effectifs des élèves avec une croissance moyenne de près de 2% ;</a:t>
            </a:r>
          </a:p>
          <a:p>
            <a:pPr algn="just"/>
            <a:r>
              <a:rPr lang="fr-FR" sz="2400" dirty="0">
                <a:latin typeface="Univers Light" panose="020B0403020202020204" pitchFamily="34" charset="0"/>
              </a:rPr>
              <a:t>Augmentation des effectifs des EPL de72% sur la période avec un accroissement moyen annuel de 5,6%</a:t>
            </a:r>
          </a:p>
          <a:p>
            <a:pPr algn="just"/>
            <a:r>
              <a:rPr lang="fr-FR" sz="2400" dirty="0">
                <a:latin typeface="Univers Light" panose="020B0403020202020204" pitchFamily="34" charset="0"/>
              </a:rPr>
              <a:t>PSE 2020-2030 prévoit 497 015 en 2030 alors que l’effectif de 2023 est estimé déjà à 550 910.</a:t>
            </a:r>
          </a:p>
          <a:p>
            <a:pPr algn="just"/>
            <a:r>
              <a:rPr lang="fr-FR" sz="2400" dirty="0">
                <a:latin typeface="Univers Light" panose="020B0403020202020204" pitchFamily="34" charset="0"/>
              </a:rPr>
              <a:t>Seules les écoles privées catholiques ont connu une diminution de leurs effectifs avec en moyenne une diminution annuelle de 1%.</a:t>
            </a:r>
          </a:p>
          <a:p>
            <a:pPr algn="just"/>
            <a:endParaRPr lang="fr-FR" sz="2000" dirty="0">
              <a:latin typeface="Univers Light" panose="020B0403020202020204" pitchFamily="34" charset="0"/>
            </a:endParaRPr>
          </a:p>
        </p:txBody>
      </p:sp>
      <p:graphicFrame>
        <p:nvGraphicFramePr>
          <p:cNvPr id="3" name="Chart 2">
            <a:extLst>
              <a:ext uri="{FF2B5EF4-FFF2-40B4-BE49-F238E27FC236}">
                <a16:creationId xmlns:a16="http://schemas.microsoft.com/office/drawing/2014/main" id="{2B8D5EB3-36FD-03A5-A20F-2BBEE687B5C0}"/>
              </a:ext>
            </a:extLst>
          </p:cNvPr>
          <p:cNvGraphicFramePr/>
          <p:nvPr>
            <p:extLst>
              <p:ext uri="{D42A27DB-BD31-4B8C-83A1-F6EECF244321}">
                <p14:modId xmlns:p14="http://schemas.microsoft.com/office/powerpoint/2010/main" val="1274706197"/>
              </p:ext>
            </p:extLst>
          </p:nvPr>
        </p:nvGraphicFramePr>
        <p:xfrm>
          <a:off x="7060368" y="1573118"/>
          <a:ext cx="4781862" cy="4093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33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UNICEF Document" ma:contentTypeID="0x0101009BA85F8052A6DA4FA3E31FF9F74C697000DA70F397E85A074F83783E2A38C52BD9" ma:contentTypeVersion="30" ma:contentTypeDescription="Create a new document." ma:contentTypeScope="" ma:versionID="840193dce4b26e168fec0198cfdd5e35">
  <xsd:schema xmlns:xsd="http://www.w3.org/2001/XMLSchema" xmlns:xs="http://www.w3.org/2001/XMLSchema" xmlns:p="http://schemas.microsoft.com/office/2006/metadata/properties" xmlns:ns1="http://schemas.microsoft.com/sharepoint/v3" xmlns:ns2="ca283e0b-db31-4043-a2ef-b80661bf084a" xmlns:ns3="http://schemas.microsoft.com/sharepoint.v3" xmlns:ns4="f6be855e-e516-4c0e-96fe-6b0f038c3f08" xmlns:ns5="22cafa7b-c4dc-4504-a174-5070ab881073" xmlns:ns6="http://schemas.microsoft.com/sharepoint/v4" targetNamespace="http://schemas.microsoft.com/office/2006/metadata/properties" ma:root="true" ma:fieldsID="d993b7a0249a8434c3ba19c872861a9f" ns1:_="" ns2:_="" ns3:_="" ns4:_="" ns5:_="" ns6:_="">
    <xsd:import namespace="http://schemas.microsoft.com/sharepoint/v3"/>
    <xsd:import namespace="ca283e0b-db31-4043-a2ef-b80661bf084a"/>
    <xsd:import namespace="http://schemas.microsoft.com/sharepoint.v3"/>
    <xsd:import namespace="f6be855e-e516-4c0e-96fe-6b0f038c3f08"/>
    <xsd:import namespace="22cafa7b-c4dc-4504-a174-5070ab881073"/>
    <xsd:import namespace="http://schemas.microsoft.com/sharepoint/v4"/>
    <xsd:element name="properties">
      <xsd:complexType>
        <xsd:sequence>
          <xsd:element name="documentManagement">
            <xsd:complexType>
              <xsd:all>
                <xsd:element ref="ns2:WrittenBy" minOccurs="0"/>
                <xsd:element ref="ns2:ContentLanguage" minOccurs="0"/>
                <xsd:element ref="ns3:CategoryDescription" minOccurs="0"/>
                <xsd:element ref="ns2:RecipientsEmail" minOccurs="0"/>
                <xsd:element ref="ns2:SenderEmail" minOccurs="0"/>
                <xsd:element ref="ns2:DateTransmittedEmail" minOccurs="0"/>
                <xsd:element ref="ns2:k8c968e8c72a4eda96b7e8fdbe192be2" minOccurs="0"/>
                <xsd:element ref="ns2:ga975397408f43e4b84ec8e5a598e523" minOccurs="0"/>
                <xsd:element ref="ns2:mda26ace941f4791a7314a339fee829c" minOccurs="0"/>
                <xsd:element ref="ns2:TaxCatchAllLabel" minOccurs="0"/>
                <xsd:element ref="ns2:TaxCatchAll" minOccurs="0"/>
                <xsd:element ref="ns2:h6a71f3e574e4344bc34f3fc9dd20054" minOccurs="0"/>
                <xsd:element ref="ns2:ContentStatus" minOccurs="0"/>
                <xsd:element ref="ns2:j169e817e0ee4eb8974e6fc4a2762909" minOccurs="0"/>
                <xsd:element ref="ns2:j048a4f9aaad4a8990a1d5e5f53cb451" minOccurs="0"/>
                <xsd:element ref="ns5:MediaServiceMetadata" minOccurs="0"/>
                <xsd:element ref="ns5:MediaServiceFastMetadata" minOccurs="0"/>
                <xsd:element ref="ns5:MediaServiceAutoKeyPoints" minOccurs="0"/>
                <xsd:element ref="ns5:MediaServiceKeyPoints" minOccurs="0"/>
                <xsd:element ref="ns5:MediaServiceAutoTags" minOccurs="0"/>
                <xsd:element ref="ns5:MediaServiceOCR" minOccurs="0"/>
                <xsd:element ref="ns5:MediaServiceGenerationTime" minOccurs="0"/>
                <xsd:element ref="ns5:MediaServiceEventHashCode" minOccurs="0"/>
                <xsd:element ref="ns5:MediaServiceDateTaken" minOccurs="0"/>
                <xsd:element ref="ns4:SharedWithUsers" minOccurs="0"/>
                <xsd:element ref="ns4:SharedWithDetails" minOccurs="0"/>
                <xsd:element ref="ns5:MediaServiceLocation" minOccurs="0"/>
                <xsd:element ref="ns6:IconOverlay" minOccurs="0"/>
                <xsd:element ref="ns1:_vti_ItemHoldRecordStatus" minOccurs="0"/>
                <xsd:element ref="ns1:_vti_ItemDeclaredRecord" minOccurs="0"/>
                <xsd:element ref="ns4:TaxKeywordTaxHTField" minOccurs="0"/>
                <xsd:element ref="ns4:_dlc_DocId" minOccurs="0"/>
                <xsd:element ref="ns4:_dlc_DocIdUrl" minOccurs="0"/>
                <xsd:element ref="ns4:_dlc_DocIdPersistId" minOccurs="0"/>
                <xsd:element ref="ns4:SemaphoreItemMetadata" minOccurs="0"/>
                <xsd:element ref="ns5:MediaLengthInSeconds" minOccurs="0"/>
                <xsd:element ref="ns5: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HoldRecordStatus" ma:index="44" nillable="true" ma:displayName="Hold and Record Status" ma:decimals="0" ma:description="" ma:hidden="true" ma:indexed="true" ma:internalName="_vti_ItemHoldRecordStatus" ma:readOnly="true">
      <xsd:simpleType>
        <xsd:restriction base="dms:Unknown"/>
      </xsd:simpleType>
    </xsd:element>
    <xsd:element name="_vti_ItemDeclaredRecord" ma:index="45" nillable="true" ma:displayName="Declared Record" ma:hidden="true" ma:internalName="_vti_ItemDeclaredRecord"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WrittenBy" ma:index="3" nillable="true" ma:displayName="Written By" ma:description="‘Written By’ is auto-completed with the name of the uploader, but can be edited if you are uploading on behalf of someone else." ma:list="UserInfo" ma:SharePointGroup="0" ma:internalName="WrittenBy"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Language" ma:index="4" nillable="true" ma:displayName="Content Language *" ma:default="English" ma:format="RadioButtons" ma:indexed="true" ma:internalName="ContentLanguage">
      <xsd:simpleType>
        <xsd:restriction base="dms:Choice">
          <xsd:enumeration value="English"/>
          <xsd:enumeration value="French"/>
          <xsd:enumeration value="Spanish"/>
          <xsd:enumeration value="Russian"/>
          <xsd:enumeration value="Chinese"/>
          <xsd:enumeration value="Arabic"/>
          <xsd:enumeration value="other"/>
        </xsd:restriction>
      </xsd:simpleType>
    </xsd:element>
    <xsd:element name="RecipientsEmail" ma:index="9" nillable="true" ma:displayName="Recipients (email)" ma:hidden="true" ma:internalName="RecipientsEmail" ma:readOnly="false">
      <xsd:simpleType>
        <xsd:restriction base="dms:Text">
          <xsd:maxLength value="255"/>
        </xsd:restriction>
      </xsd:simpleType>
    </xsd:element>
    <xsd:element name="SenderEmail" ma:index="10" nillable="true" ma:displayName="Sender (email)" ma:hidden="true" ma:internalName="SenderEmail" ma:readOnly="false">
      <xsd:simpleType>
        <xsd:restriction base="dms:Text">
          <xsd:maxLength value="255"/>
        </xsd:restriction>
      </xsd:simpleType>
    </xsd:element>
    <xsd:element name="DateTransmittedEmail" ma:index="11" nillable="true" ma:displayName="Date transmitted (email)" ma:format="DateTime" ma:hidden="true" ma:internalName="DateTransmittedEmail" ma:readOnly="false">
      <xsd:simpleType>
        <xsd:restriction base="dms:DateTime"/>
      </xsd:simpleType>
    </xsd:element>
    <xsd:element name="k8c968e8c72a4eda96b7e8fdbe192be2" ma:index="12" nillable="true" ma:taxonomy="true" ma:internalName="k8c968e8c72a4eda96b7e8fdbe192be2" ma:taxonomyFieldName="GeographicScope" ma:displayName="Geographic Scope" ma:default="" ma:fieldId="{48c968e8-c72a-4eda-96b7-e8fdbe192be2}" ma:taxonomyMulti="true" ma:sspId="73f51738-d318-4883-9d64-4f0bd0ccc55e" ma:termSetId="0a00fedf-defc-4fe3-a3bf-9929b29a638e" ma:anchorId="00000000-0000-0000-0000-000000000000" ma:open="false" ma:isKeyword="false">
      <xsd:complexType>
        <xsd:sequence>
          <xsd:element ref="pc:Terms" minOccurs="0" maxOccurs="1"/>
        </xsd:sequence>
      </xsd:complexType>
    </xsd:element>
    <xsd:element name="ga975397408f43e4b84ec8e5a598e523" ma:index="16" nillable="true" ma:taxonomy="true" ma:internalName="ga975397408f43e4b84ec8e5a598e523" ma:taxonomyFieldName="OfficeDivision" ma:displayName="Office/Division *" ma:default="1033;#Office of Research, Italy-2220|761d2d4e-711e-41bb-8fa9-4c07766b5aaa" ma:fieldId="{0a975397-408f-43e4-b84e-c8e5a598e523}" ma:sspId="73f51738-d318-4883-9d64-4f0bd0ccc55e" ma:termSetId="1761a25e-44f4-4213-964a-f96c515e12cb" ma:anchorId="00000000-0000-0000-0000-000000000000" ma:open="false" ma:isKeyword="false">
      <xsd:complexType>
        <xsd:sequence>
          <xsd:element ref="pc:Terms" minOccurs="0" maxOccurs="1"/>
        </xsd:sequence>
      </xsd:complexType>
    </xsd:element>
    <xsd:element name="mda26ace941f4791a7314a339fee829c" ma:index="17" nillable="true" ma:taxonomy="true" ma:internalName="mda26ace941f4791a7314a339fee829c" ma:taxonomyFieldName="DocumentType" ma:displayName="Document Type *" ma:indexed="true" ma:default="" ma:fieldId="{6da26ace-941f-4791-a731-4a339fee829c}" ma:sspId="73f51738-d318-4883-9d64-4f0bd0ccc55e" ma:termSetId="f93b6877-8902-4378-8587-5ec85f36ead9" ma:anchorId="00000000-0000-0000-0000-000000000000" ma:open="false" ma:isKeyword="false">
      <xsd:complexType>
        <xsd:sequence>
          <xsd:element ref="pc:Terms" minOccurs="0" maxOccurs="1"/>
        </xsd:sequence>
      </xsd:complexType>
    </xsd:element>
    <xsd:element name="TaxCatchAllLabel" ma:index="18" nillable="true" ma:displayName="Taxonomy Catch All Column1" ma:hidden="true" ma:list="{3d4a47e4-0c29-4f9b-adde-37a502afe464}" ma:internalName="TaxCatchAllLabel" ma:readOnly="true" ma:showField="CatchAllDataLabel" ma:web="f6be855e-e516-4c0e-96fe-6b0f038c3f08">
      <xsd:complexType>
        <xsd:complexContent>
          <xsd:extension base="dms:MultiChoiceLookup">
            <xsd:sequence>
              <xsd:element name="Value" type="dms:Lookup" maxOccurs="unbounded" minOccurs="0" nillable="true"/>
            </xsd:sequence>
          </xsd:extension>
        </xsd:complexContent>
      </xsd:complexType>
    </xsd:element>
    <xsd:element name="TaxCatchAll" ma:index="22" nillable="true" ma:displayName="Taxonomy Catch All Column" ma:hidden="true" ma:list="{3d4a47e4-0c29-4f9b-adde-37a502afe464}" ma:internalName="TaxCatchAll" ma:showField="CatchAllData" ma:web="f6be855e-e516-4c0e-96fe-6b0f038c3f08">
      <xsd:complexType>
        <xsd:complexContent>
          <xsd:extension base="dms:MultiChoiceLookup">
            <xsd:sequence>
              <xsd:element name="Value" type="dms:Lookup" maxOccurs="unbounded" minOccurs="0" nillable="true"/>
            </xsd:sequence>
          </xsd:extension>
        </xsd:complexContent>
      </xsd:complexType>
    </xsd:element>
    <xsd:element name="h6a71f3e574e4344bc34f3fc9dd20054" ma:index="23" nillable="true" ma:taxonomy="true" ma:internalName="h6a71f3e574e4344bc34f3fc9dd20054" ma:taxonomyFieldName="Topic" ma:displayName="Topic *" ma:default="" ma:fieldId="{16a71f3e-574e-4344-bc34-f3fc9dd20054}" ma:taxonomyMulti="true" ma:sspId="73f51738-d318-4883-9d64-4f0bd0ccc55e" ma:termSetId="9561e0e6-71cf-4f3c-87c3-08a6b5d907e8" ma:anchorId="00000000-0000-0000-0000-000000000000" ma:open="false" ma:isKeyword="false">
      <xsd:complexType>
        <xsd:sequence>
          <xsd:element ref="pc:Terms" minOccurs="0" maxOccurs="1"/>
        </xsd:sequence>
      </xsd:complexType>
    </xsd:element>
    <xsd:element name="ContentStatus" ma:index="25" nillable="true" ma:displayName="Content Status" ma:description="Optional column to indicate document status: no status, draft, final or expired.​" ma:format="RadioButtons" ma:internalName="ContentStatus">
      <xsd:simpleType>
        <xsd:restriction base="dms:Choice">
          <xsd:enumeration value="­"/>
          <xsd:enumeration value="Draft"/>
          <xsd:enumeration value="Final"/>
          <xsd:enumeration value="Expired"/>
        </xsd:restriction>
      </xsd:simpleType>
    </xsd:element>
    <xsd:element name="j169e817e0ee4eb8974e6fc4a2762909" ma:index="26" nillable="true" ma:taxonomy="true" ma:internalName="j169e817e0ee4eb8974e6fc4a2762909" ma:taxonomyFieldName="CriticalForLongTermRetention" ma:displayName="Critical for long-term retention?" ma:default="" ma:fieldId="{3169e817-e0ee-4eb8-974e-6fc4a2762909}" ma:sspId="73f51738-d318-4883-9d64-4f0bd0ccc55e" ma:termSetId="59f85175-3dbf-4592-9c1d-453af9da4e8b" ma:anchorId="00000000-0000-0000-0000-000000000000" ma:open="false" ma:isKeyword="false">
      <xsd:complexType>
        <xsd:sequence>
          <xsd:element ref="pc:Terms" minOccurs="0" maxOccurs="1"/>
        </xsd:sequence>
      </xsd:complexType>
    </xsd:element>
    <xsd:element name="j048a4f9aaad4a8990a1d5e5f53cb451" ma:index="28" nillable="true" ma:taxonomy="true" ma:internalName="j048a4f9aaad4a8990a1d5e5f53cb451" ma:taxonomyFieldName="SystemDTAC" ma:displayName="System-DT-AC" ma:default="" ma:fieldId="{3048a4f9-aaad-4a89-90a1-d5e5f53cb451}" ma:sspId="73f51738-d318-4883-9d64-4f0bd0ccc55e" ma:termSetId="1e3381f3-a35f-499a-9a3c-017e5423e02a"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internalName="Category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be855e-e516-4c0e-96fe-6b0f038c3f08" elementFormDefault="qualified">
    <xsd:import namespace="http://schemas.microsoft.com/office/2006/documentManagement/types"/>
    <xsd:import namespace="http://schemas.microsoft.com/office/infopath/2007/PartnerControls"/>
    <xsd:element name="SharedWithUsers" ma:index="4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41" nillable="true" ma:displayName="Shared With Details" ma:internalName="SharedWithDetails" ma:readOnly="true">
      <xsd:simpleType>
        <xsd:restriction base="dms:Note">
          <xsd:maxLength value="255"/>
        </xsd:restriction>
      </xsd:simpleType>
    </xsd:element>
    <xsd:element name="TaxKeywordTaxHTField" ma:index="46" nillable="true" ma:taxonomy="true" ma:internalName="TaxKeywordTaxHTField" ma:taxonomyFieldName="TaxKeyword" ma:displayName="Enterprise Keywords" ma:fieldId="{23f27201-bee3-471e-b2e7-b64fd8b7ca38}" ma:taxonomyMulti="true" ma:sspId="73f51738-d318-4883-9d64-4f0bd0ccc55e" ma:termSetId="00000000-0000-0000-0000-000000000000" ma:anchorId="00000000-0000-0000-0000-000000000000" ma:open="true" ma:isKeyword="true">
      <xsd:complexType>
        <xsd:sequence>
          <xsd:element ref="pc:Terms" minOccurs="0" maxOccurs="1"/>
        </xsd:sequence>
      </xsd:complexType>
    </xsd:element>
    <xsd:element name="_dlc_DocId" ma:index="47" nillable="true" ma:displayName="Document ID Value" ma:description="The value of the document ID assigned to this item." ma:internalName="_dlc_DocId" ma:readOnly="true">
      <xsd:simpleType>
        <xsd:restriction base="dms:Text"/>
      </xsd:simpleType>
    </xsd:element>
    <xsd:element name="_dlc_DocIdUrl" ma:index="4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49" nillable="true" ma:displayName="Persist ID" ma:description="Keep ID on add." ma:hidden="true" ma:internalName="_dlc_DocIdPersistId" ma:readOnly="true">
      <xsd:simpleType>
        <xsd:restriction base="dms:Boolean"/>
      </xsd:simpleType>
    </xsd:element>
    <xsd:element name="SemaphoreItemMetadata" ma:index="50" nillable="true" ma:displayName="Semaphore Status" ma:hidden="true" ma:internalName="SemaphoreItemMeta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cafa7b-c4dc-4504-a174-5070ab881073" elementFormDefault="qualified">
    <xsd:import namespace="http://schemas.microsoft.com/office/2006/documentManagement/types"/>
    <xsd:import namespace="http://schemas.microsoft.com/office/infopath/2007/PartnerControls"/>
    <xsd:element name="MediaServiceMetadata" ma:index="31" nillable="true" ma:displayName="MediaServiceMetadata" ma:hidden="true" ma:internalName="MediaServiceMetadata" ma:readOnly="true">
      <xsd:simpleType>
        <xsd:restriction base="dms:Note"/>
      </xsd:simpleType>
    </xsd:element>
    <xsd:element name="MediaServiceFastMetadata" ma:index="32" nillable="true" ma:displayName="MediaServiceFastMetadata" ma:hidden="true" ma:internalName="MediaServiceFastMetadata" ma:readOnly="true">
      <xsd:simpleType>
        <xsd:restriction base="dms:Note"/>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element name="MediaServiceAutoTags" ma:index="35" nillable="true" ma:displayName="Tags" ma:internalName="MediaServiceAutoTags" ma:readOnly="true">
      <xsd:simpleType>
        <xsd:restriction base="dms:Text"/>
      </xsd:simpleType>
    </xsd:element>
    <xsd:element name="MediaServiceOCR" ma:index="36" nillable="true" ma:displayName="Extracted Text" ma:internalName="MediaServiceOCR" ma:readOnly="true">
      <xsd:simpleType>
        <xsd:restriction base="dms:Note">
          <xsd:maxLength value="255"/>
        </xsd:restriction>
      </xsd:simpleType>
    </xsd:element>
    <xsd:element name="MediaServiceGenerationTime" ma:index="37" nillable="true" ma:displayName="MediaServiceGenerationTime" ma:hidden="true" ma:internalName="MediaServiceGenerationTime" ma:readOnly="true">
      <xsd:simpleType>
        <xsd:restriction base="dms:Text"/>
      </xsd:simpleType>
    </xsd:element>
    <xsd:element name="MediaServiceEventHashCode" ma:index="38" nillable="true" ma:displayName="MediaServiceEventHashCode" ma:hidden="true" ma:internalName="MediaServiceEventHashCode" ma:readOnly="true">
      <xsd:simpleType>
        <xsd:restriction base="dms:Text"/>
      </xsd:simpleType>
    </xsd:element>
    <xsd:element name="MediaServiceDateTaken" ma:index="39" nillable="true" ma:displayName="MediaServiceDateTaken" ma:hidden="true" ma:internalName="MediaServiceDateTaken" ma:readOnly="true">
      <xsd:simpleType>
        <xsd:restriction base="dms:Text"/>
      </xsd:simpleType>
    </xsd:element>
    <xsd:element name="MediaServiceLocation" ma:index="42" nillable="true" ma:displayName="Location" ma:internalName="MediaServiceLocation" ma:readOnly="true">
      <xsd:simpleType>
        <xsd:restriction base="dms:Text"/>
      </xsd:simpleType>
    </xsd:element>
    <xsd:element name="MediaLengthInSeconds" ma:index="51" nillable="true" ma:displayName="Length (seconds)" ma:internalName="MediaLengthInSeconds" ma:readOnly="true">
      <xsd:simpleType>
        <xsd:restriction base="dms:Unknown"/>
      </xsd:simpleType>
    </xsd:element>
    <xsd:element name="lcf76f155ced4ddcb4097134ff3c332f" ma:index="53"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73f51738-d318-4883-9d64-4f0bd0ccc55e" ContentTypeId="0x0101009BA85F8052A6DA4FA3E31FF9F74C6970" PreviousValue="false"/>
</file>

<file path=customXml/item5.xml><?xml version="1.0" encoding="utf-8"?>
<p:properties xmlns:p="http://schemas.microsoft.com/office/2006/metadata/properties" xmlns:xsi="http://www.w3.org/2001/XMLSchema-instance" xmlns:pc="http://schemas.microsoft.com/office/infopath/2007/PartnerControls">
  <documentManagement>
    <ga975397408f43e4b84ec8e5a598e523 xmlns="ca283e0b-db31-4043-a2ef-b80661bf084a">
      <Terms xmlns="http://schemas.microsoft.com/office/infopath/2007/PartnerControls">
        <TermInfo xmlns="http://schemas.microsoft.com/office/infopath/2007/PartnerControls">
          <TermName xmlns="http://schemas.microsoft.com/office/infopath/2007/PartnerControls">Office of Research, Italy-2220</TermName>
          <TermId xmlns="http://schemas.microsoft.com/office/infopath/2007/PartnerControls">761d2d4e-711e-41bb-8fa9-4c07766b5aaa</TermId>
        </TermInfo>
      </Terms>
    </ga975397408f43e4b84ec8e5a598e523>
    <_dlc_DocId xmlns="f6be855e-e516-4c0e-96fe-6b0f038c3f08">K2UYW3U6KSJ6-1025104464-70529</_dlc_DocId>
    <TaxCatchAll xmlns="ca283e0b-db31-4043-a2ef-b80661bf084a">
      <Value>3</Value>
    </TaxCatchAll>
    <_dlc_DocIdUrl xmlns="f6be855e-e516-4c0e-96fe-6b0f038c3f08">
      <Url>https://unicef.sharepoint.com/teams/OoR-Education/_layouts/15/DocIdRedir.aspx?ID=K2UYW3U6KSJ6-1025104464-70529</Url>
      <Description>K2UYW3U6KSJ6-1025104464-70529</Description>
    </_dlc_DocIdUrl>
    <ContentLanguage xmlns="ca283e0b-db31-4043-a2ef-b80661bf084a">English</ContentLanguage>
    <SemaphoreItemMetadata xmlns="f6be855e-e516-4c0e-96fe-6b0f038c3f08" xsi:nil="true"/>
    <k8c968e8c72a4eda96b7e8fdbe192be2 xmlns="ca283e0b-db31-4043-a2ef-b80661bf084a">
      <Terms xmlns="http://schemas.microsoft.com/office/infopath/2007/PartnerControls"/>
    </k8c968e8c72a4eda96b7e8fdbe192be2>
    <j169e817e0ee4eb8974e6fc4a2762909 xmlns="ca283e0b-db31-4043-a2ef-b80661bf084a">
      <Terms xmlns="http://schemas.microsoft.com/office/infopath/2007/PartnerControls"/>
    </j169e817e0ee4eb8974e6fc4a2762909>
    <DateTransmittedEmail xmlns="ca283e0b-db31-4043-a2ef-b80661bf084a" xsi:nil="true"/>
    <ContentStatus xmlns="ca283e0b-db31-4043-a2ef-b80661bf084a" xsi:nil="true"/>
    <TaxKeywordTaxHTField xmlns="f6be855e-e516-4c0e-96fe-6b0f038c3f08">
      <Terms xmlns="http://schemas.microsoft.com/office/infopath/2007/PartnerControls"/>
    </TaxKeywordTaxHTField>
    <SenderEmail xmlns="ca283e0b-db31-4043-a2ef-b80661bf084a" xsi:nil="true"/>
    <IconOverlay xmlns="http://schemas.microsoft.com/sharepoint/v4" xsi:nil="true"/>
    <j048a4f9aaad4a8990a1d5e5f53cb451 xmlns="ca283e0b-db31-4043-a2ef-b80661bf084a">
      <Terms xmlns="http://schemas.microsoft.com/office/infopath/2007/PartnerControls"/>
    </j048a4f9aaad4a8990a1d5e5f53cb451>
    <h6a71f3e574e4344bc34f3fc9dd20054 xmlns="ca283e0b-db31-4043-a2ef-b80661bf084a">
      <Terms xmlns="http://schemas.microsoft.com/office/infopath/2007/PartnerControls"/>
    </h6a71f3e574e4344bc34f3fc9dd20054>
    <CategoryDescription xmlns="http://schemas.microsoft.com/sharepoint.v3" xsi:nil="true"/>
    <RecipientsEmail xmlns="ca283e0b-db31-4043-a2ef-b80661bf084a" xsi:nil="true"/>
    <mda26ace941f4791a7314a339fee829c xmlns="ca283e0b-db31-4043-a2ef-b80661bf084a">
      <Terms xmlns="http://schemas.microsoft.com/office/infopath/2007/PartnerControls"/>
    </mda26ace941f4791a7314a339fee829c>
    <WrittenBy xmlns="ca283e0b-db31-4043-a2ef-b80661bf084a">
      <UserInfo>
        <DisplayName/>
        <AccountId xsi:nil="true"/>
        <AccountType/>
      </UserInfo>
    </WrittenBy>
    <SharedWithUsers xmlns="f6be855e-e516-4c0e-96fe-6b0f038c3f08">
      <UserInfo>
        <DisplayName>Renaud Comba</DisplayName>
        <AccountId>31</AccountId>
        <AccountType/>
      </UserInfo>
      <UserInfo>
        <DisplayName>Andrea Lepine</DisplayName>
        <AccountId>1586</AccountId>
        <AccountType/>
      </UserInfo>
      <UserInfo>
        <DisplayName>Annika Rigole</DisplayName>
        <AccountId>107</AccountId>
        <AccountType/>
      </UserInfo>
      <UserInfo>
        <DisplayName>Kokora Herve Kouande</DisplayName>
        <AccountId>1623</AccountId>
        <AccountType/>
      </UserInfo>
      <UserInfo>
        <DisplayName>Mamy Andrianarilala</DisplayName>
        <AccountId>1063</AccountId>
        <AccountType/>
      </UserInfo>
      <UserInfo>
        <DisplayName>Evelyne Rakotondratsimba</DisplayName>
        <AccountId>1088</AccountId>
        <AccountType/>
      </UserInfo>
      <UserInfo>
        <DisplayName>Joyce Patricia Bheeka</DisplayName>
        <AccountId>1064</AccountId>
        <AccountType/>
      </UserInfo>
      <UserInfo>
        <DisplayName>Ndriakita Solonionjanirina</DisplayName>
        <AccountId>1387</AccountId>
        <AccountType/>
      </UserInfo>
      <UserInfo>
        <DisplayName>Ieva Raudonyte</DisplayName>
        <AccountId>1333</AccountId>
        <AccountType/>
      </UserInfo>
      <UserInfo>
        <DisplayName>Beifith Kouak Tiyab</DisplayName>
        <AccountId>350</AccountId>
        <AccountType/>
      </UserInfo>
      <UserInfo>
        <DisplayName>Richard Daretry</DisplayName>
        <AccountId>1666</AccountId>
        <AccountType/>
      </UserInfo>
      <UserInfo>
        <DisplayName>Kevin Leo Clidoro</DisplayName>
        <AccountId>890</AccountId>
        <AccountType/>
      </UserInfo>
      <UserInfo>
        <DisplayName>Alexis Le Nestour</DisplayName>
        <AccountId>963</AccountId>
        <AccountType/>
      </UserInfo>
      <UserInfo>
        <DisplayName>Jessica Lynn Bergmann</DisplayName>
        <AccountId>1104</AccountId>
        <AccountType/>
      </UserInfo>
      <UserInfo>
        <DisplayName>Komlan Nouwokpo Samati</DisplayName>
        <AccountId>1385</AccountId>
        <AccountType/>
      </UserInfo>
    </SharedWithUsers>
    <lcf76f155ced4ddcb4097134ff3c332f xmlns="22cafa7b-c4dc-4504-a174-5070ab881073">
      <Terms xmlns="http://schemas.microsoft.com/office/infopath/2007/PartnerControls"/>
    </lcf76f155ced4ddcb4097134ff3c332f>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87FBF-CEE9-424E-ABEB-662348961C68}">
  <ds:schemaRefs>
    <ds:schemaRef ds:uri="http://schemas.microsoft.com/office/2006/metadata/customXsn"/>
  </ds:schemaRefs>
</ds:datastoreItem>
</file>

<file path=customXml/itemProps2.xml><?xml version="1.0" encoding="utf-8"?>
<ds:datastoreItem xmlns:ds="http://schemas.openxmlformats.org/officeDocument/2006/customXml" ds:itemID="{2EE150F8-B34A-4CA3-92C2-B3735983AAFA}">
  <ds:schemaRefs>
    <ds:schemaRef ds:uri="http://schemas.microsoft.com/sharepoint/events"/>
  </ds:schemaRefs>
</ds:datastoreItem>
</file>

<file path=customXml/itemProps3.xml><?xml version="1.0" encoding="utf-8"?>
<ds:datastoreItem xmlns:ds="http://schemas.openxmlformats.org/officeDocument/2006/customXml" ds:itemID="{5B64F65A-3A2C-4ECB-9E6A-E1B47340BE50}">
  <ds:schemaRefs>
    <ds:schemaRef ds:uri="22cafa7b-c4dc-4504-a174-5070ab881073"/>
    <ds:schemaRef ds:uri="ca283e0b-db31-4043-a2ef-b80661bf084a"/>
    <ds:schemaRef ds:uri="f6be855e-e516-4c0e-96fe-6b0f038c3f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
    <ds:schemaRef ds:uri="http://schemas.microsoft.com/sharepoint/v4"/>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5BA9D6E2-FFE1-4662-A70F-C6D4E01291E2}">
  <ds:schemaRefs>
    <ds:schemaRef ds:uri="Microsoft.SharePoint.Taxonomy.ContentTypeSync"/>
  </ds:schemaRefs>
</ds:datastoreItem>
</file>

<file path=customXml/itemProps5.xml><?xml version="1.0" encoding="utf-8"?>
<ds:datastoreItem xmlns:ds="http://schemas.openxmlformats.org/officeDocument/2006/customXml" ds:itemID="{5C989D17-ED0F-4D1B-A191-0530B78C93F6}">
  <ds:schemaRefs>
    <ds:schemaRef ds:uri="22cafa7b-c4dc-4504-a174-5070ab881073"/>
    <ds:schemaRef ds:uri="ca283e0b-db31-4043-a2ef-b80661bf084a"/>
    <ds:schemaRef ds:uri="f6be855e-e516-4c0e-96fe-6b0f038c3f08"/>
    <ds:schemaRef ds:uri="http://schemas.microsoft.com/office/2006/metadata/properties"/>
    <ds:schemaRef ds:uri="http://schemas.microsoft.com/office/infopath/2007/PartnerControls"/>
    <ds:schemaRef ds:uri="http://schemas.microsoft.com/sharepoint.v3"/>
    <ds:schemaRef ds:uri="http://schemas.microsoft.com/sharepoint/v4"/>
  </ds:schemaRefs>
</ds:datastoreItem>
</file>

<file path=customXml/itemProps6.xml><?xml version="1.0" encoding="utf-8"?>
<ds:datastoreItem xmlns:ds="http://schemas.openxmlformats.org/officeDocument/2006/customXml" ds:itemID="{F37491E5-0A73-4114-9712-ACE8262423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1812</TotalTime>
  <Words>1390</Words>
  <Application>Microsoft Office PowerPoint</Application>
  <PresentationFormat>Widescreen</PresentationFormat>
  <Paragraphs>166</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Univers</vt:lpstr>
      <vt:lpstr>Univers Light</vt:lpstr>
      <vt:lpstr>Office Theme</vt:lpstr>
      <vt:lpstr>PowerPoint Presentation</vt:lpstr>
      <vt:lpstr>Aperçu de la présentation</vt:lpstr>
      <vt:lpstr>PowerPoint Presentation</vt:lpstr>
      <vt:lpstr>I. Introduction | Situation actuelle des apprentissage au Togo</vt:lpstr>
      <vt:lpstr>I – Introduction | bases de données</vt:lpstr>
      <vt:lpstr>PowerPoint Presentation</vt:lpstr>
      <vt:lpstr>II- Caractéristiques des écoles du Togo | Typologie </vt:lpstr>
      <vt:lpstr>II- Caractéristiques des écoles du Togo | Typologie (suite)</vt:lpstr>
      <vt:lpstr>II- Caractéristiques des écoles du Togo | Evolution</vt:lpstr>
      <vt:lpstr>PowerPoint Presentation</vt:lpstr>
      <vt:lpstr>III- Statistiques descriptives | Début de scolarité (Français)</vt:lpstr>
      <vt:lpstr>III- Statistiques descriptives | Début de scolarité (Math)</vt:lpstr>
      <vt:lpstr>III- Statistiques descriptives | Fin de scolarité</vt:lpstr>
      <vt:lpstr>III- Statistiques descriptives | fin de scolarité (Math)</vt:lpstr>
      <vt:lpstr>III- Statistiques descriptives | Performance des écoles   Debut de scolarité</vt:lpstr>
      <vt:lpstr>III- Statistiques descriptives | Performance des écoles   Fin de scolarité</vt:lpstr>
      <vt:lpstr>PowerPoint Presentation</vt:lpstr>
      <vt:lpstr>IV- Méthodologie | Modèle estimé</vt:lpstr>
      <vt:lpstr>IV- Méthodologie | Décomposition de la variance des scores parts relatives aux écoles, coefficients de corrélation intra classe</vt:lpstr>
      <vt:lpstr>PowerPoint Presentation</vt:lpstr>
      <vt:lpstr>V- Résultats et Recommandations</vt:lpstr>
      <vt:lpstr>V- Résultats et Recommandations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Must Speak (DMS) au Madagascar Introduction aux aspects techniques de la Composante Recherche</dc:title>
  <dc:creator>Ieva Raudonyte</dc:creator>
  <cp:lastModifiedBy>Komlan Nouwokpo Samati</cp:lastModifiedBy>
  <cp:revision>9</cp:revision>
  <dcterms:created xsi:type="dcterms:W3CDTF">2021-11-29T12:20:15Z</dcterms:created>
  <dcterms:modified xsi:type="dcterms:W3CDTF">2024-07-08T08:49:41Z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0x0101009BA85F8052A6DA4FA3E31FF9F74C697000DA70F397E85A074F83783E2A38C52BD9</vt:lpwstr>
  </property>
  <property fmtid="{D5CDD505-2E9C-101B-9397-08002B2CF9AE}" pid="3" name="OfficeDivision">
    <vt:lpwstr>3;#Office of Research, Italy-2220|761d2d4e-711e-41bb-8fa9-4c07766b5aaa</vt:lpwstr>
  </property>
  <property fmtid="{D5CDD505-2E9C-101B-9397-08002B2CF9AE}" pid="4" name="TaxKeyword">
    <vt:lpwstr/>
  </property>
  <property fmtid="{D5CDD505-2E9C-101B-9397-08002B2CF9AE}" pid="5" name="SystemDTAC">
    <vt:lpwstr/>
  </property>
  <property fmtid="{D5CDD505-2E9C-101B-9397-08002B2CF9AE}" pid="6" name="Topic">
    <vt:lpwstr/>
  </property>
  <property fmtid="{D5CDD505-2E9C-101B-9397-08002B2CF9AE}" pid="7" name="CriticalForLongTermRetention">
    <vt:lpwstr/>
  </property>
  <property fmtid="{D5CDD505-2E9C-101B-9397-08002B2CF9AE}" pid="8" name="DocumentType">
    <vt:lpwstr/>
  </property>
  <property fmtid="{D5CDD505-2E9C-101B-9397-08002B2CF9AE}" pid="9" name="GeographicScope">
    <vt:lpwstr/>
  </property>
  <property fmtid="{D5CDD505-2E9C-101B-9397-08002B2CF9AE}" pid="10" name="MediaServiceImageTags">
    <vt:lpwstr/>
  </property>
  <property fmtid="{D5CDD505-2E9C-101B-9397-08002B2CF9AE}" pid="11" name="_dlc_DocIdItemGuid">
    <vt:lpwstr>025b2acb-8c32-4f19-9b16-52cfe17f96fc</vt:lpwstr>
  </property>
</Properties>
</file>