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6"/>
  </p:notesMasterIdLst>
  <p:sldIdLst>
    <p:sldId id="256" r:id="rId3"/>
    <p:sldId id="257" r:id="rId4"/>
    <p:sldId id="258" r:id="rId5"/>
    <p:sldId id="259" r:id="rId6"/>
    <p:sldId id="260" r:id="rId7"/>
    <p:sldId id="261" r:id="rId8"/>
    <p:sldId id="265" r:id="rId9"/>
    <p:sldId id="266" r:id="rId10"/>
    <p:sldId id="267" r:id="rId11"/>
    <p:sldId id="268" r:id="rId12"/>
    <p:sldId id="27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30/05/2019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30/05/2019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30/05/2019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30/05/2019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30/05/2019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30/05/2019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30/05/2019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30/05/2019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30/05/2019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3" y="5445455"/>
            <a:ext cx="3466533" cy="338554"/>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 </a:t>
            </a: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9909" y="220425"/>
            <a:ext cx="1904940" cy="1495378"/>
          </a:xfrm>
          <a:prstGeom prst="rect">
            <a:avLst/>
          </a:prstGeom>
        </p:spPr>
      </p:pic>
    </p:spTree>
    <p:extLst>
      <p:ext uri="{BB962C8B-B14F-4D97-AF65-F5344CB8AC3E}">
        <p14:creationId xmlns:p14="http://schemas.microsoft.com/office/powerpoint/2010/main" val="17731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SzPct val="95000"/>
              <a:buFont typeface="+mj-lt"/>
              <a:buAutoNum type="arabicPeriod"/>
            </a:pPr>
            <a:r>
              <a:rPr lang="en-US" sz="2000" dirty="0" err="1" smtClean="0"/>
              <a:t>Thuận</a:t>
            </a:r>
            <a:r>
              <a:rPr lang="en-US" sz="2000" dirty="0" smtClean="0"/>
              <a:t> </a:t>
            </a:r>
            <a:r>
              <a:rPr lang="en-US" sz="2000" dirty="0" err="1" smtClean="0"/>
              <a:t>lợi</a:t>
            </a:r>
            <a:endParaRPr lang="en-US" sz="2000" dirty="0" smtClean="0"/>
          </a:p>
          <a:p>
            <a:pPr>
              <a:buSzPct val="95000"/>
            </a:pPr>
            <a:r>
              <a:rPr lang="vi-VN" sz="2000" dirty="0"/>
              <a:t>Sản xuất nhanh hơn, tốn ít sức người hơn, dữ liệu thu thập đầy đủ hơn, quyết định được đưa ra nhanh chóng hơn.</a:t>
            </a:r>
          </a:p>
          <a:p>
            <a:pPr>
              <a:buSzPct val="95000"/>
            </a:pPr>
            <a:r>
              <a:rPr lang="vi-VN" sz="2000" dirty="0"/>
              <a:t>Con người sẽ được làm những việc vui vẻ hơn, hấp dẫn hơn, không bị nhàm chán. Những thứ này để máy làm.</a:t>
            </a:r>
          </a:p>
          <a:p>
            <a:pPr>
              <a:buSzPct val="95000"/>
            </a:pPr>
            <a:r>
              <a:rPr lang="vi-VN" sz="2000" dirty="0"/>
              <a:t>Trong những môi trường làm việc nguy hiểm, con người không phải xuất hiện nên giảm tỉ lệ tử vong, bệnh tật cho người lao động.</a:t>
            </a:r>
          </a:p>
          <a:p>
            <a:pPr>
              <a:buSzPct val="95000"/>
            </a:pPr>
            <a:r>
              <a:rPr lang="vi-VN" sz="2000" dirty="0"/>
              <a:t>Kiểm soát được món hàng từ nguyên vật liệu cho đến khi thành hình và chuyển đến tay người tiêu dùng</a:t>
            </a:r>
          </a:p>
          <a:p>
            <a:pPr>
              <a:buSzPct val="95000"/>
            </a:pPr>
            <a:r>
              <a:rPr lang="vi-VN" sz="2000" dirty="0"/>
              <a:t>Đảm bảo chất lượng đồng đều giữa các mẻ thành phẩm (vì máy làm tự động, không phải người làm)</a:t>
            </a:r>
          </a:p>
          <a:p>
            <a:pPr>
              <a:buSzPct val="95000"/>
            </a:pPr>
            <a:r>
              <a:rPr lang="vi-VN" sz="2000" dirty="0"/>
              <a:t>Khi có dữ liệu càng chi tiết và càng nhiều, các thuật toán machine learning lại càng chạy chính xác hơn để đưa ra những quyết định tốt hơn.</a:t>
            </a:r>
          </a:p>
          <a:p>
            <a:pPr>
              <a:buSzPct val="95000"/>
            </a:pPr>
            <a:r>
              <a:rPr lang="vi-VN" sz="2000" dirty="0"/>
              <a:t>Các công ty sẽ giảm chi phí, tăng thị phần, lợi nhuận</a:t>
            </a:r>
            <a:endParaRPr lang="en-US" sz="2000" dirty="0" smtClean="0"/>
          </a:p>
          <a:p>
            <a:pPr>
              <a:buSzPct val="95000"/>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10</a:t>
            </a:fld>
            <a:endParaRPr lang="en-US"/>
          </a:p>
        </p:txBody>
      </p:sp>
      <p:sp>
        <p:nvSpPr>
          <p:cNvPr id="4" name="Title 3"/>
          <p:cNvSpPr>
            <a:spLocks noGrp="1"/>
          </p:cNvSpPr>
          <p:nvPr>
            <p:ph type="title"/>
          </p:nvPr>
        </p:nvSpPr>
        <p:spPr/>
        <p:txBody>
          <a:bodyPr>
            <a:normAutofit fontScale="90000"/>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br>
              <a:rPr lang="en-US" dirty="0"/>
            </a:br>
            <a:r>
              <a:rPr lang="en-US" dirty="0"/>
              <a:t> </a:t>
            </a:r>
          </a:p>
        </p:txBody>
      </p:sp>
    </p:spTree>
    <p:extLst>
      <p:ext uri="{BB962C8B-B14F-4D97-AF65-F5344CB8AC3E}">
        <p14:creationId xmlns:p14="http://schemas.microsoft.com/office/powerpoint/2010/main" val="365385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dirty="0" err="1" smtClean="0"/>
              <a:t>Khó</a:t>
            </a:r>
            <a:r>
              <a:rPr lang="en-US" dirty="0" smtClean="0"/>
              <a:t> </a:t>
            </a:r>
            <a:r>
              <a:rPr lang="en-US" dirty="0" err="1" smtClean="0"/>
              <a:t>khăn</a:t>
            </a:r>
            <a:endParaRPr lang="en-US" dirty="0" smtClean="0"/>
          </a:p>
          <a:p>
            <a:pPr>
              <a:buSzPct val="95000"/>
            </a:pPr>
            <a:r>
              <a:rPr lang="en-US" dirty="0" err="1" smtClean="0"/>
              <a:t>Bảo</a:t>
            </a:r>
            <a:r>
              <a:rPr lang="en-US" dirty="0" smtClean="0"/>
              <a:t> </a:t>
            </a:r>
            <a:r>
              <a:rPr lang="en-US" dirty="0" err="1" smtClean="0"/>
              <a:t>mật</a:t>
            </a:r>
            <a:r>
              <a:rPr lang="en-US" dirty="0" smtClean="0"/>
              <a:t> an </a:t>
            </a:r>
            <a:r>
              <a:rPr lang="en-US" dirty="0" err="1" smtClean="0"/>
              <a:t>toàn</a:t>
            </a:r>
            <a:r>
              <a:rPr lang="en-US" dirty="0" smtClean="0"/>
              <a:t> </a:t>
            </a:r>
            <a:r>
              <a:rPr lang="en-US" dirty="0" err="1" smtClean="0"/>
              <a:t>thông</a:t>
            </a:r>
            <a:r>
              <a:rPr lang="en-US" dirty="0" smtClean="0"/>
              <a:t> tin</a:t>
            </a:r>
          </a:p>
          <a:p>
            <a:pPr>
              <a:buSzPct val="95000"/>
            </a:pPr>
            <a:r>
              <a:rPr lang="en-US" dirty="0" err="1" smtClean="0"/>
              <a:t>Vấn</a:t>
            </a:r>
            <a:r>
              <a:rPr lang="en-US" dirty="0" smtClean="0"/>
              <a:t> </a:t>
            </a:r>
            <a:r>
              <a:rPr lang="en-US" dirty="0" err="1" smtClean="0"/>
              <a:t>đề</a:t>
            </a:r>
            <a:r>
              <a:rPr lang="en-US" dirty="0" smtClean="0"/>
              <a:t> </a:t>
            </a:r>
            <a:r>
              <a:rPr lang="en-US" dirty="0" err="1" smtClean="0"/>
              <a:t>việc</a:t>
            </a:r>
            <a:r>
              <a:rPr lang="en-US" dirty="0" smtClean="0"/>
              <a:t> </a:t>
            </a:r>
            <a:r>
              <a:rPr lang="en-US" dirty="0" err="1" smtClean="0"/>
              <a:t>làm</a:t>
            </a:r>
            <a:endParaRPr lang="en-US" dirty="0" smtClean="0"/>
          </a:p>
          <a:p>
            <a:pPr>
              <a:buSzPct val="95000"/>
            </a:pPr>
            <a:r>
              <a:rPr lang="en-US" dirty="0" err="1" smtClean="0"/>
              <a:t>Quyền</a:t>
            </a:r>
            <a:r>
              <a:rPr lang="en-US" dirty="0" smtClean="0"/>
              <a:t> </a:t>
            </a:r>
            <a:r>
              <a:rPr lang="en-US" dirty="0" err="1" smtClean="0"/>
              <a:t>riêng</a:t>
            </a:r>
            <a:r>
              <a:rPr lang="en-US" dirty="0" smtClean="0"/>
              <a:t> </a:t>
            </a:r>
            <a:r>
              <a:rPr lang="en-US" dirty="0" err="1" smtClean="0"/>
              <a:t>tư</a:t>
            </a:r>
            <a:r>
              <a:rPr lang="en-US" dirty="0" smtClean="0"/>
              <a:t> </a:t>
            </a:r>
            <a:r>
              <a:rPr lang="en-US" dirty="0" err="1" smtClean="0"/>
              <a:t>của</a:t>
            </a:r>
            <a:r>
              <a:rPr lang="en-US" dirty="0" smtClean="0"/>
              <a:t> </a:t>
            </a:r>
            <a:r>
              <a:rPr lang="en-US" dirty="0" err="1" smtClean="0"/>
              <a:t>cá</a:t>
            </a:r>
            <a:r>
              <a:rPr lang="en-US" dirty="0" smtClean="0"/>
              <a:t> </a:t>
            </a:r>
            <a:r>
              <a:rPr lang="en-US" dirty="0" err="1" smtClean="0"/>
              <a:t>nhân</a:t>
            </a:r>
            <a:endParaRPr lang="en-US" dirty="0" smtClean="0"/>
          </a:p>
          <a:p>
            <a:pPr>
              <a:buSzPct val="95000"/>
            </a:pPr>
            <a:r>
              <a:rPr lang="en-US" dirty="0" err="1" smtClean="0"/>
              <a:t>Nguồn</a:t>
            </a:r>
            <a:r>
              <a:rPr lang="en-US" dirty="0" smtClean="0"/>
              <a:t> </a:t>
            </a:r>
            <a:r>
              <a:rPr lang="en-US" smtClean="0"/>
              <a:t>vốn</a:t>
            </a:r>
            <a:endParaRPr lang="en-US" dirty="0" smtClean="0"/>
          </a:p>
          <a:p>
            <a:pPr>
              <a:buSzPct val="95000"/>
            </a:pPr>
            <a:endParaRPr lang="en-US" dirty="0" smtClean="0"/>
          </a:p>
          <a:p>
            <a:pPr>
              <a:buSzPct val="95000"/>
            </a:pPr>
            <a:endParaRPr lang="en-US" sz="2000" dirty="0" smtClean="0"/>
          </a:p>
          <a:p>
            <a:pPr>
              <a:buSzPct val="95000"/>
            </a:pPr>
            <a:endParaRPr lang="en-US" sz="1600" dirty="0"/>
          </a:p>
        </p:txBody>
      </p:sp>
      <p:sp>
        <p:nvSpPr>
          <p:cNvPr id="3" name="Slide Number Placeholder 2"/>
          <p:cNvSpPr>
            <a:spLocks noGrp="1"/>
          </p:cNvSpPr>
          <p:nvPr>
            <p:ph type="sldNum" sz="quarter" idx="12"/>
          </p:nvPr>
        </p:nvSpPr>
        <p:spPr/>
        <p:txBody>
          <a:bodyPr/>
          <a:lstStyle/>
          <a:p>
            <a:fld id="{FF3FB215-F31D-4572-B976-82201FC7BDB7}" type="slidenum">
              <a:rPr lang="en-US" smtClean="0"/>
              <a:t>11</a:t>
            </a:fld>
            <a:endParaRPr lang="en-US"/>
          </a:p>
        </p:txBody>
      </p:sp>
      <p:sp>
        <p:nvSpPr>
          <p:cNvPr id="4" name="Title 3"/>
          <p:cNvSpPr>
            <a:spLocks noGrp="1"/>
          </p:cNvSpPr>
          <p:nvPr>
            <p:ph type="title"/>
          </p:nvPr>
        </p:nvSpPr>
        <p:spPr/>
        <p:txBody>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p>
        </p:txBody>
      </p:sp>
    </p:spTree>
    <p:extLst>
      <p:ext uri="{BB962C8B-B14F-4D97-AF65-F5344CB8AC3E}">
        <p14:creationId xmlns:p14="http://schemas.microsoft.com/office/powerpoint/2010/main" val="396110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https://</a:t>
            </a:r>
            <a:r>
              <a:rPr lang="en-US" sz="2000" dirty="0" smtClean="0"/>
              <a:t>vi.wikipedia.org/wiki/Công_nghiệp_4.0</a:t>
            </a:r>
          </a:p>
          <a:p>
            <a:r>
              <a:rPr lang="en-US" sz="2000" dirty="0"/>
              <a:t>https://</a:t>
            </a:r>
            <a:r>
              <a:rPr lang="en-US" sz="2000" dirty="0" smtClean="0"/>
              <a:t>en.wikipedia.org/wiki/Industry_4.0</a:t>
            </a:r>
          </a:p>
          <a:p>
            <a:r>
              <a:rPr lang="en-US" sz="2000" dirty="0"/>
              <a:t>https://</a:t>
            </a:r>
            <a:r>
              <a:rPr lang="en-US" sz="2000" dirty="0" smtClean="0"/>
              <a:t>news.zing.vn/cach-mang-cong-nghiep-4-0-la-gi-post750267.html</a:t>
            </a:r>
          </a:p>
          <a:p>
            <a:endParaRPr lang="en-US" sz="2000" dirty="0"/>
          </a:p>
        </p:txBody>
      </p:sp>
      <p:sp>
        <p:nvSpPr>
          <p:cNvPr id="2" name="Slide Number Placeholder 1"/>
          <p:cNvSpPr>
            <a:spLocks noGrp="1"/>
          </p:cNvSpPr>
          <p:nvPr>
            <p:ph type="sldNum" sz="quarter" idx="12"/>
          </p:nvPr>
        </p:nvSpPr>
        <p:spPr/>
        <p:txBody>
          <a:bodyPr/>
          <a:lstStyle/>
          <a:p>
            <a:fld id="{FF3FB215-F31D-4572-B976-82201FC7BDB7}" type="slidenum">
              <a:rPr lang="en-US" smtClean="0"/>
              <a:t>12</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 xmlns:a16="http://schemas.microsoft.com/office/drawing/2014/main"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 xmlns:a16="http://schemas.microsoft.com/office/drawing/2014/main"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smtClean="0">
                <a:solidFill>
                  <a:schemeClr val="tx1">
                    <a:lumMod val="95000"/>
                    <a:lumOff val="5000"/>
                  </a:schemeClr>
                </a:solidFill>
                <a:latin typeface="Arial" panose="020B0604020202020204" pitchFamily="34" charset="0"/>
                <a:cs typeface="Arial" panose="020B0604020202020204" pitchFamily="34" charset="0"/>
              </a:rPr>
              <a:t>Tổng</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quan</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về</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nghiệp</a:t>
            </a:r>
            <a:r>
              <a:rPr lang="en-US" sz="2400" dirty="0" smtClean="0">
                <a:solidFill>
                  <a:schemeClr val="tx1">
                    <a:lumMod val="95000"/>
                    <a:lumOff val="5000"/>
                  </a:schemeClr>
                </a:solidFill>
                <a:latin typeface="Arial" panose="020B0604020202020204" pitchFamily="34" charset="0"/>
                <a:cs typeface="Arial" panose="020B0604020202020204" pitchFamily="34" charset="0"/>
              </a:rPr>
              <a:t> 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lần</a:t>
            </a:r>
            <a:r>
              <a:rPr lang="en-US" dirty="0" smtClean="0"/>
              <a:t> </a:t>
            </a:r>
            <a:r>
              <a:rPr lang="en-US" dirty="0" err="1" smtClean="0"/>
              <a:t>thứ</a:t>
            </a:r>
            <a:r>
              <a:rPr lang="en-US" dirty="0" smtClean="0"/>
              <a:t> </a:t>
            </a:r>
            <a:r>
              <a:rPr lang="en-US" dirty="0" err="1" smtClean="0"/>
              <a:t>nhất</a:t>
            </a:r>
            <a:r>
              <a:rPr lang="en-US" dirty="0" smtClean="0"/>
              <a:t> (CMCN 1.0)</a:t>
            </a:r>
          </a:p>
          <a:p>
            <a:pPr>
              <a:buSzPct val="90000"/>
            </a:pP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lần</a:t>
            </a:r>
            <a:r>
              <a:rPr lang="en-US" dirty="0" smtClean="0"/>
              <a:t> </a:t>
            </a:r>
            <a:r>
              <a:rPr lang="en-US" dirty="0" err="1" smtClean="0"/>
              <a:t>thứ</a:t>
            </a:r>
            <a:r>
              <a:rPr lang="en-US" dirty="0" smtClean="0"/>
              <a:t> </a:t>
            </a:r>
            <a:r>
              <a:rPr lang="en-US" dirty="0" err="1" smtClean="0"/>
              <a:t>nhất</a:t>
            </a:r>
            <a:r>
              <a:rPr lang="en-US" dirty="0" smtClean="0"/>
              <a:t> </a:t>
            </a:r>
            <a:r>
              <a:rPr lang="en-US" dirty="0" err="1" smtClean="0"/>
              <a:t>diễn</a:t>
            </a:r>
            <a:r>
              <a:rPr lang="en-US" dirty="0" smtClean="0"/>
              <a:t> </a:t>
            </a:r>
            <a:r>
              <a:rPr lang="en-US" dirty="0" err="1" smtClean="0"/>
              <a:t>ra</a:t>
            </a:r>
            <a:r>
              <a:rPr lang="en-US" dirty="0" smtClean="0"/>
              <a:t> </a:t>
            </a:r>
            <a:r>
              <a:rPr lang="en-US" dirty="0" err="1" smtClean="0"/>
              <a:t>vào</a:t>
            </a:r>
            <a:r>
              <a:rPr lang="en-US" dirty="0" smtClean="0"/>
              <a:t> </a:t>
            </a:r>
            <a:r>
              <a:rPr lang="en-US" dirty="0" err="1" smtClean="0"/>
              <a:t>khoảng</a:t>
            </a:r>
            <a:r>
              <a:rPr lang="en-US" dirty="0" smtClean="0"/>
              <a:t> </a:t>
            </a:r>
            <a:r>
              <a:rPr lang="en-US" dirty="0" err="1" smtClean="0"/>
              <a:t>năm</a:t>
            </a:r>
            <a:r>
              <a:rPr lang="en-US" dirty="0" smtClean="0"/>
              <a:t> 1760 </a:t>
            </a:r>
            <a:r>
              <a:rPr lang="en-US" dirty="0" err="1" smtClean="0"/>
              <a:t>đến</a:t>
            </a:r>
            <a:r>
              <a:rPr lang="en-US" dirty="0" smtClean="0"/>
              <a:t> </a:t>
            </a:r>
            <a:r>
              <a:rPr lang="en-US" dirty="0" err="1" smtClean="0"/>
              <a:t>khoảng</a:t>
            </a:r>
            <a:r>
              <a:rPr lang="en-US" dirty="0" smtClean="0"/>
              <a:t> </a:t>
            </a:r>
            <a:r>
              <a:rPr lang="en-US" dirty="0" err="1" smtClean="0"/>
              <a:t>giữa</a:t>
            </a:r>
            <a:r>
              <a:rPr lang="en-US" dirty="0" smtClean="0"/>
              <a:t> </a:t>
            </a:r>
            <a:r>
              <a:rPr lang="en-US" dirty="0" err="1" smtClean="0"/>
              <a:t>năm</a:t>
            </a:r>
            <a:r>
              <a:rPr lang="en-US" dirty="0" smtClean="0"/>
              <a:t> 1820 </a:t>
            </a:r>
            <a:r>
              <a:rPr lang="en-US" dirty="0" err="1" smtClean="0"/>
              <a:t>và</a:t>
            </a:r>
            <a:r>
              <a:rPr lang="en-US" dirty="0" smtClean="0"/>
              <a:t> 1840 </a:t>
            </a:r>
            <a:r>
              <a:rPr lang="en-US" dirty="0" err="1" smtClean="0"/>
              <a:t>tại</a:t>
            </a:r>
            <a:r>
              <a:rPr lang="en-US" dirty="0" smtClean="0"/>
              <a:t> </a:t>
            </a:r>
            <a:r>
              <a:rPr lang="en-US" dirty="0" err="1" smtClean="0"/>
              <a:t>châu</a:t>
            </a:r>
            <a:r>
              <a:rPr lang="en-US" dirty="0" smtClean="0"/>
              <a:t> </a:t>
            </a:r>
            <a:r>
              <a:rPr lang="en-US" dirty="0" err="1" smtClean="0"/>
              <a:t>Âu</a:t>
            </a:r>
            <a:r>
              <a:rPr lang="en-US" dirty="0" smtClean="0"/>
              <a:t> </a:t>
            </a:r>
            <a:r>
              <a:rPr lang="en-US" dirty="0" err="1" smtClean="0"/>
              <a:t>và</a:t>
            </a:r>
            <a:r>
              <a:rPr lang="en-US" dirty="0" smtClean="0"/>
              <a:t> </a:t>
            </a:r>
            <a:r>
              <a:rPr lang="en-US" dirty="0" err="1" smtClean="0"/>
              <a:t>Mỹ</a:t>
            </a:r>
            <a:r>
              <a:rPr lang="en-US" dirty="0" smtClean="0"/>
              <a:t>. </a:t>
            </a:r>
            <a:r>
              <a:rPr lang="vi-VN"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a:t> </a:t>
            </a:r>
            <a:r>
              <a:rPr lang="en-US" dirty="0" err="1" smtClean="0"/>
              <a:t>lần</a:t>
            </a:r>
            <a:r>
              <a:rPr lang="en-US" dirty="0" smtClean="0"/>
              <a:t> </a:t>
            </a:r>
            <a:r>
              <a:rPr lang="en-US" dirty="0" err="1" smtClean="0"/>
              <a:t>thứ</a:t>
            </a:r>
            <a:r>
              <a:rPr lang="en-US" dirty="0" smtClean="0"/>
              <a:t> 2</a:t>
            </a:r>
          </a:p>
          <a:p>
            <a:pPr>
              <a:buSzPct val="90000"/>
            </a:pPr>
            <a:r>
              <a:rPr lang="vi-VN" dirty="0" smtClean="0"/>
              <a:t>Cách </a:t>
            </a:r>
            <a:r>
              <a:rPr lang="vi-VN"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lần</a:t>
            </a:r>
            <a:r>
              <a:rPr lang="en-US" dirty="0" smtClean="0"/>
              <a:t> </a:t>
            </a:r>
            <a:r>
              <a:rPr lang="en-US" dirty="0" err="1" smtClean="0"/>
              <a:t>thứ</a:t>
            </a:r>
            <a:r>
              <a:rPr lang="en-US" dirty="0" smtClean="0"/>
              <a:t> 3</a:t>
            </a:r>
          </a:p>
          <a:p>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lần</a:t>
            </a:r>
            <a:r>
              <a:rPr lang="en-US" dirty="0" smtClean="0"/>
              <a:t> </a:t>
            </a:r>
            <a:r>
              <a:rPr lang="en-US" dirty="0" err="1" smtClean="0"/>
              <a:t>thứ</a:t>
            </a:r>
            <a:r>
              <a:rPr lang="en-US" dirty="0" smtClean="0"/>
              <a:t> 3 </a:t>
            </a:r>
            <a:r>
              <a:rPr lang="en-US" dirty="0" err="1" smtClean="0"/>
              <a:t>còn</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số</a:t>
            </a:r>
            <a:r>
              <a:rPr lang="en-US" dirty="0" smtClean="0"/>
              <a:t> </a:t>
            </a:r>
            <a:r>
              <a:rPr lang="en-US" dirty="0" err="1" smtClean="0"/>
              <a:t>được</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cuối</a:t>
            </a:r>
            <a:r>
              <a:rPr lang="en-US" dirty="0" smtClean="0"/>
              <a:t> </a:t>
            </a:r>
            <a:r>
              <a:rPr lang="en-US" dirty="0" err="1" smtClean="0"/>
              <a:t>năm</a:t>
            </a:r>
            <a:r>
              <a:rPr lang="en-US" dirty="0" smtClean="0"/>
              <a:t> 1960 </a:t>
            </a:r>
            <a:r>
              <a:rPr lang="en-US" dirty="0" err="1" smtClean="0"/>
              <a:t>đến</a:t>
            </a:r>
            <a:r>
              <a:rPr lang="en-US" dirty="0" smtClean="0"/>
              <a:t> </a:t>
            </a:r>
            <a:r>
              <a:rPr lang="en-US" dirty="0" err="1" smtClean="0"/>
              <a:t>cuối</a:t>
            </a:r>
            <a:r>
              <a:rPr lang="en-US" dirty="0" smtClean="0"/>
              <a:t> </a:t>
            </a:r>
            <a:r>
              <a:rPr lang="en-US" dirty="0" err="1" smtClean="0"/>
              <a:t>năm</a:t>
            </a:r>
            <a:r>
              <a:rPr lang="en-US" dirty="0" smtClean="0"/>
              <a:t> 1970 </a:t>
            </a:r>
            <a:r>
              <a:rPr lang="en-US" dirty="0" err="1" smtClean="0"/>
              <a:t>và</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cũng</a:t>
            </a:r>
            <a:r>
              <a:rPr lang="en-US" dirty="0" smtClean="0"/>
              <a:t> </a:t>
            </a:r>
            <a:r>
              <a:rPr lang="en-US" dirty="0" err="1" smtClean="0"/>
              <a:t>đề</a:t>
            </a:r>
            <a:r>
              <a:rPr lang="en-US" dirty="0" smtClean="0"/>
              <a:t> </a:t>
            </a:r>
            <a:r>
              <a:rPr lang="en-US" dirty="0" err="1" smtClean="0"/>
              <a:t>cập</a:t>
            </a:r>
            <a:r>
              <a:rPr lang="en-US" dirty="0" smtClean="0"/>
              <a:t> </a:t>
            </a:r>
            <a:r>
              <a:rPr lang="en-US" dirty="0" err="1" smtClean="0"/>
              <a:t>đến</a:t>
            </a:r>
            <a:r>
              <a:rPr lang="en-US" dirty="0"/>
              <a:t> </a:t>
            </a:r>
            <a:r>
              <a:rPr lang="en-US" dirty="0" err="1"/>
              <a:t>đến</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sâu</a:t>
            </a:r>
            <a:r>
              <a:rPr lang="en-US" dirty="0"/>
              <a:t> </a:t>
            </a:r>
            <a:r>
              <a:rPr lang="en-US" dirty="0" err="1"/>
              <a:t>rộng</a:t>
            </a:r>
            <a:r>
              <a:rPr lang="en-US" dirty="0"/>
              <a:t> do </a:t>
            </a:r>
            <a:r>
              <a:rPr lang="en-US" dirty="0" err="1"/>
              <a:t>công</a:t>
            </a:r>
            <a:r>
              <a:rPr lang="en-US" dirty="0"/>
              <a:t> </a:t>
            </a:r>
            <a:r>
              <a:rPr lang="en-US" dirty="0" err="1"/>
              <a:t>nghệ</a:t>
            </a:r>
            <a:r>
              <a:rPr lang="en-US" dirty="0"/>
              <a:t> </a:t>
            </a:r>
            <a:r>
              <a:rPr lang="en-US" dirty="0" err="1"/>
              <a:t>điện</a:t>
            </a:r>
            <a:r>
              <a:rPr lang="en-US" dirty="0"/>
              <a:t> </a:t>
            </a:r>
            <a:r>
              <a:rPr lang="en-US" dirty="0" err="1"/>
              <a:t>toán</a:t>
            </a:r>
            <a:r>
              <a:rPr lang="en-US" dirty="0"/>
              <a:t> </a:t>
            </a:r>
            <a:r>
              <a:rPr lang="en-US" dirty="0" err="1"/>
              <a:t>và</a:t>
            </a:r>
            <a:r>
              <a:rPr lang="en-US" dirty="0"/>
              <a:t> </a:t>
            </a:r>
            <a:r>
              <a:rPr lang="en-US" dirty="0" err="1"/>
              <a:t>truyền</a:t>
            </a:r>
            <a:r>
              <a:rPr lang="en-US" dirty="0"/>
              <a:t> </a:t>
            </a:r>
            <a:r>
              <a:rPr lang="en-US" dirty="0" err="1"/>
              <a:t>thông</a:t>
            </a:r>
            <a:r>
              <a:rPr lang="en-US" dirty="0"/>
              <a:t> </a:t>
            </a:r>
            <a:r>
              <a:rPr lang="en-US" dirty="0" err="1"/>
              <a:t>kỹ</a:t>
            </a:r>
            <a:r>
              <a:rPr lang="en-US" dirty="0"/>
              <a:t> </a:t>
            </a:r>
            <a:r>
              <a:rPr lang="en-US" dirty="0" err="1"/>
              <a:t>thuật</a:t>
            </a:r>
            <a:r>
              <a:rPr lang="en-US" dirty="0"/>
              <a:t> </a:t>
            </a:r>
            <a:r>
              <a:rPr lang="en-US" dirty="0" err="1"/>
              <a:t>số</a:t>
            </a:r>
            <a:r>
              <a:rPr lang="en-US" dirty="0"/>
              <a:t> </a:t>
            </a:r>
            <a:r>
              <a:rPr lang="en-US" dirty="0" err="1"/>
              <a:t>mang</a:t>
            </a:r>
            <a:r>
              <a:rPr lang="en-US" dirty="0"/>
              <a:t> </a:t>
            </a:r>
            <a:r>
              <a:rPr lang="en-US" dirty="0" err="1"/>
              <a:t>lại</a:t>
            </a:r>
            <a:r>
              <a:rPr lang="en-US" dirty="0"/>
              <a:t> </a:t>
            </a:r>
            <a:r>
              <a:rPr lang="en-US" dirty="0" err="1"/>
              <a:t>trong</a:t>
            </a:r>
            <a:r>
              <a:rPr lang="en-US" dirty="0"/>
              <a:t> (</a:t>
            </a:r>
            <a:r>
              <a:rPr lang="en-US" dirty="0" err="1"/>
              <a:t>và</a:t>
            </a:r>
            <a:r>
              <a:rPr lang="en-US" dirty="0"/>
              <a:t> </a:t>
            </a:r>
            <a:r>
              <a:rPr lang="en-US" dirty="0" err="1"/>
              <a:t>sau</a:t>
            </a:r>
            <a:r>
              <a:rPr lang="en-US" dirty="0"/>
              <a:t>) </a:t>
            </a:r>
            <a:r>
              <a:rPr lang="en-US" dirty="0" err="1"/>
              <a:t>nửa</a:t>
            </a:r>
            <a:r>
              <a:rPr lang="en-US" dirty="0"/>
              <a:t> </a:t>
            </a:r>
            <a:r>
              <a:rPr lang="en-US" dirty="0" err="1"/>
              <a:t>sau</a:t>
            </a:r>
            <a:r>
              <a:rPr lang="en-US" dirty="0"/>
              <a:t> </a:t>
            </a:r>
            <a:r>
              <a:rPr lang="en-US" dirty="0" err="1"/>
              <a:t>của</a:t>
            </a:r>
            <a:r>
              <a:rPr lang="en-US" dirty="0"/>
              <a:t> </a:t>
            </a:r>
            <a:r>
              <a:rPr lang="en-US" dirty="0" err="1"/>
              <a:t>thế</a:t>
            </a:r>
            <a:r>
              <a:rPr lang="en-US" dirty="0"/>
              <a:t> </a:t>
            </a:r>
            <a:r>
              <a:rPr lang="en-US" dirty="0" err="1"/>
              <a:t>kỷ</a:t>
            </a:r>
            <a:r>
              <a:rPr lang="en-US" dirty="0"/>
              <a:t> </a:t>
            </a:r>
            <a:r>
              <a:rPr lang="en-US" dirty="0" smtClean="0"/>
              <a:t>20, </a:t>
            </a:r>
            <a:r>
              <a:rPr lang="en-US" dirty="0" err="1"/>
              <a:t>cuộc</a:t>
            </a:r>
            <a:r>
              <a:rPr lang="en-US" dirty="0"/>
              <a:t> </a:t>
            </a:r>
            <a:r>
              <a:rPr lang="en-US" dirty="0" err="1"/>
              <a:t>cách</a:t>
            </a:r>
            <a:r>
              <a:rPr lang="en-US" dirty="0"/>
              <a:t> </a:t>
            </a:r>
            <a:r>
              <a:rPr lang="en-US" dirty="0" err="1"/>
              <a:t>mạng</a:t>
            </a:r>
            <a:r>
              <a:rPr lang="en-US" dirty="0"/>
              <a:t> </a:t>
            </a:r>
            <a:r>
              <a:rPr lang="en-US" dirty="0" err="1"/>
              <a:t>kỹ</a:t>
            </a:r>
            <a:r>
              <a:rPr lang="en-US" dirty="0"/>
              <a:t> </a:t>
            </a:r>
            <a:r>
              <a:rPr lang="en-US" dirty="0" err="1"/>
              <a:t>thuật</a:t>
            </a:r>
            <a:r>
              <a:rPr lang="en-US" dirty="0"/>
              <a:t> </a:t>
            </a:r>
            <a:r>
              <a:rPr lang="en-US" dirty="0" err="1"/>
              <a:t>số</a:t>
            </a:r>
            <a:r>
              <a:rPr lang="en-US" dirty="0"/>
              <a:t> </a:t>
            </a:r>
            <a:r>
              <a:rPr lang="en-US" dirty="0" err="1"/>
              <a:t>đánh</a:t>
            </a:r>
            <a:r>
              <a:rPr lang="en-US" dirty="0"/>
              <a:t> </a:t>
            </a:r>
            <a:r>
              <a:rPr lang="en-US" dirty="0" err="1"/>
              <a:t>dấu</a:t>
            </a:r>
            <a:r>
              <a:rPr lang="en-US" dirty="0"/>
              <a:t> </a:t>
            </a:r>
            <a:r>
              <a:rPr lang="en-US" dirty="0" err="1"/>
              <a:t>sự</a:t>
            </a:r>
            <a:r>
              <a:rPr lang="en-US" dirty="0"/>
              <a:t> </a:t>
            </a:r>
            <a:r>
              <a:rPr lang="en-US" dirty="0" err="1"/>
              <a:t>khởi</a:t>
            </a:r>
            <a:r>
              <a:rPr lang="en-US" dirty="0"/>
              <a:t> </a:t>
            </a:r>
            <a:r>
              <a:rPr lang="en-US" dirty="0" err="1"/>
              <a:t>đầu</a:t>
            </a:r>
            <a:r>
              <a:rPr lang="en-US" dirty="0"/>
              <a:t> </a:t>
            </a:r>
            <a:r>
              <a:rPr lang="en-US" dirty="0" err="1"/>
              <a:t>của</a:t>
            </a:r>
            <a:r>
              <a:rPr lang="en-US" dirty="0"/>
              <a:t> </a:t>
            </a:r>
            <a:r>
              <a:rPr lang="en-US" dirty="0" err="1"/>
              <a:t>kỷ</a:t>
            </a:r>
            <a:r>
              <a:rPr lang="en-US" dirty="0"/>
              <a:t> </a:t>
            </a:r>
            <a:r>
              <a:rPr lang="en-US" dirty="0" err="1"/>
              <a:t>nguyên</a:t>
            </a:r>
            <a:r>
              <a:rPr lang="en-US" dirty="0"/>
              <a:t> </a:t>
            </a:r>
            <a:r>
              <a:rPr lang="en-US" dirty="0" err="1"/>
              <a:t>thông</a:t>
            </a:r>
            <a:r>
              <a:rPr lang="en-US" dirty="0"/>
              <a:t> tin. </a:t>
            </a:r>
            <a:r>
              <a:rPr lang="en-US" dirty="0" err="1"/>
              <a:t>Trọng</a:t>
            </a:r>
            <a:r>
              <a:rPr lang="en-US" dirty="0"/>
              <a:t> </a:t>
            </a:r>
            <a:r>
              <a:rPr lang="en-US" dirty="0" err="1"/>
              <a:t>tâm</a:t>
            </a:r>
            <a:r>
              <a:rPr lang="en-US" dirty="0"/>
              <a:t> </a:t>
            </a:r>
            <a:r>
              <a:rPr lang="en-US" dirty="0" err="1"/>
              <a:t>của</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này</a:t>
            </a:r>
            <a:r>
              <a:rPr lang="en-US" dirty="0"/>
              <a:t> </a:t>
            </a:r>
            <a:r>
              <a:rPr lang="en-US" dirty="0" err="1"/>
              <a:t>là</a:t>
            </a:r>
            <a:r>
              <a:rPr lang="en-US" dirty="0"/>
              <a:t> </a:t>
            </a:r>
            <a:r>
              <a:rPr lang="en-US" dirty="0" err="1"/>
              <a:t>việc</a:t>
            </a:r>
            <a:r>
              <a:rPr lang="en-US" dirty="0"/>
              <a:t> </a:t>
            </a:r>
            <a:r>
              <a:rPr lang="en-US" dirty="0" err="1"/>
              <a:t>sản</a:t>
            </a:r>
            <a:r>
              <a:rPr lang="en-US" dirty="0"/>
              <a:t> </a:t>
            </a:r>
            <a:r>
              <a:rPr lang="en-US" dirty="0" err="1"/>
              <a:t>xuất</a:t>
            </a:r>
            <a:r>
              <a:rPr lang="en-US" dirty="0"/>
              <a:t> </a:t>
            </a:r>
            <a:r>
              <a:rPr lang="en-US" dirty="0" err="1"/>
              <a:t>hàng</a:t>
            </a:r>
            <a:r>
              <a:rPr lang="en-US" dirty="0"/>
              <a:t> </a:t>
            </a:r>
            <a:r>
              <a:rPr lang="en-US" dirty="0" err="1"/>
              <a:t>loạt</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các</a:t>
            </a:r>
            <a:r>
              <a:rPr lang="en-US" dirty="0"/>
              <a:t> </a:t>
            </a:r>
            <a:r>
              <a:rPr lang="en-US" dirty="0" err="1"/>
              <a:t>mạch</a:t>
            </a:r>
            <a:r>
              <a:rPr lang="en-US" dirty="0"/>
              <a:t> logic </a:t>
            </a:r>
            <a:r>
              <a:rPr lang="en-US" dirty="0" err="1"/>
              <a:t>kỹ</a:t>
            </a:r>
            <a:r>
              <a:rPr lang="en-US" dirty="0"/>
              <a:t> </a:t>
            </a:r>
            <a:r>
              <a:rPr lang="en-US" dirty="0" err="1"/>
              <a:t>thuật</a:t>
            </a:r>
            <a:r>
              <a:rPr lang="en-US" dirty="0"/>
              <a:t> </a:t>
            </a:r>
            <a:r>
              <a:rPr lang="en-US" dirty="0" err="1"/>
              <a:t>số</a:t>
            </a:r>
            <a:r>
              <a:rPr lang="en-US" dirty="0"/>
              <a:t> </a:t>
            </a:r>
            <a:r>
              <a:rPr lang="en-US" dirty="0" err="1"/>
              <a:t>và</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có</a:t>
            </a:r>
            <a:r>
              <a:rPr lang="en-US" dirty="0"/>
              <a:t> </a:t>
            </a:r>
            <a:r>
              <a:rPr lang="en-US" dirty="0" err="1"/>
              <a:t>nguồn</a:t>
            </a:r>
            <a:r>
              <a:rPr lang="en-US" dirty="0"/>
              <a:t> </a:t>
            </a:r>
            <a:r>
              <a:rPr lang="en-US" dirty="0" err="1"/>
              <a:t>gốc</a:t>
            </a:r>
            <a:r>
              <a:rPr lang="en-US" dirty="0"/>
              <a:t> </a:t>
            </a:r>
            <a:r>
              <a:rPr lang="en-US" dirty="0" err="1"/>
              <a:t>của</a:t>
            </a:r>
            <a:r>
              <a:rPr lang="en-US" dirty="0"/>
              <a:t> </a:t>
            </a:r>
            <a:r>
              <a:rPr lang="en-US" dirty="0" err="1"/>
              <a:t>nó</a:t>
            </a:r>
            <a:r>
              <a:rPr lang="en-US" dirty="0"/>
              <a:t>, </a:t>
            </a:r>
            <a:r>
              <a:rPr lang="en-US" dirty="0" err="1"/>
              <a:t>bao</a:t>
            </a:r>
            <a:r>
              <a:rPr lang="en-US" dirty="0"/>
              <a:t> </a:t>
            </a:r>
            <a:r>
              <a:rPr lang="en-US" dirty="0" err="1"/>
              <a:t>gồm</a:t>
            </a:r>
            <a:r>
              <a:rPr lang="en-US" dirty="0"/>
              <a:t> </a:t>
            </a:r>
            <a:r>
              <a:rPr lang="en-US" dirty="0" err="1"/>
              <a:t>máy</a:t>
            </a:r>
            <a:r>
              <a:rPr lang="en-US" dirty="0"/>
              <a:t> </a:t>
            </a:r>
            <a:r>
              <a:rPr lang="en-US" dirty="0" err="1"/>
              <a:t>tính</a:t>
            </a:r>
            <a:r>
              <a:rPr lang="en-US" dirty="0"/>
              <a:t> , </a:t>
            </a:r>
            <a:r>
              <a:rPr lang="en-US" dirty="0" smtClean="0"/>
              <a:t>smart phone </a:t>
            </a:r>
            <a:r>
              <a:rPr lang="en-US" dirty="0" err="1" smtClean="0"/>
              <a:t>và</a:t>
            </a:r>
            <a:r>
              <a:rPr lang="en-US" dirty="0" smtClean="0"/>
              <a:t> </a:t>
            </a:r>
            <a:r>
              <a:rPr lang="en-US"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SzPct val="95000"/>
              <a:buFont typeface="+mj-lt"/>
              <a:buAutoNum type="arabicPeriod"/>
            </a:pPr>
            <a:r>
              <a:rPr lang="en-US" sz="2000" dirty="0" err="1" smtClean="0"/>
              <a:t>Khái</a:t>
            </a:r>
            <a:r>
              <a:rPr lang="en-US" sz="2000" dirty="0" smtClean="0"/>
              <a:t> </a:t>
            </a:r>
            <a:r>
              <a:rPr lang="en-US" sz="2000" dirty="0" err="1" smtClean="0"/>
              <a:t>niệm</a:t>
            </a:r>
            <a:endParaRPr lang="en-US" sz="2000" dirty="0" smtClean="0"/>
          </a:p>
          <a:p>
            <a:r>
              <a:rPr lang="vi-VN" sz="2000" dirty="0" smtClean="0"/>
              <a:t>Công </a:t>
            </a:r>
            <a:r>
              <a:rPr lang="vi-VN" sz="2000" dirty="0"/>
              <a:t>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r>
              <a:rPr lang="vi-VN" sz="2000" dirty="0" smtClean="0"/>
              <a:t>).</a:t>
            </a:r>
            <a:r>
              <a:rPr lang="en-US" sz="2000" dirty="0" smtClean="0"/>
              <a:t> </a:t>
            </a:r>
            <a:r>
              <a:rPr lang="en-US" sz="2000" dirty="0"/>
              <a:t>T</a:t>
            </a:r>
            <a:r>
              <a:rPr lang="vi-VN" sz="2000" dirty="0" smtClean="0"/>
              <a:t>ạo </a:t>
            </a:r>
            <a:r>
              <a:rPr lang="vi-VN" sz="2000" dirty="0"/>
              <a:t>ra nhà máy thông minh </a:t>
            </a:r>
            <a:r>
              <a:rPr lang="vi-VN" sz="2000" dirty="0" smtClean="0"/>
              <a:t>(smart </a:t>
            </a:r>
            <a:r>
              <a:rPr lang="vi-VN" sz="2000" dirty="0"/>
              <a:t>factory). </a:t>
            </a:r>
            <a:r>
              <a:rPr lang="vi-VN" sz="2000" dirty="0" smtClean="0"/>
              <a:t>Công </a:t>
            </a:r>
            <a:r>
              <a:rPr lang="vi-VN" sz="2000" dirty="0"/>
              <a:t>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normAutofit fontScale="90000"/>
          </a:bodyPr>
          <a:lstStyle/>
          <a:p>
            <a:r>
              <a:rPr lang="en-US" sz="4000" dirty="0" err="1"/>
              <a:t>Tổng</a:t>
            </a:r>
            <a:r>
              <a:rPr lang="en-US" sz="4000" dirty="0"/>
              <a:t> </a:t>
            </a:r>
            <a:r>
              <a:rPr lang="en-US" sz="4000" dirty="0" err="1"/>
              <a:t>quan</a:t>
            </a:r>
            <a:r>
              <a:rPr lang="en-US" sz="4000" dirty="0"/>
              <a:t> </a:t>
            </a:r>
            <a:r>
              <a:rPr lang="en-US" sz="4000" dirty="0" err="1"/>
              <a:t>về</a:t>
            </a:r>
            <a:r>
              <a:rPr lang="en-US" sz="4000" dirty="0"/>
              <a:t> </a:t>
            </a:r>
            <a:r>
              <a:rPr lang="en-US" sz="4000" dirty="0" err="1"/>
              <a:t>công</a:t>
            </a:r>
            <a:r>
              <a:rPr lang="en-US" sz="4000" dirty="0"/>
              <a:t> </a:t>
            </a:r>
            <a:r>
              <a:rPr lang="en-US" sz="4000" dirty="0" err="1"/>
              <a:t>nghiệp</a:t>
            </a:r>
            <a:r>
              <a:rPr lang="en-US" sz="4000" dirty="0"/>
              <a:t> 4.0</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dirty="0" err="1" smtClean="0"/>
              <a:t>Tên</a:t>
            </a:r>
            <a:r>
              <a:rPr lang="en-US" dirty="0" smtClean="0"/>
              <a:t> </a:t>
            </a:r>
            <a:r>
              <a:rPr lang="en-US" dirty="0" err="1" smtClean="0"/>
              <a:t>gọi</a:t>
            </a:r>
            <a:endParaRPr lang="en-US" dirty="0" smtClean="0"/>
          </a:p>
          <a:p>
            <a:pPr>
              <a:buSzPct val="95000"/>
            </a:pPr>
            <a:r>
              <a:rPr lang="vi-VN" dirty="0"/>
              <a:t>Thuật ngữ "Công nghiệp 4.0", rút ​​ngắn thành I4.0 hoặc đơn giản là I4, bắt nguồn từ một dự án trong chiến lược công nghệ cao của chính phủ Đức , thúc </a:t>
            </a:r>
            <a:r>
              <a:rPr lang="vi-VN" dirty="0" smtClean="0"/>
              <a:t>đẩy </a:t>
            </a:r>
            <a:r>
              <a:rPr lang="vi-VN" dirty="0"/>
              <a:t>việc tin học hóa sản </a:t>
            </a:r>
            <a:r>
              <a:rPr lang="vi-VN" dirty="0" smtClean="0"/>
              <a:t>xuất</a:t>
            </a:r>
            <a:endParaRPr lang="en-US" dirty="0" smtClean="0"/>
          </a:p>
          <a:p>
            <a:pPr>
              <a:buSzPct val="95000"/>
            </a:pPr>
            <a:r>
              <a:rPr lang="vi-VN" dirty="0"/>
              <a:t>Thuật ngữ "Công nghiệp 4.0" đã </a:t>
            </a:r>
            <a:r>
              <a:rPr lang="vi-VN" dirty="0" smtClean="0"/>
              <a:t>được</a:t>
            </a:r>
            <a:r>
              <a:rPr lang="en-US" dirty="0" smtClean="0"/>
              <a:t> </a:t>
            </a:r>
            <a:r>
              <a:rPr lang="en-US" dirty="0" err="1" smtClean="0"/>
              <a:t>nhắc</a:t>
            </a:r>
            <a:r>
              <a:rPr lang="en-US" dirty="0" smtClean="0"/>
              <a:t> </a:t>
            </a:r>
            <a:r>
              <a:rPr lang="en-US" dirty="0" err="1" smtClean="0"/>
              <a:t>đến</a:t>
            </a:r>
            <a:r>
              <a:rPr lang="en-US" dirty="0" smtClean="0"/>
              <a:t> </a:t>
            </a:r>
            <a:r>
              <a:rPr lang="vi-VN" dirty="0" smtClean="0"/>
              <a:t>vào </a:t>
            </a:r>
            <a:r>
              <a:rPr lang="vi-VN" dirty="0"/>
              <a:t>năm 2011 tại Hội chợ </a:t>
            </a:r>
            <a:r>
              <a:rPr lang="vi-VN" dirty="0" smtClean="0"/>
              <a:t>Hannover.</a:t>
            </a:r>
            <a:r>
              <a:rPr lang="en-US" dirty="0" smtClean="0"/>
              <a:t> </a:t>
            </a:r>
            <a:r>
              <a:rPr lang="vi-VN" dirty="0" smtClean="0"/>
              <a:t>Vào </a:t>
            </a:r>
            <a:r>
              <a:rPr lang="vi-VN" dirty="0"/>
              <a:t>tháng 10 năm 2012, Nhóm Công tác về Công nghiệp 4.0 đã trình bày một bộ các khuyến nghị thực hiện Công nghiệp 4.0 cho chính phủ liên bang Đức. Các thành viên và đối tác của Nhóm Công nghiệp 4.0 được công nhận là những người sáng lập và động lực đằng sau Công nghiệp 4.0.</a:t>
            </a:r>
            <a:endParaRPr lang="en-US" dirty="0"/>
          </a:p>
        </p:txBody>
      </p:sp>
      <p:sp>
        <p:nvSpPr>
          <p:cNvPr id="3" name="Slide Number Placeholder 2"/>
          <p:cNvSpPr>
            <a:spLocks noGrp="1"/>
          </p:cNvSpPr>
          <p:nvPr>
            <p:ph type="sldNum" sz="quarter" idx="12"/>
          </p:nvPr>
        </p:nvSpPr>
        <p:spPr/>
        <p:txBody>
          <a:bodyPr/>
          <a:lstStyle/>
          <a:p>
            <a:fld id="{FF3FB215-F31D-4572-B976-82201FC7BDB7}" type="slidenum">
              <a:rPr lang="en-US" smtClean="0"/>
              <a:t>8</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smtClean="0"/>
              <a:t>quan</a:t>
            </a:r>
            <a:r>
              <a:rPr lang="en-US" dirty="0" smtClean="0"/>
              <a:t> </a:t>
            </a:r>
            <a:r>
              <a:rPr lang="en-US" dirty="0" err="1" smtClean="0"/>
              <a:t>về</a:t>
            </a:r>
            <a:r>
              <a:rPr lang="en-US" dirty="0" smtClean="0"/>
              <a:t> </a:t>
            </a:r>
            <a:r>
              <a:rPr lang="en-US" dirty="0" err="1" smtClean="0"/>
              <a:t>công</a:t>
            </a:r>
            <a:r>
              <a:rPr lang="en-US" dirty="0" smtClean="0"/>
              <a:t> </a:t>
            </a:r>
            <a:r>
              <a:rPr lang="en-US" dirty="0" err="1" smtClean="0"/>
              <a:t>nghiệp</a:t>
            </a:r>
            <a:r>
              <a:rPr lang="en-US" dirty="0" smtClean="0"/>
              <a:t> 4.0</a:t>
            </a:r>
            <a:r>
              <a:rPr lang="en-US" dirty="0"/>
              <a:t/>
            </a:r>
            <a:br>
              <a:rPr lang="en-US" dirty="0"/>
            </a:br>
            <a:endParaRPr lang="en-US" dirty="0"/>
          </a:p>
        </p:txBody>
      </p:sp>
    </p:spTree>
    <p:extLst>
      <p:ext uri="{BB962C8B-B14F-4D97-AF65-F5344CB8AC3E}">
        <p14:creationId xmlns:p14="http://schemas.microsoft.com/office/powerpoint/2010/main" val="9608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3"/>
            </a:pPr>
            <a:r>
              <a:rPr lang="en-US" dirty="0" err="1" smtClean="0"/>
              <a:t>Các</a:t>
            </a:r>
            <a:r>
              <a:rPr lang="en-US" dirty="0"/>
              <a:t> </a:t>
            </a:r>
            <a:r>
              <a:rPr lang="en-US" dirty="0" err="1" smtClean="0"/>
              <a:t>nhân</a:t>
            </a:r>
            <a:r>
              <a:rPr lang="en-US" dirty="0" smtClean="0"/>
              <a:t> </a:t>
            </a:r>
            <a:r>
              <a:rPr lang="en-US" dirty="0" err="1" smtClean="0"/>
              <a:t>tố</a:t>
            </a:r>
            <a:r>
              <a:rPr lang="en-US" dirty="0" smtClean="0"/>
              <a:t> </a:t>
            </a:r>
            <a:r>
              <a:rPr lang="en-US" dirty="0" err="1" smtClean="0"/>
              <a:t>thúc</a:t>
            </a:r>
            <a:r>
              <a:rPr lang="en-US" dirty="0" smtClean="0"/>
              <a:t> </a:t>
            </a:r>
            <a:r>
              <a:rPr lang="en-US" dirty="0" err="1" smtClean="0"/>
              <a:t>đẩy</a:t>
            </a:r>
            <a:endParaRPr lang="en-US" dirty="0"/>
          </a:p>
          <a:p>
            <a:pPr>
              <a:buSzPct val="95000"/>
            </a:pPr>
            <a:r>
              <a:rPr lang="vi-VN" dirty="0"/>
              <a:t>Vật </a:t>
            </a:r>
            <a:r>
              <a:rPr lang="vi-VN" dirty="0" smtClean="0"/>
              <a:t>lý: </a:t>
            </a:r>
            <a:r>
              <a:rPr lang="vi-VN" dirty="0"/>
              <a:t>Bốn đại diện chính của xu hướng lớn về phát triển công nghệ dễ nhận thấy nhất là</a:t>
            </a:r>
            <a:r>
              <a:rPr lang="vi-VN" dirty="0" smtClean="0"/>
              <a:t>:</a:t>
            </a:r>
            <a:endParaRPr lang="en-US" dirty="0" smtClean="0"/>
          </a:p>
          <a:p>
            <a:pPr>
              <a:buSzPct val="95000"/>
              <a:buFont typeface="Arial" panose="020B0604020202020204" pitchFamily="34" charset="0"/>
              <a:buChar char="•"/>
            </a:pPr>
            <a:r>
              <a:rPr lang="en-US" dirty="0" err="1"/>
              <a:t>Xe</a:t>
            </a:r>
            <a:r>
              <a:rPr lang="en-US" dirty="0"/>
              <a:t> </a:t>
            </a:r>
            <a:r>
              <a:rPr lang="en-US" dirty="0" err="1"/>
              <a:t>tự</a:t>
            </a:r>
            <a:r>
              <a:rPr lang="en-US" dirty="0"/>
              <a:t> </a:t>
            </a:r>
            <a:r>
              <a:rPr lang="en-US" dirty="0" err="1"/>
              <a:t>lái</a:t>
            </a:r>
            <a:endParaRPr lang="en-US" dirty="0"/>
          </a:p>
          <a:p>
            <a:pPr>
              <a:buSzPct val="95000"/>
              <a:buFont typeface="Arial" panose="020B0604020202020204" pitchFamily="34" charset="0"/>
              <a:buChar char="•"/>
            </a:pPr>
            <a:r>
              <a:rPr lang="en-US" dirty="0" err="1"/>
              <a:t>Vật</a:t>
            </a:r>
            <a:r>
              <a:rPr lang="en-US" dirty="0"/>
              <a:t> </a:t>
            </a:r>
            <a:r>
              <a:rPr lang="en-US" dirty="0" err="1"/>
              <a:t>liệu</a:t>
            </a:r>
            <a:r>
              <a:rPr lang="en-US" dirty="0"/>
              <a:t> </a:t>
            </a:r>
            <a:r>
              <a:rPr lang="en-US" dirty="0" err="1"/>
              <a:t>mới</a:t>
            </a:r>
            <a:endParaRPr lang="en-US" dirty="0"/>
          </a:p>
          <a:p>
            <a:pPr>
              <a:buSzPct val="95000"/>
              <a:buFont typeface="Arial" panose="020B0604020202020204" pitchFamily="34" charset="0"/>
              <a:buChar char="•"/>
            </a:pPr>
            <a:r>
              <a:rPr lang="en-US" dirty="0" err="1"/>
              <a:t>Công</a:t>
            </a:r>
            <a:r>
              <a:rPr lang="en-US" dirty="0"/>
              <a:t> </a:t>
            </a:r>
            <a:r>
              <a:rPr lang="en-US" dirty="0" err="1"/>
              <a:t>nghệ</a:t>
            </a:r>
            <a:r>
              <a:rPr lang="en-US" dirty="0"/>
              <a:t> in 3D</a:t>
            </a:r>
          </a:p>
          <a:p>
            <a:pPr>
              <a:buSzPct val="95000"/>
              <a:buFont typeface="Arial" panose="020B0604020202020204" pitchFamily="34" charset="0"/>
              <a:buChar char="•"/>
            </a:pPr>
            <a:r>
              <a:rPr lang="en-US" dirty="0" err="1"/>
              <a:t>Khoa</a:t>
            </a:r>
            <a:r>
              <a:rPr lang="en-US" dirty="0"/>
              <a:t> </a:t>
            </a:r>
            <a:r>
              <a:rPr lang="en-US" dirty="0" err="1"/>
              <a:t>học</a:t>
            </a:r>
            <a:r>
              <a:rPr lang="en-US" dirty="0"/>
              <a:t> robot </a:t>
            </a:r>
            <a:r>
              <a:rPr lang="en-US" dirty="0" err="1"/>
              <a:t>cao</a:t>
            </a:r>
            <a:r>
              <a:rPr lang="en-US" dirty="0"/>
              <a:t> </a:t>
            </a:r>
            <a:r>
              <a:rPr lang="en-US" dirty="0" err="1"/>
              <a:t>cấp</a:t>
            </a:r>
            <a:endParaRPr lang="en-US" dirty="0" smtClean="0"/>
          </a:p>
          <a:p>
            <a:pPr>
              <a:buSzPct val="95000"/>
            </a:pPr>
            <a:r>
              <a:rPr lang="en-US" dirty="0" err="1"/>
              <a:t>Kỹ</a:t>
            </a:r>
            <a:r>
              <a:rPr lang="en-US" dirty="0"/>
              <a:t> </a:t>
            </a:r>
            <a:r>
              <a:rPr lang="en-US" dirty="0" err="1"/>
              <a:t>thuật</a:t>
            </a:r>
            <a:r>
              <a:rPr lang="en-US" dirty="0"/>
              <a:t> </a:t>
            </a:r>
            <a:r>
              <a:rPr lang="en-US" dirty="0" err="1" smtClean="0"/>
              <a:t>số</a:t>
            </a:r>
            <a:endParaRPr lang="en-US" dirty="0" smtClean="0"/>
          </a:p>
          <a:p>
            <a:pPr>
              <a:buSzPct val="95000"/>
            </a:pPr>
            <a:r>
              <a:rPr lang="vi-VN" dirty="0"/>
              <a:t>Sinh học</a:t>
            </a:r>
            <a:endParaRPr lang="en-US" dirty="0" smtClean="0"/>
          </a:p>
          <a:p>
            <a:pPr>
              <a:buSzPct val="95000"/>
            </a:pPr>
            <a:endParaRPr lang="en-US" sz="2000" dirty="0" smtClean="0"/>
          </a:p>
          <a:p>
            <a:pPr>
              <a:buSzPct val="95000"/>
              <a:buFont typeface="Wingdings" panose="05000000000000000000" pitchFamily="2" charset="2"/>
              <a:buChar char="Ø"/>
            </a:pPr>
            <a:endParaRPr lang="en-US" sz="2000" dirty="0" smtClean="0"/>
          </a:p>
          <a:p>
            <a:pPr>
              <a:buSzPct val="95000"/>
              <a:buFont typeface="Arial" panose="020B0604020202020204" pitchFamily="34" charset="0"/>
              <a:buChar char="•"/>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9</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185036046"/>
      </p:ext>
    </p:extLst>
  </p:cSld>
  <p:clrMapOvr>
    <a:masterClrMapping/>
  </p:clrMapOvr>
</p:sld>
</file>

<file path=ppt/theme/theme1.xml><?xml version="1.0" encoding="utf-8"?>
<a:theme xmlns:a="http://schemas.openxmlformats.org/drawingml/2006/main" name="Face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389</TotalTime>
  <Words>1124</Words>
  <Application>Microsoft Office PowerPoint</Application>
  <PresentationFormat>Widescreen</PresentationFormat>
  <Paragraphs>73</Paragraphs>
  <Slides>13</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Aharoni</vt:lpstr>
      <vt:lpstr>Arial</vt:lpstr>
      <vt:lpstr>Arial Unicode MS</vt:lpstr>
      <vt:lpstr>Calibri</vt:lpstr>
      <vt:lpstr>Wingdings</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Tổng quan về công nghiệp 4.0  </vt:lpstr>
      <vt:lpstr>Tổng quan về công nghiệp 4.0 </vt:lpstr>
      <vt:lpstr>Tổng quan về công nghiệp 4.0 </vt:lpstr>
      <vt:lpstr>Thuận lợi và khó khăn của công nghiệp 4.0  </vt:lpstr>
      <vt:lpstr>Thuận lợi và khó khăn của công nghiệp 4.0</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40</cp:revision>
  <dcterms:created xsi:type="dcterms:W3CDTF">2019-05-28T08:54:36Z</dcterms:created>
  <dcterms:modified xsi:type="dcterms:W3CDTF">2019-05-29T18:24:11Z</dcterms:modified>
</cp:coreProperties>
</file>