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3"/>
  </p:notesMasterIdLst>
  <p:sldIdLst>
    <p:sldId id="256" r:id="rId3"/>
    <p:sldId id="257" r:id="rId4"/>
    <p:sldId id="258" r:id="rId5"/>
    <p:sldId id="259" r:id="rId6"/>
    <p:sldId id="260" r:id="rId7"/>
    <p:sldId id="261" r:id="rId8"/>
    <p:sldId id="265"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4" y="5445455"/>
            <a:ext cx="2743200" cy="584775"/>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a:t>
            </a:r>
          </a:p>
          <a:p>
            <a:pPr algn="ct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 xmlns:a16="http://schemas.microsoft.com/office/drawing/2014/main"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 xmlns:a16="http://schemas.microsoft.com/office/drawing/2014/main"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err="1" smtClean="0">
                <a:solidFill>
                  <a:prstClr val="white"/>
                </a:solidFill>
                <a:cs typeface="Arial" pitchFamily="34" charset="0"/>
              </a:rPr>
              <a:t>Đã</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tham</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dự</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buổi</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thuyết</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trình</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ngày</a:t>
            </a:r>
            <a:r>
              <a:rPr lang="en-US" altLang="ko-KR" sz="1867" dirty="0" smtClean="0">
                <a:solidFill>
                  <a:prstClr val="white"/>
                </a:solidFill>
                <a:cs typeface="Arial" pitchFamily="34" charset="0"/>
              </a:rPr>
              <a:t> </a:t>
            </a:r>
            <a:r>
              <a:rPr lang="en-US" altLang="ko-KR" sz="1867" dirty="0" err="1" smtClean="0">
                <a:solidFill>
                  <a:prstClr val="white"/>
                </a:solidFill>
                <a:cs typeface="Arial" pitchFamily="34" charset="0"/>
              </a:rPr>
              <a:t>hôm</a:t>
            </a:r>
            <a:r>
              <a:rPr lang="en-US" altLang="ko-KR" sz="1867" dirty="0" smtClean="0">
                <a:solidFill>
                  <a:prstClr val="white"/>
                </a:solidFill>
                <a:cs typeface="Arial" pitchFamily="34" charset="0"/>
              </a:rPr>
              <a:t> nay</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smtClean="0">
                <a:solidFill>
                  <a:schemeClr val="tx1">
                    <a:lumMod val="95000"/>
                    <a:lumOff val="5000"/>
                  </a:schemeClr>
                </a:solidFill>
                <a:latin typeface="Arial" panose="020B0604020202020204" pitchFamily="34" charset="0"/>
                <a:cs typeface="Arial" panose="020B0604020202020204" pitchFamily="34" charset="0"/>
              </a:rPr>
              <a:t>Tổng</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quan</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smtClean="0">
                <a:solidFill>
                  <a:schemeClr val="tx1">
                    <a:lumMod val="95000"/>
                    <a:lumOff val="5000"/>
                  </a:schemeClr>
                </a:solidFill>
                <a:latin typeface="Arial" panose="020B0604020202020204" pitchFamily="34" charset="0"/>
                <a:cs typeface="Arial" panose="020B0604020202020204" pitchFamily="34" charset="0"/>
              </a:rPr>
              <a:t>về</a:t>
            </a:r>
            <a:r>
              <a:rPr lang="en-US" sz="2400" dirty="0" smtClean="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smtClean="0">
                <a:solidFill>
                  <a:schemeClr val="tx1">
                    <a:lumMod val="95000"/>
                    <a:lumOff val="5000"/>
                  </a:schemeClr>
                </a:solidFill>
                <a:latin typeface="Arial" panose="020B0604020202020204" pitchFamily="34" charset="0"/>
                <a:cs typeface="Arial" panose="020B0604020202020204" pitchFamily="34" charset="0"/>
              </a:rPr>
              <a:t>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SzPct val="95000"/>
              <a:buFont typeface="+mj-lt"/>
              <a:buAutoNum type="arabicPeriod"/>
            </a:pPr>
            <a:r>
              <a:rPr lang="en-US" sz="2000" dirty="0" err="1" smtClean="0"/>
              <a:t>Khái</a:t>
            </a:r>
            <a:r>
              <a:rPr lang="en-US" sz="2000" dirty="0" smtClean="0"/>
              <a:t> </a:t>
            </a:r>
            <a:r>
              <a:rPr lang="en-US" sz="2000" dirty="0" err="1" smtClean="0"/>
              <a:t>niệm</a:t>
            </a:r>
            <a:endParaRPr lang="en-US" sz="2000" dirty="0" smtClean="0"/>
          </a:p>
          <a:p>
            <a:r>
              <a:rPr lang="vi-VN" sz="2000" dirty="0" smtClean="0"/>
              <a:t>Công </a:t>
            </a:r>
            <a:r>
              <a:rPr lang="vi-VN" sz="2000" dirty="0"/>
              <a:t>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normAutofit fontScale="90000"/>
          </a:bodyPr>
          <a:lstStyle/>
          <a:p>
            <a:r>
              <a:rPr lang="en-US" sz="4000" dirty="0" err="1"/>
              <a:t>Tổng</a:t>
            </a:r>
            <a:r>
              <a:rPr lang="en-US" sz="4000" dirty="0"/>
              <a:t> </a:t>
            </a:r>
            <a:r>
              <a:rPr lang="en-US" sz="4000" dirty="0" err="1"/>
              <a:t>quan</a:t>
            </a:r>
            <a:r>
              <a:rPr lang="en-US" sz="4000" dirty="0"/>
              <a:t> </a:t>
            </a:r>
            <a:r>
              <a:rPr lang="en-US" sz="4000" dirty="0" err="1"/>
              <a:t>về</a:t>
            </a:r>
            <a:r>
              <a:rPr lang="en-US" sz="4000" dirty="0"/>
              <a:t> </a:t>
            </a:r>
            <a:r>
              <a:rPr lang="en-US" sz="4000" dirty="0" err="1"/>
              <a:t>công</a:t>
            </a:r>
            <a:r>
              <a:rPr lang="en-US" sz="4000" dirty="0"/>
              <a:t> </a:t>
            </a:r>
            <a:r>
              <a:rPr lang="en-US" sz="4000" dirty="0" err="1"/>
              <a:t>nghiệp</a:t>
            </a:r>
            <a:r>
              <a:rPr lang="en-US" sz="4000" dirty="0"/>
              <a:t> 4.0</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SzPct val="95000"/>
              <a:buFont typeface="+mj-lt"/>
              <a:buAutoNum type="arabicPeriod" startAt="2"/>
            </a:pPr>
            <a:r>
              <a:rPr lang="en-US" sz="2000" dirty="0" err="1" smtClean="0"/>
              <a:t>Tên</a:t>
            </a:r>
            <a:r>
              <a:rPr lang="en-US" sz="2000" dirty="0" smtClean="0"/>
              <a:t> </a:t>
            </a:r>
            <a:r>
              <a:rPr lang="en-US" sz="2000" dirty="0" err="1" smtClean="0"/>
              <a:t>gọi</a:t>
            </a:r>
            <a:endParaRPr lang="en-US" sz="2000" dirty="0" smtClean="0"/>
          </a:p>
          <a:p>
            <a:pPr>
              <a:buSzPct val="95000"/>
            </a:pPr>
            <a:r>
              <a:rPr lang="vi-VN" sz="2000" dirty="0"/>
              <a:t>Thuật ngữ "Công nghiệp 4.0", rút ​​ngắn thành I4.0 hoặc đơn giản là I4, bắt nguồn từ một dự án trong chiến lược công nghệ cao của chính phủ Đức , thúc </a:t>
            </a:r>
            <a:r>
              <a:rPr lang="vi-VN" sz="2000" dirty="0" smtClean="0"/>
              <a:t>đẩy </a:t>
            </a:r>
            <a:r>
              <a:rPr lang="vi-VN" sz="2000" dirty="0"/>
              <a:t>việc tin học hóa sản </a:t>
            </a:r>
            <a:r>
              <a:rPr lang="vi-VN" sz="2000" dirty="0" smtClean="0"/>
              <a:t>xuất</a:t>
            </a:r>
            <a:endParaRPr lang="en-US" sz="2000" dirty="0" smtClean="0"/>
          </a:p>
          <a:p>
            <a:pPr>
              <a:buSzPct val="95000"/>
            </a:pPr>
            <a:r>
              <a:rPr lang="vi-VN" sz="2000" dirty="0"/>
              <a:t>Thuật ngữ "Công nghiệp 4.0" đã </a:t>
            </a:r>
            <a:r>
              <a:rPr lang="vi-VN" sz="2000" dirty="0" smtClean="0"/>
              <a:t>được</a:t>
            </a:r>
            <a:r>
              <a:rPr lang="en-US" sz="2000" dirty="0" smtClean="0"/>
              <a:t> </a:t>
            </a:r>
            <a:r>
              <a:rPr lang="en-US" sz="2000" dirty="0" err="1" smtClean="0"/>
              <a:t>nhắc</a:t>
            </a:r>
            <a:r>
              <a:rPr lang="en-US" sz="2000" dirty="0" smtClean="0"/>
              <a:t> </a:t>
            </a:r>
            <a:r>
              <a:rPr lang="en-US" sz="2000" dirty="0" err="1" smtClean="0"/>
              <a:t>đến</a:t>
            </a:r>
            <a:r>
              <a:rPr lang="en-US" sz="2000" dirty="0" smtClean="0"/>
              <a:t> </a:t>
            </a:r>
            <a:r>
              <a:rPr lang="vi-VN" sz="2000" dirty="0" smtClean="0"/>
              <a:t>vào </a:t>
            </a:r>
            <a:r>
              <a:rPr lang="vi-VN" sz="2000" dirty="0"/>
              <a:t>năm 2011 tại Hội chợ </a:t>
            </a:r>
            <a:r>
              <a:rPr lang="vi-VN" sz="2000" dirty="0" smtClean="0"/>
              <a:t>Hannover.</a:t>
            </a:r>
            <a:r>
              <a:rPr lang="en-US" sz="2000" dirty="0" smtClean="0"/>
              <a:t> </a:t>
            </a:r>
            <a:r>
              <a:rPr lang="vi-VN" sz="2000" dirty="0" smtClean="0"/>
              <a:t>Vào </a:t>
            </a:r>
            <a:r>
              <a:rPr lang="vi-VN" sz="2000" dirty="0"/>
              <a:t>tháng 10 năm 2012, Nhóm Công tác về Công nghiệp 4.0 đã trình bày một bộ các khuyến nghị thực hiện Công nghiệp 4.0 cho chính phủ liên bang Đức. Các thành viên và đối tác của Nhóm Công nghiệp 4.0 được công nhận là những người sáng lập và động lực đằng sau Công nghiệp 4.0.</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8</a:t>
            </a:fld>
            <a:endParaRPr lang="en-US"/>
          </a:p>
        </p:txBody>
      </p:sp>
      <p:sp>
        <p:nvSpPr>
          <p:cNvPr id="4" name="Title 3"/>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96086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000" dirty="0"/>
              <a:t>https://</a:t>
            </a:r>
            <a:r>
              <a:rPr lang="en-US" sz="2000" dirty="0" smtClean="0"/>
              <a:t>vi.wikipedia.org/wiki/Công_nghiệp_4.0</a:t>
            </a:r>
          </a:p>
          <a:p>
            <a:r>
              <a:rPr lang="en-US" sz="2000" dirty="0"/>
              <a:t>https://</a:t>
            </a:r>
            <a:r>
              <a:rPr lang="en-US" sz="2000" dirty="0" smtClean="0"/>
              <a:t>en.wikipedia.org/wiki/Industry_4.0</a:t>
            </a:r>
          </a:p>
          <a:p>
            <a:r>
              <a:rPr lang="en-US" sz="2000" dirty="0"/>
              <a:t>https://</a:t>
            </a:r>
            <a:r>
              <a:rPr lang="en-US" sz="2000" dirty="0" smtClean="0"/>
              <a:t>news.zing.vn/cach-mang-cong-nghiep-4-0-la-gi-post750267.html</a:t>
            </a:r>
          </a:p>
          <a:p>
            <a:endParaRPr lang="en-US" sz="2000" dirty="0"/>
          </a:p>
        </p:txBody>
      </p:sp>
      <p:sp>
        <p:nvSpPr>
          <p:cNvPr id="2" name="Slide Number Placeholder 1"/>
          <p:cNvSpPr>
            <a:spLocks noGrp="1"/>
          </p:cNvSpPr>
          <p:nvPr>
            <p:ph type="sldNum" sz="quarter" idx="12"/>
          </p:nvPr>
        </p:nvSpPr>
        <p:spPr/>
        <p:txBody>
          <a:bodyPr/>
          <a:lstStyle/>
          <a:p>
            <a:fld id="{FF3FB215-F31D-4572-B976-82201FC7BDB7}" type="slidenum">
              <a:rPr lang="en-US" smtClean="0"/>
              <a:t>9</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216</TotalTime>
  <Words>961</Words>
  <Application>Microsoft Office PowerPoint</Application>
  <PresentationFormat>Widescreen</PresentationFormat>
  <Paragraphs>46</Paragraphs>
  <Slides>10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Tổng quan về công nghiệp 4.0  </vt:lpstr>
      <vt:lpstr>Tổng quan về công nghiệp 4.0 </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21</cp:revision>
  <dcterms:created xsi:type="dcterms:W3CDTF">2019-05-28T08:54:36Z</dcterms:created>
  <dcterms:modified xsi:type="dcterms:W3CDTF">2019-05-29T13:43:48Z</dcterms:modified>
</cp:coreProperties>
</file>