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 id="2147483694" r:id="rId2"/>
  </p:sldMasterIdLst>
  <p:notesMasterIdLst>
    <p:notesMasterId r:id="rId19"/>
  </p:notesMasterIdLst>
  <p:sldIdLst>
    <p:sldId id="256" r:id="rId3"/>
    <p:sldId id="257" r:id="rId4"/>
    <p:sldId id="258" r:id="rId5"/>
    <p:sldId id="259" r:id="rId6"/>
    <p:sldId id="260" r:id="rId7"/>
    <p:sldId id="261" r:id="rId8"/>
    <p:sldId id="265" r:id="rId9"/>
    <p:sldId id="266" r:id="rId10"/>
    <p:sldId id="267" r:id="rId11"/>
    <p:sldId id="269" r:id="rId12"/>
    <p:sldId id="270" r:id="rId13"/>
    <p:sldId id="271" r:id="rId14"/>
    <p:sldId id="268" r:id="rId15"/>
    <p:sldId id="272"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DBCD0-D8C3-4785-8237-4849DECFE4B8}" type="datetimeFigureOut">
              <a:rPr lang="en-US" smtClean="0"/>
              <a:t>30/05/2019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7783A-8EF4-4EDE-B3A3-2B643AAB3706}" type="slidenum">
              <a:rPr lang="en-US" smtClean="0"/>
              <a:t>‹#›</a:t>
            </a:fld>
            <a:endParaRPr lang="en-US"/>
          </a:p>
        </p:txBody>
      </p:sp>
    </p:spTree>
    <p:extLst>
      <p:ext uri="{BB962C8B-B14F-4D97-AF65-F5344CB8AC3E}">
        <p14:creationId xmlns:p14="http://schemas.microsoft.com/office/powerpoint/2010/main" val="222676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1</a:t>
            </a:fld>
            <a:endParaRPr lang="en-US"/>
          </a:p>
        </p:txBody>
      </p:sp>
    </p:spTree>
    <p:extLst>
      <p:ext uri="{BB962C8B-B14F-4D97-AF65-F5344CB8AC3E}">
        <p14:creationId xmlns:p14="http://schemas.microsoft.com/office/powerpoint/2010/main" val="318933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3</a:t>
            </a:fld>
            <a:endParaRPr lang="en-US"/>
          </a:p>
        </p:txBody>
      </p:sp>
    </p:spTree>
    <p:extLst>
      <p:ext uri="{BB962C8B-B14F-4D97-AF65-F5344CB8AC3E}">
        <p14:creationId xmlns:p14="http://schemas.microsoft.com/office/powerpoint/2010/main" val="342788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E365C9-C117-4A89-8139-3E9BAE97F9C7}"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65307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E63436-3D27-4FD5-B27A-99661473411A}"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74105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F2127B-E560-42A0-A9B6-3D9A892BDFDB}"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716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2FF32E-1765-4B1D-9F11-0F304F53A3CE}"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3315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2E723D-F609-4730-83BB-A6CB555E7AD0}"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3016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9A6624-2145-497A-A689-D7C511226125}"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5434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09538E-5CB1-4240-9037-F9CC835A133B}"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267521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D83711-2384-408D-BE6D-3E0F8EAC73F0}"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4278489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xmlns=""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grpSp>
        <p:nvGrpSpPr>
          <p:cNvPr id="3" name="Group 2">
            <a:extLst>
              <a:ext uri="{FF2B5EF4-FFF2-40B4-BE49-F238E27FC236}">
                <a16:creationId xmlns:a16="http://schemas.microsoft.com/office/drawing/2014/main" xmlns=""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xmlns=""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xmlns=""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0" name="Group 39">
                <a:extLst>
                  <a:ext uri="{FF2B5EF4-FFF2-40B4-BE49-F238E27FC236}">
                    <a16:creationId xmlns:a16="http://schemas.microsoft.com/office/drawing/2014/main" xmlns=""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xmlns=""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2" name="Freeform: Shape 41">
                  <a:extLst>
                    <a:ext uri="{FF2B5EF4-FFF2-40B4-BE49-F238E27FC236}">
                      <a16:creationId xmlns:a16="http://schemas.microsoft.com/office/drawing/2014/main" xmlns=""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5" name="Freeform: Shape 4">
              <a:extLst>
                <a:ext uri="{FF2B5EF4-FFF2-40B4-BE49-F238E27FC236}">
                  <a16:creationId xmlns:a16="http://schemas.microsoft.com/office/drawing/2014/main" xmlns=""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6" name="Group 5">
              <a:extLst>
                <a:ext uri="{FF2B5EF4-FFF2-40B4-BE49-F238E27FC236}">
                  <a16:creationId xmlns:a16="http://schemas.microsoft.com/office/drawing/2014/main" xmlns=""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xmlns=""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6" name="Group 35">
                <a:extLst>
                  <a:ext uri="{FF2B5EF4-FFF2-40B4-BE49-F238E27FC236}">
                    <a16:creationId xmlns:a16="http://schemas.microsoft.com/office/drawing/2014/main" xmlns=""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xmlns=""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8" name="Freeform: Shape 37">
                  <a:extLst>
                    <a:ext uri="{FF2B5EF4-FFF2-40B4-BE49-F238E27FC236}">
                      <a16:creationId xmlns:a16="http://schemas.microsoft.com/office/drawing/2014/main" xmlns=""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 name="Freeform: Shape 6">
              <a:extLst>
                <a:ext uri="{FF2B5EF4-FFF2-40B4-BE49-F238E27FC236}">
                  <a16:creationId xmlns:a16="http://schemas.microsoft.com/office/drawing/2014/main" xmlns=""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a16="http://schemas.microsoft.com/office/drawing/2014/main" xmlns=""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9" name="Freeform: Shape 8">
              <a:extLst>
                <a:ext uri="{FF2B5EF4-FFF2-40B4-BE49-F238E27FC236}">
                  <a16:creationId xmlns:a16="http://schemas.microsoft.com/office/drawing/2014/main" xmlns=""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10" name="Group 9">
              <a:extLst>
                <a:ext uri="{FF2B5EF4-FFF2-40B4-BE49-F238E27FC236}">
                  <a16:creationId xmlns:a16="http://schemas.microsoft.com/office/drawing/2014/main" xmlns=""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xmlns=""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1" name="Group 30">
                <a:extLst>
                  <a:ext uri="{FF2B5EF4-FFF2-40B4-BE49-F238E27FC236}">
                    <a16:creationId xmlns:a16="http://schemas.microsoft.com/office/drawing/2014/main" xmlns=""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xmlns=""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4" name="Freeform: Shape 33">
                  <a:extLst>
                    <a:ext uri="{FF2B5EF4-FFF2-40B4-BE49-F238E27FC236}">
                      <a16:creationId xmlns:a16="http://schemas.microsoft.com/office/drawing/2014/main" xmlns=""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2" name="Freeform: Shape 31">
                <a:extLst>
                  <a:ext uri="{FF2B5EF4-FFF2-40B4-BE49-F238E27FC236}">
                    <a16:creationId xmlns:a16="http://schemas.microsoft.com/office/drawing/2014/main" xmlns=""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1" name="Group 10">
              <a:extLst>
                <a:ext uri="{FF2B5EF4-FFF2-40B4-BE49-F238E27FC236}">
                  <a16:creationId xmlns:a16="http://schemas.microsoft.com/office/drawing/2014/main" xmlns=""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xmlns=""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7" name="Group 26">
                <a:extLst>
                  <a:ext uri="{FF2B5EF4-FFF2-40B4-BE49-F238E27FC236}">
                    <a16:creationId xmlns:a16="http://schemas.microsoft.com/office/drawing/2014/main" xmlns=""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xmlns=""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9" name="Freeform: Shape 28">
                  <a:extLst>
                    <a:ext uri="{FF2B5EF4-FFF2-40B4-BE49-F238E27FC236}">
                      <a16:creationId xmlns:a16="http://schemas.microsoft.com/office/drawing/2014/main" xmlns=""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a16="http://schemas.microsoft.com/office/drawing/2014/main" xmlns=""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xmlns=""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3" name="Group 22">
                <a:extLst>
                  <a:ext uri="{FF2B5EF4-FFF2-40B4-BE49-F238E27FC236}">
                    <a16:creationId xmlns:a16="http://schemas.microsoft.com/office/drawing/2014/main" xmlns=""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xmlns=""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5" name="Freeform: Shape 24">
                  <a:extLst>
                    <a:ext uri="{FF2B5EF4-FFF2-40B4-BE49-F238E27FC236}">
                      <a16:creationId xmlns:a16="http://schemas.microsoft.com/office/drawing/2014/main" xmlns=""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3" name="Group 12">
              <a:extLst>
                <a:ext uri="{FF2B5EF4-FFF2-40B4-BE49-F238E27FC236}">
                  <a16:creationId xmlns:a16="http://schemas.microsoft.com/office/drawing/2014/main" xmlns=""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xmlns=""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9" name="Group 18">
                <a:extLst>
                  <a:ext uri="{FF2B5EF4-FFF2-40B4-BE49-F238E27FC236}">
                    <a16:creationId xmlns:a16="http://schemas.microsoft.com/office/drawing/2014/main" xmlns=""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xmlns=""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1" name="Freeform: Shape 20">
                  <a:extLst>
                    <a:ext uri="{FF2B5EF4-FFF2-40B4-BE49-F238E27FC236}">
                      <a16:creationId xmlns:a16="http://schemas.microsoft.com/office/drawing/2014/main" xmlns=""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4" name="Freeform: Shape 13">
              <a:extLst>
                <a:ext uri="{FF2B5EF4-FFF2-40B4-BE49-F238E27FC236}">
                  <a16:creationId xmlns:a16="http://schemas.microsoft.com/office/drawing/2014/main" xmlns=""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15" name="Freeform: Shape 14">
              <a:extLst>
                <a:ext uri="{FF2B5EF4-FFF2-40B4-BE49-F238E27FC236}">
                  <a16:creationId xmlns:a16="http://schemas.microsoft.com/office/drawing/2014/main" xmlns=""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a16="http://schemas.microsoft.com/office/drawing/2014/main" xmlns=""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17" name="Freeform: Shape 16">
              <a:extLst>
                <a:ext uri="{FF2B5EF4-FFF2-40B4-BE49-F238E27FC236}">
                  <a16:creationId xmlns:a16="http://schemas.microsoft.com/office/drawing/2014/main" xmlns=""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grpSp>
    </p:spTree>
    <p:extLst>
      <p:ext uri="{BB962C8B-B14F-4D97-AF65-F5344CB8AC3E}">
        <p14:creationId xmlns:p14="http://schemas.microsoft.com/office/powerpoint/2010/main" val="154277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xmlns=""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39" name="Group 38">
              <a:extLst>
                <a:ext uri="{FF2B5EF4-FFF2-40B4-BE49-F238E27FC236}">
                  <a16:creationId xmlns:a16="http://schemas.microsoft.com/office/drawing/2014/main" xmlns=""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xmlns=""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1" name="Freeform: Shape 40">
                <a:extLst>
                  <a:ext uri="{FF2B5EF4-FFF2-40B4-BE49-F238E27FC236}">
                    <a16:creationId xmlns:a16="http://schemas.microsoft.com/office/drawing/2014/main" xmlns=""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 name="Freeform: Shape 3">
            <a:extLst>
              <a:ext uri="{FF2B5EF4-FFF2-40B4-BE49-F238E27FC236}">
                <a16:creationId xmlns:a16="http://schemas.microsoft.com/office/drawing/2014/main" xmlns=""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5" name="Group 4">
            <a:extLst>
              <a:ext uri="{FF2B5EF4-FFF2-40B4-BE49-F238E27FC236}">
                <a16:creationId xmlns:a16="http://schemas.microsoft.com/office/drawing/2014/main" xmlns=""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xmlns=""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5" name="Group 34">
              <a:extLst>
                <a:ext uri="{FF2B5EF4-FFF2-40B4-BE49-F238E27FC236}">
                  <a16:creationId xmlns:a16="http://schemas.microsoft.com/office/drawing/2014/main" xmlns=""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xmlns=""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7" name="Freeform: Shape 36">
                <a:extLst>
                  <a:ext uri="{FF2B5EF4-FFF2-40B4-BE49-F238E27FC236}">
                    <a16:creationId xmlns:a16="http://schemas.microsoft.com/office/drawing/2014/main" xmlns=""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6" name="Freeform: Shape 5">
            <a:extLst>
              <a:ext uri="{FF2B5EF4-FFF2-40B4-BE49-F238E27FC236}">
                <a16:creationId xmlns:a16="http://schemas.microsoft.com/office/drawing/2014/main" xmlns=""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7" name="Freeform: Shape 6">
            <a:extLst>
              <a:ext uri="{FF2B5EF4-FFF2-40B4-BE49-F238E27FC236}">
                <a16:creationId xmlns:a16="http://schemas.microsoft.com/office/drawing/2014/main" xmlns=""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a16="http://schemas.microsoft.com/office/drawing/2014/main" xmlns=""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9" name="Group 8">
            <a:extLst>
              <a:ext uri="{FF2B5EF4-FFF2-40B4-BE49-F238E27FC236}">
                <a16:creationId xmlns:a16="http://schemas.microsoft.com/office/drawing/2014/main" xmlns=""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xmlns=""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0" name="Group 29">
              <a:extLst>
                <a:ext uri="{FF2B5EF4-FFF2-40B4-BE49-F238E27FC236}">
                  <a16:creationId xmlns:a16="http://schemas.microsoft.com/office/drawing/2014/main" xmlns=""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xmlns=""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3" name="Freeform: Shape 32">
                <a:extLst>
                  <a:ext uri="{FF2B5EF4-FFF2-40B4-BE49-F238E27FC236}">
                    <a16:creationId xmlns:a16="http://schemas.microsoft.com/office/drawing/2014/main" xmlns=""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1" name="Freeform: Shape 30">
              <a:extLst>
                <a:ext uri="{FF2B5EF4-FFF2-40B4-BE49-F238E27FC236}">
                  <a16:creationId xmlns:a16="http://schemas.microsoft.com/office/drawing/2014/main" xmlns=""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0" name="Group 9">
            <a:extLst>
              <a:ext uri="{FF2B5EF4-FFF2-40B4-BE49-F238E27FC236}">
                <a16:creationId xmlns:a16="http://schemas.microsoft.com/office/drawing/2014/main" xmlns=""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xmlns=""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6" name="Group 25">
              <a:extLst>
                <a:ext uri="{FF2B5EF4-FFF2-40B4-BE49-F238E27FC236}">
                  <a16:creationId xmlns:a16="http://schemas.microsoft.com/office/drawing/2014/main" xmlns=""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xmlns=""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8" name="Freeform: Shape 27">
                <a:extLst>
                  <a:ext uri="{FF2B5EF4-FFF2-40B4-BE49-F238E27FC236}">
                    <a16:creationId xmlns:a16="http://schemas.microsoft.com/office/drawing/2014/main" xmlns=""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1" name="Group 10">
            <a:extLst>
              <a:ext uri="{FF2B5EF4-FFF2-40B4-BE49-F238E27FC236}">
                <a16:creationId xmlns:a16="http://schemas.microsoft.com/office/drawing/2014/main" xmlns=""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xmlns=""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2" name="Group 21">
              <a:extLst>
                <a:ext uri="{FF2B5EF4-FFF2-40B4-BE49-F238E27FC236}">
                  <a16:creationId xmlns:a16="http://schemas.microsoft.com/office/drawing/2014/main" xmlns=""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xmlns=""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4" name="Freeform: Shape 23">
                <a:extLst>
                  <a:ext uri="{FF2B5EF4-FFF2-40B4-BE49-F238E27FC236}">
                    <a16:creationId xmlns:a16="http://schemas.microsoft.com/office/drawing/2014/main" xmlns=""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a16="http://schemas.microsoft.com/office/drawing/2014/main" xmlns=""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xmlns=""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8" name="Group 17">
              <a:extLst>
                <a:ext uri="{FF2B5EF4-FFF2-40B4-BE49-F238E27FC236}">
                  <a16:creationId xmlns:a16="http://schemas.microsoft.com/office/drawing/2014/main" xmlns=""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xmlns=""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0" name="Freeform: Shape 19">
                <a:extLst>
                  <a:ext uri="{FF2B5EF4-FFF2-40B4-BE49-F238E27FC236}">
                    <a16:creationId xmlns:a16="http://schemas.microsoft.com/office/drawing/2014/main" xmlns=""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3" name="Freeform: Shape 12">
            <a:extLst>
              <a:ext uri="{FF2B5EF4-FFF2-40B4-BE49-F238E27FC236}">
                <a16:creationId xmlns:a16="http://schemas.microsoft.com/office/drawing/2014/main" xmlns=""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4" name="Freeform: Shape 13">
            <a:extLst>
              <a:ext uri="{FF2B5EF4-FFF2-40B4-BE49-F238E27FC236}">
                <a16:creationId xmlns:a16="http://schemas.microsoft.com/office/drawing/2014/main" xmlns=""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solidFill>
                <a:prstClr val="black"/>
              </a:solidFill>
            </a:endParaRPr>
          </a:p>
        </p:txBody>
      </p:sp>
      <p:sp>
        <p:nvSpPr>
          <p:cNvPr id="15" name="Freeform: Shape 14">
            <a:extLst>
              <a:ext uri="{FF2B5EF4-FFF2-40B4-BE49-F238E27FC236}">
                <a16:creationId xmlns:a16="http://schemas.microsoft.com/office/drawing/2014/main" xmlns=""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a16="http://schemas.microsoft.com/office/drawing/2014/main" xmlns=""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42" name="Group 41">
            <a:extLst>
              <a:ext uri="{FF2B5EF4-FFF2-40B4-BE49-F238E27FC236}">
                <a16:creationId xmlns:a16="http://schemas.microsoft.com/office/drawing/2014/main" xmlns=""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xmlns=""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4" name="Group 43">
              <a:extLst>
                <a:ext uri="{FF2B5EF4-FFF2-40B4-BE49-F238E27FC236}">
                  <a16:creationId xmlns:a16="http://schemas.microsoft.com/office/drawing/2014/main" xmlns=""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xmlns=""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6" name="Freeform: Shape 45">
                <a:extLst>
                  <a:ext uri="{FF2B5EF4-FFF2-40B4-BE49-F238E27FC236}">
                    <a16:creationId xmlns:a16="http://schemas.microsoft.com/office/drawing/2014/main" xmlns=""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7" name="Freeform: Shape 46">
            <a:extLst>
              <a:ext uri="{FF2B5EF4-FFF2-40B4-BE49-F238E27FC236}">
                <a16:creationId xmlns:a16="http://schemas.microsoft.com/office/drawing/2014/main" xmlns=""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48" name="Freeform: Shape 47">
            <a:extLst>
              <a:ext uri="{FF2B5EF4-FFF2-40B4-BE49-F238E27FC236}">
                <a16:creationId xmlns:a16="http://schemas.microsoft.com/office/drawing/2014/main" xmlns=""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61" name="Group 60">
            <a:extLst>
              <a:ext uri="{FF2B5EF4-FFF2-40B4-BE49-F238E27FC236}">
                <a16:creationId xmlns:a16="http://schemas.microsoft.com/office/drawing/2014/main" xmlns=""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xmlns=""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3" name="Group 62">
              <a:extLst>
                <a:ext uri="{FF2B5EF4-FFF2-40B4-BE49-F238E27FC236}">
                  <a16:creationId xmlns:a16="http://schemas.microsoft.com/office/drawing/2014/main" xmlns=""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xmlns=""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66" name="Freeform: Shape 65">
                <a:extLst>
                  <a:ext uri="{FF2B5EF4-FFF2-40B4-BE49-F238E27FC236}">
                    <a16:creationId xmlns:a16="http://schemas.microsoft.com/office/drawing/2014/main" xmlns=""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64" name="Freeform: Shape 63">
              <a:extLst>
                <a:ext uri="{FF2B5EF4-FFF2-40B4-BE49-F238E27FC236}">
                  <a16:creationId xmlns:a16="http://schemas.microsoft.com/office/drawing/2014/main" xmlns=""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67" name="Group 66">
            <a:extLst>
              <a:ext uri="{FF2B5EF4-FFF2-40B4-BE49-F238E27FC236}">
                <a16:creationId xmlns:a16="http://schemas.microsoft.com/office/drawing/2014/main" xmlns=""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xmlns=""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9" name="Group 68">
              <a:extLst>
                <a:ext uri="{FF2B5EF4-FFF2-40B4-BE49-F238E27FC236}">
                  <a16:creationId xmlns:a16="http://schemas.microsoft.com/office/drawing/2014/main" xmlns=""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xmlns=""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71" name="Freeform: Shape 70">
                <a:extLst>
                  <a:ext uri="{FF2B5EF4-FFF2-40B4-BE49-F238E27FC236}">
                    <a16:creationId xmlns:a16="http://schemas.microsoft.com/office/drawing/2014/main" xmlns=""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2" name="Freeform: Shape 71">
            <a:extLst>
              <a:ext uri="{FF2B5EF4-FFF2-40B4-BE49-F238E27FC236}">
                <a16:creationId xmlns:a16="http://schemas.microsoft.com/office/drawing/2014/main" xmlns=""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Tree>
    <p:extLst>
      <p:ext uri="{BB962C8B-B14F-4D97-AF65-F5344CB8AC3E}">
        <p14:creationId xmlns:p14="http://schemas.microsoft.com/office/powerpoint/2010/main" val="167306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8DC0F4-205A-40EC-B0BA-E654FB8C28AA}" type="datetime1">
              <a:rPr lang="en-US" smtClean="0"/>
              <a:t>30/05/2019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96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E11E8-C44C-4A07-A57A-6E49B7614DFA}" type="datetime1">
              <a:rPr lang="en-US" smtClean="0"/>
              <a:t>30/05/2019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73215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CFA9E3-EA42-4391-B08D-6B36F132361D}" type="datetime1">
              <a:rPr lang="en-US" smtClean="0"/>
              <a:t>30/05/2019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14720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B3DAED-309B-4E09-9053-40E3E96EBBE7}" type="datetime1">
              <a:rPr lang="en-US" smtClean="0"/>
              <a:t>30/05/2019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51010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F8E5C6-B058-4F06-B0CE-767B6F57A51B}" type="datetime1">
              <a:rPr lang="en-US" smtClean="0"/>
              <a:t>30/05/2019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96574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23382-A40E-4E3B-9368-7CA294EB5667}" type="datetime1">
              <a:rPr lang="en-US" smtClean="0"/>
              <a:t>30/05/2019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39365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313CF-91ED-487F-ABF3-CCFEB678A5FB}" type="datetime1">
              <a:rPr lang="en-US" smtClean="0"/>
              <a:t>30/05/2019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30351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
        <p:nvSpPr>
          <p:cNvPr id="5" name="Date Placeholder 4"/>
          <p:cNvSpPr>
            <a:spLocks noGrp="1"/>
          </p:cNvSpPr>
          <p:nvPr>
            <p:ph type="dt" sz="half" idx="10"/>
          </p:nvPr>
        </p:nvSpPr>
        <p:spPr/>
        <p:txBody>
          <a:bodyPr/>
          <a:lstStyle/>
          <a:p>
            <a:fld id="{BB94132F-EFF5-46E7-9B6F-04335A4E6A14}" type="datetime1">
              <a:rPr lang="en-US" smtClean="0"/>
              <a:t>30/05/2019</a:t>
            </a:fld>
            <a:endParaRPr lang="en-US"/>
          </a:p>
        </p:txBody>
      </p:sp>
    </p:spTree>
    <p:extLst>
      <p:ext uri="{BB962C8B-B14F-4D97-AF65-F5344CB8AC3E}">
        <p14:creationId xmlns:p14="http://schemas.microsoft.com/office/powerpoint/2010/main" val="27429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E7B35F-B7EA-4E61-B5FA-63DA0CE6104D}" type="datetime1">
              <a:rPr lang="en-US" smtClean="0"/>
              <a:t>30/05/2019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3FB215-F31D-4572-B976-82201FC7BDB7}" type="slidenum">
              <a:rPr lang="en-US" smtClean="0"/>
              <a:t>‹#›</a:t>
            </a:fld>
            <a:endParaRPr lang="en-US"/>
          </a:p>
        </p:txBody>
      </p:sp>
    </p:spTree>
    <p:extLst>
      <p:ext uri="{BB962C8B-B14F-4D97-AF65-F5344CB8AC3E}">
        <p14:creationId xmlns:p14="http://schemas.microsoft.com/office/powerpoint/2010/main" val="33568744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702478"/>
      </p:ext>
    </p:extLst>
  </p:cSld>
  <p:clrMap bg1="lt1" tx1="dk1" bg2="lt2" tx2="dk2" accent1="accent1" accent2="accent2" accent3="accent3" accent4="accent4" accent5="accent5" accent6="accent6" hlink="hlink" folHlink="folHlink"/>
  <p:sldLayoutIdLst>
    <p:sldLayoutId id="2147483695" r:id="rId1"/>
    <p:sldLayoutId id="214748369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84488" y="-2551"/>
            <a:ext cx="7766936" cy="1646302"/>
          </a:xfrm>
        </p:spPr>
        <p:txBody>
          <a:bodyPr/>
          <a:lstStyle/>
          <a:p>
            <a:pPr algn="ctr"/>
            <a:r>
              <a:rPr lang="en-US" sz="6000" dirty="0" err="1" smtClean="0"/>
              <a:t>Công</a:t>
            </a:r>
            <a:r>
              <a:rPr lang="en-US" sz="6000" dirty="0" smtClean="0"/>
              <a:t> </a:t>
            </a:r>
            <a:r>
              <a:rPr lang="en-US" sz="6000" dirty="0" err="1" smtClean="0"/>
              <a:t>nghiệp</a:t>
            </a:r>
            <a:r>
              <a:rPr lang="en-US" sz="6000" dirty="0" smtClean="0"/>
              <a:t> 4.0</a:t>
            </a:r>
            <a:endParaRPr lang="en-US" sz="6000" dirty="0"/>
          </a:p>
        </p:txBody>
      </p:sp>
      <p:sp>
        <p:nvSpPr>
          <p:cNvPr id="7" name="Subtitle 6"/>
          <p:cNvSpPr>
            <a:spLocks noGrp="1"/>
          </p:cNvSpPr>
          <p:nvPr>
            <p:ph type="subTitle" idx="1"/>
          </p:nvPr>
        </p:nvSpPr>
        <p:spPr>
          <a:xfrm>
            <a:off x="7956644" y="5060767"/>
            <a:ext cx="3302759" cy="384688"/>
          </a:xfrm>
        </p:spPr>
        <p:txBody>
          <a:bodyPr>
            <a:noAutofit/>
          </a:bodyPr>
          <a:lstStyle/>
          <a:p>
            <a:pPr algn="l"/>
            <a:r>
              <a:rPr lang="en-US" sz="1600" dirty="0" err="1" smtClean="0">
                <a:solidFill>
                  <a:schemeClr val="tx1">
                    <a:lumMod val="95000"/>
                    <a:lumOff val="5000"/>
                  </a:schemeClr>
                </a:solidFill>
              </a:rPr>
              <a:t>Trình</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bày</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Lê</a:t>
            </a:r>
            <a:r>
              <a:rPr lang="en-US" sz="1600" dirty="0" smtClean="0">
                <a:solidFill>
                  <a:schemeClr val="tx1">
                    <a:lumMod val="95000"/>
                    <a:lumOff val="5000"/>
                  </a:schemeClr>
                </a:solidFill>
              </a:rPr>
              <a:t> Minh Thiện-1560542</a:t>
            </a:r>
            <a:endParaRPr lang="en-US" sz="1600" dirty="0">
              <a:solidFill>
                <a:schemeClr val="tx1">
                  <a:lumMod val="95000"/>
                  <a:lumOff val="5000"/>
                </a:schemeClr>
              </a:solidFill>
            </a:endParaRPr>
          </a:p>
        </p:txBody>
      </p:sp>
      <p:sp>
        <p:nvSpPr>
          <p:cNvPr id="3" name="TextBox 2"/>
          <p:cNvSpPr txBox="1"/>
          <p:nvPr/>
        </p:nvSpPr>
        <p:spPr>
          <a:xfrm>
            <a:off x="7956643" y="5445455"/>
            <a:ext cx="3466533" cy="338554"/>
          </a:xfrm>
          <a:prstGeom prst="rect">
            <a:avLst/>
          </a:prstGeom>
          <a:noFill/>
        </p:spPr>
        <p:txBody>
          <a:bodyPr wrap="square" rtlCol="0">
            <a:spAutoFit/>
          </a:bodyPr>
          <a:lstStyle/>
          <a:p>
            <a:r>
              <a:rPr lang="en-US" sz="1600" dirty="0" err="1" smtClean="0"/>
              <a:t>Thực</a:t>
            </a:r>
            <a:r>
              <a:rPr lang="en-US" sz="1600" dirty="0" smtClean="0"/>
              <a:t> </a:t>
            </a:r>
            <a:r>
              <a:rPr lang="en-US" sz="1600" dirty="0" err="1" smtClean="0"/>
              <a:t>hiện</a:t>
            </a:r>
            <a:r>
              <a:rPr lang="en-US" sz="1600" dirty="0" smtClean="0"/>
              <a:t>: </a:t>
            </a:r>
            <a:r>
              <a:rPr lang="en-US" sz="1600" dirty="0" err="1" smtClean="0"/>
              <a:t>Hồ</a:t>
            </a:r>
            <a:r>
              <a:rPr lang="en-US" sz="1600" dirty="0" smtClean="0"/>
              <a:t> </a:t>
            </a:r>
            <a:r>
              <a:rPr lang="en-US" sz="1600" dirty="0" err="1" smtClean="0"/>
              <a:t>Huy</a:t>
            </a:r>
            <a:r>
              <a:rPr lang="en-US" sz="1600" dirty="0" smtClean="0"/>
              <a:t> Hoàng-1560190</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81" y="1715803"/>
            <a:ext cx="9144000" cy="3657600"/>
          </a:xfrm>
          <a:prstGeom prst="ellipse">
            <a:avLst/>
          </a:prstGeom>
          <a:ln>
            <a:noFill/>
          </a:ln>
          <a:effectLst>
            <a:softEdge rad="112500"/>
          </a:effectLst>
        </p:spPr>
      </p:pic>
      <p:sp>
        <p:nvSpPr>
          <p:cNvPr id="5" name="TextBox 4"/>
          <p:cNvSpPr txBox="1"/>
          <p:nvPr/>
        </p:nvSpPr>
        <p:spPr>
          <a:xfrm>
            <a:off x="354842" y="5373403"/>
            <a:ext cx="3193576" cy="338554"/>
          </a:xfrm>
          <a:prstGeom prst="rect">
            <a:avLst/>
          </a:prstGeom>
          <a:noFill/>
        </p:spPr>
        <p:txBody>
          <a:bodyPr wrap="square" rtlCol="0">
            <a:spAutoFit/>
          </a:bodyPr>
          <a:lstStyle/>
          <a:p>
            <a:r>
              <a:rPr lang="en-US" sz="1600" dirty="0" err="1" smtClean="0"/>
              <a:t>Giảng</a:t>
            </a:r>
            <a:r>
              <a:rPr lang="en-US" sz="1600" dirty="0" smtClean="0"/>
              <a:t> </a:t>
            </a:r>
            <a:r>
              <a:rPr lang="en-US" sz="1600" dirty="0" err="1" smtClean="0"/>
              <a:t>viên</a:t>
            </a:r>
            <a:r>
              <a:rPr lang="en-US" sz="1600" dirty="0" smtClean="0"/>
              <a:t>: </a:t>
            </a:r>
            <a:r>
              <a:rPr lang="en-US" sz="1600" dirty="0" err="1" smtClean="0"/>
              <a:t>Nguyễn</a:t>
            </a:r>
            <a:r>
              <a:rPr lang="en-US" sz="1600" dirty="0" smtClean="0"/>
              <a:t> </a:t>
            </a:r>
            <a:r>
              <a:rPr lang="en-US" sz="1600" dirty="0" err="1" smtClean="0"/>
              <a:t>Đức</a:t>
            </a:r>
            <a:r>
              <a:rPr lang="en-US" sz="1600" dirty="0" smtClean="0"/>
              <a:t> </a:t>
            </a:r>
            <a:r>
              <a:rPr lang="en-US" sz="1600" dirty="0" err="1" smtClean="0"/>
              <a:t>Huy</a:t>
            </a:r>
            <a:endParaRPr lang="en-US" sz="1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89909" y="220425"/>
            <a:ext cx="1904940" cy="1495378"/>
          </a:xfrm>
          <a:prstGeom prst="rect">
            <a:avLst/>
          </a:prstGeom>
        </p:spPr>
      </p:pic>
    </p:spTree>
    <p:extLst>
      <p:ext uri="{BB962C8B-B14F-4D97-AF65-F5344CB8AC3E}">
        <p14:creationId xmlns:p14="http://schemas.microsoft.com/office/powerpoint/2010/main" val="1773196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vi-VN" sz="2000" dirty="0"/>
              <a:t>Công nghệ in 3D: Hay được gọi là chế tạo cộng, in 3D bao gồm việc tạo ra một đối tượng vật lý bằng cách in theo các lớp từ một bản vẽ hay một mô hình 3D có trước. Công nghệ này khác hoàn toàn so với chế tạo trừ, lấy đi các vật liệu thừa từ phôi ban đầu cho đến khi thu được hình dạng mong muốn. Ngược lại, công nghệ in 3D bắt đầu với vật liệu </a:t>
            </a:r>
            <a:r>
              <a:rPr lang="vi-VN" sz="2000" dirty="0" smtClean="0"/>
              <a:t>rời </a:t>
            </a:r>
            <a:r>
              <a:rPr lang="vi-VN" sz="2000" dirty="0"/>
              <a:t>và sau đó tạo ra một sản phẩm ở dạng ba chiều từ mẫu kỹ thuật số</a:t>
            </a:r>
            <a:r>
              <a:rPr lang="vi-VN" sz="2000" dirty="0" smtClean="0"/>
              <a:t>.</a:t>
            </a:r>
            <a:endParaRPr lang="en-US" sz="2000" dirty="0" smtClean="0"/>
          </a:p>
          <a:p>
            <a:pPr>
              <a:buFont typeface="Arial" panose="020B0604020202020204" pitchFamily="34" charset="0"/>
              <a:buChar char="•"/>
            </a:pPr>
            <a:r>
              <a:rPr lang="vi-VN" sz="2000" dirty="0"/>
              <a:t>Khoa học robot cao cấp: Siêu tự động hóa cộng với trí tuệ nhân tạo (AI) khiến việc tự động hóa phát triển mạnh hơn, thậm chí với những kỹ năng trước đây chỉ có con người sở hữu. Siêu tự động hóa cực cao có thể cho phép sự tham gia của robot và các cỗ máy có trí thông minh nhân tạo phân tích kết quả, đưa ra các quyết định phức tạp và ứng dụng những kết luận vào hoạt động sản xuất.</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10</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br>
              <a:rPr lang="en-US" dirty="0"/>
            </a:br>
            <a:endParaRPr lang="en-US" dirty="0"/>
          </a:p>
        </p:txBody>
      </p:sp>
    </p:spTree>
    <p:extLst>
      <p:ext uri="{BB962C8B-B14F-4D97-AF65-F5344CB8AC3E}">
        <p14:creationId xmlns:p14="http://schemas.microsoft.com/office/powerpoint/2010/main" val="323113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pPr>
            <a:r>
              <a:rPr lang="en-US" sz="2000" dirty="0" err="1"/>
              <a:t>Kỹ</a:t>
            </a:r>
            <a:r>
              <a:rPr lang="en-US" sz="2000" dirty="0"/>
              <a:t> </a:t>
            </a:r>
            <a:r>
              <a:rPr lang="en-US" sz="2000" dirty="0" err="1"/>
              <a:t>thuật</a:t>
            </a:r>
            <a:r>
              <a:rPr lang="en-US" sz="2000" dirty="0"/>
              <a:t> </a:t>
            </a:r>
            <a:r>
              <a:rPr lang="en-US" sz="2000" dirty="0" err="1"/>
              <a:t>số</a:t>
            </a:r>
            <a:r>
              <a:rPr lang="en-US" sz="2000" dirty="0" smtClean="0"/>
              <a:t>: S</a:t>
            </a:r>
            <a:r>
              <a:rPr lang="vi-VN" sz="2000" dirty="0" smtClean="0"/>
              <a:t>ự </a:t>
            </a:r>
            <a:r>
              <a:rPr lang="vi-VN" sz="2000" dirty="0"/>
              <a:t>hội tụ giữa ứng dụng vật lý và ứng dụng kỹ thuật số là sự xuất hiện IoT. Mô tả đơn giản nhất, có thể coi IoT là mối quan hệ giữa vạn vật (các sản phẩm, dịch vụ, địa điểm,...) và con người thông qua các công nghệ kết nối và các nền tảng khác nhau</a:t>
            </a:r>
            <a:r>
              <a:rPr lang="vi-VN" sz="2000" dirty="0" smtClean="0"/>
              <a:t>.</a:t>
            </a:r>
            <a:r>
              <a:rPr lang="en-US" sz="2000" dirty="0" smtClean="0"/>
              <a:t> </a:t>
            </a:r>
            <a:r>
              <a:rPr lang="vi-VN" sz="2000" dirty="0"/>
              <a:t>IoT được tin là sẽ tạo cơ hội cho tất cả các ngành nghề đều được hưởng lợi. IoT gia tăng cũng có nghĩa là việc truyền tải dữ liệu và giao tiếp qua internet tăng lên. Chính vì thế mà tất cả các công ty, ngành nghề đều có thể sử dụng các dữ liệu đó để phân tích và quyết định chiến lược cạnh tranh giành lấy thành công cho mình trong tương lai.</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11</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p>
        </p:txBody>
      </p:sp>
    </p:spTree>
    <p:extLst>
      <p:ext uri="{BB962C8B-B14F-4D97-AF65-F5344CB8AC3E}">
        <p14:creationId xmlns:p14="http://schemas.microsoft.com/office/powerpoint/2010/main" val="4003181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pPr>
            <a:r>
              <a:rPr lang="vi-VN" dirty="0" smtClean="0"/>
              <a:t>Sinh học: Với sức mạnh của máy tính, các nhà khoa học không còn phải dùng phương pháp thử, sai và thử lại, thay vào đó họ thử nghiệm cách thức mà các biến dị gen gây ra các bệnh lý đặc thù.Bước tiếp theo sẽ là sinh học tổng hợp. Công nghệ này sẽ giúp chúng ta có khả năng tùy biến cơ thể bằng cách sửa lại ADN. Đặt những vấn đề đạo đức qua một bên, sinh học tổng hợp sẽ phát triển hơn nữa, những tiến bộ này sẽ không chỉ tác động sâu và ngay tức thì về y học mà còn về nông nghiệp và sản xuất nhiên liệu sinh học.</a:t>
            </a:r>
            <a:endParaRPr lang="vi-VN" dirty="0"/>
          </a:p>
        </p:txBody>
      </p:sp>
      <p:sp>
        <p:nvSpPr>
          <p:cNvPr id="3" name="Slide Number Placeholder 2"/>
          <p:cNvSpPr>
            <a:spLocks noGrp="1"/>
          </p:cNvSpPr>
          <p:nvPr>
            <p:ph type="sldNum" sz="quarter" idx="12"/>
          </p:nvPr>
        </p:nvSpPr>
        <p:spPr/>
        <p:txBody>
          <a:bodyPr/>
          <a:lstStyle/>
          <a:p>
            <a:fld id="{FF3FB215-F31D-4572-B976-82201FC7BDB7}" type="slidenum">
              <a:rPr lang="en-US" smtClean="0"/>
              <a:t>12</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p>
        </p:txBody>
      </p:sp>
    </p:spTree>
    <p:extLst>
      <p:ext uri="{BB962C8B-B14F-4D97-AF65-F5344CB8AC3E}">
        <p14:creationId xmlns:p14="http://schemas.microsoft.com/office/powerpoint/2010/main" val="271205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SzPct val="95000"/>
              <a:buFont typeface="+mj-lt"/>
              <a:buAutoNum type="arabicPeriod"/>
            </a:pPr>
            <a:r>
              <a:rPr lang="en-US" sz="2000" dirty="0" err="1" smtClean="0"/>
              <a:t>Thuận</a:t>
            </a:r>
            <a:r>
              <a:rPr lang="en-US" sz="2000" dirty="0" smtClean="0"/>
              <a:t> </a:t>
            </a:r>
            <a:r>
              <a:rPr lang="en-US" sz="2000" dirty="0" err="1" smtClean="0"/>
              <a:t>lợi</a:t>
            </a:r>
            <a:endParaRPr lang="en-US" sz="2000" dirty="0" smtClean="0"/>
          </a:p>
          <a:p>
            <a:pPr>
              <a:buSzPct val="95000"/>
            </a:pPr>
            <a:r>
              <a:rPr lang="vi-VN" sz="2000" dirty="0"/>
              <a:t>Sản xuất nhanh hơn, tốn ít sức người hơn, dữ liệu thu thập đầy đủ hơn, quyết định được đưa ra nhanh chóng hơn.</a:t>
            </a:r>
          </a:p>
          <a:p>
            <a:pPr>
              <a:buSzPct val="95000"/>
            </a:pPr>
            <a:r>
              <a:rPr lang="vi-VN" sz="2000" dirty="0"/>
              <a:t>Con người sẽ được làm những việc vui vẻ hơn, hấp dẫn hơn, không bị nhàm chán. Những thứ này để máy làm.</a:t>
            </a:r>
          </a:p>
          <a:p>
            <a:pPr>
              <a:buSzPct val="95000"/>
            </a:pPr>
            <a:r>
              <a:rPr lang="vi-VN" sz="2000" dirty="0"/>
              <a:t>Trong những môi trường làm việc nguy hiểm, con người không phải xuất hiện nên giảm tỉ lệ tử vong, bệnh tật cho người lao động.</a:t>
            </a:r>
          </a:p>
          <a:p>
            <a:pPr>
              <a:buSzPct val="95000"/>
            </a:pPr>
            <a:r>
              <a:rPr lang="vi-VN" sz="2000" dirty="0"/>
              <a:t>Kiểm soát được món hàng từ nguyên vật liệu cho đến khi thành hình và chuyển đến tay người tiêu dùng</a:t>
            </a:r>
          </a:p>
          <a:p>
            <a:pPr>
              <a:buSzPct val="95000"/>
            </a:pPr>
            <a:r>
              <a:rPr lang="vi-VN" sz="2000" dirty="0"/>
              <a:t>Đảm bảo chất lượng đồng đều giữa các mẻ thành phẩm (vì máy làm tự động, không phải người làm)</a:t>
            </a:r>
          </a:p>
          <a:p>
            <a:pPr>
              <a:buSzPct val="95000"/>
            </a:pPr>
            <a:r>
              <a:rPr lang="vi-VN" sz="2000" dirty="0"/>
              <a:t>Khi có dữ liệu càng chi tiết và càng nhiều, các thuật toán machine learning lại càng chạy chính xác hơn để đưa ra những quyết định tốt hơn.</a:t>
            </a:r>
          </a:p>
          <a:p>
            <a:pPr>
              <a:buSzPct val="95000"/>
            </a:pPr>
            <a:r>
              <a:rPr lang="vi-VN" sz="2000" dirty="0"/>
              <a:t>Các công ty sẽ giảm chi phí, tăng thị phần, lợi nhuận</a:t>
            </a:r>
            <a:endParaRPr lang="en-US" sz="2000" dirty="0" smtClean="0"/>
          </a:p>
          <a:p>
            <a:pPr>
              <a:buSzPct val="95000"/>
            </a:pP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13</a:t>
            </a:fld>
            <a:endParaRPr lang="en-US"/>
          </a:p>
        </p:txBody>
      </p:sp>
      <p:sp>
        <p:nvSpPr>
          <p:cNvPr id="4" name="Title 3"/>
          <p:cNvSpPr>
            <a:spLocks noGrp="1"/>
          </p:cNvSpPr>
          <p:nvPr>
            <p:ph type="title"/>
          </p:nvPr>
        </p:nvSpPr>
        <p:spPr/>
        <p:txBody>
          <a:bodyPr>
            <a:normAutofit fontScale="90000"/>
          </a:bodyPr>
          <a:lstStyle/>
          <a:p>
            <a:r>
              <a:rPr lang="en-US" dirty="0" err="1"/>
              <a:t>Thuận</a:t>
            </a:r>
            <a:r>
              <a:rPr lang="en-US" dirty="0"/>
              <a:t> </a:t>
            </a:r>
            <a:r>
              <a:rPr lang="en-US" dirty="0" err="1"/>
              <a:t>lợi</a:t>
            </a:r>
            <a:r>
              <a:rPr lang="en-US" dirty="0"/>
              <a:t> </a:t>
            </a:r>
            <a:r>
              <a:rPr lang="en-US" dirty="0" err="1"/>
              <a:t>và</a:t>
            </a:r>
            <a:r>
              <a:rPr lang="en-US" dirty="0"/>
              <a:t> </a:t>
            </a:r>
            <a:r>
              <a:rPr lang="en-US" dirty="0" err="1"/>
              <a:t>khó</a:t>
            </a:r>
            <a:r>
              <a:rPr lang="en-US" dirty="0"/>
              <a:t> </a:t>
            </a:r>
            <a:r>
              <a:rPr lang="en-US" dirty="0" err="1"/>
              <a:t>khăn</a:t>
            </a:r>
            <a:r>
              <a:rPr lang="en-US" dirty="0"/>
              <a:t> </a:t>
            </a:r>
            <a:r>
              <a:rPr lang="en-US" dirty="0" err="1"/>
              <a:t>của</a:t>
            </a:r>
            <a:r>
              <a:rPr lang="en-US" dirty="0"/>
              <a:t> </a:t>
            </a:r>
            <a:r>
              <a:rPr lang="en-US" dirty="0" err="1"/>
              <a:t>công</a:t>
            </a:r>
            <a:r>
              <a:rPr lang="en-US" dirty="0"/>
              <a:t> </a:t>
            </a:r>
            <a:r>
              <a:rPr lang="en-US" dirty="0" err="1"/>
              <a:t>nghiệp</a:t>
            </a:r>
            <a:r>
              <a:rPr lang="en-US" dirty="0"/>
              <a:t> 4.0</a:t>
            </a:r>
            <a:br>
              <a:rPr lang="en-US" dirty="0"/>
            </a:br>
            <a:r>
              <a:rPr lang="en-US" dirty="0"/>
              <a:t> </a:t>
            </a:r>
          </a:p>
        </p:txBody>
      </p:sp>
    </p:spTree>
    <p:extLst>
      <p:ext uri="{BB962C8B-B14F-4D97-AF65-F5344CB8AC3E}">
        <p14:creationId xmlns:p14="http://schemas.microsoft.com/office/powerpoint/2010/main" val="365385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startAt="2"/>
            </a:pPr>
            <a:r>
              <a:rPr lang="en-US" dirty="0" err="1" smtClean="0"/>
              <a:t>Khó</a:t>
            </a:r>
            <a:r>
              <a:rPr lang="en-US" dirty="0" smtClean="0"/>
              <a:t> </a:t>
            </a:r>
            <a:r>
              <a:rPr lang="en-US" dirty="0" err="1" smtClean="0"/>
              <a:t>khăn</a:t>
            </a:r>
            <a:endParaRPr lang="en-US" dirty="0" smtClean="0"/>
          </a:p>
          <a:p>
            <a:pPr>
              <a:buSzPct val="95000"/>
            </a:pPr>
            <a:r>
              <a:rPr lang="en-US" dirty="0" err="1" smtClean="0"/>
              <a:t>Bảo</a:t>
            </a:r>
            <a:r>
              <a:rPr lang="en-US" dirty="0" smtClean="0"/>
              <a:t> </a:t>
            </a:r>
            <a:r>
              <a:rPr lang="en-US" dirty="0" err="1" smtClean="0"/>
              <a:t>mật</a:t>
            </a:r>
            <a:r>
              <a:rPr lang="en-US" dirty="0" smtClean="0"/>
              <a:t> an </a:t>
            </a:r>
            <a:r>
              <a:rPr lang="en-US" dirty="0" err="1" smtClean="0"/>
              <a:t>toàn</a:t>
            </a:r>
            <a:r>
              <a:rPr lang="en-US" dirty="0" smtClean="0"/>
              <a:t> </a:t>
            </a:r>
            <a:r>
              <a:rPr lang="en-US" dirty="0" err="1" smtClean="0"/>
              <a:t>thông</a:t>
            </a:r>
            <a:r>
              <a:rPr lang="en-US" dirty="0" smtClean="0"/>
              <a:t> tin</a:t>
            </a:r>
          </a:p>
          <a:p>
            <a:pPr>
              <a:buSzPct val="95000"/>
            </a:pPr>
            <a:r>
              <a:rPr lang="en-US" dirty="0" err="1" smtClean="0"/>
              <a:t>Vấn</a:t>
            </a:r>
            <a:r>
              <a:rPr lang="en-US" dirty="0" smtClean="0"/>
              <a:t> </a:t>
            </a:r>
            <a:r>
              <a:rPr lang="en-US" dirty="0" err="1" smtClean="0"/>
              <a:t>đề</a:t>
            </a:r>
            <a:r>
              <a:rPr lang="en-US" dirty="0" smtClean="0"/>
              <a:t> </a:t>
            </a:r>
            <a:r>
              <a:rPr lang="en-US" dirty="0" err="1" smtClean="0"/>
              <a:t>việc</a:t>
            </a:r>
            <a:r>
              <a:rPr lang="en-US" dirty="0" smtClean="0"/>
              <a:t> </a:t>
            </a:r>
            <a:r>
              <a:rPr lang="en-US" dirty="0" err="1" smtClean="0"/>
              <a:t>làm</a:t>
            </a:r>
            <a:endParaRPr lang="en-US" dirty="0" smtClean="0"/>
          </a:p>
          <a:p>
            <a:pPr>
              <a:buSzPct val="95000"/>
            </a:pPr>
            <a:r>
              <a:rPr lang="en-US" dirty="0" err="1" smtClean="0"/>
              <a:t>Quyền</a:t>
            </a:r>
            <a:r>
              <a:rPr lang="en-US" dirty="0" smtClean="0"/>
              <a:t> </a:t>
            </a:r>
            <a:r>
              <a:rPr lang="en-US" dirty="0" err="1" smtClean="0"/>
              <a:t>riêng</a:t>
            </a:r>
            <a:r>
              <a:rPr lang="en-US" dirty="0" smtClean="0"/>
              <a:t> </a:t>
            </a:r>
            <a:r>
              <a:rPr lang="en-US" dirty="0" err="1" smtClean="0"/>
              <a:t>tư</a:t>
            </a:r>
            <a:r>
              <a:rPr lang="en-US" dirty="0" smtClean="0"/>
              <a:t> </a:t>
            </a:r>
            <a:r>
              <a:rPr lang="en-US" dirty="0" err="1" smtClean="0"/>
              <a:t>của</a:t>
            </a:r>
            <a:r>
              <a:rPr lang="en-US" dirty="0" smtClean="0"/>
              <a:t> </a:t>
            </a:r>
            <a:r>
              <a:rPr lang="en-US" dirty="0" err="1" smtClean="0"/>
              <a:t>cá</a:t>
            </a:r>
            <a:r>
              <a:rPr lang="en-US" dirty="0" smtClean="0"/>
              <a:t> </a:t>
            </a:r>
            <a:r>
              <a:rPr lang="en-US" dirty="0" err="1" smtClean="0"/>
              <a:t>nhân</a:t>
            </a:r>
            <a:endParaRPr lang="en-US" dirty="0" smtClean="0"/>
          </a:p>
          <a:p>
            <a:pPr>
              <a:buSzPct val="95000"/>
            </a:pPr>
            <a:r>
              <a:rPr lang="en-US" dirty="0" err="1" smtClean="0"/>
              <a:t>Nguồn</a:t>
            </a:r>
            <a:r>
              <a:rPr lang="en-US" dirty="0" smtClean="0"/>
              <a:t> </a:t>
            </a:r>
            <a:r>
              <a:rPr lang="en-US" smtClean="0"/>
              <a:t>vốn</a:t>
            </a:r>
            <a:endParaRPr lang="en-US" dirty="0" smtClean="0"/>
          </a:p>
          <a:p>
            <a:pPr>
              <a:buSzPct val="95000"/>
            </a:pPr>
            <a:endParaRPr lang="en-US" dirty="0" smtClean="0"/>
          </a:p>
          <a:p>
            <a:pPr>
              <a:buSzPct val="95000"/>
            </a:pPr>
            <a:endParaRPr lang="en-US" sz="2000" dirty="0" smtClean="0"/>
          </a:p>
          <a:p>
            <a:pPr>
              <a:buSzPct val="95000"/>
            </a:pPr>
            <a:endParaRPr lang="en-US" sz="1600" dirty="0"/>
          </a:p>
        </p:txBody>
      </p:sp>
      <p:sp>
        <p:nvSpPr>
          <p:cNvPr id="3" name="Slide Number Placeholder 2"/>
          <p:cNvSpPr>
            <a:spLocks noGrp="1"/>
          </p:cNvSpPr>
          <p:nvPr>
            <p:ph type="sldNum" sz="quarter" idx="12"/>
          </p:nvPr>
        </p:nvSpPr>
        <p:spPr/>
        <p:txBody>
          <a:bodyPr/>
          <a:lstStyle/>
          <a:p>
            <a:fld id="{FF3FB215-F31D-4572-B976-82201FC7BDB7}" type="slidenum">
              <a:rPr lang="en-US" smtClean="0"/>
              <a:t>14</a:t>
            </a:fld>
            <a:endParaRPr lang="en-US"/>
          </a:p>
        </p:txBody>
      </p:sp>
      <p:sp>
        <p:nvSpPr>
          <p:cNvPr id="4" name="Title 3"/>
          <p:cNvSpPr>
            <a:spLocks noGrp="1"/>
          </p:cNvSpPr>
          <p:nvPr>
            <p:ph type="title"/>
          </p:nvPr>
        </p:nvSpPr>
        <p:spPr/>
        <p:txBody>
          <a:bodyPr/>
          <a:lstStyle/>
          <a:p>
            <a:r>
              <a:rPr lang="en-US" dirty="0" err="1"/>
              <a:t>Thuận</a:t>
            </a:r>
            <a:r>
              <a:rPr lang="en-US" dirty="0"/>
              <a:t> </a:t>
            </a:r>
            <a:r>
              <a:rPr lang="en-US" dirty="0" err="1"/>
              <a:t>lợi</a:t>
            </a:r>
            <a:r>
              <a:rPr lang="en-US" dirty="0"/>
              <a:t> </a:t>
            </a:r>
            <a:r>
              <a:rPr lang="en-US" dirty="0" err="1"/>
              <a:t>và</a:t>
            </a:r>
            <a:r>
              <a:rPr lang="en-US" dirty="0"/>
              <a:t> </a:t>
            </a:r>
            <a:r>
              <a:rPr lang="en-US" dirty="0" err="1"/>
              <a:t>khó</a:t>
            </a:r>
            <a:r>
              <a:rPr lang="en-US" dirty="0"/>
              <a:t> </a:t>
            </a:r>
            <a:r>
              <a:rPr lang="en-US" dirty="0" err="1"/>
              <a:t>khăn</a:t>
            </a:r>
            <a:r>
              <a:rPr lang="en-US" dirty="0"/>
              <a:t> </a:t>
            </a:r>
            <a:r>
              <a:rPr lang="en-US" dirty="0" err="1"/>
              <a:t>của</a:t>
            </a:r>
            <a:r>
              <a:rPr lang="en-US" dirty="0"/>
              <a:t> </a:t>
            </a:r>
            <a:r>
              <a:rPr lang="en-US" dirty="0" err="1"/>
              <a:t>công</a:t>
            </a:r>
            <a:r>
              <a:rPr lang="en-US" dirty="0"/>
              <a:t> </a:t>
            </a:r>
            <a:r>
              <a:rPr lang="en-US" dirty="0" err="1"/>
              <a:t>nghiệp</a:t>
            </a:r>
            <a:r>
              <a:rPr lang="en-US" dirty="0"/>
              <a:t> 4.0</a:t>
            </a:r>
          </a:p>
        </p:txBody>
      </p:sp>
    </p:spTree>
    <p:extLst>
      <p:ext uri="{BB962C8B-B14F-4D97-AF65-F5344CB8AC3E}">
        <p14:creationId xmlns:p14="http://schemas.microsoft.com/office/powerpoint/2010/main" val="396110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000" dirty="0"/>
              <a:t>https://</a:t>
            </a:r>
            <a:r>
              <a:rPr lang="en-US" sz="2000" dirty="0" smtClean="0"/>
              <a:t>vi.wikipedia.org/wiki/Công_nghiệp_4.0</a:t>
            </a:r>
          </a:p>
          <a:p>
            <a:r>
              <a:rPr lang="en-US" sz="2000" dirty="0"/>
              <a:t>https://</a:t>
            </a:r>
            <a:r>
              <a:rPr lang="en-US" sz="2000" dirty="0" smtClean="0"/>
              <a:t>en.wikipedia.org/wiki/Industry_4.0</a:t>
            </a:r>
          </a:p>
          <a:p>
            <a:r>
              <a:rPr lang="en-US" sz="2000" dirty="0"/>
              <a:t>https://</a:t>
            </a:r>
            <a:r>
              <a:rPr lang="en-US" sz="2000" dirty="0" smtClean="0"/>
              <a:t>news.zing.vn/cach-mang-cong-nghiep-4-0-la-gi-post750267.html</a:t>
            </a:r>
          </a:p>
          <a:p>
            <a:endParaRPr lang="en-US" sz="2000" dirty="0"/>
          </a:p>
        </p:txBody>
      </p:sp>
      <p:sp>
        <p:nvSpPr>
          <p:cNvPr id="2" name="Slide Number Placeholder 1"/>
          <p:cNvSpPr>
            <a:spLocks noGrp="1"/>
          </p:cNvSpPr>
          <p:nvPr>
            <p:ph type="sldNum" sz="quarter" idx="12"/>
          </p:nvPr>
        </p:nvSpPr>
        <p:spPr/>
        <p:txBody>
          <a:bodyPr/>
          <a:lstStyle/>
          <a:p>
            <a:fld id="{FF3FB215-F31D-4572-B976-82201FC7BDB7}" type="slidenum">
              <a:rPr lang="en-US" smtClean="0"/>
              <a:t>15</a:t>
            </a:fld>
            <a:endParaRPr lang="en-US"/>
          </a:p>
        </p:txBody>
      </p:sp>
      <p:sp>
        <p:nvSpPr>
          <p:cNvPr id="3" name="Title 2"/>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Tree>
    <p:extLst>
      <p:ext uri="{BB962C8B-B14F-4D97-AF65-F5344CB8AC3E}">
        <p14:creationId xmlns:p14="http://schemas.microsoft.com/office/powerpoint/2010/main" val="2686355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xmlns=""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solidFill>
                <a:prstClr val="black"/>
              </a:solidFill>
            </a:endParaRPr>
          </a:p>
        </p:txBody>
      </p:sp>
      <p:sp>
        <p:nvSpPr>
          <p:cNvPr id="4" name="TextBox 3">
            <a:extLst>
              <a:ext uri="{FF2B5EF4-FFF2-40B4-BE49-F238E27FC236}">
                <a16:creationId xmlns:a16="http://schemas.microsoft.com/office/drawing/2014/main" xmlns="" id="{8441FF71-3F1B-4CB4-8242-FBB7B35AFA66}"/>
              </a:ext>
            </a:extLst>
          </p:cNvPr>
          <p:cNvSpPr txBox="1"/>
          <p:nvPr/>
        </p:nvSpPr>
        <p:spPr>
          <a:xfrm>
            <a:off x="3983392" y="2661067"/>
            <a:ext cx="4438231" cy="646270"/>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5" name="Group 4">
            <a:extLst>
              <a:ext uri="{FF2B5EF4-FFF2-40B4-BE49-F238E27FC236}">
                <a16:creationId xmlns:a16="http://schemas.microsoft.com/office/drawing/2014/main" xmlns="" id="{E8ADFDEE-9EAC-466F-AF6B-857D4A4D3FF0}"/>
              </a:ext>
            </a:extLst>
          </p:cNvPr>
          <p:cNvGrpSpPr/>
          <p:nvPr/>
        </p:nvGrpSpPr>
        <p:grpSpPr>
          <a:xfrm>
            <a:off x="3983392" y="1281303"/>
            <a:ext cx="4425067" cy="1355914"/>
            <a:chOff x="3983392" y="1386078"/>
            <a:chExt cx="4425067" cy="1355914"/>
          </a:xfrm>
        </p:grpSpPr>
        <p:sp>
          <p:nvSpPr>
            <p:cNvPr id="6" name="Freeform: Shape 5">
              <a:extLst>
                <a:ext uri="{FF2B5EF4-FFF2-40B4-BE49-F238E27FC236}">
                  <a16:creationId xmlns:a16="http://schemas.microsoft.com/office/drawing/2014/main" xmlns=""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solidFill>
                  <a:prstClr val="black"/>
                </a:solidFill>
              </a:endParaRPr>
            </a:p>
          </p:txBody>
        </p:sp>
        <p:sp>
          <p:nvSpPr>
            <p:cNvPr id="7" name="Freeform: Shape 6">
              <a:extLst>
                <a:ext uri="{FF2B5EF4-FFF2-40B4-BE49-F238E27FC236}">
                  <a16:creationId xmlns:a16="http://schemas.microsoft.com/office/drawing/2014/main" xmlns=""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8" name="Freeform: Shape 7">
              <a:extLst>
                <a:ext uri="{FF2B5EF4-FFF2-40B4-BE49-F238E27FC236}">
                  <a16:creationId xmlns:a16="http://schemas.microsoft.com/office/drawing/2014/main" xmlns=""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solidFill>
                  <a:prstClr val="black"/>
                </a:solidFill>
              </a:endParaRPr>
            </a:p>
          </p:txBody>
        </p:sp>
      </p:grpSp>
      <p:sp>
        <p:nvSpPr>
          <p:cNvPr id="9" name="TextBox 8">
            <a:extLst>
              <a:ext uri="{FF2B5EF4-FFF2-40B4-BE49-F238E27FC236}">
                <a16:creationId xmlns:a16="http://schemas.microsoft.com/office/drawing/2014/main" xmlns="" id="{C32397BB-0566-4855-B214-A90EDA930881}"/>
              </a:ext>
            </a:extLst>
          </p:cNvPr>
          <p:cNvSpPr txBox="1"/>
          <p:nvPr/>
        </p:nvSpPr>
        <p:spPr>
          <a:xfrm>
            <a:off x="7087209" y="2098350"/>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a16="http://schemas.microsoft.com/office/drawing/2014/main" xmlns=""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xmlns=""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prstClr val="black"/>
                </a:solidFill>
              </a:endParaRPr>
            </a:p>
          </p:txBody>
        </p:sp>
        <p:sp>
          <p:nvSpPr>
            <p:cNvPr id="12" name="Freeform: Shape 11">
              <a:extLst>
                <a:ext uri="{FF2B5EF4-FFF2-40B4-BE49-F238E27FC236}">
                  <a16:creationId xmlns:a16="http://schemas.microsoft.com/office/drawing/2014/main" xmlns=""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prstClr val="black"/>
                </a:solidFill>
              </a:endParaRPr>
            </a:p>
          </p:txBody>
        </p:sp>
      </p:grpSp>
      <p:sp>
        <p:nvSpPr>
          <p:cNvPr id="13" name="TextBox 12">
            <a:extLst>
              <a:ext uri="{FF2B5EF4-FFF2-40B4-BE49-F238E27FC236}">
                <a16:creationId xmlns:a16="http://schemas.microsoft.com/office/drawing/2014/main" xmlns=""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prstClr val="white"/>
                </a:solidFill>
                <a:cs typeface="Arial" pitchFamily="34" charset="0"/>
              </a:rPr>
              <a:t>Thank You</a:t>
            </a:r>
            <a:endParaRPr lang="ko-KR" altLang="en-US" sz="5867" dirty="0">
              <a:solidFill>
                <a:prstClr val="white"/>
              </a:solidFill>
              <a:cs typeface="Arial" pitchFamily="34" charset="0"/>
            </a:endParaRPr>
          </a:p>
        </p:txBody>
      </p:sp>
      <p:sp>
        <p:nvSpPr>
          <p:cNvPr id="14" name="TextBox 13">
            <a:extLst>
              <a:ext uri="{FF2B5EF4-FFF2-40B4-BE49-F238E27FC236}">
                <a16:creationId xmlns:a16="http://schemas.microsoft.com/office/drawing/2014/main" xmlns="" id="{17A7DDD5-7A69-4408-A169-D3BEB20173D5}"/>
              </a:ext>
            </a:extLst>
          </p:cNvPr>
          <p:cNvSpPr txBox="1"/>
          <p:nvPr/>
        </p:nvSpPr>
        <p:spPr>
          <a:xfrm>
            <a:off x="3934482" y="4264092"/>
            <a:ext cx="4331317" cy="666977"/>
          </a:xfrm>
          <a:prstGeom prst="rect">
            <a:avLst/>
          </a:prstGeom>
          <a:noFill/>
        </p:spPr>
        <p:txBody>
          <a:bodyPr wrap="square" rtlCol="0" anchor="ctr">
            <a:spAutoFit/>
          </a:bodyPr>
          <a:lstStyle/>
          <a:p>
            <a:pPr algn="ctr"/>
            <a:r>
              <a:rPr lang="en-US" altLang="ko-KR" sz="1867" dirty="0" err="1" smtClean="0">
                <a:solidFill>
                  <a:prstClr val="white"/>
                </a:solidFill>
                <a:cs typeface="Arial" pitchFamily="34" charset="0"/>
              </a:rPr>
              <a:t>Đã</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tham</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dự</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buổi</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thuyết</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trình</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ngày</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hôm</a:t>
            </a:r>
            <a:r>
              <a:rPr lang="en-US" altLang="ko-KR" sz="1867" dirty="0" smtClean="0">
                <a:solidFill>
                  <a:prstClr val="white"/>
                </a:solidFill>
                <a:cs typeface="Arial" pitchFamily="34" charset="0"/>
              </a:rPr>
              <a:t> nay</a:t>
            </a:r>
            <a:endParaRPr lang="ko-KR" altLang="en-US" sz="1867" dirty="0">
              <a:solidFill>
                <a:prstClr val="white"/>
              </a:solidFill>
              <a:cs typeface="Arial" pitchFamily="34" charset="0"/>
            </a:endParaRPr>
          </a:p>
        </p:txBody>
      </p:sp>
    </p:spTree>
    <p:extLst>
      <p:ext uri="{BB962C8B-B14F-4D97-AF65-F5344CB8AC3E}">
        <p14:creationId xmlns:p14="http://schemas.microsoft.com/office/powerpoint/2010/main" val="93378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rmAutofit/>
          </a:bodyPr>
          <a:lstStyle/>
          <a:p>
            <a:r>
              <a:rPr lang="en-US" sz="4800" dirty="0" err="1" smtClean="0"/>
              <a:t>Nội</a:t>
            </a:r>
            <a:r>
              <a:rPr lang="en-US" sz="4800" dirty="0" smtClean="0"/>
              <a:t> dung</a:t>
            </a:r>
            <a:endParaRPr lang="en-US" sz="4800" dirty="0"/>
          </a:p>
        </p:txBody>
      </p:sp>
      <p:sp>
        <p:nvSpPr>
          <p:cNvPr id="3" name="Content Placeholder 2"/>
          <p:cNvSpPr>
            <a:spLocks noGrp="1"/>
          </p:cNvSpPr>
          <p:nvPr>
            <p:ph idx="1"/>
          </p:nvPr>
        </p:nvSpPr>
        <p:spPr/>
        <p:txBody>
          <a:bodyPr>
            <a:normAutofit/>
          </a:bodyPr>
          <a:lstStyle/>
          <a:p>
            <a:r>
              <a:rPr lang="en-US" sz="2400" dirty="0" err="1">
                <a:solidFill>
                  <a:schemeClr val="tx1">
                    <a:lumMod val="95000"/>
                    <a:lumOff val="5000"/>
                  </a:schemeClr>
                </a:solidFill>
                <a:latin typeface="Arial" panose="020B0604020202020204" pitchFamily="34" charset="0"/>
                <a:cs typeface="Arial" panose="020B0604020202020204" pitchFamily="34" charset="0"/>
              </a:rPr>
              <a:t>Khái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niệm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về</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cuộc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đã</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trải</a:t>
            </a:r>
            <a:r>
              <a:rPr lang="en-US" sz="2400" dirty="0">
                <a:solidFill>
                  <a:schemeClr val="tx1">
                    <a:lumMod val="95000"/>
                    <a:lumOff val="5000"/>
                  </a:schemeClr>
                </a:solidFill>
                <a:latin typeface="Arial" panose="020B0604020202020204" pitchFamily="34" charset="0"/>
                <a:cs typeface="Arial" panose="020B0604020202020204" pitchFamily="34" charset="0"/>
              </a:rPr>
              <a:t> qua</a:t>
            </a:r>
          </a:p>
          <a:p>
            <a:r>
              <a:rPr lang="en-US" sz="2400" dirty="0" err="1" smtClean="0">
                <a:solidFill>
                  <a:schemeClr val="tx1">
                    <a:lumMod val="95000"/>
                    <a:lumOff val="5000"/>
                  </a:schemeClr>
                </a:solidFill>
                <a:latin typeface="Arial" panose="020B0604020202020204" pitchFamily="34" charset="0"/>
                <a:cs typeface="Arial" panose="020B0604020202020204" pitchFamily="34" charset="0"/>
              </a:rPr>
              <a:t>Tổng</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quan</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về</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Những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thành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tựu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Thuận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lợi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khó</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khăn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nghiệp</a:t>
            </a:r>
            <a:r>
              <a:rPr lang="en-US" sz="2400" dirty="0" smtClean="0">
                <a:solidFill>
                  <a:schemeClr val="tx1">
                    <a:lumMod val="95000"/>
                    <a:lumOff val="5000"/>
                  </a:schemeClr>
                </a:solidFill>
                <a:latin typeface="Arial" panose="020B0604020202020204" pitchFamily="34" charset="0"/>
                <a:cs typeface="Arial" panose="020B0604020202020204" pitchFamily="34" charset="0"/>
              </a:rPr>
              <a:t> 4.0</a:t>
            </a:r>
            <a:endParaRPr lang="en-US" sz="2400" dirty="0">
              <a:solidFill>
                <a:schemeClr val="tx1">
                  <a:lumMod val="95000"/>
                  <a:lumOff val="5000"/>
                </a:schemeClr>
              </a:solidFill>
              <a:latin typeface="Arial" panose="020B0604020202020204" pitchFamily="34" charset="0"/>
              <a:cs typeface="Arial" panose="020B0604020202020204" pitchFamily="34" charset="0"/>
            </a:endParaRPr>
          </a:p>
          <a:p>
            <a:r>
              <a:rPr lang="en-US" sz="2400" dirty="0" err="1">
                <a:solidFill>
                  <a:schemeClr val="tx1">
                    <a:lumMod val="95000"/>
                    <a:lumOff val="5000"/>
                  </a:schemeClr>
                </a:solidFill>
                <a:latin typeface="Arial" panose="020B0604020202020204" pitchFamily="34" charset="0"/>
                <a:cs typeface="Arial" panose="020B0604020202020204" pitchFamily="34" charset="0"/>
              </a:rPr>
              <a:t>Tài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liệu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tham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khảo</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FF3FB215-F31D-4572-B976-82201FC7BDB7}" type="slidenum">
              <a:rPr lang="en-US" smtClean="0"/>
              <a:t>2</a:t>
            </a:fld>
            <a:endParaRPr lang="en-US"/>
          </a:p>
        </p:txBody>
      </p:sp>
    </p:spTree>
    <p:extLst>
      <p:ext uri="{BB962C8B-B14F-4D97-AF65-F5344CB8AC3E}">
        <p14:creationId xmlns:p14="http://schemas.microsoft.com/office/powerpoint/2010/main" val="323750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vi-VN" sz="2000" dirty="0"/>
              <a:t>Cách mạng công nghiệp là cuộc cách mạng trong lĩnh vực sản xuất; là sự thay đổi cơ bản các điều kiện kinh tế xã hội, văn hóa và kỹ thuật, xuất phát từ nước Anh sau đó lan tỏa ra toàn thế giới. Trong thời kỳ này, nền kinh tế giản đơn, quy mô nhỏ, dựa trên lao động chân tay được thay thế bằng công nghiệp và chế tạo máy móc quy mô lớn. Tên gọi "Cách mạng công nghiệp" thường dùng để chỉ giai đoạn thứ nhất của nó diễn ra ở cuối thế kỷ 18 và đầu thế kỷ 19. Giai đoạn hai hay còn gọi là Cách mạng công nghiệp lần thứ hai tiếp tục ngay sau đó từ nửa sau thế kỷ 19 đến đầu thế kỷ 20. Ảnh hưởng của nó diễn ra ở Tây Âu và Bắc Mỹ trong suốt thế kỷ 19 và sau đó là toàn thế giới</a:t>
            </a:r>
            <a:r>
              <a:rPr lang="vi-VN" sz="2000" dirty="0" smtClean="0"/>
              <a:t>.</a:t>
            </a:r>
            <a:endParaRPr lang="vi-VN" sz="2000" dirty="0"/>
          </a:p>
        </p:txBody>
      </p:sp>
      <p:sp>
        <p:nvSpPr>
          <p:cNvPr id="3" name="Title 2"/>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endParaRPr lang="en-US" dirty="0"/>
          </a:p>
        </p:txBody>
      </p:sp>
      <p:sp>
        <p:nvSpPr>
          <p:cNvPr id="4" name="Slide Number Placeholder 3"/>
          <p:cNvSpPr>
            <a:spLocks noGrp="1"/>
          </p:cNvSpPr>
          <p:nvPr>
            <p:ph type="sldNum" sz="quarter" idx="12"/>
          </p:nvPr>
        </p:nvSpPr>
        <p:spPr/>
        <p:txBody>
          <a:bodyPr/>
          <a:lstStyle/>
          <a:p>
            <a:fld id="{FF3FB215-F31D-4572-B976-82201FC7BDB7}" type="slidenum">
              <a:rPr lang="en-US" smtClean="0"/>
              <a:t>3</a:t>
            </a:fld>
            <a:endParaRPr lang="en-US"/>
          </a:p>
        </p:txBody>
      </p:sp>
    </p:spTree>
    <p:extLst>
      <p:ext uri="{BB962C8B-B14F-4D97-AF65-F5344CB8AC3E}">
        <p14:creationId xmlns:p14="http://schemas.microsoft.com/office/powerpoint/2010/main" val="238824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(CMCN 1.0)</a:t>
            </a:r>
          </a:p>
          <a:p>
            <a:pPr>
              <a:buSzPct val="90000"/>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a:t>
            </a:r>
            <a:r>
              <a:rPr lang="en-US" sz="2000" dirty="0" err="1" smtClean="0"/>
              <a:t>diễn</a:t>
            </a:r>
            <a:r>
              <a:rPr lang="en-US" sz="2000" dirty="0" smtClean="0"/>
              <a:t> </a:t>
            </a:r>
            <a:r>
              <a:rPr lang="en-US" sz="2000" dirty="0" err="1" smtClean="0"/>
              <a:t>ra</a:t>
            </a:r>
            <a:r>
              <a:rPr lang="en-US" sz="2000" dirty="0" smtClean="0"/>
              <a:t> </a:t>
            </a:r>
            <a:r>
              <a:rPr lang="en-US" sz="2000" dirty="0" err="1" smtClean="0"/>
              <a:t>vào</a:t>
            </a:r>
            <a:r>
              <a:rPr lang="en-US" sz="2000" dirty="0" smtClean="0"/>
              <a:t> </a:t>
            </a:r>
            <a:r>
              <a:rPr lang="en-US" sz="2000" dirty="0" err="1" smtClean="0"/>
              <a:t>khoảng</a:t>
            </a:r>
            <a:r>
              <a:rPr lang="en-US" sz="2000" dirty="0" smtClean="0"/>
              <a:t> </a:t>
            </a:r>
            <a:r>
              <a:rPr lang="en-US" sz="2000" dirty="0" err="1" smtClean="0"/>
              <a:t>năm</a:t>
            </a:r>
            <a:r>
              <a:rPr lang="en-US" sz="2000" dirty="0" smtClean="0"/>
              <a:t> 1760 </a:t>
            </a:r>
            <a:r>
              <a:rPr lang="en-US" sz="2000" dirty="0" err="1" smtClean="0"/>
              <a:t>đến</a:t>
            </a:r>
            <a:r>
              <a:rPr lang="en-US" sz="2000" dirty="0" smtClean="0"/>
              <a:t> </a:t>
            </a:r>
            <a:r>
              <a:rPr lang="en-US" sz="2000" dirty="0" err="1" smtClean="0"/>
              <a:t>khoảng</a:t>
            </a:r>
            <a:r>
              <a:rPr lang="en-US" sz="2000" dirty="0" smtClean="0"/>
              <a:t> </a:t>
            </a:r>
            <a:r>
              <a:rPr lang="en-US" sz="2000" dirty="0" err="1" smtClean="0"/>
              <a:t>giữa</a:t>
            </a:r>
            <a:r>
              <a:rPr lang="en-US" sz="2000" dirty="0" smtClean="0"/>
              <a:t> </a:t>
            </a:r>
            <a:r>
              <a:rPr lang="en-US" sz="2000" dirty="0" err="1" smtClean="0"/>
              <a:t>năm</a:t>
            </a:r>
            <a:r>
              <a:rPr lang="en-US" sz="2000" dirty="0" smtClean="0"/>
              <a:t> 1820 </a:t>
            </a:r>
            <a:r>
              <a:rPr lang="en-US" sz="2000" dirty="0" err="1" smtClean="0"/>
              <a:t>và</a:t>
            </a:r>
            <a:r>
              <a:rPr lang="en-US" sz="2000" dirty="0" smtClean="0"/>
              <a:t> 1840 </a:t>
            </a:r>
            <a:r>
              <a:rPr lang="en-US" sz="2000" dirty="0" err="1" smtClean="0"/>
              <a:t>tại</a:t>
            </a:r>
            <a:r>
              <a:rPr lang="en-US" sz="2000" dirty="0" smtClean="0"/>
              <a:t> </a:t>
            </a:r>
            <a:r>
              <a:rPr lang="en-US" sz="2000" dirty="0" err="1" smtClean="0"/>
              <a:t>châu</a:t>
            </a:r>
            <a:r>
              <a:rPr lang="en-US" sz="2000" dirty="0" smtClean="0"/>
              <a:t> </a:t>
            </a:r>
            <a:r>
              <a:rPr lang="en-US" sz="2000" dirty="0" err="1" smtClean="0"/>
              <a:t>Âu</a:t>
            </a:r>
            <a:r>
              <a:rPr lang="en-US" sz="2000" dirty="0" smtClean="0"/>
              <a:t> </a:t>
            </a:r>
            <a:r>
              <a:rPr lang="en-US" sz="2000" dirty="0" err="1" smtClean="0"/>
              <a:t>và</a:t>
            </a:r>
            <a:r>
              <a:rPr lang="en-US" sz="2000" dirty="0" smtClean="0"/>
              <a:t> </a:t>
            </a:r>
            <a:r>
              <a:rPr lang="en-US" sz="2000" dirty="0" err="1" smtClean="0"/>
              <a:t>Mỹ</a:t>
            </a:r>
            <a:r>
              <a:rPr lang="en-US" sz="2000" dirty="0" smtClean="0"/>
              <a:t>. </a:t>
            </a:r>
            <a:r>
              <a:rPr lang="vi-VN" sz="2000" dirty="0"/>
              <a:t>Quá trình chuyển đổi này bao gồm từ phương pháp sản xuất thủ công sang máy móc , mới sản xuất hóa chất và sản xuất sắt quy trình, việc sử dụng ngày càng tăng của năng lượng hơi nước và năng lượng sức nước, sự phát triển của máy công cụ và sự nổi lên của cơ giới hóa hệ thống nhà máy</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4</a:t>
            </a:fld>
            <a:endParaRPr lang="en-US"/>
          </a:p>
        </p:txBody>
      </p:sp>
      <p:sp>
        <p:nvSpPr>
          <p:cNvPr id="4" name="Title 3"/>
          <p:cNvSpPr>
            <a:spLocks noGrp="1"/>
          </p:cNvSpPr>
          <p:nvPr>
            <p:ph type="title"/>
          </p:nvPr>
        </p:nvSpPr>
        <p:spPr/>
        <p:txBody>
          <a:bodyPr/>
          <a:lstStyle/>
          <a:p>
            <a:r>
              <a:rPr lang="en-US" dirty="0" err="1" smtClean="0"/>
              <a:t>Các</a:t>
            </a:r>
            <a:r>
              <a:rPr lang="en-US" dirty="0" smtClean="0"/>
              <a:t> </a:t>
            </a:r>
            <a:r>
              <a:rPr lang="en-US" dirty="0" err="1" smtClean="0"/>
              <a:t>cuộc</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đã</a:t>
            </a:r>
            <a:r>
              <a:rPr lang="en-US" dirty="0" smtClean="0"/>
              <a:t> </a:t>
            </a:r>
            <a:r>
              <a:rPr lang="en-US" dirty="0" err="1" smtClean="0"/>
              <a:t>trải</a:t>
            </a:r>
            <a:r>
              <a:rPr lang="en-US" dirty="0" smtClean="0"/>
              <a:t> qua</a:t>
            </a:r>
            <a:endParaRPr lang="en-US" dirty="0"/>
          </a:p>
        </p:txBody>
      </p:sp>
    </p:spTree>
    <p:extLst>
      <p:ext uri="{BB962C8B-B14F-4D97-AF65-F5344CB8AC3E}">
        <p14:creationId xmlns:p14="http://schemas.microsoft.com/office/powerpoint/2010/main" val="284574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a:t> </a:t>
            </a:r>
            <a:r>
              <a:rPr lang="en-US" sz="2000" dirty="0" err="1" smtClean="0"/>
              <a:t>lần</a:t>
            </a:r>
            <a:r>
              <a:rPr lang="en-US" sz="2000" dirty="0" smtClean="0"/>
              <a:t> </a:t>
            </a:r>
            <a:r>
              <a:rPr lang="en-US" sz="2000" dirty="0" err="1" smtClean="0"/>
              <a:t>thứ</a:t>
            </a:r>
            <a:r>
              <a:rPr lang="en-US" sz="2000" dirty="0" smtClean="0"/>
              <a:t> 2</a:t>
            </a:r>
          </a:p>
          <a:p>
            <a:pPr>
              <a:buSzPct val="90000"/>
            </a:pPr>
            <a:r>
              <a:rPr lang="vi-VN" sz="2000" dirty="0" smtClean="0"/>
              <a:t>Cách </a:t>
            </a:r>
            <a:r>
              <a:rPr lang="vi-VN" sz="2000" dirty="0"/>
              <a:t>mạng công nghiệp lần thứ hai diễn ra từ năm 1870 đến năm 1914, ngay trước Thế chiến I. Đó là giai đoạn tăng trưởng của các ngành công nghiệp đã có từ trước và mở rộng các ngành mới, như thép, dầu, điện, và sử dụng điện để sản xuất hàng loạt. Các tiến bộ kỹ thuật chủ yếu trong giai đoạn này bao gồm điện thoại, bóng đèn, đĩa hát và động cơ đốt trong</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5</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35752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3</a:t>
            </a:r>
          </a:p>
          <a:p>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3 </a:t>
            </a:r>
            <a:r>
              <a:rPr lang="en-US" sz="2000" dirty="0" err="1" smtClean="0"/>
              <a:t>còn</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cuộc</a:t>
            </a:r>
            <a:r>
              <a:rPr lang="en-US" sz="2000" dirty="0" smtClean="0"/>
              <a:t> </a:t>
            </a:r>
            <a:r>
              <a:rPr lang="en-US" sz="2000" dirty="0" err="1" smtClean="0"/>
              <a:t>cách</a:t>
            </a:r>
            <a:r>
              <a:rPr lang="en-US" sz="2000" dirty="0" smtClean="0"/>
              <a:t> </a:t>
            </a:r>
            <a:r>
              <a:rPr lang="en-US" sz="2000" dirty="0" err="1" smtClean="0"/>
              <a:t>mạng</a:t>
            </a:r>
            <a:r>
              <a:rPr lang="en-US" sz="2000" dirty="0" smtClean="0"/>
              <a:t> </a:t>
            </a:r>
            <a:r>
              <a:rPr lang="en-US" sz="2000" dirty="0" err="1" smtClean="0"/>
              <a:t>kỹ</a:t>
            </a:r>
            <a:r>
              <a:rPr lang="en-US" sz="2000" dirty="0" smtClean="0"/>
              <a:t> </a:t>
            </a:r>
            <a:r>
              <a:rPr lang="en-US" sz="2000" dirty="0" err="1" smtClean="0"/>
              <a:t>thuật</a:t>
            </a:r>
            <a:r>
              <a:rPr lang="en-US" sz="2000" dirty="0" smtClean="0"/>
              <a:t> </a:t>
            </a:r>
            <a:r>
              <a:rPr lang="en-US" sz="2000" dirty="0" err="1" smtClean="0"/>
              <a:t>số</a:t>
            </a:r>
            <a:r>
              <a:rPr lang="en-US" sz="2000" dirty="0" smtClean="0"/>
              <a:t> </a:t>
            </a:r>
            <a:r>
              <a:rPr lang="en-US" sz="2000" dirty="0" err="1" smtClean="0"/>
              <a:t>được</a:t>
            </a:r>
            <a:r>
              <a:rPr lang="en-US" sz="2000" dirty="0" smtClean="0"/>
              <a:t> </a:t>
            </a:r>
            <a:r>
              <a:rPr lang="en-US" sz="2000" dirty="0" err="1" smtClean="0"/>
              <a:t>bắt</a:t>
            </a:r>
            <a:r>
              <a:rPr lang="en-US" sz="2000" dirty="0" smtClean="0"/>
              <a:t> </a:t>
            </a:r>
            <a:r>
              <a:rPr lang="en-US" sz="2000" dirty="0" err="1" smtClean="0"/>
              <a:t>đầu</a:t>
            </a:r>
            <a:r>
              <a:rPr lang="en-US" sz="2000" dirty="0" smtClean="0"/>
              <a:t> </a:t>
            </a:r>
            <a:r>
              <a:rPr lang="en-US" sz="2000" dirty="0" err="1" smtClean="0"/>
              <a:t>vào</a:t>
            </a:r>
            <a:r>
              <a:rPr lang="en-US" sz="2000" dirty="0" smtClean="0"/>
              <a:t> </a:t>
            </a:r>
            <a:r>
              <a:rPr lang="en-US" sz="2000" dirty="0" err="1" smtClean="0"/>
              <a:t>cuối</a:t>
            </a:r>
            <a:r>
              <a:rPr lang="en-US" sz="2000" dirty="0" smtClean="0"/>
              <a:t> </a:t>
            </a:r>
            <a:r>
              <a:rPr lang="en-US" sz="2000" dirty="0" err="1" smtClean="0"/>
              <a:t>năm</a:t>
            </a:r>
            <a:r>
              <a:rPr lang="en-US" sz="2000" dirty="0" smtClean="0"/>
              <a:t> 1960 </a:t>
            </a:r>
            <a:r>
              <a:rPr lang="en-US" sz="2000" dirty="0" err="1" smtClean="0"/>
              <a:t>đến</a:t>
            </a:r>
            <a:r>
              <a:rPr lang="en-US" sz="2000" dirty="0" smtClean="0"/>
              <a:t> </a:t>
            </a:r>
            <a:r>
              <a:rPr lang="en-US" sz="2000" dirty="0" err="1" smtClean="0"/>
              <a:t>cuối</a:t>
            </a:r>
            <a:r>
              <a:rPr lang="en-US" sz="2000" dirty="0" smtClean="0"/>
              <a:t> </a:t>
            </a:r>
            <a:r>
              <a:rPr lang="en-US" sz="2000" dirty="0" err="1" smtClean="0"/>
              <a:t>năm</a:t>
            </a:r>
            <a:r>
              <a:rPr lang="en-US" sz="2000" dirty="0" smtClean="0"/>
              <a:t> 1970 </a:t>
            </a:r>
            <a:r>
              <a:rPr lang="en-US" sz="2000" dirty="0" err="1" smtClean="0"/>
              <a:t>và</a:t>
            </a:r>
            <a:r>
              <a:rPr lang="en-US" sz="2000" dirty="0" smtClean="0"/>
              <a:t> </a:t>
            </a:r>
            <a:r>
              <a:rPr lang="en-US" sz="2000" dirty="0" err="1" smtClean="0"/>
              <a:t>thuật</a:t>
            </a:r>
            <a:r>
              <a:rPr lang="en-US" sz="2000" dirty="0" smtClean="0"/>
              <a:t> </a:t>
            </a:r>
            <a:r>
              <a:rPr lang="en-US" sz="2000" dirty="0" err="1" smtClean="0"/>
              <a:t>ngữ</a:t>
            </a:r>
            <a:r>
              <a:rPr lang="en-US" sz="2000" dirty="0" smtClean="0"/>
              <a:t> </a:t>
            </a:r>
            <a:r>
              <a:rPr lang="en-US" sz="2000" dirty="0" err="1" smtClean="0"/>
              <a:t>này</a:t>
            </a:r>
            <a:r>
              <a:rPr lang="en-US" sz="2000" dirty="0" smtClean="0"/>
              <a:t> </a:t>
            </a:r>
            <a:r>
              <a:rPr lang="en-US" sz="2000" dirty="0" err="1" smtClean="0"/>
              <a:t>cũng</a:t>
            </a:r>
            <a:r>
              <a:rPr lang="en-US" sz="2000" dirty="0" smtClean="0"/>
              <a:t> </a:t>
            </a:r>
            <a:r>
              <a:rPr lang="en-US" sz="2000" dirty="0" err="1" smtClean="0"/>
              <a:t>đề</a:t>
            </a:r>
            <a:r>
              <a:rPr lang="en-US" sz="2000" dirty="0" smtClean="0"/>
              <a:t> </a:t>
            </a:r>
            <a:r>
              <a:rPr lang="en-US" sz="2000" dirty="0" err="1" smtClean="0"/>
              <a:t>cập</a:t>
            </a:r>
            <a:r>
              <a:rPr lang="en-US" sz="2000" dirty="0" smtClean="0"/>
              <a:t> </a:t>
            </a:r>
            <a:r>
              <a:rPr lang="en-US" sz="2000" dirty="0" err="1" smtClean="0"/>
              <a:t>đến</a:t>
            </a:r>
            <a:r>
              <a:rPr lang="en-US" sz="2000" dirty="0"/>
              <a:t> </a:t>
            </a:r>
            <a:r>
              <a:rPr lang="en-US" sz="2000" dirty="0" err="1"/>
              <a:t>đến</a:t>
            </a:r>
            <a:r>
              <a:rPr lang="en-US" sz="2000" dirty="0"/>
              <a:t> </a:t>
            </a:r>
            <a:r>
              <a:rPr lang="en-US" sz="2000" dirty="0" err="1"/>
              <a:t>những</a:t>
            </a:r>
            <a:r>
              <a:rPr lang="en-US" sz="2000" dirty="0"/>
              <a:t> </a:t>
            </a:r>
            <a:r>
              <a:rPr lang="en-US" sz="2000" dirty="0" err="1"/>
              <a:t>thay</a:t>
            </a:r>
            <a:r>
              <a:rPr lang="en-US" sz="2000" dirty="0"/>
              <a:t> </a:t>
            </a:r>
            <a:r>
              <a:rPr lang="en-US" sz="2000" dirty="0" err="1"/>
              <a:t>đổi</a:t>
            </a:r>
            <a:r>
              <a:rPr lang="en-US" sz="2000" dirty="0"/>
              <a:t> </a:t>
            </a:r>
            <a:r>
              <a:rPr lang="en-US" sz="2000" dirty="0" err="1"/>
              <a:t>sâu</a:t>
            </a:r>
            <a:r>
              <a:rPr lang="en-US" sz="2000" dirty="0"/>
              <a:t> </a:t>
            </a:r>
            <a:r>
              <a:rPr lang="en-US" sz="2000" dirty="0" err="1"/>
              <a:t>rộng</a:t>
            </a:r>
            <a:r>
              <a:rPr lang="en-US" sz="2000" dirty="0"/>
              <a:t> do </a:t>
            </a:r>
            <a:r>
              <a:rPr lang="en-US" sz="2000" dirty="0" err="1"/>
              <a:t>công</a:t>
            </a:r>
            <a:r>
              <a:rPr lang="en-US" sz="2000" dirty="0"/>
              <a:t> </a:t>
            </a:r>
            <a:r>
              <a:rPr lang="en-US" sz="2000" dirty="0" err="1"/>
              <a:t>nghệ</a:t>
            </a:r>
            <a:r>
              <a:rPr lang="en-US" sz="2000" dirty="0"/>
              <a:t> </a:t>
            </a:r>
            <a:r>
              <a:rPr lang="en-US" sz="2000" dirty="0" err="1"/>
              <a:t>điện</a:t>
            </a:r>
            <a:r>
              <a:rPr lang="en-US" sz="2000" dirty="0"/>
              <a:t> </a:t>
            </a:r>
            <a:r>
              <a:rPr lang="en-US" sz="2000" dirty="0" err="1"/>
              <a:t>toán</a:t>
            </a:r>
            <a:r>
              <a:rPr lang="en-US" sz="2000" dirty="0"/>
              <a:t> </a:t>
            </a:r>
            <a:r>
              <a:rPr lang="en-US" sz="2000" dirty="0" err="1"/>
              <a:t>và</a:t>
            </a:r>
            <a:r>
              <a:rPr lang="en-US" sz="2000" dirty="0"/>
              <a:t> </a:t>
            </a:r>
            <a:r>
              <a:rPr lang="en-US" sz="2000" dirty="0" err="1"/>
              <a:t>truyền</a:t>
            </a:r>
            <a:r>
              <a:rPr lang="en-US" sz="2000" dirty="0"/>
              <a:t> </a:t>
            </a:r>
            <a:r>
              <a:rPr lang="en-US" sz="2000" dirty="0" err="1"/>
              <a:t>thông</a:t>
            </a:r>
            <a:r>
              <a:rPr lang="en-US" sz="2000" dirty="0"/>
              <a:t>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mang</a:t>
            </a:r>
            <a:r>
              <a:rPr lang="en-US" sz="2000" dirty="0"/>
              <a:t> </a:t>
            </a:r>
            <a:r>
              <a:rPr lang="en-US" sz="2000" dirty="0" err="1"/>
              <a:t>lại</a:t>
            </a:r>
            <a:r>
              <a:rPr lang="en-US" sz="2000" dirty="0"/>
              <a:t> </a:t>
            </a:r>
            <a:r>
              <a:rPr lang="en-US" sz="2000" dirty="0" err="1"/>
              <a:t>trong</a:t>
            </a:r>
            <a:r>
              <a:rPr lang="en-US" sz="2000" dirty="0"/>
              <a:t> (</a:t>
            </a:r>
            <a:r>
              <a:rPr lang="en-US" sz="2000" dirty="0" err="1"/>
              <a:t>và</a:t>
            </a:r>
            <a:r>
              <a:rPr lang="en-US" sz="2000" dirty="0"/>
              <a:t> </a:t>
            </a:r>
            <a:r>
              <a:rPr lang="en-US" sz="2000" dirty="0" err="1"/>
              <a:t>sau</a:t>
            </a:r>
            <a:r>
              <a:rPr lang="en-US" sz="2000" dirty="0"/>
              <a:t>) </a:t>
            </a:r>
            <a:r>
              <a:rPr lang="en-US" sz="2000" dirty="0" err="1"/>
              <a:t>nửa</a:t>
            </a:r>
            <a:r>
              <a:rPr lang="en-US" sz="2000" dirty="0"/>
              <a:t> </a:t>
            </a:r>
            <a:r>
              <a:rPr lang="en-US" sz="2000" dirty="0" err="1"/>
              <a:t>sau</a:t>
            </a:r>
            <a:r>
              <a:rPr lang="en-US" sz="2000" dirty="0"/>
              <a:t> </a:t>
            </a:r>
            <a:r>
              <a:rPr lang="en-US" sz="2000" dirty="0" err="1"/>
              <a:t>của</a:t>
            </a:r>
            <a:r>
              <a:rPr lang="en-US" sz="2000" dirty="0"/>
              <a:t> </a:t>
            </a:r>
            <a:r>
              <a:rPr lang="en-US" sz="2000" dirty="0" err="1"/>
              <a:t>thế</a:t>
            </a:r>
            <a:r>
              <a:rPr lang="en-US" sz="2000" dirty="0"/>
              <a:t> </a:t>
            </a:r>
            <a:r>
              <a:rPr lang="en-US" sz="2000" dirty="0" err="1"/>
              <a:t>kỷ</a:t>
            </a:r>
            <a:r>
              <a:rPr lang="en-US" sz="2000" dirty="0"/>
              <a:t> </a:t>
            </a:r>
            <a:r>
              <a:rPr lang="en-US" sz="2000" dirty="0" smtClean="0"/>
              <a:t>20, </a:t>
            </a:r>
            <a:r>
              <a:rPr lang="en-US" sz="2000" dirty="0" err="1"/>
              <a:t>cuộc</a:t>
            </a:r>
            <a:r>
              <a:rPr lang="en-US" sz="2000" dirty="0"/>
              <a:t> </a:t>
            </a:r>
            <a:r>
              <a:rPr lang="en-US" sz="2000" dirty="0" err="1"/>
              <a:t>cách</a:t>
            </a:r>
            <a:r>
              <a:rPr lang="en-US" sz="2000" dirty="0"/>
              <a:t> </a:t>
            </a:r>
            <a:r>
              <a:rPr lang="en-US" sz="2000" dirty="0" err="1"/>
              <a:t>mạng</a:t>
            </a:r>
            <a:r>
              <a:rPr lang="en-US" sz="2000" dirty="0"/>
              <a:t>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đánh</a:t>
            </a:r>
            <a:r>
              <a:rPr lang="en-US" sz="2000" dirty="0"/>
              <a:t> </a:t>
            </a:r>
            <a:r>
              <a:rPr lang="en-US" sz="2000" dirty="0" err="1"/>
              <a:t>dấu</a:t>
            </a:r>
            <a:r>
              <a:rPr lang="en-US" sz="2000" dirty="0"/>
              <a:t> </a:t>
            </a:r>
            <a:r>
              <a:rPr lang="en-US" sz="2000" dirty="0" err="1"/>
              <a:t>sự</a:t>
            </a:r>
            <a:r>
              <a:rPr lang="en-US" sz="2000" dirty="0"/>
              <a:t> </a:t>
            </a:r>
            <a:r>
              <a:rPr lang="en-US" sz="2000" dirty="0" err="1"/>
              <a:t>khởi</a:t>
            </a:r>
            <a:r>
              <a:rPr lang="en-US" sz="2000" dirty="0"/>
              <a:t> </a:t>
            </a:r>
            <a:r>
              <a:rPr lang="en-US" sz="2000" dirty="0" err="1"/>
              <a:t>đầu</a:t>
            </a:r>
            <a:r>
              <a:rPr lang="en-US" sz="2000" dirty="0"/>
              <a:t> </a:t>
            </a:r>
            <a:r>
              <a:rPr lang="en-US" sz="2000" dirty="0" err="1"/>
              <a:t>của</a:t>
            </a:r>
            <a:r>
              <a:rPr lang="en-US" sz="2000" dirty="0"/>
              <a:t> </a:t>
            </a:r>
            <a:r>
              <a:rPr lang="en-US" sz="2000" dirty="0" err="1"/>
              <a:t>kỷ</a:t>
            </a:r>
            <a:r>
              <a:rPr lang="en-US" sz="2000" dirty="0"/>
              <a:t> </a:t>
            </a:r>
            <a:r>
              <a:rPr lang="en-US" sz="2000" dirty="0" err="1"/>
              <a:t>nguyên</a:t>
            </a:r>
            <a:r>
              <a:rPr lang="en-US" sz="2000" dirty="0"/>
              <a:t> </a:t>
            </a:r>
            <a:r>
              <a:rPr lang="en-US" sz="2000" dirty="0" err="1"/>
              <a:t>thông</a:t>
            </a:r>
            <a:r>
              <a:rPr lang="en-US" sz="2000" dirty="0"/>
              <a:t> tin. </a:t>
            </a:r>
            <a:r>
              <a:rPr lang="en-US" sz="2000" dirty="0" err="1"/>
              <a:t>Trọng</a:t>
            </a:r>
            <a:r>
              <a:rPr lang="en-US" sz="2000" dirty="0"/>
              <a:t> </a:t>
            </a:r>
            <a:r>
              <a:rPr lang="en-US" sz="2000" dirty="0" err="1"/>
              <a:t>tâm</a:t>
            </a:r>
            <a:r>
              <a:rPr lang="en-US" sz="2000" dirty="0"/>
              <a:t> </a:t>
            </a:r>
            <a:r>
              <a:rPr lang="en-US" sz="2000" dirty="0" err="1"/>
              <a:t>của</a:t>
            </a:r>
            <a:r>
              <a:rPr lang="en-US" sz="2000" dirty="0"/>
              <a:t> </a:t>
            </a:r>
            <a:r>
              <a:rPr lang="en-US" sz="2000" dirty="0" err="1"/>
              <a:t>cuộc</a:t>
            </a:r>
            <a:r>
              <a:rPr lang="en-US" sz="2000" dirty="0"/>
              <a:t> </a:t>
            </a:r>
            <a:r>
              <a:rPr lang="en-US" sz="2000" dirty="0" err="1"/>
              <a:t>cách</a:t>
            </a:r>
            <a:r>
              <a:rPr lang="en-US" sz="2000" dirty="0"/>
              <a:t> </a:t>
            </a:r>
            <a:r>
              <a:rPr lang="en-US" sz="2000" dirty="0" err="1"/>
              <a:t>mạng</a:t>
            </a:r>
            <a:r>
              <a:rPr lang="en-US" sz="2000" dirty="0"/>
              <a:t> </a:t>
            </a:r>
            <a:r>
              <a:rPr lang="en-US" sz="2000" dirty="0" err="1"/>
              <a:t>này</a:t>
            </a:r>
            <a:r>
              <a:rPr lang="en-US" sz="2000" dirty="0"/>
              <a:t> </a:t>
            </a:r>
            <a:r>
              <a:rPr lang="en-US" sz="2000" dirty="0" err="1"/>
              <a:t>là</a:t>
            </a:r>
            <a:r>
              <a:rPr lang="en-US" sz="2000" dirty="0"/>
              <a:t> </a:t>
            </a:r>
            <a:r>
              <a:rPr lang="en-US" sz="2000" dirty="0" err="1"/>
              <a:t>việc</a:t>
            </a:r>
            <a:r>
              <a:rPr lang="en-US" sz="2000" dirty="0"/>
              <a:t> </a:t>
            </a:r>
            <a:r>
              <a:rPr lang="en-US" sz="2000" dirty="0" err="1"/>
              <a:t>sản</a:t>
            </a:r>
            <a:r>
              <a:rPr lang="en-US" sz="2000" dirty="0"/>
              <a:t> </a:t>
            </a:r>
            <a:r>
              <a:rPr lang="en-US" sz="2000" dirty="0" err="1"/>
              <a:t>xuất</a:t>
            </a:r>
            <a:r>
              <a:rPr lang="en-US" sz="2000" dirty="0"/>
              <a:t> </a:t>
            </a:r>
            <a:r>
              <a:rPr lang="en-US" sz="2000" dirty="0" err="1"/>
              <a:t>hàng</a:t>
            </a:r>
            <a:r>
              <a:rPr lang="en-US" sz="2000" dirty="0"/>
              <a:t> </a:t>
            </a:r>
            <a:r>
              <a:rPr lang="en-US" sz="2000" dirty="0" err="1"/>
              <a:t>loạt</a:t>
            </a:r>
            <a:r>
              <a:rPr lang="en-US" sz="2000" dirty="0"/>
              <a:t> </a:t>
            </a:r>
            <a:r>
              <a:rPr lang="en-US" sz="2000" dirty="0" err="1"/>
              <a:t>và</a:t>
            </a:r>
            <a:r>
              <a:rPr lang="en-US" sz="2000" dirty="0"/>
              <a:t> </a:t>
            </a:r>
            <a:r>
              <a:rPr lang="en-US" sz="2000" dirty="0" err="1"/>
              <a:t>sử</a:t>
            </a:r>
            <a:r>
              <a:rPr lang="en-US" sz="2000" dirty="0"/>
              <a:t> </a:t>
            </a:r>
            <a:r>
              <a:rPr lang="en-US" sz="2000" dirty="0" err="1"/>
              <a:t>dụng</a:t>
            </a:r>
            <a:r>
              <a:rPr lang="en-US" sz="2000" dirty="0"/>
              <a:t> </a:t>
            </a:r>
            <a:r>
              <a:rPr lang="en-US" sz="2000" dirty="0" err="1"/>
              <a:t>rộng</a:t>
            </a:r>
            <a:r>
              <a:rPr lang="en-US" sz="2000" dirty="0"/>
              <a:t> </a:t>
            </a:r>
            <a:r>
              <a:rPr lang="en-US" sz="2000" dirty="0" err="1"/>
              <a:t>rãi</a:t>
            </a:r>
            <a:r>
              <a:rPr lang="en-US" sz="2000" dirty="0"/>
              <a:t> </a:t>
            </a:r>
            <a:r>
              <a:rPr lang="en-US" sz="2000" dirty="0" err="1"/>
              <a:t>các</a:t>
            </a:r>
            <a:r>
              <a:rPr lang="en-US" sz="2000" dirty="0"/>
              <a:t> </a:t>
            </a:r>
            <a:r>
              <a:rPr lang="en-US" sz="2000" dirty="0" err="1"/>
              <a:t>mạch</a:t>
            </a:r>
            <a:r>
              <a:rPr lang="en-US" sz="2000" dirty="0"/>
              <a:t> logic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và</a:t>
            </a:r>
            <a:r>
              <a:rPr lang="en-US" sz="2000" dirty="0"/>
              <a:t> </a:t>
            </a:r>
            <a:r>
              <a:rPr lang="en-US" sz="2000" dirty="0" err="1"/>
              <a:t>các</a:t>
            </a:r>
            <a:r>
              <a:rPr lang="en-US" sz="2000" dirty="0"/>
              <a:t> </a:t>
            </a:r>
            <a:r>
              <a:rPr lang="en-US" sz="2000" dirty="0" err="1"/>
              <a:t>công</a:t>
            </a:r>
            <a:r>
              <a:rPr lang="en-US" sz="2000" dirty="0"/>
              <a:t> </a:t>
            </a:r>
            <a:r>
              <a:rPr lang="en-US" sz="2000" dirty="0" err="1"/>
              <a:t>nghệ</a:t>
            </a:r>
            <a:r>
              <a:rPr lang="en-US" sz="2000" dirty="0"/>
              <a:t> </a:t>
            </a:r>
            <a:r>
              <a:rPr lang="en-US" sz="2000" dirty="0" err="1"/>
              <a:t>có</a:t>
            </a:r>
            <a:r>
              <a:rPr lang="en-US" sz="2000" dirty="0"/>
              <a:t> </a:t>
            </a:r>
            <a:r>
              <a:rPr lang="en-US" sz="2000" dirty="0" err="1"/>
              <a:t>nguồn</a:t>
            </a:r>
            <a:r>
              <a:rPr lang="en-US" sz="2000" dirty="0"/>
              <a:t> </a:t>
            </a:r>
            <a:r>
              <a:rPr lang="en-US" sz="2000" dirty="0" err="1"/>
              <a:t>gốc</a:t>
            </a:r>
            <a:r>
              <a:rPr lang="en-US" sz="2000" dirty="0"/>
              <a:t> </a:t>
            </a:r>
            <a:r>
              <a:rPr lang="en-US" sz="2000" dirty="0" err="1"/>
              <a:t>của</a:t>
            </a:r>
            <a:r>
              <a:rPr lang="en-US" sz="2000" dirty="0"/>
              <a:t> </a:t>
            </a:r>
            <a:r>
              <a:rPr lang="en-US" sz="2000" dirty="0" err="1"/>
              <a:t>nó</a:t>
            </a:r>
            <a:r>
              <a:rPr lang="en-US" sz="2000" dirty="0"/>
              <a:t>, </a:t>
            </a:r>
            <a:r>
              <a:rPr lang="en-US" sz="2000" dirty="0" err="1"/>
              <a:t>bao</a:t>
            </a:r>
            <a:r>
              <a:rPr lang="en-US" sz="2000" dirty="0"/>
              <a:t> </a:t>
            </a:r>
            <a:r>
              <a:rPr lang="en-US" sz="2000" dirty="0" err="1"/>
              <a:t>gồm</a:t>
            </a:r>
            <a:r>
              <a:rPr lang="en-US" sz="2000" dirty="0"/>
              <a:t> </a:t>
            </a:r>
            <a:r>
              <a:rPr lang="en-US" sz="2000" dirty="0" err="1"/>
              <a:t>máy</a:t>
            </a:r>
            <a:r>
              <a:rPr lang="en-US" sz="2000" dirty="0"/>
              <a:t> </a:t>
            </a:r>
            <a:r>
              <a:rPr lang="en-US" sz="2000" dirty="0" err="1"/>
              <a:t>tính</a:t>
            </a:r>
            <a:r>
              <a:rPr lang="en-US" sz="2000" dirty="0"/>
              <a:t> , </a:t>
            </a:r>
            <a:r>
              <a:rPr lang="en-US" sz="2000" dirty="0" smtClean="0"/>
              <a:t>smart phone </a:t>
            </a:r>
            <a:r>
              <a:rPr lang="en-US" sz="2000" dirty="0" err="1" smtClean="0"/>
              <a:t>và</a:t>
            </a:r>
            <a:r>
              <a:rPr lang="en-US" sz="2000" dirty="0" smtClean="0"/>
              <a:t> </a:t>
            </a:r>
            <a:r>
              <a:rPr lang="en-US" sz="2000" dirty="0"/>
              <a:t>Internet</a:t>
            </a:r>
          </a:p>
        </p:txBody>
      </p:sp>
      <p:sp>
        <p:nvSpPr>
          <p:cNvPr id="3" name="Slide Number Placeholder 2"/>
          <p:cNvSpPr>
            <a:spLocks noGrp="1"/>
          </p:cNvSpPr>
          <p:nvPr>
            <p:ph type="sldNum" sz="quarter" idx="12"/>
          </p:nvPr>
        </p:nvSpPr>
        <p:spPr/>
        <p:txBody>
          <a:bodyPr/>
          <a:lstStyle/>
          <a:p>
            <a:fld id="{FF3FB215-F31D-4572-B976-82201FC7BDB7}" type="slidenum">
              <a:rPr lang="en-US" smtClean="0"/>
              <a:t>6</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295389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57200" indent="-457200">
              <a:buSzPct val="95000"/>
              <a:buFont typeface="+mj-lt"/>
              <a:buAutoNum type="arabicPeriod"/>
            </a:pPr>
            <a:r>
              <a:rPr lang="en-US" sz="2000" dirty="0" err="1" smtClean="0"/>
              <a:t>Khái</a:t>
            </a:r>
            <a:r>
              <a:rPr lang="en-US" sz="2000" dirty="0" smtClean="0"/>
              <a:t> </a:t>
            </a:r>
            <a:r>
              <a:rPr lang="en-US" sz="2000" dirty="0" err="1" smtClean="0"/>
              <a:t>niệm</a:t>
            </a:r>
            <a:endParaRPr lang="en-US" sz="2000" dirty="0" smtClean="0"/>
          </a:p>
          <a:p>
            <a:r>
              <a:rPr lang="vi-VN" sz="2000" dirty="0" smtClean="0"/>
              <a:t>Công </a:t>
            </a:r>
            <a:r>
              <a:rPr lang="vi-VN" sz="2000" dirty="0"/>
              <a:t>nghiệp 4.0 là xu hướng hiện thời trong việc tự động hóa và trao đổi dữ liệu trong công nghệ sản xuất. Nó bao gồm các hệ thống không gian mạng thực-ảo (cyber-physical system), Internet Vạn Vật và điện toán đám mây và điện toán nhận thức (cognitive computing).</a:t>
            </a:r>
          </a:p>
          <a:p>
            <a:r>
              <a:rPr lang="vi-VN" sz="2000" dirty="0"/>
              <a:t>Công nghiệp 4.0 tạo ra nhà máy thông minh (tiếng Anh: smart factory). Trong các nhà máy thông minh với cấu trúc kiểu mô-đun, hệ thống thực-ảo giám sát các quy trình thực tế, tạo ra một bản sao ảo của thế giới thực và đưa ra các quyết định phân tán. Qua Internet Vạn Vật, các hệ thống thực-ảo giao tiếp và cộng tác với nhau và với con người trong thời gian thực, và với sự hỗ trợ của Internet Dịch vụ, dịch vụ nội hàm và dịch vụ xuyên tổ chức được cung cấp cho các bên tham gia chuỗi giá trị sử dụng. Công nghiệp 4.0 thường được gọi là cuộc cách mạng công nghiệp thứ tư</a:t>
            </a:r>
          </a:p>
          <a:p>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7</a:t>
            </a:fld>
            <a:endParaRPr lang="en-US"/>
          </a:p>
        </p:txBody>
      </p:sp>
      <p:sp>
        <p:nvSpPr>
          <p:cNvPr id="4" name="Title 3"/>
          <p:cNvSpPr>
            <a:spLocks noGrp="1"/>
          </p:cNvSpPr>
          <p:nvPr>
            <p:ph type="title"/>
          </p:nvPr>
        </p:nvSpPr>
        <p:spPr/>
        <p:txBody>
          <a:bodyPr>
            <a:normAutofit fontScale="90000"/>
          </a:bodyPr>
          <a:lstStyle/>
          <a:p>
            <a:r>
              <a:rPr lang="en-US" sz="4000" dirty="0" err="1"/>
              <a:t>Tổng</a:t>
            </a:r>
            <a:r>
              <a:rPr lang="en-US" sz="4000" dirty="0"/>
              <a:t> </a:t>
            </a:r>
            <a:r>
              <a:rPr lang="en-US" sz="4000" dirty="0" err="1"/>
              <a:t>quan</a:t>
            </a:r>
            <a:r>
              <a:rPr lang="en-US" sz="4000" dirty="0"/>
              <a:t> </a:t>
            </a:r>
            <a:r>
              <a:rPr lang="en-US" sz="4000" dirty="0" err="1"/>
              <a:t>về</a:t>
            </a:r>
            <a:r>
              <a:rPr lang="en-US" sz="4000" dirty="0"/>
              <a:t> </a:t>
            </a:r>
            <a:r>
              <a:rPr lang="en-US" sz="4000" dirty="0" err="1"/>
              <a:t>công</a:t>
            </a:r>
            <a:r>
              <a:rPr lang="en-US" sz="4000" dirty="0"/>
              <a:t> </a:t>
            </a:r>
            <a:r>
              <a:rPr lang="en-US" sz="4000" dirty="0" err="1"/>
              <a:t>nghiệp</a:t>
            </a:r>
            <a:r>
              <a:rPr lang="en-US" sz="4000" dirty="0"/>
              <a:t> 4.0</a:t>
            </a: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295550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startAt="2"/>
            </a:pPr>
            <a:r>
              <a:rPr lang="en-US" sz="2000" dirty="0" err="1" smtClean="0"/>
              <a:t>Tên</a:t>
            </a:r>
            <a:r>
              <a:rPr lang="en-US" sz="2000" dirty="0" smtClean="0"/>
              <a:t> </a:t>
            </a:r>
            <a:r>
              <a:rPr lang="en-US" sz="2000" dirty="0" err="1" smtClean="0"/>
              <a:t>gọi</a:t>
            </a:r>
            <a:endParaRPr lang="en-US" sz="2000" dirty="0" smtClean="0"/>
          </a:p>
          <a:p>
            <a:pPr>
              <a:buSzPct val="95000"/>
            </a:pPr>
            <a:r>
              <a:rPr lang="vi-VN" sz="2000" dirty="0"/>
              <a:t>Thuật ngữ "Công nghiệp 4.0", rút ​​ngắn thành I4.0 hoặc đơn giản là I4, bắt nguồn từ một dự án trong chiến lược công nghệ cao của chính phủ Đức , thúc </a:t>
            </a:r>
            <a:r>
              <a:rPr lang="vi-VN" sz="2000" dirty="0" smtClean="0"/>
              <a:t>đẩy </a:t>
            </a:r>
            <a:r>
              <a:rPr lang="vi-VN" sz="2000" dirty="0"/>
              <a:t>việc tin học hóa sản </a:t>
            </a:r>
            <a:r>
              <a:rPr lang="vi-VN" sz="2000" dirty="0" smtClean="0"/>
              <a:t>xuất</a:t>
            </a:r>
            <a:endParaRPr lang="en-US" sz="2000" dirty="0" smtClean="0"/>
          </a:p>
          <a:p>
            <a:pPr>
              <a:buSzPct val="95000"/>
            </a:pPr>
            <a:r>
              <a:rPr lang="vi-VN" sz="2000" dirty="0"/>
              <a:t>Thuật ngữ "Công nghiệp 4.0" đã </a:t>
            </a:r>
            <a:r>
              <a:rPr lang="vi-VN" sz="2000" dirty="0" smtClean="0"/>
              <a:t>được</a:t>
            </a:r>
            <a:r>
              <a:rPr lang="en-US" sz="2000" dirty="0" smtClean="0"/>
              <a:t> </a:t>
            </a:r>
            <a:r>
              <a:rPr lang="en-US" sz="2000" dirty="0" err="1" smtClean="0"/>
              <a:t>nhắc</a:t>
            </a:r>
            <a:r>
              <a:rPr lang="en-US" sz="2000" dirty="0" smtClean="0"/>
              <a:t> </a:t>
            </a:r>
            <a:r>
              <a:rPr lang="en-US" sz="2000" dirty="0" err="1" smtClean="0"/>
              <a:t>đến</a:t>
            </a:r>
            <a:r>
              <a:rPr lang="en-US" sz="2000" dirty="0" smtClean="0"/>
              <a:t> </a:t>
            </a:r>
            <a:r>
              <a:rPr lang="vi-VN" sz="2000" dirty="0" smtClean="0"/>
              <a:t>vào </a:t>
            </a:r>
            <a:r>
              <a:rPr lang="vi-VN" sz="2000" dirty="0"/>
              <a:t>năm 2011 tại Hội chợ </a:t>
            </a:r>
            <a:r>
              <a:rPr lang="vi-VN" sz="2000" dirty="0" smtClean="0"/>
              <a:t>Hannover.</a:t>
            </a:r>
            <a:r>
              <a:rPr lang="en-US" sz="2000" dirty="0" smtClean="0"/>
              <a:t> </a:t>
            </a:r>
            <a:r>
              <a:rPr lang="vi-VN" sz="2000" dirty="0" smtClean="0"/>
              <a:t>Vào </a:t>
            </a:r>
            <a:r>
              <a:rPr lang="vi-VN" sz="2000" dirty="0"/>
              <a:t>tháng 10 năm 2012, Nhóm Công tác về Công nghiệp 4.0 đã trình bày một bộ các khuyến nghị thực hiện Công nghiệp 4.0 cho chính phủ liên bang Đức. Các thành viên và đối tác của Nhóm Công nghiệp 4.0 được công nhận là những người sáng lập và động lực đằng sau Công nghiệp 4.0.</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8</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smtClean="0"/>
              <a:t>quan</a:t>
            </a:r>
            <a:r>
              <a:rPr lang="en-US" dirty="0" smtClean="0"/>
              <a:t> </a:t>
            </a:r>
            <a:r>
              <a:rPr lang="en-US" dirty="0" err="1" smtClean="0"/>
              <a:t>về</a:t>
            </a:r>
            <a:r>
              <a:rPr lang="en-US" dirty="0" smtClean="0"/>
              <a:t> </a:t>
            </a:r>
            <a:r>
              <a:rPr lang="en-US" dirty="0" err="1" smtClean="0"/>
              <a:t>công</a:t>
            </a:r>
            <a:r>
              <a:rPr lang="en-US" dirty="0" smtClean="0"/>
              <a:t> </a:t>
            </a:r>
            <a:r>
              <a:rPr lang="en-US" dirty="0" err="1" smtClean="0"/>
              <a:t>nghiệp</a:t>
            </a:r>
            <a:r>
              <a:rPr lang="en-US" dirty="0" smtClean="0"/>
              <a:t> 4.0</a:t>
            </a:r>
            <a:r>
              <a:rPr lang="en-US" dirty="0"/>
              <a:t/>
            </a:r>
            <a:br>
              <a:rPr lang="en-US" dirty="0"/>
            </a:br>
            <a:endParaRPr lang="en-US" dirty="0"/>
          </a:p>
        </p:txBody>
      </p:sp>
    </p:spTree>
    <p:extLst>
      <p:ext uri="{BB962C8B-B14F-4D97-AF65-F5344CB8AC3E}">
        <p14:creationId xmlns:p14="http://schemas.microsoft.com/office/powerpoint/2010/main" val="96086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startAt="3"/>
            </a:pPr>
            <a:r>
              <a:rPr lang="en-US" sz="2000" dirty="0" err="1" smtClean="0"/>
              <a:t>Các</a:t>
            </a:r>
            <a:r>
              <a:rPr lang="en-US" sz="2000" dirty="0"/>
              <a:t> </a:t>
            </a:r>
            <a:r>
              <a:rPr lang="en-US" sz="2000" dirty="0" err="1" smtClean="0"/>
              <a:t>nhân</a:t>
            </a:r>
            <a:r>
              <a:rPr lang="en-US" sz="2000" dirty="0" smtClean="0"/>
              <a:t> </a:t>
            </a:r>
            <a:r>
              <a:rPr lang="en-US" sz="2000" dirty="0" err="1" smtClean="0"/>
              <a:t>tố</a:t>
            </a:r>
            <a:r>
              <a:rPr lang="en-US" sz="2000" dirty="0" smtClean="0"/>
              <a:t> </a:t>
            </a:r>
            <a:r>
              <a:rPr lang="en-US" sz="2000" dirty="0" err="1" smtClean="0"/>
              <a:t>thúc</a:t>
            </a:r>
            <a:r>
              <a:rPr lang="en-US" sz="2000" dirty="0" smtClean="0"/>
              <a:t> </a:t>
            </a:r>
            <a:r>
              <a:rPr lang="en-US" sz="2000" smtClean="0"/>
              <a:t>đẩy</a:t>
            </a:r>
            <a:endParaRPr lang="en-US" sz="2000" dirty="0"/>
          </a:p>
          <a:p>
            <a:pPr>
              <a:buSzPct val="95000"/>
            </a:pPr>
            <a:r>
              <a:rPr lang="vi-VN" sz="2000" dirty="0"/>
              <a:t>Vật lý/hữu hình: Bốn đại diện chính của xu hướng lớn về phát triển công nghệ dễ nhận thấy nhất là</a:t>
            </a:r>
            <a:r>
              <a:rPr lang="vi-VN" sz="2000" dirty="0" smtClean="0"/>
              <a:t>:</a:t>
            </a:r>
            <a:endParaRPr lang="en-US" sz="2000" dirty="0" smtClean="0"/>
          </a:p>
          <a:p>
            <a:pPr>
              <a:buSzPct val="95000"/>
              <a:buFont typeface="Arial" panose="020B0604020202020204" pitchFamily="34" charset="0"/>
              <a:buChar char="•"/>
            </a:pPr>
            <a:r>
              <a:rPr lang="vi-VN" sz="2000" dirty="0"/>
              <a:t>Xe tự lái: Những xe ô tô này xử lý một lượng lớn dữ liệu cảm biến từ các radar, máy ảnh, máy đo khoảng cách bằng siêu âm, GPS và bản đồ được gắn trên xe để điều hướng các tuyến đường đi qua các tình huống giao thông phức tạp và thay đổi nhanh chóng hơn mà không cần bất kỳ sự tham gia nào của con </a:t>
            </a:r>
            <a:r>
              <a:rPr lang="vi-VN" sz="2000" dirty="0" smtClean="0"/>
              <a:t>người</a:t>
            </a:r>
            <a:endParaRPr lang="en-US" sz="2000" dirty="0" smtClean="0"/>
          </a:p>
          <a:p>
            <a:pPr>
              <a:buSzPct val="95000"/>
              <a:buFont typeface="Arial" panose="020B0604020202020204" pitchFamily="34" charset="0"/>
              <a:buChar char="•"/>
            </a:pPr>
            <a:r>
              <a:rPr lang="vi-VN" sz="2000" dirty="0"/>
              <a:t>Vật liệu mới: Với thuộc tính mà mà chỉ cách đây vài năm vẫn còn được coi là viễn tưởng, những vật liệu mới đang được đưa ra thị trường. về tổng thể, chúng nhẹ hơn, bền hơn, có thể tái chế và dễ thích ứng.</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9</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br>
              <a:rPr lang="en-US" dirty="0"/>
            </a:br>
            <a:endParaRPr lang="en-US" dirty="0"/>
          </a:p>
        </p:txBody>
      </p:sp>
    </p:spTree>
    <p:extLst>
      <p:ext uri="{BB962C8B-B14F-4D97-AF65-F5344CB8AC3E}">
        <p14:creationId xmlns:p14="http://schemas.microsoft.com/office/powerpoint/2010/main" val="1850360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380</TotalTime>
  <Words>1834</Words>
  <Application>Microsoft Office PowerPoint</Application>
  <PresentationFormat>Widescreen</PresentationFormat>
  <Paragraphs>79</Paragraphs>
  <Slides>16</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Aharoni</vt:lpstr>
      <vt:lpstr>Arial</vt:lpstr>
      <vt:lpstr>Arial Unicode MS</vt:lpstr>
      <vt:lpstr>Calibri</vt:lpstr>
      <vt:lpstr>Wingdings 3</vt:lpstr>
      <vt:lpstr>Facet</vt:lpstr>
      <vt:lpstr>Cover and End Slide Master</vt:lpstr>
      <vt:lpstr>Công nghiệp 4.0</vt:lpstr>
      <vt:lpstr>Nội dung</vt:lpstr>
      <vt:lpstr>Khái niệm về cách mạng công nghiệp</vt:lpstr>
      <vt:lpstr>Các cuộc cách mạng công nghiệp đã trải qua</vt:lpstr>
      <vt:lpstr>Các cuộc cách mạng công nghiệp đã trải qua</vt:lpstr>
      <vt:lpstr>Các cuộc cách mạng công nghiệp đã trải qua</vt:lpstr>
      <vt:lpstr>Tổng quan về công nghiệp 4.0  </vt:lpstr>
      <vt:lpstr>Tổng quan về công nghiệp 4.0 </vt:lpstr>
      <vt:lpstr>Tổng quan về công nghiệp 4.0 </vt:lpstr>
      <vt:lpstr>Tổng quan về công nghiệp 4.0 </vt:lpstr>
      <vt:lpstr>Tổng quan về công nghiệp 4.0</vt:lpstr>
      <vt:lpstr>Tổng quan về công nghiệp 4.0</vt:lpstr>
      <vt:lpstr>Thuận lợi và khó khăn của công nghiệp 4.0  </vt:lpstr>
      <vt:lpstr>Thuận lợi và khó khăn của công nghiệp 4.0</vt:lpstr>
      <vt:lpstr>Tài liệu tham khảo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nghiệp 4.0</dc:title>
  <dc:creator>PhuongMeo</dc:creator>
  <cp:lastModifiedBy>PhuongMeo</cp:lastModifiedBy>
  <cp:revision>36</cp:revision>
  <dcterms:created xsi:type="dcterms:W3CDTF">2019-05-28T08:54:36Z</dcterms:created>
  <dcterms:modified xsi:type="dcterms:W3CDTF">2019-05-29T17:30:52Z</dcterms:modified>
</cp:coreProperties>
</file>