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7559675" cx="10439400"/>
  <p:notesSz cx="6858000" cy="9144000"/>
  <p:embeddedFontLst>
    <p:embeddedFont>
      <p:font typeface="DM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8">
          <p15:clr>
            <a:srgbClr val="A4A3A4"/>
          </p15:clr>
        </p15:guide>
        <p15:guide id="2" pos="328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R56ZmClhC+jEaUvQNTChdhkXJ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8" orient="horz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DMSans-boldItalic.fntdata"/><Relationship Id="rId10" Type="http://schemas.openxmlformats.org/officeDocument/2006/relationships/font" Target="fonts/DMSans-italic.fntdata"/><Relationship Id="rId12" Type="http://customschemas.google.com/relationships/presentationmetadata" Target="metadata"/><Relationship Id="rId9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61666" y="685800"/>
            <a:ext cx="473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1062038" y="685800"/>
            <a:ext cx="47355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hasCustomPrompt="1" type="title"/>
          </p:nvPr>
        </p:nvSpPr>
        <p:spPr>
          <a:xfrm>
            <a:off x="355878" y="1625800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355878" y="4633191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hasCustomPrompt="1" type="title"/>
          </p:nvPr>
        </p:nvSpPr>
        <p:spPr>
          <a:xfrm>
            <a:off x="355878" y="1625801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355878" y="4633192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0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DM Sans"/>
              <a:buChar char="●"/>
              <a:defRPr b="0" i="0" sz="2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1">
          <p15:clr>
            <a:srgbClr val="FF00FF"/>
          </p15:clr>
        </p15:guide>
        <p15:guide id="2" pos="3288">
          <p15:clr>
            <a:srgbClr val="EA4335"/>
          </p15:clr>
        </p15:guide>
        <p15:guide id="3" pos="699">
          <p15:clr>
            <a:srgbClr val="EA4335"/>
          </p15:clr>
        </p15:guide>
        <p15:guide id="4" orient="horz" pos="180">
          <p15:clr>
            <a:srgbClr val="FF00FF"/>
          </p15:clr>
        </p15:guide>
        <p15:guide id="5" pos="6395">
          <p15:clr>
            <a:srgbClr val="FF00FF"/>
          </p15:clr>
        </p15:guide>
        <p15:guide id="6" pos="1217">
          <p15:clr>
            <a:srgbClr val="EA4335"/>
          </p15:clr>
        </p15:guide>
        <p15:guide id="7" pos="1735">
          <p15:clr>
            <a:srgbClr val="EA4335"/>
          </p15:clr>
        </p15:guide>
        <p15:guide id="8" pos="2253">
          <p15:clr>
            <a:srgbClr val="EA4335"/>
          </p15:clr>
        </p15:guide>
        <p15:guide id="9" pos="2770">
          <p15:clr>
            <a:srgbClr val="EA4335"/>
          </p15:clr>
        </p15:guide>
        <p15:guide id="10" pos="3806">
          <p15:clr>
            <a:srgbClr val="EA4335"/>
          </p15:clr>
        </p15:guide>
        <p15:guide id="11" pos="4324">
          <p15:clr>
            <a:srgbClr val="EA4335"/>
          </p15:clr>
        </p15:guide>
        <p15:guide id="12" pos="4842">
          <p15:clr>
            <a:srgbClr val="EA4335"/>
          </p15:clr>
        </p15:guide>
        <p15:guide id="13" pos="5359">
          <p15:clr>
            <a:srgbClr val="EA4335"/>
          </p15:clr>
        </p15:guide>
        <p15:guide id="14" pos="5877">
          <p15:clr>
            <a:srgbClr val="EA4335"/>
          </p15:clr>
        </p15:guide>
        <p15:guide id="15" orient="horz" pos="547">
          <p15:clr>
            <a:srgbClr val="EA4335"/>
          </p15:clr>
        </p15:guide>
        <p15:guide id="16" orient="horz" pos="913">
          <p15:clr>
            <a:srgbClr val="EA4335"/>
          </p15:clr>
        </p15:guide>
        <p15:guide id="17" orient="horz" pos="1280">
          <p15:clr>
            <a:srgbClr val="EA4335"/>
          </p15:clr>
        </p15:guide>
        <p15:guide id="18" orient="horz" pos="1647">
          <p15:clr>
            <a:srgbClr val="EA4335"/>
          </p15:clr>
        </p15:guide>
        <p15:guide id="19" orient="horz" pos="2013">
          <p15:clr>
            <a:srgbClr val="EA4335"/>
          </p15:clr>
        </p15:guide>
        <p15:guide id="20" orient="horz" pos="2381">
          <p15:clr>
            <a:srgbClr val="EA4335"/>
          </p15:clr>
        </p15:guide>
        <p15:guide id="21" orient="horz" pos="2747">
          <p15:clr>
            <a:srgbClr val="EA4335"/>
          </p15:clr>
        </p15:guide>
        <p15:guide id="22" orient="horz" pos="3113">
          <p15:clr>
            <a:srgbClr val="EA4335"/>
          </p15:clr>
        </p15:guide>
        <p15:guide id="23" orient="horz" pos="3480">
          <p15:clr>
            <a:srgbClr val="EA4335"/>
          </p15:clr>
        </p15:guide>
        <p15:guide id="24" orient="horz" pos="3846">
          <p15:clr>
            <a:srgbClr val="EA4335"/>
          </p15:clr>
        </p15:guide>
        <p15:guide id="25" orient="horz" pos="4213">
          <p15:clr>
            <a:srgbClr val="EA4335"/>
          </p15:clr>
        </p15:guide>
        <p15:guide id="26" orient="horz" pos="4580">
          <p15:clr>
            <a:srgbClr val="FF00F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0" y="0"/>
            <a:ext cx="10439400" cy="7559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37" y="7122305"/>
            <a:ext cx="822426" cy="15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90988" y="285750"/>
            <a:ext cx="4928711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315275" lIns="0" spcFirstLastPara="1" rIns="315275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71735"/>
                </a:solidFill>
                <a:latin typeface="Arial"/>
                <a:ea typeface="Arial"/>
                <a:cs typeface="Arial"/>
                <a:sym typeface="Arial"/>
              </a:rPr>
              <a:t>Growth Mindset Reflexion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17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934463" y="7101825"/>
            <a:ext cx="1217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 Forever Day One 2020</a:t>
            </a:r>
            <a:endParaRPr b="0" i="0" sz="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87236" y="924343"/>
            <a:ext cx="4624317" cy="1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 siehst du dich auf den unten aufgeführten Skalen? Schätze dich selbst ein: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443092" y="1608915"/>
            <a:ext cx="4708799" cy="7434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439611" y="924343"/>
            <a:ext cx="1333698" cy="1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r>
              <a:rPr b="1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Mindset fördern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64915" y="1550801"/>
            <a:ext cx="1161134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vermeide Fehler so gut es geht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646851" y="1608915"/>
            <a:ext cx="1161142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teile meine Fehler und lerne aus ihnen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288104" y="5649630"/>
            <a:ext cx="4519888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09" name="Google Shape;109;p1"/>
          <p:cNvGrpSpPr/>
          <p:nvPr/>
        </p:nvGrpSpPr>
        <p:grpSpPr>
          <a:xfrm>
            <a:off x="287236" y="1991133"/>
            <a:ext cx="4520756" cy="139056"/>
            <a:chOff x="359398" y="2592888"/>
            <a:chExt cx="4520756" cy="139056"/>
          </a:xfrm>
        </p:grpSpPr>
        <p:cxnSp>
          <p:nvCxnSpPr>
            <p:cNvPr id="110" name="Google Shape;11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4" name="Google Shape;114;p1"/>
          <p:cNvGrpSpPr/>
          <p:nvPr/>
        </p:nvGrpSpPr>
        <p:grpSpPr>
          <a:xfrm>
            <a:off x="287236" y="3125264"/>
            <a:ext cx="4520756" cy="139056"/>
            <a:chOff x="359398" y="2592888"/>
            <a:chExt cx="4520756" cy="139056"/>
          </a:xfrm>
        </p:grpSpPr>
        <p:cxnSp>
          <p:nvCxnSpPr>
            <p:cNvPr id="115" name="Google Shape;115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" name="Google Shape;119;p1"/>
          <p:cNvGrpSpPr/>
          <p:nvPr/>
        </p:nvGrpSpPr>
        <p:grpSpPr>
          <a:xfrm>
            <a:off x="287236" y="4259395"/>
            <a:ext cx="4520756" cy="139056"/>
            <a:chOff x="359398" y="2592888"/>
            <a:chExt cx="4520756" cy="139056"/>
          </a:xfrm>
        </p:grpSpPr>
        <p:cxnSp>
          <p:nvCxnSpPr>
            <p:cNvPr id="120" name="Google Shape;12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"/>
          <p:cNvGrpSpPr/>
          <p:nvPr/>
        </p:nvGrpSpPr>
        <p:grpSpPr>
          <a:xfrm>
            <a:off x="295649" y="5393526"/>
            <a:ext cx="4520756" cy="139056"/>
            <a:chOff x="359398" y="2592888"/>
            <a:chExt cx="4520756" cy="139056"/>
          </a:xfrm>
        </p:grpSpPr>
        <p:cxnSp>
          <p:nvCxnSpPr>
            <p:cNvPr id="125" name="Google Shape;125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" name="Google Shape;129;p1"/>
          <p:cNvGrpSpPr/>
          <p:nvPr/>
        </p:nvGrpSpPr>
        <p:grpSpPr>
          <a:xfrm>
            <a:off x="310425" y="6527658"/>
            <a:ext cx="4520756" cy="139056"/>
            <a:chOff x="359398" y="2592888"/>
            <a:chExt cx="4520756" cy="139056"/>
          </a:xfrm>
        </p:grpSpPr>
        <p:cxnSp>
          <p:nvCxnSpPr>
            <p:cNvPr id="130" name="Google Shape;13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1"/>
          <p:cNvSpPr/>
          <p:nvPr/>
        </p:nvSpPr>
        <p:spPr>
          <a:xfrm>
            <a:off x="264915" y="2697621"/>
            <a:ext cx="964043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bleibe gerne in meiner Komfortzone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466147" y="2781134"/>
            <a:ext cx="1341846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gehe, wann immer es geht, in die Lernzone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439611" y="3819943"/>
            <a:ext cx="1282402" cy="1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Mindset ablegen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95649" y="3835281"/>
            <a:ext cx="1348727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sehe Herausforderungen als Bedrohungen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427421" y="3835281"/>
            <a:ext cx="1370567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sehe Herausforderungen als Chancen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05653" y="5115243"/>
            <a:ext cx="96404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weiß alles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400539" y="5145587"/>
            <a:ext cx="1419328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kann alles lernen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3614" y="6109011"/>
            <a:ext cx="1310758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sehe andere schnell als Konkurrenten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894280" y="6109011"/>
            <a:ext cx="1936901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Ich unterstütze andere, damit sie sich weiterentwickeln können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"/>
          <p:cNvCxnSpPr/>
          <p:nvPr/>
        </p:nvCxnSpPr>
        <p:spPr>
          <a:xfrm>
            <a:off x="269687" y="4518667"/>
            <a:ext cx="4519888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p1"/>
          <p:cNvCxnSpPr/>
          <p:nvPr/>
        </p:nvCxnSpPr>
        <p:spPr>
          <a:xfrm>
            <a:off x="288104" y="2256741"/>
            <a:ext cx="4519888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>
            <a:off x="288104" y="3387704"/>
            <a:ext cx="4519888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6" name="Google Shape;146;p1"/>
          <p:cNvCxnSpPr/>
          <p:nvPr/>
        </p:nvCxnSpPr>
        <p:spPr>
          <a:xfrm>
            <a:off x="288104" y="6780595"/>
            <a:ext cx="4519888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7" name="Google Shape;147;p1"/>
          <p:cNvSpPr/>
          <p:nvPr/>
        </p:nvSpPr>
        <p:spPr>
          <a:xfrm>
            <a:off x="5439611" y="1224547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Erinnere dich an zwei Fehler die du in deiner jetzigen, oder der vorherigen Rolle gemacht hast. Was waren die Fehler und was hast du daraus gelernt?</a:t>
            </a:r>
            <a:endParaRPr b="1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5434952" y="4405369"/>
            <a:ext cx="1515193" cy="10248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439611" y="4065574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Umkreise drei Ergebnisse deiner Selbsteinschätzung von oben, an denen du gerne arbeiten würdest und dich verbessern willst. Welche sinde es?</a:t>
            </a:r>
            <a:endParaRPr b="1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"/>
          <p:cNvCxnSpPr/>
          <p:nvPr/>
        </p:nvCxnSpPr>
        <p:spPr>
          <a:xfrm>
            <a:off x="5441017" y="3714663"/>
            <a:ext cx="4707393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1" name="Google Shape;151;p1"/>
          <p:cNvSpPr txBox="1"/>
          <p:nvPr/>
        </p:nvSpPr>
        <p:spPr>
          <a:xfrm>
            <a:off x="7035825" y="4405368"/>
            <a:ext cx="1515193" cy="10248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8636698" y="4405368"/>
            <a:ext cx="1515193" cy="10248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5439612" y="6651072"/>
            <a:ext cx="1510527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Wie wirst du das machen?</a:t>
            </a:r>
            <a:endParaRPr b="1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5443092" y="2803751"/>
            <a:ext cx="4708799" cy="7434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439611" y="2494956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welchen Bereichen hast du ein Growth Mindset? Wie glaubst du hat das deine Performance in dem Bereich beeinflusst?</a:t>
            </a:r>
            <a:endParaRPr b="1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5434952" y="5584997"/>
            <a:ext cx="1515193" cy="10248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035825" y="5584997"/>
            <a:ext cx="1515193" cy="10248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636698" y="5584997"/>
            <a:ext cx="1515193" cy="10248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140826" y="5395217"/>
            <a:ext cx="103444" cy="2779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741026" y="5395217"/>
            <a:ext cx="103444" cy="2779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9341226" y="5395217"/>
            <a:ext cx="103444" cy="2779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54263" y="4057650"/>
            <a:ext cx="1043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