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42"/>
    <p:restoredTop sz="94656"/>
  </p:normalViewPr>
  <p:slideViewPr>
    <p:cSldViewPr snapToGrid="0" snapToObjects="1">
      <p:cViewPr>
        <p:scale>
          <a:sx n="100" d="100"/>
          <a:sy n="100" d="100"/>
        </p:scale>
        <p:origin x="2328" y="448"/>
      </p:cViewPr>
      <p:guideLst/>
    </p:cSldViewPr>
  </p:slideViewPr>
  <p:notesTextViewPr>
    <p:cViewPr>
      <p:scale>
        <a:sx n="1" d="1"/>
        <a:sy n="1" d="1"/>
      </p:scale>
      <p:origin x="0" y="0"/>
    </p:cViewPr>
  </p:notesTextViewPr>
  <p:notesViewPr>
    <p:cSldViewPr snapToGrid="0" snapToObjects="1">
      <p:cViewPr varScale="1">
        <p:scale>
          <a:sx n="86" d="100"/>
          <a:sy n="86" d="100"/>
        </p:scale>
        <p:origin x="3928" y="208"/>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44BA35-97CD-7C44-98A3-79B668730477}" type="datetimeFigureOut">
              <a:rPr lang="en-GB" smtClean="0"/>
              <a:t>12/03/2021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587D67-19D7-9E4C-937C-C65FDCD57BFF}" type="slidenum">
              <a:rPr lang="en-GB" smtClean="0"/>
              <a:t>‹#›</a:t>
            </a:fld>
            <a:endParaRPr lang="en-GB"/>
          </a:p>
        </p:txBody>
      </p:sp>
    </p:spTree>
    <p:extLst>
      <p:ext uri="{BB962C8B-B14F-4D97-AF65-F5344CB8AC3E}">
        <p14:creationId xmlns:p14="http://schemas.microsoft.com/office/powerpoint/2010/main" val="1675408392"/>
      </p:ext>
    </p:extLst>
  </p:cSld>
  <p:clrMap bg1="lt1" tx1="dk1" bg2="lt2" tx2="dk2" accent1="accent1" accent2="accent2" accent3="accent3" accent4="accent4" accent5="accent5" accent6="accent6" hlink="hlink" folHlink="folHlink"/>
  <p:notesStyle>
    <a:lvl1pPr marL="0" algn="l" defTabSz="1075334" rtl="0" eaLnBrk="1" latinLnBrk="0" hangingPunct="1">
      <a:defRPr sz="1411" kern="1200">
        <a:solidFill>
          <a:schemeClr val="tx1"/>
        </a:solidFill>
        <a:latin typeface="+mn-lt"/>
        <a:ea typeface="+mn-ea"/>
        <a:cs typeface="+mn-cs"/>
      </a:defRPr>
    </a:lvl1pPr>
    <a:lvl2pPr marL="537667" algn="l" defTabSz="1075334" rtl="0" eaLnBrk="1" latinLnBrk="0" hangingPunct="1">
      <a:defRPr sz="1411" kern="1200">
        <a:solidFill>
          <a:schemeClr val="tx1"/>
        </a:solidFill>
        <a:latin typeface="+mn-lt"/>
        <a:ea typeface="+mn-ea"/>
        <a:cs typeface="+mn-cs"/>
      </a:defRPr>
    </a:lvl2pPr>
    <a:lvl3pPr marL="1075334" algn="l" defTabSz="1075334" rtl="0" eaLnBrk="1" latinLnBrk="0" hangingPunct="1">
      <a:defRPr sz="1411" kern="1200">
        <a:solidFill>
          <a:schemeClr val="tx1"/>
        </a:solidFill>
        <a:latin typeface="+mn-lt"/>
        <a:ea typeface="+mn-ea"/>
        <a:cs typeface="+mn-cs"/>
      </a:defRPr>
    </a:lvl3pPr>
    <a:lvl4pPr marL="1613002" algn="l" defTabSz="1075334" rtl="0" eaLnBrk="1" latinLnBrk="0" hangingPunct="1">
      <a:defRPr sz="1411" kern="1200">
        <a:solidFill>
          <a:schemeClr val="tx1"/>
        </a:solidFill>
        <a:latin typeface="+mn-lt"/>
        <a:ea typeface="+mn-ea"/>
        <a:cs typeface="+mn-cs"/>
      </a:defRPr>
    </a:lvl4pPr>
    <a:lvl5pPr marL="2150669" algn="l" defTabSz="1075334" rtl="0" eaLnBrk="1" latinLnBrk="0" hangingPunct="1">
      <a:defRPr sz="1411" kern="1200">
        <a:solidFill>
          <a:schemeClr val="tx1"/>
        </a:solidFill>
        <a:latin typeface="+mn-lt"/>
        <a:ea typeface="+mn-ea"/>
        <a:cs typeface="+mn-cs"/>
      </a:defRPr>
    </a:lvl5pPr>
    <a:lvl6pPr marL="2688336" algn="l" defTabSz="1075334" rtl="0" eaLnBrk="1" latinLnBrk="0" hangingPunct="1">
      <a:defRPr sz="1411" kern="1200">
        <a:solidFill>
          <a:schemeClr val="tx1"/>
        </a:solidFill>
        <a:latin typeface="+mn-lt"/>
        <a:ea typeface="+mn-ea"/>
        <a:cs typeface="+mn-cs"/>
      </a:defRPr>
    </a:lvl6pPr>
    <a:lvl7pPr marL="3226003" algn="l" defTabSz="1075334" rtl="0" eaLnBrk="1" latinLnBrk="0" hangingPunct="1">
      <a:defRPr sz="1411" kern="1200">
        <a:solidFill>
          <a:schemeClr val="tx1"/>
        </a:solidFill>
        <a:latin typeface="+mn-lt"/>
        <a:ea typeface="+mn-ea"/>
        <a:cs typeface="+mn-cs"/>
      </a:defRPr>
    </a:lvl7pPr>
    <a:lvl8pPr marL="3763670" algn="l" defTabSz="1075334" rtl="0" eaLnBrk="1" latinLnBrk="0" hangingPunct="1">
      <a:defRPr sz="1411" kern="1200">
        <a:solidFill>
          <a:schemeClr val="tx1"/>
        </a:solidFill>
        <a:latin typeface="+mn-lt"/>
        <a:ea typeface="+mn-ea"/>
        <a:cs typeface="+mn-cs"/>
      </a:defRPr>
    </a:lvl8pPr>
    <a:lvl9pPr marL="4301338" algn="l" defTabSz="1075334" rtl="0" eaLnBrk="1" latinLnBrk="0" hangingPunct="1">
      <a:defRPr sz="141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6587D67-19D7-9E4C-937C-C65FDCD57BFF}" type="slidenum">
              <a:rPr lang="en-GB" smtClean="0"/>
              <a:t>1</a:t>
            </a:fld>
            <a:endParaRPr lang="en-GB"/>
          </a:p>
        </p:txBody>
      </p:sp>
    </p:spTree>
    <p:extLst>
      <p:ext uri="{BB962C8B-B14F-4D97-AF65-F5344CB8AC3E}">
        <p14:creationId xmlns:p14="http://schemas.microsoft.com/office/powerpoint/2010/main" val="1220583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GB"/>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E3CA710-CB9E-EB4F-9A63-D01CF60E7180}" type="datetimeFigureOut">
              <a:rPr lang="en-GB" smtClean="0"/>
              <a:t>12/03/2021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7F909AE-DB26-2E4A-95A2-98D8166977FA}" type="slidenum">
              <a:rPr lang="en-GB" smtClean="0"/>
              <a:t>‹#›</a:t>
            </a:fld>
            <a:endParaRPr lang="en-GB"/>
          </a:p>
        </p:txBody>
      </p:sp>
    </p:spTree>
    <p:extLst>
      <p:ext uri="{BB962C8B-B14F-4D97-AF65-F5344CB8AC3E}">
        <p14:creationId xmlns:p14="http://schemas.microsoft.com/office/powerpoint/2010/main" val="1827835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E3CA710-CB9E-EB4F-9A63-D01CF60E7180}" type="datetimeFigureOut">
              <a:rPr lang="en-GB" smtClean="0"/>
              <a:t>12/03/2021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7F909AE-DB26-2E4A-95A2-98D8166977FA}" type="slidenum">
              <a:rPr lang="en-GB" smtClean="0"/>
              <a:t>‹#›</a:t>
            </a:fld>
            <a:endParaRPr lang="en-GB"/>
          </a:p>
        </p:txBody>
      </p:sp>
    </p:spTree>
    <p:extLst>
      <p:ext uri="{BB962C8B-B14F-4D97-AF65-F5344CB8AC3E}">
        <p14:creationId xmlns:p14="http://schemas.microsoft.com/office/powerpoint/2010/main" val="364197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E3CA710-CB9E-EB4F-9A63-D01CF60E7180}" type="datetimeFigureOut">
              <a:rPr lang="en-GB" smtClean="0"/>
              <a:t>12/03/2021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7F909AE-DB26-2E4A-95A2-98D8166977FA}" type="slidenum">
              <a:rPr lang="en-GB" smtClean="0"/>
              <a:t>‹#›</a:t>
            </a:fld>
            <a:endParaRPr lang="en-GB"/>
          </a:p>
        </p:txBody>
      </p:sp>
    </p:spTree>
    <p:extLst>
      <p:ext uri="{BB962C8B-B14F-4D97-AF65-F5344CB8AC3E}">
        <p14:creationId xmlns:p14="http://schemas.microsoft.com/office/powerpoint/2010/main" val="2739217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E3CA710-CB9E-EB4F-9A63-D01CF60E7180}" type="datetimeFigureOut">
              <a:rPr lang="en-GB" smtClean="0"/>
              <a:t>12/03/2021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7F909AE-DB26-2E4A-95A2-98D8166977FA}" type="slidenum">
              <a:rPr lang="en-GB" smtClean="0"/>
              <a:t>‹#›</a:t>
            </a:fld>
            <a:endParaRPr lang="en-GB"/>
          </a:p>
        </p:txBody>
      </p:sp>
    </p:spTree>
    <p:extLst>
      <p:ext uri="{BB962C8B-B14F-4D97-AF65-F5344CB8AC3E}">
        <p14:creationId xmlns:p14="http://schemas.microsoft.com/office/powerpoint/2010/main" val="8795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GB"/>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E3CA710-CB9E-EB4F-9A63-D01CF60E7180}" type="datetimeFigureOut">
              <a:rPr lang="en-GB" smtClean="0"/>
              <a:t>12/03/2021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7F909AE-DB26-2E4A-95A2-98D8166977FA}" type="slidenum">
              <a:rPr lang="en-GB" smtClean="0"/>
              <a:t>‹#›</a:t>
            </a:fld>
            <a:endParaRPr lang="en-GB"/>
          </a:p>
        </p:txBody>
      </p:sp>
    </p:spTree>
    <p:extLst>
      <p:ext uri="{BB962C8B-B14F-4D97-AF65-F5344CB8AC3E}">
        <p14:creationId xmlns:p14="http://schemas.microsoft.com/office/powerpoint/2010/main" val="2475616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E3CA710-CB9E-EB4F-9A63-D01CF60E7180}" type="datetimeFigureOut">
              <a:rPr lang="en-GB" smtClean="0"/>
              <a:t>12/03/2021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7F909AE-DB26-2E4A-95A2-98D8166977FA}" type="slidenum">
              <a:rPr lang="en-GB" smtClean="0"/>
              <a:t>‹#›</a:t>
            </a:fld>
            <a:endParaRPr lang="en-GB"/>
          </a:p>
        </p:txBody>
      </p:sp>
    </p:spTree>
    <p:extLst>
      <p:ext uri="{BB962C8B-B14F-4D97-AF65-F5344CB8AC3E}">
        <p14:creationId xmlns:p14="http://schemas.microsoft.com/office/powerpoint/2010/main" val="83567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GB"/>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GB"/>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E3CA710-CB9E-EB4F-9A63-D01CF60E7180}" type="datetimeFigureOut">
              <a:rPr lang="en-GB" smtClean="0"/>
              <a:t>12/03/2021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7F909AE-DB26-2E4A-95A2-98D8166977FA}" type="slidenum">
              <a:rPr lang="en-GB" smtClean="0"/>
              <a:t>‹#›</a:t>
            </a:fld>
            <a:endParaRPr lang="en-GB"/>
          </a:p>
        </p:txBody>
      </p:sp>
    </p:spTree>
    <p:extLst>
      <p:ext uri="{BB962C8B-B14F-4D97-AF65-F5344CB8AC3E}">
        <p14:creationId xmlns:p14="http://schemas.microsoft.com/office/powerpoint/2010/main" val="49267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E3CA710-CB9E-EB4F-9A63-D01CF60E7180}" type="datetimeFigureOut">
              <a:rPr lang="en-GB" smtClean="0"/>
              <a:t>12/03/2021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7F909AE-DB26-2E4A-95A2-98D8166977FA}" type="slidenum">
              <a:rPr lang="en-GB" smtClean="0"/>
              <a:t>‹#›</a:t>
            </a:fld>
            <a:endParaRPr lang="en-GB"/>
          </a:p>
        </p:txBody>
      </p:sp>
    </p:spTree>
    <p:extLst>
      <p:ext uri="{BB962C8B-B14F-4D97-AF65-F5344CB8AC3E}">
        <p14:creationId xmlns:p14="http://schemas.microsoft.com/office/powerpoint/2010/main" val="3661131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3CA710-CB9E-EB4F-9A63-D01CF60E7180}" type="datetimeFigureOut">
              <a:rPr lang="en-GB" smtClean="0"/>
              <a:t>12/03/2021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7F909AE-DB26-2E4A-95A2-98D8166977FA}" type="slidenum">
              <a:rPr lang="en-GB" smtClean="0"/>
              <a:t>‹#›</a:t>
            </a:fld>
            <a:endParaRPr lang="en-GB"/>
          </a:p>
        </p:txBody>
      </p:sp>
    </p:spTree>
    <p:extLst>
      <p:ext uri="{BB962C8B-B14F-4D97-AF65-F5344CB8AC3E}">
        <p14:creationId xmlns:p14="http://schemas.microsoft.com/office/powerpoint/2010/main" val="3378513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GB"/>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GB"/>
              <a:t>Click to edit Master text styles</a:t>
            </a:r>
          </a:p>
        </p:txBody>
      </p:sp>
      <p:sp>
        <p:nvSpPr>
          <p:cNvPr id="5" name="Date Placeholder 4"/>
          <p:cNvSpPr>
            <a:spLocks noGrp="1"/>
          </p:cNvSpPr>
          <p:nvPr>
            <p:ph type="dt" sz="half" idx="10"/>
          </p:nvPr>
        </p:nvSpPr>
        <p:spPr/>
        <p:txBody>
          <a:bodyPr/>
          <a:lstStyle/>
          <a:p>
            <a:fld id="{CE3CA710-CB9E-EB4F-9A63-D01CF60E7180}" type="datetimeFigureOut">
              <a:rPr lang="en-GB" smtClean="0"/>
              <a:t>12/03/2021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7F909AE-DB26-2E4A-95A2-98D8166977FA}" type="slidenum">
              <a:rPr lang="en-GB" smtClean="0"/>
              <a:t>‹#›</a:t>
            </a:fld>
            <a:endParaRPr lang="en-GB"/>
          </a:p>
        </p:txBody>
      </p:sp>
    </p:spTree>
    <p:extLst>
      <p:ext uri="{BB962C8B-B14F-4D97-AF65-F5344CB8AC3E}">
        <p14:creationId xmlns:p14="http://schemas.microsoft.com/office/powerpoint/2010/main" val="3536758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GB"/>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GB"/>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GB"/>
              <a:t>Click to edit Master text styles</a:t>
            </a:r>
          </a:p>
        </p:txBody>
      </p:sp>
      <p:sp>
        <p:nvSpPr>
          <p:cNvPr id="5" name="Date Placeholder 4"/>
          <p:cNvSpPr>
            <a:spLocks noGrp="1"/>
          </p:cNvSpPr>
          <p:nvPr>
            <p:ph type="dt" sz="half" idx="10"/>
          </p:nvPr>
        </p:nvSpPr>
        <p:spPr/>
        <p:txBody>
          <a:bodyPr/>
          <a:lstStyle/>
          <a:p>
            <a:fld id="{CE3CA710-CB9E-EB4F-9A63-D01CF60E7180}" type="datetimeFigureOut">
              <a:rPr lang="en-GB" smtClean="0"/>
              <a:t>12/03/2021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7F909AE-DB26-2E4A-95A2-98D8166977FA}" type="slidenum">
              <a:rPr lang="en-GB" smtClean="0"/>
              <a:t>‹#›</a:t>
            </a:fld>
            <a:endParaRPr lang="en-GB"/>
          </a:p>
        </p:txBody>
      </p:sp>
    </p:spTree>
    <p:extLst>
      <p:ext uri="{BB962C8B-B14F-4D97-AF65-F5344CB8AC3E}">
        <p14:creationId xmlns:p14="http://schemas.microsoft.com/office/powerpoint/2010/main" val="3196330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CE3CA710-CB9E-EB4F-9A63-D01CF60E7180}" type="datetimeFigureOut">
              <a:rPr lang="en-GB" smtClean="0"/>
              <a:t>12/03/2021</a:t>
            </a:fld>
            <a:endParaRPr lang="en-GB"/>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F7F909AE-DB26-2E4A-95A2-98D8166977FA}" type="slidenum">
              <a:rPr lang="en-GB" smtClean="0"/>
              <a:t>‹#›</a:t>
            </a:fld>
            <a:endParaRPr lang="en-GB"/>
          </a:p>
        </p:txBody>
      </p:sp>
    </p:spTree>
    <p:extLst>
      <p:ext uri="{BB962C8B-B14F-4D97-AF65-F5344CB8AC3E}">
        <p14:creationId xmlns:p14="http://schemas.microsoft.com/office/powerpoint/2010/main" val="41228952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Four Models You Meet in Structural Equation Modeling - The Analysis  Factor">
            <a:extLst>
              <a:ext uri="{FF2B5EF4-FFF2-40B4-BE49-F238E27FC236}">
                <a16:creationId xmlns:a16="http://schemas.microsoft.com/office/drawing/2014/main" id="{7B327593-9B09-9D4E-BD1C-82314C4DE83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9069"/>
          <a:stretch/>
        </p:blipFill>
        <p:spPr bwMode="auto">
          <a:xfrm>
            <a:off x="3119211" y="453800"/>
            <a:ext cx="2392823" cy="15824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B99CE7E-D6F1-AC48-9C2C-4C4427313EB5}"/>
              </a:ext>
            </a:extLst>
          </p:cNvPr>
          <p:cNvSpPr txBox="1"/>
          <p:nvPr/>
        </p:nvSpPr>
        <p:spPr>
          <a:xfrm>
            <a:off x="-1" y="453800"/>
            <a:ext cx="3247403" cy="3954929"/>
          </a:xfrm>
          <a:prstGeom prst="rect">
            <a:avLst/>
          </a:prstGeom>
          <a:noFill/>
        </p:spPr>
        <p:txBody>
          <a:bodyPr wrap="square" rtlCol="0">
            <a:spAutoFit/>
          </a:bodyPr>
          <a:lstStyle/>
          <a:p>
            <a:r>
              <a:rPr lang="en-GB" sz="900" b="1" dirty="0">
                <a:latin typeface="Univers" panose="020B0503020202020204" pitchFamily="34" charset="0"/>
              </a:rPr>
              <a:t>Latent Growth Curve Modelling (LGCM or (GCM)</a:t>
            </a:r>
          </a:p>
          <a:p>
            <a:pPr marL="171450" indent="-171450">
              <a:buFontTx/>
              <a:buChar char="-"/>
            </a:pPr>
            <a:r>
              <a:rPr lang="en-GB" sz="800" dirty="0">
                <a:latin typeface="Univers" panose="020B0503020202020204" pitchFamily="34" charset="0"/>
              </a:rPr>
              <a:t>Multivariate application of SEM, used to describe and analyse the change in observed attributes over time. </a:t>
            </a:r>
          </a:p>
          <a:p>
            <a:pPr marL="171450" indent="-171450">
              <a:buFontTx/>
              <a:buChar char="-"/>
            </a:pPr>
            <a:r>
              <a:rPr lang="en-GB" sz="800" dirty="0">
                <a:latin typeface="Univers" panose="020B0503020202020204" pitchFamily="34" charset="0"/>
              </a:rPr>
              <a:t>The model includes measures of a construct over time (e.g. single item social isolation sum scores). </a:t>
            </a:r>
          </a:p>
          <a:p>
            <a:pPr marL="171450" indent="-171450">
              <a:buFontTx/>
              <a:buChar char="-"/>
            </a:pPr>
            <a:r>
              <a:rPr lang="en-GB" sz="800" dirty="0">
                <a:latin typeface="Univers" panose="020B0503020202020204" pitchFamily="34" charset="0"/>
              </a:rPr>
              <a:t>Two latent variables of Intercept and Slope define individual trajectories or the growth of social isolation over time. </a:t>
            </a:r>
          </a:p>
          <a:p>
            <a:pPr marL="171450" indent="-171450">
              <a:buFontTx/>
              <a:buChar char="-"/>
            </a:pPr>
            <a:r>
              <a:rPr lang="en-GB" sz="800" dirty="0">
                <a:latin typeface="Univers" panose="020B0503020202020204" pitchFamily="34" charset="0"/>
              </a:rPr>
              <a:t>Focuses on within-individual changes over time.</a:t>
            </a:r>
          </a:p>
          <a:p>
            <a:pPr marL="171450" indent="-171450">
              <a:buFontTx/>
              <a:buChar char="-"/>
            </a:pPr>
            <a:r>
              <a:rPr lang="en-GB" sz="800" dirty="0">
                <a:latin typeface="Univers" panose="020B0503020202020204" pitchFamily="34" charset="0"/>
              </a:rPr>
              <a:t>Two stage (multilevel) process </a:t>
            </a:r>
          </a:p>
          <a:p>
            <a:pPr lvl="1"/>
            <a:r>
              <a:rPr lang="en-GB" sz="800" dirty="0">
                <a:latin typeface="Univers" panose="020B0503020202020204" pitchFamily="34" charset="0"/>
              </a:rPr>
              <a:t>1. describe the change over time for each individual – fit a regression line (growth curve) plotting the variable over time for each individual in the study</a:t>
            </a:r>
          </a:p>
          <a:p>
            <a:pPr lvl="1"/>
            <a:r>
              <a:rPr lang="en-GB" sz="800" dirty="0">
                <a:latin typeface="Univers" panose="020B0503020202020204" pitchFamily="34" charset="0"/>
              </a:rPr>
              <a:t>2. Individual regression equations are summarized to obtain an average intercept (mean of variable at </a:t>
            </a:r>
            <a:r>
              <a:rPr lang="en-GB" sz="800" u="sng" dirty="0">
                <a:latin typeface="Univers" panose="020B0503020202020204" pitchFamily="34" charset="0"/>
              </a:rPr>
              <a:t>first time point</a:t>
            </a:r>
            <a:r>
              <a:rPr lang="en-GB" sz="800" dirty="0">
                <a:latin typeface="Univers" panose="020B0503020202020204" pitchFamily="34" charset="0"/>
              </a:rPr>
              <a:t>) and slope (rate of change). Each individual has variation from this intercept and slope. </a:t>
            </a:r>
          </a:p>
          <a:p>
            <a:pPr marL="171450" indent="-171450">
              <a:buFontTx/>
              <a:buChar char="-"/>
            </a:pPr>
            <a:r>
              <a:rPr lang="en-GB" sz="800" dirty="0">
                <a:latin typeface="Univers" panose="020B0503020202020204" pitchFamily="34" charset="0"/>
              </a:rPr>
              <a:t>The intercept is always set to 1 – as it is defined by the measurement of social isolation at the first time point.</a:t>
            </a:r>
          </a:p>
          <a:p>
            <a:pPr marL="171450" indent="-171450">
              <a:buFontTx/>
              <a:buChar char="-"/>
            </a:pPr>
            <a:r>
              <a:rPr lang="en-GB" sz="800" dirty="0">
                <a:latin typeface="Univers" panose="020B0503020202020204" pitchFamily="34" charset="0"/>
              </a:rPr>
              <a:t>Factor loadings for the slope reflect the time points measured. If time intervals are not consistent, the loadings should be proportionate to the time intervals.</a:t>
            </a:r>
          </a:p>
          <a:p>
            <a:pPr marL="171450" indent="-171450">
              <a:buFontTx/>
              <a:buChar char="-"/>
            </a:pPr>
            <a:r>
              <a:rPr lang="en-GB" sz="800" dirty="0">
                <a:latin typeface="Univers" panose="020B0503020202020204" pitchFamily="34" charset="0"/>
              </a:rPr>
              <a:t>If using this as a final model, first you need to check that there is significant variation in the slope (to make sure there is variation of change to be measured over time) by examining the covariance matrix. </a:t>
            </a:r>
          </a:p>
          <a:p>
            <a:pPr marL="171450" indent="-171450">
              <a:buFontTx/>
              <a:buChar char="-"/>
            </a:pPr>
            <a:r>
              <a:rPr lang="en-GB" sz="800" dirty="0">
                <a:latin typeface="Univers" panose="020B0503020202020204" pitchFamily="34" charset="0"/>
              </a:rPr>
              <a:t>With three time points, it’s possible to model a linear pattern. With four or more time points, you can model quadratic patterns. </a:t>
            </a:r>
            <a:endParaRPr lang="en-GB" sz="900" dirty="0">
              <a:latin typeface="Univers" panose="020B0503020202020204" pitchFamily="34" charset="0"/>
            </a:endParaRPr>
          </a:p>
          <a:p>
            <a:endParaRPr lang="en-GB" sz="900" dirty="0">
              <a:latin typeface="Univers" panose="020B0503020202020204" pitchFamily="34" charset="0"/>
            </a:endParaRPr>
          </a:p>
          <a:p>
            <a:endParaRPr lang="en-GB" sz="900" dirty="0">
              <a:latin typeface="Univers" panose="020B0503020202020204" pitchFamily="34" charset="0"/>
            </a:endParaRPr>
          </a:p>
        </p:txBody>
      </p:sp>
      <p:sp>
        <p:nvSpPr>
          <p:cNvPr id="5" name="TextBox 4">
            <a:extLst>
              <a:ext uri="{FF2B5EF4-FFF2-40B4-BE49-F238E27FC236}">
                <a16:creationId xmlns:a16="http://schemas.microsoft.com/office/drawing/2014/main" id="{CD562391-70D7-3949-B261-35CAABD153BB}"/>
              </a:ext>
            </a:extLst>
          </p:cNvPr>
          <p:cNvSpPr txBox="1"/>
          <p:nvPr/>
        </p:nvSpPr>
        <p:spPr>
          <a:xfrm>
            <a:off x="0" y="-23254"/>
            <a:ext cx="12869966" cy="477054"/>
          </a:xfrm>
          <a:prstGeom prst="rect">
            <a:avLst/>
          </a:prstGeom>
          <a:noFill/>
        </p:spPr>
        <p:txBody>
          <a:bodyPr wrap="square" rtlCol="0">
            <a:spAutoFit/>
          </a:bodyPr>
          <a:lstStyle/>
          <a:p>
            <a:r>
              <a:rPr lang="en-GB" sz="900" dirty="0">
                <a:solidFill>
                  <a:schemeClr val="accent2">
                    <a:lumMod val="50000"/>
                  </a:schemeClr>
                </a:solidFill>
                <a:latin typeface="Univers" panose="020B0503020202020204" pitchFamily="34" charset="0"/>
              </a:rPr>
              <a:t>Structural Equation Model (SEM) key points: </a:t>
            </a:r>
          </a:p>
          <a:p>
            <a:r>
              <a:rPr lang="en-GB" sz="800" dirty="0">
                <a:solidFill>
                  <a:schemeClr val="accent2">
                    <a:lumMod val="50000"/>
                  </a:schemeClr>
                </a:solidFill>
                <a:latin typeface="Univers" panose="020B0503020202020204" pitchFamily="34" charset="0"/>
              </a:rPr>
              <a:t>SEM’s are comprised of two components. One, the </a:t>
            </a:r>
            <a:r>
              <a:rPr lang="en-GB" sz="800" b="1" dirty="0">
                <a:solidFill>
                  <a:schemeClr val="accent2">
                    <a:lumMod val="50000"/>
                  </a:schemeClr>
                </a:solidFill>
                <a:latin typeface="Univers" panose="020B0503020202020204" pitchFamily="34" charset="0"/>
              </a:rPr>
              <a:t>Measurement model</a:t>
            </a:r>
            <a:r>
              <a:rPr lang="en-GB" sz="800" dirty="0">
                <a:solidFill>
                  <a:schemeClr val="accent2">
                    <a:lumMod val="50000"/>
                  </a:schemeClr>
                </a:solidFill>
                <a:latin typeface="Univers" panose="020B0503020202020204" pitchFamily="34" charset="0"/>
              </a:rPr>
              <a:t> which links manifest (measured) variables to latent variables (or constructs). Two, the </a:t>
            </a:r>
            <a:r>
              <a:rPr lang="en-GB" sz="800" b="1" dirty="0">
                <a:solidFill>
                  <a:schemeClr val="accent2">
                    <a:lumMod val="50000"/>
                  </a:schemeClr>
                </a:solidFill>
                <a:latin typeface="Univers" panose="020B0503020202020204" pitchFamily="34" charset="0"/>
              </a:rPr>
              <a:t>Structural model </a:t>
            </a:r>
            <a:r>
              <a:rPr lang="en-GB" sz="800" dirty="0">
                <a:solidFill>
                  <a:schemeClr val="accent2">
                    <a:lumMod val="50000"/>
                  </a:schemeClr>
                </a:solidFill>
                <a:latin typeface="Univers" panose="020B0503020202020204" pitchFamily="34" charset="0"/>
              </a:rPr>
              <a:t>which specifies the associations between latent variables. </a:t>
            </a:r>
            <a:r>
              <a:rPr lang="en-GB" sz="800" b="1" dirty="0">
                <a:solidFill>
                  <a:schemeClr val="accent2">
                    <a:lumMod val="50000"/>
                  </a:schemeClr>
                </a:solidFill>
                <a:latin typeface="Univers" panose="020B0503020202020204" pitchFamily="34" charset="0"/>
              </a:rPr>
              <a:t>Circles</a:t>
            </a:r>
            <a:r>
              <a:rPr lang="en-GB" sz="800" dirty="0">
                <a:solidFill>
                  <a:schemeClr val="accent2">
                    <a:lumMod val="50000"/>
                  </a:schemeClr>
                </a:solidFill>
                <a:latin typeface="Univers" panose="020B0503020202020204" pitchFamily="34" charset="0"/>
              </a:rPr>
              <a:t> = latent variables and </a:t>
            </a:r>
            <a:r>
              <a:rPr lang="en-GB" sz="800" b="1" dirty="0">
                <a:solidFill>
                  <a:schemeClr val="accent2">
                    <a:lumMod val="50000"/>
                  </a:schemeClr>
                </a:solidFill>
                <a:latin typeface="Univers" panose="020B0503020202020204" pitchFamily="34" charset="0"/>
              </a:rPr>
              <a:t>squares</a:t>
            </a:r>
            <a:r>
              <a:rPr lang="en-GB" sz="800" dirty="0">
                <a:solidFill>
                  <a:schemeClr val="accent2">
                    <a:lumMod val="50000"/>
                  </a:schemeClr>
                </a:solidFill>
                <a:latin typeface="Univers" panose="020B0503020202020204" pitchFamily="34" charset="0"/>
              </a:rPr>
              <a:t> = manifest variables. </a:t>
            </a:r>
            <a:r>
              <a:rPr lang="en-GB" sz="800" b="1" dirty="0">
                <a:solidFill>
                  <a:schemeClr val="accent2">
                    <a:lumMod val="50000"/>
                  </a:schemeClr>
                </a:solidFill>
                <a:latin typeface="Univers" panose="020B0503020202020204" pitchFamily="34" charset="0"/>
              </a:rPr>
              <a:t>Double headed arrows </a:t>
            </a:r>
            <a:r>
              <a:rPr lang="en-GB" sz="800" dirty="0">
                <a:solidFill>
                  <a:schemeClr val="accent2">
                    <a:lumMod val="50000"/>
                  </a:schemeClr>
                </a:solidFill>
                <a:latin typeface="Univers" panose="020B0503020202020204" pitchFamily="34" charset="0"/>
              </a:rPr>
              <a:t>= correlations between variables and </a:t>
            </a:r>
            <a:r>
              <a:rPr lang="en-GB" sz="800" b="1" dirty="0">
                <a:solidFill>
                  <a:schemeClr val="accent2">
                    <a:lumMod val="50000"/>
                  </a:schemeClr>
                </a:solidFill>
                <a:latin typeface="Univers" panose="020B0503020202020204" pitchFamily="34" charset="0"/>
              </a:rPr>
              <a:t>single headed arrows </a:t>
            </a:r>
            <a:r>
              <a:rPr lang="en-GB" sz="800" dirty="0">
                <a:solidFill>
                  <a:schemeClr val="accent2">
                    <a:lumMod val="50000"/>
                  </a:schemeClr>
                </a:solidFill>
                <a:latin typeface="Univers" panose="020B0503020202020204" pitchFamily="34" charset="0"/>
              </a:rPr>
              <a:t>= directional paths between variables. Manifest variables have </a:t>
            </a:r>
            <a:r>
              <a:rPr lang="en-GB" sz="800" b="1" dirty="0">
                <a:solidFill>
                  <a:schemeClr val="accent2">
                    <a:lumMod val="50000"/>
                  </a:schemeClr>
                </a:solidFill>
                <a:latin typeface="Univers" panose="020B0503020202020204" pitchFamily="34" charset="0"/>
              </a:rPr>
              <a:t>Measurement error (</a:t>
            </a:r>
            <a:r>
              <a:rPr lang="en-GB" sz="800" b="1" dirty="0" err="1">
                <a:solidFill>
                  <a:schemeClr val="accent2">
                    <a:lumMod val="50000"/>
                  </a:schemeClr>
                </a:solidFill>
                <a:latin typeface="Univers" panose="020B0503020202020204" pitchFamily="34" charset="0"/>
              </a:rPr>
              <a:t>ℇ</a:t>
            </a:r>
            <a:r>
              <a:rPr lang="en-GB" sz="800" b="1" dirty="0">
                <a:solidFill>
                  <a:schemeClr val="accent2">
                    <a:lumMod val="50000"/>
                  </a:schemeClr>
                </a:solidFill>
                <a:latin typeface="Univers" panose="020B0503020202020204" pitchFamily="34" charset="0"/>
              </a:rPr>
              <a:t>) </a:t>
            </a:r>
            <a:r>
              <a:rPr lang="en-GB" sz="800" dirty="0">
                <a:solidFill>
                  <a:schemeClr val="accent2">
                    <a:lumMod val="50000"/>
                  </a:schemeClr>
                </a:solidFill>
                <a:latin typeface="Univers" panose="020B0503020202020204" pitchFamily="34" charset="0"/>
              </a:rPr>
              <a:t>= random and systematic error.  </a:t>
            </a:r>
          </a:p>
        </p:txBody>
      </p:sp>
    </p:spTree>
    <p:extLst>
      <p:ext uri="{BB962C8B-B14F-4D97-AF65-F5344CB8AC3E}">
        <p14:creationId xmlns:p14="http://schemas.microsoft.com/office/powerpoint/2010/main" val="26871706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328</TotalTime>
  <Words>359</Words>
  <Application>Microsoft Macintosh PowerPoint</Application>
  <PresentationFormat>A3 Paper (297x420 mm)</PresentationFormat>
  <Paragraphs>15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Univers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Thompson, Katie</dc:creator>
  <cp:lastModifiedBy>Thompson, Katie</cp:lastModifiedBy>
  <cp:revision>16</cp:revision>
  <dcterms:created xsi:type="dcterms:W3CDTF">2021-03-12T10:51:13Z</dcterms:created>
  <dcterms:modified xsi:type="dcterms:W3CDTF">2021-03-12T16:19:57Z</dcterms:modified>
</cp:coreProperties>
</file>