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60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8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53A0B-1B4D-4DD6-87FD-768EC6774D7A}" type="datetimeFigureOut">
              <a:rPr lang="en-IN" smtClean="0"/>
              <a:t>06-03-2025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CF5E88-B3B0-45AB-B2D9-099F7EBB996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2022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>
                <a:solidFill>
                  <a:prstClr val="black"/>
                </a:solidFill>
              </a:rPr>
              <a:pPr/>
              <a:t>1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AFEE79-87AB-4B24-99AC-90E1C2A31576}" type="slidenum">
              <a:rPr lang="en-IN" smtClean="0">
                <a:solidFill>
                  <a:prstClr val="black"/>
                </a:solidFill>
              </a:rPr>
              <a:pPr/>
              <a:t>2</a:t>
            </a:fld>
            <a:endParaRPr lang="en-IN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57697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C45877F-1B51-3807-BF49-C629499414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6B1D845-E5C4-5634-F893-1168BD7CD2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A4132B-3CD4-936F-4801-E6CC9DD46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205166-85DF-0C02-B8FB-A6D89E624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2F34BC9-66DD-973D-09DA-918019867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702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60755DF-B491-75ED-ADEB-2278FC498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EE248B9-2BD7-19A3-CF5C-B36C9C8407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525E0AA-F7D5-7855-220F-CB425C86E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B38662D-74C5-F5CF-85D4-5BEB6C220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15ADC9E-01FA-34AC-5E86-48926060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8634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5D42B6C-6E09-78E5-BFF7-09C2334A7F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4177F99-7CA4-9D56-78D6-727082B0DE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7B599CC-FBB5-94F3-ED96-BD8FE57CD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F505C8-FBFC-FD5E-4B98-C8AFD897C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7FD7ABB-6892-0222-EFB6-6A5C45C3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56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FA85188-8206-55C0-AB0A-0022B0E1C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D8269ED-CCFE-4A29-FBA5-5396B506E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02090D-DB54-01D6-C16B-10E09D272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86B2B0-AC63-1563-1F17-0A91B557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4AB268A-147A-ED62-7A02-039FEC533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437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146225-5251-55B8-E0E5-E13F48E9E4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C3A7783-5D74-61EF-4D34-376191F0B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F37D35E-D6B4-410B-8316-8EA445A38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9BFC06B-4669-82F5-7F68-A2192CFB4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ABAE4D7-B86C-62B7-66E8-5B6C4A9AF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3037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30557F0-201F-768B-A1B8-C94DA86E9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44827B-465E-3562-6251-32660FE504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654C30F-9439-4FCE-EE09-980C828C74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8AF0087-4EAD-2761-F7C5-8DD198C62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A38337E-AD82-EACF-6AFF-A0CF5B68F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51B2B0A-6745-7721-F001-E54DB28AD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7842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22F44E6-407A-E5C9-9331-0AA1F8D62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2F2C5D-B5C9-AACD-7F31-917ADFFD57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CCF5626-9963-F33E-165C-5811BB3FEF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444468B-DD8F-E494-0968-24CB022CD7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D5BBAE67-A7A8-AA8C-A351-0961D85B24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A288EC1F-0879-4CEB-3C48-830A1AEAA1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50D7172-0982-B509-FE28-BA88E8975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1759237-59E0-1F9C-5B50-4CEA9088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25226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2542303-CF3E-0490-267F-7178EC938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9F572A3-5F32-3F81-57D0-E95C6634E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62FFAB20-40D9-AC3E-DB7F-8CB50A94F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C95B86AE-FFFF-FD37-59BF-81CDA26BD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96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212358C-DE97-1C75-4E08-47FF59B52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B0411221-3B2D-E566-B487-1F6E3C553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347E42E-1852-C69E-4901-3DD3200ED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233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70D7FA-7767-FCB1-8B96-274796636B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C1B3899-09EE-6074-3870-61897FF0CE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D8BC15-1683-8F09-1AD0-61CE858DCC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241B42C-C4F4-13ED-DC9F-7997DC263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B89BDE6-07D9-279C-CCD4-99FB86082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FF341CC-F311-06FA-5609-82667417B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244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C4D4CE-9EEC-0F99-23F8-F2060074B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AD7B8E88-78BE-6770-6EB7-267E217DB6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DC69F5BA-F159-4EA9-50E2-B6FE0DF19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5F93701-3AA7-201B-875D-869B8765B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6A989FD-76BD-C4C2-3914-BE16C8E4D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738EB9B-251F-B9CF-948B-CBF0A4FD1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67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35DC65BE-7E58-FDD7-4B0E-5593C2F9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6E0525B-2BE3-B484-41C1-2801A8304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6422E3-02B1-1F4E-D854-11956DFAC3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E8084-69D6-4357-B957-157F81FA78A9}" type="datetimeFigureOut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06-03-2025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8CBF00D-86DC-781E-1787-2C7A8EAAFF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0513DFF-1426-23C5-4CB2-C12119173E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32A9C7-6B16-4E08-B262-C52FE953551C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258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image" Target="../media/image2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7699EF0-F68E-91AD-1598-3EB9853E0856}"/>
              </a:ext>
            </a:extLst>
          </p:cNvPr>
          <p:cNvSpPr txBox="1"/>
          <p:nvPr/>
        </p:nvSpPr>
        <p:spPr>
          <a:xfrm>
            <a:off x="108057" y="155277"/>
            <a:ext cx="1829329" cy="36933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Phase 2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Right Brace 12"/>
          <p:cNvSpPr/>
          <p:nvPr/>
        </p:nvSpPr>
        <p:spPr>
          <a:xfrm>
            <a:off x="2366134" y="1241048"/>
            <a:ext cx="457200" cy="5020839"/>
          </a:xfrm>
          <a:prstGeom prst="rightBrac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xmlns="" id="{D41EC7CF-0506-DEE2-0EAB-DD62063B8369}"/>
              </a:ext>
            </a:extLst>
          </p:cNvPr>
          <p:cNvSpPr txBox="1"/>
          <p:nvPr/>
        </p:nvSpPr>
        <p:spPr>
          <a:xfrm>
            <a:off x="2823334" y="6397291"/>
            <a:ext cx="1027280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8 countries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xmlns="" id="{D41EC7CF-0506-DEE2-0EAB-DD62063B8369}"/>
              </a:ext>
            </a:extLst>
          </p:cNvPr>
          <p:cNvSpPr txBox="1"/>
          <p:nvPr/>
        </p:nvSpPr>
        <p:spPr>
          <a:xfrm>
            <a:off x="658485" y="4863691"/>
            <a:ext cx="1270104" cy="276999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Dataset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5373728" y="759117"/>
            <a:ext cx="1146985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48  Parameters + stock price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3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7074" y="2741208"/>
            <a:ext cx="1512927" cy="2017237"/>
          </a:xfrm>
          <a:prstGeom prst="rect">
            <a:avLst/>
          </a:prstGeom>
        </p:spPr>
      </p:pic>
      <p:sp>
        <p:nvSpPr>
          <p:cNvPr id="168" name="Rectangle 167"/>
          <p:cNvSpPr/>
          <p:nvPr/>
        </p:nvSpPr>
        <p:spPr>
          <a:xfrm>
            <a:off x="248157" y="1859009"/>
            <a:ext cx="2182072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IN" dirty="0" smtClean="0"/>
              <a:t>Given Excel Dataset </a:t>
            </a:r>
          </a:p>
          <a:p>
            <a:pPr algn="ctr"/>
            <a:r>
              <a:rPr lang="en-IN" dirty="0" smtClean="0"/>
              <a:t>named</a:t>
            </a:r>
          </a:p>
          <a:p>
            <a:pPr algn="just"/>
            <a:r>
              <a:rPr lang="en-IN" dirty="0" smtClean="0"/>
              <a:t> Financial Statements</a:t>
            </a:r>
            <a:endParaRPr lang="en-IN" dirty="0"/>
          </a:p>
        </p:txBody>
      </p:sp>
      <p:sp>
        <p:nvSpPr>
          <p:cNvPr id="173" name="Oval 172"/>
          <p:cNvSpPr/>
          <p:nvPr/>
        </p:nvSpPr>
        <p:spPr>
          <a:xfrm>
            <a:off x="2948947" y="1503953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5" name="Oval 174"/>
          <p:cNvSpPr/>
          <p:nvPr/>
        </p:nvSpPr>
        <p:spPr>
          <a:xfrm>
            <a:off x="2948945" y="2271935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6" name="Oval 175"/>
          <p:cNvSpPr/>
          <p:nvPr/>
        </p:nvSpPr>
        <p:spPr>
          <a:xfrm>
            <a:off x="2943972" y="2996820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7" name="Oval 176"/>
          <p:cNvSpPr/>
          <p:nvPr/>
        </p:nvSpPr>
        <p:spPr>
          <a:xfrm>
            <a:off x="2943973" y="3702506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8" name="Oval 177"/>
          <p:cNvSpPr/>
          <p:nvPr/>
        </p:nvSpPr>
        <p:spPr>
          <a:xfrm>
            <a:off x="2955131" y="4338267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79" name="Oval 178"/>
          <p:cNvSpPr/>
          <p:nvPr/>
        </p:nvSpPr>
        <p:spPr>
          <a:xfrm>
            <a:off x="2943971" y="5006099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0" name="Oval 179"/>
          <p:cNvSpPr/>
          <p:nvPr/>
        </p:nvSpPr>
        <p:spPr>
          <a:xfrm>
            <a:off x="2973969" y="5661929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81" name="Oval 180"/>
          <p:cNvSpPr/>
          <p:nvPr/>
        </p:nvSpPr>
        <p:spPr>
          <a:xfrm>
            <a:off x="2948946" y="789895"/>
            <a:ext cx="638109" cy="52542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ln>
                <a:solidFill>
                  <a:schemeClr val="tx1"/>
                </a:solidFill>
              </a:ln>
            </a:endParaRP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</p:cNvCxnSpPr>
          <p:nvPr/>
        </p:nvCxnSpPr>
        <p:spPr>
          <a:xfrm flipV="1">
            <a:off x="4151746" y="1082281"/>
            <a:ext cx="67890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</p:cNvCxnSpPr>
          <p:nvPr/>
        </p:nvCxnSpPr>
        <p:spPr>
          <a:xfrm>
            <a:off x="5969887" y="1503953"/>
            <a:ext cx="0" cy="38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9" name="Rectangle 188"/>
          <p:cNvSpPr/>
          <p:nvPr/>
        </p:nvSpPr>
        <p:spPr>
          <a:xfrm>
            <a:off x="3786997" y="697349"/>
            <a:ext cx="1408399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just"/>
            <a:r>
              <a:rPr lang="en-US" sz="1400" dirty="0" smtClean="0"/>
              <a:t>Selected country</a:t>
            </a:r>
            <a:endParaRPr lang="en-IN" sz="1400" dirty="0"/>
          </a:p>
        </p:txBody>
      </p:sp>
      <p:sp>
        <p:nvSpPr>
          <p:cNvPr id="190" name="TextBox 189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5443954" y="2072982"/>
            <a:ext cx="1146985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Correlation matrix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</p:cNvCxnSpPr>
          <p:nvPr/>
        </p:nvCxnSpPr>
        <p:spPr>
          <a:xfrm>
            <a:off x="6017446" y="2690875"/>
            <a:ext cx="0" cy="38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5464634" y="3165050"/>
            <a:ext cx="1146985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Selection of top 5 parameters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6" name="Rectangle 195"/>
          <p:cNvSpPr/>
          <p:nvPr/>
        </p:nvSpPr>
        <p:spPr>
          <a:xfrm>
            <a:off x="3037387" y="855409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197" name="Rectangle 196"/>
          <p:cNvSpPr/>
          <p:nvPr/>
        </p:nvSpPr>
        <p:spPr>
          <a:xfrm>
            <a:off x="2998294" y="1615284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198" name="Rectangle 197"/>
          <p:cNvSpPr/>
          <p:nvPr/>
        </p:nvSpPr>
        <p:spPr>
          <a:xfrm>
            <a:off x="3003266" y="2371876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199" name="Rectangle 198"/>
          <p:cNvSpPr/>
          <p:nvPr/>
        </p:nvSpPr>
        <p:spPr>
          <a:xfrm>
            <a:off x="3013398" y="5739975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0" name="Rectangle 199"/>
          <p:cNvSpPr/>
          <p:nvPr/>
        </p:nvSpPr>
        <p:spPr>
          <a:xfrm>
            <a:off x="3021098" y="3074866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2" name="Rectangle 201"/>
          <p:cNvSpPr/>
          <p:nvPr/>
        </p:nvSpPr>
        <p:spPr>
          <a:xfrm>
            <a:off x="3037387" y="3808326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3" name="Rectangle 202"/>
          <p:cNvSpPr/>
          <p:nvPr/>
        </p:nvSpPr>
        <p:spPr>
          <a:xfrm>
            <a:off x="3013398" y="4416313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204" name="Rectangle 203"/>
          <p:cNvSpPr/>
          <p:nvPr/>
        </p:nvSpPr>
        <p:spPr>
          <a:xfrm>
            <a:off x="2999530" y="5109970"/>
            <a:ext cx="5294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/>
              <a:t>C1</a:t>
            </a:r>
            <a:endParaRPr lang="en-IN" dirty="0"/>
          </a:p>
        </p:txBody>
      </p:sp>
      <p:sp>
        <p:nvSpPr>
          <p:cNvPr id="40" name="Double Bracket 39"/>
          <p:cNvSpPr/>
          <p:nvPr/>
        </p:nvSpPr>
        <p:spPr>
          <a:xfrm>
            <a:off x="6998752" y="1649675"/>
            <a:ext cx="1724971" cy="1132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05" name="Rectangle 204"/>
          <p:cNvSpPr/>
          <p:nvPr/>
        </p:nvSpPr>
        <p:spPr>
          <a:xfrm>
            <a:off x="7007608" y="1769809"/>
            <a:ext cx="17192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Based on 48 </a:t>
            </a:r>
            <a:r>
              <a:rPr lang="en-US" sz="1400" dirty="0" err="1" smtClean="0"/>
              <a:t>params</a:t>
            </a:r>
            <a:r>
              <a:rPr lang="en-US" sz="1400" dirty="0" smtClean="0"/>
              <a:t> </a:t>
            </a:r>
          </a:p>
          <a:p>
            <a:pPr algn="ctr"/>
            <a:r>
              <a:rPr lang="en-US" sz="1400" dirty="0" err="1" smtClean="0"/>
              <a:t>Vs</a:t>
            </a:r>
            <a:endParaRPr lang="en-US" sz="1400" dirty="0" smtClean="0"/>
          </a:p>
          <a:p>
            <a:pPr algn="ctr"/>
            <a:r>
              <a:rPr lang="en-US" sz="1400" dirty="0" smtClean="0"/>
              <a:t>Repurchase of common stock </a:t>
            </a:r>
            <a:endParaRPr lang="en-IN" sz="1400" dirty="0"/>
          </a:p>
        </p:txBody>
      </p:sp>
      <p:sp>
        <p:nvSpPr>
          <p:cNvPr id="206" name="Rectangle 205"/>
          <p:cNvSpPr/>
          <p:nvPr/>
        </p:nvSpPr>
        <p:spPr>
          <a:xfrm>
            <a:off x="7007608" y="3165050"/>
            <a:ext cx="171928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dirty="0" smtClean="0"/>
              <a:t>Based on top 5 values of correlation matrix</a:t>
            </a:r>
            <a:endParaRPr lang="en-IN" sz="1400" dirty="0"/>
          </a:p>
        </p:txBody>
      </p:sp>
      <p:sp>
        <p:nvSpPr>
          <p:cNvPr id="207" name="Double Bracket 206"/>
          <p:cNvSpPr/>
          <p:nvPr/>
        </p:nvSpPr>
        <p:spPr>
          <a:xfrm>
            <a:off x="7010412" y="2996820"/>
            <a:ext cx="1724971" cy="1132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8" name="Straight Arrow Connector 207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</p:cNvCxnSpPr>
          <p:nvPr/>
        </p:nvCxnSpPr>
        <p:spPr>
          <a:xfrm>
            <a:off x="6038126" y="3954276"/>
            <a:ext cx="0" cy="383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5464634" y="4494359"/>
            <a:ext cx="1146985" cy="646331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Prediction of these from 2024-2033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10" name="Straight Arrow Connector 209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  <a:endCxn id="209" idx="3"/>
          </p:cNvCxnSpPr>
          <p:nvPr/>
        </p:nvCxnSpPr>
        <p:spPr>
          <a:xfrm flipH="1">
            <a:off x="6611619" y="4817525"/>
            <a:ext cx="7742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1" name="Oval 210">
            <a:extLst>
              <a:ext uri="{FF2B5EF4-FFF2-40B4-BE49-F238E27FC236}">
                <a16:creationId xmlns:a16="http://schemas.microsoft.com/office/drawing/2014/main" xmlns="" id="{3A62F144-A371-A894-451D-066FDDFDBD73}"/>
              </a:ext>
            </a:extLst>
          </p:cNvPr>
          <p:cNvSpPr/>
          <p:nvPr/>
        </p:nvSpPr>
        <p:spPr>
          <a:xfrm>
            <a:off x="7484165" y="4227930"/>
            <a:ext cx="985476" cy="100713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throughMonte</a:t>
            </a:r>
            <a:r>
              <a:rPr lang="en-US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arlo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3108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00">
            <a:alpha val="2000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42338337-F7EA-754D-74A5-56630CD673D0}"/>
              </a:ext>
            </a:extLst>
          </p:cNvPr>
          <p:cNvSpPr txBox="1"/>
          <p:nvPr/>
        </p:nvSpPr>
        <p:spPr>
          <a:xfrm>
            <a:off x="3784195" y="5127850"/>
            <a:ext cx="19186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Neural </a:t>
            </a:r>
          </a:p>
          <a:p>
            <a:pPr algn="ctr"/>
            <a:r>
              <a:rPr lang="en-US" b="1" dirty="0" smtClean="0"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Network</a:t>
            </a:r>
            <a:endParaRPr lang="en-IN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4250314" y="6215419"/>
            <a:ext cx="1146985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future stock  prediction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8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5365971" y="1068724"/>
            <a:ext cx="459776" cy="613035"/>
          </a:xfrm>
          <a:prstGeom prst="rect">
            <a:avLst/>
          </a:prstGeom>
        </p:spPr>
      </p:pic>
      <p:pic>
        <p:nvPicPr>
          <p:cNvPr id="59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98669" y="1510548"/>
            <a:ext cx="459776" cy="613035"/>
          </a:xfrm>
          <a:prstGeom prst="rect">
            <a:avLst/>
          </a:prstGeom>
        </p:spPr>
      </p:pic>
      <p:pic>
        <p:nvPicPr>
          <p:cNvPr id="60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997252" y="1531751"/>
            <a:ext cx="459776" cy="613035"/>
          </a:xfrm>
          <a:prstGeom prst="rect">
            <a:avLst/>
          </a:prstGeom>
        </p:spPr>
      </p:pic>
      <p:pic>
        <p:nvPicPr>
          <p:cNvPr id="61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3639445" y="1068725"/>
            <a:ext cx="459776" cy="613035"/>
          </a:xfrm>
          <a:prstGeom prst="rect">
            <a:avLst/>
          </a:prstGeom>
        </p:spPr>
      </p:pic>
      <p:pic>
        <p:nvPicPr>
          <p:cNvPr id="62" name="Graphic 1092" descr="Paper">
            <a:extLst>
              <a:ext uri="{FF2B5EF4-FFF2-40B4-BE49-F238E27FC236}">
                <a16:creationId xmlns:a16="http://schemas.microsoft.com/office/drawing/2014/main" xmlns="" id="{35E5ABBA-211A-4332-0FB5-9D6DEF5832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513631" y="1068725"/>
            <a:ext cx="459776" cy="613035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xmlns="" id="{EEC97A81-9EA2-02BF-4898-E9D1DFCB2B30}"/>
              </a:ext>
            </a:extLst>
          </p:cNvPr>
          <p:cNvSpPr txBox="1"/>
          <p:nvPr/>
        </p:nvSpPr>
        <p:spPr>
          <a:xfrm>
            <a:off x="4893365" y="2782890"/>
            <a:ext cx="1402447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Predicted 2024-2033 data 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3000451" y="2786325"/>
            <a:ext cx="1146985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Historical </a:t>
            </a:r>
          </a:p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(5 years) data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xmlns="" id="{5D33AB59-2007-161D-AF38-8856CF51AB22}"/>
              </a:ext>
            </a:extLst>
          </p:cNvPr>
          <p:cNvCxnSpPr>
            <a:cxnSpLocks/>
          </p:cNvCxnSpPr>
          <p:nvPr/>
        </p:nvCxnSpPr>
        <p:spPr>
          <a:xfrm flipH="1">
            <a:off x="3790456" y="2123583"/>
            <a:ext cx="308765" cy="65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5228557" y="2123583"/>
            <a:ext cx="326823" cy="6510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xmlns="" id="{45A629CD-4AF8-D311-EE5A-301786D3AC41}"/>
              </a:ext>
            </a:extLst>
          </p:cNvPr>
          <p:cNvCxnSpPr>
            <a:cxnSpLocks/>
            <a:endCxn id="63" idx="3"/>
          </p:cNvCxnSpPr>
          <p:nvPr/>
        </p:nvCxnSpPr>
        <p:spPr>
          <a:xfrm flipH="1" flipV="1">
            <a:off x="6295812" y="3013723"/>
            <a:ext cx="732785" cy="3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xmlns="" id="{E3BA63ED-F3F2-8BB2-B381-22799C2E19A1}"/>
              </a:ext>
            </a:extLst>
          </p:cNvPr>
          <p:cNvCxnSpPr>
            <a:cxnSpLocks/>
          </p:cNvCxnSpPr>
          <p:nvPr/>
        </p:nvCxnSpPr>
        <p:spPr>
          <a:xfrm>
            <a:off x="3747259" y="3364253"/>
            <a:ext cx="249993" cy="3895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xmlns="" id="{54F075DB-1D6D-6FDA-27A1-2364C821C80C}"/>
              </a:ext>
            </a:extLst>
          </p:cNvPr>
          <p:cNvCxnSpPr>
            <a:cxnSpLocks/>
          </p:cNvCxnSpPr>
          <p:nvPr/>
        </p:nvCxnSpPr>
        <p:spPr>
          <a:xfrm flipH="1">
            <a:off x="5361511" y="3355856"/>
            <a:ext cx="193869" cy="39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xmlns="" id="{3A62F144-A371-A894-451D-066FDDFDBD73}"/>
              </a:ext>
            </a:extLst>
          </p:cNvPr>
          <p:cNvSpPr/>
          <p:nvPr/>
        </p:nvSpPr>
        <p:spPr>
          <a:xfrm>
            <a:off x="7164297" y="2481977"/>
            <a:ext cx="985476" cy="1007131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err="1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throughMonte</a:t>
            </a:r>
            <a:r>
              <a:rPr lang="en-US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200" dirty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200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arlo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xmlns="" id="{2EDEA8B9-BFF0-DBD3-2483-C0D98C9B8D20}"/>
              </a:ext>
            </a:extLst>
          </p:cNvPr>
          <p:cNvSpPr txBox="1"/>
          <p:nvPr/>
        </p:nvSpPr>
        <p:spPr>
          <a:xfrm>
            <a:off x="4175124" y="478442"/>
            <a:ext cx="1027280" cy="461665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Top 5 parameters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xmlns="" id="{3C429BC7-BCAF-4FE1-1B5A-805060BEC42C}"/>
              </a:ext>
            </a:extLst>
          </p:cNvPr>
          <p:cNvCxnSpPr>
            <a:cxnSpLocks/>
          </p:cNvCxnSpPr>
          <p:nvPr/>
        </p:nvCxnSpPr>
        <p:spPr>
          <a:xfrm>
            <a:off x="4811031" y="5933128"/>
            <a:ext cx="0" cy="228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xmlns="" id="{37699EF0-F68E-91AD-1598-3EB9853E0856}"/>
              </a:ext>
            </a:extLst>
          </p:cNvPr>
          <p:cNvSpPr txBox="1"/>
          <p:nvPr/>
        </p:nvSpPr>
        <p:spPr>
          <a:xfrm>
            <a:off x="108057" y="155277"/>
            <a:ext cx="1829329" cy="646331"/>
          </a:xfrm>
          <a:prstGeom prst="rect">
            <a:avLst/>
          </a:prstGeom>
          <a:blipFill>
            <a:blip r:embed="rId8"/>
            <a:tile tx="0" ty="0" sx="100000" sy="100000" flip="none" algn="tl"/>
          </a:blip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For a selected country</a:t>
            </a:r>
            <a:endParaRPr lang="en-US" b="1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xmlns="" id="{6115B1FD-E989-8002-1226-ED8F4147B619}"/>
              </a:ext>
            </a:extLst>
          </p:cNvPr>
          <p:cNvCxnSpPr>
            <a:cxnSpLocks/>
            <a:endCxn id="54" idx="1"/>
          </p:cNvCxnSpPr>
          <p:nvPr/>
        </p:nvCxnSpPr>
        <p:spPr>
          <a:xfrm>
            <a:off x="3256139" y="5451015"/>
            <a:ext cx="528056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xmlns="" id="{454EB330-6155-E2EE-8BF7-DB1256644686}"/>
              </a:ext>
            </a:extLst>
          </p:cNvPr>
          <p:cNvSpPr txBox="1"/>
          <p:nvPr/>
        </p:nvSpPr>
        <p:spPr>
          <a:xfrm>
            <a:off x="1964438" y="5250403"/>
            <a:ext cx="1146985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Historical </a:t>
            </a:r>
          </a:p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Stock data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Double Bracket 26"/>
          <p:cNvSpPr/>
          <p:nvPr/>
        </p:nvSpPr>
        <p:spPr>
          <a:xfrm>
            <a:off x="3891360" y="4914904"/>
            <a:ext cx="1724971" cy="1132664"/>
          </a:xfrm>
          <a:prstGeom prst="bracketPair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EEC97A81-9EA2-02BF-4898-E9D1DFCB2B30}"/>
              </a:ext>
            </a:extLst>
          </p:cNvPr>
          <p:cNvSpPr txBox="1"/>
          <p:nvPr/>
        </p:nvSpPr>
        <p:spPr>
          <a:xfrm>
            <a:off x="4016519" y="3946603"/>
            <a:ext cx="1402447" cy="461665"/>
          </a:xfrm>
          <a:prstGeom prst="rect">
            <a:avLst/>
          </a:prstGeom>
          <a:gradFill flip="none" rotWithShape="1">
            <a:gsLst>
              <a:gs pos="0">
                <a:srgbClr val="00B050">
                  <a:tint val="66000"/>
                  <a:satMod val="160000"/>
                </a:srgbClr>
              </a:gs>
              <a:gs pos="50000">
                <a:srgbClr val="00B050">
                  <a:tint val="44500"/>
                  <a:satMod val="160000"/>
                </a:srgbClr>
              </a:gs>
              <a:gs pos="100000">
                <a:srgbClr val="00B050">
                  <a:tint val="23500"/>
                  <a:satMod val="160000"/>
                </a:srgbClr>
              </a:gs>
            </a:gsLst>
            <a:lin ang="18900000" scaled="1"/>
            <a:tileRect/>
          </a:gra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>
                <a:solidFill>
                  <a:prstClr val="black"/>
                </a:solidFill>
                <a:latin typeface="Times New Roman" pitchFamily="18" charset="0"/>
                <a:cs typeface="Times New Roman" pitchFamily="18" charset="0"/>
              </a:rPr>
              <a:t>Total 15 years of data</a:t>
            </a:r>
            <a:endParaRPr lang="en-IN" sz="1200" dirty="0">
              <a:solidFill>
                <a:prstClr val="black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xmlns="" id="{54F075DB-1D6D-6FDA-27A1-2364C821C80C}"/>
              </a:ext>
            </a:extLst>
          </p:cNvPr>
          <p:cNvCxnSpPr>
            <a:cxnSpLocks/>
          </p:cNvCxnSpPr>
          <p:nvPr/>
        </p:nvCxnSpPr>
        <p:spPr>
          <a:xfrm>
            <a:off x="4743519" y="4516912"/>
            <a:ext cx="0" cy="39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62822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91</Words>
  <Application>Microsoft Office PowerPoint</Application>
  <PresentationFormat>On-screen Show (4:3)</PresentationFormat>
  <Paragraphs>38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1_Office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9</cp:revision>
  <dcterms:created xsi:type="dcterms:W3CDTF">2006-08-16T00:00:00Z</dcterms:created>
  <dcterms:modified xsi:type="dcterms:W3CDTF">2025-03-06T12:30:34Z</dcterms:modified>
</cp:coreProperties>
</file>