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8" r:id="rId12"/>
    <p:sldId id="264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84" r:id="rId25"/>
    <p:sldId id="287" r:id="rId26"/>
    <p:sldId id="286" r:id="rId27"/>
    <p:sldId id="288" r:id="rId28"/>
    <p:sldId id="290" r:id="rId29"/>
    <p:sldId id="291" r:id="rId30"/>
    <p:sldId id="279" r:id="rId31"/>
    <p:sldId id="292" r:id="rId32"/>
    <p:sldId id="293" r:id="rId33"/>
    <p:sldId id="289" r:id="rId34"/>
    <p:sldId id="281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700BD-CE4A-4392-BF03-61C3BFA1E5C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E2E5-5E76-41B3-B4DE-C88719F5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7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3215" y="1845734"/>
            <a:ext cx="9882464" cy="4023360"/>
          </a:xfrm>
        </p:spPr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3600"/>
            </a:lvl1pPr>
            <a:lvl2pPr marL="384048" indent="-182880">
              <a:buFont typeface="Arial" panose="020B0604020202020204" pitchFamily="34" charset="0"/>
              <a:buChar char="•"/>
              <a:defRPr sz="3200"/>
            </a:lvl2pPr>
            <a:lvl3pPr marL="566928" indent="-182880">
              <a:buFont typeface="Arial" panose="020B0604020202020204" pitchFamily="34" charset="0"/>
              <a:buChar char="•"/>
              <a:defRPr sz="2400"/>
            </a:lvl3pPr>
            <a:lvl4pPr marL="749808" indent="-182880">
              <a:buFont typeface="Arial" panose="020B0604020202020204" pitchFamily="34" charset="0"/>
              <a:buChar char="•"/>
              <a:defRPr sz="2400"/>
            </a:lvl4pPr>
            <a:lvl5pPr marL="932688" indent="-182880"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D8483F-F93A-4016-AC9C-175468DDD0FA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AD9E3-FE47-4627-9180-456CB77702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5415" y="4267200"/>
            <a:ext cx="10011508" cy="1289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85071"/>
            <a:ext cx="10961075" cy="117536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Integrating Conceptual and </a:t>
            </a:r>
            <a:br>
              <a:rPr lang="en-US" sz="5400" b="1" dirty="0" smtClean="0"/>
            </a:br>
            <a:r>
              <a:rPr lang="en-US" sz="5400" b="1" dirty="0" smtClean="0"/>
              <a:t>Logical Couplings for Change Impact Analysis in Software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725" y="3247292"/>
            <a:ext cx="10644553" cy="274906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2800" dirty="0" err="1" smtClean="0"/>
              <a:t>Huzefa</a:t>
            </a:r>
            <a:r>
              <a:rPr lang="en-US" sz="2800" dirty="0" smtClean="0"/>
              <a:t> </a:t>
            </a:r>
            <a:r>
              <a:rPr lang="en-US" sz="2800" dirty="0" err="1" smtClean="0"/>
              <a:t>Kagdi</a:t>
            </a:r>
            <a:r>
              <a:rPr lang="en-US" sz="2800" dirty="0" smtClean="0"/>
              <a:t>, Malcom </a:t>
            </a:r>
            <a:r>
              <a:rPr lang="en-US" sz="2800" dirty="0" err="1" smtClean="0"/>
              <a:t>Gethers</a:t>
            </a:r>
            <a:r>
              <a:rPr lang="en-US" sz="2800" dirty="0" smtClean="0"/>
              <a:t>, Denys </a:t>
            </a:r>
            <a:r>
              <a:rPr lang="en-US" sz="2800" dirty="0" err="1" smtClean="0"/>
              <a:t>Poshyvanyk</a:t>
            </a:r>
            <a:endParaRPr lang="en-US" sz="2800" dirty="0" smtClean="0"/>
          </a:p>
          <a:p>
            <a:pPr algn="ctr"/>
            <a:endParaRPr lang="en-US" sz="800" dirty="0" smtClean="0"/>
          </a:p>
          <a:p>
            <a:pPr algn="ctr"/>
            <a:r>
              <a:rPr lang="en-US" sz="1800" dirty="0" smtClean="0"/>
              <a:t>Published in</a:t>
            </a:r>
            <a:r>
              <a:rPr lang="en-US" dirty="0" smtClean="0"/>
              <a:t>: </a:t>
            </a:r>
            <a:r>
              <a:rPr lang="en-US" sz="2800" dirty="0" smtClean="0"/>
              <a:t>Empirical Software Engineering (EMSE) </a:t>
            </a:r>
          </a:p>
          <a:p>
            <a:pPr algn="ctr"/>
            <a:r>
              <a:rPr lang="en-US" sz="2800" dirty="0" smtClean="0"/>
              <a:t>Volume 18, Issue 5, October 2013, pp. 933-969</a:t>
            </a:r>
          </a:p>
          <a:p>
            <a:pPr algn="ctr"/>
            <a:endParaRPr lang="en-US" sz="1400" dirty="0"/>
          </a:p>
          <a:p>
            <a:pPr algn="ctr"/>
            <a:r>
              <a:rPr lang="en-US" sz="1800" dirty="0" smtClean="0"/>
              <a:t>Presented by</a:t>
            </a:r>
            <a:r>
              <a:rPr lang="en-US" dirty="0" smtClean="0"/>
              <a:t>: </a:t>
            </a:r>
            <a:r>
              <a:rPr lang="en-US" sz="2800" dirty="0" smtClean="0"/>
              <a:t>Jacqueline Wong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4031" y="2989384"/>
            <a:ext cx="98825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How often software entities are co-changed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Extract change-sets (commits) from period of history</a:t>
            </a:r>
            <a:endParaRPr lang="en-US" sz="3600" dirty="0"/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Convert to fine-grained change-sets</a:t>
            </a:r>
            <a:endParaRPr lang="en-US" sz="3600" dirty="0"/>
          </a:p>
          <a:p>
            <a:pPr marL="1218438" lvl="2" indent="-742950"/>
            <a:r>
              <a:rPr lang="en-US" sz="3200" dirty="0" smtClean="0"/>
              <a:t>File-and-line level to syntactic level</a:t>
            </a:r>
            <a:endParaRPr lang="en-US" sz="3200" dirty="0"/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Mine Evolutionary Couplings</a:t>
            </a:r>
            <a:endParaRPr lang="en-US" sz="3600" dirty="0"/>
          </a:p>
          <a:p>
            <a:pPr marL="1218438" lvl="2" indent="-742950"/>
            <a:r>
              <a:rPr lang="en-US" sz="2800" dirty="0" smtClean="0"/>
              <a:t>Create association rules between entities (with confidence and support value)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519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Coupling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2319"/>
              </p:ext>
            </p:extLst>
          </p:nvPr>
        </p:nvGraphicFramePr>
        <p:xfrm>
          <a:off x="446810" y="2013384"/>
          <a:ext cx="5205846" cy="399761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13163"/>
                <a:gridCol w="3792683"/>
              </a:tblGrid>
              <a:tr h="1255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Methods Changed</a:t>
                      </a:r>
                      <a:endParaRPr lang="en-US" sz="2400" dirty="0"/>
                    </a:p>
                  </a:txBody>
                  <a:tcPr/>
                </a:tc>
              </a:tr>
              <a:tr h="11629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13341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{</a:t>
                      </a:r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getType</a:t>
                      </a:r>
                      <a:r>
                        <a:rPr lang="en-US" sz="2400" dirty="0" smtClean="0"/>
                        <a:t>,</a:t>
                      </a:r>
                    </a:p>
                    <a:p>
                      <a:pPr algn="ctr"/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isAStereotype</a:t>
                      </a:r>
                      <a:r>
                        <a:rPr lang="en-US" sz="2400" dirty="0" smtClean="0"/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  <a:tr h="9746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12784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{</a:t>
                      </a:r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getType</a:t>
                      </a:r>
                      <a:r>
                        <a:rPr lang="en-US" sz="2400" dirty="0" smtClean="0"/>
                        <a:t>,</a:t>
                      </a:r>
                    </a:p>
                    <a:p>
                      <a:pPr algn="ctr"/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isAStereotype</a:t>
                      </a:r>
                      <a:r>
                        <a:rPr lang="en-US" sz="2400" dirty="0" smtClean="0"/>
                        <a:t>}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10440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{</a:t>
                      </a:r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getType</a:t>
                      </a:r>
                      <a:r>
                        <a:rPr lang="en-US" sz="2400" dirty="0" smtClean="0"/>
                        <a:t>,</a:t>
                      </a:r>
                    </a:p>
                    <a:p>
                      <a:pPr algn="ctr"/>
                      <a:r>
                        <a:rPr lang="en-US" sz="2400" dirty="0" err="1" smtClean="0"/>
                        <a:t>argouml</a:t>
                      </a:r>
                      <a:r>
                        <a:rPr lang="en-US" sz="2400" dirty="0" smtClean="0"/>
                        <a:t>/.../</a:t>
                      </a:r>
                      <a:r>
                        <a:rPr lang="en-US" sz="2400" b="1" u="sng" dirty="0" err="1" smtClean="0"/>
                        <a:t>isAStereotype</a:t>
                      </a:r>
                      <a:r>
                        <a:rPr lang="en-US" sz="2400" dirty="0" smtClean="0"/>
                        <a:t>}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13516" y="2242474"/>
            <a:ext cx="57877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Association Rule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X       Y</a:t>
            </a:r>
          </a:p>
          <a:p>
            <a:endParaRPr lang="en-US" sz="1200" dirty="0"/>
          </a:p>
          <a:p>
            <a:r>
              <a:rPr lang="en-US" sz="3200" dirty="0" smtClean="0"/>
              <a:t>{</a:t>
            </a:r>
            <a:r>
              <a:rPr lang="en-US" sz="3200" dirty="0" err="1" smtClean="0"/>
              <a:t>argouml</a:t>
            </a:r>
            <a:r>
              <a:rPr lang="en-US" sz="3200" dirty="0" smtClean="0"/>
              <a:t>/.../</a:t>
            </a:r>
            <a:r>
              <a:rPr lang="en-US" sz="3200" b="1" u="sng" dirty="0" err="1" smtClean="0"/>
              <a:t>getType</a:t>
            </a:r>
            <a:r>
              <a:rPr lang="en-US" sz="3200" dirty="0" smtClean="0"/>
              <a:t>}       {</a:t>
            </a:r>
            <a:r>
              <a:rPr lang="en-US" sz="3200" dirty="0" err="1" smtClean="0"/>
              <a:t>argouml</a:t>
            </a:r>
            <a:r>
              <a:rPr lang="en-US" sz="3200" dirty="0" smtClean="0"/>
              <a:t>/.../</a:t>
            </a:r>
            <a:r>
              <a:rPr lang="en-US" sz="3200" b="1" u="sng" dirty="0" err="1" smtClean="0"/>
              <a:t>isAStereotype</a:t>
            </a:r>
            <a:r>
              <a:rPr lang="en-US" sz="3200" dirty="0" smtClean="0"/>
              <a:t>}</a:t>
            </a:r>
          </a:p>
          <a:p>
            <a:endParaRPr lang="en-US" sz="3200" dirty="0"/>
          </a:p>
          <a:p>
            <a:r>
              <a:rPr lang="en-US" sz="3200" u="sng" dirty="0" smtClean="0"/>
              <a:t>Confidence Level</a:t>
            </a:r>
            <a:r>
              <a:rPr lang="en-US" sz="3200" dirty="0" smtClean="0"/>
              <a:t>: 1.0 (100%)</a:t>
            </a:r>
          </a:p>
          <a:p>
            <a:r>
              <a:rPr lang="en-US" sz="3200" u="sng" dirty="0" smtClean="0"/>
              <a:t>Support Level</a:t>
            </a:r>
            <a:r>
              <a:rPr lang="en-US" sz="3200" dirty="0" smtClean="0"/>
              <a:t>: 3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6" y="3501404"/>
            <a:ext cx="576264" cy="414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27" y="2822531"/>
            <a:ext cx="576264" cy="4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5897"/>
            <a:ext cx="10582102" cy="402336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Select</a:t>
            </a:r>
            <a:r>
              <a:rPr lang="en-US" dirty="0" smtClean="0"/>
              <a:t> software entity to perform IA on.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Compute</a:t>
            </a:r>
            <a:r>
              <a:rPr lang="en-US" dirty="0" smtClean="0"/>
              <a:t> conceptual couplings via IR.</a:t>
            </a:r>
          </a:p>
          <a:p>
            <a:pPr marL="1035558" lvl="1" indent="-742950"/>
            <a:r>
              <a:rPr lang="en-US" dirty="0" smtClean="0"/>
              <a:t>Set of conceptually related entities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Mine</a:t>
            </a:r>
            <a:r>
              <a:rPr lang="en-US" dirty="0" smtClean="0"/>
              <a:t> commits and compute evolutionary couplings.</a:t>
            </a:r>
          </a:p>
          <a:p>
            <a:pPr marL="1035558" lvl="1" indent="-742950"/>
            <a:r>
              <a:rPr lang="en-US" dirty="0" smtClean="0"/>
              <a:t>Set of evolutionary coupled entities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Compute</a:t>
            </a:r>
            <a:r>
              <a:rPr lang="en-US" dirty="0" smtClean="0"/>
              <a:t> the estimated impact set.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7668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6" y="2115897"/>
            <a:ext cx="9882464" cy="402336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Apache Bug</a:t>
            </a:r>
            <a:r>
              <a:rPr lang="en-US" dirty="0" smtClean="0"/>
              <a:t> – Incorrect request body handling</a:t>
            </a:r>
          </a:p>
          <a:p>
            <a:pPr marL="0" indent="0">
              <a:buNone/>
            </a:pPr>
            <a:endParaRPr lang="en-US" sz="1200" u="sng" dirty="0"/>
          </a:p>
          <a:p>
            <a:pPr marL="0" indent="0">
              <a:buNone/>
            </a:pPr>
            <a:r>
              <a:rPr lang="en-US" u="sng" dirty="0" smtClean="0"/>
              <a:t>3 Source Code Files 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/modules/http/</a:t>
            </a:r>
            <a:r>
              <a:rPr lang="en-US" dirty="0" err="1" smtClean="0"/>
              <a:t>http_filters.c</a:t>
            </a:r>
            <a:endParaRPr lang="en-US" dirty="0" smtClean="0"/>
          </a:p>
          <a:p>
            <a:pPr lvl="1"/>
            <a:r>
              <a:rPr lang="en-US" dirty="0" smtClean="0"/>
              <a:t>/modules/http/</a:t>
            </a:r>
            <a:r>
              <a:rPr lang="en-US" dirty="0" err="1" smtClean="0"/>
              <a:t>http_protocol.c</a:t>
            </a:r>
            <a:endParaRPr lang="en-US" dirty="0" smtClean="0"/>
          </a:p>
          <a:p>
            <a:pPr lvl="1"/>
            <a:r>
              <a:rPr lang="en-US" dirty="0" smtClean="0"/>
              <a:t>/server/</a:t>
            </a:r>
            <a:r>
              <a:rPr lang="en-US" dirty="0" err="1" smtClean="0"/>
              <a:t>protocol.c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9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5" y="1845734"/>
            <a:ext cx="9882464" cy="434724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u="sng" dirty="0"/>
              <a:t>Select</a:t>
            </a:r>
            <a:r>
              <a:rPr lang="en-US" dirty="0"/>
              <a:t> software entity to perform IA 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lvl="2"/>
            <a:r>
              <a:rPr lang="en-US" sz="3200" dirty="0" smtClean="0"/>
              <a:t>Using feature location, </a:t>
            </a:r>
            <a:r>
              <a:rPr lang="en-US" sz="3200" b="1" u="sng" dirty="0" smtClean="0"/>
              <a:t>/modules/http/</a:t>
            </a:r>
            <a:r>
              <a:rPr lang="en-US" sz="3200" b="1" u="sng" dirty="0" err="1" smtClean="0"/>
              <a:t>http_filters.c</a:t>
            </a:r>
            <a:r>
              <a:rPr lang="en-US" sz="3200" dirty="0"/>
              <a:t> </a:t>
            </a:r>
            <a:r>
              <a:rPr lang="en-US" sz="3200" dirty="0" smtClean="0"/>
              <a:t>    is selected as the software entity.</a:t>
            </a:r>
          </a:p>
          <a:p>
            <a:pPr marL="384048" lvl="2" indent="0">
              <a:buNone/>
            </a:pPr>
            <a:endParaRPr lang="en-US" sz="2800" b="1" u="sng" dirty="0" smtClean="0"/>
          </a:p>
          <a:p>
            <a:pPr marL="0" indent="0">
              <a:buNone/>
            </a:pPr>
            <a:r>
              <a:rPr lang="en-US" sz="2800" u="sng" dirty="0"/>
              <a:t>3 Source Code Files Changed</a:t>
            </a:r>
            <a:r>
              <a:rPr lang="en-US" sz="2800" dirty="0"/>
              <a:t>:</a:t>
            </a:r>
          </a:p>
          <a:p>
            <a:pPr lvl="1"/>
            <a:r>
              <a:rPr lang="en-US" sz="2800" b="1" dirty="0" smtClean="0">
                <a:solidFill>
                  <a:srgbClr val="00B050"/>
                </a:solidFill>
              </a:rPr>
              <a:t>/modules/http/</a:t>
            </a:r>
            <a:r>
              <a:rPr lang="en-US" sz="2800" b="1" dirty="0" err="1" smtClean="0">
                <a:solidFill>
                  <a:srgbClr val="00B050"/>
                </a:solidFill>
              </a:rPr>
              <a:t>http_filters.c</a:t>
            </a:r>
            <a:endParaRPr lang="en-US" sz="2800" b="1" dirty="0">
              <a:solidFill>
                <a:srgbClr val="00B050"/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/modules/http/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http_protocol.c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/server/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protocol.c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84048" lvl="2" indent="0"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7085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4" y="1737360"/>
            <a:ext cx="9882465" cy="413173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800" u="sng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u="sng" dirty="0" smtClean="0"/>
              <a:t>Compute</a:t>
            </a:r>
            <a:r>
              <a:rPr lang="en-US" sz="3400" dirty="0" smtClean="0"/>
              <a:t> </a:t>
            </a:r>
            <a:r>
              <a:rPr lang="en-US" sz="3400" dirty="0"/>
              <a:t>conceptual couplings via IR.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u="sng" dirty="0" smtClean="0"/>
              <a:t>Mine</a:t>
            </a:r>
            <a:r>
              <a:rPr lang="en-US" sz="3400" dirty="0" smtClean="0"/>
              <a:t> </a:t>
            </a:r>
            <a:r>
              <a:rPr lang="en-US" sz="3400" dirty="0"/>
              <a:t>commits and compute evolutionary </a:t>
            </a:r>
            <a:r>
              <a:rPr lang="en-US" sz="3400" dirty="0" smtClean="0"/>
              <a:t>couplings.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" y="3625994"/>
            <a:ext cx="11039475" cy="239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1776845"/>
            <a:ext cx="378229" cy="135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4031673"/>
            <a:ext cx="5299364" cy="1985096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70964" y="4031673"/>
            <a:ext cx="4975253" cy="1985096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5" y="1298864"/>
            <a:ext cx="9882464" cy="457023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100" u="sng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00" u="sng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00" u="sng" dirty="0"/>
              <a:t> </a:t>
            </a:r>
            <a:endParaRPr lang="en-US" sz="100" u="sng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200" u="sng" dirty="0" smtClean="0"/>
              <a:t>Compute</a:t>
            </a:r>
            <a:r>
              <a:rPr lang="en-US" sz="3200" dirty="0" smtClean="0"/>
              <a:t> </a:t>
            </a:r>
            <a:r>
              <a:rPr lang="en-US" sz="3200" dirty="0"/>
              <a:t>the estimated impact set</a:t>
            </a:r>
            <a:r>
              <a:rPr lang="en-US" sz="3200" dirty="0" smtClean="0"/>
              <a:t>.</a:t>
            </a:r>
          </a:p>
          <a:p>
            <a:pPr marL="1035558" lvl="1" indent="-742950"/>
            <a:r>
              <a:rPr lang="en-US" sz="3000" dirty="0" smtClean="0"/>
              <a:t>Disjunctive (Union) vs. Conjunctive (Intersection)</a:t>
            </a:r>
          </a:p>
          <a:p>
            <a:pPr marL="1035558" lvl="1" indent="-742950"/>
            <a:endParaRPr lang="en-US" sz="3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10" y="3593081"/>
            <a:ext cx="5042412" cy="24816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1825" y="4037437"/>
            <a:ext cx="4929496" cy="785755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1439" y="5635531"/>
            <a:ext cx="4971054" cy="408035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01438" y="4823192"/>
            <a:ext cx="4971055" cy="804738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4546" y="3116027"/>
            <a:ext cx="5303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smtClean="0"/>
              <a:t>User-selected result set size: </a:t>
            </a:r>
            <a:r>
              <a:rPr lang="el-GR" sz="2800" i="1" dirty="0" smtClean="0"/>
              <a:t>μ</a:t>
            </a:r>
            <a:r>
              <a:rPr lang="en-US" sz="2800" i="1" dirty="0" smtClean="0"/>
              <a:t> = 5</a:t>
            </a: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62316"/>
              </p:ext>
            </p:extLst>
          </p:nvPr>
        </p:nvGraphicFramePr>
        <p:xfrm>
          <a:off x="6934695" y="3612977"/>
          <a:ext cx="4110841" cy="18714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0841"/>
              </a:tblGrid>
              <a:tr h="5159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Conjunctive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65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/modules/http/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byterange_filter.c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665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/modules/proxy/</a:t>
                      </a:r>
                      <a:r>
                        <a:rPr lang="en-US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mod_proxy_http.c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2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Evaluated Systems</a:t>
            </a:r>
            <a:r>
              <a:rPr lang="en-US" dirty="0" smtClean="0"/>
              <a:t>: </a:t>
            </a:r>
          </a:p>
          <a:p>
            <a:pPr marL="201168" lvl="1" indent="0">
              <a:buNone/>
            </a:pPr>
            <a:r>
              <a:rPr lang="en-US" dirty="0" smtClean="0"/>
              <a:t>    Apache </a:t>
            </a:r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ArgoUML</a:t>
            </a:r>
            <a:r>
              <a:rPr lang="en-US" dirty="0" smtClean="0"/>
              <a:t>, </a:t>
            </a:r>
            <a:r>
              <a:rPr lang="en-US" dirty="0" err="1" smtClean="0"/>
              <a:t>iBatis</a:t>
            </a:r>
            <a:r>
              <a:rPr lang="en-US" dirty="0" smtClean="0"/>
              <a:t>, </a:t>
            </a:r>
            <a:r>
              <a:rPr lang="en-US" dirty="0" err="1" smtClean="0"/>
              <a:t>KOffice</a:t>
            </a:r>
            <a:r>
              <a:rPr lang="en-US" dirty="0" smtClean="0"/>
              <a:t>, </a:t>
            </a:r>
            <a:r>
              <a:rPr lang="en-US" dirty="0" err="1" smtClean="0"/>
              <a:t>jEdit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u="sng" dirty="0" smtClean="0"/>
              <a:t>Accuracy Metrics</a:t>
            </a:r>
            <a:r>
              <a:rPr lang="en-US" dirty="0" smtClean="0"/>
              <a:t>:</a:t>
            </a:r>
          </a:p>
          <a:p>
            <a:pPr marL="201168" lvl="1" indent="0">
              <a:buNone/>
            </a:pPr>
            <a:r>
              <a:rPr lang="en-US" dirty="0" smtClean="0"/>
              <a:t>    </a:t>
            </a:r>
            <a:r>
              <a:rPr lang="en-US" dirty="0"/>
              <a:t>Precision, Recall, F-Measure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u="sng" dirty="0" smtClean="0"/>
              <a:t>Calculated for</a:t>
            </a:r>
            <a:r>
              <a:rPr lang="en-US" dirty="0" smtClean="0"/>
              <a:t>:</a:t>
            </a:r>
          </a:p>
          <a:p>
            <a:pPr marL="201168" lvl="1" indent="0">
              <a:buNone/>
            </a:pPr>
            <a:r>
              <a:rPr lang="en-US" dirty="0" smtClean="0"/>
              <a:t>    Conceptual Coupling, Evolutionary Coupling, Conceptual and Evolutionary Couplings (Disjunctive, Conjunctive) </a:t>
            </a:r>
          </a:p>
        </p:txBody>
      </p:sp>
    </p:spTree>
    <p:extLst>
      <p:ext uri="{BB962C8B-B14F-4D97-AF65-F5344CB8AC3E}">
        <p14:creationId xmlns:p14="http://schemas.microsoft.com/office/powerpoint/2010/main" val="156993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Corpus Variables</a:t>
            </a:r>
          </a:p>
          <a:p>
            <a:pPr lvl="1"/>
            <a:r>
              <a:rPr lang="en-US" dirty="0" smtClean="0"/>
              <a:t>File Granularity vs. Method Granularity</a:t>
            </a:r>
          </a:p>
          <a:p>
            <a:r>
              <a:rPr lang="en-US" dirty="0" smtClean="0"/>
              <a:t> </a:t>
            </a:r>
            <a:r>
              <a:rPr lang="en-US" u="sng" dirty="0" smtClean="0"/>
              <a:t>Impact Set Variables</a:t>
            </a:r>
          </a:p>
          <a:p>
            <a:pPr lvl="1"/>
            <a:r>
              <a:rPr lang="en-US" dirty="0" smtClean="0"/>
              <a:t> Disjunctive vs. Conjunctive</a:t>
            </a:r>
          </a:p>
          <a:p>
            <a:pPr lvl="1"/>
            <a:r>
              <a:rPr lang="en-US" dirty="0" smtClean="0"/>
              <a:t> Result Set Size / Cut-off Points (10, 20, 30, 40, 50)</a:t>
            </a:r>
          </a:p>
          <a:p>
            <a:r>
              <a:rPr lang="en-US" dirty="0" smtClean="0"/>
              <a:t> </a:t>
            </a:r>
            <a:r>
              <a:rPr lang="en-US" u="sng" dirty="0" smtClean="0"/>
              <a:t>Amount of Historical Data</a:t>
            </a:r>
          </a:p>
          <a:p>
            <a:pPr lvl="1"/>
            <a:r>
              <a:rPr lang="en-US" dirty="0" smtClean="0"/>
              <a:t> Larger release intervals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Compute</a:t>
            </a:r>
            <a:r>
              <a:rPr lang="en-US" dirty="0" smtClean="0"/>
              <a:t> conceptual couplings on one particular subject system version.</a:t>
            </a:r>
          </a:p>
          <a:p>
            <a:pPr marL="1035558" lvl="1" indent="-742950"/>
            <a:r>
              <a:rPr lang="en-US" dirty="0" smtClean="0"/>
              <a:t>Conceptual Training Set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Mine</a:t>
            </a:r>
            <a:r>
              <a:rPr lang="en-US" dirty="0" smtClean="0"/>
              <a:t> evolutionary couplings.</a:t>
            </a:r>
          </a:p>
          <a:p>
            <a:pPr marL="1035558" lvl="1" indent="-742950"/>
            <a:r>
              <a:rPr lang="en-US" dirty="0" smtClean="0"/>
              <a:t>Evolutionary Training Set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Select</a:t>
            </a:r>
            <a:r>
              <a:rPr lang="en-US" dirty="0" smtClean="0"/>
              <a:t> a set of commits after the selected subject system version in #1.</a:t>
            </a:r>
          </a:p>
          <a:p>
            <a:pPr marL="1035558" lvl="1" indent="-742950"/>
            <a:r>
              <a:rPr lang="en-US" dirty="0" smtClean="0"/>
              <a:t>Testing Set (For evaluation purposes)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6072"/>
            <a:ext cx="9784080" cy="45316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Problem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 Background Information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Solution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Solution Evaluation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Comparison to Previous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 Questions</a:t>
            </a:r>
          </a:p>
        </p:txBody>
      </p:sp>
    </p:spTree>
    <p:extLst>
      <p:ext uri="{BB962C8B-B14F-4D97-AF65-F5344CB8AC3E}">
        <p14:creationId xmlns:p14="http://schemas.microsoft.com/office/powerpoint/2010/main" val="20819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5" y="1319645"/>
            <a:ext cx="9882464" cy="454944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100" dirty="0" smtClean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00" dirty="0"/>
              <a:t> </a:t>
            </a:r>
            <a:endParaRPr lang="en-US" sz="1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100" dirty="0"/>
              <a:t> </a:t>
            </a:r>
            <a:endParaRPr lang="en-US" sz="100" dirty="0" smtClean="0"/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Derive</a:t>
            </a:r>
            <a:r>
              <a:rPr lang="en-US" dirty="0" smtClean="0"/>
              <a:t> disjunctive and conjunctive impact sets.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Compute</a:t>
            </a:r>
            <a:r>
              <a:rPr lang="en-US" dirty="0" smtClean="0"/>
              <a:t> accuracy metrics for standalone and combination techniques.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Compare</a:t>
            </a:r>
            <a:r>
              <a:rPr lang="en-US" dirty="0" smtClean="0"/>
              <a:t> standalone and combination accuracy results.</a:t>
            </a:r>
          </a:p>
          <a:p>
            <a:pPr marL="742950" indent="-742950">
              <a:buFont typeface="+mj-lt"/>
              <a:buAutoNum type="arabicPeriod"/>
            </a:pPr>
            <a:r>
              <a:rPr lang="en-US" u="sng" dirty="0" smtClean="0"/>
              <a:t>Repeat</a:t>
            </a:r>
            <a:r>
              <a:rPr lang="en-US" dirty="0" smtClean="0"/>
              <a:t> for all subject systems and versions.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8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b="1" u="sng" dirty="0" smtClean="0"/>
              <a:t>combining conceptual and evolutionary couplings</a:t>
            </a:r>
            <a:r>
              <a:rPr lang="en-US" dirty="0" smtClean="0"/>
              <a:t> improve accuracy of IA?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Does the </a:t>
            </a:r>
            <a:r>
              <a:rPr lang="en-US" b="1" u="sng" dirty="0" smtClean="0"/>
              <a:t>choice of granularity</a:t>
            </a:r>
            <a:r>
              <a:rPr lang="en-US" dirty="0" smtClean="0"/>
              <a:t> (i.e., file vs. method) impact standalone techniques and their combinations?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Does the </a:t>
            </a:r>
            <a:r>
              <a:rPr lang="en-US" b="1" u="sng" dirty="0" smtClean="0"/>
              <a:t>amount of training historical data</a:t>
            </a:r>
            <a:r>
              <a:rPr lang="en-US" dirty="0" smtClean="0"/>
              <a:t> impact the accuracy of the proposed combination?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2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Combining Conceptual and Evolutionary Coupling</a:t>
            </a:r>
            <a:endParaRPr lang="en-US" sz="40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Orthogonality of the Conceptual and Evolutionary Couplings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 the coupling result sets individually contributing?</a:t>
            </a:r>
          </a:p>
          <a:p>
            <a:r>
              <a:rPr lang="en-US" dirty="0"/>
              <a:t> </a:t>
            </a:r>
            <a:r>
              <a:rPr lang="en-US" dirty="0" smtClean="0"/>
              <a:t>F-Measure Performance of the Standalone and Combined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Conceptual and Evolutionary Coupling – Orthogonality 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Verify that the individual result sets are not too similar.</a:t>
            </a:r>
          </a:p>
          <a:p>
            <a:r>
              <a:rPr lang="en-US" dirty="0"/>
              <a:t> </a:t>
            </a:r>
            <a:r>
              <a:rPr lang="en-US" dirty="0" smtClean="0"/>
              <a:t>Two not similar correct result sets can identify a larger correct result set when combined.</a:t>
            </a:r>
          </a:p>
          <a:p>
            <a:r>
              <a:rPr lang="en-US" dirty="0" smtClean="0"/>
              <a:t> Scenarios where one coupling technique is stronger than the other.</a:t>
            </a:r>
          </a:p>
        </p:txBody>
      </p:sp>
    </p:spTree>
    <p:extLst>
      <p:ext uri="{BB962C8B-B14F-4D97-AF65-F5344CB8AC3E}">
        <p14:creationId xmlns:p14="http://schemas.microsoft.com/office/powerpoint/2010/main" val="121308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Conceptual and Evolutionary </a:t>
            </a:r>
            <a:r>
              <a:rPr lang="en-US" dirty="0" smtClean="0"/>
              <a:t>Coupling – F-Measure Performance (File)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82" y="1814870"/>
            <a:ext cx="6577446" cy="4814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634" y="3106350"/>
            <a:ext cx="3633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File-Level Granularity, F-Measure Percentage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Table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559692" y="3277448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8933" y="3278433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0682" y="4694354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59692" y="4683963"/>
            <a:ext cx="135038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1238" y="4694354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42168" y="6110275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9692" y="6110276"/>
            <a:ext cx="135038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Conceptual and Evolutionary </a:t>
            </a:r>
            <a:r>
              <a:rPr lang="en-US" dirty="0" smtClean="0"/>
              <a:t>Coupling – F-Measure Performance (File)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56" y="2220808"/>
            <a:ext cx="2389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File-Level Granularity, F-Measure Percentage</a:t>
            </a:r>
          </a:p>
          <a:p>
            <a:endParaRPr lang="en-US" dirty="0"/>
          </a:p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3946"/>
          <a:stretch/>
        </p:blipFill>
        <p:spPr>
          <a:xfrm>
            <a:off x="866155" y="1750522"/>
            <a:ext cx="7037617" cy="4954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8150"/>
          <a:stretch/>
        </p:blipFill>
        <p:spPr>
          <a:xfrm>
            <a:off x="4573206" y="4308388"/>
            <a:ext cx="7059943" cy="2396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32851" r="50394" b="33946"/>
          <a:stretch/>
        </p:blipFill>
        <p:spPr>
          <a:xfrm>
            <a:off x="8302582" y="1737360"/>
            <a:ext cx="3491099" cy="24903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8425" t="32436" b="33946"/>
          <a:stretch/>
        </p:blipFill>
        <p:spPr>
          <a:xfrm>
            <a:off x="550718" y="4183380"/>
            <a:ext cx="3629645" cy="25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6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14" y="1825261"/>
            <a:ext cx="6416938" cy="4814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Conceptual and Evolutionary </a:t>
            </a:r>
            <a:r>
              <a:rPr lang="en-US" dirty="0" smtClean="0"/>
              <a:t>Coupling – F-Measure Performance (Method)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95" y="3277448"/>
            <a:ext cx="2805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Method-Level Granularity, F-Measure Percentage</a:t>
            </a:r>
          </a:p>
          <a:p>
            <a:endParaRPr lang="en-US" dirty="0"/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8519" y="3277448"/>
            <a:ext cx="2368572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99764" y="3278433"/>
            <a:ext cx="215091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9764" y="4694354"/>
            <a:ext cx="21634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59692" y="4683963"/>
            <a:ext cx="233739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9764" y="6147525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9693" y="6131058"/>
            <a:ext cx="404690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5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Conceptual and Evolutionary </a:t>
            </a:r>
            <a:r>
              <a:rPr lang="en-US" dirty="0" smtClean="0"/>
              <a:t>Coupling – F-Measure Performance (Method)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7847"/>
          <a:stretch/>
        </p:blipFill>
        <p:spPr>
          <a:xfrm>
            <a:off x="1227654" y="1872444"/>
            <a:ext cx="6451227" cy="45067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33170" r="49350" b="33552"/>
          <a:stretch/>
        </p:blipFill>
        <p:spPr>
          <a:xfrm>
            <a:off x="7678881" y="1883837"/>
            <a:ext cx="3171410" cy="23419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9815" t="33516" r="-5741" b="33471"/>
          <a:stretch/>
        </p:blipFill>
        <p:spPr>
          <a:xfrm>
            <a:off x="1361623" y="4351121"/>
            <a:ext cx="3542885" cy="23506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997" t="66108" r="1" b="473"/>
          <a:stretch/>
        </p:blipFill>
        <p:spPr>
          <a:xfrm>
            <a:off x="4676977" y="4293364"/>
            <a:ext cx="6271745" cy="23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0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Granularity (File)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82" y="1814870"/>
            <a:ext cx="6577446" cy="4814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619" y="3277448"/>
            <a:ext cx="2389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File-Level Granularity, F-Measure Percentage</a:t>
            </a:r>
          </a:p>
          <a:p>
            <a:endParaRPr lang="en-US" dirty="0"/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59692" y="3277448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8933" y="3278433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0682" y="4694354"/>
            <a:ext cx="22617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59692" y="4683963"/>
            <a:ext cx="135038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1238" y="4694354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42168" y="6110275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9692" y="6110276"/>
            <a:ext cx="135038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7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14" y="1825261"/>
            <a:ext cx="6416938" cy="4814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 of Granularity (Method)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95" y="3277448"/>
            <a:ext cx="2805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Method-Level Granularity, F-Measure Percentage</a:t>
            </a:r>
          </a:p>
          <a:p>
            <a:endParaRPr lang="en-US" dirty="0"/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8519" y="3277448"/>
            <a:ext cx="2368572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99764" y="3278433"/>
            <a:ext cx="2150918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9764" y="4694354"/>
            <a:ext cx="216344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59692" y="4683963"/>
            <a:ext cx="2337399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9764" y="6147525"/>
            <a:ext cx="469117" cy="476539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9693" y="6131058"/>
            <a:ext cx="404690" cy="476538"/>
          </a:xfrm>
          <a:prstGeom prst="rect">
            <a:avLst/>
          </a:prstGeom>
          <a:solidFill>
            <a:srgbClr val="1CADE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Summary</a:t>
            </a:r>
            <a:endParaRPr lang="en-US" dirty="0"/>
          </a:p>
        </p:txBody>
      </p:sp>
      <p:pic>
        <p:nvPicPr>
          <p:cNvPr id="1026" name="Picture 2" descr="https://d30y9cdsu7xlg0.cloudfront.net/png/8383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24" y="2778820"/>
            <a:ext cx="2145394" cy="214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580" y="2141779"/>
            <a:ext cx="6305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61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Training Historical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92" y="2274311"/>
            <a:ext cx="80295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94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Training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Increasing training history with development versions spanning several major releases (Especially larger systems) impacted F-measure value.</a:t>
            </a:r>
          </a:p>
          <a:p>
            <a:r>
              <a:rPr lang="en-US" dirty="0"/>
              <a:t> </a:t>
            </a:r>
            <a:r>
              <a:rPr lang="en-US" dirty="0" smtClean="0"/>
              <a:t>More noticeable effect on the method-level granularity.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7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Training Historical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08" y="1832888"/>
            <a:ext cx="6966557" cy="4942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682" y="370955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Granularity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09018" y="3709555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Granularity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5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Combining conceptual and logical (evolutionary) couplings improved F-measure values:</a:t>
            </a:r>
          </a:p>
          <a:p>
            <a:pPr lvl="1"/>
            <a:r>
              <a:rPr lang="en-US" sz="2800" dirty="0" smtClean="0"/>
              <a:t>Up 3-17% vs. conceptual coupling</a:t>
            </a:r>
          </a:p>
          <a:p>
            <a:pPr lvl="1"/>
            <a:r>
              <a:rPr lang="en-US" sz="2800" dirty="0" smtClean="0"/>
              <a:t>Up 9-20% vs. evolutionary coupling</a:t>
            </a:r>
          </a:p>
          <a:p>
            <a:r>
              <a:rPr lang="en-US" dirty="0"/>
              <a:t> </a:t>
            </a:r>
            <a:r>
              <a:rPr lang="en-US" dirty="0" smtClean="0"/>
              <a:t>Disjunctive performed better than conjunctive.</a:t>
            </a:r>
          </a:p>
          <a:p>
            <a:r>
              <a:rPr lang="en-US" dirty="0"/>
              <a:t> </a:t>
            </a:r>
            <a:r>
              <a:rPr lang="en-US" dirty="0" smtClean="0"/>
              <a:t>File-level granularity saw better results than method-level granularity.</a:t>
            </a:r>
          </a:p>
          <a:p>
            <a:r>
              <a:rPr lang="en-US" dirty="0"/>
              <a:t> </a:t>
            </a:r>
            <a:r>
              <a:rPr lang="en-US" dirty="0" smtClean="0"/>
              <a:t>Using larger history across major releases for the training set impacted F-measure values, more noticeably at the method-level granularity.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845734"/>
            <a:ext cx="11305310" cy="402336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Blending </a:t>
            </a:r>
            <a:r>
              <a:rPr lang="en-US" u="sng" dirty="0"/>
              <a:t>conceptual and evolutionary couplings to support change impact analysis in source </a:t>
            </a:r>
            <a:r>
              <a:rPr lang="en-US" u="sng" dirty="0" smtClean="0"/>
              <a:t>code</a:t>
            </a:r>
            <a:r>
              <a:rPr lang="en-US" dirty="0" smtClean="0"/>
              <a:t> – </a:t>
            </a:r>
            <a:r>
              <a:rPr lang="en-US" dirty="0" err="1" smtClean="0"/>
              <a:t>Kagdi</a:t>
            </a:r>
            <a:r>
              <a:rPr lang="en-US" dirty="0" smtClean="0"/>
              <a:t>, 2010</a:t>
            </a:r>
          </a:p>
          <a:p>
            <a:pPr lvl="1"/>
            <a:r>
              <a:rPr lang="en-US" dirty="0" smtClean="0"/>
              <a:t>Extension of previous work by:</a:t>
            </a:r>
          </a:p>
          <a:p>
            <a:pPr lvl="2"/>
            <a:r>
              <a:rPr lang="en-US" sz="2800" dirty="0" smtClean="0"/>
              <a:t>Providing detailed analysis results for method level granularity</a:t>
            </a:r>
          </a:p>
          <a:p>
            <a:pPr lvl="2"/>
            <a:r>
              <a:rPr lang="en-US" sz="2800" dirty="0" smtClean="0"/>
              <a:t>Added </a:t>
            </a:r>
            <a:r>
              <a:rPr lang="en-US" sz="2800" dirty="0" err="1" smtClean="0"/>
              <a:t>jEdit</a:t>
            </a:r>
            <a:r>
              <a:rPr lang="en-US" sz="2800" dirty="0" smtClean="0"/>
              <a:t> as a subject system</a:t>
            </a:r>
          </a:p>
          <a:p>
            <a:pPr lvl="2"/>
            <a:r>
              <a:rPr lang="en-US" sz="2800" dirty="0" smtClean="0"/>
              <a:t>Extended statistical tests for both file and method granularity</a:t>
            </a:r>
          </a:p>
          <a:p>
            <a:pPr lvl="2"/>
            <a:r>
              <a:rPr lang="en-US" sz="2800" dirty="0" smtClean="0"/>
              <a:t>Investigated if amount of training history affected results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18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15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If you had to implement the impact analysis technique described in this paper today into your field of work, what would/would not work and how would you modify it?</a:t>
            </a:r>
          </a:p>
          <a:p>
            <a:r>
              <a:rPr lang="en-US" dirty="0" smtClean="0"/>
              <a:t> What are some ways you could apply and/or expand the technique covered in this paper?</a:t>
            </a:r>
          </a:p>
          <a:p>
            <a:r>
              <a:rPr lang="en-US" dirty="0"/>
              <a:t> </a:t>
            </a:r>
            <a:r>
              <a:rPr lang="en-US" dirty="0" smtClean="0"/>
              <a:t>Discuss any of the future directions mentioned in the paper’s conclusion and how you think the extra factor would affect the overall results and why.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Summary</a:t>
            </a:r>
            <a:endParaRPr lang="en-US" dirty="0"/>
          </a:p>
        </p:txBody>
      </p:sp>
      <p:pic>
        <p:nvPicPr>
          <p:cNvPr id="2050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87" y="1914006"/>
            <a:ext cx="4268585" cy="426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2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What happened?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Side effects / Ripple effects caused by change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  How can we avoid this?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Impact Analysis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2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15" y="1845733"/>
            <a:ext cx="9882464" cy="45902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  Use both conceptual and logical (evolutionary) couplings for impact analysis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u="sng" dirty="0" smtClean="0"/>
              <a:t>Conceptual Coupling</a:t>
            </a:r>
            <a:r>
              <a:rPr lang="en-US" dirty="0" smtClean="0"/>
              <a:t> – The extent domain concepts and software artifacts relate (Comments, identifiers, etc.)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u="sng" dirty="0" smtClean="0"/>
              <a:t>Logical (Evolutionary) Coupling</a:t>
            </a:r>
            <a:r>
              <a:rPr lang="en-US" dirty="0" smtClean="0"/>
              <a:t> – The extent software artifacts were co-changed (Commits)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u="sng" dirty="0" smtClean="0"/>
              <a:t>Philosophy</a:t>
            </a:r>
            <a:r>
              <a:rPr lang="en-US" dirty="0" smtClean="0"/>
              <a:t>: Present + Past of a software system = better impact analysis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Conceptual Similarity between software entities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Corpus Creation via text extraction</a:t>
            </a:r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Index via Latent Semantic Indexing</a:t>
            </a:r>
          </a:p>
          <a:p>
            <a:pPr marL="1218438" lvl="2" indent="-742950"/>
            <a:r>
              <a:rPr lang="en-US" sz="3200" dirty="0" smtClean="0"/>
              <a:t>Term-document matrix (Vector subspace)</a:t>
            </a:r>
          </a:p>
          <a:p>
            <a:pPr marL="1035558" lvl="1" indent="-742950">
              <a:buFont typeface="+mj-lt"/>
              <a:buAutoNum type="arabicPeriod"/>
            </a:pPr>
            <a:r>
              <a:rPr lang="en-US" sz="3600" dirty="0" smtClean="0"/>
              <a:t>Cosine Similarity</a:t>
            </a:r>
          </a:p>
          <a:p>
            <a:pPr marL="1218438" lvl="2" indent="-742950"/>
            <a:r>
              <a:rPr lang="en-US" sz="2800" dirty="0" smtClean="0"/>
              <a:t>Value from 0 to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98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Coupling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625" y="4015289"/>
            <a:ext cx="4938712" cy="224811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5963" y="4351227"/>
            <a:ext cx="4937125" cy="1826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86" y="1915049"/>
            <a:ext cx="6802082" cy="779093"/>
          </a:xfrm>
          <a:prstGeom prst="rect">
            <a:avLst/>
          </a:prstGeom>
          <a:ln w="127000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46625" y="4015289"/>
            <a:ext cx="2056545" cy="29880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1"/>
          </p:cNvCxnSpPr>
          <p:nvPr/>
        </p:nvCxnSpPr>
        <p:spPr>
          <a:xfrm flipH="1" flipV="1">
            <a:off x="164123" y="2721169"/>
            <a:ext cx="482502" cy="14435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2703170" y="2811878"/>
            <a:ext cx="2032953" cy="1352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877" y="3124100"/>
            <a:ext cx="6781670" cy="703115"/>
          </a:xfrm>
          <a:prstGeom prst="rect">
            <a:avLst/>
          </a:prstGeom>
          <a:ln w="12700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6485963" y="4342379"/>
            <a:ext cx="2165668" cy="29880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651631" y="3897553"/>
            <a:ext cx="3299916" cy="48925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322277" y="3897553"/>
            <a:ext cx="1153040" cy="54537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Coupling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2" y="2239108"/>
            <a:ext cx="11555075" cy="3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77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519</TotalTime>
  <Words>1090</Words>
  <Application>Microsoft Office PowerPoint</Application>
  <PresentationFormat>Widescreen</PresentationFormat>
  <Paragraphs>193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Retrospect</vt:lpstr>
      <vt:lpstr>Integrating Conceptual and  Logical Couplings for Change Impact Analysis in Software</vt:lpstr>
      <vt:lpstr>Agenda</vt:lpstr>
      <vt:lpstr>Problem Summary</vt:lpstr>
      <vt:lpstr>Problem Summary</vt:lpstr>
      <vt:lpstr>Background Information</vt:lpstr>
      <vt:lpstr>Solution Detail</vt:lpstr>
      <vt:lpstr>Conceptual Coupling</vt:lpstr>
      <vt:lpstr>Conceptual Coupling Example</vt:lpstr>
      <vt:lpstr>Conceptual Coupling Example</vt:lpstr>
      <vt:lpstr>Evolutionary Coupling</vt:lpstr>
      <vt:lpstr>Evolutionary Coupling Example</vt:lpstr>
      <vt:lpstr>Combined Approach Steps</vt:lpstr>
      <vt:lpstr>Combined Approach Example</vt:lpstr>
      <vt:lpstr>Combined Approach Example</vt:lpstr>
      <vt:lpstr>Combined Approach Example</vt:lpstr>
      <vt:lpstr>Combined Approach Example</vt:lpstr>
      <vt:lpstr>Solution Evaluation</vt:lpstr>
      <vt:lpstr>Solution Evaluation</vt:lpstr>
      <vt:lpstr>Solution Evaluation</vt:lpstr>
      <vt:lpstr>Solution Evaluation</vt:lpstr>
      <vt:lpstr>Results – Research Questions</vt:lpstr>
      <vt:lpstr>Combining Conceptual and Evolutionary Coupling</vt:lpstr>
      <vt:lpstr>Combining Conceptual and Evolutionary Coupling – Orthogonality </vt:lpstr>
      <vt:lpstr>Combining Conceptual and Evolutionary Coupling – F-Measure Performance (File)</vt:lpstr>
      <vt:lpstr>Combining Conceptual and Evolutionary Coupling – F-Measure Performance (File)</vt:lpstr>
      <vt:lpstr>Combining Conceptual and Evolutionary Coupling – F-Measure Performance (Method)</vt:lpstr>
      <vt:lpstr>Combining Conceptual and Evolutionary Coupling – F-Measure Performance (Method)</vt:lpstr>
      <vt:lpstr>Choice of Granularity (File)</vt:lpstr>
      <vt:lpstr>Choice of Granularity (Method)</vt:lpstr>
      <vt:lpstr>Amount of Training Historical Data</vt:lpstr>
      <vt:lpstr>Amount of Training Historical Data</vt:lpstr>
      <vt:lpstr>Amount of Training Historical Data</vt:lpstr>
      <vt:lpstr>Conclusion</vt:lpstr>
      <vt:lpstr>Comparison to Previous Work</vt:lpstr>
      <vt:lpstr>Questions?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Conceptual and Logical Couplings for Change Impact Analysis in Software</dc:title>
  <dc:creator>user1</dc:creator>
  <cp:lastModifiedBy>Jacqueline Wong</cp:lastModifiedBy>
  <cp:revision>423</cp:revision>
  <dcterms:created xsi:type="dcterms:W3CDTF">2016-03-03T02:02:43Z</dcterms:created>
  <dcterms:modified xsi:type="dcterms:W3CDTF">2016-03-03T15:59:40Z</dcterms:modified>
</cp:coreProperties>
</file>