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T Sans Narrow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3BFDAE-98F6-4140-B8A6-A7406EC492BA}">
  <a:tblStyle styleId="{983BFDAE-98F6-4140-B8A6-A7406EC492B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06032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444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08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48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69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51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6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32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asked, here are samples of full line result: http://i.imgur.com/SpED4lb.png</a:t>
            </a:r>
          </a:p>
        </p:txBody>
      </p:sp>
    </p:spTree>
    <p:extLst>
      <p:ext uri="{BB962C8B-B14F-4D97-AF65-F5344CB8AC3E}">
        <p14:creationId xmlns:p14="http://schemas.microsoft.com/office/powerpoint/2010/main" val="394933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04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upling_(computer_programming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Common Coupling at File-Level and Method-Level Granularity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Intermediary Project Update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Kevin Nguyen, Jacqueline Wong - Team 4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Additions (Time Permitting)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1650" dirty="0" smtClean="0"/>
              <a:t>-Perform </a:t>
            </a:r>
            <a:r>
              <a:rPr lang="en" sz="1650" dirty="0"/>
              <a:t>common coupling using srcML and compare results to Eclipse ASTVisitor.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1650" dirty="0" smtClean="0"/>
              <a:t>-Compare </a:t>
            </a:r>
            <a:r>
              <a:rPr lang="en" sz="1650" dirty="0"/>
              <a:t>to conceptual coupling using Lucene.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1650" dirty="0" smtClean="0"/>
              <a:t>-Corpus </a:t>
            </a:r>
            <a:r>
              <a:rPr lang="en" sz="1650" dirty="0"/>
              <a:t>Creation via text extraction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1650" dirty="0" smtClean="0"/>
              <a:t>-Index </a:t>
            </a:r>
            <a:r>
              <a:rPr lang="en" sz="1650" dirty="0"/>
              <a:t>via Latent Semantic Indexing</a:t>
            </a:r>
          </a:p>
          <a:p>
            <a:pPr marL="1371600" lvl="2" indent="-355600" rtl="0">
              <a:spcBef>
                <a:spcPts val="0"/>
              </a:spcBef>
              <a:buSzPct val="100000"/>
            </a:pPr>
            <a:r>
              <a:rPr lang="en" sz="1650" dirty="0" smtClean="0"/>
              <a:t>-Term-document </a:t>
            </a:r>
            <a:r>
              <a:rPr lang="en" sz="1650" dirty="0"/>
              <a:t>matrix (Vector subspace)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1650" dirty="0" smtClean="0"/>
              <a:t>-Cosine </a:t>
            </a:r>
            <a:r>
              <a:rPr lang="en" sz="1650" dirty="0"/>
              <a:t>Similarity</a:t>
            </a:r>
          </a:p>
          <a:p>
            <a:pPr marL="1371600" lvl="2" indent="-355600" rtl="0">
              <a:spcBef>
                <a:spcPts val="0"/>
              </a:spcBef>
              <a:buSzPct val="100000"/>
            </a:pPr>
            <a:r>
              <a:rPr lang="en" sz="1650" dirty="0" smtClean="0"/>
              <a:t>-Value </a:t>
            </a:r>
            <a:r>
              <a:rPr lang="en" sz="1650" dirty="0"/>
              <a:t>from 0 to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Information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SzPct val="100000"/>
            </a:pPr>
            <a:r>
              <a:rPr lang="en" dirty="0" smtClean="0"/>
              <a:t>-Common </a:t>
            </a:r>
            <a:r>
              <a:rPr lang="en" dirty="0"/>
              <a:t>Coupling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1800" dirty="0" smtClean="0"/>
              <a:t>-“</a:t>
            </a:r>
            <a:r>
              <a:rPr lang="en" sz="1800" dirty="0"/>
              <a:t>Common coupling (also known as Global coupling) occurs when two modules share the same global data (e.g., a global variable).” [1]</a:t>
            </a:r>
          </a:p>
          <a:p>
            <a:pPr marL="457200" lvl="0" indent="-393700" rtl="0">
              <a:spcBef>
                <a:spcPts val="0"/>
              </a:spcBef>
              <a:buSzPct val="100000"/>
            </a:pPr>
            <a:r>
              <a:rPr lang="en" dirty="0" smtClean="0"/>
              <a:t>-File-Level </a:t>
            </a:r>
            <a:r>
              <a:rPr lang="en" dirty="0"/>
              <a:t>Granularity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1800" dirty="0" smtClean="0"/>
              <a:t>-Global </a:t>
            </a:r>
            <a:r>
              <a:rPr lang="en" sz="1800" dirty="0"/>
              <a:t>variables and files that use them</a:t>
            </a:r>
          </a:p>
          <a:p>
            <a:pPr marL="457200" lvl="0" indent="-393700" rtl="0">
              <a:spcBef>
                <a:spcPts val="0"/>
              </a:spcBef>
              <a:buSzPct val="100000"/>
            </a:pPr>
            <a:r>
              <a:rPr lang="en" dirty="0" smtClean="0"/>
              <a:t>-Method-Level </a:t>
            </a:r>
            <a:r>
              <a:rPr lang="en" dirty="0"/>
              <a:t>Granularity - Instance Variables</a:t>
            </a:r>
          </a:p>
          <a:p>
            <a:pPr marL="914400" lvl="1" indent="-368300">
              <a:spcBef>
                <a:spcPts val="0"/>
              </a:spcBef>
              <a:buSzPct val="100000"/>
            </a:pPr>
            <a:r>
              <a:rPr lang="en" sz="1800" dirty="0" smtClean="0"/>
              <a:t>-Per </a:t>
            </a:r>
            <a:r>
              <a:rPr lang="en" sz="1800" dirty="0"/>
              <a:t>file, instance variables and methods that use them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6200" y="4774325"/>
            <a:ext cx="8768400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[1] Wikipedia.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https://en.wikipedia.org/wiki/Coupling_(computer_programming)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000" dirty="0" smtClean="0"/>
              <a:t>-Java </a:t>
            </a:r>
            <a:r>
              <a:rPr lang="en" sz="2000" dirty="0"/>
              <a:t>and Eclipse ASTVisitor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000" dirty="0" smtClean="0"/>
              <a:t>-Used </a:t>
            </a:r>
            <a:r>
              <a:rPr lang="en" sz="2000" dirty="0"/>
              <a:t>to write the common coupling detection tool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000" dirty="0" smtClean="0"/>
              <a:t>-Similar </a:t>
            </a:r>
            <a:r>
              <a:rPr lang="en" sz="2000" dirty="0"/>
              <a:t>to Assignment 4 (GeneralVisitor and MainVisitor)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000" dirty="0" smtClean="0"/>
              <a:t>-Various </a:t>
            </a:r>
            <a:r>
              <a:rPr lang="en" sz="2000" dirty="0"/>
              <a:t>Java Systems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000" dirty="0" smtClean="0"/>
              <a:t>-The </a:t>
            </a:r>
            <a:r>
              <a:rPr lang="en" sz="2000" dirty="0"/>
              <a:t>common coupling detection tool will be run on these Java systems.</a:t>
            </a:r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en" sz="2000" dirty="0" smtClean="0"/>
              <a:t>-Ex</a:t>
            </a:r>
            <a:r>
              <a:rPr lang="en" sz="2000" dirty="0"/>
              <a:t>. Freemind, CMS Java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Progress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dirty="0" smtClean="0"/>
              <a:t>-Completed </a:t>
            </a:r>
            <a:r>
              <a:rPr lang="en" dirty="0"/>
              <a:t>most of the code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1800" dirty="0" smtClean="0"/>
              <a:t>-Code </a:t>
            </a:r>
            <a:r>
              <a:rPr lang="en" sz="1800" dirty="0"/>
              <a:t>is currently in a working state.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1800" dirty="0" smtClean="0"/>
              <a:t>-Code </a:t>
            </a:r>
            <a:r>
              <a:rPr lang="en" sz="1800" dirty="0"/>
              <a:t>To-Do: </a:t>
            </a:r>
          </a:p>
          <a:p>
            <a:pPr marL="1371600" lvl="2" indent="-368300" rtl="0">
              <a:spcBef>
                <a:spcPts val="0"/>
              </a:spcBef>
              <a:buSzPct val="100000"/>
            </a:pPr>
            <a:r>
              <a:rPr lang="en" sz="1800" dirty="0" smtClean="0"/>
              <a:t>-Refactoring </a:t>
            </a:r>
            <a:r>
              <a:rPr lang="en" sz="1800" dirty="0"/>
              <a:t>and reorganizing code to improve efficiency</a:t>
            </a:r>
          </a:p>
          <a:p>
            <a:pPr marL="1371600" lvl="2" indent="-368300" rtl="0">
              <a:spcBef>
                <a:spcPts val="0"/>
              </a:spcBef>
              <a:buSzPct val="100000"/>
            </a:pPr>
            <a:r>
              <a:rPr lang="en" sz="1800" dirty="0" smtClean="0"/>
              <a:t>-Identify </a:t>
            </a:r>
            <a:r>
              <a:rPr lang="en" sz="1800" dirty="0"/>
              <a:t>and implement edge cases (if any)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dirty="0" smtClean="0"/>
              <a:t>-Preliminary </a:t>
            </a:r>
            <a:r>
              <a:rPr lang="en" dirty="0"/>
              <a:t>results of the program being run on Freemind and CMS Java.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Milestones / Preliminary Results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-FreeMind Output (File-Level Granularity)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323" y="1726100"/>
            <a:ext cx="4391150" cy="22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r="30035" b="88844"/>
          <a:stretch/>
        </p:blipFill>
        <p:spPr>
          <a:xfrm>
            <a:off x="311699" y="4190450"/>
            <a:ext cx="8607224" cy="70915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5" name="Shape 95"/>
          <p:cNvSpPr/>
          <p:nvPr/>
        </p:nvSpPr>
        <p:spPr>
          <a:xfrm>
            <a:off x="2364525" y="1739250"/>
            <a:ext cx="3096600" cy="2334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" name="Shape 96"/>
          <p:cNvCxnSpPr>
            <a:stCxn id="95" idx="1"/>
          </p:cNvCxnSpPr>
          <p:nvPr/>
        </p:nvCxnSpPr>
        <p:spPr>
          <a:xfrm flipH="1">
            <a:off x="296925" y="1855950"/>
            <a:ext cx="2067600" cy="23331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622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Milestones / Preliminary Results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-CMS Output (File-Level Granularity)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73" y="1689000"/>
            <a:ext cx="7366650" cy="27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t="-1124" r="58827" b="92045"/>
          <a:stretch/>
        </p:blipFill>
        <p:spPr>
          <a:xfrm>
            <a:off x="357025" y="4017374"/>
            <a:ext cx="8429948" cy="70415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5" name="Shape 105"/>
          <p:cNvSpPr/>
          <p:nvPr/>
        </p:nvSpPr>
        <p:spPr>
          <a:xfrm>
            <a:off x="869625" y="1654400"/>
            <a:ext cx="3001200" cy="2544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6" name="Shape 106"/>
          <p:cNvCxnSpPr>
            <a:stCxn id="105" idx="1"/>
          </p:cNvCxnSpPr>
          <p:nvPr/>
        </p:nvCxnSpPr>
        <p:spPr>
          <a:xfrm flipH="1">
            <a:off x="360525" y="1781600"/>
            <a:ext cx="509100" cy="22377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Milestones / Preliminary Results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-FreeMind Output (Method-Level Granularity)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r="20829"/>
          <a:stretch/>
        </p:blipFill>
        <p:spPr>
          <a:xfrm>
            <a:off x="952325" y="1661725"/>
            <a:ext cx="7239350" cy="23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t="81512" r="65714" b="6355"/>
          <a:stretch/>
        </p:blipFill>
        <p:spPr>
          <a:xfrm>
            <a:off x="180725" y="4064350"/>
            <a:ext cx="8782551" cy="814999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5" name="Shape 115"/>
          <p:cNvSpPr/>
          <p:nvPr/>
        </p:nvSpPr>
        <p:spPr>
          <a:xfrm>
            <a:off x="941450" y="3628000"/>
            <a:ext cx="3168600" cy="2985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6" name="Shape 116"/>
          <p:cNvCxnSpPr>
            <a:stCxn id="115" idx="1"/>
          </p:cNvCxnSpPr>
          <p:nvPr/>
        </p:nvCxnSpPr>
        <p:spPr>
          <a:xfrm flipH="1">
            <a:off x="164749" y="3777250"/>
            <a:ext cx="776700" cy="2820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Milestones / Preliminary Results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-CMS Output (Method-Level Granularity)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37" y="1613438"/>
            <a:ext cx="8461526" cy="221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t="2955" r="66895" b="84289"/>
          <a:stretch/>
        </p:blipFill>
        <p:spPr>
          <a:xfrm>
            <a:off x="171300" y="4052800"/>
            <a:ext cx="8520602" cy="873875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5" name="Shape 125"/>
          <p:cNvSpPr/>
          <p:nvPr/>
        </p:nvSpPr>
        <p:spPr>
          <a:xfrm>
            <a:off x="327225" y="1678150"/>
            <a:ext cx="2852700" cy="2601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6" name="Shape 126"/>
          <p:cNvCxnSpPr>
            <a:stCxn id="125" idx="1"/>
          </p:cNvCxnSpPr>
          <p:nvPr/>
        </p:nvCxnSpPr>
        <p:spPr>
          <a:xfrm flipH="1">
            <a:off x="156525" y="1808200"/>
            <a:ext cx="170700" cy="22872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Schedule</a:t>
            </a:r>
          </a:p>
        </p:txBody>
      </p:sp>
      <p:graphicFrame>
        <p:nvGraphicFramePr>
          <p:cNvPr id="132" name="Shape 132"/>
          <p:cNvGraphicFramePr/>
          <p:nvPr>
            <p:extLst>
              <p:ext uri="{D42A27DB-BD31-4B8C-83A1-F6EECF244321}">
                <p14:modId xmlns:p14="http://schemas.microsoft.com/office/powerpoint/2010/main" val="539650062"/>
              </p:ext>
            </p:extLst>
          </p:nvPr>
        </p:nvGraphicFramePr>
        <p:xfrm>
          <a:off x="378175" y="1121100"/>
          <a:ext cx="8387625" cy="3466785"/>
        </p:xfrm>
        <a:graphic>
          <a:graphicData uri="http://schemas.openxmlformats.org/drawingml/2006/table">
            <a:tbl>
              <a:tblPr>
                <a:noFill/>
                <a:tableStyleId>{983BFDAE-98F6-4140-B8A6-A7406EC492BA}</a:tableStyleId>
              </a:tblPr>
              <a:tblGrid>
                <a:gridCol w="1346325"/>
                <a:gridCol w="7041300"/>
              </a:tblGrid>
              <a:tr h="4270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 baseline="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Deliverable List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 strike="sngStrike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 strike="sngStrike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project outline based on professor recommendations. Begin coding.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  <a:tr h="2243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 strike="sngStrike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 strike="sngStrike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Update Presentation Date. Have most or all of the code finished.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  <a:tr h="805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Intermediary Project Report Due. </a:t>
                      </a:r>
                      <a:r>
                        <a:rPr lang="en" sz="2000" strike="sngStrike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Preliminary results for 1-3 systems.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6205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final code revisions and finalize presentation-ready results.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4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4/26-4/28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 baseline="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Presentation Date.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 baseline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 baseline="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Report Due.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378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</vt:lpstr>
      <vt:lpstr>Arial</vt:lpstr>
      <vt:lpstr>Calibri</vt:lpstr>
      <vt:lpstr>PT Sans Narrow</vt:lpstr>
      <vt:lpstr>tropic</vt:lpstr>
      <vt:lpstr>Common Coupling at File-Level and Method-Level Granularity</vt:lpstr>
      <vt:lpstr>Background Information</vt:lpstr>
      <vt:lpstr>Technologies Used</vt:lpstr>
      <vt:lpstr>Current Progress</vt:lpstr>
      <vt:lpstr>Major Milestones / Preliminary Results</vt:lpstr>
      <vt:lpstr>Major Milestones / Preliminary Results</vt:lpstr>
      <vt:lpstr>Major Milestones / Preliminary Results</vt:lpstr>
      <vt:lpstr>Major Milestones / Preliminary Results</vt:lpstr>
      <vt:lpstr>Revised Schedule</vt:lpstr>
      <vt:lpstr>Possible Additions (Time Permitting)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Coupling at File-Level and Method-Level Granularity</dc:title>
  <cp:lastModifiedBy>Nguyen, Kevin</cp:lastModifiedBy>
  <cp:revision>2</cp:revision>
  <dcterms:modified xsi:type="dcterms:W3CDTF">2016-04-12T19:43:36Z</dcterms:modified>
</cp:coreProperties>
</file>