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7"/>
  </p:notesMasterIdLst>
  <p:sldIdLst>
    <p:sldId id="369" r:id="rId2"/>
    <p:sldId id="550" r:id="rId3"/>
    <p:sldId id="551" r:id="rId4"/>
    <p:sldId id="552" r:id="rId5"/>
    <p:sldId id="553" r:id="rId6"/>
    <p:sldId id="554" r:id="rId7"/>
    <p:sldId id="555" r:id="rId8"/>
    <p:sldId id="556" r:id="rId9"/>
    <p:sldId id="642" r:id="rId10"/>
    <p:sldId id="619" r:id="rId11"/>
    <p:sldId id="560" r:id="rId12"/>
    <p:sldId id="561" r:id="rId13"/>
    <p:sldId id="563" r:id="rId14"/>
    <p:sldId id="566" r:id="rId15"/>
    <p:sldId id="639" r:id="rId16"/>
    <p:sldId id="567" r:id="rId17"/>
    <p:sldId id="568" r:id="rId18"/>
    <p:sldId id="620" r:id="rId19"/>
    <p:sldId id="569" r:id="rId20"/>
    <p:sldId id="571" r:id="rId21"/>
    <p:sldId id="572" r:id="rId22"/>
    <p:sldId id="573" r:id="rId23"/>
    <p:sldId id="574" r:id="rId24"/>
    <p:sldId id="575" r:id="rId25"/>
    <p:sldId id="576" r:id="rId26"/>
    <p:sldId id="577" r:id="rId27"/>
    <p:sldId id="622" r:id="rId28"/>
    <p:sldId id="623" r:id="rId29"/>
    <p:sldId id="578" r:id="rId30"/>
    <p:sldId id="579" r:id="rId31"/>
    <p:sldId id="580" r:id="rId32"/>
    <p:sldId id="581" r:id="rId33"/>
    <p:sldId id="585" r:id="rId34"/>
    <p:sldId id="643" r:id="rId35"/>
    <p:sldId id="64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DEE3"/>
    <a:srgbClr val="FFCC00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76" autoAdjust="0"/>
  </p:normalViewPr>
  <p:slideViewPr>
    <p:cSldViewPr>
      <p:cViewPr varScale="1">
        <p:scale>
          <a:sx n="81" d="100"/>
          <a:sy n="81" d="100"/>
        </p:scale>
        <p:origin x="152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2409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Clr>
                <a:schemeClr val="accent1"/>
              </a:buClr>
              <a:defRPr/>
            </a:lvl2pPr>
            <a:lvl4pPr>
              <a:buClr>
                <a:schemeClr val="accent1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l-GR" dirty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CS-409: </a:t>
            </a:r>
            <a:r>
              <a:rPr lang="el-GR" dirty="0" err="1"/>
              <a:t>Αντικειμενοστρεφής</a:t>
            </a:r>
            <a:r>
              <a:rPr lang="el-GR" dirty="0"/>
              <a:t> </a:t>
            </a:r>
            <a:r>
              <a:rPr lang="el-GR" dirty="0" err="1"/>
              <a:t>Προγραμματισμος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7E345-9BD5-414F-9B98-BE3DCAA5A9B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DD7E345-9BD5-414F-9B98-BE3DCAA5A9BF}" type="datetimeFigureOut">
              <a:rPr lang="en-US" smtClean="0"/>
              <a:t>4/23/2024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l-GR" dirty="0" err="1"/>
              <a:t>Αντικειμενοστρεφής</a:t>
            </a:r>
            <a:r>
              <a:rPr lang="el-GR" dirty="0"/>
              <a:t> Προγραμματισμός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6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6"/>
        </a:buClr>
        <a:buSzPct val="9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6"/>
        </a:buClr>
        <a:buSzPct val="10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MINING</a:t>
            </a:r>
            <a:br>
              <a:rPr lang="en-US" dirty="0"/>
            </a:br>
            <a:r>
              <a:rPr lang="en-US" dirty="0"/>
              <a:t>LECTURE 6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7086600" cy="1752600"/>
          </a:xfrm>
        </p:spPr>
        <p:txBody>
          <a:bodyPr/>
          <a:lstStyle/>
          <a:p>
            <a:r>
              <a:rPr lang="en-US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974019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lnSpc>
                <a:spcPct val="80000"/>
              </a:lnSpc>
            </a:pPr>
            <a:r>
              <a:rPr lang="en-US" dirty="0">
                <a:solidFill>
                  <a:srgbClr val="00B0F0"/>
                </a:solidFill>
              </a:rPr>
              <a:t>Exclusive </a:t>
            </a:r>
            <a:r>
              <a:rPr lang="en-US" dirty="0"/>
              <a:t>(or </a:t>
            </a:r>
            <a:r>
              <a:rPr lang="en-US" dirty="0">
                <a:solidFill>
                  <a:srgbClr val="00B0F0"/>
                </a:solidFill>
              </a:rPr>
              <a:t>non-overlapping</a:t>
            </a:r>
            <a:r>
              <a:rPr lang="en-US" dirty="0"/>
              <a:t>) versus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non-exclusive </a:t>
            </a:r>
            <a:r>
              <a:rPr lang="en-US" dirty="0"/>
              <a:t>(or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overlapping</a:t>
            </a:r>
            <a:r>
              <a:rPr lang="en-US" dirty="0"/>
              <a:t>)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In non-exclusive </a:t>
            </a:r>
            <a:r>
              <a:rPr lang="en-US" dirty="0" err="1"/>
              <a:t>clusterings</a:t>
            </a:r>
            <a:r>
              <a:rPr lang="en-US" dirty="0"/>
              <a:t>, points may belong to multiple clusters.</a:t>
            </a:r>
          </a:p>
          <a:p>
            <a:pPr marL="1017270" lvl="2" indent="-285750">
              <a:lnSpc>
                <a:spcPct val="80000"/>
              </a:lnSpc>
            </a:pPr>
            <a:r>
              <a:rPr lang="en-US" dirty="0"/>
              <a:t>Points that belong to multiple classes, or ‘border’ points</a:t>
            </a:r>
          </a:p>
          <a:p>
            <a:pPr marL="342900" indent="-342900">
              <a:lnSpc>
                <a:spcPct val="80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80000"/>
              </a:lnSpc>
            </a:pPr>
            <a:r>
              <a:rPr lang="en-US" dirty="0">
                <a:solidFill>
                  <a:srgbClr val="00B0F0"/>
                </a:solidFill>
              </a:rPr>
              <a:t>Fuzzy</a:t>
            </a:r>
            <a:r>
              <a:rPr lang="en-US" dirty="0"/>
              <a:t> (or </a:t>
            </a:r>
            <a:r>
              <a:rPr lang="en-US" dirty="0">
                <a:solidFill>
                  <a:srgbClr val="00B0F0"/>
                </a:solidFill>
              </a:rPr>
              <a:t>soft</a:t>
            </a:r>
            <a:r>
              <a:rPr lang="en-US" dirty="0"/>
              <a:t>) versus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non-fuzzy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hard</a:t>
            </a:r>
            <a:r>
              <a:rPr lang="en-US" dirty="0"/>
              <a:t>)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In fuzzy clustering, a point belongs to every cluster with some weight between 0 and 1</a:t>
            </a:r>
          </a:p>
          <a:p>
            <a:pPr marL="1017270" lvl="2" indent="-285750">
              <a:lnSpc>
                <a:spcPct val="80000"/>
              </a:lnSpc>
            </a:pPr>
            <a:r>
              <a:rPr lang="en-US" sz="1800" dirty="0"/>
              <a:t>Weights usually must sum to 1 (often interpreted as </a:t>
            </a:r>
            <a:r>
              <a:rPr lang="en-US" sz="1800" dirty="0">
                <a:solidFill>
                  <a:srgbClr val="FF0000"/>
                </a:solidFill>
              </a:rPr>
              <a:t>probabilities</a:t>
            </a:r>
            <a:r>
              <a:rPr lang="en-US" sz="1800" dirty="0"/>
              <a:t>)</a:t>
            </a:r>
          </a:p>
          <a:p>
            <a:pPr marL="342900" indent="-342900">
              <a:lnSpc>
                <a:spcPct val="80000"/>
              </a:lnSpc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lnSpc>
                <a:spcPct val="80000"/>
              </a:lnSpc>
            </a:pPr>
            <a:r>
              <a:rPr lang="en-US" dirty="0">
                <a:solidFill>
                  <a:srgbClr val="00B0F0"/>
                </a:solidFill>
              </a:rPr>
              <a:t>Partial </a:t>
            </a:r>
            <a:r>
              <a:rPr lang="en-US" dirty="0"/>
              <a:t>versus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complete</a:t>
            </a:r>
          </a:p>
          <a:p>
            <a:pPr marL="742950" lvl="1" indent="-285750">
              <a:lnSpc>
                <a:spcPct val="80000"/>
              </a:lnSpc>
            </a:pPr>
            <a:r>
              <a:rPr lang="en-US" dirty="0"/>
              <a:t>In some cases, we only want to cluster some of the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677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1295400"/>
          </a:xfrm>
        </p:spPr>
        <p:txBody>
          <a:bodyPr>
            <a:normAutofit/>
          </a:bodyPr>
          <a:lstStyle/>
          <a:p>
            <a:r>
              <a:rPr lang="en-US" dirty="0"/>
              <a:t>Types of Clusters: Well-Separated</a:t>
            </a:r>
          </a:p>
        </p:txBody>
      </p:sp>
      <p:sp>
        <p:nvSpPr>
          <p:cNvPr id="154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288" y="1561306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Well-Separated Clusters: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A cluster is a set of points such that any point in a cluster is closer (or more similar) to every other point in the cluster than to any point not in the cluster.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2400" dirty="0"/>
          </a:p>
        </p:txBody>
      </p:sp>
      <p:sp>
        <p:nvSpPr>
          <p:cNvPr id="1542148" name="Oval 4"/>
          <p:cNvSpPr>
            <a:spLocks noChangeAspect="1" noChangeArrowheads="1"/>
          </p:cNvSpPr>
          <p:nvPr/>
        </p:nvSpPr>
        <p:spPr bwMode="auto">
          <a:xfrm>
            <a:off x="1447800" y="4965700"/>
            <a:ext cx="1143000" cy="11430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49" name="Oval 5"/>
          <p:cNvSpPr>
            <a:spLocks noChangeAspect="1" noChangeArrowheads="1"/>
          </p:cNvSpPr>
          <p:nvPr/>
        </p:nvSpPr>
        <p:spPr bwMode="auto">
          <a:xfrm>
            <a:off x="6018213" y="4965700"/>
            <a:ext cx="1143000" cy="1143000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50" name="Oval 6"/>
          <p:cNvSpPr>
            <a:spLocks noChangeAspect="1" noChangeArrowheads="1"/>
          </p:cNvSpPr>
          <p:nvPr/>
        </p:nvSpPr>
        <p:spPr bwMode="auto">
          <a:xfrm>
            <a:off x="3506788" y="3367087"/>
            <a:ext cx="1143000" cy="11430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2151" name="Text Box 7"/>
          <p:cNvSpPr txBox="1">
            <a:spLocks noChangeArrowheads="1"/>
          </p:cNvSpPr>
          <p:nvPr/>
        </p:nvSpPr>
        <p:spPr bwMode="auto">
          <a:xfrm>
            <a:off x="2971800" y="6186487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3 well-separated clusters</a:t>
            </a:r>
          </a:p>
        </p:txBody>
      </p:sp>
    </p:spTree>
    <p:extLst>
      <p:ext uri="{BB962C8B-B14F-4D97-AF65-F5344CB8AC3E}">
        <p14:creationId xmlns:p14="http://schemas.microsoft.com/office/powerpoint/2010/main" val="3525080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28600"/>
            <a:ext cx="8280400" cy="1143000"/>
          </a:xfrm>
        </p:spPr>
        <p:txBody>
          <a:bodyPr>
            <a:normAutofit/>
          </a:bodyPr>
          <a:lstStyle/>
          <a:p>
            <a:r>
              <a:rPr lang="en-US" dirty="0"/>
              <a:t>Types of Clusters: Center-Based</a:t>
            </a:r>
          </a:p>
        </p:txBody>
      </p:sp>
      <p:sp>
        <p:nvSpPr>
          <p:cNvPr id="154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522412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Center-based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 A cluster is a set of objects such that an object in a cluster is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closer</a:t>
            </a:r>
            <a:r>
              <a:rPr lang="en-US" sz="2000" dirty="0"/>
              <a:t> (more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similar</a:t>
            </a:r>
            <a:r>
              <a:rPr lang="en-US" sz="2000" dirty="0"/>
              <a:t>) to the “center” of a cluster, than to the center of any other cluster 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The center of a cluster is often a </a:t>
            </a:r>
            <a:r>
              <a:rPr lang="en-US" sz="2000" dirty="0">
                <a:solidFill>
                  <a:srgbClr val="FF0000"/>
                </a:solidFill>
              </a:rPr>
              <a:t>centroid</a:t>
            </a:r>
            <a:r>
              <a:rPr lang="en-US" sz="2000" dirty="0"/>
              <a:t>, the minimizer of distances from all the points in the cluster, or a </a:t>
            </a:r>
            <a:r>
              <a:rPr lang="en-US" sz="2000" dirty="0" err="1">
                <a:solidFill>
                  <a:srgbClr val="FF0000"/>
                </a:solidFill>
              </a:rPr>
              <a:t>medoid</a:t>
            </a:r>
            <a:r>
              <a:rPr lang="en-US" sz="2000" dirty="0"/>
              <a:t>, the most “representative” point of a cluster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/>
          </a:p>
        </p:txBody>
      </p:sp>
      <p:sp>
        <p:nvSpPr>
          <p:cNvPr id="1543172" name="Oval 4"/>
          <p:cNvSpPr>
            <a:spLocks noChangeAspect="1" noChangeArrowheads="1"/>
          </p:cNvSpPr>
          <p:nvPr/>
        </p:nvSpPr>
        <p:spPr bwMode="auto">
          <a:xfrm>
            <a:off x="1143000" y="4570412"/>
            <a:ext cx="1371600" cy="13716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3" name="Oval 5"/>
          <p:cNvSpPr>
            <a:spLocks noChangeAspect="1" noChangeArrowheads="1"/>
          </p:cNvSpPr>
          <p:nvPr/>
        </p:nvSpPr>
        <p:spPr bwMode="auto">
          <a:xfrm>
            <a:off x="2514600" y="4570412"/>
            <a:ext cx="1371600" cy="1371600"/>
          </a:xfrm>
          <a:prstGeom prst="ellipse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4" name="Oval 6"/>
          <p:cNvSpPr>
            <a:spLocks noChangeAspect="1" noChangeArrowheads="1"/>
          </p:cNvSpPr>
          <p:nvPr/>
        </p:nvSpPr>
        <p:spPr bwMode="auto">
          <a:xfrm>
            <a:off x="5322888" y="4708525"/>
            <a:ext cx="1166812" cy="1100137"/>
          </a:xfrm>
          <a:prstGeom prst="ellipse">
            <a:avLst/>
          </a:prstGeom>
          <a:solidFill>
            <a:srgbClr val="00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5" name="Oval 7"/>
          <p:cNvSpPr>
            <a:spLocks noChangeAspect="1" noChangeArrowheads="1"/>
          </p:cNvSpPr>
          <p:nvPr/>
        </p:nvSpPr>
        <p:spPr bwMode="auto">
          <a:xfrm>
            <a:off x="6694488" y="4708525"/>
            <a:ext cx="1166812" cy="1100137"/>
          </a:xfrm>
          <a:prstGeom prst="ellipse">
            <a:avLst/>
          </a:prstGeom>
          <a:solidFill>
            <a:srgbClr val="FFCC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3176" name="Text Box 8"/>
          <p:cNvSpPr txBox="1">
            <a:spLocks noChangeArrowheads="1"/>
          </p:cNvSpPr>
          <p:nvPr/>
        </p:nvSpPr>
        <p:spPr bwMode="auto">
          <a:xfrm>
            <a:off x="2971800" y="6170612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4 center-based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2876226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379393" y="304800"/>
            <a:ext cx="8280400" cy="1219200"/>
          </a:xfrm>
        </p:spPr>
        <p:txBody>
          <a:bodyPr>
            <a:normAutofit/>
          </a:bodyPr>
          <a:lstStyle/>
          <a:p>
            <a:r>
              <a:rPr lang="en-US" dirty="0"/>
              <a:t>Types of Clusters: Density-Based</a:t>
            </a:r>
          </a:p>
        </p:txBody>
      </p:sp>
      <p:sp>
        <p:nvSpPr>
          <p:cNvPr id="154522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8458" y="1534848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Density-based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A cluster is a dense region of points, which is separated by low-density regions, from other regions of high density.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sz="2000" dirty="0"/>
              <a:t>Used when the clusters are irregular or intertwined, and when noise and outliers are present. </a:t>
            </a:r>
          </a:p>
        </p:txBody>
      </p:sp>
      <p:grpSp>
        <p:nvGrpSpPr>
          <p:cNvPr id="1545228" name="Group 12"/>
          <p:cNvGrpSpPr>
            <a:grpSpLocks/>
          </p:cNvGrpSpPr>
          <p:nvPr/>
        </p:nvGrpSpPr>
        <p:grpSpPr bwMode="auto">
          <a:xfrm>
            <a:off x="304800" y="3657600"/>
            <a:ext cx="8610600" cy="1676400"/>
            <a:chOff x="1056" y="3072"/>
            <a:chExt cx="3840" cy="720"/>
          </a:xfrm>
        </p:grpSpPr>
        <p:sp>
          <p:nvSpPr>
            <p:cNvPr id="1545218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21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2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G0" fmla="+- 5892 0 0"/>
                <a:gd name="G1" fmla="+- 9924669 0 0"/>
                <a:gd name="G2" fmla="+- 0 0 9924669"/>
                <a:gd name="T0" fmla="*/ 0 256 1"/>
                <a:gd name="T1" fmla="*/ 180 256 1"/>
                <a:gd name="G3" fmla="+- 9924669 T0 T1"/>
                <a:gd name="T2" fmla="*/ 0 256 1"/>
                <a:gd name="T3" fmla="*/ 90 256 1"/>
                <a:gd name="G4" fmla="+- 9924669 T2 T3"/>
                <a:gd name="G5" fmla="*/ G4 2 1"/>
                <a:gd name="T4" fmla="*/ 90 256 1"/>
                <a:gd name="T5" fmla="*/ 0 256 1"/>
                <a:gd name="G6" fmla="+- 9924669 T4 T5"/>
                <a:gd name="G7" fmla="*/ G6 2 1"/>
                <a:gd name="G8" fmla="abs 9924669"/>
                <a:gd name="T6" fmla="*/ 0 256 1"/>
                <a:gd name="T7" fmla="*/ 90 256 1"/>
                <a:gd name="G9" fmla="+- G8 T6 T7"/>
                <a:gd name="G10" fmla="?: G9 G7 G5"/>
                <a:gd name="T8" fmla="*/ 0 256 1"/>
                <a:gd name="T9" fmla="*/ 360 256 1"/>
                <a:gd name="G11" fmla="+- G10 T8 T9"/>
                <a:gd name="G12" fmla="?: G10 G11 G10"/>
                <a:gd name="T10" fmla="*/ 0 256 1"/>
                <a:gd name="T11" fmla="*/ 360 256 1"/>
                <a:gd name="G13" fmla="+- G12 T10 T11"/>
                <a:gd name="G14" fmla="?: G12 G13 G12"/>
                <a:gd name="G15" fmla="+- 0 0 G14"/>
                <a:gd name="G16" fmla="+- 10800 0 0"/>
                <a:gd name="G17" fmla="+- 10800 0 5892"/>
                <a:gd name="G18" fmla="*/ 5892 1 2"/>
                <a:gd name="G19" fmla="+- G18 5400 0"/>
                <a:gd name="G20" fmla="cos G19 9924669"/>
                <a:gd name="G21" fmla="sin G19 9924669"/>
                <a:gd name="G22" fmla="+- G20 10800 0"/>
                <a:gd name="G23" fmla="+- G21 10800 0"/>
                <a:gd name="G24" fmla="+- 10800 0 G20"/>
                <a:gd name="G25" fmla="+- 5892 10800 0"/>
                <a:gd name="G26" fmla="?: G9 G17 G25"/>
                <a:gd name="G27" fmla="?: G9 0 21600"/>
                <a:gd name="G28" fmla="cos 10800 9924669"/>
                <a:gd name="G29" fmla="sin 10800 9924669"/>
                <a:gd name="G30" fmla="sin 5892 9924669"/>
                <a:gd name="G31" fmla="+- G28 10800 0"/>
                <a:gd name="G32" fmla="+- G29 10800 0"/>
                <a:gd name="G33" fmla="+- G30 10800 0"/>
                <a:gd name="G34" fmla="?: G4 0 G31"/>
                <a:gd name="G35" fmla="?: 9924669 G34 0"/>
                <a:gd name="G36" fmla="?: G6 G35 G31"/>
                <a:gd name="G37" fmla="+- 21600 0 G36"/>
                <a:gd name="G38" fmla="?: G4 0 G33"/>
                <a:gd name="G39" fmla="?: 9924669 G38 G32"/>
                <a:gd name="G40" fmla="?: G6 G39 0"/>
                <a:gd name="G41" fmla="?: G4 G32 21600"/>
                <a:gd name="G42" fmla="?: G6 G41 G33"/>
                <a:gd name="T12" fmla="*/ 10800 w 21600"/>
                <a:gd name="T13" fmla="*/ 0 h 21600"/>
                <a:gd name="T14" fmla="*/ 3469 w 21600"/>
                <a:gd name="T15" fmla="*/ 14790 h 21600"/>
                <a:gd name="T16" fmla="*/ 10800 w 21600"/>
                <a:gd name="T17" fmla="*/ 4908 h 21600"/>
                <a:gd name="T18" fmla="*/ 18131 w 21600"/>
                <a:gd name="T19" fmla="*/ 14790 h 21600"/>
                <a:gd name="T20" fmla="*/ G36 w 21600"/>
                <a:gd name="T21" fmla="*/ G40 h 21600"/>
                <a:gd name="T22" fmla="*/ G37 w 21600"/>
                <a:gd name="T23" fmla="*/ G42 h 21600"/>
              </a:gdLst>
              <a:ahLst/>
              <a:cxnLst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3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4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5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6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5227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45229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6 density-based clusters</a:t>
            </a:r>
          </a:p>
        </p:txBody>
      </p:sp>
    </p:spTree>
    <p:extLst>
      <p:ext uri="{BB962C8B-B14F-4D97-AF65-F5344CB8AC3E}">
        <p14:creationId xmlns:p14="http://schemas.microsoft.com/office/powerpoint/2010/main" val="356526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29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Algorithms</a:t>
            </a:r>
          </a:p>
        </p:txBody>
      </p:sp>
      <p:sp>
        <p:nvSpPr>
          <p:cNvPr id="159129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</a:t>
            </a:r>
          </a:p>
          <a:p>
            <a:pPr lvl="4"/>
            <a:endParaRPr lang="en-US" dirty="0"/>
          </a:p>
          <a:p>
            <a:r>
              <a:rPr lang="en-US" dirty="0"/>
              <a:t>Hierarchical clustering</a:t>
            </a:r>
          </a:p>
          <a:p>
            <a:endParaRPr lang="en-US" dirty="0"/>
          </a:p>
          <a:p>
            <a:r>
              <a:rPr lang="en-US" dirty="0"/>
              <a:t>DBSCAN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24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4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80400" cy="1219200"/>
          </a:xfrm>
        </p:spPr>
        <p:txBody>
          <a:bodyPr>
            <a:normAutofit/>
          </a:bodyPr>
          <a:lstStyle/>
          <a:p>
            <a:r>
              <a:rPr lang="en-US" sz="3600" dirty="0"/>
              <a:t>K-means Clustering</a:t>
            </a:r>
          </a:p>
        </p:txBody>
      </p:sp>
      <p:sp>
        <p:nvSpPr>
          <p:cNvPr id="159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600200"/>
            <a:ext cx="8001000" cy="4572000"/>
          </a:xfrm>
        </p:spPr>
        <p:txBody>
          <a:bodyPr>
            <a:normAutofit/>
          </a:bodyPr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 err="1"/>
              <a:t>Partitional</a:t>
            </a:r>
            <a:r>
              <a:rPr lang="en-US" dirty="0"/>
              <a:t> clustering approach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Each cluster is associated with a </a:t>
            </a:r>
            <a:r>
              <a:rPr lang="en-US" dirty="0">
                <a:solidFill>
                  <a:srgbClr val="FF0000"/>
                </a:solidFill>
              </a:rPr>
              <a:t>centroid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(center point) 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Each point is assigned to the cluster with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closest</a:t>
            </a:r>
            <a:r>
              <a:rPr lang="en-US" dirty="0"/>
              <a:t> centroid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Number of clusters, </a:t>
            </a:r>
            <a:r>
              <a:rPr lang="en-US" dirty="0">
                <a:solidFill>
                  <a:srgbClr val="0070C0"/>
                </a:solidFill>
              </a:rPr>
              <a:t>K</a:t>
            </a:r>
            <a:r>
              <a:rPr lang="en-US" dirty="0"/>
              <a:t>, must be specified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The objective is to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minimize the sum of distances </a:t>
            </a:r>
            <a:r>
              <a:rPr lang="en-US" dirty="0"/>
              <a:t>of the points to their respective </a:t>
            </a:r>
            <a:r>
              <a:rPr lang="en-US" dirty="0">
                <a:solidFill>
                  <a:srgbClr val="0070C0"/>
                </a:solidFill>
              </a:rPr>
              <a:t>centroid</a:t>
            </a:r>
          </a:p>
        </p:txBody>
      </p:sp>
    </p:spTree>
    <p:extLst>
      <p:ext uri="{BB962C8B-B14F-4D97-AF65-F5344CB8AC3E}">
        <p14:creationId xmlns:p14="http://schemas.microsoft.com/office/powerpoint/2010/main" val="211992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/>
              </a:bodyPr>
              <a:lstStyle/>
              <a:p>
                <a:pPr>
                  <a:defRPr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b="1" dirty="0">
                    <a:solidFill>
                      <a:srgbClr val="FF0000"/>
                    </a:solidFill>
                  </a:rPr>
                  <a:t>Problem: </a:t>
                </a:r>
                <a:r>
                  <a:rPr lang="en-US" dirty="0"/>
                  <a:t>Given a set </a:t>
                </a:r>
                <a:r>
                  <a:rPr lang="en-US" dirty="0">
                    <a:solidFill>
                      <a:schemeClr val="accent1"/>
                    </a:solidFill>
                  </a:rPr>
                  <a:t>X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 points in a </a:t>
                </a:r>
                <a:r>
                  <a:rPr lang="en-US" dirty="0">
                    <a:solidFill>
                      <a:schemeClr val="accent1"/>
                    </a:solidFill>
                  </a:rPr>
                  <a:t>d</a:t>
                </a:r>
                <a:r>
                  <a:rPr lang="en-US" dirty="0"/>
                  <a:t>-dimensional space and an integer </a:t>
                </a:r>
                <a:r>
                  <a:rPr lang="en-US" dirty="0">
                    <a:solidFill>
                      <a:schemeClr val="accent1"/>
                    </a:solidFill>
                  </a:rPr>
                  <a:t>K </a:t>
                </a:r>
                <a:r>
                  <a:rPr lang="en-US" dirty="0"/>
                  <a:t>group the points into </a:t>
                </a:r>
                <a:r>
                  <a:rPr lang="en-US" dirty="0">
                    <a:solidFill>
                      <a:srgbClr val="0070C0"/>
                    </a:solidFill>
                  </a:rPr>
                  <a:t>K</a:t>
                </a:r>
                <a:r>
                  <a:rPr lang="en-US" dirty="0"/>
                  <a:t> clusters </a:t>
                </a:r>
                <a:r>
                  <a:rPr lang="en-US" dirty="0">
                    <a:solidFill>
                      <a:schemeClr val="accent1"/>
                    </a:solidFill>
                  </a:rPr>
                  <a:t>C= {</a:t>
                </a:r>
                <a:r>
                  <a:rPr lang="en-US" dirty="0" err="1">
                    <a:solidFill>
                      <a:schemeClr val="accent1"/>
                    </a:solidFill>
                  </a:rPr>
                  <a:t>C</a:t>
                </a:r>
                <a:r>
                  <a:rPr lang="en-US" baseline="-25000" dirty="0" err="1">
                    <a:solidFill>
                      <a:schemeClr val="accent1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, C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,…,C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k</a:t>
                </a:r>
                <a:r>
                  <a:rPr lang="en-US" dirty="0">
                    <a:solidFill>
                      <a:schemeClr val="accent1"/>
                    </a:solidFill>
                  </a:rPr>
                  <a:t>} </a:t>
                </a:r>
                <a:r>
                  <a:rPr lang="en-US" dirty="0"/>
                  <a:t>such that</a:t>
                </a: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𝑑𝑖𝑠𝑡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endParaRPr lang="en-US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dirty="0"/>
                  <a:t>	is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minimized</a:t>
                </a:r>
                <a:r>
                  <a:rPr lang="en-US" dirty="0"/>
                  <a:t>, where </a:t>
                </a:r>
                <a:r>
                  <a:rPr lang="en-US" dirty="0">
                    <a:solidFill>
                      <a:srgbClr val="0070C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i</a:t>
                </a:r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centroid </a:t>
                </a:r>
                <a:r>
                  <a:rPr lang="en-US" dirty="0"/>
                  <a:t>of the points in cluster </a:t>
                </a:r>
                <a:r>
                  <a:rPr lang="en-US" dirty="0" err="1">
                    <a:solidFill>
                      <a:srgbClr val="0070C0"/>
                    </a:solidFill>
                  </a:rPr>
                  <a:t>C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i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12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rtlCol="0">
                <a:normAutofit fontScale="92500" lnSpcReduction="10000"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dirty="0"/>
                  <a:t>Most common definition is with </a:t>
                </a:r>
                <a:r>
                  <a:rPr lang="en-US" dirty="0" err="1"/>
                  <a:t>euclidean</a:t>
                </a:r>
                <a:r>
                  <a:rPr lang="en-US" dirty="0"/>
                  <a:t> distance, minimizing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Sum of Squares Error (SSE)</a:t>
                </a:r>
                <a:r>
                  <a:rPr lang="en-US" dirty="0"/>
                  <a:t> function</a:t>
                </a:r>
              </a:p>
              <a:p>
                <a:pPr lvl="1">
                  <a:defRPr/>
                </a:pPr>
                <a:r>
                  <a:rPr lang="en-US" dirty="0"/>
                  <a:t>Sometimes K-means is defined like that</a:t>
                </a:r>
              </a:p>
              <a:p>
                <a:pPr>
                  <a:defRPr/>
                </a:pPr>
                <a:endParaRPr lang="en-US" b="1" dirty="0">
                  <a:solidFill>
                    <a:srgbClr val="FF0000"/>
                  </a:solidFill>
                </a:endParaRPr>
              </a:p>
              <a:p>
                <a:pPr>
                  <a:defRPr/>
                </a:pPr>
                <a:r>
                  <a:rPr lang="en-US" b="1" dirty="0">
                    <a:solidFill>
                      <a:srgbClr val="FF0000"/>
                    </a:solidFill>
                  </a:rPr>
                  <a:t>Problem: </a:t>
                </a:r>
                <a:r>
                  <a:rPr lang="en-US" dirty="0"/>
                  <a:t>Given a set </a:t>
                </a:r>
                <a:r>
                  <a:rPr lang="en-US" dirty="0">
                    <a:solidFill>
                      <a:schemeClr val="accent1"/>
                    </a:solidFill>
                  </a:rPr>
                  <a:t>X</a:t>
                </a:r>
                <a:r>
                  <a:rPr lang="en-US" dirty="0"/>
                  <a:t> of </a:t>
                </a:r>
                <a:r>
                  <a:rPr lang="en-US" dirty="0">
                    <a:solidFill>
                      <a:schemeClr val="accent1"/>
                    </a:solidFill>
                  </a:rPr>
                  <a:t>n</a:t>
                </a:r>
                <a:r>
                  <a:rPr lang="en-US" dirty="0"/>
                  <a:t> points in a </a:t>
                </a:r>
                <a:r>
                  <a:rPr lang="en-US" dirty="0">
                    <a:solidFill>
                      <a:schemeClr val="accent1"/>
                    </a:solidFill>
                  </a:rPr>
                  <a:t>d</a:t>
                </a:r>
                <a:r>
                  <a:rPr lang="en-US" dirty="0"/>
                  <a:t>-dimensional space and an integer </a:t>
                </a:r>
                <a:r>
                  <a:rPr lang="en-US" dirty="0">
                    <a:solidFill>
                      <a:schemeClr val="accent1"/>
                    </a:solidFill>
                  </a:rPr>
                  <a:t>K </a:t>
                </a:r>
                <a:r>
                  <a:rPr lang="en-US" dirty="0"/>
                  <a:t>group the points into </a:t>
                </a:r>
                <a:r>
                  <a:rPr lang="en-US" dirty="0">
                    <a:solidFill>
                      <a:srgbClr val="0070C0"/>
                    </a:solidFill>
                  </a:rPr>
                  <a:t>K</a:t>
                </a:r>
                <a:r>
                  <a:rPr lang="en-US" dirty="0"/>
                  <a:t> clusters </a:t>
                </a:r>
                <a:r>
                  <a:rPr lang="en-US" dirty="0">
                    <a:solidFill>
                      <a:schemeClr val="accent1"/>
                    </a:solidFill>
                  </a:rPr>
                  <a:t>C= {</a:t>
                </a:r>
                <a:r>
                  <a:rPr lang="en-US" dirty="0" err="1">
                    <a:solidFill>
                      <a:schemeClr val="accent1"/>
                    </a:solidFill>
                  </a:rPr>
                  <a:t>C</a:t>
                </a:r>
                <a:r>
                  <a:rPr lang="en-US" baseline="-25000" dirty="0" err="1">
                    <a:solidFill>
                      <a:schemeClr val="accent1"/>
                    </a:solidFill>
                  </a:rPr>
                  <a:t>1</a:t>
                </a:r>
                <a:r>
                  <a:rPr lang="en-US" dirty="0">
                    <a:solidFill>
                      <a:schemeClr val="accent1"/>
                    </a:solidFill>
                  </a:rPr>
                  <a:t>, C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2</a:t>
                </a:r>
                <a:r>
                  <a:rPr lang="en-US" dirty="0">
                    <a:solidFill>
                      <a:schemeClr val="accent1"/>
                    </a:solidFill>
                  </a:rPr>
                  <a:t>,…,C</a:t>
                </a:r>
                <a:r>
                  <a:rPr lang="en-US" baseline="-25000" dirty="0">
                    <a:solidFill>
                      <a:schemeClr val="accent1"/>
                    </a:solidFill>
                  </a:rPr>
                  <a:t>k</a:t>
                </a:r>
                <a:r>
                  <a:rPr lang="en-US" dirty="0">
                    <a:solidFill>
                      <a:schemeClr val="accent1"/>
                    </a:solidFill>
                  </a:rPr>
                  <a:t>} </a:t>
                </a:r>
                <a:r>
                  <a:rPr lang="en-US" dirty="0"/>
                  <a:t>such that</a:t>
                </a:r>
              </a:p>
              <a:p>
                <a:pPr marL="0" indent="0" fontAlgn="auto">
                  <a:spcAft>
                    <a:spcPts val="0"/>
                  </a:spcAft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dirty="0"/>
                  <a:t>is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minimized</a:t>
                </a:r>
                <a:r>
                  <a:rPr lang="en-US" dirty="0"/>
                  <a:t>, where </a:t>
                </a:r>
                <a:r>
                  <a:rPr lang="en-US" dirty="0">
                    <a:solidFill>
                      <a:srgbClr val="0070C0"/>
                    </a:solidFill>
                  </a:rPr>
                  <a:t>c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i</a:t>
                </a:r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mean </a:t>
                </a:r>
                <a:r>
                  <a:rPr lang="en-US" dirty="0"/>
                  <a:t>of the points in cluster </a:t>
                </a:r>
                <a:r>
                  <a:rPr lang="en-US" dirty="0" err="1">
                    <a:solidFill>
                      <a:srgbClr val="0070C0"/>
                    </a:solidFill>
                  </a:rPr>
                  <a:t>C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i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2000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048281" y="6019800"/>
            <a:ext cx="3095719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Sum of Squares Error (SSE)</a:t>
            </a:r>
          </a:p>
        </p:txBody>
      </p:sp>
    </p:spTree>
    <p:extLst>
      <p:ext uri="{BB962C8B-B14F-4D97-AF65-F5344CB8AC3E}">
        <p14:creationId xmlns:p14="http://schemas.microsoft.com/office/powerpoint/2010/main" val="3559631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305800" cy="990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Complexity of the k-means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768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NP-hard</a:t>
            </a:r>
            <a:r>
              <a:rPr lang="en-US" dirty="0"/>
              <a:t> if the dimensionality of the data is at least 2 (</a:t>
            </a:r>
            <a:r>
              <a:rPr lang="en-US" b="1" dirty="0">
                <a:solidFill>
                  <a:schemeClr val="accent1"/>
                </a:solidFill>
              </a:rPr>
              <a:t>d&gt;=2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Finding the best solution in polynomial time is infeasible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simple iterative algorithm works quite well in practice</a:t>
            </a:r>
          </a:p>
        </p:txBody>
      </p:sp>
    </p:spTree>
    <p:extLst>
      <p:ext uri="{BB962C8B-B14F-4D97-AF65-F5344CB8AC3E}">
        <p14:creationId xmlns:p14="http://schemas.microsoft.com/office/powerpoint/2010/main" val="345888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93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– Initialization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centroids are often chosen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randomly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Clusters produced vary from one run to another.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02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3700" y="304800"/>
            <a:ext cx="8280400" cy="838200"/>
          </a:xfrm>
        </p:spPr>
        <p:txBody>
          <a:bodyPr>
            <a:normAutofit/>
          </a:bodyPr>
          <a:lstStyle/>
          <a:p>
            <a:r>
              <a:rPr lang="en-US" dirty="0"/>
              <a:t>Two different K-means </a:t>
            </a:r>
            <a:r>
              <a:rPr lang="en-US" dirty="0" err="1"/>
              <a:t>Clusterings</a:t>
            </a:r>
            <a:endParaRPr lang="en-US" dirty="0"/>
          </a:p>
        </p:txBody>
      </p:sp>
      <p:pic>
        <p:nvPicPr>
          <p:cNvPr id="15943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63" y="1295400"/>
            <a:ext cx="3043237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94372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grpSp>
        <p:nvGrpSpPr>
          <p:cNvPr id="1594373" name="Group 5"/>
          <p:cNvGrpSpPr>
            <a:grpSpLocks/>
          </p:cNvGrpSpPr>
          <p:nvPr/>
        </p:nvGrpSpPr>
        <p:grpSpPr bwMode="auto">
          <a:xfrm>
            <a:off x="5105400" y="3660775"/>
            <a:ext cx="3048000" cy="2587625"/>
            <a:chOff x="3216" y="2306"/>
            <a:chExt cx="1920" cy="1630"/>
          </a:xfrm>
        </p:grpSpPr>
        <p:pic>
          <p:nvPicPr>
            <p:cNvPr id="1594374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94375" name="Text Box 7"/>
            <p:cNvSpPr txBox="1">
              <a:spLocks noChangeArrowheads="1"/>
            </p:cNvSpPr>
            <p:nvPr/>
          </p:nvSpPr>
          <p:spPr bwMode="auto">
            <a:xfrm>
              <a:off x="3408" y="3705"/>
              <a:ext cx="17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Sub-optimal Clustering</a:t>
              </a:r>
            </a:p>
          </p:txBody>
        </p:sp>
      </p:grpSp>
      <p:grpSp>
        <p:nvGrpSpPr>
          <p:cNvPr id="1594376" name="Group 8"/>
          <p:cNvGrpSpPr>
            <a:grpSpLocks/>
          </p:cNvGrpSpPr>
          <p:nvPr/>
        </p:nvGrpSpPr>
        <p:grpSpPr bwMode="auto">
          <a:xfrm>
            <a:off x="990600" y="3660775"/>
            <a:ext cx="3043238" cy="2587625"/>
            <a:chOff x="624" y="2306"/>
            <a:chExt cx="1917" cy="1630"/>
          </a:xfrm>
        </p:grpSpPr>
        <p:pic>
          <p:nvPicPr>
            <p:cNvPr id="1594377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" y="2306"/>
              <a:ext cx="1917" cy="1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594378" name="Text Box 10"/>
            <p:cNvSpPr txBox="1">
              <a:spLocks noChangeArrowheads="1"/>
            </p:cNvSpPr>
            <p:nvPr/>
          </p:nvSpPr>
          <p:spPr bwMode="auto">
            <a:xfrm>
              <a:off x="912" y="3705"/>
              <a:ext cx="14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Optimal Clustering</a:t>
              </a:r>
            </a:p>
          </p:txBody>
        </p:sp>
      </p:grpSp>
      <p:sp>
        <p:nvSpPr>
          <p:cNvPr id="1594379" name="Text Box 11"/>
          <p:cNvSpPr txBox="1">
            <a:spLocks noChangeArrowheads="1"/>
          </p:cNvSpPr>
          <p:nvPr/>
        </p:nvSpPr>
        <p:spPr bwMode="auto">
          <a:xfrm>
            <a:off x="5257800" y="1927226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165376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7794" y="381000"/>
            <a:ext cx="8863806" cy="990600"/>
          </a:xfrm>
        </p:spPr>
        <p:txBody>
          <a:bodyPr>
            <a:noAutofit/>
          </a:bodyPr>
          <a:lstStyle/>
          <a:p>
            <a:r>
              <a:rPr lang="en-US" dirty="0"/>
              <a:t>Importance of Choosing Initial Centroids</a:t>
            </a:r>
          </a:p>
        </p:txBody>
      </p:sp>
      <p:sp>
        <p:nvSpPr>
          <p:cNvPr id="1595395" name="Text Box 3"/>
          <p:cNvSpPr txBox="1">
            <a:spLocks noChangeArrowheads="1"/>
          </p:cNvSpPr>
          <p:nvPr/>
        </p:nvSpPr>
        <p:spPr bwMode="auto">
          <a:xfrm>
            <a:off x="609600" y="478472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5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39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5401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575" y="17192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779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7038" y="304800"/>
            <a:ext cx="8280400" cy="914400"/>
          </a:xfrm>
        </p:spPr>
        <p:txBody>
          <a:bodyPr>
            <a:noAutofit/>
          </a:bodyPr>
          <a:lstStyle/>
          <a:p>
            <a:r>
              <a:rPr lang="en-US" sz="3600" dirty="0"/>
              <a:t>Importance of Choosing Initial Centroids</a:t>
            </a:r>
          </a:p>
        </p:txBody>
      </p:sp>
      <p:sp>
        <p:nvSpPr>
          <p:cNvPr id="1596419" name="Text Box 3"/>
          <p:cNvSpPr txBox="1">
            <a:spLocks noChangeArrowheads="1"/>
          </p:cNvSpPr>
          <p:nvPr/>
        </p:nvSpPr>
        <p:spPr bwMode="auto">
          <a:xfrm>
            <a:off x="609600" y="472757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6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4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194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642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1941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0168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87338"/>
            <a:ext cx="8839200" cy="1066800"/>
          </a:xfrm>
        </p:spPr>
        <p:txBody>
          <a:bodyPr>
            <a:noAutofit/>
          </a:bodyPr>
          <a:lstStyle/>
          <a:p>
            <a:r>
              <a:rPr lang="en-US" dirty="0"/>
              <a:t>Importance of Choosing Initial Centroids</a:t>
            </a:r>
          </a:p>
        </p:txBody>
      </p:sp>
      <p:sp>
        <p:nvSpPr>
          <p:cNvPr id="1598467" name="Text Box 3"/>
          <p:cNvSpPr txBox="1">
            <a:spLocks noChangeArrowheads="1"/>
          </p:cNvSpPr>
          <p:nvPr/>
        </p:nvSpPr>
        <p:spPr bwMode="auto">
          <a:xfrm>
            <a:off x="609600" y="486092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8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847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795463"/>
            <a:ext cx="5529263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264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42900" y="304800"/>
            <a:ext cx="8534400" cy="914400"/>
          </a:xfrm>
        </p:spPr>
        <p:txBody>
          <a:bodyPr>
            <a:noAutofit/>
          </a:bodyPr>
          <a:lstStyle/>
          <a:p>
            <a:r>
              <a:rPr lang="en-US" sz="3600" dirty="0"/>
              <a:t>Importance of Choosing Initial Centroids …</a:t>
            </a:r>
          </a:p>
        </p:txBody>
      </p:sp>
      <p:sp>
        <p:nvSpPr>
          <p:cNvPr id="1599491" name="Text Box 3"/>
          <p:cNvSpPr txBox="1">
            <a:spLocks noChangeArrowheads="1"/>
          </p:cNvSpPr>
          <p:nvPr/>
        </p:nvSpPr>
        <p:spPr bwMode="auto">
          <a:xfrm>
            <a:off x="609600" y="4651375"/>
            <a:ext cx="8001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59949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4509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9949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4041775"/>
            <a:ext cx="30432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9900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multiple runs </a:t>
            </a:r>
            <a:r>
              <a:rPr lang="en-US" dirty="0"/>
              <a:t>and select the clustering with the smallest error</a:t>
            </a:r>
          </a:p>
          <a:p>
            <a:endParaRPr lang="en-US" dirty="0"/>
          </a:p>
          <a:p>
            <a:r>
              <a:rPr lang="en-US" dirty="0"/>
              <a:t>Select original set of  points by methods other than random . E.g.,  pick the most distant (from each other) points as cluster centers 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K-means++ </a:t>
            </a:r>
            <a:r>
              <a:rPr lang="en-US" dirty="0"/>
              <a:t>algorithm)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30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– Centroids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centroid</a:t>
            </a:r>
            <a:r>
              <a:rPr lang="en-US" dirty="0"/>
              <a:t> depends on the distance function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minimizer</a:t>
            </a:r>
            <a:r>
              <a:rPr lang="en-US" dirty="0"/>
              <a:t> for the distance function</a:t>
            </a:r>
          </a:p>
          <a:p>
            <a:r>
              <a:rPr lang="en-US" dirty="0"/>
              <a:t>‘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Closeness</a:t>
            </a:r>
            <a:r>
              <a:rPr lang="en-US" dirty="0"/>
              <a:t>’ is measured by Euclidean distance (SSE), cosine similarity, etc.</a:t>
            </a:r>
          </a:p>
          <a:p>
            <a:r>
              <a:rPr lang="en-US" dirty="0">
                <a:solidFill>
                  <a:srgbClr val="0070C0"/>
                </a:solidFill>
              </a:rPr>
              <a:t>Centroid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dirty="0"/>
              <a:t> of the points in the cluster for SSE, and cosine similarity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median</a:t>
            </a:r>
            <a:r>
              <a:rPr lang="en-US" dirty="0"/>
              <a:t> for Manhattan distance.</a:t>
            </a:r>
          </a:p>
          <a:p>
            <a:pPr lvl="1"/>
            <a:endParaRPr lang="en-US" dirty="0"/>
          </a:p>
          <a:p>
            <a:r>
              <a:rPr lang="en-US" dirty="0"/>
              <a:t>Finding the centroid is not always easy </a:t>
            </a:r>
          </a:p>
          <a:p>
            <a:pPr lvl="1"/>
            <a:r>
              <a:rPr lang="en-US" dirty="0"/>
              <a:t>It can be an NP-hard problem for some distance functions</a:t>
            </a:r>
          </a:p>
          <a:p>
            <a:pPr lvl="2"/>
            <a:r>
              <a:rPr lang="en-US" dirty="0"/>
              <a:t>E.g., median form multiple dimensions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142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 Algorithm – Convergence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K-means will </a:t>
            </a:r>
            <a:r>
              <a:rPr lang="en-US" dirty="0">
                <a:solidFill>
                  <a:srgbClr val="0070C0"/>
                </a:solidFill>
              </a:rPr>
              <a:t>converge</a:t>
            </a:r>
            <a:r>
              <a:rPr lang="en-US" dirty="0"/>
              <a:t> for common similarity measures mentioned above.</a:t>
            </a:r>
          </a:p>
          <a:p>
            <a:pPr lvl="1"/>
            <a:r>
              <a:rPr lang="en-US" dirty="0"/>
              <a:t>Most of the convergence happens in the first few iterations.</a:t>
            </a:r>
          </a:p>
          <a:p>
            <a:pPr lvl="1"/>
            <a:r>
              <a:rPr lang="en-US" dirty="0"/>
              <a:t>Often the stopping condition is changed to ‘Until relatively few points change clusters’</a:t>
            </a:r>
          </a:p>
          <a:p>
            <a:r>
              <a:rPr lang="en-US" dirty="0"/>
              <a:t>Complexity is O( n * K * I * d )</a:t>
            </a:r>
          </a:p>
          <a:p>
            <a:pPr lvl="1"/>
            <a:r>
              <a:rPr lang="en-US" dirty="0"/>
              <a:t>n = number of points, K = number of clusters, </a:t>
            </a:r>
            <a:br>
              <a:rPr lang="en-US" dirty="0"/>
            </a:br>
            <a:r>
              <a:rPr lang="en-US" dirty="0"/>
              <a:t>I = number of iterations, d = dimensionality</a:t>
            </a:r>
          </a:p>
          <a:p>
            <a:r>
              <a:rPr lang="en-US" dirty="0"/>
              <a:t>In general a fast and efficient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78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K-means</a:t>
            </a:r>
          </a:p>
        </p:txBody>
      </p:sp>
      <p:sp>
        <p:nvSpPr>
          <p:cNvPr id="161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K-means has problems when clusters are of different </a:t>
            </a:r>
          </a:p>
          <a:p>
            <a:pPr lvl="1"/>
            <a:r>
              <a:rPr lang="en-US" dirty="0"/>
              <a:t>Sizes</a:t>
            </a:r>
          </a:p>
          <a:p>
            <a:pPr lvl="1"/>
            <a:r>
              <a:rPr lang="en-US" dirty="0"/>
              <a:t>Densities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Non-globular</a:t>
            </a:r>
            <a:r>
              <a:rPr lang="en-US" dirty="0"/>
              <a:t> shapes</a:t>
            </a:r>
          </a:p>
          <a:p>
            <a:endParaRPr lang="en-US" dirty="0"/>
          </a:p>
          <a:p>
            <a:r>
              <a:rPr lang="en-US" dirty="0"/>
              <a:t>K-means has problems when the data contains outliers.</a:t>
            </a:r>
          </a:p>
        </p:txBody>
      </p:sp>
    </p:spTree>
    <p:extLst>
      <p:ext uri="{BB962C8B-B14F-4D97-AF65-F5344CB8AC3E}">
        <p14:creationId xmlns:p14="http://schemas.microsoft.com/office/powerpoint/2010/main" val="107098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9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Clustering</a:t>
            </a:r>
            <a:r>
              <a:rPr lang="en-US" dirty="0"/>
              <a:t>?</a:t>
            </a:r>
          </a:p>
        </p:txBody>
      </p:sp>
      <p:sp>
        <p:nvSpPr>
          <p:cNvPr id="1534981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88950" y="1524000"/>
            <a:ext cx="8318500" cy="1295400"/>
          </a:xfrm>
        </p:spPr>
        <p:txBody>
          <a:bodyPr>
            <a:normAutofit/>
          </a:bodyPr>
          <a:lstStyle/>
          <a:p>
            <a:r>
              <a:rPr lang="en-US" sz="2400" dirty="0"/>
              <a:t>In general a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grouping</a:t>
            </a:r>
            <a:r>
              <a:rPr lang="en-US" sz="2400" dirty="0"/>
              <a:t> of objects such that the objects in a </a:t>
            </a:r>
            <a:r>
              <a:rPr lang="en-US" sz="2400" dirty="0">
                <a:solidFill>
                  <a:srgbClr val="0070C0"/>
                </a:solidFill>
              </a:rPr>
              <a:t>group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0070C0"/>
                </a:solidFill>
              </a:rPr>
              <a:t>cluster</a:t>
            </a:r>
            <a:r>
              <a:rPr lang="en-US" sz="2400" dirty="0"/>
              <a:t>) are similar (or related) to one another and different from (or unrelated to) the objects in other groups</a:t>
            </a:r>
          </a:p>
        </p:txBody>
      </p:sp>
      <p:grpSp>
        <p:nvGrpSpPr>
          <p:cNvPr id="1534982" name="Group 6"/>
          <p:cNvGrpSpPr>
            <a:grpSpLocks/>
          </p:cNvGrpSpPr>
          <p:nvPr/>
        </p:nvGrpSpPr>
        <p:grpSpPr bwMode="auto">
          <a:xfrm>
            <a:off x="3276600" y="3951288"/>
            <a:ext cx="3048000" cy="2678112"/>
            <a:chOff x="2160" y="2544"/>
            <a:chExt cx="1920" cy="1687"/>
          </a:xfrm>
        </p:grpSpPr>
        <p:sp>
          <p:nvSpPr>
            <p:cNvPr id="1534983" name="Line 7"/>
            <p:cNvSpPr>
              <a:spLocks noChangeShapeType="1"/>
            </p:cNvSpPr>
            <p:nvPr/>
          </p:nvSpPr>
          <p:spPr bwMode="auto">
            <a:xfrm>
              <a:off x="2736" y="2544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4" name="Line 8"/>
            <p:cNvSpPr>
              <a:spLocks noChangeShapeType="1"/>
            </p:cNvSpPr>
            <p:nvPr/>
          </p:nvSpPr>
          <p:spPr bwMode="auto">
            <a:xfrm>
              <a:off x="2736" y="3696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5" name="Freeform 9"/>
            <p:cNvSpPr>
              <a:spLocks/>
            </p:cNvSpPr>
            <p:nvPr/>
          </p:nvSpPr>
          <p:spPr bwMode="auto">
            <a:xfrm>
              <a:off x="2226" y="3696"/>
              <a:ext cx="510" cy="535"/>
            </a:xfrm>
            <a:custGeom>
              <a:avLst/>
              <a:gdLst>
                <a:gd name="T0" fmla="*/ 510 w 510"/>
                <a:gd name="T1" fmla="*/ 0 h 535"/>
                <a:gd name="T2" fmla="*/ 0 w 510"/>
                <a:gd name="T3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10" h="535">
                  <a:moveTo>
                    <a:pt x="510" y="0"/>
                  </a:moveTo>
                  <a:lnTo>
                    <a:pt x="0" y="535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6" name="AutoShape 10"/>
            <p:cNvSpPr>
              <a:spLocks noChangeArrowheads="1"/>
            </p:cNvSpPr>
            <p:nvPr/>
          </p:nvSpPr>
          <p:spPr bwMode="auto">
            <a:xfrm>
              <a:off x="3264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7" name="AutoShape 11"/>
            <p:cNvSpPr>
              <a:spLocks noChangeArrowheads="1"/>
            </p:cNvSpPr>
            <p:nvPr/>
          </p:nvSpPr>
          <p:spPr bwMode="auto">
            <a:xfrm>
              <a:off x="3408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8" name="AutoShape 12"/>
            <p:cNvSpPr>
              <a:spLocks noChangeArrowheads="1"/>
            </p:cNvSpPr>
            <p:nvPr/>
          </p:nvSpPr>
          <p:spPr bwMode="auto">
            <a:xfrm>
              <a:off x="3360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89" name="AutoShape 13"/>
            <p:cNvSpPr>
              <a:spLocks noChangeArrowheads="1"/>
            </p:cNvSpPr>
            <p:nvPr/>
          </p:nvSpPr>
          <p:spPr bwMode="auto">
            <a:xfrm>
              <a:off x="3360" y="302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0" name="AutoShape 14"/>
            <p:cNvSpPr>
              <a:spLocks noChangeArrowheads="1"/>
            </p:cNvSpPr>
            <p:nvPr/>
          </p:nvSpPr>
          <p:spPr bwMode="auto">
            <a:xfrm>
              <a:off x="3600" y="288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1" name="AutoShape 15"/>
            <p:cNvSpPr>
              <a:spLocks noChangeArrowheads="1"/>
            </p:cNvSpPr>
            <p:nvPr/>
          </p:nvSpPr>
          <p:spPr bwMode="auto">
            <a:xfrm>
              <a:off x="3504" y="278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2" name="AutoShape 1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3" name="AutoShape 17"/>
            <p:cNvSpPr>
              <a:spLocks noChangeArrowheads="1"/>
            </p:cNvSpPr>
            <p:nvPr/>
          </p:nvSpPr>
          <p:spPr bwMode="auto">
            <a:xfrm>
              <a:off x="3504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4" name="AutoShape 18"/>
            <p:cNvSpPr>
              <a:spLocks noChangeArrowheads="1"/>
            </p:cNvSpPr>
            <p:nvPr/>
          </p:nvSpPr>
          <p:spPr bwMode="auto">
            <a:xfrm>
              <a:off x="3168" y="297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5" name="AutoShape 19"/>
            <p:cNvSpPr>
              <a:spLocks noChangeArrowheads="1"/>
            </p:cNvSpPr>
            <p:nvPr/>
          </p:nvSpPr>
          <p:spPr bwMode="auto">
            <a:xfrm>
              <a:off x="2160" y="3264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6" name="AutoShape 20"/>
            <p:cNvSpPr>
              <a:spLocks noChangeArrowheads="1"/>
            </p:cNvSpPr>
            <p:nvPr/>
          </p:nvSpPr>
          <p:spPr bwMode="auto">
            <a:xfrm>
              <a:off x="2304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7" name="AutoShape 21"/>
            <p:cNvSpPr>
              <a:spLocks noChangeArrowheads="1"/>
            </p:cNvSpPr>
            <p:nvPr/>
          </p:nvSpPr>
          <p:spPr bwMode="auto">
            <a:xfrm>
              <a:off x="2304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8" name="AutoShape 22"/>
            <p:cNvSpPr>
              <a:spLocks noChangeArrowheads="1"/>
            </p:cNvSpPr>
            <p:nvPr/>
          </p:nvSpPr>
          <p:spPr bwMode="auto">
            <a:xfrm>
              <a:off x="2448" y="3312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4999" name="AutoShape 23"/>
            <p:cNvSpPr>
              <a:spLocks noChangeArrowheads="1"/>
            </p:cNvSpPr>
            <p:nvPr/>
          </p:nvSpPr>
          <p:spPr bwMode="auto">
            <a:xfrm>
              <a:off x="2352" y="316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0" name="AutoShape 24"/>
            <p:cNvSpPr>
              <a:spLocks noChangeArrowheads="1"/>
            </p:cNvSpPr>
            <p:nvPr/>
          </p:nvSpPr>
          <p:spPr bwMode="auto">
            <a:xfrm>
              <a:off x="2448" y="3456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1" name="AutoShape 25"/>
            <p:cNvSpPr>
              <a:spLocks noChangeArrowheads="1"/>
            </p:cNvSpPr>
            <p:nvPr/>
          </p:nvSpPr>
          <p:spPr bwMode="auto">
            <a:xfrm>
              <a:off x="2160" y="3408"/>
              <a:ext cx="96" cy="96"/>
            </a:xfrm>
            <a:prstGeom prst="octagon">
              <a:avLst>
                <a:gd name="adj" fmla="val 29287"/>
              </a:avLst>
            </a:prstGeom>
            <a:solidFill>
              <a:srgbClr val="FF00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2" name="AutoShape 26"/>
            <p:cNvSpPr>
              <a:spLocks noChangeArrowheads="1"/>
            </p:cNvSpPr>
            <p:nvPr/>
          </p:nvSpPr>
          <p:spPr bwMode="auto">
            <a:xfrm>
              <a:off x="3504" y="355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3" name="AutoShape 27"/>
            <p:cNvSpPr>
              <a:spLocks noChangeArrowheads="1"/>
            </p:cNvSpPr>
            <p:nvPr/>
          </p:nvSpPr>
          <p:spPr bwMode="auto">
            <a:xfrm>
              <a:off x="3792" y="3600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4" name="AutoShape 28"/>
            <p:cNvSpPr>
              <a:spLocks noChangeArrowheads="1"/>
            </p:cNvSpPr>
            <p:nvPr/>
          </p:nvSpPr>
          <p:spPr bwMode="auto">
            <a:xfrm>
              <a:off x="3648" y="3696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5" name="AutoShape 29"/>
            <p:cNvSpPr>
              <a:spLocks noChangeArrowheads="1"/>
            </p:cNvSpPr>
            <p:nvPr/>
          </p:nvSpPr>
          <p:spPr bwMode="auto">
            <a:xfrm>
              <a:off x="3504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6" name="AutoShape 30"/>
            <p:cNvSpPr>
              <a:spLocks noChangeArrowheads="1"/>
            </p:cNvSpPr>
            <p:nvPr/>
          </p:nvSpPr>
          <p:spPr bwMode="auto">
            <a:xfrm>
              <a:off x="3696" y="3792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7" name="AutoShape 31"/>
            <p:cNvSpPr>
              <a:spLocks noChangeArrowheads="1"/>
            </p:cNvSpPr>
            <p:nvPr/>
          </p:nvSpPr>
          <p:spPr bwMode="auto">
            <a:xfrm flipV="1">
              <a:off x="3504" y="3648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08" name="AutoShape 32"/>
            <p:cNvSpPr>
              <a:spLocks noChangeArrowheads="1"/>
            </p:cNvSpPr>
            <p:nvPr/>
          </p:nvSpPr>
          <p:spPr bwMode="auto">
            <a:xfrm>
              <a:off x="3696" y="3504"/>
              <a:ext cx="96" cy="96"/>
            </a:xfrm>
            <a:prstGeom prst="octagon">
              <a:avLst>
                <a:gd name="adj" fmla="val 29287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09" name="Group 33"/>
          <p:cNvGrpSpPr>
            <a:grpSpLocks/>
          </p:cNvGrpSpPr>
          <p:nvPr/>
        </p:nvGrpSpPr>
        <p:grpSpPr bwMode="auto">
          <a:xfrm>
            <a:off x="5257800" y="3048000"/>
            <a:ext cx="3048000" cy="2514600"/>
            <a:chOff x="3312" y="1584"/>
            <a:chExt cx="1920" cy="1584"/>
          </a:xfrm>
        </p:grpSpPr>
        <p:sp>
          <p:nvSpPr>
            <p:cNvPr id="1535010" name="Line 34"/>
            <p:cNvSpPr>
              <a:spLocks noChangeShapeType="1"/>
            </p:cNvSpPr>
            <p:nvPr/>
          </p:nvSpPr>
          <p:spPr bwMode="auto">
            <a:xfrm flipH="1" flipV="1">
              <a:off x="3312" y="2736"/>
              <a:ext cx="144" cy="432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1" name="AutoShape 35"/>
            <p:cNvSpPr>
              <a:spLocks noChangeArrowheads="1"/>
            </p:cNvSpPr>
            <p:nvPr/>
          </p:nvSpPr>
          <p:spPr bwMode="auto">
            <a:xfrm>
              <a:off x="3984" y="1584"/>
              <a:ext cx="1248" cy="672"/>
            </a:xfrm>
            <a:prstGeom prst="wedgeRectCallout">
              <a:avLst>
                <a:gd name="adj1" fmla="val -93509"/>
                <a:gd name="adj2" fmla="val 150894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Inter-cluster distances are maximized</a:t>
              </a:r>
            </a:p>
          </p:txBody>
        </p:sp>
      </p:grpSp>
      <p:grpSp>
        <p:nvGrpSpPr>
          <p:cNvPr id="1535012" name="Group 36"/>
          <p:cNvGrpSpPr>
            <a:grpSpLocks/>
          </p:cNvGrpSpPr>
          <p:nvPr/>
        </p:nvGrpSpPr>
        <p:grpSpPr bwMode="auto">
          <a:xfrm>
            <a:off x="2895600" y="4038600"/>
            <a:ext cx="3276600" cy="2286000"/>
            <a:chOff x="1824" y="2208"/>
            <a:chExt cx="2064" cy="1440"/>
          </a:xfrm>
        </p:grpSpPr>
        <p:sp>
          <p:nvSpPr>
            <p:cNvPr id="1535013" name="Oval 37"/>
            <p:cNvSpPr>
              <a:spLocks noChangeArrowheads="1"/>
            </p:cNvSpPr>
            <p:nvPr/>
          </p:nvSpPr>
          <p:spPr bwMode="auto">
            <a:xfrm>
              <a:off x="1824" y="2592"/>
              <a:ext cx="816" cy="720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4" name="Oval 38"/>
            <p:cNvSpPr>
              <a:spLocks noChangeArrowheads="1"/>
            </p:cNvSpPr>
            <p:nvPr/>
          </p:nvSpPr>
          <p:spPr bwMode="auto">
            <a:xfrm>
              <a:off x="2928" y="2208"/>
              <a:ext cx="720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5015" name="Oval 39"/>
            <p:cNvSpPr>
              <a:spLocks noChangeArrowheads="1"/>
            </p:cNvSpPr>
            <p:nvPr/>
          </p:nvSpPr>
          <p:spPr bwMode="auto">
            <a:xfrm>
              <a:off x="3216" y="3024"/>
              <a:ext cx="672" cy="62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5016" name="Group 40"/>
          <p:cNvGrpSpPr>
            <a:grpSpLocks/>
          </p:cNvGrpSpPr>
          <p:nvPr/>
        </p:nvGrpSpPr>
        <p:grpSpPr bwMode="auto">
          <a:xfrm>
            <a:off x="1295400" y="3352800"/>
            <a:ext cx="2286000" cy="1676400"/>
            <a:chOff x="816" y="1776"/>
            <a:chExt cx="1440" cy="1056"/>
          </a:xfrm>
        </p:grpSpPr>
        <p:sp>
          <p:nvSpPr>
            <p:cNvPr id="1535017" name="Line 41"/>
            <p:cNvSpPr>
              <a:spLocks noChangeShapeType="1"/>
            </p:cNvSpPr>
            <p:nvPr/>
          </p:nvSpPr>
          <p:spPr bwMode="auto">
            <a:xfrm flipV="1">
              <a:off x="2064" y="2736"/>
              <a:ext cx="192" cy="96"/>
            </a:xfrm>
            <a:prstGeom prst="line">
              <a:avLst/>
            </a:prstGeom>
            <a:noFill/>
            <a:ln w="25400">
              <a:solidFill>
                <a:srgbClr val="CC66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5018" name="AutoShape 42"/>
            <p:cNvSpPr>
              <a:spLocks noChangeArrowheads="1"/>
            </p:cNvSpPr>
            <p:nvPr/>
          </p:nvSpPr>
          <p:spPr bwMode="auto">
            <a:xfrm>
              <a:off x="816" y="1776"/>
              <a:ext cx="1248" cy="672"/>
            </a:xfrm>
            <a:prstGeom prst="wedgeRectCallout">
              <a:avLst>
                <a:gd name="adj1" fmla="val 56250"/>
                <a:gd name="adj2" fmla="val 92856"/>
              </a:avLst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sz="2000" b="0">
                  <a:latin typeface="Tahoma" pitchFamily="34" charset="0"/>
                </a:rPr>
                <a:t>Intra-cluster distances are minimized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616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280400" cy="914400"/>
          </a:xfrm>
        </p:spPr>
        <p:txBody>
          <a:bodyPr>
            <a:noAutofit/>
          </a:bodyPr>
          <a:lstStyle/>
          <a:p>
            <a:r>
              <a:rPr lang="en-US" sz="3600" dirty="0"/>
              <a:t>Limitations of K-means: Differing Sizes</a:t>
            </a:r>
          </a:p>
        </p:txBody>
      </p:sp>
      <p:sp>
        <p:nvSpPr>
          <p:cNvPr id="161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524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pic>
        <p:nvPicPr>
          <p:cNvPr id="16128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28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2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828800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2806" name="Text Box 6"/>
          <p:cNvSpPr txBox="1">
            <a:spLocks noChangeArrowheads="1"/>
          </p:cNvSpPr>
          <p:nvPr/>
        </p:nvSpPr>
        <p:spPr bwMode="auto">
          <a:xfrm>
            <a:off x="762000" y="5348287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sp>
        <p:nvSpPr>
          <p:cNvPr id="1612807" name="Rectangle 7"/>
          <p:cNvSpPr>
            <a:spLocks noChangeArrowheads="1"/>
          </p:cNvSpPr>
          <p:nvPr/>
        </p:nvSpPr>
        <p:spPr bwMode="auto">
          <a:xfrm>
            <a:off x="5334000" y="5297487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346892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610600" cy="990600"/>
          </a:xfrm>
        </p:spPr>
        <p:txBody>
          <a:bodyPr>
            <a:noAutofit/>
          </a:bodyPr>
          <a:lstStyle/>
          <a:p>
            <a:r>
              <a:rPr lang="en-US" sz="3600" dirty="0"/>
              <a:t>Limitations of K-means: Differing Density</a:t>
            </a:r>
          </a:p>
        </p:txBody>
      </p:sp>
      <p:sp>
        <p:nvSpPr>
          <p:cNvPr id="161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3828" name="Text Box 4"/>
          <p:cNvSpPr txBox="1">
            <a:spLocks noChangeArrowheads="1"/>
          </p:cNvSpPr>
          <p:nvPr/>
        </p:nvSpPr>
        <p:spPr bwMode="auto">
          <a:xfrm>
            <a:off x="762000" y="5424487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138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92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38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192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3831" name="Rectangle 7"/>
          <p:cNvSpPr>
            <a:spLocks noChangeArrowheads="1"/>
          </p:cNvSpPr>
          <p:nvPr/>
        </p:nvSpPr>
        <p:spPr bwMode="auto">
          <a:xfrm>
            <a:off x="5334000" y="5373687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(3 Clusters)</a:t>
            </a:r>
          </a:p>
        </p:txBody>
      </p:sp>
    </p:spTree>
    <p:extLst>
      <p:ext uri="{BB962C8B-B14F-4D97-AF65-F5344CB8AC3E}">
        <p14:creationId xmlns:p14="http://schemas.microsoft.com/office/powerpoint/2010/main" val="1442257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3831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533400"/>
            <a:ext cx="8839200" cy="1143000"/>
          </a:xfrm>
        </p:spPr>
        <p:txBody>
          <a:bodyPr>
            <a:noAutofit/>
          </a:bodyPr>
          <a:lstStyle/>
          <a:p>
            <a:r>
              <a:rPr lang="en-US" sz="3600" dirty="0"/>
              <a:t>Limitations of K-means: Non-globular Shapes</a:t>
            </a:r>
          </a:p>
        </p:txBody>
      </p:sp>
      <p:sp>
        <p:nvSpPr>
          <p:cNvPr id="1614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817687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sz="2000"/>
          </a:p>
        </p:txBody>
      </p:sp>
      <p:sp>
        <p:nvSpPr>
          <p:cNvPr id="1614852" name="Text Box 4"/>
          <p:cNvSpPr txBox="1">
            <a:spLocks noChangeArrowheads="1"/>
          </p:cNvSpPr>
          <p:nvPr/>
        </p:nvSpPr>
        <p:spPr bwMode="auto">
          <a:xfrm>
            <a:off x="1143000" y="5551487"/>
            <a:ext cx="2057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pic>
        <p:nvPicPr>
          <p:cNvPr id="16148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938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148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893887"/>
            <a:ext cx="42687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14855" name="Rectangle 7"/>
          <p:cNvSpPr>
            <a:spLocks noChangeArrowheads="1"/>
          </p:cNvSpPr>
          <p:nvPr/>
        </p:nvSpPr>
        <p:spPr bwMode="auto">
          <a:xfrm>
            <a:off x="5334000" y="5576887"/>
            <a:ext cx="2470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K-means (2 Clusters)</a:t>
            </a:r>
          </a:p>
        </p:txBody>
      </p:sp>
    </p:spTree>
    <p:extLst>
      <p:ext uri="{BB962C8B-B14F-4D97-AF65-F5344CB8AC3E}">
        <p14:creationId xmlns:p14="http://schemas.microsoft.com/office/powerpoint/2010/main" val="2838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485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K-</a:t>
            </a:r>
            <a:r>
              <a:rPr lang="en-US" dirty="0" err="1">
                <a:solidFill>
                  <a:srgbClr val="FF0000"/>
                </a:solidFill>
              </a:rPr>
              <a:t>medoids</a:t>
            </a:r>
            <a:r>
              <a:rPr lang="en-US" dirty="0"/>
              <a:t>: Similar problem definition as in K-means, but the centroid of the cluster is defined to be one of the points in the cluster (the </a:t>
            </a:r>
            <a:r>
              <a:rPr lang="en-US" dirty="0" err="1">
                <a:solidFill>
                  <a:srgbClr val="00B0F0"/>
                </a:solidFill>
              </a:rPr>
              <a:t>medoid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K-centers</a:t>
            </a:r>
            <a:r>
              <a:rPr lang="en-US" dirty="0"/>
              <a:t>: Similar problem definition as in K-means, but the goal now is to minimize the maximum </a:t>
            </a:r>
            <a:r>
              <a:rPr lang="en-US" dirty="0">
                <a:solidFill>
                  <a:srgbClr val="00B0F0"/>
                </a:solidFill>
              </a:rPr>
              <a:t>diameter </a:t>
            </a:r>
            <a:r>
              <a:rPr lang="en-US" dirty="0"/>
              <a:t>of the clusters (diameter of a cluster is maximum distance between any two points in the cluster). </a:t>
            </a:r>
          </a:p>
        </p:txBody>
      </p:sp>
    </p:spTree>
    <p:extLst>
      <p:ext uri="{BB962C8B-B14F-4D97-AF65-F5344CB8AC3E}">
        <p14:creationId xmlns:p14="http://schemas.microsoft.com/office/powerpoint/2010/main" val="2076521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76E80-C4C7-E0FB-D6B4-3BF82F2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Code For </a:t>
            </a:r>
            <a:r>
              <a:rPr lang="en-US" dirty="0" err="1"/>
              <a:t>Kmeans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85611D-C1B6-7788-8CF9-2EDC04C76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589" r="7647" b="2941"/>
          <a:stretch/>
        </p:blipFill>
        <p:spPr>
          <a:xfrm>
            <a:off x="685800" y="2133600"/>
            <a:ext cx="7239001" cy="3124200"/>
          </a:xfrm>
        </p:spPr>
      </p:pic>
    </p:spTree>
    <p:extLst>
      <p:ext uri="{BB962C8B-B14F-4D97-AF65-F5344CB8AC3E}">
        <p14:creationId xmlns:p14="http://schemas.microsoft.com/office/powerpoint/2010/main" val="2606273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78CF-3484-05BE-9526-4E398A1AB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Termination conditions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E71C-042C-B9B8-C9B4-96B9049A1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400" dirty="0">
                <a:ea typeface="ＭＳ Ｐゴシック" panose="020B0600070205080204" pitchFamily="34" charset="-128"/>
              </a:rPr>
              <a:t>Several possibilities, e.g.,</a:t>
            </a:r>
          </a:p>
          <a:p>
            <a:pPr lvl="1"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A fixed number of iterations.</a:t>
            </a:r>
          </a:p>
          <a:p>
            <a:pPr lvl="1"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Doc partition unchanged.</a:t>
            </a:r>
          </a:p>
          <a:p>
            <a:pPr lvl="1" eaLnBrk="1" hangingPunct="1"/>
            <a:r>
              <a:rPr lang="en-US" altLang="en-US" sz="3200" dirty="0">
                <a:ea typeface="ＭＳ Ｐゴシック" panose="020B0600070205080204" pitchFamily="34" charset="-128"/>
              </a:rPr>
              <a:t>Centroid positions don’t 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6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80400" cy="914400"/>
          </a:xfrm>
        </p:spPr>
        <p:txBody>
          <a:bodyPr>
            <a:normAutofit/>
          </a:bodyPr>
          <a:lstStyle/>
          <a:p>
            <a:r>
              <a:rPr lang="en-US" dirty="0"/>
              <a:t>Applications of Cluster Analysis</a:t>
            </a:r>
          </a:p>
        </p:txBody>
      </p:sp>
      <p:sp>
        <p:nvSpPr>
          <p:cNvPr id="1565699" name="Rectangle 1027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524000"/>
            <a:ext cx="4083050" cy="5181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dirty="0"/>
              <a:t>Understanding</a:t>
            </a:r>
          </a:p>
          <a:p>
            <a:pPr lvl="1">
              <a:spcBef>
                <a:spcPct val="20000"/>
              </a:spcBef>
            </a:pPr>
            <a:r>
              <a:rPr lang="en-US" sz="2000" dirty="0">
                <a:solidFill>
                  <a:srgbClr val="FFC000"/>
                </a:solidFill>
              </a:rPr>
              <a:t>Group related documents </a:t>
            </a:r>
            <a:r>
              <a:rPr lang="en-US" sz="2000" dirty="0"/>
              <a:t>for browsing, </a:t>
            </a:r>
            <a:r>
              <a:rPr lang="en-US" sz="2000" dirty="0">
                <a:solidFill>
                  <a:srgbClr val="FFC000"/>
                </a:solidFill>
              </a:rPr>
              <a:t>group genes and proteins</a:t>
            </a:r>
            <a:r>
              <a:rPr lang="en-US" sz="2000" dirty="0"/>
              <a:t> that have similar functionality, or </a:t>
            </a:r>
            <a:r>
              <a:rPr lang="en-US" sz="2000" dirty="0">
                <a:solidFill>
                  <a:srgbClr val="FFC000"/>
                </a:solidFill>
              </a:rPr>
              <a:t>group stocks </a:t>
            </a:r>
            <a:r>
              <a:rPr lang="en-US" sz="2000" dirty="0"/>
              <a:t>with similar price fluctuations</a:t>
            </a:r>
            <a:endParaRPr lang="en-US" sz="2000" b="1" dirty="0"/>
          </a:p>
          <a:p>
            <a:pPr>
              <a:spcBef>
                <a:spcPct val="20000"/>
              </a:spcBef>
            </a:pPr>
            <a:endParaRPr lang="en-US" sz="2400" b="1" dirty="0"/>
          </a:p>
          <a:p>
            <a:pPr>
              <a:spcBef>
                <a:spcPct val="20000"/>
              </a:spcBef>
            </a:pPr>
            <a:r>
              <a:rPr lang="en-US" sz="2400" b="1" dirty="0"/>
              <a:t>Summarization</a:t>
            </a:r>
          </a:p>
          <a:p>
            <a:pPr lvl="1">
              <a:spcBef>
                <a:spcPct val="20000"/>
              </a:spcBef>
            </a:pPr>
            <a:r>
              <a:rPr lang="en-US" sz="2000" dirty="0"/>
              <a:t>Reduce the size of large data sets</a:t>
            </a:r>
          </a:p>
          <a:p>
            <a:endParaRPr lang="en-US" sz="2400" dirty="0"/>
          </a:p>
        </p:txBody>
      </p:sp>
      <p:graphicFrame>
        <p:nvGraphicFramePr>
          <p:cNvPr id="1565700" name="Object 1028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738688084"/>
              </p:ext>
            </p:extLst>
          </p:nvPr>
        </p:nvGraphicFramePr>
        <p:xfrm>
          <a:off x="4343400" y="1524000"/>
          <a:ext cx="48006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620181" imgH="3122232" progId="Word.Document.8">
                  <p:embed/>
                </p:oleObj>
              </mc:Choice>
              <mc:Fallback>
                <p:oleObj name="Document" r:id="rId2" imgW="5620181" imgH="3122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524000"/>
                        <a:ext cx="48006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73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applications of cluster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John Snow, London 1854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1" y="2213134"/>
            <a:ext cx="6781800" cy="4435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652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Notion of a Cluster can be Ambiguous</a:t>
            </a:r>
          </a:p>
        </p:txBody>
      </p:sp>
      <p:grpSp>
        <p:nvGrpSpPr>
          <p:cNvPr id="1537115" name="Group 91"/>
          <p:cNvGrpSpPr>
            <a:grpSpLocks/>
          </p:cNvGrpSpPr>
          <p:nvPr/>
        </p:nvGrpSpPr>
        <p:grpSpPr bwMode="auto">
          <a:xfrm>
            <a:off x="685800" y="2209800"/>
            <a:ext cx="3344863" cy="1479550"/>
            <a:chOff x="432" y="1200"/>
            <a:chExt cx="2107" cy="932"/>
          </a:xfrm>
        </p:grpSpPr>
        <p:grpSp>
          <p:nvGrpSpPr>
            <p:cNvPr id="153702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1537028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29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0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1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2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3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4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5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6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7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8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39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0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1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2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3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4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5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6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47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1" name="Rectangle 87"/>
            <p:cNvSpPr>
              <a:spLocks noChangeArrowheads="1"/>
            </p:cNvSpPr>
            <p:nvPr/>
          </p:nvSpPr>
          <p:spPr bwMode="auto">
            <a:xfrm>
              <a:off x="624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charset="0"/>
                  <a:cs typeface="Times New Roman" charset="0"/>
                </a:rPr>
                <a:t>How many clusters?</a:t>
              </a:r>
              <a:endParaRPr lang="en-US" sz="1600" b="0">
                <a:latin typeface="Times New Roman" charset="0"/>
              </a:endParaRPr>
            </a:p>
          </p:txBody>
        </p:sp>
      </p:grpSp>
      <p:grpSp>
        <p:nvGrpSpPr>
          <p:cNvPr id="1537118" name="Group 94"/>
          <p:cNvGrpSpPr>
            <a:grpSpLocks/>
          </p:cNvGrpSpPr>
          <p:nvPr/>
        </p:nvGrpSpPr>
        <p:grpSpPr bwMode="auto">
          <a:xfrm>
            <a:off x="4960938" y="4419600"/>
            <a:ext cx="3344862" cy="1371600"/>
            <a:chOff x="3125" y="2592"/>
            <a:chExt cx="2107" cy="864"/>
          </a:xfrm>
        </p:grpSpPr>
        <p:grpSp>
          <p:nvGrpSpPr>
            <p:cNvPr id="1537090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1537091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2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3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4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8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99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0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1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2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3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4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5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6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7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8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09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110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2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charset="0"/>
                  <a:cs typeface="Times New Roman" charset="0"/>
                </a:rPr>
                <a:t>Four Clusters</a:t>
              </a:r>
              <a:r>
                <a:rPr lang="en-US" sz="1600" b="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1537117" name="Group 93"/>
          <p:cNvGrpSpPr>
            <a:grpSpLocks/>
          </p:cNvGrpSpPr>
          <p:nvPr/>
        </p:nvGrpSpPr>
        <p:grpSpPr bwMode="auto">
          <a:xfrm>
            <a:off x="685800" y="4419600"/>
            <a:ext cx="3344863" cy="1371600"/>
            <a:chOff x="432" y="2592"/>
            <a:chExt cx="2107" cy="864"/>
          </a:xfrm>
        </p:grpSpPr>
        <p:grpSp>
          <p:nvGrpSpPr>
            <p:cNvPr id="1537069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1537070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1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2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3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4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5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6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7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8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79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0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1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2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3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4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5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6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7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8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89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3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charset="0"/>
                  <a:cs typeface="Times New Roman" charset="0"/>
                </a:rPr>
                <a:t>Two Clusters</a:t>
              </a:r>
              <a:r>
                <a:rPr lang="en-US" sz="1600" b="0">
                  <a:latin typeface="Times New Roman" charset="0"/>
                </a:rPr>
                <a:t> </a:t>
              </a:r>
            </a:p>
          </p:txBody>
        </p:sp>
      </p:grpSp>
      <p:grpSp>
        <p:nvGrpSpPr>
          <p:cNvPr id="1537116" name="Group 92"/>
          <p:cNvGrpSpPr>
            <a:grpSpLocks/>
          </p:cNvGrpSpPr>
          <p:nvPr/>
        </p:nvGrpSpPr>
        <p:grpSpPr bwMode="auto">
          <a:xfrm>
            <a:off x="4960938" y="2209800"/>
            <a:ext cx="3344862" cy="1479550"/>
            <a:chOff x="3125" y="1200"/>
            <a:chExt cx="2107" cy="932"/>
          </a:xfrm>
        </p:grpSpPr>
        <p:grpSp>
          <p:nvGrpSpPr>
            <p:cNvPr id="1537048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1537049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0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1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2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6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7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8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59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0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1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2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3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4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5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6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7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068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37114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sz="1600" b="0">
                  <a:latin typeface="Times New Roman" charset="0"/>
                  <a:cs typeface="Times New Roman" charset="0"/>
                </a:rPr>
                <a:t>Six Clusters</a:t>
              </a:r>
              <a:r>
                <a:rPr lang="en-US" sz="1600" b="0">
                  <a:latin typeface="Times New Roman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80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280400" cy="1066800"/>
          </a:xfrm>
        </p:spPr>
        <p:txBody>
          <a:bodyPr>
            <a:normAutofit/>
          </a:bodyPr>
          <a:lstStyle/>
          <a:p>
            <a:r>
              <a:rPr lang="en-US" dirty="0"/>
              <a:t>Types of </a:t>
            </a:r>
            <a:r>
              <a:rPr lang="en-US" dirty="0" err="1"/>
              <a:t>Clusterings</a:t>
            </a:r>
            <a:endParaRPr lang="en-US" dirty="0"/>
          </a:p>
        </p:txBody>
      </p:sp>
      <p:sp>
        <p:nvSpPr>
          <p:cNvPr id="153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01000" cy="5106988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clustering </a:t>
            </a:r>
            <a:r>
              <a:rPr lang="en-US" dirty="0"/>
              <a:t>is a set of </a:t>
            </a:r>
            <a:r>
              <a:rPr lang="en-US" dirty="0">
                <a:solidFill>
                  <a:srgbClr val="0070C0"/>
                </a:solidFill>
              </a:rPr>
              <a:t>clusters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200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Important distinction between </a:t>
            </a:r>
            <a:r>
              <a:rPr lang="en-US" dirty="0">
                <a:solidFill>
                  <a:srgbClr val="0070C0"/>
                </a:solidFill>
              </a:rPr>
              <a:t>hierarchical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partitional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sets of clusters </a:t>
            </a:r>
            <a:endParaRPr lang="en-US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sz="12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Partitional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A division data objects into subsets (</a:t>
            </a:r>
            <a:r>
              <a:rPr lang="en-US" dirty="0">
                <a:solidFill>
                  <a:srgbClr val="FF0000"/>
                </a:solidFill>
              </a:rPr>
              <a:t>clusters</a:t>
            </a:r>
            <a:r>
              <a:rPr lang="en-US" dirty="0"/>
              <a:t>) such that each data object is in exactly one subset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endParaRPr lang="en-US" sz="10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>
                <a:solidFill>
                  <a:srgbClr val="0070C0"/>
                </a:solidFill>
              </a:rPr>
              <a:t>Hierarchical</a:t>
            </a:r>
            <a:r>
              <a:rPr lang="en-US" dirty="0"/>
              <a:t> clustering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A set of nested clusters organized as a hierarchical tree </a:t>
            </a:r>
          </a:p>
        </p:txBody>
      </p:sp>
    </p:spTree>
    <p:extLst>
      <p:ext uri="{BB962C8B-B14F-4D97-AF65-F5344CB8AC3E}">
        <p14:creationId xmlns:p14="http://schemas.microsoft.com/office/powerpoint/2010/main" val="270953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80400" cy="1143000"/>
          </a:xfrm>
        </p:spPr>
        <p:txBody>
          <a:bodyPr>
            <a:normAutofit/>
          </a:bodyPr>
          <a:lstStyle/>
          <a:p>
            <a:r>
              <a:rPr lang="en-US" dirty="0" err="1"/>
              <a:t>Partitional</a:t>
            </a:r>
            <a:r>
              <a:rPr lang="en-US" dirty="0"/>
              <a:t> Clustering</a:t>
            </a:r>
          </a:p>
        </p:txBody>
      </p:sp>
      <p:sp>
        <p:nvSpPr>
          <p:cNvPr id="1539076" name="Freeform 4"/>
          <p:cNvSpPr>
            <a:spLocks/>
          </p:cNvSpPr>
          <p:nvPr/>
        </p:nvSpPr>
        <p:spPr bwMode="auto">
          <a:xfrm>
            <a:off x="1254125" y="2989262"/>
            <a:ext cx="96838" cy="101600"/>
          </a:xfrm>
          <a:custGeom>
            <a:avLst/>
            <a:gdLst>
              <a:gd name="T0" fmla="*/ 61 w 61"/>
              <a:gd name="T1" fmla="*/ 30 h 64"/>
              <a:gd name="T2" fmla="*/ 55 w 61"/>
              <a:gd name="T3" fmla="*/ 49 h 64"/>
              <a:gd name="T4" fmla="*/ 43 w 61"/>
              <a:gd name="T5" fmla="*/ 61 h 64"/>
              <a:gd name="T6" fmla="*/ 24 w 61"/>
              <a:gd name="T7" fmla="*/ 64 h 64"/>
              <a:gd name="T8" fmla="*/ 9 w 61"/>
              <a:gd name="T9" fmla="*/ 55 h 64"/>
              <a:gd name="T10" fmla="*/ 0 w 61"/>
              <a:gd name="T11" fmla="*/ 39 h 64"/>
              <a:gd name="T12" fmla="*/ 0 w 61"/>
              <a:gd name="T13" fmla="*/ 24 h 64"/>
              <a:gd name="T14" fmla="*/ 9 w 61"/>
              <a:gd name="T15" fmla="*/ 9 h 64"/>
              <a:gd name="T16" fmla="*/ 24 w 61"/>
              <a:gd name="T17" fmla="*/ 0 h 64"/>
              <a:gd name="T18" fmla="*/ 43 w 61"/>
              <a:gd name="T19" fmla="*/ 3 h 64"/>
              <a:gd name="T20" fmla="*/ 55 w 61"/>
              <a:gd name="T21" fmla="*/ 15 h 64"/>
              <a:gd name="T22" fmla="*/ 61 w 61"/>
              <a:gd name="T23" fmla="*/ 3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7" name="Freeform 5"/>
          <p:cNvSpPr>
            <a:spLocks/>
          </p:cNvSpPr>
          <p:nvPr/>
        </p:nvSpPr>
        <p:spPr bwMode="auto">
          <a:xfrm>
            <a:off x="1254125" y="3187700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62 h 62"/>
              <a:gd name="T6" fmla="*/ 24 w 61"/>
              <a:gd name="T7" fmla="*/ 62 h 62"/>
              <a:gd name="T8" fmla="*/ 9 w 61"/>
              <a:gd name="T9" fmla="*/ 55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9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8" name="Freeform 6"/>
          <p:cNvSpPr>
            <a:spLocks/>
          </p:cNvSpPr>
          <p:nvPr/>
        </p:nvSpPr>
        <p:spPr bwMode="auto">
          <a:xfrm>
            <a:off x="1951038" y="5183187"/>
            <a:ext cx="96837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6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3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0 h 62"/>
              <a:gd name="T20" fmla="*/ 55 w 61"/>
              <a:gd name="T21" fmla="*/ 13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79" name="Freeform 7"/>
          <p:cNvSpPr>
            <a:spLocks/>
          </p:cNvSpPr>
          <p:nvPr/>
        </p:nvSpPr>
        <p:spPr bwMode="auto">
          <a:xfrm>
            <a:off x="1550988" y="3090862"/>
            <a:ext cx="96837" cy="96838"/>
          </a:xfrm>
          <a:custGeom>
            <a:avLst/>
            <a:gdLst>
              <a:gd name="T0" fmla="*/ 61 w 61"/>
              <a:gd name="T1" fmla="*/ 31 h 61"/>
              <a:gd name="T2" fmla="*/ 58 w 61"/>
              <a:gd name="T3" fmla="*/ 46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0" name="Freeform 8"/>
          <p:cNvSpPr>
            <a:spLocks/>
          </p:cNvSpPr>
          <p:nvPr/>
        </p:nvSpPr>
        <p:spPr bwMode="auto">
          <a:xfrm>
            <a:off x="1951038" y="4386262"/>
            <a:ext cx="96837" cy="96838"/>
          </a:xfrm>
          <a:custGeom>
            <a:avLst/>
            <a:gdLst>
              <a:gd name="T0" fmla="*/ 61 w 61"/>
              <a:gd name="T1" fmla="*/ 30 h 61"/>
              <a:gd name="T2" fmla="*/ 55 w 61"/>
              <a:gd name="T3" fmla="*/ 46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1" name="Freeform 9"/>
          <p:cNvSpPr>
            <a:spLocks/>
          </p:cNvSpPr>
          <p:nvPr/>
        </p:nvSpPr>
        <p:spPr bwMode="auto">
          <a:xfrm>
            <a:off x="2120900" y="2297112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8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6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2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2" name="Freeform 10"/>
          <p:cNvSpPr>
            <a:spLocks/>
          </p:cNvSpPr>
          <p:nvPr/>
        </p:nvSpPr>
        <p:spPr bwMode="auto">
          <a:xfrm>
            <a:off x="2351088" y="2492375"/>
            <a:ext cx="96837" cy="96837"/>
          </a:xfrm>
          <a:custGeom>
            <a:avLst/>
            <a:gdLst>
              <a:gd name="T0" fmla="*/ 61 w 61"/>
              <a:gd name="T1" fmla="*/ 31 h 61"/>
              <a:gd name="T2" fmla="*/ 55 w 61"/>
              <a:gd name="T3" fmla="*/ 49 h 61"/>
              <a:gd name="T4" fmla="*/ 43 w 61"/>
              <a:gd name="T5" fmla="*/ 58 h 61"/>
              <a:gd name="T6" fmla="*/ 24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6 h 61"/>
              <a:gd name="T16" fmla="*/ 24 w 61"/>
              <a:gd name="T17" fmla="*/ 0 h 61"/>
              <a:gd name="T18" fmla="*/ 43 w 61"/>
              <a:gd name="T19" fmla="*/ 3 h 61"/>
              <a:gd name="T20" fmla="*/ 55 w 61"/>
              <a:gd name="T21" fmla="*/ 15 h 61"/>
              <a:gd name="T22" fmla="*/ 61 w 61"/>
              <a:gd name="T23" fmla="*/ 3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3" name="Freeform 11"/>
          <p:cNvSpPr>
            <a:spLocks/>
          </p:cNvSpPr>
          <p:nvPr/>
        </p:nvSpPr>
        <p:spPr bwMode="auto">
          <a:xfrm>
            <a:off x="2447925" y="2789237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8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8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4" name="Freeform 12"/>
          <p:cNvSpPr>
            <a:spLocks/>
          </p:cNvSpPr>
          <p:nvPr/>
        </p:nvSpPr>
        <p:spPr bwMode="auto">
          <a:xfrm>
            <a:off x="2847975" y="2789237"/>
            <a:ext cx="96838" cy="101600"/>
          </a:xfrm>
          <a:custGeom>
            <a:avLst/>
            <a:gdLst>
              <a:gd name="T0" fmla="*/ 61 w 61"/>
              <a:gd name="T1" fmla="*/ 31 h 64"/>
              <a:gd name="T2" fmla="*/ 58 w 61"/>
              <a:gd name="T3" fmla="*/ 49 h 64"/>
              <a:gd name="T4" fmla="*/ 43 w 61"/>
              <a:gd name="T5" fmla="*/ 61 h 64"/>
              <a:gd name="T6" fmla="*/ 27 w 61"/>
              <a:gd name="T7" fmla="*/ 64 h 64"/>
              <a:gd name="T8" fmla="*/ 9 w 61"/>
              <a:gd name="T9" fmla="*/ 55 h 64"/>
              <a:gd name="T10" fmla="*/ 0 w 61"/>
              <a:gd name="T11" fmla="*/ 40 h 64"/>
              <a:gd name="T12" fmla="*/ 0 w 61"/>
              <a:gd name="T13" fmla="*/ 24 h 64"/>
              <a:gd name="T14" fmla="*/ 9 w 61"/>
              <a:gd name="T15" fmla="*/ 9 h 64"/>
              <a:gd name="T16" fmla="*/ 27 w 61"/>
              <a:gd name="T17" fmla="*/ 0 h 64"/>
              <a:gd name="T18" fmla="*/ 43 w 61"/>
              <a:gd name="T19" fmla="*/ 3 h 64"/>
              <a:gd name="T20" fmla="*/ 58 w 61"/>
              <a:gd name="T21" fmla="*/ 15 h 64"/>
              <a:gd name="T22" fmla="*/ 61 w 61"/>
              <a:gd name="T23" fmla="*/ 31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5" name="Freeform 13"/>
          <p:cNvSpPr>
            <a:spLocks/>
          </p:cNvSpPr>
          <p:nvPr/>
        </p:nvSpPr>
        <p:spPr bwMode="auto">
          <a:xfrm>
            <a:off x="2647950" y="2589212"/>
            <a:ext cx="96838" cy="103188"/>
          </a:xfrm>
          <a:custGeom>
            <a:avLst/>
            <a:gdLst>
              <a:gd name="T0" fmla="*/ 61 w 61"/>
              <a:gd name="T1" fmla="*/ 34 h 65"/>
              <a:gd name="T2" fmla="*/ 58 w 61"/>
              <a:gd name="T3" fmla="*/ 49 h 65"/>
              <a:gd name="T4" fmla="*/ 43 w 61"/>
              <a:gd name="T5" fmla="*/ 61 h 65"/>
              <a:gd name="T6" fmla="*/ 28 w 61"/>
              <a:gd name="T7" fmla="*/ 65 h 65"/>
              <a:gd name="T8" fmla="*/ 9 w 61"/>
              <a:gd name="T9" fmla="*/ 55 h 65"/>
              <a:gd name="T10" fmla="*/ 0 w 61"/>
              <a:gd name="T11" fmla="*/ 40 h 65"/>
              <a:gd name="T12" fmla="*/ 0 w 61"/>
              <a:gd name="T13" fmla="*/ 25 h 65"/>
              <a:gd name="T14" fmla="*/ 9 w 61"/>
              <a:gd name="T15" fmla="*/ 9 h 65"/>
              <a:gd name="T16" fmla="*/ 28 w 61"/>
              <a:gd name="T17" fmla="*/ 0 h 65"/>
              <a:gd name="T18" fmla="*/ 43 w 61"/>
              <a:gd name="T19" fmla="*/ 3 h 65"/>
              <a:gd name="T20" fmla="*/ 58 w 61"/>
              <a:gd name="T21" fmla="*/ 16 h 65"/>
              <a:gd name="T22" fmla="*/ 61 w 61"/>
              <a:gd name="T23" fmla="*/ 3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6" name="Freeform 14"/>
          <p:cNvSpPr>
            <a:spLocks/>
          </p:cNvSpPr>
          <p:nvPr/>
        </p:nvSpPr>
        <p:spPr bwMode="auto">
          <a:xfrm>
            <a:off x="2647950" y="2195512"/>
            <a:ext cx="96838" cy="96838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61 h 61"/>
              <a:gd name="T6" fmla="*/ 28 w 61"/>
              <a:gd name="T7" fmla="*/ 61 h 61"/>
              <a:gd name="T8" fmla="*/ 9 w 61"/>
              <a:gd name="T9" fmla="*/ 55 h 61"/>
              <a:gd name="T10" fmla="*/ 0 w 61"/>
              <a:gd name="T11" fmla="*/ 40 h 61"/>
              <a:gd name="T12" fmla="*/ 0 w 61"/>
              <a:gd name="T13" fmla="*/ 21 h 61"/>
              <a:gd name="T14" fmla="*/ 9 w 61"/>
              <a:gd name="T15" fmla="*/ 9 h 61"/>
              <a:gd name="T16" fmla="*/ 28 w 61"/>
              <a:gd name="T17" fmla="*/ 0 h 61"/>
              <a:gd name="T18" fmla="*/ 43 w 61"/>
              <a:gd name="T19" fmla="*/ 3 h 61"/>
              <a:gd name="T20" fmla="*/ 58 w 61"/>
              <a:gd name="T21" fmla="*/ 15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7" name="Freeform 15"/>
          <p:cNvSpPr>
            <a:spLocks/>
          </p:cNvSpPr>
          <p:nvPr/>
        </p:nvSpPr>
        <p:spPr bwMode="auto">
          <a:xfrm>
            <a:off x="3344863" y="5183187"/>
            <a:ext cx="103187" cy="98425"/>
          </a:xfrm>
          <a:custGeom>
            <a:avLst/>
            <a:gdLst>
              <a:gd name="T0" fmla="*/ 65 w 65"/>
              <a:gd name="T1" fmla="*/ 31 h 62"/>
              <a:gd name="T2" fmla="*/ 58 w 65"/>
              <a:gd name="T3" fmla="*/ 46 h 62"/>
              <a:gd name="T4" fmla="*/ 46 w 65"/>
              <a:gd name="T5" fmla="*/ 59 h 62"/>
              <a:gd name="T6" fmla="*/ 28 w 65"/>
              <a:gd name="T7" fmla="*/ 62 h 62"/>
              <a:gd name="T8" fmla="*/ 12 w 65"/>
              <a:gd name="T9" fmla="*/ 53 h 62"/>
              <a:gd name="T10" fmla="*/ 0 w 65"/>
              <a:gd name="T11" fmla="*/ 40 h 62"/>
              <a:gd name="T12" fmla="*/ 0 w 65"/>
              <a:gd name="T13" fmla="*/ 22 h 62"/>
              <a:gd name="T14" fmla="*/ 12 w 65"/>
              <a:gd name="T15" fmla="*/ 7 h 62"/>
              <a:gd name="T16" fmla="*/ 28 w 65"/>
              <a:gd name="T17" fmla="*/ 0 h 62"/>
              <a:gd name="T18" fmla="*/ 46 w 65"/>
              <a:gd name="T19" fmla="*/ 0 h 62"/>
              <a:gd name="T20" fmla="*/ 58 w 65"/>
              <a:gd name="T21" fmla="*/ 13 h 62"/>
              <a:gd name="T22" fmla="*/ 65 w 65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8" name="Freeform 16"/>
          <p:cNvSpPr>
            <a:spLocks/>
          </p:cNvSpPr>
          <p:nvPr/>
        </p:nvSpPr>
        <p:spPr bwMode="auto">
          <a:xfrm>
            <a:off x="1550988" y="2692400"/>
            <a:ext cx="96837" cy="96837"/>
          </a:xfrm>
          <a:custGeom>
            <a:avLst/>
            <a:gdLst>
              <a:gd name="T0" fmla="*/ 61 w 61"/>
              <a:gd name="T1" fmla="*/ 30 h 61"/>
              <a:gd name="T2" fmla="*/ 58 w 61"/>
              <a:gd name="T3" fmla="*/ 49 h 61"/>
              <a:gd name="T4" fmla="*/ 43 w 61"/>
              <a:gd name="T5" fmla="*/ 58 h 61"/>
              <a:gd name="T6" fmla="*/ 25 w 61"/>
              <a:gd name="T7" fmla="*/ 61 h 61"/>
              <a:gd name="T8" fmla="*/ 9 w 61"/>
              <a:gd name="T9" fmla="*/ 55 h 61"/>
              <a:gd name="T10" fmla="*/ 0 w 61"/>
              <a:gd name="T11" fmla="*/ 39 h 61"/>
              <a:gd name="T12" fmla="*/ 0 w 61"/>
              <a:gd name="T13" fmla="*/ 21 h 61"/>
              <a:gd name="T14" fmla="*/ 9 w 61"/>
              <a:gd name="T15" fmla="*/ 6 h 61"/>
              <a:gd name="T16" fmla="*/ 25 w 61"/>
              <a:gd name="T17" fmla="*/ 0 h 61"/>
              <a:gd name="T18" fmla="*/ 43 w 61"/>
              <a:gd name="T19" fmla="*/ 3 h 61"/>
              <a:gd name="T20" fmla="*/ 58 w 61"/>
              <a:gd name="T21" fmla="*/ 12 h 61"/>
              <a:gd name="T22" fmla="*/ 61 w 61"/>
              <a:gd name="T23" fmla="*/ 3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89" name="Freeform 17"/>
          <p:cNvSpPr>
            <a:spLocks/>
          </p:cNvSpPr>
          <p:nvPr/>
        </p:nvSpPr>
        <p:spPr bwMode="auto">
          <a:xfrm>
            <a:off x="1223963" y="4881562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9 h 62"/>
              <a:gd name="T4" fmla="*/ 43 w 62"/>
              <a:gd name="T5" fmla="*/ 62 h 62"/>
              <a:gd name="T6" fmla="*/ 25 w 62"/>
              <a:gd name="T7" fmla="*/ 62 h 62"/>
              <a:gd name="T8" fmla="*/ 9 w 62"/>
              <a:gd name="T9" fmla="*/ 55 h 62"/>
              <a:gd name="T10" fmla="*/ 0 w 62"/>
              <a:gd name="T11" fmla="*/ 40 h 62"/>
              <a:gd name="T12" fmla="*/ 0 w 62"/>
              <a:gd name="T13" fmla="*/ 22 h 62"/>
              <a:gd name="T14" fmla="*/ 9 w 62"/>
              <a:gd name="T15" fmla="*/ 10 h 62"/>
              <a:gd name="T16" fmla="*/ 25 w 62"/>
              <a:gd name="T17" fmla="*/ 0 h 62"/>
              <a:gd name="T18" fmla="*/ 43 w 62"/>
              <a:gd name="T19" fmla="*/ 3 h 62"/>
              <a:gd name="T20" fmla="*/ 56 w 62"/>
              <a:gd name="T21" fmla="*/ 16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0" name="Freeform 18"/>
          <p:cNvSpPr>
            <a:spLocks/>
          </p:cNvSpPr>
          <p:nvPr/>
        </p:nvSpPr>
        <p:spPr bwMode="auto">
          <a:xfrm>
            <a:off x="1254125" y="5480050"/>
            <a:ext cx="96838" cy="98425"/>
          </a:xfrm>
          <a:custGeom>
            <a:avLst/>
            <a:gdLst>
              <a:gd name="T0" fmla="*/ 61 w 61"/>
              <a:gd name="T1" fmla="*/ 31 h 62"/>
              <a:gd name="T2" fmla="*/ 55 w 61"/>
              <a:gd name="T3" fmla="*/ 49 h 62"/>
              <a:gd name="T4" fmla="*/ 43 w 61"/>
              <a:gd name="T5" fmla="*/ 59 h 62"/>
              <a:gd name="T6" fmla="*/ 24 w 61"/>
              <a:gd name="T7" fmla="*/ 62 h 62"/>
              <a:gd name="T8" fmla="*/ 9 w 61"/>
              <a:gd name="T9" fmla="*/ 56 h 62"/>
              <a:gd name="T10" fmla="*/ 0 w 61"/>
              <a:gd name="T11" fmla="*/ 40 h 62"/>
              <a:gd name="T12" fmla="*/ 0 w 61"/>
              <a:gd name="T13" fmla="*/ 22 h 62"/>
              <a:gd name="T14" fmla="*/ 9 w 61"/>
              <a:gd name="T15" fmla="*/ 7 h 62"/>
              <a:gd name="T16" fmla="*/ 24 w 61"/>
              <a:gd name="T17" fmla="*/ 0 h 62"/>
              <a:gd name="T18" fmla="*/ 43 w 61"/>
              <a:gd name="T19" fmla="*/ 3 h 62"/>
              <a:gd name="T20" fmla="*/ 55 w 61"/>
              <a:gd name="T21" fmla="*/ 16 h 62"/>
              <a:gd name="T22" fmla="*/ 61 w 61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1" name="Freeform 19"/>
          <p:cNvSpPr>
            <a:spLocks/>
          </p:cNvSpPr>
          <p:nvPr/>
        </p:nvSpPr>
        <p:spPr bwMode="auto">
          <a:xfrm>
            <a:off x="1720850" y="2462212"/>
            <a:ext cx="98425" cy="98425"/>
          </a:xfrm>
          <a:custGeom>
            <a:avLst/>
            <a:gdLst>
              <a:gd name="T0" fmla="*/ 62 w 62"/>
              <a:gd name="T1" fmla="*/ 31 h 62"/>
              <a:gd name="T2" fmla="*/ 56 w 62"/>
              <a:gd name="T3" fmla="*/ 46 h 62"/>
              <a:gd name="T4" fmla="*/ 43 w 62"/>
              <a:gd name="T5" fmla="*/ 59 h 62"/>
              <a:gd name="T6" fmla="*/ 25 w 62"/>
              <a:gd name="T7" fmla="*/ 62 h 62"/>
              <a:gd name="T8" fmla="*/ 10 w 62"/>
              <a:gd name="T9" fmla="*/ 56 h 62"/>
              <a:gd name="T10" fmla="*/ 0 w 62"/>
              <a:gd name="T11" fmla="*/ 40 h 62"/>
              <a:gd name="T12" fmla="*/ 0 w 62"/>
              <a:gd name="T13" fmla="*/ 22 h 62"/>
              <a:gd name="T14" fmla="*/ 10 w 62"/>
              <a:gd name="T15" fmla="*/ 7 h 62"/>
              <a:gd name="T16" fmla="*/ 25 w 62"/>
              <a:gd name="T17" fmla="*/ 0 h 62"/>
              <a:gd name="T18" fmla="*/ 43 w 62"/>
              <a:gd name="T19" fmla="*/ 4 h 62"/>
              <a:gd name="T20" fmla="*/ 56 w 62"/>
              <a:gd name="T21" fmla="*/ 13 h 62"/>
              <a:gd name="T22" fmla="*/ 62 w 62"/>
              <a:gd name="T23" fmla="*/ 3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9092" name="Text Box 20"/>
          <p:cNvSpPr txBox="1">
            <a:spLocks noChangeArrowheads="1"/>
          </p:cNvSpPr>
          <p:nvPr/>
        </p:nvSpPr>
        <p:spPr bwMode="auto">
          <a:xfrm>
            <a:off x="990600" y="6034087"/>
            <a:ext cx="2362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/>
              <a:t>Original Points</a:t>
            </a:r>
          </a:p>
        </p:txBody>
      </p:sp>
      <p:grpSp>
        <p:nvGrpSpPr>
          <p:cNvPr id="1539094" name="Group 22"/>
          <p:cNvGrpSpPr>
            <a:grpSpLocks/>
          </p:cNvGrpSpPr>
          <p:nvPr/>
        </p:nvGrpSpPr>
        <p:grpSpPr bwMode="auto">
          <a:xfrm>
            <a:off x="4724400" y="1766887"/>
            <a:ext cx="3581400" cy="4633913"/>
            <a:chOff x="2976" y="816"/>
            <a:chExt cx="2256" cy="2919"/>
          </a:xfrm>
        </p:grpSpPr>
        <p:graphicFrame>
          <p:nvGraphicFramePr>
            <p:cNvPr id="1539075" name="Object 3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1549800" imgH="2097000" progId="Visio.Drawing.6">
                    <p:embed/>
                  </p:oleObj>
                </mc:Choice>
                <mc:Fallback>
                  <p:oleObj name="VISIO" r:id="rId2" imgW="1549800" imgH="2097000" progId="Visio.Drawing.6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093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/>
                <a:t>A Partitional  Clustering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41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304800"/>
            <a:ext cx="8280400" cy="1143000"/>
          </a:xfrm>
        </p:spPr>
        <p:txBody>
          <a:bodyPr>
            <a:normAutofit/>
          </a:bodyPr>
          <a:lstStyle/>
          <a:p>
            <a:r>
              <a:rPr lang="en-US" dirty="0"/>
              <a:t>Hierarchical Clustering</a:t>
            </a:r>
          </a:p>
        </p:txBody>
      </p:sp>
      <p:graphicFrame>
        <p:nvGraphicFramePr>
          <p:cNvPr id="15401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766632"/>
              </p:ext>
            </p:extLst>
          </p:nvPr>
        </p:nvGraphicFramePr>
        <p:xfrm>
          <a:off x="3106737" y="17526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61200" imgH="1794600" progId="Visio.Drawing.6">
                  <p:embed/>
                </p:oleObj>
              </mc:Choice>
              <mc:Fallback>
                <p:oleObj name="VISIO" r:id="rId2" imgW="2761200" imgH="179460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737" y="17526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401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699115"/>
              </p:ext>
            </p:extLst>
          </p:nvPr>
        </p:nvGraphicFramePr>
        <p:xfrm>
          <a:off x="3571875" y="41910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1380960" imgH="1779120" progId="Visio.Drawing.6">
                  <p:embed/>
                </p:oleObj>
              </mc:Choice>
              <mc:Fallback>
                <p:oleObj name="VISIO" r:id="rId4" imgW="1380960" imgH="177912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41910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03" name="Text Box 7"/>
          <p:cNvSpPr txBox="1">
            <a:spLocks noChangeArrowheads="1"/>
          </p:cNvSpPr>
          <p:nvPr/>
        </p:nvSpPr>
        <p:spPr bwMode="auto">
          <a:xfrm>
            <a:off x="3352800" y="3505200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Hierarchical Clustering</a:t>
            </a:r>
          </a:p>
        </p:txBody>
      </p:sp>
      <p:sp>
        <p:nvSpPr>
          <p:cNvPr id="1540106" name="Text Box 10"/>
          <p:cNvSpPr txBox="1">
            <a:spLocks noChangeArrowheads="1"/>
          </p:cNvSpPr>
          <p:nvPr/>
        </p:nvSpPr>
        <p:spPr bwMode="auto">
          <a:xfrm>
            <a:off x="3733800" y="6324600"/>
            <a:ext cx="3352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546524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9205</TotalTime>
  <Words>1114</Words>
  <Application>Microsoft Office PowerPoint</Application>
  <PresentationFormat>On-screen Show (4:3)</PresentationFormat>
  <Paragraphs>158</Paragraphs>
  <Slides>35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ＭＳ Ｐゴシック</vt:lpstr>
      <vt:lpstr>Arial</vt:lpstr>
      <vt:lpstr>Calibri</vt:lpstr>
      <vt:lpstr>Cambria Math</vt:lpstr>
      <vt:lpstr>Monotype Sorts</vt:lpstr>
      <vt:lpstr>Tahoma</vt:lpstr>
      <vt:lpstr>Times New Roman</vt:lpstr>
      <vt:lpstr>Clarity</vt:lpstr>
      <vt:lpstr>Document</vt:lpstr>
      <vt:lpstr>VISIO</vt:lpstr>
      <vt:lpstr>DATA MINING LECTURE 6</vt:lpstr>
      <vt:lpstr>CLUSTERING</vt:lpstr>
      <vt:lpstr>What is a Clustering?</vt:lpstr>
      <vt:lpstr>Applications of Cluster Analysis</vt:lpstr>
      <vt:lpstr>Early applications of cluster analysis</vt:lpstr>
      <vt:lpstr>Notion of a Cluster can be Ambiguous</vt:lpstr>
      <vt:lpstr>Types of Clusterings</vt:lpstr>
      <vt:lpstr>Partitional Clustering</vt:lpstr>
      <vt:lpstr>Hierarchical Clustering</vt:lpstr>
      <vt:lpstr>Other types of clustering</vt:lpstr>
      <vt:lpstr>Types of Clusters: Well-Separated</vt:lpstr>
      <vt:lpstr>Types of Clusters: Center-Based</vt:lpstr>
      <vt:lpstr>Types of Clusters: Density-Based</vt:lpstr>
      <vt:lpstr>Clustering Algorithms</vt:lpstr>
      <vt:lpstr>K-means</vt:lpstr>
      <vt:lpstr>K-means Clustering</vt:lpstr>
      <vt:lpstr>K-means Clustering</vt:lpstr>
      <vt:lpstr>K-means Clustering</vt:lpstr>
      <vt:lpstr>Complexity of the k-means problem</vt:lpstr>
      <vt:lpstr>K-means Algorithm – Initialization</vt:lpstr>
      <vt:lpstr>Two different K-means Clusterings</vt:lpstr>
      <vt:lpstr>Importance of Choosing Initial Centroids</vt:lpstr>
      <vt:lpstr>Importance of Choosing Initial Centroids</vt:lpstr>
      <vt:lpstr>Importance of Choosing Initial Centroids</vt:lpstr>
      <vt:lpstr>Importance of Choosing Initial Centroids …</vt:lpstr>
      <vt:lpstr>Dealing with Initialization</vt:lpstr>
      <vt:lpstr>K-means Algorithm – Centroids</vt:lpstr>
      <vt:lpstr>K-means Algorithm – Convergence</vt:lpstr>
      <vt:lpstr>Limitations of K-means</vt:lpstr>
      <vt:lpstr>Limitations of K-means: Differing Sizes</vt:lpstr>
      <vt:lpstr>Limitations of K-means: Differing Density</vt:lpstr>
      <vt:lpstr>Limitations of K-means: Non-globular Shapes</vt:lpstr>
      <vt:lpstr>Variations</vt:lpstr>
      <vt:lpstr>Pseudo Code For Kmeans</vt:lpstr>
      <vt:lpstr>Termination conditions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mohammad hossein hamian</cp:lastModifiedBy>
  <cp:revision>340</cp:revision>
  <dcterms:created xsi:type="dcterms:W3CDTF">2011-10-17T19:46:53Z</dcterms:created>
  <dcterms:modified xsi:type="dcterms:W3CDTF">2024-04-23T03:31:22Z</dcterms:modified>
</cp:coreProperties>
</file>