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sldIdLst>
    <p:sldId id="369" r:id="rId2"/>
    <p:sldId id="660" r:id="rId3"/>
    <p:sldId id="661" r:id="rId4"/>
    <p:sldId id="662" r:id="rId5"/>
    <p:sldId id="663" r:id="rId6"/>
    <p:sldId id="664" r:id="rId7"/>
    <p:sldId id="665" r:id="rId8"/>
    <p:sldId id="667" r:id="rId9"/>
    <p:sldId id="668" r:id="rId10"/>
    <p:sldId id="669" r:id="rId11"/>
    <p:sldId id="671" r:id="rId12"/>
    <p:sldId id="672" r:id="rId13"/>
    <p:sldId id="685" r:id="rId14"/>
    <p:sldId id="673" r:id="rId15"/>
    <p:sldId id="677" r:id="rId16"/>
    <p:sldId id="679" r:id="rId17"/>
    <p:sldId id="680" r:id="rId18"/>
    <p:sldId id="681" r:id="rId19"/>
    <p:sldId id="691" r:id="rId20"/>
    <p:sldId id="69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8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Clustering Validation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5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20963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50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10600" cy="1219200"/>
          </a:xfrm>
        </p:spPr>
        <p:txBody>
          <a:bodyPr>
            <a:noAutofit/>
          </a:bodyPr>
          <a:lstStyle/>
          <a:p>
            <a:r>
              <a:rPr lang="en-US" sz="3600" dirty="0"/>
              <a:t>Using Similarity Matrix for Cluster Validation</a:t>
            </a:r>
          </a:p>
        </p:txBody>
      </p:sp>
      <p:sp>
        <p:nvSpPr>
          <p:cNvPr id="1665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8788" y="1752600"/>
            <a:ext cx="8229600" cy="4876800"/>
          </a:xfrm>
        </p:spPr>
        <p:txBody>
          <a:bodyPr/>
          <a:lstStyle/>
          <a:p>
            <a:r>
              <a:rPr lang="en-US" dirty="0"/>
              <a:t>Clusters in random data are not so crisp</a:t>
            </a:r>
          </a:p>
          <a:p>
            <a:endParaRPr lang="en-US" dirty="0"/>
          </a:p>
        </p:txBody>
      </p:sp>
      <p:sp>
        <p:nvSpPr>
          <p:cNvPr id="1665029" name="Text Box 5"/>
          <p:cNvSpPr txBox="1">
            <a:spLocks noChangeArrowheads="1"/>
          </p:cNvSpPr>
          <p:nvPr/>
        </p:nvSpPr>
        <p:spPr bwMode="auto">
          <a:xfrm>
            <a:off x="3505200" y="5821363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K-means</a:t>
            </a:r>
          </a:p>
        </p:txBody>
      </p:sp>
      <p:pic>
        <p:nvPicPr>
          <p:cNvPr id="1665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26162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13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533400"/>
            <a:ext cx="8526463" cy="990600"/>
          </a:xfrm>
        </p:spPr>
        <p:txBody>
          <a:bodyPr>
            <a:noAutofit/>
          </a:bodyPr>
          <a:lstStyle/>
          <a:p>
            <a:r>
              <a:rPr lang="en-US" sz="3600" dirty="0"/>
              <a:t>Using Similarity Matrix for Cluster Validation</a:t>
            </a:r>
            <a:endParaRPr lang="en-US" sz="4400" dirty="0"/>
          </a:p>
        </p:txBody>
      </p:sp>
      <p:pic>
        <p:nvPicPr>
          <p:cNvPr id="1667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228600" y="1981200"/>
            <a:ext cx="4800600" cy="277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7076" name="Text Box 4"/>
          <p:cNvSpPr txBox="1">
            <a:spLocks noChangeArrowheads="1"/>
          </p:cNvSpPr>
          <p:nvPr/>
        </p:nvSpPr>
        <p:spPr bwMode="auto">
          <a:xfrm>
            <a:off x="3429000" y="4953000"/>
            <a:ext cx="2895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/>
              <a:t>DBSCAN</a:t>
            </a:r>
          </a:p>
        </p:txBody>
      </p:sp>
      <p:pic>
        <p:nvPicPr>
          <p:cNvPr id="1667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6400"/>
            <a:ext cx="4259263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61722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019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5699918"/>
            <a:ext cx="8510587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544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400" dirty="0"/>
              <a:t>Internal Index:  Used to measure the goodness of a clustering structure without reference to external information</a:t>
            </a:r>
          </a:p>
          <a:p>
            <a:pPr marL="742950" lvl="1" indent="-285750"/>
            <a:r>
              <a:rPr lang="en-US" sz="2000" dirty="0"/>
              <a:t>Example: SSE</a:t>
            </a:r>
          </a:p>
          <a:p>
            <a:pPr marL="342900" indent="-342900"/>
            <a:r>
              <a:rPr lang="en-US" sz="2400" dirty="0"/>
              <a:t>Can also be used to estimate the number of clusters</a:t>
            </a:r>
          </a:p>
          <a:p>
            <a:pPr marL="342900" indent="-342900">
              <a:buFont typeface="Monotype Sorts" pitchFamily="2" charset="2"/>
              <a:buNone/>
            </a:pPr>
            <a:endParaRPr lang="en-US" sz="2400" dirty="0"/>
          </a:p>
          <a:p>
            <a:pPr marL="342900" indent="-342900"/>
            <a:endParaRPr lang="en-US" sz="2400" dirty="0"/>
          </a:p>
        </p:txBody>
      </p:sp>
      <p:sp>
        <p:nvSpPr>
          <p:cNvPr id="166809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Internal Measures: SSE</a:t>
            </a:r>
          </a:p>
        </p:txBody>
      </p:sp>
      <p:pic>
        <p:nvPicPr>
          <p:cNvPr id="1668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4800600" y="4191000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8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839787" y="4267200"/>
            <a:ext cx="365601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09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Estimating the “right” number of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Typical approach: find a “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knee</a:t>
            </a:r>
            <a:r>
              <a:rPr lang="en-US" dirty="0"/>
              <a:t>” in an internal measure curve.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why not the k that </a:t>
            </a:r>
            <a:r>
              <a:rPr lang="en-US" dirty="0">
                <a:solidFill>
                  <a:srgbClr val="FF0000"/>
                </a:solidFill>
              </a:rPr>
              <a:t>minimizes</a:t>
            </a:r>
            <a:r>
              <a:rPr lang="en-US" dirty="0"/>
              <a:t> the SSE?</a:t>
            </a:r>
          </a:p>
          <a:p>
            <a:pPr lvl="1"/>
            <a:r>
              <a:rPr lang="en-US" dirty="0"/>
              <a:t>Forward reference: minimize a measure, but with a “</a:t>
            </a:r>
            <a:r>
              <a:rPr lang="en-US" dirty="0">
                <a:solidFill>
                  <a:srgbClr val="00B0F0"/>
                </a:solidFill>
              </a:rPr>
              <a:t>simple</a:t>
            </a:r>
            <a:r>
              <a:rPr lang="en-US" dirty="0"/>
              <a:t>” clustering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Desirable property</a:t>
            </a:r>
            <a:r>
              <a:rPr lang="en-US" dirty="0"/>
              <a:t>: the clustering algorithm does not require the number of clusters to be specified (e.g., DBSCAN)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2514600" y="2057400"/>
            <a:ext cx="365601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83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Measures: SSE</a:t>
            </a:r>
          </a:p>
        </p:txBody>
      </p:sp>
      <p:sp>
        <p:nvSpPr>
          <p:cNvPr id="166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SSE curve for a more complicated data set</a:t>
            </a:r>
          </a:p>
          <a:p>
            <a:endParaRPr lang="en-US" dirty="0"/>
          </a:p>
        </p:txBody>
      </p:sp>
      <p:pic>
        <p:nvPicPr>
          <p:cNvPr id="1669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533400" y="2909888"/>
            <a:ext cx="43434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9125" name="Text Box 5"/>
          <p:cNvSpPr txBox="1">
            <a:spLocks noChangeArrowheads="1"/>
          </p:cNvSpPr>
          <p:nvPr/>
        </p:nvSpPr>
        <p:spPr bwMode="auto">
          <a:xfrm>
            <a:off x="4495800" y="5805488"/>
            <a:ext cx="426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SSE of clusters found using K-means</a:t>
            </a:r>
          </a:p>
        </p:txBody>
      </p:sp>
      <p:pic>
        <p:nvPicPr>
          <p:cNvPr id="16691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28888"/>
            <a:ext cx="4259263" cy="319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099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69741"/>
            <a:ext cx="8458200" cy="5486400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Cluster Cohesion</a:t>
            </a:r>
            <a:r>
              <a:rPr lang="en-US" dirty="0">
                <a:solidFill>
                  <a:srgbClr val="FF9900"/>
                </a:solidFill>
              </a:rPr>
              <a:t>:</a:t>
            </a:r>
            <a:r>
              <a:rPr lang="en-US" dirty="0"/>
              <a:t> Measures how closely related are objects in a cluster</a:t>
            </a:r>
          </a:p>
          <a:p>
            <a:pPr marL="342900" indent="-342900">
              <a:spcBef>
                <a:spcPct val="0"/>
              </a:spcBef>
            </a:pPr>
            <a:r>
              <a:rPr lang="en-US" dirty="0">
                <a:solidFill>
                  <a:srgbClr val="FF0000"/>
                </a:solidFill>
              </a:rPr>
              <a:t>Cluster Separation</a:t>
            </a:r>
            <a:r>
              <a:rPr lang="en-US" dirty="0"/>
              <a:t>: Measure how distinct or well-separated a cluster is from other clusters</a:t>
            </a:r>
          </a:p>
          <a:p>
            <a:pPr marL="342900" indent="-342900"/>
            <a:r>
              <a:rPr lang="en-US" sz="2400" dirty="0"/>
              <a:t>Example: Squared Error</a:t>
            </a:r>
          </a:p>
          <a:p>
            <a:pPr marL="742950" lvl="1" indent="-285750"/>
            <a:r>
              <a:rPr lang="en-US" sz="2000" dirty="0"/>
              <a:t>Cohesion is measured by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within cluster sum of squares </a:t>
            </a:r>
            <a:r>
              <a:rPr lang="en-US" sz="2000" dirty="0"/>
              <a:t>(SSE)</a:t>
            </a:r>
          </a:p>
          <a:p>
            <a:pPr marL="742950" lvl="1" indent="-285750"/>
            <a:endParaRPr lang="en-US" sz="2000" dirty="0"/>
          </a:p>
          <a:p>
            <a:pPr marL="742950" lvl="1" indent="-285750"/>
            <a:endParaRPr lang="en-US" sz="2000" dirty="0"/>
          </a:p>
          <a:p>
            <a:pPr marL="742950" lvl="1" indent="-285750"/>
            <a:r>
              <a:rPr lang="en-US" sz="2000" dirty="0"/>
              <a:t>Separation is measured by the </a:t>
            </a:r>
            <a:r>
              <a:rPr lang="en-US" sz="2000" dirty="0">
                <a:solidFill>
                  <a:srgbClr val="0070C0"/>
                </a:solidFill>
              </a:rPr>
              <a:t>between cluster sum of squares</a:t>
            </a:r>
          </a:p>
          <a:p>
            <a:pPr marL="742950" lvl="1" indent="-285750"/>
            <a:endParaRPr lang="en-US" sz="2000" dirty="0"/>
          </a:p>
          <a:p>
            <a:pPr marL="1143000" lvl="2" indent="-228600"/>
            <a:endParaRPr lang="en-US" sz="1800" dirty="0"/>
          </a:p>
          <a:p>
            <a:pPr lvl="3"/>
            <a:r>
              <a:rPr lang="en-US" sz="1800" dirty="0"/>
              <a:t>Where </a:t>
            </a:r>
            <a:r>
              <a:rPr lang="en-US" dirty="0"/>
              <a:t>m</a:t>
            </a:r>
            <a:r>
              <a:rPr lang="en-US" baseline="-25000" dirty="0"/>
              <a:t>i</a:t>
            </a:r>
            <a:r>
              <a:rPr lang="en-US" sz="1800" dirty="0"/>
              <a:t> is the size of cluster </a:t>
            </a:r>
            <a:r>
              <a:rPr lang="en-US" sz="1800" dirty="0" err="1"/>
              <a:t>i</a:t>
            </a:r>
            <a:r>
              <a:rPr lang="en-US" sz="1800" dirty="0"/>
              <a:t> and c is the centroid of whole dataset</a:t>
            </a:r>
          </a:p>
          <a:p>
            <a:pPr marL="742950" lvl="1" indent="-285750">
              <a:buFont typeface="Arial" charset="0"/>
              <a:buNone/>
            </a:pPr>
            <a:endParaRPr lang="en-US" sz="2000" dirty="0"/>
          </a:p>
        </p:txBody>
      </p:sp>
      <p:sp>
        <p:nvSpPr>
          <p:cNvPr id="167321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15400" cy="990600"/>
          </a:xfrm>
        </p:spPr>
        <p:txBody>
          <a:bodyPr>
            <a:noAutofit/>
          </a:bodyPr>
          <a:lstStyle/>
          <a:p>
            <a:r>
              <a:rPr lang="en-US" sz="3600" dirty="0"/>
              <a:t>Internal Measures: Cohesion and Separation</a:t>
            </a:r>
          </a:p>
        </p:txBody>
      </p:sp>
      <p:graphicFrame>
        <p:nvGraphicFramePr>
          <p:cNvPr id="1673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440934"/>
              </p:ext>
            </p:extLst>
          </p:nvPr>
        </p:nvGraphicFramePr>
        <p:xfrm>
          <a:off x="1752600" y="4038600"/>
          <a:ext cx="32035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2" imgW="1346040" imgH="368280" progId="Equation.3">
                  <p:embed/>
                </p:oleObj>
              </mc:Choice>
              <mc:Fallback>
                <p:oleObj name="Εξίσωση" r:id="rId2" imgW="134604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38600"/>
                        <a:ext cx="32035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3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912342"/>
              </p:ext>
            </p:extLst>
          </p:nvPr>
        </p:nvGraphicFramePr>
        <p:xfrm>
          <a:off x="1752600" y="5105400"/>
          <a:ext cx="30495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Εξίσωση" r:id="rId4" imgW="1282680" imgH="342720" progId="Equation.3">
                  <p:embed/>
                </p:oleObj>
              </mc:Choice>
              <mc:Fallback>
                <p:oleObj name="Εξίσωση" r:id="rId4" imgW="128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30495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54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External Measures for Clustering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 that the data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labeled</a:t>
            </a:r>
            <a:r>
              <a:rPr lang="en-US" dirty="0"/>
              <a:t> with some class labels</a:t>
            </a:r>
          </a:p>
          <a:p>
            <a:pPr lvl="1"/>
            <a:r>
              <a:rPr lang="en-US" dirty="0"/>
              <a:t>E.g., documents are classified into topics, people classified according to their income, senators classified as republican or democrat.</a:t>
            </a:r>
          </a:p>
          <a:p>
            <a:r>
              <a:rPr lang="en-US" dirty="0"/>
              <a:t>In this case we want the clusters to be </a:t>
            </a:r>
            <a:r>
              <a:rPr lang="en-US" dirty="0">
                <a:solidFill>
                  <a:srgbClr val="00B0F0"/>
                </a:solidFill>
              </a:rPr>
              <a:t>homogeneous </a:t>
            </a:r>
            <a:r>
              <a:rPr lang="en-US" dirty="0"/>
              <a:t>with respect to classes</a:t>
            </a:r>
          </a:p>
          <a:p>
            <a:pPr lvl="1"/>
            <a:r>
              <a:rPr lang="en-US" dirty="0"/>
              <a:t>Each cluster should contain elements of mostly one class</a:t>
            </a:r>
          </a:p>
          <a:p>
            <a:pPr lvl="1"/>
            <a:r>
              <a:rPr lang="en-US" dirty="0"/>
              <a:t>Also each class should ideally be assigned to a single cluster</a:t>
            </a:r>
          </a:p>
          <a:p>
            <a:r>
              <a:rPr lang="en-US" dirty="0"/>
              <a:t>This does not always make sense</a:t>
            </a:r>
          </a:p>
          <a:p>
            <a:pPr lvl="1"/>
            <a:r>
              <a:rPr lang="en-US" dirty="0"/>
              <a:t>Clustering is not the same as classification</a:t>
            </a:r>
          </a:p>
          <a:p>
            <a:r>
              <a:rPr lang="en-US" dirty="0"/>
              <a:t>But this is what people use most of the time</a:t>
            </a:r>
          </a:p>
        </p:txBody>
      </p:sp>
    </p:spTree>
    <p:extLst>
      <p:ext uri="{BB962C8B-B14F-4D97-AF65-F5344CB8AC3E}">
        <p14:creationId xmlns:p14="http://schemas.microsoft.com/office/powerpoint/2010/main" val="29366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4495800" cy="5029200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= number of points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= points in cluster 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= points in class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:r>
                  <a:rPr lang="en-US" dirty="0"/>
                  <a:t>points in cluster i coming from class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prob</a:t>
                </a:r>
                <a:r>
                  <a:rPr lang="en-US" dirty="0"/>
                  <a:t> of element from class j in cluster </a:t>
                </a:r>
                <a:r>
                  <a:rPr lang="en-US" dirty="0" err="1"/>
                  <a:t>i</a:t>
                </a:r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Entropy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Of a cluster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2"/>
                <a:r>
                  <a:rPr lang="en-US" dirty="0"/>
                  <a:t>Highest when uniform, zero when single class</a:t>
                </a:r>
              </a:p>
              <a:p>
                <a:pPr lvl="1"/>
                <a:r>
                  <a:rPr lang="en-US" dirty="0"/>
                  <a:t>Of a clustering: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Purity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Of a cluster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Of a clustering: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𝑝𝑢𝑟𝑖𝑡𝑦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4495800" cy="5029200"/>
              </a:xfrm>
              <a:blipFill rotWithShape="1">
                <a:blip r:embed="rId2"/>
                <a:stretch>
                  <a:fillRect l="-813" t="-1939" b="-1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80137"/>
                  </p:ext>
                </p:extLst>
              </p:nvPr>
            </p:nvGraphicFramePr>
            <p:xfrm>
              <a:off x="5105400" y="2209800"/>
              <a:ext cx="37338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615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9180137"/>
                  </p:ext>
                </p:extLst>
              </p:nvPr>
            </p:nvGraphicFramePr>
            <p:xfrm>
              <a:off x="5105400" y="2209800"/>
              <a:ext cx="37338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/>
                    <a:gridCol w="843064"/>
                    <a:gridCol w="843064"/>
                    <a:gridCol w="843064"/>
                    <a:gridCol w="361544"/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725" t="-100000" r="-243478" b="-27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281" t="-100000" r="-141727" b="-27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100000" r="-42754" b="-27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38983" t="-100000" b="-271765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725" t="-202381" r="-243478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281" t="-202381" r="-141727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202381" r="-42754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38983" t="-202381" b="-175000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725" t="-298824" r="-243478" b="-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281" t="-298824" r="-141727" b="-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298824" r="-42754" b="-7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38983" t="-298824" b="-72941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725" t="-546774" r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99281" t="-546774" r="-141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546774" r="-42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938983" t="-54677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834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Precision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Of cluster i with respect to class j: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𝑃𝑟𝑒𝑐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the precision of a clustering you can take the maximum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Recall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Of cluster i with respect to class j: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𝑅𝑒𝑐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the Recall of a clustering you can take the maximum</a:t>
                </a:r>
              </a:p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F-measure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Harmonic Mean </a:t>
                </a:r>
                <a:r>
                  <a:rPr lang="en-US" dirty="0"/>
                  <a:t>of Precision and Recall: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𝑃𝑟𝑒𝑐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𝑅𝑒𝑐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𝑃𝑟𝑒𝑐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𝑅𝑒𝑐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670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and bad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340560"/>
                  </p:ext>
                </p:extLst>
              </p:nvPr>
            </p:nvGraphicFramePr>
            <p:xfrm>
              <a:off x="5029200" y="19812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0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300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6340560"/>
                  </p:ext>
                </p:extLst>
              </p:nvPr>
            </p:nvGraphicFramePr>
            <p:xfrm>
              <a:off x="5029200" y="19812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/>
                    <a:gridCol w="843064"/>
                    <a:gridCol w="843064"/>
                    <a:gridCol w="843064"/>
                    <a:gridCol w="590144"/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98824" r="-268345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98824" r="-1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98824" r="-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98824" b="-289412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201190" r="-2683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201190" r="-1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201190" r="-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201190" b="-192857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297647" r="-268345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297647" r="-1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297647" r="-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297647" b="-90588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545161" r="-2683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545161" r="-17029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775135"/>
                  </p:ext>
                </p:extLst>
              </p:nvPr>
            </p:nvGraphicFramePr>
            <p:xfrm>
              <a:off x="381000" y="19812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0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85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300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775135"/>
                  </p:ext>
                </p:extLst>
              </p:nvPr>
            </p:nvGraphicFramePr>
            <p:xfrm>
              <a:off x="381000" y="19812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/>
                    <a:gridCol w="843064"/>
                    <a:gridCol w="843064"/>
                    <a:gridCol w="843064"/>
                    <a:gridCol w="590144"/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98824" r="-268345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1449" t="-98824" r="-1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98824" r="-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1134" t="-98824" b="-289412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201190" r="-2683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1449" t="-201190" r="-1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201190" r="-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1134" t="-201190" b="-192857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297647" r="-268345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1449" t="-297647" r="-1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1449" t="-297647" r="-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571134" t="-297647" b="-90588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545161" r="-2683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1449" t="-545161" r="-17029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533400" y="4953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Purity: (0.94, 0.81, 0.85) – overall 0.86</a:t>
            </a:r>
          </a:p>
          <a:p>
            <a:r>
              <a:rPr lang="en-US" dirty="0"/>
              <a:t>Precision: (0.94, 0.81, 0.85)</a:t>
            </a:r>
          </a:p>
          <a:p>
            <a:r>
              <a:rPr lang="en-US" dirty="0"/>
              <a:t>Recall: (0.85, 0.9, 0.85)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8982" y="4953000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Purity: (0.38, 0.38, 0.38) – overall 0.38</a:t>
            </a:r>
          </a:p>
          <a:p>
            <a:r>
              <a:rPr lang="en-US" dirty="0"/>
              <a:t>Precision: (0.38, 0.38, 0.38) </a:t>
            </a:r>
          </a:p>
          <a:p>
            <a:r>
              <a:rPr lang="en-US" dirty="0"/>
              <a:t>Recall: (0.35, 0.42, 0.38)  </a:t>
            </a:r>
          </a:p>
        </p:txBody>
      </p:sp>
    </p:spTree>
    <p:extLst>
      <p:ext uri="{BB962C8B-B14F-4D97-AF65-F5344CB8AC3E}">
        <p14:creationId xmlns:p14="http://schemas.microsoft.com/office/powerpoint/2010/main" val="8969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VALIDITY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63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bad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217214"/>
                  </p:ext>
                </p:extLst>
              </p:nvPr>
            </p:nvGraphicFramePr>
            <p:xfrm>
              <a:off x="1524000" y="25908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3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90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Class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1</a:t>
                          </a:r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1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77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165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 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38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100</a:t>
                          </a:r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300</a:t>
                          </a:r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0217214"/>
                  </p:ext>
                </p:extLst>
              </p:nvPr>
            </p:nvGraphicFramePr>
            <p:xfrm>
              <a:off x="1524000" y="2590800"/>
              <a:ext cx="3962400" cy="243840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43064"/>
                    <a:gridCol w="843064"/>
                    <a:gridCol w="843064"/>
                    <a:gridCol w="843064"/>
                    <a:gridCol w="590144"/>
                  </a:tblGrid>
                  <a:tr h="51435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1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Class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chemeClr val="accent6">
                            <a:lumMod val="75000"/>
                          </a:schemeClr>
                        </a:solid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1</a:t>
                          </a:r>
                          <a:endParaRPr lang="en-US" sz="1200" dirty="0"/>
                        </a:p>
                      </a:txBody>
                      <a:tcPr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98824" r="-268345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98824" r="-1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98824" r="-70290" b="-28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98824" b="-289412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2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201190" r="-2683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201190" r="-1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201190" r="-7029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201190" b="-192857"/>
                          </a:stretch>
                        </a:blipFill>
                      </a:tcPr>
                    </a:tc>
                  </a:tr>
                  <a:tr h="5143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 smtClean="0"/>
                            <a:t>Cluster 3</a:t>
                          </a:r>
                          <a:endParaRPr 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297647" r="-268345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297647" r="-1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725" t="-297647" r="-70290" b="-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70103" t="-297647" b="-90588"/>
                          </a:stretch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9281" t="-545161" r="-268345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725" t="-545161" r="-17029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300</a:t>
                          </a:r>
                          <a:endParaRPr lang="en-US" sz="18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019800" y="3581400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Cluster 1: </a:t>
            </a:r>
          </a:p>
          <a:p>
            <a:pPr lvl="1"/>
            <a:r>
              <a:rPr lang="en-US" dirty="0"/>
              <a:t>Purity: 1</a:t>
            </a:r>
          </a:p>
          <a:p>
            <a:pPr lvl="1"/>
            <a:r>
              <a:rPr lang="en-US" dirty="0"/>
              <a:t>Precision: 1</a:t>
            </a:r>
          </a:p>
          <a:p>
            <a:pPr lvl="1"/>
            <a:r>
              <a:rPr lang="en-US" dirty="0"/>
              <a:t>Recall: 0.35  </a:t>
            </a:r>
          </a:p>
        </p:txBody>
      </p:sp>
    </p:spTree>
    <p:extLst>
      <p:ext uri="{BB962C8B-B14F-4D97-AF65-F5344CB8AC3E}">
        <p14:creationId xmlns:p14="http://schemas.microsoft.com/office/powerpoint/2010/main" val="67420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Validity </a:t>
            </a:r>
          </a:p>
        </p:txBody>
      </p:sp>
      <p:sp>
        <p:nvSpPr>
          <p:cNvPr id="165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How do we evaluate the “goodness” of the resulting clusters?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But “clustering lies in the eye of the beholder”! 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Then why do we want to evaluate them?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avoid finding patterns in noise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compare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49183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Clusters found in Random Data</a:t>
            </a:r>
          </a:p>
        </p:txBody>
      </p:sp>
      <p:pic>
        <p:nvPicPr>
          <p:cNvPr id="16578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57860" name="Text Box 4"/>
          <p:cNvSpPr txBox="1">
            <a:spLocks noChangeArrowheads="1"/>
          </p:cNvSpPr>
          <p:nvPr/>
        </p:nvSpPr>
        <p:spPr bwMode="auto">
          <a:xfrm>
            <a:off x="152400" y="2286000"/>
            <a:ext cx="114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Random Points</a:t>
            </a:r>
          </a:p>
        </p:txBody>
      </p:sp>
      <p:grpSp>
        <p:nvGrpSpPr>
          <p:cNvPr id="1657861" name="Group 5"/>
          <p:cNvGrpSpPr>
            <a:grpSpLocks/>
          </p:cNvGrpSpPr>
          <p:nvPr/>
        </p:nvGrpSpPr>
        <p:grpSpPr bwMode="auto">
          <a:xfrm>
            <a:off x="152400" y="4038600"/>
            <a:ext cx="4113213" cy="2743200"/>
            <a:chOff x="96" y="2304"/>
            <a:chExt cx="2591" cy="1728"/>
          </a:xfrm>
        </p:grpSpPr>
        <p:pic>
          <p:nvPicPr>
            <p:cNvPr id="165786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3" name="Text Box 7"/>
            <p:cNvSpPr txBox="1">
              <a:spLocks noChangeArrowheads="1"/>
            </p:cNvSpPr>
            <p:nvPr/>
          </p:nvSpPr>
          <p:spPr bwMode="auto">
            <a:xfrm>
              <a:off x="96" y="264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K-means</a:t>
              </a:r>
            </a:p>
          </p:txBody>
        </p:sp>
      </p:grpSp>
      <p:grpSp>
        <p:nvGrpSpPr>
          <p:cNvPr id="1657864" name="Group 8"/>
          <p:cNvGrpSpPr>
            <a:grpSpLocks/>
          </p:cNvGrpSpPr>
          <p:nvPr/>
        </p:nvGrpSpPr>
        <p:grpSpPr bwMode="auto">
          <a:xfrm>
            <a:off x="4116388" y="1371600"/>
            <a:ext cx="4494212" cy="2743200"/>
            <a:chOff x="2593" y="624"/>
            <a:chExt cx="2831" cy="1728"/>
          </a:xfrm>
        </p:grpSpPr>
        <p:pic>
          <p:nvPicPr>
            <p:cNvPr id="1657865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62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6" name="Text Box 10"/>
            <p:cNvSpPr txBox="1">
              <a:spLocks noChangeArrowheads="1"/>
            </p:cNvSpPr>
            <p:nvPr/>
          </p:nvSpPr>
          <p:spPr bwMode="auto">
            <a:xfrm>
              <a:off x="4704" y="1200"/>
              <a:ext cx="7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DBSCAN</a:t>
              </a:r>
            </a:p>
          </p:txBody>
        </p:sp>
      </p:grpSp>
      <p:grpSp>
        <p:nvGrpSpPr>
          <p:cNvPr id="1657867" name="Group 11"/>
          <p:cNvGrpSpPr>
            <a:grpSpLocks/>
          </p:cNvGrpSpPr>
          <p:nvPr/>
        </p:nvGrpSpPr>
        <p:grpSpPr bwMode="auto">
          <a:xfrm>
            <a:off x="4116388" y="4038600"/>
            <a:ext cx="4799012" cy="2743200"/>
            <a:chOff x="2593" y="2304"/>
            <a:chExt cx="3023" cy="1728"/>
          </a:xfrm>
        </p:grpSpPr>
        <p:pic>
          <p:nvPicPr>
            <p:cNvPr id="1657868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304"/>
              <a:ext cx="2303" cy="1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57869" name="Text Box 13"/>
            <p:cNvSpPr txBox="1">
              <a:spLocks noChangeArrowheads="1"/>
            </p:cNvSpPr>
            <p:nvPr/>
          </p:nvSpPr>
          <p:spPr bwMode="auto">
            <a:xfrm>
              <a:off x="4800" y="2640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Complete 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Determining the</a:t>
            </a:r>
            <a:r>
              <a:rPr lang="en-US" sz="2000" dirty="0">
                <a:solidFill>
                  <a:srgbClr val="FF99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clustering tendency</a:t>
            </a:r>
            <a:r>
              <a:rPr lang="en-US" sz="2000" dirty="0"/>
              <a:t> of a set of data, i.e., distinguishing whether non-random structure actually exists in the data. 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Comparing the results of a cluster analysis to externally known results, e.g., to externally given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labels</a:t>
            </a:r>
            <a:r>
              <a:rPr lang="en-US" sz="2000" dirty="0"/>
              <a:t>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Evaluating how well the results of a cluster analysis fit the data </a:t>
            </a:r>
            <a:r>
              <a:rPr lang="en-US" sz="2000" i="1" dirty="0"/>
              <a:t>without</a:t>
            </a:r>
            <a:r>
              <a:rPr lang="en-US" sz="2000" dirty="0"/>
              <a:t> reference </a:t>
            </a:r>
            <a:r>
              <a:rPr lang="en-US" sz="2000" dirty="0" err="1"/>
              <a:t>t`o</a:t>
            </a:r>
            <a:r>
              <a:rPr lang="en-US" sz="2000" dirty="0"/>
              <a:t> external information. </a:t>
            </a:r>
          </a:p>
          <a:p>
            <a:pPr marL="990600" lvl="1" indent="-533400">
              <a:buSzTx/>
              <a:buFont typeface="Arial" charset="0"/>
              <a:buNone/>
            </a:pPr>
            <a:r>
              <a:rPr lang="en-US" sz="1800" dirty="0"/>
              <a:t>	- Use only the data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Comparing the results of two different sets of cluster analyses to determine which is better.</a:t>
            </a:r>
          </a:p>
          <a:p>
            <a:pPr marL="533400" indent="-533400">
              <a:buSzTx/>
              <a:buFont typeface="Monotype Sorts" pitchFamily="2" charset="2"/>
              <a:buAutoNum type="arabicPeriod"/>
            </a:pPr>
            <a:r>
              <a:rPr lang="en-US" sz="2000" dirty="0"/>
              <a:t>Determining the ‘correct’ number of clusters.</a:t>
            </a:r>
          </a:p>
          <a:p>
            <a:pPr marL="533400" indent="-533400"/>
            <a:endParaRPr lang="en-US" sz="2000" dirty="0"/>
          </a:p>
          <a:p>
            <a:pPr marL="533400" indent="-533400"/>
            <a:endParaRPr lang="en-US" sz="2000" dirty="0"/>
          </a:p>
        </p:txBody>
      </p:sp>
      <p:sp>
        <p:nvSpPr>
          <p:cNvPr id="165888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Different Aspects of Cluster Validation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7164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8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334000"/>
          </a:xfrm>
        </p:spPr>
        <p:txBody>
          <a:bodyPr/>
          <a:lstStyle/>
          <a:p>
            <a:pPr marL="342900" indent="-342900"/>
            <a:r>
              <a:rPr lang="en-US" sz="2200" dirty="0"/>
              <a:t>Numerical measures that are applied to judge various aspects of cluster validity, are classified into the following three types.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External Index:</a:t>
            </a:r>
            <a:r>
              <a:rPr lang="en-US" sz="2000" dirty="0"/>
              <a:t> Used to measure the extent to which cluster labels match </a:t>
            </a:r>
            <a:r>
              <a:rPr lang="en-US" sz="2000" dirty="0">
                <a:solidFill>
                  <a:srgbClr val="00B0F0"/>
                </a:solidFill>
              </a:rPr>
              <a:t>externally supplied class labels</a:t>
            </a:r>
            <a:r>
              <a:rPr lang="en-US" sz="2000" dirty="0"/>
              <a:t>.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E.g., entropy, precision, recall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Internal Index:</a:t>
            </a:r>
            <a:r>
              <a:rPr lang="en-US" sz="2000" dirty="0"/>
              <a:t>  Used to measure the goodness of a clustering structure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without</a:t>
            </a:r>
            <a:r>
              <a:rPr lang="en-US" sz="2000" dirty="0"/>
              <a:t> reference to external information.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E.g., Sum of Squared Error (SSE)</a:t>
            </a:r>
          </a:p>
          <a:p>
            <a:pPr marL="742950" lvl="1" indent="-285750"/>
            <a:r>
              <a:rPr lang="en-US" sz="2000" dirty="0">
                <a:solidFill>
                  <a:srgbClr val="FF0000"/>
                </a:solidFill>
              </a:rPr>
              <a:t>Relative Index:</a:t>
            </a:r>
            <a:r>
              <a:rPr lang="en-US" sz="2000" dirty="0"/>
              <a:t> Used to compare two different </a:t>
            </a:r>
            <a:r>
              <a:rPr lang="en-US" sz="2000" dirty="0" err="1"/>
              <a:t>clusterings</a:t>
            </a:r>
            <a:r>
              <a:rPr lang="en-US" sz="2000" dirty="0"/>
              <a:t> or clusters. 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sz="1600" dirty="0"/>
              <a:t>Often an external or internal index is used for this function, e.g., SSE or entropy</a:t>
            </a:r>
          </a:p>
        </p:txBody>
      </p:sp>
      <p:sp>
        <p:nvSpPr>
          <p:cNvPr id="165990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Measures of Cluster Validity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255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334000"/>
          </a:xfrm>
        </p:spPr>
        <p:txBody>
          <a:bodyPr>
            <a:normAutofit/>
          </a:bodyPr>
          <a:lstStyle/>
          <a:p>
            <a:pPr marL="533400" indent="-533400"/>
            <a:r>
              <a:rPr lang="en-US" sz="2400" dirty="0"/>
              <a:t>Two matrices </a:t>
            </a:r>
          </a:p>
          <a:p>
            <a:pPr marL="990600" lvl="1" indent="-533400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sz="1800" dirty="0"/>
              <a:t> or </a:t>
            </a:r>
            <a:r>
              <a:rPr lang="en-US" sz="1800" dirty="0">
                <a:solidFill>
                  <a:srgbClr val="00B0F0"/>
                </a:solidFill>
              </a:rPr>
              <a:t>Distance</a:t>
            </a:r>
            <a:r>
              <a:rPr lang="en-US" sz="1800" dirty="0"/>
              <a:t> Matrix</a:t>
            </a:r>
          </a:p>
          <a:p>
            <a:pPr marL="1371600" lvl="2" indent="-457200"/>
            <a:r>
              <a:rPr lang="en-US" sz="1600" dirty="0"/>
              <a:t>One row and one column for each data point</a:t>
            </a:r>
          </a:p>
          <a:p>
            <a:pPr marL="1371600" lvl="2" indent="-457200"/>
            <a:r>
              <a:rPr lang="en-US" sz="1600" dirty="0"/>
              <a:t>An entry is the similarity or distance of the associated pair of points</a:t>
            </a:r>
            <a:endParaRPr lang="en-US" sz="1800" dirty="0"/>
          </a:p>
          <a:p>
            <a:pPr marL="990600" lvl="1" indent="-533400"/>
            <a:r>
              <a:rPr lang="en-US" sz="1800" dirty="0"/>
              <a:t>“Incidence” Matrix</a:t>
            </a:r>
          </a:p>
          <a:p>
            <a:pPr marL="1371600" lvl="2" indent="-457200"/>
            <a:r>
              <a:rPr lang="en-US" sz="1600" dirty="0"/>
              <a:t>One row and one column for each data point</a:t>
            </a:r>
          </a:p>
          <a:p>
            <a:pPr marL="1371600" lvl="2" indent="-457200"/>
            <a:r>
              <a:rPr 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sz="1600" dirty="0"/>
              <a:t>An entry is 0 if the associated pair of points belongs to different clusters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1800" dirty="0"/>
          </a:p>
        </p:txBody>
      </p:sp>
      <p:sp>
        <p:nvSpPr>
          <p:cNvPr id="16609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Measuring Cluster Validity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6848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6922" y="1550020"/>
            <a:ext cx="8458200" cy="5079380"/>
          </a:xfrm>
        </p:spPr>
        <p:txBody>
          <a:bodyPr/>
          <a:lstStyle/>
          <a:p>
            <a:pPr marL="342900" indent="-342900"/>
            <a:r>
              <a:rPr lang="en-US" sz="2600" dirty="0"/>
              <a:t>Order the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similarity</a:t>
            </a:r>
            <a:r>
              <a:rPr lang="en-US" sz="2600" dirty="0"/>
              <a:t> matrix with respect to cluster labels and inspect visually. </a:t>
            </a:r>
          </a:p>
          <a:p>
            <a:pPr marL="342900" indent="-342900"/>
            <a:endParaRPr lang="en-US" sz="2600" dirty="0"/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title"/>
          </p:nvPr>
        </p:nvSpPr>
        <p:spPr>
          <a:xfrm>
            <a:off x="202310" y="4572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Similarity Matrix for Cluster Validation</a:t>
            </a:r>
          </a:p>
        </p:txBody>
      </p:sp>
      <p:pic>
        <p:nvPicPr>
          <p:cNvPr id="16629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2" y="2743200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29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56" y="2514600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29000" y="5943010"/>
                <a:ext cx="3190361" cy="67306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𝑠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𝑖𝑚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 = 1−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943010"/>
                <a:ext cx="3190361" cy="6730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50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990600"/>
          </a:xfrm>
        </p:spPr>
        <p:txBody>
          <a:bodyPr>
            <a:noAutofit/>
          </a:bodyPr>
          <a:lstStyle/>
          <a:p>
            <a:r>
              <a:rPr lang="en-US" sz="3600" dirty="0"/>
              <a:t>Using Similarity Matrix for Cluster Validation</a:t>
            </a:r>
          </a:p>
        </p:txBody>
      </p:sp>
      <p:sp>
        <p:nvSpPr>
          <p:cNvPr id="166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/>
              <a:t>Clusters in random data are not so crisp</a:t>
            </a:r>
          </a:p>
          <a:p>
            <a:endParaRPr lang="en-US" dirty="0"/>
          </a:p>
        </p:txBody>
      </p:sp>
      <p:pic>
        <p:nvPicPr>
          <p:cNvPr id="1664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447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64005" name="Text Box 5"/>
          <p:cNvSpPr txBox="1">
            <a:spLocks noChangeArrowheads="1"/>
          </p:cNvSpPr>
          <p:nvPr/>
        </p:nvSpPr>
        <p:spPr bwMode="auto">
          <a:xfrm>
            <a:off x="3124200" y="5638800"/>
            <a:ext cx="28956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DBSCAN</a:t>
            </a:r>
          </a:p>
        </p:txBody>
      </p:sp>
      <p:pic>
        <p:nvPicPr>
          <p:cNvPr id="16640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593" y="2544763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11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10110</TotalTime>
  <Words>1055</Words>
  <Application>Microsoft Office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Monotype Sorts</vt:lpstr>
      <vt:lpstr>Clarity</vt:lpstr>
      <vt:lpstr>Εξίσωση</vt:lpstr>
      <vt:lpstr>DATA MINING LECTURE 8</vt:lpstr>
      <vt:lpstr>CLUSTERING VALIDITY</vt:lpstr>
      <vt:lpstr>Cluster Validity </vt:lpstr>
      <vt:lpstr>Clusters found in Random Data</vt:lpstr>
      <vt:lpstr>Different Aspects of Cluster Validation</vt:lpstr>
      <vt:lpstr>Measures of Cluster Validity</vt:lpstr>
      <vt:lpstr>Measuring Cluster Validity</vt:lpstr>
      <vt:lpstr>Using Similarity Matrix for Cluster Validation</vt:lpstr>
      <vt:lpstr>Using Similarity Matrix for Cluster Validation</vt:lpstr>
      <vt:lpstr>Using Similarity Matrix for Cluster Validation</vt:lpstr>
      <vt:lpstr>Using Similarity Matrix for Cluster Validation</vt:lpstr>
      <vt:lpstr>Internal Measures: SSE</vt:lpstr>
      <vt:lpstr>Estimating the “right” number of clusters</vt:lpstr>
      <vt:lpstr>Internal Measures: SSE</vt:lpstr>
      <vt:lpstr>Internal Measures: Cohesion and Separation</vt:lpstr>
      <vt:lpstr>External Measures for Clustering Validity</vt:lpstr>
      <vt:lpstr>Measures</vt:lpstr>
      <vt:lpstr>Measures</vt:lpstr>
      <vt:lpstr>Good and bad clustering</vt:lpstr>
      <vt:lpstr>Another bad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376</cp:revision>
  <dcterms:created xsi:type="dcterms:W3CDTF">2011-10-17T19:46:53Z</dcterms:created>
  <dcterms:modified xsi:type="dcterms:W3CDTF">2024-05-04T22:31:09Z</dcterms:modified>
</cp:coreProperties>
</file>