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63" r:id="rId7"/>
    <p:sldId id="275" r:id="rId8"/>
    <p:sldId id="265" r:id="rId9"/>
    <p:sldId id="276" r:id="rId10"/>
    <p:sldId id="277" r:id="rId11"/>
    <p:sldId id="266" r:id="rId12"/>
    <p:sldId id="279" r:id="rId13"/>
    <p:sldId id="278" r:id="rId14"/>
    <p:sldId id="267" r:id="rId15"/>
    <p:sldId id="280" r:id="rId16"/>
    <p:sldId id="281" r:id="rId17"/>
    <p:sldId id="282" r:id="rId18"/>
    <p:sldId id="283" r:id="rId19"/>
    <p:sldId id="285" r:id="rId20"/>
    <p:sldId id="268" r:id="rId21"/>
    <p:sldId id="271" r:id="rId22"/>
    <p:sldId id="272" r:id="rId23"/>
    <p:sldId id="273" r:id="rId24"/>
    <p:sldId id="289" r:id="rId25"/>
    <p:sldId id="284" r:id="rId26"/>
    <p:sldId id="286" r:id="rId27"/>
    <p:sldId id="287" r:id="rId28"/>
    <p:sldId id="270" r:id="rId29"/>
    <p:sldId id="269" r:id="rId30"/>
    <p:sldId id="260" r:id="rId31"/>
    <p:sldId id="258" r:id="rId32"/>
    <p:sldId id="264"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3"/>
            <p14:sldId id="275"/>
            <p14:sldId id="265"/>
            <p14:sldId id="276"/>
            <p14:sldId id="277"/>
            <p14:sldId id="266"/>
            <p14:sldId id="279"/>
            <p14:sldId id="278"/>
            <p14:sldId id="267"/>
            <p14:sldId id="280"/>
            <p14:sldId id="281"/>
            <p14:sldId id="282"/>
            <p14:sldId id="283"/>
            <p14:sldId id="285"/>
            <p14:sldId id="268"/>
            <p14:sldId id="271"/>
            <p14:sldId id="272"/>
            <p14:sldId id="273"/>
            <p14:sldId id="289"/>
            <p14:sldId id="284"/>
            <p14:sldId id="286"/>
            <p14:sldId id="287"/>
            <p14:sldId id="270"/>
            <p14:sldId id="269"/>
            <p14:sldId id="260"/>
          </p14:sldIdLst>
        </p14:section>
        <p14:section name="Appendix: Image Descriptions for Unsighted Students" id="{9E859B0B-078E-463E-89A6-21C20DD280C4}">
          <p14:sldIdLst>
            <p14:sldId id="258"/>
            <p14:sldId id="264"/>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5244" autoAdjust="0"/>
  </p:normalViewPr>
  <p:slideViewPr>
    <p:cSldViewPr snapToGrid="0" showGuides="1">
      <p:cViewPr varScale="1">
        <p:scale>
          <a:sx n="82" d="100"/>
          <a:sy n="82" d="100"/>
        </p:scale>
        <p:origin x="1675" y="58"/>
      </p:cViewPr>
      <p:guideLst>
        <p:guide pos="3264"/>
        <p:guide orient="horz" pos="2256"/>
        <p:guide pos="5640"/>
      </p:guideLst>
    </p:cSldViewPr>
  </p:slideViewPr>
  <p:outlineViewPr>
    <p:cViewPr>
      <p:scale>
        <a:sx n="33" d="100"/>
        <a:sy n="33" d="100"/>
      </p:scale>
      <p:origin x="0" y="-25426"/>
    </p:cViewPr>
  </p:outlineViewPr>
  <p:notesTextViewPr>
    <p:cViewPr>
      <p:scale>
        <a:sx n="3" d="2"/>
        <a:sy n="3" d="2"/>
      </p:scale>
      <p:origin x="0" y="0"/>
    </p:cViewPr>
  </p:notesTextViewPr>
  <p:sorterViewPr>
    <p:cViewPr>
      <p:scale>
        <a:sx n="100" d="100"/>
        <a:sy n="100" d="100"/>
      </p:scale>
      <p:origin x="0" y="-7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4</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ea typeface="Tahoma" panose="020B0604030504040204" pitchFamily="34" charset="0"/>
                <a:cs typeface="Times New Roman" panose="02020603050405020304" pitchFamily="18" charset="0"/>
              </a:rPr>
              <a:t>Recommended Process Model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1143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Protype Architectural Design</a:t>
            </a:r>
          </a:p>
        </p:txBody>
      </p:sp>
      <p:pic>
        <p:nvPicPr>
          <p:cNvPr id="5" name="Picture 4" descr="An illustration displays prototype architectural design. ">
            <a:extLst>
              <a:ext uri="{FF2B5EF4-FFF2-40B4-BE49-F238E27FC236}">
                <a16:creationId xmlns:a16="http://schemas.microsoft.com/office/drawing/2014/main" id="{CCC9866E-3D85-4EB7-9818-6AD3DCBB3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862" y="1217085"/>
            <a:ext cx="4806890" cy="4759390"/>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02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Elements of Agile Architectural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Focus on key quality attributes and incorporate them into prototypes as they are constructed.</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Keep in mind that successful software products combine customer-visible features and the infrastructure needed to enable them.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Agile architectures enable code maintainability and evolvability if attention is paid to architectural decisions and quality issues.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Managing and synchronizing dependencies among functional and architectural requirements is needed to ensure evolving architecture will be ready for future increments.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00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Resource Estimation for Agile Spiral Model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Team should use historic data to develop an estimate of number of days needed to complete each of user stories known at the start of the project.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Loosely organize the user stories into sets that will make up each sprint planned to complete a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Sum the number of days to complete each sprint to provide an estimate for the duration of the total project.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Revise the estimate as requirements are added to the project or prototypes are delivered and accepted by the stakeholders.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74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First Prototype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Transition from paper prototype to software design.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a user interface.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virtual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Add input and output to your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Engineer your algorithms.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with deployment in mind.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4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Prototype Evaluation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1832" y="1230988"/>
            <a:ext cx="8459268"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Provide scaffolding when asking for prototype feedback.</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 on the right people.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Ask the right questions.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 neutral when presenting alternatives to users.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Adapt while testing.</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Allow the user to contribute ideas.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8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35237"/>
          </a:xfrm>
        </p:spPr>
        <p:txBody>
          <a:bodyPr>
            <a:noAutofit/>
          </a:bodyPr>
          <a:lstStyle/>
          <a:p>
            <a:r>
              <a:rPr lang="en-US" sz="4000" noProof="0" dirty="0">
                <a:latin typeface="Times New Roman" panose="02020603050405020304" pitchFamily="18" charset="0"/>
                <a:cs typeface="Times New Roman" panose="02020603050405020304" pitchFamily="18" charset="0"/>
              </a:rPr>
              <a:t>Go No Go Decision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64783"/>
            <a:ext cx="8458200" cy="528984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pass through the planning region follows the evaluation process.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Revised cost estimates and schedule changes are proposed based on changes were requested when evaluating the current prototype.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exceeding the budget and missing the project delivery date is assessed.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failing to satisfy user expectations is also considered and discussed with the stakeholders and sometimes senior management.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Goal of risk assessment is to get commitment from stakeholders and management to provide the resources needed to create the next prototype.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42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Recommended Prototype Evolutionary Process</a:t>
            </a:r>
          </a:p>
        </p:txBody>
      </p:sp>
      <p:pic>
        <p:nvPicPr>
          <p:cNvPr id="5" name="Picture 4" descr="An illustration displays the recommended prototype evolutionary process. ">
            <a:extLst>
              <a:ext uri="{FF2B5EF4-FFF2-40B4-BE49-F238E27FC236}">
                <a16:creationId xmlns:a16="http://schemas.microsoft.com/office/drawing/2014/main" id="{D882D724-0C28-4BFA-9293-245A9A099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61" y="1583791"/>
            <a:ext cx="5936413" cy="469161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38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5808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Requirements engineering.</a:t>
            </a:r>
          </a:p>
        </p:txBody>
      </p:sp>
      <p:sp>
        <p:nvSpPr>
          <p:cNvPr id="9" name="Content Placeholder 8"/>
          <p:cNvSpPr>
            <a:spLocks noGrp="1"/>
          </p:cNvSpPr>
          <p:nvPr>
            <p:ph sz="quarter" idx="14"/>
          </p:nvPr>
        </p:nvSpPr>
        <p:spPr>
          <a:xfrm>
            <a:off x="342900" y="1777526"/>
            <a:ext cx="8458200" cy="874390"/>
          </a:xfrm>
        </p:spPr>
        <p:txBody>
          <a:bodyPr>
            <a:normAutofit/>
          </a:bodyPr>
          <a:lstStyle/>
          <a:p>
            <a:pPr marL="622800" lvl="1" indent="-320400">
              <a:spcBef>
                <a:spcPts val="1000"/>
              </a:spcBef>
              <a:spcAft>
                <a:spcPts val="0"/>
              </a:spcAft>
            </a:pPr>
            <a:r>
              <a:rPr lang="en-US" noProof="0" dirty="0">
                <a:latin typeface="Times New Roman" panose="02020603050405020304" pitchFamily="18" charset="0"/>
                <a:cs typeface="Times New Roman" panose="02020603050405020304" pitchFamily="18" charset="0"/>
              </a:rPr>
              <a:t>Gather user stories from all stakeholders.</a:t>
            </a:r>
          </a:p>
          <a:p>
            <a:pPr marL="622800" lvl="1" indent="-320400">
              <a:spcBef>
                <a:spcPts val="1000"/>
              </a:spcBef>
              <a:spcAft>
                <a:spcPts val="0"/>
              </a:spcAft>
            </a:pPr>
            <a:r>
              <a:rPr lang="en-US" noProof="0" dirty="0">
                <a:latin typeface="Times New Roman" panose="02020603050405020304" pitchFamily="18" charset="0"/>
                <a:cs typeface="Times New Roman" panose="02020603050405020304" pitchFamily="18" charset="0"/>
              </a:rPr>
              <a:t>Have stakeholders describe acceptance criteria user stories.</a:t>
            </a:r>
          </a:p>
        </p:txBody>
      </p:sp>
      <p:sp>
        <p:nvSpPr>
          <p:cNvPr id="12" name="Content Placeholder 11"/>
          <p:cNvSpPr>
            <a:spLocks noGrp="1"/>
          </p:cNvSpPr>
          <p:nvPr>
            <p:ph sz="quarter" idx="17"/>
          </p:nvPr>
        </p:nvSpPr>
        <p:spPr>
          <a:xfrm>
            <a:off x="342900" y="2701586"/>
            <a:ext cx="8458200" cy="391837"/>
          </a:xfrm>
        </p:spPr>
        <p:txBody>
          <a:bodyPr>
            <a:noAutofit/>
          </a:bodyPr>
          <a:lstStyle/>
          <a:p>
            <a:pPr marL="403200" indent="-403200">
              <a:spcBef>
                <a:spcPts val="1000"/>
              </a:spcBef>
              <a:spcAft>
                <a:spcPts val="0"/>
              </a:spcAft>
              <a:buFont typeface="+mj-lt"/>
              <a:buAutoNum type="arabicPeriod" startAt="2"/>
            </a:pPr>
            <a:r>
              <a:rPr lang="en-US" noProof="0" dirty="0">
                <a:latin typeface="Times New Roman" panose="02020603050405020304" pitchFamily="18" charset="0"/>
                <a:cs typeface="Times New Roman" panose="02020603050405020304" pitchFamily="18" charset="0"/>
              </a:rPr>
              <a:t>Preliminary architectural design.</a:t>
            </a:r>
          </a:p>
        </p:txBody>
      </p:sp>
      <p:sp>
        <p:nvSpPr>
          <p:cNvPr id="10" name="Content Placeholder 9"/>
          <p:cNvSpPr>
            <a:spLocks noGrp="1"/>
          </p:cNvSpPr>
          <p:nvPr>
            <p:ph sz="quarter" idx="15"/>
          </p:nvPr>
        </p:nvSpPr>
        <p:spPr>
          <a:xfrm>
            <a:off x="342900" y="3164166"/>
            <a:ext cx="8458200" cy="1217157"/>
          </a:xfrm>
        </p:spPr>
        <p:txBody>
          <a:bodyPr>
            <a:normAutofit lnSpcReduction="10000"/>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Make use of paper prototypes and models.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alternatives using nonfunctional requirements.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architecture design decisions.</a:t>
            </a:r>
          </a:p>
        </p:txBody>
      </p:sp>
      <p:sp>
        <p:nvSpPr>
          <p:cNvPr id="13" name="Content Placeholder 12"/>
          <p:cNvSpPr>
            <a:spLocks noGrp="1"/>
          </p:cNvSpPr>
          <p:nvPr>
            <p:ph sz="quarter" idx="18"/>
          </p:nvPr>
        </p:nvSpPr>
        <p:spPr>
          <a:xfrm>
            <a:off x="342900" y="4445499"/>
            <a:ext cx="8458200" cy="464277"/>
          </a:xfrm>
        </p:spPr>
        <p:txBody>
          <a:bodyPr/>
          <a:lstStyle/>
          <a:p>
            <a:pPr marL="403200" indent="-403200">
              <a:buFont typeface="+mj-lt"/>
              <a:buAutoNum type="arabicPeriod" startAt="3"/>
            </a:pPr>
            <a:r>
              <a:rPr lang="en-US" noProof="0" dirty="0">
                <a:latin typeface="Times New Roman" panose="02020603050405020304" pitchFamily="18" charset="0"/>
                <a:cs typeface="Times New Roman" panose="02020603050405020304" pitchFamily="18" charset="0"/>
              </a:rPr>
              <a:t>Estimate required project resources.</a:t>
            </a:r>
          </a:p>
        </p:txBody>
      </p:sp>
      <p:sp>
        <p:nvSpPr>
          <p:cNvPr id="11" name="Content Placeholder 10"/>
          <p:cNvSpPr>
            <a:spLocks noGrp="1"/>
          </p:cNvSpPr>
          <p:nvPr>
            <p:ph sz="quarter" idx="16"/>
          </p:nvPr>
        </p:nvSpPr>
        <p:spPr>
          <a:xfrm>
            <a:off x="342900" y="4939768"/>
            <a:ext cx="8458200" cy="1613432"/>
          </a:xfrm>
        </p:spPr>
        <p:txBody>
          <a:bodyPr>
            <a:no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 historic data to estimate time to complete each user story.</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Organize the user stories into sprints.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number of sprints needed to complete the product.</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the time estimates as use stories are added or deleted.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23903"/>
          </a:xfrm>
        </p:spPr>
        <p:txBody>
          <a:bodyPr vert="horz" lIns="91440" tIns="45720" rIns="91440" bIns="45720" rtlCol="0">
            <a:noAutofit/>
          </a:bodyPr>
          <a:lstStyle/>
          <a:p>
            <a:pPr marL="403200" indent="-403200">
              <a:spcBef>
                <a:spcPts val="1000"/>
              </a:spcBef>
              <a:spcAft>
                <a:spcPts val="0"/>
              </a:spcAft>
              <a:buFont typeface="+mj-lt"/>
              <a:buAutoNum type="arabicPeriod" startAt="4"/>
            </a:pPr>
            <a:r>
              <a:rPr lang="en-US" noProof="0" dirty="0">
                <a:latin typeface="Times New Roman" panose="02020603050405020304" pitchFamily="18" charset="0"/>
                <a:cs typeface="Times New Roman" panose="02020603050405020304" pitchFamily="18" charset="0"/>
              </a:rPr>
              <a:t>Construct first prototype.</a:t>
            </a:r>
          </a:p>
        </p:txBody>
      </p:sp>
      <p:sp>
        <p:nvSpPr>
          <p:cNvPr id="9" name="Content Placeholder 8"/>
          <p:cNvSpPr>
            <a:spLocks noGrp="1"/>
          </p:cNvSpPr>
          <p:nvPr>
            <p:ph sz="quarter" idx="14"/>
          </p:nvPr>
        </p:nvSpPr>
        <p:spPr>
          <a:xfrm>
            <a:off x="342900" y="1734793"/>
            <a:ext cx="8458200" cy="2108143"/>
          </a:xfrm>
        </p:spPr>
        <p:txBody>
          <a:bodyPr>
            <a:no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Select subset of user stories most important to stakeholders.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paper prototype as part of the design process.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Design a user interface prototype with inputs and outputs.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Engineer the algorithms needed for first prototypes.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Prototype with deployment in mind.</a:t>
            </a:r>
          </a:p>
        </p:txBody>
      </p:sp>
      <p:sp>
        <p:nvSpPr>
          <p:cNvPr id="10" name="Content Placeholder 9"/>
          <p:cNvSpPr>
            <a:spLocks noGrp="1"/>
          </p:cNvSpPr>
          <p:nvPr>
            <p:ph sz="quarter" idx="15"/>
          </p:nvPr>
        </p:nvSpPr>
        <p:spPr>
          <a:xfrm>
            <a:off x="342900" y="3926295"/>
            <a:ext cx="8458200" cy="414260"/>
          </a:xfrm>
        </p:spPr>
        <p:txBody>
          <a:bodyPr/>
          <a:lstStyle/>
          <a:p>
            <a:pPr marL="403200" indent="-403200">
              <a:spcBef>
                <a:spcPts val="1000"/>
              </a:spcBef>
              <a:spcAft>
                <a:spcPts val="0"/>
              </a:spcAft>
              <a:buFont typeface="+mj-lt"/>
              <a:buAutoNum type="arabicPeriod" startAt="5"/>
            </a:pPr>
            <a:r>
              <a:rPr lang="en-US" noProof="0" dirty="0">
                <a:latin typeface="Times New Roman" panose="02020603050405020304" pitchFamily="18" charset="0"/>
                <a:cs typeface="Times New Roman" panose="02020603050405020304" pitchFamily="18" charset="0"/>
              </a:rPr>
              <a:t>Evaluate prototype.</a:t>
            </a:r>
          </a:p>
        </p:txBody>
      </p:sp>
      <p:sp>
        <p:nvSpPr>
          <p:cNvPr id="11" name="Content Placeholder 10"/>
          <p:cNvSpPr>
            <a:spLocks noGrp="1"/>
          </p:cNvSpPr>
          <p:nvPr>
            <p:ph sz="quarter" idx="16"/>
          </p:nvPr>
        </p:nvSpPr>
        <p:spPr>
          <a:xfrm>
            <a:off x="342900" y="4423914"/>
            <a:ext cx="8458200" cy="128592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test cases while prototype is being designed.</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prototype using appropriate users.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Capture stakeholder feedback for use in revision process.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57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06811"/>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noProof="0" dirty="0">
                <a:latin typeface="Times New Roman" panose="02020603050405020304" pitchFamily="18" charset="0"/>
                <a:cs typeface="Times New Roman" panose="02020603050405020304" pitchFamily="18" charset="0"/>
              </a:rPr>
              <a:t>Go, No-Go decision.</a:t>
            </a:r>
          </a:p>
        </p:txBody>
      </p:sp>
      <p:sp>
        <p:nvSpPr>
          <p:cNvPr id="9" name="Content Placeholder 8"/>
          <p:cNvSpPr>
            <a:spLocks noGrp="1"/>
          </p:cNvSpPr>
          <p:nvPr>
            <p:ph sz="quarter" idx="14"/>
          </p:nvPr>
        </p:nvSpPr>
        <p:spPr>
          <a:xfrm>
            <a:off x="342900" y="1751887"/>
            <a:ext cx="8458200" cy="16965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quality of the current prototype.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time and cost estimates for completing development.</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risk of failing to meet stakeholder expectations.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Get commitment to continue development.</a:t>
            </a:r>
          </a:p>
        </p:txBody>
      </p:sp>
      <p:sp>
        <p:nvSpPr>
          <p:cNvPr id="10" name="Content Placeholder 9"/>
          <p:cNvSpPr>
            <a:spLocks noGrp="1"/>
          </p:cNvSpPr>
          <p:nvPr>
            <p:ph sz="quarter" idx="15"/>
          </p:nvPr>
        </p:nvSpPr>
        <p:spPr>
          <a:xfrm>
            <a:off x="342900" y="3486683"/>
            <a:ext cx="8458200" cy="437737"/>
          </a:xfrm>
        </p:spPr>
        <p:txBody>
          <a:bodyPr/>
          <a:lstStyle/>
          <a:p>
            <a:pPr marL="403200" indent="-403200">
              <a:spcBef>
                <a:spcPts val="1000"/>
              </a:spcBef>
              <a:spcAft>
                <a:spcPts val="0"/>
              </a:spcAft>
              <a:buFont typeface="+mj-lt"/>
              <a:buAutoNum type="arabicPeriod" startAt="7"/>
            </a:pPr>
            <a:r>
              <a:rPr lang="en-US" noProof="0" dirty="0">
                <a:latin typeface="Times New Roman" panose="02020603050405020304" pitchFamily="18" charset="0"/>
                <a:cs typeface="Times New Roman" panose="02020603050405020304" pitchFamily="18" charset="0"/>
              </a:rPr>
              <a:t>Evolve system.</a:t>
            </a:r>
          </a:p>
        </p:txBody>
      </p:sp>
      <p:sp>
        <p:nvSpPr>
          <p:cNvPr id="11" name="Content Placeholder 10"/>
          <p:cNvSpPr>
            <a:spLocks noGrp="1"/>
          </p:cNvSpPr>
          <p:nvPr>
            <p:ph sz="quarter" idx="16"/>
          </p:nvPr>
        </p:nvSpPr>
        <p:spPr>
          <a:xfrm>
            <a:off x="342900" y="3977544"/>
            <a:ext cx="8458200" cy="17139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Define new prototype scope.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Construct new prototype.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Evaluate new prototype and include regression testing.</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risks associated with continuing evolution.</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21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Adapting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2442"/>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software project needs a “road map” or “generic software process” of some kind.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project is different, and every team is different.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No single software engineering framework is appropriate for every software product.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Any road map or generic process should be based on best industry practices.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stakeholders adapt generic process models and tailor them to fit the current project, the skills of the team members, and the user needs.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4</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06811"/>
          </a:xfrm>
        </p:spPr>
        <p:txBody>
          <a:bodyPr vert="horz" lIns="91440" tIns="45720" rIns="91440" bIns="45720" rtlCol="0">
            <a:noAutofit/>
          </a:bodyPr>
          <a:lstStyle/>
          <a:p>
            <a:pPr marL="403200" indent="-403200">
              <a:spcBef>
                <a:spcPts val="1000"/>
              </a:spcBef>
              <a:spcAft>
                <a:spcPts val="0"/>
              </a:spcAft>
              <a:buFont typeface="+mj-lt"/>
              <a:buAutoNum type="arabicPeriod" startAt="8"/>
            </a:pPr>
            <a:r>
              <a:rPr lang="en-US" noProof="0" dirty="0">
                <a:latin typeface="Times New Roman" panose="02020603050405020304" pitchFamily="18" charset="0"/>
                <a:cs typeface="Times New Roman" panose="02020603050405020304" pitchFamily="18" charset="0"/>
              </a:rPr>
              <a:t>Release prototype.</a:t>
            </a:r>
          </a:p>
        </p:txBody>
      </p:sp>
      <p:sp>
        <p:nvSpPr>
          <p:cNvPr id="9" name="Content Placeholder 8"/>
          <p:cNvSpPr>
            <a:spLocks noGrp="1"/>
          </p:cNvSpPr>
          <p:nvPr>
            <p:ph sz="quarter" idx="14"/>
          </p:nvPr>
        </p:nvSpPr>
        <p:spPr>
          <a:xfrm>
            <a:off x="342900" y="1751887"/>
            <a:ext cx="8458200" cy="1243624"/>
          </a:xfrm>
        </p:spPr>
        <p:txBody>
          <a:bodyPr>
            <a:normAutofit lnSpcReduction="10000"/>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Perform acceptance testing.</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defects identified.</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Share quality risks with management.</a:t>
            </a:r>
          </a:p>
        </p:txBody>
      </p:sp>
      <p:sp>
        <p:nvSpPr>
          <p:cNvPr id="10" name="Content Placeholder 9"/>
          <p:cNvSpPr>
            <a:spLocks noGrp="1"/>
          </p:cNvSpPr>
          <p:nvPr>
            <p:ph sz="quarter" idx="15"/>
          </p:nvPr>
        </p:nvSpPr>
        <p:spPr>
          <a:xfrm>
            <a:off x="342900" y="3042297"/>
            <a:ext cx="8458200" cy="437737"/>
          </a:xfrm>
        </p:spPr>
        <p:txBody>
          <a:bodyPr/>
          <a:lstStyle/>
          <a:p>
            <a:pPr marL="403200" indent="-403200">
              <a:spcBef>
                <a:spcPts val="1000"/>
              </a:spcBef>
              <a:spcAft>
                <a:spcPts val="0"/>
              </a:spcAft>
              <a:buFont typeface="+mj-lt"/>
              <a:buAutoNum type="arabicPeriod" startAt="9"/>
            </a:pPr>
            <a:r>
              <a:rPr lang="en-US" noProof="0" dirty="0">
                <a:latin typeface="Times New Roman" panose="02020603050405020304" pitchFamily="18" charset="0"/>
                <a:cs typeface="Times New Roman" panose="02020603050405020304" pitchFamily="18" charset="0"/>
              </a:rPr>
              <a:t>Maintain software.</a:t>
            </a:r>
          </a:p>
        </p:txBody>
      </p:sp>
      <p:sp>
        <p:nvSpPr>
          <p:cNvPr id="11" name="Content Placeholder 10"/>
          <p:cNvSpPr>
            <a:spLocks noGrp="1"/>
          </p:cNvSpPr>
          <p:nvPr>
            <p:ph sz="quarter" idx="16"/>
          </p:nvPr>
        </p:nvSpPr>
        <p:spPr>
          <a:xfrm>
            <a:off x="342900" y="3533159"/>
            <a:ext cx="8458200" cy="17139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Understand code before making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software after making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Communicate known defects and risks to all stakeholders.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50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New Prototypes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81463"/>
            <a:ext cx="8292656" cy="44604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should be performed by developers using test cases created during the design process before programming was completed.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Each user story has an acceptance criteria attached to it and it should guide the creation of the test cases to ensure the prototype meets customer needs.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Prototypes need to be tested for defects and performance issues.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Ensure that adding new features to evolutionary prototypes does not accidentally break features working correctly in the previous prototype (</a:t>
            </a:r>
            <a:r>
              <a:rPr lang="en-US" sz="2400" b="1" i="1" noProof="0" dirty="0">
                <a:latin typeface="Times New Roman" panose="02020603050405020304" pitchFamily="18" charset="0"/>
                <a:cs typeface="Times New Roman" panose="02020603050405020304" pitchFamily="18" charset="0"/>
              </a:rPr>
              <a:t>regression testing</a:t>
            </a:r>
            <a:r>
              <a:rPr lang="en-US" sz="2400" i="1" noProof="0" dirty="0">
                <a:latin typeface="Times New Roman" panose="02020603050405020304" pitchFamily="18" charset="0"/>
                <a:cs typeface="Times New Roman" panose="02020603050405020304" pitchFamily="18" charset="0"/>
              </a:rPr>
              <a:t>).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11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47686"/>
            <a:ext cx="8292656" cy="457644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prototype considered as a release candidate is subjected to user acceptance testing in addition to testing conducted during prototype construction.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acceptance tests are based on acceptance criteria that were recorded as each user story was created and added to the product backlog.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feedback during acceptance testing should be organized by user-visible functions as portrayed via the user interface.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should make changes only if these changes will not delay the release of the prototype.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99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56232"/>
            <a:ext cx="8292656" cy="457644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changes are made, they need to be verified in a second round of acceptance testing before moving on.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issues and lessons learned from creating the release candidate should be documented and considered by the developers and stakeholders as part of the project postmortem.</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should be considered before deciding to undertake future development of a software product.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Lessons learned from the current product can help developers make better cost and time estimates for similar projects in the future.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96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Release Maintenance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07902"/>
            <a:ext cx="8219504" cy="471189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Maintenance</a:t>
            </a:r>
            <a:r>
              <a:rPr lang="en-US" i="1" noProof="0" dirty="0">
                <a:latin typeface="Times New Roman" panose="02020603050405020304" pitchFamily="18" charset="0"/>
                <a:cs typeface="Times New Roman" panose="02020603050405020304" pitchFamily="18" charset="0"/>
              </a:rPr>
              <a:t> - </a:t>
            </a:r>
            <a:r>
              <a:rPr lang="en-US" noProof="0" dirty="0">
                <a:latin typeface="Times New Roman" panose="02020603050405020304" pitchFamily="18" charset="0"/>
                <a:cs typeface="Times New Roman" panose="02020603050405020304" pitchFamily="18" charset="0"/>
              </a:rPr>
              <a:t>activities needed to keep software operational after it has been accepted and released in the end-user environment.</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Corrective maintenance </a:t>
            </a:r>
            <a:r>
              <a:rPr lang="en-US" noProof="0" dirty="0">
                <a:latin typeface="Times New Roman" panose="02020603050405020304" pitchFamily="18" charset="0"/>
                <a:cs typeface="Times New Roman" panose="02020603050405020304" pitchFamily="18" charset="0"/>
              </a:rPr>
              <a:t>- reactive modification of software to repair problems discovered after the software has been delivered.</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Adaptive maintenance </a:t>
            </a:r>
            <a:r>
              <a:rPr lang="en-US" noProof="0" dirty="0">
                <a:latin typeface="Times New Roman" panose="02020603050405020304" pitchFamily="18" charset="0"/>
                <a:cs typeface="Times New Roman" panose="02020603050405020304" pitchFamily="18" charset="0"/>
              </a:rPr>
              <a:t>- reactive modification of software after delivery to keep the software usable in a changing environment.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Perfective maintenance </a:t>
            </a:r>
            <a:r>
              <a:rPr lang="en-US" noProof="0" dirty="0">
                <a:latin typeface="Times New Roman" panose="02020603050405020304" pitchFamily="18" charset="0"/>
                <a:cs typeface="Times New Roman" panose="02020603050405020304" pitchFamily="18" charset="0"/>
              </a:rPr>
              <a:t>-  proactive modification of the software after delivery to provide new user features, better program code structure, or improved documentation.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Preventive maintenance </a:t>
            </a:r>
            <a:r>
              <a:rPr lang="en-US" noProof="0" dirty="0">
                <a:latin typeface="Times New Roman" panose="02020603050405020304" pitchFamily="18" charset="0"/>
                <a:cs typeface="Times New Roman" panose="02020603050405020304" pitchFamily="18" charset="0"/>
              </a:rPr>
              <a:t>– proactive modification software after delivery to correct product faults before discovery by users.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In agile process models much (but not all) of the maintenance work is preventive or perfective as new features are added.</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1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Effort Distribution</a:t>
            </a:r>
          </a:p>
        </p:txBody>
      </p:sp>
      <p:pic>
        <p:nvPicPr>
          <p:cNvPr id="5" name="Picture 4" descr="A pie chart displays maintenance effort distribution.">
            <a:extLst>
              <a:ext uri="{FF2B5EF4-FFF2-40B4-BE49-F238E27FC236}">
                <a16:creationId xmlns:a16="http://schemas.microsoft.com/office/drawing/2014/main" id="{EEE71DA1-03F4-4C64-8CD6-FD50BB276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367" y="1167660"/>
            <a:ext cx="5055604" cy="472401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540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Incremental Model for Prototype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incremental model for prototype design. The components in the circular diagram are planning, requirements, analysis and design, implementation, testing, and evaluation. The cycle further continues with planning. According to the model, initial planning adds to the planning and implementation leads to deployment.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Spiral Model for Prototype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spiral model of prototype design. Each level of the spiral stands for prototype 1, prototype 2, and prototype 3 respectively. The top left of the design reads determine objectives. The top right reads identify risks. The bottom left reads development and testing. The bottom right reads plan and iteration.</a:t>
            </a:r>
            <a:r>
              <a:rPr lang="en-US" sz="2400" noProof="0" dirty="0">
                <a:latin typeface="Times New Roman" panose="02020603050405020304" pitchFamily="18" charset="0"/>
                <a:cs typeface="Times New Roman" panose="02020603050405020304" pitchFamily="18" charset="0"/>
              </a:rPr>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44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Principles for Organizing Software Projects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05350"/>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risky to use a linear process model without ample feedback.</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never possible nor desirable to plan big up-front requirements gathering.</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Up-front requirements gathering may not reduce costs or prevent time slippage.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Appropriate project management is integral to software development.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Documents should evolve with the software and should not delay the start of construction.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Involve stakeholders early and frequently in the development process.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Testers need to become involved in the process prior to software construction.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345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fontScale="90000"/>
          </a:bodyPr>
          <a:lstStyle/>
          <a:p>
            <a:r>
              <a:rPr lang="en-US" sz="3600" noProof="0" dirty="0">
                <a:latin typeface="Times New Roman" panose="02020603050405020304" pitchFamily="18" charset="0"/>
                <a:cs typeface="Times New Roman" panose="02020603050405020304" pitchFamily="18" charset="0"/>
              </a:rPr>
              <a:t>Protype Architectural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prototype architectural design. The first step is to identify architecture objectives. The design forms a circular model from step two to five. The second step is to identify key scenarios. The third step is to create application overview. The fourth step is to identify key issues. The fifth step is to define candidate solutions.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176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Recommended Prototype Evolutionary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the recommended prototype evolutionary process. The initial procedures in the process are, project conception, requirements engineering, preliminary architectural design, estimate required project resource, and construct 1st prototype. From the evaluation of the prototype the process takes a circular model. After the evaluation of the prototype, it takes  a go- no go decision, the project can end after this or continue with an evolved system. After evolve system, it will redefine the scope, and construct next prototype. After the evaluation of the prototype the process can follow these steps to reach at an evolve system: prototype becomes software release, and maintain software, and then evolve system.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985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Maintenance Effort Distribution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 pie chart displays maintenance effort distribution. The maintenance distribution is as follows:  perfective 50 percent, adaptive 25 percent, corrective 21 percent, and preventive 4 percent.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0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Incremental Model for Prototype Design</a:t>
            </a:r>
          </a:p>
        </p:txBody>
      </p:sp>
      <p:pic>
        <p:nvPicPr>
          <p:cNvPr id="5" name="Picture 4" descr="An illustration displays incremental model for prototype design.&#10;">
            <a:extLst>
              <a:ext uri="{FF2B5EF4-FFF2-40B4-BE49-F238E27FC236}">
                <a16:creationId xmlns:a16="http://schemas.microsoft.com/office/drawing/2014/main" id="{5E746A41-2533-446E-9372-0657DC954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769" y="1403610"/>
            <a:ext cx="5482018" cy="443667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68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Characteristics of Agile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large high-risk or mission critical projects.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Minimal rules and minimal documentation.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involvement of testers.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accommodate product changes.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Depends heavily on stakeholder interaction.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manage.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delivery of partial solutions.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Informal risk management.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Built-in continuous process improvement.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6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Characteristics of Spiral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small, low-risk projects.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Several steps required, along with documentation done up front.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involvement of testers (might be done by outside team).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Hard to accommodate product changes until prototype completed.</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stakeholder involvement in planning and risk assessment.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Requires formal project management and coordination.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Project end not always obvious.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Good risk management.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Process improvement handled at end of project.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59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Spiral Model for Prototype Design</a:t>
            </a:r>
          </a:p>
        </p:txBody>
      </p:sp>
      <p:pic>
        <p:nvPicPr>
          <p:cNvPr id="6" name="Picture 5" descr="An illustration displays spiral model of prototype design.&#10;">
            <a:extLst>
              <a:ext uri="{FF2B5EF4-FFF2-40B4-BE49-F238E27FC236}">
                <a16:creationId xmlns:a16="http://schemas.microsoft.com/office/drawing/2014/main" id="{CC09C3FA-24F4-4DA3-8344-2CAD8496B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835" y="1202432"/>
            <a:ext cx="5863886" cy="470480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92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Encourage active stakeholder participation by matching their availability and valuing their input.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simple models (for example, Post-it notes, fast sketches, user stories) to reduce barriers to participation.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Take time to explain your requirement representation techniques before using them.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Adopt stakeholder terminology and avoid technical jargon whenever possible.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a breadth-first approach to get the big picture of the project done before getting bogged down in details.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99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Developer and stakeholders refine requirements “just in time” as user stories are ready to be implemented.</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Treat list of features like a prioritized list and implement the most important user stories first.</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Collaborate closely with stakeholders and document requirements so they </a:t>
            </a:r>
            <a:r>
              <a:rPr lang="en-US" sz="2400" noProof="0" dirty="0" err="1">
                <a:latin typeface="Times New Roman" panose="02020603050405020304" pitchFamily="18" charset="0"/>
                <a:cs typeface="Times New Roman" panose="02020603050405020304" pitchFamily="18" charset="0"/>
              </a:rPr>
              <a:t>ares</a:t>
            </a:r>
            <a:r>
              <a:rPr lang="en-US" sz="2400" noProof="0" dirty="0">
                <a:latin typeface="Times New Roman" panose="02020603050405020304" pitchFamily="18" charset="0"/>
                <a:cs typeface="Times New Roman" panose="02020603050405020304" pitchFamily="18" charset="0"/>
              </a:rPr>
              <a:t> useful to all when creating the next prototype.</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Question the need to maintain models and documents not referred to in the future.</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Ensure management support for stakeholder and resource availability during requirements definition.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75315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9E944C6-D638-4268-902C-73F0389C2FC1}"/>
</file>

<file path=customXml/itemProps2.xml><?xml version="1.0" encoding="utf-8"?>
<ds:datastoreItem xmlns:ds="http://schemas.openxmlformats.org/officeDocument/2006/customXml" ds:itemID="{78CD5E2C-B5CB-4FF9-8A1D-231D49C6EE5F}"/>
</file>

<file path=customXml/itemProps3.xml><?xml version="1.0" encoding="utf-8"?>
<ds:datastoreItem xmlns:ds="http://schemas.openxmlformats.org/officeDocument/2006/customXml" ds:itemID="{73815EAB-9140-45AB-930E-127B50AEAEAD}"/>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321</TotalTime>
  <Words>2109</Words>
  <Application>Microsoft Office PowerPoint</Application>
  <PresentationFormat>On-screen Show (4:3)</PresentationFormat>
  <Paragraphs>213</Paragraphs>
  <Slides>32</Slides>
  <Notes>0</Notes>
  <HiddenSlides>6</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32</vt:i4>
      </vt:variant>
    </vt:vector>
  </HeadingPairs>
  <TitlesOfParts>
    <vt:vector size="39" baseType="lpstr">
      <vt:lpstr>Arial</vt:lpstr>
      <vt:lpstr>Times New Roman</vt:lpstr>
      <vt:lpstr>Title Slides Master</vt:lpstr>
      <vt:lpstr>MainContentSlideMaster</vt:lpstr>
      <vt:lpstr>ClosingMaster</vt:lpstr>
      <vt:lpstr>DividerSlideMaster</vt:lpstr>
      <vt:lpstr>ImageDescriptionAppendixSlideMaster</vt:lpstr>
      <vt:lpstr>Chapter 4</vt:lpstr>
      <vt:lpstr>Adapting Process Models</vt:lpstr>
      <vt:lpstr>Principles for Organizing Software Projects</vt:lpstr>
      <vt:lpstr>Incremental Model for Prototype Design</vt:lpstr>
      <vt:lpstr>Characteristics of Agile Process Models</vt:lpstr>
      <vt:lpstr>Characteristics of Spiral Process Models</vt:lpstr>
      <vt:lpstr>Spiral Model for Prototype Design</vt:lpstr>
      <vt:lpstr>Agile Requirements Definition 1</vt:lpstr>
      <vt:lpstr>Agile Requirements Definition 2</vt:lpstr>
      <vt:lpstr>Protype Architectural Design</vt:lpstr>
      <vt:lpstr>Elements of Agile Architectural Design</vt:lpstr>
      <vt:lpstr>Resource Estimation for Agile Spiral Model</vt:lpstr>
      <vt:lpstr>First Prototype Guidelines</vt:lpstr>
      <vt:lpstr>Prototype Evaluation</vt:lpstr>
      <vt:lpstr>Go No Go Decision</vt:lpstr>
      <vt:lpstr>Recommended Prototype Evolutionary Process</vt:lpstr>
      <vt:lpstr>Recommended Process Steps 1</vt:lpstr>
      <vt:lpstr>Recommended Process Steps 2</vt:lpstr>
      <vt:lpstr>Recommended Process Steps 3</vt:lpstr>
      <vt:lpstr>Recommended Process Steps 4</vt:lpstr>
      <vt:lpstr>Testing New Prototypes</vt:lpstr>
      <vt:lpstr>Release Candidates 1</vt:lpstr>
      <vt:lpstr>Release Candidates 2</vt:lpstr>
      <vt:lpstr>Software Release Maintenance</vt:lpstr>
      <vt:lpstr>Maintenance Effort Distribution</vt:lpstr>
      <vt:lpstr>End of Main Content</vt:lpstr>
      <vt:lpstr>Accessibility Content: Text Alternatives for Images</vt:lpstr>
      <vt:lpstr>Incremental Model for Prototype Design – Text Alternative</vt:lpstr>
      <vt:lpstr>Spiral Model for Prototype Design – Text Alternative</vt:lpstr>
      <vt:lpstr>Protype Architectural Design – Text Alternative</vt:lpstr>
      <vt:lpstr>Recommended Prototype Evolutionary Process – Text Alternative</vt:lpstr>
      <vt:lpstr>Maintenance Effort Distribution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62</cp:revision>
  <dcterms:created xsi:type="dcterms:W3CDTF">2019-01-22T22:04:31Z</dcterms:created>
  <dcterms:modified xsi:type="dcterms:W3CDTF">2019-10-16T08:30:22Z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