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  <p:sldMasterId id="2147483691" r:id="rId2"/>
    <p:sldMasterId id="2147483684" r:id="rId3"/>
    <p:sldMasterId id="2147483686" r:id="rId4"/>
    <p:sldMasterId id="2147483701" r:id="rId5"/>
  </p:sldMasterIdLst>
  <p:sldIdLst>
    <p:sldId id="293" r:id="rId6"/>
    <p:sldId id="263" r:id="rId7"/>
    <p:sldId id="266" r:id="rId8"/>
    <p:sldId id="265" r:id="rId9"/>
    <p:sldId id="268" r:id="rId10"/>
    <p:sldId id="269" r:id="rId11"/>
    <p:sldId id="267" r:id="rId12"/>
    <p:sldId id="272" r:id="rId13"/>
    <p:sldId id="270" r:id="rId14"/>
    <p:sldId id="284" r:id="rId15"/>
    <p:sldId id="285" r:id="rId16"/>
    <p:sldId id="275" r:id="rId17"/>
    <p:sldId id="289" r:id="rId18"/>
    <p:sldId id="288" r:id="rId19"/>
    <p:sldId id="286" r:id="rId20"/>
    <p:sldId id="287" r:id="rId21"/>
    <p:sldId id="283" r:id="rId22"/>
    <p:sldId id="290" r:id="rId23"/>
    <p:sldId id="291" r:id="rId24"/>
    <p:sldId id="292" r:id="rId25"/>
    <p:sldId id="271" r:id="rId26"/>
    <p:sldId id="273" r:id="rId27"/>
    <p:sldId id="274" r:id="rId28"/>
    <p:sldId id="282" r:id="rId29"/>
    <p:sldId id="276" r:id="rId30"/>
    <p:sldId id="281" r:id="rId31"/>
    <p:sldId id="277" r:id="rId32"/>
    <p:sldId id="278" r:id="rId33"/>
    <p:sldId id="279" r:id="rId34"/>
    <p:sldId id="280" r:id="rId35"/>
    <p:sldId id="260" r:id="rId36"/>
    <p:sldId id="258" r:id="rId37"/>
    <p:sldId id="264" r:id="rId38"/>
    <p:sldId id="294" r:id="rId39"/>
    <p:sldId id="297" r:id="rId40"/>
    <p:sldId id="295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Content" id="{5973D931-3BAC-4F30-9C16-B7461F574E40}">
          <p14:sldIdLst>
            <p14:sldId id="293"/>
            <p14:sldId id="263"/>
            <p14:sldId id="266"/>
            <p14:sldId id="265"/>
            <p14:sldId id="268"/>
            <p14:sldId id="269"/>
            <p14:sldId id="267"/>
            <p14:sldId id="272"/>
            <p14:sldId id="270"/>
            <p14:sldId id="284"/>
            <p14:sldId id="285"/>
            <p14:sldId id="275"/>
            <p14:sldId id="289"/>
            <p14:sldId id="288"/>
            <p14:sldId id="286"/>
            <p14:sldId id="287"/>
            <p14:sldId id="283"/>
            <p14:sldId id="290"/>
            <p14:sldId id="291"/>
            <p14:sldId id="292"/>
            <p14:sldId id="271"/>
            <p14:sldId id="273"/>
            <p14:sldId id="274"/>
            <p14:sldId id="282"/>
            <p14:sldId id="276"/>
            <p14:sldId id="281"/>
            <p14:sldId id="277"/>
            <p14:sldId id="278"/>
            <p14:sldId id="279"/>
            <p14:sldId id="280"/>
            <p14:sldId id="260"/>
          </p14:sldIdLst>
        </p14:section>
        <p14:section name="Appendix: Image Descriptions for Unsighted Students" id="{9E859B0B-078E-463E-89A6-21C20DD280C4}">
          <p14:sldIdLst>
            <p14:sldId id="258"/>
            <p14:sldId id="264"/>
            <p14:sldId id="294"/>
            <p14:sldId id="297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2" pos="3264" userDrawn="1">
          <p15:clr>
            <a:srgbClr val="A4A3A4"/>
          </p15:clr>
        </p15:guide>
        <p15:guide id="3" orient="horz" pos="2256" userDrawn="1">
          <p15:clr>
            <a:srgbClr val="A4A3A4"/>
          </p15:clr>
        </p15:guide>
        <p15:guide id="4" pos="56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poren, Laura" initials="CL" lastIdx="4" clrIdx="0">
    <p:extLst>
      <p:ext uri="{19B8F6BF-5375-455C-9EA6-DF929625EA0E}">
        <p15:presenceInfo xmlns:p15="http://schemas.microsoft.com/office/powerpoint/2012/main" userId="S-1-5-21-1645522239-1123561945-839522115-1006658" providerId="AD"/>
      </p:ext>
    </p:extLst>
  </p:cmAuthor>
  <p:cmAuthor id="2" name="Ciporen, Laura" initials="CL [2]" lastIdx="2" clrIdx="1">
    <p:extLst>
      <p:ext uri="{19B8F6BF-5375-455C-9EA6-DF929625EA0E}">
        <p15:presenceInfo xmlns:p15="http://schemas.microsoft.com/office/powerpoint/2012/main" userId="S::laura.ciporen@mheducation.com::567f631f-0624-4179-9d16-569ddce488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6" autoAdjust="0"/>
    <p:restoredTop sz="87897" autoAdjust="0"/>
  </p:normalViewPr>
  <p:slideViewPr>
    <p:cSldViewPr snapToGrid="0" showGuides="1">
      <p:cViewPr varScale="1">
        <p:scale>
          <a:sx n="96" d="100"/>
          <a:sy n="96" d="100"/>
        </p:scale>
        <p:origin x="492" y="96"/>
      </p:cViewPr>
      <p:guideLst>
        <p:guide pos="3264"/>
        <p:guide orient="horz" pos="2256"/>
        <p:guide pos="56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customXml" Target="../customXml/item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commentAuthors" Target="commentAuthors.xml"/><Relationship Id="rId48" Type="http://schemas.openxmlformats.org/officeDocument/2006/relationships/customXml" Target="../customXml/item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MHE Official Background, fixe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6105" y="2099014"/>
            <a:ext cx="3863458" cy="3863458"/>
            <a:chOff x="331115" y="2099014"/>
            <a:chExt cx="3863458" cy="386345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9DDEA9-6897-2B48-BA6A-9075880AA615}"/>
                </a:ext>
              </a:extLst>
            </p:cNvPr>
            <p:cNvSpPr/>
            <p:nvPr userDrawn="1"/>
          </p:nvSpPr>
          <p:spPr>
            <a:xfrm>
              <a:off x="331115" y="2099014"/>
              <a:ext cx="3863458" cy="3863458"/>
            </a:xfrm>
            <a:prstGeom prst="rect">
              <a:avLst/>
            </a:prstGeom>
            <a:solidFill>
              <a:srgbClr val="720F1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467612" y="2368353"/>
              <a:ext cx="3457621" cy="3457621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599258" y="2898475"/>
              <a:ext cx="2793799" cy="2792652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"/>
          <p:cNvSpPr>
            <a:spLocks noGrp="1"/>
          </p:cNvSpPr>
          <p:nvPr>
            <p:ph type="ctrTitle" hasCustomPrompt="1"/>
          </p:nvPr>
        </p:nvSpPr>
        <p:spPr>
          <a:xfrm>
            <a:off x="621792" y="3140014"/>
            <a:ext cx="2788920" cy="115766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1792" y="4261103"/>
            <a:ext cx="2788920" cy="6128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3232" y="4919472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621792" y="5093208"/>
            <a:ext cx="2788920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sp>
        <p:nvSpPr>
          <p:cNvPr id="3" name="Cover Placeholder">
            <a:extLst>
              <a:ext uri="{FF2B5EF4-FFF2-40B4-BE49-F238E27FC236}">
                <a16:creationId xmlns:a16="http://schemas.microsoft.com/office/drawing/2014/main" id="{67C61915-1FDF-4DF1-95F4-8BAC894B4DC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1450229"/>
            <a:ext cx="4229100" cy="49764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Optional: Include Cover Here</a:t>
            </a:r>
          </a:p>
        </p:txBody>
      </p:sp>
      <p:sp>
        <p:nvSpPr>
          <p:cNvPr id="2" name="Long Copyright">
            <a:extLst>
              <a:ext uri="{FF2B5EF4-FFF2-40B4-BE49-F238E27FC236}">
                <a16:creationId xmlns:a16="http://schemas.microsoft.com/office/drawing/2014/main" id="{8AC4EEC4-5547-4185-92E7-A6CAF888043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478438"/>
            <a:ext cx="9144000" cy="374266"/>
          </a:xfrm>
        </p:spPr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001655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7">
          <p15:clr>
            <a:srgbClr val="FBAE40"/>
          </p15:clr>
        </p15:guide>
        <p15:guide id="2" orient="horz" pos="410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10"/>
            <a:ext cx="8458200" cy="61247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2070496"/>
            <a:ext cx="8458200" cy="6491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356A590-66B5-4770-8441-82DC031F56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42900" y="2900944"/>
            <a:ext cx="8458200" cy="673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0BD29E5-BD7B-4CD0-9B09-8F8B24F89FB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2900" y="3755354"/>
            <a:ext cx="84582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4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908CA92-5DB2-4DC0-937B-1B178AA9178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42900" y="4635164"/>
            <a:ext cx="8458200" cy="6985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8B728CCD-2639-461B-9841-57505AC1346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42900" y="5514975"/>
            <a:ext cx="8458200" cy="733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1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dden Slide Title">
            <a:extLst>
              <a:ext uri="{FF2B5EF4-FFF2-40B4-BE49-F238E27FC236}">
                <a16:creationId xmlns:a16="http://schemas.microsoft.com/office/drawing/2014/main" id="{D3229D0C-04EF-482F-B26C-8D49CD33DB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5949" y="418391"/>
            <a:ext cx="2292103" cy="291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hidden title here </a:t>
            </a:r>
          </a:p>
        </p:txBody>
      </p:sp>
      <p:pic>
        <p:nvPicPr>
          <p:cNvPr id="6" name="MGH Logo" descr="McGraw-Hill Education Logo">
            <a:extLst>
              <a:ext uri="{FF2B5EF4-FFF2-40B4-BE49-F238E27FC236}">
                <a16:creationId xmlns:a16="http://schemas.microsoft.com/office/drawing/2014/main" id="{60DCFDF5-2A5B-440E-888A-BC0BFEF9FF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0211" y="1005697"/>
            <a:ext cx="2443579" cy="2443579"/>
          </a:xfrm>
          <a:prstGeom prst="rect">
            <a:avLst/>
          </a:prstGeom>
        </p:spPr>
      </p:pic>
      <p:sp>
        <p:nvSpPr>
          <p:cNvPr id="3" name="Long Copyright">
            <a:extLst>
              <a:ext uri="{FF2B5EF4-FFF2-40B4-BE49-F238E27FC236}">
                <a16:creationId xmlns:a16="http://schemas.microsoft.com/office/drawing/2014/main" id="{9AB572CE-E262-4FA6-8D47-02F068ADD1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87064"/>
            <a:ext cx="9144000" cy="370936"/>
          </a:xfrm>
        </p:spPr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</a:p>
        </p:txBody>
      </p:sp>
      <p:sp>
        <p:nvSpPr>
          <p:cNvPr id="9" name="MGH Tagline">
            <a:extLst>
              <a:ext uri="{FF2B5EF4-FFF2-40B4-BE49-F238E27FC236}">
                <a16:creationId xmlns:a16="http://schemas.microsoft.com/office/drawing/2014/main" id="{F040BF5C-A78D-440C-93DF-72F3F641F3F1}"/>
              </a:ext>
            </a:extLst>
          </p:cNvPr>
          <p:cNvSpPr txBox="1"/>
          <p:nvPr userDrawn="1"/>
        </p:nvSpPr>
        <p:spPr>
          <a:xfrm>
            <a:off x="1730746" y="3796682"/>
            <a:ext cx="5682508" cy="46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Because learning changes everything.</a:t>
            </a:r>
            <a:r>
              <a:rPr kumimoji="0" lang="en-US" sz="1400" b="0" i="0" u="none" strike="noStrike" kern="1200" cap="none" spc="40" normalizeH="0" baseline="6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®</a:t>
            </a:r>
            <a:endParaRPr kumimoji="0" lang="en-US" sz="2400" b="0" i="0" u="none" strike="noStrike" kern="1200" cap="none" spc="40" normalizeH="0" baseline="6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MGH URL">
            <a:extLst>
              <a:ext uri="{FF2B5EF4-FFF2-40B4-BE49-F238E27FC236}">
                <a16:creationId xmlns:a16="http://schemas.microsoft.com/office/drawing/2014/main" id="{2215B5DD-E18E-478F-81B9-79BA83A9A251}"/>
              </a:ext>
            </a:extLst>
          </p:cNvPr>
          <p:cNvSpPr txBox="1"/>
          <p:nvPr userDrawn="1"/>
        </p:nvSpPr>
        <p:spPr>
          <a:xfrm>
            <a:off x="3269085" y="5329121"/>
            <a:ext cx="2605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www.mheducation.com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366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6CA9270-FD0E-4B64-B0D8-24095E6A29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899" y="2366309"/>
            <a:ext cx="7696919" cy="526936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Accessibility Content: Text Alternatives for Images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0B6E1DCB-9B8A-423D-B48B-2CCDE624B4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37202" y="6682314"/>
            <a:ext cx="342900" cy="143831"/>
          </a:xfr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71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c.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C0136BE0-3F2D-44D5-B125-B7A30D2C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50" y="117244"/>
            <a:ext cx="6065851" cy="73097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FA117DCA-6A6D-48B9-9002-DA1E4814B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DA8444E8-1445-4AB7-85DD-90449330C00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973249"/>
            <a:ext cx="6477000" cy="4343400"/>
          </a:xfrm>
        </p:spPr>
        <p:txBody>
          <a:bodyPr/>
          <a:lstStyle>
            <a:lvl1pPr>
              <a:defRPr/>
            </a:lvl1pPr>
            <a:lvl2pPr marL="344488" indent="-34290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Slide Content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45416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-On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6" name="Return to main slide Link 1">
            <a:extLst>
              <a:ext uri="{FF2B5EF4-FFF2-40B4-BE49-F238E27FC236}">
                <a16:creationId xmlns:a16="http://schemas.microsoft.com/office/drawing/2014/main" id="{F538FEEA-434F-404A-8A40-5F717D6CB5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81587" y="1068234"/>
            <a:ext cx="2980826" cy="225425"/>
          </a:xfrm>
        </p:spPr>
        <p:txBody>
          <a:bodyPr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dirty="0"/>
              <a:t>Return to parent-slide containing images.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371601"/>
            <a:ext cx="8458200" cy="4876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turn to main slide Link 2">
            <a:extLst>
              <a:ext uri="{FF2B5EF4-FFF2-40B4-BE49-F238E27FC236}">
                <a16:creationId xmlns:a16="http://schemas.microsoft.com/office/drawing/2014/main" id="{D8AF3780-479B-4486-8AEE-B0E29BE2F8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92111" y="6350211"/>
            <a:ext cx="2959779" cy="2286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02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-Two Comparison Placeholders With Identifi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9" name="Return to main slide Link 1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81528" y="1059828"/>
            <a:ext cx="2980944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8" name="Image Identifier 1">
            <a:extLst>
              <a:ext uri="{FF2B5EF4-FFF2-40B4-BE49-F238E27FC236}">
                <a16:creationId xmlns:a16="http://schemas.microsoft.com/office/drawing/2014/main" id="{C828D23C-A7ED-420E-B199-2D8CCF24D6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5125" y="1410562"/>
            <a:ext cx="4076700" cy="3921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Image Identifier 1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933303"/>
            <a:ext cx="4076700" cy="43150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Image Identifier 2">
            <a:extLst>
              <a:ext uri="{FF2B5EF4-FFF2-40B4-BE49-F238E27FC236}">
                <a16:creationId xmlns:a16="http://schemas.microsoft.com/office/drawing/2014/main" id="{7DBCEA22-E8D2-4B8A-B55C-3FFA6FAB31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15145" y="1410562"/>
            <a:ext cx="4078224" cy="39319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Image Identifier 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24400" y="1933303"/>
            <a:ext cx="4076700" cy="43150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turn to main slide Link 2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81528" y="6348550"/>
            <a:ext cx="2980944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33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MHE Altered Background, fixed">
            <a:extLst>
              <a:ext uri="{FF2B5EF4-FFF2-40B4-BE49-F238E27FC236}">
                <a16:creationId xmlns:a16="http://schemas.microsoft.com/office/drawing/2014/main" id="{E2D8ACCF-E5FC-4FE9-9E84-B2A0A6B1E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2900" y="2095500"/>
            <a:ext cx="3886199" cy="3886199"/>
            <a:chOff x="342900" y="2095500"/>
            <a:chExt cx="3886199" cy="388619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342900" y="2095500"/>
              <a:ext cx="3886199" cy="3886199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495300" y="2362200"/>
              <a:ext cx="3429000" cy="34671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621792" y="2608290"/>
            <a:ext cx="3035808" cy="139408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21792" y="4069830"/>
            <a:ext cx="3035808" cy="8040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3232" y="4919472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1791" y="5096656"/>
            <a:ext cx="3043303" cy="56962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sp>
        <p:nvSpPr>
          <p:cNvPr id="3" name="Cover Placeholder">
            <a:extLst>
              <a:ext uri="{FF2B5EF4-FFF2-40B4-BE49-F238E27FC236}">
                <a16:creationId xmlns:a16="http://schemas.microsoft.com/office/drawing/2014/main" id="{67C61915-1FDF-4DF1-95F4-8BAC894B4DC1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4572000" y="1450229"/>
            <a:ext cx="4229100" cy="49764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Optional: Include Cover Here</a:t>
            </a:r>
          </a:p>
        </p:txBody>
      </p:sp>
      <p:sp>
        <p:nvSpPr>
          <p:cNvPr id="2" name="Long Copyright">
            <a:extLst>
              <a:ext uri="{FF2B5EF4-FFF2-40B4-BE49-F238E27FC236}">
                <a16:creationId xmlns:a16="http://schemas.microsoft.com/office/drawing/2014/main" id="{F4607C07-D864-4A1A-8061-D12997CC50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24890689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20">
          <p15:clr>
            <a:srgbClr val="FBAE40"/>
          </p15:clr>
        </p15:guide>
        <p15:guide id="2" orient="horz" pos="3768">
          <p15:clr>
            <a:srgbClr val="FBAE40"/>
          </p15:clr>
        </p15:guide>
        <p15:guide id="3" pos="2664">
          <p15:clr>
            <a:srgbClr val="FBAE40"/>
          </p15:clr>
        </p15:guide>
        <p15:guide id="4" pos="2880">
          <p15:clr>
            <a:srgbClr val="FBAE40"/>
          </p15:clr>
        </p15:guide>
        <p15:guide id="5" pos="2472">
          <p15:clr>
            <a:srgbClr val="FBAE40"/>
          </p15:clr>
        </p15:guide>
        <p15:guide id="6" pos="312">
          <p15:clr>
            <a:srgbClr val="FBAE40"/>
          </p15:clr>
        </p15:guide>
        <p15:guide id="7" orient="horz" pos="1488">
          <p15:clr>
            <a:srgbClr val="FBAE40"/>
          </p15:clr>
        </p15:guide>
        <p15:guide id="8" orient="horz" pos="36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NO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MHE Official Background, fixe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52559"/>
            <a:ext cx="9144000" cy="4982750"/>
            <a:chOff x="0" y="1521567"/>
            <a:chExt cx="9144000" cy="484643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FD8DC8-1EF1-6B48-9F31-D9D254F85818}"/>
                </a:ext>
              </a:extLst>
            </p:cNvPr>
            <p:cNvSpPr/>
            <p:nvPr userDrawn="1"/>
          </p:nvSpPr>
          <p:spPr>
            <a:xfrm>
              <a:off x="0" y="1521567"/>
              <a:ext cx="9144000" cy="4846438"/>
            </a:xfrm>
            <a:prstGeom prst="rect">
              <a:avLst/>
            </a:prstGeom>
            <a:solidFill>
              <a:srgbClr val="720F1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00492E-5EBE-C745-8EEE-F17D4BB4582E}"/>
                </a:ext>
              </a:extLst>
            </p:cNvPr>
            <p:cNvSpPr/>
            <p:nvPr userDrawn="1"/>
          </p:nvSpPr>
          <p:spPr>
            <a:xfrm>
              <a:off x="185629" y="2001422"/>
              <a:ext cx="8493233" cy="4166364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976C39-0B94-D44F-9108-A52DD0916B5A}"/>
                </a:ext>
              </a:extLst>
            </p:cNvPr>
            <p:cNvSpPr/>
            <p:nvPr userDrawn="1"/>
          </p:nvSpPr>
          <p:spPr>
            <a:xfrm>
              <a:off x="364385" y="2475809"/>
              <a:ext cx="7858340" cy="3513221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"/>
          <p:cNvSpPr>
            <a:spLocks noGrp="1"/>
          </p:cNvSpPr>
          <p:nvPr userDrawn="1">
            <p:ph type="ctrTitle"/>
          </p:nvPr>
        </p:nvSpPr>
        <p:spPr>
          <a:xfrm>
            <a:off x="777240" y="2985555"/>
            <a:ext cx="6521640" cy="873214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782058" y="3986784"/>
            <a:ext cx="4297680" cy="51758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7202" y="4650037"/>
            <a:ext cx="35747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"/>
          <p:cNvSpPr>
            <a:spLocks noGrp="1"/>
          </p:cNvSpPr>
          <p:nvPr>
            <p:ph type="body" sz="quarter" idx="10"/>
          </p:nvPr>
        </p:nvSpPr>
        <p:spPr>
          <a:xfrm>
            <a:off x="777240" y="4718304"/>
            <a:ext cx="4443413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Long Copyright">
            <a:extLst>
              <a:ext uri="{FF2B5EF4-FFF2-40B4-BE49-F238E27FC236}">
                <a16:creationId xmlns:a16="http://schemas.microsoft.com/office/drawing/2014/main" id="{54514DA3-A928-4CD1-BFAE-B5DF399C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7064"/>
            <a:ext cx="9144000" cy="370935"/>
          </a:xfrm>
        </p:spPr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380643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NO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MHE altered Background, fixed">
            <a:extLst>
              <a:ext uri="{FF2B5EF4-FFF2-40B4-BE49-F238E27FC236}">
                <a16:creationId xmlns:a16="http://schemas.microsoft.com/office/drawing/2014/main" id="{7A14A7A9-A9D7-4A08-A24F-4D1C1F4C2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46366"/>
            <a:ext cx="9143999" cy="4991100"/>
            <a:chOff x="0" y="1524000"/>
            <a:chExt cx="9143999" cy="49911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00492E-5EBE-C745-8EEE-F17D4BB4582E}"/>
                </a:ext>
              </a:extLst>
            </p:cNvPr>
            <p:cNvSpPr/>
            <p:nvPr userDrawn="1"/>
          </p:nvSpPr>
          <p:spPr>
            <a:xfrm>
              <a:off x="0" y="1524000"/>
              <a:ext cx="9143999" cy="4991100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976C39-0B94-D44F-9108-A52DD0916B5A}"/>
                </a:ext>
              </a:extLst>
            </p:cNvPr>
            <p:cNvSpPr/>
            <p:nvPr userDrawn="1"/>
          </p:nvSpPr>
          <p:spPr>
            <a:xfrm>
              <a:off x="190500" y="2019300"/>
              <a:ext cx="8496300" cy="42672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"/>
          <p:cNvSpPr>
            <a:spLocks noGrp="1"/>
          </p:cNvSpPr>
          <p:nvPr userDrawn="1">
            <p:ph type="ctrTitle"/>
          </p:nvPr>
        </p:nvSpPr>
        <p:spPr>
          <a:xfrm>
            <a:off x="567378" y="2593298"/>
            <a:ext cx="6980170" cy="113055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 userDrawn="1">
            <p:ph type="subTitle" idx="1"/>
          </p:nvPr>
        </p:nvSpPr>
        <p:spPr>
          <a:xfrm>
            <a:off x="567378" y="3807503"/>
            <a:ext cx="4542020" cy="71935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02310" y="4665027"/>
            <a:ext cx="35747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"/>
          <p:cNvSpPr>
            <a:spLocks noGrp="1"/>
          </p:cNvSpPr>
          <p:nvPr userDrawn="1">
            <p:ph type="body" sz="quarter" idx="10"/>
          </p:nvPr>
        </p:nvSpPr>
        <p:spPr>
          <a:xfrm>
            <a:off x="567378" y="4770769"/>
            <a:ext cx="4443413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Long Copyright">
            <a:extLst>
              <a:ext uri="{FF2B5EF4-FFF2-40B4-BE49-F238E27FC236}">
                <a16:creationId xmlns:a16="http://schemas.microsoft.com/office/drawing/2014/main" id="{54514DA3-A928-4CD1-BFAE-B5DF399C4B36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0" y="6487064"/>
            <a:ext cx="9144000" cy="370935"/>
          </a:xfrm>
        </p:spPr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McGraw-Hill Education.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233895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  <p15:guide id="2" orient="horz" pos="3960">
          <p15:clr>
            <a:srgbClr val="FBAE40"/>
          </p15:clr>
        </p15:guide>
        <p15:guide id="3" pos="120">
          <p15:clr>
            <a:srgbClr val="FBAE40"/>
          </p15:clr>
        </p15:guide>
        <p15:guide id="4" pos="5472">
          <p15:clr>
            <a:srgbClr val="FBAE40"/>
          </p15:clr>
        </p15:guide>
        <p15:guide id="5" orient="horz" pos="22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347" y="6324600"/>
            <a:ext cx="2405307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85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360" userDrawn="1">
          <p15:clr>
            <a:srgbClr val="FBAE40"/>
          </p15:clr>
        </p15:guide>
        <p15:guide id="3" pos="264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orizontal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28380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4343400"/>
            <a:ext cx="8458200" cy="1905000"/>
          </a:xfrm>
        </p:spPr>
        <p:txBody>
          <a:bodyPr/>
          <a:lstStyle>
            <a:lvl1pPr>
              <a:defRPr/>
            </a:lvl1pPr>
            <a:lvl4pPr marL="455613" indent="0">
              <a:buNone/>
              <a:defRPr/>
            </a:lvl4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0" y="6684963"/>
            <a:ext cx="6972300" cy="17303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8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33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orient="horz" pos="273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mpariso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40767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24400" y="1257300"/>
            <a:ext cx="4076700" cy="4991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15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ain One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57912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8052" y="1257300"/>
            <a:ext cx="2383047" cy="49911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62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4" pos="4032" userDrawn="1">
          <p15:clr>
            <a:srgbClr val="FBAE40"/>
          </p15:clr>
        </p15:guide>
        <p15:guide id="5" pos="386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with Third as Acc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283809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1" y="4343400"/>
            <a:ext cx="57912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2432755-BCF5-451F-968D-CFFD10D87B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00800" y="4343400"/>
            <a:ext cx="24003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05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4" pos="4032">
          <p15:clr>
            <a:srgbClr val="FBAE40"/>
          </p15:clr>
        </p15:guide>
        <p15:guide id="5" pos="386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GH logo" descr="McGraw-Hill Education Logo">
            <a:extLst>
              <a:ext uri="{FF2B5EF4-FFF2-40B4-BE49-F238E27FC236}">
                <a16:creationId xmlns:a16="http://schemas.microsoft.com/office/drawing/2014/main" id="{BF372B49-B6F5-4826-B4F8-2F8A4FFF889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106" y="283845"/>
            <a:ext cx="999514" cy="999514"/>
          </a:xfrm>
          <a:prstGeom prst="rect">
            <a:avLst/>
          </a:prstGeom>
        </p:spPr>
      </p:pic>
      <p:sp>
        <p:nvSpPr>
          <p:cNvPr id="3" name="MGH Tagline">
            <a:extLst>
              <a:ext uri="{FF2B5EF4-FFF2-40B4-BE49-F238E27FC236}">
                <a16:creationId xmlns:a16="http://schemas.microsoft.com/office/drawing/2014/main" id="{70E12349-CEA7-4006-B6E3-3E283BDBD258}"/>
              </a:ext>
            </a:extLst>
          </p:cNvPr>
          <p:cNvSpPr txBox="1"/>
          <p:nvPr userDrawn="1"/>
        </p:nvSpPr>
        <p:spPr>
          <a:xfrm>
            <a:off x="5060273" y="337349"/>
            <a:ext cx="3873993" cy="338554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spc="4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Because learning changes everything.</a:t>
            </a:r>
            <a:r>
              <a:rPr lang="en-US" sz="1050" spc="40" baseline="60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®</a:t>
            </a:r>
            <a:endParaRPr lang="en-US" sz="1600" spc="40" baseline="60000" dirty="0"/>
          </a:p>
        </p:txBody>
      </p:sp>
      <p:sp>
        <p:nvSpPr>
          <p:cNvPr id="5" name="Long Copyright"/>
          <p:cNvSpPr>
            <a:spLocks noGrp="1"/>
          </p:cNvSpPr>
          <p:nvPr>
            <p:ph type="ftr" sz="quarter" idx="3"/>
          </p:nvPr>
        </p:nvSpPr>
        <p:spPr>
          <a:xfrm>
            <a:off x="0" y="6478439"/>
            <a:ext cx="9144000" cy="379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Add long copyright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32547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5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613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2880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960">
          <p15:clr>
            <a:srgbClr val="F26B43"/>
          </p15:clr>
        </p15:guide>
        <p15:guide id="11" orient="horz" pos="410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>
            <a:extLst>
              <a:ext uri="{FF2B5EF4-FFF2-40B4-BE49-F238E27FC236}">
                <a16:creationId xmlns:a16="http://schemas.microsoft.com/office/drawing/2014/main" id="{881C4C4E-EEEF-442A-AE3B-63C7E062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  <p:sp>
        <p:nvSpPr>
          <p:cNvPr id="5" name="Text Placeholder">
            <a:extLst>
              <a:ext uri="{FF2B5EF4-FFF2-40B4-BE49-F238E27FC236}">
                <a16:creationId xmlns:a16="http://schemas.microsoft.com/office/drawing/2014/main" id="{4F2C87DD-ADFA-433D-B7C8-4E9E42BC9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273877"/>
            <a:ext cx="8458200" cy="4944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hort Copyright">
            <a:extLst>
              <a:ext uri="{FF2B5EF4-FFF2-40B4-BE49-F238E27FC236}">
                <a16:creationId xmlns:a16="http://schemas.microsoft.com/office/drawing/2014/main" id="{36838A37-515E-4F5C-BF9F-CE51891A9C27}"/>
              </a:ext>
            </a:extLst>
          </p:cNvPr>
          <p:cNvSpPr txBox="1"/>
          <p:nvPr userDrawn="1"/>
        </p:nvSpPr>
        <p:spPr>
          <a:xfrm>
            <a:off x="215658" y="6664280"/>
            <a:ext cx="1233578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McGraw Hill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6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9" r:id="rId3"/>
    <p:sldLayoutId id="2147483695" r:id="rId4"/>
    <p:sldLayoutId id="2147483696" r:id="rId5"/>
    <p:sldLayoutId id="2147483697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344488" indent="-3429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1550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92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 userDrawn="1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864" userDrawn="1">
          <p15:clr>
            <a:srgbClr val="F26B43"/>
          </p15:clr>
        </p15:guide>
        <p15:guide id="13" orient="horz" pos="360" userDrawn="1">
          <p15:clr>
            <a:srgbClr val="F26B43"/>
          </p15:clr>
        </p15:guide>
        <p15:guide id="14" orient="horz" pos="3936" userDrawn="1">
          <p15:clr>
            <a:srgbClr val="F26B43"/>
          </p15:clr>
        </p15:guide>
        <p15:guide id="15" pos="984" userDrawn="1">
          <p15:clr>
            <a:srgbClr val="F26B43"/>
          </p15:clr>
        </p15:guide>
        <p15:guide id="16" pos="5376" userDrawn="1">
          <p15:clr>
            <a:srgbClr val="F26B43"/>
          </p15:clr>
        </p15:guide>
        <p15:guide id="17" pos="26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5691"/>
            <a:ext cx="9144000" cy="362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Add long copyright line here</a:t>
            </a:r>
          </a:p>
        </p:txBody>
      </p:sp>
      <p:sp>
        <p:nvSpPr>
          <p:cNvPr id="6" name="MGH Yellow Line">
            <a:extLst>
              <a:ext uri="{FF2B5EF4-FFF2-40B4-BE49-F238E27FC236}">
                <a16:creationId xmlns:a16="http://schemas.microsoft.com/office/drawing/2014/main" id="{F20163A4-4644-4B17-9C8A-EF42A992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32547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99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6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ct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613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2112" userDrawn="1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 userDrawn="1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2160" userDrawn="1">
          <p15:clr>
            <a:srgbClr val="F26B43"/>
          </p15:clr>
        </p15:guide>
        <p15:guide id="13" pos="3648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>
            <a:extLst>
              <a:ext uri="{FF2B5EF4-FFF2-40B4-BE49-F238E27FC236}">
                <a16:creationId xmlns:a16="http://schemas.microsoft.com/office/drawing/2014/main" id="{BEB99B55-73FB-42B4-93ED-C5E818675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1" y="1976546"/>
            <a:ext cx="64805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Slide Content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hort Copyright">
            <a:extLst>
              <a:ext uri="{FF2B5EF4-FFF2-40B4-BE49-F238E27FC236}">
                <a16:creationId xmlns:a16="http://schemas.microsoft.com/office/drawing/2014/main" id="{36838A37-515E-4F5C-BF9F-CE51891A9C27}"/>
              </a:ext>
            </a:extLst>
          </p:cNvPr>
          <p:cNvSpPr txBox="1"/>
          <p:nvPr userDrawn="1"/>
        </p:nvSpPr>
        <p:spPr>
          <a:xfrm>
            <a:off x="224279" y="6660234"/>
            <a:ext cx="1285344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McGraw Hill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202" y="6682314"/>
            <a:ext cx="342900" cy="143831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lang="en-US" sz="80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MGH Shape">
            <a:extLst>
              <a:ext uri="{FF2B5EF4-FFF2-40B4-BE49-F238E27FC236}">
                <a16:creationId xmlns:a16="http://schemas.microsoft.com/office/drawing/2014/main" id="{B719ECBD-8119-4217-9D58-2638FA436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622742" y="0"/>
            <a:ext cx="2521258" cy="6623843"/>
            <a:chOff x="3491346" y="0"/>
            <a:chExt cx="2508933" cy="6367263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FCAD01AC-30CD-4728-B0FD-543493B2CE55}"/>
                </a:ext>
              </a:extLst>
            </p:cNvPr>
            <p:cNvSpPr/>
            <p:nvPr/>
          </p:nvSpPr>
          <p:spPr>
            <a:xfrm rot="10800000">
              <a:off x="5468761" y="1352709"/>
              <a:ext cx="531517" cy="1821241"/>
            </a:xfrm>
            <a:custGeom>
              <a:avLst/>
              <a:gdLst>
                <a:gd name="connsiteX0" fmla="*/ 0 w 531517"/>
                <a:gd name="connsiteY0" fmla="*/ 1821241 h 1821241"/>
                <a:gd name="connsiteX1" fmla="*/ 0 w 531517"/>
                <a:gd name="connsiteY1" fmla="*/ 0 h 1821241"/>
                <a:gd name="connsiteX2" fmla="*/ 531517 w 531517"/>
                <a:gd name="connsiteY2" fmla="*/ 672400 h 1821241"/>
                <a:gd name="connsiteX3" fmla="*/ 0 w 531517"/>
                <a:gd name="connsiteY3" fmla="*/ 1821241 h 1821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517" h="1821241">
                  <a:moveTo>
                    <a:pt x="0" y="1821241"/>
                  </a:moveTo>
                  <a:lnTo>
                    <a:pt x="0" y="0"/>
                  </a:lnTo>
                  <a:lnTo>
                    <a:pt x="531517" y="672400"/>
                  </a:lnTo>
                  <a:lnTo>
                    <a:pt x="0" y="1821241"/>
                  </a:lnTo>
                  <a:close/>
                </a:path>
              </a:pathLst>
            </a:custGeom>
            <a:solidFill>
              <a:srgbClr val="9F22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9A51DD71-B849-456F-A479-25728C0B26F4}"/>
                </a:ext>
              </a:extLst>
            </p:cNvPr>
            <p:cNvSpPr/>
            <p:nvPr/>
          </p:nvSpPr>
          <p:spPr>
            <a:xfrm rot="10800000">
              <a:off x="3491346" y="0"/>
              <a:ext cx="2508932" cy="2501550"/>
            </a:xfrm>
            <a:custGeom>
              <a:avLst/>
              <a:gdLst>
                <a:gd name="connsiteX0" fmla="*/ 2508932 w 2508932"/>
                <a:gd name="connsiteY0" fmla="*/ 2501550 h 2501550"/>
                <a:gd name="connsiteX1" fmla="*/ 0 w 2508932"/>
                <a:gd name="connsiteY1" fmla="*/ 2501550 h 2501550"/>
                <a:gd name="connsiteX2" fmla="*/ 0 w 2508932"/>
                <a:gd name="connsiteY2" fmla="*/ 1148841 h 2501550"/>
                <a:gd name="connsiteX3" fmla="*/ 531517 w 2508932"/>
                <a:gd name="connsiteY3" fmla="*/ 0 h 2501550"/>
                <a:gd name="connsiteX4" fmla="*/ 2508932 w 2508932"/>
                <a:gd name="connsiteY4" fmla="*/ 2501550 h 250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932" h="2501550">
                  <a:moveTo>
                    <a:pt x="2508932" y="2501550"/>
                  </a:moveTo>
                  <a:lnTo>
                    <a:pt x="0" y="2501550"/>
                  </a:lnTo>
                  <a:lnTo>
                    <a:pt x="0" y="1148841"/>
                  </a:lnTo>
                  <a:lnTo>
                    <a:pt x="531517" y="0"/>
                  </a:lnTo>
                  <a:lnTo>
                    <a:pt x="2508932" y="2501550"/>
                  </a:lnTo>
                  <a:close/>
                </a:path>
              </a:pathLst>
            </a:custGeom>
            <a:solidFill>
              <a:srgbClr val="E2D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CE349BEA-4244-4589-91D3-1DECC6AB1E90}"/>
                </a:ext>
              </a:extLst>
            </p:cNvPr>
            <p:cNvSpPr/>
            <p:nvPr/>
          </p:nvSpPr>
          <p:spPr>
            <a:xfrm rot="10800000">
              <a:off x="3680272" y="1352707"/>
              <a:ext cx="2320007" cy="5014556"/>
            </a:xfrm>
            <a:custGeom>
              <a:avLst/>
              <a:gdLst>
                <a:gd name="connsiteX0" fmla="*/ 0 w 2320007"/>
                <a:gd name="connsiteY0" fmla="*/ 5014556 h 5014556"/>
                <a:gd name="connsiteX1" fmla="*/ 0 w 2320007"/>
                <a:gd name="connsiteY1" fmla="*/ 0 h 5014556"/>
                <a:gd name="connsiteX2" fmla="*/ 2320007 w 2320007"/>
                <a:gd name="connsiteY2" fmla="*/ 0 h 5014556"/>
                <a:gd name="connsiteX3" fmla="*/ 531518 w 2320007"/>
                <a:gd name="connsiteY3" fmla="*/ 3865713 h 5014556"/>
                <a:gd name="connsiteX4" fmla="*/ 1 w 2320007"/>
                <a:gd name="connsiteY4" fmla="*/ 3193313 h 5014556"/>
                <a:gd name="connsiteX5" fmla="*/ 1 w 2320007"/>
                <a:gd name="connsiteY5" fmla="*/ 5014554 h 5014556"/>
                <a:gd name="connsiteX6" fmla="*/ 0 w 2320007"/>
                <a:gd name="connsiteY6" fmla="*/ 5014556 h 501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0007" h="5014556">
                  <a:moveTo>
                    <a:pt x="0" y="5014556"/>
                  </a:moveTo>
                  <a:lnTo>
                    <a:pt x="0" y="0"/>
                  </a:lnTo>
                  <a:lnTo>
                    <a:pt x="2320007" y="0"/>
                  </a:lnTo>
                  <a:lnTo>
                    <a:pt x="531518" y="3865713"/>
                  </a:lnTo>
                  <a:lnTo>
                    <a:pt x="1" y="3193313"/>
                  </a:lnTo>
                  <a:lnTo>
                    <a:pt x="1" y="5014554"/>
                  </a:lnTo>
                  <a:lnTo>
                    <a:pt x="0" y="50145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13" name="Title Placeholder">
            <a:extLst>
              <a:ext uri="{FF2B5EF4-FFF2-40B4-BE49-F238E27FC236}">
                <a16:creationId xmlns:a16="http://schemas.microsoft.com/office/drawing/2014/main" id="{34622483-C344-43F3-82BE-D7AE2DFF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6073803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9055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8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1588" indent="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5544" userDrawn="1">
          <p15:clr>
            <a:srgbClr val="F26B43"/>
          </p15:clr>
        </p15:guide>
        <p15:guide id="6" pos="216">
          <p15:clr>
            <a:srgbClr val="F26B43"/>
          </p15:clr>
        </p15:guide>
        <p15:guide id="7" pos="4296" userDrawn="1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1248" userDrawn="1">
          <p15:clr>
            <a:srgbClr val="F26B43"/>
          </p15:clr>
        </p15:guide>
        <p15:guide id="11" orient="horz" pos="3984" userDrawn="1">
          <p15:clr>
            <a:srgbClr val="F26B43"/>
          </p15:clr>
        </p15:guide>
        <p15:guide id="12" orient="horz" pos="1656" userDrawn="1">
          <p15:clr>
            <a:srgbClr val="F26B43"/>
          </p15:clr>
        </p15:guide>
        <p15:guide id="13" pos="2980">
          <p15:clr>
            <a:srgbClr val="F26B43"/>
          </p15:clr>
        </p15:guide>
        <p15:guide id="14" orient="horz" pos="2260" userDrawn="1">
          <p15:clr>
            <a:srgbClr val="F26B43"/>
          </p15:clr>
        </p15:guide>
        <p15:guide id="15" pos="264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>
            <a:extLst>
              <a:ext uri="{FF2B5EF4-FFF2-40B4-BE49-F238E27FC236}">
                <a16:creationId xmlns:a16="http://schemas.microsoft.com/office/drawing/2014/main" id="{881C4C4E-EEEF-442A-AE3B-63C7E062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  <p:sp>
        <p:nvSpPr>
          <p:cNvPr id="5" name="Text Placeholder">
            <a:extLst>
              <a:ext uri="{FF2B5EF4-FFF2-40B4-BE49-F238E27FC236}">
                <a16:creationId xmlns:a16="http://schemas.microsoft.com/office/drawing/2014/main" id="{4F2C87DD-ADFA-433D-B7C8-4E9E42BC9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371599"/>
            <a:ext cx="8458200" cy="4876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hort Copyright">
            <a:extLst>
              <a:ext uri="{FF2B5EF4-FFF2-40B4-BE49-F238E27FC236}">
                <a16:creationId xmlns:a16="http://schemas.microsoft.com/office/drawing/2014/main" id="{36838A37-515E-4F5C-BF9F-CE51891A9C27}"/>
              </a:ext>
            </a:extLst>
          </p:cNvPr>
          <p:cNvSpPr txBox="1"/>
          <p:nvPr userDrawn="1"/>
        </p:nvSpPr>
        <p:spPr>
          <a:xfrm>
            <a:off x="215658" y="6664280"/>
            <a:ext cx="1233578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McGraw Hill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9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344488" indent="-3429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1550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92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864">
          <p15:clr>
            <a:srgbClr val="F26B43"/>
          </p15:clr>
        </p15:guide>
        <p15:guide id="13" orient="horz" pos="360">
          <p15:clr>
            <a:srgbClr val="F26B43"/>
          </p15:clr>
        </p15:guide>
        <p15:guide id="14" orient="horz" pos="3936">
          <p15:clr>
            <a:srgbClr val="F26B43"/>
          </p15:clr>
        </p15:guide>
        <p15:guide id="15" pos="984">
          <p15:clr>
            <a:srgbClr val="F26B43"/>
          </p15:clr>
        </p15:guide>
        <p15:guide id="16" pos="5376">
          <p15:clr>
            <a:srgbClr val="F26B43"/>
          </p15:clr>
        </p15:guide>
        <p15:guide id="17" pos="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" Target="slide3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14C897A-4409-4F96-826A-7AE9F12819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25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39DC5F79-D657-4B2E-8FAB-C143E56189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Viable Software Plan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59F268B-4D44-410E-9686-AEB4FDBAB4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Four – Managing Software Projects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5BF32-B42F-470F-B1EE-DD2931D140A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478439"/>
            <a:ext cx="9144000" cy="379562"/>
          </a:xfrm>
        </p:spPr>
        <p:txBody>
          <a:bodyPr/>
          <a:lstStyle/>
          <a:p>
            <a:pPr defTabSz="457200">
              <a:spcBef>
                <a:spcPct val="20000"/>
              </a:spcBef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2020 McGraw Hill.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reproduction or further distribution permitted without the prior written consent of McGraw Hill.</a:t>
            </a:r>
          </a:p>
        </p:txBody>
      </p:sp>
      <p:pic>
        <p:nvPicPr>
          <p:cNvPr id="4" name="Picture Placeholder 3" descr="Software Engineering-A Practitioner's Approach, Ninth edition by Roger S. Pressman and Bruce R. Maxim">
            <a:extLst>
              <a:ext uri="{FF2B5EF4-FFF2-40B4-BE49-F238E27FC236}">
                <a16:creationId xmlns:a16="http://schemas.microsoft.com/office/drawing/2014/main" id="{F931430B-C7B5-4B32-83F1-F94512FA590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2" b="2502"/>
          <a:stretch>
            <a:fillRect/>
          </a:stretch>
        </p:blipFill>
        <p:spPr>
          <a:xfrm>
            <a:off x="4438835" y="1175021"/>
            <a:ext cx="4229100" cy="4976453"/>
          </a:xfrm>
        </p:spPr>
      </p:pic>
    </p:spTree>
    <p:extLst>
      <p:ext uri="{BB962C8B-B14F-4D97-AF65-F5344CB8AC3E}">
        <p14:creationId xmlns:p14="http://schemas.microsoft.com/office/powerpoint/2010/main" val="17082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Problem-Based Estimation </a:t>
            </a:r>
            <a:r>
              <a:rPr lang="en-US" sz="1000" b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080152"/>
            <a:ext cx="8458200" cy="2158703"/>
          </a:xfrm>
        </p:spPr>
        <p:txBody>
          <a:bodyPr vert="horz" lIns="91440" tIns="45720" rIns="91440" bIns="45720" rtlCol="0">
            <a:noAutofit/>
          </a:bodyPr>
          <a:lstStyle/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and F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data are used in two ways during software project estimation: </a:t>
            </a:r>
          </a:p>
          <a:p>
            <a:pPr marL="622800" lvl="1" indent="-320400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estimation variables to “size” each element of the software</a:t>
            </a:r>
          </a:p>
          <a:p>
            <a:pPr marL="622800" lvl="1" indent="-320400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baseline metrics collected from past projects and used with other variable to develop cost and effort projections.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2900" y="3264493"/>
            <a:ext cx="8458200" cy="1803164"/>
          </a:xfrm>
        </p:spPr>
        <p:txBody>
          <a:bodyPr>
            <a:normAutofit/>
          </a:bodyPr>
          <a:lstStyle/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collecting productivity metrics for projects, be sure to establish a taxonomy of project types. 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sure that your estimates include the effort required to develop “infrastructure” software.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017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Problem-Based Estimation </a:t>
            </a:r>
            <a:r>
              <a:rPr lang="en-US" sz="1000" b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059268"/>
            <a:ext cx="8458200" cy="4460453"/>
          </a:xfrm>
        </p:spPr>
        <p:txBody>
          <a:bodyPr vert="horz" lIns="91440" tIns="45720" rIns="91440" bIns="45720" rtlCol="0">
            <a:noAutofit/>
          </a:bodyPr>
          <a:lstStyle/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with a bounded statement of software scope. 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Decompose the statement of scope into problem functions that can each be estimated individually. 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or F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is then estimated for each function. 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productivity metrics (For example, L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C/pm or F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P/pm) are then applied to the appropriate estimation variable.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Cost/effort for the function is derived using historic data. 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estimates are combined to produce an overall estimate for the entire project.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486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C-Based Estimation Table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492269"/>
          </a:xfrm>
        </p:spPr>
        <p:txBody>
          <a:bodyPr>
            <a:noAutofit/>
          </a:bodyPr>
          <a:lstStyle/>
          <a:p>
            <a:pPr algn="ctr"/>
            <a:r>
              <a:rPr lang="en-US" sz="1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© McGraw-Hill Education. All rights reserved. No reproduction or distribution without the prior written consent of McGraw-Hill Education.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022173"/>
              </p:ext>
            </p:extLst>
          </p:nvPr>
        </p:nvGraphicFramePr>
        <p:xfrm>
          <a:off x="922946" y="1952478"/>
          <a:ext cx="664577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728">
                  <a:extLst>
                    <a:ext uri="{9D8B030D-6E8A-4147-A177-3AD203B41FA5}">
                      <a16:colId xmlns:a16="http://schemas.microsoft.com/office/drawing/2014/main" val="68684721"/>
                    </a:ext>
                  </a:extLst>
                </a:gridCol>
                <a:gridCol w="2031050">
                  <a:extLst>
                    <a:ext uri="{9D8B030D-6E8A-4147-A177-3AD203B41FA5}">
                      <a16:colId xmlns:a16="http://schemas.microsoft.com/office/drawing/2014/main" val="3487428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Estimated L</a:t>
                      </a:r>
                      <a:r>
                        <a:rPr lang="en-US" sz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78655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User-interface and control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facilities (U</a:t>
                      </a:r>
                      <a:r>
                        <a:rPr lang="en-US" sz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F)</a:t>
                      </a:r>
                      <a:endParaRPr 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65353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Two-Dimensional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geometric analysis (2D</a:t>
                      </a:r>
                      <a:r>
                        <a:rPr lang="en-US" sz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</a:t>
                      </a:r>
                      <a:endParaRPr 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9429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Three-Dimensional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geometric analysis (3D</a:t>
                      </a:r>
                      <a:r>
                        <a:rPr lang="en-US" sz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</a:t>
                      </a:r>
                      <a:endParaRPr 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03522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 management (D</a:t>
                      </a:r>
                      <a:r>
                        <a:rPr lang="en-US" sz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0214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graphics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display facilities (G</a:t>
                      </a:r>
                      <a:r>
                        <a:rPr lang="en-US" sz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F)</a:t>
                      </a:r>
                      <a:endParaRPr 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4,950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2251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Peripheral control function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(P</a:t>
                      </a:r>
                      <a:r>
                        <a:rPr lang="en-US" sz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F)</a:t>
                      </a:r>
                      <a:endParaRPr 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15586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analysis modules (D</a:t>
                      </a:r>
                      <a:r>
                        <a:rPr lang="en-US" sz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00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M)</a:t>
                      </a:r>
                      <a:endParaRPr 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8,400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6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Estimated lines</a:t>
                      </a:r>
                      <a:r>
                        <a:rPr lang="en-US" i="1" baseline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code</a:t>
                      </a:r>
                      <a:endParaRPr lang="en-US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33,200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74189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71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00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-Based Estimation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148519"/>
            <a:ext cx="8458200" cy="2038973"/>
          </a:xfrm>
        </p:spPr>
        <p:txBody>
          <a:bodyPr vert="horz" lIns="91440" tIns="45720" rIns="91440" bIns="45720" rtlCol="0">
            <a:noAutofit/>
          </a:bodyPr>
          <a:lstStyle/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ＭＳ Ｐゴシック" pitchFamily="-128" charset="-128"/>
                <a:cs typeface="Times New Roman" panose="02020603050405020304" pitchFamily="18" charset="0"/>
              </a:rPr>
              <a:t>Average productivity for these systems is 620 L</a:t>
            </a:r>
            <a:r>
              <a:rPr lang="en-US" sz="1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ＭＳ Ｐゴシック" pitchFamily="-128" charset="-128"/>
                <a:cs typeface="Times New Roman" panose="02020603050405020304" pitchFamily="18" charset="0"/>
              </a:rPr>
              <a:t> </a:t>
            </a:r>
            <a:r>
              <a:rPr lang="en-US" sz="24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ＭＳ Ｐゴシック" pitchFamily="-128" charset="-128"/>
                <a:cs typeface="Times New Roman" panose="02020603050405020304" pitchFamily="18" charset="0"/>
              </a:rPr>
              <a:t>O</a:t>
            </a:r>
            <a:r>
              <a:rPr lang="en-US" sz="1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ＭＳ Ｐゴシック" pitchFamily="-128" charset="-128"/>
                <a:cs typeface="Times New Roman" panose="02020603050405020304" pitchFamily="18" charset="0"/>
              </a:rPr>
              <a:t> </a:t>
            </a:r>
            <a:r>
              <a:rPr lang="en-US" sz="24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ＭＳ Ｐゴシック" pitchFamily="-128" charset="-128"/>
                <a:cs typeface="Times New Roman" panose="02020603050405020304" pitchFamily="18" charset="0"/>
              </a:rPr>
              <a:t>C/pm. 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ＭＳ Ｐゴシック" pitchFamily="-128" charset="-128"/>
                <a:cs typeface="Times New Roman" panose="02020603050405020304" pitchFamily="18" charset="0"/>
              </a:rPr>
              <a:t>Burdened labor rate is $8000 per month.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ＭＳ Ｐゴシック" pitchFamily="-128" charset="-128"/>
                <a:cs typeface="Times New Roman" panose="02020603050405020304" pitchFamily="18" charset="0"/>
              </a:rPr>
              <a:t>Cost per line of code is approximately $13. 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ＭＳ Ｐゴシック" pitchFamily="-128" charset="-128"/>
                <a:cs typeface="Times New Roman" panose="02020603050405020304" pitchFamily="18" charset="0"/>
              </a:rPr>
              <a:t>Based on L</a:t>
            </a:r>
            <a:r>
              <a:rPr lang="en-US" sz="1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ＭＳ Ｐゴシック" pitchFamily="-128" charset="-128"/>
                <a:cs typeface="Times New Roman" panose="02020603050405020304" pitchFamily="18" charset="0"/>
              </a:rPr>
              <a:t> </a:t>
            </a:r>
            <a:r>
              <a:rPr lang="en-US" sz="24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ＭＳ Ｐゴシック" pitchFamily="-128" charset="-128"/>
                <a:cs typeface="Times New Roman" panose="02020603050405020304" pitchFamily="18" charset="0"/>
              </a:rPr>
              <a:t>O</a:t>
            </a:r>
            <a:r>
              <a:rPr lang="en-US" sz="1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ＭＳ Ｐゴシック" pitchFamily="-128" charset="-128"/>
                <a:cs typeface="Times New Roman" panose="02020603050405020304" pitchFamily="18" charset="0"/>
              </a:rPr>
              <a:t> </a:t>
            </a:r>
            <a:r>
              <a:rPr lang="en-US" sz="24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ＭＳ Ｐゴシック" pitchFamily="-128" charset="-128"/>
                <a:cs typeface="Times New Roman" panose="02020603050405020304" pitchFamily="18" charset="0"/>
              </a:rPr>
              <a:t>C estimates and historical data: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2900" y="3154288"/>
            <a:ext cx="8458200" cy="991312"/>
          </a:xfrm>
        </p:spPr>
        <p:txBody>
          <a:bodyPr>
            <a:normAutofit/>
          </a:bodyPr>
          <a:lstStyle/>
          <a:p>
            <a:pPr marL="685800" lvl="4" indent="0">
              <a:lnSpc>
                <a:spcPct val="90000"/>
              </a:lnSpc>
              <a:spcBef>
                <a:spcPct val="50000"/>
              </a:spcBef>
              <a:buNone/>
              <a:defRPr/>
            </a:pPr>
            <a:r>
              <a:rPr lang="en-US" sz="2400" noProof="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ＭＳ Ｐゴシック" pitchFamily="-128" charset="-128"/>
                <a:cs typeface="Times New Roman" panose="02020603050405020304" pitchFamily="18" charset="0"/>
              </a:rPr>
              <a:t>estimated project cost is </a:t>
            </a:r>
            <a:r>
              <a:rPr lang="en-US" sz="2400" noProof="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itchFamily="-128" charset="-128"/>
                <a:cs typeface="Times New Roman" panose="02020603050405020304" pitchFamily="18" charset="0"/>
              </a:rPr>
              <a:t>$431,000 </a:t>
            </a:r>
          </a:p>
          <a:p>
            <a:pPr marL="685800" lvl="4" indent="0">
              <a:lnSpc>
                <a:spcPct val="90000"/>
              </a:lnSpc>
              <a:spcBef>
                <a:spcPct val="50000"/>
              </a:spcBef>
              <a:buNone/>
              <a:defRPr/>
            </a:pPr>
            <a:r>
              <a:rPr lang="en-US" sz="2400" noProof="0" dirty="0">
                <a:solidFill>
                  <a:srgbClr val="000000"/>
                </a:solidFill>
                <a:latin typeface="Times New Roman" panose="02020603050405020304" pitchFamily="18" charset="0"/>
                <a:ea typeface="ＭＳ Ｐゴシック" pitchFamily="-128" charset="-128"/>
                <a:cs typeface="Times New Roman" panose="02020603050405020304" pitchFamily="18" charset="0"/>
              </a:rPr>
              <a:t>estimated effort is 54 person-months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398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P-Based Estimation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342900" y="1285255"/>
            <a:ext cx="8458200" cy="492270"/>
          </a:xfrm>
        </p:spPr>
        <p:txBody>
          <a:bodyPr>
            <a:noAutofit/>
          </a:bodyPr>
          <a:lstStyle/>
          <a:p>
            <a:pPr algn="ctr"/>
            <a:r>
              <a:rPr lang="en-US" sz="1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© McGraw-Hill Education. All rights reserved. No reproduction or distribution without the prior written consent of McGraw-Hill Education.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342900" y="1891033"/>
            <a:ext cx="8458200" cy="433422"/>
          </a:xfrm>
        </p:spPr>
        <p:txBody>
          <a:bodyPr/>
          <a:lstStyle/>
          <a:p>
            <a:r>
              <a:rPr lang="en-US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25.1 Estimating information domain values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379702"/>
              </p:ext>
            </p:extLst>
          </p:nvPr>
        </p:nvGraphicFramePr>
        <p:xfrm>
          <a:off x="393107" y="2533594"/>
          <a:ext cx="8221054" cy="301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5570">
                  <a:extLst>
                    <a:ext uri="{9D8B030D-6E8A-4147-A177-3AD203B41FA5}">
                      <a16:colId xmlns:a16="http://schemas.microsoft.com/office/drawing/2014/main" val="2708615052"/>
                    </a:ext>
                  </a:extLst>
                </a:gridCol>
                <a:gridCol w="589659">
                  <a:extLst>
                    <a:ext uri="{9D8B030D-6E8A-4147-A177-3AD203B41FA5}">
                      <a16:colId xmlns:a16="http://schemas.microsoft.com/office/drawing/2014/main" val="1018271763"/>
                    </a:ext>
                  </a:extLst>
                </a:gridCol>
                <a:gridCol w="786214">
                  <a:extLst>
                    <a:ext uri="{9D8B030D-6E8A-4147-A177-3AD203B41FA5}">
                      <a16:colId xmlns:a16="http://schemas.microsoft.com/office/drawing/2014/main" val="1624847348"/>
                    </a:ext>
                  </a:extLst>
                </a:gridCol>
                <a:gridCol w="658026">
                  <a:extLst>
                    <a:ext uri="{9D8B030D-6E8A-4147-A177-3AD203B41FA5}">
                      <a16:colId xmlns:a16="http://schemas.microsoft.com/office/drawing/2014/main" val="3970345666"/>
                    </a:ext>
                  </a:extLst>
                </a:gridCol>
                <a:gridCol w="734938">
                  <a:extLst>
                    <a:ext uri="{9D8B030D-6E8A-4147-A177-3AD203B41FA5}">
                      <a16:colId xmlns:a16="http://schemas.microsoft.com/office/drawing/2014/main" val="2787231509"/>
                    </a:ext>
                  </a:extLst>
                </a:gridCol>
                <a:gridCol w="820396">
                  <a:extLst>
                    <a:ext uri="{9D8B030D-6E8A-4147-A177-3AD203B41FA5}">
                      <a16:colId xmlns:a16="http://schemas.microsoft.com/office/drawing/2014/main" val="1459035349"/>
                    </a:ext>
                  </a:extLst>
                </a:gridCol>
                <a:gridCol w="1726251">
                  <a:extLst>
                    <a:ext uri="{9D8B030D-6E8A-4147-A177-3AD203B41FA5}">
                      <a16:colId xmlns:a16="http://schemas.microsoft.com/office/drawing/2014/main" val="4219033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Information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domain value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Likely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Pess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 count.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P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98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external 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 (24 × 4 = 96)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986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external outputs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 (14 × 5 = 70)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8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external enquiries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(20 × 5 = 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346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internal logical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files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(4 × 10 = 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30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external interface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files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(2 × 7 = 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09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075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583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P-Based Estimation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450490"/>
          </a:xfrm>
        </p:spPr>
        <p:txBody>
          <a:bodyPr vert="horz" lIns="91440" tIns="45720" rIns="91440" bIns="45720" rtlCol="0">
            <a:noAutofit/>
          </a:bodyPr>
          <a:lstStyle/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compute the F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equation: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949296"/>
              </p:ext>
            </p:extLst>
          </p:nvPr>
        </p:nvGraphicFramePr>
        <p:xfrm>
          <a:off x="2063381" y="1822613"/>
          <a:ext cx="5017239" cy="494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" name="Equation" r:id="rId3" imgW="2831760" imgH="279360" progId="Equation.DSMT4">
                  <p:embed/>
                </p:oleObj>
              </mc:Choice>
              <mc:Fallback>
                <p:oleObj name="Equation" r:id="rId3" imgW="28317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3381" y="1822613"/>
                        <a:ext cx="5017239" cy="494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2900" y="2465464"/>
            <a:ext cx="8458200" cy="823835"/>
          </a:xfrm>
        </p:spPr>
        <p:txBody>
          <a:bodyPr>
            <a:noAutofit/>
          </a:bodyPr>
          <a:lstStyle/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purposes of this estimate, the complexity weighting factor is assumed to be average and the F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count total from the table is 320.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5"/>
          </p:nvPr>
        </p:nvSpPr>
        <p:spPr>
          <a:xfrm>
            <a:off x="342900" y="3412454"/>
            <a:ext cx="7058025" cy="491790"/>
          </a:xfrm>
        </p:spPr>
        <p:txBody>
          <a:bodyPr/>
          <a:lstStyle/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the sum of the 14 complexity factors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339887"/>
              </p:ext>
            </p:extLst>
          </p:nvPr>
        </p:nvGraphicFramePr>
        <p:xfrm>
          <a:off x="5831926" y="3437899"/>
          <a:ext cx="1455663" cy="441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Equation" r:id="rId5" imgW="838080" imgH="253800" progId="Equation.DSMT4">
                  <p:embed/>
                </p:oleObj>
              </mc:Choice>
              <mc:Fallback>
                <p:oleObj name="Equation" r:id="rId5" imgW="838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31926" y="3437899"/>
                        <a:ext cx="1455663" cy="441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905240"/>
              </p:ext>
            </p:extLst>
          </p:nvPr>
        </p:nvGraphicFramePr>
        <p:xfrm>
          <a:off x="2631684" y="3988285"/>
          <a:ext cx="3194833" cy="494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" name="Equation" r:id="rId7" imgW="1803240" imgH="279360" progId="Equation.DSMT4">
                  <p:embed/>
                </p:oleObj>
              </mc:Choice>
              <mc:Fallback>
                <p:oleObj name="Equation" r:id="rId7" imgW="18032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31684" y="3988285"/>
                        <a:ext cx="3194833" cy="494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42900" y="4578198"/>
            <a:ext cx="8458200" cy="498810"/>
          </a:xfrm>
        </p:spPr>
        <p:txBody>
          <a:bodyPr>
            <a:normAutofit/>
          </a:bodyPr>
          <a:lstStyle/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estimated number of F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can be computed: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8193"/>
              </p:ext>
            </p:extLst>
          </p:nvPr>
        </p:nvGraphicFramePr>
        <p:xfrm>
          <a:off x="1218994" y="5160575"/>
          <a:ext cx="5512213" cy="494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" name="Equation" r:id="rId9" imgW="3111480" imgH="279360" progId="Equation.DSMT4">
                  <p:embed/>
                </p:oleObj>
              </mc:Choice>
              <mc:Fallback>
                <p:oleObj name="Equation" r:id="rId9" imgW="31114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18994" y="5160575"/>
                        <a:ext cx="5512213" cy="494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342900" y="5765464"/>
            <a:ext cx="8458200" cy="813136"/>
          </a:xfrm>
        </p:spPr>
        <p:txBody>
          <a:bodyPr>
            <a:noAutofit/>
          </a:bodyPr>
          <a:lstStyle/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historic cost per F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is approximately $1,230 then total estimated project cost is $461,000 estimated effort is 58 person-months.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98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Process-Based Estimation Table</a:t>
            </a:r>
          </a:p>
        </p:txBody>
      </p:sp>
      <p:pic>
        <p:nvPicPr>
          <p:cNvPr id="4" name="Picture 3" descr="A process based estimation table has activity and task in the column headings and the functions as different rows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10" y="1207511"/>
            <a:ext cx="6573580" cy="4853178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32969D9-AE7A-43AF-A580-6EB7DBE5B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3940" y="6324599"/>
            <a:ext cx="2937232" cy="221479"/>
          </a:xfrm>
        </p:spPr>
        <p:txBody>
          <a:bodyPr/>
          <a:lstStyle/>
          <a:p>
            <a:r>
              <a:rPr lang="en-US" sz="120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Access the text alternative for slide images.</a:t>
            </a:r>
            <a:endParaRPr lang="en-US" sz="12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661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Process-Based Estimation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153274"/>
            <a:ext cx="8458200" cy="4460453"/>
          </a:xfrm>
        </p:spPr>
        <p:txBody>
          <a:bodyPr vert="horz" lIns="91440" tIns="45720" rIns="91440" bIns="45720" rtlCol="0">
            <a:noAutofit/>
          </a:bodyPr>
          <a:lstStyle/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Process-based estimation begins with a delineation of software functions obtained from the project scope. 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series of framework activities are performed for each function.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and related framework activities may be represented as part of a table with tasks as columns and rows as functions.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effort estimates (for example, person-months) are entered as the matrix cell values.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labor rates (that is, cost/unit effort) are then applied to the effort estimated for each process activity.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an average burdened labor rate of $8,000 per month, the total estimated project cost is $368,000 and the estimated effort is 46 person-months based on the matric entries.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876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Point Estimation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155700"/>
            <a:ext cx="8458200" cy="215900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of use case points takes the following into account: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and complexity of the use cases in the system.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and complexity of the actors on the system.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nonfunctional requirements not written as use cases.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environment in which the project will be developed.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2900" y="3454796"/>
            <a:ext cx="8458200" cy="2603104"/>
          </a:xfrm>
        </p:spPr>
        <p:txBody>
          <a:bodyPr>
            <a:normAutofit/>
          </a:bodyPr>
          <a:lstStyle/>
          <a:p>
            <a:pPr marL="901700"/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(U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+ U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W) × T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× E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	– unadjusted sum of use case weights</a:t>
            </a:r>
          </a:p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	– unadjusted sum of actor weight</a:t>
            </a:r>
          </a:p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	– technical complexity 13 factors</a:t>
            </a:r>
          </a:p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	– environment complexity 8 factors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413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Point Estimation Example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153274"/>
            <a:ext cx="8458200" cy="462573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engineering subsystem group is described by 14 average use cases and 8 simple use cases. And the infrastructure subsystem is described with 10 simple use cases.</a:t>
            </a:r>
          </a:p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(16 use cases × 15) + [(14 use cases × 10) </a:t>
            </a:r>
          </a:p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+ (8 use cases × 5)] + (10 use cases × 5) = 470</a:t>
            </a:r>
          </a:p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8 simple actors, 12 average actors, and 4 complex actors. </a:t>
            </a:r>
          </a:p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(8 actors × 1) + (12 actors × 2) + (4 actors × 3) = 44</a:t>
            </a:r>
          </a:p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evaluation of the technology and the environment, </a:t>
            </a:r>
          </a:p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 C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1.04</a:t>
            </a:r>
          </a:p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0.96</a:t>
            </a:r>
          </a:p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(470 + 44) × 1.04 × 0.96 = 513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48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 Issues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051133"/>
            <a:ext cx="8458200" cy="2751746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300"/>
              </a:spcBef>
            </a:pPr>
            <a:r>
              <a:rPr lang="en-US" altLang="en-US" sz="240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 of resources, cost, and schedule for a software engineering effort requires: </a:t>
            </a:r>
          </a:p>
          <a:p>
            <a:pPr marL="291600" lvl="1" indent="-291600">
              <a:spcBef>
                <a:spcPts val="1000"/>
              </a:spcBef>
              <a:spcAft>
                <a:spcPts val="0"/>
              </a:spcAft>
            </a:pPr>
            <a:r>
              <a:rPr lang="en-US" altLang="en-US" sz="240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Experience.</a:t>
            </a:r>
          </a:p>
          <a:p>
            <a:pPr marL="291600" lvl="1" indent="-291600">
              <a:spcBef>
                <a:spcPts val="1000"/>
              </a:spcBef>
              <a:spcAft>
                <a:spcPts val="0"/>
              </a:spcAft>
            </a:pPr>
            <a:r>
              <a:rPr lang="en-US" altLang="en-US" sz="240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to good historical information (metrics).</a:t>
            </a:r>
          </a:p>
          <a:p>
            <a:pPr marL="291600" lvl="1" indent="-291600">
              <a:spcBef>
                <a:spcPts val="1000"/>
              </a:spcBef>
              <a:spcAft>
                <a:spcPts val="0"/>
              </a:spcAft>
            </a:pPr>
            <a:r>
              <a:rPr lang="en-US" altLang="en-US" sz="240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courage to commit to quantitative predictions when qualitative information is all that exists.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2900" y="3844963"/>
            <a:ext cx="8458200" cy="2043089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altLang="en-US" sz="240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 carries inherent risk and this risk leads to uncertainty: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complexity.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size (makes decomposition tougher).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240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Degree of structural uncertainty (requirements stability).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147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Point Estimation Example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153274"/>
            <a:ext cx="8458200" cy="4625734"/>
          </a:xfrm>
        </p:spPr>
        <p:txBody>
          <a:bodyPr vert="horz" lIns="91440" tIns="45720" rIns="91440" bIns="45720" rtlCol="0">
            <a:noAutofit/>
          </a:bodyPr>
          <a:lstStyle/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past project data as a guide, the development group produces 85 L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per U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estimate of the overall size of the C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project is 43,600 L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620 L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C/pm as the average productivity for systems of this type and a burdened labor rate of $8,000 per month, and the cost per line of code is approximately $13. 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use case estimate and the historical productivity data: </a:t>
            </a:r>
          </a:p>
          <a:p>
            <a:pPr marL="715963">
              <a:spcBef>
                <a:spcPts val="1000"/>
              </a:spcBef>
              <a:spcAft>
                <a:spcPts val="0"/>
              </a:spcAft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estimated project cost is $552,000.</a:t>
            </a:r>
          </a:p>
          <a:p>
            <a:pPr marL="715963">
              <a:spcBef>
                <a:spcPts val="1000"/>
              </a:spcBef>
              <a:spcAft>
                <a:spcPts val="0"/>
              </a:spcAft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effort is about 70 person-months.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355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Project Estimation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153274"/>
            <a:ext cx="8458200" cy="446045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Each user story is considered separately for estimation purposes. </a:t>
            </a:r>
          </a:p>
          <a:p>
            <a:pPr marL="266700" indent="-266700"/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Each user story is decomposed into the set of software engineering tasks that will be required to develop it. </a:t>
            </a:r>
          </a:p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3a.  Each task is estimated separately (historic data, empirical model,</a:t>
            </a:r>
          </a:p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experience, or planning poker. </a:t>
            </a:r>
          </a:p>
          <a:p>
            <a:r>
              <a:rPr lang="en-US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3b.  Alternatively, the “volume” of the user story can be estimated in</a:t>
            </a:r>
          </a:p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LOC, FP, or use case count. </a:t>
            </a:r>
          </a:p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4a.  Estimates for each task are summed to estimate the user story. </a:t>
            </a:r>
          </a:p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4b.  Alternatively, the volume translated into effort using historical data. </a:t>
            </a:r>
          </a:p>
          <a:p>
            <a:pPr marL="266700" indent="-266700"/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Effort estimates for all user stories are summed to create effort estimate for the increment.</a:t>
            </a:r>
            <a:endParaRPr lang="en-US" alt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486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Are Projects Late?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153274"/>
            <a:ext cx="8191500" cy="5307161"/>
          </a:xfrm>
        </p:spPr>
        <p:txBody>
          <a:bodyPr vert="horz" lIns="91440" tIns="45720" rIns="91440" bIns="45720" rtlCol="0">
            <a:noAutofit/>
          </a:bodyPr>
          <a:lstStyle/>
          <a:p>
            <a:pPr marL="291600" indent="-291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Unrealistic deadline established by someone outside the software team and forced on managers and practitioners on the group.</a:t>
            </a:r>
          </a:p>
          <a:p>
            <a:pPr marL="291600" indent="-291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requirements not reflected in schedule changes.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honest underestimate of the amount of effort and/or the number of resources that will be required to do the job.</a:t>
            </a:r>
          </a:p>
          <a:p>
            <a:pPr marL="291600" indent="-291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Predictable and/or unpredictable risks that were not considered when the project commenced.</a:t>
            </a:r>
          </a:p>
          <a:p>
            <a:pPr marL="291600" indent="-291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difficulties that could not have been foreseen in advance.</a:t>
            </a:r>
          </a:p>
          <a:p>
            <a:pPr marL="291600" indent="-291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difficulties that could not have been foreseen in advance.</a:t>
            </a:r>
          </a:p>
          <a:p>
            <a:pPr marL="291600" indent="-291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Miscommunication among project staff that results in delays.</a:t>
            </a:r>
          </a:p>
          <a:p>
            <a:pPr marL="291600" indent="-291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 by project management to recognize that the project is falling behind schedule and lack of action to correct the problem.</a:t>
            </a:r>
            <a:endParaRPr lang="en-US" alt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348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Principles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153274"/>
            <a:ext cx="8458200" cy="4644022"/>
          </a:xfrm>
        </p:spPr>
        <p:txBody>
          <a:bodyPr vert="horz" lIns="91440" tIns="45720" rIns="91440" bIns="45720" rtlCol="0">
            <a:noAutofit/>
          </a:bodyPr>
          <a:lstStyle/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Compartmentalization.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must be compartmentalized by decomposing the product and the process.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Interdependency.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interdependency of each compartmentalized activity or task must be determined. 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allocation.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task must be allocated some number of work units and assigned a start date and a completion date.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Effort validation.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that no more than the allocated number of people has been scheduled at any given time.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responsibilities.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task that is scheduled should be assigned to a specific team member.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outcomes.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task should have a defined outcome.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milestones.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task should be associated with a project milestone.</a:t>
            </a:r>
            <a:endParaRPr lang="en-US" altLang="en-US" sz="2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020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Effort and Delivery Date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95F0CC-3311-41BC-BB77-7DFD8899C5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69347" y="6192078"/>
            <a:ext cx="2932062" cy="323022"/>
          </a:xfrm>
        </p:spPr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Access the text alternative for slide images.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  <a:hlinkClick r:id="rId2" action="ppaction://hlinksldjump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BA7055-A926-4CF5-9927-637EC287B3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graph plots the relationship between effort and delivery time. 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50" y="1714026"/>
            <a:ext cx="7341301" cy="431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10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Development Task 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153274"/>
            <a:ext cx="8458200" cy="464402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Concept scoping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the overall scope of the project. </a:t>
            </a:r>
          </a:p>
          <a:p>
            <a:pPr marL="377825" indent="-377825"/>
            <a:r>
              <a:rPr lang="en-US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Preliminary concept planning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establishes the organization’s ability to undertake the work implied by the project scope. </a:t>
            </a:r>
          </a:p>
          <a:p>
            <a:pPr marL="377825" indent="-377825"/>
            <a:r>
              <a:rPr lang="en-US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 Technology risk assessment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evaluates the risk associated with the technology to be implemented as part of the project scope. </a:t>
            </a:r>
          </a:p>
          <a:p>
            <a:pPr marL="377825" indent="-377825"/>
            <a:r>
              <a:rPr lang="en-US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 Proof of concept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the viability of a new technology in the software context. </a:t>
            </a:r>
          </a:p>
          <a:p>
            <a:pPr marL="377825" indent="-377825"/>
            <a:r>
              <a:rPr lang="en-US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 Concept implementation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the concept representation in a manner that can be reviewed by a customer and is used for “marketing” purposes when a concept must be sold to other customers or management. </a:t>
            </a:r>
          </a:p>
          <a:p>
            <a:pPr marL="377825" indent="-377825"/>
            <a:r>
              <a:rPr lang="en-US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 Customer reaction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concept solicits feedback on a new technology concept and targets specific customer applications.</a:t>
            </a:r>
            <a:endParaRPr lang="en-US" altLang="en-US" sz="2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413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1.1 Refinement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179810"/>
            <a:ext cx="8458200" cy="4590288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altLang="en-US" sz="1200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definition:  Task 1.1  Concept Scoping  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en-US" sz="1200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1.1.1	Identify need, benefits and potential customers;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en-US" sz="1200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1.1.2	Define desired output/control and input events that drive the application;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en-US" sz="1200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Begin Task 1.1.2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en-US" sz="1200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1.1.2.1	FTR:  Review written description of need indicates that a FTR is to be conducted.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en-US" sz="1200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1.1.2.2	Derive a list of customer visible outputs/inputs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en-US" sz="1200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1.1.2.3	FTR:  Review outputs/inputs with customer and revise as required;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en-US" sz="1200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endtask Task 1.1.2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en-US" sz="1200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1.1.3	Define the functionality/behavior for each major function;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en-US" sz="1200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Begin Task 1.1.3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en-US" sz="1200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1.1.3.1	FTR:  Review output and input data objects derived in task 1.1.2;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en-US" sz="1200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1.1.3.2	Derive a model of functions/behaviors;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en-US" sz="1200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1.1.3.3	FTR:  Review functions/behaviors with customer and revise as required;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en-US" sz="1200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endtask Task 1.1.3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en-US" sz="1200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1.1.4	Isolate those elements of the technology to be implemented in software; 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en-US" sz="1200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1.1.5	Research availability of existing software;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en-US" sz="1200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1.1.6	Define technical feasibility;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en-US" sz="1200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1.1.7	Make quick estimate of size;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altLang="en-US" sz="1200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1.1.8	Create a Scope Definition</a:t>
            </a:r>
            <a:r>
              <a:rPr lang="en-US" altLang="en-US" sz="1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0"/>
              </a:spcBef>
              <a:spcAft>
                <a:spcPts val="0"/>
              </a:spcAft>
            </a:pPr>
            <a:r>
              <a:rPr lang="en-US" altLang="en-US" sz="1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endTask definition:   Task 1.1</a:t>
            </a:r>
            <a:endParaRPr lang="en-US" altLang="en-US" sz="9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51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Network (Activity Network) </a:t>
            </a:r>
          </a:p>
        </p:txBody>
      </p:sp>
      <p:pic>
        <p:nvPicPr>
          <p:cNvPr id="4" name="Picture 3" descr="The diagram shows task network. 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29" y="1870635"/>
            <a:ext cx="8259342" cy="311673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32969D9-AE7A-43AF-A580-6EB7DBE5B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3940" y="6324599"/>
            <a:ext cx="2937232" cy="221479"/>
          </a:xfrm>
        </p:spPr>
        <p:txBody>
          <a:bodyPr/>
          <a:lstStyle/>
          <a:p>
            <a:r>
              <a:rPr lang="en-US" sz="120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Access the text alternative for slide images.</a:t>
            </a:r>
            <a:endParaRPr lang="en-US" sz="12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02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 Chart (Gantt Chart) </a:t>
            </a:r>
          </a:p>
        </p:txBody>
      </p:sp>
      <p:pic>
        <p:nvPicPr>
          <p:cNvPr id="4" name="Picture 3" descr="The diagram shows a time line chart. or Gantt chart. The column headings are: tasks, week 1, week 2, week 3, week 4 and week 5. 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29" y="1097936"/>
            <a:ext cx="7043743" cy="503814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162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Table for Project Tracking </a:t>
            </a:r>
          </a:p>
        </p:txBody>
      </p:sp>
      <p:pic>
        <p:nvPicPr>
          <p:cNvPr id="4" name="Picture 3" descr="A project table for project tracking lists the work tasks. 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73" y="1917542"/>
            <a:ext cx="8073454" cy="3022916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32969D9-AE7A-43AF-A580-6EB7DBE5B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3940" y="6324599"/>
            <a:ext cx="2937232" cy="221479"/>
          </a:xfrm>
        </p:spPr>
        <p:txBody>
          <a:bodyPr/>
          <a:lstStyle/>
          <a:p>
            <a:r>
              <a:rPr lang="en-US" sz="120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Access the text alternative for slide images.</a:t>
            </a:r>
            <a:endParaRPr lang="en-US" sz="12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81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Planning Task Set </a:t>
            </a:r>
            <a:r>
              <a:rPr lang="en-US" sz="1000" b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071607"/>
            <a:ext cx="8458200" cy="1594681"/>
          </a:xfrm>
        </p:spPr>
        <p:txBody>
          <a:bodyPr vert="horz" lIns="91440" tIns="45720" rIns="91440" bIns="45720" rtlCol="0">
            <a:noAutofit/>
          </a:bodyPr>
          <a:lstStyle/>
          <a:p>
            <a:pPr marL="403200" indent="-403200">
              <a:buFont typeface="+mj-lt"/>
              <a:buAutoNum type="arabicPeriod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project scope.</a:t>
            </a:r>
          </a:p>
          <a:p>
            <a:pPr marL="403200" indent="-403200">
              <a:buFont typeface="+mj-lt"/>
              <a:buAutoNum type="arabicPeriod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feasibility. </a:t>
            </a:r>
          </a:p>
          <a:p>
            <a:pPr marL="403200" indent="-403200">
              <a:buFont typeface="+mj-lt"/>
              <a:buAutoNum type="arabicPeriod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risks (Chapter 26). </a:t>
            </a:r>
          </a:p>
          <a:p>
            <a:pPr marL="403200" indent="-403200">
              <a:buFont typeface="+mj-lt"/>
              <a:buAutoNum type="arabicPeriod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required resources.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2900" y="2710859"/>
            <a:ext cx="8458200" cy="1414366"/>
          </a:xfrm>
        </p:spPr>
        <p:txBody>
          <a:bodyPr>
            <a:normAutofit/>
          </a:bodyPr>
          <a:lstStyle/>
          <a:p>
            <a:pPr marL="358775" lvl="3" indent="0">
              <a:buNone/>
            </a:pPr>
            <a:r>
              <a:rPr lang="en-US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Determine required human resources.</a:t>
            </a:r>
          </a:p>
          <a:p>
            <a:pPr marL="358775" lvl="3" indent="0">
              <a:buNone/>
            </a:pPr>
            <a:r>
              <a:rPr lang="en-US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Define reusable software resources.</a:t>
            </a:r>
          </a:p>
          <a:p>
            <a:pPr marL="358775" lvl="3" indent="0">
              <a:buNone/>
            </a:pPr>
            <a:r>
              <a:rPr lang="en-US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Identify environmental resources.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5"/>
          </p:nvPr>
        </p:nvSpPr>
        <p:spPr>
          <a:xfrm>
            <a:off x="342900" y="4174268"/>
            <a:ext cx="8458200" cy="414823"/>
          </a:xfrm>
        </p:spPr>
        <p:txBody>
          <a:bodyPr>
            <a:normAutofit/>
          </a:bodyPr>
          <a:lstStyle/>
          <a:p>
            <a:pPr marL="403200" indent="-403200">
              <a:buFont typeface="+mj-lt"/>
              <a:buAutoNum type="arabicPeriod" startAt="5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cost and effort.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42900" y="4638134"/>
            <a:ext cx="8458200" cy="1571531"/>
          </a:xfrm>
        </p:spPr>
        <p:txBody>
          <a:bodyPr>
            <a:normAutofit/>
          </a:bodyPr>
          <a:lstStyle/>
          <a:p>
            <a:pPr marL="358775" lvl="3" indent="0">
              <a:buNone/>
            </a:pPr>
            <a:r>
              <a:rPr lang="en-US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Decompose the problem.</a:t>
            </a:r>
          </a:p>
          <a:p>
            <a:pPr marL="358775" lvl="3" indent="0">
              <a:buNone/>
            </a:pPr>
            <a:r>
              <a:rPr lang="en-US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Develop two or more estimates.</a:t>
            </a:r>
          </a:p>
          <a:p>
            <a:pPr marL="358775" lvl="3" indent="0">
              <a:buNone/>
            </a:pPr>
            <a:r>
              <a:rPr lang="en-US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Reconcile the estimates</a:t>
            </a:r>
            <a:r>
              <a:rPr lang="en-US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232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Tracking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153274"/>
            <a:ext cx="8458200" cy="4644022"/>
          </a:xfrm>
        </p:spPr>
        <p:txBody>
          <a:bodyPr vert="horz" lIns="91440" tIns="45720" rIns="91440" bIns="45720" rtlCol="0">
            <a:noAutofit/>
          </a:bodyPr>
          <a:lstStyle/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Conducting periodic project status meetings in which each team member reports progress and problems.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the results of all reviews conducted throughout the software engineering process.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Determining whether formal project milestones have been accomplished by the scheduled date.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the actual start date to the planned start date for each project task listed in the project resource table.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Meeting informally with practitioners to obtain their subjective assessment of progress to date and problems on the horizon.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the project velocity, which is a way of seeing how quickly the development team is clearing the user story backlog.</a:t>
            </a:r>
            <a:endParaRPr lang="en-US" alt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336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F92C4D4-C867-4E2F-BF62-33A518B42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End of Main Content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30F02A-B1AC-4A6F-B7C6-6A288F03C2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2020 McGraw-Hill Education. All rights reserved. Authorized only for instructor use in the classroom.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reproduction or further distribution permitted without the prior written consent of McGraw-Hill Education.</a:t>
            </a:r>
          </a:p>
        </p:txBody>
      </p:sp>
    </p:spTree>
    <p:extLst>
      <p:ext uri="{BB962C8B-B14F-4D97-AF65-F5344CB8AC3E}">
        <p14:creationId xmlns:p14="http://schemas.microsoft.com/office/powerpoint/2010/main" val="1080484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6140-A63B-4D20-A758-54BAF6E0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Content: Text Alternatives for Images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65C4E0-2E36-443B-B4C4-06FC04FDC3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016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D4DC-B29D-4077-A952-3D6776ED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Resources – Text alternative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C41FC-4A63-4805-8E6E-36C2F99BE9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Return to parent-slide containing images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B4685-AFF6-4664-AF0E-CBEF4179CF5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515035"/>
            <a:ext cx="8458200" cy="2470556"/>
          </a:xfrm>
        </p:spPr>
        <p:txBody>
          <a:bodyPr>
            <a:noAutofit/>
          </a:bodyPr>
          <a:lstStyle/>
          <a:p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diagram shows project resources. A central triangle labeled project connects to people, environment and reusable software. Reusable software entails: COTS components, full-experience components, past-experience components and new components. People entails: number, skills and location. Environment entails: software tools, hardware and network resources.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5395E-AB4F-4DE4-8CC5-2D362FE974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Return to parent-slide containing images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70D88-AB9B-47B4-9537-948FBA614E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52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D4DC-B29D-4077-A952-3D6776ED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04800"/>
            <a:ext cx="8458200" cy="1021976"/>
          </a:xfrm>
        </p:spPr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Process-Based Estimation Table – Text alternative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C41FC-4A63-4805-8E6E-36C2F99BE9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81587" y="1641976"/>
            <a:ext cx="2980826" cy="225425"/>
          </a:xfrm>
        </p:spPr>
        <p:txBody>
          <a:bodyPr/>
          <a:lstStyle/>
          <a:p>
            <a:r>
              <a:rPr lang="en-US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Return to parent-slide containing images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B4685-AFF6-4664-AF0E-CBEF4179CF5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2088777"/>
            <a:ext cx="8458200" cy="3045198"/>
          </a:xfrm>
        </p:spPr>
        <p:txBody>
          <a:bodyPr>
            <a:normAutofit/>
          </a:bodyPr>
          <a:lstStyle/>
          <a:p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based estimation table has activity and task in the column headings and the functions as different rows. The activities are: C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planning, risk analysis, engineering, construction release, C</a:t>
            </a:r>
            <a:r>
              <a:rPr lang="en-US" sz="1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and totals. The tasks under engineering are: analysis and design and under construction release are: code and test.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5395E-AB4F-4DE4-8CC5-2D362FE974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Return to parent-slide containing images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70D88-AB9B-47B4-9537-948FBA614E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752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D4DC-B29D-4077-A952-3D6776ED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04800"/>
            <a:ext cx="8458200" cy="1021976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Effort and Delivery Date – </a:t>
            </a:r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alternative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C41FC-4A63-4805-8E6E-36C2F99BE9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81587" y="1641976"/>
            <a:ext cx="2980826" cy="225425"/>
          </a:xfrm>
        </p:spPr>
        <p:txBody>
          <a:bodyPr/>
          <a:lstStyle/>
          <a:p>
            <a:r>
              <a:rPr lang="en-US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Return to parent-slide containing images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  <a:hlinkClick r:id="rId2" action="ppaction://hlinksldjump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B4685-AFF6-4664-AF0E-CBEF4179CF5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2088777"/>
            <a:ext cx="8458200" cy="304519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graph plots the relationship between effort and delivery time. The graph is plotted for effort cost versus development time. The graph shows a curve that fall along the y axis towards the x axis and rises again as time increases. The curve has the following function: E sub a = m time (t sub d to the power 4 over t sub a to the power 4). The variables are defined as follows:  E sub a = effort in person months; t sub d = nominal delivery time for schedule; t sub a = optimal development cost in terms of cost; t sub o = actual delivery time desired. On the left of the curve a dotted line between the curve and y axis a shaded region defines the impossible region. The line is plotted at T sub min = 0.75 T sub d.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5395E-AB4F-4DE4-8CC5-2D362FE974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Return to parent-slide containing images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  <a:hlinkClick r:id="rId2" action="ppaction://hlinksldjump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70D88-AB9B-47B4-9537-948FBA614E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3017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D4DC-B29D-4077-A952-3D6776ED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04800"/>
            <a:ext cx="8458200" cy="1021976"/>
          </a:xfrm>
        </p:spPr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Network (Activity Network) – Text alternative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C41FC-4A63-4805-8E6E-36C2F99BE9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81587" y="1641976"/>
            <a:ext cx="2980826" cy="225425"/>
          </a:xfrm>
        </p:spPr>
        <p:txBody>
          <a:bodyPr/>
          <a:lstStyle/>
          <a:p>
            <a:r>
              <a:rPr lang="en-US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Return to parent-slide containing images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B4685-AFF6-4664-AF0E-CBEF4179CF5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2088777"/>
            <a:ext cx="8458200" cy="2330824"/>
          </a:xfrm>
        </p:spPr>
        <p:txBody>
          <a:bodyPr>
            <a:normAutofit/>
          </a:bodyPr>
          <a:lstStyle/>
          <a:p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task network is follows: 1.1 concept scoping; 1.2 concept planning. 1.3a, tech risk assessment; 1.3b, tech risk assessment; 1.3c, tech risk assessment. 1.4, proof of connect; 1.5a, concept implement; 1.5b, concept implement; 1.5c, concept implement; Three 1.5 tasks are applied in parallel to 3 different concept functions. After 1.5 integrate a b c; 1.6 customer reaction.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5395E-AB4F-4DE4-8CC5-2D362FE974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Return to parent-slide containing images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70D88-AB9B-47B4-9537-948FBA614E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8167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D4DC-B29D-4077-A952-3D6776ED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04800"/>
            <a:ext cx="8458200" cy="1021976"/>
          </a:xfrm>
        </p:spPr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Table for Project Tracking  – Text alternative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C41FC-4A63-4805-8E6E-36C2F99BE9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81587" y="1641976"/>
            <a:ext cx="2980826" cy="225425"/>
          </a:xfrm>
        </p:spPr>
        <p:txBody>
          <a:bodyPr/>
          <a:lstStyle/>
          <a:p>
            <a:r>
              <a:rPr lang="en-US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Return to parent-slide containing images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B4685-AFF6-4664-AF0E-CBEF4179CF5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2088777"/>
            <a:ext cx="8458200" cy="2330824"/>
          </a:xfrm>
        </p:spPr>
        <p:txBody>
          <a:bodyPr>
            <a:normAutofit/>
          </a:bodyPr>
          <a:lstStyle/>
          <a:p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project table for project tracking lists the work tasks. The other column headings are: planned start, actual start, planned complete, actual complete, assigned person, effort allocated and notes.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5395E-AB4F-4DE4-8CC5-2D362FE974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Return to parent-slide containing images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70D88-AB9B-47B4-9537-948FBA614E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422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Planning Task Set </a:t>
            </a:r>
            <a:r>
              <a:rPr lang="en-US" sz="1000" b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085316"/>
            <a:ext cx="8458200" cy="470019"/>
          </a:xfrm>
        </p:spPr>
        <p:txBody>
          <a:bodyPr vert="horz" lIns="91440" tIns="45720" rIns="91440" bIns="45720" rtlCol="0">
            <a:noAutofit/>
          </a:bodyPr>
          <a:lstStyle/>
          <a:p>
            <a:pPr marL="403200" indent="-403200">
              <a:buFont typeface="+mj-lt"/>
              <a:buAutoNum type="arabicPeriod" startAt="6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initial project schedule.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2900" y="1597417"/>
            <a:ext cx="8458200" cy="1974723"/>
          </a:xfrm>
        </p:spPr>
        <p:txBody>
          <a:bodyPr>
            <a:normAutofit/>
          </a:bodyPr>
          <a:lstStyle/>
          <a:p>
            <a:pPr lvl="1" indent="0">
              <a:buNone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Establish a meaningful task set.</a:t>
            </a:r>
          </a:p>
          <a:p>
            <a:pPr lvl="1" indent="0">
              <a:buNone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Define a task network.</a:t>
            </a:r>
          </a:p>
          <a:p>
            <a:pPr lvl="1" indent="0">
              <a:buNone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Use scheduling tools to develop a time-line chart.</a:t>
            </a:r>
          </a:p>
          <a:p>
            <a:pPr lvl="1" indent="0">
              <a:buNone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Define schedule tracking mechanisms.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5"/>
          </p:nvPr>
        </p:nvSpPr>
        <p:spPr>
          <a:xfrm>
            <a:off x="342900" y="3614222"/>
            <a:ext cx="8458200" cy="744133"/>
          </a:xfrm>
        </p:spPr>
        <p:txBody>
          <a:bodyPr>
            <a:normAutofit/>
          </a:bodyPr>
          <a:lstStyle/>
          <a:p>
            <a:pPr marL="403200" indent="-403200">
              <a:buFont typeface="+mj-lt"/>
              <a:buAutoNum type="arabicPeriod" startAt="7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steps 1 to 6 to create a detailed schedule for each prototype as the scope of each prototype is defined.</a:t>
            </a:r>
            <a:endParaRPr lang="en-US" sz="1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87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Scope?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051133"/>
            <a:ext cx="8458200" cy="2211198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spcBef>
                <a:spcPts val="300"/>
              </a:spcBef>
            </a:pPr>
            <a:r>
              <a:rPr lang="en-US" altLang="en-US" sz="2400" i="1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scope</a:t>
            </a:r>
            <a:r>
              <a:rPr lang="en-US" altLang="en-US" sz="240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describes </a:t>
            </a:r>
          </a:p>
          <a:p>
            <a:pPr marL="291600" lvl="2" indent="-291600">
              <a:spcBef>
                <a:spcPts val="1000"/>
              </a:spcBef>
              <a:spcAft>
                <a:spcPts val="0"/>
              </a:spcAft>
            </a:pPr>
            <a:r>
              <a:rPr lang="en-US" altLang="en-US" sz="200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and features to be delivered to end-users.</a:t>
            </a:r>
          </a:p>
          <a:p>
            <a:pPr marL="291600" lvl="2" indent="-291600">
              <a:spcBef>
                <a:spcPts val="1000"/>
              </a:spcBef>
              <a:spcAft>
                <a:spcPts val="0"/>
              </a:spcAft>
            </a:pPr>
            <a:r>
              <a:rPr lang="en-US" altLang="en-US" sz="200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input and output.</a:t>
            </a:r>
          </a:p>
          <a:p>
            <a:pPr marL="291600" lvl="2" indent="-291600">
              <a:spcBef>
                <a:spcPts val="1000"/>
              </a:spcBef>
              <a:spcAft>
                <a:spcPts val="0"/>
              </a:spcAft>
            </a:pPr>
            <a:r>
              <a:rPr lang="en-US" altLang="en-US" sz="200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presented to users of using the software.</a:t>
            </a:r>
          </a:p>
          <a:p>
            <a:pPr marL="291600" lvl="2" indent="-291600">
              <a:spcBef>
                <a:spcPts val="1000"/>
              </a:spcBef>
              <a:spcAft>
                <a:spcPts val="0"/>
              </a:spcAft>
            </a:pPr>
            <a:r>
              <a:rPr lang="en-US" altLang="en-US" sz="200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Performance, constraints, interfaces, and reliability that </a:t>
            </a:r>
            <a:r>
              <a:rPr lang="en-US" altLang="en-US" sz="2000" i="1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</a:t>
            </a:r>
            <a:r>
              <a:rPr lang="en-US" altLang="en-US" sz="200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system.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342900" y="3397707"/>
            <a:ext cx="8458200" cy="1771786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altLang="en-US" sz="240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is defined using one of two techniques:</a:t>
            </a:r>
          </a:p>
          <a:p>
            <a:pPr marL="291600" lvl="2" indent="-291600">
              <a:spcBef>
                <a:spcPts val="1000"/>
              </a:spcBef>
              <a:spcAft>
                <a:spcPts val="0"/>
              </a:spcAft>
            </a:pPr>
            <a:r>
              <a:rPr lang="en-US" altLang="en-US" sz="200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narrative description of software scope is developed after communication with all stakeholders.</a:t>
            </a:r>
          </a:p>
          <a:p>
            <a:pPr marL="291600" lvl="2" indent="-291600">
              <a:spcBef>
                <a:spcPts val="1000"/>
              </a:spcBef>
              <a:spcAft>
                <a:spcPts val="0"/>
              </a:spcAft>
            </a:pPr>
            <a:r>
              <a:rPr lang="en-US" altLang="en-US" sz="2000" noProof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set of use-cases is developed by end-users.</a:t>
            </a:r>
            <a:endParaRPr lang="en-US" sz="1600" noProof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26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Feasibility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059268"/>
            <a:ext cx="8458200" cy="446045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scope has been identified (with the concurrence of the customer), it is reasonable to ask:</a:t>
            </a:r>
          </a:p>
          <a:p>
            <a:pPr marL="291600" indent="-291600">
              <a:buFont typeface="Arial" panose="020B0604020202020204" pitchFamily="34" charset="0"/>
              <a:buChar char="•"/>
            </a:pP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build software to meet this scope? </a:t>
            </a:r>
          </a:p>
          <a:p>
            <a:pPr marL="291600" indent="-291600">
              <a:buFont typeface="Arial" panose="020B0604020202020204" pitchFamily="34" charset="0"/>
              <a:buChar char="•"/>
            </a:pP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project feasible? </a:t>
            </a:r>
          </a:p>
          <a:p>
            <a:pPr marL="291600" indent="-291600">
              <a:buFont typeface="Arial" panose="020B0604020202020204" pitchFamily="34" charset="0"/>
              <a:buChar char="•"/>
            </a:pP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must try to determine if the system can be created using available technology, dollars, time, and other resources. </a:t>
            </a:r>
          </a:p>
          <a:p>
            <a:pPr marL="291600" indent="-291600">
              <a:buFont typeface="Arial" panose="020B0604020202020204" pitchFamily="34" charset="0"/>
              <a:buChar char="•"/>
            </a:pPr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 of business need is important too - it does no good to build a high-tech system or product that no one wants.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858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Resources</a:t>
            </a:r>
          </a:p>
        </p:txBody>
      </p:sp>
      <p:pic>
        <p:nvPicPr>
          <p:cNvPr id="4" name="Picture 3" descr="The diagram shows project resources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182" y="1231062"/>
            <a:ext cx="4779636" cy="4771899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2969D9-AE7A-43AF-A580-6EB7DBE5B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3940" y="6324599"/>
            <a:ext cx="2937232" cy="221479"/>
          </a:xfrm>
        </p:spPr>
        <p:txBody>
          <a:bodyPr/>
          <a:lstStyle/>
          <a:p>
            <a:r>
              <a:rPr lang="en-US" sz="1200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Access the text alternative for slide images.</a:t>
            </a:r>
            <a:endParaRPr lang="en-US" sz="12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413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and Estimation Accuracy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067814"/>
            <a:ext cx="8191500" cy="446045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2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achieve reliable cost and effort estimates several options arise: </a:t>
            </a:r>
          </a:p>
          <a:p>
            <a:pPr marL="403200" indent="-403200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estimation until late in the project (we can achieve 100 percent accurate estimates after the project is complete!). </a:t>
            </a:r>
          </a:p>
          <a:p>
            <a:pPr marL="403200" indent="-403200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estimates on similar projects that have already been completed (works great if you have completed similar projects).</a:t>
            </a:r>
          </a:p>
          <a:p>
            <a:pPr marL="403200" indent="-403200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relatively simple decomposition techniques to generate project cost and effort estimates (similar to divide and conquer). </a:t>
            </a:r>
          </a:p>
          <a:p>
            <a:pPr marL="403200" indent="-403200">
              <a:spcBef>
                <a:spcPts val="1000"/>
              </a:spcBef>
              <a:spcAft>
                <a:spcPts val="0"/>
              </a:spcAft>
              <a:buAutoNum type="arabicPeriod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one or more empirical models for software cost and effort estimation (often derived using statistical regression models).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266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D065-69D6-43BD-8F16-1ED37377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Reconciling Estimates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F9857-6496-490D-8EF4-49E16A20319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067814"/>
            <a:ext cx="8191500" cy="4460453"/>
          </a:xfrm>
        </p:spPr>
        <p:txBody>
          <a:bodyPr vert="horz" lIns="91440" tIns="45720" rIns="91440" bIns="45720" rtlCol="0">
            <a:noAutofit/>
          </a:bodyPr>
          <a:lstStyle/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estimation technique must be checked by computing at least one other estimate using a different approach.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have created multiple estimates they need to be compared and reconciled.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both estimates show agreement, there is good reason to believe that the estimates are reliable.</a:t>
            </a:r>
          </a:p>
          <a:p>
            <a:pPr marL="291600" indent="-291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 divergent estimates can often be traced to one of two causes: </a:t>
            </a:r>
          </a:p>
          <a:p>
            <a:pPr marL="622800" lvl="1" indent="-320400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scope of the project is not adequately understood or has been misinterpreted by the planner.</a:t>
            </a:r>
          </a:p>
          <a:p>
            <a:pPr marL="622800" lvl="1" indent="-320400"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 data used for problem-based estimation techniques is inappropriate for the application or has been misapplied.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782CA-4060-4792-BD56-58A66C68C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23300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 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49205645-1F2A-4B1E-9674-DA1B2F4D5ED6}"/>
    </a:ext>
  </a:extLst>
</a:theme>
</file>

<file path=ppt/theme/theme2.xml><?xml version="1.0" encoding="utf-8"?>
<a:theme xmlns:a="http://schemas.openxmlformats.org/drawingml/2006/main" name="MainContentSlideMaster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4FF0FDA0-6894-4596-BDAC-FCF1DCFBA9AA}"/>
    </a:ext>
  </a:extLst>
</a:theme>
</file>

<file path=ppt/theme/theme3.xml><?xml version="1.0" encoding="utf-8"?>
<a:theme xmlns:a="http://schemas.openxmlformats.org/drawingml/2006/main" name="Closing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B82DCB52-FEF9-40CC-B3DC-F0115DBC3F82}"/>
    </a:ext>
  </a:extLst>
</a:theme>
</file>

<file path=ppt/theme/theme4.xml><?xml version="1.0" encoding="utf-8"?>
<a:theme xmlns:a="http://schemas.openxmlformats.org/drawingml/2006/main" name="DividerSlide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38380B4B-557F-493C-8BD4-E5DEA4FEDAB0}"/>
    </a:ext>
  </a:extLst>
</a:theme>
</file>

<file path=ppt/theme/theme5.xml><?xml version="1.0" encoding="utf-8"?>
<a:theme xmlns:a="http://schemas.openxmlformats.org/drawingml/2006/main" name="ImageDescriptionAppendixSlideMaster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8_2018.potx" id="{0A7644F7-F48A-4B8E-BAF2-625D36B4B6E5}" vid="{F0C5A687-89F8-48FC-8D59-8BA67B8E380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949A9C6FD8D247986E44D18F9043A8" ma:contentTypeVersion="13" ma:contentTypeDescription="Create a new document." ma:contentTypeScope="" ma:versionID="24aeb7aa052c9c72b05c39b3b534e549">
  <xsd:schema xmlns:xsd="http://www.w3.org/2001/XMLSchema" xmlns:xs="http://www.w3.org/2001/XMLSchema" xmlns:p="http://schemas.microsoft.com/office/2006/metadata/properties" xmlns:ns2="9ca22a68-f39f-4842-a4ed-9dc833ec7f32" xmlns:ns3="627de419-b2ed-4dfe-a76c-d442e32820cd" targetNamespace="http://schemas.microsoft.com/office/2006/metadata/properties" ma:root="true" ma:fieldsID="012ca3bc4b6c0a546252e48f26938299" ns2:_="" ns3:_="">
    <xsd:import namespace="9ca22a68-f39f-4842-a4ed-9dc833ec7f32"/>
    <xsd:import namespace="627de419-b2ed-4dfe-a76c-d442e32820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a22a68-f39f-4842-a4ed-9dc833ec7f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c7c5eaa6-3f01-49d1-9736-050921629c0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7de419-b2ed-4dfe-a76c-d442e32820c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34f18c99-b1a6-4cab-a2c7-1eed1178ad0f}" ma:internalName="TaxCatchAll" ma:showField="CatchAllData" ma:web="627de419-b2ed-4dfe-a76c-d442e32820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27de419-b2ed-4dfe-a76c-d442e32820cd" xsi:nil="true"/>
    <lcf76f155ced4ddcb4097134ff3c332f xmlns="9ca22a68-f39f-4842-a4ed-9dc833ec7f3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9483A25-0E6B-452C-8B5A-383D55443948}"/>
</file>

<file path=customXml/itemProps2.xml><?xml version="1.0" encoding="utf-8"?>
<ds:datastoreItem xmlns:ds="http://schemas.openxmlformats.org/officeDocument/2006/customXml" ds:itemID="{46CB27E3-818B-4C0D-910A-EB28264E32F0}"/>
</file>

<file path=customXml/itemProps3.xml><?xml version="1.0" encoding="utf-8"?>
<ds:datastoreItem xmlns:ds="http://schemas.openxmlformats.org/officeDocument/2006/customXml" ds:itemID="{30428DF5-9B05-44E5-833B-0D7356D83453}"/>
</file>

<file path=docProps/app.xml><?xml version="1.0" encoding="utf-8"?>
<Properties xmlns="http://schemas.openxmlformats.org/officeDocument/2006/extended-properties" xmlns:vt="http://schemas.openxmlformats.org/officeDocument/2006/docPropsVTypes">
  <Template>MHHE_Generic Accessible PPT Template_Editorial_v8_2018</Template>
  <TotalTime>511</TotalTime>
  <Words>2742</Words>
  <Application>Microsoft Office PowerPoint</Application>
  <PresentationFormat>On-screen Show (4:3)</PresentationFormat>
  <Paragraphs>321</Paragraphs>
  <Slides>37</Slides>
  <Notes>0</Notes>
  <HiddenSlides>6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Times New Roman</vt:lpstr>
      <vt:lpstr>Title Slides Master</vt:lpstr>
      <vt:lpstr>MainContentSlideMaster</vt:lpstr>
      <vt:lpstr>ClosingMaster</vt:lpstr>
      <vt:lpstr>DividerSlideMaster</vt:lpstr>
      <vt:lpstr>ImageDescriptionAppendixSlideMaster</vt:lpstr>
      <vt:lpstr>Equation</vt:lpstr>
      <vt:lpstr>Chapter 25</vt:lpstr>
      <vt:lpstr>Estimation Issues</vt:lpstr>
      <vt:lpstr>Project Planning Task Set 1</vt:lpstr>
      <vt:lpstr>Project Planning Task Set 2</vt:lpstr>
      <vt:lpstr>What is Scope?</vt:lpstr>
      <vt:lpstr>Project Feasibility</vt:lpstr>
      <vt:lpstr>Project Resources</vt:lpstr>
      <vt:lpstr>Data Analytics and Estimation Accuracy</vt:lpstr>
      <vt:lpstr>Reconciling Estimates</vt:lpstr>
      <vt:lpstr>Problem-Based Estimation 1</vt:lpstr>
      <vt:lpstr>Problem-Based Estimation 2</vt:lpstr>
      <vt:lpstr>L O C-Based Estimation Table</vt:lpstr>
      <vt:lpstr>L O C-Based Estimation </vt:lpstr>
      <vt:lpstr>F P-Based Estimation Table</vt:lpstr>
      <vt:lpstr>F P-Based Estimation </vt:lpstr>
      <vt:lpstr>Process-Based Estimation Table</vt:lpstr>
      <vt:lpstr>Process-Based Estimation</vt:lpstr>
      <vt:lpstr>Use Case Point Estimation</vt:lpstr>
      <vt:lpstr>Use Case Point Estimation Example 1</vt:lpstr>
      <vt:lpstr>Use Case Point Estimation Example 2</vt:lpstr>
      <vt:lpstr>Agile Project Estimation</vt:lpstr>
      <vt:lpstr>Why Are Projects Late?</vt:lpstr>
      <vt:lpstr>Scheduling Principles</vt:lpstr>
      <vt:lpstr>Relationship Between Effort and Delivery Date</vt:lpstr>
      <vt:lpstr>Concept Development Task Set</vt:lpstr>
      <vt:lpstr>Task 1.1 Refinement</vt:lpstr>
      <vt:lpstr>Task Network (Activity Network) </vt:lpstr>
      <vt:lpstr>Timeline Chart (Gantt Chart) </vt:lpstr>
      <vt:lpstr>Project Table for Project Tracking </vt:lpstr>
      <vt:lpstr>Schedule Tracking</vt:lpstr>
      <vt:lpstr>End of Main Content</vt:lpstr>
      <vt:lpstr>Accessibility Content: Text Alternatives for Images</vt:lpstr>
      <vt:lpstr>Project Resources – Text alternative</vt:lpstr>
      <vt:lpstr>Process-Based Estimation Table – Text alternative</vt:lpstr>
      <vt:lpstr>Relationship Between Effort and Delivery Date – Text alternative</vt:lpstr>
      <vt:lpstr>Task Network (Activity Network) – Text alternative</vt:lpstr>
      <vt:lpstr>Project Table for Project Tracking  – Text alternative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of Four Title Slide Options</dc:title>
  <dc:creator>Ervolino, Heather</dc:creator>
  <cp:keywords>PPT</cp:keywords>
  <cp:lastModifiedBy>M, Satchithanandan</cp:lastModifiedBy>
  <cp:revision>100</cp:revision>
  <dcterms:created xsi:type="dcterms:W3CDTF">2019-01-22T22:04:31Z</dcterms:created>
  <dcterms:modified xsi:type="dcterms:W3CDTF">2019-10-17T11:32:03Z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0x0101005E949A9C6FD8D247986E44D18F9043A8</vt:lpwstr>
  </property>
</Properties>
</file>