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0"/>
  </p:notesMasterIdLst>
  <p:sldIdLst>
    <p:sldId id="674" r:id="rId2"/>
    <p:sldId id="860" r:id="rId3"/>
    <p:sldId id="885" r:id="rId4"/>
    <p:sldId id="827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59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62" r:id="rId25"/>
    <p:sldId id="863" r:id="rId26"/>
    <p:sldId id="864" r:id="rId27"/>
    <p:sldId id="865" r:id="rId28"/>
    <p:sldId id="866" r:id="rId29"/>
    <p:sldId id="867" r:id="rId30"/>
    <p:sldId id="882" r:id="rId31"/>
    <p:sldId id="871" r:id="rId32"/>
    <p:sldId id="873" r:id="rId33"/>
    <p:sldId id="886" r:id="rId34"/>
    <p:sldId id="887" r:id="rId35"/>
    <p:sldId id="888" r:id="rId36"/>
    <p:sldId id="889" r:id="rId37"/>
    <p:sldId id="890" r:id="rId38"/>
    <p:sldId id="891" r:id="rId39"/>
    <p:sldId id="892" r:id="rId40"/>
    <p:sldId id="893" r:id="rId41"/>
    <p:sldId id="894" r:id="rId42"/>
    <p:sldId id="902" r:id="rId43"/>
    <p:sldId id="895" r:id="rId44"/>
    <p:sldId id="897" r:id="rId45"/>
    <p:sldId id="903" r:id="rId46"/>
    <p:sldId id="898" r:id="rId47"/>
    <p:sldId id="904" r:id="rId48"/>
    <p:sldId id="8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94676" autoAdjust="0"/>
  </p:normalViewPr>
  <p:slideViewPr>
    <p:cSldViewPr>
      <p:cViewPr varScale="1">
        <p:scale>
          <a:sx n="81" d="100"/>
          <a:sy n="81" d="100"/>
        </p:scale>
        <p:origin x="12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10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/>
          </a:bodyPr>
          <a:lstStyle/>
          <a:p>
            <a:r>
              <a:rPr lang="en-US" b="1" dirty="0"/>
              <a:t>Classification</a:t>
            </a:r>
          </a:p>
          <a:p>
            <a:r>
              <a:rPr lang="en-US" dirty="0"/>
              <a:t>	k-nearest neighbor classifier</a:t>
            </a:r>
          </a:p>
          <a:p>
            <a:r>
              <a:rPr lang="en-US" dirty="0"/>
              <a:t>	Naïve Bayes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Compute distance between two points:</a:t>
            </a:r>
          </a:p>
          <a:p>
            <a:pPr lvl="1"/>
            <a:r>
              <a:rPr lang="en-US" dirty="0"/>
              <a:t>Euclidean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Determine the class from nearest neighbor list</a:t>
            </a:r>
          </a:p>
          <a:p>
            <a:pPr lvl="1"/>
            <a:r>
              <a:rPr lang="en-US" dirty="0"/>
              <a:t>take the majority vote of class labels among the k-nearest neighbors</a:t>
            </a:r>
          </a:p>
          <a:p>
            <a:pPr lvl="1"/>
            <a:r>
              <a:rPr lang="en-US" dirty="0"/>
              <a:t>Weigh the vote according to distance</a:t>
            </a:r>
          </a:p>
          <a:p>
            <a:pPr lvl="2"/>
            <a:r>
              <a:rPr lang="en-US" dirty="0"/>
              <a:t> weight factor, w = 1/</a:t>
            </a:r>
            <a:r>
              <a:rPr lang="en-US" dirty="0" err="1"/>
              <a:t>d</a:t>
            </a:r>
            <a:r>
              <a:rPr lang="en-US" baseline="30000" dirty="0" err="1"/>
              <a:t>2</a:t>
            </a:r>
            <a:endParaRPr lang="en-US" baseline="30000" dirty="0"/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48940"/>
              </p:ext>
            </p:extLst>
          </p:nvPr>
        </p:nvGraphicFramePr>
        <p:xfrm>
          <a:off x="1905000" y="2895601"/>
          <a:ext cx="4648200" cy="78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457200" progId="Equation.3">
                  <p:embed/>
                </p:oleObj>
              </mc:Choice>
              <mc:Fallback>
                <p:oleObj name="Equation" r:id="rId2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1"/>
                        <a:ext cx="4648200" cy="78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06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the value of k:</a:t>
            </a:r>
          </a:p>
          <a:p>
            <a:pPr lvl="1"/>
            <a:r>
              <a:rPr lang="en-US" sz="2400"/>
              <a:t>If k is too small, sensitive to noise points</a:t>
            </a:r>
          </a:p>
          <a:p>
            <a:pPr lvl="1"/>
            <a:r>
              <a:rPr 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01684"/>
              </p:ext>
            </p:extLst>
          </p:nvPr>
        </p:nvGraphicFramePr>
        <p:xfrm>
          <a:off x="3657600" y="3200400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67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Scaling issues</a:t>
            </a:r>
          </a:p>
          <a:p>
            <a:pPr lvl="1"/>
            <a:r>
              <a:rPr 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/>
              <a:t>Example:</a:t>
            </a:r>
          </a:p>
          <a:p>
            <a:pPr lvl="2"/>
            <a:r>
              <a:rPr lang="en-US"/>
              <a:t> height of a person may vary from 1.5m to 1.8m</a:t>
            </a:r>
          </a:p>
          <a:p>
            <a:pPr lvl="2"/>
            <a:r>
              <a:rPr lang="en-US"/>
              <a:t> weight of a person may vary from 90lb to 300lb</a:t>
            </a:r>
          </a:p>
          <a:p>
            <a:pPr lvl="2"/>
            <a:r>
              <a:rPr lang="en-US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385624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US"/>
              <a:t>Problem with Euclidean measure:</a:t>
            </a:r>
          </a:p>
          <a:p>
            <a:pPr lvl="1"/>
            <a:r>
              <a:rPr lang="en-US"/>
              <a:t>High dimensional data 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/>
              <a:t>Can produce counter-intuitive results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457200" y="3946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457200" y="4632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4876800" y="3959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4876800" y="4645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3962400" y="4264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5241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5241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457200" y="5562600"/>
            <a:ext cx="8318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</a:pPr>
            <a:r>
              <a:rPr lang="en-US" sz="2400" b="0"/>
              <a:t> 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2400" b="0"/>
              <a:t> 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38981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k-NN classifiers are </a:t>
            </a:r>
            <a:r>
              <a:rPr lang="en-US" dirty="0">
                <a:solidFill>
                  <a:srgbClr val="FF0000"/>
                </a:solidFill>
              </a:rPr>
              <a:t>lazy learners </a:t>
            </a:r>
          </a:p>
          <a:p>
            <a:pPr lvl="1"/>
            <a:r>
              <a:rPr lang="en-US" dirty="0"/>
              <a:t>It does not build models explicitly</a:t>
            </a:r>
          </a:p>
          <a:p>
            <a:pPr lvl="1"/>
            <a:r>
              <a:rPr lang="en-US" dirty="0"/>
              <a:t>Unlike </a:t>
            </a:r>
            <a:r>
              <a:rPr lang="en-US" dirty="0">
                <a:solidFill>
                  <a:srgbClr val="0070C0"/>
                </a:solidFill>
              </a:rPr>
              <a:t>eager learners </a:t>
            </a:r>
            <a:r>
              <a:rPr lang="en-US" dirty="0"/>
              <a:t>such as decision trees </a:t>
            </a:r>
          </a:p>
          <a:p>
            <a:r>
              <a:rPr lang="en-US" dirty="0"/>
              <a:t>Classifying unknown records are relatively expensive</a:t>
            </a:r>
          </a:p>
          <a:p>
            <a:pPr lvl="1"/>
            <a:r>
              <a:rPr lang="en-US" dirty="0"/>
              <a:t>Naïve algorithm: O(n)</a:t>
            </a:r>
          </a:p>
          <a:p>
            <a:pPr lvl="1"/>
            <a:r>
              <a:rPr lang="en-US" dirty="0"/>
              <a:t>Need for structures to retrieve nearest neighbors fast.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Nearest Neighbor Search </a:t>
            </a:r>
            <a:r>
              <a:rPr lang="en-US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425180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Two-dimensional </a:t>
            </a:r>
            <a:r>
              <a:rPr lang="en-US" dirty="0" err="1">
                <a:solidFill>
                  <a:srgbClr val="FF0000"/>
                </a:solidFill>
              </a:rPr>
              <a:t>kd</a:t>
            </a:r>
            <a:r>
              <a:rPr lang="en-US" dirty="0">
                <a:solidFill>
                  <a:srgbClr val="FF0000"/>
                </a:solidFill>
              </a:rPr>
              <a:t>-trees</a:t>
            </a:r>
          </a:p>
          <a:p>
            <a:pPr lvl="1"/>
            <a:r>
              <a:rPr lang="en-US" dirty="0"/>
              <a:t>A data structure for answering nearest neighbor queries in </a:t>
            </a:r>
            <a:r>
              <a:rPr lang="en-US" dirty="0" err="1">
                <a:solidFill>
                  <a:srgbClr val="0070C0"/>
                </a:solidFill>
              </a:rPr>
              <a:t>R</a:t>
            </a:r>
            <a:r>
              <a:rPr lang="en-US" baseline="30000" dirty="0" err="1">
                <a:solidFill>
                  <a:srgbClr val="0070C0"/>
                </a:solidFill>
              </a:rPr>
              <a:t>2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kd</a:t>
            </a:r>
            <a:r>
              <a:rPr lang="en-US" dirty="0"/>
              <a:t>-tree construction algorithm</a:t>
            </a:r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rgbClr val="0070C0"/>
                </a:solidFill>
              </a:rPr>
              <a:t>x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dimension (alternating between the two)</a:t>
            </a:r>
          </a:p>
          <a:p>
            <a:pPr lvl="1"/>
            <a:r>
              <a:rPr lang="en-US" dirty="0"/>
              <a:t>Partition the space into two with a line passing from the median point</a:t>
            </a:r>
          </a:p>
          <a:p>
            <a:pPr lvl="1"/>
            <a:r>
              <a:rPr lang="en-US" dirty="0"/>
              <a:t>Repeat recursively in the two partitions as long as there are enough points  </a:t>
            </a:r>
          </a:p>
        </p:txBody>
      </p:sp>
    </p:spTree>
    <p:extLst>
      <p:ext uri="{BB962C8B-B14F-4D97-AF65-F5344CB8AC3E}">
        <p14:creationId xmlns:p14="http://schemas.microsoft.com/office/powerpoint/2010/main" val="139263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595" name="Title 1"/>
          <p:cNvSpPr>
            <a:spLocks/>
          </p:cNvSpPr>
          <p:nvPr/>
        </p:nvSpPr>
        <p:spPr bwMode="auto">
          <a:xfrm>
            <a:off x="4648200" y="6172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pic>
        <p:nvPicPr>
          <p:cNvPr id="30545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029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414671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56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90688"/>
            <a:ext cx="46482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6172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88906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66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6863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6172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318670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76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48482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6172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72491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CLASSIFICATION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86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7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6172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92199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97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89200"/>
            <a:ext cx="37338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97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320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/>
          </p:cNvSpPr>
          <p:nvPr/>
        </p:nvSpPr>
        <p:spPr bwMode="auto">
          <a:xfrm>
            <a:off x="2426970" y="15240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43242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07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400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0743" name="Text Box 7"/>
          <p:cNvSpPr txBox="1">
            <a:spLocks noChangeArrowheads="1"/>
          </p:cNvSpPr>
          <p:nvPr/>
        </p:nvSpPr>
        <p:spPr bwMode="auto">
          <a:xfrm>
            <a:off x="3505200" y="1937286"/>
            <a:ext cx="480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region(u)</a:t>
            </a:r>
            <a:r>
              <a:rPr lang="el-GR" sz="1600" dirty="0">
                <a:latin typeface="Calibri" pitchFamily="34" charset="0"/>
              </a:rPr>
              <a:t> – </a:t>
            </a:r>
            <a:r>
              <a:rPr lang="en-US" sz="1600" dirty="0">
                <a:latin typeface="Calibri" pitchFamily="34" charset="0"/>
              </a:rPr>
              <a:t>all the black points in the </a:t>
            </a:r>
            <a:r>
              <a:rPr lang="en-US" sz="1600" dirty="0" err="1">
                <a:latin typeface="Calibri" pitchFamily="34" charset="0"/>
              </a:rPr>
              <a:t>subtree</a:t>
            </a:r>
            <a:r>
              <a:rPr lang="en-US" sz="1600" dirty="0">
                <a:latin typeface="Calibri" pitchFamily="34" charset="0"/>
              </a:rPr>
              <a:t> of u</a:t>
            </a:r>
            <a:endParaRPr lang="el-GR" sz="1600" dirty="0">
              <a:latin typeface="Calibri" pitchFamily="34" charset="0"/>
            </a:endParaRPr>
          </a:p>
        </p:txBody>
      </p:sp>
      <p:sp>
        <p:nvSpPr>
          <p:cNvPr id="9" name="Title 1"/>
          <p:cNvSpPr>
            <a:spLocks/>
          </p:cNvSpPr>
          <p:nvPr/>
        </p:nvSpPr>
        <p:spPr bwMode="auto">
          <a:xfrm>
            <a:off x="314678" y="132715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65385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65" name="Content Placeholder 2"/>
          <p:cNvSpPr>
            <a:spLocks/>
          </p:cNvSpPr>
          <p:nvPr/>
        </p:nvSpPr>
        <p:spPr bwMode="auto">
          <a:xfrm>
            <a:off x="533400" y="25908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A binary tree: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Size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O(n)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Depth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logn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Construction time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nlogn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Query time: worst case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O(n), </a:t>
            </a:r>
            <a:r>
              <a:rPr lang="en-US" dirty="0">
                <a:latin typeface="Calibri" pitchFamily="34" charset="0"/>
              </a:rPr>
              <a:t>but for many cases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logn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061766" name="Text Box 6"/>
          <p:cNvSpPr txBox="1">
            <a:spLocks noChangeArrowheads="1"/>
          </p:cNvSpPr>
          <p:nvPr/>
        </p:nvSpPr>
        <p:spPr bwMode="auto">
          <a:xfrm>
            <a:off x="533400" y="4753465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Generalizes to d dimensions</a:t>
            </a:r>
            <a:endParaRPr lang="el-GR" dirty="0">
              <a:latin typeface="Calibri" pitchFamily="34" charset="0"/>
            </a:endParaRPr>
          </a:p>
        </p:txBody>
      </p:sp>
      <p:sp>
        <p:nvSpPr>
          <p:cNvPr id="3061767" name="Text Box 7"/>
          <p:cNvSpPr txBox="1">
            <a:spLocks noChangeArrowheads="1"/>
          </p:cNvSpPr>
          <p:nvPr/>
        </p:nvSpPr>
        <p:spPr bwMode="auto">
          <a:xfrm>
            <a:off x="762000" y="5562600"/>
            <a:ext cx="586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Example of</a:t>
            </a:r>
            <a:r>
              <a:rPr lang="el-GR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Binary Space Partitioning</a:t>
            </a:r>
            <a:endParaRPr lang="el-GR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2426970" y="15240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-trees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247995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2484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0978875"/>
              </p:ext>
            </p:extLst>
          </p:nvPr>
        </p:nvGraphicFramePr>
        <p:xfrm>
          <a:off x="2362200" y="15001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001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42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0960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13603234"/>
              </p:ext>
            </p:extLst>
          </p:nvPr>
        </p:nvGraphicFramePr>
        <p:xfrm>
          <a:off x="2416175" y="1493838"/>
          <a:ext cx="476885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24090" imgH="7261824" progId="Visio.Drawing.11">
                  <p:embed/>
                </p:oleObj>
              </mc:Choice>
              <mc:Fallback>
                <p:oleObj name="Visio" r:id="rId2" imgW="7524090" imgH="7261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1493838"/>
                        <a:ext cx="476885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12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2484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04117197"/>
              </p:ext>
            </p:extLst>
          </p:nvPr>
        </p:nvGraphicFramePr>
        <p:xfrm>
          <a:off x="2362200" y="14938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938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01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6324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7976331"/>
              </p:ext>
            </p:extLst>
          </p:nvPr>
        </p:nvGraphicFramePr>
        <p:xfrm>
          <a:off x="2362200" y="1570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70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3200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971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590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3048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819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8674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3575595"/>
              </p:ext>
            </p:extLst>
          </p:nvPr>
        </p:nvGraphicFramePr>
        <p:xfrm>
          <a:off x="2362200" y="14239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239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2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7017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84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problem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linearly separable</a:t>
            </a:r>
            <a:r>
              <a:rPr lang="en-US" dirty="0"/>
              <a:t>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739070"/>
              </p:ext>
            </p:extLst>
          </p:nvPr>
        </p:nvGraphicFramePr>
        <p:xfrm>
          <a:off x="2209800" y="22479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479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9210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1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2844878"/>
              </p:ext>
            </p:extLst>
          </p:nvPr>
        </p:nvGraphicFramePr>
        <p:xfrm>
          <a:off x="2209800" y="22479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32040" imgH="7017225" progId="Visio.Drawing.6">
                  <p:embed/>
                </p:oleObj>
              </mc:Choice>
              <mc:Fallback>
                <p:oleObj name="Visio" r:id="rId2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479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9210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14600" y="3657600"/>
            <a:ext cx="3009900" cy="2743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87486" y="2463800"/>
            <a:ext cx="3009900" cy="2743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792436" y="4406900"/>
            <a:ext cx="732064" cy="8255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58468" y="4940300"/>
            <a:ext cx="1928132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6603" y="5029200"/>
                <a:ext cx="669607" cy="65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03" y="5029200"/>
                <a:ext cx="669607" cy="6555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77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80631"/>
            <a:ext cx="6172200" cy="46291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3276600" y="3871319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probabilistic framework for solving classification problems</a:t>
            </a:r>
          </a:p>
          <a:p>
            <a:r>
              <a:rPr lang="en-US" b="1" dirty="0">
                <a:solidFill>
                  <a:schemeClr val="accent2"/>
                </a:solidFill>
              </a:rPr>
              <a:t>A, C </a:t>
            </a:r>
            <a:r>
              <a:rPr lang="en-US" dirty="0"/>
              <a:t>random variables</a:t>
            </a:r>
          </a:p>
          <a:p>
            <a:r>
              <a:rPr lang="en-US" dirty="0">
                <a:solidFill>
                  <a:srgbClr val="0070C0"/>
                </a:solidFill>
              </a:rPr>
              <a:t>Joint</a:t>
            </a:r>
            <a:r>
              <a:rPr lang="en-US" dirty="0"/>
              <a:t>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(A=</a:t>
            </a:r>
            <a:r>
              <a:rPr lang="en-US" b="1" dirty="0" err="1">
                <a:solidFill>
                  <a:schemeClr val="accent2"/>
                </a:solidFill>
              </a:rPr>
              <a:t>a,C</a:t>
            </a:r>
            <a:r>
              <a:rPr lang="en-US" b="1" dirty="0">
                <a:solidFill>
                  <a:schemeClr val="accent2"/>
                </a:solidFill>
              </a:rPr>
              <a:t>=c)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Conditional</a:t>
            </a:r>
            <a:r>
              <a:rPr lang="en-US" dirty="0"/>
              <a:t>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(C=c | A=a)</a:t>
            </a:r>
          </a:p>
          <a:p>
            <a:r>
              <a:rPr lang="en-US" dirty="0"/>
              <a:t>Relationship between joint and conditional probability distributions</a:t>
            </a:r>
          </a:p>
          <a:p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Bayes Theorem</a:t>
            </a:r>
            <a:r>
              <a:rPr lang="en-US" dirty="0"/>
              <a:t>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31778"/>
              </p:ext>
            </p:extLst>
          </p:nvPr>
        </p:nvGraphicFramePr>
        <p:xfrm>
          <a:off x="4038600" y="5638800"/>
          <a:ext cx="3581400" cy="93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787320" progId="Equation.3">
                  <p:embed/>
                </p:oleObj>
              </mc:Choice>
              <mc:Fallback>
                <p:oleObj name="Equation" r:id="rId2" imgW="30225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38800"/>
                        <a:ext cx="3581400" cy="93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8139"/>
              </p:ext>
            </p:extLst>
          </p:nvPr>
        </p:nvGraphicFramePr>
        <p:xfrm>
          <a:off x="1295400" y="4800600"/>
          <a:ext cx="645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4" imgW="2869920" imgH="203040" progId="Equation.3">
                  <p:embed/>
                </p:oleObj>
              </mc:Choice>
              <mc:Fallback>
                <p:oleObj name="Εξίσωση" r:id="rId4" imgW="286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6457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776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dirty="0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60038"/>
              </p:ext>
            </p:extLst>
          </p:nvPr>
        </p:nvGraphicFramePr>
        <p:xfrm>
          <a:off x="228600" y="2582862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11">
                  <p:embed/>
                </p:oleObj>
              </mc:Choice>
              <mc:Fallback>
                <p:oleObj name="VISIO" r:id="rId2" imgW="4392168" imgH="5334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582862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5471" y="2378750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Evade C </a:t>
            </a:r>
          </a:p>
          <a:p>
            <a:r>
              <a:rPr lang="en-US" dirty="0"/>
              <a:t>Event space: {Yes, No}</a:t>
            </a:r>
          </a:p>
          <a:p>
            <a:r>
              <a:rPr lang="en-US" dirty="0">
                <a:solidFill>
                  <a:srgbClr val="0070C0"/>
                </a:solidFill>
              </a:rPr>
              <a:t>P(C) = (0.3, 0.7)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471" y="3390416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Refund 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Event space: {Yes, No}</a:t>
            </a:r>
          </a:p>
          <a:p>
            <a:r>
              <a:rPr lang="en-US" dirty="0">
                <a:solidFill>
                  <a:srgbClr val="0070C0"/>
                </a:solidFill>
              </a:rPr>
              <a:t>P(A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) = (0.3,0.7)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5471" y="4497110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Martial Status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Event space: {Single, Married, Divorced}</a:t>
            </a:r>
          </a:p>
          <a:p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 = (0.4,0.4,0.2)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5471" y="5723930"/>
            <a:ext cx="222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Taxable Income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Event space: R</a:t>
            </a:r>
          </a:p>
          <a:p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) ~ Normal(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,)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02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r>
              <a:rPr lang="en-US" dirty="0"/>
              <a:t>Given a record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over attributes </a:t>
            </a:r>
            <a:r>
              <a:rPr lang="en-US" dirty="0">
                <a:solidFill>
                  <a:srgbClr val="0070C0"/>
                </a:solidFill>
              </a:rPr>
              <a:t>(A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,…,A</a:t>
            </a:r>
            <a:r>
              <a:rPr lang="en-US" baseline="-25000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70C0"/>
                </a:solidFill>
              </a:rPr>
              <a:t>X = (‘Yes’, ‘Single’, </a:t>
            </a:r>
            <a:r>
              <a:rPr lang="en-US" dirty="0" err="1">
                <a:solidFill>
                  <a:srgbClr val="0070C0"/>
                </a:solidFill>
              </a:rPr>
              <a:t>125K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 goal is to predict class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en-US" dirty="0"/>
              <a:t>Specifically, we want to find the value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that maximizes </a:t>
            </a:r>
            <a:r>
              <a:rPr lang="en-US" dirty="0">
                <a:solidFill>
                  <a:srgbClr val="0070C0"/>
                </a:solidFill>
              </a:rPr>
              <a:t>P(C=c| X)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Aposteriori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Probability </a:t>
            </a:r>
            <a:r>
              <a:rPr lang="en-US" dirty="0"/>
              <a:t>estimate</a:t>
            </a:r>
          </a:p>
          <a:p>
            <a:pPr lvl="1"/>
            <a:endParaRPr lang="en-US" dirty="0"/>
          </a:p>
          <a:p>
            <a:r>
              <a:rPr lang="en-US" dirty="0"/>
              <a:t>Can we estimate </a:t>
            </a:r>
            <a:r>
              <a:rPr lang="en-US" dirty="0">
                <a:solidFill>
                  <a:srgbClr val="0070C0"/>
                </a:solidFill>
              </a:rPr>
              <a:t>P(C| X) </a:t>
            </a:r>
            <a:r>
              <a:rPr lang="en-US" dirty="0"/>
              <a:t>directly from data?</a:t>
            </a:r>
          </a:p>
          <a:p>
            <a:pPr lvl="1"/>
            <a:r>
              <a:rPr lang="en-US" dirty="0"/>
              <a:t>This means that we estimate the probability for all possible values of the class variable.</a:t>
            </a:r>
          </a:p>
        </p:txBody>
      </p:sp>
    </p:spTree>
    <p:extLst>
      <p:ext uri="{BB962C8B-B14F-4D97-AF65-F5344CB8AC3E}">
        <p14:creationId xmlns:p14="http://schemas.microsoft.com/office/powerpoint/2010/main" val="180342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24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compute the posterior probability </a:t>
            </a:r>
            <a:r>
              <a:rPr lang="en-US" sz="2400" dirty="0">
                <a:solidFill>
                  <a:srgbClr val="0070C0"/>
                </a:solidFill>
              </a:rPr>
              <a:t>P(C | 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for all values of 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/>
              <a:t> using the Bayes theorem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Choose value of C that maximizes 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P(C | 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Equivalent to choosing value of C that maximizes</a:t>
            </a:r>
            <a:br>
              <a:rPr lang="en-US" sz="2400" dirty="0"/>
            </a:br>
            <a:r>
              <a:rPr lang="en-US" sz="2400" dirty="0"/>
              <a:t>       	</a:t>
            </a:r>
            <a:r>
              <a:rPr lang="en-US" sz="2400" dirty="0">
                <a:solidFill>
                  <a:srgbClr val="0070C0"/>
                </a:solidFill>
              </a:rPr>
              <a:t>P(A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dirty="0" err="1">
                <a:solidFill>
                  <a:srgbClr val="0070C0"/>
                </a:solidFill>
              </a:rPr>
              <a:t>|C</a:t>
            </a:r>
            <a:r>
              <a:rPr lang="en-US" sz="2400" dirty="0">
                <a:solidFill>
                  <a:srgbClr val="0070C0"/>
                </a:solidFill>
              </a:rPr>
              <a:t>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to estimate </a:t>
            </a:r>
            <a:r>
              <a:rPr lang="en-US" sz="2400" dirty="0">
                <a:solidFill>
                  <a:srgbClr val="0070C0"/>
                </a:solidFill>
              </a:rPr>
              <a:t>P(A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…, A</a:t>
            </a:r>
            <a:r>
              <a:rPr lang="en-US" sz="2400" baseline="-25000" dirty="0">
                <a:solidFill>
                  <a:srgbClr val="0070C0"/>
                </a:solidFill>
              </a:rPr>
              <a:t>n </a:t>
            </a:r>
            <a:r>
              <a:rPr lang="en-US" sz="2400" dirty="0">
                <a:solidFill>
                  <a:srgbClr val="0070C0"/>
                </a:solidFill>
              </a:rPr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78406"/>
              </p:ext>
            </p:extLst>
          </p:nvPr>
        </p:nvGraphicFramePr>
        <p:xfrm>
          <a:off x="1828800" y="2860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2" imgW="4863960" imgH="799920" progId="Equation.3">
                  <p:embed/>
                </p:oleObj>
              </mc:Choice>
              <mc:Fallback>
                <p:oleObj name="Εξίσωση" r:id="rId2" imgW="48639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60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59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1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Assume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independence</a:t>
                </a:r>
                <a:r>
                  <a:rPr lang="en-US" sz="2400" dirty="0"/>
                  <a:t> among attributes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when class is given: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)= 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 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⋯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We can estimate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P(A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| C) </a:t>
                </a:r>
                <a:r>
                  <a:rPr lang="en-US" sz="2400" dirty="0"/>
                  <a:t>for all values of </a:t>
                </a:r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00B0F0"/>
                    </a:solidFill>
                  </a:rPr>
                  <a:t>C.</a:t>
                </a:r>
              </a:p>
              <a:p>
                <a:pPr lvl="1">
                  <a:buFont typeface="Arial" charset="0"/>
                  <a:buNone/>
                </a:pPr>
                <a:endParaRPr lang="en-US" sz="2400" dirty="0"/>
              </a:p>
              <a:p>
                <a:pPr lvl="1"/>
                <a:r>
                  <a:rPr lang="en-US" sz="2400" dirty="0"/>
                  <a:t>New point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X</a:t>
                </a:r>
                <a:r>
                  <a:rPr lang="en-US" sz="2400" dirty="0"/>
                  <a:t> is classified to class </a:t>
                </a:r>
                <a:r>
                  <a:rPr lang="en-US" dirty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/>
                  <a:t>if </a:t>
                </a:r>
              </a:p>
              <a:p>
                <a:pPr marL="274320" lvl="1" indent="0">
                  <a:buNone/>
                </a:pPr>
                <a:r>
                  <a:rPr lang="en-US" b="0" dirty="0">
                    <a:solidFill>
                      <a:srgbClr val="00B0F0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pPr marL="274320" lvl="1" indent="0">
                  <a:buNone/>
                </a:pPr>
                <a:r>
                  <a:rPr lang="en-US" sz="2400" dirty="0"/>
                  <a:t>is maximum over all possible values of </a:t>
                </a:r>
                <a:r>
                  <a:rPr lang="en-US" sz="2400" dirty="0">
                    <a:solidFill>
                      <a:srgbClr val="00B0F0"/>
                    </a:solidFill>
                  </a:rPr>
                  <a:t>C</a:t>
                </a:r>
                <a:r>
                  <a:rPr lang="en-US" sz="2400" dirty="0"/>
                  <a:t>.</a:t>
                </a:r>
                <a:endParaRPr lang="en-US" dirty="0"/>
              </a:p>
              <a:p>
                <a:pPr>
                  <a:buFont typeface="Monotype Sort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71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46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2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Class Prior Probability</a:t>
                </a:r>
                <a:r>
                  <a:rPr lang="en-US" dirty="0"/>
                  <a:t>: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dirty="0"/>
                  <a:t> e.g.,  </a:t>
                </a:r>
                <a:r>
                  <a:rPr lang="en-US" sz="2000" dirty="0">
                    <a:solidFill>
                      <a:srgbClr val="00B0F0"/>
                    </a:solidFill>
                  </a:rPr>
                  <a:t>P(C = No) = 7/10,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00B0F0"/>
                    </a:solidFill>
                  </a:rPr>
                  <a:t>          P(C = Yes) = 3/10</a:t>
                </a:r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For discrete attributes:</a:t>
                </a:r>
                <a:endParaRPr lang="en-US" sz="9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is number of instances having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and</a:t>
                </a:r>
                <a:r>
                  <a:rPr lang="en-US" sz="2400" dirty="0"/>
                  <a:t> belongs to class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Examples:</a:t>
                </a:r>
                <a:br>
                  <a:rPr lang="en-US" sz="2400" dirty="0"/>
                </a:br>
                <a:endParaRPr lang="en-US" sz="800" dirty="0"/>
              </a:p>
              <a:p>
                <a:pPr lvl="1">
                  <a:lnSpc>
                    <a:spcPct val="90000"/>
                  </a:lnSpc>
                  <a:buFont typeface="Arial" charset="0"/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P(Status=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Married|No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) = 4/7</a:t>
                </a:r>
                <a:b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P(Refund=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Yes|Yes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)=0</a:t>
                </a:r>
                <a:endParaRPr lang="en-US" sz="20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524000"/>
                <a:ext cx="4572000" cy="5181600"/>
              </a:xfrm>
              <a:blipFill rotWithShape="1">
                <a:blip r:embed="rId3"/>
                <a:stretch>
                  <a:fillRect l="-2133" t="-2824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11375"/>
              </p:ext>
            </p:extLst>
          </p:nvPr>
        </p:nvGraphicFramePr>
        <p:xfrm>
          <a:off x="1524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90200" imgH="5341320" progId="Visio.Drawing.11">
                  <p:embed/>
                </p:oleObj>
              </mc:Choice>
              <mc:Fallback>
                <p:oleObj name="VISIO" r:id="rId4" imgW="4390200" imgH="5341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7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6877"/>
              </p:ext>
            </p:extLst>
          </p:nvPr>
        </p:nvGraphicFramePr>
        <p:xfrm>
          <a:off x="228600" y="1554162"/>
          <a:ext cx="4572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1640" imgH="5304600" progId="Visio.Drawing.6">
                  <p:embed/>
                </p:oleObj>
              </mc:Choice>
              <mc:Fallback>
                <p:oleObj name="VISIO" r:id="rId2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54162"/>
                        <a:ext cx="4572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74382"/>
              </p:ext>
            </p:extLst>
          </p:nvPr>
        </p:nvGraphicFramePr>
        <p:xfrm>
          <a:off x="4114800" y="3476625"/>
          <a:ext cx="22098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82440" imgH="2637360" progId="Visio.Drawing.6">
                  <p:embed/>
                </p:oleObj>
              </mc:Choice>
              <mc:Fallback>
                <p:oleObj name="VISIO" r:id="rId4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76625"/>
                        <a:ext cx="2209800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17631"/>
              </p:ext>
            </p:extLst>
          </p:nvPr>
        </p:nvGraphicFramePr>
        <p:xfrm>
          <a:off x="6096000" y="3840162"/>
          <a:ext cx="322738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27400" imgH="2032920" progId="Visio.Drawing.6">
                  <p:embed/>
                </p:oleObj>
              </mc:Choice>
              <mc:Fallback>
                <p:oleObj name="VISIO" r:id="rId6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0162"/>
                        <a:ext cx="3227388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5334000" y="1858962"/>
            <a:ext cx="35814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Use training records to </a:t>
            </a:r>
            <a:br>
              <a:rPr lang="en-US" sz="1800"/>
            </a:br>
            <a:r>
              <a:rPr lang="en-US" sz="1800"/>
              <a:t>   predict the class label of </a:t>
            </a:r>
            <a:br>
              <a:rPr lang="en-US" sz="1800"/>
            </a:br>
            <a:r>
              <a:rPr lang="en-US" sz="1800"/>
              <a:t>   unseen cases</a:t>
            </a:r>
          </a:p>
        </p:txBody>
      </p:sp>
    </p:spTree>
    <p:extLst>
      <p:ext uri="{BB962C8B-B14F-4D97-AF65-F5344CB8AC3E}">
        <p14:creationId xmlns:p14="http://schemas.microsoft.com/office/powerpoint/2010/main" val="2827185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continuous</a:t>
            </a:r>
            <a:r>
              <a:rPr lang="en-US" dirty="0"/>
              <a:t> attributes: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Assume attribute follows a </a:t>
            </a:r>
            <a:r>
              <a:rPr lang="en-US" dirty="0">
                <a:solidFill>
                  <a:srgbClr val="00B0F0"/>
                </a:solidFill>
              </a:rPr>
              <a:t>normal distribution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(i.e.,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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deviation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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Once probability distribution is known, we can use it to estimate the conditional probability </a:t>
            </a:r>
            <a:r>
              <a:rPr lang="en-US" dirty="0">
                <a:solidFill>
                  <a:srgbClr val="00B0F0"/>
                </a:solidFill>
              </a:rPr>
              <a:t>P(</a:t>
            </a:r>
            <a:r>
              <a:rPr lang="en-US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i</a:t>
            </a:r>
            <a:r>
              <a:rPr lang="en-US" dirty="0" err="1">
                <a:solidFill>
                  <a:srgbClr val="00B0F0"/>
                </a:solidFill>
              </a:rPr>
              <a:t>|c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59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Probabilities from Data?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306512"/>
            <a:ext cx="4419600" cy="5181600"/>
          </a:xfrm>
        </p:spPr>
        <p:txBody>
          <a:bodyPr/>
          <a:lstStyle/>
          <a:p>
            <a:r>
              <a:rPr lang="en-US" sz="2400" dirty="0"/>
              <a:t>Normal distribution: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1000" dirty="0"/>
          </a:p>
          <a:p>
            <a:pPr lvl="1"/>
            <a:r>
              <a:rPr lang="en-US" sz="2400" dirty="0"/>
              <a:t>One for each (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/>
            <a:endParaRPr lang="en-US" sz="800" dirty="0"/>
          </a:p>
          <a:p>
            <a:r>
              <a:rPr lang="en-US" sz="2400" dirty="0"/>
              <a:t>For (Income, Class=No):</a:t>
            </a:r>
          </a:p>
          <a:p>
            <a:pPr lvl="1"/>
            <a:r>
              <a:rPr lang="en-US" sz="2400" dirty="0"/>
              <a:t>If Class=No</a:t>
            </a:r>
          </a:p>
          <a:p>
            <a:pPr lvl="2"/>
            <a:r>
              <a:rPr lang="en-US" sz="2000" dirty="0"/>
              <a:t> sample mean = 110</a:t>
            </a:r>
          </a:p>
          <a:p>
            <a:pPr lvl="2"/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</a:pPr>
            <a:endParaRPr lang="en-US" sz="2400" dirty="0"/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78745"/>
              </p:ext>
            </p:extLst>
          </p:nvPr>
        </p:nvGraphicFramePr>
        <p:xfrm>
          <a:off x="304800" y="1382712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0200" imgH="5341320" progId="Visio.Drawing.6">
                  <p:embed/>
                </p:oleObj>
              </mc:Choice>
              <mc:Fallback>
                <p:oleObj name="VISIO" r:id="rId2" imgW="4390200" imgH="534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382712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45795"/>
              </p:ext>
            </p:extLst>
          </p:nvPr>
        </p:nvGraphicFramePr>
        <p:xfrm>
          <a:off x="5695950" y="1839913"/>
          <a:ext cx="2616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4" imgW="1955520" imgH="609480" progId="Equation.3">
                  <p:embed/>
                </p:oleObj>
              </mc:Choice>
              <mc:Fallback>
                <p:oleObj name="Εξίσωση" r:id="rId4" imgW="19555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839913"/>
                        <a:ext cx="2616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75406"/>
              </p:ext>
            </p:extLst>
          </p:nvPr>
        </p:nvGraphicFramePr>
        <p:xfrm>
          <a:off x="1905000" y="5715000"/>
          <a:ext cx="6781800" cy="84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9680" imgH="787320" progId="Equation.3">
                  <p:embed/>
                </p:oleObj>
              </mc:Choice>
              <mc:Fallback>
                <p:oleObj name="Equation" r:id="rId6" imgW="63496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6781800" cy="84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201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Bayes Classifier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dirty="0"/>
              <a:t>Creating a Naïve Bayes Classifier, essentially means to compute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counts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3395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records: </a:t>
            </a:r>
            <a:r>
              <a:rPr lang="en-US" dirty="0">
                <a:solidFill>
                  <a:srgbClr val="0070C0"/>
                </a:solidFill>
              </a:rPr>
              <a:t>N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33" y="3276600"/>
            <a:ext cx="2621230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No</a:t>
            </a:r>
            <a:r>
              <a:rPr lang="en-US" dirty="0"/>
              <a:t>:</a:t>
            </a:r>
          </a:p>
          <a:p>
            <a:r>
              <a:rPr lang="en-US" dirty="0"/>
              <a:t>Number of records: 7</a:t>
            </a:r>
          </a:p>
          <a:p>
            <a:r>
              <a:rPr lang="en-US" dirty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Yes: 3 </a:t>
            </a:r>
          </a:p>
          <a:p>
            <a:r>
              <a:rPr lang="en-US" dirty="0"/>
              <a:t>	No:  4</a:t>
            </a:r>
          </a:p>
          <a:p>
            <a:r>
              <a:rPr lang="en-US" dirty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Single:     2</a:t>
            </a:r>
          </a:p>
          <a:p>
            <a:r>
              <a:rPr lang="en-US" dirty="0"/>
              <a:t>	Divorced: 1</a:t>
            </a:r>
          </a:p>
          <a:p>
            <a:r>
              <a:rPr lang="en-US" dirty="0"/>
              <a:t>	Married:   4</a:t>
            </a:r>
          </a:p>
          <a:p>
            <a:r>
              <a:rPr lang="en-US" dirty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mean:     110</a:t>
            </a:r>
          </a:p>
          <a:p>
            <a:r>
              <a:rPr lang="en-US" dirty="0"/>
              <a:t>	variance: 2975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276600"/>
            <a:ext cx="2621230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Yes</a:t>
            </a:r>
            <a:r>
              <a:rPr lang="en-US" dirty="0"/>
              <a:t>:</a:t>
            </a:r>
          </a:p>
          <a:p>
            <a:r>
              <a:rPr lang="en-US" dirty="0"/>
              <a:t>Number of records: 3</a:t>
            </a:r>
          </a:p>
          <a:p>
            <a:r>
              <a:rPr lang="en-US" dirty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Yes: 0 </a:t>
            </a:r>
          </a:p>
          <a:p>
            <a:r>
              <a:rPr lang="en-US" dirty="0"/>
              <a:t>	No:  3</a:t>
            </a:r>
          </a:p>
          <a:p>
            <a:r>
              <a:rPr lang="en-US" dirty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Single:     2</a:t>
            </a:r>
          </a:p>
          <a:p>
            <a:r>
              <a:rPr lang="en-US" dirty="0"/>
              <a:t>	Divorced: 1</a:t>
            </a:r>
          </a:p>
          <a:p>
            <a:r>
              <a:rPr lang="en-US" dirty="0"/>
              <a:t>	Married:   0</a:t>
            </a:r>
          </a:p>
          <a:p>
            <a:r>
              <a:rPr lang="en-US" dirty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mean:     90</a:t>
            </a:r>
          </a:p>
          <a:p>
            <a:r>
              <a:rPr lang="en-US" dirty="0"/>
              <a:t>	variance: 25</a:t>
            </a:r>
          </a:p>
        </p:txBody>
      </p:sp>
    </p:spTree>
    <p:extLst>
      <p:ext uri="{BB962C8B-B14F-4D97-AF65-F5344CB8AC3E}">
        <p14:creationId xmlns:p14="http://schemas.microsoft.com/office/powerpoint/2010/main" val="3575738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74622"/>
              </p:ext>
            </p:extLst>
          </p:nvPr>
        </p:nvGraphicFramePr>
        <p:xfrm>
          <a:off x="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70380" imgH="5536811" progId="Visio.Drawing.11">
                  <p:embed/>
                </p:oleObj>
              </mc:Choice>
              <mc:Fallback>
                <p:oleObj name="Visio" r:id="rId2" imgW="9070380" imgH="5536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6721"/>
              </p:ext>
            </p:extLst>
          </p:nvPr>
        </p:nvGraphicFramePr>
        <p:xfrm>
          <a:off x="1371600" y="1814513"/>
          <a:ext cx="5562600" cy="3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48240" imgH="342720" progId="Equation.3">
                  <p:embed/>
                </p:oleObj>
              </mc:Choice>
              <mc:Fallback>
                <p:oleObj name="Equation" r:id="rId4" imgW="5448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14513"/>
                        <a:ext cx="5562600" cy="35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P(Refund=</a:t>
            </a:r>
            <a:r>
              <a:rPr lang="en-US" sz="1600" b="0" dirty="0" err="1">
                <a:solidFill>
                  <a:srgbClr val="0070C0"/>
                </a:solidFill>
              </a:rPr>
              <a:t>No|Class</a:t>
            </a:r>
            <a:r>
              <a:rPr lang="en-US" sz="1600" b="0" dirty="0">
                <a:solidFill>
                  <a:srgbClr val="0070C0"/>
                </a:solidFill>
              </a:rPr>
              <a:t>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rgbClr val="0070C0"/>
                </a:solidFill>
              </a:rPr>
              <a:t>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P(Income=</a:t>
            </a:r>
            <a:r>
              <a:rPr lang="en-US" sz="1600" b="0" dirty="0" err="1">
                <a:solidFill>
                  <a:srgbClr val="0070C0"/>
                </a:solidFill>
              </a:rPr>
              <a:t>120K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4/7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4/7  0.0072 =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1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0 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=</a:t>
            </a:r>
            <a:r>
              <a:rPr lang="en-US" sz="1600" b="0" dirty="0">
                <a:sym typeface="Symbol" pitchFamily="18" charset="2"/>
              </a:rPr>
              <a:t>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>
                <a:solidFill>
                  <a:srgbClr val="0070C0"/>
                </a:solidFill>
              </a:rPr>
              <a:t>P(No) = 0.3</a:t>
            </a:r>
            <a:r>
              <a:rPr lang="en-US" sz="1800" b="0" dirty="0"/>
              <a:t>,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P(Yes) = 0.7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Since 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val="2997595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876800"/>
          </a:xfrm>
        </p:spPr>
        <p:txBody>
          <a:bodyPr/>
          <a:lstStyle/>
          <a:p>
            <a:r>
              <a:rPr lang="en-US" dirty="0"/>
              <a:t>If one of the conditional probability is </a:t>
            </a: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/>
              <a:t>, then the entire expression becomes zero</a:t>
            </a:r>
          </a:p>
          <a:p>
            <a:r>
              <a:rPr lang="en-US" dirty="0"/>
              <a:t>Probability estimation: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87504"/>
              </p:ext>
            </p:extLst>
          </p:nvPr>
        </p:nvGraphicFramePr>
        <p:xfrm>
          <a:off x="446088" y="3340100"/>
          <a:ext cx="52800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2" imgW="2577960" imgH="1333440" progId="Equation.3">
                  <p:embed/>
                </p:oleObj>
              </mc:Choice>
              <mc:Fallback>
                <p:oleObj name="Εξίσωση" r:id="rId2" imgW="257796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340100"/>
                        <a:ext cx="5280025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733800"/>
            <a:ext cx="2743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N</a:t>
            </a:r>
            <a:r>
              <a:rPr lang="en-US" sz="2000" b="0" baseline="-25000" dirty="0">
                <a:latin typeface="Times New Roman" charset="0"/>
              </a:rPr>
              <a:t>i</a:t>
            </a:r>
            <a:r>
              <a:rPr lang="en-US" sz="2000" b="0" dirty="0">
                <a:latin typeface="Times New Roman" charset="0"/>
              </a:rPr>
              <a:t>: number of attribute values for attribute A</a:t>
            </a:r>
            <a:r>
              <a:rPr lang="en-US" sz="2000" b="0" baseline="-25000" dirty="0">
                <a:latin typeface="Times New Roman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charset="0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140238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84821"/>
              </p:ext>
            </p:extLst>
          </p:nvPr>
        </p:nvGraphicFramePr>
        <p:xfrm>
          <a:off x="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70380" imgH="5536811" progId="Visio.Drawing.11">
                  <p:embed/>
                </p:oleObj>
              </mc:Choice>
              <mc:Fallback>
                <p:oleObj name="Visio" r:id="rId2" imgW="9070380" imgH="5536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88217"/>
              </p:ext>
            </p:extLst>
          </p:nvPr>
        </p:nvGraphicFramePr>
        <p:xfrm>
          <a:off x="1371600" y="1814513"/>
          <a:ext cx="5562600" cy="3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48240" imgH="342720" progId="Equation.3">
                  <p:embed/>
                </p:oleObj>
              </mc:Choice>
              <mc:Fallback>
                <p:oleObj name="Equation" r:id="rId4" imgW="5448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14513"/>
                        <a:ext cx="5562600" cy="35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rgbClr val="0070C0"/>
                </a:solidFill>
              </a:rPr>
              <a:t>P(</a:t>
            </a:r>
            <a:r>
              <a:rPr lang="en-US" sz="1600" b="0" dirty="0" err="1">
                <a:solidFill>
                  <a:srgbClr val="0070C0"/>
                </a:solidFill>
              </a:rPr>
              <a:t>X|Class</a:t>
            </a:r>
            <a:r>
              <a:rPr lang="en-US" sz="1600" b="0" dirty="0">
                <a:solidFill>
                  <a:srgbClr val="0070C0"/>
                </a:solidFill>
              </a:rPr>
              <a:t>=No) = P(Refund=</a:t>
            </a:r>
            <a:r>
              <a:rPr lang="en-US" sz="1600" b="0" dirty="0" err="1">
                <a:solidFill>
                  <a:srgbClr val="0070C0"/>
                </a:solidFill>
              </a:rPr>
              <a:t>No|Class</a:t>
            </a:r>
            <a:r>
              <a:rPr lang="en-US" sz="1600" b="0" dirty="0">
                <a:solidFill>
                  <a:srgbClr val="0070C0"/>
                </a:solidFill>
              </a:rPr>
              <a:t>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rgbClr val="0070C0"/>
                </a:solidFill>
              </a:rPr>
              <a:t>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	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rgbClr val="0070C0"/>
                </a:solidFill>
              </a:rPr>
              <a:t> P(Income=</a:t>
            </a:r>
            <a:r>
              <a:rPr lang="en-US" sz="1600" b="0" dirty="0" err="1">
                <a:solidFill>
                  <a:srgbClr val="0070C0"/>
                </a:solidFill>
              </a:rPr>
              <a:t>120K</a:t>
            </a:r>
            <a:r>
              <a:rPr lang="en-US" sz="1600" b="0" dirty="0">
                <a:solidFill>
                  <a:srgbClr val="0070C0"/>
                </a:solidFill>
              </a:rPr>
              <a:t>| Class=No)</a:t>
            </a:r>
            <a:br>
              <a:rPr lang="en-US" sz="1600" b="0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	              = </a:t>
            </a:r>
            <a:r>
              <a:rPr lang="en-US" sz="1600" dirty="0">
                <a:solidFill>
                  <a:srgbClr val="0070C0"/>
                </a:solidFill>
              </a:rPr>
              <a:t>5/9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 5/10  0.0072 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4/5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1/6 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>
                <a:solidFill>
                  <a:srgbClr val="0070C0"/>
                </a:solidFill>
              </a:rPr>
              <a:t>P(No) = 0.7</a:t>
            </a:r>
            <a:r>
              <a:rPr lang="en-US" sz="1800" b="0" dirty="0"/>
              <a:t>,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P(Yes) = 0.3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Since 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8174" y="1433513"/>
            <a:ext cx="268535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Laplace Smoothing</a:t>
            </a:r>
          </a:p>
        </p:txBody>
      </p:sp>
    </p:spTree>
    <p:extLst>
      <p:ext uri="{BB962C8B-B14F-4D97-AF65-F5344CB8AC3E}">
        <p14:creationId xmlns:p14="http://schemas.microsoft.com/office/powerpoint/2010/main" val="1302439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Computing the conditional probabilities involves multiplication of many very small numbers </a:t>
                </a:r>
              </a:p>
              <a:p>
                <a:pPr lvl="1"/>
                <a:r>
                  <a:rPr lang="en-US" dirty="0"/>
                  <a:t>Numbers get very close to zero, and there is a danger of numeric instability</a:t>
                </a:r>
              </a:p>
              <a:p>
                <a:r>
                  <a:rPr lang="en-US" dirty="0"/>
                  <a:t>We can deal with this by computing the </a:t>
                </a:r>
                <a:r>
                  <a:rPr lang="en-US" dirty="0">
                    <a:solidFill>
                      <a:srgbClr val="FF0000"/>
                    </a:solidFill>
                  </a:rPr>
                  <a:t>logarithm</a:t>
                </a:r>
                <a:r>
                  <a:rPr lang="en-US" dirty="0"/>
                  <a:t> of the conditional probability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89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for 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Naïve Bayes is commonly used for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text classification</a:t>
                </a:r>
              </a:p>
              <a:p>
                <a:r>
                  <a:rPr lang="en-US" dirty="0"/>
                  <a:t>For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= Fraction of terms from </a:t>
                </a:r>
                <a:r>
                  <a:rPr lang="en-US" dirty="0">
                    <a:solidFill>
                      <a:srgbClr val="0070C0"/>
                    </a:solidFill>
                  </a:rPr>
                  <a:t>all documents </a:t>
                </a:r>
                <a:r>
                  <a:rPr lang="en-US" dirty="0"/>
                  <a:t>in c that are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Easy to implement and works relatively well</a:t>
                </a:r>
              </a:p>
              <a:p>
                <a:r>
                  <a:rPr lang="en-US" dirty="0"/>
                  <a:t>Limitation: Hard to incorporate additional features (beyond words).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701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Robust to isolated noise points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Robust to irrelevant attributes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Independence 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other techniques such as Bayesian Belief Networks (BBN)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Naïve Bayes can produce a probability estimate, but it is usually a very biased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Logistic Regression is better for obtaining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8466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match one of the training examples exactly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Nearest neighbor classifier</a:t>
            </a: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If it walks like a duck, quacks like a duck, then it’s probably a duck</a:t>
            </a:r>
            <a:r>
              <a:rPr lang="en-US" dirty="0"/>
              <a:t>”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04800" y="31242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667000" y="33528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038600" y="48768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4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5029200" y="16002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Distance Metric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/>
              <a:t>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>
                <a:solidFill>
                  <a:srgbClr val="FF0000"/>
                </a:solidFill>
              </a:rPr>
              <a:t>, </a:t>
            </a:r>
            <a:r>
              <a:rPr lang="en-US" sz="1800" b="0" dirty="0">
                <a:solidFill>
                  <a:srgbClr val="0070C0"/>
                </a:solidFill>
              </a:rPr>
              <a:t>the number of nearest neighbors </a:t>
            </a:r>
            <a:r>
              <a:rPr lang="en-US" sz="1800" b="0" dirty="0"/>
              <a:t>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To classify an unknown record: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Compute distance </a:t>
            </a:r>
            <a:r>
              <a:rPr lang="en-US" sz="1800" b="0" dirty="0"/>
              <a:t>to other training records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/>
              <a:t>Identify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/>
              <a:t> </a:t>
            </a:r>
            <a:r>
              <a:rPr lang="en-US" sz="1800" b="0" dirty="0">
                <a:solidFill>
                  <a:srgbClr val="0070C0"/>
                </a:solidFill>
              </a:rPr>
              <a:t>nearest neighbors 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+mj-lt"/>
              <a:buAutoNum type="arabicPeriod"/>
            </a:pPr>
            <a:r>
              <a:rPr lang="en-US" sz="1800" b="0" dirty="0"/>
              <a:t>Use class labels of nearest neighbors to determine the class label of unknown record (e.g., by taking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majority vote</a:t>
            </a:r>
            <a:r>
              <a:rPr lang="en-US" sz="1800" b="0" dirty="0"/>
              <a:t>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4592"/>
              </p:ext>
            </p:extLst>
          </p:nvPr>
        </p:nvGraphicFramePr>
        <p:xfrm>
          <a:off x="457200" y="1600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8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16664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Visio.Drawing.6">
                  <p:embed/>
                </p:oleObj>
              </mc:Choice>
              <mc:Fallback>
                <p:oleObj name="VISIO" r:id="rId2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28824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nearest-neighbor</a:t>
            </a:r>
          </a:p>
        </p:txBody>
      </p:sp>
      <p:pic>
        <p:nvPicPr>
          <p:cNvPr id="1057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 dirty="0" err="1"/>
              <a:t>Voronoi</a:t>
            </a:r>
            <a:r>
              <a:rPr lang="en-US" sz="2400" b="0" dirty="0"/>
              <a:t> Diagram defines the classificatio</a:t>
            </a:r>
            <a:r>
              <a:rPr lang="en-US" sz="2400" dirty="0"/>
              <a:t>n boundary</a:t>
            </a:r>
            <a:endParaRPr lang="en-US" sz="24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47800" y="4343400"/>
            <a:ext cx="2895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00" y="5167952"/>
            <a:ext cx="218697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area takes the class of the green point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26720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86200" y="3124200"/>
            <a:ext cx="228600" cy="1066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3124200"/>
            <a:ext cx="1447800" cy="609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62600" y="3733800"/>
            <a:ext cx="152400" cy="1524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3886200"/>
            <a:ext cx="76200" cy="228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62600" y="4114800"/>
            <a:ext cx="190500" cy="457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62500" y="4610100"/>
            <a:ext cx="800100" cy="190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798" name="Straight Connector 1057797"/>
          <p:cNvCxnSpPr/>
          <p:nvPr/>
        </p:nvCxnSpPr>
        <p:spPr>
          <a:xfrm>
            <a:off x="4114800" y="4800600"/>
            <a:ext cx="6477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805" name="Straight Connector 1057804"/>
          <p:cNvCxnSpPr/>
          <p:nvPr/>
        </p:nvCxnSpPr>
        <p:spPr>
          <a:xfrm>
            <a:off x="3886200" y="4191000"/>
            <a:ext cx="228600" cy="609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14868</TotalTime>
  <Words>2086</Words>
  <Application>Microsoft Office PowerPoint</Application>
  <PresentationFormat>On-screen Show (4:3)</PresentationFormat>
  <Paragraphs>300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Cambria Math</vt:lpstr>
      <vt:lpstr>Monotype Sorts</vt:lpstr>
      <vt:lpstr>Symbol</vt:lpstr>
      <vt:lpstr>Times New Roman</vt:lpstr>
      <vt:lpstr>Wingdings</vt:lpstr>
      <vt:lpstr>Clarity</vt:lpstr>
      <vt:lpstr>Visio</vt:lpstr>
      <vt:lpstr>VISIO</vt:lpstr>
      <vt:lpstr>Equation</vt:lpstr>
      <vt:lpstr>Εξίσωση</vt:lpstr>
      <vt:lpstr>DATA MINING LECTURE 10</vt:lpstr>
      <vt:lpstr>NEAREST NEIGHBOR CLASSIFICATION</vt:lpstr>
      <vt:lpstr>Illustrating Classification Task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NAÏVE BAYES CLASSIFIER</vt:lpstr>
      <vt:lpstr>Bayes Classifier</vt:lpstr>
      <vt:lpstr>Bayesian Classifiers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Example of Naïve Bayes Classifier</vt:lpstr>
      <vt:lpstr>Naïve Bayes Classifier</vt:lpstr>
      <vt:lpstr>Example of Naïve Bayes Classifier</vt:lpstr>
      <vt:lpstr>Implementation details</vt:lpstr>
      <vt:lpstr>Naïve Bayes for Text Classification</vt:lpstr>
      <vt:lpstr>Naïve Bayes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522</cp:revision>
  <dcterms:created xsi:type="dcterms:W3CDTF">2011-10-17T19:46:53Z</dcterms:created>
  <dcterms:modified xsi:type="dcterms:W3CDTF">2024-05-24T21:37:42Z</dcterms:modified>
</cp:coreProperties>
</file>