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8"/>
  </p:notesMasterIdLst>
  <p:sldIdLst>
    <p:sldId id="369" r:id="rId2"/>
    <p:sldId id="399" r:id="rId3"/>
    <p:sldId id="376" r:id="rId4"/>
    <p:sldId id="429" r:id="rId5"/>
    <p:sldId id="377" r:id="rId6"/>
    <p:sldId id="378" r:id="rId7"/>
    <p:sldId id="379" r:id="rId8"/>
    <p:sldId id="380" r:id="rId9"/>
    <p:sldId id="383" r:id="rId10"/>
    <p:sldId id="430" r:id="rId11"/>
    <p:sldId id="431" r:id="rId12"/>
    <p:sldId id="433" r:id="rId13"/>
    <p:sldId id="434" r:id="rId14"/>
    <p:sldId id="435" r:id="rId15"/>
    <p:sldId id="436" r:id="rId16"/>
    <p:sldId id="437" r:id="rId17"/>
    <p:sldId id="441" r:id="rId18"/>
    <p:sldId id="446" r:id="rId19"/>
    <p:sldId id="387" r:id="rId20"/>
    <p:sldId id="386" r:id="rId21"/>
    <p:sldId id="389" r:id="rId22"/>
    <p:sldId id="428" r:id="rId23"/>
    <p:sldId id="390" r:id="rId24"/>
    <p:sldId id="398" r:id="rId25"/>
    <p:sldId id="405" r:id="rId26"/>
    <p:sldId id="402" r:id="rId27"/>
    <p:sldId id="404" r:id="rId28"/>
    <p:sldId id="403" r:id="rId29"/>
    <p:sldId id="406" r:id="rId30"/>
    <p:sldId id="407" r:id="rId31"/>
    <p:sldId id="409" r:id="rId32"/>
    <p:sldId id="411" r:id="rId33"/>
    <p:sldId id="412" r:id="rId34"/>
    <p:sldId id="413" r:id="rId35"/>
    <p:sldId id="414" r:id="rId36"/>
    <p:sldId id="415" r:id="rId37"/>
    <p:sldId id="418" r:id="rId38"/>
    <p:sldId id="422" r:id="rId39"/>
    <p:sldId id="426" r:id="rId40"/>
    <p:sldId id="427" r:id="rId41"/>
    <p:sldId id="397" r:id="rId42"/>
    <p:sldId id="447" r:id="rId43"/>
    <p:sldId id="448" r:id="rId44"/>
    <p:sldId id="449" r:id="rId45"/>
    <p:sldId id="450" r:id="rId46"/>
    <p:sldId id="45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147763" y="687388"/>
            <a:ext cx="4568825" cy="3427412"/>
          </a:xfrm>
          <a:ln/>
        </p:spPr>
      </p:sp>
      <p:sp>
        <p:nvSpPr>
          <p:cNvPr id="74649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147763" y="687388"/>
            <a:ext cx="4568825" cy="3427412"/>
          </a:xfrm>
          <a:ln/>
        </p:spPr>
      </p:sp>
      <p:sp>
        <p:nvSpPr>
          <p:cNvPr id="75161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1147763" y="687388"/>
            <a:ext cx="4568825" cy="3427412"/>
          </a:xfrm>
          <a:ln/>
        </p:spPr>
      </p:sp>
      <p:sp>
        <p:nvSpPr>
          <p:cNvPr id="737283"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147763" y="687388"/>
            <a:ext cx="4568825" cy="3427412"/>
          </a:xfrm>
          <a:ln/>
        </p:spPr>
      </p:sp>
      <p:sp>
        <p:nvSpPr>
          <p:cNvPr id="74137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146175" y="687388"/>
            <a:ext cx="4568825" cy="3427412"/>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13805" y="4342191"/>
            <a:ext cx="5030391" cy="4113893"/>
          </a:xfrm>
          <a:prstGeom prst="rect">
            <a:avLst/>
          </a:prstGeom>
          <a:solidFill>
            <a:srgbClr val="FFFFFF"/>
          </a:solidFill>
          <a:ln>
            <a:solidFill>
              <a:srgbClr val="000000"/>
            </a:solidFill>
            <a:miter lim="800000"/>
            <a:headEnd/>
            <a:tailEnd/>
          </a:ln>
        </p:spPr>
        <p:txBody>
          <a:bodyPr lIns="89894" tIns="44946" rIns="89894" bIns="44946"/>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3373C-1724-43B0-A92D-3F4EAC0DB63A}" type="slidenum">
              <a:rPr lang="en-US"/>
              <a:pPr/>
              <a:t>39</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3373C-1724-43B0-A92D-3F4EAC0DB63A}" type="slidenum">
              <a:rPr lang="en-US"/>
              <a:pPr/>
              <a:t>40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46175" y="685800"/>
            <a:ext cx="4568825" cy="3427413"/>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81696" y="686405"/>
            <a:ext cx="4499075" cy="3427489"/>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146175" y="685800"/>
            <a:ext cx="4568825" cy="3427413"/>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lIns="89893" tIns="44945" rIns="89893" bIns="4494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81696" y="686405"/>
            <a:ext cx="4499075" cy="3427489"/>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46175" y="685800"/>
            <a:ext cx="4568825" cy="3427413"/>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spect="1" noChangeArrowheads="1" noTextEdit="1"/>
          </p:cNvSpPr>
          <p:nvPr>
            <p:ph type="sldImg"/>
          </p:nvPr>
        </p:nvSpPr>
        <p:spPr>
          <a:xfrm>
            <a:off x="1146175" y="685800"/>
            <a:ext cx="4568825" cy="3427413"/>
          </a:xfrm>
          <a:ln/>
        </p:spPr>
      </p:sp>
      <p:sp>
        <p:nvSpPr>
          <p:cNvPr id="77005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xfrm>
            <a:off x="1146175" y="685800"/>
            <a:ext cx="4568825" cy="3427413"/>
          </a:xfrm>
          <a:ln/>
        </p:spPr>
      </p:sp>
      <p:sp>
        <p:nvSpPr>
          <p:cNvPr id="77209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xfrm>
            <a:off x="1146175" y="685800"/>
            <a:ext cx="4568825" cy="3427413"/>
          </a:xfrm>
          <a:ln/>
        </p:spPr>
      </p:sp>
      <p:sp>
        <p:nvSpPr>
          <p:cNvPr id="77414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146175" y="685800"/>
            <a:ext cx="4568825" cy="3427413"/>
          </a:xfrm>
          <a:ln/>
        </p:spPr>
      </p:sp>
      <p:sp>
        <p:nvSpPr>
          <p:cNvPr id="77619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146175" y="685800"/>
            <a:ext cx="4568825" cy="3427413"/>
          </a:xfrm>
          <a:ln/>
        </p:spPr>
      </p:sp>
      <p:sp>
        <p:nvSpPr>
          <p:cNvPr id="79155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spect="1" noChangeArrowheads="1" noTextEdit="1"/>
          </p:cNvSpPr>
          <p:nvPr>
            <p:ph type="sldImg"/>
          </p:nvPr>
        </p:nvSpPr>
        <p:spPr>
          <a:xfrm>
            <a:off x="1146175" y="685800"/>
            <a:ext cx="4568825" cy="3427413"/>
          </a:xfrm>
          <a:ln/>
        </p:spPr>
      </p:sp>
      <p:sp>
        <p:nvSpPr>
          <p:cNvPr id="78438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147763" y="687388"/>
            <a:ext cx="4568825" cy="3427412"/>
          </a:xfrm>
          <a:ln/>
        </p:spPr>
      </p:sp>
      <p:sp>
        <p:nvSpPr>
          <p:cNvPr id="758787"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267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2/20/2024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6.x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MINING</a:t>
            </a:r>
            <a:br>
              <a:rPr lang="en-US" dirty="0"/>
            </a:br>
            <a:r>
              <a:rPr lang="en-US" dirty="0"/>
              <a:t>LECTURE 1</a:t>
            </a:r>
          </a:p>
        </p:txBody>
      </p:sp>
      <p:sp>
        <p:nvSpPr>
          <p:cNvPr id="5" name="Subtitle 4"/>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a:xfrm>
            <a:off x="381000" y="457200"/>
            <a:ext cx="8280400" cy="1066800"/>
          </a:xfrm>
        </p:spPr>
        <p:txBody>
          <a:bodyPr>
            <a:normAutofit/>
          </a:bodyPr>
          <a:lstStyle/>
          <a:p>
            <a:r>
              <a:rPr lang="en-US" dirty="0"/>
              <a:t>So, what is Data?</a:t>
            </a:r>
          </a:p>
        </p:txBody>
      </p:sp>
      <p:sp>
        <p:nvSpPr>
          <p:cNvPr id="649225" name="Rectangle 9"/>
          <p:cNvSpPr>
            <a:spLocks noGrp="1" noChangeArrowheads="1"/>
          </p:cNvSpPr>
          <p:nvPr>
            <p:ph type="body" sz="half" idx="1"/>
          </p:nvPr>
        </p:nvSpPr>
        <p:spPr>
          <a:xfrm>
            <a:off x="228600" y="1524000"/>
            <a:ext cx="4083050" cy="5181600"/>
          </a:xfrm>
        </p:spPr>
        <p:txBody>
          <a:bodyPr/>
          <a:lstStyle/>
          <a:p>
            <a:r>
              <a:rPr lang="en-US" sz="2000" dirty="0"/>
              <a:t>Collection of data </a:t>
            </a:r>
            <a:r>
              <a:rPr lang="en-US" sz="2000" dirty="0">
                <a:solidFill>
                  <a:srgbClr val="0070C0"/>
                </a:solidFill>
              </a:rPr>
              <a:t>objects</a:t>
            </a:r>
            <a:r>
              <a:rPr lang="en-US" sz="2000" dirty="0"/>
              <a:t> and their </a:t>
            </a:r>
            <a:r>
              <a:rPr lang="en-US" sz="2000" dirty="0">
                <a:solidFill>
                  <a:schemeClr val="accent6">
                    <a:lumMod val="75000"/>
                  </a:schemeClr>
                </a:solidFill>
              </a:rPr>
              <a:t>attributes</a:t>
            </a:r>
          </a:p>
          <a:p>
            <a:pPr lvl="4"/>
            <a:endParaRPr lang="en-US" sz="1600" dirty="0"/>
          </a:p>
          <a:p>
            <a:r>
              <a:rPr lang="en-US" sz="2000" dirty="0"/>
              <a:t>An attribute is a property or characteristic of an object</a:t>
            </a:r>
          </a:p>
          <a:p>
            <a:pPr lvl="1"/>
            <a:r>
              <a:rPr lang="en-US" sz="1800" dirty="0"/>
              <a:t>Examples: eye color of a person, temperature, etc.</a:t>
            </a:r>
          </a:p>
          <a:p>
            <a:pPr lvl="1"/>
            <a:r>
              <a:rPr lang="en-US" sz="1800" dirty="0"/>
              <a:t>Attribute is also known as </a:t>
            </a:r>
            <a:r>
              <a:rPr lang="en-US" sz="1800" dirty="0">
                <a:solidFill>
                  <a:schemeClr val="accent6">
                    <a:lumMod val="75000"/>
                  </a:schemeClr>
                </a:solidFill>
              </a:rPr>
              <a:t>variable</a:t>
            </a:r>
            <a:r>
              <a:rPr lang="en-US" sz="1800" dirty="0"/>
              <a:t>, </a:t>
            </a:r>
            <a:r>
              <a:rPr lang="en-US" sz="1800" dirty="0">
                <a:solidFill>
                  <a:schemeClr val="accent6">
                    <a:lumMod val="75000"/>
                  </a:schemeClr>
                </a:solidFill>
              </a:rPr>
              <a:t>field</a:t>
            </a:r>
            <a:r>
              <a:rPr lang="en-US" sz="1800" dirty="0"/>
              <a:t>, </a:t>
            </a:r>
            <a:r>
              <a:rPr lang="en-US" sz="1800" dirty="0">
                <a:solidFill>
                  <a:schemeClr val="accent6">
                    <a:lumMod val="75000"/>
                  </a:schemeClr>
                </a:solidFill>
              </a:rPr>
              <a:t>characteristic</a:t>
            </a:r>
            <a:r>
              <a:rPr lang="en-US" sz="1800" dirty="0"/>
              <a:t>, or </a:t>
            </a:r>
            <a:r>
              <a:rPr lang="en-US" sz="1800" dirty="0">
                <a:solidFill>
                  <a:schemeClr val="accent6">
                    <a:lumMod val="75000"/>
                  </a:schemeClr>
                </a:solidFill>
              </a:rPr>
              <a:t>feature</a:t>
            </a:r>
          </a:p>
          <a:p>
            <a:r>
              <a:rPr lang="en-US" sz="2000" dirty="0"/>
              <a:t>A collection of attributes describe an object</a:t>
            </a:r>
          </a:p>
          <a:p>
            <a:pPr lvl="1"/>
            <a:r>
              <a:rPr lang="en-US" sz="1800" dirty="0"/>
              <a:t>Object is also known as </a:t>
            </a:r>
            <a:r>
              <a:rPr lang="en-US" sz="1800" dirty="0">
                <a:solidFill>
                  <a:srgbClr val="0070C0"/>
                </a:solidFill>
              </a:rPr>
              <a:t>record</a:t>
            </a:r>
            <a:r>
              <a:rPr lang="en-US" sz="1800" dirty="0"/>
              <a:t>, </a:t>
            </a:r>
            <a:r>
              <a:rPr lang="en-US" sz="1800" dirty="0">
                <a:solidFill>
                  <a:srgbClr val="0070C0"/>
                </a:solidFill>
              </a:rPr>
              <a:t>point</a:t>
            </a:r>
            <a:r>
              <a:rPr lang="en-US" sz="1800" dirty="0"/>
              <a:t>, </a:t>
            </a:r>
            <a:r>
              <a:rPr lang="en-US" sz="1800" dirty="0">
                <a:solidFill>
                  <a:srgbClr val="0070C0"/>
                </a:solidFill>
              </a:rPr>
              <a:t>case</a:t>
            </a:r>
            <a:r>
              <a:rPr lang="en-US" sz="1800" dirty="0"/>
              <a:t>, </a:t>
            </a:r>
            <a:r>
              <a:rPr lang="en-US" sz="1800" dirty="0">
                <a:solidFill>
                  <a:srgbClr val="0070C0"/>
                </a:solidFill>
              </a:rPr>
              <a:t>sample</a:t>
            </a:r>
            <a:r>
              <a:rPr lang="en-US" sz="1800" dirty="0"/>
              <a:t>, </a:t>
            </a:r>
            <a:r>
              <a:rPr lang="en-US" sz="1800" dirty="0">
                <a:solidFill>
                  <a:srgbClr val="0070C0"/>
                </a:solidFill>
              </a:rPr>
              <a:t>entity</a:t>
            </a:r>
            <a:r>
              <a:rPr lang="en-US" sz="1800" dirty="0"/>
              <a:t>, or </a:t>
            </a:r>
            <a:r>
              <a:rPr lang="en-US" sz="1800" dirty="0">
                <a:solidFill>
                  <a:srgbClr val="0070C0"/>
                </a:solidFill>
              </a:rPr>
              <a:t>instance</a:t>
            </a:r>
          </a:p>
          <a:p>
            <a:pPr lvl="4"/>
            <a:endParaRPr lang="en-US" sz="1600" dirty="0"/>
          </a:p>
        </p:txBody>
      </p:sp>
      <p:grpSp>
        <p:nvGrpSpPr>
          <p:cNvPr id="649232" name="Group 16"/>
          <p:cNvGrpSpPr>
            <a:grpSpLocks/>
          </p:cNvGrpSpPr>
          <p:nvPr/>
        </p:nvGrpSpPr>
        <p:grpSpPr bwMode="auto">
          <a:xfrm>
            <a:off x="5638800" y="990600"/>
            <a:ext cx="3513138" cy="4191000"/>
            <a:chOff x="3403" y="1104"/>
            <a:chExt cx="2213" cy="2640"/>
          </a:xfrm>
        </p:grpSpPr>
        <p:graphicFrame>
          <p:nvGraphicFramePr>
            <p:cNvPr id="649226"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name="Document" r:id="rId3" imgW="5405040" imgH="5778360" progId="Word.Document.8">
                    <p:embed/>
                  </p:oleObj>
                </mc:Choice>
                <mc:Fallback>
                  <p:oleObj name="Document" r:id="rId3" imgW="5405040" imgH="5778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922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9230" name="Text Box 14"/>
          <p:cNvSpPr txBox="1">
            <a:spLocks noChangeArrowheads="1"/>
          </p:cNvSpPr>
          <p:nvPr/>
        </p:nvSpPr>
        <p:spPr bwMode="auto">
          <a:xfrm>
            <a:off x="6477000" y="4572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Attributes</a:t>
            </a:r>
          </a:p>
        </p:txBody>
      </p:sp>
      <p:sp>
        <p:nvSpPr>
          <p:cNvPr id="649231" name="AutoShape 15"/>
          <p:cNvSpPr>
            <a:spLocks/>
          </p:cNvSpPr>
          <p:nvPr/>
        </p:nvSpPr>
        <p:spPr bwMode="auto">
          <a:xfrm>
            <a:off x="5257800" y="1905000"/>
            <a:ext cx="381000" cy="3124200"/>
          </a:xfrm>
          <a:prstGeom prst="leftBrace">
            <a:avLst>
              <a:gd name="adj1" fmla="val 68333"/>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233" name="Text Box 17"/>
          <p:cNvSpPr txBox="1">
            <a:spLocks noChangeArrowheads="1"/>
          </p:cNvSpPr>
          <p:nvPr/>
        </p:nvSpPr>
        <p:spPr bwMode="auto">
          <a:xfrm>
            <a:off x="4191000" y="3276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00"/>
                </a:solidFill>
              </a:rPr>
              <a:t>Objects</a:t>
            </a:r>
          </a:p>
        </p:txBody>
      </p:sp>
      <p:sp>
        <p:nvSpPr>
          <p:cNvPr id="10" name="TextBox 9"/>
          <p:cNvSpPr txBox="1"/>
          <p:nvPr/>
        </p:nvSpPr>
        <p:spPr>
          <a:xfrm>
            <a:off x="5105400" y="5410200"/>
            <a:ext cx="3903633" cy="1200329"/>
          </a:xfrm>
          <a:prstGeom prst="rect">
            <a:avLst/>
          </a:prstGeom>
          <a:noFill/>
        </p:spPr>
        <p:txBody>
          <a:bodyPr wrap="none" rtlCol="0">
            <a:spAutoFit/>
          </a:bodyPr>
          <a:lstStyle/>
          <a:p>
            <a:r>
              <a:rPr lang="en-US" dirty="0">
                <a:solidFill>
                  <a:srgbClr val="FF0000"/>
                </a:solidFill>
              </a:rPr>
              <a:t>Size: </a:t>
            </a:r>
            <a:r>
              <a:rPr lang="en-US" dirty="0"/>
              <a:t>Number of objects</a:t>
            </a:r>
          </a:p>
          <a:p>
            <a:r>
              <a:rPr lang="en-US" dirty="0">
                <a:solidFill>
                  <a:srgbClr val="FF0000"/>
                </a:solidFill>
              </a:rPr>
              <a:t>Dimensionality</a:t>
            </a:r>
            <a:r>
              <a:rPr lang="en-US" dirty="0"/>
              <a:t>: Number of attributes</a:t>
            </a:r>
          </a:p>
          <a:p>
            <a:r>
              <a:rPr lang="en-US" dirty="0" err="1">
                <a:solidFill>
                  <a:srgbClr val="FF0000"/>
                </a:solidFill>
              </a:rPr>
              <a:t>Sparsity</a:t>
            </a:r>
            <a:r>
              <a:rPr lang="en-US" dirty="0"/>
              <a:t>: Number of populated </a:t>
            </a:r>
          </a:p>
          <a:p>
            <a:r>
              <a:rPr lang="en-US" dirty="0"/>
              <a:t>	object-attribute pairs</a:t>
            </a:r>
          </a:p>
        </p:txBody>
      </p:sp>
    </p:spTree>
    <p:extLst>
      <p:ext uri="{BB962C8B-B14F-4D97-AF65-F5344CB8AC3E}">
        <p14:creationId xmlns:p14="http://schemas.microsoft.com/office/powerpoint/2010/main" val="15175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73" name="Rectangle 9"/>
          <p:cNvSpPr>
            <a:spLocks noGrp="1" noChangeArrowheads="1"/>
          </p:cNvSpPr>
          <p:nvPr>
            <p:ph type="title"/>
          </p:nvPr>
        </p:nvSpPr>
        <p:spPr/>
        <p:txBody>
          <a:bodyPr/>
          <a:lstStyle/>
          <a:p>
            <a:r>
              <a:rPr lang="en-US"/>
              <a:t>Types of Attributes </a:t>
            </a:r>
          </a:p>
        </p:txBody>
      </p:sp>
      <p:sp>
        <p:nvSpPr>
          <p:cNvPr id="651274" name="Rectangle 10"/>
          <p:cNvSpPr>
            <a:spLocks noGrp="1" noChangeArrowheads="1"/>
          </p:cNvSpPr>
          <p:nvPr>
            <p:ph type="body" idx="1"/>
          </p:nvPr>
        </p:nvSpPr>
        <p:spPr/>
        <p:txBody>
          <a:bodyPr>
            <a:normAutofit/>
          </a:bodyPr>
          <a:lstStyle/>
          <a:p>
            <a:r>
              <a:rPr lang="en-US" dirty="0"/>
              <a:t> There are different types of attributes</a:t>
            </a:r>
          </a:p>
          <a:p>
            <a:pPr marL="749300" lvl="1"/>
            <a:r>
              <a:rPr lang="en-US" dirty="0">
                <a:solidFill>
                  <a:srgbClr val="FF0000"/>
                </a:solidFill>
              </a:rPr>
              <a:t>Categorical </a:t>
            </a:r>
            <a:endParaRPr lang="en-US" dirty="0"/>
          </a:p>
          <a:p>
            <a:pPr marL="1257300" lvl="2" indent="-393700"/>
            <a:r>
              <a:rPr lang="en-US" dirty="0"/>
              <a:t>Examples: eye color, rankings (</a:t>
            </a:r>
            <a:r>
              <a:rPr lang="en-US" dirty="0" err="1"/>
              <a:t>e.g</a:t>
            </a:r>
            <a:r>
              <a:rPr lang="en-US" dirty="0"/>
              <a:t>, good, fair, bad), height in {tall, medium, short}</a:t>
            </a:r>
          </a:p>
          <a:p>
            <a:pPr marL="1257300" lvl="2" indent="-393700"/>
            <a:r>
              <a:rPr lang="en-US" dirty="0">
                <a:solidFill>
                  <a:srgbClr val="0070C0"/>
                </a:solidFill>
              </a:rPr>
              <a:t>Nominal</a:t>
            </a:r>
            <a:r>
              <a:rPr lang="en-US" dirty="0"/>
              <a:t> (no order or comparison) vs </a:t>
            </a:r>
            <a:r>
              <a:rPr lang="en-US" dirty="0">
                <a:solidFill>
                  <a:srgbClr val="0070C0"/>
                </a:solidFill>
              </a:rPr>
              <a:t>Ordinal</a:t>
            </a:r>
            <a:r>
              <a:rPr lang="en-US" dirty="0"/>
              <a:t> (order but not comparable)</a:t>
            </a:r>
          </a:p>
          <a:p>
            <a:pPr marL="1257300" lvl="2" indent="-393700"/>
            <a:r>
              <a:rPr lang="en-US" dirty="0"/>
              <a:t>Special case: </a:t>
            </a:r>
            <a:r>
              <a:rPr lang="en-US" dirty="0">
                <a:solidFill>
                  <a:srgbClr val="0070C0"/>
                </a:solidFill>
              </a:rPr>
              <a:t>Binary</a:t>
            </a:r>
            <a:r>
              <a:rPr lang="en-US" dirty="0"/>
              <a:t> attributes (yes/no, exists/not exists)</a:t>
            </a:r>
          </a:p>
          <a:p>
            <a:pPr marL="1257300" lvl="2" indent="-393700"/>
            <a:endParaRPr lang="en-US" dirty="0"/>
          </a:p>
          <a:p>
            <a:pPr marL="749300" lvl="1"/>
            <a:r>
              <a:rPr lang="en-US" dirty="0">
                <a:solidFill>
                  <a:srgbClr val="FF0000"/>
                </a:solidFill>
              </a:rPr>
              <a:t>Numeric</a:t>
            </a:r>
            <a:endParaRPr lang="en-US" dirty="0"/>
          </a:p>
          <a:p>
            <a:pPr marL="1257300" lvl="2" indent="-393700"/>
            <a:r>
              <a:rPr lang="en-US" dirty="0"/>
              <a:t>Examples: dates, temperature, time, length, value, count.</a:t>
            </a:r>
          </a:p>
          <a:p>
            <a:pPr marL="1257300" lvl="2" indent="-393700"/>
            <a:r>
              <a:rPr lang="en-US" dirty="0">
                <a:solidFill>
                  <a:srgbClr val="0070C0"/>
                </a:solidFill>
              </a:rPr>
              <a:t>Discrete</a:t>
            </a:r>
            <a:r>
              <a:rPr lang="en-US" dirty="0"/>
              <a:t> (counts) vs </a:t>
            </a:r>
            <a:r>
              <a:rPr lang="en-US" dirty="0">
                <a:solidFill>
                  <a:srgbClr val="0070C0"/>
                </a:solidFill>
              </a:rPr>
              <a:t>Continuous</a:t>
            </a:r>
            <a:r>
              <a:rPr lang="en-US" dirty="0"/>
              <a:t> (Length)</a:t>
            </a:r>
          </a:p>
        </p:txBody>
      </p:sp>
    </p:spTree>
    <p:extLst>
      <p:ext uri="{BB962C8B-B14F-4D97-AF65-F5344CB8AC3E}">
        <p14:creationId xmlns:p14="http://schemas.microsoft.com/office/powerpoint/2010/main" val="281597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9" name="Rectangle 5"/>
          <p:cNvSpPr>
            <a:spLocks noGrp="1" noChangeArrowheads="1"/>
          </p:cNvSpPr>
          <p:nvPr>
            <p:ph type="title"/>
          </p:nvPr>
        </p:nvSpPr>
        <p:spPr/>
        <p:txBody>
          <a:bodyPr/>
          <a:lstStyle/>
          <a:p>
            <a:r>
              <a:rPr lang="en-US" dirty="0"/>
              <a:t>Numeric Record Data</a:t>
            </a:r>
          </a:p>
        </p:txBody>
      </p:sp>
      <p:sp>
        <p:nvSpPr>
          <p:cNvPr id="769030" name="Rectangle 6"/>
          <p:cNvSpPr>
            <a:spLocks noGrp="1" noChangeArrowheads="1"/>
          </p:cNvSpPr>
          <p:nvPr>
            <p:ph type="body" idx="1"/>
          </p:nvPr>
        </p:nvSpPr>
        <p:spPr>
          <a:xfrm>
            <a:off x="381000" y="1600200"/>
            <a:ext cx="8318500" cy="3124200"/>
          </a:xfrm>
        </p:spPr>
        <p:txBody>
          <a:bodyPr/>
          <a:lstStyle/>
          <a:p>
            <a:r>
              <a:rPr lang="en-US" sz="2400" dirty="0"/>
              <a:t>If data objects have the same </a:t>
            </a:r>
            <a:r>
              <a:rPr lang="en-US" sz="2400" dirty="0">
                <a:solidFill>
                  <a:srgbClr val="FF0000"/>
                </a:solidFill>
              </a:rPr>
              <a:t>fixed set </a:t>
            </a:r>
            <a:r>
              <a:rPr lang="en-US" sz="2400" dirty="0"/>
              <a:t>of </a:t>
            </a:r>
            <a:r>
              <a:rPr lang="en-US" sz="2400" dirty="0">
                <a:solidFill>
                  <a:schemeClr val="accent6">
                    <a:lumMod val="75000"/>
                  </a:schemeClr>
                </a:solidFill>
              </a:rPr>
              <a:t>numeric attributes</a:t>
            </a:r>
            <a:r>
              <a:rPr lang="en-US" sz="2400" dirty="0"/>
              <a:t>, then the data objects can be thought of as </a:t>
            </a:r>
            <a:r>
              <a:rPr lang="en-US" sz="2400" dirty="0">
                <a:solidFill>
                  <a:srgbClr val="0070C0"/>
                </a:solidFill>
              </a:rPr>
              <a:t>points</a:t>
            </a:r>
            <a:r>
              <a:rPr lang="en-US" sz="2400" dirty="0"/>
              <a:t> in a multi-dimensional space, where each </a:t>
            </a:r>
            <a:r>
              <a:rPr lang="en-US" sz="2400" dirty="0">
                <a:solidFill>
                  <a:schemeClr val="accent6">
                    <a:lumMod val="75000"/>
                  </a:schemeClr>
                </a:solidFill>
              </a:rPr>
              <a:t>dimension</a:t>
            </a:r>
            <a:r>
              <a:rPr lang="en-US" sz="2400" dirty="0"/>
              <a:t> represents a distinct attribute </a:t>
            </a:r>
          </a:p>
          <a:p>
            <a:pPr lvl="4"/>
            <a:endParaRPr lang="en-US" sz="1800" dirty="0"/>
          </a:p>
          <a:p>
            <a:r>
              <a:rPr lang="en-US" sz="2400" dirty="0"/>
              <a:t>Such data set can be represented by an </a:t>
            </a:r>
            <a:r>
              <a:rPr lang="en-US" sz="2400" dirty="0">
                <a:solidFill>
                  <a:srgbClr val="0070C0"/>
                </a:solidFill>
              </a:rPr>
              <a:t>n-by-d </a:t>
            </a:r>
            <a:r>
              <a:rPr lang="en-US" sz="2400" dirty="0">
                <a:solidFill>
                  <a:srgbClr val="FF0000"/>
                </a:solidFill>
              </a:rPr>
              <a:t>data matrix</a:t>
            </a:r>
            <a:r>
              <a:rPr lang="en-US" sz="2400" dirty="0"/>
              <a:t>, where there are </a:t>
            </a:r>
            <a:r>
              <a:rPr lang="en-US" sz="2400" dirty="0">
                <a:solidFill>
                  <a:srgbClr val="0070C0"/>
                </a:solidFill>
              </a:rPr>
              <a:t>n</a:t>
            </a:r>
            <a:r>
              <a:rPr lang="en-US" sz="2400" dirty="0"/>
              <a:t> rows, one for each object, and </a:t>
            </a:r>
            <a:r>
              <a:rPr lang="en-US" sz="2400" dirty="0">
                <a:solidFill>
                  <a:srgbClr val="0070C0"/>
                </a:solidFill>
              </a:rPr>
              <a:t>d</a:t>
            </a:r>
            <a:r>
              <a:rPr lang="en-US" sz="2400" dirty="0"/>
              <a:t> columns, one for each attribute</a:t>
            </a:r>
          </a:p>
        </p:txBody>
      </p:sp>
      <p:graphicFrame>
        <p:nvGraphicFramePr>
          <p:cNvPr id="769028" name="Object 4"/>
          <p:cNvGraphicFramePr>
            <a:graphicFrameLocks noChangeAspect="1"/>
          </p:cNvGraphicFramePr>
          <p:nvPr>
            <p:extLst>
              <p:ext uri="{D42A27DB-BD31-4B8C-83A1-F6EECF244321}">
                <p14:modId xmlns:p14="http://schemas.microsoft.com/office/powerpoint/2010/main" val="308367632"/>
              </p:ext>
            </p:extLst>
          </p:nvPr>
        </p:nvGraphicFramePr>
        <p:xfrm>
          <a:off x="990600" y="4876800"/>
          <a:ext cx="6705600" cy="1736725"/>
        </p:xfrm>
        <a:graphic>
          <a:graphicData uri="http://schemas.openxmlformats.org/presentationml/2006/ole">
            <mc:AlternateContent xmlns:mc="http://schemas.openxmlformats.org/markup-compatibility/2006">
              <mc:Choice xmlns:v="urn:schemas-microsoft-com:vml" Requires="v">
                <p:oleObj name="VISIO" r:id="rId3" imgW="5705280" imgH="1477440" progId="Visio.Drawing.6">
                  <p:embed/>
                </p:oleObj>
              </mc:Choice>
              <mc:Fallback>
                <p:oleObj name="VISIO" r:id="rId3" imgW="5705280" imgH="14774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876800"/>
                        <a:ext cx="67056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718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8" name="Rectangle 6"/>
          <p:cNvSpPr>
            <a:spLocks noGrp="1" noChangeArrowheads="1"/>
          </p:cNvSpPr>
          <p:nvPr>
            <p:ph type="title"/>
          </p:nvPr>
        </p:nvSpPr>
        <p:spPr/>
        <p:txBody>
          <a:bodyPr/>
          <a:lstStyle/>
          <a:p>
            <a:r>
              <a:rPr lang="en-US" dirty="0"/>
              <a:t>Categorical Data </a:t>
            </a:r>
          </a:p>
        </p:txBody>
      </p:sp>
      <p:sp>
        <p:nvSpPr>
          <p:cNvPr id="771079" name="Rectangle 7"/>
          <p:cNvSpPr>
            <a:spLocks noGrp="1" noChangeArrowheads="1"/>
          </p:cNvSpPr>
          <p:nvPr>
            <p:ph type="body" idx="1"/>
          </p:nvPr>
        </p:nvSpPr>
        <p:spPr/>
        <p:txBody>
          <a:bodyPr/>
          <a:lstStyle/>
          <a:p>
            <a:r>
              <a:rPr lang="en-US" dirty="0"/>
              <a:t>Data that consists of a collection of records, each of which consists of a </a:t>
            </a:r>
            <a:r>
              <a:rPr lang="en-US" dirty="0">
                <a:solidFill>
                  <a:schemeClr val="accent6">
                    <a:lumMod val="75000"/>
                  </a:schemeClr>
                </a:solidFill>
              </a:rPr>
              <a:t>fixed set </a:t>
            </a:r>
            <a:r>
              <a:rPr lang="en-US" dirty="0"/>
              <a:t>of </a:t>
            </a:r>
            <a:r>
              <a:rPr lang="en-US" dirty="0">
                <a:solidFill>
                  <a:srgbClr val="FF0000"/>
                </a:solidFill>
              </a:rPr>
              <a:t>categorical</a:t>
            </a:r>
            <a:r>
              <a:rPr lang="en-US" dirty="0"/>
              <a:t> attributes </a:t>
            </a:r>
          </a:p>
          <a:p>
            <a:pPr lvl="1"/>
            <a:endParaRPr lang="en-US" dirty="0"/>
          </a:p>
          <a:p>
            <a:pPr lvl="1"/>
            <a:endParaRPr lang="en-US" dirty="0"/>
          </a:p>
        </p:txBody>
      </p:sp>
      <p:graphicFrame>
        <p:nvGraphicFramePr>
          <p:cNvPr id="771077" name="Object 5"/>
          <p:cNvGraphicFramePr>
            <a:graphicFrameLocks noChangeAspect="1"/>
          </p:cNvGraphicFramePr>
          <p:nvPr>
            <p:extLst>
              <p:ext uri="{D42A27DB-BD31-4B8C-83A1-F6EECF244321}">
                <p14:modId xmlns:p14="http://schemas.microsoft.com/office/powerpoint/2010/main" val="1718356668"/>
              </p:ext>
            </p:extLst>
          </p:nvPr>
        </p:nvGraphicFramePr>
        <p:xfrm>
          <a:off x="3124200" y="2895600"/>
          <a:ext cx="3387725" cy="3622675"/>
        </p:xfrm>
        <a:graphic>
          <a:graphicData uri="http://schemas.openxmlformats.org/presentationml/2006/ole">
            <mc:AlternateContent xmlns:mc="http://schemas.openxmlformats.org/markup-compatibility/2006">
              <mc:Choice xmlns:v="urn:schemas-microsoft-com:vml" Requires="v">
                <p:oleObj name="Document" r:id="rId3" imgW="5416355" imgH="5776939" progId="Word.Document.8">
                  <p:embed/>
                </p:oleObj>
              </mc:Choice>
              <mc:Fallback>
                <p:oleObj name="Document" r:id="rId3" imgW="5416355" imgH="5776939" progId="Word.Document.8">
                  <p:embed/>
                  <p:pic>
                    <p:nvPicPr>
                      <p:cNvPr id="0" name=""/>
                      <p:cNvPicPr>
                        <a:picLocks noChangeAspect="1" noChangeArrowheads="1"/>
                      </p:cNvPicPr>
                      <p:nvPr/>
                    </p:nvPicPr>
                    <p:blipFill>
                      <a:blip r:embed="rId4"/>
                      <a:srcRect/>
                      <a:stretch>
                        <a:fillRect/>
                      </a:stretch>
                    </p:blipFill>
                    <p:spPr bwMode="auto">
                      <a:xfrm>
                        <a:off x="3124200" y="2895600"/>
                        <a:ext cx="3387725"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263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6" name="Rectangle 6"/>
          <p:cNvSpPr>
            <a:spLocks noGrp="1" noChangeArrowheads="1"/>
          </p:cNvSpPr>
          <p:nvPr>
            <p:ph type="title"/>
          </p:nvPr>
        </p:nvSpPr>
        <p:spPr/>
        <p:txBody>
          <a:bodyPr/>
          <a:lstStyle/>
          <a:p>
            <a:r>
              <a:rPr lang="en-US"/>
              <a:t>Document Data</a:t>
            </a:r>
          </a:p>
        </p:txBody>
      </p:sp>
      <p:sp>
        <p:nvSpPr>
          <p:cNvPr id="773127" name="Rectangle 7"/>
          <p:cNvSpPr>
            <a:spLocks noGrp="1" noChangeArrowheads="1"/>
          </p:cNvSpPr>
          <p:nvPr>
            <p:ph type="body" idx="1"/>
          </p:nvPr>
        </p:nvSpPr>
        <p:spPr>
          <a:xfrm>
            <a:off x="457200" y="1600200"/>
            <a:ext cx="8229600" cy="1905000"/>
          </a:xfrm>
        </p:spPr>
        <p:txBody>
          <a:bodyPr>
            <a:normAutofit fontScale="92500" lnSpcReduction="10000"/>
          </a:bodyPr>
          <a:lstStyle/>
          <a:p>
            <a:r>
              <a:rPr lang="en-US" dirty="0"/>
              <a:t>Each document becomes a `term' vector, </a:t>
            </a:r>
          </a:p>
          <a:p>
            <a:pPr lvl="1"/>
            <a:r>
              <a:rPr lang="en-US" dirty="0"/>
              <a:t>each term is a component (attribute) of the vector,</a:t>
            </a:r>
          </a:p>
          <a:p>
            <a:pPr lvl="1"/>
            <a:r>
              <a:rPr lang="en-US" dirty="0"/>
              <a:t>the value of each component is the number of times the corresponding term occurs in the document. </a:t>
            </a:r>
          </a:p>
          <a:p>
            <a:pPr lvl="1"/>
            <a:r>
              <a:rPr lang="en-US" dirty="0">
                <a:solidFill>
                  <a:schemeClr val="accent6">
                    <a:lumMod val="75000"/>
                  </a:schemeClr>
                </a:solidFill>
              </a:rPr>
              <a:t>Bag-of-words</a:t>
            </a:r>
            <a:r>
              <a:rPr lang="en-US" dirty="0"/>
              <a:t> representation – no ordering</a:t>
            </a:r>
          </a:p>
          <a:p>
            <a:pPr lvl="1"/>
            <a:endParaRPr lang="en-US" dirty="0"/>
          </a:p>
          <a:p>
            <a:pPr lvl="1"/>
            <a:endParaRPr lang="en-US" dirty="0"/>
          </a:p>
        </p:txBody>
      </p:sp>
      <p:graphicFrame>
        <p:nvGraphicFramePr>
          <p:cNvPr id="773125" name="Object 5"/>
          <p:cNvGraphicFramePr>
            <a:graphicFrameLocks noChangeAspect="1"/>
          </p:cNvGraphicFramePr>
          <p:nvPr>
            <p:extLst>
              <p:ext uri="{D42A27DB-BD31-4B8C-83A1-F6EECF244321}">
                <p14:modId xmlns:p14="http://schemas.microsoft.com/office/powerpoint/2010/main" val="2815545263"/>
              </p:ext>
            </p:extLst>
          </p:nvPr>
        </p:nvGraphicFramePr>
        <p:xfrm>
          <a:off x="1143000" y="3505200"/>
          <a:ext cx="6705600" cy="3116262"/>
        </p:xfrm>
        <a:graphic>
          <a:graphicData uri="http://schemas.openxmlformats.org/presentationml/2006/ole">
            <mc:AlternateContent xmlns:mc="http://schemas.openxmlformats.org/markup-compatibility/2006">
              <mc:Choice xmlns:v="urn:schemas-microsoft-com:vml" Requires="v">
                <p:oleObj name="Visio" r:id="rId3" imgW="5925718" imgH="2693902" progId="Visio.Drawing.6">
                  <p:embed/>
                </p:oleObj>
              </mc:Choice>
              <mc:Fallback>
                <p:oleObj name="Visio" r:id="rId3" imgW="5925718" imgH="269390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505200"/>
                        <a:ext cx="6705600"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8784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4" name="Rectangle 6"/>
          <p:cNvSpPr>
            <a:spLocks noGrp="1" noChangeArrowheads="1"/>
          </p:cNvSpPr>
          <p:nvPr>
            <p:ph type="title"/>
          </p:nvPr>
        </p:nvSpPr>
        <p:spPr/>
        <p:txBody>
          <a:bodyPr/>
          <a:lstStyle/>
          <a:p>
            <a:r>
              <a:rPr lang="en-US"/>
              <a:t>Transaction Data</a:t>
            </a:r>
          </a:p>
        </p:txBody>
      </p:sp>
      <p:sp>
        <p:nvSpPr>
          <p:cNvPr id="775175" name="Rectangle 7"/>
          <p:cNvSpPr>
            <a:spLocks noGrp="1" noChangeArrowheads="1"/>
          </p:cNvSpPr>
          <p:nvPr>
            <p:ph type="body" idx="1"/>
          </p:nvPr>
        </p:nvSpPr>
        <p:spPr/>
        <p:txBody>
          <a:bodyPr>
            <a:normAutofit fontScale="92500" lnSpcReduction="10000"/>
          </a:bodyPr>
          <a:lstStyle/>
          <a:p>
            <a:r>
              <a:rPr lang="en-US" dirty="0"/>
              <a:t>Each record (transaction) is a </a:t>
            </a:r>
            <a:r>
              <a:rPr lang="en-US" dirty="0">
                <a:solidFill>
                  <a:srgbClr val="0070C0"/>
                </a:solidFill>
              </a:rPr>
              <a:t>set of items</a:t>
            </a:r>
            <a:r>
              <a:rPr lang="en-US" dirty="0"/>
              <a:t>.</a:t>
            </a:r>
          </a:p>
          <a:p>
            <a:endParaRPr lang="en-US" dirty="0"/>
          </a:p>
          <a:p>
            <a:endParaRPr lang="en-US" dirty="0"/>
          </a:p>
          <a:p>
            <a:endParaRPr lang="en-US" dirty="0"/>
          </a:p>
          <a:p>
            <a:endParaRPr lang="en-US" dirty="0"/>
          </a:p>
          <a:p>
            <a:endParaRPr lang="en-US" dirty="0"/>
          </a:p>
          <a:p>
            <a:endParaRPr lang="en-US" dirty="0"/>
          </a:p>
          <a:p>
            <a:r>
              <a:rPr lang="en-US" dirty="0"/>
              <a:t>A set of items can also be represented as a </a:t>
            </a:r>
            <a:r>
              <a:rPr lang="en-US" dirty="0">
                <a:solidFill>
                  <a:schemeClr val="accent6">
                    <a:lumMod val="75000"/>
                  </a:schemeClr>
                </a:solidFill>
              </a:rPr>
              <a:t>binary vector</a:t>
            </a:r>
            <a:r>
              <a:rPr lang="en-US" dirty="0"/>
              <a:t>, where each attribute is an item. </a:t>
            </a:r>
          </a:p>
          <a:p>
            <a:r>
              <a:rPr lang="en-US" dirty="0"/>
              <a:t>A document can also be represented as a </a:t>
            </a:r>
            <a:r>
              <a:rPr lang="en-US" dirty="0">
                <a:solidFill>
                  <a:srgbClr val="0070C0"/>
                </a:solidFill>
              </a:rPr>
              <a:t>set of words</a:t>
            </a:r>
            <a:r>
              <a:rPr lang="en-US" dirty="0"/>
              <a:t> (no counts) </a:t>
            </a:r>
          </a:p>
          <a:p>
            <a:pPr lvl="1"/>
            <a:endParaRPr lang="en-US" dirty="0"/>
          </a:p>
          <a:p>
            <a:pPr lvl="1"/>
            <a:endParaRPr lang="en-US" dirty="0"/>
          </a:p>
        </p:txBody>
      </p:sp>
      <p:graphicFrame>
        <p:nvGraphicFramePr>
          <p:cNvPr id="775173" name="Object 5"/>
          <p:cNvGraphicFramePr>
            <a:graphicFrameLocks noChangeAspect="1"/>
          </p:cNvGraphicFramePr>
          <p:nvPr>
            <p:extLst>
              <p:ext uri="{D42A27DB-BD31-4B8C-83A1-F6EECF244321}">
                <p14:modId xmlns:p14="http://schemas.microsoft.com/office/powerpoint/2010/main" val="745507561"/>
              </p:ext>
            </p:extLst>
          </p:nvPr>
        </p:nvGraphicFramePr>
        <p:xfrm>
          <a:off x="1752600" y="2209800"/>
          <a:ext cx="4495800" cy="2351087"/>
        </p:xfrm>
        <a:graphic>
          <a:graphicData uri="http://schemas.openxmlformats.org/presentationml/2006/ole">
            <mc:AlternateContent xmlns:mc="http://schemas.openxmlformats.org/markup-compatibility/2006">
              <mc:Choice xmlns:v="urn:schemas-microsoft-com:vml" Requires="v">
                <p:oleObj name="Document" r:id="rId3" imgW="3823200" imgH="1999080" progId="Word.Document.8">
                  <p:embed/>
                </p:oleObj>
              </mc:Choice>
              <mc:Fallback>
                <p:oleObj name="Document" r:id="rId3" imgW="3823200" imgH="1999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449580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3207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ChangeArrowheads="1"/>
          </p:cNvSpPr>
          <p:nvPr>
            <p:ph type="title"/>
          </p:nvPr>
        </p:nvSpPr>
        <p:spPr/>
        <p:txBody>
          <a:bodyPr/>
          <a:lstStyle/>
          <a:p>
            <a:r>
              <a:rPr lang="en-US" dirty="0"/>
              <a:t>Ordered Data </a:t>
            </a:r>
          </a:p>
        </p:txBody>
      </p:sp>
      <p:sp>
        <p:nvSpPr>
          <p:cNvPr id="790534" name="Rectangle 6"/>
          <p:cNvSpPr>
            <a:spLocks noGrp="1" noChangeArrowheads="1"/>
          </p:cNvSpPr>
          <p:nvPr>
            <p:ph type="body" idx="1"/>
          </p:nvPr>
        </p:nvSpPr>
        <p:spPr/>
        <p:txBody>
          <a:bodyPr/>
          <a:lstStyle/>
          <a:p>
            <a:r>
              <a:rPr lang="en-US" dirty="0"/>
              <a:t> Genomic </a:t>
            </a:r>
            <a:r>
              <a:rPr lang="en-US" dirty="0">
                <a:solidFill>
                  <a:schemeClr val="accent6">
                    <a:lumMod val="75000"/>
                  </a:schemeClr>
                </a:solidFill>
              </a:rPr>
              <a:t>sequence</a:t>
            </a:r>
            <a:r>
              <a:rPr lang="en-US" dirty="0"/>
              <a:t> data</a:t>
            </a:r>
          </a:p>
          <a:p>
            <a:endParaRPr lang="en-US" dirty="0"/>
          </a:p>
          <a:p>
            <a:endParaRPr lang="en-US" dirty="0"/>
          </a:p>
          <a:p>
            <a:endParaRPr lang="en-US" dirty="0"/>
          </a:p>
          <a:p>
            <a:endParaRPr lang="en-US" dirty="0"/>
          </a:p>
          <a:p>
            <a:endParaRPr lang="en-US" dirty="0"/>
          </a:p>
          <a:p>
            <a:endParaRPr lang="en-US" dirty="0"/>
          </a:p>
          <a:p>
            <a:endParaRPr lang="en-US" dirty="0"/>
          </a:p>
          <a:p>
            <a:r>
              <a:rPr lang="en-US" dirty="0"/>
              <a:t>Data is a long </a:t>
            </a:r>
            <a:r>
              <a:rPr lang="en-US" dirty="0">
                <a:solidFill>
                  <a:schemeClr val="accent6">
                    <a:lumMod val="75000"/>
                  </a:schemeClr>
                </a:solidFill>
              </a:rPr>
              <a:t>ordered</a:t>
            </a:r>
            <a:r>
              <a:rPr lang="en-US" dirty="0"/>
              <a:t> string</a:t>
            </a:r>
          </a:p>
        </p:txBody>
      </p:sp>
      <p:graphicFrame>
        <p:nvGraphicFramePr>
          <p:cNvPr id="790532" name="Object 4"/>
          <p:cNvGraphicFramePr>
            <a:graphicFrameLocks noChangeAspect="1"/>
          </p:cNvGraphicFramePr>
          <p:nvPr>
            <p:extLst>
              <p:ext uri="{D42A27DB-BD31-4B8C-83A1-F6EECF244321}">
                <p14:modId xmlns:p14="http://schemas.microsoft.com/office/powerpoint/2010/main" val="3175426135"/>
              </p:ext>
            </p:extLst>
          </p:nvPr>
        </p:nvGraphicFramePr>
        <p:xfrm>
          <a:off x="2209800" y="2133600"/>
          <a:ext cx="4278313" cy="3651250"/>
        </p:xfrm>
        <a:graphic>
          <a:graphicData uri="http://schemas.openxmlformats.org/presentationml/2006/ole">
            <mc:AlternateContent xmlns:mc="http://schemas.openxmlformats.org/markup-compatibility/2006">
              <mc:Choice xmlns:v="urn:schemas-microsoft-com:vml" Requires="v">
                <p:oleObj name="VISIO" r:id="rId3" imgW="2332800" imgH="1990080" progId="Visio.Drawing.6">
                  <p:embed/>
                </p:oleObj>
              </mc:Choice>
              <mc:Fallback>
                <p:oleObj name="VISIO" r:id="rId3" imgW="2332800" imgH="19900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133600"/>
                        <a:ext cx="4278313"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240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Data</a:t>
            </a:r>
          </a:p>
        </p:txBody>
      </p:sp>
      <p:sp>
        <p:nvSpPr>
          <p:cNvPr id="3" name="Content Placeholder 2"/>
          <p:cNvSpPr>
            <a:spLocks noGrp="1"/>
          </p:cNvSpPr>
          <p:nvPr>
            <p:ph idx="1"/>
          </p:nvPr>
        </p:nvSpPr>
        <p:spPr>
          <a:xfrm>
            <a:off x="457200" y="1600200"/>
            <a:ext cx="8686800" cy="4876800"/>
          </a:xfrm>
        </p:spPr>
        <p:txBody>
          <a:bodyPr/>
          <a:lstStyle/>
          <a:p>
            <a:r>
              <a:rPr lang="en-US" dirty="0"/>
              <a:t>Time series</a:t>
            </a:r>
          </a:p>
          <a:p>
            <a:pPr lvl="1"/>
            <a:r>
              <a:rPr lang="en-US" dirty="0"/>
              <a:t>Sequence of ordered (over “time”) numeric values.</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667000"/>
            <a:ext cx="5438078" cy="4039114"/>
          </a:xfrm>
          <a:prstGeom prst="rect">
            <a:avLst/>
          </a:prstGeom>
        </p:spPr>
      </p:pic>
    </p:spTree>
    <p:extLst>
      <p:ext uri="{BB962C8B-B14F-4D97-AF65-F5344CB8AC3E}">
        <p14:creationId xmlns:p14="http://schemas.microsoft.com/office/powerpoint/2010/main" val="333558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7" name="Rectangle 7"/>
          <p:cNvSpPr>
            <a:spLocks noGrp="1" noChangeArrowheads="1"/>
          </p:cNvSpPr>
          <p:nvPr>
            <p:ph type="title"/>
          </p:nvPr>
        </p:nvSpPr>
        <p:spPr/>
        <p:txBody>
          <a:bodyPr/>
          <a:lstStyle/>
          <a:p>
            <a:r>
              <a:rPr lang="en-US"/>
              <a:t>Graph Data </a:t>
            </a:r>
          </a:p>
        </p:txBody>
      </p:sp>
      <p:sp>
        <p:nvSpPr>
          <p:cNvPr id="783368" name="Rectangle 8"/>
          <p:cNvSpPr>
            <a:spLocks noGrp="1" noChangeArrowheads="1"/>
          </p:cNvSpPr>
          <p:nvPr>
            <p:ph type="body" idx="1"/>
          </p:nvPr>
        </p:nvSpPr>
        <p:spPr/>
        <p:txBody>
          <a:bodyPr/>
          <a:lstStyle/>
          <a:p>
            <a:r>
              <a:rPr lang="en-US" dirty="0"/>
              <a:t>Examples: Web graph and HTML Links </a:t>
            </a:r>
          </a:p>
        </p:txBody>
      </p:sp>
      <p:graphicFrame>
        <p:nvGraphicFramePr>
          <p:cNvPr id="783365" name="Object 5"/>
          <p:cNvGraphicFramePr>
            <a:graphicFrameLocks noChangeAspect="1"/>
          </p:cNvGraphicFramePr>
          <p:nvPr>
            <p:extLst>
              <p:ext uri="{D42A27DB-BD31-4B8C-83A1-F6EECF244321}">
                <p14:modId xmlns:p14="http://schemas.microsoft.com/office/powerpoint/2010/main" val="1475450933"/>
              </p:ext>
            </p:extLst>
          </p:nvPr>
        </p:nvGraphicFramePr>
        <p:xfrm>
          <a:off x="2692400" y="2984500"/>
          <a:ext cx="3556000" cy="2730500"/>
        </p:xfrm>
        <a:graphic>
          <a:graphicData uri="http://schemas.openxmlformats.org/presentationml/2006/ole">
            <mc:AlternateContent xmlns:mc="http://schemas.openxmlformats.org/markup-compatibility/2006">
              <mc:Choice xmlns:v="urn:schemas-microsoft-com:vml" Requires="v">
                <p:oleObj name="Visio" r:id="rId3" imgW="840600" imgH="646200" progId="Visio.Drawing.11">
                  <p:embed/>
                </p:oleObj>
              </mc:Choice>
              <mc:Fallback>
                <p:oleObj name="Visio" r:id="rId3" imgW="840600" imgH="6462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400" y="2984500"/>
                        <a:ext cx="355600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9179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the data?</a:t>
            </a:r>
          </a:p>
        </p:txBody>
      </p:sp>
      <p:sp>
        <p:nvSpPr>
          <p:cNvPr id="3" name="Content Placeholder 2"/>
          <p:cNvSpPr>
            <a:spLocks noGrp="1"/>
          </p:cNvSpPr>
          <p:nvPr>
            <p:ph idx="1"/>
          </p:nvPr>
        </p:nvSpPr>
        <p:spPr/>
        <p:txBody>
          <a:bodyPr/>
          <a:lstStyle/>
          <a:p>
            <a:r>
              <a:rPr lang="en-US" dirty="0"/>
              <a:t>Suppose that you are the owner of a supermarket and you have collected billions of </a:t>
            </a:r>
            <a:r>
              <a:rPr lang="en-US" dirty="0">
                <a:solidFill>
                  <a:schemeClr val="accent6">
                    <a:lumMod val="75000"/>
                  </a:schemeClr>
                </a:solidFill>
              </a:rPr>
              <a:t>market basket </a:t>
            </a:r>
            <a:r>
              <a:rPr lang="en-US" dirty="0"/>
              <a:t>data. What information would you extract from it and how would you use it?</a:t>
            </a:r>
          </a:p>
          <a:p>
            <a:endParaRPr lang="en-US" dirty="0"/>
          </a:p>
          <a:p>
            <a:endParaRPr lang="en-US" dirty="0"/>
          </a:p>
          <a:p>
            <a:endParaRPr lang="en-US" dirty="0"/>
          </a:p>
          <a:p>
            <a:endParaRPr lang="en-US" dirty="0"/>
          </a:p>
          <a:p>
            <a:endParaRPr lang="en-US" dirty="0"/>
          </a:p>
          <a:p>
            <a:r>
              <a:rPr lang="en-US" dirty="0"/>
              <a:t>What if this was an online store?</a:t>
            </a:r>
          </a:p>
        </p:txBody>
      </p:sp>
      <p:graphicFrame>
        <p:nvGraphicFramePr>
          <p:cNvPr id="4" name="Object 3"/>
          <p:cNvGraphicFramePr>
            <a:graphicFrameLocks noChangeAspect="1"/>
          </p:cNvGraphicFramePr>
          <p:nvPr>
            <p:extLst>
              <p:ext uri="{D42A27DB-BD31-4B8C-83A1-F6EECF244321}">
                <p14:modId xmlns:p14="http://schemas.microsoft.com/office/powerpoint/2010/main" val="1102313179"/>
              </p:ext>
            </p:extLst>
          </p:nvPr>
        </p:nvGraphicFramePr>
        <p:xfrm>
          <a:off x="685800" y="3733800"/>
          <a:ext cx="4181475" cy="2152650"/>
        </p:xfrm>
        <a:graphic>
          <a:graphicData uri="http://schemas.openxmlformats.org/presentationml/2006/ole">
            <mc:AlternateContent xmlns:mc="http://schemas.openxmlformats.org/markup-compatibility/2006">
              <mc:Choice xmlns:v="urn:schemas-microsoft-com:vml" Requires="v">
                <p:oleObj name="Document" r:id="rId2" imgW="3831203" imgH="1998588" progId="Word.Document.8">
                  <p:embed/>
                </p:oleObj>
              </mc:Choice>
              <mc:Fallback>
                <p:oleObj name="Document" r:id="rId2" imgW="3831203" imgH="1998588"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3380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019800" y="3886200"/>
            <a:ext cx="2108269" cy="369332"/>
          </a:xfrm>
          <a:prstGeom prst="rect">
            <a:avLst/>
          </a:prstGeom>
          <a:solidFill>
            <a:srgbClr val="92D050"/>
          </a:solidFill>
        </p:spPr>
        <p:txBody>
          <a:bodyPr wrap="none" rtlCol="0">
            <a:spAutoFit/>
          </a:bodyPr>
          <a:lstStyle/>
          <a:p>
            <a:r>
              <a:rPr lang="en-US" dirty="0"/>
              <a:t>Product placement</a:t>
            </a:r>
          </a:p>
        </p:txBody>
      </p:sp>
      <p:sp>
        <p:nvSpPr>
          <p:cNvPr id="6" name="TextBox 5"/>
          <p:cNvSpPr txBox="1"/>
          <p:nvPr/>
        </p:nvSpPr>
        <p:spPr>
          <a:xfrm>
            <a:off x="5987143" y="4648200"/>
            <a:ext cx="1864613" cy="369332"/>
          </a:xfrm>
          <a:prstGeom prst="rect">
            <a:avLst/>
          </a:prstGeom>
          <a:solidFill>
            <a:srgbClr val="92D050"/>
          </a:solidFill>
        </p:spPr>
        <p:txBody>
          <a:bodyPr wrap="none" rtlCol="0">
            <a:spAutoFit/>
          </a:bodyPr>
          <a:lstStyle/>
          <a:p>
            <a:r>
              <a:rPr lang="en-US" dirty="0"/>
              <a:t>Catalog creation</a:t>
            </a:r>
          </a:p>
        </p:txBody>
      </p:sp>
      <p:sp>
        <p:nvSpPr>
          <p:cNvPr id="7" name="TextBox 6"/>
          <p:cNvSpPr txBox="1"/>
          <p:nvPr/>
        </p:nvSpPr>
        <p:spPr>
          <a:xfrm>
            <a:off x="6019800" y="5334000"/>
            <a:ext cx="2108269" cy="369332"/>
          </a:xfrm>
          <a:prstGeom prst="rect">
            <a:avLst/>
          </a:prstGeom>
          <a:solidFill>
            <a:srgbClr val="92D050"/>
          </a:solidFill>
        </p:spPr>
        <p:txBody>
          <a:bodyPr wrap="none" rtlCol="0">
            <a:spAutoFit/>
          </a:bodyPr>
          <a:lstStyle/>
          <a:p>
            <a:r>
              <a:rPr lang="en-US" dirty="0"/>
              <a:t>Recommendations</a:t>
            </a:r>
          </a:p>
        </p:txBody>
      </p:sp>
    </p:spTree>
    <p:extLst>
      <p:ext uri="{BB962C8B-B14F-4D97-AF65-F5344CB8AC3E}">
        <p14:creationId xmlns:p14="http://schemas.microsoft.com/office/powerpoint/2010/main" val="14583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a:t>
            </a:r>
          </a:p>
        </p:txBody>
      </p:sp>
      <p:sp>
        <p:nvSpPr>
          <p:cNvPr id="3" name="Content Placeholder 2"/>
          <p:cNvSpPr>
            <a:spLocks noGrp="1"/>
          </p:cNvSpPr>
          <p:nvPr>
            <p:ph idx="1"/>
          </p:nvPr>
        </p:nvSpPr>
        <p:spPr/>
        <p:txBody>
          <a:bodyPr/>
          <a:lstStyle/>
          <a:p>
            <a:r>
              <a:rPr lang="en-US" dirty="0"/>
              <a:t>After years of data mining there is still no unique answer to this question.</a:t>
            </a:r>
          </a:p>
          <a:p>
            <a:endParaRPr lang="en-US" dirty="0"/>
          </a:p>
          <a:p>
            <a:r>
              <a:rPr lang="en-US" dirty="0"/>
              <a:t>A tentative definition:</a:t>
            </a:r>
          </a:p>
        </p:txBody>
      </p:sp>
      <p:sp>
        <p:nvSpPr>
          <p:cNvPr id="4" name="TextBox 3"/>
          <p:cNvSpPr txBox="1"/>
          <p:nvPr/>
        </p:nvSpPr>
        <p:spPr>
          <a:xfrm>
            <a:off x="533400" y="3810000"/>
            <a:ext cx="8382000" cy="1815882"/>
          </a:xfrm>
          <a:prstGeom prst="rect">
            <a:avLst/>
          </a:prstGeom>
          <a:noFill/>
        </p:spPr>
        <p:txBody>
          <a:bodyPr wrap="square" rtlCol="0">
            <a:spAutoFit/>
          </a:bodyPr>
          <a:lstStyle/>
          <a:p>
            <a:r>
              <a:rPr lang="en-US" sz="2800" dirty="0">
                <a:solidFill>
                  <a:schemeClr val="accent4">
                    <a:lumMod val="75000"/>
                  </a:schemeClr>
                </a:solidFill>
              </a:rPr>
              <a:t>Data mining is the use of </a:t>
            </a:r>
            <a:r>
              <a:rPr lang="en-US" sz="2800" dirty="0">
                <a:solidFill>
                  <a:schemeClr val="accent6">
                    <a:lumMod val="75000"/>
                  </a:schemeClr>
                </a:solidFill>
              </a:rPr>
              <a:t>efficient </a:t>
            </a:r>
            <a:r>
              <a:rPr lang="en-US" sz="2800" dirty="0">
                <a:solidFill>
                  <a:schemeClr val="accent4">
                    <a:lumMod val="75000"/>
                  </a:schemeClr>
                </a:solidFill>
              </a:rPr>
              <a:t> techniques for the analysis of </a:t>
            </a:r>
            <a:r>
              <a:rPr lang="en-US" sz="2800" dirty="0">
                <a:solidFill>
                  <a:schemeClr val="accent6">
                    <a:lumMod val="75000"/>
                  </a:schemeClr>
                </a:solidFill>
              </a:rPr>
              <a:t>very large </a:t>
            </a:r>
            <a:r>
              <a:rPr lang="en-US" sz="2800" dirty="0">
                <a:solidFill>
                  <a:schemeClr val="accent4">
                    <a:lumMod val="75000"/>
                  </a:schemeClr>
                </a:solidFill>
              </a:rPr>
              <a:t>collections of data and the extraction of </a:t>
            </a:r>
            <a:r>
              <a:rPr lang="en-US" sz="2800" dirty="0">
                <a:solidFill>
                  <a:schemeClr val="accent6">
                    <a:lumMod val="75000"/>
                  </a:schemeClr>
                </a:solidFill>
              </a:rPr>
              <a:t>useful</a:t>
            </a:r>
            <a:r>
              <a:rPr lang="en-US" sz="2800" dirty="0">
                <a:solidFill>
                  <a:schemeClr val="accent4">
                    <a:lumMod val="75000"/>
                  </a:schemeClr>
                </a:solidFill>
              </a:rPr>
              <a:t> and possibly </a:t>
            </a:r>
            <a:r>
              <a:rPr lang="en-US" sz="2800" dirty="0">
                <a:solidFill>
                  <a:schemeClr val="accent6">
                    <a:lumMod val="75000"/>
                  </a:schemeClr>
                </a:solidFill>
              </a:rPr>
              <a:t>unexpected</a:t>
            </a:r>
            <a:r>
              <a:rPr lang="en-US" sz="2800" dirty="0">
                <a:solidFill>
                  <a:schemeClr val="accent4">
                    <a:lumMod val="75000"/>
                  </a:schemeClr>
                </a:solidFill>
              </a:rPr>
              <a:t> patterns in data</a:t>
            </a:r>
            <a:r>
              <a:rPr lang="en-US" sz="2400" dirty="0">
                <a:solidFill>
                  <a:schemeClr val="accent4">
                    <a:lumMod val="75000"/>
                  </a:schemeClr>
                </a:solidFill>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1024302039"/>
              </p:ext>
            </p:extLst>
          </p:nvPr>
        </p:nvGraphicFramePr>
        <p:xfrm>
          <a:off x="5867400" y="2209800"/>
          <a:ext cx="1087438" cy="1295400"/>
        </p:xfrm>
        <a:graphic>
          <a:graphicData uri="http://schemas.openxmlformats.org/presentationml/2006/ole">
            <mc:AlternateContent xmlns:mc="http://schemas.openxmlformats.org/markup-compatibility/2006">
              <mc:Choice xmlns:v="urn:schemas-microsoft-com:vml" Requires="v">
                <p:oleObj name="Clip" r:id="rId2" imgW="1088640" imgH="1174680" progId="MS_ClipArt_Gallery.2">
                  <p:embed/>
                </p:oleObj>
              </mc:Choice>
              <mc:Fallback>
                <p:oleObj name="Clip" r:id="rId2" imgW="1088640" imgH="1174680" progId="MS_ClipArt_Gallery.2">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209800"/>
                        <a:ext cx="108743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93103197"/>
              </p:ext>
            </p:extLst>
          </p:nvPr>
        </p:nvGraphicFramePr>
        <p:xfrm>
          <a:off x="5638800" y="5334000"/>
          <a:ext cx="1905000" cy="1397000"/>
        </p:xfrm>
        <a:graphic>
          <a:graphicData uri="http://schemas.openxmlformats.org/presentationml/2006/ole">
            <mc:AlternateContent xmlns:mc="http://schemas.openxmlformats.org/markup-compatibility/2006">
              <mc:Choice xmlns:v="urn:schemas-microsoft-com:vml" Requires="v">
                <p:oleObj name="Clip" r:id="rId4" imgW="4582440" imgH="3359160" progId="MS_ClipArt_Gallery.2">
                  <p:embed/>
                </p:oleObj>
              </mc:Choice>
              <mc:Fallback>
                <p:oleObj name="Clip" r:id="rId4" imgW="4582440" imgH="3359160"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5334000"/>
                        <a:ext cx="19050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7949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a:t>
            </a:r>
            <a:r>
              <a:rPr lang="en-US"/>
              <a:t>with the data</a:t>
            </a:r>
            <a:r>
              <a:rPr lang="en-US" dirty="0"/>
              <a:t>?</a:t>
            </a:r>
          </a:p>
        </p:txBody>
      </p:sp>
      <p:sp>
        <p:nvSpPr>
          <p:cNvPr id="3" name="Content Placeholder 2"/>
          <p:cNvSpPr>
            <a:spLocks noGrp="1"/>
          </p:cNvSpPr>
          <p:nvPr>
            <p:ph idx="1"/>
          </p:nvPr>
        </p:nvSpPr>
        <p:spPr/>
        <p:txBody>
          <a:bodyPr/>
          <a:lstStyle/>
          <a:p>
            <a:r>
              <a:rPr lang="en-US" dirty="0"/>
              <a:t>Suppose you are a search engine and you have a </a:t>
            </a:r>
            <a:r>
              <a:rPr lang="en-US" dirty="0">
                <a:solidFill>
                  <a:schemeClr val="accent6">
                    <a:lumMod val="75000"/>
                  </a:schemeClr>
                </a:solidFill>
              </a:rPr>
              <a:t>toolbar log </a:t>
            </a:r>
            <a:r>
              <a:rPr lang="en-US" dirty="0"/>
              <a:t>consisting of </a:t>
            </a:r>
          </a:p>
          <a:p>
            <a:pPr lvl="1"/>
            <a:r>
              <a:rPr lang="en-US" dirty="0"/>
              <a:t>pages browsed,</a:t>
            </a:r>
          </a:p>
          <a:p>
            <a:pPr lvl="1"/>
            <a:r>
              <a:rPr lang="en-US" dirty="0"/>
              <a:t>queries, </a:t>
            </a:r>
          </a:p>
          <a:p>
            <a:pPr lvl="1"/>
            <a:r>
              <a:rPr lang="en-US" dirty="0"/>
              <a:t>pages clicked,</a:t>
            </a:r>
          </a:p>
          <a:p>
            <a:pPr lvl="1"/>
            <a:r>
              <a:rPr lang="en-US" dirty="0"/>
              <a:t>ads clicked </a:t>
            </a:r>
          </a:p>
          <a:p>
            <a:pPr marL="0" indent="0">
              <a:buNone/>
            </a:pPr>
            <a:r>
              <a:rPr lang="en-US" dirty="0"/>
              <a:t>each with a </a:t>
            </a:r>
            <a:r>
              <a:rPr lang="en-US" dirty="0">
                <a:solidFill>
                  <a:schemeClr val="accent5">
                    <a:lumMod val="75000"/>
                  </a:schemeClr>
                </a:solidFill>
              </a:rPr>
              <a:t>user id </a:t>
            </a:r>
            <a:r>
              <a:rPr lang="en-US" dirty="0"/>
              <a:t>and a  </a:t>
            </a:r>
            <a:r>
              <a:rPr lang="en-US" dirty="0">
                <a:solidFill>
                  <a:schemeClr val="accent5">
                    <a:lumMod val="75000"/>
                  </a:schemeClr>
                </a:solidFill>
              </a:rPr>
              <a:t>timestamp</a:t>
            </a:r>
            <a:r>
              <a:rPr lang="en-US" dirty="0"/>
              <a:t>. What information would you like to get out of the data?</a:t>
            </a:r>
          </a:p>
        </p:txBody>
      </p:sp>
      <p:sp>
        <p:nvSpPr>
          <p:cNvPr id="4" name="TextBox 3"/>
          <p:cNvSpPr txBox="1"/>
          <p:nvPr/>
        </p:nvSpPr>
        <p:spPr>
          <a:xfrm>
            <a:off x="6400800" y="3124200"/>
            <a:ext cx="2044149" cy="369332"/>
          </a:xfrm>
          <a:prstGeom prst="rect">
            <a:avLst/>
          </a:prstGeom>
          <a:solidFill>
            <a:srgbClr val="92D050"/>
          </a:solidFill>
        </p:spPr>
        <p:txBody>
          <a:bodyPr wrap="none" rtlCol="0">
            <a:spAutoFit/>
          </a:bodyPr>
          <a:lstStyle/>
          <a:p>
            <a:r>
              <a:rPr lang="en-US" dirty="0"/>
              <a:t>Ad click prediction</a:t>
            </a:r>
          </a:p>
        </p:txBody>
      </p:sp>
    </p:spTree>
    <p:extLst>
      <p:ext uri="{BB962C8B-B14F-4D97-AF65-F5344CB8AC3E}">
        <p14:creationId xmlns:p14="http://schemas.microsoft.com/office/powerpoint/2010/main" val="14560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the data?</a:t>
            </a:r>
          </a:p>
        </p:txBody>
      </p:sp>
      <p:sp>
        <p:nvSpPr>
          <p:cNvPr id="3" name="Content Placeholder 2"/>
          <p:cNvSpPr>
            <a:spLocks noGrp="1"/>
          </p:cNvSpPr>
          <p:nvPr>
            <p:ph idx="1"/>
          </p:nvPr>
        </p:nvSpPr>
        <p:spPr/>
        <p:txBody>
          <a:bodyPr/>
          <a:lstStyle/>
          <a:p>
            <a:r>
              <a:rPr lang="en-US" dirty="0"/>
              <a:t>Suppose you are a stock broker and you observe the fluctuations of multiple stocks over time. What information would you like to get out of your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62162"/>
            <a:ext cx="4572000" cy="33958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1" y="3462162"/>
            <a:ext cx="4572000" cy="3395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462162"/>
            <a:ext cx="4519613" cy="33569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9701" y="3473048"/>
            <a:ext cx="4443413" cy="3300330"/>
          </a:xfrm>
          <a:prstGeom prst="rect">
            <a:avLst/>
          </a:prstGeom>
        </p:spPr>
      </p:pic>
      <p:sp>
        <p:nvSpPr>
          <p:cNvPr id="8" name="TextBox 7"/>
          <p:cNvSpPr txBox="1"/>
          <p:nvPr/>
        </p:nvSpPr>
        <p:spPr>
          <a:xfrm>
            <a:off x="7010400" y="3352800"/>
            <a:ext cx="2198038" cy="369332"/>
          </a:xfrm>
          <a:prstGeom prst="rect">
            <a:avLst/>
          </a:prstGeom>
          <a:solidFill>
            <a:srgbClr val="92D050"/>
          </a:solidFill>
        </p:spPr>
        <p:txBody>
          <a:bodyPr wrap="none" rtlCol="0">
            <a:spAutoFit/>
          </a:bodyPr>
          <a:lstStyle/>
          <a:p>
            <a:r>
              <a:rPr lang="en-US" dirty="0"/>
              <a:t>Clustering of stocks</a:t>
            </a:r>
          </a:p>
        </p:txBody>
      </p:sp>
      <p:sp>
        <p:nvSpPr>
          <p:cNvPr id="9" name="TextBox 8"/>
          <p:cNvSpPr txBox="1"/>
          <p:nvPr/>
        </p:nvSpPr>
        <p:spPr>
          <a:xfrm>
            <a:off x="6845308" y="3972503"/>
            <a:ext cx="2287806" cy="369332"/>
          </a:xfrm>
          <a:prstGeom prst="rect">
            <a:avLst/>
          </a:prstGeom>
          <a:solidFill>
            <a:srgbClr val="92D050"/>
          </a:solidFill>
        </p:spPr>
        <p:txBody>
          <a:bodyPr wrap="none" rtlCol="0">
            <a:spAutoFit/>
          </a:bodyPr>
          <a:lstStyle/>
          <a:p>
            <a:r>
              <a:rPr lang="en-US" dirty="0"/>
              <a:t>Correlation of stocks</a:t>
            </a:r>
          </a:p>
        </p:txBody>
      </p:sp>
      <p:sp>
        <p:nvSpPr>
          <p:cNvPr id="10" name="TextBox 9"/>
          <p:cNvSpPr txBox="1"/>
          <p:nvPr/>
        </p:nvSpPr>
        <p:spPr>
          <a:xfrm>
            <a:off x="6665593" y="4711167"/>
            <a:ext cx="2514343" cy="369332"/>
          </a:xfrm>
          <a:prstGeom prst="rect">
            <a:avLst/>
          </a:prstGeom>
          <a:solidFill>
            <a:srgbClr val="92D050"/>
          </a:solidFill>
        </p:spPr>
        <p:txBody>
          <a:bodyPr wrap="none" rtlCol="0">
            <a:spAutoFit/>
          </a:bodyPr>
          <a:lstStyle/>
          <a:p>
            <a:r>
              <a:rPr lang="en-US" dirty="0"/>
              <a:t>Stock Value prediction</a:t>
            </a:r>
          </a:p>
        </p:txBody>
      </p:sp>
    </p:spTree>
    <p:extLst>
      <p:ext uri="{BB962C8B-B14F-4D97-AF65-F5344CB8AC3E}">
        <p14:creationId xmlns:p14="http://schemas.microsoft.com/office/powerpoint/2010/main" val="207793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the data?</a:t>
            </a:r>
          </a:p>
        </p:txBody>
      </p:sp>
      <p:sp>
        <p:nvSpPr>
          <p:cNvPr id="3" name="Content Placeholder 2"/>
          <p:cNvSpPr>
            <a:spLocks noGrp="1"/>
          </p:cNvSpPr>
          <p:nvPr>
            <p:ph idx="1"/>
          </p:nvPr>
        </p:nvSpPr>
        <p:spPr/>
        <p:txBody>
          <a:bodyPr/>
          <a:lstStyle/>
          <a:p>
            <a:r>
              <a:rPr lang="en-US" dirty="0"/>
              <a:t>You are the owner of a social network, and you have full access to the social graph, what kind of information do you want to get out of your graph?</a:t>
            </a:r>
          </a:p>
        </p:txBody>
      </p:sp>
      <p:sp>
        <p:nvSpPr>
          <p:cNvPr id="4" name="TextBox 3"/>
          <p:cNvSpPr txBox="1"/>
          <p:nvPr/>
        </p:nvSpPr>
        <p:spPr>
          <a:xfrm>
            <a:off x="1828800" y="3836670"/>
            <a:ext cx="7002238" cy="1200329"/>
          </a:xfrm>
          <a:prstGeom prst="rect">
            <a:avLst/>
          </a:prstGeom>
          <a:solidFill>
            <a:srgbClr val="92D050"/>
          </a:solidFill>
        </p:spPr>
        <p:txBody>
          <a:bodyPr wrap="none" rtlCol="0">
            <a:spAutoFit/>
          </a:bodyPr>
          <a:lstStyle/>
          <a:p>
            <a:pPr marL="342900" indent="-342900">
              <a:buFont typeface="Arial" pitchFamily="34" charset="0"/>
              <a:buChar char="•"/>
            </a:pPr>
            <a:r>
              <a:rPr lang="en-US" sz="2400" dirty="0"/>
              <a:t>Who is the most important node in the graph?</a:t>
            </a:r>
          </a:p>
          <a:p>
            <a:pPr marL="342900" indent="-342900">
              <a:buFont typeface="Arial" pitchFamily="34" charset="0"/>
              <a:buChar char="•"/>
            </a:pPr>
            <a:r>
              <a:rPr lang="en-US" sz="2400" dirty="0">
                <a:solidFill>
                  <a:srgbClr val="0070C0"/>
                </a:solidFill>
              </a:rPr>
              <a:t>What is the shortest path between two nodes?</a:t>
            </a:r>
          </a:p>
          <a:p>
            <a:pPr marL="342900" indent="-342900">
              <a:buFont typeface="Arial" pitchFamily="34" charset="0"/>
              <a:buChar char="•"/>
            </a:pPr>
            <a:r>
              <a:rPr lang="en-US" sz="2400" dirty="0"/>
              <a:t>How many friends two nodes have in common?</a:t>
            </a:r>
          </a:p>
        </p:txBody>
      </p:sp>
    </p:spTree>
    <p:extLst>
      <p:ext uri="{BB962C8B-B14F-4D97-AF65-F5344CB8AC3E}">
        <p14:creationId xmlns:p14="http://schemas.microsoft.com/office/powerpoint/2010/main" val="16980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mining?</a:t>
            </a:r>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Commercial</a:t>
            </a:r>
            <a:r>
              <a:rPr lang="en-US" dirty="0"/>
              <a:t> point of view</a:t>
            </a:r>
          </a:p>
          <a:p>
            <a:pPr lvl="1"/>
            <a:r>
              <a:rPr lang="en-US" dirty="0"/>
              <a:t>Data has become the key competitive advantage of companies</a:t>
            </a:r>
          </a:p>
          <a:p>
            <a:pPr lvl="2"/>
            <a:r>
              <a:rPr lang="en-US" dirty="0"/>
              <a:t>Examples: Facebook, Google, Amazon</a:t>
            </a:r>
          </a:p>
          <a:p>
            <a:pPr lvl="1"/>
            <a:r>
              <a:rPr lang="en-US" dirty="0"/>
              <a:t>Being able to extract useful information out of the data is key for exploiting them commercially.</a:t>
            </a:r>
          </a:p>
          <a:p>
            <a:r>
              <a:rPr lang="en-US" dirty="0">
                <a:solidFill>
                  <a:schemeClr val="accent6">
                    <a:lumMod val="75000"/>
                  </a:schemeClr>
                </a:solidFill>
              </a:rPr>
              <a:t>Scientific</a:t>
            </a:r>
            <a:r>
              <a:rPr lang="en-US" dirty="0"/>
              <a:t> point of view</a:t>
            </a:r>
          </a:p>
          <a:p>
            <a:pPr lvl="1"/>
            <a:r>
              <a:rPr lang="en-US" dirty="0"/>
              <a:t>Scientists are at an unprecedented position where they can collect TB of information</a:t>
            </a:r>
          </a:p>
          <a:p>
            <a:pPr lvl="2"/>
            <a:r>
              <a:rPr lang="en-US" dirty="0"/>
              <a:t>Examples: Sensor data, astronomy data, social network data, gene data</a:t>
            </a:r>
          </a:p>
          <a:p>
            <a:pPr lvl="1"/>
            <a:r>
              <a:rPr lang="en-US" dirty="0"/>
              <a:t>We need the tools to analyze such data to get a better understanding of the world and advance science</a:t>
            </a:r>
          </a:p>
          <a:p>
            <a:r>
              <a:rPr lang="en-US" dirty="0">
                <a:solidFill>
                  <a:schemeClr val="accent6">
                    <a:lumMod val="75000"/>
                  </a:schemeClr>
                </a:solidFill>
              </a:rPr>
              <a:t>Scale</a:t>
            </a:r>
            <a:r>
              <a:rPr lang="en-US" dirty="0"/>
              <a:t> (in data </a:t>
            </a:r>
            <a:r>
              <a:rPr lang="en-US" dirty="0">
                <a:solidFill>
                  <a:schemeClr val="accent5">
                    <a:lumMod val="75000"/>
                  </a:schemeClr>
                </a:solidFill>
              </a:rPr>
              <a:t>size</a:t>
            </a:r>
            <a:r>
              <a:rPr lang="en-US" dirty="0"/>
              <a:t> and feature </a:t>
            </a:r>
            <a:r>
              <a:rPr lang="en-US" dirty="0">
                <a:solidFill>
                  <a:schemeClr val="accent5">
                    <a:lumMod val="75000"/>
                  </a:schemeClr>
                </a:solidFill>
              </a:rPr>
              <a:t>dimension</a:t>
            </a:r>
            <a:r>
              <a:rPr lang="en-US" dirty="0"/>
              <a:t>)</a:t>
            </a:r>
          </a:p>
          <a:p>
            <a:pPr lvl="1"/>
            <a:r>
              <a:rPr lang="en-US" dirty="0"/>
              <a:t>Why not use traditional analytic methods?</a:t>
            </a:r>
          </a:p>
          <a:p>
            <a:pPr lvl="1"/>
            <a:r>
              <a:rPr lang="en-US" dirty="0"/>
              <a:t>Enormity of data, </a:t>
            </a:r>
            <a:r>
              <a:rPr lang="en-US" dirty="0">
                <a:solidFill>
                  <a:schemeClr val="accent6">
                    <a:lumMod val="75000"/>
                  </a:schemeClr>
                </a:solidFill>
              </a:rPr>
              <a:t>curse of dimensionality</a:t>
            </a:r>
          </a:p>
          <a:p>
            <a:pPr lvl="1"/>
            <a:r>
              <a:rPr lang="en-US" dirty="0"/>
              <a:t>The amount and the complexity of data does not allow for manual processing of the data. We need automated techniques.</a:t>
            </a:r>
          </a:p>
        </p:txBody>
      </p:sp>
    </p:spTree>
    <p:extLst>
      <p:ext uri="{BB962C8B-B14F-4D97-AF65-F5344CB8AC3E}">
        <p14:creationId xmlns:p14="http://schemas.microsoft.com/office/powerpoint/2010/main" val="94149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 again?</a:t>
            </a:r>
          </a:p>
        </p:txBody>
      </p:sp>
      <p:sp>
        <p:nvSpPr>
          <p:cNvPr id="3" name="Content Placeholder 2"/>
          <p:cNvSpPr>
            <a:spLocks noGrp="1"/>
          </p:cNvSpPr>
          <p:nvPr>
            <p:ph idx="1"/>
          </p:nvPr>
        </p:nvSpPr>
        <p:spPr/>
        <p:txBody>
          <a:bodyPr>
            <a:normAutofit fontScale="92500" lnSpcReduction="10000"/>
          </a:bodyPr>
          <a:lstStyle/>
          <a:p>
            <a:r>
              <a:rPr lang="en-US" dirty="0"/>
              <a:t>“Data mining is the analysis of (often large) observational data sets to find </a:t>
            </a:r>
            <a:r>
              <a:rPr lang="en-US" dirty="0">
                <a:solidFill>
                  <a:schemeClr val="accent6">
                    <a:lumMod val="75000"/>
                  </a:schemeClr>
                </a:solidFill>
              </a:rPr>
              <a:t>unsuspected</a:t>
            </a:r>
            <a:r>
              <a:rPr lang="en-US" dirty="0"/>
              <a:t> </a:t>
            </a:r>
            <a:r>
              <a:rPr lang="en-US" dirty="0">
                <a:solidFill>
                  <a:schemeClr val="accent6">
                    <a:lumMod val="75000"/>
                  </a:schemeClr>
                </a:solidFill>
              </a:rPr>
              <a:t>relationships</a:t>
            </a:r>
            <a:r>
              <a:rPr lang="en-US" dirty="0"/>
              <a:t> and to </a:t>
            </a:r>
            <a:r>
              <a:rPr lang="en-US" dirty="0">
                <a:solidFill>
                  <a:schemeClr val="accent6">
                    <a:lumMod val="75000"/>
                  </a:schemeClr>
                </a:solidFill>
              </a:rPr>
              <a:t>summarize</a:t>
            </a:r>
            <a:r>
              <a:rPr lang="en-US" dirty="0"/>
              <a:t> the data in novel ways that are both </a:t>
            </a:r>
            <a:r>
              <a:rPr lang="en-US" dirty="0">
                <a:solidFill>
                  <a:schemeClr val="accent6">
                    <a:lumMod val="75000"/>
                  </a:schemeClr>
                </a:solidFill>
              </a:rPr>
              <a:t>understandable and useful </a:t>
            </a:r>
            <a:r>
              <a:rPr lang="en-US" dirty="0"/>
              <a:t>to the data analyst” (Hand, </a:t>
            </a:r>
            <a:r>
              <a:rPr lang="en-US" dirty="0" err="1"/>
              <a:t>Mannila</a:t>
            </a:r>
            <a:r>
              <a:rPr lang="en-US" dirty="0"/>
              <a:t>, Smyth)</a:t>
            </a:r>
          </a:p>
          <a:p>
            <a:endParaRPr lang="en-US" dirty="0"/>
          </a:p>
          <a:p>
            <a:r>
              <a:rPr lang="en-US" dirty="0"/>
              <a:t>“Data mining is the discovery of </a:t>
            </a:r>
            <a:r>
              <a:rPr lang="en-US" dirty="0">
                <a:solidFill>
                  <a:schemeClr val="accent6">
                    <a:lumMod val="75000"/>
                  </a:schemeClr>
                </a:solidFill>
              </a:rPr>
              <a:t>models</a:t>
            </a:r>
            <a:r>
              <a:rPr lang="en-US" dirty="0"/>
              <a:t> for data” (</a:t>
            </a:r>
            <a:r>
              <a:rPr lang="en-US" dirty="0" err="1"/>
              <a:t>Rajaraman</a:t>
            </a:r>
            <a:r>
              <a:rPr lang="en-US" dirty="0"/>
              <a:t>, Ullman)</a:t>
            </a:r>
          </a:p>
          <a:p>
            <a:pPr lvl="1"/>
            <a:r>
              <a:rPr lang="en-US" dirty="0"/>
              <a:t>We can have the following types of models</a:t>
            </a:r>
          </a:p>
          <a:p>
            <a:pPr lvl="2"/>
            <a:r>
              <a:rPr lang="en-US" dirty="0"/>
              <a:t>Models that </a:t>
            </a:r>
            <a:r>
              <a:rPr lang="en-US" dirty="0">
                <a:solidFill>
                  <a:schemeClr val="accent6">
                    <a:lumMod val="75000"/>
                  </a:schemeClr>
                </a:solidFill>
              </a:rPr>
              <a:t>explain</a:t>
            </a:r>
            <a:r>
              <a:rPr lang="en-US" dirty="0"/>
              <a:t> the data (e.g., a single function)</a:t>
            </a:r>
          </a:p>
          <a:p>
            <a:pPr lvl="2"/>
            <a:r>
              <a:rPr lang="en-US" dirty="0"/>
              <a:t>Models that </a:t>
            </a:r>
            <a:r>
              <a:rPr lang="en-US" dirty="0">
                <a:solidFill>
                  <a:schemeClr val="accent6">
                    <a:lumMod val="75000"/>
                  </a:schemeClr>
                </a:solidFill>
              </a:rPr>
              <a:t>predict</a:t>
            </a:r>
            <a:r>
              <a:rPr lang="en-US" dirty="0"/>
              <a:t> the future data instances.</a:t>
            </a:r>
          </a:p>
          <a:p>
            <a:pPr lvl="2"/>
            <a:r>
              <a:rPr lang="en-US" dirty="0"/>
              <a:t>Models that </a:t>
            </a:r>
            <a:r>
              <a:rPr lang="en-US" dirty="0">
                <a:solidFill>
                  <a:schemeClr val="accent6">
                    <a:lumMod val="75000"/>
                  </a:schemeClr>
                </a:solidFill>
              </a:rPr>
              <a:t>summarize</a:t>
            </a:r>
            <a:r>
              <a:rPr lang="en-US" dirty="0"/>
              <a:t> the data</a:t>
            </a:r>
          </a:p>
          <a:p>
            <a:pPr lvl="2"/>
            <a:r>
              <a:rPr lang="en-US" dirty="0"/>
              <a:t>Models that </a:t>
            </a:r>
            <a:r>
              <a:rPr lang="en-US" dirty="0">
                <a:solidFill>
                  <a:schemeClr val="accent6">
                    <a:lumMod val="75000"/>
                  </a:schemeClr>
                </a:solidFill>
              </a:rPr>
              <a:t>extract</a:t>
            </a:r>
            <a:r>
              <a:rPr lang="en-US" dirty="0"/>
              <a:t> the most prominent </a:t>
            </a:r>
            <a:r>
              <a:rPr lang="en-US" dirty="0">
                <a:solidFill>
                  <a:schemeClr val="accent6">
                    <a:lumMod val="75000"/>
                  </a:schemeClr>
                </a:solidFill>
              </a:rPr>
              <a:t>features</a:t>
            </a:r>
            <a:r>
              <a:rPr lang="en-US" dirty="0"/>
              <a:t> of the data.</a:t>
            </a:r>
          </a:p>
          <a:p>
            <a:pPr lvl="2"/>
            <a:endParaRPr lang="en-US" dirty="0"/>
          </a:p>
        </p:txBody>
      </p:sp>
    </p:spTree>
    <p:extLst>
      <p:ext uri="{BB962C8B-B14F-4D97-AF65-F5344CB8AC3E}">
        <p14:creationId xmlns:p14="http://schemas.microsoft.com/office/powerpoint/2010/main" val="257709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data mining?</a:t>
            </a:r>
          </a:p>
        </p:txBody>
      </p:sp>
      <p:sp>
        <p:nvSpPr>
          <p:cNvPr id="3" name="Content Placeholder 2"/>
          <p:cNvSpPr>
            <a:spLocks noGrp="1"/>
          </p:cNvSpPr>
          <p:nvPr>
            <p:ph idx="1"/>
          </p:nvPr>
        </p:nvSpPr>
        <p:spPr/>
        <p:txBody>
          <a:bodyPr/>
          <a:lstStyle/>
          <a:p>
            <a:r>
              <a:rPr lang="en-US" dirty="0"/>
              <a:t>Some examples:</a:t>
            </a:r>
          </a:p>
          <a:p>
            <a:pPr lvl="1"/>
            <a:r>
              <a:rPr lang="en-US" dirty="0"/>
              <a:t>Frequent </a:t>
            </a:r>
            <a:r>
              <a:rPr lang="en-US" dirty="0" err="1"/>
              <a:t>itemsets</a:t>
            </a:r>
            <a:r>
              <a:rPr lang="en-US" dirty="0"/>
              <a:t> and Association Rules extraction</a:t>
            </a:r>
          </a:p>
          <a:p>
            <a:pPr lvl="1"/>
            <a:r>
              <a:rPr lang="en-US" dirty="0"/>
              <a:t>Clustering</a:t>
            </a:r>
          </a:p>
          <a:p>
            <a:pPr lvl="1"/>
            <a:r>
              <a:rPr lang="en-US" dirty="0"/>
              <a:t>Classification</a:t>
            </a:r>
          </a:p>
        </p:txBody>
      </p:sp>
    </p:spTree>
    <p:extLst>
      <p:ext uri="{BB962C8B-B14F-4D97-AF65-F5344CB8AC3E}">
        <p14:creationId xmlns:p14="http://schemas.microsoft.com/office/powerpoint/2010/main" val="819036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normAutofit fontScale="90000"/>
          </a:bodyPr>
          <a:lstStyle/>
          <a:p>
            <a:r>
              <a:rPr lang="en-US" dirty="0"/>
              <a:t>Frequent </a:t>
            </a:r>
            <a:r>
              <a:rPr lang="en-US" dirty="0" err="1"/>
              <a:t>Itemsets</a:t>
            </a:r>
            <a:r>
              <a:rPr lang="en-US" dirty="0"/>
              <a:t> and Association Rules</a:t>
            </a:r>
          </a:p>
        </p:txBody>
      </p:sp>
      <p:sp>
        <p:nvSpPr>
          <p:cNvPr id="754691" name="Rectangle 3"/>
          <p:cNvSpPr>
            <a:spLocks noGrp="1" noChangeArrowheads="1"/>
          </p:cNvSpPr>
          <p:nvPr>
            <p:ph type="body" idx="1"/>
          </p:nvPr>
        </p:nvSpPr>
        <p:spPr>
          <a:xfrm>
            <a:off x="457200" y="1600200"/>
            <a:ext cx="8229600" cy="2667000"/>
          </a:xfrm>
        </p:spPr>
        <p:txBody>
          <a:bodyPr>
            <a:normAutofit lnSpcReduction="10000"/>
          </a:bodyPr>
          <a:lstStyle/>
          <a:p>
            <a:r>
              <a:rPr lang="en-US" sz="2400" dirty="0"/>
              <a:t>Given a set of records each of which contain some number of items from a given collection;</a:t>
            </a:r>
          </a:p>
          <a:p>
            <a:pPr lvl="1"/>
            <a:r>
              <a:rPr lang="en-US" sz="2400" dirty="0"/>
              <a:t>Identify sets of items (</a:t>
            </a:r>
            <a:r>
              <a:rPr lang="en-US" sz="2400" dirty="0" err="1">
                <a:solidFill>
                  <a:schemeClr val="accent6">
                    <a:lumMod val="75000"/>
                  </a:schemeClr>
                </a:solidFill>
              </a:rPr>
              <a:t>itemsets</a:t>
            </a:r>
            <a:r>
              <a:rPr lang="en-US" sz="2400" dirty="0"/>
              <a:t>) occurring frequently together</a:t>
            </a:r>
          </a:p>
          <a:p>
            <a:pPr lvl="1"/>
            <a:r>
              <a:rPr lang="en-US" sz="2400" dirty="0"/>
              <a:t>Produce </a:t>
            </a:r>
            <a:r>
              <a:rPr lang="en-US" sz="2400" dirty="0">
                <a:solidFill>
                  <a:schemeClr val="accent6">
                    <a:lumMod val="75000"/>
                  </a:schemeClr>
                </a:solidFill>
              </a:rPr>
              <a:t>dependency rules </a:t>
            </a:r>
            <a:r>
              <a:rPr lang="en-US" sz="2400" dirty="0"/>
              <a:t>which will predict occurrence of an item based on occurrences of other items.</a:t>
            </a:r>
            <a:endParaRPr lang="en-US" dirty="0"/>
          </a:p>
        </p:txBody>
      </p:sp>
      <p:graphicFrame>
        <p:nvGraphicFramePr>
          <p:cNvPr id="754692" name="Object 4"/>
          <p:cNvGraphicFramePr>
            <a:graphicFrameLocks noChangeAspect="1"/>
          </p:cNvGraphicFramePr>
          <p:nvPr>
            <p:extLst>
              <p:ext uri="{D42A27DB-BD31-4B8C-83A1-F6EECF244321}">
                <p14:modId xmlns:p14="http://schemas.microsoft.com/office/powerpoint/2010/main" val="894485354"/>
              </p:ext>
            </p:extLst>
          </p:nvPr>
        </p:nvGraphicFramePr>
        <p:xfrm>
          <a:off x="381000" y="4441031"/>
          <a:ext cx="4181475" cy="2152650"/>
        </p:xfrm>
        <a:graphic>
          <a:graphicData uri="http://schemas.openxmlformats.org/presentationml/2006/ole">
            <mc:AlternateContent xmlns:mc="http://schemas.openxmlformats.org/markup-compatibility/2006">
              <mc:Choice xmlns:v="urn:schemas-microsoft-com:vml" Requires="v">
                <p:oleObj name="Document" r:id="rId2" imgW="3823200" imgH="1999080" progId="Word.Document.8">
                  <p:embed/>
                </p:oleObj>
              </mc:Choice>
              <mc:Fallback>
                <p:oleObj name="Document" r:id="rId2" imgW="3823200" imgH="199908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441031"/>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4693" name="Text Box 5"/>
          <p:cNvSpPr txBox="1">
            <a:spLocks noChangeArrowheads="1"/>
          </p:cNvSpPr>
          <p:nvPr/>
        </p:nvSpPr>
        <p:spPr bwMode="auto">
          <a:xfrm>
            <a:off x="4811486" y="5334000"/>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000" b="0" dirty="0">
                <a:latin typeface="Times New Roman" pitchFamily="18" charset="0"/>
              </a:rPr>
              <a:t>Rules Discovered:</a:t>
            </a:r>
          </a:p>
          <a:p>
            <a:r>
              <a:rPr lang="en-US" sz="2000" b="0" dirty="0">
                <a:latin typeface="Times New Roman" pitchFamily="18" charset="0"/>
              </a:rPr>
              <a:t>    </a:t>
            </a:r>
            <a:r>
              <a:rPr lang="en-US" sz="1800" dirty="0">
                <a:solidFill>
                  <a:srgbClr val="CC0000"/>
                </a:solidFill>
                <a:latin typeface="Tahoma" pitchFamily="34" charset="0"/>
              </a:rPr>
              <a:t>{Milk} --&gt; {Coke}</a:t>
            </a:r>
          </a:p>
          <a:p>
            <a:r>
              <a:rPr lang="en-US" sz="1800" dirty="0">
                <a:solidFill>
                  <a:srgbClr val="CC0000"/>
                </a:solidFill>
                <a:latin typeface="Tahoma" pitchFamily="34" charset="0"/>
              </a:rPr>
              <a:t>    {Diaper, Milk} --&gt; {Beer}</a:t>
            </a:r>
            <a:endParaRPr lang="en-US" sz="2400" b="0" dirty="0">
              <a:latin typeface="Times New Roman" pitchFamily="18" charset="0"/>
            </a:endParaRPr>
          </a:p>
        </p:txBody>
      </p:sp>
      <p:sp>
        <p:nvSpPr>
          <p:cNvPr id="6" name="Text Box 5"/>
          <p:cNvSpPr txBox="1">
            <a:spLocks noChangeArrowheads="1"/>
          </p:cNvSpPr>
          <p:nvPr/>
        </p:nvSpPr>
        <p:spPr bwMode="auto">
          <a:xfrm>
            <a:off x="4822371" y="4114800"/>
            <a:ext cx="2337499"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000" b="0" dirty="0" err="1">
                <a:latin typeface="Times New Roman" pitchFamily="18" charset="0"/>
              </a:rPr>
              <a:t>Itemsets</a:t>
            </a:r>
            <a:r>
              <a:rPr lang="en-US" sz="2000" b="0" dirty="0">
                <a:latin typeface="Times New Roman" pitchFamily="18" charset="0"/>
              </a:rPr>
              <a:t> Discovered:</a:t>
            </a:r>
          </a:p>
          <a:p>
            <a:r>
              <a:rPr lang="en-US" sz="2000" b="0" dirty="0">
                <a:latin typeface="Times New Roman" pitchFamily="18" charset="0"/>
              </a:rPr>
              <a:t>    </a:t>
            </a:r>
            <a:r>
              <a:rPr lang="en-US" sz="1800" dirty="0">
                <a:solidFill>
                  <a:srgbClr val="CC0000"/>
                </a:solidFill>
                <a:latin typeface="Tahoma" pitchFamily="34" charset="0"/>
              </a:rPr>
              <a:t>{</a:t>
            </a:r>
            <a:r>
              <a:rPr lang="en-US" sz="1800" dirty="0" err="1">
                <a:solidFill>
                  <a:srgbClr val="CC0000"/>
                </a:solidFill>
                <a:latin typeface="Tahoma" pitchFamily="34" charset="0"/>
              </a:rPr>
              <a:t>Milk,Coke</a:t>
            </a:r>
            <a:r>
              <a:rPr lang="en-US" sz="1800" dirty="0">
                <a:solidFill>
                  <a:srgbClr val="CC0000"/>
                </a:solidFill>
                <a:latin typeface="Tahoma" pitchFamily="34" charset="0"/>
              </a:rPr>
              <a:t>}</a:t>
            </a:r>
          </a:p>
          <a:p>
            <a:r>
              <a:rPr lang="en-US" sz="1800" dirty="0">
                <a:solidFill>
                  <a:srgbClr val="CC0000"/>
                </a:solidFill>
                <a:latin typeface="Tahoma" pitchFamily="34" charset="0"/>
              </a:rPr>
              <a:t>    {Diaper, Milk}</a:t>
            </a:r>
            <a:endParaRPr lang="en-US" sz="2400" b="0" dirty="0">
              <a:latin typeface="Times New Roman" pitchFamily="18" charset="0"/>
            </a:endParaRPr>
          </a:p>
        </p:txBody>
      </p:sp>
      <p:sp>
        <p:nvSpPr>
          <p:cNvPr id="7" name="TextBox 6"/>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284572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a:t>
            </a:r>
            <a:r>
              <a:rPr lang="en-US" dirty="0" err="1"/>
              <a:t>Itemsets</a:t>
            </a:r>
            <a:r>
              <a:rPr lang="en-US" dirty="0"/>
              <a:t>: Applications</a:t>
            </a:r>
          </a:p>
        </p:txBody>
      </p:sp>
      <p:sp>
        <p:nvSpPr>
          <p:cNvPr id="3" name="Content Placeholder 2"/>
          <p:cNvSpPr>
            <a:spLocks noGrp="1"/>
          </p:cNvSpPr>
          <p:nvPr>
            <p:ph idx="1"/>
          </p:nvPr>
        </p:nvSpPr>
        <p:spPr/>
        <p:txBody>
          <a:bodyPr/>
          <a:lstStyle/>
          <a:p>
            <a:r>
              <a:rPr lang="en-US" dirty="0"/>
              <a:t>Text mining: finding associated phrases in text</a:t>
            </a:r>
          </a:p>
          <a:p>
            <a:pPr lvl="1"/>
            <a:r>
              <a:rPr lang="en-US" dirty="0"/>
              <a:t>There are lots of documents that contain the phrases </a:t>
            </a:r>
            <a:r>
              <a:rPr lang="en-US" dirty="0">
                <a:solidFill>
                  <a:schemeClr val="accent1"/>
                </a:solidFill>
              </a:rPr>
              <a:t>“association rules”</a:t>
            </a:r>
            <a:r>
              <a:rPr lang="en-US" dirty="0"/>
              <a:t>, </a:t>
            </a:r>
            <a:r>
              <a:rPr lang="en-US" dirty="0">
                <a:solidFill>
                  <a:schemeClr val="accent1"/>
                </a:solidFill>
              </a:rPr>
              <a:t> “data mining” </a:t>
            </a:r>
            <a:r>
              <a:rPr lang="en-US" dirty="0"/>
              <a:t>and</a:t>
            </a:r>
            <a:r>
              <a:rPr lang="en-US" dirty="0">
                <a:solidFill>
                  <a:schemeClr val="accent1"/>
                </a:solidFill>
              </a:rPr>
              <a:t> “efficient algorithm”</a:t>
            </a:r>
          </a:p>
          <a:p>
            <a:pPr lvl="1"/>
            <a:endParaRPr lang="en-US" dirty="0"/>
          </a:p>
          <a:p>
            <a:r>
              <a:rPr lang="en-US" dirty="0"/>
              <a:t>Recommendations: </a:t>
            </a:r>
          </a:p>
          <a:p>
            <a:pPr lvl="1"/>
            <a:r>
              <a:rPr lang="en-US" dirty="0"/>
              <a:t>Users who buy this item often buy this item as well</a:t>
            </a:r>
          </a:p>
          <a:p>
            <a:pPr lvl="1"/>
            <a:r>
              <a:rPr lang="en-US" dirty="0"/>
              <a:t>Users who watched James Bond movies, also watched Jason Bourne movies. </a:t>
            </a:r>
          </a:p>
          <a:p>
            <a:pPr lvl="1"/>
            <a:endParaRPr lang="en-US" dirty="0"/>
          </a:p>
          <a:p>
            <a:pPr lvl="1"/>
            <a:r>
              <a:rPr lang="en-US" dirty="0"/>
              <a:t>Recommendations make use of </a:t>
            </a:r>
            <a:r>
              <a:rPr lang="en-US" dirty="0">
                <a:solidFill>
                  <a:schemeClr val="accent6">
                    <a:lumMod val="75000"/>
                  </a:schemeClr>
                </a:solidFill>
              </a:rPr>
              <a:t>item and user similarity</a:t>
            </a:r>
          </a:p>
        </p:txBody>
      </p:sp>
    </p:spTree>
    <p:extLst>
      <p:ext uri="{BB962C8B-B14F-4D97-AF65-F5344CB8AC3E}">
        <p14:creationId xmlns:p14="http://schemas.microsoft.com/office/powerpoint/2010/main" val="2475605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noAutofit/>
          </a:bodyPr>
          <a:lstStyle/>
          <a:p>
            <a:r>
              <a:rPr lang="en-US" sz="3600" dirty="0"/>
              <a:t>Association Rule Discovery: Application</a:t>
            </a:r>
          </a:p>
        </p:txBody>
      </p:sp>
      <p:sp>
        <p:nvSpPr>
          <p:cNvPr id="757763" name="Rectangle 3"/>
          <p:cNvSpPr>
            <a:spLocks noGrp="1" noChangeArrowheads="1"/>
          </p:cNvSpPr>
          <p:nvPr>
            <p:ph type="body" idx="1"/>
          </p:nvPr>
        </p:nvSpPr>
        <p:spPr/>
        <p:txBody>
          <a:bodyPr/>
          <a:lstStyle/>
          <a:p>
            <a:pPr marL="342900" indent="-342900"/>
            <a:r>
              <a:rPr lang="en-US" dirty="0"/>
              <a:t>Supermarket </a:t>
            </a:r>
            <a:r>
              <a:rPr lang="en-US" dirty="0">
                <a:solidFill>
                  <a:schemeClr val="accent6">
                    <a:lumMod val="75000"/>
                  </a:schemeClr>
                </a:solidFill>
              </a:rPr>
              <a:t>shelf management</a:t>
            </a:r>
            <a:r>
              <a:rPr lang="en-US" dirty="0"/>
              <a:t>.</a:t>
            </a:r>
          </a:p>
          <a:p>
            <a:pPr marL="742950" lvl="1" indent="-285750"/>
            <a:r>
              <a:rPr lang="en-US" dirty="0"/>
              <a:t>Goal: To identify items that are bought together by sufficiently many customers.</a:t>
            </a:r>
          </a:p>
          <a:p>
            <a:pPr marL="742950" lvl="1" indent="-285750"/>
            <a:r>
              <a:rPr lang="en-US" dirty="0"/>
              <a:t>Approach: Process the point-of-sale data collected with barcode scanners to find dependencies among items.</a:t>
            </a:r>
          </a:p>
          <a:p>
            <a:pPr marL="742950" lvl="1" indent="-285750"/>
            <a:r>
              <a:rPr lang="en-US" dirty="0"/>
              <a:t>A classic rule --</a:t>
            </a:r>
          </a:p>
          <a:p>
            <a:pPr marL="1143000" lvl="2" indent="-228600"/>
            <a:r>
              <a:rPr lang="en-US" dirty="0"/>
              <a:t>If a customer buys diaper and milk, then he is very likely to buy beer.</a:t>
            </a:r>
          </a:p>
          <a:p>
            <a:pPr marL="1143000" lvl="2" indent="-228600"/>
            <a:r>
              <a:rPr lang="en-US" dirty="0"/>
              <a:t>So, don’t be surprised if you find six-packs stacked next to diapers!</a:t>
            </a:r>
            <a:endParaRPr lang="en-US" sz="2800" dirty="0"/>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319168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t>Clustering Definition</a:t>
            </a:r>
          </a:p>
        </p:txBody>
      </p:sp>
      <p:sp>
        <p:nvSpPr>
          <p:cNvPr id="745475" name="Rectangle 3"/>
          <p:cNvSpPr>
            <a:spLocks noGrp="1" noChangeArrowheads="1"/>
          </p:cNvSpPr>
          <p:nvPr>
            <p:ph type="body" idx="1"/>
          </p:nvPr>
        </p:nvSpPr>
        <p:spPr/>
        <p:txBody>
          <a:bodyPr/>
          <a:lstStyle/>
          <a:p>
            <a:pPr marL="342900" indent="-342900">
              <a:lnSpc>
                <a:spcPct val="90000"/>
              </a:lnSpc>
            </a:pPr>
            <a:r>
              <a:rPr lang="en-US" dirty="0"/>
              <a:t>Given a set of data points, each having a set of attributes, and a similarity measure among them, find clusters such that</a:t>
            </a:r>
          </a:p>
          <a:p>
            <a:pPr marL="742950" lvl="1" indent="-285750">
              <a:lnSpc>
                <a:spcPct val="90000"/>
              </a:lnSpc>
            </a:pPr>
            <a:r>
              <a:rPr lang="en-US" dirty="0"/>
              <a:t>Data points in one cluster are more similar to one another.</a:t>
            </a:r>
          </a:p>
          <a:p>
            <a:pPr marL="742950" lvl="1" indent="-285750">
              <a:lnSpc>
                <a:spcPct val="90000"/>
              </a:lnSpc>
            </a:pPr>
            <a:r>
              <a:rPr lang="en-US" dirty="0"/>
              <a:t>Data points in separate clusters are less similar to one another.</a:t>
            </a:r>
          </a:p>
          <a:p>
            <a:pPr marL="342900" indent="-342900">
              <a:lnSpc>
                <a:spcPct val="90000"/>
              </a:lnSpc>
            </a:pPr>
            <a:r>
              <a:rPr lang="en-US" dirty="0"/>
              <a:t>Similarity Measures?</a:t>
            </a:r>
          </a:p>
          <a:p>
            <a:pPr marL="742950" lvl="1" indent="-285750">
              <a:lnSpc>
                <a:spcPct val="90000"/>
              </a:lnSpc>
            </a:pPr>
            <a:r>
              <a:rPr lang="en-US" dirty="0"/>
              <a:t>Euclidean Distance if attributes are continuous.</a:t>
            </a:r>
          </a:p>
          <a:p>
            <a:pPr marL="742950" lvl="1" indent="-285750">
              <a:lnSpc>
                <a:spcPct val="90000"/>
              </a:lnSpc>
            </a:pPr>
            <a:r>
              <a:rPr lang="en-US" dirty="0"/>
              <a:t>Other Problem-specific Measures.</a:t>
            </a:r>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302086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data mining?</a:t>
            </a:r>
          </a:p>
        </p:txBody>
      </p:sp>
      <p:sp>
        <p:nvSpPr>
          <p:cNvPr id="3" name="Content Placeholder 2"/>
          <p:cNvSpPr>
            <a:spLocks noGrp="1"/>
          </p:cNvSpPr>
          <p:nvPr>
            <p:ph idx="1"/>
          </p:nvPr>
        </p:nvSpPr>
        <p:spPr>
          <a:xfrm>
            <a:off x="457200" y="1600200"/>
            <a:ext cx="8382000" cy="4525963"/>
          </a:xfrm>
        </p:spPr>
        <p:txBody>
          <a:bodyPr>
            <a:normAutofit fontScale="47500" lnSpcReduction="20000"/>
          </a:bodyPr>
          <a:lstStyle/>
          <a:p>
            <a:r>
              <a:rPr lang="en-US" sz="5800" dirty="0">
                <a:solidFill>
                  <a:srgbClr val="FF0000"/>
                </a:solidFill>
              </a:rPr>
              <a:t>Really, really huge amounts of raw data!!</a:t>
            </a:r>
            <a:endParaRPr lang="el-GR" sz="5800" dirty="0">
              <a:solidFill>
                <a:srgbClr val="FF0000"/>
              </a:solidFill>
            </a:endParaRPr>
          </a:p>
          <a:p>
            <a:pPr lvl="1"/>
            <a:r>
              <a:rPr lang="en-US" sz="5400" dirty="0"/>
              <a:t>In the digital age, TB of data is generated by the second</a:t>
            </a:r>
          </a:p>
          <a:p>
            <a:pPr lvl="2"/>
            <a:r>
              <a:rPr lang="en-US" sz="5000" dirty="0"/>
              <a:t>Mobile devices, digital photographs, web documents.</a:t>
            </a:r>
          </a:p>
          <a:p>
            <a:pPr lvl="2"/>
            <a:r>
              <a:rPr lang="en-US" sz="5000" dirty="0"/>
              <a:t>Facebook updates, Tweets, Blogs, User-generated content</a:t>
            </a:r>
          </a:p>
          <a:p>
            <a:pPr lvl="2"/>
            <a:r>
              <a:rPr lang="en-US" sz="5000" dirty="0"/>
              <a:t>Transactions, sensor data, surveillance data</a:t>
            </a:r>
          </a:p>
          <a:p>
            <a:pPr lvl="2"/>
            <a:r>
              <a:rPr lang="en-US" sz="5000" dirty="0"/>
              <a:t>Queries, clicks, browsing</a:t>
            </a:r>
          </a:p>
          <a:p>
            <a:pPr lvl="1"/>
            <a:r>
              <a:rPr lang="en-US" sz="5400" dirty="0"/>
              <a:t>Cheap storage has made possible to maintain this data</a:t>
            </a:r>
          </a:p>
          <a:p>
            <a:r>
              <a:rPr lang="en-US" sz="6600" dirty="0">
                <a:solidFill>
                  <a:srgbClr val="FF0000"/>
                </a:solidFill>
              </a:rPr>
              <a:t>Need to analyze the raw data to </a:t>
            </a:r>
            <a:r>
              <a:rPr lang="en-US" sz="6600" dirty="0">
                <a:solidFill>
                  <a:srgbClr val="00B0F0"/>
                </a:solidFill>
              </a:rPr>
              <a:t>extract knowledge</a:t>
            </a:r>
          </a:p>
          <a:p>
            <a:endParaRPr lang="en-US" dirty="0">
              <a:solidFill>
                <a:srgbClr val="FF0000"/>
              </a:solidFill>
            </a:endParaRPr>
          </a:p>
        </p:txBody>
      </p:sp>
    </p:spTree>
    <p:extLst>
      <p:ext uri="{BB962C8B-B14F-4D97-AF65-F5344CB8AC3E}">
        <p14:creationId xmlns:p14="http://schemas.microsoft.com/office/powerpoint/2010/main" val="24680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t>Illustrating Clustering</a:t>
            </a:r>
          </a:p>
        </p:txBody>
      </p:sp>
      <p:sp>
        <p:nvSpPr>
          <p:cNvPr id="747523" name="Text Box 3"/>
          <p:cNvSpPr txBox="1">
            <a:spLocks noChangeArrowheads="1"/>
          </p:cNvSpPr>
          <p:nvPr/>
        </p:nvSpPr>
        <p:spPr bwMode="auto">
          <a:xfrm>
            <a:off x="405606" y="1493837"/>
            <a:ext cx="595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68275" indent="-1682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spcBef>
                <a:spcPct val="20000"/>
              </a:spcBef>
              <a:buClr>
                <a:schemeClr val="accent2"/>
              </a:buClr>
            </a:pPr>
            <a:r>
              <a:rPr kumimoji="1" lang="en-US" sz="2000" b="0" dirty="0">
                <a:latin typeface="Tahoma" pitchFamily="34" charset="0"/>
              </a:rPr>
              <a:t>Euclidean Distance Based Clustering in 3-D space.</a:t>
            </a:r>
          </a:p>
        </p:txBody>
      </p:sp>
      <p:sp>
        <p:nvSpPr>
          <p:cNvPr id="747524" name="Text Box 4"/>
          <p:cNvSpPr txBox="1">
            <a:spLocks noChangeArrowheads="1"/>
          </p:cNvSpPr>
          <p:nvPr/>
        </p:nvSpPr>
        <p:spPr bwMode="auto">
          <a:xfrm>
            <a:off x="1327944" y="2166143"/>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2400" b="0">
                <a:latin typeface="Times New Roman" pitchFamily="18" charset="0"/>
              </a:rPr>
              <a:t>Intracluster distances</a:t>
            </a:r>
          </a:p>
          <a:p>
            <a:pPr algn="ctr"/>
            <a:r>
              <a:rPr lang="en-US" sz="2400" b="0">
                <a:latin typeface="Times New Roman" pitchFamily="18" charset="0"/>
              </a:rPr>
              <a:t>are minimized</a:t>
            </a:r>
          </a:p>
        </p:txBody>
      </p:sp>
      <p:sp>
        <p:nvSpPr>
          <p:cNvPr id="747525" name="Text Box 5"/>
          <p:cNvSpPr txBox="1">
            <a:spLocks noChangeArrowheads="1"/>
          </p:cNvSpPr>
          <p:nvPr/>
        </p:nvSpPr>
        <p:spPr bwMode="auto">
          <a:xfrm>
            <a:off x="5214144" y="2166143"/>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sz="2400" b="0">
                <a:latin typeface="Times New Roman" pitchFamily="18" charset="0"/>
              </a:rPr>
              <a:t>Intercluster distances</a:t>
            </a:r>
          </a:p>
          <a:p>
            <a:pPr algn="ctr"/>
            <a:r>
              <a:rPr lang="en-US" sz="2400" b="0">
                <a:latin typeface="Times New Roman" pitchFamily="18" charset="0"/>
              </a:rPr>
              <a:t>are maximized</a:t>
            </a:r>
          </a:p>
        </p:txBody>
      </p:sp>
      <p:grpSp>
        <p:nvGrpSpPr>
          <p:cNvPr id="747526" name="Group 6"/>
          <p:cNvGrpSpPr>
            <a:grpSpLocks/>
          </p:cNvGrpSpPr>
          <p:nvPr/>
        </p:nvGrpSpPr>
        <p:grpSpPr bwMode="auto">
          <a:xfrm>
            <a:off x="3309144" y="3385343"/>
            <a:ext cx="3048000" cy="2678113"/>
            <a:chOff x="2160" y="2544"/>
            <a:chExt cx="1920" cy="1687"/>
          </a:xfrm>
        </p:grpSpPr>
        <p:sp>
          <p:nvSpPr>
            <p:cNvPr id="74752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2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3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4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Box 32"/>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1509840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en-US" dirty="0"/>
              <a:t>Clustering: Application</a:t>
            </a:r>
          </a:p>
        </p:txBody>
      </p:sp>
      <p:sp>
        <p:nvSpPr>
          <p:cNvPr id="750595" name="Rectangle 3"/>
          <p:cNvSpPr>
            <a:spLocks noGrp="1" noChangeArrowheads="1"/>
          </p:cNvSpPr>
          <p:nvPr>
            <p:ph type="body" idx="1"/>
          </p:nvPr>
        </p:nvSpPr>
        <p:spPr/>
        <p:txBody>
          <a:bodyPr/>
          <a:lstStyle/>
          <a:p>
            <a:pPr marL="342900" indent="-342900"/>
            <a:r>
              <a:rPr lang="en-US" dirty="0"/>
              <a:t>Document Clustering:</a:t>
            </a:r>
          </a:p>
          <a:p>
            <a:pPr marL="742950" lvl="1" indent="-285750"/>
            <a:r>
              <a:rPr lang="en-US" dirty="0"/>
              <a:t>Goal: To find groups of documents that are similar to each other based on the important terms appearing in them.</a:t>
            </a:r>
          </a:p>
          <a:p>
            <a:pPr marL="742950" lvl="1" indent="-285750"/>
            <a:r>
              <a:rPr lang="en-US" dirty="0"/>
              <a:t>Approach: To identify frequently occurring terms in each document. Form a similarity measure based on the frequencies of different terms. Use it to cluster.</a:t>
            </a:r>
          </a:p>
          <a:p>
            <a:pPr marL="742950" lvl="1" indent="-285750"/>
            <a:r>
              <a:rPr lang="en-US" dirty="0"/>
              <a:t>Gain: Information Retrieval can utilize the clusters to relate a new document.</a:t>
            </a:r>
            <a:endParaRPr lang="en-US" sz="3200" dirty="0"/>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918465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576943" y="533400"/>
            <a:ext cx="7772400" cy="457200"/>
          </a:xfrm>
        </p:spPr>
        <p:txBody>
          <a:bodyPr>
            <a:normAutofit fontScale="90000"/>
          </a:bodyPr>
          <a:lstStyle/>
          <a:p>
            <a:r>
              <a:rPr lang="en-US" dirty="0"/>
              <a:t>Clustering of S&amp;P 500 Stock Data</a:t>
            </a:r>
          </a:p>
        </p:txBody>
      </p:sp>
      <p:graphicFrame>
        <p:nvGraphicFramePr>
          <p:cNvPr id="753667" name="Object 3"/>
          <p:cNvGraphicFramePr>
            <a:graphicFrameLocks noChangeAspect="1"/>
          </p:cNvGraphicFramePr>
          <p:nvPr>
            <p:extLst>
              <p:ext uri="{D42A27DB-BD31-4B8C-83A1-F6EECF244321}">
                <p14:modId xmlns:p14="http://schemas.microsoft.com/office/powerpoint/2010/main" val="4198272818"/>
              </p:ext>
            </p:extLst>
          </p:nvPr>
        </p:nvGraphicFramePr>
        <p:xfrm>
          <a:off x="1433512" y="2514600"/>
          <a:ext cx="5895975" cy="5942013"/>
        </p:xfrm>
        <a:graphic>
          <a:graphicData uri="http://schemas.openxmlformats.org/presentationml/2006/ole">
            <mc:AlternateContent xmlns:mc="http://schemas.openxmlformats.org/markup-compatibility/2006">
              <mc:Choice xmlns:v="urn:schemas-microsoft-com:vml" Requires="v">
                <p:oleObj name="Document" r:id="rId2" imgW="5632920" imgH="5680080" progId="Word.Document.8">
                  <p:embed/>
                </p:oleObj>
              </mc:Choice>
              <mc:Fallback>
                <p:oleObj name="Document" r:id="rId2" imgW="5632920" imgH="568008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2" y="2514600"/>
                        <a:ext cx="5895975" cy="5942013"/>
                      </a:xfrm>
                      <a:prstGeom prst="rect">
                        <a:avLst/>
                      </a:prstGeom>
                      <a:noFill/>
                      <a:ln>
                        <a:noFill/>
                      </a:ln>
                      <a:effectLst/>
                    </p:spPr>
                  </p:pic>
                </p:oleObj>
              </mc:Fallback>
            </mc:AlternateContent>
          </a:graphicData>
        </a:graphic>
      </p:graphicFrame>
      <p:sp>
        <p:nvSpPr>
          <p:cNvPr id="753668" name="Text Box 4"/>
          <p:cNvSpPr txBox="1">
            <a:spLocks noChangeArrowheads="1"/>
          </p:cNvSpPr>
          <p:nvPr/>
        </p:nvSpPr>
        <p:spPr bwMode="auto">
          <a:xfrm>
            <a:off x="609600" y="1295400"/>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defRPr sz="2400">
                <a:solidFill>
                  <a:schemeClr val="tx1"/>
                </a:solidFill>
                <a:latin typeface="Times New Roman" pitchFamily="18" charset="0"/>
              </a:defRPr>
            </a:lvl1pPr>
            <a:lvl2pPr marL="742950" indent="-23336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chemeClr val="tx2"/>
              </a:buClr>
              <a:buFont typeface="Arial" pitchFamily="34" charset="0"/>
              <a:buChar char="•"/>
            </a:pPr>
            <a:r>
              <a:rPr lang="en-US" sz="2000" b="0" dirty="0">
                <a:latin typeface="Tahoma" pitchFamily="34" charset="0"/>
              </a:rPr>
              <a:t>Observe Stock Movements every day. </a:t>
            </a:r>
          </a:p>
          <a:p>
            <a:pPr>
              <a:buClr>
                <a:schemeClr val="tx2"/>
              </a:buClr>
              <a:buFont typeface="Arial" pitchFamily="34" charset="0"/>
              <a:buChar char="•"/>
            </a:pPr>
            <a:r>
              <a:rPr lang="en-US" sz="2000" b="0" dirty="0">
                <a:latin typeface="Tahoma" pitchFamily="34" charset="0"/>
              </a:rPr>
              <a:t>Cluster stocks if they change similarly over time</a:t>
            </a:r>
            <a:r>
              <a:rPr lang="en-US" sz="1800" b="0" dirty="0">
                <a:latin typeface="Tahoma" pitchFamily="34" charset="0"/>
              </a:rPr>
              <a:t>.</a:t>
            </a:r>
            <a:r>
              <a:rPr lang="en-US" sz="2000" b="0" dirty="0"/>
              <a:t> </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2851439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a:t>Classification: Definition</a:t>
            </a:r>
          </a:p>
        </p:txBody>
      </p:sp>
      <p:sp>
        <p:nvSpPr>
          <p:cNvPr id="736259" name="Rectangle 3"/>
          <p:cNvSpPr>
            <a:spLocks noGrp="1" noChangeArrowheads="1"/>
          </p:cNvSpPr>
          <p:nvPr>
            <p:ph type="body" idx="1"/>
          </p:nvPr>
        </p:nvSpPr>
        <p:spPr>
          <a:xfrm>
            <a:off x="609600" y="1676400"/>
            <a:ext cx="7924800" cy="4419600"/>
          </a:xfrm>
        </p:spPr>
        <p:txBody>
          <a:bodyPr>
            <a:normAutofit lnSpcReduction="10000"/>
          </a:bodyPr>
          <a:lstStyle/>
          <a:p>
            <a:pPr marL="342900" indent="-342900">
              <a:lnSpc>
                <a:spcPct val="90000"/>
              </a:lnSpc>
            </a:pPr>
            <a:r>
              <a:rPr lang="en-US" dirty="0"/>
              <a:t>Given a collection of records (</a:t>
            </a:r>
            <a:r>
              <a:rPr lang="en-US" i="1" dirty="0">
                <a:solidFill>
                  <a:srgbClr val="CC0000"/>
                </a:solidFill>
              </a:rPr>
              <a:t>training set </a:t>
            </a:r>
            <a:r>
              <a:rPr lang="en-US" dirty="0"/>
              <a:t>)</a:t>
            </a:r>
          </a:p>
          <a:p>
            <a:pPr marL="742950" lvl="1" indent="-285750">
              <a:lnSpc>
                <a:spcPct val="90000"/>
              </a:lnSpc>
            </a:pPr>
            <a:r>
              <a:rPr lang="en-US" sz="2400" dirty="0"/>
              <a:t>Each record contains a set of </a:t>
            </a:r>
            <a:r>
              <a:rPr lang="en-US" sz="2400" i="1" dirty="0">
                <a:solidFill>
                  <a:srgbClr val="CC0000"/>
                </a:solidFill>
              </a:rPr>
              <a:t>attributes</a:t>
            </a:r>
            <a:r>
              <a:rPr lang="en-US" sz="2400" dirty="0"/>
              <a:t>, one of the attributes is the </a:t>
            </a:r>
            <a:r>
              <a:rPr lang="en-US" sz="2400" i="1" dirty="0">
                <a:solidFill>
                  <a:srgbClr val="CC0000"/>
                </a:solidFill>
              </a:rPr>
              <a:t>class</a:t>
            </a:r>
            <a:r>
              <a:rPr lang="en-US" sz="2400" dirty="0"/>
              <a:t>.</a:t>
            </a:r>
            <a:endParaRPr lang="en-US" dirty="0"/>
          </a:p>
          <a:p>
            <a:pPr marL="342900" indent="-342900">
              <a:lnSpc>
                <a:spcPct val="90000"/>
              </a:lnSpc>
            </a:pPr>
            <a:r>
              <a:rPr lang="en-US" dirty="0"/>
              <a:t>Find a </a:t>
            </a:r>
            <a:r>
              <a:rPr lang="en-US" i="1" dirty="0">
                <a:solidFill>
                  <a:srgbClr val="CC0000"/>
                </a:solidFill>
              </a:rPr>
              <a:t>model</a:t>
            </a:r>
            <a:r>
              <a:rPr lang="en-US" dirty="0"/>
              <a:t>  for class attribute as a function of the values of other attributes.</a:t>
            </a:r>
          </a:p>
          <a:p>
            <a:pPr marL="342900" indent="-342900">
              <a:lnSpc>
                <a:spcPct val="90000"/>
              </a:lnSpc>
            </a:pPr>
            <a:endParaRPr lang="en-US" dirty="0"/>
          </a:p>
          <a:p>
            <a:pPr marL="342900" indent="-342900">
              <a:lnSpc>
                <a:spcPct val="90000"/>
              </a:lnSpc>
            </a:pPr>
            <a:r>
              <a:rPr lang="en-US" dirty="0"/>
              <a:t>Goal: </a:t>
            </a:r>
            <a:r>
              <a:rPr lang="en-US" u="sng" dirty="0"/>
              <a:t>previously unseen</a:t>
            </a:r>
            <a:r>
              <a:rPr lang="en-US" dirty="0"/>
              <a:t> records should be assigned a class as accurately as possible.</a:t>
            </a:r>
          </a:p>
          <a:p>
            <a:pPr marL="742950" lvl="1" indent="-285750">
              <a:lnSpc>
                <a:spcPct val="90000"/>
              </a:lnSpc>
            </a:pPr>
            <a:r>
              <a:rPr lang="en-US" sz="2400" dirty="0"/>
              <a:t>A </a:t>
            </a:r>
            <a:r>
              <a:rPr lang="en-US" sz="2400" i="1" dirty="0">
                <a:solidFill>
                  <a:srgbClr val="CC0000"/>
                </a:solidFill>
              </a:rPr>
              <a:t>test set</a:t>
            </a:r>
            <a:r>
              <a:rPr lang="en-US" sz="2400" dirty="0"/>
              <a:t> is used to determine the accuracy of the model. Usually, the given data set is divided into training and test sets, with training set used to build the model and test set used to validate it.</a:t>
            </a:r>
            <a:endParaRPr lang="en-US" dirty="0"/>
          </a:p>
        </p:txBody>
      </p:sp>
    </p:spTree>
    <p:extLst>
      <p:ext uri="{BB962C8B-B14F-4D97-AF65-F5344CB8AC3E}">
        <p14:creationId xmlns:p14="http://schemas.microsoft.com/office/powerpoint/2010/main" val="3014877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t>Classification Example</a:t>
            </a:r>
          </a:p>
        </p:txBody>
      </p:sp>
      <p:graphicFrame>
        <p:nvGraphicFramePr>
          <p:cNvPr id="738307" name="Object 3"/>
          <p:cNvGraphicFramePr>
            <a:graphicFrameLocks noChangeAspect="1"/>
          </p:cNvGraphicFramePr>
          <p:nvPr/>
        </p:nvGraphicFramePr>
        <p:xfrm>
          <a:off x="228600" y="2057400"/>
          <a:ext cx="3565525" cy="3687763"/>
        </p:xfrm>
        <a:graphic>
          <a:graphicData uri="http://schemas.openxmlformats.org/presentationml/2006/ole">
            <mc:AlternateContent xmlns:mc="http://schemas.openxmlformats.org/markup-compatibility/2006">
              <mc:Choice xmlns:v="urn:schemas-microsoft-com:vml" Requires="v">
                <p:oleObj name="Document" r:id="rId2" imgW="5405040" imgH="5781600" progId="Word.Document.8">
                  <p:embed/>
                </p:oleObj>
              </mc:Choice>
              <mc:Fallback>
                <p:oleObj name="Document" r:id="rId2" imgW="5405040" imgH="578160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308" name="Text Box 4"/>
          <p:cNvSpPr txBox="1">
            <a:spLocks noChangeArrowheads="1"/>
          </p:cNvSpPr>
          <p:nvPr/>
        </p:nvSpPr>
        <p:spPr bwMode="auto">
          <a:xfrm rot="-2416809">
            <a:off x="838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738309" name="Text Box 5"/>
          <p:cNvSpPr txBox="1">
            <a:spLocks noChangeArrowheads="1"/>
          </p:cNvSpPr>
          <p:nvPr/>
        </p:nvSpPr>
        <p:spPr bwMode="auto">
          <a:xfrm rot="-2416809">
            <a:off x="160020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categorical</a:t>
            </a:r>
            <a:endParaRPr lang="en-US" sz="1600">
              <a:solidFill>
                <a:schemeClr val="bg2"/>
              </a:solidFill>
              <a:latin typeface="Arial" charset="0"/>
            </a:endParaRPr>
          </a:p>
        </p:txBody>
      </p:sp>
      <p:sp>
        <p:nvSpPr>
          <p:cNvPr id="738310" name="Text Box 6"/>
          <p:cNvSpPr txBox="1">
            <a:spLocks noChangeArrowheads="1"/>
          </p:cNvSpPr>
          <p:nvPr/>
        </p:nvSpPr>
        <p:spPr bwMode="auto">
          <a:xfrm rot="-2416809">
            <a:off x="2362200" y="1433513"/>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continuous</a:t>
            </a:r>
            <a:endParaRPr lang="en-US" sz="1600">
              <a:solidFill>
                <a:schemeClr val="bg2"/>
              </a:solidFill>
              <a:latin typeface="Arial" charset="0"/>
            </a:endParaRPr>
          </a:p>
        </p:txBody>
      </p:sp>
      <p:sp>
        <p:nvSpPr>
          <p:cNvPr id="738311" name="Text Box 7"/>
          <p:cNvSpPr txBox="1">
            <a:spLocks noChangeArrowheads="1"/>
          </p:cNvSpPr>
          <p:nvPr/>
        </p:nvSpPr>
        <p:spPr bwMode="auto">
          <a:xfrm rot="-2416809">
            <a:off x="3124200" y="166211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1600">
                <a:solidFill>
                  <a:srgbClr val="006600"/>
                </a:solidFill>
                <a:latin typeface="Arial" charset="0"/>
              </a:rPr>
              <a:t>class</a:t>
            </a:r>
            <a:endParaRPr lang="en-US" sz="1600">
              <a:solidFill>
                <a:schemeClr val="bg2"/>
              </a:solidFill>
              <a:latin typeface="Arial" charset="0"/>
            </a:endParaRPr>
          </a:p>
        </p:txBody>
      </p:sp>
      <p:graphicFrame>
        <p:nvGraphicFramePr>
          <p:cNvPr id="738312" name="Object 8"/>
          <p:cNvGraphicFramePr>
            <a:graphicFrameLocks noChangeAspect="1"/>
          </p:cNvGraphicFramePr>
          <p:nvPr/>
        </p:nvGraphicFramePr>
        <p:xfrm>
          <a:off x="4267200" y="2043113"/>
          <a:ext cx="2994025" cy="2646362"/>
        </p:xfrm>
        <a:graphic>
          <a:graphicData uri="http://schemas.openxmlformats.org/presentationml/2006/ole">
            <mc:AlternateContent xmlns:mc="http://schemas.openxmlformats.org/markup-compatibility/2006">
              <mc:Choice xmlns:v="urn:schemas-microsoft-com:vml" Requires="v">
                <p:oleObj name="Document" r:id="rId4" imgW="4614480" imgH="4076640" progId="Word.Document.8">
                  <p:embed/>
                </p:oleObj>
              </mc:Choice>
              <mc:Fallback>
                <p:oleObj name="Document" r:id="rId4" imgW="4614480" imgH="40766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8313" name="Group 9"/>
          <p:cNvGrpSpPr>
            <a:grpSpLocks/>
          </p:cNvGrpSpPr>
          <p:nvPr/>
        </p:nvGrpSpPr>
        <p:grpSpPr bwMode="auto">
          <a:xfrm>
            <a:off x="7696200" y="3948113"/>
            <a:ext cx="990600" cy="685800"/>
            <a:chOff x="4944" y="2736"/>
            <a:chExt cx="624" cy="432"/>
          </a:xfrm>
        </p:grpSpPr>
        <p:sp>
          <p:nvSpPr>
            <p:cNvPr id="738314"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5" name="Text Box 11"/>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20000"/>
                </a:spcBef>
                <a:buClr>
                  <a:schemeClr val="accent2"/>
                </a:buClr>
                <a:buSzPct val="75000"/>
                <a:buFont typeface="Monotype Sorts" pitchFamily="2" charset="2"/>
                <a:buNone/>
              </a:pPr>
              <a:r>
                <a:rPr lang="en-US" sz="1400">
                  <a:solidFill>
                    <a:srgbClr val="0000CC"/>
                  </a:solidFill>
                  <a:latin typeface="Arial" charset="0"/>
                </a:rPr>
                <a:t>Test</a:t>
              </a:r>
            </a:p>
            <a:p>
              <a:pPr algn="ctr">
                <a:lnSpc>
                  <a:spcPct val="80000"/>
                </a:lnSpc>
                <a:spcBef>
                  <a:spcPct val="20000"/>
                </a:spcBef>
                <a:buClr>
                  <a:schemeClr val="accent2"/>
                </a:buClr>
                <a:buSzPct val="75000"/>
                <a:buFont typeface="Monotype Sorts" pitchFamily="2" charset="2"/>
                <a:buNone/>
              </a:pPr>
              <a:r>
                <a:rPr lang="en-US" sz="1400">
                  <a:solidFill>
                    <a:srgbClr val="0000CC"/>
                  </a:solidFill>
                  <a:latin typeface="Arial" charset="0"/>
                </a:rPr>
                <a:t>Set</a:t>
              </a:r>
              <a:endParaRPr lang="en-US" sz="1400" b="0">
                <a:solidFill>
                  <a:schemeClr val="bg2"/>
                </a:solidFill>
                <a:latin typeface="Arial" charset="0"/>
              </a:endParaRPr>
            </a:p>
          </p:txBody>
        </p:sp>
      </p:grpSp>
      <p:sp>
        <p:nvSpPr>
          <p:cNvPr id="738316" name="AutoShape 12"/>
          <p:cNvSpPr>
            <a:spLocks noChangeArrowheads="1"/>
          </p:cNvSpPr>
          <p:nvPr/>
        </p:nvSpPr>
        <p:spPr bwMode="auto">
          <a:xfrm>
            <a:off x="3886200" y="5091113"/>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17" name="Text Box 13"/>
          <p:cNvSpPr txBox="1">
            <a:spLocks noChangeArrowheads="1"/>
          </p:cNvSpPr>
          <p:nvPr/>
        </p:nvSpPr>
        <p:spPr bwMode="auto">
          <a:xfrm>
            <a:off x="3886200" y="5238750"/>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lnSpc>
                <a:spcPct val="80000"/>
              </a:lnSpc>
              <a:spcBef>
                <a:spcPct val="20000"/>
              </a:spcBef>
              <a:buClr>
                <a:schemeClr val="accent2"/>
              </a:buClr>
              <a:buSzPct val="75000"/>
              <a:buFont typeface="Monotype Sorts" pitchFamily="2" charset="2"/>
              <a:buNone/>
            </a:pPr>
            <a:r>
              <a:rPr lang="en-US" sz="1600">
                <a:solidFill>
                  <a:schemeClr val="tx2"/>
                </a:solidFill>
                <a:latin typeface="Arial" charset="0"/>
              </a:rPr>
              <a:t>Training </a:t>
            </a:r>
          </a:p>
          <a:p>
            <a:pPr algn="ctr">
              <a:lnSpc>
                <a:spcPct val="80000"/>
              </a:lnSpc>
              <a:spcBef>
                <a:spcPct val="20000"/>
              </a:spcBef>
              <a:buClr>
                <a:schemeClr val="accent2"/>
              </a:buClr>
              <a:buSzPct val="75000"/>
              <a:buFont typeface="Monotype Sorts" pitchFamily="2" charset="2"/>
              <a:buNone/>
            </a:pPr>
            <a:r>
              <a:rPr lang="en-US" sz="1600">
                <a:solidFill>
                  <a:schemeClr val="tx2"/>
                </a:solidFill>
                <a:latin typeface="Arial" charset="0"/>
              </a:rPr>
              <a:t>Set</a:t>
            </a:r>
            <a:endParaRPr lang="en-US" sz="1400" b="0">
              <a:solidFill>
                <a:schemeClr val="bg2"/>
              </a:solidFill>
              <a:latin typeface="Arial" charset="0"/>
            </a:endParaRPr>
          </a:p>
        </p:txBody>
      </p:sp>
      <p:grpSp>
        <p:nvGrpSpPr>
          <p:cNvPr id="738318" name="Group 14"/>
          <p:cNvGrpSpPr>
            <a:grpSpLocks/>
          </p:cNvGrpSpPr>
          <p:nvPr/>
        </p:nvGrpSpPr>
        <p:grpSpPr bwMode="auto">
          <a:xfrm>
            <a:off x="7637463" y="5086350"/>
            <a:ext cx="1125537" cy="690563"/>
            <a:chOff x="3360" y="2880"/>
            <a:chExt cx="672" cy="415"/>
          </a:xfrm>
        </p:grpSpPr>
        <p:sp>
          <p:nvSpPr>
            <p:cNvPr id="738319"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0"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r">
                <a:spcBef>
                  <a:spcPct val="20000"/>
                </a:spcBef>
                <a:buClr>
                  <a:schemeClr val="accent2"/>
                </a:buClr>
                <a:buSzPct val="75000"/>
                <a:buFont typeface="Monotype Sorts" pitchFamily="2" charset="2"/>
                <a:buNone/>
              </a:pPr>
              <a:r>
                <a:rPr lang="en-US" sz="2000">
                  <a:solidFill>
                    <a:srgbClr val="CC0000"/>
                  </a:solidFill>
                  <a:latin typeface="Arial" charset="0"/>
                </a:rPr>
                <a:t>Model</a:t>
              </a:r>
              <a:endParaRPr lang="en-US" sz="1400" b="0">
                <a:solidFill>
                  <a:schemeClr val="bg2"/>
                </a:solidFill>
                <a:latin typeface="Arial" charset="0"/>
              </a:endParaRPr>
            </a:p>
          </p:txBody>
        </p:sp>
      </p:grpSp>
      <p:sp>
        <p:nvSpPr>
          <p:cNvPr id="738321" name="AutoShape 17"/>
          <p:cNvSpPr>
            <a:spLocks noChangeArrowheads="1"/>
          </p:cNvSpPr>
          <p:nvPr/>
        </p:nvSpPr>
        <p:spPr bwMode="auto">
          <a:xfrm>
            <a:off x="5486400" y="4938713"/>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2" name="Text Box 18"/>
          <p:cNvSpPr txBox="1">
            <a:spLocks noChangeArrowheads="1"/>
          </p:cNvSpPr>
          <p:nvPr/>
        </p:nvSpPr>
        <p:spPr bwMode="auto">
          <a:xfrm>
            <a:off x="5562600" y="5014913"/>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Clr>
                <a:schemeClr val="accent2"/>
              </a:buClr>
              <a:buSzPct val="75000"/>
              <a:buFont typeface="Monotype Sorts" pitchFamily="2" charset="2"/>
              <a:buNone/>
            </a:pPr>
            <a:r>
              <a:rPr lang="en-US" sz="2000">
                <a:solidFill>
                  <a:srgbClr val="000000"/>
                </a:solidFill>
                <a:latin typeface="Arial" charset="0"/>
              </a:rPr>
              <a:t>Learn </a:t>
            </a:r>
          </a:p>
          <a:p>
            <a:pPr algn="ctr">
              <a:spcBef>
                <a:spcPct val="20000"/>
              </a:spcBef>
              <a:buClr>
                <a:schemeClr val="accent2"/>
              </a:buClr>
              <a:buSzPct val="75000"/>
              <a:buFont typeface="Monotype Sorts" pitchFamily="2" charset="2"/>
              <a:buNone/>
            </a:pPr>
            <a:r>
              <a:rPr lang="en-US" sz="2000">
                <a:solidFill>
                  <a:srgbClr val="000000"/>
                </a:solidFill>
                <a:latin typeface="Arial" charset="0"/>
              </a:rPr>
              <a:t>Classifier</a:t>
            </a:r>
            <a:endParaRPr lang="en-US" sz="1400" b="0">
              <a:solidFill>
                <a:srgbClr val="00E0CB"/>
              </a:solidFill>
              <a:latin typeface="Arial" charset="0"/>
            </a:endParaRPr>
          </a:p>
        </p:txBody>
      </p:sp>
      <p:sp>
        <p:nvSpPr>
          <p:cNvPr id="738323" name="AutoShape 19"/>
          <p:cNvSpPr>
            <a:spLocks noChangeArrowheads="1"/>
          </p:cNvSpPr>
          <p:nvPr/>
        </p:nvSpPr>
        <p:spPr bwMode="auto">
          <a:xfrm>
            <a:off x="4987925" y="5349875"/>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4" name="AutoShape 20"/>
          <p:cNvSpPr>
            <a:spLocks noChangeArrowheads="1"/>
          </p:cNvSpPr>
          <p:nvPr/>
        </p:nvSpPr>
        <p:spPr bwMode="auto">
          <a:xfrm>
            <a:off x="7010400" y="5314950"/>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5" name="AutoShape 21"/>
          <p:cNvSpPr>
            <a:spLocks noChangeArrowheads="1"/>
          </p:cNvSpPr>
          <p:nvPr/>
        </p:nvSpPr>
        <p:spPr bwMode="auto">
          <a:xfrm rot="5400000">
            <a:off x="8073231" y="4790282"/>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6" name="Line 22"/>
          <p:cNvSpPr>
            <a:spLocks noChangeShapeType="1"/>
          </p:cNvSpPr>
          <p:nvPr/>
        </p:nvSpPr>
        <p:spPr bwMode="auto">
          <a:xfrm>
            <a:off x="3657600" y="44815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27" name="Line 23"/>
          <p:cNvSpPr>
            <a:spLocks noChangeShapeType="1"/>
          </p:cNvSpPr>
          <p:nvPr/>
        </p:nvSpPr>
        <p:spPr bwMode="auto">
          <a:xfrm>
            <a:off x="7315200" y="34147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Box 2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641873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en-US"/>
              <a:t>Classification: Application 1</a:t>
            </a:r>
          </a:p>
        </p:txBody>
      </p:sp>
      <p:sp>
        <p:nvSpPr>
          <p:cNvPr id="739331" name="Rectangle 3"/>
          <p:cNvSpPr>
            <a:spLocks noGrp="1" noChangeArrowheads="1"/>
          </p:cNvSpPr>
          <p:nvPr>
            <p:ph type="body" idx="1"/>
          </p:nvPr>
        </p:nvSpPr>
        <p:spPr>
          <a:xfrm>
            <a:off x="408895" y="1524000"/>
            <a:ext cx="8178800" cy="4876800"/>
          </a:xfrm>
        </p:spPr>
        <p:txBody>
          <a:bodyPr>
            <a:normAutofit/>
          </a:bodyPr>
          <a:lstStyle/>
          <a:p>
            <a:pPr marL="342900" indent="-342900"/>
            <a:r>
              <a:rPr lang="en-US" sz="2400" dirty="0"/>
              <a:t>Ad Click Prediction</a:t>
            </a:r>
          </a:p>
          <a:p>
            <a:pPr marL="742950" lvl="1" indent="-285750"/>
            <a:r>
              <a:rPr lang="en-US" sz="2400" dirty="0"/>
              <a:t>Goal: </a:t>
            </a:r>
            <a:r>
              <a:rPr lang="en-US" dirty="0"/>
              <a:t>Predict if a user that visits a web page will click on a displayed ad</a:t>
            </a:r>
            <a:r>
              <a:rPr lang="en-US" sz="2400" dirty="0"/>
              <a:t>. Use it to target users with high click probability.</a:t>
            </a:r>
          </a:p>
          <a:p>
            <a:pPr marL="742950" lvl="1" indent="-285750"/>
            <a:r>
              <a:rPr lang="en-US" sz="2400" dirty="0"/>
              <a:t>Approach:</a:t>
            </a:r>
          </a:p>
          <a:p>
            <a:pPr marL="1143000" lvl="2" indent="-228600"/>
            <a:r>
              <a:rPr lang="en-US" sz="2000" dirty="0"/>
              <a:t>Collect data for users over a period of time and record who clicks and who does not. </a:t>
            </a:r>
            <a:r>
              <a:rPr lang="en-US" dirty="0"/>
              <a:t>The </a:t>
            </a:r>
            <a:r>
              <a:rPr lang="en-US" dirty="0">
                <a:solidFill>
                  <a:srgbClr val="0000FF"/>
                </a:solidFill>
              </a:rPr>
              <a:t>{click, no click}</a:t>
            </a:r>
            <a:r>
              <a:rPr lang="en-US" dirty="0"/>
              <a:t> information forms the </a:t>
            </a:r>
            <a:r>
              <a:rPr lang="en-US" dirty="0">
                <a:solidFill>
                  <a:srgbClr val="0000FF"/>
                </a:solidFill>
              </a:rPr>
              <a:t>class attribute</a:t>
            </a:r>
            <a:r>
              <a:rPr lang="en-US" dirty="0"/>
              <a:t>.</a:t>
            </a:r>
            <a:endParaRPr lang="en-US" sz="2000" dirty="0"/>
          </a:p>
          <a:p>
            <a:pPr marL="1143000" lvl="2" indent="-228600"/>
            <a:r>
              <a:rPr lang="en-US" sz="2000" dirty="0"/>
              <a:t>Use the history of the user (web pages browsed, queries issued) as the features.</a:t>
            </a:r>
            <a:endParaRPr lang="en-US" sz="1800" dirty="0"/>
          </a:p>
          <a:p>
            <a:pPr marL="1143000" lvl="2" indent="-228600"/>
            <a:r>
              <a:rPr lang="en-US" dirty="0"/>
              <a:t>Learn </a:t>
            </a:r>
            <a:r>
              <a:rPr lang="en-US" sz="2000" dirty="0"/>
              <a:t>a classifier model and test on new users.</a:t>
            </a:r>
          </a:p>
        </p:txBody>
      </p:sp>
    </p:spTree>
    <p:extLst>
      <p:ext uri="{BB962C8B-B14F-4D97-AF65-F5344CB8AC3E}">
        <p14:creationId xmlns:p14="http://schemas.microsoft.com/office/powerpoint/2010/main" val="3726163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t>Classification: Application 2</a:t>
            </a:r>
          </a:p>
        </p:txBody>
      </p:sp>
      <p:sp>
        <p:nvSpPr>
          <p:cNvPr id="740355" name="Rectangle 3"/>
          <p:cNvSpPr>
            <a:spLocks noGrp="1" noChangeArrowheads="1"/>
          </p:cNvSpPr>
          <p:nvPr>
            <p:ph type="body" idx="1"/>
          </p:nvPr>
        </p:nvSpPr>
        <p:spPr>
          <a:xfrm>
            <a:off x="457200" y="1828800"/>
            <a:ext cx="8178800" cy="4171950"/>
          </a:xfrm>
        </p:spPr>
        <p:txBody>
          <a:bodyPr>
            <a:normAutofit lnSpcReduction="10000"/>
          </a:bodyPr>
          <a:lstStyle/>
          <a:p>
            <a:pPr marL="342900" indent="-342900">
              <a:lnSpc>
                <a:spcPct val="90000"/>
              </a:lnSpc>
            </a:pPr>
            <a:r>
              <a:rPr lang="en-US" sz="2400" dirty="0"/>
              <a:t>Fraud Detection</a:t>
            </a:r>
          </a:p>
          <a:p>
            <a:pPr marL="742950" lvl="1" indent="-285750">
              <a:lnSpc>
                <a:spcPct val="90000"/>
              </a:lnSpc>
            </a:pPr>
            <a:r>
              <a:rPr lang="en-US" sz="2400" dirty="0"/>
              <a:t>Goal: Predict fraudulent cases in credit card transactions.</a:t>
            </a:r>
          </a:p>
          <a:p>
            <a:pPr marL="742950" lvl="1" indent="-285750">
              <a:lnSpc>
                <a:spcPct val="90000"/>
              </a:lnSpc>
            </a:pPr>
            <a:r>
              <a:rPr lang="en-US" sz="2400" dirty="0"/>
              <a:t>Approach:</a:t>
            </a:r>
          </a:p>
          <a:p>
            <a:pPr marL="1143000" lvl="2" indent="-228600">
              <a:lnSpc>
                <a:spcPct val="90000"/>
              </a:lnSpc>
            </a:pPr>
            <a:r>
              <a:rPr lang="en-US" sz="2000" dirty="0"/>
              <a:t>Use credit card transactions and the information on its account-holder as attributes.</a:t>
            </a:r>
          </a:p>
          <a:p>
            <a:pPr lvl="3">
              <a:lnSpc>
                <a:spcPct val="90000"/>
              </a:lnSpc>
            </a:pPr>
            <a:r>
              <a:rPr lang="en-US" sz="1800" dirty="0"/>
              <a:t>When does a customer buy, what does he buy, how often he pays on time, </a:t>
            </a:r>
            <a:r>
              <a:rPr lang="en-US" sz="1800" dirty="0" err="1"/>
              <a:t>etc</a:t>
            </a:r>
            <a:endParaRPr lang="en-US" sz="1800" dirty="0"/>
          </a:p>
          <a:p>
            <a:pPr marL="1143000" lvl="2" indent="-228600">
              <a:lnSpc>
                <a:spcPct val="90000"/>
              </a:lnSpc>
            </a:pPr>
            <a:r>
              <a:rPr lang="en-US" sz="2000" dirty="0">
                <a:solidFill>
                  <a:schemeClr val="accent6">
                    <a:lumMod val="75000"/>
                  </a:schemeClr>
                </a:solidFill>
              </a:rPr>
              <a:t>Label</a:t>
            </a:r>
            <a:r>
              <a:rPr lang="en-US" sz="2000" dirty="0"/>
              <a:t> past transactions as fraud or fair transactions. This forms the class attribute.</a:t>
            </a:r>
          </a:p>
          <a:p>
            <a:pPr marL="1143000" lvl="2" indent="-228600">
              <a:lnSpc>
                <a:spcPct val="90000"/>
              </a:lnSpc>
            </a:pPr>
            <a:r>
              <a:rPr lang="en-US" sz="2000" dirty="0"/>
              <a:t>Learn a model for the class of the transactions.</a:t>
            </a:r>
          </a:p>
          <a:p>
            <a:pPr marL="1143000" lvl="2" indent="-228600">
              <a:lnSpc>
                <a:spcPct val="90000"/>
              </a:lnSpc>
            </a:pPr>
            <a:r>
              <a:rPr lang="en-US" sz="2000" dirty="0"/>
              <a:t>Use this model to detect fraud by observing credit card transactions on an account.</a:t>
            </a:r>
          </a:p>
        </p:txBody>
      </p:sp>
      <p:sp>
        <p:nvSpPr>
          <p:cNvPr id="4" name="TextBox 3"/>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3255303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Link Analysis Ranking</a:t>
            </a:r>
          </a:p>
        </p:txBody>
      </p:sp>
      <p:sp>
        <p:nvSpPr>
          <p:cNvPr id="4" name="Content Placeholder 3"/>
          <p:cNvSpPr>
            <a:spLocks noGrp="1"/>
          </p:cNvSpPr>
          <p:nvPr>
            <p:ph idx="1"/>
          </p:nvPr>
        </p:nvSpPr>
        <p:spPr/>
        <p:txBody>
          <a:bodyPr/>
          <a:lstStyle/>
          <a:p>
            <a:r>
              <a:rPr lang="en-US" dirty="0"/>
              <a:t>Given a collection of web pages that are linked to each other, rank the pages according to importance (</a:t>
            </a:r>
            <a:r>
              <a:rPr lang="en-US" dirty="0">
                <a:solidFill>
                  <a:schemeClr val="accent6">
                    <a:lumMod val="75000"/>
                  </a:schemeClr>
                </a:solidFill>
              </a:rPr>
              <a:t>authoritativeness</a:t>
            </a:r>
            <a:r>
              <a:rPr lang="en-US" dirty="0"/>
              <a:t>) in the graph</a:t>
            </a:r>
          </a:p>
          <a:p>
            <a:pPr lvl="1"/>
            <a:r>
              <a:rPr lang="en-US" dirty="0"/>
              <a:t>Intuition: A page gains authority if it is linked to by another page.</a:t>
            </a:r>
          </a:p>
          <a:p>
            <a:pPr lvl="1"/>
            <a:endParaRPr lang="en-US" dirty="0"/>
          </a:p>
          <a:p>
            <a:r>
              <a:rPr lang="en-US" dirty="0"/>
              <a:t>Application: When retrieving pages, the authoritativeness is factored in the ranking.</a:t>
            </a:r>
          </a:p>
        </p:txBody>
      </p:sp>
    </p:spTree>
    <p:extLst>
      <p:ext uri="{BB962C8B-B14F-4D97-AF65-F5344CB8AC3E}">
        <p14:creationId xmlns:p14="http://schemas.microsoft.com/office/powerpoint/2010/main" val="1343798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body" idx="1"/>
          </p:nvPr>
        </p:nvSpPr>
        <p:spPr>
          <a:xfrm>
            <a:off x="152400" y="1533525"/>
            <a:ext cx="8839200" cy="5486400"/>
          </a:xfrm>
        </p:spPr>
        <p:txBody>
          <a:bodyPr/>
          <a:lstStyle/>
          <a:p>
            <a:r>
              <a:rPr lang="en-US" dirty="0"/>
              <a:t>Draws ideas from machine learning/AI, pattern recognition, statistics, and database systems</a:t>
            </a:r>
          </a:p>
          <a:p>
            <a:r>
              <a:rPr lang="en-US" dirty="0"/>
              <a:t>Traditional Techniques</a:t>
            </a:r>
            <a:br>
              <a:rPr lang="en-US" dirty="0"/>
            </a:br>
            <a:r>
              <a:rPr lang="en-US" dirty="0"/>
              <a:t>may be unsuitable due to </a:t>
            </a:r>
          </a:p>
          <a:p>
            <a:pPr lvl="1"/>
            <a:r>
              <a:rPr lang="en-US" dirty="0"/>
              <a:t>Enormity of data</a:t>
            </a:r>
          </a:p>
          <a:p>
            <a:pPr lvl="1"/>
            <a:r>
              <a:rPr lang="en-US" dirty="0"/>
              <a:t>High dimensionality </a:t>
            </a:r>
            <a:br>
              <a:rPr lang="en-US" dirty="0"/>
            </a:br>
            <a:r>
              <a:rPr lang="en-US" dirty="0"/>
              <a:t>of data</a:t>
            </a:r>
          </a:p>
          <a:p>
            <a:pPr lvl="1"/>
            <a:r>
              <a:rPr lang="en-US" dirty="0"/>
              <a:t>Heterogeneous, </a:t>
            </a:r>
            <a:br>
              <a:rPr lang="en-US" dirty="0"/>
            </a:br>
            <a:r>
              <a:rPr lang="en-US" dirty="0"/>
              <a:t>distributed nature </a:t>
            </a:r>
            <a:br>
              <a:rPr lang="en-US" dirty="0"/>
            </a:br>
            <a:r>
              <a:rPr lang="en-US" dirty="0"/>
              <a:t>of data</a:t>
            </a:r>
          </a:p>
          <a:p>
            <a:pPr lvl="1"/>
            <a:r>
              <a:rPr lang="en-US" dirty="0"/>
              <a:t>Emphasis on the use of data</a:t>
            </a:r>
          </a:p>
        </p:txBody>
      </p:sp>
      <p:sp>
        <p:nvSpPr>
          <p:cNvPr id="658435" name="Oval 3"/>
          <p:cNvSpPr>
            <a:spLocks noChangeArrowheads="1"/>
          </p:cNvSpPr>
          <p:nvPr/>
        </p:nvSpPr>
        <p:spPr bwMode="auto">
          <a:xfrm>
            <a:off x="5600700" y="4394200"/>
            <a:ext cx="2057400" cy="21082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6" name="Oval 4"/>
          <p:cNvSpPr>
            <a:spLocks noChangeArrowheads="1"/>
          </p:cNvSpPr>
          <p:nvPr/>
        </p:nvSpPr>
        <p:spPr bwMode="auto">
          <a:xfrm>
            <a:off x="4914900" y="2717800"/>
            <a:ext cx="2057400" cy="210820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37" name="Rectangle 5"/>
          <p:cNvSpPr>
            <a:spLocks noGrp="1" noChangeArrowheads="1"/>
          </p:cNvSpPr>
          <p:nvPr>
            <p:ph type="title"/>
          </p:nvPr>
        </p:nvSpPr>
        <p:spPr>
          <a:xfrm>
            <a:off x="373743" y="457200"/>
            <a:ext cx="8280400" cy="990600"/>
          </a:xfrm>
        </p:spPr>
        <p:txBody>
          <a:bodyPr lIns="0" rIns="0">
            <a:normAutofit fontScale="90000"/>
          </a:bodyPr>
          <a:lstStyle/>
          <a:p>
            <a:r>
              <a:rPr lang="en-US" dirty="0"/>
              <a:t>Connections of Data Mining with other areas</a:t>
            </a:r>
          </a:p>
        </p:txBody>
      </p:sp>
      <p:sp>
        <p:nvSpPr>
          <p:cNvPr id="658441" name="Oval 9"/>
          <p:cNvSpPr>
            <a:spLocks noChangeArrowheads="1"/>
          </p:cNvSpPr>
          <p:nvPr/>
        </p:nvSpPr>
        <p:spPr bwMode="auto">
          <a:xfrm>
            <a:off x="6591300" y="2794000"/>
            <a:ext cx="2057400" cy="2108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442" name="Text Box 10"/>
          <p:cNvSpPr txBox="1">
            <a:spLocks noChangeArrowheads="1"/>
          </p:cNvSpPr>
          <p:nvPr/>
        </p:nvSpPr>
        <p:spPr bwMode="auto">
          <a:xfrm>
            <a:off x="6680200" y="3325813"/>
            <a:ext cx="21336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sz="1800" b="0"/>
              <a:t>Machine Learning/</a:t>
            </a:r>
          </a:p>
          <a:p>
            <a:pPr algn="ctr">
              <a:spcBef>
                <a:spcPct val="15000"/>
              </a:spcBef>
            </a:pPr>
            <a:r>
              <a:rPr lang="en-US" sz="1800" b="0"/>
              <a:t>Pattern </a:t>
            </a:r>
            <a:br>
              <a:rPr lang="en-US" sz="1800" b="0"/>
            </a:br>
            <a:r>
              <a:rPr lang="en-US" sz="1800" b="0"/>
              <a:t> Recognition</a:t>
            </a:r>
          </a:p>
        </p:txBody>
      </p:sp>
      <p:sp>
        <p:nvSpPr>
          <p:cNvPr id="658443" name="Text Box 11"/>
          <p:cNvSpPr txBox="1">
            <a:spLocks noChangeArrowheads="1"/>
          </p:cNvSpPr>
          <p:nvPr/>
        </p:nvSpPr>
        <p:spPr bwMode="auto">
          <a:xfrm>
            <a:off x="5143500" y="3311525"/>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0"/>
              <a:t>Statistics/</a:t>
            </a:r>
            <a:br>
              <a:rPr lang="en-US" sz="1800" b="0"/>
            </a:br>
            <a:r>
              <a:rPr lang="en-US" sz="1800" b="0"/>
              <a:t>AI</a:t>
            </a:r>
          </a:p>
        </p:txBody>
      </p:sp>
      <p:sp>
        <p:nvSpPr>
          <p:cNvPr id="658444" name="Oval 12"/>
          <p:cNvSpPr>
            <a:spLocks noChangeArrowheads="1"/>
          </p:cNvSpPr>
          <p:nvPr/>
        </p:nvSpPr>
        <p:spPr bwMode="auto">
          <a:xfrm>
            <a:off x="5905500" y="3937000"/>
            <a:ext cx="1504950" cy="1543050"/>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Data Mining</a:t>
            </a:r>
          </a:p>
        </p:txBody>
      </p:sp>
      <p:sp>
        <p:nvSpPr>
          <p:cNvPr id="658445" name="Text Box 13"/>
          <p:cNvSpPr txBox="1">
            <a:spLocks noChangeArrowheads="1"/>
          </p:cNvSpPr>
          <p:nvPr/>
        </p:nvSpPr>
        <p:spPr bwMode="auto">
          <a:xfrm>
            <a:off x="6057900" y="55372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0"/>
              <a:t>Database systems</a:t>
            </a:r>
          </a:p>
        </p:txBody>
      </p:sp>
      <p:sp>
        <p:nvSpPr>
          <p:cNvPr id="11" name="TextBox 10"/>
          <p:cNvSpPr txBox="1"/>
          <p:nvPr/>
        </p:nvSpPr>
        <p:spPr>
          <a:xfrm>
            <a:off x="685800" y="6477000"/>
            <a:ext cx="7391400" cy="338554"/>
          </a:xfrm>
          <a:prstGeom prst="rect">
            <a:avLst/>
          </a:prstGeom>
          <a:noFill/>
        </p:spPr>
        <p:txBody>
          <a:bodyPr wrap="square" rtlCol="0">
            <a:spAutoFit/>
          </a:bodyPr>
          <a:lstStyle/>
          <a:p>
            <a:pPr lvl="1"/>
            <a:r>
              <a:rPr lang="en-US" sz="1600" dirty="0"/>
              <a:t>Tan, M. Steinbach and V. Kumar, Introduction to Data Mining</a:t>
            </a:r>
            <a:endParaRPr lang="en-US" sz="1600" dirty="0">
              <a:solidFill>
                <a:schemeClr val="accent4">
                  <a:lumMod val="75000"/>
                </a:schemeClr>
              </a:solidFill>
            </a:endParaRPr>
          </a:p>
        </p:txBody>
      </p:sp>
    </p:spTree>
    <p:extLst>
      <p:ext uri="{BB962C8B-B14F-4D97-AF65-F5344CB8AC3E}">
        <p14:creationId xmlns:p14="http://schemas.microsoft.com/office/powerpoint/2010/main" val="1240360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81000" y="304800"/>
            <a:ext cx="8610600" cy="762000"/>
          </a:xfrm>
          <a:noFill/>
          <a:ln/>
        </p:spPr>
        <p:txBody>
          <a:bodyPr lIns="92075" tIns="46038" rIns="92075" bIns="46038" anchor="ctr"/>
          <a:lstStyle/>
          <a:p>
            <a:r>
              <a:rPr lang="en-US" sz="2800" dirty="0"/>
              <a:t>Data Mining: Confluence of Multiple Disciplines</a:t>
            </a:r>
            <a:r>
              <a:rPr lang="en-US" sz="3200" b="0" dirty="0"/>
              <a:t> </a:t>
            </a:r>
          </a:p>
        </p:txBody>
      </p:sp>
      <p:grpSp>
        <p:nvGrpSpPr>
          <p:cNvPr id="445469" name="Group 29"/>
          <p:cNvGrpSpPr>
            <a:grpSpLocks/>
          </p:cNvGrpSpPr>
          <p:nvPr/>
        </p:nvGrpSpPr>
        <p:grpSpPr bwMode="auto">
          <a:xfrm>
            <a:off x="304800" y="1600200"/>
            <a:ext cx="8534400" cy="4343400"/>
            <a:chOff x="192" y="1152"/>
            <a:chExt cx="5376" cy="2736"/>
          </a:xfrm>
        </p:grpSpPr>
        <p:sp>
          <p:nvSpPr>
            <p:cNvPr id="445459" name="Oval 19"/>
            <p:cNvSpPr>
              <a:spLocks noChangeArrowheads="1"/>
            </p:cNvSpPr>
            <p:nvPr/>
          </p:nvSpPr>
          <p:spPr bwMode="auto">
            <a:xfrm>
              <a:off x="2160" y="2160"/>
              <a:ext cx="1440" cy="672"/>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Data Mining</a:t>
              </a:r>
            </a:p>
          </p:txBody>
        </p:sp>
        <p:sp>
          <p:nvSpPr>
            <p:cNvPr id="445453" name="Line 13"/>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4" name="Line 14"/>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5" name="Line 15"/>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6" name="Line 16"/>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7" name="Line 17"/>
            <p:cNvSpPr>
              <a:spLocks noChangeShapeType="1"/>
            </p:cNvSpPr>
            <p:nvPr/>
          </p:nvSpPr>
          <p:spPr bwMode="auto">
            <a:xfrm flipH="1" flipV="1">
              <a:off x="3168" y="2784"/>
              <a:ext cx="124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8" name="Line 18"/>
            <p:cNvSpPr>
              <a:spLocks noChangeShapeType="1"/>
            </p:cNvSpPr>
            <p:nvPr/>
          </p:nvSpPr>
          <p:spPr bwMode="auto">
            <a:xfrm flipV="1">
              <a:off x="1536" y="2784"/>
              <a:ext cx="100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61" name="Oval 21"/>
            <p:cNvSpPr>
              <a:spLocks noChangeArrowheads="1"/>
            </p:cNvSpPr>
            <p:nvPr/>
          </p:nvSpPr>
          <p:spPr bwMode="auto">
            <a:xfrm>
              <a:off x="1056" y="115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Database </a:t>
              </a:r>
            </a:p>
            <a:p>
              <a:pPr algn="ctr"/>
              <a:r>
                <a:rPr lang="en-US" sz="2400"/>
                <a:t>Technology</a:t>
              </a:r>
            </a:p>
          </p:txBody>
        </p:sp>
        <p:sp>
          <p:nvSpPr>
            <p:cNvPr id="445462" name="Oval 22"/>
            <p:cNvSpPr>
              <a:spLocks noChangeArrowheads="1"/>
            </p:cNvSpPr>
            <p:nvPr/>
          </p:nvSpPr>
          <p:spPr bwMode="auto">
            <a:xfrm>
              <a:off x="3216" y="1200"/>
              <a:ext cx="1296"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Statistics</a:t>
              </a:r>
            </a:p>
          </p:txBody>
        </p:sp>
        <p:sp>
          <p:nvSpPr>
            <p:cNvPr id="445463" name="Oval 23"/>
            <p:cNvSpPr>
              <a:spLocks noChangeArrowheads="1"/>
            </p:cNvSpPr>
            <p:nvPr/>
          </p:nvSpPr>
          <p:spPr bwMode="auto">
            <a:xfrm>
              <a:off x="192" y="2208"/>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Machine</a:t>
              </a:r>
            </a:p>
            <a:p>
              <a:pPr algn="ctr"/>
              <a:r>
                <a:rPr lang="en-US" sz="2400"/>
                <a:t>Learning</a:t>
              </a:r>
            </a:p>
          </p:txBody>
        </p:sp>
        <p:sp>
          <p:nvSpPr>
            <p:cNvPr id="445464" name="Oval 24"/>
            <p:cNvSpPr>
              <a:spLocks noChangeArrowheads="1"/>
            </p:cNvSpPr>
            <p:nvPr/>
          </p:nvSpPr>
          <p:spPr bwMode="auto">
            <a:xfrm>
              <a:off x="336" y="307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Pattern</a:t>
              </a:r>
            </a:p>
            <a:p>
              <a:pPr algn="ctr"/>
              <a:r>
                <a:rPr lang="en-US" sz="2400"/>
                <a:t>Recognition</a:t>
              </a:r>
            </a:p>
          </p:txBody>
        </p:sp>
        <p:sp>
          <p:nvSpPr>
            <p:cNvPr id="445465" name="Oval 25"/>
            <p:cNvSpPr>
              <a:spLocks noChangeArrowheads="1"/>
            </p:cNvSpPr>
            <p:nvPr/>
          </p:nvSpPr>
          <p:spPr bwMode="auto">
            <a:xfrm>
              <a:off x="2208" y="33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Algorithm</a:t>
              </a:r>
            </a:p>
          </p:txBody>
        </p:sp>
        <p:sp>
          <p:nvSpPr>
            <p:cNvPr id="445466" name="Oval 26"/>
            <p:cNvSpPr>
              <a:spLocks noChangeArrowheads="1"/>
            </p:cNvSpPr>
            <p:nvPr/>
          </p:nvSpPr>
          <p:spPr bwMode="auto">
            <a:xfrm>
              <a:off x="4032" y="3216"/>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Other</a:t>
              </a:r>
            </a:p>
            <a:p>
              <a:pPr algn="ctr"/>
              <a:r>
                <a:rPr lang="en-US" sz="2400"/>
                <a:t>Disciplines</a:t>
              </a:r>
            </a:p>
          </p:txBody>
        </p:sp>
        <p:sp>
          <p:nvSpPr>
            <p:cNvPr id="445467" name="Oval 27"/>
            <p:cNvSpPr>
              <a:spLocks noChangeArrowheads="1"/>
            </p:cNvSpPr>
            <p:nvPr/>
          </p:nvSpPr>
          <p:spPr bwMode="auto">
            <a:xfrm>
              <a:off x="4272" y="21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en-US" sz="2400"/>
                <a:t>Visualization</a:t>
              </a:r>
              <a:endParaRPr lang="en-US" sz="2000"/>
            </a:p>
          </p:txBody>
        </p:sp>
        <p:sp>
          <p:nvSpPr>
            <p:cNvPr id="445468" name="Line 2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47069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data mining?</a:t>
            </a:r>
          </a:p>
        </p:txBody>
      </p:sp>
      <p:sp>
        <p:nvSpPr>
          <p:cNvPr id="3" name="Content Placeholder 2"/>
          <p:cNvSpPr>
            <a:spLocks noGrp="1"/>
          </p:cNvSpPr>
          <p:nvPr>
            <p:ph idx="1"/>
          </p:nvPr>
        </p:nvSpPr>
        <p:spPr/>
        <p:txBody>
          <a:bodyPr>
            <a:normAutofit/>
          </a:bodyPr>
          <a:lstStyle/>
          <a:p>
            <a:pPr marL="274320" lvl="1" indent="0">
              <a:buNone/>
            </a:pPr>
            <a:r>
              <a:rPr lang="en-US" dirty="0"/>
              <a:t>Data is power!</a:t>
            </a:r>
          </a:p>
          <a:p>
            <a:pPr lvl="2"/>
            <a:r>
              <a:rPr lang="en-US" dirty="0"/>
              <a:t>Today, the collected data is one of the biggest </a:t>
            </a:r>
            <a:r>
              <a:rPr lang="en-US" dirty="0">
                <a:solidFill>
                  <a:srgbClr val="0070C0"/>
                </a:solidFill>
              </a:rPr>
              <a:t>assets</a:t>
            </a:r>
            <a:r>
              <a:rPr lang="en-US" dirty="0"/>
              <a:t> of an online company</a:t>
            </a:r>
          </a:p>
          <a:p>
            <a:pPr lvl="3"/>
            <a:r>
              <a:rPr lang="en-US" dirty="0"/>
              <a:t>Query logs of Google</a:t>
            </a:r>
          </a:p>
          <a:p>
            <a:pPr lvl="3"/>
            <a:r>
              <a:rPr lang="en-US" dirty="0"/>
              <a:t>The friendship and updates of Facebook</a:t>
            </a:r>
          </a:p>
          <a:p>
            <a:pPr lvl="3"/>
            <a:r>
              <a:rPr lang="en-US" dirty="0"/>
              <a:t>Tweets and follows of Twitter</a:t>
            </a:r>
          </a:p>
          <a:p>
            <a:pPr lvl="3"/>
            <a:r>
              <a:rPr lang="en-US" dirty="0"/>
              <a:t>Amazon transactions</a:t>
            </a:r>
          </a:p>
        </p:txBody>
      </p:sp>
    </p:spTree>
    <p:extLst>
      <p:ext uri="{BB962C8B-B14F-4D97-AF65-F5344CB8AC3E}">
        <p14:creationId xmlns:p14="http://schemas.microsoft.com/office/powerpoint/2010/main" val="3836906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81000" y="304800"/>
            <a:ext cx="8610600" cy="762000"/>
          </a:xfrm>
          <a:noFill/>
          <a:ln/>
        </p:spPr>
        <p:txBody>
          <a:bodyPr lIns="92075" tIns="46038" rIns="92075" bIns="46038" anchor="ctr"/>
          <a:lstStyle/>
          <a:p>
            <a:r>
              <a:rPr lang="en-US" sz="2800" dirty="0"/>
              <a:t>Data Mining: Confluence of Multiple Disciplines</a:t>
            </a:r>
            <a:r>
              <a:rPr lang="en-US" sz="3200" b="0" dirty="0"/>
              <a:t> </a:t>
            </a:r>
          </a:p>
        </p:txBody>
      </p:sp>
      <p:grpSp>
        <p:nvGrpSpPr>
          <p:cNvPr id="445469" name="Group 29"/>
          <p:cNvGrpSpPr>
            <a:grpSpLocks/>
          </p:cNvGrpSpPr>
          <p:nvPr/>
        </p:nvGrpSpPr>
        <p:grpSpPr bwMode="auto">
          <a:xfrm>
            <a:off x="304800" y="1600200"/>
            <a:ext cx="8534400" cy="4343400"/>
            <a:chOff x="192" y="1152"/>
            <a:chExt cx="5376" cy="2736"/>
          </a:xfrm>
        </p:grpSpPr>
        <p:sp>
          <p:nvSpPr>
            <p:cNvPr id="445459" name="Oval 19"/>
            <p:cNvSpPr>
              <a:spLocks noChangeArrowheads="1"/>
            </p:cNvSpPr>
            <p:nvPr/>
          </p:nvSpPr>
          <p:spPr bwMode="auto">
            <a:xfrm>
              <a:off x="2160" y="2160"/>
              <a:ext cx="1440" cy="672"/>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Data Mining</a:t>
              </a:r>
            </a:p>
          </p:txBody>
        </p:sp>
        <p:sp>
          <p:nvSpPr>
            <p:cNvPr id="445453" name="Line 13"/>
            <p:cNvSpPr>
              <a:spLocks noChangeShapeType="1"/>
            </p:cNvSpPr>
            <p:nvPr/>
          </p:nvSpPr>
          <p:spPr bwMode="auto">
            <a:xfrm>
              <a:off x="1488"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4" name="Line 14"/>
            <p:cNvSpPr>
              <a:spLocks noChangeShapeType="1"/>
            </p:cNvSpPr>
            <p:nvPr/>
          </p:nvSpPr>
          <p:spPr bwMode="auto">
            <a:xfrm>
              <a:off x="1824" y="1680"/>
              <a:ext cx="816"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5" name="Line 15"/>
            <p:cNvSpPr>
              <a:spLocks noChangeShapeType="1"/>
            </p:cNvSpPr>
            <p:nvPr/>
          </p:nvSpPr>
          <p:spPr bwMode="auto">
            <a:xfrm flipH="1">
              <a:off x="3072" y="1680"/>
              <a:ext cx="720"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6" name="Line 16"/>
            <p:cNvSpPr>
              <a:spLocks noChangeShapeType="1"/>
            </p:cNvSpPr>
            <p:nvPr/>
          </p:nvSpPr>
          <p:spPr bwMode="auto">
            <a:xfrm flipH="1">
              <a:off x="3600" y="2448"/>
              <a:ext cx="67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7" name="Line 17"/>
            <p:cNvSpPr>
              <a:spLocks noChangeShapeType="1"/>
            </p:cNvSpPr>
            <p:nvPr/>
          </p:nvSpPr>
          <p:spPr bwMode="auto">
            <a:xfrm flipH="1" flipV="1">
              <a:off x="3168" y="2784"/>
              <a:ext cx="124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58" name="Line 18"/>
            <p:cNvSpPr>
              <a:spLocks noChangeShapeType="1"/>
            </p:cNvSpPr>
            <p:nvPr/>
          </p:nvSpPr>
          <p:spPr bwMode="auto">
            <a:xfrm flipV="1">
              <a:off x="1536" y="2784"/>
              <a:ext cx="1008" cy="48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5461" name="Oval 21"/>
            <p:cNvSpPr>
              <a:spLocks noChangeArrowheads="1"/>
            </p:cNvSpPr>
            <p:nvPr/>
          </p:nvSpPr>
          <p:spPr bwMode="auto">
            <a:xfrm>
              <a:off x="1056" y="115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Database </a:t>
              </a:r>
            </a:p>
            <a:p>
              <a:pPr algn="ctr"/>
              <a:r>
                <a:rPr lang="en-US" sz="2400"/>
                <a:t>Technology</a:t>
              </a:r>
            </a:p>
          </p:txBody>
        </p:sp>
        <p:sp>
          <p:nvSpPr>
            <p:cNvPr id="445462" name="Oval 22"/>
            <p:cNvSpPr>
              <a:spLocks noChangeArrowheads="1"/>
            </p:cNvSpPr>
            <p:nvPr/>
          </p:nvSpPr>
          <p:spPr bwMode="auto">
            <a:xfrm>
              <a:off x="3216" y="1200"/>
              <a:ext cx="1296" cy="480"/>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Statistics</a:t>
              </a:r>
            </a:p>
          </p:txBody>
        </p:sp>
        <p:sp>
          <p:nvSpPr>
            <p:cNvPr id="445463" name="Oval 23"/>
            <p:cNvSpPr>
              <a:spLocks noChangeArrowheads="1"/>
            </p:cNvSpPr>
            <p:nvPr/>
          </p:nvSpPr>
          <p:spPr bwMode="auto">
            <a:xfrm>
              <a:off x="192" y="2208"/>
              <a:ext cx="1296" cy="528"/>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Machine</a:t>
              </a:r>
            </a:p>
            <a:p>
              <a:pPr algn="ctr"/>
              <a:r>
                <a:rPr lang="en-US" sz="2400"/>
                <a:t>Learning</a:t>
              </a:r>
            </a:p>
          </p:txBody>
        </p:sp>
        <p:sp>
          <p:nvSpPr>
            <p:cNvPr id="445464" name="Oval 24"/>
            <p:cNvSpPr>
              <a:spLocks noChangeArrowheads="1"/>
            </p:cNvSpPr>
            <p:nvPr/>
          </p:nvSpPr>
          <p:spPr bwMode="auto">
            <a:xfrm>
              <a:off x="336" y="3072"/>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Pattern</a:t>
              </a:r>
            </a:p>
            <a:p>
              <a:pPr algn="ctr"/>
              <a:r>
                <a:rPr lang="en-US" sz="2400"/>
                <a:t>Recognition</a:t>
              </a:r>
            </a:p>
          </p:txBody>
        </p:sp>
        <p:sp>
          <p:nvSpPr>
            <p:cNvPr id="445465" name="Oval 25"/>
            <p:cNvSpPr>
              <a:spLocks noChangeArrowheads="1"/>
            </p:cNvSpPr>
            <p:nvPr/>
          </p:nvSpPr>
          <p:spPr bwMode="auto">
            <a:xfrm>
              <a:off x="2208" y="3360"/>
              <a:ext cx="1296" cy="528"/>
            </a:xfrm>
            <a:prstGeom prst="ellipse">
              <a:avLst/>
            </a:pr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t>Algorithm</a:t>
              </a:r>
            </a:p>
          </p:txBody>
        </p:sp>
        <p:sp>
          <p:nvSpPr>
            <p:cNvPr id="445466" name="Oval 26"/>
            <p:cNvSpPr>
              <a:spLocks noChangeArrowheads="1"/>
            </p:cNvSpPr>
            <p:nvPr/>
          </p:nvSpPr>
          <p:spPr bwMode="auto">
            <a:xfrm>
              <a:off x="4032" y="3216"/>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Other</a:t>
              </a:r>
            </a:p>
            <a:p>
              <a:pPr algn="ctr"/>
              <a:r>
                <a:rPr lang="en-US" sz="2400" dirty="0"/>
                <a:t>Disciplines</a:t>
              </a:r>
            </a:p>
          </p:txBody>
        </p:sp>
        <p:sp>
          <p:nvSpPr>
            <p:cNvPr id="445467" name="Oval 27"/>
            <p:cNvSpPr>
              <a:spLocks noChangeArrowheads="1"/>
            </p:cNvSpPr>
            <p:nvPr/>
          </p:nvSpPr>
          <p:spPr bwMode="auto">
            <a:xfrm>
              <a:off x="4272" y="2160"/>
              <a:ext cx="1296"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en-US" sz="2400"/>
                <a:t>Visualization</a:t>
              </a:r>
              <a:endParaRPr lang="en-US" sz="2000"/>
            </a:p>
          </p:txBody>
        </p:sp>
        <p:sp>
          <p:nvSpPr>
            <p:cNvPr id="445468" name="Line 28"/>
            <p:cNvSpPr>
              <a:spLocks noChangeShapeType="1"/>
            </p:cNvSpPr>
            <p:nvPr/>
          </p:nvSpPr>
          <p:spPr bwMode="auto">
            <a:xfrm flipH="1" flipV="1">
              <a:off x="2832" y="2832"/>
              <a:ext cx="0" cy="52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826758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analysis pipeline</a:t>
            </a:r>
          </a:p>
        </p:txBody>
      </p:sp>
      <p:sp>
        <p:nvSpPr>
          <p:cNvPr id="3" name="Content Placeholder 2"/>
          <p:cNvSpPr>
            <a:spLocks noGrp="1"/>
          </p:cNvSpPr>
          <p:nvPr>
            <p:ph idx="1"/>
          </p:nvPr>
        </p:nvSpPr>
        <p:spPr/>
        <p:txBody>
          <a:bodyPr>
            <a:normAutofit fontScale="77500" lnSpcReduction="20000"/>
          </a:bodyPr>
          <a:lstStyle/>
          <a:p>
            <a:r>
              <a:rPr lang="en-US" dirty="0"/>
              <a:t>Mining is not the only step in the analysis process</a:t>
            </a:r>
          </a:p>
          <a:p>
            <a:endParaRPr lang="en-US" dirty="0"/>
          </a:p>
          <a:p>
            <a:endParaRPr lang="en-US" dirty="0"/>
          </a:p>
          <a:p>
            <a:endParaRPr lang="en-US" dirty="0"/>
          </a:p>
          <a:p>
            <a:endParaRPr lang="en-US" dirty="0"/>
          </a:p>
          <a:p>
            <a:r>
              <a:rPr lang="en-US" dirty="0">
                <a:solidFill>
                  <a:schemeClr val="accent6">
                    <a:lumMod val="75000"/>
                  </a:schemeClr>
                </a:solidFill>
              </a:rPr>
              <a:t>Preprocessing</a:t>
            </a:r>
            <a:r>
              <a:rPr lang="en-US" dirty="0"/>
              <a:t>: real data is noisy, incomplete and inconsistent. </a:t>
            </a:r>
            <a:r>
              <a:rPr lang="en-US" dirty="0">
                <a:solidFill>
                  <a:schemeClr val="accent5">
                    <a:lumMod val="75000"/>
                  </a:schemeClr>
                </a:solidFill>
              </a:rPr>
              <a:t>Data cleaning </a:t>
            </a:r>
            <a:r>
              <a:rPr lang="en-US" dirty="0"/>
              <a:t>is required to make sense of the data</a:t>
            </a:r>
          </a:p>
          <a:p>
            <a:pPr lvl="1"/>
            <a:r>
              <a:rPr lang="en-US" dirty="0"/>
              <a:t>Techniques: Sampling, Dimensionality Reduction, Feature selection.</a:t>
            </a:r>
          </a:p>
          <a:p>
            <a:pPr lvl="1"/>
            <a:r>
              <a:rPr lang="en-US" dirty="0"/>
              <a:t>A dirty work, but it is often the most important step for the analysis.</a:t>
            </a:r>
          </a:p>
          <a:p>
            <a:r>
              <a:rPr lang="en-US" dirty="0">
                <a:solidFill>
                  <a:schemeClr val="accent6">
                    <a:lumMod val="75000"/>
                  </a:schemeClr>
                </a:solidFill>
              </a:rPr>
              <a:t>Post-Processing</a:t>
            </a:r>
            <a:r>
              <a:rPr lang="en-US" dirty="0"/>
              <a:t>: Make the data actionable and useful to the user</a:t>
            </a:r>
          </a:p>
          <a:p>
            <a:pPr lvl="1"/>
            <a:r>
              <a:rPr lang="en-US" dirty="0"/>
              <a:t>Statistical analysis of importance</a:t>
            </a:r>
          </a:p>
          <a:p>
            <a:pPr lvl="1"/>
            <a:r>
              <a:rPr lang="en-US" dirty="0"/>
              <a:t>Visualization.</a:t>
            </a:r>
          </a:p>
          <a:p>
            <a:pPr marL="182880" lvl="1">
              <a:buClr>
                <a:schemeClr val="accent6"/>
              </a:buClr>
            </a:pPr>
            <a:r>
              <a:rPr lang="en-US" sz="3100" dirty="0"/>
              <a:t>Pre- and Post-processing are often data mining tasks as well</a:t>
            </a:r>
          </a:p>
          <a:p>
            <a:endParaRPr lang="en-US" dirty="0"/>
          </a:p>
          <a:p>
            <a:pPr lvl="1"/>
            <a:endParaRPr lang="en-US" dirty="0"/>
          </a:p>
        </p:txBody>
      </p:sp>
      <p:sp>
        <p:nvSpPr>
          <p:cNvPr id="4" name="Rectangle 3"/>
          <p:cNvSpPr/>
          <p:nvPr/>
        </p:nvSpPr>
        <p:spPr>
          <a:xfrm>
            <a:off x="1143000" y="21717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657600" y="21336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1336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8" name="Straight Arrow Connector 7"/>
          <p:cNvCxnSpPr/>
          <p:nvPr/>
        </p:nvCxnSpPr>
        <p:spPr>
          <a:xfrm>
            <a:off x="2819400" y="2667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a:off x="5410200" y="2590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381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a:t>Examples of data quality problems: </a:t>
            </a:r>
          </a:p>
          <a:p>
            <a:pPr lvl="1"/>
            <a:r>
              <a:rPr lang="en-US" dirty="0"/>
              <a:t>Noise and outliers </a:t>
            </a:r>
          </a:p>
          <a:p>
            <a:pPr lvl="1"/>
            <a:r>
              <a:rPr lang="en-US" dirty="0"/>
              <a:t>missing values </a:t>
            </a:r>
          </a:p>
          <a:p>
            <a:pPr lvl="1"/>
            <a:r>
              <a:rPr lang="en-US" dirty="0"/>
              <a:t>duplicate data </a:t>
            </a:r>
          </a:p>
        </p:txBody>
      </p:sp>
    </p:spTree>
    <p:extLst>
      <p:ext uri="{BB962C8B-B14F-4D97-AF65-F5344CB8AC3E}">
        <p14:creationId xmlns:p14="http://schemas.microsoft.com/office/powerpoint/2010/main" val="2161062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533400"/>
            <a:ext cx="8585200" cy="685800"/>
          </a:xfrm>
        </p:spPr>
        <p:txBody>
          <a:bodyPr>
            <a:normAutofit fontScale="90000"/>
          </a:bodyPr>
          <a:lstStyle/>
          <a:p>
            <a:r>
              <a:rPr lang="en-US" dirty="0"/>
              <a:t>Sampling </a:t>
            </a:r>
          </a:p>
        </p:txBody>
      </p:sp>
      <p:sp>
        <p:nvSpPr>
          <p:cNvPr id="870403" name="Rectangle 3"/>
          <p:cNvSpPr>
            <a:spLocks noGrp="1" noChangeArrowheads="1"/>
          </p:cNvSpPr>
          <p:nvPr>
            <p:ph type="body" idx="1"/>
          </p:nvPr>
        </p:nvSpPr>
        <p:spPr>
          <a:xfrm>
            <a:off x="228600" y="1600200"/>
            <a:ext cx="8394700" cy="5029200"/>
          </a:xfrm>
          <a:noFill/>
          <a:ln/>
        </p:spPr>
        <p:txBody>
          <a:bodyPr/>
          <a:lstStyle/>
          <a:p>
            <a:pPr marL="285750" indent="-285750" algn="just">
              <a:lnSpc>
                <a:spcPct val="95000"/>
              </a:lnSpc>
              <a:spcBef>
                <a:spcPct val="20000"/>
              </a:spcBef>
            </a:pPr>
            <a:r>
              <a:rPr lang="en-US" sz="2400" dirty="0">
                <a:latin typeface="Tahoma" pitchFamily="34" charset="0"/>
                <a:ea typeface="Tahoma" pitchFamily="34" charset="0"/>
                <a:cs typeface="Tahoma" pitchFamily="34" charset="0"/>
              </a:rPr>
              <a:t>Sampling is the main technique employed for data selection.</a:t>
            </a:r>
          </a:p>
          <a:p>
            <a:pPr lvl="1" algn="just">
              <a:lnSpc>
                <a:spcPct val="95000"/>
              </a:lnSpc>
              <a:spcBef>
                <a:spcPct val="20000"/>
              </a:spcBef>
            </a:pPr>
            <a:r>
              <a:rPr lang="en-US" sz="2000" dirty="0">
                <a:latin typeface="Tahoma" pitchFamily="34" charset="0"/>
                <a:ea typeface="Tahoma" pitchFamily="34" charset="0"/>
                <a:cs typeface="Tahoma" pitchFamily="34" charset="0"/>
              </a:rPr>
              <a:t>It is often used for both the preliminary investigation of the data and the final data analysis.</a:t>
            </a:r>
          </a:p>
          <a:p>
            <a:pPr lvl="1" algn="just">
              <a:lnSpc>
                <a:spcPct val="95000"/>
              </a:lnSpc>
              <a:spcBef>
                <a:spcPct val="20000"/>
              </a:spcBef>
              <a:buFont typeface="Arial" pitchFamily="34" charset="0"/>
              <a:buNone/>
            </a:pPr>
            <a:r>
              <a:rPr lang="en-US" sz="2000" dirty="0">
                <a:latin typeface="Tahoma" pitchFamily="34" charset="0"/>
                <a:ea typeface="Tahoma" pitchFamily="34" charset="0"/>
                <a:cs typeface="Tahoma" pitchFamily="34" charset="0"/>
              </a:rPr>
              <a:t> </a:t>
            </a:r>
            <a:r>
              <a:rPr lang="en-US" sz="2400" dirty="0">
                <a:latin typeface="Tahoma" pitchFamily="34" charset="0"/>
                <a:ea typeface="Tahoma" pitchFamily="34" charset="0"/>
                <a:cs typeface="Tahoma" pitchFamily="34" charset="0"/>
              </a:rPr>
              <a:t> </a:t>
            </a:r>
          </a:p>
          <a:p>
            <a:pPr marL="285750" indent="-285750" algn="just">
              <a:lnSpc>
                <a:spcPct val="95000"/>
              </a:lnSpc>
              <a:spcBef>
                <a:spcPct val="20000"/>
              </a:spcBef>
            </a:pPr>
            <a:r>
              <a:rPr lang="en-US" sz="2400" dirty="0">
                <a:latin typeface="Tahoma" pitchFamily="34" charset="0"/>
                <a:ea typeface="Tahoma" pitchFamily="34" charset="0"/>
                <a:cs typeface="Tahoma" pitchFamily="34" charset="0"/>
              </a:rPr>
              <a:t>Sampling is used in data mining because </a:t>
            </a:r>
            <a:r>
              <a:rPr lang="en-US" sz="2400" dirty="0">
                <a:solidFill>
                  <a:srgbClr val="CC3300"/>
                </a:solidFill>
                <a:latin typeface="Tahoma" pitchFamily="34" charset="0"/>
                <a:ea typeface="Tahoma" pitchFamily="34" charset="0"/>
                <a:cs typeface="Tahoma" pitchFamily="34" charset="0"/>
              </a:rPr>
              <a:t>processing</a:t>
            </a:r>
            <a:r>
              <a:rPr lang="en-US" sz="2400" dirty="0">
                <a:latin typeface="Tahoma" pitchFamily="34" charset="0"/>
                <a:ea typeface="Tahoma" pitchFamily="34" charset="0"/>
                <a:cs typeface="Tahoma" pitchFamily="34" charset="0"/>
              </a:rPr>
              <a:t> the entire set of data of interest is too expensive or time consuming.</a:t>
            </a:r>
          </a:p>
        </p:txBody>
      </p:sp>
    </p:spTree>
    <p:extLst>
      <p:ext uri="{BB962C8B-B14F-4D97-AF65-F5344CB8AC3E}">
        <p14:creationId xmlns:p14="http://schemas.microsoft.com/office/powerpoint/2010/main" val="51449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lstStyle/>
          <a:p>
            <a:r>
              <a:rPr lang="en-US"/>
              <a:t>The key principle for effective sampling is the following: </a:t>
            </a:r>
          </a:p>
          <a:p>
            <a:pPr lvl="1"/>
            <a:r>
              <a:rPr lang="en-US"/>
              <a:t>using a sample will work almost as well as using the entire data sets, if the sample is representative</a:t>
            </a:r>
            <a:br>
              <a:rPr lang="en-US"/>
            </a:br>
            <a:endParaRPr lang="en-US"/>
          </a:p>
          <a:p>
            <a:pPr lvl="1"/>
            <a:r>
              <a:rPr lang="en-US"/>
              <a:t>A sample is representative if it has approximately the same property (of interest) as the original set of data  </a:t>
            </a:r>
          </a:p>
        </p:txBody>
      </p:sp>
    </p:spTree>
    <p:extLst>
      <p:ext uri="{BB962C8B-B14F-4D97-AF65-F5344CB8AC3E}">
        <p14:creationId xmlns:p14="http://schemas.microsoft.com/office/powerpoint/2010/main" val="2743268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dirty="0"/>
              <a:t>Simple Random Sampling</a:t>
            </a:r>
          </a:p>
          <a:p>
            <a:pPr lvl="1">
              <a:lnSpc>
                <a:spcPct val="90000"/>
              </a:lnSpc>
            </a:pPr>
            <a:r>
              <a:rPr lang="en-US" sz="2000" dirty="0"/>
              <a:t>There is an equal probability of selecting any particular item</a:t>
            </a:r>
          </a:p>
          <a:p>
            <a:pPr lvl="4">
              <a:lnSpc>
                <a:spcPct val="90000"/>
              </a:lnSpc>
            </a:pPr>
            <a:endParaRPr lang="en-US" sz="1800" dirty="0"/>
          </a:p>
          <a:p>
            <a:pPr>
              <a:lnSpc>
                <a:spcPct val="90000"/>
              </a:lnSpc>
            </a:pPr>
            <a:r>
              <a:rPr lang="en-US" sz="2400" dirty="0"/>
              <a:t>Sampling without replacement</a:t>
            </a:r>
          </a:p>
          <a:p>
            <a:pPr lvl="1">
              <a:lnSpc>
                <a:spcPct val="90000"/>
              </a:lnSpc>
            </a:pPr>
            <a:r>
              <a:rPr lang="en-US" sz="2000" dirty="0"/>
              <a:t>As each item is selected, it is removed from the population</a:t>
            </a:r>
          </a:p>
          <a:p>
            <a:pPr lvl="4">
              <a:lnSpc>
                <a:spcPct val="90000"/>
              </a:lnSpc>
            </a:pPr>
            <a:endParaRPr lang="en-US" sz="1800" dirty="0"/>
          </a:p>
          <a:p>
            <a:pPr>
              <a:lnSpc>
                <a:spcPct val="90000"/>
              </a:lnSpc>
            </a:pPr>
            <a:r>
              <a:rPr lang="en-US" sz="2400" dirty="0"/>
              <a:t>Sampling with replacement</a:t>
            </a:r>
          </a:p>
          <a:p>
            <a:pPr lvl="1">
              <a:lnSpc>
                <a:spcPct val="90000"/>
              </a:lnSpc>
            </a:pPr>
            <a:r>
              <a:rPr lang="en-US" sz="2000" dirty="0"/>
              <a:t>Objects are not removed from the population as they are selected for the sample.   </a:t>
            </a:r>
          </a:p>
          <a:p>
            <a:pPr lvl="2">
              <a:lnSpc>
                <a:spcPct val="90000"/>
              </a:lnSpc>
            </a:pPr>
            <a:r>
              <a:rPr lang="en-US" sz="1800" dirty="0"/>
              <a:t>  In sampling with replacement, the same object can be picked up more than once</a:t>
            </a:r>
          </a:p>
          <a:p>
            <a:pPr lvl="4">
              <a:lnSpc>
                <a:spcPct val="90000"/>
              </a:lnSpc>
            </a:pPr>
            <a:endParaRPr lang="en-US" sz="1800" dirty="0"/>
          </a:p>
          <a:p>
            <a:pPr>
              <a:lnSpc>
                <a:spcPct val="90000"/>
              </a:lnSpc>
            </a:pPr>
            <a:r>
              <a:rPr lang="en-US" sz="2400" dirty="0"/>
              <a:t>Stratified sampling</a:t>
            </a:r>
          </a:p>
          <a:p>
            <a:pPr lvl="1">
              <a:lnSpc>
                <a:spcPct val="90000"/>
              </a:lnSpc>
            </a:pPr>
            <a:r>
              <a:rPr lang="en-US" sz="2000" dirty="0"/>
              <a:t>Split the data into several partitions; then draw random samples from each partition</a:t>
            </a:r>
          </a:p>
        </p:txBody>
      </p:sp>
    </p:spTree>
    <p:extLst>
      <p:ext uri="{BB962C8B-B14F-4D97-AF65-F5344CB8AC3E}">
        <p14:creationId xmlns:p14="http://schemas.microsoft.com/office/powerpoint/2010/main" val="346087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54000" y="685800"/>
            <a:ext cx="8585200" cy="685800"/>
          </a:xfrm>
        </p:spPr>
        <p:txBody>
          <a:bodyPr>
            <a:normAutofit fontScale="90000"/>
          </a:bodyPr>
          <a:lstStyle/>
          <a:p>
            <a:r>
              <a:rPr lang="en-US" dirty="0"/>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a:extLst>
              <a:ext uri="{28A0092B-C50C-407E-A947-70E740481C1C}">
                <a14:useLocalDpi xmlns:a14="http://schemas.microsoft.com/office/drawing/2010/main" val="0"/>
              </a:ext>
            </a:extLst>
          </a:blip>
          <a:srcRect l="10422" r="12462"/>
          <a:stretch>
            <a:fillRect/>
          </a:stretch>
        </p:blipFill>
        <p:spPr bwMode="auto">
          <a:xfrm>
            <a:off x="457200" y="1752600"/>
            <a:ext cx="2819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1029"/>
          <p:cNvPicPr>
            <a:picLocks noChangeAspect="1" noChangeArrowheads="1"/>
          </p:cNvPicPr>
          <p:nvPr/>
        </p:nvPicPr>
        <p:blipFill>
          <a:blip r:embed="rId4">
            <a:extLst>
              <a:ext uri="{28A0092B-C50C-407E-A947-70E740481C1C}">
                <a14:useLocalDpi xmlns:a14="http://schemas.microsoft.com/office/drawing/2010/main" val="0"/>
              </a:ext>
            </a:extLst>
          </a:blip>
          <a:srcRect l="10422" t="13898" r="14546" b="11060"/>
          <a:stretch>
            <a:fillRect/>
          </a:stretch>
        </p:blipFill>
        <p:spPr bwMode="auto">
          <a:xfrm>
            <a:off x="3276600" y="2209800"/>
            <a:ext cx="274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90" name="Picture 1030"/>
          <p:cNvPicPr>
            <a:picLocks noChangeAspect="1" noChangeArrowheads="1"/>
          </p:cNvPicPr>
          <p:nvPr/>
        </p:nvPicPr>
        <p:blipFill>
          <a:blip r:embed="rId5">
            <a:extLst>
              <a:ext uri="{28A0092B-C50C-407E-A947-70E740481C1C}">
                <a14:useLocalDpi xmlns:a14="http://schemas.microsoft.com/office/drawing/2010/main" val="0"/>
              </a:ext>
            </a:extLst>
          </a:blip>
          <a:srcRect l="11681" r="13287"/>
          <a:stretch>
            <a:fillRect/>
          </a:stretch>
        </p:blipFill>
        <p:spPr bwMode="auto">
          <a:xfrm>
            <a:off x="6096000" y="1828800"/>
            <a:ext cx="2743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91" name="Text Box 1031"/>
          <p:cNvSpPr txBox="1">
            <a:spLocks noChangeArrowheads="1"/>
          </p:cNvSpPr>
          <p:nvPr/>
        </p:nvSpPr>
        <p:spPr bwMode="auto">
          <a:xfrm>
            <a:off x="914400" y="44958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8000 points		         2000 Points			500 Points</a:t>
            </a:r>
          </a:p>
        </p:txBody>
      </p:sp>
    </p:spTree>
    <p:extLst>
      <p:ext uri="{BB962C8B-B14F-4D97-AF65-F5344CB8AC3E}">
        <p14:creationId xmlns:p14="http://schemas.microsoft.com/office/powerpoint/2010/main" val="88481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data is also very </a:t>
            </a:r>
            <a:r>
              <a:rPr lang="en-US" dirty="0">
                <a:solidFill>
                  <a:srgbClr val="FF0000"/>
                </a:solidFill>
              </a:rPr>
              <a:t>complex</a:t>
            </a:r>
          </a:p>
        </p:txBody>
      </p:sp>
      <p:sp>
        <p:nvSpPr>
          <p:cNvPr id="3" name="Content Placeholder 2"/>
          <p:cNvSpPr>
            <a:spLocks noGrp="1"/>
          </p:cNvSpPr>
          <p:nvPr>
            <p:ph idx="1"/>
          </p:nvPr>
        </p:nvSpPr>
        <p:spPr/>
        <p:txBody>
          <a:bodyPr>
            <a:normAutofit/>
          </a:bodyPr>
          <a:lstStyle/>
          <a:p>
            <a:r>
              <a:rPr lang="en-US" dirty="0"/>
              <a:t>Multiple </a:t>
            </a:r>
            <a:r>
              <a:rPr lang="en-US" dirty="0">
                <a:solidFill>
                  <a:srgbClr val="00B0F0"/>
                </a:solidFill>
              </a:rPr>
              <a:t>types</a:t>
            </a:r>
            <a:r>
              <a:rPr lang="en-US" dirty="0"/>
              <a:t> of data: tables, time series, images, graphs, etc</a:t>
            </a:r>
          </a:p>
          <a:p>
            <a:pPr marL="0" indent="0">
              <a:buNone/>
            </a:pPr>
            <a:endParaRPr lang="en-US" dirty="0"/>
          </a:p>
          <a:p>
            <a:r>
              <a:rPr lang="en-US" dirty="0">
                <a:solidFill>
                  <a:srgbClr val="00B0F0"/>
                </a:solidFill>
              </a:rPr>
              <a:t>Interconnected</a:t>
            </a:r>
            <a:r>
              <a:rPr lang="en-US" dirty="0"/>
              <a:t> data of different types:</a:t>
            </a:r>
          </a:p>
          <a:p>
            <a:pPr lvl="1"/>
            <a:r>
              <a:rPr lang="en-US" dirty="0"/>
              <a:t>From the mobile phone we can collect, location of the user, friendship information, opinions through twitter, images though cameras, queries to search engines</a:t>
            </a:r>
          </a:p>
        </p:txBody>
      </p:sp>
    </p:spTree>
    <p:extLst>
      <p:ext uri="{BB962C8B-B14F-4D97-AF65-F5344CB8AC3E}">
        <p14:creationId xmlns:p14="http://schemas.microsoft.com/office/powerpoint/2010/main" val="29636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transaction data</a:t>
            </a:r>
          </a:p>
        </p:txBody>
      </p:sp>
      <p:sp>
        <p:nvSpPr>
          <p:cNvPr id="3" name="Content Placeholder 2"/>
          <p:cNvSpPr>
            <a:spLocks noGrp="1"/>
          </p:cNvSpPr>
          <p:nvPr>
            <p:ph idx="1"/>
          </p:nvPr>
        </p:nvSpPr>
        <p:spPr/>
        <p:txBody>
          <a:bodyPr>
            <a:normAutofit/>
          </a:bodyPr>
          <a:lstStyle/>
          <a:p>
            <a:r>
              <a:rPr lang="en-US" dirty="0"/>
              <a:t>Billions of real-life customers: </a:t>
            </a:r>
          </a:p>
          <a:p>
            <a:pPr lvl="1"/>
            <a:r>
              <a:rPr lang="en-US" dirty="0"/>
              <a:t>WALMART: </a:t>
            </a:r>
            <a:r>
              <a:rPr lang="en-US" dirty="0" err="1"/>
              <a:t>20M</a:t>
            </a:r>
            <a:r>
              <a:rPr lang="en-US" dirty="0"/>
              <a:t> transactions per day</a:t>
            </a:r>
          </a:p>
          <a:p>
            <a:pPr lvl="1"/>
            <a:r>
              <a:rPr lang="en-US" dirty="0"/>
              <a:t>AT&amp;T 300 M calls per day</a:t>
            </a:r>
          </a:p>
          <a:p>
            <a:pPr lvl="1"/>
            <a:r>
              <a:rPr lang="en-US" dirty="0"/>
              <a:t>Credit card companies: billions of transactions per day.</a:t>
            </a:r>
          </a:p>
          <a:p>
            <a:pPr lvl="1"/>
            <a:endParaRPr lang="en-US" dirty="0"/>
          </a:p>
          <a:p>
            <a:endParaRPr lang="en-US" dirty="0"/>
          </a:p>
        </p:txBody>
      </p:sp>
    </p:spTree>
    <p:extLst>
      <p:ext uri="{BB962C8B-B14F-4D97-AF65-F5344CB8AC3E}">
        <p14:creationId xmlns:p14="http://schemas.microsoft.com/office/powerpoint/2010/main" val="27703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document data</a:t>
            </a:r>
          </a:p>
        </p:txBody>
      </p:sp>
      <p:sp>
        <p:nvSpPr>
          <p:cNvPr id="3" name="Content Placeholder 2"/>
          <p:cNvSpPr>
            <a:spLocks noGrp="1"/>
          </p:cNvSpPr>
          <p:nvPr>
            <p:ph idx="1"/>
          </p:nvPr>
        </p:nvSpPr>
        <p:spPr/>
        <p:txBody>
          <a:bodyPr>
            <a:normAutofit/>
          </a:bodyPr>
          <a:lstStyle/>
          <a:p>
            <a:r>
              <a:rPr lang="en-US" dirty="0"/>
              <a:t>Web as a document repository: estimated 50 billions of web pages</a:t>
            </a:r>
          </a:p>
          <a:p>
            <a:endParaRPr lang="en-US" dirty="0"/>
          </a:p>
          <a:p>
            <a:r>
              <a:rPr lang="en-US" dirty="0"/>
              <a:t>Wikipedia: 4 million articles</a:t>
            </a:r>
          </a:p>
          <a:p>
            <a:pPr marL="0" indent="0">
              <a:buNone/>
            </a:pPr>
            <a:endParaRPr lang="en-US" dirty="0"/>
          </a:p>
          <a:p>
            <a:r>
              <a:rPr lang="en-US" dirty="0"/>
              <a:t>Online news portals: steady stream of </a:t>
            </a:r>
            <a:r>
              <a:rPr lang="en-US" dirty="0" err="1"/>
              <a:t>100’s</a:t>
            </a:r>
            <a:r>
              <a:rPr lang="en-US" dirty="0"/>
              <a:t> of new articles every day</a:t>
            </a:r>
          </a:p>
          <a:p>
            <a:endParaRPr lang="en-US" dirty="0"/>
          </a:p>
          <a:p>
            <a:r>
              <a:rPr lang="en-US" dirty="0"/>
              <a:t>Twitter: ~300 million tweets every day</a:t>
            </a:r>
          </a:p>
        </p:txBody>
      </p:sp>
    </p:spTree>
    <p:extLst>
      <p:ext uri="{BB962C8B-B14F-4D97-AF65-F5344CB8AC3E}">
        <p14:creationId xmlns:p14="http://schemas.microsoft.com/office/powerpoint/2010/main" val="174081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network data</a:t>
            </a:r>
          </a:p>
        </p:txBody>
      </p:sp>
      <p:sp>
        <p:nvSpPr>
          <p:cNvPr id="3" name="Content Placeholder 2"/>
          <p:cNvSpPr>
            <a:spLocks noGrp="1"/>
          </p:cNvSpPr>
          <p:nvPr>
            <p:ph idx="1"/>
          </p:nvPr>
        </p:nvSpPr>
        <p:spPr/>
        <p:txBody>
          <a:bodyPr>
            <a:normAutofit/>
          </a:bodyPr>
          <a:lstStyle/>
          <a:p>
            <a:r>
              <a:rPr lang="en-US" dirty="0"/>
              <a:t>Web: 50 billion pages linked via hyperlinks</a:t>
            </a:r>
          </a:p>
          <a:p>
            <a:endParaRPr lang="en-US" dirty="0"/>
          </a:p>
          <a:p>
            <a:r>
              <a:rPr lang="en-US" dirty="0"/>
              <a:t>Facebook: 500 million users</a:t>
            </a:r>
          </a:p>
          <a:p>
            <a:endParaRPr lang="en-US" dirty="0"/>
          </a:p>
          <a:p>
            <a:r>
              <a:rPr lang="en-US" dirty="0"/>
              <a:t>Twitter: 300 million users</a:t>
            </a:r>
          </a:p>
          <a:p>
            <a:endParaRPr lang="en-US" dirty="0"/>
          </a:p>
          <a:p>
            <a:r>
              <a:rPr lang="en-US" dirty="0"/>
              <a:t>Instant messenger: ~1billion users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2002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data</a:t>
            </a:r>
          </a:p>
        </p:txBody>
      </p:sp>
      <p:sp>
        <p:nvSpPr>
          <p:cNvPr id="3" name="Content Placeholder 2"/>
          <p:cNvSpPr>
            <a:spLocks noGrp="1"/>
          </p:cNvSpPr>
          <p:nvPr>
            <p:ph idx="1"/>
          </p:nvPr>
        </p:nvSpPr>
        <p:spPr/>
        <p:txBody>
          <a:bodyPr>
            <a:normAutofit fontScale="85000" lnSpcReduction="20000"/>
          </a:bodyPr>
          <a:lstStyle/>
          <a:p>
            <a:r>
              <a:rPr lang="en-US" dirty="0"/>
              <a:t>Mobile phones today record a large amount of information about the user behavior</a:t>
            </a:r>
          </a:p>
          <a:p>
            <a:pPr lvl="1"/>
            <a:r>
              <a:rPr lang="en-US" dirty="0"/>
              <a:t>GPS records position</a:t>
            </a:r>
          </a:p>
          <a:p>
            <a:pPr lvl="1"/>
            <a:r>
              <a:rPr lang="en-US" dirty="0"/>
              <a:t>Camera produces images</a:t>
            </a:r>
          </a:p>
          <a:p>
            <a:pPr lvl="1"/>
            <a:r>
              <a:rPr lang="en-US" dirty="0"/>
              <a:t>Communication via phone and SMS</a:t>
            </a:r>
          </a:p>
          <a:p>
            <a:pPr lvl="1"/>
            <a:r>
              <a:rPr lang="en-US" dirty="0"/>
              <a:t>Text via </a:t>
            </a:r>
            <a:r>
              <a:rPr lang="en-US" dirty="0" err="1"/>
              <a:t>facebook</a:t>
            </a:r>
            <a:r>
              <a:rPr lang="en-US" dirty="0"/>
              <a:t> updates</a:t>
            </a:r>
          </a:p>
          <a:p>
            <a:r>
              <a:rPr lang="en-US" dirty="0"/>
              <a:t>Amazon collects all the items that you browsed, placed into your basket, read reviews about, purchased.</a:t>
            </a:r>
          </a:p>
          <a:p>
            <a:endParaRPr lang="en-US" dirty="0"/>
          </a:p>
          <a:p>
            <a:r>
              <a:rPr lang="en-US" dirty="0"/>
              <a:t>Google and Bing record all your browsing activity. They also record the queries you asked, the pages you saw and the clicks you did.</a:t>
            </a:r>
          </a:p>
          <a:p>
            <a:endParaRPr lang="en-US" dirty="0"/>
          </a:p>
          <a:p>
            <a:r>
              <a:rPr lang="en-US" dirty="0"/>
              <a:t>Data collected for millions of users on a daily basis</a:t>
            </a:r>
          </a:p>
          <a:p>
            <a:endParaRPr lang="en-US" dirty="0"/>
          </a:p>
          <a:p>
            <a:pPr lvl="1"/>
            <a:endParaRPr lang="en-US" dirty="0"/>
          </a:p>
        </p:txBody>
      </p:sp>
    </p:spTree>
    <p:extLst>
      <p:ext uri="{BB962C8B-B14F-4D97-AF65-F5344CB8AC3E}">
        <p14:creationId xmlns:p14="http://schemas.microsoft.com/office/powerpoint/2010/main" val="3963555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5268</TotalTime>
  <Words>2628</Words>
  <Application>Microsoft Office PowerPoint</Application>
  <PresentationFormat>On-screen Show (4:3)</PresentationFormat>
  <Paragraphs>361</Paragraphs>
  <Slides>46</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46</vt:i4>
      </vt:variant>
    </vt:vector>
  </HeadingPairs>
  <TitlesOfParts>
    <vt:vector size="57" baseType="lpstr">
      <vt:lpstr>Arial</vt:lpstr>
      <vt:lpstr>Calibri</vt:lpstr>
      <vt:lpstr>Monotype Sorts</vt:lpstr>
      <vt:lpstr>Tahoma</vt:lpstr>
      <vt:lpstr>Times New Roman</vt:lpstr>
      <vt:lpstr>Wingdings</vt:lpstr>
      <vt:lpstr>Clarity</vt:lpstr>
      <vt:lpstr>Clip</vt:lpstr>
      <vt:lpstr>Document</vt:lpstr>
      <vt:lpstr>VISIO</vt:lpstr>
      <vt:lpstr>Visio</vt:lpstr>
      <vt:lpstr>DATA MINING LECTURE 1</vt:lpstr>
      <vt:lpstr>What is data mining?</vt:lpstr>
      <vt:lpstr>Why do we need data mining?</vt:lpstr>
      <vt:lpstr>Why do we need data mining?</vt:lpstr>
      <vt:lpstr>The data is also very complex</vt:lpstr>
      <vt:lpstr>Example: transaction data</vt:lpstr>
      <vt:lpstr>Example: document data</vt:lpstr>
      <vt:lpstr>Example: network data</vt:lpstr>
      <vt:lpstr>Behavioral data</vt:lpstr>
      <vt:lpstr>So, what is Data?</vt:lpstr>
      <vt:lpstr>Types of Attributes </vt:lpstr>
      <vt:lpstr>Numeric Record Data</vt:lpstr>
      <vt:lpstr>Categorical Data </vt:lpstr>
      <vt:lpstr>Document Data</vt:lpstr>
      <vt:lpstr>Transaction Data</vt:lpstr>
      <vt:lpstr>Ordered Data </vt:lpstr>
      <vt:lpstr>Ordered Data</vt:lpstr>
      <vt:lpstr>Graph Data </vt:lpstr>
      <vt:lpstr>What can you do with the data?</vt:lpstr>
      <vt:lpstr>What can you do with the data?</vt:lpstr>
      <vt:lpstr>What can you do with the data?</vt:lpstr>
      <vt:lpstr>What can you do with the data?</vt:lpstr>
      <vt:lpstr>Why data mining?</vt:lpstr>
      <vt:lpstr>What is Data Mining again?</vt:lpstr>
      <vt:lpstr>What can we do with data mining?</vt:lpstr>
      <vt:lpstr>Frequent Itemsets and Association Rules</vt:lpstr>
      <vt:lpstr>Frequent Itemsets: Applications</vt:lpstr>
      <vt:lpstr>Association Rule Discovery: Application</vt:lpstr>
      <vt:lpstr>Clustering Definition</vt:lpstr>
      <vt:lpstr>Illustrating Clustering</vt:lpstr>
      <vt:lpstr>Clustering: Application</vt:lpstr>
      <vt:lpstr>Clustering of S&amp;P 500 Stock Data</vt:lpstr>
      <vt:lpstr>Classification: Definition</vt:lpstr>
      <vt:lpstr>Classification Example</vt:lpstr>
      <vt:lpstr>Classification: Application 1</vt:lpstr>
      <vt:lpstr>Classification: Application 2</vt:lpstr>
      <vt:lpstr>Link Analysis Ranking</vt:lpstr>
      <vt:lpstr>Connections of Data Mining with other areas</vt:lpstr>
      <vt:lpstr>Data Mining: Confluence of Multiple Disciplines </vt:lpstr>
      <vt:lpstr>Data Mining: Confluence of Multiple Disciplines </vt:lpstr>
      <vt:lpstr>The data analysis pipeline</vt:lpstr>
      <vt:lpstr>Data Quality </vt:lpstr>
      <vt:lpstr>Sampling </vt:lpstr>
      <vt:lpstr>Sampling … </vt:lpstr>
      <vt:lpstr>Types of Sampling</vt:lpstr>
      <vt:lpstr>Sample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mohammad hossein hamian</cp:lastModifiedBy>
  <cp:revision>144</cp:revision>
  <dcterms:created xsi:type="dcterms:W3CDTF">2011-10-17T19:46:53Z</dcterms:created>
  <dcterms:modified xsi:type="dcterms:W3CDTF">2024-02-19T22:37:15Z</dcterms:modified>
</cp:coreProperties>
</file>