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32"/>
  </p:notesMasterIdLst>
  <p:sldIdLst>
    <p:sldId id="369" r:id="rId2"/>
    <p:sldId id="447" r:id="rId3"/>
    <p:sldId id="449" r:id="rId4"/>
    <p:sldId id="450" r:id="rId5"/>
    <p:sldId id="456" r:id="rId6"/>
    <p:sldId id="453" r:id="rId7"/>
    <p:sldId id="457" r:id="rId8"/>
    <p:sldId id="458" r:id="rId9"/>
    <p:sldId id="459" r:id="rId10"/>
    <p:sldId id="461" r:id="rId11"/>
    <p:sldId id="462" r:id="rId12"/>
    <p:sldId id="463" r:id="rId13"/>
    <p:sldId id="464" r:id="rId14"/>
    <p:sldId id="465" r:id="rId15"/>
    <p:sldId id="467" r:id="rId16"/>
    <p:sldId id="466" r:id="rId17"/>
    <p:sldId id="468" r:id="rId18"/>
    <p:sldId id="486" r:id="rId19"/>
    <p:sldId id="469" r:id="rId20"/>
    <p:sldId id="470" r:id="rId21"/>
    <p:sldId id="460" r:id="rId22"/>
    <p:sldId id="471" r:id="rId23"/>
    <p:sldId id="472" r:id="rId24"/>
    <p:sldId id="473" r:id="rId25"/>
    <p:sldId id="474" r:id="rId26"/>
    <p:sldId id="485" r:id="rId27"/>
    <p:sldId id="475" r:id="rId28"/>
    <p:sldId id="482" r:id="rId29"/>
    <p:sldId id="483" r:id="rId30"/>
    <p:sldId id="484"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autoAdjust="0"/>
    <p:restoredTop sz="94676" autoAdjust="0"/>
  </p:normalViewPr>
  <p:slideViewPr>
    <p:cSldViewPr>
      <p:cViewPr varScale="1">
        <p:scale>
          <a:sx n="81" d="100"/>
          <a:sy n="81" d="100"/>
        </p:scale>
        <p:origin x="1498" y="53"/>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C8EA21D-F609-4883-9BF2-C2257D2F3E11}" type="datetimeFigureOut">
              <a:rPr lang="en-US" smtClean="0"/>
              <a:t>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2ABF5E-119C-40D0-9F75-E2458688F62F}" type="slidenum">
              <a:rPr lang="en-US" smtClean="0"/>
              <a:t>‹#›</a:t>
            </a:fld>
            <a:endParaRPr lang="en-US"/>
          </a:p>
        </p:txBody>
      </p:sp>
    </p:spTree>
    <p:extLst>
      <p:ext uri="{BB962C8B-B14F-4D97-AF65-F5344CB8AC3E}">
        <p14:creationId xmlns:p14="http://schemas.microsoft.com/office/powerpoint/2010/main" val="14433565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spect="1" noChangeArrowheads="1" noTextEdit="1"/>
          </p:cNvSpPr>
          <p:nvPr>
            <p:ph type="sldImg"/>
          </p:nvPr>
        </p:nvSpPr>
        <p:spPr>
          <a:xfrm>
            <a:off x="1146175" y="685800"/>
            <a:ext cx="4568825" cy="3427413"/>
          </a:xfrm>
          <a:ln/>
        </p:spPr>
      </p:sp>
      <p:sp>
        <p:nvSpPr>
          <p:cNvPr id="793603" name="Rectangle 3"/>
          <p:cNvSpPr>
            <a:spLocks noGrp="1" noChangeArrowheads="1"/>
          </p:cNvSpPr>
          <p:nvPr>
            <p:ph type="body" idx="1"/>
          </p:nvPr>
        </p:nvSpPr>
        <p:spPr>
          <a:xfrm>
            <a:off x="913805" y="4342191"/>
            <a:ext cx="5030391" cy="4115405"/>
          </a:xfrm>
        </p:spPr>
        <p:txBody>
          <a:bodyPr lIns="89893" tIns="44945" rIns="89893" bIns="44945"/>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0514" name="Rectangle 2"/>
          <p:cNvSpPr>
            <a:spLocks noGrp="1" noRot="1" noChangeAspect="1" noChangeArrowheads="1" noTextEdit="1"/>
          </p:cNvSpPr>
          <p:nvPr>
            <p:ph type="sldImg"/>
          </p:nvPr>
        </p:nvSpPr>
        <p:spPr>
          <a:xfrm>
            <a:off x="1154113" y="693738"/>
            <a:ext cx="4552950" cy="3414712"/>
          </a:xfrm>
          <a:ln/>
        </p:spPr>
      </p:sp>
      <p:sp>
        <p:nvSpPr>
          <p:cNvPr id="960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4610" name="Rectangle 2"/>
          <p:cNvSpPr>
            <a:spLocks noGrp="1" noRot="1" noChangeAspect="1" noChangeArrowheads="1" noTextEdit="1"/>
          </p:cNvSpPr>
          <p:nvPr>
            <p:ph type="sldImg"/>
          </p:nvPr>
        </p:nvSpPr>
        <p:spPr>
          <a:xfrm>
            <a:off x="1154113" y="693738"/>
            <a:ext cx="4552950" cy="3414712"/>
          </a:xfrm>
          <a:ln/>
        </p:spPr>
      </p:sp>
      <p:sp>
        <p:nvSpPr>
          <p:cNvPr id="964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4" name="Rectangle 2"/>
          <p:cNvSpPr>
            <a:spLocks noGrp="1" noRot="1" noChangeAspect="1" noChangeArrowheads="1" noTextEdit="1"/>
          </p:cNvSpPr>
          <p:nvPr>
            <p:ph type="sldImg"/>
          </p:nvPr>
        </p:nvSpPr>
        <p:spPr>
          <a:xfrm>
            <a:off x="1146175" y="685800"/>
            <a:ext cx="4568825" cy="3427413"/>
          </a:xfrm>
          <a:ln/>
        </p:spPr>
      </p:sp>
      <p:sp>
        <p:nvSpPr>
          <p:cNvPr id="806915"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Rectangle 2"/>
          <p:cNvSpPr>
            <a:spLocks noGrp="1" noRot="1" noChangeAspect="1" noChangeArrowheads="1" noTextEdit="1"/>
          </p:cNvSpPr>
          <p:nvPr>
            <p:ph type="sldImg"/>
          </p:nvPr>
        </p:nvSpPr>
        <p:spPr>
          <a:xfrm>
            <a:off x="1146175" y="685800"/>
            <a:ext cx="4568825" cy="3427413"/>
          </a:xfrm>
          <a:ln/>
        </p:spPr>
      </p:sp>
      <p:sp>
        <p:nvSpPr>
          <p:cNvPr id="808963" name="Rectangle 3"/>
          <p:cNvSpPr>
            <a:spLocks noGrp="1" noChangeArrowheads="1"/>
          </p:cNvSpPr>
          <p:nvPr>
            <p:ph type="body" idx="1"/>
          </p:nvPr>
        </p:nvSpPr>
        <p:spPr>
          <a:xfrm>
            <a:off x="913805" y="4342191"/>
            <a:ext cx="5030391" cy="4115405"/>
          </a:xfrm>
        </p:spPr>
        <p:txBody>
          <a:bodyPr lIns="89893" tIns="44945" rIns="89893" bIns="44945"/>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5218"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5219"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314"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09315"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62"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1363"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410" name="Rectangle 2"/>
          <p:cNvSpPr>
            <a:spLocks noGrp="1" noRot="1" noChangeAspect="1" noChangeArrowheads="1"/>
          </p:cNvSpPr>
          <p:nvPr>
            <p:ph type="sldImg"/>
          </p:nvPr>
        </p:nvSpPr>
        <p:spPr bwMode="auto">
          <a:xfrm>
            <a:off x="1154113" y="693738"/>
            <a:ext cx="4552950" cy="3414712"/>
          </a:xfrm>
          <a:prstGeom prst="rect">
            <a:avLst/>
          </a:prstGeom>
          <a:solidFill>
            <a:srgbClr val="FFFFFF"/>
          </a:solidFill>
          <a:ln>
            <a:solidFill>
              <a:srgbClr val="000000"/>
            </a:solidFill>
            <a:miter lim="800000"/>
            <a:headEnd/>
            <a:tailEnd/>
          </a:ln>
        </p:spPr>
      </p:sp>
      <p:sp>
        <p:nvSpPr>
          <p:cNvPr id="913411" name="Rectangle 3"/>
          <p:cNvSpPr>
            <a:spLocks noGrp="1" noChangeArrowheads="1"/>
          </p:cNvSpPr>
          <p:nvPr>
            <p:ph type="body" idx="1"/>
          </p:nvPr>
        </p:nvSpPr>
        <p:spPr bwMode="auto">
          <a:xfrm>
            <a:off x="912318" y="4343703"/>
            <a:ext cx="5031878" cy="4112381"/>
          </a:xfrm>
          <a:prstGeom prst="rect">
            <a:avLst/>
          </a:prstGeom>
          <a:solidFill>
            <a:srgbClr val="FFFFFF"/>
          </a:solidFill>
          <a:ln>
            <a:solidFill>
              <a:srgbClr val="000000"/>
            </a:solidFill>
            <a:miter lim="800000"/>
            <a:headEnd/>
            <a:tailEnd/>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2ABF5E-119C-40D0-9F75-E2458688F62F}" type="slidenum">
              <a:rPr lang="en-US" smtClean="0"/>
              <a:t>28</a:t>
            </a:fld>
            <a:endParaRPr lang="en-US"/>
          </a:p>
        </p:txBody>
      </p:sp>
    </p:spTree>
    <p:extLst>
      <p:ext uri="{BB962C8B-B14F-4D97-AF65-F5344CB8AC3E}">
        <p14:creationId xmlns:p14="http://schemas.microsoft.com/office/powerpoint/2010/main" val="101000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Clr>
                <a:schemeClr val="accent1"/>
              </a:buClr>
              <a:defRPr/>
            </a:lvl2pPr>
            <a:lvl4pPr>
              <a:buClr>
                <a:schemeClr val="accent1"/>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l-GR" dirty="0"/>
              <a:t>Χειμώνας 2011</a:t>
            </a:r>
            <a:endParaRPr lang="en-US" dirty="0"/>
          </a:p>
        </p:txBody>
      </p:sp>
      <p:sp>
        <p:nvSpPr>
          <p:cNvPr id="5" name="Footer Placeholder 4"/>
          <p:cNvSpPr>
            <a:spLocks noGrp="1"/>
          </p:cNvSpPr>
          <p:nvPr>
            <p:ph type="ftr" sz="quarter" idx="11"/>
          </p:nvPr>
        </p:nvSpPr>
        <p:spPr/>
        <p:txBody>
          <a:bodyPr/>
          <a:lstStyle/>
          <a:p>
            <a:r>
              <a:rPr lang="en-US" dirty="0"/>
              <a:t>CS-409: </a:t>
            </a:r>
            <a:r>
              <a:rPr lang="el-GR" dirty="0" err="1"/>
              <a:t>Αντικειμενοστρεφής</a:t>
            </a:r>
            <a:r>
              <a:rPr lang="el-GR" dirty="0"/>
              <a:t> </a:t>
            </a:r>
            <a:r>
              <a:rPr lang="el-GR" dirty="0" err="1"/>
              <a:t>Προγραμματισμος</a:t>
            </a:r>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1A9E46F-7BA3-46CF-8DB8-B01995389C81}" type="slidenum">
              <a:rPr lang="en-US" smtClean="0"/>
              <a:t>‹#›</a:t>
            </a:fld>
            <a:endParaRPr lang="en-US" dirty="0"/>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1A9E46F-7BA3-46CF-8DB8-B01995389C81}" type="slidenum">
              <a:rPr lang="en-US" smtClean="0"/>
              <a:t>‹#›</a:t>
            </a:fld>
            <a:endParaRPr lang="en-US" dirty="0"/>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D7E345-9BD5-414F-9B98-BE3DCAA5A9BF}" type="datetimeFigureOut">
              <a:rPr lang="en-US" smtClean="0"/>
              <a:t>2/27/2024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1A9E46F-7BA3-46CF-8DB8-B01995389C81}"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0DD7E345-9BD5-414F-9B98-BE3DCAA5A9BF}" type="datetimeFigureOut">
              <a:rPr lang="en-US" smtClean="0"/>
              <a:t>2/27/2024</a:t>
            </a:fld>
            <a:endParaRPr lang="en-US" dirty="0"/>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l-GR" dirty="0" err="1"/>
              <a:t>Αντικειμενοστρεφής</a:t>
            </a:r>
            <a:r>
              <a:rPr lang="el-GR" dirty="0"/>
              <a:t> Προγραμματισμός</a:t>
            </a:r>
            <a:endParaRPr 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81A9E46F-7BA3-46CF-8DB8-B01995389C81}"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6"/>
        </a:buClr>
        <a:buSzPct val="85000"/>
        <a:buFont typeface="Arial" pitchFamily="34" charset="0"/>
        <a:buChar char="•"/>
        <a:defRPr sz="2800" kern="1200">
          <a:solidFill>
            <a:schemeClr val="tx1"/>
          </a:solidFill>
          <a:latin typeface="+mn-lt"/>
          <a:ea typeface="+mn-ea"/>
          <a:cs typeface="+mn-cs"/>
        </a:defRPr>
      </a:lvl1pPr>
      <a:lvl2pPr marL="457200" indent="-182880" algn="l" defTabSz="914400" rtl="0" eaLnBrk="1" latinLnBrk="0" hangingPunct="1">
        <a:spcBef>
          <a:spcPct val="20000"/>
        </a:spcBef>
        <a:buClr>
          <a:schemeClr val="accent6"/>
        </a:buClr>
        <a:buSzPct val="85000"/>
        <a:buFont typeface="Arial" pitchFamily="34" charset="0"/>
        <a:buChar char="•"/>
        <a:defRPr sz="2400" kern="1200">
          <a:solidFill>
            <a:schemeClr val="tx1"/>
          </a:solidFill>
          <a:latin typeface="+mn-lt"/>
          <a:ea typeface="+mn-ea"/>
          <a:cs typeface="+mn-cs"/>
        </a:defRPr>
      </a:lvl2pPr>
      <a:lvl3pPr marL="731520" indent="-182880" algn="l" defTabSz="914400" rtl="0" eaLnBrk="1" latinLnBrk="0" hangingPunct="1">
        <a:spcBef>
          <a:spcPct val="20000"/>
        </a:spcBef>
        <a:buClr>
          <a:schemeClr val="accent6"/>
        </a:buClr>
        <a:buSzPct val="90000"/>
        <a:buFont typeface="Arial" pitchFamily="34" charset="0"/>
        <a:buChar char="•"/>
        <a:defRPr sz="2000" kern="1200">
          <a:solidFill>
            <a:schemeClr val="tx1"/>
          </a:solidFill>
          <a:latin typeface="+mn-lt"/>
          <a:ea typeface="+mn-ea"/>
          <a:cs typeface="+mn-cs"/>
        </a:defRPr>
      </a:lvl3pPr>
      <a:lvl4pPr marL="1005840" indent="-182880" algn="l" defTabSz="914400" rtl="0" eaLnBrk="1" latinLnBrk="0" hangingPunct="1">
        <a:spcBef>
          <a:spcPct val="20000"/>
        </a:spcBef>
        <a:buClr>
          <a:schemeClr val="accent6"/>
        </a:buClr>
        <a:buFont typeface="Arial" pitchFamily="34" charset="0"/>
        <a:buChar char="•"/>
        <a:defRPr sz="1800" kern="1200">
          <a:solidFill>
            <a:schemeClr val="tx1"/>
          </a:solidFill>
          <a:latin typeface="+mn-lt"/>
          <a:ea typeface="+mn-ea"/>
          <a:cs typeface="+mn-cs"/>
        </a:defRPr>
      </a:lvl4pPr>
      <a:lvl5pPr marL="1188720" indent="-137160" algn="l" defTabSz="914400" rtl="0" eaLnBrk="1" latinLnBrk="0" hangingPunct="1">
        <a:spcBef>
          <a:spcPct val="20000"/>
        </a:spcBef>
        <a:buClr>
          <a:schemeClr val="accent6"/>
        </a:buClr>
        <a:buSzPct val="100000"/>
        <a:buFont typeface="Arial" pitchFamily="34" charset="0"/>
        <a:buChar char="•"/>
        <a:defRPr sz="16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foursquare.com/v/ritual-coffee-roasters/42853f80f964a5200c231fe3" TargetMode="External"/><Relationship Id="rId2" Type="http://schemas.openxmlformats.org/officeDocument/2006/relationships/hyperlink" Target="http://www.yelp.com/biz/ritual-coffee-roasters-san-francisco" TargetMode="Externa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DATA MINING</a:t>
            </a:r>
            <a:br>
              <a:rPr lang="en-US" dirty="0"/>
            </a:br>
            <a:r>
              <a:rPr lang="en-US" dirty="0"/>
              <a:t>LECTURE 2</a:t>
            </a:r>
          </a:p>
        </p:txBody>
      </p:sp>
      <p:sp>
        <p:nvSpPr>
          <p:cNvPr id="5" name="Subtitle 4"/>
          <p:cNvSpPr>
            <a:spLocks noGrp="1"/>
          </p:cNvSpPr>
          <p:nvPr>
            <p:ph type="subTitle" idx="1"/>
          </p:nvPr>
        </p:nvSpPr>
        <p:spPr/>
        <p:txBody>
          <a:bodyPr/>
          <a:lstStyle/>
          <a:p>
            <a:r>
              <a:rPr lang="en-US" dirty="0"/>
              <a:t>Data Preprocessing</a:t>
            </a:r>
          </a:p>
          <a:p>
            <a:r>
              <a:rPr lang="en-US" dirty="0"/>
              <a:t>Exploratory Analysis</a:t>
            </a:r>
          </a:p>
          <a:p>
            <a:r>
              <a:rPr lang="en-US" dirty="0"/>
              <a:t>Post-processing</a:t>
            </a:r>
          </a:p>
        </p:txBody>
      </p:sp>
    </p:spTree>
    <p:extLst>
      <p:ext uri="{BB962C8B-B14F-4D97-AF65-F5344CB8AC3E}">
        <p14:creationId xmlns:p14="http://schemas.microsoft.com/office/powerpoint/2010/main" val="39740196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Mining Task</a:t>
            </a:r>
          </a:p>
        </p:txBody>
      </p:sp>
      <p:sp>
        <p:nvSpPr>
          <p:cNvPr id="3" name="Content Placeholder 2"/>
          <p:cNvSpPr>
            <a:spLocks noGrp="1"/>
          </p:cNvSpPr>
          <p:nvPr>
            <p:ph idx="1"/>
          </p:nvPr>
        </p:nvSpPr>
        <p:spPr>
          <a:xfrm>
            <a:off x="457200" y="1600200"/>
            <a:ext cx="8229600" cy="4953000"/>
          </a:xfrm>
        </p:spPr>
        <p:txBody>
          <a:bodyPr>
            <a:normAutofit/>
          </a:bodyPr>
          <a:lstStyle/>
          <a:p>
            <a:r>
              <a:rPr lang="en-US" dirty="0"/>
              <a:t>Collect all reviews for the top-10 most reviewed restaurants in NY in Yelp</a:t>
            </a:r>
          </a:p>
          <a:p>
            <a:pPr lvl="1"/>
            <a:endParaRPr lang="en-US" dirty="0"/>
          </a:p>
          <a:p>
            <a:r>
              <a:rPr lang="en-US" dirty="0"/>
              <a:t>Find few terms that best describe the restaurants.</a:t>
            </a:r>
          </a:p>
          <a:p>
            <a:r>
              <a:rPr lang="en-US" dirty="0"/>
              <a:t>Algorithm?</a:t>
            </a:r>
          </a:p>
        </p:txBody>
      </p:sp>
    </p:spTree>
    <p:extLst>
      <p:ext uri="{BB962C8B-B14F-4D97-AF65-F5344CB8AC3E}">
        <p14:creationId xmlns:p14="http://schemas.microsoft.com/office/powerpoint/2010/main" val="2913336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data</a:t>
            </a:r>
          </a:p>
        </p:txBody>
      </p:sp>
      <p:sp>
        <p:nvSpPr>
          <p:cNvPr id="4" name="Content Placeholder 3"/>
          <p:cNvSpPr txBox="1">
            <a:spLocks noGrp="1"/>
          </p:cNvSpPr>
          <p:nvPr>
            <p:ph idx="1"/>
          </p:nvPr>
        </p:nvSpPr>
        <p:spPr>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I heard so many good things about this place so I was pretty juiced to try it.  I'm from Cali and I heard Shake Shack is comparable to IN-N-OUT and I </a:t>
            </a:r>
            <a:r>
              <a:rPr lang="en-US" sz="1200" dirty="0" err="1">
                <a:latin typeface="Courier New" pitchFamily="49" charset="0"/>
                <a:cs typeface="Courier New" pitchFamily="49" charset="0"/>
              </a:rPr>
              <a:t>gotta</a:t>
            </a:r>
            <a:r>
              <a:rPr lang="en-US" sz="1200" dirty="0">
                <a:latin typeface="Courier New" pitchFamily="49" charset="0"/>
                <a:cs typeface="Courier New" pitchFamily="49" charset="0"/>
              </a:rPr>
              <a:t> say,  Shake </a:t>
            </a:r>
            <a:r>
              <a:rPr lang="en-US" sz="1200" dirty="0" err="1">
                <a:latin typeface="Courier New" pitchFamily="49" charset="0"/>
                <a:cs typeface="Courier New" pitchFamily="49" charset="0"/>
              </a:rPr>
              <a:t>Shake</a:t>
            </a:r>
            <a:r>
              <a:rPr lang="en-US" sz="1200" dirty="0">
                <a:latin typeface="Courier New" pitchFamily="49" charset="0"/>
                <a:cs typeface="Courier New" pitchFamily="49" charset="0"/>
              </a:rPr>
              <a:t> wins hands down.    Surprisingly, the line was short and we waited about 10 MIN. to order.  I ordered a regular cheeseburger, fries and a black/white shake.  So </a:t>
            </a:r>
            <a:r>
              <a:rPr lang="en-US" sz="1200" dirty="0" err="1">
                <a:latin typeface="Courier New" pitchFamily="49" charset="0"/>
                <a:cs typeface="Courier New" pitchFamily="49" charset="0"/>
              </a:rPr>
              <a:t>yummerz</a:t>
            </a:r>
            <a:r>
              <a:rPr lang="en-US" sz="1200" dirty="0">
                <a:latin typeface="Courier New" pitchFamily="49" charset="0"/>
                <a:cs typeface="Courier New" pitchFamily="49" charset="0"/>
              </a:rPr>
              <a:t>.   I love the location too!  It's in the middle of the city and the view is breathtaking.   Definitely one of my favorite places to eat in NYC.</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I'm from California and I must say, Shake Shack is better than IN-N-OUT, all day, </a:t>
            </a:r>
            <a:r>
              <a:rPr lang="en-US" sz="1200" dirty="0" err="1">
                <a:latin typeface="Courier New" pitchFamily="49" charset="0"/>
                <a:cs typeface="Courier New" pitchFamily="49" charset="0"/>
              </a:rPr>
              <a:t>err'day</a:t>
            </a:r>
            <a:r>
              <a:rPr lang="en-US" sz="1200" dirty="0">
                <a:latin typeface="Courier New" pitchFamily="49" charset="0"/>
                <a:cs typeface="Courier New" pitchFamily="49" charset="0"/>
              </a:rPr>
              <a:t>. </a:t>
            </a:r>
          </a:p>
          <a:p>
            <a:endParaRPr lang="en-US" sz="1200" dirty="0">
              <a:latin typeface="Courier New" pitchFamily="49" charset="0"/>
              <a:cs typeface="Courier New" pitchFamily="49" charset="0"/>
            </a:endParaRPr>
          </a:p>
          <a:p>
            <a:r>
              <a:rPr lang="en-US" sz="1200" dirty="0">
                <a:latin typeface="Courier New" pitchFamily="49" charset="0"/>
                <a:cs typeface="Courier New" pitchFamily="49" charset="0"/>
              </a:rPr>
              <a:t>Would I pay $15+ for a burger here? No. But for the price point they are asking for, this is a definite bang for your buck (though for some, the opportunity cost of waiting in line might outweigh the cost savings)  Thankfully, I came in before the lunch swarm descended and I ordered a shake shack (the special burger with the patty + fried cheese &amp;amp; portabella topping) and a coffee milk shake. The beef patty was very juicy and snugly packed within a soft potato roll. On the downside, I could do without the fried portabella-thingy, as the crispy taste conflicted with the juicy, tender burger. How does shake shack compare with in-and-out or 5-guys? I say a very close tie, and I think it comes down to personal </a:t>
            </a:r>
            <a:r>
              <a:rPr lang="en-US" sz="1200" dirty="0" err="1">
                <a:latin typeface="Courier New" pitchFamily="49" charset="0"/>
                <a:cs typeface="Courier New" pitchFamily="49" charset="0"/>
              </a:rPr>
              <a:t>affliations</a:t>
            </a:r>
            <a:r>
              <a:rPr lang="en-US" sz="1200" dirty="0">
                <a:latin typeface="Courier New" pitchFamily="49" charset="0"/>
                <a:cs typeface="Courier New" pitchFamily="49" charset="0"/>
              </a:rPr>
              <a:t>. On the shake side, true to its name, the shake was well churned and very thick and luscious. The coffee flavor added a tangy taste and complemented the vanilla shake well.  Situated in an open space in NYC, the open air sitting allows you to munch on your burger while watching people zoom by around the city. It's an oddly calming experience, or perhaps it was the food coma I was slowly falling into. Great place with food at a great price.</a:t>
            </a:r>
          </a:p>
        </p:txBody>
      </p:sp>
    </p:spTree>
    <p:extLst>
      <p:ext uri="{BB962C8B-B14F-4D97-AF65-F5344CB8AC3E}">
        <p14:creationId xmlns:p14="http://schemas.microsoft.com/office/powerpoint/2010/main" val="161178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cut</a:t>
            </a:r>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a:t>Do simple processing to “normalize” the data (remove punctuation, make into lower case, clear white spaces, other?) </a:t>
            </a:r>
          </a:p>
          <a:p>
            <a:r>
              <a:rPr lang="en-US" dirty="0"/>
              <a:t>Break into words, keep the most popular words</a:t>
            </a:r>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dirty="0">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dirty="0">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2922</a:t>
            </a:r>
          </a:p>
        </p:txBody>
      </p:sp>
      <p:sp>
        <p:nvSpPr>
          <p:cNvPr id="5" name="TextBox 4"/>
          <p:cNvSpPr txBox="1"/>
          <p:nvPr/>
        </p:nvSpPr>
        <p:spPr>
          <a:xfrm>
            <a:off x="2743200" y="2460171"/>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dirty="0">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dirty="0">
                <a:latin typeface="Courier New" pitchFamily="49" charset="0"/>
                <a:cs typeface="Courier New" pitchFamily="49" charset="0"/>
              </a:rPr>
              <a:t>shack 3278</a:t>
            </a:r>
          </a:p>
          <a:p>
            <a:r>
              <a:rPr lang="en-US" sz="1200" dirty="0">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dirty="0">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19600" y="2460171"/>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dirty="0">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dirty="0">
                <a:latin typeface="Courier New" pitchFamily="49" charset="0"/>
                <a:cs typeface="Courier New" pitchFamily="49" charset="0"/>
              </a:rPr>
              <a:t>cart 2236</a:t>
            </a:r>
          </a:p>
          <a:p>
            <a:r>
              <a:rPr lang="en-US" sz="1200" dirty="0">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096000" y="2460171"/>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dirty="0">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dirty="0">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Tree>
    <p:extLst>
      <p:ext uri="{BB962C8B-B14F-4D97-AF65-F5344CB8AC3E}">
        <p14:creationId xmlns:p14="http://schemas.microsoft.com/office/powerpoint/2010/main" val="285636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cut</a:t>
            </a:r>
          </a:p>
        </p:txBody>
      </p:sp>
      <p:sp>
        <p:nvSpPr>
          <p:cNvPr id="3" name="Content Placeholder 2"/>
          <p:cNvSpPr>
            <a:spLocks noGrp="1"/>
          </p:cNvSpPr>
          <p:nvPr>
            <p:ph idx="1"/>
          </p:nvPr>
        </p:nvSpPr>
        <p:spPr>
          <a:xfrm>
            <a:off x="457200" y="1447800"/>
            <a:ext cx="8229600" cy="990600"/>
          </a:xfrm>
        </p:spPr>
        <p:txBody>
          <a:bodyPr>
            <a:normAutofit fontScale="77500" lnSpcReduction="20000"/>
          </a:bodyPr>
          <a:lstStyle/>
          <a:p>
            <a:r>
              <a:rPr lang="en-US" dirty="0"/>
              <a:t>Do simple processing to “normalize” the data (remove punctuation, make into lower case, clear white spaces, other?) </a:t>
            </a:r>
          </a:p>
          <a:p>
            <a:r>
              <a:rPr lang="en-US" dirty="0"/>
              <a:t>Break into words, keep the most popular words</a:t>
            </a:r>
          </a:p>
        </p:txBody>
      </p:sp>
      <p:sp>
        <p:nvSpPr>
          <p:cNvPr id="4" name="TextBox 3"/>
          <p:cNvSpPr txBox="1"/>
          <p:nvPr/>
        </p:nvSpPr>
        <p:spPr>
          <a:xfrm>
            <a:off x="816429" y="2438400"/>
            <a:ext cx="1926771"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the 27514</a:t>
            </a:r>
          </a:p>
          <a:p>
            <a:r>
              <a:rPr lang="en-US" sz="1200" dirty="0">
                <a:latin typeface="Courier New" pitchFamily="49" charset="0"/>
                <a:cs typeface="Courier New" pitchFamily="49" charset="0"/>
              </a:rPr>
              <a:t>and 14508</a:t>
            </a:r>
          </a:p>
          <a:p>
            <a:r>
              <a:rPr lang="en-US" sz="1200" dirty="0">
                <a:latin typeface="Courier New" pitchFamily="49" charset="0"/>
                <a:cs typeface="Courier New" pitchFamily="49" charset="0"/>
              </a:rPr>
              <a:t>i 13088</a:t>
            </a:r>
          </a:p>
          <a:p>
            <a:r>
              <a:rPr lang="en-US" sz="1200" dirty="0">
                <a:latin typeface="Courier New" pitchFamily="49" charset="0"/>
                <a:cs typeface="Courier New" pitchFamily="49" charset="0"/>
              </a:rPr>
              <a:t>a 12152</a:t>
            </a:r>
          </a:p>
          <a:p>
            <a:r>
              <a:rPr lang="en-US" sz="1200" dirty="0">
                <a:latin typeface="Courier New" pitchFamily="49" charset="0"/>
                <a:cs typeface="Courier New" pitchFamily="49" charset="0"/>
              </a:rPr>
              <a:t>to 10672</a:t>
            </a:r>
          </a:p>
          <a:p>
            <a:r>
              <a:rPr lang="en-US" sz="1200" dirty="0">
                <a:latin typeface="Courier New" pitchFamily="49" charset="0"/>
                <a:cs typeface="Courier New" pitchFamily="49" charset="0"/>
              </a:rPr>
              <a:t>of 8702</a:t>
            </a:r>
          </a:p>
          <a:p>
            <a:r>
              <a:rPr lang="en-US" sz="1200" b="1" dirty="0">
                <a:solidFill>
                  <a:srgbClr val="FF0000"/>
                </a:solidFill>
                <a:latin typeface="Courier New" pitchFamily="49" charset="0"/>
                <a:cs typeface="Courier New" pitchFamily="49" charset="0"/>
              </a:rPr>
              <a:t>ramen 8518</a:t>
            </a:r>
          </a:p>
          <a:p>
            <a:r>
              <a:rPr lang="en-US" sz="1200" dirty="0">
                <a:latin typeface="Courier New" pitchFamily="49" charset="0"/>
                <a:cs typeface="Courier New" pitchFamily="49" charset="0"/>
              </a:rPr>
              <a:t>was 8274</a:t>
            </a:r>
          </a:p>
          <a:p>
            <a:r>
              <a:rPr lang="en-US" sz="1200" dirty="0">
                <a:latin typeface="Courier New" pitchFamily="49" charset="0"/>
                <a:cs typeface="Courier New" pitchFamily="49" charset="0"/>
              </a:rPr>
              <a:t>is 6835</a:t>
            </a:r>
          </a:p>
          <a:p>
            <a:r>
              <a:rPr lang="en-US" sz="1200" dirty="0">
                <a:latin typeface="Courier New" pitchFamily="49" charset="0"/>
                <a:cs typeface="Courier New" pitchFamily="49" charset="0"/>
              </a:rPr>
              <a:t>it 6802</a:t>
            </a:r>
          </a:p>
          <a:p>
            <a:r>
              <a:rPr lang="en-US" sz="1200" dirty="0">
                <a:latin typeface="Courier New" pitchFamily="49" charset="0"/>
                <a:cs typeface="Courier New" pitchFamily="49" charset="0"/>
              </a:rPr>
              <a:t>in 6402</a:t>
            </a:r>
          </a:p>
          <a:p>
            <a:r>
              <a:rPr lang="en-US" sz="1200" dirty="0">
                <a:latin typeface="Courier New" pitchFamily="49" charset="0"/>
                <a:cs typeface="Courier New" pitchFamily="49" charset="0"/>
              </a:rPr>
              <a:t>for 6145</a:t>
            </a:r>
          </a:p>
          <a:p>
            <a:r>
              <a:rPr lang="en-US" sz="1200" dirty="0">
                <a:latin typeface="Courier New" pitchFamily="49" charset="0"/>
                <a:cs typeface="Courier New" pitchFamily="49" charset="0"/>
              </a:rPr>
              <a:t>but 5254</a:t>
            </a:r>
          </a:p>
          <a:p>
            <a:r>
              <a:rPr lang="en-US" sz="1200" dirty="0">
                <a:latin typeface="Courier New" pitchFamily="49" charset="0"/>
                <a:cs typeface="Courier New" pitchFamily="49" charset="0"/>
              </a:rPr>
              <a:t>that 4540</a:t>
            </a:r>
          </a:p>
          <a:p>
            <a:r>
              <a:rPr lang="en-US" sz="1200" dirty="0">
                <a:latin typeface="Courier New" pitchFamily="49" charset="0"/>
                <a:cs typeface="Courier New" pitchFamily="49" charset="0"/>
              </a:rPr>
              <a:t>you 4366</a:t>
            </a:r>
          </a:p>
          <a:p>
            <a:r>
              <a:rPr lang="en-US" sz="1200" dirty="0">
                <a:latin typeface="Courier New" pitchFamily="49" charset="0"/>
                <a:cs typeface="Courier New" pitchFamily="49" charset="0"/>
              </a:rPr>
              <a:t>with 4181</a:t>
            </a:r>
          </a:p>
          <a:p>
            <a:r>
              <a:rPr lang="en-US" sz="1200" b="1" dirty="0">
                <a:solidFill>
                  <a:srgbClr val="FF0000"/>
                </a:solidFill>
                <a:latin typeface="Courier New" pitchFamily="49" charset="0"/>
                <a:cs typeface="Courier New" pitchFamily="49" charset="0"/>
              </a:rPr>
              <a:t>pork 4115</a:t>
            </a:r>
          </a:p>
          <a:p>
            <a:r>
              <a:rPr lang="en-US" sz="1200" dirty="0">
                <a:latin typeface="Courier New" pitchFamily="49" charset="0"/>
                <a:cs typeface="Courier New" pitchFamily="49" charset="0"/>
              </a:rPr>
              <a:t>my 3841</a:t>
            </a:r>
          </a:p>
          <a:p>
            <a:r>
              <a:rPr lang="en-US" sz="1200" dirty="0">
                <a:latin typeface="Courier New" pitchFamily="49" charset="0"/>
                <a:cs typeface="Courier New" pitchFamily="49" charset="0"/>
              </a:rPr>
              <a:t>this 3487</a:t>
            </a:r>
          </a:p>
          <a:p>
            <a:r>
              <a:rPr lang="en-US" sz="1200" dirty="0">
                <a:latin typeface="Courier New" pitchFamily="49" charset="0"/>
                <a:cs typeface="Courier New" pitchFamily="49" charset="0"/>
              </a:rPr>
              <a:t>wait 3184</a:t>
            </a:r>
          </a:p>
          <a:p>
            <a:r>
              <a:rPr lang="en-US" sz="1200" dirty="0">
                <a:latin typeface="Courier New" pitchFamily="49" charset="0"/>
                <a:cs typeface="Courier New" pitchFamily="49" charset="0"/>
              </a:rPr>
              <a:t>not 3016</a:t>
            </a:r>
          </a:p>
          <a:p>
            <a:r>
              <a:rPr lang="en-US" sz="1200" dirty="0">
                <a:latin typeface="Courier New" pitchFamily="49" charset="0"/>
                <a:cs typeface="Courier New" pitchFamily="49" charset="0"/>
              </a:rPr>
              <a:t>we 2984</a:t>
            </a:r>
          </a:p>
          <a:p>
            <a:r>
              <a:rPr lang="en-US" sz="1200" dirty="0">
                <a:latin typeface="Courier New" pitchFamily="49" charset="0"/>
                <a:cs typeface="Courier New" pitchFamily="49" charset="0"/>
              </a:rPr>
              <a:t>at 2980</a:t>
            </a:r>
          </a:p>
          <a:p>
            <a:r>
              <a:rPr lang="en-US" sz="1200" dirty="0">
                <a:latin typeface="Courier New" pitchFamily="49" charset="0"/>
                <a:cs typeface="Courier New" pitchFamily="49" charset="0"/>
              </a:rPr>
              <a:t>on 2922</a:t>
            </a:r>
          </a:p>
        </p:txBody>
      </p:sp>
      <p:sp>
        <p:nvSpPr>
          <p:cNvPr id="5" name="TextBox 4"/>
          <p:cNvSpPr txBox="1"/>
          <p:nvPr/>
        </p:nvSpPr>
        <p:spPr>
          <a:xfrm>
            <a:off x="2601685" y="2394857"/>
            <a:ext cx="1828800" cy="4524315"/>
          </a:xfrm>
          <a:prstGeom prst="rect">
            <a:avLst/>
          </a:prstGeom>
          <a:solidFill>
            <a:schemeClr val="accent5">
              <a:lumMod val="40000"/>
              <a:lumOff val="60000"/>
            </a:schemeClr>
          </a:solidFill>
        </p:spPr>
        <p:txBody>
          <a:bodyPr wrap="square" rtlCol="0">
            <a:spAutoFit/>
          </a:bodyPr>
          <a:lstStyle/>
          <a:p>
            <a:r>
              <a:rPr lang="en-US" sz="1200" dirty="0">
                <a:latin typeface="Courier New" pitchFamily="49" charset="0"/>
                <a:cs typeface="Courier New" pitchFamily="49" charset="0"/>
              </a:rPr>
              <a:t>the 16710</a:t>
            </a:r>
          </a:p>
          <a:p>
            <a:r>
              <a:rPr lang="en-US" sz="1200" dirty="0">
                <a:latin typeface="Courier New" pitchFamily="49" charset="0"/>
                <a:cs typeface="Courier New" pitchFamily="49" charset="0"/>
              </a:rPr>
              <a:t>and 9139</a:t>
            </a:r>
          </a:p>
          <a:p>
            <a:r>
              <a:rPr lang="en-US" sz="1200" dirty="0">
                <a:latin typeface="Courier New" pitchFamily="49" charset="0"/>
                <a:cs typeface="Courier New" pitchFamily="49" charset="0"/>
              </a:rPr>
              <a:t>a 8583</a:t>
            </a:r>
          </a:p>
          <a:p>
            <a:r>
              <a:rPr lang="en-US" sz="1200" dirty="0">
                <a:latin typeface="Courier New" pitchFamily="49" charset="0"/>
                <a:cs typeface="Courier New" pitchFamily="49" charset="0"/>
              </a:rPr>
              <a:t>i 8415</a:t>
            </a:r>
          </a:p>
          <a:p>
            <a:r>
              <a:rPr lang="en-US" sz="1200" dirty="0">
                <a:latin typeface="Courier New" pitchFamily="49" charset="0"/>
                <a:cs typeface="Courier New" pitchFamily="49" charset="0"/>
              </a:rPr>
              <a:t>to 7003</a:t>
            </a:r>
          </a:p>
          <a:p>
            <a:r>
              <a:rPr lang="en-US" sz="1200" dirty="0">
                <a:latin typeface="Courier New" pitchFamily="49" charset="0"/>
                <a:cs typeface="Courier New" pitchFamily="49" charset="0"/>
              </a:rPr>
              <a:t>in 5363</a:t>
            </a:r>
          </a:p>
          <a:p>
            <a:r>
              <a:rPr lang="en-US" sz="1200" dirty="0">
                <a:latin typeface="Courier New" pitchFamily="49" charset="0"/>
                <a:cs typeface="Courier New" pitchFamily="49" charset="0"/>
              </a:rPr>
              <a:t>it 4606</a:t>
            </a:r>
          </a:p>
          <a:p>
            <a:r>
              <a:rPr lang="en-US" sz="1200" dirty="0">
                <a:latin typeface="Courier New" pitchFamily="49" charset="0"/>
                <a:cs typeface="Courier New" pitchFamily="49" charset="0"/>
              </a:rPr>
              <a:t>of 4365</a:t>
            </a:r>
          </a:p>
          <a:p>
            <a:r>
              <a:rPr lang="en-US" sz="1200" dirty="0">
                <a:latin typeface="Courier New" pitchFamily="49" charset="0"/>
                <a:cs typeface="Courier New" pitchFamily="49" charset="0"/>
              </a:rPr>
              <a:t>is 4340</a:t>
            </a:r>
          </a:p>
          <a:p>
            <a:r>
              <a:rPr lang="en-US" sz="1200" b="1" dirty="0">
                <a:solidFill>
                  <a:srgbClr val="FF0000"/>
                </a:solidFill>
                <a:latin typeface="Courier New" pitchFamily="49" charset="0"/>
                <a:cs typeface="Courier New" pitchFamily="49" charset="0"/>
              </a:rPr>
              <a:t>burger 432</a:t>
            </a:r>
          </a:p>
          <a:p>
            <a:r>
              <a:rPr lang="en-US" sz="1200" dirty="0">
                <a:latin typeface="Courier New" pitchFamily="49" charset="0"/>
                <a:cs typeface="Courier New" pitchFamily="49" charset="0"/>
              </a:rPr>
              <a:t>was 4070</a:t>
            </a:r>
          </a:p>
          <a:p>
            <a:r>
              <a:rPr lang="en-US" sz="1200" dirty="0">
                <a:latin typeface="Courier New" pitchFamily="49" charset="0"/>
                <a:cs typeface="Courier New" pitchFamily="49" charset="0"/>
              </a:rPr>
              <a:t>for 3441</a:t>
            </a:r>
          </a:p>
          <a:p>
            <a:r>
              <a:rPr lang="en-US" sz="1200" dirty="0">
                <a:latin typeface="Courier New" pitchFamily="49" charset="0"/>
                <a:cs typeface="Courier New" pitchFamily="49" charset="0"/>
              </a:rPr>
              <a:t>but 3284</a:t>
            </a:r>
          </a:p>
          <a:p>
            <a:r>
              <a:rPr lang="en-US" sz="1200" b="1" dirty="0">
                <a:solidFill>
                  <a:srgbClr val="FF0000"/>
                </a:solidFill>
                <a:latin typeface="Courier New" pitchFamily="49" charset="0"/>
                <a:cs typeface="Courier New" pitchFamily="49" charset="0"/>
              </a:rPr>
              <a:t>shack 3278</a:t>
            </a:r>
          </a:p>
          <a:p>
            <a:r>
              <a:rPr lang="en-US" sz="1200" b="1" dirty="0">
                <a:solidFill>
                  <a:srgbClr val="FF0000"/>
                </a:solidFill>
                <a:latin typeface="Courier New" pitchFamily="49" charset="0"/>
                <a:cs typeface="Courier New" pitchFamily="49" charset="0"/>
              </a:rPr>
              <a:t>shake 3172</a:t>
            </a:r>
          </a:p>
          <a:p>
            <a:r>
              <a:rPr lang="en-US" sz="1200" dirty="0">
                <a:latin typeface="Courier New" pitchFamily="49" charset="0"/>
                <a:cs typeface="Courier New" pitchFamily="49" charset="0"/>
              </a:rPr>
              <a:t>that 3005</a:t>
            </a:r>
          </a:p>
          <a:p>
            <a:r>
              <a:rPr lang="en-US" sz="1200" dirty="0">
                <a:latin typeface="Courier New" pitchFamily="49" charset="0"/>
                <a:cs typeface="Courier New" pitchFamily="49" charset="0"/>
              </a:rPr>
              <a:t>you 2985</a:t>
            </a:r>
          </a:p>
          <a:p>
            <a:r>
              <a:rPr lang="en-US" sz="1200" dirty="0">
                <a:latin typeface="Courier New" pitchFamily="49" charset="0"/>
                <a:cs typeface="Courier New" pitchFamily="49" charset="0"/>
              </a:rPr>
              <a:t>my 2514</a:t>
            </a:r>
          </a:p>
          <a:p>
            <a:r>
              <a:rPr lang="en-US" sz="1200" dirty="0">
                <a:latin typeface="Courier New" pitchFamily="49" charset="0"/>
                <a:cs typeface="Courier New" pitchFamily="49" charset="0"/>
              </a:rPr>
              <a:t>line 2389</a:t>
            </a:r>
          </a:p>
          <a:p>
            <a:r>
              <a:rPr lang="en-US" sz="1200" dirty="0">
                <a:latin typeface="Courier New" pitchFamily="49" charset="0"/>
                <a:cs typeface="Courier New" pitchFamily="49" charset="0"/>
              </a:rPr>
              <a:t>this 2242</a:t>
            </a:r>
          </a:p>
          <a:p>
            <a:r>
              <a:rPr lang="en-US" sz="1200" b="1" dirty="0">
                <a:solidFill>
                  <a:srgbClr val="FF0000"/>
                </a:solidFill>
                <a:latin typeface="Courier New" pitchFamily="49" charset="0"/>
                <a:cs typeface="Courier New" pitchFamily="49" charset="0"/>
              </a:rPr>
              <a:t>fries 2240</a:t>
            </a:r>
          </a:p>
          <a:p>
            <a:r>
              <a:rPr lang="en-US" sz="1200" dirty="0">
                <a:latin typeface="Courier New" pitchFamily="49" charset="0"/>
                <a:cs typeface="Courier New" pitchFamily="49" charset="0"/>
              </a:rPr>
              <a:t>on 2204</a:t>
            </a:r>
          </a:p>
          <a:p>
            <a:r>
              <a:rPr lang="en-US" sz="1200" dirty="0">
                <a:latin typeface="Courier New" pitchFamily="49" charset="0"/>
                <a:cs typeface="Courier New" pitchFamily="49" charset="0"/>
              </a:rPr>
              <a:t>are 2142</a:t>
            </a:r>
          </a:p>
          <a:p>
            <a:r>
              <a:rPr lang="en-US" sz="1200" dirty="0">
                <a:latin typeface="Courier New" pitchFamily="49" charset="0"/>
                <a:cs typeface="Courier New" pitchFamily="49" charset="0"/>
              </a:rPr>
              <a:t>with 2095</a:t>
            </a:r>
          </a:p>
        </p:txBody>
      </p:sp>
      <p:sp>
        <p:nvSpPr>
          <p:cNvPr id="6" name="TextBox 5"/>
          <p:cNvSpPr txBox="1"/>
          <p:nvPr/>
        </p:nvSpPr>
        <p:spPr>
          <a:xfrm>
            <a:off x="4408714" y="2460170"/>
            <a:ext cx="1752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the 16010</a:t>
            </a:r>
          </a:p>
          <a:p>
            <a:r>
              <a:rPr lang="en-US" sz="1200" dirty="0">
                <a:latin typeface="Courier New" pitchFamily="49" charset="0"/>
                <a:cs typeface="Courier New" pitchFamily="49" charset="0"/>
              </a:rPr>
              <a:t>and 9504</a:t>
            </a:r>
          </a:p>
          <a:p>
            <a:r>
              <a:rPr lang="en-US" sz="1200" dirty="0">
                <a:latin typeface="Courier New" pitchFamily="49" charset="0"/>
                <a:cs typeface="Courier New" pitchFamily="49" charset="0"/>
              </a:rPr>
              <a:t>i 7966</a:t>
            </a:r>
          </a:p>
          <a:p>
            <a:r>
              <a:rPr lang="en-US" sz="1200" dirty="0">
                <a:latin typeface="Courier New" pitchFamily="49" charset="0"/>
                <a:cs typeface="Courier New" pitchFamily="49" charset="0"/>
              </a:rPr>
              <a:t>to 6524</a:t>
            </a:r>
          </a:p>
          <a:p>
            <a:r>
              <a:rPr lang="en-US" sz="1200" dirty="0">
                <a:latin typeface="Courier New" pitchFamily="49" charset="0"/>
                <a:cs typeface="Courier New" pitchFamily="49" charset="0"/>
              </a:rPr>
              <a:t>a 6370</a:t>
            </a:r>
          </a:p>
          <a:p>
            <a:r>
              <a:rPr lang="en-US" sz="1200" dirty="0">
                <a:latin typeface="Courier New" pitchFamily="49" charset="0"/>
                <a:cs typeface="Courier New" pitchFamily="49" charset="0"/>
              </a:rPr>
              <a:t>it 5169</a:t>
            </a:r>
          </a:p>
          <a:p>
            <a:r>
              <a:rPr lang="en-US" sz="1200" dirty="0">
                <a:latin typeface="Courier New" pitchFamily="49" charset="0"/>
                <a:cs typeface="Courier New" pitchFamily="49" charset="0"/>
              </a:rPr>
              <a:t>of 5159</a:t>
            </a:r>
          </a:p>
          <a:p>
            <a:r>
              <a:rPr lang="en-US" sz="1200" dirty="0">
                <a:latin typeface="Courier New" pitchFamily="49" charset="0"/>
                <a:cs typeface="Courier New" pitchFamily="49" charset="0"/>
              </a:rPr>
              <a:t>is 4519</a:t>
            </a:r>
          </a:p>
          <a:p>
            <a:r>
              <a:rPr lang="en-US" sz="1200" b="1" dirty="0">
                <a:solidFill>
                  <a:srgbClr val="FF0000"/>
                </a:solidFill>
                <a:latin typeface="Courier New" pitchFamily="49" charset="0"/>
                <a:cs typeface="Courier New" pitchFamily="49" charset="0"/>
              </a:rPr>
              <a:t>sauce 4020</a:t>
            </a:r>
          </a:p>
          <a:p>
            <a:r>
              <a:rPr lang="en-US" sz="1200" dirty="0">
                <a:latin typeface="Courier New" pitchFamily="49" charset="0"/>
                <a:cs typeface="Courier New" pitchFamily="49" charset="0"/>
              </a:rPr>
              <a:t>in 3951</a:t>
            </a:r>
          </a:p>
          <a:p>
            <a:r>
              <a:rPr lang="en-US" sz="1200" dirty="0">
                <a:latin typeface="Courier New" pitchFamily="49" charset="0"/>
                <a:cs typeface="Courier New" pitchFamily="49" charset="0"/>
              </a:rPr>
              <a:t>this 3519</a:t>
            </a:r>
          </a:p>
          <a:p>
            <a:r>
              <a:rPr lang="en-US" sz="1200" dirty="0">
                <a:latin typeface="Courier New" pitchFamily="49" charset="0"/>
                <a:cs typeface="Courier New" pitchFamily="49" charset="0"/>
              </a:rPr>
              <a:t>was 3453</a:t>
            </a:r>
          </a:p>
          <a:p>
            <a:r>
              <a:rPr lang="en-US" sz="1200" dirty="0">
                <a:latin typeface="Courier New" pitchFamily="49" charset="0"/>
                <a:cs typeface="Courier New" pitchFamily="49" charset="0"/>
              </a:rPr>
              <a:t>for 3327</a:t>
            </a:r>
          </a:p>
          <a:p>
            <a:r>
              <a:rPr lang="en-US" sz="1200" dirty="0">
                <a:latin typeface="Courier New" pitchFamily="49" charset="0"/>
                <a:cs typeface="Courier New" pitchFamily="49" charset="0"/>
              </a:rPr>
              <a:t>you 3220</a:t>
            </a:r>
          </a:p>
          <a:p>
            <a:r>
              <a:rPr lang="en-US" sz="1200" dirty="0">
                <a:latin typeface="Courier New" pitchFamily="49" charset="0"/>
                <a:cs typeface="Courier New" pitchFamily="49" charset="0"/>
              </a:rPr>
              <a:t>that 2769</a:t>
            </a:r>
          </a:p>
          <a:p>
            <a:r>
              <a:rPr lang="en-US" sz="1200" dirty="0">
                <a:latin typeface="Courier New" pitchFamily="49" charset="0"/>
                <a:cs typeface="Courier New" pitchFamily="49" charset="0"/>
              </a:rPr>
              <a:t>but 2590</a:t>
            </a:r>
          </a:p>
          <a:p>
            <a:r>
              <a:rPr lang="en-US" sz="1200" dirty="0">
                <a:latin typeface="Courier New" pitchFamily="49" charset="0"/>
                <a:cs typeface="Courier New" pitchFamily="49" charset="0"/>
              </a:rPr>
              <a:t>food 2497</a:t>
            </a:r>
          </a:p>
          <a:p>
            <a:r>
              <a:rPr lang="en-US" sz="1200" dirty="0">
                <a:latin typeface="Courier New" pitchFamily="49" charset="0"/>
                <a:cs typeface="Courier New" pitchFamily="49" charset="0"/>
              </a:rPr>
              <a:t>on 2350</a:t>
            </a:r>
          </a:p>
          <a:p>
            <a:r>
              <a:rPr lang="en-US" sz="1200" dirty="0">
                <a:latin typeface="Courier New" pitchFamily="49" charset="0"/>
                <a:cs typeface="Courier New" pitchFamily="49" charset="0"/>
              </a:rPr>
              <a:t>my 2311</a:t>
            </a:r>
          </a:p>
          <a:p>
            <a:r>
              <a:rPr lang="en-US" sz="1200" b="1" dirty="0">
                <a:solidFill>
                  <a:srgbClr val="FF0000"/>
                </a:solidFill>
                <a:latin typeface="Courier New" pitchFamily="49" charset="0"/>
                <a:cs typeface="Courier New" pitchFamily="49" charset="0"/>
              </a:rPr>
              <a:t>cart 2236</a:t>
            </a:r>
          </a:p>
          <a:p>
            <a:r>
              <a:rPr lang="en-US" sz="1200" b="1" dirty="0">
                <a:solidFill>
                  <a:srgbClr val="FF0000"/>
                </a:solidFill>
                <a:latin typeface="Courier New" pitchFamily="49" charset="0"/>
                <a:cs typeface="Courier New" pitchFamily="49" charset="0"/>
              </a:rPr>
              <a:t>chicken 2220</a:t>
            </a:r>
          </a:p>
          <a:p>
            <a:r>
              <a:rPr lang="en-US" sz="1200" dirty="0">
                <a:latin typeface="Courier New" pitchFamily="49" charset="0"/>
                <a:cs typeface="Courier New" pitchFamily="49" charset="0"/>
              </a:rPr>
              <a:t>with 2195</a:t>
            </a:r>
          </a:p>
          <a:p>
            <a:r>
              <a:rPr lang="en-US" sz="1200" dirty="0">
                <a:latin typeface="Courier New" pitchFamily="49" charset="0"/>
                <a:cs typeface="Courier New" pitchFamily="49" charset="0"/>
              </a:rPr>
              <a:t>rice 2049</a:t>
            </a:r>
          </a:p>
          <a:p>
            <a:r>
              <a:rPr lang="en-US" sz="1200" dirty="0">
                <a:latin typeface="Courier New" pitchFamily="49" charset="0"/>
                <a:cs typeface="Courier New" pitchFamily="49" charset="0"/>
              </a:rPr>
              <a:t>so 1825</a:t>
            </a:r>
          </a:p>
        </p:txBody>
      </p:sp>
      <p:sp>
        <p:nvSpPr>
          <p:cNvPr id="7" name="TextBox 6"/>
          <p:cNvSpPr txBox="1"/>
          <p:nvPr/>
        </p:nvSpPr>
        <p:spPr>
          <a:xfrm>
            <a:off x="6161314" y="2362200"/>
            <a:ext cx="1600200"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the 14241</a:t>
            </a:r>
          </a:p>
          <a:p>
            <a:r>
              <a:rPr lang="en-US" sz="1200" dirty="0">
                <a:latin typeface="Courier New" pitchFamily="49" charset="0"/>
                <a:cs typeface="Courier New" pitchFamily="49" charset="0"/>
              </a:rPr>
              <a:t>and 8237</a:t>
            </a:r>
          </a:p>
          <a:p>
            <a:r>
              <a:rPr lang="en-US" sz="1200" dirty="0">
                <a:latin typeface="Courier New" pitchFamily="49" charset="0"/>
                <a:cs typeface="Courier New" pitchFamily="49" charset="0"/>
              </a:rPr>
              <a:t>a 8182</a:t>
            </a:r>
          </a:p>
          <a:p>
            <a:r>
              <a:rPr lang="en-US" sz="1200" dirty="0">
                <a:latin typeface="Courier New" pitchFamily="49" charset="0"/>
                <a:cs typeface="Courier New" pitchFamily="49" charset="0"/>
              </a:rPr>
              <a:t>i 7001</a:t>
            </a:r>
          </a:p>
          <a:p>
            <a:r>
              <a:rPr lang="en-US" sz="1200" dirty="0">
                <a:latin typeface="Courier New" pitchFamily="49" charset="0"/>
                <a:cs typeface="Courier New" pitchFamily="49" charset="0"/>
              </a:rPr>
              <a:t>to 6727</a:t>
            </a:r>
          </a:p>
          <a:p>
            <a:r>
              <a:rPr lang="en-US" sz="1200" dirty="0">
                <a:latin typeface="Courier New" pitchFamily="49" charset="0"/>
                <a:cs typeface="Courier New" pitchFamily="49" charset="0"/>
              </a:rPr>
              <a:t>of 4874</a:t>
            </a:r>
          </a:p>
          <a:p>
            <a:r>
              <a:rPr lang="en-US" sz="1200" dirty="0">
                <a:latin typeface="Courier New" pitchFamily="49" charset="0"/>
                <a:cs typeface="Courier New" pitchFamily="49" charset="0"/>
              </a:rPr>
              <a:t>you 4515</a:t>
            </a:r>
          </a:p>
          <a:p>
            <a:r>
              <a:rPr lang="en-US" sz="1200" dirty="0">
                <a:latin typeface="Courier New" pitchFamily="49" charset="0"/>
                <a:cs typeface="Courier New" pitchFamily="49" charset="0"/>
              </a:rPr>
              <a:t>it 4308</a:t>
            </a:r>
          </a:p>
          <a:p>
            <a:r>
              <a:rPr lang="en-US" sz="1200" dirty="0">
                <a:latin typeface="Courier New" pitchFamily="49" charset="0"/>
                <a:cs typeface="Courier New" pitchFamily="49" charset="0"/>
              </a:rPr>
              <a:t>is 4016</a:t>
            </a:r>
          </a:p>
          <a:p>
            <a:r>
              <a:rPr lang="en-US" sz="1200" dirty="0">
                <a:latin typeface="Courier New" pitchFamily="49" charset="0"/>
                <a:cs typeface="Courier New" pitchFamily="49" charset="0"/>
              </a:rPr>
              <a:t>was 3791</a:t>
            </a:r>
          </a:p>
          <a:p>
            <a:r>
              <a:rPr lang="en-US" sz="1200" b="1" dirty="0">
                <a:solidFill>
                  <a:srgbClr val="FF0000"/>
                </a:solidFill>
                <a:latin typeface="Courier New" pitchFamily="49" charset="0"/>
                <a:cs typeface="Courier New" pitchFamily="49" charset="0"/>
              </a:rPr>
              <a:t>pastrami 3748</a:t>
            </a:r>
          </a:p>
          <a:p>
            <a:r>
              <a:rPr lang="en-US" sz="1200" dirty="0">
                <a:latin typeface="Courier New" pitchFamily="49" charset="0"/>
                <a:cs typeface="Courier New" pitchFamily="49" charset="0"/>
              </a:rPr>
              <a:t>in 3508</a:t>
            </a:r>
          </a:p>
          <a:p>
            <a:r>
              <a:rPr lang="en-US" sz="1200" dirty="0">
                <a:latin typeface="Courier New" pitchFamily="49" charset="0"/>
                <a:cs typeface="Courier New" pitchFamily="49" charset="0"/>
              </a:rPr>
              <a:t>for 3424</a:t>
            </a:r>
          </a:p>
          <a:p>
            <a:r>
              <a:rPr lang="en-US" sz="1200" b="1" dirty="0">
                <a:solidFill>
                  <a:srgbClr val="FF0000"/>
                </a:solidFill>
                <a:latin typeface="Courier New" pitchFamily="49" charset="0"/>
                <a:cs typeface="Courier New" pitchFamily="49" charset="0"/>
              </a:rPr>
              <a:t>sandwich 2928</a:t>
            </a:r>
          </a:p>
          <a:p>
            <a:r>
              <a:rPr lang="en-US" sz="1200" dirty="0">
                <a:latin typeface="Courier New" pitchFamily="49" charset="0"/>
                <a:cs typeface="Courier New" pitchFamily="49" charset="0"/>
              </a:rPr>
              <a:t>that 2728</a:t>
            </a:r>
          </a:p>
          <a:p>
            <a:r>
              <a:rPr lang="en-US" sz="1200" dirty="0">
                <a:latin typeface="Courier New" pitchFamily="49" charset="0"/>
                <a:cs typeface="Courier New" pitchFamily="49" charset="0"/>
              </a:rPr>
              <a:t>but 2715</a:t>
            </a:r>
          </a:p>
          <a:p>
            <a:r>
              <a:rPr lang="en-US" sz="1200" dirty="0">
                <a:latin typeface="Courier New" pitchFamily="49" charset="0"/>
                <a:cs typeface="Courier New" pitchFamily="49" charset="0"/>
              </a:rPr>
              <a:t>on 2247</a:t>
            </a:r>
          </a:p>
          <a:p>
            <a:r>
              <a:rPr lang="en-US" sz="1200" dirty="0">
                <a:latin typeface="Courier New" pitchFamily="49" charset="0"/>
                <a:cs typeface="Courier New" pitchFamily="49" charset="0"/>
              </a:rPr>
              <a:t>this 2099</a:t>
            </a:r>
          </a:p>
          <a:p>
            <a:r>
              <a:rPr lang="en-US" sz="1200" dirty="0">
                <a:latin typeface="Courier New" pitchFamily="49" charset="0"/>
                <a:cs typeface="Courier New" pitchFamily="49" charset="0"/>
              </a:rPr>
              <a:t>my 2064</a:t>
            </a:r>
          </a:p>
          <a:p>
            <a:r>
              <a:rPr lang="en-US" sz="1200" dirty="0">
                <a:latin typeface="Courier New" pitchFamily="49" charset="0"/>
                <a:cs typeface="Courier New" pitchFamily="49" charset="0"/>
              </a:rPr>
              <a:t>with 2040</a:t>
            </a:r>
          </a:p>
          <a:p>
            <a:r>
              <a:rPr lang="en-US" sz="1200" dirty="0">
                <a:latin typeface="Courier New" pitchFamily="49" charset="0"/>
                <a:cs typeface="Courier New" pitchFamily="49" charset="0"/>
              </a:rPr>
              <a:t>not 1655</a:t>
            </a:r>
          </a:p>
          <a:p>
            <a:r>
              <a:rPr lang="en-US" sz="1200" dirty="0">
                <a:latin typeface="Courier New" pitchFamily="49" charset="0"/>
                <a:cs typeface="Courier New" pitchFamily="49" charset="0"/>
              </a:rPr>
              <a:t>your 1622</a:t>
            </a:r>
          </a:p>
          <a:p>
            <a:r>
              <a:rPr lang="en-US" sz="1200" dirty="0">
                <a:latin typeface="Courier New" pitchFamily="49" charset="0"/>
                <a:cs typeface="Courier New" pitchFamily="49" charset="0"/>
              </a:rPr>
              <a:t>so 1610</a:t>
            </a:r>
          </a:p>
          <a:p>
            <a:r>
              <a:rPr lang="en-US" sz="1200" dirty="0">
                <a:latin typeface="Courier New" pitchFamily="49" charset="0"/>
                <a:cs typeface="Courier New" pitchFamily="49" charset="0"/>
              </a:rPr>
              <a:t>have 1585</a:t>
            </a:r>
          </a:p>
        </p:txBody>
      </p:sp>
      <p:sp>
        <p:nvSpPr>
          <p:cNvPr id="8" name="TextBox 7"/>
          <p:cNvSpPr txBox="1"/>
          <p:nvPr/>
        </p:nvSpPr>
        <p:spPr>
          <a:xfrm>
            <a:off x="4082093" y="5560367"/>
            <a:ext cx="5078634" cy="461665"/>
          </a:xfrm>
          <a:prstGeom prst="rect">
            <a:avLst/>
          </a:prstGeom>
          <a:solidFill>
            <a:srgbClr val="FFFF00"/>
          </a:solidFill>
        </p:spPr>
        <p:txBody>
          <a:bodyPr wrap="none" rtlCol="0">
            <a:spAutoFit/>
          </a:bodyPr>
          <a:lstStyle/>
          <a:p>
            <a:r>
              <a:rPr lang="en-US" sz="2400" dirty="0"/>
              <a:t>Most frequent words are </a:t>
            </a:r>
            <a:r>
              <a:rPr lang="en-US" sz="2400" dirty="0">
                <a:solidFill>
                  <a:srgbClr val="FF0000"/>
                </a:solidFill>
              </a:rPr>
              <a:t>stop words</a:t>
            </a:r>
          </a:p>
        </p:txBody>
      </p:sp>
    </p:spTree>
    <p:extLst>
      <p:ext uri="{BB962C8B-B14F-4D97-AF65-F5344CB8AC3E}">
        <p14:creationId xmlns:p14="http://schemas.microsoft.com/office/powerpoint/2010/main" val="3148054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9" name="TextBox 8"/>
          <p:cNvSpPr txBox="1"/>
          <p:nvPr/>
        </p:nvSpPr>
        <p:spPr>
          <a:xfrm>
            <a:off x="533400" y="2971800"/>
            <a:ext cx="8077200" cy="2893100"/>
          </a:xfrm>
          <a:prstGeom prst="rect">
            <a:avLst/>
          </a:prstGeom>
          <a:noFill/>
        </p:spPr>
        <p:txBody>
          <a:bodyPr wrap="square" rtlCol="0">
            <a:spAutoFit/>
          </a:bodyPr>
          <a:lstStyle/>
          <a:p>
            <a:r>
              <a:rPr lang="en-US" sz="1400" dirty="0">
                <a:latin typeface="Courier New" pitchFamily="49" charset="0"/>
                <a:cs typeface="Courier New" pitchFamily="49" charset="0"/>
              </a:rPr>
              <a:t>a,about,above,after,again,against,all,am,an,and,any,are,aren't,as,at,be,because,been,before,being,below,between,both,but,by,can't,cannot,could,couldn't,did,didn't,do,does,doesn't,doing,don't,down,during,each,few,for,from,further,had,hadn't,has,hasn't,have,haven't,having,he,he'd,he'll,he's,her,here,here's,hers,herself,him,himself,his,how,how's,i,i'd,i'll,i'm,i've,if,in,into,is,isn't,it,it's,its,itself,let's,me,more,most,mustn't,my,myself,no,nor,not,of,off,on,once,only,or,other,ought,our,ours,ourselves,out,over,own,same,shan't,she,she'd,she'll,she's,should,shouldn't,so,some,such,than,that,that's,the,their,theirs,them,themselves,then,there,there's,these,they,they'd,they'll,they're,they've,this,those,through,to,too,under,until,up,very,was,wasn't,we,we'd,we'll,we're,we've,were,weren't,what,what's,when,when's,where,where's,which,while,who,who's,whom,why,why's,with,won't,would,wouldn't,you,you'd,you'll,you're,you've,your,yours,yourself,yourselves,</a:t>
            </a:r>
          </a:p>
        </p:txBody>
      </p:sp>
    </p:spTree>
    <p:extLst>
      <p:ext uri="{BB962C8B-B14F-4D97-AF65-F5344CB8AC3E}">
        <p14:creationId xmlns:p14="http://schemas.microsoft.com/office/powerpoint/2010/main" val="3139409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8572</a:t>
            </a:r>
          </a:p>
          <a:p>
            <a:r>
              <a:rPr lang="en-US" sz="1200" dirty="0">
                <a:latin typeface="Courier New" pitchFamily="49" charset="0"/>
                <a:cs typeface="Courier New" pitchFamily="49" charset="0"/>
              </a:rPr>
              <a:t>pork 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dirty="0">
                <a:latin typeface="Courier New" pitchFamily="49" charset="0"/>
                <a:cs typeface="Courier New" pitchFamily="49" charset="0"/>
              </a:rPr>
              <a:t>like 1902</a:t>
            </a:r>
          </a:p>
          <a:p>
            <a:r>
              <a:rPr lang="en-US" sz="1200" dirty="0">
                <a:latin typeface="Courier New" pitchFamily="49" charset="0"/>
                <a:cs typeface="Courier New" pitchFamily="49" charset="0"/>
              </a:rPr>
              <a:t>just 1896</a:t>
            </a:r>
          </a:p>
          <a:p>
            <a:r>
              <a:rPr lang="en-US" sz="1200" dirty="0">
                <a:latin typeface="Courier New" pitchFamily="49" charset="0"/>
                <a:cs typeface="Courier New" pitchFamily="49" charset="0"/>
              </a:rPr>
              <a:t>get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1167</a:t>
            </a: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burger 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a:latin typeface="Courier New" pitchFamily="49" charset="0"/>
                <a:cs typeface="Courier New" pitchFamily="49" charset="0"/>
              </a:rPr>
              <a:t>line 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latin typeface="Courier New" pitchFamily="49" charset="0"/>
                <a:cs typeface="Courier New" pitchFamily="49" charset="0"/>
              </a:rPr>
              <a:t>like 1204</a:t>
            </a:r>
          </a:p>
          <a:p>
            <a:r>
              <a:rPr lang="en-US" sz="1200" dirty="0">
                <a:latin typeface="Courier New" pitchFamily="49" charset="0"/>
                <a:cs typeface="Courier New" pitchFamily="49" charset="0"/>
              </a:rPr>
              <a:t>food 1175</a:t>
            </a:r>
          </a:p>
          <a:p>
            <a:r>
              <a:rPr lang="en-US" sz="1200" dirty="0">
                <a:latin typeface="Courier New" pitchFamily="49" charset="0"/>
                <a:cs typeface="Courier New" pitchFamily="49" charset="0"/>
              </a:rPr>
              <a:t>get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a:latin typeface="Courier New" pitchFamily="49" charset="0"/>
                <a:cs typeface="Courier New" pitchFamily="49" charset="0"/>
              </a:rPr>
              <a:t>can 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sauce 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a:latin typeface="Courier New" pitchFamily="49" charset="0"/>
                <a:cs typeface="Courier New" pitchFamily="49" charset="0"/>
              </a:rPr>
              <a:t>rice 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latin typeface="Courier New" pitchFamily="49" charset="0"/>
                <a:cs typeface="Courier New" pitchFamily="49" charset="0"/>
              </a:rPr>
              <a:t>get 1332</a:t>
            </a:r>
          </a:p>
          <a:p>
            <a:r>
              <a:rPr lang="en-US" sz="1200" dirty="0">
                <a:latin typeface="Courier New" pitchFamily="49" charset="0"/>
                <a:cs typeface="Courier New" pitchFamily="49" charset="0"/>
              </a:rPr>
              <a:t>one 1222</a:t>
            </a:r>
          </a:p>
          <a:p>
            <a:r>
              <a:rPr lang="en-US" sz="1200" dirty="0">
                <a:latin typeface="Courier New" pitchFamily="49" charset="0"/>
                <a:cs typeface="Courier New" pitchFamily="49" charset="0"/>
              </a:rPr>
              <a:t>like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a:latin typeface="Courier New" pitchFamily="49" charset="0"/>
                <a:cs typeface="Courier New" pitchFamily="49" charset="0"/>
              </a:rPr>
              <a:t>place 1480</a:t>
            </a:r>
          </a:p>
          <a:p>
            <a:r>
              <a:rPr lang="en-US" sz="1200" dirty="0">
                <a:latin typeface="Courier New" pitchFamily="49" charset="0"/>
                <a:cs typeface="Courier New" pitchFamily="49" charset="0"/>
              </a:rPr>
              <a:t>good 1341</a:t>
            </a:r>
          </a:p>
          <a:p>
            <a:r>
              <a:rPr lang="en-US" sz="1200" dirty="0">
                <a:latin typeface="Courier New" pitchFamily="49" charset="0"/>
                <a:cs typeface="Courier New" pitchFamily="49" charset="0"/>
              </a:rPr>
              <a:t>get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latin typeface="Courier New" pitchFamily="49" charset="0"/>
                <a:cs typeface="Courier New" pitchFamily="49" charset="0"/>
              </a:rPr>
              <a:t>like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a:latin typeface="Courier New" pitchFamily="49" charset="0"/>
                <a:cs typeface="Courier New" pitchFamily="49" charset="0"/>
              </a:rPr>
              <a:t>time 662</a:t>
            </a:r>
          </a:p>
        </p:txBody>
      </p:sp>
    </p:spTree>
    <p:extLst>
      <p:ext uri="{BB962C8B-B14F-4D97-AF65-F5344CB8AC3E}">
        <p14:creationId xmlns:p14="http://schemas.microsoft.com/office/powerpoint/2010/main" val="28586392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cut</a:t>
            </a:r>
          </a:p>
        </p:txBody>
      </p:sp>
      <p:sp>
        <p:nvSpPr>
          <p:cNvPr id="3" name="Content Placeholder 2"/>
          <p:cNvSpPr>
            <a:spLocks noGrp="1"/>
          </p:cNvSpPr>
          <p:nvPr>
            <p:ph idx="1"/>
          </p:nvPr>
        </p:nvSpPr>
        <p:spPr/>
        <p:txBody>
          <a:bodyPr/>
          <a:lstStyle/>
          <a:p>
            <a:r>
              <a:rPr lang="en-US" dirty="0"/>
              <a:t>Remove stop words</a:t>
            </a:r>
          </a:p>
          <a:p>
            <a:pPr lvl="1"/>
            <a:r>
              <a:rPr lang="en-US" dirty="0"/>
              <a:t>Stop-word lists can be found online.</a:t>
            </a:r>
          </a:p>
        </p:txBody>
      </p:sp>
      <p:sp>
        <p:nvSpPr>
          <p:cNvPr id="4" name="TextBox 3"/>
          <p:cNvSpPr txBox="1"/>
          <p:nvPr/>
        </p:nvSpPr>
        <p:spPr>
          <a:xfrm>
            <a:off x="533400" y="2590800"/>
            <a:ext cx="2057400" cy="3970318"/>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8572</a:t>
            </a:r>
          </a:p>
          <a:p>
            <a:r>
              <a:rPr lang="en-US" sz="1200" dirty="0">
                <a:latin typeface="Courier New" pitchFamily="49" charset="0"/>
                <a:cs typeface="Courier New" pitchFamily="49" charset="0"/>
              </a:rPr>
              <a:t>pork 4152</a:t>
            </a:r>
          </a:p>
          <a:p>
            <a:r>
              <a:rPr lang="en-US" sz="1200" dirty="0">
                <a:latin typeface="Courier New" pitchFamily="49" charset="0"/>
                <a:cs typeface="Courier New" pitchFamily="49" charset="0"/>
              </a:rPr>
              <a:t>wait 3195</a:t>
            </a:r>
          </a:p>
          <a:p>
            <a:r>
              <a:rPr lang="en-US" sz="1200" dirty="0">
                <a:latin typeface="Courier New" pitchFamily="49" charset="0"/>
                <a:cs typeface="Courier New" pitchFamily="49" charset="0"/>
              </a:rPr>
              <a:t>good 2867</a:t>
            </a:r>
          </a:p>
          <a:p>
            <a:r>
              <a:rPr lang="en-US" sz="1200" dirty="0">
                <a:latin typeface="Courier New" pitchFamily="49" charset="0"/>
                <a:cs typeface="Courier New" pitchFamily="49" charset="0"/>
              </a:rPr>
              <a:t>place 2361</a:t>
            </a:r>
          </a:p>
          <a:p>
            <a:r>
              <a:rPr lang="en-US" sz="1200" dirty="0">
                <a:latin typeface="Courier New" pitchFamily="49" charset="0"/>
                <a:cs typeface="Courier New" pitchFamily="49" charset="0"/>
              </a:rPr>
              <a:t>noodles 2279</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2261</a:t>
            </a:r>
          </a:p>
          <a:p>
            <a:r>
              <a:rPr lang="en-US" sz="1200" dirty="0">
                <a:latin typeface="Courier New" pitchFamily="49" charset="0"/>
                <a:cs typeface="Courier New" pitchFamily="49" charset="0"/>
              </a:rPr>
              <a:t>buns 2251</a:t>
            </a:r>
          </a:p>
          <a:p>
            <a:r>
              <a:rPr lang="en-US" sz="1200" dirty="0">
                <a:latin typeface="Courier New" pitchFamily="49" charset="0"/>
                <a:cs typeface="Courier New" pitchFamily="49" charset="0"/>
              </a:rPr>
              <a:t>broth 2041</a:t>
            </a:r>
          </a:p>
          <a:p>
            <a:r>
              <a:rPr lang="en-US" sz="1200" b="1"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1902</a:t>
            </a:r>
          </a:p>
          <a:p>
            <a:r>
              <a:rPr lang="en-US" sz="1200" dirty="0">
                <a:latin typeface="Courier New" pitchFamily="49" charset="0"/>
                <a:cs typeface="Courier New" pitchFamily="49" charset="0"/>
              </a:rPr>
              <a:t>just 1896</a:t>
            </a:r>
          </a:p>
          <a:p>
            <a:r>
              <a:rPr lang="en-US" sz="1200" b="1"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1641</a:t>
            </a:r>
          </a:p>
          <a:p>
            <a:r>
              <a:rPr lang="en-US" sz="1200" dirty="0">
                <a:latin typeface="Courier New" pitchFamily="49" charset="0"/>
                <a:cs typeface="Courier New" pitchFamily="49" charset="0"/>
              </a:rPr>
              <a:t>time 1613</a:t>
            </a:r>
          </a:p>
          <a:p>
            <a:r>
              <a:rPr lang="en-US" sz="1200" dirty="0">
                <a:latin typeface="Courier New" pitchFamily="49" charset="0"/>
                <a:cs typeface="Courier New" pitchFamily="49" charset="0"/>
              </a:rPr>
              <a:t>one 1460</a:t>
            </a:r>
          </a:p>
          <a:p>
            <a:r>
              <a:rPr lang="en-US" sz="1200" dirty="0">
                <a:latin typeface="Courier New" pitchFamily="49" charset="0"/>
                <a:cs typeface="Courier New" pitchFamily="49" charset="0"/>
              </a:rPr>
              <a:t>really 1437</a:t>
            </a:r>
          </a:p>
          <a:p>
            <a:r>
              <a:rPr lang="en-US" sz="1200" dirty="0">
                <a:latin typeface="Courier New" pitchFamily="49" charset="0"/>
                <a:cs typeface="Courier New" pitchFamily="49" charset="0"/>
              </a:rPr>
              <a:t>go 1366</a:t>
            </a:r>
          </a:p>
          <a:p>
            <a:r>
              <a:rPr lang="en-US" sz="1200" dirty="0">
                <a:latin typeface="Courier New" pitchFamily="49" charset="0"/>
                <a:cs typeface="Courier New" pitchFamily="49" charset="0"/>
              </a:rPr>
              <a:t>food 1296</a:t>
            </a:r>
          </a:p>
          <a:p>
            <a:r>
              <a:rPr lang="en-US" sz="1200" dirty="0">
                <a:latin typeface="Courier New" pitchFamily="49" charset="0"/>
                <a:cs typeface="Courier New" pitchFamily="49" charset="0"/>
              </a:rPr>
              <a:t>bowl 1272</a:t>
            </a:r>
          </a:p>
          <a:p>
            <a:r>
              <a:rPr lang="en-US" sz="1200" dirty="0">
                <a:latin typeface="Courier New" pitchFamily="49" charset="0"/>
                <a:cs typeface="Courier New" pitchFamily="49" charset="0"/>
              </a:rPr>
              <a:t>can 1256</a:t>
            </a:r>
          </a:p>
          <a:p>
            <a:r>
              <a:rPr lang="en-US" sz="1200" dirty="0">
                <a:latin typeface="Courier New" pitchFamily="49" charset="0"/>
                <a:cs typeface="Courier New" pitchFamily="49" charset="0"/>
              </a:rPr>
              <a:t>great 1172</a:t>
            </a:r>
          </a:p>
          <a:p>
            <a:r>
              <a:rPr lang="en-US" sz="1200" dirty="0">
                <a:latin typeface="Courier New" pitchFamily="49" charset="0"/>
                <a:cs typeface="Courier New" pitchFamily="49" charset="0"/>
              </a:rPr>
              <a:t>best 1167</a:t>
            </a:r>
          </a:p>
        </p:txBody>
      </p:sp>
      <p:sp>
        <p:nvSpPr>
          <p:cNvPr id="5" name="TextBox 4"/>
          <p:cNvSpPr txBox="1"/>
          <p:nvPr/>
        </p:nvSpPr>
        <p:spPr>
          <a:xfrm>
            <a:off x="2590800" y="2612571"/>
            <a:ext cx="1828800" cy="3970318"/>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burger 4340</a:t>
            </a:r>
          </a:p>
          <a:p>
            <a:r>
              <a:rPr lang="en-US" sz="1200" dirty="0">
                <a:latin typeface="Courier New" pitchFamily="49" charset="0"/>
                <a:cs typeface="Courier New" pitchFamily="49" charset="0"/>
              </a:rPr>
              <a:t>shack 3291</a:t>
            </a:r>
          </a:p>
          <a:p>
            <a:r>
              <a:rPr lang="en-US" sz="1200" dirty="0">
                <a:latin typeface="Courier New" pitchFamily="49" charset="0"/>
                <a:cs typeface="Courier New" pitchFamily="49" charset="0"/>
              </a:rPr>
              <a:t>shake 3221</a:t>
            </a:r>
          </a:p>
          <a:p>
            <a:r>
              <a:rPr lang="en-US" sz="1200" dirty="0">
                <a:latin typeface="Courier New" pitchFamily="49" charset="0"/>
                <a:cs typeface="Courier New" pitchFamily="49" charset="0"/>
              </a:rPr>
              <a:t>line 2397</a:t>
            </a:r>
          </a:p>
          <a:p>
            <a:r>
              <a:rPr lang="en-US" sz="1200" dirty="0">
                <a:latin typeface="Courier New" pitchFamily="49" charset="0"/>
                <a:cs typeface="Courier New" pitchFamily="49" charset="0"/>
              </a:rPr>
              <a:t>fries 2260</a:t>
            </a:r>
          </a:p>
          <a:p>
            <a:r>
              <a:rPr lang="en-US" sz="1200" dirty="0">
                <a:latin typeface="Courier New" pitchFamily="49" charset="0"/>
                <a:cs typeface="Courier New" pitchFamily="49" charset="0"/>
              </a:rPr>
              <a:t>good 1920</a:t>
            </a:r>
          </a:p>
          <a:p>
            <a:r>
              <a:rPr lang="en-US" sz="1200" dirty="0">
                <a:latin typeface="Courier New" pitchFamily="49" charset="0"/>
                <a:cs typeface="Courier New" pitchFamily="49" charset="0"/>
              </a:rPr>
              <a:t>burgers 1643</a:t>
            </a:r>
          </a:p>
          <a:p>
            <a:r>
              <a:rPr lang="en-US" sz="1200" dirty="0">
                <a:latin typeface="Courier New" pitchFamily="49" charset="0"/>
                <a:cs typeface="Courier New" pitchFamily="49" charset="0"/>
              </a:rPr>
              <a:t>wait 1508</a:t>
            </a:r>
          </a:p>
          <a:p>
            <a:r>
              <a:rPr lang="en-US" sz="1200" dirty="0">
                <a:latin typeface="Courier New" pitchFamily="49" charset="0"/>
                <a:cs typeface="Courier New" pitchFamily="49" charset="0"/>
              </a:rPr>
              <a:t>just 1412</a:t>
            </a:r>
          </a:p>
          <a:p>
            <a:r>
              <a:rPr lang="en-US" sz="1200" dirty="0">
                <a:latin typeface="Courier New" pitchFamily="49" charset="0"/>
                <a:cs typeface="Courier New" pitchFamily="49" charset="0"/>
              </a:rPr>
              <a:t>cheese 1307</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1204</a:t>
            </a:r>
          </a:p>
          <a:p>
            <a:r>
              <a:rPr lang="en-US" sz="1200" dirty="0">
                <a:latin typeface="Courier New" pitchFamily="49" charset="0"/>
                <a:cs typeface="Courier New" pitchFamily="49" charset="0"/>
              </a:rPr>
              <a:t>food 1175</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1162</a:t>
            </a:r>
          </a:p>
          <a:p>
            <a:r>
              <a:rPr lang="en-US" sz="1200" dirty="0">
                <a:latin typeface="Courier New" pitchFamily="49" charset="0"/>
                <a:cs typeface="Courier New" pitchFamily="49" charset="0"/>
              </a:rPr>
              <a:t>place 1159</a:t>
            </a:r>
          </a:p>
          <a:p>
            <a:r>
              <a:rPr lang="en-US" sz="1200" dirty="0">
                <a:latin typeface="Courier New" pitchFamily="49" charset="0"/>
                <a:cs typeface="Courier New" pitchFamily="49" charset="0"/>
              </a:rPr>
              <a:t>one 1118</a:t>
            </a:r>
          </a:p>
          <a:p>
            <a:r>
              <a:rPr lang="en-US" sz="1200" dirty="0">
                <a:latin typeface="Courier New" pitchFamily="49" charset="0"/>
                <a:cs typeface="Courier New" pitchFamily="49" charset="0"/>
              </a:rPr>
              <a:t>long 1013</a:t>
            </a:r>
          </a:p>
          <a:p>
            <a:r>
              <a:rPr lang="en-US" sz="1200" dirty="0">
                <a:latin typeface="Courier New" pitchFamily="49" charset="0"/>
                <a:cs typeface="Courier New" pitchFamily="49" charset="0"/>
              </a:rPr>
              <a:t>go 995</a:t>
            </a:r>
          </a:p>
          <a:p>
            <a:r>
              <a:rPr lang="en-US" sz="1200" dirty="0">
                <a:latin typeface="Courier New" pitchFamily="49" charset="0"/>
                <a:cs typeface="Courier New" pitchFamily="49" charset="0"/>
              </a:rPr>
              <a:t>time 951</a:t>
            </a:r>
          </a:p>
          <a:p>
            <a:r>
              <a:rPr lang="en-US" sz="1200" dirty="0">
                <a:latin typeface="Courier New" pitchFamily="49" charset="0"/>
                <a:cs typeface="Courier New" pitchFamily="49" charset="0"/>
              </a:rPr>
              <a:t>park 887</a:t>
            </a:r>
          </a:p>
          <a:p>
            <a:r>
              <a:rPr lang="en-US" sz="1200" dirty="0">
                <a:latin typeface="Courier New" pitchFamily="49" charset="0"/>
                <a:cs typeface="Courier New" pitchFamily="49" charset="0"/>
              </a:rPr>
              <a:t>can 860</a:t>
            </a:r>
          </a:p>
          <a:p>
            <a:r>
              <a:rPr lang="en-US" sz="1200" dirty="0">
                <a:latin typeface="Courier New" pitchFamily="49" charset="0"/>
                <a:cs typeface="Courier New" pitchFamily="49" charset="0"/>
              </a:rPr>
              <a:t>best 849</a:t>
            </a:r>
          </a:p>
        </p:txBody>
      </p:sp>
      <p:sp>
        <p:nvSpPr>
          <p:cNvPr id="6" name="TextBox 5"/>
          <p:cNvSpPr txBox="1"/>
          <p:nvPr/>
        </p:nvSpPr>
        <p:spPr>
          <a:xfrm>
            <a:off x="4419600" y="2623457"/>
            <a:ext cx="1828800" cy="4154984"/>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sauce 4023</a:t>
            </a:r>
          </a:p>
          <a:p>
            <a:r>
              <a:rPr lang="en-US" sz="1200" dirty="0">
                <a:latin typeface="Courier New" pitchFamily="49" charset="0"/>
                <a:cs typeface="Courier New" pitchFamily="49" charset="0"/>
              </a:rPr>
              <a:t>food 2507</a:t>
            </a:r>
          </a:p>
          <a:p>
            <a:r>
              <a:rPr lang="en-US" sz="1200" dirty="0">
                <a:latin typeface="Courier New" pitchFamily="49" charset="0"/>
                <a:cs typeface="Courier New" pitchFamily="49" charset="0"/>
              </a:rPr>
              <a:t>cart 2239</a:t>
            </a:r>
          </a:p>
          <a:p>
            <a:r>
              <a:rPr lang="en-US" sz="1200" dirty="0">
                <a:latin typeface="Courier New" pitchFamily="49" charset="0"/>
                <a:cs typeface="Courier New" pitchFamily="49" charset="0"/>
              </a:rPr>
              <a:t>chicken 2238</a:t>
            </a:r>
          </a:p>
          <a:p>
            <a:r>
              <a:rPr lang="en-US" sz="1200" dirty="0">
                <a:latin typeface="Courier New" pitchFamily="49" charset="0"/>
                <a:cs typeface="Courier New" pitchFamily="49" charset="0"/>
              </a:rPr>
              <a:t>rice 2052</a:t>
            </a:r>
          </a:p>
          <a:p>
            <a:r>
              <a:rPr lang="en-US" sz="1200" dirty="0">
                <a:latin typeface="Courier New" pitchFamily="49" charset="0"/>
                <a:cs typeface="Courier New" pitchFamily="49" charset="0"/>
              </a:rPr>
              <a:t>hot 1835</a:t>
            </a:r>
          </a:p>
          <a:p>
            <a:r>
              <a:rPr lang="en-US" sz="1200" dirty="0">
                <a:latin typeface="Courier New" pitchFamily="49" charset="0"/>
                <a:cs typeface="Courier New" pitchFamily="49" charset="0"/>
              </a:rPr>
              <a:t>white 1782</a:t>
            </a:r>
          </a:p>
          <a:p>
            <a:r>
              <a:rPr lang="en-US" sz="1200" dirty="0">
                <a:latin typeface="Courier New" pitchFamily="49" charset="0"/>
                <a:cs typeface="Courier New" pitchFamily="49" charset="0"/>
              </a:rPr>
              <a:t>line 1755</a:t>
            </a:r>
          </a:p>
          <a:p>
            <a:r>
              <a:rPr lang="en-US" sz="1200" dirty="0">
                <a:latin typeface="Courier New" pitchFamily="49" charset="0"/>
                <a:cs typeface="Courier New" pitchFamily="49" charset="0"/>
              </a:rPr>
              <a:t>good 1629</a:t>
            </a:r>
          </a:p>
          <a:p>
            <a:r>
              <a:rPr lang="en-US" sz="1200" dirty="0">
                <a:latin typeface="Courier New" pitchFamily="49" charset="0"/>
                <a:cs typeface="Courier New" pitchFamily="49" charset="0"/>
              </a:rPr>
              <a:t>lamb 1422</a:t>
            </a:r>
          </a:p>
          <a:p>
            <a:r>
              <a:rPr lang="en-US" sz="1200" dirty="0">
                <a:latin typeface="Courier New" pitchFamily="49" charset="0"/>
                <a:cs typeface="Courier New" pitchFamily="49" charset="0"/>
              </a:rPr>
              <a:t>halal 1343</a:t>
            </a:r>
          </a:p>
          <a:p>
            <a:r>
              <a:rPr lang="en-US" sz="1200" dirty="0">
                <a:latin typeface="Courier New" pitchFamily="49" charset="0"/>
                <a:cs typeface="Courier New" pitchFamily="49" charset="0"/>
              </a:rPr>
              <a:t>just 1338</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1332</a:t>
            </a:r>
          </a:p>
          <a:p>
            <a:r>
              <a:rPr lang="en-US" sz="1200" dirty="0">
                <a:latin typeface="Courier New" pitchFamily="49" charset="0"/>
                <a:cs typeface="Courier New" pitchFamily="49" charset="0"/>
              </a:rPr>
              <a:t>one 1222</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1096</a:t>
            </a:r>
          </a:p>
          <a:p>
            <a:r>
              <a:rPr lang="en-US" sz="1200" dirty="0">
                <a:latin typeface="Courier New" pitchFamily="49" charset="0"/>
                <a:cs typeface="Courier New" pitchFamily="49" charset="0"/>
              </a:rPr>
              <a:t>place 1052</a:t>
            </a:r>
          </a:p>
          <a:p>
            <a:r>
              <a:rPr lang="en-US" sz="1200" dirty="0">
                <a:latin typeface="Courier New" pitchFamily="49" charset="0"/>
                <a:cs typeface="Courier New" pitchFamily="49" charset="0"/>
              </a:rPr>
              <a:t>go 965</a:t>
            </a:r>
          </a:p>
          <a:p>
            <a:r>
              <a:rPr lang="en-US" sz="1200" dirty="0">
                <a:latin typeface="Courier New" pitchFamily="49" charset="0"/>
                <a:cs typeface="Courier New" pitchFamily="49" charset="0"/>
              </a:rPr>
              <a:t>can 878</a:t>
            </a:r>
          </a:p>
          <a:p>
            <a:r>
              <a:rPr lang="en-US" sz="1200" dirty="0">
                <a:latin typeface="Courier New" pitchFamily="49" charset="0"/>
                <a:cs typeface="Courier New" pitchFamily="49" charset="0"/>
              </a:rPr>
              <a:t>night 832</a:t>
            </a:r>
          </a:p>
          <a:p>
            <a:r>
              <a:rPr lang="en-US" sz="1200" dirty="0">
                <a:latin typeface="Courier New" pitchFamily="49" charset="0"/>
                <a:cs typeface="Courier New" pitchFamily="49" charset="0"/>
              </a:rPr>
              <a:t>time 794</a:t>
            </a:r>
          </a:p>
          <a:p>
            <a:r>
              <a:rPr lang="en-US" sz="1200" dirty="0">
                <a:latin typeface="Courier New" pitchFamily="49" charset="0"/>
                <a:cs typeface="Courier New" pitchFamily="49" charset="0"/>
              </a:rPr>
              <a:t>long 792</a:t>
            </a:r>
          </a:p>
          <a:p>
            <a:r>
              <a:rPr lang="en-US" sz="1200" dirty="0">
                <a:latin typeface="Courier New" pitchFamily="49" charset="0"/>
                <a:cs typeface="Courier New" pitchFamily="49" charset="0"/>
              </a:rPr>
              <a:t>people 790</a:t>
            </a:r>
          </a:p>
        </p:txBody>
      </p:sp>
      <p:sp>
        <p:nvSpPr>
          <p:cNvPr id="7" name="TextBox 6"/>
          <p:cNvSpPr txBox="1"/>
          <p:nvPr/>
        </p:nvSpPr>
        <p:spPr>
          <a:xfrm>
            <a:off x="6248400" y="2645228"/>
            <a:ext cx="1817914" cy="3970318"/>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3782</a:t>
            </a:r>
          </a:p>
          <a:p>
            <a:r>
              <a:rPr lang="en-US" sz="1200" dirty="0">
                <a:latin typeface="Courier New" pitchFamily="49" charset="0"/>
                <a:cs typeface="Courier New" pitchFamily="49" charset="0"/>
              </a:rPr>
              <a:t>sandwich 2934</a:t>
            </a:r>
          </a:p>
          <a:p>
            <a:r>
              <a:rPr lang="en-US" sz="1200" dirty="0">
                <a:latin typeface="Courier New" pitchFamily="49" charset="0"/>
                <a:cs typeface="Courier New" pitchFamily="49" charset="0"/>
              </a:rPr>
              <a:t>place 1480</a:t>
            </a:r>
          </a:p>
          <a:p>
            <a:r>
              <a:rPr lang="en-US" sz="1200" dirty="0">
                <a:latin typeface="Courier New" pitchFamily="49" charset="0"/>
                <a:cs typeface="Courier New" pitchFamily="49" charset="0"/>
              </a:rPr>
              <a:t>good 1341</a:t>
            </a:r>
          </a:p>
          <a:p>
            <a:r>
              <a:rPr lang="en-US" sz="1200" dirty="0">
                <a:solidFill>
                  <a:srgbClr val="FF0000"/>
                </a:solidFill>
                <a:latin typeface="Courier New" pitchFamily="49" charset="0"/>
                <a:cs typeface="Courier New" pitchFamily="49" charset="0"/>
              </a:rPr>
              <a:t>get</a:t>
            </a:r>
            <a:r>
              <a:rPr lang="en-US" sz="1200" dirty="0">
                <a:latin typeface="Courier New" pitchFamily="49" charset="0"/>
                <a:cs typeface="Courier New" pitchFamily="49" charset="0"/>
              </a:rPr>
              <a:t> 1251</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1223</a:t>
            </a:r>
          </a:p>
          <a:p>
            <a:r>
              <a:rPr lang="en-US" sz="1200" dirty="0">
                <a:latin typeface="Courier New" pitchFamily="49" charset="0"/>
                <a:cs typeface="Courier New" pitchFamily="49" charset="0"/>
              </a:rPr>
              <a:t>just 1214</a:t>
            </a:r>
          </a:p>
          <a:p>
            <a:r>
              <a:rPr lang="en-US" sz="1200" dirty="0">
                <a:solidFill>
                  <a:srgbClr val="FF0000"/>
                </a:solidFill>
                <a:latin typeface="Courier New" pitchFamily="49" charset="0"/>
                <a:cs typeface="Courier New" pitchFamily="49" charset="0"/>
              </a:rPr>
              <a:t>like</a:t>
            </a:r>
            <a:r>
              <a:rPr lang="en-US" sz="1200" dirty="0">
                <a:latin typeface="Courier New" pitchFamily="49" charset="0"/>
                <a:cs typeface="Courier New" pitchFamily="49" charset="0"/>
              </a:rPr>
              <a:t> 1207</a:t>
            </a:r>
          </a:p>
          <a:p>
            <a:r>
              <a:rPr lang="en-US" sz="1200" dirty="0">
                <a:latin typeface="Courier New" pitchFamily="49" charset="0"/>
                <a:cs typeface="Courier New" pitchFamily="49" charset="0"/>
              </a:rPr>
              <a:t>meat 1168</a:t>
            </a:r>
          </a:p>
          <a:p>
            <a:r>
              <a:rPr lang="en-US" sz="1200" dirty="0">
                <a:latin typeface="Courier New" pitchFamily="49" charset="0"/>
                <a:cs typeface="Courier New" pitchFamily="49" charset="0"/>
              </a:rPr>
              <a:t>one 1071</a:t>
            </a:r>
          </a:p>
          <a:p>
            <a:r>
              <a:rPr lang="en-US" sz="1200" dirty="0">
                <a:latin typeface="Courier New" pitchFamily="49" charset="0"/>
                <a:cs typeface="Courier New" pitchFamily="49" charset="0"/>
              </a:rPr>
              <a:t>deli 984</a:t>
            </a:r>
          </a:p>
          <a:p>
            <a:r>
              <a:rPr lang="en-US" sz="1200" dirty="0">
                <a:latin typeface="Courier New" pitchFamily="49" charset="0"/>
                <a:cs typeface="Courier New" pitchFamily="49" charset="0"/>
              </a:rPr>
              <a:t>best 965</a:t>
            </a:r>
          </a:p>
          <a:p>
            <a:r>
              <a:rPr lang="en-US" sz="1200" dirty="0">
                <a:latin typeface="Courier New" pitchFamily="49" charset="0"/>
                <a:cs typeface="Courier New" pitchFamily="49" charset="0"/>
              </a:rPr>
              <a:t>go 961</a:t>
            </a:r>
          </a:p>
          <a:p>
            <a:r>
              <a:rPr lang="en-US" sz="1200" dirty="0">
                <a:latin typeface="Courier New" pitchFamily="49" charset="0"/>
                <a:cs typeface="Courier New" pitchFamily="49" charset="0"/>
              </a:rPr>
              <a:t>ticket 955</a:t>
            </a:r>
          </a:p>
          <a:p>
            <a:r>
              <a:rPr lang="en-US" sz="1200" dirty="0">
                <a:latin typeface="Courier New" pitchFamily="49" charset="0"/>
                <a:cs typeface="Courier New" pitchFamily="49" charset="0"/>
              </a:rPr>
              <a:t>food 896</a:t>
            </a:r>
          </a:p>
          <a:p>
            <a:r>
              <a:rPr lang="en-US" sz="1200" dirty="0">
                <a:latin typeface="Courier New" pitchFamily="49" charset="0"/>
                <a:cs typeface="Courier New" pitchFamily="49" charset="0"/>
              </a:rPr>
              <a:t>sandwiches 813</a:t>
            </a:r>
          </a:p>
          <a:p>
            <a:r>
              <a:rPr lang="en-US" sz="1200" dirty="0">
                <a:latin typeface="Courier New" pitchFamily="49" charset="0"/>
                <a:cs typeface="Courier New" pitchFamily="49" charset="0"/>
              </a:rPr>
              <a:t>can 812</a:t>
            </a:r>
          </a:p>
          <a:p>
            <a:r>
              <a:rPr lang="en-US" sz="1200" dirty="0">
                <a:latin typeface="Courier New" pitchFamily="49" charset="0"/>
                <a:cs typeface="Courier New" pitchFamily="49" charset="0"/>
              </a:rPr>
              <a:t>beef 768</a:t>
            </a:r>
          </a:p>
          <a:p>
            <a:r>
              <a:rPr lang="en-US" sz="1200" dirty="0">
                <a:latin typeface="Courier New" pitchFamily="49" charset="0"/>
                <a:cs typeface="Courier New" pitchFamily="49" charset="0"/>
              </a:rPr>
              <a:t>order 720</a:t>
            </a:r>
          </a:p>
          <a:p>
            <a:r>
              <a:rPr lang="en-US" sz="1200" dirty="0">
                <a:latin typeface="Courier New" pitchFamily="49" charset="0"/>
                <a:cs typeface="Courier New" pitchFamily="49" charset="0"/>
              </a:rPr>
              <a:t>pickles 699</a:t>
            </a:r>
          </a:p>
          <a:p>
            <a:r>
              <a:rPr lang="en-US" sz="1200" dirty="0">
                <a:latin typeface="Courier New" pitchFamily="49" charset="0"/>
                <a:cs typeface="Courier New" pitchFamily="49" charset="0"/>
              </a:rPr>
              <a:t>time 662</a:t>
            </a:r>
          </a:p>
        </p:txBody>
      </p:sp>
      <p:sp>
        <p:nvSpPr>
          <p:cNvPr id="8" name="TextBox 7"/>
          <p:cNvSpPr txBox="1"/>
          <p:nvPr/>
        </p:nvSpPr>
        <p:spPr>
          <a:xfrm>
            <a:off x="1854825" y="5029200"/>
            <a:ext cx="7289175" cy="461665"/>
          </a:xfrm>
          <a:prstGeom prst="rect">
            <a:avLst/>
          </a:prstGeom>
          <a:solidFill>
            <a:srgbClr val="FFFF00"/>
          </a:solidFill>
        </p:spPr>
        <p:txBody>
          <a:bodyPr wrap="none" rtlCol="0">
            <a:spAutoFit/>
          </a:bodyPr>
          <a:lstStyle/>
          <a:p>
            <a:r>
              <a:rPr lang="en-US" sz="2400" dirty="0"/>
              <a:t>Commonly used words in reviews, not so interesting</a:t>
            </a:r>
          </a:p>
        </p:txBody>
      </p:sp>
    </p:spTree>
    <p:extLst>
      <p:ext uri="{BB962C8B-B14F-4D97-AF65-F5344CB8AC3E}">
        <p14:creationId xmlns:p14="http://schemas.microsoft.com/office/powerpoint/2010/main" val="28443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IDF</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4953000"/>
              </a:xfrm>
            </p:spPr>
            <p:txBody>
              <a:bodyPr>
                <a:normAutofit fontScale="70000" lnSpcReduction="20000"/>
              </a:bodyPr>
              <a:lstStyle/>
              <a:p>
                <a:r>
                  <a:rPr lang="en-US" dirty="0"/>
                  <a:t>Important words are the ones that are unique to the document (differentiating) compared to the rest of the collection</a:t>
                </a:r>
              </a:p>
              <a:p>
                <a:pPr lvl="1"/>
                <a:r>
                  <a:rPr lang="en-US" dirty="0"/>
                  <a:t>All reviews use the word “like”. This is not interesting</a:t>
                </a:r>
              </a:p>
              <a:p>
                <a:pPr lvl="1"/>
                <a:r>
                  <a:rPr lang="en-US" dirty="0"/>
                  <a:t>We want the words that characterize the specific restaurant</a:t>
                </a:r>
              </a:p>
              <a:p>
                <a:pPr lvl="1"/>
                <a:endParaRPr lang="en-US" dirty="0"/>
              </a:p>
              <a:p>
                <a:r>
                  <a:rPr lang="en-US" dirty="0">
                    <a:solidFill>
                      <a:srgbClr val="FF0000"/>
                    </a:solidFill>
                  </a:rPr>
                  <a:t>Document Frequency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a:solidFill>
                      <a:srgbClr val="0070C0"/>
                    </a:solidFill>
                  </a:rPr>
                  <a:t>: </a:t>
                </a:r>
                <a:r>
                  <a:rPr lang="en-US" dirty="0"/>
                  <a:t>fraction of documents that contain word </a:t>
                </a:r>
                <a14:m>
                  <m:oMath xmlns:m="http://schemas.openxmlformats.org/officeDocument/2006/math">
                    <m:r>
                      <a:rPr lang="en-US" i="1" dirty="0" smtClean="0">
                        <a:solidFill>
                          <a:srgbClr val="0070C0"/>
                        </a:solidFill>
                        <a:latin typeface="Cambria Math"/>
                      </a:rPr>
                      <m:t>𝑤</m:t>
                    </m:r>
                  </m:oMath>
                </a14:m>
                <a:r>
                  <a:rPr lang="en-US" dirty="0"/>
                  <a:t>.</a:t>
                </a:r>
              </a:p>
              <a:p>
                <a:pPr marL="0" indent="0">
                  <a:buNone/>
                </a:pPr>
                <a:r>
                  <a:rPr lang="en-US" dirty="0">
                    <a:solidFill>
                      <a:srgbClr val="0070C0"/>
                    </a:solidFill>
                  </a:rPr>
                  <a:t>                          </a:t>
                </a:r>
                <a14:m>
                  <m:oMath xmlns:m="http://schemas.openxmlformats.org/officeDocument/2006/math">
                    <m:r>
                      <a:rPr lang="en-US" i="1" dirty="0" smtClean="0">
                        <a:solidFill>
                          <a:srgbClr val="0070C0"/>
                        </a:solidFill>
                        <a:latin typeface="Cambria Math"/>
                      </a:rPr>
                      <m:t>𝐷𝐹</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 = </m:t>
                    </m:r>
                    <m:f>
                      <m:fPr>
                        <m:ctrlPr>
                          <a:rPr lang="en-US" i="1" dirty="0" smtClean="0">
                            <a:solidFill>
                              <a:srgbClr val="0070C0"/>
                            </a:solidFill>
                            <a:latin typeface="Cambria Math" panose="02040503050406030204" pitchFamily="18" charset="0"/>
                          </a:rPr>
                        </m:ctrlPr>
                      </m:fPr>
                      <m:num>
                        <m:r>
                          <a:rPr lang="en-US" i="1" dirty="0">
                            <a:solidFill>
                              <a:srgbClr val="0070C0"/>
                            </a:solidFill>
                            <a:latin typeface="Cambria Math"/>
                          </a:rPr>
                          <m:t>𝐷</m:t>
                        </m:r>
                        <m:r>
                          <a:rPr lang="en-US" i="1" dirty="0">
                            <a:solidFill>
                              <a:srgbClr val="0070C0"/>
                            </a:solidFill>
                            <a:latin typeface="Cambria Math"/>
                          </a:rPr>
                          <m:t>(</m:t>
                        </m:r>
                        <m:r>
                          <a:rPr lang="en-US" i="1" dirty="0">
                            <a:solidFill>
                              <a:srgbClr val="0070C0"/>
                            </a:solidFill>
                            <a:latin typeface="Cambria Math"/>
                          </a:rPr>
                          <m:t>𝑤</m:t>
                        </m:r>
                        <m:r>
                          <a:rPr lang="en-US" i="1" dirty="0">
                            <a:solidFill>
                              <a:srgbClr val="0070C0"/>
                            </a:solidFill>
                            <a:latin typeface="Cambria Math"/>
                          </a:rPr>
                          <m:t>)</m:t>
                        </m:r>
                      </m:num>
                      <m:den>
                        <m:r>
                          <a:rPr lang="en-US" b="0" i="1" dirty="0" smtClean="0">
                            <a:solidFill>
                              <a:srgbClr val="0070C0"/>
                            </a:solidFill>
                            <a:latin typeface="Cambria Math"/>
                          </a:rPr>
                          <m:t>𝐷</m:t>
                        </m:r>
                      </m:den>
                    </m:f>
                  </m:oMath>
                </a14:m>
                <a:endParaRPr lang="en-US" dirty="0"/>
              </a:p>
              <a:p>
                <a:pPr marL="0" indent="0">
                  <a:buNone/>
                </a:pPr>
                <a:endParaRPr lang="en-US" dirty="0"/>
              </a:p>
              <a:p>
                <a:r>
                  <a:rPr lang="en-US" dirty="0">
                    <a:solidFill>
                      <a:srgbClr val="FF0000"/>
                    </a:solidFill>
                  </a:rPr>
                  <a:t>Inverse Document Frequency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m:t>
                    </m:r>
                  </m:oMath>
                </a14:m>
                <a:r>
                  <a:rPr lang="en-US" dirty="0">
                    <a:solidFill>
                      <a:schemeClr val="accent6">
                        <a:lumMod val="75000"/>
                      </a:schemeClr>
                    </a:solidFill>
                  </a:rPr>
                  <a:t>:</a:t>
                </a:r>
              </a:p>
              <a:p>
                <a:pPr marL="0" indent="0">
                  <a:buNone/>
                </a:pPr>
                <a14:m>
                  <m:oMathPara xmlns:m="http://schemas.openxmlformats.org/officeDocument/2006/math">
                    <m:oMathParaPr>
                      <m:jc m:val="centerGroup"/>
                    </m:oMathParaPr>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d>
                        <m:dPr>
                          <m:ctrlPr>
                            <a:rPr lang="en-US" i="1" dirty="0" smtClean="0">
                              <a:solidFill>
                                <a:schemeClr val="accent6">
                                  <a:lumMod val="75000"/>
                                </a:schemeClr>
                              </a:solidFill>
                              <a:latin typeface="Cambria Math" panose="02040503050406030204" pitchFamily="18" charset="0"/>
                            </a:rPr>
                          </m:ctrlPr>
                        </m:dPr>
                        <m:e>
                          <m:f>
                            <m:fPr>
                              <m:ctrlPr>
                                <a:rPr lang="en-US" i="1" dirty="0" smtClean="0">
                                  <a:solidFill>
                                    <a:schemeClr val="accent6">
                                      <a:lumMod val="75000"/>
                                    </a:schemeClr>
                                  </a:solidFill>
                                  <a:latin typeface="Cambria Math" panose="02040503050406030204" pitchFamily="18" charset="0"/>
                                </a:rPr>
                              </m:ctrlPr>
                            </m:fPr>
                            <m:num>
                              <m:r>
                                <a:rPr lang="en-US" b="0" i="1" dirty="0" smtClean="0">
                                  <a:solidFill>
                                    <a:schemeClr val="accent6">
                                      <a:lumMod val="75000"/>
                                    </a:schemeClr>
                                  </a:solidFill>
                                  <a:latin typeface="Cambria Math"/>
                                </a:rPr>
                                <m:t>1</m:t>
                              </m:r>
                            </m:num>
                            <m:den>
                              <m:r>
                                <a:rPr lang="en-US" i="1" dirty="0">
                                  <a:solidFill>
                                    <a:schemeClr val="accent6">
                                      <a:lumMod val="75000"/>
                                    </a:schemeClr>
                                  </a:solidFill>
                                  <a:latin typeface="Cambria Math"/>
                                </a:rPr>
                                <m:t>𝐷𝐹</m:t>
                              </m:r>
                              <m:r>
                                <a:rPr lang="en-US" i="1" dirty="0">
                                  <a:solidFill>
                                    <a:schemeClr val="accent6">
                                      <a:lumMod val="75000"/>
                                    </a:schemeClr>
                                  </a:solidFill>
                                  <a:latin typeface="Cambria Math"/>
                                </a:rPr>
                                <m:t>(</m:t>
                              </m:r>
                              <m:r>
                                <a:rPr lang="en-US" i="1" dirty="0">
                                  <a:solidFill>
                                    <a:schemeClr val="accent6">
                                      <a:lumMod val="75000"/>
                                    </a:schemeClr>
                                  </a:solidFill>
                                  <a:latin typeface="Cambria Math"/>
                                </a:rPr>
                                <m:t>𝑤</m:t>
                              </m:r>
                              <m:r>
                                <a:rPr lang="en-US" i="1" dirty="0">
                                  <a:solidFill>
                                    <a:schemeClr val="accent6">
                                      <a:lumMod val="75000"/>
                                    </a:schemeClr>
                                  </a:solidFill>
                                  <a:latin typeface="Cambria Math"/>
                                </a:rPr>
                                <m:t>)</m:t>
                              </m:r>
                            </m:den>
                          </m:f>
                        </m:e>
                      </m:d>
                    </m:oMath>
                  </m:oMathPara>
                </a14:m>
                <a:endParaRPr lang="en-US" dirty="0">
                  <a:solidFill>
                    <a:schemeClr val="accent6">
                      <a:lumMod val="75000"/>
                    </a:schemeClr>
                  </a:solidFill>
                </a:endParaRPr>
              </a:p>
              <a:p>
                <a:endParaRPr lang="en-US" dirty="0"/>
              </a:p>
              <a:p>
                <a:r>
                  <a:rPr lang="en-US" dirty="0"/>
                  <a:t>Maximum when unique to one document :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m:t>
                    </m:r>
                    <m:r>
                      <m:rPr>
                        <m:sty m:val="p"/>
                      </m:rPr>
                      <a:rPr lang="en-US" i="1" dirty="0" smtClean="0">
                        <a:solidFill>
                          <a:schemeClr val="accent6">
                            <a:lumMod val="75000"/>
                          </a:schemeClr>
                        </a:solidFill>
                        <a:latin typeface="Cambria Math"/>
                      </a:rPr>
                      <m:t>log</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𝐷</m:t>
                    </m:r>
                    <m:r>
                      <a:rPr lang="en-US" i="1" dirty="0" smtClean="0">
                        <a:solidFill>
                          <a:schemeClr val="accent6">
                            <a:lumMod val="75000"/>
                          </a:schemeClr>
                        </a:solidFill>
                        <a:latin typeface="Cambria Math"/>
                      </a:rPr>
                      <m:t>)</m:t>
                    </m:r>
                  </m:oMath>
                </a14:m>
                <a:endParaRPr lang="en-US" dirty="0">
                  <a:solidFill>
                    <a:schemeClr val="accent6">
                      <a:lumMod val="75000"/>
                    </a:schemeClr>
                  </a:solidFill>
                </a:endParaRPr>
              </a:p>
              <a:p>
                <a:r>
                  <a:rPr lang="en-US" dirty="0"/>
                  <a:t>Minimum when the word is common to all documents: </a:t>
                </a:r>
                <a14:m>
                  <m:oMath xmlns:m="http://schemas.openxmlformats.org/officeDocument/2006/math">
                    <m:r>
                      <a:rPr lang="en-US" i="1" dirty="0" smtClean="0">
                        <a:solidFill>
                          <a:schemeClr val="accent6">
                            <a:lumMod val="75000"/>
                          </a:schemeClr>
                        </a:solidFill>
                        <a:latin typeface="Cambria Math"/>
                      </a:rPr>
                      <m:t>𝐼𝐷𝐹</m:t>
                    </m:r>
                    <m:r>
                      <a:rPr lang="en-US" i="1" dirty="0" smtClean="0">
                        <a:solidFill>
                          <a:schemeClr val="accent6">
                            <a:lumMod val="75000"/>
                          </a:schemeClr>
                        </a:solidFill>
                        <a:latin typeface="Cambria Math"/>
                      </a:rPr>
                      <m:t>(</m:t>
                    </m:r>
                    <m:r>
                      <a:rPr lang="en-US" i="1" dirty="0" smtClean="0">
                        <a:solidFill>
                          <a:schemeClr val="accent6">
                            <a:lumMod val="75000"/>
                          </a:schemeClr>
                        </a:solidFill>
                        <a:latin typeface="Cambria Math"/>
                      </a:rPr>
                      <m:t>𝑤</m:t>
                    </m:r>
                    <m:r>
                      <a:rPr lang="en-US" i="1" dirty="0" smtClean="0">
                        <a:solidFill>
                          <a:schemeClr val="accent6">
                            <a:lumMod val="75000"/>
                          </a:schemeClr>
                        </a:solidFill>
                        <a:latin typeface="Cambria Math"/>
                      </a:rPr>
                      <m:t>) = 0</m:t>
                    </m:r>
                  </m:oMath>
                </a14:m>
                <a:endParaRPr lang="en-US" dirty="0">
                  <a:solidFill>
                    <a:schemeClr val="accent6">
                      <a:lumMod val="75000"/>
                    </a:schemeClr>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4953000"/>
              </a:xfrm>
              <a:blipFill rotWithShape="1">
                <a:blip r:embed="rId2"/>
                <a:stretch>
                  <a:fillRect l="-296" t="-1724" r="-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4419600" y="3429000"/>
                <a:ext cx="4157548" cy="646331"/>
              </a:xfrm>
              <a:prstGeom prst="rect">
                <a:avLst/>
              </a:prstGeom>
              <a:noFill/>
            </p:spPr>
            <p:txBody>
              <a:bodyPr wrap="none" rtlCol="0">
                <a:spAutoFit/>
              </a:bodyPr>
              <a:lstStyle/>
              <a:p>
                <a14:m>
                  <m:oMath xmlns:m="http://schemas.openxmlformats.org/officeDocument/2006/math">
                    <m:r>
                      <a:rPr lang="en-US" i="1" dirty="0" smtClean="0">
                        <a:solidFill>
                          <a:srgbClr val="0070C0"/>
                        </a:solidFill>
                        <a:latin typeface="Cambria Math"/>
                      </a:rPr>
                      <m:t>𝐷</m:t>
                    </m:r>
                    <m:r>
                      <a:rPr lang="en-US" i="1" dirty="0" smtClean="0">
                        <a:solidFill>
                          <a:srgbClr val="0070C0"/>
                        </a:solidFill>
                        <a:latin typeface="Cambria Math"/>
                      </a:rPr>
                      <m:t>(</m:t>
                    </m:r>
                    <m:r>
                      <a:rPr lang="en-US" i="1" dirty="0" smtClean="0">
                        <a:solidFill>
                          <a:srgbClr val="0070C0"/>
                        </a:solidFill>
                        <a:latin typeface="Cambria Math"/>
                      </a:rPr>
                      <m:t>𝑤</m:t>
                    </m:r>
                    <m:r>
                      <a:rPr lang="en-US" i="1" dirty="0" smtClean="0">
                        <a:solidFill>
                          <a:srgbClr val="0070C0"/>
                        </a:solidFill>
                        <a:latin typeface="Cambria Math"/>
                      </a:rPr>
                      <m:t>)</m:t>
                    </m:r>
                  </m:oMath>
                </a14:m>
                <a:r>
                  <a:rPr lang="en-US" dirty="0"/>
                  <a:t>: </a:t>
                </a:r>
                <a:r>
                  <a:rPr lang="en-US" dirty="0" err="1"/>
                  <a:t>num</a:t>
                </a:r>
                <a:r>
                  <a:rPr lang="en-US" dirty="0"/>
                  <a:t> of docs that contain word </a:t>
                </a:r>
                <a14:m>
                  <m:oMath xmlns:m="http://schemas.openxmlformats.org/officeDocument/2006/math">
                    <m:r>
                      <a:rPr lang="en-US" i="1" dirty="0" smtClean="0">
                        <a:solidFill>
                          <a:srgbClr val="0070C0"/>
                        </a:solidFill>
                        <a:latin typeface="Cambria Math"/>
                      </a:rPr>
                      <m:t>𝑤</m:t>
                    </m:r>
                  </m:oMath>
                </a14:m>
                <a:endParaRPr lang="en-US" dirty="0">
                  <a:solidFill>
                    <a:srgbClr val="0070C0"/>
                  </a:solidFill>
                </a:endParaRPr>
              </a:p>
              <a:p>
                <a14:m>
                  <m:oMath xmlns:m="http://schemas.openxmlformats.org/officeDocument/2006/math">
                    <m:r>
                      <a:rPr lang="en-US" i="1" dirty="0" smtClean="0">
                        <a:solidFill>
                          <a:srgbClr val="0070C0"/>
                        </a:solidFill>
                        <a:latin typeface="Cambria Math"/>
                      </a:rPr>
                      <m:t>𝐷</m:t>
                    </m:r>
                  </m:oMath>
                </a14:m>
                <a:r>
                  <a:rPr lang="en-US" dirty="0"/>
                  <a:t>: total number of documents</a:t>
                </a:r>
              </a:p>
            </p:txBody>
          </p:sp>
        </mc:Choice>
        <mc:Fallback xmlns="">
          <p:sp>
            <p:nvSpPr>
              <p:cNvPr id="4" name="TextBox 3"/>
              <p:cNvSpPr txBox="1">
                <a:spLocks noRot="1" noChangeAspect="1" noMove="1" noResize="1" noEditPoints="1" noAdjustHandles="1" noChangeArrowheads="1" noChangeShapeType="1" noTextEdit="1"/>
              </p:cNvSpPr>
              <p:nvPr/>
            </p:nvSpPr>
            <p:spPr>
              <a:xfrm>
                <a:off x="4419600" y="3429000"/>
                <a:ext cx="4157548" cy="646331"/>
              </a:xfrm>
              <a:prstGeom prst="rect">
                <a:avLst/>
              </a:prstGeom>
              <a:blipFill rotWithShape="1">
                <a:blip r:embed="rId3"/>
                <a:stretch>
                  <a:fillRect t="-4717" b="-13208"/>
                </a:stretch>
              </a:blipFill>
            </p:spPr>
            <p:txBody>
              <a:bodyPr/>
              <a:lstStyle/>
              <a:p>
                <a:r>
                  <a:rPr lang="en-US">
                    <a:noFill/>
                  </a:rPr>
                  <a:t> </a:t>
                </a:r>
              </a:p>
            </p:txBody>
          </p:sp>
        </mc:Fallback>
      </mc:AlternateContent>
    </p:spTree>
    <p:extLst>
      <p:ext uri="{BB962C8B-B14F-4D97-AF65-F5344CB8AC3E}">
        <p14:creationId xmlns:p14="http://schemas.microsoft.com/office/powerpoint/2010/main" val="421724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TF-IDF</a:t>
            </a:r>
          </a:p>
        </p:txBody>
      </p:sp>
      <p:sp>
        <p:nvSpPr>
          <p:cNvPr id="3" name="Content Placeholder 2"/>
          <p:cNvSpPr>
            <a:spLocks noGrp="1"/>
          </p:cNvSpPr>
          <p:nvPr>
            <p:ph idx="1"/>
          </p:nvPr>
        </p:nvSpPr>
        <p:spPr/>
        <p:txBody>
          <a:bodyPr>
            <a:normAutofit fontScale="92500" lnSpcReduction="10000"/>
          </a:bodyPr>
          <a:lstStyle/>
          <a:p>
            <a:r>
              <a:rPr lang="en-US" dirty="0"/>
              <a:t>The words that are best for describing a document are the ones that are </a:t>
            </a:r>
            <a:r>
              <a:rPr lang="en-US" dirty="0">
                <a:solidFill>
                  <a:schemeClr val="accent6">
                    <a:lumMod val="75000"/>
                  </a:schemeClr>
                </a:solidFill>
              </a:rPr>
              <a:t>important for the document</a:t>
            </a:r>
            <a:r>
              <a:rPr lang="en-US" dirty="0"/>
              <a:t>, but also </a:t>
            </a:r>
            <a:r>
              <a:rPr lang="en-US" dirty="0">
                <a:solidFill>
                  <a:srgbClr val="0070C0"/>
                </a:solidFill>
              </a:rPr>
              <a:t>unique to the document</a:t>
            </a:r>
            <a:r>
              <a:rPr lang="en-US" dirty="0"/>
              <a:t>.</a:t>
            </a:r>
          </a:p>
          <a:p>
            <a:endParaRPr lang="en-US" dirty="0"/>
          </a:p>
          <a:p>
            <a:r>
              <a:rPr lang="en-US" dirty="0">
                <a:solidFill>
                  <a:schemeClr val="accent6">
                    <a:lumMod val="75000"/>
                  </a:schemeClr>
                </a:solidFill>
              </a:rPr>
              <a:t>TF(</a:t>
            </a:r>
            <a:r>
              <a:rPr lang="en-US" dirty="0" err="1">
                <a:solidFill>
                  <a:schemeClr val="accent6">
                    <a:lumMod val="75000"/>
                  </a:schemeClr>
                </a:solidFill>
              </a:rPr>
              <a:t>w,d</a:t>
            </a:r>
            <a:r>
              <a:rPr lang="en-US" dirty="0">
                <a:solidFill>
                  <a:schemeClr val="accent6">
                    <a:lumMod val="75000"/>
                  </a:schemeClr>
                </a:solidFill>
              </a:rPr>
              <a:t>)</a:t>
            </a:r>
            <a:r>
              <a:rPr lang="en-US" dirty="0"/>
              <a:t>: term frequency of word w in document d</a:t>
            </a:r>
          </a:p>
          <a:p>
            <a:pPr lvl="1"/>
            <a:r>
              <a:rPr lang="en-US" dirty="0"/>
              <a:t>Number of times that the word appears in the document</a:t>
            </a:r>
          </a:p>
          <a:p>
            <a:pPr lvl="1"/>
            <a:r>
              <a:rPr lang="en-US" dirty="0"/>
              <a:t>Natural measure of </a:t>
            </a:r>
            <a:r>
              <a:rPr lang="en-US" dirty="0">
                <a:solidFill>
                  <a:schemeClr val="accent6">
                    <a:lumMod val="75000"/>
                  </a:schemeClr>
                </a:solidFill>
              </a:rPr>
              <a:t>importance</a:t>
            </a:r>
            <a:r>
              <a:rPr lang="en-US" dirty="0"/>
              <a:t> of the word for the document</a:t>
            </a:r>
          </a:p>
          <a:p>
            <a:pPr lvl="1"/>
            <a:endParaRPr lang="en-US" dirty="0"/>
          </a:p>
          <a:p>
            <a:r>
              <a:rPr lang="en-US" dirty="0">
                <a:solidFill>
                  <a:srgbClr val="0070C0"/>
                </a:solidFill>
              </a:rPr>
              <a:t>IDF(w)</a:t>
            </a:r>
            <a:r>
              <a:rPr lang="en-US" dirty="0"/>
              <a:t>: inverse document frequency</a:t>
            </a:r>
          </a:p>
          <a:p>
            <a:pPr lvl="1"/>
            <a:r>
              <a:rPr lang="en-US" dirty="0"/>
              <a:t>Natural measure of the </a:t>
            </a:r>
            <a:r>
              <a:rPr lang="en-US" dirty="0">
                <a:solidFill>
                  <a:srgbClr val="0070C0"/>
                </a:solidFill>
              </a:rPr>
              <a:t>uniqueness</a:t>
            </a:r>
            <a:r>
              <a:rPr lang="en-US" dirty="0"/>
              <a:t> of the word w</a:t>
            </a:r>
          </a:p>
          <a:p>
            <a:pPr lvl="1"/>
            <a:endParaRPr lang="en-US" dirty="0"/>
          </a:p>
          <a:p>
            <a:r>
              <a:rPr lang="en-US" dirty="0">
                <a:solidFill>
                  <a:srgbClr val="FF0000"/>
                </a:solidFill>
              </a:rPr>
              <a:t>TF-IDF(</a:t>
            </a:r>
            <a:r>
              <a:rPr lang="en-US" dirty="0" err="1">
                <a:solidFill>
                  <a:srgbClr val="FF0000"/>
                </a:solidFill>
              </a:rPr>
              <a:t>w,d</a:t>
            </a:r>
            <a:r>
              <a:rPr lang="en-US" dirty="0">
                <a:solidFill>
                  <a:srgbClr val="FF0000"/>
                </a:solidFill>
              </a:rPr>
              <a:t>)</a:t>
            </a:r>
            <a:r>
              <a:rPr lang="en-US" dirty="0"/>
              <a:t> = TF(</a:t>
            </a:r>
            <a:r>
              <a:rPr lang="en-US" dirty="0" err="1"/>
              <a:t>w,d</a:t>
            </a:r>
            <a:r>
              <a:rPr lang="en-US" dirty="0"/>
              <a:t>) </a:t>
            </a:r>
            <a:r>
              <a:rPr lang="en-US" dirty="0">
                <a:sym typeface="Symbol"/>
              </a:rPr>
              <a:t> IDF(w)</a:t>
            </a:r>
            <a:endParaRPr lang="en-US" dirty="0"/>
          </a:p>
        </p:txBody>
      </p:sp>
    </p:spTree>
    <p:extLst>
      <p:ext uri="{BB962C8B-B14F-4D97-AF65-F5344CB8AC3E}">
        <p14:creationId xmlns:p14="http://schemas.microsoft.com/office/powerpoint/2010/main" val="1858656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cut</a:t>
            </a:r>
          </a:p>
        </p:txBody>
      </p:sp>
      <p:sp>
        <p:nvSpPr>
          <p:cNvPr id="3" name="Content Placeholder 2"/>
          <p:cNvSpPr>
            <a:spLocks noGrp="1"/>
          </p:cNvSpPr>
          <p:nvPr>
            <p:ph idx="1"/>
          </p:nvPr>
        </p:nvSpPr>
        <p:spPr/>
        <p:txBody>
          <a:bodyPr/>
          <a:lstStyle/>
          <a:p>
            <a:r>
              <a:rPr lang="en-US" dirty="0"/>
              <a:t>Ordered by TF-IDF</a:t>
            </a:r>
          </a:p>
        </p:txBody>
      </p:sp>
      <p:sp>
        <p:nvSpPr>
          <p:cNvPr id="4" name="TextBox 3"/>
          <p:cNvSpPr txBox="1"/>
          <p:nvPr/>
        </p:nvSpPr>
        <p:spPr>
          <a:xfrm>
            <a:off x="228600" y="2209800"/>
            <a:ext cx="2895600" cy="4524315"/>
          </a:xfrm>
          <a:prstGeom prst="rect">
            <a:avLst/>
          </a:prstGeom>
          <a:solidFill>
            <a:schemeClr val="accent6">
              <a:lumMod val="60000"/>
              <a:lumOff val="40000"/>
            </a:schemeClr>
          </a:solidFill>
        </p:spPr>
        <p:txBody>
          <a:bodyPr wrap="square" rtlCol="0">
            <a:spAutoFit/>
          </a:bodyPr>
          <a:lstStyle/>
          <a:p>
            <a:r>
              <a:rPr lang="en-US" sz="1200" dirty="0">
                <a:latin typeface="Courier New" pitchFamily="49" charset="0"/>
                <a:cs typeface="Courier New" pitchFamily="49" charset="0"/>
              </a:rPr>
              <a:t>ramen 3057.41761944282  7</a:t>
            </a:r>
          </a:p>
          <a:p>
            <a:r>
              <a:rPr lang="en-US" sz="1200" dirty="0" err="1">
                <a:latin typeface="Courier New" pitchFamily="49" charset="0"/>
                <a:cs typeface="Courier New" pitchFamily="49" charset="0"/>
              </a:rPr>
              <a:t>akamaru</a:t>
            </a:r>
            <a:r>
              <a:rPr lang="en-US" sz="1200" dirty="0">
                <a:latin typeface="Courier New" pitchFamily="49" charset="0"/>
                <a:cs typeface="Courier New" pitchFamily="49" charset="0"/>
              </a:rPr>
              <a:t> 2353.24196503991  1</a:t>
            </a:r>
          </a:p>
          <a:p>
            <a:r>
              <a:rPr lang="en-US" sz="1200" dirty="0">
                <a:latin typeface="Courier New" pitchFamily="49" charset="0"/>
                <a:cs typeface="Courier New" pitchFamily="49" charset="0"/>
              </a:rPr>
              <a:t>noodles 1579.68242449612  5</a:t>
            </a:r>
          </a:p>
          <a:p>
            <a:r>
              <a:rPr lang="en-US" sz="1200" dirty="0">
                <a:latin typeface="Courier New" pitchFamily="49" charset="0"/>
                <a:cs typeface="Courier New" pitchFamily="49" charset="0"/>
              </a:rPr>
              <a:t>broth 1414.71339552285  5</a:t>
            </a:r>
          </a:p>
          <a:p>
            <a:r>
              <a:rPr lang="en-US" sz="1200" dirty="0">
                <a:latin typeface="Courier New" pitchFamily="49" charset="0"/>
                <a:cs typeface="Courier New" pitchFamily="49" charset="0"/>
              </a:rPr>
              <a:t>miso 1252.60629058876  1</a:t>
            </a:r>
          </a:p>
          <a:p>
            <a:r>
              <a:rPr lang="en-US" sz="1200" dirty="0" err="1">
                <a:latin typeface="Courier New" pitchFamily="49" charset="0"/>
                <a:cs typeface="Courier New" pitchFamily="49" charset="0"/>
              </a:rPr>
              <a:t>hirata</a:t>
            </a:r>
            <a:r>
              <a:rPr lang="en-US" sz="1200" dirty="0">
                <a:latin typeface="Courier New" pitchFamily="49" charset="0"/>
                <a:cs typeface="Courier New" pitchFamily="49" charset="0"/>
              </a:rPr>
              <a:t> 709.196208642166  1</a:t>
            </a:r>
          </a:p>
          <a:p>
            <a:r>
              <a:rPr lang="en-US" sz="1200" dirty="0" err="1">
                <a:latin typeface="Courier New" pitchFamily="49" charset="0"/>
                <a:cs typeface="Courier New" pitchFamily="49" charset="0"/>
              </a:rPr>
              <a:t>hakata</a:t>
            </a:r>
            <a:r>
              <a:rPr lang="en-US" sz="1200" dirty="0">
                <a:latin typeface="Courier New" pitchFamily="49" charset="0"/>
                <a:cs typeface="Courier New" pitchFamily="49" charset="0"/>
              </a:rPr>
              <a:t> 591.76436889947  1</a:t>
            </a:r>
          </a:p>
          <a:p>
            <a:r>
              <a:rPr lang="en-US" sz="1200" dirty="0" err="1">
                <a:latin typeface="Courier New" pitchFamily="49" charset="0"/>
                <a:cs typeface="Courier New" pitchFamily="49" charset="0"/>
              </a:rPr>
              <a:t>shiromaru</a:t>
            </a:r>
            <a:r>
              <a:rPr lang="en-US" sz="1200" dirty="0">
                <a:latin typeface="Courier New" pitchFamily="49" charset="0"/>
                <a:cs typeface="Courier New" pitchFamily="49" charset="0"/>
              </a:rPr>
              <a:t> 587.1591987134  1</a:t>
            </a:r>
          </a:p>
          <a:p>
            <a:r>
              <a:rPr lang="en-US" sz="1200" dirty="0">
                <a:latin typeface="Courier New" pitchFamily="49" charset="0"/>
                <a:cs typeface="Courier New" pitchFamily="49" charset="0"/>
              </a:rPr>
              <a:t>noodle 581.844614740089  4</a:t>
            </a:r>
          </a:p>
          <a:p>
            <a:r>
              <a:rPr lang="en-US" sz="1200" dirty="0" err="1">
                <a:latin typeface="Courier New" pitchFamily="49" charset="0"/>
                <a:cs typeface="Courier New" pitchFamily="49" charset="0"/>
              </a:rPr>
              <a:t>tonkotsu</a:t>
            </a:r>
            <a:r>
              <a:rPr lang="en-US" sz="1200" dirty="0">
                <a:latin typeface="Courier New" pitchFamily="49" charset="0"/>
                <a:cs typeface="Courier New" pitchFamily="49" charset="0"/>
              </a:rPr>
              <a:t> 529.594571388631  1</a:t>
            </a:r>
          </a:p>
          <a:p>
            <a:r>
              <a:rPr lang="en-US" sz="1200" dirty="0" err="1">
                <a:latin typeface="Courier New" pitchFamily="49" charset="0"/>
                <a:cs typeface="Courier New" pitchFamily="49" charset="0"/>
              </a:rPr>
              <a:t>ippudo</a:t>
            </a:r>
            <a:r>
              <a:rPr lang="en-US" sz="1200" dirty="0">
                <a:latin typeface="Courier New" pitchFamily="49" charset="0"/>
                <a:cs typeface="Courier New" pitchFamily="49" charset="0"/>
              </a:rPr>
              <a:t> 504.527569521429  8</a:t>
            </a:r>
          </a:p>
          <a:p>
            <a:r>
              <a:rPr lang="en-US" sz="1200" dirty="0">
                <a:latin typeface="Courier New" pitchFamily="49" charset="0"/>
                <a:cs typeface="Courier New" pitchFamily="49" charset="0"/>
              </a:rPr>
              <a:t>buns 502.296134008287  8</a:t>
            </a:r>
          </a:p>
          <a:p>
            <a:r>
              <a:rPr lang="en-US" sz="1200" dirty="0" err="1">
                <a:latin typeface="Courier New" pitchFamily="49" charset="0"/>
                <a:cs typeface="Courier New" pitchFamily="49" charset="0"/>
              </a:rPr>
              <a:t>ippudo's</a:t>
            </a:r>
            <a:r>
              <a:rPr lang="en-US" sz="1200" dirty="0">
                <a:latin typeface="Courier New" pitchFamily="49" charset="0"/>
                <a:cs typeface="Courier New" pitchFamily="49" charset="0"/>
              </a:rPr>
              <a:t> 453.609263319827  1</a:t>
            </a:r>
          </a:p>
          <a:p>
            <a:r>
              <a:rPr lang="en-US" sz="1200" dirty="0">
                <a:latin typeface="Courier New" pitchFamily="49" charset="0"/>
                <a:cs typeface="Courier New" pitchFamily="49" charset="0"/>
              </a:rPr>
              <a:t>modern 394.839162940177  7</a:t>
            </a:r>
          </a:p>
          <a:p>
            <a:r>
              <a:rPr lang="en-US" sz="1200" dirty="0">
                <a:latin typeface="Courier New" pitchFamily="49" charset="0"/>
                <a:cs typeface="Courier New" pitchFamily="49" charset="0"/>
              </a:rPr>
              <a:t>egg 367.368005696771  5</a:t>
            </a:r>
          </a:p>
          <a:p>
            <a:r>
              <a:rPr lang="en-US" sz="1200" dirty="0" err="1">
                <a:latin typeface="Courier New" pitchFamily="49" charset="0"/>
                <a:cs typeface="Courier New" pitchFamily="49" charset="0"/>
              </a:rPr>
              <a:t>shoyu</a:t>
            </a:r>
            <a:r>
              <a:rPr lang="en-US" sz="1200" dirty="0">
                <a:latin typeface="Courier New" pitchFamily="49" charset="0"/>
                <a:cs typeface="Courier New" pitchFamily="49" charset="0"/>
              </a:rPr>
              <a:t> 352.295519228089  1</a:t>
            </a:r>
          </a:p>
          <a:p>
            <a:r>
              <a:rPr lang="en-US" sz="1200" dirty="0" err="1">
                <a:latin typeface="Courier New" pitchFamily="49" charset="0"/>
                <a:cs typeface="Courier New" pitchFamily="49" charset="0"/>
              </a:rPr>
              <a:t>chashu</a:t>
            </a:r>
            <a:r>
              <a:rPr lang="en-US" sz="1200" dirty="0">
                <a:latin typeface="Courier New" pitchFamily="49" charset="0"/>
                <a:cs typeface="Courier New" pitchFamily="49" charset="0"/>
              </a:rPr>
              <a:t> 347.690349042101  1</a:t>
            </a:r>
          </a:p>
          <a:p>
            <a:r>
              <a:rPr lang="en-US" sz="1200" dirty="0">
                <a:latin typeface="Courier New" pitchFamily="49" charset="0"/>
                <a:cs typeface="Courier New" pitchFamily="49" charset="0"/>
              </a:rPr>
              <a:t>karaka 336.177423577131  1</a:t>
            </a:r>
          </a:p>
          <a:p>
            <a:r>
              <a:rPr lang="en-US" sz="1200" dirty="0" err="1">
                <a:latin typeface="Courier New" pitchFamily="49" charset="0"/>
                <a:cs typeface="Courier New" pitchFamily="49" charset="0"/>
              </a:rPr>
              <a:t>kakuni</a:t>
            </a:r>
            <a:r>
              <a:rPr lang="en-US" sz="1200" dirty="0">
                <a:latin typeface="Courier New" pitchFamily="49" charset="0"/>
                <a:cs typeface="Courier New" pitchFamily="49" charset="0"/>
              </a:rPr>
              <a:t> 276.310211159286  1</a:t>
            </a:r>
          </a:p>
          <a:p>
            <a:r>
              <a:rPr lang="en-US" sz="1200" dirty="0" err="1">
                <a:latin typeface="Courier New" pitchFamily="49" charset="0"/>
                <a:cs typeface="Courier New" pitchFamily="49" charset="0"/>
              </a:rPr>
              <a:t>ramens</a:t>
            </a:r>
            <a:r>
              <a:rPr lang="en-US" sz="1200" dirty="0">
                <a:latin typeface="Courier New" pitchFamily="49" charset="0"/>
                <a:cs typeface="Courier New" pitchFamily="49" charset="0"/>
              </a:rPr>
              <a:t> 262.494700601321  1</a:t>
            </a:r>
          </a:p>
          <a:p>
            <a:r>
              <a:rPr lang="en-US" sz="1200" dirty="0">
                <a:latin typeface="Courier New" pitchFamily="49" charset="0"/>
                <a:cs typeface="Courier New" pitchFamily="49" charset="0"/>
              </a:rPr>
              <a:t>bun 236.512263803654  6</a:t>
            </a:r>
          </a:p>
          <a:p>
            <a:r>
              <a:rPr lang="en-US" sz="1200" dirty="0">
                <a:latin typeface="Courier New" pitchFamily="49" charset="0"/>
                <a:cs typeface="Courier New" pitchFamily="49" charset="0"/>
              </a:rPr>
              <a:t>wasabi 232.366751234906  3</a:t>
            </a:r>
          </a:p>
          <a:p>
            <a:r>
              <a:rPr lang="en-US" sz="1200" dirty="0" err="1">
                <a:latin typeface="Courier New" pitchFamily="49" charset="0"/>
                <a:cs typeface="Courier New" pitchFamily="49" charset="0"/>
              </a:rPr>
              <a:t>dama</a:t>
            </a:r>
            <a:r>
              <a:rPr lang="en-US" sz="1200" dirty="0">
                <a:latin typeface="Courier New" pitchFamily="49" charset="0"/>
                <a:cs typeface="Courier New" pitchFamily="49" charset="0"/>
              </a:rPr>
              <a:t> 221.048168927428  1</a:t>
            </a:r>
          </a:p>
          <a:p>
            <a:r>
              <a:rPr lang="en-US" sz="1200" dirty="0" err="1">
                <a:latin typeface="Courier New" pitchFamily="49" charset="0"/>
                <a:cs typeface="Courier New" pitchFamily="49" charset="0"/>
              </a:rPr>
              <a:t>brulee</a:t>
            </a:r>
            <a:r>
              <a:rPr lang="en-US" sz="1200" dirty="0">
                <a:latin typeface="Courier New" pitchFamily="49" charset="0"/>
                <a:cs typeface="Courier New" pitchFamily="49" charset="0"/>
              </a:rPr>
              <a:t> 201.179739054263  2</a:t>
            </a:r>
          </a:p>
        </p:txBody>
      </p:sp>
      <p:sp>
        <p:nvSpPr>
          <p:cNvPr id="5" name="TextBox 4"/>
          <p:cNvSpPr txBox="1"/>
          <p:nvPr/>
        </p:nvSpPr>
        <p:spPr>
          <a:xfrm>
            <a:off x="1981200" y="2209799"/>
            <a:ext cx="2895600" cy="4524315"/>
          </a:xfrm>
          <a:prstGeom prst="rect">
            <a:avLst/>
          </a:prstGeom>
          <a:solidFill>
            <a:schemeClr val="accent5">
              <a:lumMod val="60000"/>
              <a:lumOff val="40000"/>
            </a:schemeClr>
          </a:solidFill>
        </p:spPr>
        <p:txBody>
          <a:bodyPr wrap="square" rtlCol="0">
            <a:spAutoFit/>
          </a:bodyPr>
          <a:lstStyle/>
          <a:p>
            <a:r>
              <a:rPr lang="en-US" sz="1200" dirty="0">
                <a:latin typeface="Courier New" pitchFamily="49" charset="0"/>
                <a:cs typeface="Courier New" pitchFamily="49" charset="0"/>
              </a:rPr>
              <a:t>fries 806.085373301536  7</a:t>
            </a:r>
          </a:p>
          <a:p>
            <a:r>
              <a:rPr lang="en-US" sz="1200" dirty="0">
                <a:latin typeface="Courier New" pitchFamily="49" charset="0"/>
                <a:cs typeface="Courier New" pitchFamily="49" charset="0"/>
              </a:rPr>
              <a:t>custard 729.607519421517  3</a:t>
            </a:r>
          </a:p>
          <a:p>
            <a:r>
              <a:rPr lang="en-US" sz="1200" dirty="0">
                <a:latin typeface="Courier New" pitchFamily="49" charset="0"/>
                <a:cs typeface="Courier New" pitchFamily="49" charset="0"/>
              </a:rPr>
              <a:t>shakes 628.473803858139  3</a:t>
            </a:r>
          </a:p>
          <a:p>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burger 457.264637954966  9</a:t>
            </a:r>
          </a:p>
          <a:p>
            <a:r>
              <a:rPr lang="en-US" sz="1200" dirty="0">
                <a:latin typeface="Courier New" pitchFamily="49" charset="0"/>
                <a:cs typeface="Courier New" pitchFamily="49" charset="0"/>
              </a:rPr>
              <a:t>crinkle 398.34722108797  1</a:t>
            </a:r>
          </a:p>
          <a:p>
            <a:r>
              <a:rPr lang="en-US" sz="1200" dirty="0">
                <a:latin typeface="Courier New" pitchFamily="49" charset="0"/>
                <a:cs typeface="Courier New" pitchFamily="49" charset="0"/>
              </a:rPr>
              <a:t>burgers 366.624854809247  8</a:t>
            </a:r>
          </a:p>
          <a:p>
            <a:r>
              <a:rPr lang="en-US" sz="1200" dirty="0" err="1">
                <a:latin typeface="Courier New" pitchFamily="49" charset="0"/>
                <a:cs typeface="Courier New" pitchFamily="49" charset="0"/>
              </a:rPr>
              <a:t>madison</a:t>
            </a:r>
            <a:r>
              <a:rPr lang="en-US" sz="1200" dirty="0">
                <a:latin typeface="Courier New" pitchFamily="49" charset="0"/>
                <a:cs typeface="Courier New" pitchFamily="49" charset="0"/>
              </a:rPr>
              <a:t> 350.939350307801  4</a:t>
            </a:r>
          </a:p>
          <a:p>
            <a:r>
              <a:rPr lang="en-US" sz="1200" dirty="0" err="1">
                <a:latin typeface="Courier New" pitchFamily="49" charset="0"/>
                <a:cs typeface="Courier New" pitchFamily="49" charset="0"/>
              </a:rPr>
              <a:t>shackburger</a:t>
            </a:r>
            <a:r>
              <a:rPr lang="en-US" sz="1200" dirty="0">
                <a:latin typeface="Courier New" pitchFamily="49" charset="0"/>
                <a:cs typeface="Courier New" pitchFamily="49" charset="0"/>
              </a:rPr>
              <a:t> 292.428306810  1</a:t>
            </a:r>
          </a:p>
          <a:p>
            <a:r>
              <a:rPr lang="en-US" sz="1200" dirty="0">
                <a:latin typeface="Courier New" pitchFamily="49" charset="0"/>
                <a:cs typeface="Courier New" pitchFamily="49" charset="0"/>
              </a:rPr>
              <a:t>'</a:t>
            </a:r>
            <a:r>
              <a:rPr lang="en-US" sz="1200" dirty="0" err="1">
                <a:latin typeface="Courier New" pitchFamily="49" charset="0"/>
                <a:cs typeface="Courier New" pitchFamily="49" charset="0"/>
              </a:rPr>
              <a:t>shroom</a:t>
            </a:r>
            <a:r>
              <a:rPr lang="en-US" sz="1200" dirty="0">
                <a:latin typeface="Courier New" pitchFamily="49" charset="0"/>
                <a:cs typeface="Courier New" pitchFamily="49" charset="0"/>
              </a:rPr>
              <a:t> 287.823136624256  1</a:t>
            </a:r>
          </a:p>
          <a:p>
            <a:r>
              <a:rPr lang="en-US" sz="1200" dirty="0" err="1">
                <a:latin typeface="Courier New" pitchFamily="49" charset="0"/>
                <a:cs typeface="Courier New" pitchFamily="49" charset="0"/>
              </a:rPr>
              <a:t>portobello</a:t>
            </a:r>
            <a:r>
              <a:rPr lang="en-US" sz="1200" dirty="0">
                <a:latin typeface="Courier New" pitchFamily="49" charset="0"/>
                <a:cs typeface="Courier New" pitchFamily="49" charset="0"/>
              </a:rPr>
              <a:t> 239.8062489526  2</a:t>
            </a:r>
          </a:p>
          <a:p>
            <a:r>
              <a:rPr lang="en-US" sz="1200" dirty="0">
                <a:latin typeface="Courier New" pitchFamily="49" charset="0"/>
                <a:cs typeface="Courier New" pitchFamily="49" charset="0"/>
              </a:rPr>
              <a:t>custards 211.837828555452  1</a:t>
            </a:r>
          </a:p>
          <a:p>
            <a:r>
              <a:rPr lang="en-US" sz="1200" dirty="0">
                <a:latin typeface="Courier New" pitchFamily="49" charset="0"/>
                <a:cs typeface="Courier New" pitchFamily="49" charset="0"/>
              </a:rPr>
              <a:t>concrete 195.169925889195  4</a:t>
            </a:r>
          </a:p>
          <a:p>
            <a:r>
              <a:rPr lang="en-US" sz="1200" dirty="0">
                <a:latin typeface="Courier New" pitchFamily="49" charset="0"/>
                <a:cs typeface="Courier New" pitchFamily="49" charset="0"/>
              </a:rPr>
              <a:t>bun 186.962178298353  6</a:t>
            </a:r>
          </a:p>
          <a:p>
            <a:r>
              <a:rPr lang="en-US" sz="1200" dirty="0">
                <a:latin typeface="Courier New" pitchFamily="49" charset="0"/>
                <a:cs typeface="Courier New" pitchFamily="49" charset="0"/>
              </a:rPr>
              <a:t>milkshakes 174.9964670675 1</a:t>
            </a:r>
          </a:p>
          <a:p>
            <a:r>
              <a:rPr lang="en-US" sz="1200" dirty="0">
                <a:latin typeface="Courier New" pitchFamily="49" charset="0"/>
                <a:cs typeface="Courier New" pitchFamily="49" charset="0"/>
              </a:rPr>
              <a:t>concretes 165.786126695571  1</a:t>
            </a:r>
          </a:p>
          <a:p>
            <a:r>
              <a:rPr lang="en-US" sz="1200" dirty="0" err="1">
                <a:latin typeface="Courier New" pitchFamily="49" charset="0"/>
                <a:cs typeface="Courier New" pitchFamily="49" charset="0"/>
              </a:rPr>
              <a:t>portabello</a:t>
            </a:r>
            <a:r>
              <a:rPr lang="en-US" sz="1200" dirty="0">
                <a:latin typeface="Courier New" pitchFamily="49" charset="0"/>
                <a:cs typeface="Courier New" pitchFamily="49" charset="0"/>
              </a:rPr>
              <a:t> 163.4835416025  1</a:t>
            </a:r>
          </a:p>
          <a:p>
            <a:r>
              <a:rPr lang="en-US" sz="1200" dirty="0">
                <a:latin typeface="Courier New" pitchFamily="49" charset="0"/>
                <a:cs typeface="Courier New" pitchFamily="49" charset="0"/>
              </a:rPr>
              <a:t>shack's 159.334353330976  2</a:t>
            </a:r>
          </a:p>
          <a:p>
            <a:r>
              <a:rPr lang="en-US" sz="1200" dirty="0">
                <a:latin typeface="Courier New" pitchFamily="49" charset="0"/>
                <a:cs typeface="Courier New" pitchFamily="49" charset="0"/>
              </a:rPr>
              <a:t>patty 152.226035882265  6</a:t>
            </a:r>
          </a:p>
          <a:p>
            <a:r>
              <a:rPr lang="en-US" sz="1200" dirty="0" err="1">
                <a:latin typeface="Courier New" pitchFamily="49" charset="0"/>
                <a:cs typeface="Courier New" pitchFamily="49" charset="0"/>
              </a:rPr>
              <a:t>ss</a:t>
            </a:r>
            <a:r>
              <a:rPr lang="en-US" sz="1200" dirty="0">
                <a:latin typeface="Courier New" pitchFamily="49" charset="0"/>
                <a:cs typeface="Courier New" pitchFamily="49" charset="0"/>
              </a:rPr>
              <a:t> 149.668031044613  1</a:t>
            </a:r>
          </a:p>
          <a:p>
            <a:r>
              <a:rPr lang="en-US" sz="1200" dirty="0">
                <a:latin typeface="Courier New" pitchFamily="49" charset="0"/>
                <a:cs typeface="Courier New" pitchFamily="49" charset="0"/>
              </a:rPr>
              <a:t>patties 148.068287943937  2</a:t>
            </a:r>
          </a:p>
          <a:p>
            <a:r>
              <a:rPr lang="en-US" sz="1200" dirty="0">
                <a:latin typeface="Courier New" pitchFamily="49" charset="0"/>
                <a:cs typeface="Courier New" pitchFamily="49" charset="0"/>
              </a:rPr>
              <a:t>cam 105.949606780682  3</a:t>
            </a:r>
          </a:p>
          <a:p>
            <a:r>
              <a:rPr lang="en-US" sz="1200" dirty="0">
                <a:latin typeface="Courier New" pitchFamily="49" charset="0"/>
                <a:cs typeface="Courier New" pitchFamily="49" charset="0"/>
              </a:rPr>
              <a:t>milkshake 103.9720770839  5</a:t>
            </a:r>
          </a:p>
          <a:p>
            <a:r>
              <a:rPr lang="en-US" sz="1200" dirty="0">
                <a:latin typeface="Courier New" pitchFamily="49" charset="0"/>
                <a:cs typeface="Courier New" pitchFamily="49" charset="0"/>
              </a:rPr>
              <a:t>lamps 99.011158998744  1</a:t>
            </a:r>
          </a:p>
        </p:txBody>
      </p:sp>
      <p:sp>
        <p:nvSpPr>
          <p:cNvPr id="6" name="TextBox 5"/>
          <p:cNvSpPr txBox="1"/>
          <p:nvPr/>
        </p:nvSpPr>
        <p:spPr>
          <a:xfrm>
            <a:off x="3733800" y="2209798"/>
            <a:ext cx="2895600" cy="4524315"/>
          </a:xfrm>
          <a:prstGeom prst="rect">
            <a:avLst/>
          </a:prstGeom>
          <a:solidFill>
            <a:schemeClr val="accent3">
              <a:lumMod val="60000"/>
              <a:lumOff val="40000"/>
            </a:schemeClr>
          </a:solidFill>
        </p:spPr>
        <p:txBody>
          <a:bodyPr wrap="square" rtlCol="0">
            <a:spAutoFit/>
          </a:bodyPr>
          <a:lstStyle/>
          <a:p>
            <a:r>
              <a:rPr lang="en-US" sz="1200" dirty="0">
                <a:latin typeface="Courier New" pitchFamily="49" charset="0"/>
                <a:cs typeface="Courier New" pitchFamily="49" charset="0"/>
              </a:rPr>
              <a:t>lamb 985.655290756243  5</a:t>
            </a:r>
          </a:p>
          <a:p>
            <a:r>
              <a:rPr lang="en-US" sz="1200" dirty="0">
                <a:latin typeface="Courier New" pitchFamily="49" charset="0"/>
                <a:cs typeface="Courier New" pitchFamily="49" charset="0"/>
              </a:rPr>
              <a:t>halal 686.038812717726  6</a:t>
            </a:r>
          </a:p>
          <a:p>
            <a:r>
              <a:rPr lang="en-US" sz="1200" dirty="0">
                <a:latin typeface="Courier New" pitchFamily="49" charset="0"/>
                <a:cs typeface="Courier New" pitchFamily="49" charset="0"/>
              </a:rPr>
              <a:t>53rd 375.685771863491  5</a:t>
            </a:r>
          </a:p>
          <a:p>
            <a:r>
              <a:rPr lang="en-US" sz="1200" dirty="0">
                <a:latin typeface="Courier New" pitchFamily="49" charset="0"/>
                <a:cs typeface="Courier New" pitchFamily="49" charset="0"/>
              </a:rPr>
              <a:t>gyro 305.809092298788  3</a:t>
            </a:r>
          </a:p>
          <a:p>
            <a:r>
              <a:rPr lang="en-US" sz="1200" dirty="0">
                <a:latin typeface="Courier New" pitchFamily="49" charset="0"/>
                <a:cs typeface="Courier New" pitchFamily="49" charset="0"/>
              </a:rPr>
              <a:t>pita 304.984759446376  5</a:t>
            </a:r>
          </a:p>
          <a:p>
            <a:r>
              <a:rPr lang="en-US" sz="1200" dirty="0">
                <a:latin typeface="Courier New" pitchFamily="49" charset="0"/>
                <a:cs typeface="Courier New" pitchFamily="49" charset="0"/>
              </a:rPr>
              <a:t>cart 235.902194557873  9</a:t>
            </a:r>
          </a:p>
          <a:p>
            <a:r>
              <a:rPr lang="en-US" sz="1200" dirty="0">
                <a:latin typeface="Courier New" pitchFamily="49" charset="0"/>
                <a:cs typeface="Courier New" pitchFamily="49" charset="0"/>
              </a:rPr>
              <a:t>platter 139.459903080044  7</a:t>
            </a:r>
          </a:p>
          <a:p>
            <a:r>
              <a:rPr lang="en-US" sz="1200" dirty="0">
                <a:latin typeface="Courier New" pitchFamily="49" charset="0"/>
                <a:cs typeface="Courier New" pitchFamily="49" charset="0"/>
              </a:rPr>
              <a:t>chicken/lamb 135.8525204  1</a:t>
            </a:r>
          </a:p>
          <a:p>
            <a:r>
              <a:rPr lang="en-US" sz="1200" dirty="0">
                <a:latin typeface="Courier New" pitchFamily="49" charset="0"/>
                <a:cs typeface="Courier New" pitchFamily="49" charset="0"/>
              </a:rPr>
              <a:t>carts 120.274374158359  8</a:t>
            </a:r>
          </a:p>
          <a:p>
            <a:r>
              <a:rPr lang="en-US" sz="1200" dirty="0" err="1">
                <a:latin typeface="Courier New" pitchFamily="49" charset="0"/>
                <a:cs typeface="Courier New" pitchFamily="49" charset="0"/>
              </a:rPr>
              <a:t>hilton</a:t>
            </a:r>
            <a:r>
              <a:rPr lang="en-US" sz="1200" dirty="0">
                <a:latin typeface="Courier New" pitchFamily="49" charset="0"/>
                <a:cs typeface="Courier New" pitchFamily="49" charset="0"/>
              </a:rPr>
              <a:t> 84.2987473324223  4</a:t>
            </a:r>
          </a:p>
          <a:p>
            <a:r>
              <a:rPr lang="en-US" sz="1200" dirty="0">
                <a:latin typeface="Courier New" pitchFamily="49" charset="0"/>
                <a:cs typeface="Courier New" pitchFamily="49" charset="0"/>
              </a:rPr>
              <a:t>lamb/chicken 82.8930633  1</a:t>
            </a:r>
          </a:p>
          <a:p>
            <a:r>
              <a:rPr lang="en-US" sz="1200" dirty="0">
                <a:latin typeface="Courier New" pitchFamily="49" charset="0"/>
                <a:cs typeface="Courier New" pitchFamily="49" charset="0"/>
              </a:rPr>
              <a:t>yogurt 70.0078652365545  5</a:t>
            </a:r>
          </a:p>
          <a:p>
            <a:r>
              <a:rPr lang="en-US" sz="1200" dirty="0">
                <a:latin typeface="Courier New" pitchFamily="49" charset="0"/>
                <a:cs typeface="Courier New" pitchFamily="49" charset="0"/>
              </a:rPr>
              <a:t>52nd 67.5963923222322  2</a:t>
            </a:r>
          </a:p>
          <a:p>
            <a:r>
              <a:rPr lang="en-US" sz="1200" dirty="0">
                <a:latin typeface="Courier New" pitchFamily="49" charset="0"/>
                <a:cs typeface="Courier New" pitchFamily="49" charset="0"/>
              </a:rPr>
              <a:t>6th 60.7930175345658  9</a:t>
            </a:r>
          </a:p>
          <a:p>
            <a:r>
              <a:rPr lang="en-US" sz="1200" dirty="0" err="1">
                <a:latin typeface="Courier New" pitchFamily="49" charset="0"/>
                <a:cs typeface="Courier New" pitchFamily="49" charset="0"/>
              </a:rPr>
              <a:t>4am</a:t>
            </a:r>
            <a:r>
              <a:rPr lang="en-US" sz="1200" dirty="0">
                <a:latin typeface="Courier New" pitchFamily="49" charset="0"/>
                <a:cs typeface="Courier New" pitchFamily="49" charset="0"/>
              </a:rPr>
              <a:t> 55.4517744447956  5</a:t>
            </a:r>
          </a:p>
          <a:p>
            <a:r>
              <a:rPr lang="en-US" sz="1200" dirty="0">
                <a:latin typeface="Courier New" pitchFamily="49" charset="0"/>
                <a:cs typeface="Courier New" pitchFamily="49" charset="0"/>
              </a:rPr>
              <a:t>yellow 54.4470265206673  8</a:t>
            </a:r>
          </a:p>
          <a:p>
            <a:r>
              <a:rPr lang="en-US" sz="1200" dirty="0" err="1">
                <a:latin typeface="Courier New" pitchFamily="49" charset="0"/>
                <a:cs typeface="Courier New" pitchFamily="49" charset="0"/>
              </a:rPr>
              <a:t>tzatziki</a:t>
            </a:r>
            <a:r>
              <a:rPr lang="en-US" sz="1200" dirty="0">
                <a:latin typeface="Courier New" pitchFamily="49" charset="0"/>
                <a:cs typeface="Courier New" pitchFamily="49" charset="0"/>
              </a:rPr>
              <a:t> 52.9594571388631  1</a:t>
            </a:r>
          </a:p>
          <a:p>
            <a:r>
              <a:rPr lang="en-US" sz="1200" dirty="0">
                <a:latin typeface="Courier New" pitchFamily="49" charset="0"/>
                <a:cs typeface="Courier New" pitchFamily="49" charset="0"/>
              </a:rPr>
              <a:t>lettuce 51.3230168022683  8</a:t>
            </a:r>
          </a:p>
          <a:p>
            <a:r>
              <a:rPr lang="en-US" sz="1200" dirty="0" err="1">
                <a:latin typeface="Courier New" pitchFamily="49" charset="0"/>
                <a:cs typeface="Courier New" pitchFamily="49" charset="0"/>
              </a:rPr>
              <a:t>sammy's</a:t>
            </a:r>
            <a:r>
              <a:rPr lang="en-US" sz="1200" dirty="0">
                <a:latin typeface="Courier New" pitchFamily="49" charset="0"/>
                <a:cs typeface="Courier New" pitchFamily="49" charset="0"/>
              </a:rPr>
              <a:t> 50.656872045869  1</a:t>
            </a:r>
          </a:p>
          <a:p>
            <a:r>
              <a:rPr lang="en-US" sz="1200" dirty="0" err="1">
                <a:latin typeface="Courier New" pitchFamily="49" charset="0"/>
                <a:cs typeface="Courier New" pitchFamily="49" charset="0"/>
              </a:rPr>
              <a:t>sw</a:t>
            </a:r>
            <a:r>
              <a:rPr lang="en-US" sz="1200" dirty="0">
                <a:latin typeface="Courier New" pitchFamily="49" charset="0"/>
                <a:cs typeface="Courier New" pitchFamily="49" charset="0"/>
              </a:rPr>
              <a:t> 50.5668577816893  3</a:t>
            </a:r>
          </a:p>
          <a:p>
            <a:r>
              <a:rPr lang="en-US" sz="1200" dirty="0">
                <a:latin typeface="Courier New" pitchFamily="49" charset="0"/>
                <a:cs typeface="Courier New" pitchFamily="49" charset="0"/>
              </a:rPr>
              <a:t>platters 49.9065970003161  5</a:t>
            </a:r>
          </a:p>
          <a:p>
            <a:r>
              <a:rPr lang="en-US" sz="1200" dirty="0">
                <a:latin typeface="Courier New" pitchFamily="49" charset="0"/>
                <a:cs typeface="Courier New" pitchFamily="49" charset="0"/>
              </a:rPr>
              <a:t>falafel 49.4796995212044  4</a:t>
            </a:r>
          </a:p>
          <a:p>
            <a:r>
              <a:rPr lang="en-US" sz="1200" dirty="0">
                <a:latin typeface="Courier New" pitchFamily="49" charset="0"/>
                <a:cs typeface="Courier New" pitchFamily="49" charset="0"/>
              </a:rPr>
              <a:t>sober 49.2211422635451  7</a:t>
            </a:r>
          </a:p>
          <a:p>
            <a:r>
              <a:rPr lang="en-US" sz="1200" dirty="0" err="1">
                <a:latin typeface="Courier New" pitchFamily="49" charset="0"/>
                <a:cs typeface="Courier New" pitchFamily="49" charset="0"/>
              </a:rPr>
              <a:t>moma</a:t>
            </a:r>
            <a:r>
              <a:rPr lang="en-US" sz="1200" dirty="0">
                <a:latin typeface="Courier New" pitchFamily="49" charset="0"/>
                <a:cs typeface="Courier New" pitchFamily="49" charset="0"/>
              </a:rPr>
              <a:t> 48.1589121730374  3</a:t>
            </a:r>
          </a:p>
        </p:txBody>
      </p:sp>
      <p:sp>
        <p:nvSpPr>
          <p:cNvPr id="7" name="TextBox 6"/>
          <p:cNvSpPr txBox="1"/>
          <p:nvPr/>
        </p:nvSpPr>
        <p:spPr>
          <a:xfrm>
            <a:off x="5967435" y="2231572"/>
            <a:ext cx="2795566" cy="4524315"/>
          </a:xfrm>
          <a:prstGeom prst="rect">
            <a:avLst/>
          </a:prstGeom>
          <a:solidFill>
            <a:schemeClr val="accent2">
              <a:lumMod val="60000"/>
              <a:lumOff val="40000"/>
            </a:schemeClr>
          </a:solidFill>
        </p:spPr>
        <p:txBody>
          <a:bodyPr wrap="square" rtlCol="0">
            <a:spAutoFit/>
          </a:bodyPr>
          <a:lstStyle/>
          <a:p>
            <a:r>
              <a:rPr lang="en-US" sz="1200" dirty="0">
                <a:latin typeface="Courier New" pitchFamily="49" charset="0"/>
                <a:cs typeface="Courier New" pitchFamily="49" charset="0"/>
              </a:rPr>
              <a:t>pastrami 1931.94250908298  6</a:t>
            </a:r>
          </a:p>
          <a:p>
            <a:r>
              <a:rPr lang="en-US" sz="1200" dirty="0" err="1">
                <a:latin typeface="Courier New" pitchFamily="49" charset="0"/>
                <a:cs typeface="Courier New" pitchFamily="49" charset="0"/>
              </a:rPr>
              <a:t>katz's</a:t>
            </a:r>
            <a:r>
              <a:rPr lang="en-US" sz="1200" dirty="0">
                <a:latin typeface="Courier New" pitchFamily="49" charset="0"/>
                <a:cs typeface="Courier New" pitchFamily="49" charset="0"/>
              </a:rPr>
              <a:t> 1120.62356508209  4</a:t>
            </a:r>
          </a:p>
          <a:p>
            <a:r>
              <a:rPr lang="en-US" sz="1200" dirty="0">
                <a:latin typeface="Courier New" pitchFamily="49" charset="0"/>
                <a:cs typeface="Courier New" pitchFamily="49" charset="0"/>
              </a:rPr>
              <a:t>rye 1004.28925735888  2</a:t>
            </a:r>
          </a:p>
          <a:p>
            <a:r>
              <a:rPr lang="en-US" sz="1200" dirty="0">
                <a:latin typeface="Courier New" pitchFamily="49" charset="0"/>
                <a:cs typeface="Courier New" pitchFamily="49" charset="0"/>
              </a:rPr>
              <a:t>corned 906.113544700399  2</a:t>
            </a:r>
          </a:p>
          <a:p>
            <a:r>
              <a:rPr lang="en-US" sz="1200" dirty="0">
                <a:latin typeface="Courier New" pitchFamily="49" charset="0"/>
                <a:cs typeface="Courier New" pitchFamily="49" charset="0"/>
              </a:rPr>
              <a:t>pickles 640.487221580035  4</a:t>
            </a:r>
          </a:p>
          <a:p>
            <a:r>
              <a:rPr lang="en-US" sz="1200" dirty="0" err="1">
                <a:latin typeface="Courier New" pitchFamily="49" charset="0"/>
                <a:cs typeface="Courier New" pitchFamily="49" charset="0"/>
              </a:rPr>
              <a:t>reuben</a:t>
            </a:r>
            <a:r>
              <a:rPr lang="en-US" sz="1200" dirty="0">
                <a:latin typeface="Courier New" pitchFamily="49" charset="0"/>
                <a:cs typeface="Courier New" pitchFamily="49" charset="0"/>
              </a:rPr>
              <a:t> 515.779060830666  1</a:t>
            </a:r>
          </a:p>
          <a:p>
            <a:r>
              <a:rPr lang="en-US" sz="1200" dirty="0">
                <a:latin typeface="Courier New" pitchFamily="49" charset="0"/>
                <a:cs typeface="Courier New" pitchFamily="49" charset="0"/>
              </a:rPr>
              <a:t>matzo 430.583412389887  1</a:t>
            </a:r>
          </a:p>
          <a:p>
            <a:r>
              <a:rPr lang="en-US" sz="1200" dirty="0">
                <a:latin typeface="Courier New" pitchFamily="49" charset="0"/>
                <a:cs typeface="Courier New" pitchFamily="49" charset="0"/>
              </a:rPr>
              <a:t>sally 428.110484707471  2</a:t>
            </a:r>
          </a:p>
          <a:p>
            <a:r>
              <a:rPr lang="en-US" sz="1200" dirty="0">
                <a:latin typeface="Courier New" pitchFamily="49" charset="0"/>
                <a:cs typeface="Courier New" pitchFamily="49" charset="0"/>
              </a:rPr>
              <a:t>harry 226.323810772916  4</a:t>
            </a:r>
          </a:p>
          <a:p>
            <a:r>
              <a:rPr lang="en-US" sz="1200" dirty="0">
                <a:latin typeface="Courier New" pitchFamily="49" charset="0"/>
                <a:cs typeface="Courier New" pitchFamily="49" charset="0"/>
              </a:rPr>
              <a:t>mustard 216.079238853014  6</a:t>
            </a:r>
          </a:p>
          <a:p>
            <a:r>
              <a:rPr lang="en-US" sz="1200" dirty="0">
                <a:latin typeface="Courier New" pitchFamily="49" charset="0"/>
                <a:cs typeface="Courier New" pitchFamily="49" charset="0"/>
              </a:rPr>
              <a:t>cutter 209.535243462458  1</a:t>
            </a:r>
          </a:p>
          <a:p>
            <a:r>
              <a:rPr lang="en-US" sz="1200" dirty="0" err="1">
                <a:latin typeface="Courier New" pitchFamily="49" charset="0"/>
                <a:cs typeface="Courier New" pitchFamily="49" charset="0"/>
              </a:rPr>
              <a:t>carnegie</a:t>
            </a:r>
            <a:r>
              <a:rPr lang="en-US" sz="1200" dirty="0">
                <a:latin typeface="Courier New" pitchFamily="49" charset="0"/>
                <a:cs typeface="Courier New" pitchFamily="49" charset="0"/>
              </a:rPr>
              <a:t> 198.655512713779  3</a:t>
            </a:r>
          </a:p>
          <a:p>
            <a:r>
              <a:rPr lang="en-US" sz="1200" dirty="0" err="1">
                <a:latin typeface="Courier New" pitchFamily="49" charset="0"/>
                <a:cs typeface="Courier New" pitchFamily="49" charset="0"/>
              </a:rPr>
              <a:t>katz</a:t>
            </a:r>
            <a:r>
              <a:rPr lang="en-US" sz="1200" dirty="0">
                <a:latin typeface="Courier New" pitchFamily="49" charset="0"/>
                <a:cs typeface="Courier New" pitchFamily="49" charset="0"/>
              </a:rPr>
              <a:t> 194.387844446609  7</a:t>
            </a:r>
          </a:p>
          <a:p>
            <a:r>
              <a:rPr lang="en-US" sz="1200" dirty="0">
                <a:latin typeface="Courier New" pitchFamily="49" charset="0"/>
                <a:cs typeface="Courier New" pitchFamily="49" charset="0"/>
              </a:rPr>
              <a:t>knish 184.206807439524  1</a:t>
            </a:r>
          </a:p>
          <a:p>
            <a:r>
              <a:rPr lang="en-US" sz="1200" dirty="0">
                <a:latin typeface="Courier New" pitchFamily="49" charset="0"/>
                <a:cs typeface="Courier New" pitchFamily="49" charset="0"/>
              </a:rPr>
              <a:t>sandwiches 181.415707218  8</a:t>
            </a:r>
          </a:p>
          <a:p>
            <a:r>
              <a:rPr lang="en-US" sz="1200" dirty="0">
                <a:latin typeface="Courier New" pitchFamily="49" charset="0"/>
                <a:cs typeface="Courier New" pitchFamily="49" charset="0"/>
              </a:rPr>
              <a:t>brisket 131.945865389878  4</a:t>
            </a:r>
          </a:p>
          <a:p>
            <a:r>
              <a:rPr lang="en-US" sz="1200" dirty="0">
                <a:latin typeface="Courier New" pitchFamily="49" charset="0"/>
                <a:cs typeface="Courier New" pitchFamily="49" charset="0"/>
              </a:rPr>
              <a:t>fries 131.613054313392  7</a:t>
            </a:r>
          </a:p>
          <a:p>
            <a:r>
              <a:rPr lang="en-US" sz="1200" dirty="0">
                <a:latin typeface="Courier New" pitchFamily="49" charset="0"/>
                <a:cs typeface="Courier New" pitchFamily="49" charset="0"/>
              </a:rPr>
              <a:t>salami 127.621117258549  3</a:t>
            </a:r>
          </a:p>
          <a:p>
            <a:r>
              <a:rPr lang="en-US" sz="1200" dirty="0">
                <a:latin typeface="Courier New" pitchFamily="49" charset="0"/>
                <a:cs typeface="Courier New" pitchFamily="49" charset="0"/>
              </a:rPr>
              <a:t>knishes 124.339595021678  1</a:t>
            </a:r>
          </a:p>
          <a:p>
            <a:r>
              <a:rPr lang="en-US" sz="1200" dirty="0">
                <a:latin typeface="Courier New" pitchFamily="49" charset="0"/>
                <a:cs typeface="Courier New" pitchFamily="49" charset="0"/>
              </a:rPr>
              <a:t>delicatessen 117.488967607 2</a:t>
            </a:r>
          </a:p>
          <a:p>
            <a:r>
              <a:rPr lang="en-US" sz="1200" dirty="0">
                <a:latin typeface="Courier New" pitchFamily="49" charset="0"/>
                <a:cs typeface="Courier New" pitchFamily="49" charset="0"/>
              </a:rPr>
              <a:t>deli's 117.431839742696  1</a:t>
            </a:r>
          </a:p>
          <a:p>
            <a:r>
              <a:rPr lang="en-US" sz="1200" dirty="0">
                <a:latin typeface="Courier New" pitchFamily="49" charset="0"/>
                <a:cs typeface="Courier New" pitchFamily="49" charset="0"/>
              </a:rPr>
              <a:t>carver 115.129254649702  1</a:t>
            </a:r>
          </a:p>
          <a:p>
            <a:r>
              <a:rPr lang="en-US" sz="1200" dirty="0">
                <a:latin typeface="Courier New" pitchFamily="49" charset="0"/>
                <a:cs typeface="Courier New" pitchFamily="49" charset="0"/>
              </a:rPr>
              <a:t>brown's 109.441778045519  2</a:t>
            </a:r>
          </a:p>
          <a:p>
            <a:r>
              <a:rPr lang="en-US" sz="1200" dirty="0" err="1">
                <a:latin typeface="Courier New" pitchFamily="49" charset="0"/>
                <a:cs typeface="Courier New" pitchFamily="49" charset="0"/>
              </a:rPr>
              <a:t>matzoh</a:t>
            </a:r>
            <a:r>
              <a:rPr lang="en-US" sz="1200" dirty="0">
                <a:latin typeface="Courier New" pitchFamily="49" charset="0"/>
                <a:cs typeface="Courier New" pitchFamily="49" charset="0"/>
              </a:rPr>
              <a:t> 108.22149937072  1</a:t>
            </a:r>
          </a:p>
        </p:txBody>
      </p:sp>
    </p:spTree>
    <p:extLst>
      <p:ext uri="{BB962C8B-B14F-4D97-AF65-F5344CB8AC3E}">
        <p14:creationId xmlns:p14="http://schemas.microsoft.com/office/powerpoint/2010/main" val="1810561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581" name="Rectangle 5"/>
          <p:cNvSpPr>
            <a:spLocks noGrp="1" noChangeArrowheads="1"/>
          </p:cNvSpPr>
          <p:nvPr>
            <p:ph type="title"/>
          </p:nvPr>
        </p:nvSpPr>
        <p:spPr/>
        <p:txBody>
          <a:bodyPr/>
          <a:lstStyle/>
          <a:p>
            <a:r>
              <a:rPr lang="en-US"/>
              <a:t>Data Quality </a:t>
            </a:r>
          </a:p>
        </p:txBody>
      </p:sp>
      <p:sp>
        <p:nvSpPr>
          <p:cNvPr id="792582" name="Rectangle 6"/>
          <p:cNvSpPr>
            <a:spLocks noGrp="1" noChangeArrowheads="1"/>
          </p:cNvSpPr>
          <p:nvPr>
            <p:ph type="body" idx="1"/>
          </p:nvPr>
        </p:nvSpPr>
        <p:spPr/>
        <p:txBody>
          <a:bodyPr/>
          <a:lstStyle/>
          <a:p>
            <a:r>
              <a:rPr lang="en-US" dirty="0"/>
              <a:t>Examples of data quality problems: </a:t>
            </a:r>
          </a:p>
          <a:p>
            <a:pPr lvl="1"/>
            <a:r>
              <a:rPr lang="en-US" dirty="0"/>
              <a:t>Noise and outliers </a:t>
            </a:r>
          </a:p>
          <a:p>
            <a:pPr lvl="1"/>
            <a:r>
              <a:rPr lang="en-US" dirty="0"/>
              <a:t>Missing values </a:t>
            </a:r>
          </a:p>
          <a:p>
            <a:pPr lvl="1"/>
            <a:r>
              <a:rPr lang="en-US" dirty="0"/>
              <a:t>Duplicate data </a:t>
            </a:r>
          </a:p>
        </p:txBody>
      </p:sp>
      <p:graphicFrame>
        <p:nvGraphicFramePr>
          <p:cNvPr id="5" name="Object 10"/>
          <p:cNvGraphicFramePr>
            <a:graphicFrameLocks noChangeAspect="1"/>
          </p:cNvGraphicFramePr>
          <p:nvPr>
            <p:extLst>
              <p:ext uri="{D42A27DB-BD31-4B8C-83A1-F6EECF244321}">
                <p14:modId xmlns:p14="http://schemas.microsoft.com/office/powerpoint/2010/main" val="2102055809"/>
              </p:ext>
            </p:extLst>
          </p:nvPr>
        </p:nvGraphicFramePr>
        <p:xfrm>
          <a:off x="5111749" y="2497137"/>
          <a:ext cx="3457575" cy="3692525"/>
        </p:xfrm>
        <a:graphic>
          <a:graphicData uri="http://schemas.openxmlformats.org/presentationml/2006/ole">
            <mc:AlternateContent xmlns:mc="http://schemas.openxmlformats.org/markup-compatibility/2006">
              <mc:Choice xmlns:v="urn:schemas-microsoft-com:vml" Requires="v">
                <p:oleObj name="Document" r:id="rId3" imgW="5416355" imgH="5776939" progId="Word.Document.8">
                  <p:embed/>
                </p:oleObj>
              </mc:Choice>
              <mc:Fallback>
                <p:oleObj name="Document" r:id="rId3" imgW="5416355" imgH="5776939" progId="Word.Document.8">
                  <p:embed/>
                  <p:pic>
                    <p:nvPicPr>
                      <p:cNvPr id="0" name=""/>
                      <p:cNvPicPr>
                        <a:picLocks noChangeAspect="1" noChangeArrowheads="1"/>
                      </p:cNvPicPr>
                      <p:nvPr/>
                    </p:nvPicPr>
                    <p:blipFill>
                      <a:blip r:embed="rId4"/>
                      <a:srcRect/>
                      <a:stretch>
                        <a:fillRect/>
                      </a:stretch>
                    </p:blipFill>
                    <p:spPr bwMode="auto">
                      <a:xfrm>
                        <a:off x="5111749" y="2497137"/>
                        <a:ext cx="34575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TextBox 2"/>
          <p:cNvSpPr txBox="1"/>
          <p:nvPr/>
        </p:nvSpPr>
        <p:spPr>
          <a:xfrm>
            <a:off x="533399" y="4202668"/>
            <a:ext cx="2877775" cy="369332"/>
          </a:xfrm>
          <a:prstGeom prst="rect">
            <a:avLst/>
          </a:prstGeom>
          <a:solidFill>
            <a:srgbClr val="FFFF00"/>
          </a:solidFill>
        </p:spPr>
        <p:txBody>
          <a:bodyPr wrap="none" rtlCol="0">
            <a:spAutoFit/>
          </a:bodyPr>
          <a:lstStyle/>
          <a:p>
            <a:r>
              <a:rPr lang="en-US" dirty="0"/>
              <a:t>A mistake or a millionaire?</a:t>
            </a:r>
          </a:p>
        </p:txBody>
      </p:sp>
      <p:sp>
        <p:nvSpPr>
          <p:cNvPr id="7" name="TextBox 6"/>
          <p:cNvSpPr txBox="1"/>
          <p:nvPr/>
        </p:nvSpPr>
        <p:spPr>
          <a:xfrm>
            <a:off x="838200" y="4800600"/>
            <a:ext cx="1697901" cy="369332"/>
          </a:xfrm>
          <a:prstGeom prst="rect">
            <a:avLst/>
          </a:prstGeom>
          <a:solidFill>
            <a:srgbClr val="0070C0"/>
          </a:solidFill>
        </p:spPr>
        <p:txBody>
          <a:bodyPr wrap="none" rtlCol="0">
            <a:spAutoFit/>
          </a:bodyPr>
          <a:lstStyle/>
          <a:p>
            <a:r>
              <a:rPr lang="en-US" dirty="0"/>
              <a:t>Missing values</a:t>
            </a:r>
          </a:p>
        </p:txBody>
      </p:sp>
      <p:sp>
        <p:nvSpPr>
          <p:cNvPr id="8" name="Rectangle 7"/>
          <p:cNvSpPr/>
          <p:nvPr/>
        </p:nvSpPr>
        <p:spPr>
          <a:xfrm>
            <a:off x="4876800" y="4202668"/>
            <a:ext cx="3581400" cy="2931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457" y="5594866"/>
            <a:ext cx="3276600" cy="369332"/>
          </a:xfrm>
          <a:prstGeom prst="rect">
            <a:avLst/>
          </a:prstGeom>
          <a:solidFill>
            <a:srgbClr val="92D050"/>
          </a:solidFill>
        </p:spPr>
        <p:txBody>
          <a:bodyPr wrap="square" rtlCol="0">
            <a:spAutoFit/>
          </a:bodyPr>
          <a:lstStyle/>
          <a:p>
            <a:r>
              <a:rPr lang="en-US" dirty="0"/>
              <a:t>Inconsistent duplicate entries</a:t>
            </a:r>
          </a:p>
        </p:txBody>
      </p:sp>
      <p:sp>
        <p:nvSpPr>
          <p:cNvPr id="10" name="Rectangle 9"/>
          <p:cNvSpPr/>
          <p:nvPr/>
        </p:nvSpPr>
        <p:spPr>
          <a:xfrm>
            <a:off x="4876800" y="5410200"/>
            <a:ext cx="3657600" cy="685800"/>
          </a:xfrm>
          <a:prstGeom prst="rect">
            <a:avLst/>
          </a:prstGeom>
          <a:noFill/>
          <a:ln w="571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876800" y="4572000"/>
            <a:ext cx="3657600" cy="59793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10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cut</a:t>
            </a:r>
          </a:p>
        </p:txBody>
      </p:sp>
      <p:sp>
        <p:nvSpPr>
          <p:cNvPr id="3" name="Content Placeholder 2"/>
          <p:cNvSpPr>
            <a:spLocks noGrp="1"/>
          </p:cNvSpPr>
          <p:nvPr>
            <p:ph idx="1"/>
          </p:nvPr>
        </p:nvSpPr>
        <p:spPr/>
        <p:txBody>
          <a:bodyPr/>
          <a:lstStyle/>
          <a:p>
            <a:r>
              <a:rPr lang="en-US" dirty="0"/>
              <a:t>TF-IDF takes care of stop words as well</a:t>
            </a:r>
          </a:p>
          <a:p>
            <a:r>
              <a:rPr lang="en-US" dirty="0"/>
              <a:t>We do not need to remove the </a:t>
            </a:r>
            <a:r>
              <a:rPr lang="en-US" dirty="0" err="1"/>
              <a:t>stopwords</a:t>
            </a:r>
            <a:r>
              <a:rPr lang="en-US" dirty="0"/>
              <a:t> since they will get IDF(w) = 0</a:t>
            </a:r>
          </a:p>
        </p:txBody>
      </p:sp>
    </p:spTree>
    <p:extLst>
      <p:ext uri="{BB962C8B-B14F-4D97-AF65-F5344CB8AC3E}">
        <p14:creationId xmlns:p14="http://schemas.microsoft.com/office/powerpoint/2010/main" val="1966731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Decisions, decisions…</a:t>
            </a:r>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When mining real data you often need to make some </a:t>
            </a:r>
          </a:p>
          <a:p>
            <a:pPr lvl="1"/>
            <a:r>
              <a:rPr lang="en-US" dirty="0"/>
              <a:t>What data should we collect? How much? For how long?</a:t>
            </a:r>
          </a:p>
          <a:p>
            <a:pPr lvl="1"/>
            <a:r>
              <a:rPr lang="en-US" dirty="0"/>
              <a:t>Should we throw out some data that does not seem to be useful?</a:t>
            </a:r>
          </a:p>
          <a:p>
            <a:pPr lvl="2"/>
            <a:endParaRPr lang="en-US" dirty="0"/>
          </a:p>
          <a:p>
            <a:pPr lvl="2"/>
            <a:endParaRPr lang="en-US" dirty="0"/>
          </a:p>
          <a:p>
            <a:pPr lvl="2"/>
            <a:endParaRPr lang="en-US" dirty="0"/>
          </a:p>
          <a:p>
            <a:pPr lvl="2"/>
            <a:r>
              <a:rPr lang="en-US" dirty="0"/>
              <a:t>Too frequent data (stop words), too infrequent (errors?), erroneous data, missing data, outliers</a:t>
            </a:r>
          </a:p>
          <a:p>
            <a:pPr lvl="1"/>
            <a:r>
              <a:rPr lang="en-US" dirty="0"/>
              <a:t>How should we weight the different pieces of data?</a:t>
            </a:r>
          </a:p>
          <a:p>
            <a:endParaRPr lang="en-US" dirty="0"/>
          </a:p>
          <a:p>
            <a:r>
              <a:rPr lang="en-US" dirty="0"/>
              <a:t>Most decisions are application dependent. Some information may be lost but we can usually live with it (most of the times)</a:t>
            </a:r>
          </a:p>
          <a:p>
            <a:endParaRPr lang="en-US" dirty="0"/>
          </a:p>
          <a:p>
            <a:r>
              <a:rPr lang="en-US" dirty="0"/>
              <a:t>We should make our decisions clear since they affect our findings.</a:t>
            </a:r>
          </a:p>
          <a:p>
            <a:endParaRPr lang="en-US" dirty="0"/>
          </a:p>
          <a:p>
            <a:r>
              <a:rPr lang="en-US" dirty="0"/>
              <a:t>Dealing with real data is hard…</a:t>
            </a:r>
          </a:p>
        </p:txBody>
      </p:sp>
      <p:sp>
        <p:nvSpPr>
          <p:cNvPr id="4" name="TextBox 3"/>
          <p:cNvSpPr txBox="1"/>
          <p:nvPr/>
        </p:nvSpPr>
        <p:spPr>
          <a:xfrm>
            <a:off x="1978099" y="2649413"/>
            <a:ext cx="5298245" cy="461665"/>
          </a:xfrm>
          <a:prstGeom prst="rect">
            <a:avLst/>
          </a:prstGeom>
          <a:solidFill>
            <a:srgbClr val="92D050"/>
          </a:solidFill>
        </p:spPr>
        <p:txBody>
          <a:bodyPr wrap="none" rtlCol="0">
            <a:spAutoFit/>
          </a:bodyPr>
          <a:lstStyle/>
          <a:p>
            <a:r>
              <a:rPr lang="en-US" sz="1200" dirty="0">
                <a:latin typeface="Courier New" pitchFamily="49" charset="0"/>
                <a:cs typeface="Courier New" pitchFamily="49" charset="0"/>
              </a:rPr>
              <a:t>AAAAAAAAAAAAA			</a:t>
            </a:r>
          </a:p>
          <a:p>
            <a:r>
              <a:rPr lang="en-US" sz="1200" dirty="0">
                <a:latin typeface="Courier New" pitchFamily="49" charset="0"/>
                <a:cs typeface="Courier New" pitchFamily="49" charset="0"/>
              </a:rPr>
              <a:t>AAAAAAAAAAAAAAAAAAAAAAAAA </a:t>
            </a:r>
            <a:r>
              <a:rPr lang="en-US" sz="1200" dirty="0" err="1">
                <a:latin typeface="Courier New" pitchFamily="49" charset="0"/>
                <a:cs typeface="Courier New" pitchFamily="49" charset="0"/>
              </a:rPr>
              <a:t>AAAAAAAAAAAAAAAAAAAAAAAAA</a:t>
            </a:r>
            <a:r>
              <a:rPr lang="en-US" sz="1200" dirty="0">
                <a:latin typeface="Courier New" pitchFamily="49" charset="0"/>
                <a:cs typeface="Courier New" pitchFamily="49" charset="0"/>
              </a:rPr>
              <a:t> AAA</a:t>
            </a:r>
          </a:p>
        </p:txBody>
      </p:sp>
      <p:sp>
        <p:nvSpPr>
          <p:cNvPr id="5" name="TextBox 4"/>
          <p:cNvSpPr txBox="1"/>
          <p:nvPr/>
        </p:nvSpPr>
        <p:spPr>
          <a:xfrm>
            <a:off x="457200" y="2666715"/>
            <a:ext cx="1499128" cy="307777"/>
          </a:xfrm>
          <a:prstGeom prst="rect">
            <a:avLst/>
          </a:prstGeom>
          <a:noFill/>
        </p:spPr>
        <p:txBody>
          <a:bodyPr wrap="none" rtlCol="0">
            <a:spAutoFit/>
          </a:bodyPr>
          <a:lstStyle/>
          <a:p>
            <a:r>
              <a:rPr lang="en-US" sz="1400" dirty="0"/>
              <a:t>An actual review</a:t>
            </a:r>
          </a:p>
        </p:txBody>
      </p:sp>
    </p:spTree>
    <p:extLst>
      <p:ext uri="{BB962C8B-B14F-4D97-AF65-F5344CB8AC3E}">
        <p14:creationId xmlns:p14="http://schemas.microsoft.com/office/powerpoint/2010/main" val="3168554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analysis of data</a:t>
            </a:r>
          </a:p>
        </p:txBody>
      </p:sp>
      <p:sp>
        <p:nvSpPr>
          <p:cNvPr id="3" name="Content Placeholder 2"/>
          <p:cNvSpPr>
            <a:spLocks noGrp="1"/>
          </p:cNvSpPr>
          <p:nvPr>
            <p:ph idx="1"/>
          </p:nvPr>
        </p:nvSpPr>
        <p:spPr/>
        <p:txBody>
          <a:bodyPr/>
          <a:lstStyle/>
          <a:p>
            <a:r>
              <a:rPr lang="en-US" dirty="0">
                <a:solidFill>
                  <a:schemeClr val="accent6">
                    <a:lumMod val="75000"/>
                  </a:schemeClr>
                </a:solidFill>
              </a:rPr>
              <a:t>Summary statistics</a:t>
            </a:r>
            <a:r>
              <a:rPr lang="en-US" dirty="0"/>
              <a:t>: numbers that summarize properties of the data</a:t>
            </a:r>
          </a:p>
          <a:p>
            <a:pPr marL="548640" lvl="2" indent="0">
              <a:buNone/>
            </a:pPr>
            <a:endParaRPr lang="en-US" dirty="0"/>
          </a:p>
          <a:p>
            <a:pPr lvl="1"/>
            <a:r>
              <a:rPr lang="en-US" dirty="0"/>
              <a:t>Most summary statistics can be calculated in a single pass through the data</a:t>
            </a:r>
          </a:p>
          <a:p>
            <a:pPr lvl="2">
              <a:buFont typeface="Wingdings" pitchFamily="2" charset="2"/>
              <a:buNone/>
            </a:pPr>
            <a:endParaRPr lang="en-US" dirty="0"/>
          </a:p>
          <a:p>
            <a:endParaRPr lang="en-US" dirty="0"/>
          </a:p>
        </p:txBody>
      </p:sp>
    </p:spTree>
    <p:extLst>
      <p:ext uri="{BB962C8B-B14F-4D97-AF65-F5344CB8AC3E}">
        <p14:creationId xmlns:p14="http://schemas.microsoft.com/office/powerpoint/2010/main" val="1123784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p:txBody>
          <a:bodyPr/>
          <a:lstStyle/>
          <a:p>
            <a:r>
              <a:rPr lang="en-US"/>
              <a:t>Frequency and Mode</a:t>
            </a:r>
          </a:p>
        </p:txBody>
      </p:sp>
      <p:sp>
        <p:nvSpPr>
          <p:cNvPr id="904195" name="Rectangle 3"/>
          <p:cNvSpPr>
            <a:spLocks noGrp="1" noChangeArrowheads="1"/>
          </p:cNvSpPr>
          <p:nvPr>
            <p:ph type="body" idx="1"/>
          </p:nvPr>
        </p:nvSpPr>
        <p:spPr>
          <a:xfrm>
            <a:off x="381000" y="1447800"/>
            <a:ext cx="8428037" cy="5181600"/>
          </a:xfrm>
        </p:spPr>
        <p:txBody>
          <a:bodyPr/>
          <a:lstStyle/>
          <a:p>
            <a:r>
              <a:rPr lang="en-US" sz="3200" dirty="0"/>
              <a:t>The </a:t>
            </a:r>
            <a:r>
              <a:rPr lang="en-US" sz="3200" dirty="0">
                <a:solidFill>
                  <a:schemeClr val="accent6">
                    <a:lumMod val="75000"/>
                  </a:schemeClr>
                </a:solidFill>
              </a:rPr>
              <a:t>frequency</a:t>
            </a:r>
            <a:r>
              <a:rPr lang="en-US" sz="3200" dirty="0"/>
              <a:t> of an attribute value is the percentage of time the value occurs in the </a:t>
            </a:r>
            <a:br>
              <a:rPr lang="en-US" sz="3200" dirty="0"/>
            </a:br>
            <a:r>
              <a:rPr lang="en-US" sz="3200" dirty="0"/>
              <a:t>data set</a:t>
            </a:r>
            <a:r>
              <a:rPr lang="en-US" dirty="0"/>
              <a:t> </a:t>
            </a:r>
          </a:p>
          <a:p>
            <a:pPr lvl="1"/>
            <a:r>
              <a:rPr lang="en-US" dirty="0"/>
              <a:t>For example, given the attribute ‘gender’ and a representative population of people, the gender ‘female’ occurs about 50% of the time.</a:t>
            </a:r>
          </a:p>
          <a:p>
            <a:r>
              <a:rPr lang="en-US" dirty="0"/>
              <a:t>The </a:t>
            </a:r>
            <a:r>
              <a:rPr lang="en-US" dirty="0">
                <a:solidFill>
                  <a:schemeClr val="accent6">
                    <a:lumMod val="75000"/>
                  </a:schemeClr>
                </a:solidFill>
              </a:rPr>
              <a:t>mode</a:t>
            </a:r>
            <a:r>
              <a:rPr lang="en-US" dirty="0"/>
              <a:t> of a an attribute is the most frequent attribute value   </a:t>
            </a:r>
          </a:p>
          <a:p>
            <a:r>
              <a:rPr lang="en-US" dirty="0"/>
              <a:t>The notions of frequency and mode are typically used with categorical data</a:t>
            </a:r>
          </a:p>
        </p:txBody>
      </p:sp>
    </p:spTree>
    <p:extLst>
      <p:ext uri="{BB962C8B-B14F-4D97-AF65-F5344CB8AC3E}">
        <p14:creationId xmlns:p14="http://schemas.microsoft.com/office/powerpoint/2010/main" val="190283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290" name="Rectangle 2"/>
          <p:cNvSpPr>
            <a:spLocks noGrp="1" noChangeArrowheads="1"/>
          </p:cNvSpPr>
          <p:nvPr>
            <p:ph type="title"/>
          </p:nvPr>
        </p:nvSpPr>
        <p:spPr/>
        <p:txBody>
          <a:bodyPr/>
          <a:lstStyle/>
          <a:p>
            <a:r>
              <a:rPr lang="en-US"/>
              <a:t>Percentiles</a:t>
            </a:r>
          </a:p>
        </p:txBody>
      </p:sp>
      <mc:AlternateContent xmlns:mc="http://schemas.openxmlformats.org/markup-compatibility/2006" xmlns:a14="http://schemas.microsoft.com/office/drawing/2010/main">
        <mc:Choice Requires="a14">
          <p:sp>
            <p:nvSpPr>
              <p:cNvPr id="908291" name="Rectangle 3"/>
              <p:cNvSpPr>
                <a:spLocks noGrp="1" noChangeArrowheads="1"/>
              </p:cNvSpPr>
              <p:nvPr>
                <p:ph type="body" idx="1"/>
              </p:nvPr>
            </p:nvSpPr>
            <p:spPr>
              <a:xfrm>
                <a:off x="381000" y="1524000"/>
                <a:ext cx="8428037" cy="5181600"/>
              </a:xfrm>
            </p:spPr>
            <p:txBody>
              <a:bodyPr>
                <a:normAutofit fontScale="92500"/>
              </a:bodyPr>
              <a:lstStyle/>
              <a:p>
                <a:r>
                  <a:rPr lang="en-US" dirty="0"/>
                  <a:t>For continuous data, the notion of a </a:t>
                </a:r>
                <a:r>
                  <a:rPr lang="en-US" dirty="0">
                    <a:solidFill>
                      <a:schemeClr val="accent6">
                        <a:lumMod val="75000"/>
                      </a:schemeClr>
                    </a:solidFill>
                  </a:rPr>
                  <a:t>percentile</a:t>
                </a:r>
                <a:r>
                  <a:rPr lang="en-US" dirty="0"/>
                  <a:t> is more useful. </a:t>
                </a:r>
              </a:p>
              <a:p>
                <a:endParaRPr lang="en-US" dirty="0"/>
              </a:p>
              <a:p>
                <a:pPr>
                  <a:buFont typeface="Monotype Sorts" charset="2"/>
                  <a:buNone/>
                </a:pPr>
                <a:r>
                  <a:rPr lang="en-US" dirty="0"/>
                  <a:t>Given an ordinal or continuous attribute </a:t>
                </a:r>
                <a:r>
                  <a:rPr lang="en-US" i="1" dirty="0">
                    <a:solidFill>
                      <a:srgbClr val="00B0F0"/>
                    </a:solidFill>
                  </a:rPr>
                  <a:t>x</a:t>
                </a:r>
                <a:r>
                  <a:rPr lang="en-US" dirty="0"/>
                  <a:t> and a number </a:t>
                </a:r>
                <a:r>
                  <a:rPr lang="en-US" i="1" dirty="0">
                    <a:solidFill>
                      <a:srgbClr val="00B0F0"/>
                    </a:solidFill>
                  </a:rPr>
                  <a:t>p</a:t>
                </a:r>
                <a:r>
                  <a:rPr lang="en-US" dirty="0"/>
                  <a:t> between </a:t>
                </a:r>
                <a:r>
                  <a:rPr lang="en-US" dirty="0">
                    <a:solidFill>
                      <a:srgbClr val="00B0F0"/>
                    </a:solidFill>
                  </a:rPr>
                  <a:t>0</a:t>
                </a:r>
                <a:r>
                  <a:rPr lang="en-US" dirty="0"/>
                  <a:t> and </a:t>
                </a:r>
                <a:r>
                  <a:rPr lang="en-US" dirty="0">
                    <a:solidFill>
                      <a:srgbClr val="00B0F0"/>
                    </a:solidFill>
                  </a:rPr>
                  <a:t>100</a:t>
                </a:r>
                <a:r>
                  <a:rPr lang="en-US" dirty="0"/>
                  <a:t>, the </a:t>
                </a:r>
                <a:r>
                  <a:rPr lang="en-US" i="1" dirty="0" err="1">
                    <a:solidFill>
                      <a:srgbClr val="00B0F0"/>
                    </a:solidFill>
                  </a:rPr>
                  <a:t>p</a:t>
                </a:r>
                <a:r>
                  <a:rPr lang="en-US" baseline="30000" dirty="0" err="1">
                    <a:solidFill>
                      <a:srgbClr val="00B0F0"/>
                    </a:solidFill>
                  </a:rPr>
                  <a:t>th</a:t>
                </a:r>
                <a:r>
                  <a:rPr lang="en-US" dirty="0"/>
                  <a:t> percentile is a value </a:t>
                </a:r>
                <a14:m>
                  <m:oMath xmlns:m="http://schemas.openxmlformats.org/officeDocument/2006/math">
                    <m:sSub>
                      <m:sSubPr>
                        <m:ctrlPr>
                          <a:rPr lang="en-US" b="0" i="1" smtClean="0">
                            <a:solidFill>
                              <a:srgbClr val="00B0F0"/>
                            </a:solidFill>
                            <a:latin typeface="Cambria Math" panose="02040503050406030204" pitchFamily="18" charset="0"/>
                          </a:rPr>
                        </m:ctrlPr>
                      </m:sSubPr>
                      <m:e>
                        <m:r>
                          <a:rPr lang="en-US" b="0" i="1" smtClean="0">
                            <a:solidFill>
                              <a:srgbClr val="00B0F0"/>
                            </a:solidFill>
                            <a:latin typeface="Cambria Math"/>
                          </a:rPr>
                          <m:t>𝑥</m:t>
                        </m:r>
                      </m:e>
                      <m:sub>
                        <m:r>
                          <a:rPr lang="en-US" b="0" i="1" smtClean="0">
                            <a:solidFill>
                              <a:srgbClr val="00B0F0"/>
                            </a:solidFill>
                            <a:latin typeface="Cambria Math"/>
                          </a:rPr>
                          <m:t>𝑝</m:t>
                        </m:r>
                      </m:sub>
                    </m:sSub>
                  </m:oMath>
                </a14:m>
                <a:r>
                  <a:rPr lang="en-US" dirty="0"/>
                  <a:t> of </a:t>
                </a:r>
                <a:r>
                  <a:rPr lang="en-US" dirty="0">
                    <a:solidFill>
                      <a:srgbClr val="00B0F0"/>
                    </a:solidFill>
                  </a:rPr>
                  <a:t>x</a:t>
                </a:r>
                <a:r>
                  <a:rPr lang="en-US" dirty="0"/>
                  <a:t> such that </a:t>
                </a:r>
                <a:r>
                  <a:rPr lang="en-US" i="1" dirty="0">
                    <a:solidFill>
                      <a:srgbClr val="00B0F0"/>
                    </a:solidFill>
                  </a:rPr>
                  <a:t>p</a:t>
                </a:r>
                <a:r>
                  <a:rPr lang="en-US" dirty="0">
                    <a:solidFill>
                      <a:srgbClr val="00B0F0"/>
                    </a:solidFill>
                  </a:rPr>
                  <a:t>%</a:t>
                </a:r>
                <a:r>
                  <a:rPr lang="en-US" dirty="0"/>
                  <a:t> of the observed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𝑝</m:t>
                        </m:r>
                      </m:sub>
                    </m:sSub>
                  </m:oMath>
                </a14:m>
                <a:r>
                  <a:rPr lang="en-US" dirty="0"/>
                  <a:t>. </a:t>
                </a:r>
              </a:p>
              <a:p>
                <a:pPr>
                  <a:buFont typeface="Monotype Sorts" charset="2"/>
                  <a:buNone/>
                </a:pPr>
                <a:endParaRPr lang="en-US" dirty="0"/>
              </a:p>
              <a:p>
                <a:r>
                  <a:rPr lang="en-US" dirty="0"/>
                  <a:t>For instance, the 50th percentile is the value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b="0" i="1" smtClean="0">
                            <a:solidFill>
                              <a:srgbClr val="00B0F0"/>
                            </a:solidFill>
                            <a:latin typeface="Cambria Math"/>
                          </a:rPr>
                          <m:t>50%</m:t>
                        </m:r>
                      </m:sub>
                    </m:sSub>
                  </m:oMath>
                </a14:m>
                <a:r>
                  <a:rPr lang="en-US" dirty="0"/>
                  <a:t>  such that 50% of all values of x are less than </a:t>
                </a:r>
                <a14:m>
                  <m:oMath xmlns:m="http://schemas.openxmlformats.org/officeDocument/2006/math">
                    <m:sSub>
                      <m:sSubPr>
                        <m:ctrlPr>
                          <a:rPr lang="en-US" i="1">
                            <a:solidFill>
                              <a:srgbClr val="00B0F0"/>
                            </a:solidFill>
                            <a:latin typeface="Cambria Math" panose="02040503050406030204" pitchFamily="18" charset="0"/>
                          </a:rPr>
                        </m:ctrlPr>
                      </m:sSubPr>
                      <m:e>
                        <m:r>
                          <a:rPr lang="en-US" i="1">
                            <a:solidFill>
                              <a:srgbClr val="00B0F0"/>
                            </a:solidFill>
                            <a:latin typeface="Cambria Math"/>
                          </a:rPr>
                          <m:t>𝑥</m:t>
                        </m:r>
                      </m:e>
                      <m:sub>
                        <m:r>
                          <a:rPr lang="en-US" i="1">
                            <a:solidFill>
                              <a:srgbClr val="00B0F0"/>
                            </a:solidFill>
                            <a:latin typeface="Cambria Math"/>
                          </a:rPr>
                          <m:t>50%</m:t>
                        </m:r>
                      </m:sub>
                    </m:sSub>
                  </m:oMath>
                </a14:m>
                <a:r>
                  <a:rPr lang="en-US" dirty="0"/>
                  <a:t>.  </a:t>
                </a:r>
              </a:p>
            </p:txBody>
          </p:sp>
        </mc:Choice>
        <mc:Fallback xmlns="">
          <p:sp>
            <p:nvSpPr>
              <p:cNvPr id="908291" name="Rectangle 3"/>
              <p:cNvSpPr>
                <a:spLocks noGrp="1" noRot="1" noChangeAspect="1" noMove="1" noResize="1" noEditPoints="1" noAdjustHandles="1" noChangeArrowheads="1" noChangeShapeType="1" noTextEdit="1"/>
              </p:cNvSpPr>
              <p:nvPr>
                <p:ph type="body" idx="1"/>
              </p:nvPr>
            </p:nvSpPr>
            <p:spPr>
              <a:xfrm>
                <a:off x="381000" y="1524000"/>
                <a:ext cx="8428037" cy="5181600"/>
              </a:xfrm>
              <a:blipFill rotWithShape="1">
                <a:blip r:embed="rId3"/>
                <a:stretch>
                  <a:fillRect l="-1302" t="-1059" r="-1881"/>
                </a:stretch>
              </a:blipFill>
            </p:spPr>
            <p:txBody>
              <a:bodyPr/>
              <a:lstStyle/>
              <a:p>
                <a:r>
                  <a:rPr lang="en-US">
                    <a:noFill/>
                  </a:rPr>
                  <a:t> </a:t>
                </a:r>
              </a:p>
            </p:txBody>
          </p:sp>
        </mc:Fallback>
      </mc:AlternateContent>
    </p:spTree>
    <p:extLst>
      <p:ext uri="{BB962C8B-B14F-4D97-AF65-F5344CB8AC3E}">
        <p14:creationId xmlns:p14="http://schemas.microsoft.com/office/powerpoint/2010/main" val="26555227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1034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57" y="3733800"/>
            <a:ext cx="8985250" cy="2741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38" name="Rectangle 2"/>
          <p:cNvSpPr>
            <a:spLocks noGrp="1" noChangeArrowheads="1"/>
          </p:cNvSpPr>
          <p:nvPr>
            <p:ph type="title"/>
          </p:nvPr>
        </p:nvSpPr>
        <p:spPr>
          <a:xfrm>
            <a:off x="422275" y="457200"/>
            <a:ext cx="8595632" cy="838200"/>
          </a:xfrm>
        </p:spPr>
        <p:txBody>
          <a:bodyPr>
            <a:normAutofit/>
          </a:bodyPr>
          <a:lstStyle/>
          <a:p>
            <a:r>
              <a:rPr lang="en-US" dirty="0"/>
              <a:t> Mean and Median</a:t>
            </a:r>
          </a:p>
        </p:txBody>
      </p:sp>
      <p:sp>
        <p:nvSpPr>
          <p:cNvPr id="910339" name="Rectangle 3"/>
          <p:cNvSpPr>
            <a:spLocks noGrp="1" noChangeArrowheads="1"/>
          </p:cNvSpPr>
          <p:nvPr>
            <p:ph type="body" idx="1"/>
          </p:nvPr>
        </p:nvSpPr>
        <p:spPr>
          <a:xfrm>
            <a:off x="311263" y="1447800"/>
            <a:ext cx="8428037" cy="5181600"/>
          </a:xfrm>
        </p:spPr>
        <p:txBody>
          <a:bodyPr/>
          <a:lstStyle/>
          <a:p>
            <a:r>
              <a:rPr lang="en-US" dirty="0"/>
              <a:t>The </a:t>
            </a:r>
            <a:r>
              <a:rPr lang="en-US" dirty="0">
                <a:solidFill>
                  <a:schemeClr val="accent6"/>
                </a:solidFill>
              </a:rPr>
              <a:t>mean</a:t>
            </a:r>
            <a:r>
              <a:rPr lang="en-US" dirty="0"/>
              <a:t> is the most common measure of the location of a set of points.  </a:t>
            </a:r>
          </a:p>
          <a:p>
            <a:r>
              <a:rPr lang="en-US" dirty="0"/>
              <a:t>However, the mean</a:t>
            </a:r>
            <a:r>
              <a:rPr lang="en-US" dirty="0">
                <a:solidFill>
                  <a:schemeClr val="accent6"/>
                </a:solidFill>
              </a:rPr>
              <a:t> </a:t>
            </a:r>
            <a:r>
              <a:rPr lang="en-US" dirty="0"/>
              <a:t>is very sensitive to outliers.   </a:t>
            </a:r>
          </a:p>
          <a:p>
            <a:r>
              <a:rPr lang="en-US" dirty="0"/>
              <a:t>Thus, the </a:t>
            </a:r>
            <a:r>
              <a:rPr lang="en-US" dirty="0">
                <a:solidFill>
                  <a:schemeClr val="accent6"/>
                </a:solidFill>
              </a:rPr>
              <a:t>median</a:t>
            </a:r>
            <a:r>
              <a:rPr lang="en-US" dirty="0"/>
              <a:t> or a trimmed mean is also commonly used.</a:t>
            </a:r>
          </a:p>
        </p:txBody>
      </p:sp>
    </p:spTree>
    <p:extLst>
      <p:ext uri="{BB962C8B-B14F-4D97-AF65-F5344CB8AC3E}">
        <p14:creationId xmlns:p14="http://schemas.microsoft.com/office/powerpoint/2010/main" val="4222601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noChangeAspect="1"/>
          </p:cNvGraphicFramePr>
          <p:nvPr>
            <p:ph idx="1"/>
            <p:extLst>
              <p:ext uri="{D42A27DB-BD31-4B8C-83A1-F6EECF244321}">
                <p14:modId xmlns:p14="http://schemas.microsoft.com/office/powerpoint/2010/main" val="3798351189"/>
              </p:ext>
            </p:extLst>
          </p:nvPr>
        </p:nvGraphicFramePr>
        <p:xfrm>
          <a:off x="76200" y="1558222"/>
          <a:ext cx="4572585" cy="4876800"/>
        </p:xfrm>
        <a:graphic>
          <a:graphicData uri="http://schemas.openxmlformats.org/presentationml/2006/ole">
            <mc:AlternateContent xmlns:mc="http://schemas.openxmlformats.org/markup-compatibility/2006">
              <mc:Choice xmlns:v="urn:schemas-microsoft-com:vml" Requires="v">
                <p:oleObj name="Document" r:id="rId2" imgW="5416355" imgH="5776939" progId="Word.Document.8">
                  <p:embed/>
                </p:oleObj>
              </mc:Choice>
              <mc:Fallback>
                <p:oleObj name="Document" r:id="rId2" imgW="5416355" imgH="5776939" progId="Word.Document.8">
                  <p:embed/>
                  <p:pic>
                    <p:nvPicPr>
                      <p:cNvPr id="0" name="Object 10"/>
                      <p:cNvPicPr>
                        <a:picLocks noChangeAspect="1" noChangeArrowheads="1"/>
                      </p:cNvPicPr>
                      <p:nvPr/>
                    </p:nvPicPr>
                    <p:blipFill>
                      <a:blip r:embed="rId3"/>
                      <a:srcRect/>
                      <a:stretch>
                        <a:fillRect/>
                      </a:stretch>
                    </p:blipFill>
                    <p:spPr bwMode="auto">
                      <a:xfrm>
                        <a:off x="76200" y="1558222"/>
                        <a:ext cx="4572585"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Box 4"/>
          <p:cNvSpPr txBox="1"/>
          <p:nvPr/>
        </p:nvSpPr>
        <p:spPr>
          <a:xfrm>
            <a:off x="4589912" y="2601686"/>
            <a:ext cx="1556836" cy="369332"/>
          </a:xfrm>
          <a:prstGeom prst="rect">
            <a:avLst/>
          </a:prstGeom>
          <a:solidFill>
            <a:srgbClr val="92D050"/>
          </a:solidFill>
        </p:spPr>
        <p:txBody>
          <a:bodyPr wrap="none" rtlCol="0">
            <a:spAutoFit/>
          </a:bodyPr>
          <a:lstStyle/>
          <a:p>
            <a:r>
              <a:rPr lang="en-US" dirty="0"/>
              <a:t>Mean: </a:t>
            </a:r>
            <a:r>
              <a:rPr lang="en-US" dirty="0" err="1">
                <a:solidFill>
                  <a:srgbClr val="FF0000"/>
                </a:solidFill>
              </a:rPr>
              <a:t>1090K</a:t>
            </a:r>
            <a:endParaRPr lang="en-US" dirty="0">
              <a:solidFill>
                <a:srgbClr val="FF0000"/>
              </a:solidFill>
            </a:endParaRPr>
          </a:p>
        </p:txBody>
      </p:sp>
      <p:sp>
        <p:nvSpPr>
          <p:cNvPr id="6" name="TextBox 5"/>
          <p:cNvSpPr txBox="1"/>
          <p:nvPr/>
        </p:nvSpPr>
        <p:spPr>
          <a:xfrm>
            <a:off x="4589912" y="3811956"/>
            <a:ext cx="4477888" cy="369332"/>
          </a:xfrm>
          <a:prstGeom prst="rect">
            <a:avLst/>
          </a:prstGeom>
          <a:solidFill>
            <a:srgbClr val="00B0F0"/>
          </a:solidFill>
          <a:ln>
            <a:solidFill>
              <a:srgbClr val="00B0F0"/>
            </a:solidFill>
          </a:ln>
        </p:spPr>
        <p:txBody>
          <a:bodyPr wrap="square" rtlCol="0">
            <a:spAutoFit/>
          </a:bodyPr>
          <a:lstStyle/>
          <a:p>
            <a:r>
              <a:rPr lang="en-US" dirty="0"/>
              <a:t>Trimmed mean (remove min, max): </a:t>
            </a:r>
            <a:r>
              <a:rPr lang="en-US" dirty="0" err="1">
                <a:solidFill>
                  <a:srgbClr val="FF0000"/>
                </a:solidFill>
              </a:rPr>
              <a:t>105K</a:t>
            </a:r>
            <a:endParaRPr lang="en-US" dirty="0">
              <a:solidFill>
                <a:srgbClr val="FF0000"/>
              </a:solidFill>
            </a:endParaRPr>
          </a:p>
        </p:txBody>
      </p:sp>
      <p:sp>
        <p:nvSpPr>
          <p:cNvPr id="7" name="TextBox 6"/>
          <p:cNvSpPr txBox="1"/>
          <p:nvPr/>
        </p:nvSpPr>
        <p:spPr>
          <a:xfrm>
            <a:off x="4570638" y="5257800"/>
            <a:ext cx="2929007" cy="369332"/>
          </a:xfrm>
          <a:prstGeom prst="rect">
            <a:avLst/>
          </a:prstGeom>
          <a:solidFill>
            <a:srgbClr val="FFFF00"/>
          </a:solidFill>
        </p:spPr>
        <p:txBody>
          <a:bodyPr wrap="none" rtlCol="0">
            <a:spAutoFit/>
          </a:bodyPr>
          <a:lstStyle/>
          <a:p>
            <a:r>
              <a:rPr lang="en-US" dirty="0"/>
              <a:t>Median: (90+100)/2 = </a:t>
            </a:r>
            <a:r>
              <a:rPr lang="en-US" dirty="0" err="1">
                <a:solidFill>
                  <a:srgbClr val="FF0000"/>
                </a:solidFill>
              </a:rPr>
              <a:t>95K</a:t>
            </a:r>
            <a:r>
              <a:rPr lang="en-US" dirty="0"/>
              <a:t> </a:t>
            </a:r>
          </a:p>
        </p:txBody>
      </p:sp>
      <p:sp>
        <p:nvSpPr>
          <p:cNvPr id="8" name="Rectangle 7"/>
          <p:cNvSpPr/>
          <p:nvPr/>
        </p:nvSpPr>
        <p:spPr>
          <a:xfrm>
            <a:off x="76198" y="546741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199" y="3864429"/>
            <a:ext cx="4365171" cy="783771"/>
          </a:xfrm>
          <a:prstGeom prst="rect">
            <a:avLst/>
          </a:prstGeom>
          <a:noFill/>
          <a:ln w="571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3541" y="2651586"/>
            <a:ext cx="4365171" cy="319432"/>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73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387" name="Rectangle 3"/>
          <p:cNvSpPr>
            <a:spLocks noGrp="1" noChangeArrowheads="1"/>
          </p:cNvSpPr>
          <p:nvPr>
            <p:ph type="title"/>
          </p:nvPr>
        </p:nvSpPr>
        <p:spPr>
          <a:xfrm>
            <a:off x="381000" y="457200"/>
            <a:ext cx="8686800" cy="685800"/>
          </a:xfrm>
        </p:spPr>
        <p:txBody>
          <a:bodyPr>
            <a:normAutofit fontScale="90000"/>
          </a:bodyPr>
          <a:lstStyle/>
          <a:p>
            <a:r>
              <a:rPr lang="en-US" dirty="0"/>
              <a:t>Measures of Spread: Range and Variance</a:t>
            </a:r>
          </a:p>
        </p:txBody>
      </p:sp>
      <mc:AlternateContent xmlns:mc="http://schemas.openxmlformats.org/markup-compatibility/2006" xmlns:a14="http://schemas.microsoft.com/office/drawing/2010/main">
        <mc:Choice Requires="a14">
          <p:sp>
            <p:nvSpPr>
              <p:cNvPr id="912388" name="Rectangle 4"/>
              <p:cNvSpPr>
                <a:spLocks noGrp="1" noChangeArrowheads="1"/>
              </p:cNvSpPr>
              <p:nvPr>
                <p:ph type="body" idx="1"/>
              </p:nvPr>
            </p:nvSpPr>
            <p:spPr>
              <a:xfrm>
                <a:off x="304800" y="1600200"/>
                <a:ext cx="8428037" cy="4648200"/>
              </a:xfrm>
            </p:spPr>
            <p:txBody>
              <a:bodyPr>
                <a:normAutofit fontScale="92500" lnSpcReduction="10000"/>
              </a:bodyPr>
              <a:lstStyle/>
              <a:p>
                <a:r>
                  <a:rPr lang="en-US" dirty="0">
                    <a:solidFill>
                      <a:schemeClr val="accent6"/>
                    </a:solidFill>
                  </a:rPr>
                  <a:t>Range</a:t>
                </a:r>
                <a:r>
                  <a:rPr lang="en-US" dirty="0"/>
                  <a:t> is the difference between the max and min</a:t>
                </a:r>
              </a:p>
              <a:p>
                <a:endParaRPr lang="en-US" dirty="0"/>
              </a:p>
              <a:p>
                <a:r>
                  <a:rPr lang="en-US" dirty="0"/>
                  <a:t>The </a:t>
                </a:r>
                <a:r>
                  <a:rPr lang="en-US" dirty="0">
                    <a:solidFill>
                      <a:schemeClr val="accent6"/>
                    </a:solidFill>
                  </a:rPr>
                  <a:t>variance</a:t>
                </a:r>
                <a:r>
                  <a:rPr lang="en-US" dirty="0"/>
                  <a:t> or </a:t>
                </a:r>
                <a:r>
                  <a:rPr lang="en-US" dirty="0">
                    <a:solidFill>
                      <a:schemeClr val="accent6"/>
                    </a:solidFill>
                  </a:rPr>
                  <a:t>standard deviation </a:t>
                </a:r>
                <a:r>
                  <a:rPr lang="en-US" dirty="0"/>
                  <a:t>is the most common measure of the spread of a set of points.</a:t>
                </a:r>
              </a:p>
              <a:p>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f>
                        <m:fPr>
                          <m:ctrlPr>
                            <a:rPr lang="en-US" b="0" i="1" smtClean="0">
                              <a:solidFill>
                                <a:srgbClr val="0070C0"/>
                              </a:solidFill>
                              <a:latin typeface="Cambria Math" panose="02040503050406030204" pitchFamily="18" charset="0"/>
                            </a:rPr>
                          </m:ctrlPr>
                        </m:fPr>
                        <m:num>
                          <m:r>
                            <a:rPr lang="en-US" b="0" i="1" smtClean="0">
                              <a:solidFill>
                                <a:srgbClr val="0070C0"/>
                              </a:solidFill>
                              <a:latin typeface="Cambria Math"/>
                            </a:rPr>
                            <m:t>1</m:t>
                          </m:r>
                        </m:num>
                        <m:den>
                          <m:r>
                            <a:rPr lang="en-US" b="0" i="1" smtClean="0">
                              <a:solidFill>
                                <a:srgbClr val="0070C0"/>
                              </a:solidFill>
                              <a:latin typeface="Cambria Math"/>
                            </a:rPr>
                            <m:t>𝑚</m:t>
                          </m:r>
                        </m:den>
                      </m:f>
                      <m:nary>
                        <m:naryPr>
                          <m:chr m:val="∑"/>
                          <m:ctrlPr>
                            <a:rPr lang="en-US" b="0" i="1" smtClean="0">
                              <a:solidFill>
                                <a:srgbClr val="0070C0"/>
                              </a:solidFill>
                              <a:latin typeface="Cambria Math" panose="02040503050406030204" pitchFamily="18" charset="0"/>
                            </a:rPr>
                          </m:ctrlPr>
                        </m:naryPr>
                        <m:sub>
                          <m:r>
                            <m:rPr>
                              <m:brk m:alnAt="23"/>
                            </m:rPr>
                            <a:rPr lang="en-US" b="0" i="1" smtClean="0">
                              <a:solidFill>
                                <a:srgbClr val="0070C0"/>
                              </a:solidFill>
                              <a:latin typeface="Cambria Math"/>
                            </a:rPr>
                            <m:t>𝑖</m:t>
                          </m:r>
                          <m:r>
                            <a:rPr lang="en-US" b="0" i="1" smtClean="0">
                              <a:solidFill>
                                <a:srgbClr val="0070C0"/>
                              </a:solidFill>
                              <a:latin typeface="Cambria Math"/>
                            </a:rPr>
                            <m:t>=1</m:t>
                          </m:r>
                        </m:sub>
                        <m:sup>
                          <m:r>
                            <a:rPr lang="en-US" b="0" i="1" smtClean="0">
                              <a:solidFill>
                                <a:srgbClr val="0070C0"/>
                              </a:solidFill>
                              <a:latin typeface="Cambria Math"/>
                            </a:rPr>
                            <m:t>𝑚</m:t>
                          </m:r>
                        </m:sup>
                        <m:e>
                          <m:sSup>
                            <m:sSupPr>
                              <m:ctrlPr>
                                <a:rPr lang="en-US" b="0" i="1" smtClean="0">
                                  <a:solidFill>
                                    <a:srgbClr val="0070C0"/>
                                  </a:solidFill>
                                  <a:latin typeface="Cambria Math" panose="02040503050406030204" pitchFamily="18" charset="0"/>
                                </a:rPr>
                              </m:ctrlPr>
                            </m:sSupPr>
                            <m:e>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r>
                                    <a:rPr lang="en-US" b="0" i="1" smtClean="0">
                                      <a:solidFill>
                                        <a:srgbClr val="0070C0"/>
                                      </a:solidFill>
                                      <a:latin typeface="Cambria Math"/>
                                    </a:rPr>
                                    <m:t>−</m:t>
                                  </m:r>
                                  <m:acc>
                                    <m:accPr>
                                      <m:chr m:val="̅"/>
                                      <m:ctrlPr>
                                        <a:rPr lang="en-US" b="0" i="1" smtClean="0">
                                          <a:solidFill>
                                            <a:srgbClr val="0070C0"/>
                                          </a:solidFill>
                                          <a:latin typeface="Cambria Math" panose="02040503050406030204" pitchFamily="18" charset="0"/>
                                        </a:rPr>
                                      </m:ctrlPr>
                                    </m:accPr>
                                    <m:e>
                                      <m:r>
                                        <a:rPr lang="en-US" b="0" i="1" smtClean="0">
                                          <a:solidFill>
                                            <a:srgbClr val="0070C0"/>
                                          </a:solidFill>
                                          <a:latin typeface="Cambria Math"/>
                                        </a:rPr>
                                        <m:t>𝑥</m:t>
                                      </m:r>
                                    </m:e>
                                  </m:acc>
                                </m:e>
                              </m:d>
                            </m:e>
                            <m:sup>
                              <m:r>
                                <a:rPr lang="en-US" b="0" i="1" smtClean="0">
                                  <a:solidFill>
                                    <a:srgbClr val="0070C0"/>
                                  </a:solidFill>
                                  <a:latin typeface="Cambria Math"/>
                                </a:rPr>
                                <m:t>2</m:t>
                              </m:r>
                            </m:sup>
                          </m:sSup>
                        </m:e>
                      </m:nary>
                    </m:oMath>
                  </m:oMathPara>
                </a14:m>
                <a:endParaRPr lang="en-US" dirty="0">
                  <a:solidFill>
                    <a:srgbClr val="0070C0"/>
                  </a:solidFill>
                </a:endParaRPr>
              </a:p>
              <a:p>
                <a:pPr marL="0" indent="0">
                  <a:buNone/>
                </a:pPr>
                <a:endParaRPr lang="en-US" b="0" i="1" dirty="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𝜎</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r>
                        <a:rPr lang="en-US" b="0" i="1" smtClean="0">
                          <a:solidFill>
                            <a:srgbClr val="0070C0"/>
                          </a:solidFill>
                          <a:latin typeface="Cambria Math"/>
                        </a:rPr>
                        <m:t>=</m:t>
                      </m:r>
                      <m:rad>
                        <m:radPr>
                          <m:degHide m:val="on"/>
                          <m:ctrlPr>
                            <a:rPr lang="en-US" b="0" i="1" smtClean="0">
                              <a:solidFill>
                                <a:srgbClr val="0070C0"/>
                              </a:solidFill>
                              <a:latin typeface="Cambria Math" panose="02040503050406030204" pitchFamily="18" charset="0"/>
                            </a:rPr>
                          </m:ctrlPr>
                        </m:radPr>
                        <m:deg/>
                        <m:e>
                          <m:r>
                            <a:rPr lang="en-US" b="0" i="1" smtClean="0">
                              <a:solidFill>
                                <a:srgbClr val="0070C0"/>
                              </a:solidFill>
                              <a:latin typeface="Cambria Math"/>
                            </a:rPr>
                            <m:t>𝑣𝑎𝑟</m:t>
                          </m:r>
                          <m:d>
                            <m:dPr>
                              <m:ctrlPr>
                                <a:rPr lang="en-US" b="0" i="1" smtClean="0">
                                  <a:solidFill>
                                    <a:srgbClr val="0070C0"/>
                                  </a:solidFill>
                                  <a:latin typeface="Cambria Math" panose="02040503050406030204" pitchFamily="18" charset="0"/>
                                </a:rPr>
                              </m:ctrlPr>
                            </m:dPr>
                            <m:e>
                              <m:r>
                                <a:rPr lang="en-US" b="0" i="1" smtClean="0">
                                  <a:solidFill>
                                    <a:srgbClr val="0070C0"/>
                                  </a:solidFill>
                                  <a:latin typeface="Cambria Math"/>
                                </a:rPr>
                                <m:t>𝑥</m:t>
                              </m:r>
                            </m:e>
                          </m:d>
                        </m:e>
                      </m:rad>
                    </m:oMath>
                  </m:oMathPara>
                </a14:m>
                <a:endParaRPr lang="en-US" dirty="0">
                  <a:solidFill>
                    <a:srgbClr val="0070C0"/>
                  </a:solidFill>
                </a:endParaRPr>
              </a:p>
              <a:p>
                <a:pPr>
                  <a:buFont typeface="Monotype Sorts" charset="2"/>
                  <a:buNone/>
                </a:pPr>
                <a:r>
                  <a:rPr lang="en-US" dirty="0"/>
                  <a:t> </a:t>
                </a:r>
              </a:p>
              <a:p>
                <a:pPr>
                  <a:buFont typeface="Monotype Sorts" charset="2"/>
                  <a:buNone/>
                </a:pPr>
                <a:endParaRPr lang="en-US" dirty="0"/>
              </a:p>
            </p:txBody>
          </p:sp>
        </mc:Choice>
        <mc:Fallback xmlns="">
          <p:sp>
            <p:nvSpPr>
              <p:cNvPr id="912388" name="Rectangle 4"/>
              <p:cNvSpPr>
                <a:spLocks noGrp="1" noRot="1" noChangeAspect="1" noMove="1" noResize="1" noEditPoints="1" noAdjustHandles="1" noChangeArrowheads="1" noChangeShapeType="1" noTextEdit="1"/>
              </p:cNvSpPr>
              <p:nvPr>
                <p:ph type="body" idx="1"/>
              </p:nvPr>
            </p:nvSpPr>
            <p:spPr>
              <a:xfrm>
                <a:off x="304800" y="1600200"/>
                <a:ext cx="8428037" cy="4648200"/>
              </a:xfrm>
              <a:blipFill rotWithShape="1">
                <a:blip r:embed="rId3"/>
                <a:stretch>
                  <a:fillRect l="-795" t="-2100"/>
                </a:stretch>
              </a:blipFill>
            </p:spPr>
            <p:txBody>
              <a:bodyPr/>
              <a:lstStyle/>
              <a:p>
                <a:r>
                  <a:rPr lang="en-US">
                    <a:noFill/>
                  </a:rPr>
                  <a:t> </a:t>
                </a:r>
              </a:p>
            </p:txBody>
          </p:sp>
        </mc:Fallback>
      </mc:AlternateContent>
    </p:spTree>
    <p:extLst>
      <p:ext uri="{BB962C8B-B14F-4D97-AF65-F5344CB8AC3E}">
        <p14:creationId xmlns:p14="http://schemas.microsoft.com/office/powerpoint/2010/main" val="2087136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Post-processing</a:t>
            </a:r>
          </a:p>
        </p:txBody>
      </p:sp>
      <p:sp>
        <p:nvSpPr>
          <p:cNvPr id="3" name="Content Placeholder 2"/>
          <p:cNvSpPr>
            <a:spLocks noGrp="1"/>
          </p:cNvSpPr>
          <p:nvPr>
            <p:ph idx="1"/>
          </p:nvPr>
        </p:nvSpPr>
        <p:spPr/>
        <p:txBody>
          <a:bodyPr/>
          <a:lstStyle/>
          <a:p>
            <a:r>
              <a:rPr lang="en-US" dirty="0"/>
              <a:t>Visualization</a:t>
            </a:r>
          </a:p>
          <a:p>
            <a:pPr lvl="1"/>
            <a:r>
              <a:rPr lang="en-US" dirty="0"/>
              <a:t>The human eye is a powerful analytical tool</a:t>
            </a:r>
          </a:p>
          <a:p>
            <a:pPr lvl="1"/>
            <a:r>
              <a:rPr lang="en-US" dirty="0"/>
              <a:t>If we visualize the data property, we can discover patterns</a:t>
            </a:r>
          </a:p>
          <a:p>
            <a:pPr lvl="1"/>
            <a:r>
              <a:rPr lang="en-US" dirty="0"/>
              <a:t>Visualization is the way to present the data so that patterns can be seen</a:t>
            </a:r>
          </a:p>
          <a:p>
            <a:pPr lvl="2"/>
            <a:r>
              <a:rPr lang="en-US" dirty="0"/>
              <a:t>E.g., histograms and plots are a form of visualization</a:t>
            </a:r>
          </a:p>
          <a:p>
            <a:pPr marL="548640" lvl="2" indent="0">
              <a:buNone/>
            </a:pPr>
            <a:endParaRPr lang="en-US" dirty="0"/>
          </a:p>
        </p:txBody>
      </p:sp>
    </p:spTree>
    <p:extLst>
      <p:ext uri="{BB962C8B-B14F-4D97-AF65-F5344CB8AC3E}">
        <p14:creationId xmlns:p14="http://schemas.microsoft.com/office/powerpoint/2010/main" val="14523821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59492" name="Picture 4"/>
          <p:cNvPicPr>
            <a:picLocks noChangeAspect="1" noChangeArrowheads="1"/>
          </p:cNvPicPr>
          <p:nvPr/>
        </p:nvPicPr>
        <p:blipFill>
          <a:blip r:embed="rId3">
            <a:extLst>
              <a:ext uri="{28A0092B-C50C-407E-A947-70E740481C1C}">
                <a14:useLocalDpi xmlns:a14="http://schemas.microsoft.com/office/drawing/2010/main" val="0"/>
              </a:ext>
            </a:extLst>
          </a:blip>
          <a:srcRect t="4138" b="2779"/>
          <a:stretch>
            <a:fillRect/>
          </a:stretch>
        </p:blipFill>
        <p:spPr bwMode="auto">
          <a:xfrm>
            <a:off x="381000" y="1447800"/>
            <a:ext cx="7989888"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9490" name="Rectangle 2"/>
          <p:cNvSpPr>
            <a:spLocks noGrp="1" noChangeArrowheads="1"/>
          </p:cNvSpPr>
          <p:nvPr>
            <p:ph type="title"/>
          </p:nvPr>
        </p:nvSpPr>
        <p:spPr/>
        <p:txBody>
          <a:bodyPr/>
          <a:lstStyle/>
          <a:p>
            <a:r>
              <a:rPr lang="en-US"/>
              <a:t>Scatter Plot Array of Iris Attributes</a:t>
            </a:r>
          </a:p>
        </p:txBody>
      </p:sp>
    </p:spTree>
    <p:extLst>
      <p:ext uri="{BB962C8B-B14F-4D97-AF65-F5344CB8AC3E}">
        <p14:creationId xmlns:p14="http://schemas.microsoft.com/office/powerpoint/2010/main" val="1550332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2" name="Rectangle 4"/>
          <p:cNvSpPr>
            <a:spLocks noGrp="1" noChangeArrowheads="1"/>
          </p:cNvSpPr>
          <p:nvPr>
            <p:ph type="title"/>
          </p:nvPr>
        </p:nvSpPr>
        <p:spPr/>
        <p:txBody>
          <a:bodyPr/>
          <a:lstStyle/>
          <a:p>
            <a:r>
              <a:rPr lang="en-US"/>
              <a:t>Sampling … </a:t>
            </a:r>
          </a:p>
        </p:txBody>
      </p:sp>
      <p:sp>
        <p:nvSpPr>
          <p:cNvPr id="805893" name="Rectangle 5"/>
          <p:cNvSpPr>
            <a:spLocks noGrp="1" noChangeArrowheads="1"/>
          </p:cNvSpPr>
          <p:nvPr>
            <p:ph type="body" idx="1"/>
          </p:nvPr>
        </p:nvSpPr>
        <p:spPr/>
        <p:txBody>
          <a:bodyPr>
            <a:normAutofit fontScale="92500" lnSpcReduction="10000"/>
          </a:bodyPr>
          <a:lstStyle/>
          <a:p>
            <a:r>
              <a:rPr lang="en-US" dirty="0"/>
              <a:t>The key principle for effective sampling is the following: </a:t>
            </a:r>
          </a:p>
          <a:p>
            <a:pPr lvl="1"/>
            <a:r>
              <a:rPr lang="en-US" dirty="0"/>
              <a:t>using a sample will work almost as well as using the entire data sets, if the sample is </a:t>
            </a:r>
            <a:r>
              <a:rPr lang="en-US" dirty="0">
                <a:solidFill>
                  <a:schemeClr val="accent6">
                    <a:lumMod val="75000"/>
                  </a:schemeClr>
                </a:solidFill>
              </a:rPr>
              <a:t>representative</a:t>
            </a:r>
            <a:br>
              <a:rPr lang="en-US" dirty="0"/>
            </a:br>
            <a:endParaRPr lang="en-US" dirty="0"/>
          </a:p>
          <a:p>
            <a:pPr lvl="1"/>
            <a:r>
              <a:rPr lang="en-US" dirty="0"/>
              <a:t>A sample is representative if it has approximately the same property (of interest) as the original set of data </a:t>
            </a:r>
          </a:p>
          <a:p>
            <a:pPr lvl="1"/>
            <a:endParaRPr lang="en-US" dirty="0"/>
          </a:p>
          <a:p>
            <a:pPr lvl="1"/>
            <a:r>
              <a:rPr lang="en-US" dirty="0"/>
              <a:t>Otherwise we say that the sample introduces some </a:t>
            </a:r>
            <a:r>
              <a:rPr lang="en-US" dirty="0">
                <a:solidFill>
                  <a:srgbClr val="FF0000"/>
                </a:solidFill>
              </a:rPr>
              <a:t>bias </a:t>
            </a:r>
          </a:p>
          <a:p>
            <a:pPr lvl="1"/>
            <a:endParaRPr lang="en-US" dirty="0">
              <a:solidFill>
                <a:srgbClr val="FF0000"/>
              </a:solidFill>
            </a:endParaRPr>
          </a:p>
          <a:p>
            <a:pPr lvl="1"/>
            <a:r>
              <a:rPr lang="en-US" dirty="0"/>
              <a:t>What happens if we take a sample from the university campus to compute the average height of a person at </a:t>
            </a:r>
            <a:r>
              <a:rPr lang="en-US" dirty="0" err="1"/>
              <a:t>Ioannina</a:t>
            </a:r>
            <a:r>
              <a:rPr lang="en-US" dirty="0"/>
              <a:t>?</a:t>
            </a:r>
          </a:p>
        </p:txBody>
      </p:sp>
    </p:spTree>
    <p:extLst>
      <p:ext uri="{BB962C8B-B14F-4D97-AF65-F5344CB8AC3E}">
        <p14:creationId xmlns:p14="http://schemas.microsoft.com/office/powerpoint/2010/main" val="2743268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586" name="Rectangle 2"/>
          <p:cNvSpPr>
            <a:spLocks noGrp="1" noChangeArrowheads="1"/>
          </p:cNvSpPr>
          <p:nvPr>
            <p:ph type="title"/>
          </p:nvPr>
        </p:nvSpPr>
        <p:spPr/>
        <p:txBody>
          <a:bodyPr>
            <a:normAutofit fontScale="90000"/>
          </a:bodyPr>
          <a:lstStyle/>
          <a:p>
            <a:r>
              <a:rPr lang="en-US"/>
              <a:t>Contour Plot Example: SST Dec, 1998</a:t>
            </a:r>
          </a:p>
        </p:txBody>
      </p:sp>
      <p:grpSp>
        <p:nvGrpSpPr>
          <p:cNvPr id="963591" name="Group 7"/>
          <p:cNvGrpSpPr>
            <a:grpSpLocks/>
          </p:cNvGrpSpPr>
          <p:nvPr/>
        </p:nvGrpSpPr>
        <p:grpSpPr bwMode="auto">
          <a:xfrm>
            <a:off x="533400" y="1600200"/>
            <a:ext cx="7802563" cy="4932363"/>
            <a:chOff x="336" y="720"/>
            <a:chExt cx="4915" cy="3107"/>
          </a:xfrm>
        </p:grpSpPr>
        <p:pic>
          <p:nvPicPr>
            <p:cNvPr id="963589" name="Picture 5"/>
            <p:cNvPicPr>
              <a:picLocks noChangeAspect="1" noChangeArrowheads="1"/>
            </p:cNvPicPr>
            <p:nvPr/>
          </p:nvPicPr>
          <p:blipFill>
            <a:blip r:embed="rId3">
              <a:extLst>
                <a:ext uri="{28A0092B-C50C-407E-A947-70E740481C1C}">
                  <a14:useLocalDpi xmlns:a14="http://schemas.microsoft.com/office/drawing/2010/main" val="0"/>
                </a:ext>
              </a:extLst>
            </a:blip>
            <a:srcRect t="4268" b="7529"/>
            <a:stretch>
              <a:fillRect/>
            </a:stretch>
          </p:blipFill>
          <p:spPr bwMode="auto">
            <a:xfrm>
              <a:off x="336" y="720"/>
              <a:ext cx="4915" cy="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63590" name="Text Box 6"/>
            <p:cNvSpPr txBox="1">
              <a:spLocks noChangeArrowheads="1"/>
            </p:cNvSpPr>
            <p:nvPr/>
          </p:nvSpPr>
          <p:spPr bwMode="auto">
            <a:xfrm>
              <a:off x="4359" y="3618"/>
              <a:ext cx="481" cy="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r>
                <a:rPr lang="en-US"/>
                <a:t>Celsius</a:t>
              </a:r>
            </a:p>
          </p:txBody>
        </p:sp>
      </p:grpSp>
    </p:spTree>
    <p:extLst>
      <p:ext uri="{BB962C8B-B14F-4D97-AF65-F5344CB8AC3E}">
        <p14:creationId xmlns:p14="http://schemas.microsoft.com/office/powerpoint/2010/main" val="136913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a:t>Types of Sampling</a:t>
            </a:r>
          </a:p>
        </p:txBody>
      </p:sp>
      <p:sp>
        <p:nvSpPr>
          <p:cNvPr id="807941" name="Rectangle 5"/>
          <p:cNvSpPr>
            <a:spLocks noGrp="1" noChangeArrowheads="1"/>
          </p:cNvSpPr>
          <p:nvPr>
            <p:ph type="body" idx="1"/>
          </p:nvPr>
        </p:nvSpPr>
        <p:spPr/>
        <p:txBody>
          <a:bodyPr>
            <a:normAutofit lnSpcReduction="10000"/>
          </a:bodyPr>
          <a:lstStyle/>
          <a:p>
            <a:pPr>
              <a:lnSpc>
                <a:spcPct val="90000"/>
              </a:lnSpc>
            </a:pPr>
            <a:r>
              <a:rPr lang="en-US" sz="2400" dirty="0"/>
              <a:t>Simple Random Sampling</a:t>
            </a:r>
          </a:p>
          <a:p>
            <a:pPr lvl="1">
              <a:lnSpc>
                <a:spcPct val="90000"/>
              </a:lnSpc>
            </a:pPr>
            <a:r>
              <a:rPr lang="en-US" sz="2000" dirty="0"/>
              <a:t>There is an equal probability of selecting any particular item</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without replacement</a:t>
            </a:r>
          </a:p>
          <a:p>
            <a:pPr lvl="1">
              <a:lnSpc>
                <a:spcPct val="90000"/>
              </a:lnSpc>
            </a:pPr>
            <a:r>
              <a:rPr lang="en-US" sz="2000" dirty="0"/>
              <a:t>As each item is selected, it is removed from the population</a:t>
            </a:r>
          </a:p>
          <a:p>
            <a:pPr lvl="4">
              <a:lnSpc>
                <a:spcPct val="90000"/>
              </a:lnSpc>
            </a:pPr>
            <a:endParaRPr lang="en-US" sz="1800" dirty="0"/>
          </a:p>
          <a:p>
            <a:pPr>
              <a:lnSpc>
                <a:spcPct val="90000"/>
              </a:lnSpc>
            </a:pPr>
            <a:r>
              <a:rPr lang="en-US" sz="2400" dirty="0"/>
              <a:t>Sampling </a:t>
            </a:r>
            <a:r>
              <a:rPr lang="en-US" sz="2400" dirty="0">
                <a:solidFill>
                  <a:schemeClr val="accent6">
                    <a:lumMod val="75000"/>
                  </a:schemeClr>
                </a:solidFill>
              </a:rPr>
              <a:t>with replacement</a:t>
            </a:r>
          </a:p>
          <a:p>
            <a:pPr lvl="1">
              <a:lnSpc>
                <a:spcPct val="90000"/>
              </a:lnSpc>
            </a:pPr>
            <a:r>
              <a:rPr lang="en-US" sz="2000" dirty="0"/>
              <a:t>Objects are not removed from the population as they are selected for the sample.   </a:t>
            </a:r>
          </a:p>
          <a:p>
            <a:pPr lvl="2">
              <a:lnSpc>
                <a:spcPct val="90000"/>
              </a:lnSpc>
            </a:pPr>
            <a:r>
              <a:rPr lang="en-US" sz="1800" dirty="0"/>
              <a:t>In sampling with replacement, the same object can be picked up more than once. This makes analytical computation of probabilities easier</a:t>
            </a:r>
          </a:p>
          <a:p>
            <a:pPr lvl="2">
              <a:lnSpc>
                <a:spcPct val="90000"/>
              </a:lnSpc>
            </a:pPr>
            <a:r>
              <a:rPr lang="en-US" dirty="0"/>
              <a:t>E.g., we have </a:t>
            </a:r>
            <a:r>
              <a:rPr lang="en-US" dirty="0">
                <a:solidFill>
                  <a:srgbClr val="00B0F0"/>
                </a:solidFill>
              </a:rPr>
              <a:t>100</a:t>
            </a:r>
            <a:r>
              <a:rPr lang="en-US" dirty="0"/>
              <a:t> people, </a:t>
            </a:r>
            <a:r>
              <a:rPr lang="en-US" dirty="0">
                <a:solidFill>
                  <a:srgbClr val="00B0F0"/>
                </a:solidFill>
              </a:rPr>
              <a:t>51</a:t>
            </a:r>
            <a:r>
              <a:rPr lang="en-US" dirty="0"/>
              <a:t> are women </a:t>
            </a:r>
            <a:r>
              <a:rPr lang="en-US" dirty="0">
                <a:solidFill>
                  <a:srgbClr val="00B0F0"/>
                </a:solidFill>
              </a:rPr>
              <a:t>P(W) = 0.51</a:t>
            </a:r>
            <a:r>
              <a:rPr lang="en-US" dirty="0"/>
              <a:t>, </a:t>
            </a:r>
            <a:r>
              <a:rPr lang="en-US" dirty="0">
                <a:solidFill>
                  <a:srgbClr val="00B0F0"/>
                </a:solidFill>
              </a:rPr>
              <a:t>49</a:t>
            </a:r>
            <a:r>
              <a:rPr lang="en-US" dirty="0"/>
              <a:t> men </a:t>
            </a:r>
            <a:r>
              <a:rPr lang="en-US" dirty="0">
                <a:solidFill>
                  <a:srgbClr val="00B0F0"/>
                </a:solidFill>
              </a:rPr>
              <a:t>P(M) = 0.49</a:t>
            </a:r>
            <a:r>
              <a:rPr lang="en-US" dirty="0"/>
              <a:t>. If I pick two persons what is the probability </a:t>
            </a:r>
            <a:r>
              <a:rPr lang="en-US" dirty="0">
                <a:solidFill>
                  <a:srgbClr val="00B0F0"/>
                </a:solidFill>
              </a:rPr>
              <a:t>P(W,W)</a:t>
            </a:r>
            <a:r>
              <a:rPr lang="en-US" dirty="0"/>
              <a:t> that both are women? </a:t>
            </a:r>
          </a:p>
          <a:p>
            <a:pPr lvl="3">
              <a:lnSpc>
                <a:spcPct val="90000"/>
              </a:lnSpc>
            </a:pPr>
            <a:r>
              <a:rPr lang="en-US" dirty="0"/>
              <a:t>Sampling with replacement: </a:t>
            </a:r>
            <a:r>
              <a:rPr lang="en-US" dirty="0">
                <a:solidFill>
                  <a:srgbClr val="00B0F0"/>
                </a:solidFill>
              </a:rPr>
              <a:t>P(W,W) = 0.51</a:t>
            </a:r>
            <a:r>
              <a:rPr lang="en-US" baseline="30000" dirty="0">
                <a:solidFill>
                  <a:srgbClr val="00B0F0"/>
                </a:solidFill>
              </a:rPr>
              <a:t>2</a:t>
            </a:r>
          </a:p>
          <a:p>
            <a:pPr lvl="3">
              <a:lnSpc>
                <a:spcPct val="90000"/>
              </a:lnSpc>
            </a:pPr>
            <a:r>
              <a:rPr lang="en-US" dirty="0"/>
              <a:t>Sampling without replacement: </a:t>
            </a:r>
            <a:r>
              <a:rPr lang="en-US" dirty="0">
                <a:solidFill>
                  <a:srgbClr val="00B0F0"/>
                </a:solidFill>
              </a:rPr>
              <a:t>P(W,W) = 51/100 * 50/99</a:t>
            </a:r>
          </a:p>
        </p:txBody>
      </p:sp>
    </p:spTree>
    <p:extLst>
      <p:ext uri="{BB962C8B-B14F-4D97-AF65-F5344CB8AC3E}">
        <p14:creationId xmlns:p14="http://schemas.microsoft.com/office/powerpoint/2010/main" val="346087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10" end="1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4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40" name="Rectangle 4"/>
          <p:cNvSpPr>
            <a:spLocks noGrp="1" noChangeArrowheads="1"/>
          </p:cNvSpPr>
          <p:nvPr>
            <p:ph type="title"/>
          </p:nvPr>
        </p:nvSpPr>
        <p:spPr/>
        <p:txBody>
          <a:bodyPr/>
          <a:lstStyle/>
          <a:p>
            <a:r>
              <a:rPr lang="en-US" dirty="0"/>
              <a:t>Types of Sampling</a:t>
            </a:r>
          </a:p>
        </p:txBody>
      </p:sp>
      <p:sp>
        <p:nvSpPr>
          <p:cNvPr id="807941" name="Rectangle 5"/>
          <p:cNvSpPr>
            <a:spLocks noGrp="1" noChangeArrowheads="1"/>
          </p:cNvSpPr>
          <p:nvPr>
            <p:ph type="body" idx="1"/>
          </p:nvPr>
        </p:nvSpPr>
        <p:spPr>
          <a:xfrm>
            <a:off x="609600" y="1639669"/>
            <a:ext cx="8534400" cy="4876800"/>
          </a:xfrm>
        </p:spPr>
        <p:txBody>
          <a:bodyPr>
            <a:normAutofit lnSpcReduction="10000"/>
          </a:bodyPr>
          <a:lstStyle/>
          <a:p>
            <a:pPr>
              <a:lnSpc>
                <a:spcPct val="90000"/>
              </a:lnSpc>
            </a:pPr>
            <a:r>
              <a:rPr lang="en-US" sz="2400" dirty="0">
                <a:solidFill>
                  <a:schemeClr val="accent6">
                    <a:lumMod val="75000"/>
                  </a:schemeClr>
                </a:solidFill>
              </a:rPr>
              <a:t>Stratified</a:t>
            </a:r>
            <a:r>
              <a:rPr lang="en-US" sz="2400" dirty="0"/>
              <a:t> sampling</a:t>
            </a:r>
          </a:p>
          <a:p>
            <a:pPr lvl="1">
              <a:lnSpc>
                <a:spcPct val="90000"/>
              </a:lnSpc>
            </a:pPr>
            <a:r>
              <a:rPr lang="en-US" sz="2000" dirty="0"/>
              <a:t>Split the data into several </a:t>
            </a:r>
            <a:r>
              <a:rPr lang="en-US" sz="2000" dirty="0">
                <a:solidFill>
                  <a:srgbClr val="0070C0"/>
                </a:solidFill>
              </a:rPr>
              <a:t>groups</a:t>
            </a:r>
            <a:r>
              <a:rPr lang="en-US" sz="2000" dirty="0"/>
              <a:t>; then draw random samples from each group.</a:t>
            </a:r>
          </a:p>
          <a:p>
            <a:pPr lvl="2">
              <a:lnSpc>
                <a:spcPct val="90000"/>
              </a:lnSpc>
            </a:pPr>
            <a:r>
              <a:rPr lang="en-US" sz="1600" dirty="0"/>
              <a:t>Ensures that all groups are represented.</a:t>
            </a:r>
          </a:p>
          <a:p>
            <a:pPr lvl="1">
              <a:lnSpc>
                <a:spcPct val="90000"/>
              </a:lnSpc>
            </a:pPr>
            <a:r>
              <a:rPr lang="en-US" sz="2000" dirty="0">
                <a:solidFill>
                  <a:srgbClr val="0070C0"/>
                </a:solidFill>
              </a:rPr>
              <a:t>Example 1</a:t>
            </a:r>
            <a:r>
              <a:rPr lang="en-US" sz="2000" dirty="0"/>
              <a:t>. I want to understand the differences between legitimate and fraudulent credit card transactions. </a:t>
            </a:r>
            <a:r>
              <a:rPr lang="en-US" sz="2000" dirty="0">
                <a:solidFill>
                  <a:srgbClr val="00B0F0"/>
                </a:solidFill>
              </a:rPr>
              <a:t>0.1%</a:t>
            </a:r>
            <a:r>
              <a:rPr lang="en-US" sz="2000" dirty="0"/>
              <a:t> of transactions are fraudulent. What happens if I select </a:t>
            </a:r>
            <a:r>
              <a:rPr lang="en-US" sz="2000" dirty="0">
                <a:solidFill>
                  <a:srgbClr val="00B0F0"/>
                </a:solidFill>
              </a:rPr>
              <a:t>1000</a:t>
            </a:r>
            <a:r>
              <a:rPr lang="en-US" sz="2000" dirty="0"/>
              <a:t> transactions at random?</a:t>
            </a:r>
          </a:p>
          <a:p>
            <a:pPr lvl="2">
              <a:lnSpc>
                <a:spcPct val="90000"/>
              </a:lnSpc>
            </a:pPr>
            <a:r>
              <a:rPr lang="en-US" sz="1600" dirty="0"/>
              <a:t>I get </a:t>
            </a:r>
            <a:r>
              <a:rPr lang="en-US" sz="1600" dirty="0">
                <a:solidFill>
                  <a:srgbClr val="00B0F0"/>
                </a:solidFill>
              </a:rPr>
              <a:t>1</a:t>
            </a:r>
            <a:r>
              <a:rPr lang="en-US" sz="1600" dirty="0"/>
              <a:t> fraudulent transaction (in expectation). Not enough to draw any conclusions. Solution: sample </a:t>
            </a:r>
            <a:r>
              <a:rPr lang="en-US" sz="1600" dirty="0">
                <a:solidFill>
                  <a:srgbClr val="00B0F0"/>
                </a:solidFill>
              </a:rPr>
              <a:t>1000</a:t>
            </a:r>
            <a:r>
              <a:rPr lang="en-US" sz="1600" dirty="0"/>
              <a:t> legitimate and </a:t>
            </a:r>
            <a:r>
              <a:rPr lang="en-US" sz="1600" dirty="0">
                <a:solidFill>
                  <a:srgbClr val="00B0F0"/>
                </a:solidFill>
              </a:rPr>
              <a:t>1000</a:t>
            </a:r>
            <a:r>
              <a:rPr lang="en-US" sz="1600" dirty="0"/>
              <a:t> fraudulent transactions</a:t>
            </a:r>
          </a:p>
          <a:p>
            <a:pPr lvl="1">
              <a:lnSpc>
                <a:spcPct val="90000"/>
              </a:lnSpc>
            </a:pPr>
            <a:endParaRPr lang="en-US" sz="2000" dirty="0"/>
          </a:p>
          <a:p>
            <a:pPr lvl="1">
              <a:lnSpc>
                <a:spcPct val="90000"/>
              </a:lnSpc>
            </a:pPr>
            <a:endParaRPr lang="en-US" sz="2000" dirty="0"/>
          </a:p>
          <a:p>
            <a:pPr lvl="1">
              <a:lnSpc>
                <a:spcPct val="90000"/>
              </a:lnSpc>
            </a:pPr>
            <a:endParaRPr lang="en-US" sz="2000" dirty="0">
              <a:solidFill>
                <a:srgbClr val="0070C0"/>
              </a:solidFill>
            </a:endParaRPr>
          </a:p>
          <a:p>
            <a:pPr lvl="1">
              <a:lnSpc>
                <a:spcPct val="90000"/>
              </a:lnSpc>
            </a:pPr>
            <a:r>
              <a:rPr lang="en-US" sz="2000" dirty="0">
                <a:solidFill>
                  <a:srgbClr val="0070C0"/>
                </a:solidFill>
              </a:rPr>
              <a:t>Example 2.</a:t>
            </a:r>
            <a:r>
              <a:rPr lang="en-US" sz="2000" dirty="0"/>
              <a:t> I want to answer the question: Do web pages that are linked have on average more words in common than those that are not? I have </a:t>
            </a:r>
            <a:r>
              <a:rPr lang="en-US" sz="2000" dirty="0" err="1">
                <a:solidFill>
                  <a:srgbClr val="00B0F0"/>
                </a:solidFill>
              </a:rPr>
              <a:t>1M</a:t>
            </a:r>
            <a:r>
              <a:rPr lang="en-US" sz="2000" dirty="0"/>
              <a:t> pages, and </a:t>
            </a:r>
            <a:r>
              <a:rPr lang="en-US" sz="2000" dirty="0" err="1">
                <a:solidFill>
                  <a:srgbClr val="00B0F0"/>
                </a:solidFill>
              </a:rPr>
              <a:t>1M</a:t>
            </a:r>
            <a:r>
              <a:rPr lang="en-US" sz="2000" dirty="0"/>
              <a:t> links, what happens if I select </a:t>
            </a:r>
            <a:r>
              <a:rPr lang="en-US" sz="2000" dirty="0" err="1">
                <a:solidFill>
                  <a:srgbClr val="00B0F0"/>
                </a:solidFill>
              </a:rPr>
              <a:t>10K</a:t>
            </a:r>
            <a:r>
              <a:rPr lang="en-US" sz="2000" dirty="0"/>
              <a:t> pairs of pages at random?</a:t>
            </a:r>
          </a:p>
          <a:p>
            <a:pPr lvl="2">
              <a:lnSpc>
                <a:spcPct val="90000"/>
              </a:lnSpc>
            </a:pPr>
            <a:r>
              <a:rPr lang="en-US" sz="1600" dirty="0"/>
              <a:t>Most likely I will not get any links. Solution: sample </a:t>
            </a:r>
            <a:r>
              <a:rPr lang="en-US" sz="1600" dirty="0" err="1">
                <a:solidFill>
                  <a:srgbClr val="00B0F0"/>
                </a:solidFill>
              </a:rPr>
              <a:t>10K</a:t>
            </a:r>
            <a:r>
              <a:rPr lang="en-US" sz="1600" dirty="0">
                <a:solidFill>
                  <a:srgbClr val="00B0F0"/>
                </a:solidFill>
              </a:rPr>
              <a:t> </a:t>
            </a:r>
            <a:r>
              <a:rPr lang="en-US" sz="1600" dirty="0"/>
              <a:t>random pairs, and </a:t>
            </a:r>
            <a:r>
              <a:rPr lang="en-US" sz="1600" dirty="0" err="1">
                <a:solidFill>
                  <a:srgbClr val="00B0F0"/>
                </a:solidFill>
              </a:rPr>
              <a:t>10K</a:t>
            </a:r>
            <a:r>
              <a:rPr lang="en-US" sz="1600" dirty="0">
                <a:solidFill>
                  <a:srgbClr val="00B0F0"/>
                </a:solidFill>
              </a:rPr>
              <a:t> </a:t>
            </a:r>
            <a:r>
              <a:rPr lang="en-US" sz="1600" dirty="0"/>
              <a:t>links </a:t>
            </a:r>
          </a:p>
        </p:txBody>
      </p:sp>
    </p:spTree>
    <p:extLst>
      <p:ext uri="{BB962C8B-B14F-4D97-AF65-F5344CB8AC3E}">
        <p14:creationId xmlns:p14="http://schemas.microsoft.com/office/powerpoint/2010/main" val="48051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794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79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data mining challenge</a:t>
            </a:r>
          </a:p>
        </p:txBody>
      </p:sp>
      <p:sp>
        <p:nvSpPr>
          <p:cNvPr id="3" name="Content Placeholder 2"/>
          <p:cNvSpPr>
            <a:spLocks noGrp="1"/>
          </p:cNvSpPr>
          <p:nvPr>
            <p:ph idx="1"/>
          </p:nvPr>
        </p:nvSpPr>
        <p:spPr/>
        <p:txBody>
          <a:bodyPr>
            <a:normAutofit fontScale="92500" lnSpcReduction="10000"/>
          </a:bodyPr>
          <a:lstStyle/>
          <a:p>
            <a:r>
              <a:rPr lang="en-US" dirty="0"/>
              <a:t>You have </a:t>
            </a:r>
            <a:r>
              <a:rPr lang="en-US" dirty="0">
                <a:solidFill>
                  <a:srgbClr val="00B0F0"/>
                </a:solidFill>
              </a:rPr>
              <a:t>N</a:t>
            </a:r>
            <a:r>
              <a:rPr lang="en-US" dirty="0"/>
              <a:t> integers and you want to sample one integer uniformly at random. How do you do that?</a:t>
            </a:r>
          </a:p>
          <a:p>
            <a:endParaRPr lang="en-US" dirty="0"/>
          </a:p>
          <a:p>
            <a:r>
              <a:rPr lang="en-US" dirty="0"/>
              <a:t>The integers are coming in a </a:t>
            </a:r>
            <a:r>
              <a:rPr lang="en-US" dirty="0">
                <a:solidFill>
                  <a:schemeClr val="accent6">
                    <a:lumMod val="75000"/>
                  </a:schemeClr>
                </a:solidFill>
              </a:rPr>
              <a:t>stream</a:t>
            </a:r>
            <a:r>
              <a:rPr lang="en-US" dirty="0"/>
              <a:t>: you do not know the size of the stream in advance, and there is not enough memory to store the stream in memory. You can only keep a </a:t>
            </a:r>
            <a:r>
              <a:rPr lang="en-US" dirty="0">
                <a:solidFill>
                  <a:schemeClr val="accent6">
                    <a:lumMod val="75000"/>
                  </a:schemeClr>
                </a:solidFill>
              </a:rPr>
              <a:t>constant</a:t>
            </a:r>
            <a:r>
              <a:rPr lang="en-US" dirty="0"/>
              <a:t> amount of integers in memory</a:t>
            </a:r>
          </a:p>
          <a:p>
            <a:r>
              <a:rPr lang="en-US" dirty="0"/>
              <a:t>How do you sample?</a:t>
            </a:r>
          </a:p>
          <a:p>
            <a:pPr lvl="1"/>
            <a:r>
              <a:rPr lang="en-US" dirty="0"/>
              <a:t>Hint: if the stream ends after reading </a:t>
            </a:r>
            <a:r>
              <a:rPr lang="en-US" dirty="0">
                <a:solidFill>
                  <a:srgbClr val="00B0F0"/>
                </a:solidFill>
              </a:rPr>
              <a:t>n</a:t>
            </a:r>
            <a:r>
              <a:rPr lang="en-US" dirty="0"/>
              <a:t> integers the last integer in the stream should have probability </a:t>
            </a:r>
            <a:r>
              <a:rPr lang="en-US" dirty="0">
                <a:solidFill>
                  <a:srgbClr val="00B0F0"/>
                </a:solidFill>
              </a:rPr>
              <a:t>1/n</a:t>
            </a:r>
            <a:r>
              <a:rPr lang="en-US" dirty="0"/>
              <a:t> to be selected.</a:t>
            </a:r>
          </a:p>
          <a:p>
            <a:pPr lvl="1"/>
            <a:endParaRPr lang="en-US" dirty="0"/>
          </a:p>
        </p:txBody>
      </p:sp>
    </p:spTree>
    <p:extLst>
      <p:ext uri="{BB962C8B-B14F-4D97-AF65-F5344CB8AC3E}">
        <p14:creationId xmlns:p14="http://schemas.microsoft.com/office/powerpoint/2010/main" val="5662139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Reservoir sampling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Algorithm: With probability 1/n select the n-</a:t>
                </a:r>
                <a:r>
                  <a:rPr lang="en-US" dirty="0" err="1"/>
                  <a:t>th</a:t>
                </a:r>
                <a:r>
                  <a:rPr lang="en-US" dirty="0"/>
                  <a:t> item of the stream and replace the previous choice.</a:t>
                </a:r>
              </a:p>
              <a:p>
                <a:endParaRPr lang="en-US" dirty="0"/>
              </a:p>
              <a:p>
                <a:r>
                  <a:rPr lang="en-US" dirty="0"/>
                  <a:t>Claim: Every item has probability 1/N to be selected after N items have been read.</a:t>
                </a:r>
              </a:p>
              <a:p>
                <a:endParaRPr lang="en-US" dirty="0"/>
              </a:p>
              <a:p>
                <a:r>
                  <a:rPr lang="en-US" dirty="0"/>
                  <a:t>Proof</a:t>
                </a:r>
              </a:p>
              <a:p>
                <a:pPr lvl="1"/>
                <a:r>
                  <a:rPr lang="en-US" dirty="0"/>
                  <a:t>What is the probability of the n-the item to be selected? </a:t>
                </a:r>
              </a:p>
              <a:p>
                <a:pPr lvl="2"/>
                <a14:m>
                  <m:oMath xmlns:m="http://schemas.openxmlformats.org/officeDocument/2006/math">
                    <m:f>
                      <m:fPr>
                        <m:ctrlPr>
                          <a:rPr lang="en-US" i="1" dirty="0" smtClean="0">
                            <a:solidFill>
                              <a:srgbClr val="00B0F0"/>
                            </a:solidFill>
                            <a:latin typeface="Cambria Math" panose="02040503050406030204" pitchFamily="18" charset="0"/>
                          </a:rPr>
                        </m:ctrlPr>
                      </m:fPr>
                      <m:num>
                        <m:r>
                          <a:rPr lang="en-US" i="1" dirty="0" smtClean="0">
                            <a:solidFill>
                              <a:srgbClr val="00B0F0"/>
                            </a:solidFill>
                            <a:latin typeface="Cambria Math"/>
                          </a:rPr>
                          <m:t>1</m:t>
                        </m:r>
                      </m:num>
                      <m:den>
                        <m:r>
                          <a:rPr lang="en-US" i="1" dirty="0" smtClean="0">
                            <a:solidFill>
                              <a:srgbClr val="00B0F0"/>
                            </a:solidFill>
                            <a:latin typeface="Cambria Math"/>
                          </a:rPr>
                          <m:t>𝑛</m:t>
                        </m:r>
                      </m:den>
                    </m:f>
                  </m:oMath>
                </a14:m>
                <a:endParaRPr lang="en-US" dirty="0"/>
              </a:p>
              <a:p>
                <a:pPr lvl="1"/>
                <a:r>
                  <a:rPr lang="en-US" dirty="0"/>
                  <a:t>What is the probability of the n-</a:t>
                </a:r>
                <a:r>
                  <a:rPr lang="en-US" dirty="0" err="1"/>
                  <a:t>th</a:t>
                </a:r>
                <a:r>
                  <a:rPr lang="en-US" dirty="0"/>
                  <a:t> items to survive for N-n rounds?</a:t>
                </a:r>
              </a:p>
              <a:p>
                <a:pPr lvl="2"/>
                <a14:m>
                  <m:oMath xmlns:m="http://schemas.openxmlformats.org/officeDocument/2006/math">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𝑛</m:t>
                            </m:r>
                            <m:r>
                              <a:rPr lang="en-US" i="1">
                                <a:solidFill>
                                  <a:srgbClr val="00B0F0"/>
                                </a:solidFill>
                                <a:latin typeface="Cambria Math"/>
                              </a:rPr>
                              <m:t>+1</m:t>
                            </m:r>
                          </m:den>
                        </m:f>
                      </m:e>
                    </m:d>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𝑛</m:t>
                            </m:r>
                            <m:r>
                              <a:rPr lang="en-US" i="1">
                                <a:solidFill>
                                  <a:srgbClr val="00B0F0"/>
                                </a:solidFill>
                                <a:latin typeface="Cambria Math"/>
                              </a:rPr>
                              <m:t>+2</m:t>
                            </m:r>
                          </m:den>
                        </m:f>
                      </m:e>
                    </m:d>
                    <m:r>
                      <a:rPr lang="en-US" b="0" i="1" smtClean="0">
                        <a:solidFill>
                          <a:srgbClr val="00B0F0"/>
                        </a:solidFill>
                        <a:latin typeface="Cambria Math"/>
                      </a:rPr>
                      <m:t>⋯</m:t>
                    </m:r>
                    <m:d>
                      <m:dPr>
                        <m:ctrlPr>
                          <a:rPr lang="en-US" b="0" i="1" smtClean="0">
                            <a:solidFill>
                              <a:srgbClr val="00B0F0"/>
                            </a:solidFill>
                            <a:latin typeface="Cambria Math" panose="02040503050406030204" pitchFamily="18" charset="0"/>
                          </a:rPr>
                        </m:ctrlPr>
                      </m:dPr>
                      <m:e>
                        <m:r>
                          <a:rPr lang="en-US" i="1">
                            <a:solidFill>
                              <a:srgbClr val="00B0F0"/>
                            </a:solidFill>
                            <a:latin typeface="Cambria Math"/>
                          </a:rPr>
                          <m:t>1−</m:t>
                        </m:r>
                        <m:f>
                          <m:fPr>
                            <m:ctrlPr>
                              <a:rPr lang="en-US" i="1">
                                <a:solidFill>
                                  <a:srgbClr val="00B0F0"/>
                                </a:solidFill>
                                <a:latin typeface="Cambria Math" panose="02040503050406030204" pitchFamily="18" charset="0"/>
                              </a:rPr>
                            </m:ctrlPr>
                          </m:fPr>
                          <m:num>
                            <m:r>
                              <a:rPr lang="en-US" i="1">
                                <a:solidFill>
                                  <a:srgbClr val="00B0F0"/>
                                </a:solidFill>
                                <a:latin typeface="Cambria Math"/>
                              </a:rPr>
                              <m:t>1</m:t>
                            </m:r>
                          </m:num>
                          <m:den>
                            <m:r>
                              <a:rPr lang="en-US" i="1">
                                <a:solidFill>
                                  <a:srgbClr val="00B0F0"/>
                                </a:solidFill>
                                <a:latin typeface="Cambria Math"/>
                              </a:rPr>
                              <m:t>𝑁</m:t>
                            </m:r>
                          </m:den>
                        </m:f>
                      </m:e>
                    </m:d>
                  </m:oMath>
                </a14:m>
                <a:endParaRPr lang="en-US" b="0" dirty="0">
                  <a:solidFill>
                    <a:srgbClr val="00B0F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815" t="-2750"/>
                </a:stretch>
              </a:blipFill>
            </p:spPr>
            <p:txBody>
              <a:bodyPr/>
              <a:lstStyle/>
              <a:p>
                <a:r>
                  <a:rPr lang="en-US">
                    <a:noFill/>
                  </a:rPr>
                  <a:t> </a:t>
                </a:r>
              </a:p>
            </p:txBody>
          </p:sp>
        </mc:Fallback>
      </mc:AlternateContent>
    </p:spTree>
    <p:extLst>
      <p:ext uri="{BB962C8B-B14F-4D97-AF65-F5344CB8AC3E}">
        <p14:creationId xmlns:p14="http://schemas.microsoft.com/office/powerpoint/2010/main" val="2325046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(detailed) data preprocessing example</a:t>
            </a:r>
          </a:p>
        </p:txBody>
      </p:sp>
      <p:sp>
        <p:nvSpPr>
          <p:cNvPr id="3" name="Content Placeholder 2"/>
          <p:cNvSpPr>
            <a:spLocks noGrp="1"/>
          </p:cNvSpPr>
          <p:nvPr>
            <p:ph idx="1"/>
          </p:nvPr>
        </p:nvSpPr>
        <p:spPr/>
        <p:txBody>
          <a:bodyPr/>
          <a:lstStyle/>
          <a:p>
            <a:r>
              <a:rPr lang="en-US" dirty="0"/>
              <a:t>Suppose we want to mine the comments/reviews of people on </a:t>
            </a:r>
            <a:r>
              <a:rPr lang="en-US" dirty="0">
                <a:hlinkClick r:id="rId2"/>
              </a:rPr>
              <a:t>Yelp </a:t>
            </a:r>
            <a:r>
              <a:rPr lang="en-US" dirty="0"/>
              <a:t>and </a:t>
            </a:r>
            <a:r>
              <a:rPr lang="en-US" dirty="0">
                <a:hlinkClick r:id="rId3"/>
              </a:rPr>
              <a:t>Foursquare</a:t>
            </a:r>
            <a:r>
              <a:rPr lang="en-US" dirty="0"/>
              <a:t>.</a:t>
            </a:r>
          </a:p>
        </p:txBody>
      </p:sp>
      <p:pic>
        <p:nvPicPr>
          <p:cNvPr id="4" name="Picture 2" descr="C:\Users\tsap\Documents\My Presentations\Trento\Yel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3258115"/>
            <a:ext cx="2975756" cy="29957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C:\Users\tsap\Documents\My Presentations\Trento\thumbnailCAYALAYY.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3429000"/>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3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Collection</a:t>
            </a:r>
          </a:p>
        </p:txBody>
      </p:sp>
      <p:sp>
        <p:nvSpPr>
          <p:cNvPr id="3" name="Content Placeholder 2"/>
          <p:cNvSpPr>
            <a:spLocks noGrp="1"/>
          </p:cNvSpPr>
          <p:nvPr>
            <p:ph idx="1"/>
          </p:nvPr>
        </p:nvSpPr>
        <p:spPr/>
        <p:txBody>
          <a:bodyPr>
            <a:normAutofit fontScale="92500" lnSpcReduction="20000"/>
          </a:bodyPr>
          <a:lstStyle/>
          <a:p>
            <a:endParaRPr lang="en-US" dirty="0"/>
          </a:p>
          <a:p>
            <a:endParaRPr lang="en-US" dirty="0"/>
          </a:p>
          <a:p>
            <a:endParaRPr lang="en-US" dirty="0"/>
          </a:p>
          <a:p>
            <a:endParaRPr lang="en-US" dirty="0"/>
          </a:p>
          <a:p>
            <a:endParaRPr lang="en-US" dirty="0"/>
          </a:p>
          <a:p>
            <a:endParaRPr lang="en-US" dirty="0"/>
          </a:p>
          <a:p>
            <a:r>
              <a:rPr lang="en-US" dirty="0"/>
              <a:t>Today there is an abundance of data online</a:t>
            </a:r>
          </a:p>
          <a:p>
            <a:pPr lvl="1"/>
            <a:r>
              <a:rPr lang="en-US" dirty="0"/>
              <a:t>Facebook, Twitter, Wikipedia, Web, etc…</a:t>
            </a:r>
          </a:p>
          <a:p>
            <a:r>
              <a:rPr lang="en-US" dirty="0"/>
              <a:t>We can extract interesting information from this data, but first we need to collect it</a:t>
            </a:r>
          </a:p>
          <a:p>
            <a:pPr lvl="1"/>
            <a:r>
              <a:rPr lang="en-US" dirty="0"/>
              <a:t>Customized crawlers, use of public APIs</a:t>
            </a:r>
          </a:p>
          <a:p>
            <a:pPr lvl="1"/>
            <a:r>
              <a:rPr lang="en-US" dirty="0"/>
              <a:t>Additional cleaning/processing to parse out the useful parts</a:t>
            </a:r>
          </a:p>
        </p:txBody>
      </p:sp>
      <p:sp>
        <p:nvSpPr>
          <p:cNvPr id="4" name="Rectangle 3"/>
          <p:cNvSpPr/>
          <p:nvPr/>
        </p:nvSpPr>
        <p:spPr>
          <a:xfrm>
            <a:off x="1143000" y="2857500"/>
            <a:ext cx="1676400" cy="8490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Preprocessing</a:t>
            </a:r>
          </a:p>
        </p:txBody>
      </p:sp>
      <p:sp>
        <p:nvSpPr>
          <p:cNvPr id="5" name="Rectangle 4"/>
          <p:cNvSpPr/>
          <p:nvPr/>
        </p:nvSpPr>
        <p:spPr>
          <a:xfrm>
            <a:off x="3657600" y="2819400"/>
            <a:ext cx="1752600" cy="9144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Mining</a:t>
            </a:r>
          </a:p>
        </p:txBody>
      </p:sp>
      <p:sp>
        <p:nvSpPr>
          <p:cNvPr id="6" name="Rectangle 5"/>
          <p:cNvSpPr/>
          <p:nvPr/>
        </p:nvSpPr>
        <p:spPr>
          <a:xfrm>
            <a:off x="6248400" y="2819400"/>
            <a:ext cx="1905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 </a:t>
            </a:r>
          </a:p>
          <a:p>
            <a:pPr algn="ctr"/>
            <a:r>
              <a:rPr lang="en-US" dirty="0"/>
              <a:t>Post-processing</a:t>
            </a:r>
          </a:p>
        </p:txBody>
      </p:sp>
      <p:cxnSp>
        <p:nvCxnSpPr>
          <p:cNvPr id="7" name="Straight Arrow Connector 6"/>
          <p:cNvCxnSpPr/>
          <p:nvPr/>
        </p:nvCxnSpPr>
        <p:spPr>
          <a:xfrm>
            <a:off x="2819400" y="33528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5410200" y="3276600"/>
            <a:ext cx="8382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3505200" y="1600200"/>
            <a:ext cx="1676400" cy="84908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Data Collection</a:t>
            </a:r>
          </a:p>
        </p:txBody>
      </p:sp>
      <p:cxnSp>
        <p:nvCxnSpPr>
          <p:cNvPr id="11" name="Elbow Connector 10"/>
          <p:cNvCxnSpPr>
            <a:stCxn id="9" idx="1"/>
            <a:endCxn id="4" idx="1"/>
          </p:cNvCxnSpPr>
          <p:nvPr/>
        </p:nvCxnSpPr>
        <p:spPr>
          <a:xfrm rot="10800000" flipV="1">
            <a:off x="1143000" y="2024743"/>
            <a:ext cx="2362200" cy="1257300"/>
          </a:xfrm>
          <a:prstGeom prst="bentConnector3">
            <a:avLst>
              <a:gd name="adj1" fmla="val 109677"/>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736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5864</TotalTime>
  <Words>3292</Words>
  <Application>Microsoft Office PowerPoint</Application>
  <PresentationFormat>On-screen Show (4:3)</PresentationFormat>
  <Paragraphs>657</Paragraphs>
  <Slides>30</Slides>
  <Notes>11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Calibri</vt:lpstr>
      <vt:lpstr>Cambria Math</vt:lpstr>
      <vt:lpstr>Courier New</vt:lpstr>
      <vt:lpstr>Monotype Sorts</vt:lpstr>
      <vt:lpstr>Symbol</vt:lpstr>
      <vt:lpstr>Wingdings</vt:lpstr>
      <vt:lpstr>Clarity</vt:lpstr>
      <vt:lpstr>Document</vt:lpstr>
      <vt:lpstr>DATA MINING LECTURE 2</vt:lpstr>
      <vt:lpstr>Data Quality </vt:lpstr>
      <vt:lpstr>Sampling … </vt:lpstr>
      <vt:lpstr>Types of Sampling</vt:lpstr>
      <vt:lpstr>Types of Sampling</vt:lpstr>
      <vt:lpstr>A data mining challenge</vt:lpstr>
      <vt:lpstr>Reservoir sampling</vt:lpstr>
      <vt:lpstr>A (detailed) data preprocessing example</vt:lpstr>
      <vt:lpstr>Data Collection</vt:lpstr>
      <vt:lpstr>Mining Task</vt:lpstr>
      <vt:lpstr>Example data</vt:lpstr>
      <vt:lpstr>First cut</vt:lpstr>
      <vt:lpstr>First cut</vt:lpstr>
      <vt:lpstr>Second cut</vt:lpstr>
      <vt:lpstr>Second cut</vt:lpstr>
      <vt:lpstr>Second cut</vt:lpstr>
      <vt:lpstr>IDF</vt:lpstr>
      <vt:lpstr>TF-IDF</vt:lpstr>
      <vt:lpstr>Third cut</vt:lpstr>
      <vt:lpstr>Third cut</vt:lpstr>
      <vt:lpstr>Decisions, decisions…</vt:lpstr>
      <vt:lpstr>Exploratory analysis of data</vt:lpstr>
      <vt:lpstr>Frequency and Mode</vt:lpstr>
      <vt:lpstr>Percentiles</vt:lpstr>
      <vt:lpstr> Mean and Median</vt:lpstr>
      <vt:lpstr>Example</vt:lpstr>
      <vt:lpstr>Measures of Spread: Range and Variance</vt:lpstr>
      <vt:lpstr>Post-processing</vt:lpstr>
      <vt:lpstr>Scatter Plot Array of Iris Attributes</vt:lpstr>
      <vt:lpstr>Contour Plot Example: SST Dec, 1998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tsap</dc:creator>
  <cp:lastModifiedBy>mohammad hossein hamian</cp:lastModifiedBy>
  <cp:revision>192</cp:revision>
  <dcterms:created xsi:type="dcterms:W3CDTF">2011-10-17T19:46:53Z</dcterms:created>
  <dcterms:modified xsi:type="dcterms:W3CDTF">2024-02-27T03:17:07Z</dcterms:modified>
</cp:coreProperties>
</file>