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3"/>
  </p:notesMasterIdLst>
  <p:sldIdLst>
    <p:sldId id="369" r:id="rId2"/>
    <p:sldId id="714" r:id="rId3"/>
    <p:sldId id="715" r:id="rId4"/>
    <p:sldId id="716" r:id="rId5"/>
    <p:sldId id="434" r:id="rId6"/>
    <p:sldId id="717" r:id="rId7"/>
    <p:sldId id="718" r:id="rId8"/>
    <p:sldId id="719" r:id="rId9"/>
    <p:sldId id="720" r:id="rId10"/>
    <p:sldId id="441" r:id="rId11"/>
    <p:sldId id="721" r:id="rId12"/>
    <p:sldId id="722" r:id="rId13"/>
    <p:sldId id="727" r:id="rId14"/>
    <p:sldId id="726" r:id="rId15"/>
    <p:sldId id="446" r:id="rId16"/>
    <p:sldId id="450" r:id="rId17"/>
    <p:sldId id="451" r:id="rId18"/>
    <p:sldId id="731" r:id="rId19"/>
    <p:sldId id="760" r:id="rId20"/>
    <p:sldId id="732" r:id="rId21"/>
    <p:sldId id="455" r:id="rId22"/>
    <p:sldId id="736" r:id="rId23"/>
    <p:sldId id="737" r:id="rId24"/>
    <p:sldId id="738" r:id="rId25"/>
    <p:sldId id="456" r:id="rId26"/>
    <p:sldId id="628" r:id="rId27"/>
    <p:sldId id="627" r:id="rId28"/>
    <p:sldId id="626" r:id="rId29"/>
    <p:sldId id="761" r:id="rId30"/>
    <p:sldId id="739" r:id="rId31"/>
    <p:sldId id="458" r:id="rId32"/>
    <p:sldId id="457" r:id="rId33"/>
    <p:sldId id="750" r:id="rId34"/>
    <p:sldId id="486" r:id="rId35"/>
    <p:sldId id="463" r:id="rId36"/>
    <p:sldId id="464" r:id="rId37"/>
    <p:sldId id="465" r:id="rId38"/>
    <p:sldId id="467" r:id="rId39"/>
    <p:sldId id="481" r:id="rId40"/>
    <p:sldId id="482" r:id="rId41"/>
    <p:sldId id="48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5794C9-44C6-42FE-8EB0-A9059882E505}" type="slidenum">
              <a:rPr lang="en-GB"/>
              <a:pPr/>
              <a:t>5</a:t>
            </a:fld>
            <a:endParaRPr lang="en-GB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DA60A26-DAA2-4BA6-9F68-317C27BAAF96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27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28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31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32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0D17E-E629-4A57-A4E3-ABBF6F0DD4C9}" type="slidenum">
              <a:rPr lang="en-GB"/>
              <a:pPr/>
              <a:t>15</a:t>
            </a:fld>
            <a:endParaRPr lang="en-GB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7AFC5D-8707-49A3-AA5A-9A85FE3ED72E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970107-BE38-4474-9132-216DB734A01F}" type="slidenum">
              <a:rPr lang="en-GB"/>
              <a:pPr/>
              <a:t>18</a:t>
            </a:fld>
            <a:endParaRPr lang="en-GB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38ADFA-08D0-41C1-8E6C-3429AB16E8C0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DF3C6D-1695-4A96-BB58-89BD301D0BCF}" type="slidenum">
              <a:rPr lang="en-GB"/>
              <a:pPr/>
              <a:t>19</a:t>
            </a:fld>
            <a:endParaRPr lang="en-GB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F675BC-8CC9-4DD3-BECD-262F54EF388C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21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22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7CD2-0F23-435A-90F5-519748395B54}" type="slidenum">
              <a:rPr lang="en-GB"/>
              <a:pPr/>
              <a:t>23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217FBA-FF96-41B8-9ECE-C159EEF96199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25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26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5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3.emf"/><Relationship Id="rId4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k.uni-trier.de/~ley/db/conf/vldb/vldb94.html" TargetMode="External"/><Relationship Id="rId2" Type="http://schemas.openxmlformats.org/officeDocument/2006/relationships/hyperlink" Target="http://www.informatik.uni-trier.de/~ley/db/conf/sigmod/sigmod93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LECTURE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 </a:t>
            </a:r>
            <a:r>
              <a:rPr lang="en-US" dirty="0" err="1"/>
              <a:t>Itemsets</a:t>
            </a:r>
            <a:endParaRPr lang="en-US" dirty="0"/>
          </a:p>
          <a:p>
            <a:r>
              <a:rPr lang="en-US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Frequent </a:t>
            </a:r>
            <a:r>
              <a:rPr lang="en-US" dirty="0" err="1"/>
              <a:t>Itemsets</a:t>
            </a:r>
            <a:r>
              <a:rPr lang="en-US" dirty="0"/>
              <a:t>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: A set of transactions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, over a set of items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All </a:t>
            </a:r>
            <a:r>
              <a:rPr lang="en-US" dirty="0" err="1"/>
              <a:t>itemsets</a:t>
            </a:r>
            <a:r>
              <a:rPr lang="en-US" dirty="0"/>
              <a:t> with items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having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support </a:t>
            </a:r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≥ </a:t>
            </a:r>
            <a:r>
              <a:rPr lang="en-US" i="1" dirty="0" err="1">
                <a:solidFill>
                  <a:srgbClr val="FF0000"/>
                </a:solidFill>
                <a:cs typeface="Arial" pitchFamily="34" charset="0"/>
              </a:rPr>
              <a:t>minsup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threshold</a:t>
            </a:r>
            <a:endParaRPr lang="en-US" dirty="0"/>
          </a:p>
          <a:p>
            <a:pPr lvl="1"/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Problem parameters: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 = |T|: </a:t>
            </a:r>
            <a:r>
              <a:rPr lang="en-US" dirty="0">
                <a:cs typeface="Arial" pitchFamily="34" charset="0"/>
              </a:rPr>
              <a:t>number of transactions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 = |I|: </a:t>
            </a:r>
            <a:r>
              <a:rPr lang="en-US" dirty="0">
                <a:cs typeface="Arial" pitchFamily="34" charset="0"/>
              </a:rPr>
              <a:t>number of (distinct) items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w</a:t>
            </a:r>
            <a:r>
              <a:rPr lang="en-US" dirty="0">
                <a:cs typeface="Arial" pitchFamily="34" charset="0"/>
              </a:rPr>
              <a:t>: max width of a transaction</a:t>
            </a:r>
          </a:p>
          <a:p>
            <a:pPr lvl="1"/>
            <a:r>
              <a:rPr lang="en-US" dirty="0">
                <a:cs typeface="Arial" pitchFamily="34" charset="0"/>
              </a:rPr>
              <a:t>Number of possible </a:t>
            </a:r>
            <a:r>
              <a:rPr lang="en-US" dirty="0" err="1">
                <a:cs typeface="Arial" pitchFamily="34" charset="0"/>
              </a:rPr>
              <a:t>itemsets</a:t>
            </a:r>
            <a:r>
              <a:rPr lang="en-US" dirty="0">
                <a:cs typeface="Arial" pitchFamily="34" charset="0"/>
              </a:rPr>
              <a:t>?</a:t>
            </a:r>
            <a:endParaRPr lang="en-US" baseline="30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Scale of the problem:</a:t>
            </a:r>
          </a:p>
          <a:p>
            <a:pPr lvl="1"/>
            <a:r>
              <a:rPr lang="en-US" dirty="0" err="1"/>
              <a:t>WalMart</a:t>
            </a:r>
            <a:r>
              <a:rPr lang="en-US" dirty="0"/>
              <a:t> sells 100,000 items and can store billions of baskets.</a:t>
            </a:r>
          </a:p>
          <a:p>
            <a:pPr lvl="1"/>
            <a:r>
              <a:rPr lang="en-US" dirty="0"/>
              <a:t>The Web has  billions of words and many billions of pages.</a:t>
            </a:r>
          </a:p>
          <a:p>
            <a:endParaRPr lang="en-US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427824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2</a:t>
            </a:r>
            <a:r>
              <a:rPr lang="en-US" sz="2000" baseline="30000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1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" y="1316038"/>
          <a:ext cx="7034213" cy="531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11512" imgH="7395972" progId="Visio.Drawing.11">
                  <p:embed/>
                </p:oleObj>
              </mc:Choice>
              <mc:Fallback>
                <p:oleObj r:id="rId2" imgW="9811512" imgH="73959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16038"/>
                        <a:ext cx="7034213" cy="531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943599" y="5943600"/>
            <a:ext cx="3026229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Given 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d</a:t>
            </a: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 items, there are 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2</a:t>
            </a:r>
            <a:r>
              <a:rPr lang="en-GB" b="1" baseline="30000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d</a:t>
            </a:r>
            <a:r>
              <a:rPr lang="en-GB" b="1" dirty="0">
                <a:solidFill>
                  <a:schemeClr val="accent2"/>
                </a:solidFill>
                <a:latin typeface="Arial" charset="0"/>
                <a:ea typeface="DejaVu LGC Sans" charset="0"/>
                <a:cs typeface="DejaVu LGC Sans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possible  </a:t>
            </a:r>
            <a:r>
              <a:rPr lang="en-GB" b="1" dirty="0" err="1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itemsets</a:t>
            </a:r>
            <a:endParaRPr lang="en-GB" b="1" dirty="0">
              <a:solidFill>
                <a:srgbClr val="000000"/>
              </a:solidFill>
              <a:latin typeface="Arial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3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A Naïve Algorithm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Brute-force approach, each </a:t>
            </a:r>
            <a:r>
              <a:rPr lang="en-US" dirty="0" err="1"/>
              <a:t>itemset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candidate 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Consider each </a:t>
            </a:r>
            <a:r>
              <a:rPr lang="en-US" dirty="0" err="1"/>
              <a:t>itemset</a:t>
            </a:r>
            <a:r>
              <a:rPr lang="en-US" dirty="0"/>
              <a:t> in the lattice, and count the support of each candidate by scanning the data</a:t>
            </a:r>
          </a:p>
          <a:p>
            <a:pPr lvl="1"/>
            <a:r>
              <a:rPr lang="en-US" dirty="0"/>
              <a:t>Time Complexity ~ O(</a:t>
            </a:r>
            <a:r>
              <a:rPr lang="en-US" dirty="0" err="1"/>
              <a:t>NMw</a:t>
            </a:r>
            <a:r>
              <a:rPr lang="en-US" dirty="0"/>
              <a:t>) , Space Complexity ~ O(M)</a:t>
            </a:r>
          </a:p>
          <a:p>
            <a:r>
              <a:rPr lang="en-US" dirty="0"/>
              <a:t>OR</a:t>
            </a:r>
          </a:p>
          <a:p>
            <a:pPr lvl="1"/>
            <a:r>
              <a:rPr lang="en-US" dirty="0"/>
              <a:t>Scan the data, and for each transaction generate all possible </a:t>
            </a:r>
            <a:r>
              <a:rPr lang="en-US" dirty="0" err="1"/>
              <a:t>itemsets</a:t>
            </a:r>
            <a:r>
              <a:rPr lang="en-US" dirty="0"/>
              <a:t>. Keep a count for each </a:t>
            </a:r>
            <a:r>
              <a:rPr lang="en-US" dirty="0" err="1"/>
              <a:t>itemset</a:t>
            </a:r>
            <a:r>
              <a:rPr lang="en-US" dirty="0"/>
              <a:t> in the data.</a:t>
            </a:r>
          </a:p>
          <a:p>
            <a:pPr lvl="1"/>
            <a:r>
              <a:rPr lang="en-US" dirty="0"/>
              <a:t>Time Complexity ~ O(</a:t>
            </a:r>
            <a:r>
              <a:rPr lang="en-US" dirty="0" err="1"/>
              <a:t>N2</a:t>
            </a:r>
            <a:r>
              <a:rPr lang="en-US" baseline="30000" dirty="0" err="1"/>
              <a:t>w</a:t>
            </a:r>
            <a:r>
              <a:rPr lang="en-US" dirty="0"/>
              <a:t>) , Space Complexity ~ O(M)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Expensive since M = </a:t>
            </a:r>
            <a:r>
              <a:rPr lang="en-US" dirty="0" err="1">
                <a:solidFill>
                  <a:srgbClr val="FF0000"/>
                </a:solidFill>
              </a:rPr>
              <a:t>2</a:t>
            </a:r>
            <a:r>
              <a:rPr lang="en-US" baseline="30000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!!!</a:t>
            </a:r>
          </a:p>
        </p:txBody>
      </p:sp>
      <p:graphicFrame>
        <p:nvGraphicFramePr>
          <p:cNvPr id="1214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343295"/>
              </p:ext>
            </p:extLst>
          </p:nvPr>
        </p:nvGraphicFramePr>
        <p:xfrm>
          <a:off x="2133600" y="4191000"/>
          <a:ext cx="665770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6657702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1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file: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0 1 2 3 4 5 6 7 8 9 10 11 12 13 14 15 16 17 18 19 20 21 22 23 24 25 26 27 28 29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30 31 32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33 34 35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36 37 38 39 40 41 42 43 44 45 46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38 39 47 48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38 39 48 49 50 51 52 53 54 55 56 57 58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32 41 59 60 61 62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3 39 48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63 64 65 66 67 68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32 69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48 70 71 72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39 73 74 75 76 77 78 79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36 38 39 41 48 79 80 81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82 83 84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41 85 86 87 88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39 48 89 90 91 92 93 94 95 96 97 98 99 100 101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36 38 39 48 89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39 41 102 103 104 105 106 107 108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38 39 41 109 110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39 111 112 113 114 115 116 117 118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119 120 121 122 123 124 125 126 127 128 129 130 131 132 133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48 134 135 136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39 48 137 138 139 140 141 142 143 144 145 146 147 148 149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39 150 151 152 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38 39 56 153 154 155 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6003925" y="2471738"/>
            <a:ext cx="31400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items are</a:t>
            </a:r>
          </a:p>
          <a:p>
            <a:r>
              <a:rPr lang="en-US" dirty="0"/>
              <a:t>positive integers,</a:t>
            </a:r>
          </a:p>
          <a:p>
            <a:r>
              <a:rPr lang="en-US" dirty="0"/>
              <a:t>and each basket corresponds to a line in the file of space separated integers</a:t>
            </a:r>
          </a:p>
        </p:txBody>
      </p:sp>
    </p:spTree>
    <p:extLst>
      <p:ext uri="{BB962C8B-B14F-4D97-AF65-F5344CB8AC3E}">
        <p14:creationId xmlns:p14="http://schemas.microsoft.com/office/powerpoint/2010/main" val="423528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E20D-405B-40FD-9AD0-9E04A7866E06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Main-Memory Bottleneck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many frequent-itemset algorithms, main memory is the critical resource.</a:t>
            </a:r>
          </a:p>
          <a:p>
            <a:pPr lvl="1"/>
            <a:r>
              <a:rPr lang="en-US"/>
              <a:t>As we read baskets, we need to count something, e.g., occurrences of pairs.</a:t>
            </a:r>
          </a:p>
          <a:p>
            <a:pPr lvl="1"/>
            <a:r>
              <a:rPr lang="en-US"/>
              <a:t>The number of different things we can count is limited by main memory.</a:t>
            </a:r>
          </a:p>
          <a:p>
            <a:pPr lvl="1"/>
            <a:r>
              <a:rPr lang="en-US"/>
              <a:t>Swapping counts in/out is a disaster (</a:t>
            </a:r>
            <a:r>
              <a:rPr lang="en-US">
                <a:solidFill>
                  <a:srgbClr val="FF0066"/>
                </a:solidFill>
              </a:rPr>
              <a:t>why</a:t>
            </a:r>
            <a:r>
              <a:rPr lang="en-US"/>
              <a:t>?).</a:t>
            </a:r>
          </a:p>
        </p:txBody>
      </p:sp>
    </p:spTree>
    <p:extLst>
      <p:ext uri="{BB962C8B-B14F-4D97-AF65-F5344CB8AC3E}">
        <p14:creationId xmlns:p14="http://schemas.microsoft.com/office/powerpoint/2010/main" val="60927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45720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GB" sz="40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GB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Principle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11163" y="1447800"/>
            <a:ext cx="8580437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800" dirty="0" err="1">
                <a:solidFill>
                  <a:srgbClr val="FF0000"/>
                </a:solidFill>
                <a:ea typeface="DejaVu LGC Sans" charset="0"/>
                <a:cs typeface="DejaVu LGC Sans" charset="0"/>
              </a:rPr>
              <a:t>Apriori</a:t>
            </a:r>
            <a:r>
              <a:rPr lang="en-GB" sz="28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ea typeface="DejaVu LGC Sans" charset="0"/>
                <a:cs typeface="DejaVu LGC Sans" charset="0"/>
              </a:rPr>
              <a:t>principle (Main observation):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an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frequent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then all of its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subsets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must also be frequent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an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not frequent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then all of its 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supersets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cannot be frequent</a:t>
            </a:r>
          </a:p>
          <a:p>
            <a:pPr marL="2057400" lvl="4" indent="-228600">
              <a:lnSpc>
                <a:spcPct val="90000"/>
              </a:lnSpc>
              <a:spcBef>
                <a:spcPts val="475"/>
              </a:spcBef>
              <a:buFont typeface="Arial" charset="0"/>
              <a:buNone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support of an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never exceeds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support of its subsets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This is known as the </a:t>
            </a:r>
            <a:r>
              <a:rPr lang="en-GB" sz="24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anti-monotone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property of support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745872"/>
              </p:ext>
            </p:extLst>
          </p:nvPr>
        </p:nvGraphicFramePr>
        <p:xfrm>
          <a:off x="2251868" y="3529412"/>
          <a:ext cx="4899025" cy="50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3" imgW="1955520" imgH="203040" progId="Equation.3">
                  <p:embed/>
                </p:oleObj>
              </mc:Choice>
              <mc:Fallback>
                <p:oleObj name="Εξίσωση" r:id="rId3" imgW="1955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868" y="3529412"/>
                        <a:ext cx="4899025" cy="509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163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Illustration of the </a:t>
            </a:r>
            <a:r>
              <a:rPr lang="en-US" dirty="0" err="1"/>
              <a:t>Apriori</a:t>
            </a:r>
            <a:r>
              <a:rPr lang="en-US" dirty="0"/>
              <a:t> principle</a:t>
            </a:r>
          </a:p>
        </p:txBody>
      </p:sp>
      <p:sp>
        <p:nvSpPr>
          <p:cNvPr id="3" name="AutoShape 13"/>
          <p:cNvSpPr>
            <a:spLocks noChangeAspect="1" noChangeArrowheads="1" noTextEdit="1"/>
          </p:cNvSpPr>
          <p:nvPr/>
        </p:nvSpPr>
        <p:spPr bwMode="auto">
          <a:xfrm>
            <a:off x="685800" y="1520599"/>
            <a:ext cx="7239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3611"/>
            <a:ext cx="7246938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6477000" y="5456011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l-GR" b="0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6400800" y="5379811"/>
            <a:ext cx="23622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Found to be frequent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781800" y="4694011"/>
            <a:ext cx="457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86600" y="4419600"/>
            <a:ext cx="685800" cy="96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319157" y="1566765"/>
            <a:ext cx="1534886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Frequent subsets  </a:t>
            </a:r>
            <a:endParaRPr lang="el-G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3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Illustration of the </a:t>
            </a:r>
            <a:r>
              <a:rPr lang="en-US" dirty="0" err="1"/>
              <a:t>Apriori</a:t>
            </a:r>
            <a:r>
              <a:rPr lang="en-US" dirty="0"/>
              <a:t> principle</a:t>
            </a: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52400" y="1319212"/>
            <a:ext cx="8829675" cy="5233988"/>
            <a:chOff x="144" y="1022"/>
            <a:chExt cx="5562" cy="3297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 flipV="1">
              <a:off x="864" y="2255"/>
              <a:ext cx="576" cy="19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44" y="2448"/>
              <a:ext cx="1008" cy="405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C6D9C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C6D9C"/>
                  </a:solidFill>
                  <a:latin typeface="Arial" charset="0"/>
                  <a:ea typeface="DejaVu LGC Sans" charset="0"/>
                  <a:cs typeface="DejaVu LGC Sans" charset="0"/>
                </a:rPr>
                <a:t>Found to be Infrequent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9866478" imgH="7377618" progId="">
                    <p:embed/>
                  </p:oleObj>
                </mc:Choice>
                <mc:Fallback>
                  <p:oleObj r:id="rId2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6112" y="1319212"/>
            <a:ext cx="7067550" cy="5235576"/>
            <a:chOff x="1255" y="1022"/>
            <a:chExt cx="4452" cy="3298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866478" imgH="7377618" progId="">
                    <p:embed/>
                  </p:oleObj>
                </mc:Choice>
                <mc:Fallback>
                  <p:oleObj r:id="rId4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55" y="4031"/>
              <a:ext cx="91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F0000"/>
                  </a:solidFill>
                  <a:latin typeface="Arial" charset="0"/>
                  <a:ea typeface="DejaVu LGC Sans" charset="0"/>
                  <a:cs typeface="DejaVu LGC Sans" charset="0"/>
                </a:rPr>
                <a:t>Pruned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1904" y="5614433"/>
            <a:ext cx="22878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Infrequent supersets</a:t>
            </a:r>
          </a:p>
        </p:txBody>
      </p:sp>
    </p:spTree>
    <p:extLst>
      <p:ext uri="{BB962C8B-B14F-4D97-AF65-F5344CB8AC3E}">
        <p14:creationId xmlns:p14="http://schemas.microsoft.com/office/powerpoint/2010/main" val="92525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19200" y="4267200"/>
            <a:ext cx="7620000" cy="990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19200" y="3276600"/>
            <a:ext cx="76200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52400" y="609600"/>
            <a:ext cx="89916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5967186"/>
            <a:ext cx="8099425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R. Agrawal, R. </a:t>
            </a:r>
            <a:r>
              <a:rPr lang="en-GB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Srikant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"Fast Algorithms for Mining Association Rules", 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Proc. of the 20th Int'l Conference on Very Large Databases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1994.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029" y="1535804"/>
            <a:ext cx="301236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Level-wise approach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69993" y="1299083"/>
            <a:ext cx="4652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C</a:t>
            </a:r>
            <a:r>
              <a:rPr lang="en-US" sz="2400" b="1" baseline="-25000" dirty="0" err="1">
                <a:solidFill>
                  <a:srgbClr val="0070C0"/>
                </a:solidFill>
              </a:rPr>
              <a:t>k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70C0"/>
                </a:solidFill>
              </a:rPr>
              <a:t>candidate </a:t>
            </a:r>
            <a:r>
              <a:rPr lang="en-US" sz="2400" dirty="0" err="1"/>
              <a:t>itemsets</a:t>
            </a:r>
            <a:r>
              <a:rPr lang="en-US" sz="2400" dirty="0"/>
              <a:t> of size </a:t>
            </a:r>
            <a:r>
              <a:rPr lang="en-US" sz="2400" dirty="0">
                <a:solidFill>
                  <a:srgbClr val="00B050"/>
                </a:solidFill>
              </a:rPr>
              <a:t>k</a:t>
            </a:r>
          </a:p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400" b="1" baseline="-25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sz="2400" dirty="0"/>
              <a:t> </a:t>
            </a:r>
            <a:r>
              <a:rPr lang="en-US" sz="2400" dirty="0" err="1"/>
              <a:t>itemsets</a:t>
            </a:r>
            <a:r>
              <a:rPr lang="en-US" sz="2400" dirty="0"/>
              <a:t> of size </a:t>
            </a:r>
            <a:r>
              <a:rPr lang="en-US" sz="2400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4" name="Rectangle 3"/>
          <p:cNvSpPr/>
          <p:nvPr/>
        </p:nvSpPr>
        <p:spPr>
          <a:xfrm>
            <a:off x="-76200" y="4321629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 generation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76200" y="3314700"/>
            <a:ext cx="1295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</a:t>
            </a:r>
            <a:r>
              <a:rPr lang="en-US" dirty="0" err="1"/>
              <a:t>itemset</a:t>
            </a:r>
            <a:r>
              <a:rPr lang="en-US" dirty="0"/>
              <a:t> generation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82296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B050"/>
                </a:solidFill>
                <a:ea typeface="DejaVu LGC Sans" charset="0"/>
                <a:cs typeface="DejaVu LGC Sans" charset="0"/>
              </a:rPr>
              <a:t>k = 1</a:t>
            </a:r>
            <a:r>
              <a:rPr lang="en-GB" sz="2800" b="1" dirty="0">
                <a:ea typeface="DejaVu LGC Sans" charset="0"/>
                <a:cs typeface="DejaVu LGC Sans" charset="0"/>
              </a:rPr>
              <a:t>,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all items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While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not empty</a:t>
            </a:r>
          </a:p>
          <a:p>
            <a:pPr marL="971550" lvl="1" indent="-514350"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Scan the database to find which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frequent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put them into </a:t>
            </a:r>
            <a:r>
              <a:rPr lang="en-GB" sz="2800" b="1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endParaRPr lang="en-GB" sz="2800" b="1" baseline="-250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989013" lvl="1" indent="-531813"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</a:t>
            </a:r>
            <a:r>
              <a:rPr lang="en-GB" sz="2800" b="1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to generate a collection of </a:t>
            </a:r>
            <a:r>
              <a:rPr lang="en-GB" sz="28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candidate</a:t>
            </a:r>
            <a:r>
              <a:rPr lang="en-GB" sz="2800" i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of size </a:t>
            </a:r>
            <a:r>
              <a:rPr lang="en-GB" sz="2800" dirty="0" err="1">
                <a:solidFill>
                  <a:srgbClr val="00B05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989013" lvl="1" indent="-531813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 startAt="3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>
                <a:solidFill>
                  <a:srgbClr val="00B050"/>
                </a:solidFill>
                <a:ea typeface="DejaVu LGC Sans" charset="0"/>
                <a:cs typeface="DejaVu LGC Sans" charset="0"/>
              </a:rPr>
              <a:t>k = </a:t>
            </a:r>
            <a:r>
              <a:rPr lang="en-GB" sz="2800" dirty="0" err="1">
                <a:solidFill>
                  <a:srgbClr val="00B050"/>
                </a:solidFill>
                <a:ea typeface="DejaVu LGC Sans" charset="0"/>
                <a:cs typeface="DejaVu LGC Sans" charset="0"/>
              </a:rPr>
              <a:t>k+1</a:t>
            </a:r>
            <a:endParaRPr lang="en-GB" sz="2800" dirty="0">
              <a:solidFill>
                <a:srgbClr val="00B050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7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04800" y="1900238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9960" imgH="2495520" progId="Word.Document.8">
                  <p:embed/>
                </p:oleObj>
              </mc:Choice>
              <mc:Fallback>
                <p:oleObj r:id="rId3" imgW="2289960" imgH="2495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0238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208338" y="269875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28560" imgH="2008800" progId="Word.Document.8">
                  <p:embed/>
                </p:oleObj>
              </mc:Choice>
              <mc:Fallback>
                <p:oleObj r:id="rId5" imgW="3328560" imgH="200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69875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607440"/>
              </p:ext>
            </p:extLst>
          </p:nvPr>
        </p:nvGraphicFramePr>
        <p:xfrm>
          <a:off x="4876800" y="5100638"/>
          <a:ext cx="38004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3130620" imgH="841113" progId="Word.Document.8">
                  <p:embed/>
                </p:oleObj>
              </mc:Choice>
              <mc:Fallback>
                <p:oleObj name="Document" r:id="rId7" imgW="3130620" imgH="841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0638"/>
                        <a:ext cx="3800475" cy="842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20938" y="1824038"/>
            <a:ext cx="2244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Items (1-itemsets)‏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027738" y="2551113"/>
            <a:ext cx="3127375" cy="1465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Pairs (2-itemsets)‏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(No need to generate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candidates involving Coke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or Eggs)‏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665913" y="4567238"/>
            <a:ext cx="24574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Triplets (3-</a:t>
            </a:r>
            <a:r>
              <a:rPr lang="en-GB" dirty="0" err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itemsets</a:t>
            </a: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)‏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410200" y="45672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819400" y="25098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732621" y="1524000"/>
            <a:ext cx="1355156" cy="371513"/>
          </a:xfrm>
          <a:prstGeom prst="rect">
            <a:avLst/>
          </a:prstGeom>
          <a:solidFill>
            <a:srgbClr val="FFFF99"/>
          </a:solidFill>
          <a:ln w="158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minsup</a:t>
            </a: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Text Box 12"/>
              <p:cNvSpPr txBox="1">
                <a:spLocks noChangeArrowheads="1"/>
              </p:cNvSpPr>
              <p:nvPr/>
            </p:nvSpPr>
            <p:spPr bwMode="auto">
              <a:xfrm>
                <a:off x="150813" y="4851120"/>
                <a:ext cx="3987287" cy="1594412"/>
              </a:xfrm>
              <a:prstGeom prst="rect">
                <a:avLst/>
              </a:prstGeom>
              <a:solidFill>
                <a:srgbClr val="CC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If every subset is considered, </a:t>
                </a:r>
              </a:p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= 6 + 15 + 20 = 41</a:t>
                </a:r>
              </a:p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With support-based pruning,</a:t>
                </a:r>
              </a:p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	</a:t>
                </a:r>
                <a:r>
                  <a:rPr lang="en-GB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= 6 + 6 + 1 = 13</a:t>
                </a:r>
              </a:p>
            </p:txBody>
          </p:sp>
        </mc:Choice>
        <mc:Fallback xmlns="">
          <p:sp>
            <p:nvSpPr>
              <p:cNvPr id="2049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13" y="4851120"/>
                <a:ext cx="3987287" cy="1594412"/>
              </a:xfrm>
              <a:prstGeom prst="rect">
                <a:avLst/>
              </a:prstGeom>
              <a:blipFill rotWithShape="1">
                <a:blip r:embed="rId13"/>
                <a:stretch>
                  <a:fillRect l="-1220" t="-380" r="-457"/>
                </a:stretch>
              </a:blip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>
          <a:xfrm>
            <a:off x="156868" y="3810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Illustration of the </a:t>
            </a:r>
            <a:r>
              <a:rPr lang="en-US" dirty="0" err="1"/>
              <a:t>Apriori</a:t>
            </a:r>
            <a:r>
              <a:rPr lang="en-US" dirty="0"/>
              <a:t> principle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4331" y="5867400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this triplet has all subsets to be frequent</a:t>
            </a:r>
          </a:p>
          <a:p>
            <a:r>
              <a:rPr lang="en-US" dirty="0"/>
              <a:t>But it is below the </a:t>
            </a:r>
            <a:r>
              <a:rPr lang="en-US" dirty="0" err="1"/>
              <a:t>minsup</a:t>
            </a:r>
            <a:r>
              <a:rPr lang="en-US" dirty="0"/>
              <a:t> threshold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250924"/>
              </p:ext>
            </p:extLst>
          </p:nvPr>
        </p:nvGraphicFramePr>
        <p:xfrm>
          <a:off x="6593637" y="1095149"/>
          <a:ext cx="24447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3359338" imgH="2015504" progId="Word.Document.8">
                  <p:embed/>
                </p:oleObj>
              </mc:Choice>
              <mc:Fallback>
                <p:oleObj name="Document" r:id="rId14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637" y="1095149"/>
                        <a:ext cx="24447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685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it all started…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Rakesh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Agrawal, Tomasz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Imielinski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Arun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N. Swami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Mining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Association Rules </a:t>
            </a:r>
            <a:r>
              <a:rPr lang="en-US" dirty="0"/>
              <a:t>between Sets of Items in Large Databases. </a:t>
            </a:r>
            <a:r>
              <a:rPr lang="en-US" dirty="0">
                <a:hlinkClick r:id="rId2" action="ppaction://hlinkfile"/>
              </a:rPr>
              <a:t>SIGMOD Conference 1993</a:t>
            </a:r>
            <a:r>
              <a:rPr lang="en-US" dirty="0"/>
              <a:t>: 207-216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Rakesh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Agrawal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Ramakrishnan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Srikant</a:t>
            </a:r>
            <a:r>
              <a:rPr lang="en-US" dirty="0"/>
              <a:t>: Fast Algorithms for </a:t>
            </a:r>
            <a:r>
              <a:rPr lang="en-US" dirty="0">
                <a:solidFill>
                  <a:srgbClr val="FF0000"/>
                </a:solidFill>
              </a:rPr>
              <a:t>Mining Association Rules </a:t>
            </a:r>
            <a:r>
              <a:rPr lang="en-US" dirty="0"/>
              <a:t>in Large Databases. </a:t>
            </a:r>
            <a:r>
              <a:rPr lang="en-US" dirty="0">
                <a:hlinkClick r:id="rId3" action="ppaction://hlinkfile"/>
              </a:rPr>
              <a:t>VLDB 1994</a:t>
            </a:r>
            <a:r>
              <a:rPr lang="en-US" dirty="0"/>
              <a:t>: 487-499</a:t>
            </a:r>
          </a:p>
          <a:p>
            <a:endParaRPr lang="en-US" dirty="0"/>
          </a:p>
          <a:p>
            <a:r>
              <a:rPr lang="en-US" dirty="0"/>
              <a:t>These two papers are credited with the birth of Data Mining</a:t>
            </a:r>
          </a:p>
          <a:p>
            <a:r>
              <a:rPr lang="en-US" dirty="0"/>
              <a:t>For a long time people were fascinated with </a:t>
            </a:r>
            <a:r>
              <a:rPr lang="en-US" dirty="0">
                <a:solidFill>
                  <a:srgbClr val="FF0000"/>
                </a:solidFill>
              </a:rPr>
              <a:t>Association Rules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Some people (in industry and academia) still are.</a:t>
            </a:r>
          </a:p>
        </p:txBody>
      </p:sp>
    </p:spTree>
    <p:extLst>
      <p:ext uri="{BB962C8B-B14F-4D97-AF65-F5344CB8AC3E}">
        <p14:creationId xmlns:p14="http://schemas.microsoft.com/office/powerpoint/2010/main" val="227339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principle (</a:t>
            </a:r>
            <a:r>
              <a:rPr lang="en-US" dirty="0" err="1"/>
              <a:t>Apriori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itemset</a:t>
            </a:r>
            <a:r>
              <a:rPr lang="en-US" dirty="0"/>
              <a:t> of size </a:t>
            </a:r>
            <a:r>
              <a:rPr lang="en-US" dirty="0" err="1">
                <a:solidFill>
                  <a:srgbClr val="00B050"/>
                </a:solidFill>
              </a:rPr>
              <a:t>k+1</a:t>
            </a:r>
            <a:r>
              <a:rPr lang="en-US" dirty="0"/>
              <a:t> is candidate to be frequent only if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of its subsets of size </a:t>
            </a:r>
            <a:r>
              <a:rPr lang="en-US" dirty="0">
                <a:solidFill>
                  <a:srgbClr val="00B050"/>
                </a:solidFill>
              </a:rPr>
              <a:t>k</a:t>
            </a:r>
            <a:r>
              <a:rPr lang="en-US" dirty="0"/>
              <a:t> are known to be frequent</a:t>
            </a:r>
          </a:p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Construct a </a:t>
            </a:r>
            <a:r>
              <a:rPr lang="en-US" dirty="0">
                <a:solidFill>
                  <a:srgbClr val="0070C0"/>
                </a:solidFill>
              </a:rPr>
              <a:t>candidate</a:t>
            </a:r>
            <a:r>
              <a:rPr lang="en-US" dirty="0"/>
              <a:t> of size </a:t>
            </a:r>
            <a:r>
              <a:rPr lang="en-US" dirty="0" err="1">
                <a:solidFill>
                  <a:srgbClr val="00B050"/>
                </a:solidFill>
              </a:rPr>
              <a:t>k+1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combining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dirty="0"/>
              <a:t> </a:t>
            </a:r>
            <a:r>
              <a:rPr lang="en-US" dirty="0" err="1"/>
              <a:t>itemsets</a:t>
            </a:r>
            <a:r>
              <a:rPr lang="en-US" dirty="0"/>
              <a:t> of size </a:t>
            </a:r>
            <a:r>
              <a:rPr lang="en-US" dirty="0">
                <a:solidFill>
                  <a:srgbClr val="00B050"/>
                </a:solidFill>
              </a:rPr>
              <a:t>k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k = 1</a:t>
            </a:r>
            <a:r>
              <a:rPr lang="en-US" dirty="0"/>
              <a:t>, take the all pairs of frequent items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k &gt; 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 pairs of </a:t>
            </a:r>
            <a:r>
              <a:rPr lang="en-US" dirty="0" err="1"/>
              <a:t>itemsets</a:t>
            </a:r>
            <a:r>
              <a:rPr lang="en-US" dirty="0"/>
              <a:t> that differ by just one item</a:t>
            </a:r>
          </a:p>
          <a:p>
            <a:pPr lvl="2"/>
            <a:r>
              <a:rPr lang="en-US" dirty="0"/>
              <a:t>For each generated </a:t>
            </a:r>
            <a:r>
              <a:rPr lang="en-US" dirty="0">
                <a:solidFill>
                  <a:srgbClr val="0070C0"/>
                </a:solidFill>
              </a:rPr>
              <a:t>candidate</a:t>
            </a:r>
            <a:r>
              <a:rPr lang="en-US" dirty="0"/>
              <a:t> </a:t>
            </a:r>
            <a:r>
              <a:rPr lang="en-US" dirty="0" err="1"/>
              <a:t>itemset</a:t>
            </a:r>
            <a:r>
              <a:rPr lang="en-US" dirty="0"/>
              <a:t> ensure that </a:t>
            </a:r>
            <a:r>
              <a:rPr lang="en-US" dirty="0">
                <a:solidFill>
                  <a:srgbClr val="FF0000"/>
                </a:solidFill>
              </a:rPr>
              <a:t>all subsets of size </a:t>
            </a:r>
            <a:r>
              <a:rPr lang="en-US" dirty="0">
                <a:solidFill>
                  <a:srgbClr val="00B05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2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9100" y="1524000"/>
            <a:ext cx="85725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Assumption: The items in an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ordered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E.g., if integers ordered in increasing order, if strings ordered in lexicographic order</a:t>
            </a:r>
          </a:p>
          <a:p>
            <a:pPr marL="1255713" lvl="2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order ensures that if item y &gt; x appears before x, then x is not in the </a:t>
            </a:r>
            <a:r>
              <a:rPr lang="en-GB" sz="1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1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items in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also listed in an order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110752" y="3886200"/>
            <a:ext cx="727124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Create a candidate </a:t>
            </a:r>
            <a:r>
              <a:rPr lang="en-US" sz="2400" dirty="0" err="1"/>
              <a:t>itemset</a:t>
            </a:r>
            <a:r>
              <a:rPr lang="en-US" sz="2400" dirty="0"/>
              <a:t> of size </a:t>
            </a:r>
            <a:r>
              <a:rPr lang="en-US" sz="2400" dirty="0" err="1"/>
              <a:t>k+1</a:t>
            </a:r>
            <a:r>
              <a:rPr lang="en-US" sz="2400" dirty="0"/>
              <a:t>, by joining two </a:t>
            </a:r>
            <a:r>
              <a:rPr lang="en-US" sz="2400" dirty="0" err="1"/>
              <a:t>itemsets</a:t>
            </a:r>
            <a:r>
              <a:rPr lang="en-US" sz="2400" dirty="0"/>
              <a:t> of size k, that share the first k-1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69088"/>
              </p:ext>
            </p:extLst>
          </p:nvPr>
        </p:nvGraphicFramePr>
        <p:xfrm>
          <a:off x="1295400" y="4901585"/>
          <a:ext cx="25908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48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9100" y="1524000"/>
            <a:ext cx="85725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Assumption: The items in an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ordered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E.g., if integers ordered in increasing order, if strings ordered in lexicographic order</a:t>
            </a:r>
          </a:p>
          <a:p>
            <a:pPr marL="1255713" lvl="2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order ensures that if item y &gt; x appears before x, then x is not in the </a:t>
            </a:r>
            <a:r>
              <a:rPr lang="en-GB" sz="1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1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items in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also listed in an order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110752" y="3886200"/>
            <a:ext cx="727124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Create a candidate </a:t>
            </a:r>
            <a:r>
              <a:rPr lang="en-US" sz="2400" dirty="0" err="1"/>
              <a:t>itemset</a:t>
            </a:r>
            <a:r>
              <a:rPr lang="en-US" sz="2400" dirty="0"/>
              <a:t> of size </a:t>
            </a:r>
            <a:r>
              <a:rPr lang="en-US" sz="2400" dirty="0" err="1"/>
              <a:t>k+1</a:t>
            </a:r>
            <a:r>
              <a:rPr lang="en-US" sz="2400" dirty="0"/>
              <a:t>, by joining two </a:t>
            </a:r>
            <a:r>
              <a:rPr lang="en-US" sz="2400" dirty="0" err="1"/>
              <a:t>itemsets</a:t>
            </a:r>
            <a:r>
              <a:rPr lang="en-US" sz="2400" dirty="0"/>
              <a:t> of size k, that share the first k-1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20352"/>
              </p:ext>
            </p:extLst>
          </p:nvPr>
        </p:nvGraphicFramePr>
        <p:xfrm>
          <a:off x="1295400" y="4901585"/>
          <a:ext cx="25908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038600" y="5334000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68699"/>
              </p:ext>
            </p:extLst>
          </p:nvPr>
        </p:nvGraphicFramePr>
        <p:xfrm>
          <a:off x="4419600" y="5415280"/>
          <a:ext cx="21717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6533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9100" y="1524000"/>
            <a:ext cx="85725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Assumption: The items in an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000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ordered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E.g., if integers ordered in increasing order, if strings ordered in lexicographic order</a:t>
            </a:r>
          </a:p>
          <a:p>
            <a:pPr marL="1255713" lvl="2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order ensures that if item y &gt; x appears before x, then x is not in the </a:t>
            </a:r>
            <a:r>
              <a:rPr lang="en-GB" sz="16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16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items in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also listed in an order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110752" y="3886200"/>
            <a:ext cx="727124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Create a candidate </a:t>
            </a:r>
            <a:r>
              <a:rPr lang="en-US" sz="2400" dirty="0" err="1"/>
              <a:t>itemset</a:t>
            </a:r>
            <a:r>
              <a:rPr lang="en-US" sz="2400" dirty="0"/>
              <a:t> of size </a:t>
            </a:r>
            <a:r>
              <a:rPr lang="en-US" sz="2400" dirty="0" err="1"/>
              <a:t>k+1</a:t>
            </a:r>
            <a:r>
              <a:rPr lang="en-US" sz="2400" dirty="0"/>
              <a:t>, by joining two </a:t>
            </a:r>
            <a:r>
              <a:rPr lang="en-US" sz="2400" dirty="0" err="1"/>
              <a:t>itemsets</a:t>
            </a:r>
            <a:r>
              <a:rPr lang="en-US" sz="2400" dirty="0"/>
              <a:t> of size k, that share the first k-1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41992"/>
              </p:ext>
            </p:extLst>
          </p:nvPr>
        </p:nvGraphicFramePr>
        <p:xfrm>
          <a:off x="1295400" y="4901585"/>
          <a:ext cx="25908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041321" y="5786120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64945"/>
              </p:ext>
            </p:extLst>
          </p:nvPr>
        </p:nvGraphicFramePr>
        <p:xfrm>
          <a:off x="4422321" y="5867400"/>
          <a:ext cx="21717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05400" y="5122139"/>
            <a:ext cx="300595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Are we missing something?</a:t>
            </a:r>
          </a:p>
          <a:p>
            <a:r>
              <a:rPr lang="en-US" dirty="0"/>
              <a:t>What about this candidate?</a:t>
            </a:r>
          </a:p>
        </p:txBody>
      </p:sp>
    </p:spTree>
    <p:extLst>
      <p:ext uri="{BB962C8B-B14F-4D97-AF65-F5344CB8AC3E}">
        <p14:creationId xmlns:p14="http://schemas.microsoft.com/office/powerpoint/2010/main" val="1856224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r>
              <a:rPr lang="en-US" dirty="0"/>
              <a:t>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1" i="1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i="1" dirty="0">
                <a:solidFill>
                  <a:srgbClr val="008000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insert into</a:t>
            </a:r>
            <a:r>
              <a:rPr lang="en-GB" sz="20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k+1</a:t>
            </a:r>
            <a:endParaRPr lang="en-GB" sz="2000" b="1" i="1" baseline="-25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select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q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where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-1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baseline="-25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37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24048"/>
              </p:ext>
            </p:extLst>
          </p:nvPr>
        </p:nvGraphicFramePr>
        <p:xfrm>
          <a:off x="457200" y="4027714"/>
          <a:ext cx="2362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2902"/>
              </p:ext>
            </p:extLst>
          </p:nvPr>
        </p:nvGraphicFramePr>
        <p:xfrm>
          <a:off x="3124200" y="4016828"/>
          <a:ext cx="2362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773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19285"/>
              </p:ext>
            </p:extLst>
          </p:nvPr>
        </p:nvGraphicFramePr>
        <p:xfrm>
          <a:off x="457200" y="3995057"/>
          <a:ext cx="2362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65715"/>
              </p:ext>
            </p:extLst>
          </p:nvPr>
        </p:nvGraphicFramePr>
        <p:xfrm>
          <a:off x="3120196" y="3995057"/>
          <a:ext cx="2362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13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016965" y="4953000"/>
            <a:ext cx="2457450" cy="1071563"/>
            <a:chOff x="3908" y="1533"/>
            <a:chExt cx="1548" cy="675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658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53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80" cy="234"/>
            </a:xfrm>
            <a:prstGeom prst="rect">
              <a:avLst/>
            </a:prstGeom>
            <a:noFill/>
            <a:ln w="936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a,b,c,d</a:t>
              </a: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33944"/>
              </p:ext>
            </p:extLst>
          </p:nvPr>
        </p:nvGraphicFramePr>
        <p:xfrm>
          <a:off x="228600" y="3962400"/>
          <a:ext cx="25908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31340"/>
              </p:ext>
            </p:extLst>
          </p:nvPr>
        </p:nvGraphicFramePr>
        <p:xfrm>
          <a:off x="3048000" y="3962400"/>
          <a:ext cx="2743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8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01115" y="4723606"/>
            <a:ext cx="2527300" cy="1071563"/>
            <a:chOff x="3908" y="1533"/>
            <a:chExt cx="1592" cy="675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75" cy="234"/>
            </a:xfrm>
            <a:prstGeom prst="rect">
              <a:avLst/>
            </a:prstGeom>
            <a:noFill/>
            <a:ln w="936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15033"/>
              </p:ext>
            </p:extLst>
          </p:nvPr>
        </p:nvGraphicFramePr>
        <p:xfrm>
          <a:off x="228600" y="3906520"/>
          <a:ext cx="24384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b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32235"/>
              </p:ext>
            </p:extLst>
          </p:nvPr>
        </p:nvGraphicFramePr>
        <p:xfrm>
          <a:off x="2971800" y="3886200"/>
          <a:ext cx="24384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74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34572"/>
              </p:ext>
            </p:extLst>
          </p:nvPr>
        </p:nvGraphicFramePr>
        <p:xfrm>
          <a:off x="914400" y="1828800"/>
          <a:ext cx="3317875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35528" imgH="2007586" progId="Word.Document.8">
                  <p:embed/>
                </p:oleObj>
              </mc:Choice>
              <mc:Fallback>
                <p:oleObj name="Document" r:id="rId2" imgW="3335528" imgH="2007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3317875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45679"/>
              </p:ext>
            </p:extLst>
          </p:nvPr>
        </p:nvGraphicFramePr>
        <p:xfrm>
          <a:off x="949325" y="3429000"/>
          <a:ext cx="3317875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35528" imgH="2007586" progId="Word.Document.8">
                  <p:embed/>
                </p:oleObj>
              </mc:Choice>
              <mc:Fallback>
                <p:oleObj name="Document" r:id="rId4" imgW="3335528" imgH="2007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429000"/>
                        <a:ext cx="3317875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619500" y="2362200"/>
            <a:ext cx="1676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19500" y="3429000"/>
            <a:ext cx="17526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428975"/>
              </p:ext>
            </p:extLst>
          </p:nvPr>
        </p:nvGraphicFramePr>
        <p:xfrm>
          <a:off x="5372100" y="3002272"/>
          <a:ext cx="3316288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35528" imgH="2007586" progId="Word.Document.8">
                  <p:embed/>
                </p:oleObj>
              </mc:Choice>
              <mc:Fallback>
                <p:oleObj name="Document" r:id="rId6" imgW="3335528" imgH="2007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002272"/>
                        <a:ext cx="3316288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6462486" y="3539670"/>
            <a:ext cx="0" cy="685800"/>
          </a:xfrm>
          <a:prstGeom prst="line">
            <a:avLst/>
          </a:prstGeom>
          <a:noFill/>
          <a:ln w="9360">
            <a:solidFill>
              <a:srgbClr val="008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412646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sz="1600" b="1" dirty="0" err="1">
                <a:solidFill>
                  <a:srgbClr val="00B050"/>
                </a:solidFill>
              </a:rPr>
              <a:t>Bread,Diaper</a:t>
            </a:r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5650" y="449579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sz="1600" b="1" dirty="0" err="1">
                <a:solidFill>
                  <a:srgbClr val="00B050"/>
                </a:solidFill>
              </a:rPr>
              <a:t>Bread,Milk</a:t>
            </a:r>
            <a:r>
              <a:rPr lang="en-US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3616" y="4864099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sz="1600" b="1" dirty="0">
                <a:solidFill>
                  <a:srgbClr val="00B050"/>
                </a:solidFill>
              </a:rPr>
              <a:t>Diaper, Milk</a:t>
            </a:r>
            <a:r>
              <a:rPr lang="en-US" dirty="0"/>
              <a:t>}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467600" y="4127499"/>
            <a:ext cx="3254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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467600" y="4495799"/>
            <a:ext cx="3254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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7467600" y="4866163"/>
            <a:ext cx="3254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</a:t>
            </a:r>
          </a:p>
        </p:txBody>
      </p:sp>
    </p:spTree>
    <p:extLst>
      <p:ext uri="{BB962C8B-B14F-4D97-AF65-F5344CB8AC3E}">
        <p14:creationId xmlns:p14="http://schemas.microsoft.com/office/powerpoint/2010/main" val="37901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3631-2BA3-4C83-A630-72903D62E1A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Market-Basket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large set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/>
              <a:t>, e.g., things sold in a supermarket.</a:t>
            </a:r>
          </a:p>
          <a:p>
            <a:r>
              <a:rPr lang="en-US" dirty="0"/>
              <a:t>A large set of </a:t>
            </a:r>
            <a:r>
              <a:rPr lang="en-US" dirty="0">
                <a:solidFill>
                  <a:srgbClr val="0070C0"/>
                </a:solidFill>
              </a:rPr>
              <a:t>baskets</a:t>
            </a:r>
            <a:r>
              <a:rPr lang="en-US" dirty="0"/>
              <a:t>, each of which is a small set of the items, e.g., the things one customer buys on one day.</a:t>
            </a:r>
          </a:p>
        </p:txBody>
      </p:sp>
    </p:spTree>
    <p:extLst>
      <p:ext uri="{BB962C8B-B14F-4D97-AF65-F5344CB8AC3E}">
        <p14:creationId xmlns:p14="http://schemas.microsoft.com/office/powerpoint/2010/main" val="2973907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Are we done? Are all the candidates valid?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Pruning step: </a:t>
            </a:r>
          </a:p>
          <a:p>
            <a:pPr lvl="1"/>
            <a:r>
              <a:rPr lang="en-US" dirty="0"/>
              <a:t>For each candidate (</a:t>
            </a:r>
            <a:r>
              <a:rPr lang="en-US" dirty="0" err="1"/>
              <a:t>k+1</a:t>
            </a:r>
            <a:r>
              <a:rPr lang="en-US" dirty="0"/>
              <a:t>)-</a:t>
            </a:r>
            <a:r>
              <a:rPr lang="en-US" dirty="0" err="1"/>
              <a:t>itemset</a:t>
            </a:r>
            <a:r>
              <a:rPr lang="en-US" dirty="0"/>
              <a:t> create all subset k-</a:t>
            </a:r>
            <a:r>
              <a:rPr lang="en-US" dirty="0" err="1"/>
              <a:t>itemsets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Remove a candidate if it contains a subset k-</a:t>
            </a:r>
            <a:r>
              <a:rPr lang="en-US" dirty="0" err="1"/>
              <a:t>itemset</a:t>
            </a:r>
            <a:r>
              <a:rPr lang="en-US" dirty="0"/>
              <a:t> that is not frequent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00564"/>
              </p:ext>
            </p:extLst>
          </p:nvPr>
        </p:nvGraphicFramePr>
        <p:xfrm>
          <a:off x="1447800" y="2286000"/>
          <a:ext cx="25908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191000" y="2718415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59754"/>
              </p:ext>
            </p:extLst>
          </p:nvPr>
        </p:nvGraphicFramePr>
        <p:xfrm>
          <a:off x="4572000" y="2799695"/>
          <a:ext cx="21717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3576935"/>
            <a:ext cx="299152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Is this a valid candidate?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267200"/>
            <a:ext cx="643317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No. Subsets (1,3,5) and (2,3,5) should also be frequent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9155" y="5040868"/>
            <a:ext cx="17748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Apriori</a:t>
            </a:r>
            <a:r>
              <a:rPr lang="en-US" dirty="0">
                <a:solidFill>
                  <a:srgbClr val="0070C0"/>
                </a:solidFill>
              </a:rPr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3432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10673" y="1666875"/>
            <a:ext cx="5756727" cy="5114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{</a:t>
            </a:r>
            <a:r>
              <a:rPr lang="en-GB" sz="24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4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4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400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4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400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400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0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0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abd</a:t>
            </a:r>
            <a:endParaRPr lang="en-GB" sz="20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from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ace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Pruning: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is kept since all subset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in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endParaRPr lang="en-GB" sz="20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removed because </a:t>
            </a:r>
            <a:r>
              <a:rPr lang="en-GB" sz="20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ade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not in </a:t>
            </a:r>
            <a:r>
              <a:rPr lang="en-GB" sz="20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4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400" i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}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6176169" y="4115707"/>
            <a:ext cx="2527300" cy="1068388"/>
            <a:chOff x="3908" y="1533"/>
            <a:chExt cx="1592" cy="673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85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46007" y="5226956"/>
            <a:ext cx="2814637" cy="825500"/>
            <a:chOff x="6146007" y="5226956"/>
            <a:chExt cx="2814637" cy="825500"/>
          </a:xfrm>
        </p:grpSpPr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6469857" y="5226956"/>
              <a:ext cx="584200" cy="45243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7050882" y="5231718"/>
              <a:ext cx="204787" cy="44767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7655719" y="5231718"/>
              <a:ext cx="669925" cy="45243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146007" y="5684156"/>
              <a:ext cx="67945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acd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6833394" y="5684156"/>
              <a:ext cx="638175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ace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7508082" y="5684156"/>
              <a:ext cx="817562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ade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8143082" y="5679393"/>
              <a:ext cx="817562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cde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7520782" y="5231718"/>
              <a:ext cx="166687" cy="45243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6361907" y="5933393"/>
            <a:ext cx="1597025" cy="373063"/>
            <a:chOff x="4025" y="2678"/>
            <a:chExt cx="1006" cy="235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4025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408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4809" y="2678"/>
              <a:ext cx="22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X</a:t>
              </a:r>
            </a:p>
          </p:txBody>
        </p:sp>
      </p:grpSp>
      <p:sp>
        <p:nvSpPr>
          <p:cNvPr id="24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I</a:t>
            </a:r>
            <a:endParaRPr lang="en-US" baseline="-25000" dirty="0"/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6292057" y="1371600"/>
            <a:ext cx="2457450" cy="1071563"/>
            <a:chOff x="3908" y="1533"/>
            <a:chExt cx="1548" cy="675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658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53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80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a,b,c,d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6298407" y="2501898"/>
            <a:ext cx="2814637" cy="828674"/>
            <a:chOff x="3889" y="2233"/>
            <a:chExt cx="1773" cy="522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093" y="2233"/>
              <a:ext cx="368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4459" y="2236"/>
              <a:ext cx="129" cy="282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4840" y="2236"/>
              <a:ext cx="422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3889" y="2521"/>
              <a:ext cx="370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abc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4322" y="2521"/>
              <a:ext cx="40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abd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4747" y="2521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acd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5147" y="2518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bcd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4755" y="2236"/>
              <a:ext cx="105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85732" y="3311749"/>
            <a:ext cx="2250963" cy="380767"/>
            <a:chOff x="6485732" y="3311749"/>
            <a:chExt cx="2250963" cy="380767"/>
          </a:xfrm>
        </p:grpSpPr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6485732" y="3311749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7150100" y="3311749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7782719" y="3311749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8411257" y="3324216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95105" y="4747191"/>
            <a:ext cx="647700" cy="505507"/>
            <a:chOff x="3619500" y="6047693"/>
            <a:chExt cx="647700" cy="50550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619500" y="6047693"/>
              <a:ext cx="647700" cy="4710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6052456"/>
              <a:ext cx="609600" cy="5007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66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3058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We have all frequent k-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endParaRPr lang="en-GB" sz="24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1: </a:t>
            </a:r>
            <a:r>
              <a:rPr lang="en-GB" sz="24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DejaVu LGC Sans" charset="0"/>
                <a:cs typeface="DejaVu LGC Sans" charset="0"/>
              </a:rPr>
              <a:t>Create set </a:t>
            </a:r>
            <a:r>
              <a:rPr lang="en-GB" sz="24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ea typeface="DejaVu LGC Sans" charset="0"/>
                <a:cs typeface="DejaVu LGC Sans" charset="0"/>
              </a:rPr>
              <a:t> by joining frequent k-</a:t>
            </a:r>
            <a:r>
              <a:rPr lang="en-GB" sz="2400" dirty="0" err="1"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ea typeface="DejaVu LGC Sans" charset="0"/>
                <a:cs typeface="DejaVu LGC Sans" charset="0"/>
              </a:rPr>
              <a:t> that share the first k-1 items</a:t>
            </a: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2:</a:t>
            </a:r>
            <a:r>
              <a:rPr lang="en-GB" sz="24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prune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Remove from </a:t>
            </a:r>
            <a:r>
              <a:rPr lang="en-GB" sz="24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the 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contain a subset  k-</a:t>
            </a:r>
            <a:r>
              <a:rPr lang="en-GB" sz="24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is not frequent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Generate Candidates </a:t>
            </a:r>
            <a:r>
              <a:rPr lang="en-US" dirty="0" err="1"/>
              <a:t>C</a:t>
            </a:r>
            <a:r>
              <a:rPr lang="en-US" baseline="-25000" dirty="0" err="1"/>
              <a:t>k+1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8608792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838200" y="283210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514600" y="28321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L</a:t>
            </a:r>
            <a:r>
              <a:rPr lang="en-US" sz="1800" baseline="-25000"/>
              <a:t>1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419600" y="283210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019800" y="28321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L</a:t>
            </a:r>
            <a:r>
              <a:rPr lang="en-US" sz="1800" baseline="-25000"/>
              <a:t>2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8001000" y="283210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86023" name="AutoShape 7"/>
          <p:cNvSpPr>
            <a:spLocks noChangeArrowheads="1"/>
          </p:cNvSpPr>
          <p:nvPr/>
        </p:nvSpPr>
        <p:spPr bwMode="auto">
          <a:xfrm rot="16200000">
            <a:off x="1448593" y="2602707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sz="1800"/>
              <a:t>Filter</a:t>
            </a:r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auto">
          <a:xfrm rot="16200000">
            <a:off x="4953793" y="2602707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sz="1800"/>
              <a:t>Filter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629400" y="2679700"/>
            <a:ext cx="1143000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Construct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3048000" y="2679700"/>
            <a:ext cx="1143000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Construct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1447800" y="4356100"/>
            <a:ext cx="63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First</a:t>
            </a:r>
          </a:p>
          <a:p>
            <a:r>
              <a:rPr lang="en-US" sz="1800"/>
              <a:t>pass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5105400" y="43561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Second</a:t>
            </a:r>
          </a:p>
          <a:p>
            <a:r>
              <a:rPr lang="en-US" sz="1800"/>
              <a:t>pass</a:t>
            </a:r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 flipV="1">
            <a:off x="1752600" y="3594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V="1">
            <a:off x="5257800" y="3594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12954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22860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28194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57912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48006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>
            <a:off x="41910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77724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64008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84582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050" name="Group 34"/>
          <p:cNvGrpSpPr>
            <a:grpSpLocks/>
          </p:cNvGrpSpPr>
          <p:nvPr/>
        </p:nvGrpSpPr>
        <p:grpSpPr bwMode="auto">
          <a:xfrm>
            <a:off x="746125" y="1492250"/>
            <a:ext cx="727075" cy="1339850"/>
            <a:chOff x="326" y="260"/>
            <a:chExt cx="458" cy="844"/>
          </a:xfrm>
        </p:grpSpPr>
        <p:sp>
          <p:nvSpPr>
            <p:cNvPr id="86041" name="Text Box 25"/>
            <p:cNvSpPr txBox="1">
              <a:spLocks noChangeArrowheads="1"/>
            </p:cNvSpPr>
            <p:nvPr/>
          </p:nvSpPr>
          <p:spPr bwMode="auto">
            <a:xfrm>
              <a:off x="326" y="260"/>
              <a:ext cx="4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All</a:t>
              </a:r>
            </a:p>
            <a:p>
              <a:r>
                <a:rPr lang="en-US" sz="1800"/>
                <a:t>items</a:t>
              </a:r>
            </a:p>
          </p:txBody>
        </p:sp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 flipH="1">
              <a:off x="480" y="720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3124200" y="1231900"/>
            <a:ext cx="995363" cy="1447800"/>
            <a:chOff x="1824" y="96"/>
            <a:chExt cx="627" cy="912"/>
          </a:xfrm>
        </p:grpSpPr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1824" y="96"/>
              <a:ext cx="62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All pairs</a:t>
              </a:r>
            </a:p>
            <a:p>
              <a:r>
                <a:rPr lang="en-US" sz="1800"/>
                <a:t>of items</a:t>
              </a:r>
            </a:p>
            <a:p>
              <a:r>
                <a:rPr lang="en-US" sz="1800"/>
                <a:t>from L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86044" name="Line 28"/>
            <p:cNvSpPr>
              <a:spLocks noChangeShapeType="1"/>
            </p:cNvSpPr>
            <p:nvPr/>
          </p:nvSpPr>
          <p:spPr bwMode="auto">
            <a:xfrm flipH="1">
              <a:off x="2112" y="67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2" name="Group 36"/>
          <p:cNvGrpSpPr>
            <a:grpSpLocks/>
          </p:cNvGrpSpPr>
          <p:nvPr/>
        </p:nvGrpSpPr>
        <p:grpSpPr bwMode="auto">
          <a:xfrm>
            <a:off x="4860925" y="1339850"/>
            <a:ext cx="1063625" cy="1263650"/>
            <a:chOff x="2918" y="164"/>
            <a:chExt cx="670" cy="796"/>
          </a:xfrm>
        </p:grpSpPr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2918" y="164"/>
              <a:ext cx="6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 Count</a:t>
              </a:r>
            </a:p>
            <a:p>
              <a:r>
                <a:rPr lang="en-US" sz="1800"/>
                <a:t>the pairs</a:t>
              </a:r>
            </a:p>
          </p:txBody>
        </p:sp>
        <p:sp>
          <p:nvSpPr>
            <p:cNvPr id="86047" name="Line 31"/>
            <p:cNvSpPr>
              <a:spLocks noChangeShapeType="1"/>
            </p:cNvSpPr>
            <p:nvPr/>
          </p:nvSpPr>
          <p:spPr bwMode="auto">
            <a:xfrm flipH="1">
              <a:off x="3168" y="62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6" name="Group 40"/>
          <p:cNvGrpSpPr>
            <a:grpSpLocks/>
          </p:cNvGrpSpPr>
          <p:nvPr/>
        </p:nvGrpSpPr>
        <p:grpSpPr bwMode="auto">
          <a:xfrm>
            <a:off x="1600200" y="1308100"/>
            <a:ext cx="1122363" cy="1371600"/>
            <a:chOff x="864" y="144"/>
            <a:chExt cx="707" cy="864"/>
          </a:xfrm>
        </p:grpSpPr>
        <p:sp>
          <p:nvSpPr>
            <p:cNvPr id="86054" name="Text Box 38"/>
            <p:cNvSpPr txBox="1">
              <a:spLocks noChangeArrowheads="1"/>
            </p:cNvSpPr>
            <p:nvPr/>
          </p:nvSpPr>
          <p:spPr bwMode="auto">
            <a:xfrm>
              <a:off x="864" y="144"/>
              <a:ext cx="7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 Count</a:t>
              </a:r>
            </a:p>
            <a:p>
              <a:r>
                <a:rPr lang="en-US" sz="1800"/>
                <a:t>the items</a:t>
              </a:r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 flipH="1">
              <a:off x="1056" y="528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2" name="Group 46"/>
          <p:cNvGrpSpPr>
            <a:grpSpLocks/>
          </p:cNvGrpSpPr>
          <p:nvPr/>
        </p:nvGrpSpPr>
        <p:grpSpPr bwMode="auto">
          <a:xfrm>
            <a:off x="2346325" y="3289300"/>
            <a:ext cx="1084263" cy="2806700"/>
            <a:chOff x="1334" y="1392"/>
            <a:chExt cx="683" cy="1768"/>
          </a:xfrm>
        </p:grpSpPr>
        <p:sp>
          <p:nvSpPr>
            <p:cNvPr id="86057" name="Text Box 41"/>
            <p:cNvSpPr txBox="1">
              <a:spLocks noChangeArrowheads="1"/>
            </p:cNvSpPr>
            <p:nvPr/>
          </p:nvSpPr>
          <p:spPr bwMode="auto">
            <a:xfrm>
              <a:off x="1334" y="2756"/>
              <a:ext cx="68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Frequent</a:t>
              </a:r>
            </a:p>
            <a:p>
              <a:r>
                <a:rPr lang="en-US" sz="1800"/>
                <a:t>items</a:t>
              </a:r>
            </a:p>
          </p:txBody>
        </p:sp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3" name="Group 47"/>
          <p:cNvGrpSpPr>
            <a:grpSpLocks/>
          </p:cNvGrpSpPr>
          <p:nvPr/>
        </p:nvGrpSpPr>
        <p:grpSpPr bwMode="auto">
          <a:xfrm>
            <a:off x="5867400" y="3365500"/>
            <a:ext cx="1084263" cy="2698750"/>
            <a:chOff x="3552" y="1440"/>
            <a:chExt cx="683" cy="1700"/>
          </a:xfrm>
        </p:grpSpPr>
        <p:sp>
          <p:nvSpPr>
            <p:cNvPr id="86058" name="Text Box 42"/>
            <p:cNvSpPr txBox="1">
              <a:spLocks noChangeArrowheads="1"/>
            </p:cNvSpPr>
            <p:nvPr/>
          </p:nvSpPr>
          <p:spPr bwMode="auto">
            <a:xfrm>
              <a:off x="3552" y="2736"/>
              <a:ext cx="68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Frequent</a:t>
              </a:r>
            </a:p>
            <a:p>
              <a:r>
                <a:rPr lang="en-US" sz="1800"/>
                <a:t>pairs</a:t>
              </a:r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H="1" flipV="1">
              <a:off x="3744" y="1440"/>
              <a:ext cx="14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4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6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6002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 a set of transactions, find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rules</a:t>
            </a:r>
            <a:r>
              <a:rPr lang="en-US" sz="2400" dirty="0"/>
              <a:t> that will predict the occurrence of an item based on the occurrences of other items in the transaction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304800" y="3032125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Market-Basket transactions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20224"/>
              </p:ext>
            </p:extLst>
          </p:nvPr>
        </p:nvGraphicFramePr>
        <p:xfrm>
          <a:off x="228600" y="36576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4876800" y="32607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Example of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5334000" y="3870325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/>
              <a:t>{Diaper} </a:t>
            </a:r>
            <a:r>
              <a:rPr lang="en-US" sz="1800" b="0" dirty="0">
                <a:sym typeface="Symbol" pitchFamily="18" charset="2"/>
              </a:rPr>
              <a:t> {Beer},</a:t>
            </a:r>
            <a:br>
              <a:rPr lang="en-US" sz="1800" b="0" dirty="0">
                <a:sym typeface="Symbol" pitchFamily="18" charset="2"/>
              </a:rPr>
            </a:br>
            <a:r>
              <a:rPr lang="en-US" sz="1800" b="0" dirty="0">
                <a:sym typeface="Symbol" pitchFamily="18" charset="2"/>
              </a:rPr>
              <a:t>{Milk, Bread}  {</a:t>
            </a:r>
            <a:r>
              <a:rPr lang="en-US" sz="1800" b="0" dirty="0" err="1">
                <a:sym typeface="Symbol" pitchFamily="18" charset="2"/>
              </a:rPr>
              <a:t>Eggs,Coke</a:t>
            </a:r>
            <a:r>
              <a:rPr lang="en-US" sz="1800" b="0" dirty="0">
                <a:sym typeface="Symbol" pitchFamily="18" charset="2"/>
              </a:rPr>
              <a:t>},</a:t>
            </a:r>
            <a:br>
              <a:rPr lang="en-US" sz="1800" b="0" dirty="0">
                <a:sym typeface="Symbol" pitchFamily="18" charset="2"/>
              </a:rPr>
            </a:br>
            <a:r>
              <a:rPr lang="en-US" sz="1800" b="0" dirty="0">
                <a:sym typeface="Symbol" pitchFamily="18" charset="2"/>
              </a:rPr>
              <a:t>{Beer, Bread}  {Milk},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4876800" y="5165725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/>
              <a:t>Implication means </a:t>
            </a:r>
            <a:r>
              <a:rPr lang="en-US" sz="2000" b="0" dirty="0">
                <a:solidFill>
                  <a:srgbClr val="0070C0"/>
                </a:solidFill>
              </a:rPr>
              <a:t>co-occurrence, not causality</a:t>
            </a:r>
            <a:r>
              <a:rPr lang="en-US" sz="2000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7033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Association Rule</a:t>
            </a:r>
          </a:p>
        </p:txBody>
      </p:sp>
      <p:grpSp>
        <p:nvGrpSpPr>
          <p:cNvPr id="1210390" name="Group 22"/>
          <p:cNvGrpSpPr>
            <a:grpSpLocks/>
          </p:cNvGrpSpPr>
          <p:nvPr/>
        </p:nvGrpSpPr>
        <p:grpSpPr bwMode="auto">
          <a:xfrm>
            <a:off x="5089525" y="3810000"/>
            <a:ext cx="3978275" cy="2527300"/>
            <a:chOff x="3014" y="2304"/>
            <a:chExt cx="2506" cy="1592"/>
          </a:xfrm>
        </p:grpSpPr>
        <p:sp>
          <p:nvSpPr>
            <p:cNvPr id="121037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210380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60160" imgH="203040" progId="Equation.3">
                    <p:embed/>
                  </p:oleObj>
                </mc:Choice>
                <mc:Fallback>
                  <p:oleObj name="Equation" r:id="rId2" imgW="1460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1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7840" imgH="787320" progId="Equation.3">
                    <p:embed/>
                  </p:oleObj>
                </mc:Choice>
                <mc:Fallback>
                  <p:oleObj name="Equation" r:id="rId4" imgW="431784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2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70120" imgH="787320" progId="Equation.3">
                    <p:embed/>
                  </p:oleObj>
                </mc:Choice>
                <mc:Fallback>
                  <p:oleObj name="Equation" r:id="rId6" imgW="447012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15686" y="1387474"/>
            <a:ext cx="487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b="1" dirty="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/>
              <a:t>An implication expression of the form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X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 Y, </a:t>
            </a:r>
            <a:r>
              <a:rPr lang="en-US" sz="1800" b="0" dirty="0">
                <a:sym typeface="Symbol" pitchFamily="18" charset="2"/>
              </a:rPr>
              <a:t>where X and Y are </a:t>
            </a:r>
            <a:r>
              <a:rPr lang="en-US" sz="1800" b="0" dirty="0" err="1">
                <a:sym typeface="Symbol" pitchFamily="18" charset="2"/>
              </a:rPr>
              <a:t>itemsets</a:t>
            </a:r>
            <a:endParaRPr lang="en-US" sz="1800" b="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/>
              <a:t>Example:</a:t>
            </a:r>
            <a:br>
              <a:rPr lang="en-US" sz="1800" b="0" dirty="0"/>
            </a:br>
            <a:r>
              <a:rPr lang="en-US" sz="1800" b="0" dirty="0"/>
              <a:t>   {Milk, Diaper} </a:t>
            </a:r>
            <a:r>
              <a:rPr lang="en-US" sz="1800" b="0" dirty="0">
                <a:sym typeface="Symbol" pitchFamily="18" charset="2"/>
              </a:rPr>
              <a:t> {Beer}</a:t>
            </a:r>
            <a:r>
              <a:rPr lang="en-US" sz="1800" b="0" dirty="0"/>
              <a:t> </a:t>
            </a:r>
            <a:endParaRPr lang="en-US" sz="180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Rule Evaluation Metrics</a:t>
            </a:r>
            <a:endParaRPr lang="en-US" sz="200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Support</a:t>
            </a:r>
            <a:r>
              <a:rPr lang="en-US" sz="1800" b="0" dirty="0"/>
              <a:t>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dirty="0"/>
              <a:t>Fraction of transactions that contain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both X and Y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dirty="0"/>
              <a:t>the probability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P(X,Y)</a:t>
            </a:r>
            <a:r>
              <a:rPr lang="en-US" sz="1600" dirty="0"/>
              <a:t> that X and Y occur together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b="0" dirty="0">
                <a:solidFill>
                  <a:srgbClr val="0070C0"/>
                </a:solidFill>
              </a:rPr>
              <a:t>Confidence</a:t>
            </a:r>
            <a:r>
              <a:rPr lang="en-US" sz="1800" b="0" dirty="0"/>
              <a:t>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dirty="0"/>
              <a:t>Measures how often items in Y </a:t>
            </a:r>
            <a:br>
              <a:rPr lang="en-US" sz="1600" b="0" dirty="0"/>
            </a:br>
            <a:r>
              <a:rPr lang="en-US" sz="1600" b="0" dirty="0"/>
              <a:t>appear in transactions that</a:t>
            </a:r>
            <a:br>
              <a:rPr lang="en-US" sz="1600" b="0" dirty="0"/>
            </a:br>
            <a:r>
              <a:rPr lang="en-US" sz="1600" b="0" dirty="0"/>
              <a:t>contain X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dirty="0"/>
              <a:t>the conditional probability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P(Y|X)</a:t>
            </a:r>
            <a:r>
              <a:rPr lang="en-US" sz="1600" dirty="0"/>
              <a:t> that Y occurs given that X has occurred.</a:t>
            </a:r>
          </a:p>
        </p:txBody>
      </p:sp>
      <p:graphicFrame>
        <p:nvGraphicFramePr>
          <p:cNvPr id="1210389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822614"/>
              </p:ext>
            </p:extLst>
          </p:nvPr>
        </p:nvGraphicFramePr>
        <p:xfrm>
          <a:off x="5349875" y="1703387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9338" imgH="2015504" progId="Word.Document.8">
                  <p:embed/>
                </p:oleObj>
              </mc:Choice>
              <mc:Fallback>
                <p:oleObj name="Document" r:id="rId8" imgW="3359338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1703387"/>
                        <a:ext cx="35877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1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: A set of transactions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, over a set of items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All rules with items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 having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support </a:t>
            </a:r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≥ </a:t>
            </a:r>
            <a:r>
              <a:rPr lang="en-US" i="1" dirty="0" err="1">
                <a:solidFill>
                  <a:srgbClr val="0070C0"/>
                </a:solidFill>
                <a:cs typeface="Arial" pitchFamily="34" charset="0"/>
              </a:rPr>
              <a:t>minsup</a:t>
            </a:r>
            <a:r>
              <a:rPr lang="en-US" i="1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threshold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confidence ≥ </a:t>
            </a:r>
            <a:r>
              <a:rPr lang="en-US" i="1" dirty="0" err="1">
                <a:solidFill>
                  <a:srgbClr val="0070C0"/>
                </a:solidFill>
                <a:cs typeface="Arial" pitchFamily="34" charset="0"/>
              </a:rPr>
              <a:t>minconf</a:t>
            </a:r>
            <a:r>
              <a:rPr lang="en-US" i="1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threshold</a:t>
            </a:r>
          </a:p>
          <a:p>
            <a:pPr lvl="1"/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/>
              <a:t>Two-step approach: 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</a:t>
            </a:r>
            <a:r>
              <a:rPr lang="en-US" dirty="0">
                <a:solidFill>
                  <a:srgbClr val="FF0000"/>
                </a:solidFill>
              </a:rPr>
              <a:t> Generation</a:t>
            </a:r>
            <a:endParaRPr lang="en-US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Generate all </a:t>
            </a:r>
            <a:r>
              <a:rPr lang="en-US" dirty="0" err="1"/>
              <a:t>itemsets</a:t>
            </a:r>
            <a:r>
              <a:rPr lang="en-US" dirty="0"/>
              <a:t> whose support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 err="1"/>
              <a:t>minsup</a:t>
            </a:r>
            <a:endParaRPr lang="en-US" dirty="0"/>
          </a:p>
          <a:p>
            <a:pPr marL="1295400" lvl="2" indent="-381000">
              <a:buFont typeface="Arial" pitchFamily="34" charset="0"/>
              <a:buNone/>
            </a:pPr>
            <a:endParaRPr lang="en-US" dirty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Rule Generation</a:t>
            </a:r>
            <a:endParaRPr lang="en-US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Generate high confidence rules from each frequent </a:t>
            </a:r>
            <a:r>
              <a:rPr lang="en-US" dirty="0" err="1"/>
              <a:t>itemset</a:t>
            </a:r>
            <a:r>
              <a:rPr lang="en-US" dirty="0"/>
              <a:t>, where each rule is a partitioning of a frequent </a:t>
            </a:r>
            <a:r>
              <a:rPr lang="en-US" dirty="0" err="1"/>
              <a:t>itemset</a:t>
            </a:r>
            <a:r>
              <a:rPr lang="en-US" dirty="0"/>
              <a:t> into Left-Hand-Side (</a:t>
            </a:r>
            <a:r>
              <a:rPr lang="en-US" dirty="0">
                <a:solidFill>
                  <a:srgbClr val="92D050"/>
                </a:solidFill>
              </a:rPr>
              <a:t>LHS</a:t>
            </a:r>
            <a:r>
              <a:rPr lang="en-US" dirty="0"/>
              <a:t>) and Right-Hand-Side (</a:t>
            </a:r>
            <a:r>
              <a:rPr lang="en-US" dirty="0">
                <a:solidFill>
                  <a:srgbClr val="FF0000"/>
                </a:solidFill>
              </a:rPr>
              <a:t>RHS</a:t>
            </a:r>
            <a:r>
              <a:rPr lang="en-US" dirty="0"/>
              <a:t>)</a:t>
            </a:r>
          </a:p>
          <a:p>
            <a:pPr marL="533400" indent="-533400"/>
            <a:endParaRPr lang="en-US" dirty="0"/>
          </a:p>
          <a:p>
            <a:pPr marL="533400" indent="-533400"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5181599"/>
            <a:ext cx="398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Frequent </a:t>
            </a:r>
            <a:r>
              <a:rPr lang="en-US" sz="2400" dirty="0" err="1"/>
              <a:t>itemset</a:t>
            </a:r>
            <a:r>
              <a:rPr lang="en-US" sz="2400" dirty="0">
                <a:solidFill>
                  <a:srgbClr val="0070C0"/>
                </a:solidFill>
              </a:rPr>
              <a:t>: {A,B,C,D}</a:t>
            </a:r>
          </a:p>
          <a:p>
            <a:r>
              <a:rPr lang="en-US" sz="2400" dirty="0"/>
              <a:t>Rule:</a:t>
            </a:r>
            <a:r>
              <a:rPr lang="en-US" sz="2400" dirty="0">
                <a:solidFill>
                  <a:srgbClr val="0070C0"/>
                </a:solidFill>
              </a:rPr>
              <a:t> 		        </a:t>
            </a:r>
            <a:r>
              <a:rPr lang="en-US" sz="2400" dirty="0">
                <a:solidFill>
                  <a:srgbClr val="92D050"/>
                </a:solidFill>
              </a:rPr>
              <a:t>AB</a:t>
            </a:r>
            <a:r>
              <a:rPr lang="en-US" sz="2400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CD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880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have all frequent </a:t>
            </a:r>
            <a:r>
              <a:rPr lang="en-US" dirty="0" err="1"/>
              <a:t>itemsets</a:t>
            </a:r>
            <a:r>
              <a:rPr lang="en-US" dirty="0"/>
              <a:t>, how do we get the rules?</a:t>
            </a:r>
          </a:p>
          <a:p>
            <a:pPr lvl="1"/>
            <a:r>
              <a:rPr lang="en-US" dirty="0"/>
              <a:t>For every frequent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, we find rules of the form          </a:t>
            </a:r>
            <a:r>
              <a:rPr lang="en-US" dirty="0">
                <a:solidFill>
                  <a:srgbClr val="0070C0"/>
                </a:solidFill>
              </a:rPr>
              <a:t>L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  S – L </a:t>
            </a:r>
            <a:r>
              <a:rPr lang="en-US" dirty="0">
                <a:sym typeface="Symbol" pitchFamily="18" charset="2"/>
              </a:rPr>
              <a:t>, where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 S, </a:t>
            </a:r>
            <a:r>
              <a:rPr lang="en-US" dirty="0">
                <a:sym typeface="Symbol"/>
              </a:rPr>
              <a:t>that</a:t>
            </a:r>
            <a:r>
              <a:rPr lang="en-US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dirty="0">
                <a:sym typeface="Symbol" pitchFamily="18" charset="2"/>
              </a:rPr>
              <a:t>satisfy the minimum confidence requirement</a:t>
            </a:r>
          </a:p>
          <a:p>
            <a:pPr lvl="1"/>
            <a:r>
              <a:rPr lang="en-US" dirty="0">
                <a:sym typeface="Symbol" pitchFamily="18" charset="2"/>
              </a:rPr>
              <a:t>Example: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= {A,B,C,D} </a:t>
            </a:r>
          </a:p>
          <a:p>
            <a:pPr lvl="1"/>
            <a:r>
              <a:rPr lang="en-US" dirty="0">
                <a:sym typeface="Symbol" pitchFamily="18" charset="2"/>
              </a:rPr>
              <a:t>Candidate rules:</a:t>
            </a:r>
          </a:p>
          <a:p>
            <a:pPr marL="274320" lvl="1" indent="0"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A BCD,   B ACD,   C ABD,    D ABC</a:t>
            </a:r>
            <a:br>
              <a:rPr lang="en-US" dirty="0">
                <a:solidFill>
                  <a:srgbClr val="0070C0"/>
                </a:solidFill>
                <a:sym typeface="Symbol" pitchFamily="18" charset="2"/>
              </a:rPr>
            </a:b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AB CD,   AC  BD,   AD  BC, 	 BD AC,  CD AB,	</a:t>
            </a:r>
            <a:br>
              <a:rPr lang="en-US" dirty="0">
                <a:solidFill>
                  <a:srgbClr val="0070C0"/>
                </a:solidFill>
                <a:sym typeface="Symbol" pitchFamily="18" charset="2"/>
              </a:rPr>
            </a:b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          ABC D, 	   BCD A, 	    BC AD, </a:t>
            </a:r>
            <a:r>
              <a:rPr lang="en-US" dirty="0">
                <a:sym typeface="Symbol" pitchFamily="18" charset="2"/>
              </a:rPr>
              <a:t>	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|L| = k</a:t>
            </a:r>
            <a:r>
              <a:rPr lang="en-US" dirty="0"/>
              <a:t>, then there are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aseline="30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– 2 </a:t>
            </a:r>
            <a:r>
              <a:rPr lang="en-US" dirty="0"/>
              <a:t>candidate association rules (ignoring </a:t>
            </a:r>
            <a:r>
              <a:rPr lang="en-US" dirty="0">
                <a:solidFill>
                  <a:srgbClr val="0070C0"/>
                </a:solidFill>
              </a:rPr>
              <a:t>L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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  L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54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BC83-6294-4095-8659-926C0C6EDDEB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Market-Baskets – (2)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Really, a general many-to-many mapping (association) between two kinds of things, where the one (the </a:t>
            </a:r>
            <a:r>
              <a:rPr lang="en-US" dirty="0">
                <a:solidFill>
                  <a:srgbClr val="0070C0"/>
                </a:solidFill>
              </a:rPr>
              <a:t>baskets</a:t>
            </a:r>
            <a:r>
              <a:rPr lang="en-US" dirty="0"/>
              <a:t>) is a set of the other (the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But we ask about connections among “items,” not “baskets.”</a:t>
            </a:r>
          </a:p>
        </p:txBody>
      </p:sp>
    </p:spTree>
    <p:extLst>
      <p:ext uri="{BB962C8B-B14F-4D97-AF65-F5344CB8AC3E}">
        <p14:creationId xmlns:p14="http://schemas.microsoft.com/office/powerpoint/2010/main" val="1919300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How to efficiently generate rules from frequent </a:t>
            </a:r>
            <a:r>
              <a:rPr lang="en-US" dirty="0" err="1">
                <a:sym typeface="Symbol" pitchFamily="18" charset="2"/>
              </a:rPr>
              <a:t>itemsets</a:t>
            </a:r>
            <a:r>
              <a:rPr lang="en-US" dirty="0">
                <a:sym typeface="Symbol" pitchFamily="18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c(ABC D) </a:t>
            </a:r>
            <a:r>
              <a:rPr lang="en-US" dirty="0">
                <a:sym typeface="Symbol" pitchFamily="18" charset="2"/>
              </a:rPr>
              <a:t>can be larger or smaller than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 D)</a:t>
            </a:r>
          </a:p>
          <a:p>
            <a:pPr lvl="4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But confidence of rules generated from the same </a:t>
            </a:r>
            <a:r>
              <a:rPr lang="en-US" dirty="0" err="1">
                <a:sym typeface="Symbol" pitchFamily="18" charset="2"/>
              </a:rPr>
              <a:t>itemset</a:t>
            </a:r>
            <a:r>
              <a:rPr lang="en-US" dirty="0">
                <a:sym typeface="Symbol" pitchFamily="18" charset="2"/>
              </a:rPr>
              <a:t> has an anti-monotone property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e.g.,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= {A,B,C,D}: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c(ABC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  c(AB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CD</a:t>
            </a:r>
            <a:r>
              <a:rPr lang="en-US" dirty="0">
                <a:sym typeface="Symbol" pitchFamily="18" charset="2"/>
              </a:rPr>
              <a:t>)  c(A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BCD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 Confidence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anti-monotone</a:t>
            </a:r>
            <a:r>
              <a:rPr lang="en-US" dirty="0">
                <a:sym typeface="Symbol" pitchFamily="18" charset="2"/>
              </a:rPr>
              <a:t> w.r.t. number of items on the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RHS</a:t>
            </a:r>
            <a:r>
              <a:rPr lang="en-US" dirty="0">
                <a:sym typeface="Symbol" pitchFamily="18" charset="2"/>
              </a:rPr>
              <a:t> of the rule</a:t>
            </a:r>
          </a:p>
        </p:txBody>
      </p:sp>
    </p:spTree>
    <p:extLst>
      <p:ext uri="{BB962C8B-B14F-4D97-AF65-F5344CB8AC3E}">
        <p14:creationId xmlns:p14="http://schemas.microsoft.com/office/powerpoint/2010/main" val="851722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 for Apriori Algorithm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1306" imgH="4782859" progId="Visio.Drawing.6">
                  <p:embed/>
                </p:oleObj>
              </mc:Choice>
              <mc:Fallback>
                <p:oleObj name="Visio" r:id="rId2" imgW="8671306" imgH="47828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4185591" y="6203950"/>
            <a:ext cx="4958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3300"/>
                </a:solidFill>
                <a:latin typeface="+mj-lt"/>
              </a:rPr>
              <a:t>Lattice of rules created by the </a:t>
            </a:r>
            <a:r>
              <a:rPr lang="en-US" sz="2400" b="0" dirty="0">
                <a:solidFill>
                  <a:srgbClr val="FF0000"/>
                </a:solidFill>
                <a:latin typeface="+mj-lt"/>
              </a:rPr>
              <a:t>RHS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120978"/>
                </p:ext>
              </p:extLst>
            </p:nvPr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8778510" imgH="4949675" progId="Visio.Drawing.11">
                    <p:embed/>
                  </p:oleObj>
                </mc:Choice>
                <mc:Fallback>
                  <p:oleObj name="Visio" r:id="rId4" imgW="8778510" imgH="494967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20469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68300" y="1752600"/>
            <a:ext cx="83185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90513" indent="-2905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Given a set of transactions, find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combinations of items (</a:t>
            </a:r>
            <a:r>
              <a:rPr lang="en-GB" sz="2400" dirty="0" err="1">
                <a:solidFill>
                  <a:srgbClr val="FF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) 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that occur </a:t>
            </a:r>
            <a:r>
              <a:rPr lang="en-GB" sz="24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frequently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9600" y="3230336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C6D9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70C0"/>
                </a:solidFill>
                <a:latin typeface="Arial" charset="0"/>
                <a:ea typeface="DejaVu LGC Sans" charset="0"/>
                <a:cs typeface="DejaVu LGC Sans" charset="0"/>
              </a:rPr>
              <a:t>Market-Basket transactions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773412"/>
              </p:ext>
            </p:extLst>
          </p:nvPr>
        </p:nvGraphicFramePr>
        <p:xfrm>
          <a:off x="446088" y="4154488"/>
          <a:ext cx="4308475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595992" imgH="2001468" progId="Word.Document.8">
                  <p:embed/>
                </p:oleObj>
              </mc:Choice>
              <mc:Fallback>
                <p:oleObj name="Document" r:id="rId3" imgW="3595992" imgH="20014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4154488"/>
                        <a:ext cx="4308475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Text Box 5"/>
              <p:cNvSpPr txBox="1">
                <a:spLocks noChangeArrowheads="1"/>
              </p:cNvSpPr>
              <p:nvPr/>
            </p:nvSpPr>
            <p:spPr bwMode="auto">
              <a:xfrm>
                <a:off x="4574344" y="4203700"/>
                <a:ext cx="4343400" cy="3715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>
                    <a:solidFill>
                      <a:srgbClr val="000000"/>
                    </a:solidFill>
                    <a:latin typeface="Arial" charset="0"/>
                    <a:ea typeface="DejaVu LGC Sans" charset="0"/>
                    <a:cs typeface="DejaVu LGC Sans" charset="0"/>
                  </a:rPr>
                  <a:t>Examples of frequent </a:t>
                </a:r>
                <a:r>
                  <a:rPr lang="en-GB" b="1" dirty="0" err="1">
                    <a:solidFill>
                      <a:srgbClr val="000000"/>
                    </a:solidFill>
                    <a:latin typeface="Arial" charset="0"/>
                    <a:ea typeface="DejaVu LGC Sans" charset="0"/>
                    <a:cs typeface="DejaVu LGC Sans" charset="0"/>
                  </a:rPr>
                  <a:t>itemsets</a:t>
                </a:r>
                <a:r>
                  <a:rPr lang="en-GB" b="1" dirty="0">
                    <a:solidFill>
                      <a:srgbClr val="000000"/>
                    </a:solidFill>
                    <a:latin typeface="Arial" charset="0"/>
                    <a:ea typeface="DejaVu LGC Sans" charset="0"/>
                    <a:cs typeface="DejaVu LGC San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GB" b="1" dirty="0">
                    <a:solidFill>
                      <a:srgbClr val="000000"/>
                    </a:solidFill>
                    <a:latin typeface="Arial" charset="0"/>
                    <a:ea typeface="DejaVu LGC Sans" charset="0"/>
                    <a:cs typeface="DejaVu LGC Sans" charset="0"/>
                  </a:rPr>
                  <a:t> ≥ 3</a:t>
                </a:r>
              </a:p>
            </p:txBody>
          </p:sp>
        </mc:Choice>
        <mc:Fallback xmlns="">
          <p:sp>
            <p:nvSpPr>
              <p:cNvPr id="717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4344" y="4203700"/>
                <a:ext cx="4343400" cy="371513"/>
              </a:xfrm>
              <a:prstGeom prst="rect">
                <a:avLst/>
              </a:prstGeom>
              <a:blipFill rotWithShape="1">
                <a:blip r:embed="rId10"/>
                <a:stretch>
                  <a:fillRect l="-1122" t="-8197" r="-1122" b="-2459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977606" y="4800600"/>
            <a:ext cx="3532187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{Bread}: 4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{Milk} : 4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{Diaper} : 4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{Beer}: 3</a:t>
            </a:r>
          </a:p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{Diaper, Beer} : 3</a:t>
            </a:r>
            <a:b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{Milk, Bread} : 3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8372" y="7620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00600" y="2583489"/>
                <a:ext cx="3886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ea typeface="DejaVu LGC Sans" charset="0"/>
                    <a:cs typeface="DejaVu LGC Sans" charset="0"/>
                  </a:rPr>
                  <a:t>Support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mbria Math"/>
                  </a:rPr>
                  <a:t>:</a:t>
                </a:r>
                <a:r>
                  <a:rPr lang="en-US" sz="2400" dirty="0">
                    <a:solidFill>
                      <a:srgbClr val="FF0000"/>
                    </a:solidFill>
                    <a:ea typeface="DejaVu LGC Sans" charset="0"/>
                    <a:cs typeface="DejaVu LGC Sans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 number of transactions that contain </a:t>
                </a:r>
                <a:r>
                  <a:rPr lang="en-US" sz="2400" dirty="0" err="1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itemset</a:t>
                </a:r>
                <a:r>
                  <a:rPr lang="en-US" sz="2400" dirty="0">
                    <a:solidFill>
                      <a:srgbClr val="000000"/>
                    </a:solidFill>
                    <a:ea typeface="DejaVu LGC Sans" charset="0"/>
                    <a:cs typeface="DejaVu LGC Sans" charset="0"/>
                  </a:rPr>
                  <a:t> </a:t>
                </a:r>
                <a:r>
                  <a:rPr lang="en-US" sz="2400" i="1" dirty="0">
                    <a:solidFill>
                      <a:srgbClr val="0070C0"/>
                    </a:solidFill>
                    <a:latin typeface="Cambria Math"/>
                  </a:rPr>
                  <a:t>I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583489"/>
                <a:ext cx="3886200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512" t="-4061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3571" y="3679593"/>
            <a:ext cx="490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/>
              <a:t>: {Bread, Milk, Diaper, Beer, Eggs, Coke}</a:t>
            </a:r>
          </a:p>
        </p:txBody>
      </p:sp>
    </p:spTree>
    <p:extLst>
      <p:ext uri="{BB962C8B-B14F-4D97-AF65-F5344CB8AC3E}">
        <p14:creationId xmlns:p14="http://schemas.microsoft.com/office/powerpoint/2010/main" val="2328868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77B6-3FC3-4005-AFD3-48C7D2D10079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–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6600"/>
                </a:solidFill>
              </a:rPr>
              <a:t>Items </a:t>
            </a:r>
            <a:r>
              <a:rPr lang="en-US" dirty="0"/>
              <a:t>= products; </a:t>
            </a:r>
            <a:r>
              <a:rPr lang="en-US" dirty="0">
                <a:solidFill>
                  <a:srgbClr val="0070C0"/>
                </a:solidFill>
              </a:rPr>
              <a:t>baskets </a:t>
            </a:r>
            <a:r>
              <a:rPr lang="en-US" dirty="0"/>
              <a:t>= sets of products someone bought in one trip to the store.</a:t>
            </a:r>
          </a:p>
          <a:p>
            <a:endParaRPr lang="en-US" dirty="0">
              <a:solidFill>
                <a:srgbClr val="33CC33"/>
              </a:solidFill>
            </a:endParaRP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</a:t>
            </a:r>
            <a:r>
              <a:rPr lang="en-US" dirty="0">
                <a:solidFill>
                  <a:srgbClr val="33CC33"/>
                </a:solidFill>
              </a:rPr>
              <a:t>application</a:t>
            </a:r>
            <a:r>
              <a:rPr lang="en-US" dirty="0"/>
              <a:t>: given that many people buy beer and diapers together:</a:t>
            </a:r>
          </a:p>
          <a:p>
            <a:pPr lvl="1"/>
            <a:r>
              <a:rPr lang="en-US" dirty="0"/>
              <a:t>Run a sale on diapers; raise price of beer.</a:t>
            </a:r>
          </a:p>
          <a:p>
            <a:r>
              <a:rPr lang="en-US" dirty="0"/>
              <a:t>Only useful if many buy diapers &amp; beer.</a:t>
            </a:r>
          </a:p>
        </p:txBody>
      </p:sp>
    </p:spTree>
    <p:extLst>
      <p:ext uri="{BB962C8B-B14F-4D97-AF65-F5344CB8AC3E}">
        <p14:creationId xmlns:p14="http://schemas.microsoft.com/office/powerpoint/2010/main" val="90590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445E-1D70-4349-AF68-7380A2D078D8}" type="slidenum">
              <a:rPr lang="en-US"/>
              <a:pPr/>
              <a:t>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(2)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Baskets </a:t>
            </a:r>
            <a:r>
              <a:rPr lang="en-US" dirty="0"/>
              <a:t>= Web pages; </a:t>
            </a:r>
            <a:r>
              <a:rPr lang="en-US" dirty="0">
                <a:solidFill>
                  <a:srgbClr val="CC6600"/>
                </a:solidFill>
              </a:rPr>
              <a:t>items</a:t>
            </a:r>
            <a:r>
              <a:rPr lang="en-US" dirty="0"/>
              <a:t> = words.</a:t>
            </a:r>
          </a:p>
          <a:p>
            <a:endParaRPr lang="en-US" dirty="0">
              <a:solidFill>
                <a:srgbClr val="33CC33"/>
              </a:solidFill>
            </a:endParaRP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</a:t>
            </a:r>
            <a:r>
              <a:rPr lang="en-US" dirty="0">
                <a:solidFill>
                  <a:srgbClr val="33CC33"/>
                </a:solidFill>
              </a:rPr>
              <a:t>application: </a:t>
            </a:r>
            <a:r>
              <a:rPr lang="en-US" dirty="0"/>
              <a:t>Unusual words appearing together in a large number of documents, e.g., “Brad” and “Angelina,” may indicate an interesting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8027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3F61-69A4-47D3-8542-76C6ECD146C0}" type="slidenum">
              <a:rPr lang="en-US"/>
              <a:pPr/>
              <a:t>8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– (3)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Baskets </a:t>
            </a:r>
            <a:r>
              <a:rPr lang="en-US" dirty="0"/>
              <a:t>= sentences; </a:t>
            </a:r>
            <a:r>
              <a:rPr lang="en-US" dirty="0">
                <a:solidFill>
                  <a:srgbClr val="CC6600"/>
                </a:solidFill>
              </a:rPr>
              <a:t>items</a:t>
            </a:r>
            <a:r>
              <a:rPr lang="en-US" dirty="0"/>
              <a:t> = documents containing those sentences.</a:t>
            </a:r>
          </a:p>
          <a:p>
            <a:endParaRPr lang="en-US" dirty="0">
              <a:solidFill>
                <a:srgbClr val="33CC33"/>
              </a:solidFill>
            </a:endParaRP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</a:t>
            </a:r>
            <a:r>
              <a:rPr lang="en-US" dirty="0">
                <a:solidFill>
                  <a:srgbClr val="33CC33"/>
                </a:solidFill>
              </a:rPr>
              <a:t>application: </a:t>
            </a:r>
            <a:r>
              <a:rPr lang="en-US" dirty="0"/>
              <a:t>Items that appear together too often could represent plagiarism.</a:t>
            </a:r>
          </a:p>
          <a:p>
            <a:r>
              <a:rPr lang="en-US" dirty="0"/>
              <a:t>Notice items do not have to be “in” baskets.</a:t>
            </a:r>
          </a:p>
        </p:txBody>
      </p:sp>
    </p:spTree>
    <p:extLst>
      <p:ext uri="{BB962C8B-B14F-4D97-AF65-F5344CB8AC3E}">
        <p14:creationId xmlns:p14="http://schemas.microsoft.com/office/powerpoint/2010/main" val="126314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990600"/>
          </a:xfrm>
        </p:spPr>
        <p:txBody>
          <a:bodyPr>
            <a:normAutofit/>
          </a:bodyPr>
          <a:lstStyle/>
          <a:p>
            <a:r>
              <a:rPr lang="en-US" dirty="0"/>
              <a:t>Definition: Frequent </a:t>
            </a:r>
            <a:r>
              <a:rPr lang="en-US" dirty="0" err="1"/>
              <a:t>Itemset</a:t>
            </a:r>
            <a:endParaRPr lang="en-US" dirty="0"/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876800" cy="5334000"/>
          </a:xfrm>
          <a:noFill/>
          <a:ln/>
        </p:spPr>
        <p:txBody>
          <a:bodyPr/>
          <a:lstStyle/>
          <a:p>
            <a:pPr marL="342900" indent="-342900"/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 collection of one or more items</a:t>
            </a:r>
          </a:p>
          <a:p>
            <a:pPr marL="1143000" lvl="2" indent="-228600"/>
            <a:r>
              <a:rPr lang="en-US" sz="1600" dirty="0"/>
              <a:t>Example: {Milk, Bread, Diaper}</a:t>
            </a:r>
          </a:p>
          <a:p>
            <a:pPr marL="742950" lvl="1" indent="-285750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k-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itemset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1143000" lvl="2" indent="-228600"/>
            <a:r>
              <a:rPr lang="en-US" sz="1600" dirty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that contains </a:t>
            </a:r>
            <a:r>
              <a:rPr lang="en-US" sz="1600" dirty="0">
                <a:solidFill>
                  <a:srgbClr val="00B0F0"/>
                </a:solidFill>
              </a:rPr>
              <a:t>k</a:t>
            </a:r>
            <a:r>
              <a:rPr lang="en-US" sz="1600" dirty="0"/>
              <a:t> items</a:t>
            </a:r>
            <a:endParaRPr lang="en-US" sz="1600" b="1" dirty="0"/>
          </a:p>
          <a:p>
            <a:pPr marL="342900" indent="-342900"/>
            <a:r>
              <a:rPr lang="en-US" sz="2000" b="1" dirty="0"/>
              <a:t>Support (</a:t>
            </a:r>
            <a:r>
              <a:rPr 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sz="1800" b="1" dirty="0"/>
              <a:t>Count</a:t>
            </a:r>
            <a:r>
              <a:rPr lang="en-US" sz="1800" dirty="0"/>
              <a:t>: Frequency of occurrence of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({Milk, </a:t>
            </a:r>
            <a:r>
              <a:rPr lang="en-US" sz="1800" dirty="0" err="1">
                <a:solidFill>
                  <a:srgbClr val="0070C0"/>
                </a:solidFill>
                <a:sym typeface="Symbol" pitchFamily="18" charset="2"/>
              </a:rPr>
              <a:t>Bread,Diaper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}) </a:t>
            </a:r>
            <a:r>
              <a:rPr lang="en-US" sz="1800" dirty="0">
                <a:sym typeface="Symbol" pitchFamily="18" charset="2"/>
              </a:rPr>
              <a:t>= 2 </a:t>
            </a:r>
            <a:endParaRPr lang="en-US" sz="2000" b="1" dirty="0"/>
          </a:p>
          <a:p>
            <a:pPr marL="742950" lvl="1" indent="-285750"/>
            <a:r>
              <a:rPr lang="en-US" sz="1800" b="1" dirty="0"/>
              <a:t>Fraction</a:t>
            </a:r>
            <a:r>
              <a:rPr lang="en-US" sz="1800" dirty="0"/>
              <a:t>: Fraction of transactions that contain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</a:t>
            </a:r>
            <a:r>
              <a:rPr lang="en-US" sz="1800" dirty="0">
                <a:solidFill>
                  <a:srgbClr val="0070C0"/>
                </a:solidFill>
              </a:rPr>
              <a:t>s({Milk, Bread, Diaper}) </a:t>
            </a:r>
            <a:r>
              <a:rPr lang="en-US" sz="1800" dirty="0"/>
              <a:t>= 40%</a:t>
            </a:r>
          </a:p>
          <a:p>
            <a:pPr marL="342900" indent="-342900"/>
            <a:r>
              <a:rPr lang="en-US" sz="2000" b="1" dirty="0"/>
              <a:t>Frequent </a:t>
            </a:r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An </a:t>
            </a:r>
            <a:r>
              <a:rPr lang="en-US" sz="1800" dirty="0" err="1"/>
              <a:t>itemset</a:t>
            </a:r>
            <a:r>
              <a:rPr lang="en-US" sz="1800" dirty="0"/>
              <a:t> whose support is greater than or equal to a </a:t>
            </a:r>
            <a:r>
              <a:rPr lang="en-US" sz="1800" i="1" dirty="0" err="1">
                <a:solidFill>
                  <a:srgbClr val="FF0000"/>
                </a:solidFill>
              </a:rPr>
              <a:t>minsup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threshold</a:t>
            </a:r>
          </a:p>
        </p:txBody>
      </p:sp>
      <p:graphicFrame>
        <p:nvGraphicFramePr>
          <p:cNvPr id="1231917" name="Object 45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67228970"/>
              </p:ext>
            </p:extLst>
          </p:nvPr>
        </p:nvGraphicFramePr>
        <p:xfrm>
          <a:off x="5334000" y="243840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9338" imgH="2015504" progId="Word.Document.8">
                  <p:embed/>
                </p:oleObj>
              </mc:Choice>
              <mc:Fallback>
                <p:oleObj name="Document" r:id="rId2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840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62600" y="5636567"/>
                <a:ext cx="2195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minsup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636567"/>
                <a:ext cx="2195922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9333" r="-3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2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uiExpand="1" build="p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7204</TotalTime>
  <Words>3043</Words>
  <Application>Microsoft Office PowerPoint</Application>
  <PresentationFormat>On-screen Show (4:3)</PresentationFormat>
  <Paragraphs>596</Paragraphs>
  <Slides>41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DejaVu LGC Sans</vt:lpstr>
      <vt:lpstr>Monotype Sorts</vt:lpstr>
      <vt:lpstr>Symbol</vt:lpstr>
      <vt:lpstr>Tahoma</vt:lpstr>
      <vt:lpstr>Times New Roman</vt:lpstr>
      <vt:lpstr>Wingdings</vt:lpstr>
      <vt:lpstr>Clarity</vt:lpstr>
      <vt:lpstr>Document</vt:lpstr>
      <vt:lpstr>Microsoft Visio 2003-2010 Drawing</vt:lpstr>
      <vt:lpstr>Visio</vt:lpstr>
      <vt:lpstr>Εξίσωση</vt:lpstr>
      <vt:lpstr>Microsoft Word 97 - 2003 Document</vt:lpstr>
      <vt:lpstr>Equation</vt:lpstr>
      <vt:lpstr>DATA MINING LECTURE 3</vt:lpstr>
      <vt:lpstr>This is how it all started…</vt:lpstr>
      <vt:lpstr>Market-Basket Data</vt:lpstr>
      <vt:lpstr>Market-Baskets – (2)</vt:lpstr>
      <vt:lpstr>PowerPoint Presentation</vt:lpstr>
      <vt:lpstr>Applications – (1)</vt:lpstr>
      <vt:lpstr>Applications – (2)</vt:lpstr>
      <vt:lpstr>Applications – (3)</vt:lpstr>
      <vt:lpstr>Definition: Frequent Itemset</vt:lpstr>
      <vt:lpstr>Mining Frequent Itemsets task</vt:lpstr>
      <vt:lpstr>The itemset lattice</vt:lpstr>
      <vt:lpstr>A Naïve Algorithm</vt:lpstr>
      <vt:lpstr>Example file: retail</vt:lpstr>
      <vt:lpstr>Main-Memory Bottleneck</vt:lpstr>
      <vt:lpstr>PowerPoint Presentation</vt:lpstr>
      <vt:lpstr>Illustration of the Apriori principle</vt:lpstr>
      <vt:lpstr>Illustration of the Apriori principle</vt:lpstr>
      <vt:lpstr>PowerPoint Presentation</vt:lpstr>
      <vt:lpstr>PowerPoint Presentation</vt:lpstr>
      <vt:lpstr>Candidate Generation</vt:lpstr>
      <vt:lpstr>PowerPoint Presentation</vt:lpstr>
      <vt:lpstr>PowerPoint Presentation</vt:lpstr>
      <vt:lpstr>PowerPoint Presentation</vt:lpstr>
      <vt:lpstr>Generating Candidates Ck+1 in SQL</vt:lpstr>
      <vt:lpstr>PowerPoint Presentation</vt:lpstr>
      <vt:lpstr>PowerPoint Presentation</vt:lpstr>
      <vt:lpstr>PowerPoint Presentation</vt:lpstr>
      <vt:lpstr>PowerPoint Presentation</vt:lpstr>
      <vt:lpstr>Example II</vt:lpstr>
      <vt:lpstr>Generate Candidates Ck+1</vt:lpstr>
      <vt:lpstr>PowerPoint Presentation</vt:lpstr>
      <vt:lpstr>PowerPoint Presentation</vt:lpstr>
      <vt:lpstr>PowerPoint Presentation</vt:lpstr>
      <vt:lpstr>ASSOCIATION RULES</vt:lpstr>
      <vt:lpstr>Association Rule Mining</vt:lpstr>
      <vt:lpstr>Definition: Association Rule</vt:lpstr>
      <vt:lpstr>Association Rule Mining Task</vt:lpstr>
      <vt:lpstr>Mining Association Rules</vt:lpstr>
      <vt:lpstr>Rule Generation</vt:lpstr>
      <vt:lpstr>Rule Generation</vt:lpstr>
      <vt:lpstr>Rule Generation for Apriori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mohammad hossein hamian</cp:lastModifiedBy>
  <cp:revision>254</cp:revision>
  <dcterms:created xsi:type="dcterms:W3CDTF">2011-10-17T19:46:53Z</dcterms:created>
  <dcterms:modified xsi:type="dcterms:W3CDTF">2024-03-03T03:01:11Z</dcterms:modified>
</cp:coreProperties>
</file>