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7"/>
  </p:notesMasterIdLst>
  <p:sldIdLst>
    <p:sldId id="369" r:id="rId2"/>
    <p:sldId id="487" r:id="rId3"/>
    <p:sldId id="504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505" r:id="rId13"/>
    <p:sldId id="506" r:id="rId14"/>
    <p:sldId id="498" r:id="rId15"/>
    <p:sldId id="499" r:id="rId16"/>
    <p:sldId id="808" r:id="rId17"/>
    <p:sldId id="809" r:id="rId18"/>
    <p:sldId id="810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818" r:id="rId27"/>
    <p:sldId id="819" r:id="rId28"/>
    <p:sldId id="820" r:id="rId29"/>
    <p:sldId id="821" r:id="rId30"/>
    <p:sldId id="822" r:id="rId31"/>
    <p:sldId id="823" r:id="rId32"/>
    <p:sldId id="824" r:id="rId33"/>
    <p:sldId id="825" r:id="rId34"/>
    <p:sldId id="826" r:id="rId35"/>
    <p:sldId id="827" r:id="rId36"/>
    <p:sldId id="828" r:id="rId37"/>
    <p:sldId id="829" r:id="rId38"/>
    <p:sldId id="830" r:id="rId39"/>
    <p:sldId id="831" r:id="rId40"/>
    <p:sldId id="832" r:id="rId41"/>
    <p:sldId id="833" r:id="rId42"/>
    <p:sldId id="834" r:id="rId43"/>
    <p:sldId id="835" r:id="rId44"/>
    <p:sldId id="836" r:id="rId45"/>
    <p:sldId id="837" r:id="rId46"/>
    <p:sldId id="838" r:id="rId47"/>
    <p:sldId id="839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847" r:id="rId56"/>
    <p:sldId id="848" r:id="rId57"/>
    <p:sldId id="849" r:id="rId58"/>
    <p:sldId id="850" r:id="rId59"/>
    <p:sldId id="851" r:id="rId60"/>
    <p:sldId id="852" r:id="rId61"/>
    <p:sldId id="853" r:id="rId62"/>
    <p:sldId id="854" r:id="rId63"/>
    <p:sldId id="855" r:id="rId64"/>
    <p:sldId id="856" r:id="rId65"/>
    <p:sldId id="857" r:id="rId66"/>
    <p:sldId id="858" r:id="rId67"/>
    <p:sldId id="859" r:id="rId68"/>
    <p:sldId id="860" r:id="rId69"/>
    <p:sldId id="861" r:id="rId70"/>
    <p:sldId id="862" r:id="rId71"/>
    <p:sldId id="863" r:id="rId72"/>
    <p:sldId id="864" r:id="rId73"/>
    <p:sldId id="865" r:id="rId74"/>
    <p:sldId id="866" r:id="rId75"/>
    <p:sldId id="867" r:id="rId76"/>
    <p:sldId id="868" r:id="rId77"/>
    <p:sldId id="869" r:id="rId78"/>
    <p:sldId id="870" r:id="rId79"/>
    <p:sldId id="871" r:id="rId80"/>
    <p:sldId id="872" r:id="rId81"/>
    <p:sldId id="873" r:id="rId82"/>
    <p:sldId id="874" r:id="rId83"/>
    <p:sldId id="875" r:id="rId84"/>
    <p:sldId id="876" r:id="rId85"/>
    <p:sldId id="877" r:id="rId86"/>
    <p:sldId id="878" r:id="rId87"/>
    <p:sldId id="879" r:id="rId88"/>
    <p:sldId id="880" r:id="rId89"/>
    <p:sldId id="881" r:id="rId90"/>
    <p:sldId id="882" r:id="rId91"/>
    <p:sldId id="883" r:id="rId92"/>
    <p:sldId id="884" r:id="rId93"/>
    <p:sldId id="885" r:id="rId94"/>
    <p:sldId id="886" r:id="rId95"/>
    <p:sldId id="88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, Association Rules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Alternative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 of Confidence</a:t>
            </a:r>
          </a:p>
        </p:txBody>
      </p:sp>
      <p:graphicFrame>
        <p:nvGraphicFramePr>
          <p:cNvPr id="12912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87908"/>
              </p:ext>
            </p:extLst>
          </p:nvPr>
        </p:nvGraphicFramePr>
        <p:xfrm>
          <a:off x="1676400" y="1600200"/>
          <a:ext cx="4038600" cy="19710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1294" name="Line 30"/>
          <p:cNvSpPr>
            <a:spLocks noChangeShapeType="1"/>
          </p:cNvSpPr>
          <p:nvPr/>
        </p:nvSpPr>
        <p:spPr bwMode="auto">
          <a:xfrm>
            <a:off x="3810000" y="1981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295" name="Line 31"/>
          <p:cNvSpPr>
            <a:spLocks noChangeShapeType="1"/>
          </p:cNvSpPr>
          <p:nvPr/>
        </p:nvSpPr>
        <p:spPr bwMode="auto">
          <a:xfrm>
            <a:off x="1981200" y="2819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1297" name="Text Box 33"/>
              <p:cNvSpPr txBox="1">
                <a:spLocks noChangeArrowheads="1"/>
              </p:cNvSpPr>
              <p:nvPr/>
            </p:nvSpPr>
            <p:spPr bwMode="auto">
              <a:xfrm>
                <a:off x="685800" y="3946524"/>
                <a:ext cx="7391400" cy="2759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000" b="0" dirty="0">
                    <a:latin typeface="Tahoma" pitchFamily="34" charset="0"/>
                  </a:rPr>
                  <a:t>           </a:t>
                </a:r>
                <a:r>
                  <a:rPr lang="en-US" sz="2400" b="0" dirty="0">
                    <a:solidFill>
                      <a:srgbClr val="CC3300"/>
                    </a:solidFill>
                    <a:latin typeface="Tahoma" pitchFamily="34" charset="0"/>
                  </a:rPr>
                  <a:t>Association Rule: </a:t>
                </a:r>
                <a:r>
                  <a:rPr lang="en-US" sz="2400" b="0" dirty="0">
                    <a:solidFill>
                      <a:srgbClr val="00B050"/>
                    </a:solidFill>
                    <a:latin typeface="Tahoma" pitchFamily="34" charset="0"/>
                  </a:rPr>
                  <a:t>Tea </a:t>
                </a:r>
                <a:r>
                  <a:rPr lang="en-US" sz="2400" b="0" dirty="0">
                    <a:solidFill>
                      <a:srgbClr val="00B050"/>
                    </a:solidFill>
                    <a:latin typeface="Tahoma" pitchFamily="34" charset="0"/>
                    <a:sym typeface="Symbol" pitchFamily="18" charset="2"/>
                  </a:rPr>
                  <a:t> Coffee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CC33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br>
                  <a:rPr lang="en-US" sz="2400" b="0" dirty="0">
                    <a:solidFill>
                      <a:srgbClr val="CC3300"/>
                    </a:solidFill>
                    <a:latin typeface="Tahoma" pitchFamily="34" charset="0"/>
                    <a:sym typeface="Symbol" pitchFamily="18" charset="2"/>
                  </a:rPr>
                </a:br>
                <a:r>
                  <a:rPr lang="en-US" sz="2000" b="0" dirty="0">
                    <a:latin typeface="Tahoma" pitchFamily="34" charset="0"/>
                  </a:rPr>
                  <a:t>Confidence= P(</a:t>
                </a:r>
                <a:r>
                  <a:rPr lang="en-US" sz="2000" b="0" dirty="0" err="1">
                    <a:latin typeface="Tahoma" pitchFamily="34" charset="0"/>
                  </a:rPr>
                  <a:t>Coffee|Tea</a:t>
                </a:r>
                <a:r>
                  <a:rPr lang="en-US" sz="2000" b="0" dirty="0">
                    <a:latin typeface="Tahoma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000" b="0" dirty="0">
                    <a:solidFill>
                      <a:srgbClr val="FF0000"/>
                    </a:solidFill>
                    <a:latin typeface="Tahoma" pitchFamily="34" charset="0"/>
                  </a:rPr>
                  <a:t>0.75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000" b="0" dirty="0">
                    <a:latin typeface="Tahoma" pitchFamily="34" charset="0"/>
                  </a:rPr>
                  <a:t>but P(Coffee)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00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000" b="0" dirty="0">
                    <a:solidFill>
                      <a:srgbClr val="FF0000"/>
                    </a:solidFill>
                    <a:latin typeface="Tahoma" pitchFamily="34" charset="0"/>
                  </a:rPr>
                  <a:t>0.9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sz="2000" b="0" dirty="0">
                    <a:latin typeface="Tahoma" pitchFamily="34" charset="0"/>
                    <a:sym typeface="Symbol" pitchFamily="18" charset="2"/>
                  </a:rPr>
                  <a:t> Although confidence is high, rule is misleading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sz="2000" b="0" dirty="0">
                    <a:latin typeface="Tahoma" pitchFamily="34" charset="0"/>
                  </a:rPr>
                  <a:t> P(</a:t>
                </a:r>
                <a:r>
                  <a:rPr lang="en-US" sz="2000" b="0" dirty="0" err="1">
                    <a:latin typeface="Tahoma" pitchFamily="34" charset="0"/>
                  </a:rPr>
                  <a:t>Coffee|Tea</a:t>
                </a:r>
                <a:r>
                  <a:rPr lang="en-US" sz="2000" b="0" dirty="0">
                    <a:latin typeface="Tahoma" pitchFamily="34" charset="0"/>
                  </a:rPr>
                  <a:t>) = 0.9375</a:t>
                </a:r>
              </a:p>
            </p:txBody>
          </p:sp>
        </mc:Choice>
        <mc:Fallback xmlns="">
          <p:sp>
            <p:nvSpPr>
              <p:cNvPr id="1291297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46524"/>
                <a:ext cx="7391400" cy="2759076"/>
              </a:xfrm>
              <a:prstGeom prst="rect">
                <a:avLst/>
              </a:prstGeom>
              <a:blipFill rotWithShape="1">
                <a:blip r:embed="rId2"/>
                <a:stretch>
                  <a:fillRect l="-908" t="-1987" b="-3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1298" name="Line 34"/>
          <p:cNvSpPr>
            <a:spLocks noChangeShapeType="1"/>
          </p:cNvSpPr>
          <p:nvPr/>
        </p:nvSpPr>
        <p:spPr bwMode="auto">
          <a:xfrm>
            <a:off x="2286000" y="6324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4" idx="1"/>
          </p:cNvCxnSpPr>
          <p:nvPr/>
        </p:nvCxnSpPr>
        <p:spPr>
          <a:xfrm flipV="1">
            <a:off x="3581400" y="2119700"/>
            <a:ext cx="2819400" cy="394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00800" y="1796534"/>
            <a:ext cx="27432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people that drink coffee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tea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730" y="2486297"/>
            <a:ext cx="27432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people that drink coffee </a:t>
            </a:r>
            <a:r>
              <a:rPr lang="en-US" dirty="0">
                <a:solidFill>
                  <a:srgbClr val="FF0000"/>
                </a:solidFill>
              </a:rPr>
              <a:t>but not</a:t>
            </a:r>
            <a:r>
              <a:rPr lang="en-US" dirty="0"/>
              <a:t> tea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3609491" y="2809463"/>
            <a:ext cx="2795239" cy="1864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00799" y="3201269"/>
            <a:ext cx="27432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people that drink coffee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3605560" y="3352800"/>
            <a:ext cx="2795239" cy="171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2765" y="1066799"/>
            <a:ext cx="27432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people that drink tea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5486400" y="1389965"/>
            <a:ext cx="916365" cy="1200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Independence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of 1000 students</a:t>
            </a:r>
          </a:p>
          <a:p>
            <a:pPr lvl="1"/>
            <a:r>
              <a:rPr lang="en-US" dirty="0"/>
              <a:t>600 students know how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swim (S)</a:t>
            </a:r>
          </a:p>
          <a:p>
            <a:pPr lvl="1"/>
            <a:r>
              <a:rPr lang="en-US" dirty="0"/>
              <a:t>700 students know how to </a:t>
            </a:r>
            <a:r>
              <a:rPr lang="en-US" dirty="0">
                <a:solidFill>
                  <a:srgbClr val="0070C0"/>
                </a:solidFill>
              </a:rPr>
              <a:t>bike</a:t>
            </a:r>
            <a:r>
              <a:rPr lang="en-US" dirty="0"/>
              <a:t> (B)</a:t>
            </a:r>
          </a:p>
          <a:p>
            <a:pPr lvl="1"/>
            <a:r>
              <a:rPr lang="en-US" dirty="0"/>
              <a:t>420 students know how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swim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bike</a:t>
            </a:r>
            <a:r>
              <a:rPr lang="en-US" dirty="0"/>
              <a:t>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P(S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B)</a:t>
            </a:r>
            <a:r>
              <a:rPr lang="en-US" dirty="0">
                <a:sym typeface="Symbol" pitchFamily="18" charset="2"/>
              </a:rPr>
              <a:t> = 420/1000 = 0.42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P(S)  P(B) </a:t>
            </a:r>
            <a:r>
              <a:rPr lang="en-US" dirty="0">
                <a:sym typeface="Symbol" pitchFamily="18" charset="2"/>
              </a:rPr>
              <a:t>= 0.6  0.7 = 0.42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P(SB) = P(S)  P(B) </a:t>
            </a:r>
            <a:r>
              <a:rPr lang="en-US" dirty="0">
                <a:sym typeface="Symbol" pitchFamily="18" charset="2"/>
              </a:rPr>
              <a:t>=&gt;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Statistical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40736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Independence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of 1000 students</a:t>
            </a:r>
          </a:p>
          <a:p>
            <a:pPr lvl="1"/>
            <a:r>
              <a:rPr lang="en-US" dirty="0"/>
              <a:t>600 students know how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swim (S)</a:t>
            </a:r>
          </a:p>
          <a:p>
            <a:pPr lvl="1"/>
            <a:r>
              <a:rPr lang="en-US" dirty="0"/>
              <a:t>700 students know how to </a:t>
            </a:r>
            <a:r>
              <a:rPr lang="en-US" dirty="0">
                <a:solidFill>
                  <a:srgbClr val="0070C0"/>
                </a:solidFill>
              </a:rPr>
              <a:t>bike (B)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500</a:t>
            </a:r>
            <a:r>
              <a:rPr lang="en-US" dirty="0"/>
              <a:t> students know how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swim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bike 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P(S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B)</a:t>
            </a:r>
            <a:r>
              <a:rPr lang="en-US" dirty="0">
                <a:sym typeface="Symbol" pitchFamily="18" charset="2"/>
              </a:rPr>
              <a:t> = 500/1000 =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0.5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P(S)  P(B) </a:t>
            </a:r>
            <a:r>
              <a:rPr lang="en-US" dirty="0">
                <a:sym typeface="Symbol" pitchFamily="18" charset="2"/>
              </a:rPr>
              <a:t>= 0.6  0.7 = 0.42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P(SB) &gt; P(S)  P(B) </a:t>
            </a:r>
            <a:r>
              <a:rPr lang="en-US" dirty="0">
                <a:sym typeface="Symbol" pitchFamily="18" charset="2"/>
              </a:rPr>
              <a:t>=&gt;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Positively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228374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Independence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of 1000 students</a:t>
            </a:r>
          </a:p>
          <a:p>
            <a:pPr lvl="1"/>
            <a:r>
              <a:rPr lang="en-US" dirty="0"/>
              <a:t>600 students know how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swim (S)</a:t>
            </a:r>
          </a:p>
          <a:p>
            <a:pPr lvl="1"/>
            <a:r>
              <a:rPr lang="en-US" dirty="0"/>
              <a:t>700 students know how to </a:t>
            </a:r>
            <a:r>
              <a:rPr lang="en-US" dirty="0">
                <a:solidFill>
                  <a:srgbClr val="0070C0"/>
                </a:solidFill>
              </a:rPr>
              <a:t>bike (B)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300</a:t>
            </a:r>
            <a:r>
              <a:rPr lang="en-US" dirty="0"/>
              <a:t> students know how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swim</a:t>
            </a:r>
            <a:r>
              <a:rPr lang="en-US" dirty="0"/>
              <a:t> and bike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P(S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B)</a:t>
            </a:r>
            <a:r>
              <a:rPr lang="en-US" dirty="0">
                <a:sym typeface="Symbol" pitchFamily="18" charset="2"/>
              </a:rPr>
              <a:t> = 300/1000 =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0.3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P(S)  P(B) </a:t>
            </a:r>
            <a:r>
              <a:rPr lang="en-US" dirty="0">
                <a:sym typeface="Symbol" pitchFamily="18" charset="2"/>
              </a:rPr>
              <a:t>= 0.6  0.7 = 0.42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P(SB) &lt; P(S)  P(B) </a:t>
            </a:r>
            <a:r>
              <a:rPr lang="en-US" dirty="0">
                <a:sym typeface="Symbol" pitchFamily="18" charset="2"/>
              </a:rPr>
              <a:t>=&gt;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155003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Statistical-based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33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Measures that take into account statistical dependence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Lift/Interest/PMI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Lift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Interest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In </a:t>
                </a:r>
                <a:r>
                  <a:rPr lang="en-US" dirty="0">
                    <a:solidFill>
                      <a:srgbClr val="00B0F0"/>
                    </a:solidFill>
                  </a:rPr>
                  <a:t>text mining </a:t>
                </a:r>
                <a:r>
                  <a:rPr lang="en-US" dirty="0"/>
                  <a:t>it is called: </a:t>
                </a:r>
                <a:r>
                  <a:rPr lang="en-US" dirty="0" err="1">
                    <a:solidFill>
                      <a:srgbClr val="FF0000"/>
                    </a:solidFill>
                  </a:rPr>
                  <a:t>Pointwise</a:t>
                </a:r>
                <a:r>
                  <a:rPr lang="en-US" dirty="0">
                    <a:solidFill>
                      <a:srgbClr val="FF0000"/>
                    </a:solidFill>
                  </a:rPr>
                  <a:t> Mutual Information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The higher, the better (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why?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29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6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57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Lift/Interest</a:t>
            </a:r>
          </a:p>
        </p:txBody>
      </p:sp>
      <p:graphicFrame>
        <p:nvGraphicFramePr>
          <p:cNvPr id="129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567"/>
              </p:ext>
            </p:extLst>
          </p:nvPr>
        </p:nvGraphicFramePr>
        <p:xfrm>
          <a:off x="1066800" y="1676400"/>
          <a:ext cx="4038600" cy="19710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4366" name="Line 30"/>
          <p:cNvSpPr>
            <a:spLocks noChangeShapeType="1"/>
          </p:cNvSpPr>
          <p:nvPr/>
        </p:nvSpPr>
        <p:spPr bwMode="auto">
          <a:xfrm>
            <a:off x="3200400" y="2057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4367" name="Line 31"/>
          <p:cNvSpPr>
            <a:spLocks noChangeShapeType="1"/>
          </p:cNvSpPr>
          <p:nvPr/>
        </p:nvSpPr>
        <p:spPr bwMode="auto">
          <a:xfrm>
            <a:off x="1371600" y="2895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4368" name="Text Box 32"/>
          <p:cNvSpPr txBox="1">
            <a:spLocks noChangeArrowheads="1"/>
          </p:cNvSpPr>
          <p:nvPr/>
        </p:nvSpPr>
        <p:spPr bwMode="auto">
          <a:xfrm>
            <a:off x="685800" y="3902075"/>
            <a:ext cx="80772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ahoma" pitchFamily="34" charset="0"/>
              </a:rPr>
              <a:t>           </a:t>
            </a:r>
            <a:r>
              <a:rPr lang="en-US" sz="2400" b="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sz="2400" b="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sz="2400" b="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ahoma" pitchFamily="34" charset="0"/>
              </a:rPr>
              <a:t>Confidence= P(</a:t>
            </a:r>
            <a:r>
              <a:rPr lang="en-US" sz="2000" b="0" dirty="0" err="1">
                <a:latin typeface="Tahoma" pitchFamily="34" charset="0"/>
              </a:rPr>
              <a:t>Coffee|Tea</a:t>
            </a:r>
            <a:r>
              <a:rPr lang="en-US" sz="2000" b="0" dirty="0">
                <a:latin typeface="Tahoma" pitchFamily="34" charset="0"/>
              </a:rPr>
              <a:t>) = </a:t>
            </a:r>
            <a:r>
              <a:rPr lang="en-US" sz="2000" b="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Tahoma" pitchFamily="34" charset="0"/>
              </a:rPr>
              <a:t>but P(Coffee) = </a:t>
            </a:r>
            <a:r>
              <a:rPr lang="en-US" sz="2000" b="0" dirty="0">
                <a:solidFill>
                  <a:srgbClr val="FF0000"/>
                </a:solidFill>
                <a:latin typeface="Tahoma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en-US" sz="2000" b="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sym typeface="Symbol" pitchFamily="18" charset="2"/>
              </a:rPr>
              <a:t>Lift </a:t>
            </a:r>
            <a:r>
              <a:rPr lang="en-US" sz="2000" b="0" dirty="0">
                <a:latin typeface="Tahoma" pitchFamily="34" charset="0"/>
                <a:sym typeface="Symbol" pitchFamily="18" charset="2"/>
              </a:rPr>
              <a:t>=</a:t>
            </a:r>
            <a:r>
              <a:rPr lang="en-US" sz="2000" b="0" dirty="0">
                <a:latin typeface="Tahoma" pitchFamily="34" charset="0"/>
              </a:rPr>
              <a:t> 0.75/0.9=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</a:rPr>
              <a:t>0.8333</a:t>
            </a:r>
            <a:r>
              <a:rPr lang="en-US" sz="2000" b="0" dirty="0">
                <a:latin typeface="Tahoma" pitchFamily="34" charset="0"/>
              </a:rPr>
              <a:t> (&lt; 1, therefore is negatively associated)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6118066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0.15/(0.9*0.2)</a:t>
            </a:r>
          </a:p>
        </p:txBody>
      </p:sp>
    </p:spTree>
    <p:extLst>
      <p:ext uri="{BB962C8B-B14F-4D97-AF65-F5344CB8AC3E}">
        <p14:creationId xmlns:p14="http://schemas.microsoft.com/office/powerpoint/2010/main" val="153761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FP-TREE AND THE FP-GROWTH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from course lecture of E. </a:t>
            </a:r>
            <a:r>
              <a:rPr lang="en-US" dirty="0" err="1"/>
              <a:t>Pitoura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6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FP-tree</a:t>
            </a:r>
            <a:r>
              <a:rPr lang="en-US" dirty="0"/>
              <a:t> contains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compressed representation</a:t>
            </a:r>
            <a:r>
              <a:rPr lang="en-US" dirty="0"/>
              <a:t> of the transaction database.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solidFill>
                  <a:srgbClr val="0070C0"/>
                </a:solidFill>
              </a:rPr>
              <a:t>trie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(prefix-tree) data structure is used</a:t>
            </a:r>
          </a:p>
          <a:p>
            <a:pPr lvl="1"/>
            <a:r>
              <a:rPr lang="en-US" dirty="0"/>
              <a:t>Each transaction is a </a:t>
            </a:r>
            <a:r>
              <a:rPr lang="en-US" dirty="0">
                <a:solidFill>
                  <a:srgbClr val="0070C0"/>
                </a:solidFill>
              </a:rPr>
              <a:t>path </a:t>
            </a:r>
            <a:r>
              <a:rPr lang="en-US" dirty="0"/>
              <a:t>in the tree – paths can overlap.</a:t>
            </a:r>
          </a:p>
          <a:p>
            <a:pPr lvl="1"/>
            <a:endParaRPr lang="en-US" dirty="0"/>
          </a:p>
          <a:p>
            <a:r>
              <a:rPr lang="en-US" dirty="0"/>
              <a:t>Once the FP-tree is constructed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recursive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divide-and-conquer </a:t>
            </a:r>
            <a:r>
              <a:rPr lang="en-US" dirty="0">
                <a:solidFill>
                  <a:srgbClr val="0070C0"/>
                </a:solidFill>
              </a:rPr>
              <a:t>FP-Growth</a:t>
            </a:r>
            <a:r>
              <a:rPr lang="en-US" dirty="0"/>
              <a:t> algorithm is used to enumerate all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10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600200"/>
            <a:ext cx="5791200" cy="4876800"/>
          </a:xfrm>
        </p:spPr>
        <p:txBody>
          <a:bodyPr/>
          <a:lstStyle/>
          <a:p>
            <a:r>
              <a:rPr lang="en-US" dirty="0"/>
              <a:t>The FP-tree is a </a:t>
            </a:r>
            <a:r>
              <a:rPr lang="en-US" dirty="0" err="1">
                <a:solidFill>
                  <a:srgbClr val="0070C0"/>
                </a:solidFill>
              </a:rPr>
              <a:t>trie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prefix tree</a:t>
            </a:r>
            <a:r>
              <a:rPr lang="en-US" dirty="0"/>
              <a:t>)</a:t>
            </a:r>
          </a:p>
          <a:p>
            <a:r>
              <a:rPr lang="en-US" dirty="0"/>
              <a:t>Since transactions are sets of items, we need to transform them into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ordered sequences </a:t>
            </a:r>
            <a:r>
              <a:rPr lang="en-US" dirty="0"/>
              <a:t>so that we can have prefixes </a:t>
            </a:r>
          </a:p>
          <a:p>
            <a:pPr lvl="1"/>
            <a:r>
              <a:rPr lang="en-US" dirty="0"/>
              <a:t>Otherwise, there is no common prefix between sets {A,B} and {B,C,A}</a:t>
            </a:r>
          </a:p>
          <a:p>
            <a:r>
              <a:rPr lang="en-US" dirty="0"/>
              <a:t>We need to impose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n-US" dirty="0"/>
              <a:t> to the items</a:t>
            </a:r>
          </a:p>
          <a:p>
            <a:pPr lvl="1"/>
            <a:r>
              <a:rPr lang="en-US" dirty="0"/>
              <a:t>Initially, assume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lexicographic</a:t>
            </a:r>
            <a:r>
              <a:rPr lang="en-US" dirty="0"/>
              <a:t> order.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45800" imgH="3254400" progId="Excel.Sheet.8">
                  <p:embed/>
                </p:oleObj>
              </mc:Choice>
              <mc:Fallback>
                <p:oleObj name="Worksheet" r:id="rId2" imgW="1945800" imgH="3254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09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the tree is empty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791200" y="2620962"/>
            <a:ext cx="304800" cy="304800"/>
          </a:xfrm>
          <a:prstGeom prst="ellips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2544762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CC"/>
                </a:solidFill>
                <a:latin typeface="Times New Roman" pitchFamily="18" charset="0"/>
              </a:rPr>
              <a:t>null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407053"/>
              </p:ext>
            </p:extLst>
          </p:nvPr>
        </p:nvGraphicFramePr>
        <p:xfrm>
          <a:off x="990600" y="2362200"/>
          <a:ext cx="196386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45800" imgH="3254400" progId="Excel.Sheet.8">
                  <p:embed/>
                </p:oleObj>
              </mc:Choice>
              <mc:Fallback>
                <p:oleObj name="Worksheet" r:id="rId2" imgW="1945800" imgH="3254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196386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4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br>
              <a:rPr lang="en-US" dirty="0"/>
            </a:br>
            <a:r>
              <a:rPr lang="en-US" dirty="0"/>
              <a:t>POST-PROCESSING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Reading transaction TID =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node in the tree has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label</a:t>
            </a:r>
            <a:r>
              <a:rPr lang="en-US" sz="2400" dirty="0"/>
              <a:t> consisting of the item and the support (number of transactions that reach that node, i.e. follow that </a:t>
            </a:r>
            <a:r>
              <a:rPr lang="en-US" sz="2400" dirty="0">
                <a:solidFill>
                  <a:srgbClr val="0070C0"/>
                </a:solidFill>
              </a:rPr>
              <a:t>path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94534"/>
              </p:ext>
            </p:extLst>
          </p:nvPr>
        </p:nvGraphicFramePr>
        <p:xfrm>
          <a:off x="1066800" y="2205038"/>
          <a:ext cx="1970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40" imgH="3257550" progId="Excel.Sheet.8">
                  <p:embed/>
                </p:oleObj>
              </mc:Choice>
              <mc:Fallback>
                <p:oleObj name="Worksheet" r:id="rId2" imgW="1952640" imgH="32575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5038"/>
                        <a:ext cx="1970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6502400" y="239606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121400" y="3081867"/>
            <a:ext cx="304800" cy="3048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664200" y="3920067"/>
            <a:ext cx="304800" cy="3048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350000" y="2700867"/>
            <a:ext cx="304800" cy="3810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816600" y="3386667"/>
            <a:ext cx="381000" cy="5334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69000" y="22436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664200" y="30056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A:1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207000" y="38438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0" y="502920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label =  </a:t>
            </a:r>
            <a:r>
              <a:rPr lang="en-US" dirty="0" err="1">
                <a:solidFill>
                  <a:srgbClr val="0070C0"/>
                </a:solidFill>
              </a:rPr>
              <a:t>item:support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4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Reading transaction TID =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add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pointers</a:t>
            </a:r>
            <a:r>
              <a:rPr lang="en-US" dirty="0"/>
              <a:t> between nodes that refer to the same item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76938"/>
              </p:ext>
            </p:extLst>
          </p:nvPr>
        </p:nvGraphicFramePr>
        <p:xfrm>
          <a:off x="1066800" y="2205038"/>
          <a:ext cx="1970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40" imgH="3257550" progId="Excel.Sheet.8">
                  <p:embed/>
                </p:oleObj>
              </mc:Choice>
              <mc:Fallback>
                <p:oleObj name="Worksheet" r:id="rId2" imgW="1952640" imgH="32575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5038"/>
                        <a:ext cx="1970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58674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4864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029200" y="3810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477000" y="2971800"/>
            <a:ext cx="304800" cy="3048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7150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181600" y="3276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086600" y="3886200"/>
            <a:ext cx="304800" cy="3048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543800" y="4648200"/>
            <a:ext cx="304800" cy="3048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096000" y="2590800"/>
            <a:ext cx="457200" cy="3810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705600" y="3276600"/>
            <a:ext cx="457200" cy="6096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315200" y="4191000"/>
            <a:ext cx="304800" cy="4572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34000" y="2133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029200" y="2895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72000" y="3733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05600" y="2895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3152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772400" y="4495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34000" y="3124200"/>
            <a:ext cx="11430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9359" y="51054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transaction is a path in the tree</a:t>
            </a:r>
          </a:p>
        </p:txBody>
      </p:sp>
    </p:spTree>
    <p:extLst>
      <p:ext uri="{BB962C8B-B14F-4D97-AF65-F5344CB8AC3E}">
        <p14:creationId xmlns:p14="http://schemas.microsoft.com/office/powerpoint/2010/main" val="233955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88050"/>
              </p:ext>
            </p:extLst>
          </p:nvPr>
        </p:nvGraphicFramePr>
        <p:xfrm>
          <a:off x="609600" y="1752600"/>
          <a:ext cx="1970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40" imgH="3257550" progId="Excel.Sheet.8">
                  <p:embed/>
                </p:oleObj>
              </mc:Choice>
              <mc:Fallback>
                <p:oleObj name="Worksheet" r:id="rId2" imgW="1952640" imgH="32575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970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6553200" y="198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715000" y="3505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1628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6400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8674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772400" y="3581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2296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781800" y="2286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7391400" y="2971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001000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19800" y="1828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715000" y="2590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2578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391400" y="2590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0010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458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857500" y="2067857"/>
            <a:ext cx="2628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After reading transactions TID=1</a:t>
            </a:r>
            <a:r>
              <a:rPr lang="el-GR" dirty="0">
                <a:solidFill>
                  <a:srgbClr val="000000"/>
                </a:solidFill>
              </a:rPr>
              <a:t>, 2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6019800" y="2819400"/>
            <a:ext cx="11430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18114"/>
              </p:ext>
            </p:extLst>
          </p:nvPr>
        </p:nvGraphicFramePr>
        <p:xfrm>
          <a:off x="3352800" y="4648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53006" imgH="1781658" progId="Excel.Sheet.8">
                  <p:embed/>
                </p:oleObj>
              </mc:Choice>
              <mc:Fallback>
                <p:oleObj name="Worksheet" r:id="rId4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4495800" y="50292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4495800" y="5334000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5486400" y="41910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4495800" y="5638800"/>
            <a:ext cx="3429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4495800" y="5943600"/>
            <a:ext cx="3886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276600" y="4267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V="1">
            <a:off x="5334000" y="2895600"/>
            <a:ext cx="0" cy="2133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334000" y="28956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5486400" y="3810000"/>
            <a:ext cx="3048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7924800" y="3886200"/>
            <a:ext cx="0" cy="1752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8382000" y="4648200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4495800" y="61722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410200" y="6172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334000" y="6400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601" y="5367867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Header Table </a:t>
            </a:r>
            <a:r>
              <a:rPr lang="en-US" dirty="0"/>
              <a:t>and the pointers assist in  computing the </a:t>
            </a:r>
            <a:r>
              <a:rPr lang="en-US" dirty="0" err="1"/>
              <a:t>itemset</a:t>
            </a:r>
            <a:r>
              <a:rPr lang="en-US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65395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30" grpId="0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transaction TID = 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80637"/>
              </p:ext>
            </p:extLst>
          </p:nvPr>
        </p:nvGraphicFramePr>
        <p:xfrm>
          <a:off x="609600" y="2209800"/>
          <a:ext cx="1970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40" imgH="3257550" progId="Excel.Sheet.8">
                  <p:embed/>
                </p:oleObj>
              </mc:Choice>
              <mc:Fallback>
                <p:oleObj name="Worksheet" r:id="rId2" imgW="1952640" imgH="32575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1970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6477000" y="167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0866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6324600" y="198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76962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1534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7056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 flipV="1">
            <a:off x="7315200" y="2667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79248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5943600" y="152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5638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A:1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51816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3152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7924800" y="3200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5943600" y="25146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54" name="Object 24"/>
          <p:cNvGraphicFramePr>
            <a:graphicFrameLocks noChangeAspect="1"/>
          </p:cNvGraphicFramePr>
          <p:nvPr/>
        </p:nvGraphicFramePr>
        <p:xfrm>
          <a:off x="3276600" y="43434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53006" imgH="1781658" progId="Excel.Sheet.8">
                  <p:embed/>
                </p:oleObj>
              </mc:Choice>
              <mc:Fallback>
                <p:oleObj name="Worksheet" r:id="rId4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25"/>
          <p:cNvSpPr>
            <a:spLocks noChangeShapeType="1"/>
          </p:cNvSpPr>
          <p:nvPr/>
        </p:nvSpPr>
        <p:spPr bwMode="auto">
          <a:xfrm flipH="1">
            <a:off x="4419600" y="4724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4419600" y="50292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H="1" flipV="1">
            <a:off x="5410200" y="38862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H="1">
            <a:off x="4419600" y="5334000"/>
            <a:ext cx="3429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H="1">
            <a:off x="4419600" y="5638800"/>
            <a:ext cx="3886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 flipV="1">
            <a:off x="5257800" y="2590800"/>
            <a:ext cx="0" cy="2133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5257800" y="25908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 flipV="1">
            <a:off x="5410200" y="3505200"/>
            <a:ext cx="3048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7848600" y="35814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4" name="Line 35"/>
          <p:cNvSpPr>
            <a:spLocks noChangeShapeType="1"/>
          </p:cNvSpPr>
          <p:nvPr/>
        </p:nvSpPr>
        <p:spPr bwMode="auto">
          <a:xfrm flipV="1">
            <a:off x="8305800" y="43434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>
            <a:off x="4419600" y="5867400"/>
            <a:ext cx="9144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6" name="Line 37"/>
          <p:cNvSpPr>
            <a:spLocks noChangeShapeType="1"/>
          </p:cNvSpPr>
          <p:nvPr/>
        </p:nvSpPr>
        <p:spPr bwMode="auto">
          <a:xfrm>
            <a:off x="5334000" y="58674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5257800" y="6096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6324600" y="19812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9" name="Oval 41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5638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A:1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83820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</p:spTree>
    <p:extLst>
      <p:ext uri="{BB962C8B-B14F-4D97-AF65-F5344CB8AC3E}">
        <p14:creationId xmlns:p14="http://schemas.microsoft.com/office/powerpoint/2010/main" val="7515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transaction TID = 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83515"/>
              </p:ext>
            </p:extLst>
          </p:nvPr>
        </p:nvGraphicFramePr>
        <p:xfrm>
          <a:off x="609600" y="2209800"/>
          <a:ext cx="1970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40" imgH="3257550" progId="Excel.Sheet.8">
                  <p:embed/>
                </p:oleObj>
              </mc:Choice>
              <mc:Fallback>
                <p:oleObj name="Worksheet" r:id="rId2" imgW="1952640" imgH="32575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1970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Oval 2"/>
          <p:cNvSpPr>
            <a:spLocks noChangeArrowheads="1"/>
          </p:cNvSpPr>
          <p:nvPr/>
        </p:nvSpPr>
        <p:spPr bwMode="auto">
          <a:xfrm>
            <a:off x="6477000" y="167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70866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6324600" y="198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" name="Oval 9"/>
          <p:cNvSpPr>
            <a:spLocks noChangeArrowheads="1"/>
          </p:cNvSpPr>
          <p:nvPr/>
        </p:nvSpPr>
        <p:spPr bwMode="auto">
          <a:xfrm>
            <a:off x="76962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8" name="Oval 10"/>
          <p:cNvSpPr>
            <a:spLocks noChangeArrowheads="1"/>
          </p:cNvSpPr>
          <p:nvPr/>
        </p:nvSpPr>
        <p:spPr bwMode="auto">
          <a:xfrm>
            <a:off x="81534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67056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 flipH="1" flipV="1">
            <a:off x="7315200" y="2667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79248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5943600" y="152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51816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auto">
          <a:xfrm>
            <a:off x="73152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7924800" y="3200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83820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 flipV="1">
            <a:off x="5943600" y="25146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88" name="Object 23"/>
          <p:cNvGraphicFramePr>
            <a:graphicFrameLocks noChangeAspect="1"/>
          </p:cNvGraphicFramePr>
          <p:nvPr/>
        </p:nvGraphicFramePr>
        <p:xfrm>
          <a:off x="3276600" y="43434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53006" imgH="1781658" progId="Excel.Sheet.8">
                  <p:embed/>
                </p:oleObj>
              </mc:Choice>
              <mc:Fallback>
                <p:oleObj name="Worksheet" r:id="rId4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24"/>
          <p:cNvSpPr>
            <a:spLocks noChangeShapeType="1"/>
          </p:cNvSpPr>
          <p:nvPr/>
        </p:nvSpPr>
        <p:spPr bwMode="auto">
          <a:xfrm flipH="1">
            <a:off x="4419600" y="4724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0" name="Line 25"/>
          <p:cNvSpPr>
            <a:spLocks noChangeShapeType="1"/>
          </p:cNvSpPr>
          <p:nvPr/>
        </p:nvSpPr>
        <p:spPr bwMode="auto">
          <a:xfrm flipH="1">
            <a:off x="4419600" y="50292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1" name="Line 26"/>
          <p:cNvSpPr>
            <a:spLocks noChangeShapeType="1"/>
          </p:cNvSpPr>
          <p:nvPr/>
        </p:nvSpPr>
        <p:spPr bwMode="auto">
          <a:xfrm flipH="1" flipV="1">
            <a:off x="5410200" y="38862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2" name="Line 27"/>
          <p:cNvSpPr>
            <a:spLocks noChangeShapeType="1"/>
          </p:cNvSpPr>
          <p:nvPr/>
        </p:nvSpPr>
        <p:spPr bwMode="auto">
          <a:xfrm flipH="1">
            <a:off x="4419600" y="5334000"/>
            <a:ext cx="3429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3" name="Line 28"/>
          <p:cNvSpPr>
            <a:spLocks noChangeShapeType="1"/>
          </p:cNvSpPr>
          <p:nvPr/>
        </p:nvSpPr>
        <p:spPr bwMode="auto">
          <a:xfrm flipH="1">
            <a:off x="4419600" y="5638800"/>
            <a:ext cx="3886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 flipV="1">
            <a:off x="5257800" y="2590800"/>
            <a:ext cx="0" cy="2133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5" name="Line 31"/>
          <p:cNvSpPr>
            <a:spLocks noChangeShapeType="1"/>
          </p:cNvSpPr>
          <p:nvPr/>
        </p:nvSpPr>
        <p:spPr bwMode="auto">
          <a:xfrm>
            <a:off x="5257800" y="25908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6" name="Line 32"/>
          <p:cNvSpPr>
            <a:spLocks noChangeShapeType="1"/>
          </p:cNvSpPr>
          <p:nvPr/>
        </p:nvSpPr>
        <p:spPr bwMode="auto">
          <a:xfrm flipV="1">
            <a:off x="5410200" y="3505200"/>
            <a:ext cx="3048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7" name="Line 33"/>
          <p:cNvSpPr>
            <a:spLocks noChangeShapeType="1"/>
          </p:cNvSpPr>
          <p:nvPr/>
        </p:nvSpPr>
        <p:spPr bwMode="auto">
          <a:xfrm flipV="1">
            <a:off x="7848600" y="35814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flipV="1">
            <a:off x="8305800" y="43434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9" name="Line 35"/>
          <p:cNvSpPr>
            <a:spLocks noChangeShapeType="1"/>
          </p:cNvSpPr>
          <p:nvPr/>
        </p:nvSpPr>
        <p:spPr bwMode="auto">
          <a:xfrm>
            <a:off x="4419600" y="5867400"/>
            <a:ext cx="9144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5334000" y="58674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1" name="Line 37"/>
          <p:cNvSpPr>
            <a:spLocks noChangeShapeType="1"/>
          </p:cNvSpPr>
          <p:nvPr/>
        </p:nvSpPr>
        <p:spPr bwMode="auto">
          <a:xfrm>
            <a:off x="5257800" y="6096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2" name="Line 39"/>
          <p:cNvSpPr>
            <a:spLocks noChangeShapeType="1"/>
          </p:cNvSpPr>
          <p:nvPr/>
        </p:nvSpPr>
        <p:spPr bwMode="auto">
          <a:xfrm flipH="1">
            <a:off x="6324600" y="19812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3" name="Oval 40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4" name="Text Box 41"/>
          <p:cNvSpPr txBox="1">
            <a:spLocks noChangeArrowheads="1"/>
          </p:cNvSpPr>
          <p:nvPr/>
        </p:nvSpPr>
        <p:spPr bwMode="auto">
          <a:xfrm>
            <a:off x="55626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A:</a:t>
            </a:r>
            <a:r>
              <a:rPr lang="el-GR" sz="2000">
                <a:solidFill>
                  <a:srgbClr val="0033CC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5" name="Oval 42"/>
          <p:cNvSpPr>
            <a:spLocks noChangeArrowheads="1"/>
          </p:cNvSpPr>
          <p:nvPr/>
        </p:nvSpPr>
        <p:spPr bwMode="auto">
          <a:xfrm>
            <a:off x="6096000" y="3336925"/>
            <a:ext cx="304800" cy="304800"/>
          </a:xfrm>
          <a:prstGeom prst="ellips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6" name="Oval 43"/>
          <p:cNvSpPr>
            <a:spLocks noChangeArrowheads="1"/>
          </p:cNvSpPr>
          <p:nvPr/>
        </p:nvSpPr>
        <p:spPr bwMode="auto">
          <a:xfrm>
            <a:off x="6248400" y="4267200"/>
            <a:ext cx="304800" cy="304800"/>
          </a:xfrm>
          <a:prstGeom prst="ellips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7" name="Line 44"/>
          <p:cNvSpPr>
            <a:spLocks noChangeShapeType="1"/>
          </p:cNvSpPr>
          <p:nvPr/>
        </p:nvSpPr>
        <p:spPr bwMode="auto">
          <a:xfrm flipV="1">
            <a:off x="6248400" y="2667000"/>
            <a:ext cx="76200" cy="685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8" name="Line 45"/>
          <p:cNvSpPr>
            <a:spLocks noChangeShapeType="1"/>
          </p:cNvSpPr>
          <p:nvPr/>
        </p:nvSpPr>
        <p:spPr bwMode="auto">
          <a:xfrm>
            <a:off x="6248400" y="3657600"/>
            <a:ext cx="762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9" name="Text Box 46"/>
          <p:cNvSpPr txBox="1">
            <a:spLocks noChangeArrowheads="1"/>
          </p:cNvSpPr>
          <p:nvPr/>
        </p:nvSpPr>
        <p:spPr bwMode="auto">
          <a:xfrm>
            <a:off x="6400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110" name="Text Box 47"/>
          <p:cNvSpPr txBox="1">
            <a:spLocks noChangeArrowheads="1"/>
          </p:cNvSpPr>
          <p:nvPr/>
        </p:nvSpPr>
        <p:spPr bwMode="auto">
          <a:xfrm>
            <a:off x="6553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6248400" y="4876800"/>
            <a:ext cx="304800" cy="304800"/>
          </a:xfrm>
          <a:prstGeom prst="ellips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2" name="Text Box 49"/>
          <p:cNvSpPr txBox="1">
            <a:spLocks noChangeArrowheads="1"/>
          </p:cNvSpPr>
          <p:nvPr/>
        </p:nvSpPr>
        <p:spPr bwMode="auto">
          <a:xfrm>
            <a:off x="6553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6400800" y="45720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4" name="Line 51"/>
          <p:cNvSpPr>
            <a:spLocks noChangeShapeType="1"/>
          </p:cNvSpPr>
          <p:nvPr/>
        </p:nvSpPr>
        <p:spPr bwMode="auto">
          <a:xfrm>
            <a:off x="6400800" y="4572000"/>
            <a:ext cx="0" cy="3048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 animBg="1"/>
      <p:bldP spid="106" grpId="0" animBg="1"/>
      <p:bldP spid="107" grpId="0" animBg="1"/>
      <p:bldP spid="108" grpId="0" animBg="1"/>
      <p:bldP spid="109" grpId="0"/>
      <p:bldP spid="110" grpId="0"/>
      <p:bldP spid="111" grpId="0" animBg="1"/>
      <p:bldP spid="112" grpId="0"/>
      <p:bldP spid="1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transaction TID = 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04834"/>
              </p:ext>
            </p:extLst>
          </p:nvPr>
        </p:nvGraphicFramePr>
        <p:xfrm>
          <a:off x="609600" y="2209800"/>
          <a:ext cx="1970088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40" imgH="3257550" progId="Excel.Sheet.8">
                  <p:embed/>
                </p:oleObj>
              </mc:Choice>
              <mc:Fallback>
                <p:oleObj name="Worksheet" r:id="rId2" imgW="1952640" imgH="32575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1970088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2"/>
          <p:cNvSpPr>
            <a:spLocks noChangeArrowheads="1"/>
          </p:cNvSpPr>
          <p:nvPr/>
        </p:nvSpPr>
        <p:spPr bwMode="auto">
          <a:xfrm>
            <a:off x="6477000" y="167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70866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>
            <a:off x="6324600" y="198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76962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81534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7" name="Line 11"/>
          <p:cNvSpPr>
            <a:spLocks noChangeShapeType="1"/>
          </p:cNvSpPr>
          <p:nvPr/>
        </p:nvSpPr>
        <p:spPr bwMode="auto">
          <a:xfrm>
            <a:off x="67056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 flipH="1" flipV="1">
            <a:off x="7315200" y="2667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79248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5943600" y="152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51816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73152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B:1</a:t>
            </a: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7924800" y="3200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83820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V="1">
            <a:off x="5943600" y="25146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66" name="Object 23"/>
          <p:cNvGraphicFramePr>
            <a:graphicFrameLocks noChangeAspect="1"/>
          </p:cNvGraphicFramePr>
          <p:nvPr/>
        </p:nvGraphicFramePr>
        <p:xfrm>
          <a:off x="3276600" y="43434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53006" imgH="1781658" progId="Excel.Sheet.8">
                  <p:embed/>
                </p:oleObj>
              </mc:Choice>
              <mc:Fallback>
                <p:oleObj name="Worksheet" r:id="rId4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24"/>
          <p:cNvSpPr>
            <a:spLocks noChangeShapeType="1"/>
          </p:cNvSpPr>
          <p:nvPr/>
        </p:nvSpPr>
        <p:spPr bwMode="auto">
          <a:xfrm flipH="1">
            <a:off x="4419600" y="4724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H="1">
            <a:off x="4419600" y="50292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H="1" flipV="1">
            <a:off x="5410200" y="38862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 flipV="1">
            <a:off x="5257800" y="2590800"/>
            <a:ext cx="0" cy="2133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>
            <a:off x="5257800" y="25908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7" name="Line 30"/>
          <p:cNvSpPr>
            <a:spLocks noChangeShapeType="1"/>
          </p:cNvSpPr>
          <p:nvPr/>
        </p:nvSpPr>
        <p:spPr bwMode="auto">
          <a:xfrm flipV="1">
            <a:off x="5410200" y="3505200"/>
            <a:ext cx="3048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8" name="Line 32"/>
          <p:cNvSpPr>
            <a:spLocks noChangeShapeType="1"/>
          </p:cNvSpPr>
          <p:nvPr/>
        </p:nvSpPr>
        <p:spPr bwMode="auto">
          <a:xfrm flipH="1">
            <a:off x="6324600" y="19812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ellips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0" name="Text Box 34"/>
          <p:cNvSpPr txBox="1">
            <a:spLocks noChangeArrowheads="1"/>
          </p:cNvSpPr>
          <p:nvPr/>
        </p:nvSpPr>
        <p:spPr bwMode="auto">
          <a:xfrm>
            <a:off x="55626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A:</a:t>
            </a:r>
            <a:r>
              <a:rPr lang="el-GR" sz="2000">
                <a:solidFill>
                  <a:srgbClr val="0033CC"/>
                </a:solidFill>
                <a:latin typeface="Times New Roman" pitchFamily="18" charset="0"/>
              </a:rPr>
              <a:t>2</a:t>
            </a:r>
            <a:endParaRPr lang="en-US" sz="2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21" name="Oval 35"/>
          <p:cNvSpPr>
            <a:spLocks noChangeArrowheads="1"/>
          </p:cNvSpPr>
          <p:nvPr/>
        </p:nvSpPr>
        <p:spPr bwMode="auto">
          <a:xfrm>
            <a:off x="6096000" y="3336925"/>
            <a:ext cx="304800" cy="304800"/>
          </a:xfrm>
          <a:prstGeom prst="ellips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2" name="Oval 36"/>
          <p:cNvSpPr>
            <a:spLocks noChangeArrowheads="1"/>
          </p:cNvSpPr>
          <p:nvPr/>
        </p:nvSpPr>
        <p:spPr bwMode="auto">
          <a:xfrm>
            <a:off x="6248400" y="4267200"/>
            <a:ext cx="304800" cy="304800"/>
          </a:xfrm>
          <a:prstGeom prst="ellips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 flipV="1">
            <a:off x="6248400" y="2667000"/>
            <a:ext cx="76200" cy="685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6248400" y="3657600"/>
            <a:ext cx="762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5" name="Text Box 39"/>
          <p:cNvSpPr txBox="1">
            <a:spLocks noChangeArrowheads="1"/>
          </p:cNvSpPr>
          <p:nvPr/>
        </p:nvSpPr>
        <p:spPr bwMode="auto">
          <a:xfrm>
            <a:off x="6400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126" name="Text Box 40"/>
          <p:cNvSpPr txBox="1">
            <a:spLocks noChangeArrowheads="1"/>
          </p:cNvSpPr>
          <p:nvPr/>
        </p:nvSpPr>
        <p:spPr bwMode="auto">
          <a:xfrm>
            <a:off x="6553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127" name="Oval 41"/>
          <p:cNvSpPr>
            <a:spLocks noChangeArrowheads="1"/>
          </p:cNvSpPr>
          <p:nvPr/>
        </p:nvSpPr>
        <p:spPr bwMode="auto">
          <a:xfrm>
            <a:off x="6248400" y="4876800"/>
            <a:ext cx="304800" cy="304800"/>
          </a:xfrm>
          <a:prstGeom prst="ellips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8" name="Text Box 42"/>
          <p:cNvSpPr txBox="1">
            <a:spLocks noChangeArrowheads="1"/>
          </p:cNvSpPr>
          <p:nvPr/>
        </p:nvSpPr>
        <p:spPr bwMode="auto">
          <a:xfrm>
            <a:off x="6553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33CC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129" name="Line 43"/>
          <p:cNvSpPr>
            <a:spLocks noChangeShapeType="1"/>
          </p:cNvSpPr>
          <p:nvPr/>
        </p:nvSpPr>
        <p:spPr bwMode="auto">
          <a:xfrm>
            <a:off x="6400800" y="45720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0" name="Line 44"/>
          <p:cNvSpPr>
            <a:spLocks noChangeShapeType="1"/>
          </p:cNvSpPr>
          <p:nvPr/>
        </p:nvSpPr>
        <p:spPr bwMode="auto">
          <a:xfrm>
            <a:off x="6400800" y="4572000"/>
            <a:ext cx="0" cy="3048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>
            <a:off x="4495800" y="53340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V="1">
            <a:off x="6096000" y="35814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3" name="Line 47"/>
          <p:cNvSpPr>
            <a:spLocks noChangeShapeType="1"/>
          </p:cNvSpPr>
          <p:nvPr/>
        </p:nvSpPr>
        <p:spPr bwMode="auto">
          <a:xfrm>
            <a:off x="6400800" y="3505200"/>
            <a:ext cx="1219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4" name="Line 48"/>
          <p:cNvSpPr>
            <a:spLocks noChangeShapeType="1"/>
          </p:cNvSpPr>
          <p:nvPr/>
        </p:nvSpPr>
        <p:spPr bwMode="auto">
          <a:xfrm>
            <a:off x="4648200" y="5867400"/>
            <a:ext cx="17526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5" name="Line 49"/>
          <p:cNvSpPr>
            <a:spLocks noChangeShapeType="1"/>
          </p:cNvSpPr>
          <p:nvPr/>
        </p:nvSpPr>
        <p:spPr bwMode="auto">
          <a:xfrm flipV="1">
            <a:off x="6400800" y="5181600"/>
            <a:ext cx="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6" name="Line 50"/>
          <p:cNvSpPr>
            <a:spLocks noChangeShapeType="1"/>
          </p:cNvSpPr>
          <p:nvPr/>
        </p:nvSpPr>
        <p:spPr bwMode="auto">
          <a:xfrm>
            <a:off x="4572000" y="55626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7" name="Line 51"/>
          <p:cNvSpPr>
            <a:spLocks noChangeShapeType="1"/>
          </p:cNvSpPr>
          <p:nvPr/>
        </p:nvSpPr>
        <p:spPr bwMode="auto">
          <a:xfrm flipV="1">
            <a:off x="6172200" y="4800600"/>
            <a:ext cx="0" cy="762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8" name="Line 52"/>
          <p:cNvSpPr>
            <a:spLocks noChangeShapeType="1"/>
          </p:cNvSpPr>
          <p:nvPr/>
        </p:nvSpPr>
        <p:spPr bwMode="auto">
          <a:xfrm flipV="1">
            <a:off x="6553200" y="4191000"/>
            <a:ext cx="1600200" cy="152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9" name="Line 53"/>
          <p:cNvSpPr>
            <a:spLocks noChangeShapeType="1"/>
          </p:cNvSpPr>
          <p:nvPr/>
        </p:nvSpPr>
        <p:spPr bwMode="auto">
          <a:xfrm flipV="1">
            <a:off x="6172200" y="4572000"/>
            <a:ext cx="1524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21959" y="62484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transaction is a path in the tree</a:t>
            </a:r>
          </a:p>
        </p:txBody>
      </p:sp>
    </p:spTree>
    <p:extLst>
      <p:ext uri="{BB962C8B-B14F-4D97-AF65-F5344CB8AC3E}">
        <p14:creationId xmlns:p14="http://schemas.microsoft.com/office/powerpoint/2010/main" val="34048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5" grpId="0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FP-Tree Construction</a:t>
            </a:r>
          </a:p>
        </p:txBody>
      </p:sp>
      <p:sp>
        <p:nvSpPr>
          <p:cNvPr id="1269763" name="Oval 3"/>
          <p:cNvSpPr>
            <a:spLocks noChangeArrowheads="1"/>
          </p:cNvSpPr>
          <p:nvPr/>
        </p:nvSpPr>
        <p:spPr bwMode="auto">
          <a:xfrm>
            <a:off x="6858000" y="2955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4" name="Oval 4"/>
          <p:cNvSpPr>
            <a:spLocks noChangeArrowheads="1"/>
          </p:cNvSpPr>
          <p:nvPr/>
        </p:nvSpPr>
        <p:spPr bwMode="auto">
          <a:xfrm>
            <a:off x="5867400" y="2193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5" name="Oval 5"/>
          <p:cNvSpPr>
            <a:spLocks noChangeArrowheads="1"/>
          </p:cNvSpPr>
          <p:nvPr/>
        </p:nvSpPr>
        <p:spPr bwMode="auto">
          <a:xfrm>
            <a:off x="4800600" y="3032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6" name="Oval 6"/>
          <p:cNvSpPr>
            <a:spLocks noChangeArrowheads="1"/>
          </p:cNvSpPr>
          <p:nvPr/>
        </p:nvSpPr>
        <p:spPr bwMode="auto">
          <a:xfrm>
            <a:off x="38862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7" name="Line 7"/>
          <p:cNvSpPr>
            <a:spLocks noChangeShapeType="1"/>
          </p:cNvSpPr>
          <p:nvPr/>
        </p:nvSpPr>
        <p:spPr bwMode="auto">
          <a:xfrm flipH="1">
            <a:off x="4953000" y="2498725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8" name="Line 8"/>
          <p:cNvSpPr>
            <a:spLocks noChangeShapeType="1"/>
          </p:cNvSpPr>
          <p:nvPr/>
        </p:nvSpPr>
        <p:spPr bwMode="auto">
          <a:xfrm flipH="1">
            <a:off x="4114800" y="3336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74676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0" name="Oval 10"/>
          <p:cNvSpPr>
            <a:spLocks noChangeArrowheads="1"/>
          </p:cNvSpPr>
          <p:nvPr/>
        </p:nvSpPr>
        <p:spPr bwMode="auto">
          <a:xfrm>
            <a:off x="7239000" y="4632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1" name="Line 11"/>
          <p:cNvSpPr>
            <a:spLocks noChangeShapeType="1"/>
          </p:cNvSpPr>
          <p:nvPr/>
        </p:nvSpPr>
        <p:spPr bwMode="auto">
          <a:xfrm>
            <a:off x="6019800" y="24987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2" name="Line 12"/>
          <p:cNvSpPr>
            <a:spLocks noChangeShapeType="1"/>
          </p:cNvSpPr>
          <p:nvPr/>
        </p:nvSpPr>
        <p:spPr bwMode="auto">
          <a:xfrm flipH="1" flipV="1">
            <a:off x="7086600" y="32607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3" name="Line 13"/>
          <p:cNvSpPr>
            <a:spLocks noChangeShapeType="1"/>
          </p:cNvSpPr>
          <p:nvPr/>
        </p:nvSpPr>
        <p:spPr bwMode="auto">
          <a:xfrm flipH="1">
            <a:off x="7467600" y="41751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4" name="Text Box 14"/>
          <p:cNvSpPr txBox="1">
            <a:spLocks noChangeArrowheads="1"/>
          </p:cNvSpPr>
          <p:nvPr/>
        </p:nvSpPr>
        <p:spPr bwMode="auto">
          <a:xfrm>
            <a:off x="5257800" y="2117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null</a:t>
            </a:r>
          </a:p>
        </p:txBody>
      </p:sp>
      <p:sp>
        <p:nvSpPr>
          <p:cNvPr id="1269775" name="Text Box 15"/>
          <p:cNvSpPr txBox="1">
            <a:spLocks noChangeArrowheads="1"/>
          </p:cNvSpPr>
          <p:nvPr/>
        </p:nvSpPr>
        <p:spPr bwMode="auto">
          <a:xfrm>
            <a:off x="4267200" y="2955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A:7</a:t>
            </a:r>
          </a:p>
        </p:txBody>
      </p:sp>
      <p:sp>
        <p:nvSpPr>
          <p:cNvPr id="1269776" name="Text Box 16"/>
          <p:cNvSpPr txBox="1">
            <a:spLocks noChangeArrowheads="1"/>
          </p:cNvSpPr>
          <p:nvPr/>
        </p:nvSpPr>
        <p:spPr bwMode="auto">
          <a:xfrm>
            <a:off x="3352800" y="3794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B:5</a:t>
            </a:r>
          </a:p>
        </p:txBody>
      </p:sp>
      <p:sp>
        <p:nvSpPr>
          <p:cNvPr id="1269777" name="Text Box 17"/>
          <p:cNvSpPr txBox="1">
            <a:spLocks noChangeArrowheads="1"/>
          </p:cNvSpPr>
          <p:nvPr/>
        </p:nvSpPr>
        <p:spPr bwMode="auto">
          <a:xfrm>
            <a:off x="7086600" y="2879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B:3</a:t>
            </a:r>
          </a:p>
        </p:txBody>
      </p:sp>
      <p:sp>
        <p:nvSpPr>
          <p:cNvPr id="1269778" name="Text Box 18"/>
          <p:cNvSpPr txBox="1">
            <a:spLocks noChangeArrowheads="1"/>
          </p:cNvSpPr>
          <p:nvPr/>
        </p:nvSpPr>
        <p:spPr bwMode="auto">
          <a:xfrm>
            <a:off x="7848600" y="3794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C:3</a:t>
            </a:r>
          </a:p>
        </p:txBody>
      </p:sp>
      <p:sp>
        <p:nvSpPr>
          <p:cNvPr id="1269779" name="Text Box 19"/>
          <p:cNvSpPr txBox="1">
            <a:spLocks noChangeArrowheads="1"/>
          </p:cNvSpPr>
          <p:nvPr/>
        </p:nvSpPr>
        <p:spPr bwMode="auto">
          <a:xfrm>
            <a:off x="7543800" y="4556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80" name="Oval 20"/>
          <p:cNvSpPr>
            <a:spLocks noChangeArrowheads="1"/>
          </p:cNvSpPr>
          <p:nvPr/>
        </p:nvSpPr>
        <p:spPr bwMode="auto">
          <a:xfrm>
            <a:off x="4724400" y="40068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1" name="Oval 21"/>
          <p:cNvSpPr>
            <a:spLocks noChangeArrowheads="1"/>
          </p:cNvSpPr>
          <p:nvPr/>
        </p:nvSpPr>
        <p:spPr bwMode="auto">
          <a:xfrm>
            <a:off x="4876800" y="4937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2" name="Line 22"/>
          <p:cNvSpPr>
            <a:spLocks noChangeShapeType="1"/>
          </p:cNvSpPr>
          <p:nvPr/>
        </p:nvSpPr>
        <p:spPr bwMode="auto">
          <a:xfrm flipV="1">
            <a:off x="4876800" y="3336925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3" name="Line 23"/>
          <p:cNvSpPr>
            <a:spLocks noChangeShapeType="1"/>
          </p:cNvSpPr>
          <p:nvPr/>
        </p:nvSpPr>
        <p:spPr bwMode="auto">
          <a:xfrm>
            <a:off x="4876800" y="4327525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4" name="Text Box 24"/>
          <p:cNvSpPr txBox="1">
            <a:spLocks noChangeArrowheads="1"/>
          </p:cNvSpPr>
          <p:nvPr/>
        </p:nvSpPr>
        <p:spPr bwMode="auto">
          <a:xfrm>
            <a:off x="5029200" y="3946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C:1</a:t>
            </a:r>
          </a:p>
        </p:txBody>
      </p:sp>
      <p:sp>
        <p:nvSpPr>
          <p:cNvPr id="1269785" name="Text Box 25"/>
          <p:cNvSpPr txBox="1">
            <a:spLocks noChangeArrowheads="1"/>
          </p:cNvSpPr>
          <p:nvPr/>
        </p:nvSpPr>
        <p:spPr bwMode="auto">
          <a:xfrm>
            <a:off x="5181600" y="4860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86" name="Oval 26"/>
          <p:cNvSpPr>
            <a:spLocks noChangeArrowheads="1"/>
          </p:cNvSpPr>
          <p:nvPr/>
        </p:nvSpPr>
        <p:spPr bwMode="auto">
          <a:xfrm>
            <a:off x="3581400" y="4784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7" name="Text Box 27"/>
          <p:cNvSpPr txBox="1">
            <a:spLocks noChangeArrowheads="1"/>
          </p:cNvSpPr>
          <p:nvPr/>
        </p:nvSpPr>
        <p:spPr bwMode="auto">
          <a:xfrm>
            <a:off x="3048000" y="4708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C:3</a:t>
            </a:r>
          </a:p>
        </p:txBody>
      </p:sp>
      <p:sp>
        <p:nvSpPr>
          <p:cNvPr id="1269788" name="Oval 28"/>
          <p:cNvSpPr>
            <a:spLocks noChangeArrowheads="1"/>
          </p:cNvSpPr>
          <p:nvPr/>
        </p:nvSpPr>
        <p:spPr bwMode="auto">
          <a:xfrm>
            <a:off x="3352800" y="5775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9" name="Text Box 29"/>
          <p:cNvSpPr txBox="1">
            <a:spLocks noChangeArrowheads="1"/>
          </p:cNvSpPr>
          <p:nvPr/>
        </p:nvSpPr>
        <p:spPr bwMode="auto">
          <a:xfrm>
            <a:off x="2895600" y="5622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90" name="Line 30"/>
          <p:cNvSpPr>
            <a:spLocks noChangeShapeType="1"/>
          </p:cNvSpPr>
          <p:nvPr/>
        </p:nvSpPr>
        <p:spPr bwMode="auto">
          <a:xfrm flipV="1">
            <a:off x="3733800" y="41751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1" name="Line 31"/>
          <p:cNvSpPr>
            <a:spLocks noChangeShapeType="1"/>
          </p:cNvSpPr>
          <p:nvPr/>
        </p:nvSpPr>
        <p:spPr bwMode="auto">
          <a:xfrm flipH="1">
            <a:off x="3505200" y="50895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2" name="Oval 32"/>
          <p:cNvSpPr>
            <a:spLocks noChangeArrowheads="1"/>
          </p:cNvSpPr>
          <p:nvPr/>
        </p:nvSpPr>
        <p:spPr bwMode="auto">
          <a:xfrm>
            <a:off x="57150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3" name="Text Box 33"/>
          <p:cNvSpPr txBox="1">
            <a:spLocks noChangeArrowheads="1"/>
          </p:cNvSpPr>
          <p:nvPr/>
        </p:nvSpPr>
        <p:spPr bwMode="auto">
          <a:xfrm>
            <a:off x="6019800" y="3946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94" name="Oval 34"/>
          <p:cNvSpPr>
            <a:spLocks noChangeArrowheads="1"/>
          </p:cNvSpPr>
          <p:nvPr/>
        </p:nvSpPr>
        <p:spPr bwMode="auto">
          <a:xfrm>
            <a:off x="5943600" y="4860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5" name="Text Box 35"/>
          <p:cNvSpPr txBox="1">
            <a:spLocks noChangeArrowheads="1"/>
          </p:cNvSpPr>
          <p:nvPr/>
        </p:nvSpPr>
        <p:spPr bwMode="auto">
          <a:xfrm>
            <a:off x="6172200" y="4860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E:1</a:t>
            </a:r>
          </a:p>
        </p:txBody>
      </p:sp>
      <p:sp>
        <p:nvSpPr>
          <p:cNvPr id="1269796" name="Oval 36"/>
          <p:cNvSpPr>
            <a:spLocks noChangeArrowheads="1"/>
          </p:cNvSpPr>
          <p:nvPr/>
        </p:nvSpPr>
        <p:spPr bwMode="auto">
          <a:xfrm>
            <a:off x="8229600" y="4860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E:1</a:t>
            </a:r>
          </a:p>
        </p:txBody>
      </p:sp>
      <p:sp>
        <p:nvSpPr>
          <p:cNvPr id="1269798" name="Line 38"/>
          <p:cNvSpPr>
            <a:spLocks noChangeShapeType="1"/>
          </p:cNvSpPr>
          <p:nvPr/>
        </p:nvSpPr>
        <p:spPr bwMode="auto">
          <a:xfrm flipH="1" flipV="1">
            <a:off x="7620000" y="417512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9" name="Line 39"/>
          <p:cNvSpPr>
            <a:spLocks noChangeShapeType="1"/>
          </p:cNvSpPr>
          <p:nvPr/>
        </p:nvSpPr>
        <p:spPr bwMode="auto">
          <a:xfrm flipH="1" flipV="1">
            <a:off x="4953000" y="3336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0" name="Line 40"/>
          <p:cNvSpPr>
            <a:spLocks noChangeShapeType="1"/>
          </p:cNvSpPr>
          <p:nvPr/>
        </p:nvSpPr>
        <p:spPr bwMode="auto">
          <a:xfrm flipH="1" flipV="1">
            <a:off x="5867400" y="4251325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698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79682"/>
              </p:ext>
            </p:extLst>
          </p:nvPr>
        </p:nvGraphicFramePr>
        <p:xfrm>
          <a:off x="533400" y="1584325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887" imgH="3257967" progId="Excel.Sheet.8">
                  <p:embed/>
                </p:oleObj>
              </mc:Choice>
              <mc:Fallback>
                <p:oleObj name="Worksheet" r:id="rId2" imgW="1952887" imgH="325796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84325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2" name="Line 42"/>
          <p:cNvSpPr>
            <a:spLocks noChangeShapeType="1"/>
          </p:cNvSpPr>
          <p:nvPr/>
        </p:nvSpPr>
        <p:spPr bwMode="auto">
          <a:xfrm flipV="1">
            <a:off x="3657600" y="5013325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3" name="Line 43"/>
          <p:cNvSpPr>
            <a:spLocks noChangeShapeType="1"/>
          </p:cNvSpPr>
          <p:nvPr/>
        </p:nvSpPr>
        <p:spPr bwMode="auto">
          <a:xfrm flipV="1">
            <a:off x="5105400" y="4267200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4" name="Line 44"/>
          <p:cNvSpPr>
            <a:spLocks noChangeShapeType="1"/>
          </p:cNvSpPr>
          <p:nvPr/>
        </p:nvSpPr>
        <p:spPr bwMode="auto">
          <a:xfrm>
            <a:off x="6019800" y="4267200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5" name="Line 45"/>
          <p:cNvSpPr>
            <a:spLocks noChangeShapeType="1"/>
          </p:cNvSpPr>
          <p:nvPr/>
        </p:nvSpPr>
        <p:spPr bwMode="auto">
          <a:xfrm flipV="1">
            <a:off x="6629400" y="5013325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6" name="Line 46"/>
          <p:cNvSpPr>
            <a:spLocks noChangeShapeType="1"/>
          </p:cNvSpPr>
          <p:nvPr/>
        </p:nvSpPr>
        <p:spPr bwMode="auto">
          <a:xfrm flipV="1">
            <a:off x="3810000" y="4267200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7" name="Line 47"/>
          <p:cNvSpPr>
            <a:spLocks noChangeShapeType="1"/>
          </p:cNvSpPr>
          <p:nvPr/>
        </p:nvSpPr>
        <p:spPr bwMode="auto">
          <a:xfrm flipV="1">
            <a:off x="5181600" y="3962400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8" name="Line 48"/>
          <p:cNvSpPr>
            <a:spLocks noChangeShapeType="1"/>
          </p:cNvSpPr>
          <p:nvPr/>
        </p:nvSpPr>
        <p:spPr bwMode="auto">
          <a:xfrm flipV="1">
            <a:off x="4191000" y="3184525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9" name="Text Box 49"/>
          <p:cNvSpPr txBox="1">
            <a:spLocks noChangeArrowheads="1"/>
          </p:cNvSpPr>
          <p:nvPr/>
        </p:nvSpPr>
        <p:spPr bwMode="auto">
          <a:xfrm>
            <a:off x="5257800" y="5996517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Pointers are used to assist frequent </a:t>
            </a:r>
            <a:r>
              <a:rPr lang="en-US" sz="2000" dirty="0" err="1"/>
              <a:t>itemset</a:t>
            </a:r>
            <a:r>
              <a:rPr lang="en-US" sz="2000" dirty="0"/>
              <a:t> generation</a:t>
            </a:r>
          </a:p>
        </p:txBody>
      </p:sp>
      <p:sp>
        <p:nvSpPr>
          <p:cNvPr id="1269810" name="Oval 50"/>
          <p:cNvSpPr>
            <a:spLocks noChangeArrowheads="1"/>
          </p:cNvSpPr>
          <p:nvPr/>
        </p:nvSpPr>
        <p:spPr bwMode="auto">
          <a:xfrm>
            <a:off x="4267200" y="4784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1" name="Text Box 51"/>
          <p:cNvSpPr txBox="1">
            <a:spLocks noChangeArrowheads="1"/>
          </p:cNvSpPr>
          <p:nvPr/>
        </p:nvSpPr>
        <p:spPr bwMode="auto">
          <a:xfrm>
            <a:off x="4114800" y="5089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812" name="Line 52"/>
          <p:cNvSpPr>
            <a:spLocks noChangeShapeType="1"/>
          </p:cNvSpPr>
          <p:nvPr/>
        </p:nvSpPr>
        <p:spPr bwMode="auto">
          <a:xfrm>
            <a:off x="4572000" y="5013325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3" name="Line 53"/>
          <p:cNvSpPr>
            <a:spLocks noChangeShapeType="1"/>
          </p:cNvSpPr>
          <p:nvPr/>
        </p:nvSpPr>
        <p:spPr bwMode="auto">
          <a:xfrm>
            <a:off x="4114800" y="417512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4" name="Oval 54"/>
          <p:cNvSpPr>
            <a:spLocks noChangeArrowheads="1"/>
          </p:cNvSpPr>
          <p:nvPr/>
        </p:nvSpPr>
        <p:spPr bwMode="auto">
          <a:xfrm>
            <a:off x="4876800" y="5546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5" name="Text Box 55"/>
          <p:cNvSpPr txBox="1">
            <a:spLocks noChangeArrowheads="1"/>
          </p:cNvSpPr>
          <p:nvPr/>
        </p:nvSpPr>
        <p:spPr bwMode="auto">
          <a:xfrm>
            <a:off x="5181600" y="5470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E:1</a:t>
            </a:r>
          </a:p>
        </p:txBody>
      </p:sp>
      <p:sp>
        <p:nvSpPr>
          <p:cNvPr id="1269816" name="Line 56"/>
          <p:cNvSpPr>
            <a:spLocks noChangeShapeType="1"/>
          </p:cNvSpPr>
          <p:nvPr/>
        </p:nvSpPr>
        <p:spPr bwMode="auto">
          <a:xfrm>
            <a:off x="5029200" y="5241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7" name="Line 57"/>
          <p:cNvSpPr>
            <a:spLocks noChangeShapeType="1"/>
          </p:cNvSpPr>
          <p:nvPr/>
        </p:nvSpPr>
        <p:spPr bwMode="auto">
          <a:xfrm flipV="1">
            <a:off x="5105400" y="5089525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8" name="Text Box 58"/>
          <p:cNvSpPr txBox="1">
            <a:spLocks noChangeArrowheads="1"/>
          </p:cNvSpPr>
          <p:nvPr/>
        </p:nvSpPr>
        <p:spPr bwMode="auto">
          <a:xfrm>
            <a:off x="2362200" y="1660525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Transaction Database</a:t>
            </a:r>
          </a:p>
        </p:txBody>
      </p:sp>
      <p:graphicFrame>
        <p:nvGraphicFramePr>
          <p:cNvPr id="12698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6410"/>
              </p:ext>
            </p:extLst>
          </p:nvPr>
        </p:nvGraphicFramePr>
        <p:xfrm>
          <a:off x="609600" y="4937125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53006" imgH="1781658" progId="Excel.Sheet.8">
                  <p:embed/>
                </p:oleObj>
              </mc:Choice>
              <mc:Fallback>
                <p:oleObj name="Worksheet" r:id="rId4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37125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0" name="Line 60"/>
          <p:cNvSpPr>
            <a:spLocks noChangeShapeType="1"/>
          </p:cNvSpPr>
          <p:nvPr/>
        </p:nvSpPr>
        <p:spPr bwMode="auto">
          <a:xfrm flipV="1">
            <a:off x="2590800" y="3260725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1" name="Line 61"/>
          <p:cNvSpPr>
            <a:spLocks noChangeShapeType="1"/>
          </p:cNvSpPr>
          <p:nvPr/>
        </p:nvSpPr>
        <p:spPr bwMode="auto">
          <a:xfrm flipH="1">
            <a:off x="1752600" y="5318125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2" name="Line 62"/>
          <p:cNvSpPr>
            <a:spLocks noChangeShapeType="1"/>
          </p:cNvSpPr>
          <p:nvPr/>
        </p:nvSpPr>
        <p:spPr bwMode="auto">
          <a:xfrm flipH="1" flipV="1">
            <a:off x="2590800" y="379412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3" name="Line 63"/>
          <p:cNvSpPr>
            <a:spLocks noChangeShapeType="1"/>
          </p:cNvSpPr>
          <p:nvPr/>
        </p:nvSpPr>
        <p:spPr bwMode="auto">
          <a:xfrm flipH="1">
            <a:off x="1752600" y="5622925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4" name="Line 64"/>
          <p:cNvSpPr>
            <a:spLocks noChangeShapeType="1"/>
          </p:cNvSpPr>
          <p:nvPr/>
        </p:nvSpPr>
        <p:spPr bwMode="auto">
          <a:xfrm flipH="1" flipV="1">
            <a:off x="2743200" y="4479925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5" name="Line 65"/>
          <p:cNvSpPr>
            <a:spLocks noChangeShapeType="1"/>
          </p:cNvSpPr>
          <p:nvPr/>
        </p:nvSpPr>
        <p:spPr bwMode="auto">
          <a:xfrm flipV="1">
            <a:off x="2743200" y="4098925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6" name="Line 66"/>
          <p:cNvSpPr>
            <a:spLocks noChangeShapeType="1"/>
          </p:cNvSpPr>
          <p:nvPr/>
        </p:nvSpPr>
        <p:spPr bwMode="auto">
          <a:xfrm flipV="1">
            <a:off x="2667000" y="5013325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7" name="Line 67"/>
          <p:cNvSpPr>
            <a:spLocks noChangeShapeType="1"/>
          </p:cNvSpPr>
          <p:nvPr/>
        </p:nvSpPr>
        <p:spPr bwMode="auto">
          <a:xfrm flipH="1">
            <a:off x="1752600" y="592772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8" name="Line 68"/>
          <p:cNvSpPr>
            <a:spLocks noChangeShapeType="1"/>
          </p:cNvSpPr>
          <p:nvPr/>
        </p:nvSpPr>
        <p:spPr bwMode="auto">
          <a:xfrm flipH="1">
            <a:off x="1752600" y="623252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9" name="Line 69"/>
          <p:cNvSpPr>
            <a:spLocks noChangeShapeType="1"/>
          </p:cNvSpPr>
          <p:nvPr/>
        </p:nvSpPr>
        <p:spPr bwMode="auto">
          <a:xfrm flipV="1">
            <a:off x="2667000" y="6003925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0" name="Line 70"/>
          <p:cNvSpPr>
            <a:spLocks noChangeShapeType="1"/>
          </p:cNvSpPr>
          <p:nvPr/>
        </p:nvSpPr>
        <p:spPr bwMode="auto">
          <a:xfrm flipH="1">
            <a:off x="1752600" y="6461125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1" name="Line 71"/>
          <p:cNvSpPr>
            <a:spLocks noChangeShapeType="1"/>
          </p:cNvSpPr>
          <p:nvPr/>
        </p:nvSpPr>
        <p:spPr bwMode="auto">
          <a:xfrm flipV="1">
            <a:off x="3200400" y="5775325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2" name="Text Box 72"/>
          <p:cNvSpPr txBox="1">
            <a:spLocks noChangeArrowheads="1"/>
          </p:cNvSpPr>
          <p:nvPr/>
        </p:nvSpPr>
        <p:spPr bwMode="auto">
          <a:xfrm>
            <a:off x="533400" y="455612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Header table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257800" y="161186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transaction is a path in the tree</a:t>
            </a:r>
          </a:p>
        </p:txBody>
      </p:sp>
    </p:spTree>
    <p:extLst>
      <p:ext uri="{BB962C8B-B14F-4D97-AF65-F5344CB8AC3E}">
        <p14:creationId xmlns:p14="http://schemas.microsoft.com/office/powerpoint/2010/main" val="403525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size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transaction is a path in the FP-tree</a:t>
            </a:r>
          </a:p>
          <a:p>
            <a:r>
              <a:rPr lang="en-US" dirty="0"/>
              <a:t>The size of the tree depends on the compressibility of the data</a:t>
            </a:r>
          </a:p>
          <a:p>
            <a:pPr lvl="1"/>
            <a:r>
              <a:rPr lang="en-US" dirty="0"/>
              <a:t>Extreme case: All transactions are the same, the FP-tree is a single branch</a:t>
            </a:r>
          </a:p>
          <a:p>
            <a:pPr lvl="1"/>
            <a:r>
              <a:rPr lang="en-US" dirty="0"/>
              <a:t>Extreme case: All transactions are different the size of the tree is the same as that of the database (bigger actually since we need additional pointers)</a:t>
            </a:r>
          </a:p>
        </p:txBody>
      </p:sp>
    </p:spTree>
    <p:extLst>
      <p:ext uri="{BB962C8B-B14F-4D97-AF65-F5344CB8AC3E}">
        <p14:creationId xmlns:p14="http://schemas.microsoft.com/office/powerpoint/2010/main" val="352605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size of the tree also depends on the ordering of the items.</a:t>
            </a:r>
          </a:p>
          <a:p>
            <a:r>
              <a:rPr lang="en-US" dirty="0"/>
              <a:t>Heuristic: order the items in according to their frequency from larger to smaller.</a:t>
            </a:r>
          </a:p>
          <a:p>
            <a:pPr lvl="1"/>
            <a:r>
              <a:rPr lang="en-US" dirty="0"/>
              <a:t>We would need to do an extra pass over the dataset to count frequencies 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50379"/>
              </p:ext>
            </p:extLst>
          </p:nvPr>
        </p:nvGraphicFramePr>
        <p:xfrm>
          <a:off x="1371600" y="3505200"/>
          <a:ext cx="1918296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45800" imgH="3254400" progId="Excel.Sheet.8">
                  <p:embed/>
                </p:oleObj>
              </mc:Choice>
              <mc:Fallback>
                <p:oleObj name="Worksheet" r:id="rId2" imgW="1945800" imgH="3254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1918296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5742088" y="3561249"/>
            <a:ext cx="1848731" cy="3105150"/>
            <a:chOff x="3504" y="2112"/>
            <a:chExt cx="1236" cy="2076"/>
          </a:xfrm>
        </p:grpSpPr>
        <p:sp>
          <p:nvSpPr>
            <p:cNvPr id="6" name="AutoShape 9"/>
            <p:cNvSpPr>
              <a:spLocks noChangeAspect="1" noChangeArrowheads="1" noTextEdit="1"/>
            </p:cNvSpPr>
            <p:nvPr/>
          </p:nvSpPr>
          <p:spPr bwMode="auto">
            <a:xfrm>
              <a:off x="3504" y="2112"/>
              <a:ext cx="1230" cy="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504" y="2112"/>
              <a:ext cx="123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588" y="2136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TID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140" y="2136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Items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660" y="232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1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186" y="2322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{Β,Α}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660" y="2508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2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074" y="2508"/>
              <a:ext cx="5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{B,C,D}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660" y="269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3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008" y="2694"/>
              <a:ext cx="6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{A,C,D,E}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660" y="2880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4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080" y="2880"/>
              <a:ext cx="5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{A,D,E}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660" y="3066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5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114" y="3066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{Β,Α,C}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660" y="325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6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042" y="3252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{Β,Α,C,D}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3660" y="3438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7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146" y="3438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{B,C}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3660" y="362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8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113" y="3624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{Β,Α,C}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3660" y="3810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9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114" y="3810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{Β,Α,D}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3624" y="3996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10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4074" y="3996"/>
              <a:ext cx="5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>
                  <a:solidFill>
                    <a:srgbClr val="000000"/>
                  </a:solidFill>
                </a:rPr>
                <a:t>{B,C,E}</a:t>
              </a:r>
              <a:endParaRPr lang="el-GR" sz="16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3504" y="2112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3888" y="2112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510" y="2112"/>
              <a:ext cx="122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3510" y="2112"/>
              <a:ext cx="122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4728" y="2112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3510" y="2298"/>
              <a:ext cx="122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510" y="2298"/>
              <a:ext cx="122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510" y="2484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510" y="2484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894" y="2484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3894" y="2484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3510" y="2670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3510" y="2670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3894" y="2670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3894" y="2670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3510" y="2856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3510" y="2856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3894" y="2856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3894" y="2856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510" y="3042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3510" y="3042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3894" y="3042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3894" y="3042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3510" y="3228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3510" y="3228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894" y="3228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3894" y="3228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>
              <a:off x="3510" y="3414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3510" y="3414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3894" y="3414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3894" y="3414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3510" y="3600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3510" y="3600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94" y="3600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3894" y="3600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3510" y="3786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510" y="3786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>
              <a:off x="3894" y="3786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3894" y="3786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3510" y="3972"/>
              <a:ext cx="37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3510" y="3972"/>
              <a:ext cx="37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3894" y="3972"/>
              <a:ext cx="83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3894" y="3972"/>
              <a:ext cx="834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3504" y="2112"/>
              <a:ext cx="1" cy="20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3504" y="2112"/>
              <a:ext cx="6" cy="20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3888" y="2118"/>
              <a:ext cx="1" cy="20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3888" y="2118"/>
              <a:ext cx="6" cy="20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3510" y="4158"/>
              <a:ext cx="122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3510" y="4158"/>
              <a:ext cx="122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4728" y="2118"/>
              <a:ext cx="1" cy="20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4728" y="2118"/>
              <a:ext cx="6" cy="20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3504" y="416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3504" y="4164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>
              <a:off x="3888" y="416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4" name="Rectangle 87"/>
            <p:cNvSpPr>
              <a:spLocks noChangeArrowheads="1"/>
            </p:cNvSpPr>
            <p:nvPr/>
          </p:nvSpPr>
          <p:spPr bwMode="auto">
            <a:xfrm>
              <a:off x="3888" y="4164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>
              <a:off x="4728" y="416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4728" y="4164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7" name="Line 90"/>
            <p:cNvSpPr>
              <a:spLocks noChangeShapeType="1"/>
            </p:cNvSpPr>
            <p:nvPr/>
          </p:nvSpPr>
          <p:spPr bwMode="auto">
            <a:xfrm>
              <a:off x="4734" y="211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91"/>
            <p:cNvSpPr>
              <a:spLocks noChangeArrowheads="1"/>
            </p:cNvSpPr>
            <p:nvPr/>
          </p:nvSpPr>
          <p:spPr bwMode="auto">
            <a:xfrm>
              <a:off x="4734" y="2112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9" name="Line 92"/>
            <p:cNvSpPr>
              <a:spLocks noChangeShapeType="1"/>
            </p:cNvSpPr>
            <p:nvPr/>
          </p:nvSpPr>
          <p:spPr bwMode="auto">
            <a:xfrm>
              <a:off x="4734" y="229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4734" y="2298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>
              <a:off x="4734" y="24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2" name="Rectangle 95"/>
            <p:cNvSpPr>
              <a:spLocks noChangeArrowheads="1"/>
            </p:cNvSpPr>
            <p:nvPr/>
          </p:nvSpPr>
          <p:spPr bwMode="auto">
            <a:xfrm>
              <a:off x="4734" y="2484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>
              <a:off x="4734" y="267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4" name="Rectangle 97"/>
            <p:cNvSpPr>
              <a:spLocks noChangeArrowheads="1"/>
            </p:cNvSpPr>
            <p:nvPr/>
          </p:nvSpPr>
          <p:spPr bwMode="auto">
            <a:xfrm>
              <a:off x="4734" y="2670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5" name="Line 98"/>
            <p:cNvSpPr>
              <a:spLocks noChangeShapeType="1"/>
            </p:cNvSpPr>
            <p:nvPr/>
          </p:nvSpPr>
          <p:spPr bwMode="auto">
            <a:xfrm>
              <a:off x="4734" y="285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6" name="Rectangle 99"/>
            <p:cNvSpPr>
              <a:spLocks noChangeArrowheads="1"/>
            </p:cNvSpPr>
            <p:nvPr/>
          </p:nvSpPr>
          <p:spPr bwMode="auto">
            <a:xfrm>
              <a:off x="4734" y="285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7" name="Line 100"/>
            <p:cNvSpPr>
              <a:spLocks noChangeShapeType="1"/>
            </p:cNvSpPr>
            <p:nvPr/>
          </p:nvSpPr>
          <p:spPr bwMode="auto">
            <a:xfrm>
              <a:off x="4734" y="30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8" name="Rectangle 101"/>
            <p:cNvSpPr>
              <a:spLocks noChangeArrowheads="1"/>
            </p:cNvSpPr>
            <p:nvPr/>
          </p:nvSpPr>
          <p:spPr bwMode="auto">
            <a:xfrm>
              <a:off x="4734" y="3042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9" name="Line 102"/>
            <p:cNvSpPr>
              <a:spLocks noChangeShapeType="1"/>
            </p:cNvSpPr>
            <p:nvPr/>
          </p:nvSpPr>
          <p:spPr bwMode="auto">
            <a:xfrm>
              <a:off x="4734" y="322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103"/>
            <p:cNvSpPr>
              <a:spLocks noChangeArrowheads="1"/>
            </p:cNvSpPr>
            <p:nvPr/>
          </p:nvSpPr>
          <p:spPr bwMode="auto">
            <a:xfrm>
              <a:off x="4734" y="3228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4734" y="341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auto">
            <a:xfrm>
              <a:off x="4734" y="3414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>
              <a:off x="4734" y="360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auto">
            <a:xfrm>
              <a:off x="4734" y="3600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4734" y="378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auto">
            <a:xfrm>
              <a:off x="4734" y="378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>
              <a:off x="4734" y="397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auto">
            <a:xfrm>
              <a:off x="4734" y="3972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>
              <a:off x="4734" y="415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auto">
            <a:xfrm>
              <a:off x="4734" y="4158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11" name="Line 7"/>
          <p:cNvSpPr>
            <a:spLocks noChangeShapeType="1"/>
          </p:cNvSpPr>
          <p:nvPr/>
        </p:nvSpPr>
        <p:spPr bwMode="auto">
          <a:xfrm>
            <a:off x="3314700" y="5360888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3445933" y="3808820"/>
            <a:ext cx="2133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l-GR" dirty="0" err="1">
                <a:solidFill>
                  <a:srgbClr val="000000"/>
                </a:solidFill>
                <a:latin typeface="Calibri" pitchFamily="34" charset="0"/>
              </a:rPr>
              <a:t>σ(Α)=7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Calibri" pitchFamily="34" charset="0"/>
              </a:rPr>
              <a:t>σ(Β)=8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</a:rPr>
              <a:t>, σ(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</a:rPr>
              <a:t>7, σ(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D)=5, </a:t>
            </a:r>
            <a:r>
              <a:rPr lang="el-GR" dirty="0" err="1">
                <a:solidFill>
                  <a:srgbClr val="000000"/>
                </a:solidFill>
                <a:latin typeface="Calibri" pitchFamily="34" charset="0"/>
              </a:rPr>
              <a:t>σ(Ε)=3</a:t>
            </a:r>
            <a:endParaRPr lang="el-GR" dirty="0">
              <a:solidFill>
                <a:srgbClr val="000000"/>
              </a:solidFill>
              <a:latin typeface="Calibri" pitchFamily="34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Ordering : 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</a:t>
            </a:r>
            <a:r>
              <a:rPr lang="el-GR" dirty="0">
                <a:solidFill>
                  <a:srgbClr val="000000"/>
                </a:solidFill>
                <a:latin typeface="Calibri" pitchFamily="34" charset="0"/>
              </a:rPr>
              <a:t>Α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,C,D,E</a:t>
            </a:r>
            <a:endParaRPr lang="el-GR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8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The FP-tree</a:t>
            </a:r>
          </a:p>
          <a:p>
            <a:r>
              <a:rPr lang="en-US" dirty="0"/>
              <a:t>Output: All Frequent </a:t>
            </a:r>
            <a:r>
              <a:rPr lang="en-US" dirty="0" err="1"/>
              <a:t>Itemsets</a:t>
            </a:r>
            <a:r>
              <a:rPr lang="en-US" dirty="0"/>
              <a:t> and their support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Divide and Conquer:</a:t>
            </a:r>
          </a:p>
          <a:p>
            <a:pPr lvl="1"/>
            <a:r>
              <a:rPr lang="en-US" dirty="0"/>
              <a:t>Consider all </a:t>
            </a:r>
            <a:r>
              <a:rPr lang="en-US" dirty="0" err="1"/>
              <a:t>itemsets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in: </a:t>
            </a:r>
            <a:r>
              <a:rPr lang="en-US" dirty="0">
                <a:solidFill>
                  <a:srgbClr val="0070C0"/>
                </a:solidFill>
              </a:rPr>
              <a:t>E, D, C, B, A</a:t>
            </a:r>
          </a:p>
          <a:p>
            <a:pPr lvl="2"/>
            <a:r>
              <a:rPr lang="en-US" dirty="0"/>
              <a:t>For each possible ending item, consider the </a:t>
            </a:r>
            <a:r>
              <a:rPr lang="en-US" dirty="0" err="1"/>
              <a:t>itemsets</a:t>
            </a:r>
            <a:r>
              <a:rPr lang="en-US" dirty="0"/>
              <a:t> with last items one of items preceding it in the ordering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, for E, consider all </a:t>
            </a:r>
            <a:r>
              <a:rPr lang="en-US" dirty="0" err="1"/>
              <a:t>itemsets</a:t>
            </a:r>
            <a:r>
              <a:rPr lang="en-US" dirty="0"/>
              <a:t> with last item D, C, B, A. This way we get all the </a:t>
            </a:r>
            <a:r>
              <a:rPr lang="en-US" dirty="0" err="1"/>
              <a:t>itesets</a:t>
            </a:r>
            <a:r>
              <a:rPr lang="en-US" dirty="0"/>
              <a:t> ending at DE, CE, BE, AE</a:t>
            </a:r>
          </a:p>
          <a:p>
            <a:pPr lvl="2"/>
            <a:r>
              <a:rPr lang="en-US" dirty="0"/>
              <a:t>Proceed recursively this way. </a:t>
            </a:r>
          </a:p>
          <a:p>
            <a:pPr lvl="2"/>
            <a:r>
              <a:rPr lang="en-US" dirty="0"/>
              <a:t>Do this for all items.</a:t>
            </a:r>
          </a:p>
        </p:txBody>
      </p:sp>
    </p:spTree>
    <p:extLst>
      <p:ext uri="{BB962C8B-B14F-4D97-AF65-F5344CB8AC3E}">
        <p14:creationId xmlns:p14="http://schemas.microsoft.com/office/powerpoint/2010/main" val="77002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dirty="0"/>
              <a:t>Maximal Frequent </a:t>
            </a:r>
            <a:r>
              <a:rPr lang="en-US" dirty="0" err="1"/>
              <a:t>Itemset</a:t>
            </a:r>
            <a:endParaRPr lang="en-US" dirty="0"/>
          </a:p>
        </p:txBody>
      </p:sp>
      <p:graphicFrame>
        <p:nvGraphicFramePr>
          <p:cNvPr id="1258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88181"/>
              </p:ext>
            </p:extLst>
          </p:nvPr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07210" imgH="7407125" progId="Visio.Drawing.11">
                  <p:embed/>
                </p:oleObj>
              </mc:Choice>
              <mc:Fallback>
                <p:oleObj name="Visio" r:id="rId2" imgW="9807210" imgH="74071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8500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Border</a:t>
            </a:r>
          </a:p>
        </p:txBody>
      </p:sp>
      <p:sp>
        <p:nvSpPr>
          <p:cNvPr id="1258501" name="Text Box 5"/>
          <p:cNvSpPr txBox="1">
            <a:spLocks noChangeArrowheads="1"/>
          </p:cNvSpPr>
          <p:nvPr/>
        </p:nvSpPr>
        <p:spPr bwMode="auto">
          <a:xfrm>
            <a:off x="533400" y="5610225"/>
            <a:ext cx="1263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696686" y="2050597"/>
            <a:ext cx="11128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Maximal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1258503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4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5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6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7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8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9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370114" y="1061811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An </a:t>
            </a:r>
            <a:r>
              <a:rPr lang="en-US" sz="2000" dirty="0" err="1"/>
              <a:t>itemset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maximal</a:t>
            </a:r>
            <a:r>
              <a:rPr lang="en-US" sz="2000" dirty="0"/>
              <a:t> frequent if none of its immediate </a:t>
            </a:r>
            <a:r>
              <a:rPr lang="en-US" sz="2000" dirty="0">
                <a:solidFill>
                  <a:srgbClr val="FF0000"/>
                </a:solidFill>
              </a:rPr>
              <a:t>supersets</a:t>
            </a:r>
            <a:r>
              <a:rPr lang="en-US" sz="2000" dirty="0"/>
              <a:t> is frequent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8817" y="2434142"/>
            <a:ext cx="413606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Maximal</a:t>
            </a:r>
            <a:r>
              <a:rPr lang="en-US" sz="2000" dirty="0"/>
              <a:t> </a:t>
            </a:r>
            <a:r>
              <a:rPr lang="en-US" sz="2000" dirty="0" err="1"/>
              <a:t>itemsets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US" sz="2000" dirty="0"/>
              <a:t> border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696" y="633744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Maximal</a:t>
            </a:r>
            <a:r>
              <a:rPr lang="en-US" dirty="0"/>
              <a:t>: no </a:t>
            </a:r>
            <a:r>
              <a:rPr lang="en-US"/>
              <a:t>superset has this </a:t>
            </a:r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11769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2209800" y="2036233"/>
            <a:ext cx="59436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All </a:t>
            </a:r>
            <a:r>
              <a:rPr lang="en-US" sz="1600" dirty="0" err="1">
                <a:solidFill>
                  <a:srgbClr val="000000"/>
                </a:solidFill>
              </a:rPr>
              <a:t>Itemsets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457200" y="2798233"/>
            <a:ext cx="86106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                             </a:t>
            </a:r>
            <a:r>
              <a:rPr lang="el-GR" sz="1600" dirty="0">
                <a:solidFill>
                  <a:srgbClr val="000000"/>
                </a:solidFill>
              </a:rPr>
              <a:t>Ε</a:t>
            </a:r>
            <a:r>
              <a:rPr lang="en-US" sz="1600" dirty="0">
                <a:solidFill>
                  <a:srgbClr val="000000"/>
                </a:solidFill>
              </a:rPr>
              <a:t>	                  	     D	             C		B	               A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33400" y="3712633"/>
            <a:ext cx="36576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DE                CE             BE          AE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343400" y="3712633"/>
            <a:ext cx="1676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CD     BD	    AD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6172200" y="3712633"/>
            <a:ext cx="1447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            AC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7924800" y="3712633"/>
            <a:ext cx="685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7239000" y="3179233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609600" y="4398433"/>
            <a:ext cx="17526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CDE   BDE  ADE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438400" y="4398433"/>
            <a:ext cx="1371600" cy="338554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BCE    ACE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3733800" y="4398433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6629400" y="2493433"/>
            <a:ext cx="2133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5867400" y="2417233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5562600" y="241723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4572000" y="4398433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BCD      ACD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6172200" y="4398433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7010400" y="4398433"/>
            <a:ext cx="6096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6248400" y="325543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4572000" y="241723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4800600" y="3255433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4876800" y="3179233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2362200" y="241723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2438400" y="31030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2514600" y="3026833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 flipH="1">
            <a:off x="762000" y="3026833"/>
            <a:ext cx="1524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H="1">
            <a:off x="1981200" y="3103033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381000" y="5084233"/>
            <a:ext cx="1447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ACDE  BCDE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1981200" y="5084233"/>
            <a:ext cx="1066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3124200" y="5084233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4800600" y="5084233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1066800" y="5770033"/>
            <a:ext cx="914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838200" y="4017433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914400" y="3941233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1066800" y="3941233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2209800" y="4017433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>
            <a:off x="2133600" y="3865033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>
            <a:off x="3200400" y="386503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>
            <a:off x="4572000" y="401743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4648200" y="4017433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>
            <a:off x="5257800" y="4017433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6553200" y="3941233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0" name="Line 44"/>
          <p:cNvSpPr>
            <a:spLocks noChangeShapeType="1"/>
          </p:cNvSpPr>
          <p:nvPr/>
        </p:nvSpPr>
        <p:spPr bwMode="auto">
          <a:xfrm flipH="1">
            <a:off x="685800" y="470323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1" name="Line 45"/>
          <p:cNvSpPr>
            <a:spLocks noChangeShapeType="1"/>
          </p:cNvSpPr>
          <p:nvPr/>
        </p:nvSpPr>
        <p:spPr bwMode="auto">
          <a:xfrm>
            <a:off x="1066800" y="470323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2" name="Line 46"/>
          <p:cNvSpPr>
            <a:spLocks noChangeShapeType="1"/>
          </p:cNvSpPr>
          <p:nvPr/>
        </p:nvSpPr>
        <p:spPr bwMode="auto">
          <a:xfrm>
            <a:off x="1524000" y="4703233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>
            <a:off x="2895600" y="4703233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>
            <a:off x="4953000" y="4627033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5" name="Line 49"/>
          <p:cNvSpPr>
            <a:spLocks noChangeShapeType="1"/>
          </p:cNvSpPr>
          <p:nvPr/>
        </p:nvSpPr>
        <p:spPr bwMode="auto">
          <a:xfrm>
            <a:off x="1447800" y="546523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>
            <a:off x="4572000" y="317923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97" name="Line 52"/>
          <p:cNvSpPr>
            <a:spLocks noChangeShapeType="1"/>
          </p:cNvSpPr>
          <p:nvPr/>
        </p:nvSpPr>
        <p:spPr bwMode="auto">
          <a:xfrm>
            <a:off x="6019800" y="317923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5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23533" y="2232025"/>
            <a:ext cx="59436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All </a:t>
            </a:r>
            <a:r>
              <a:rPr lang="en-US" sz="1600" dirty="0" err="1">
                <a:solidFill>
                  <a:srgbClr val="000000"/>
                </a:solidFill>
              </a:rPr>
              <a:t>Itemsets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0933" y="2994025"/>
            <a:ext cx="8610600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                             </a:t>
            </a:r>
            <a:r>
              <a:rPr lang="el-GR" sz="2000" b="1" dirty="0">
                <a:solidFill>
                  <a:srgbClr val="CC0000"/>
                </a:solidFill>
              </a:rPr>
              <a:t>Ε</a:t>
            </a:r>
            <a:r>
              <a:rPr lang="en-US" sz="1600" dirty="0">
                <a:solidFill>
                  <a:srgbClr val="000000"/>
                </a:solidFill>
              </a:rPr>
              <a:t>	                    	      D	             C		B	               A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7133" y="3908425"/>
            <a:ext cx="3657600" cy="4095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DE</a:t>
            </a:r>
            <a:r>
              <a:rPr lang="en-US" sz="1600">
                <a:solidFill>
                  <a:srgbClr val="000000"/>
                </a:solidFill>
              </a:rPr>
              <a:t>                CE            BE          AE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7133" y="3908425"/>
            <a:ext cx="1676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CD     BD	    AD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985933" y="3908425"/>
            <a:ext cx="1447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            AC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8533" y="3908425"/>
            <a:ext cx="685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052733" y="33750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3333" y="4594225"/>
            <a:ext cx="1752600" cy="4095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CDE</a:t>
            </a:r>
            <a:r>
              <a:rPr lang="en-US" sz="1600">
                <a:solidFill>
                  <a:srgbClr val="000000"/>
                </a:solidFill>
              </a:rPr>
              <a:t>  BDE ADE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52133" y="4594225"/>
            <a:ext cx="1295400" cy="338554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BCE    ACE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47533" y="4594225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443133" y="2689225"/>
            <a:ext cx="2133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81133" y="2613025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376333" y="26130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385733" y="4594225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BCD      ACD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985933" y="4594225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824133" y="4594225"/>
            <a:ext cx="6096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062133" y="345122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385733" y="2613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614333" y="34512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690533" y="3375025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2175933" y="26130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252133" y="3298825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328333" y="3222625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575733" y="3222625"/>
            <a:ext cx="1524000" cy="685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1794933" y="329882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94733" y="5280025"/>
            <a:ext cx="1600200" cy="40011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0000"/>
                </a:solidFill>
              </a:rPr>
              <a:t>ACDE</a:t>
            </a:r>
            <a:r>
              <a:rPr lang="el-GR" sz="2000" b="1" dirty="0">
                <a:solidFill>
                  <a:srgbClr val="CC0000"/>
                </a:solidFill>
              </a:rPr>
              <a:t> </a:t>
            </a:r>
            <a:r>
              <a:rPr lang="en-US" sz="1600" b="1" dirty="0">
                <a:solidFill>
                  <a:srgbClr val="0033CC"/>
                </a:solidFill>
              </a:rPr>
              <a:t>BCDE</a:t>
            </a:r>
            <a:endParaRPr lang="el-GR" sz="1600" b="1" dirty="0">
              <a:solidFill>
                <a:srgbClr val="0033CC"/>
              </a:solidFill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4933" y="5280025"/>
            <a:ext cx="1066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37933" y="5280025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614333" y="5280025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80533" y="5965825"/>
            <a:ext cx="914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33CC"/>
                </a:solidFill>
              </a:rPr>
              <a:t>ABCDE</a:t>
            </a:r>
            <a:endParaRPr lang="el-GR" sz="1600" b="1">
              <a:solidFill>
                <a:srgbClr val="0033CC"/>
              </a:solidFill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51933" y="4213225"/>
            <a:ext cx="152400" cy="381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804333" y="4213225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880533" y="4137025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023533" y="4213225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947333" y="4060825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014133" y="406082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4385733" y="42132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461933" y="4213225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5071533" y="4213225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6366933" y="4137025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499533" y="4899025"/>
            <a:ext cx="304800" cy="4572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880533" y="4899025"/>
            <a:ext cx="3810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1337733" y="4899025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2709333" y="4899025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4766733" y="482282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1261533" y="56610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4385733" y="337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5833533" y="33750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0" y="4365625"/>
            <a:ext cx="9948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Frequent?;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804333" y="3439583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Frequent?;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393699" y="4975225"/>
            <a:ext cx="1066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413933" y="5661025"/>
            <a:ext cx="952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33CC"/>
                </a:solidFill>
              </a:rPr>
              <a:t>Frequent?</a:t>
            </a:r>
            <a:endParaRPr lang="el-GR" sz="12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14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057400" y="1905000"/>
            <a:ext cx="59436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All </a:t>
            </a:r>
            <a:r>
              <a:rPr lang="en-US" sz="1600" dirty="0" err="1">
                <a:solidFill>
                  <a:srgbClr val="000000"/>
                </a:solidFill>
              </a:rPr>
              <a:t>Itemsets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2667000"/>
            <a:ext cx="8610600" cy="4095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                             </a:t>
            </a:r>
            <a:r>
              <a:rPr lang="el-GR" sz="2000" b="1" dirty="0">
                <a:solidFill>
                  <a:srgbClr val="CC0000"/>
                </a:solidFill>
              </a:rPr>
              <a:t>Ε</a:t>
            </a:r>
            <a:r>
              <a:rPr lang="en-US" sz="1600" dirty="0">
                <a:solidFill>
                  <a:srgbClr val="000000"/>
                </a:solidFill>
              </a:rPr>
              <a:t>	                   	      D	             C		B	               A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3581400"/>
            <a:ext cx="3657600" cy="4095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DE</a:t>
            </a:r>
            <a:r>
              <a:rPr lang="en-US" sz="1600">
                <a:solidFill>
                  <a:srgbClr val="000000"/>
                </a:solidFill>
              </a:rPr>
              <a:t>                CE            BE          AE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191000" y="3581400"/>
            <a:ext cx="1676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CD     BD	    AD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19800" y="3581400"/>
            <a:ext cx="1447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            AC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72400" y="3581400"/>
            <a:ext cx="685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7086600" y="3048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7200" y="4267200"/>
            <a:ext cx="1752600" cy="4095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CDE</a:t>
            </a:r>
            <a:r>
              <a:rPr lang="en-US" sz="1600">
                <a:solidFill>
                  <a:srgbClr val="000000"/>
                </a:solidFill>
              </a:rPr>
              <a:t>  </a:t>
            </a:r>
            <a:r>
              <a:rPr lang="en-US" sz="1600" b="1">
                <a:solidFill>
                  <a:srgbClr val="33CC33"/>
                </a:solidFill>
              </a:rPr>
              <a:t>BDE</a:t>
            </a:r>
            <a:r>
              <a:rPr lang="en-US" sz="1600" b="1">
                <a:solidFill>
                  <a:srgbClr val="66FF33"/>
                </a:solidFill>
              </a:rPr>
              <a:t> </a:t>
            </a:r>
            <a:r>
              <a:rPr lang="en-US" sz="1600" b="1">
                <a:solidFill>
                  <a:srgbClr val="FF33CC"/>
                </a:solidFill>
              </a:rPr>
              <a:t>ADE</a:t>
            </a:r>
            <a:endParaRPr lang="el-GR" sz="1600" b="1">
              <a:solidFill>
                <a:srgbClr val="FF33CC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286000" y="4267200"/>
            <a:ext cx="1295400" cy="338554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BCE    ACE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581400" y="4267200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477000" y="2362200"/>
            <a:ext cx="2133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2286000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410200" y="22860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419600" y="4267200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BCD      ACD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019800" y="4267200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858000" y="4267200"/>
            <a:ext cx="6096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096000" y="31242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419600" y="228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648200" y="31242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724400" y="30480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2209800" y="22860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286000" y="29718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2362200" y="2895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609600" y="2895600"/>
            <a:ext cx="1524000" cy="685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1828800" y="2971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28600" y="4953000"/>
            <a:ext cx="1676400" cy="40011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ACDE</a:t>
            </a:r>
            <a:r>
              <a:rPr lang="el-GR" sz="2000" b="1">
                <a:solidFill>
                  <a:srgbClr val="CC0000"/>
                </a:solidFill>
              </a:rPr>
              <a:t> </a:t>
            </a:r>
            <a:r>
              <a:rPr lang="en-US" sz="1600" b="1">
                <a:solidFill>
                  <a:srgbClr val="0033CC"/>
                </a:solidFill>
              </a:rPr>
              <a:t>BCDE</a:t>
            </a:r>
            <a:endParaRPr lang="el-GR" sz="1600" b="1">
              <a:solidFill>
                <a:srgbClr val="0033CC"/>
              </a:solidFill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828800" y="4953000"/>
            <a:ext cx="1066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33CC33"/>
                </a:solidFill>
              </a:rPr>
              <a:t>ABDE</a:t>
            </a:r>
            <a:endParaRPr lang="el-GR" sz="1600" b="1">
              <a:solidFill>
                <a:srgbClr val="33CC33"/>
              </a:solidFill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971800" y="4953000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648200" y="495300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914400" y="5638800"/>
            <a:ext cx="914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33CC"/>
                </a:solidFill>
              </a:rPr>
              <a:t>ABCDE</a:t>
            </a:r>
            <a:endParaRPr lang="el-GR" sz="1600" b="1">
              <a:solidFill>
                <a:srgbClr val="0033CC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85800" y="3886200"/>
            <a:ext cx="152400" cy="381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838200" y="38862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914400" y="3810000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057400" y="38862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981200" y="3733800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3048000" y="3733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419600" y="3886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495800" y="38862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105400" y="38862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400800" y="38100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533400" y="4572000"/>
            <a:ext cx="304800" cy="4572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914400" y="4572000"/>
            <a:ext cx="3810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1447800" y="45720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2743200" y="4572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4800600" y="44958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1295400" y="533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4419600" y="3048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5867400" y="3048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228600" y="4038600"/>
            <a:ext cx="1066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838200" y="2895600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0" y="4648200"/>
            <a:ext cx="1104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4" name="Text Box 56"/>
          <p:cNvSpPr txBox="1">
            <a:spLocks noChangeArrowheads="1"/>
          </p:cNvSpPr>
          <p:nvPr/>
        </p:nvSpPr>
        <p:spPr bwMode="auto">
          <a:xfrm>
            <a:off x="1333500" y="5334000"/>
            <a:ext cx="952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33CC"/>
                </a:solidFill>
              </a:rPr>
              <a:t>Frequent?</a:t>
            </a:r>
            <a:endParaRPr lang="el-GR" sz="1200" b="1" dirty="0">
              <a:solidFill>
                <a:srgbClr val="0033CC"/>
              </a:solidFill>
            </a:endParaRPr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1905000" y="4648200"/>
            <a:ext cx="952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33CC33"/>
                </a:solidFill>
              </a:rPr>
              <a:t>Frequent?</a:t>
            </a:r>
            <a:endParaRPr lang="el-GR" sz="1200" b="1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37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099733" y="2057400"/>
            <a:ext cx="59436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All </a:t>
            </a:r>
            <a:r>
              <a:rPr lang="en-US" sz="1600" dirty="0" err="1">
                <a:solidFill>
                  <a:srgbClr val="000000"/>
                </a:solidFill>
              </a:rPr>
              <a:t>Itemsets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7133" y="2819400"/>
            <a:ext cx="8610600" cy="4095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                             </a:t>
            </a:r>
            <a:r>
              <a:rPr lang="el-GR" sz="2000" b="1" dirty="0">
                <a:solidFill>
                  <a:srgbClr val="CC0000"/>
                </a:solidFill>
              </a:rPr>
              <a:t>Ε</a:t>
            </a:r>
            <a:r>
              <a:rPr lang="en-US" sz="1600" dirty="0">
                <a:solidFill>
                  <a:srgbClr val="000000"/>
                </a:solidFill>
              </a:rPr>
              <a:t>	                   	     D	             C		B	               A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3333" y="3733800"/>
            <a:ext cx="3657600" cy="4095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DE</a:t>
            </a:r>
            <a:r>
              <a:rPr lang="en-US" sz="1600">
                <a:solidFill>
                  <a:srgbClr val="000000"/>
                </a:solidFill>
              </a:rPr>
              <a:t>                CE            BE          AE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33333" y="3733800"/>
            <a:ext cx="1676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CD     BD	    AD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62133" y="3733800"/>
            <a:ext cx="1447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            AC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814733" y="3733800"/>
            <a:ext cx="685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7128933" y="32004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9533" y="4419600"/>
            <a:ext cx="1752600" cy="40957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CDE</a:t>
            </a:r>
            <a:r>
              <a:rPr lang="en-US" sz="1600">
                <a:solidFill>
                  <a:srgbClr val="000000"/>
                </a:solidFill>
              </a:rPr>
              <a:t>  BDE ADE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328333" y="4419600"/>
            <a:ext cx="1295400" cy="338554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BCE    ACE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23733" y="4419600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519333" y="2514600"/>
            <a:ext cx="2133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57333" y="2438400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452533" y="2438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461933" y="4419600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BCD      ACD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062133" y="4419600"/>
            <a:ext cx="762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900333" y="4419600"/>
            <a:ext cx="6096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138333" y="3276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461933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690533" y="3276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766733" y="3200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2252133" y="2438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28333" y="31242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2404533" y="30480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651933" y="3048000"/>
            <a:ext cx="1524000" cy="685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1871133" y="3124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70933" y="5105400"/>
            <a:ext cx="1600200" cy="40011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ACDE</a:t>
            </a:r>
            <a:r>
              <a:rPr lang="el-GR" sz="2000" b="1">
                <a:solidFill>
                  <a:srgbClr val="CC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BCDE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871133" y="5105400"/>
            <a:ext cx="10668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014133" y="5105400"/>
            <a:ext cx="15240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690533" y="510540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ABCD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956733" y="5791200"/>
            <a:ext cx="914400" cy="3492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ABCDE</a:t>
            </a:r>
            <a:endParaRPr lang="el-GR" sz="1600">
              <a:solidFill>
                <a:srgbClr val="000000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728133" y="4038600"/>
            <a:ext cx="152400" cy="3810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880533" y="40386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956733" y="3962400"/>
            <a:ext cx="914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099733" y="40386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023533" y="3886200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3090333" y="38862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461933" y="4038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538133" y="4038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147733" y="40386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443133" y="39624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575733" y="4724400"/>
            <a:ext cx="304800" cy="4572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956733" y="4724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1413933" y="47244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2785533" y="47244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4842933" y="46482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1337733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4461933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5909733" y="32004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110067" y="4191000"/>
            <a:ext cx="9567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855133" y="3135068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224367" y="4800600"/>
            <a:ext cx="11472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0000"/>
                </a:solidFill>
              </a:rPr>
              <a:t>Frequent?</a:t>
            </a:r>
            <a:endParaRPr lang="el-GR" sz="1200" b="1" dirty="0">
              <a:solidFill>
                <a:srgbClr val="CC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8433" y="5965825"/>
            <a:ext cx="45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generate all </a:t>
            </a:r>
            <a:r>
              <a:rPr lang="en-US" dirty="0" err="1"/>
              <a:t>itemsets</a:t>
            </a:r>
            <a:r>
              <a:rPr lang="en-US" dirty="0"/>
              <a:t> this way</a:t>
            </a:r>
          </a:p>
          <a:p>
            <a:r>
              <a:rPr lang="en-US" dirty="0"/>
              <a:t>We expect the FP-tree to contain a lot less</a:t>
            </a:r>
          </a:p>
        </p:txBody>
      </p:sp>
    </p:spTree>
    <p:extLst>
      <p:ext uri="{BB962C8B-B14F-4D97-AF65-F5344CB8AC3E}">
        <p14:creationId xmlns:p14="http://schemas.microsoft.com/office/powerpoint/2010/main" val="222666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FP-tree to find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1269763" name="Oval 3"/>
          <p:cNvSpPr>
            <a:spLocks noChangeArrowheads="1"/>
          </p:cNvSpPr>
          <p:nvPr/>
        </p:nvSpPr>
        <p:spPr bwMode="auto">
          <a:xfrm>
            <a:off x="68580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4" name="Oval 4"/>
          <p:cNvSpPr>
            <a:spLocks noChangeArrowheads="1"/>
          </p:cNvSpPr>
          <p:nvPr/>
        </p:nvSpPr>
        <p:spPr bwMode="auto">
          <a:xfrm>
            <a:off x="5867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5" name="Oval 5"/>
          <p:cNvSpPr>
            <a:spLocks noChangeArrowheads="1"/>
          </p:cNvSpPr>
          <p:nvPr/>
        </p:nvSpPr>
        <p:spPr bwMode="auto">
          <a:xfrm>
            <a:off x="48006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6" name="Oval 6"/>
          <p:cNvSpPr>
            <a:spLocks noChangeArrowheads="1"/>
          </p:cNvSpPr>
          <p:nvPr/>
        </p:nvSpPr>
        <p:spPr bwMode="auto">
          <a:xfrm>
            <a:off x="38862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7" name="Line 7"/>
          <p:cNvSpPr>
            <a:spLocks noChangeShapeType="1"/>
          </p:cNvSpPr>
          <p:nvPr/>
        </p:nvSpPr>
        <p:spPr bwMode="auto">
          <a:xfrm flipH="1">
            <a:off x="4953000" y="2362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8" name="Line 8"/>
          <p:cNvSpPr>
            <a:spLocks noChangeShapeType="1"/>
          </p:cNvSpPr>
          <p:nvPr/>
        </p:nvSpPr>
        <p:spPr bwMode="auto">
          <a:xfrm flipH="1">
            <a:off x="41148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74676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0" name="Oval 10"/>
          <p:cNvSpPr>
            <a:spLocks noChangeArrowheads="1"/>
          </p:cNvSpPr>
          <p:nvPr/>
        </p:nvSpPr>
        <p:spPr bwMode="auto">
          <a:xfrm>
            <a:off x="72390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1" name="Line 11"/>
          <p:cNvSpPr>
            <a:spLocks noChangeShapeType="1"/>
          </p:cNvSpPr>
          <p:nvPr/>
        </p:nvSpPr>
        <p:spPr bwMode="auto">
          <a:xfrm>
            <a:off x="60198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2" name="Line 12"/>
          <p:cNvSpPr>
            <a:spLocks noChangeShapeType="1"/>
          </p:cNvSpPr>
          <p:nvPr/>
        </p:nvSpPr>
        <p:spPr bwMode="auto">
          <a:xfrm flipH="1" flipV="1">
            <a:off x="70866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3" name="Line 13"/>
          <p:cNvSpPr>
            <a:spLocks noChangeShapeType="1"/>
          </p:cNvSpPr>
          <p:nvPr/>
        </p:nvSpPr>
        <p:spPr bwMode="auto">
          <a:xfrm flipH="1">
            <a:off x="74676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4" name="Text Box 14"/>
          <p:cNvSpPr txBox="1">
            <a:spLocks noChangeArrowheads="1"/>
          </p:cNvSpPr>
          <p:nvPr/>
        </p:nvSpPr>
        <p:spPr bwMode="auto">
          <a:xfrm>
            <a:off x="5257800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null</a:t>
            </a:r>
          </a:p>
        </p:txBody>
      </p:sp>
      <p:sp>
        <p:nvSpPr>
          <p:cNvPr id="1269775" name="Text Box 15"/>
          <p:cNvSpPr txBox="1">
            <a:spLocks noChangeArrowheads="1"/>
          </p:cNvSpPr>
          <p:nvPr/>
        </p:nvSpPr>
        <p:spPr bwMode="auto">
          <a:xfrm>
            <a:off x="4267200" y="2819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A:7</a:t>
            </a:r>
          </a:p>
        </p:txBody>
      </p:sp>
      <p:sp>
        <p:nvSpPr>
          <p:cNvPr id="1269776" name="Text Box 16"/>
          <p:cNvSpPr txBox="1">
            <a:spLocks noChangeArrowheads="1"/>
          </p:cNvSpPr>
          <p:nvPr/>
        </p:nvSpPr>
        <p:spPr bwMode="auto">
          <a:xfrm>
            <a:off x="33528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B:5</a:t>
            </a:r>
          </a:p>
        </p:txBody>
      </p:sp>
      <p:sp>
        <p:nvSpPr>
          <p:cNvPr id="1269777" name="Text Box 17"/>
          <p:cNvSpPr txBox="1">
            <a:spLocks noChangeArrowheads="1"/>
          </p:cNvSpPr>
          <p:nvPr/>
        </p:nvSpPr>
        <p:spPr bwMode="auto">
          <a:xfrm>
            <a:off x="7086600" y="2743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B:3</a:t>
            </a:r>
          </a:p>
        </p:txBody>
      </p:sp>
      <p:sp>
        <p:nvSpPr>
          <p:cNvPr id="1269778" name="Text Box 18"/>
          <p:cNvSpPr txBox="1">
            <a:spLocks noChangeArrowheads="1"/>
          </p:cNvSpPr>
          <p:nvPr/>
        </p:nvSpPr>
        <p:spPr bwMode="auto">
          <a:xfrm>
            <a:off x="78486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C:3</a:t>
            </a:r>
          </a:p>
        </p:txBody>
      </p:sp>
      <p:sp>
        <p:nvSpPr>
          <p:cNvPr id="1269779" name="Text Box 19"/>
          <p:cNvSpPr txBox="1">
            <a:spLocks noChangeArrowheads="1"/>
          </p:cNvSpPr>
          <p:nvPr/>
        </p:nvSpPr>
        <p:spPr bwMode="auto">
          <a:xfrm>
            <a:off x="7543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80" name="Oval 20"/>
          <p:cNvSpPr>
            <a:spLocks noChangeArrowheads="1"/>
          </p:cNvSpPr>
          <p:nvPr/>
        </p:nvSpPr>
        <p:spPr bwMode="auto">
          <a:xfrm>
            <a:off x="47244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1" name="Oval 21"/>
          <p:cNvSpPr>
            <a:spLocks noChangeArrowheads="1"/>
          </p:cNvSpPr>
          <p:nvPr/>
        </p:nvSpPr>
        <p:spPr bwMode="auto">
          <a:xfrm>
            <a:off x="48768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2" name="Line 22"/>
          <p:cNvSpPr>
            <a:spLocks noChangeShapeType="1"/>
          </p:cNvSpPr>
          <p:nvPr/>
        </p:nvSpPr>
        <p:spPr bwMode="auto">
          <a:xfrm flipV="1">
            <a:off x="48768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3" name="Line 23"/>
          <p:cNvSpPr>
            <a:spLocks noChangeShapeType="1"/>
          </p:cNvSpPr>
          <p:nvPr/>
        </p:nvSpPr>
        <p:spPr bwMode="auto">
          <a:xfrm>
            <a:off x="4876800" y="4191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4" name="Text Box 24"/>
          <p:cNvSpPr txBox="1">
            <a:spLocks noChangeArrowheads="1"/>
          </p:cNvSpPr>
          <p:nvPr/>
        </p:nvSpPr>
        <p:spPr bwMode="auto">
          <a:xfrm>
            <a:off x="50292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C:1</a:t>
            </a:r>
          </a:p>
        </p:txBody>
      </p:sp>
      <p:sp>
        <p:nvSpPr>
          <p:cNvPr id="1269785" name="Text Box 25"/>
          <p:cNvSpPr txBox="1">
            <a:spLocks noChangeArrowheads="1"/>
          </p:cNvSpPr>
          <p:nvPr/>
        </p:nvSpPr>
        <p:spPr bwMode="auto">
          <a:xfrm>
            <a:off x="51816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86" name="Oval 26"/>
          <p:cNvSpPr>
            <a:spLocks noChangeArrowheads="1"/>
          </p:cNvSpPr>
          <p:nvPr/>
        </p:nvSpPr>
        <p:spPr bwMode="auto">
          <a:xfrm>
            <a:off x="35814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7" name="Text Box 27"/>
          <p:cNvSpPr txBox="1">
            <a:spLocks noChangeArrowheads="1"/>
          </p:cNvSpPr>
          <p:nvPr/>
        </p:nvSpPr>
        <p:spPr bwMode="auto">
          <a:xfrm>
            <a:off x="3048000" y="4572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C:3</a:t>
            </a:r>
          </a:p>
        </p:txBody>
      </p:sp>
      <p:sp>
        <p:nvSpPr>
          <p:cNvPr id="1269788" name="Oval 28"/>
          <p:cNvSpPr>
            <a:spLocks noChangeArrowheads="1"/>
          </p:cNvSpPr>
          <p:nvPr/>
        </p:nvSpPr>
        <p:spPr bwMode="auto">
          <a:xfrm>
            <a:off x="33528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9" name="Text Box 29"/>
          <p:cNvSpPr txBox="1">
            <a:spLocks noChangeArrowheads="1"/>
          </p:cNvSpPr>
          <p:nvPr/>
        </p:nvSpPr>
        <p:spPr bwMode="auto">
          <a:xfrm>
            <a:off x="2895600" y="5486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90" name="Line 30"/>
          <p:cNvSpPr>
            <a:spLocks noChangeShapeType="1"/>
          </p:cNvSpPr>
          <p:nvPr/>
        </p:nvSpPr>
        <p:spPr bwMode="auto">
          <a:xfrm flipV="1">
            <a:off x="3733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1" name="Line 31"/>
          <p:cNvSpPr>
            <a:spLocks noChangeShapeType="1"/>
          </p:cNvSpPr>
          <p:nvPr/>
        </p:nvSpPr>
        <p:spPr bwMode="auto">
          <a:xfrm flipH="1">
            <a:off x="3505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2" name="Oval 32"/>
          <p:cNvSpPr>
            <a:spLocks noChangeArrowheads="1"/>
          </p:cNvSpPr>
          <p:nvPr/>
        </p:nvSpPr>
        <p:spPr bwMode="auto">
          <a:xfrm>
            <a:off x="5715000" y="38258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3" name="Text Box 33"/>
          <p:cNvSpPr txBox="1">
            <a:spLocks noChangeArrowheads="1"/>
          </p:cNvSpPr>
          <p:nvPr/>
        </p:nvSpPr>
        <p:spPr bwMode="auto">
          <a:xfrm>
            <a:off x="60198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794" name="Oval 34"/>
          <p:cNvSpPr>
            <a:spLocks noChangeArrowheads="1"/>
          </p:cNvSpPr>
          <p:nvPr/>
        </p:nvSpPr>
        <p:spPr bwMode="auto">
          <a:xfrm>
            <a:off x="59436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5" name="Text Box 35"/>
          <p:cNvSpPr txBox="1">
            <a:spLocks noChangeArrowheads="1"/>
          </p:cNvSpPr>
          <p:nvPr/>
        </p:nvSpPr>
        <p:spPr bwMode="auto">
          <a:xfrm>
            <a:off x="61722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E:1</a:t>
            </a:r>
          </a:p>
        </p:txBody>
      </p:sp>
      <p:sp>
        <p:nvSpPr>
          <p:cNvPr id="1269796" name="Oval 36"/>
          <p:cNvSpPr>
            <a:spLocks noChangeArrowheads="1"/>
          </p:cNvSpPr>
          <p:nvPr/>
        </p:nvSpPr>
        <p:spPr bwMode="auto">
          <a:xfrm>
            <a:off x="8229600" y="4724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E:1</a:t>
            </a:r>
          </a:p>
        </p:txBody>
      </p:sp>
      <p:sp>
        <p:nvSpPr>
          <p:cNvPr id="1269798" name="Line 38"/>
          <p:cNvSpPr>
            <a:spLocks noChangeShapeType="1"/>
          </p:cNvSpPr>
          <p:nvPr/>
        </p:nvSpPr>
        <p:spPr bwMode="auto">
          <a:xfrm flipH="1" flipV="1">
            <a:off x="7620000" y="4038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9" name="Line 39"/>
          <p:cNvSpPr>
            <a:spLocks noChangeShapeType="1"/>
          </p:cNvSpPr>
          <p:nvPr/>
        </p:nvSpPr>
        <p:spPr bwMode="auto">
          <a:xfrm flipH="1" flipV="1">
            <a:off x="49530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0" name="Line 40"/>
          <p:cNvSpPr>
            <a:spLocks noChangeShapeType="1"/>
          </p:cNvSpPr>
          <p:nvPr/>
        </p:nvSpPr>
        <p:spPr bwMode="auto">
          <a:xfrm flipH="1" flipV="1">
            <a:off x="5867400" y="4114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698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317568"/>
              </p:ext>
            </p:extLst>
          </p:nvPr>
        </p:nvGraphicFramePr>
        <p:xfrm>
          <a:off x="533400" y="14478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887" imgH="3257967" progId="Excel.Sheet.8">
                  <p:embed/>
                </p:oleObj>
              </mc:Choice>
              <mc:Fallback>
                <p:oleObj name="Worksheet" r:id="rId2" imgW="1952887" imgH="325796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2" name="Line 42"/>
          <p:cNvSpPr>
            <a:spLocks noChangeShapeType="1"/>
          </p:cNvSpPr>
          <p:nvPr/>
        </p:nvSpPr>
        <p:spPr bwMode="auto">
          <a:xfrm flipV="1">
            <a:off x="3657600" y="48768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3" name="Line 43"/>
          <p:cNvSpPr>
            <a:spLocks noChangeShapeType="1"/>
          </p:cNvSpPr>
          <p:nvPr/>
        </p:nvSpPr>
        <p:spPr bwMode="auto">
          <a:xfrm flipV="1">
            <a:off x="5105400" y="41306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4" name="Line 44"/>
          <p:cNvSpPr>
            <a:spLocks noChangeShapeType="1"/>
          </p:cNvSpPr>
          <p:nvPr/>
        </p:nvSpPr>
        <p:spPr bwMode="auto">
          <a:xfrm>
            <a:off x="6019800" y="41306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5" name="Line 45"/>
          <p:cNvSpPr>
            <a:spLocks noChangeShapeType="1"/>
          </p:cNvSpPr>
          <p:nvPr/>
        </p:nvSpPr>
        <p:spPr bwMode="auto">
          <a:xfrm flipV="1">
            <a:off x="6629400" y="48768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6" name="Line 46"/>
          <p:cNvSpPr>
            <a:spLocks noChangeShapeType="1"/>
          </p:cNvSpPr>
          <p:nvPr/>
        </p:nvSpPr>
        <p:spPr bwMode="auto">
          <a:xfrm flipV="1">
            <a:off x="3810000" y="4130675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7" name="Line 47"/>
          <p:cNvSpPr>
            <a:spLocks noChangeShapeType="1"/>
          </p:cNvSpPr>
          <p:nvPr/>
        </p:nvSpPr>
        <p:spPr bwMode="auto">
          <a:xfrm flipV="1">
            <a:off x="5181600" y="38258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8" name="Line 48"/>
          <p:cNvSpPr>
            <a:spLocks noChangeShapeType="1"/>
          </p:cNvSpPr>
          <p:nvPr/>
        </p:nvSpPr>
        <p:spPr bwMode="auto">
          <a:xfrm flipV="1">
            <a:off x="4191000" y="30480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9" name="Text Box 49"/>
          <p:cNvSpPr txBox="1">
            <a:spLocks noChangeArrowheads="1"/>
          </p:cNvSpPr>
          <p:nvPr/>
        </p:nvSpPr>
        <p:spPr bwMode="auto">
          <a:xfrm>
            <a:off x="4809067" y="5715000"/>
            <a:ext cx="4267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Bottom-up traversal </a:t>
            </a:r>
            <a:r>
              <a:rPr lang="en-US" sz="2000" dirty="0"/>
              <a:t>of the tree.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First, </a:t>
            </a:r>
            <a:r>
              <a:rPr lang="en-US" sz="2000" dirty="0" err="1"/>
              <a:t>itemsets</a:t>
            </a:r>
            <a:r>
              <a:rPr lang="en-US" sz="2000" dirty="0"/>
              <a:t> ending in E, then D, </a:t>
            </a:r>
            <a:r>
              <a:rPr lang="en-US" sz="2000" dirty="0" err="1"/>
              <a:t>etc</a:t>
            </a:r>
            <a:r>
              <a:rPr lang="en-US" sz="2000" dirty="0"/>
              <a:t>, each time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suffix-based class</a:t>
            </a:r>
          </a:p>
        </p:txBody>
      </p:sp>
      <p:sp>
        <p:nvSpPr>
          <p:cNvPr id="1269810" name="Oval 50"/>
          <p:cNvSpPr>
            <a:spLocks noChangeArrowheads="1"/>
          </p:cNvSpPr>
          <p:nvPr/>
        </p:nvSpPr>
        <p:spPr bwMode="auto">
          <a:xfrm>
            <a:off x="42672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1" name="Text Box 51"/>
          <p:cNvSpPr txBox="1">
            <a:spLocks noChangeArrowheads="1"/>
          </p:cNvSpPr>
          <p:nvPr/>
        </p:nvSpPr>
        <p:spPr bwMode="auto">
          <a:xfrm>
            <a:off x="41148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D:1</a:t>
            </a:r>
          </a:p>
        </p:txBody>
      </p:sp>
      <p:sp>
        <p:nvSpPr>
          <p:cNvPr id="1269812" name="Line 52"/>
          <p:cNvSpPr>
            <a:spLocks noChangeShapeType="1"/>
          </p:cNvSpPr>
          <p:nvPr/>
        </p:nvSpPr>
        <p:spPr bwMode="auto">
          <a:xfrm>
            <a:off x="4572000" y="48768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3" name="Line 53"/>
          <p:cNvSpPr>
            <a:spLocks noChangeShapeType="1"/>
          </p:cNvSpPr>
          <p:nvPr/>
        </p:nvSpPr>
        <p:spPr bwMode="auto">
          <a:xfrm>
            <a:off x="41148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4" name="Oval 54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5" name="Text Box 55"/>
          <p:cNvSpPr txBox="1">
            <a:spLocks noChangeArrowheads="1"/>
          </p:cNvSpPr>
          <p:nvPr/>
        </p:nvSpPr>
        <p:spPr bwMode="auto">
          <a:xfrm>
            <a:off x="5181600" y="533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imes New Roman" charset="0"/>
              </a:rPr>
              <a:t>E:1</a:t>
            </a:r>
          </a:p>
        </p:txBody>
      </p:sp>
      <p:sp>
        <p:nvSpPr>
          <p:cNvPr id="1269816" name="Line 56"/>
          <p:cNvSpPr>
            <a:spLocks noChangeShapeType="1"/>
          </p:cNvSpPr>
          <p:nvPr/>
        </p:nvSpPr>
        <p:spPr bwMode="auto">
          <a:xfrm>
            <a:off x="50292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7" name="Line 57"/>
          <p:cNvSpPr>
            <a:spLocks noChangeShapeType="1"/>
          </p:cNvSpPr>
          <p:nvPr/>
        </p:nvSpPr>
        <p:spPr bwMode="auto">
          <a:xfrm flipV="1">
            <a:off x="5105400" y="49530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8" name="Text Box 58"/>
          <p:cNvSpPr txBox="1">
            <a:spLocks noChangeArrowheads="1"/>
          </p:cNvSpPr>
          <p:nvPr/>
        </p:nvSpPr>
        <p:spPr bwMode="auto">
          <a:xfrm>
            <a:off x="2362200" y="15240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Transaction Database</a:t>
            </a:r>
          </a:p>
        </p:txBody>
      </p:sp>
      <p:graphicFrame>
        <p:nvGraphicFramePr>
          <p:cNvPr id="12698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251667"/>
              </p:ext>
            </p:extLst>
          </p:nvPr>
        </p:nvGraphicFramePr>
        <p:xfrm>
          <a:off x="609600" y="48006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53006" imgH="1781658" progId="Excel.Sheet.8">
                  <p:embed/>
                </p:oleObj>
              </mc:Choice>
              <mc:Fallback>
                <p:oleObj name="Worksheet" r:id="rId4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0" name="Line 60"/>
          <p:cNvSpPr>
            <a:spLocks noChangeShapeType="1"/>
          </p:cNvSpPr>
          <p:nvPr/>
        </p:nvSpPr>
        <p:spPr bwMode="auto">
          <a:xfrm flipV="1">
            <a:off x="2590800" y="31242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1" name="Line 61"/>
          <p:cNvSpPr>
            <a:spLocks noChangeShapeType="1"/>
          </p:cNvSpPr>
          <p:nvPr/>
        </p:nvSpPr>
        <p:spPr bwMode="auto">
          <a:xfrm flipH="1">
            <a:off x="1752600" y="51816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2" name="Line 62"/>
          <p:cNvSpPr>
            <a:spLocks noChangeShapeType="1"/>
          </p:cNvSpPr>
          <p:nvPr/>
        </p:nvSpPr>
        <p:spPr bwMode="auto">
          <a:xfrm flipH="1" flipV="1">
            <a:off x="2590800" y="36576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3" name="Line 63"/>
          <p:cNvSpPr>
            <a:spLocks noChangeShapeType="1"/>
          </p:cNvSpPr>
          <p:nvPr/>
        </p:nvSpPr>
        <p:spPr bwMode="auto">
          <a:xfrm flipH="1">
            <a:off x="1752600" y="54864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4" name="Line 64"/>
          <p:cNvSpPr>
            <a:spLocks noChangeShapeType="1"/>
          </p:cNvSpPr>
          <p:nvPr/>
        </p:nvSpPr>
        <p:spPr bwMode="auto">
          <a:xfrm flipH="1" flipV="1">
            <a:off x="2743200" y="43434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5" name="Line 65"/>
          <p:cNvSpPr>
            <a:spLocks noChangeShapeType="1"/>
          </p:cNvSpPr>
          <p:nvPr/>
        </p:nvSpPr>
        <p:spPr bwMode="auto">
          <a:xfrm flipV="1">
            <a:off x="2743200" y="39624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6" name="Line 66"/>
          <p:cNvSpPr>
            <a:spLocks noChangeShapeType="1"/>
          </p:cNvSpPr>
          <p:nvPr/>
        </p:nvSpPr>
        <p:spPr bwMode="auto">
          <a:xfrm flipV="1">
            <a:off x="2667000" y="48768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7" name="Line 67"/>
          <p:cNvSpPr>
            <a:spLocks noChangeShapeType="1"/>
          </p:cNvSpPr>
          <p:nvPr/>
        </p:nvSpPr>
        <p:spPr bwMode="auto">
          <a:xfrm flipH="1">
            <a:off x="1752600" y="5791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8" name="Line 68"/>
          <p:cNvSpPr>
            <a:spLocks noChangeShapeType="1"/>
          </p:cNvSpPr>
          <p:nvPr/>
        </p:nvSpPr>
        <p:spPr bwMode="auto">
          <a:xfrm flipH="1">
            <a:off x="1752600" y="6096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9" name="Line 69"/>
          <p:cNvSpPr>
            <a:spLocks noChangeShapeType="1"/>
          </p:cNvSpPr>
          <p:nvPr/>
        </p:nvSpPr>
        <p:spPr bwMode="auto">
          <a:xfrm flipV="1">
            <a:off x="2667000" y="58674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0" name="Line 70"/>
          <p:cNvSpPr>
            <a:spLocks noChangeShapeType="1"/>
          </p:cNvSpPr>
          <p:nvPr/>
        </p:nvSpPr>
        <p:spPr bwMode="auto">
          <a:xfrm flipH="1">
            <a:off x="1752600" y="63246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1" name="Line 71"/>
          <p:cNvSpPr>
            <a:spLocks noChangeShapeType="1"/>
          </p:cNvSpPr>
          <p:nvPr/>
        </p:nvSpPr>
        <p:spPr bwMode="auto">
          <a:xfrm flipV="1">
            <a:off x="3200400" y="56388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2" name="Text Box 72"/>
          <p:cNvSpPr txBox="1">
            <a:spLocks noChangeArrowheads="1"/>
          </p:cNvSpPr>
          <p:nvPr/>
        </p:nvSpPr>
        <p:spPr bwMode="auto">
          <a:xfrm>
            <a:off x="533400" y="4419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Header table</a:t>
            </a:r>
          </a:p>
        </p:txBody>
      </p:sp>
    </p:spTree>
    <p:extLst>
      <p:ext uri="{BB962C8B-B14F-4D97-AF65-F5344CB8AC3E}">
        <p14:creationId xmlns:p14="http://schemas.microsoft.com/office/powerpoint/2010/main" val="2455642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5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5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57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58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59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60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61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62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63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6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65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06766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06767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06768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06769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6770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6771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72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73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74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7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06776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6777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78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6779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80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6781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82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83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84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6785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86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6787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88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6789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0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1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2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3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4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5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6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7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8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799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00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6801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02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03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04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6805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06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06807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3006" imgH="1781658" progId="Excel.Sheet.8">
                  <p:embed/>
                </p:oleObj>
              </mc:Choice>
              <mc:Fallback>
                <p:oleObj name="Worksheet" r:id="rId2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6808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09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0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1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2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3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4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5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6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7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8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19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6820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06822" name="Text Box 70"/>
          <p:cNvSpPr txBox="1">
            <a:spLocks noChangeArrowheads="1"/>
          </p:cNvSpPr>
          <p:nvPr/>
        </p:nvSpPr>
        <p:spPr bwMode="auto">
          <a:xfrm>
            <a:off x="452967" y="1690687"/>
            <a:ext cx="289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</a:rPr>
              <a:t>Subproblem</a:t>
            </a:r>
            <a:r>
              <a:rPr lang="en-US" dirty="0">
                <a:solidFill>
                  <a:srgbClr val="000000"/>
                </a:solidFill>
              </a:rPr>
              <a:t>: find frequent </a:t>
            </a:r>
            <a:r>
              <a:rPr lang="en-US" dirty="0" err="1">
                <a:solidFill>
                  <a:srgbClr val="000000"/>
                </a:solidFill>
              </a:rPr>
              <a:t>itemsets</a:t>
            </a:r>
            <a:r>
              <a:rPr lang="en-US" dirty="0">
                <a:solidFill>
                  <a:srgbClr val="000000"/>
                </a:solidFill>
              </a:rPr>
              <a:t> ending in </a:t>
            </a:r>
            <a:r>
              <a:rPr lang="en-US" b="1" dirty="0">
                <a:solidFill>
                  <a:srgbClr val="CC0000"/>
                </a:solidFill>
              </a:rPr>
              <a:t>E</a:t>
            </a:r>
            <a:endParaRPr lang="el-GR" b="1" dirty="0">
              <a:solidFill>
                <a:srgbClr val="CC0000"/>
              </a:solidFill>
            </a:endParaRPr>
          </a:p>
        </p:txBody>
      </p:sp>
      <p:sp>
        <p:nvSpPr>
          <p:cNvPr id="2506823" name="Text Box 71"/>
          <p:cNvSpPr txBox="1">
            <a:spLocks noChangeArrowheads="1"/>
          </p:cNvSpPr>
          <p:nvPr/>
        </p:nvSpPr>
        <p:spPr bwMode="auto">
          <a:xfrm>
            <a:off x="533400" y="61722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l-G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We will  then see how to compute the support for the possible </a:t>
            </a:r>
            <a:r>
              <a:rPr lang="en-US" dirty="0" err="1">
                <a:solidFill>
                  <a:srgbClr val="000000"/>
                </a:solidFill>
              </a:rPr>
              <a:t>itemsets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Frequent </a:t>
            </a:r>
            <a:r>
              <a:rPr lang="en-US" dirty="0" err="1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23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77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7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1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2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3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4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5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6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7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89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07790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07791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07792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07793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7794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7795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96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97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98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799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07800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7801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02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7803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07804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7805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06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07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08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7809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0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7811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2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7813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4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5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6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7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8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19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0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1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2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3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4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7825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6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7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28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7829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0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07831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25" imgH="1781251" progId="Excel.Sheet.8">
                  <p:embed/>
                </p:oleObj>
              </mc:Choice>
              <mc:Fallback>
                <p:oleObj name="Worksheet" r:id="rId2" imgW="1952625" imgH="17812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7832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3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4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5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6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7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8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39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40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41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42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43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7844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07846" name="Text Box 70"/>
          <p:cNvSpPr txBox="1">
            <a:spLocks noChangeArrowheads="1"/>
          </p:cNvSpPr>
          <p:nvPr/>
        </p:nvSpPr>
        <p:spPr bwMode="auto">
          <a:xfrm>
            <a:off x="914400" y="19812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Ending in </a:t>
            </a:r>
            <a:r>
              <a:rPr lang="en-US" b="1" dirty="0">
                <a:solidFill>
                  <a:srgbClr val="CC0000"/>
                </a:solidFill>
              </a:rPr>
              <a:t>D</a:t>
            </a:r>
            <a:endParaRPr lang="el-GR" b="1" dirty="0">
              <a:solidFill>
                <a:srgbClr val="CC000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Finding Frequent </a:t>
            </a:r>
            <a:r>
              <a:rPr lang="en-US" dirty="0" err="1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8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0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5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6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7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8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09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10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11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1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13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08814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08815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08816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08817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8818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8819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20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21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22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23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08824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8825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26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8827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28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8829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0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1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2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8833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4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8835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6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8837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8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39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0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1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2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3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4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5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6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7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48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8849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0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1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2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8853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4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08855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3006" imgH="1781658" progId="Excel.Sheet.8">
                  <p:embed/>
                </p:oleObj>
              </mc:Choice>
              <mc:Fallback>
                <p:oleObj name="Worksheet" r:id="rId2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6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7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8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59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0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1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2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3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4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5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6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7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8868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08870" name="Text Box 70"/>
          <p:cNvSpPr txBox="1">
            <a:spLocks noChangeArrowheads="1"/>
          </p:cNvSpPr>
          <p:nvPr/>
        </p:nvSpPr>
        <p:spPr bwMode="auto">
          <a:xfrm>
            <a:off x="914400" y="1981200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Ending in </a:t>
            </a:r>
            <a:r>
              <a:rPr lang="en-US" sz="2000" b="1" dirty="0">
                <a:solidFill>
                  <a:srgbClr val="CC0000"/>
                </a:solidFill>
              </a:rPr>
              <a:t>C</a:t>
            </a:r>
            <a:endParaRPr lang="el-GR" sz="2000" b="1" dirty="0">
              <a:solidFill>
                <a:srgbClr val="CC000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Finding Frequent </a:t>
            </a:r>
            <a:r>
              <a:rPr lang="en-US" dirty="0" err="1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01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82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2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2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29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0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1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2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3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4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5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37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09838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09839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09840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09841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9842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9843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44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45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46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47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09848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9849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50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09851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52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9853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54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55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56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9857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58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9859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0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9861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2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3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4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5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6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7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8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69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0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1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2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09873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4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5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6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09877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78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09879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3006" imgH="1781658" progId="Excel.Sheet.8">
                  <p:embed/>
                </p:oleObj>
              </mc:Choice>
              <mc:Fallback>
                <p:oleObj name="Worksheet" r:id="rId2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880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1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2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3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4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5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6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7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8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89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90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91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09892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09894" name="Text Box 70"/>
          <p:cNvSpPr txBox="1">
            <a:spLocks noChangeArrowheads="1"/>
          </p:cNvSpPr>
          <p:nvPr/>
        </p:nvSpPr>
        <p:spPr bwMode="auto">
          <a:xfrm>
            <a:off x="914400" y="1981200"/>
            <a:ext cx="1409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Ending in </a:t>
            </a:r>
            <a:r>
              <a:rPr lang="en-US" sz="2000" b="1" dirty="0">
                <a:solidFill>
                  <a:srgbClr val="CC0000"/>
                </a:solidFill>
              </a:rPr>
              <a:t>B</a:t>
            </a:r>
            <a:endParaRPr lang="el-GR" sz="2000" b="1" dirty="0">
              <a:solidFill>
                <a:srgbClr val="CC000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Finding Frequent </a:t>
            </a:r>
            <a:r>
              <a:rPr lang="en-US" dirty="0" err="1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8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85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3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4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5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6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7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8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59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6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61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0862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10863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10864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0865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0866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0867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68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69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70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71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0872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0873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74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0875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76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0877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78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79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0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0881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2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0883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4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0885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6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7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8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89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0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1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2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3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4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5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6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0897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8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899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0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0901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2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10903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3006" imgH="1781658" progId="Excel.Sheet.8">
                  <p:embed/>
                </p:oleObj>
              </mc:Choice>
              <mc:Fallback>
                <p:oleObj name="Worksheet" r:id="rId2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0904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5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6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7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8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09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0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1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2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3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4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5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0916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10918" name="Text Box 70"/>
          <p:cNvSpPr txBox="1">
            <a:spLocks noChangeArrowheads="1"/>
          </p:cNvSpPr>
          <p:nvPr/>
        </p:nvSpPr>
        <p:spPr bwMode="auto">
          <a:xfrm>
            <a:off x="914400" y="1600200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Ending in </a:t>
            </a:r>
            <a:r>
              <a:rPr lang="el-GR" sz="2000" b="1" dirty="0">
                <a:solidFill>
                  <a:srgbClr val="CC0000"/>
                </a:solidFill>
              </a:rPr>
              <a:t>Α</a:t>
            </a: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Finding Frequent </a:t>
            </a:r>
            <a:r>
              <a:rPr lang="en-US" dirty="0" err="1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Closed Itemset</a:t>
            </a:r>
          </a:p>
        </p:txBody>
      </p:sp>
      <p:sp>
        <p:nvSpPr>
          <p:cNvPr id="1259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dirty="0" err="1"/>
              <a:t>itemset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70C0"/>
                </a:solidFill>
              </a:rPr>
              <a:t>closed </a:t>
            </a: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none</a:t>
            </a:r>
            <a:r>
              <a:rPr lang="en-US" sz="2400" dirty="0"/>
              <a:t> of its immediate </a:t>
            </a:r>
            <a:r>
              <a:rPr lang="en-US" sz="2400" dirty="0">
                <a:solidFill>
                  <a:srgbClr val="FF0000"/>
                </a:solidFill>
              </a:rPr>
              <a:t>supersets</a:t>
            </a:r>
            <a:r>
              <a:rPr lang="en-US" sz="2400" dirty="0"/>
              <a:t> has the </a:t>
            </a:r>
            <a:r>
              <a:rPr lang="en-US" sz="2400" dirty="0">
                <a:solidFill>
                  <a:srgbClr val="FF0000"/>
                </a:solidFill>
              </a:rPr>
              <a:t>same </a:t>
            </a:r>
            <a:r>
              <a:rPr lang="en-US" sz="2400" dirty="0"/>
              <a:t>support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as the </a:t>
            </a:r>
            <a:r>
              <a:rPr lang="en-US" sz="2400" dirty="0" err="1"/>
              <a:t>itemset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000" dirty="0"/>
          </a:p>
        </p:txBody>
      </p:sp>
      <p:graphicFrame>
        <p:nvGraphicFramePr>
          <p:cNvPr id="1259524" name="Object 10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13915311"/>
              </p:ext>
            </p:extLst>
          </p:nvPr>
        </p:nvGraphicFramePr>
        <p:xfrm>
          <a:off x="3733800" y="3352800"/>
          <a:ext cx="20320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88871" imgH="1744914" progId="Excel.Sheet.8">
                  <p:embed/>
                </p:oleObj>
              </mc:Choice>
              <mc:Fallback>
                <p:oleObj name="Worksheet" r:id="rId2" imgW="1988871" imgH="17449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20320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592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suffix</a:t>
            </a:r>
            <a:r>
              <a:rPr lang="en-US" dirty="0"/>
              <a:t> X</a:t>
            </a:r>
          </a:p>
          <a:p>
            <a:r>
              <a:rPr lang="en-US" dirty="0"/>
              <a:t>Phase 1</a:t>
            </a:r>
          </a:p>
          <a:p>
            <a:pPr lvl="1"/>
            <a:r>
              <a:rPr lang="en-US" dirty="0"/>
              <a:t>Construct the prefix tree for X as shown before, and compute the support using the header table and the pointers</a:t>
            </a:r>
          </a:p>
          <a:p>
            <a:pPr lvl="1"/>
            <a:endParaRPr lang="en-US" dirty="0"/>
          </a:p>
          <a:p>
            <a:r>
              <a:rPr lang="en-US" dirty="0"/>
              <a:t>Phase 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X is frequent</a:t>
            </a:r>
            <a:r>
              <a:rPr lang="en-US" dirty="0"/>
              <a:t>, construct the conditional FP-tree for X in the following steps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err="1"/>
              <a:t>Recompute</a:t>
            </a:r>
            <a:r>
              <a:rPr lang="en-US" dirty="0"/>
              <a:t> support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Prune infrequent items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Prune leaves and </a:t>
            </a:r>
            <a:r>
              <a:rPr lang="en-US" dirty="0" err="1"/>
              <a:t>recurse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65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89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89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1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2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3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4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5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6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7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09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2910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12911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12912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2913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2914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2915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16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17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18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19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2920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2921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22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2923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24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2925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26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27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28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2929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0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2931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2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2933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4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5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6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7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8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39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0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1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2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3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4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2945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6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7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48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2949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0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12951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3006" imgH="1781658" progId="Excel.Sheet.8">
                  <p:embed/>
                </p:oleObj>
              </mc:Choice>
              <mc:Fallback>
                <p:oleObj name="Worksheet" r:id="rId2" imgW="1953006" imgH="17816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2952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3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4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5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6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7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8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59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60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61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62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63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2964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12966" name="Text Box 70"/>
          <p:cNvSpPr txBox="1">
            <a:spLocks noChangeArrowheads="1"/>
          </p:cNvSpPr>
          <p:nvPr/>
        </p:nvSpPr>
        <p:spPr bwMode="auto">
          <a:xfrm>
            <a:off x="152400" y="1738823"/>
            <a:ext cx="2895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Phase 1 </a:t>
            </a:r>
            <a:r>
              <a:rPr lang="el-GR" b="1" dirty="0">
                <a:solidFill>
                  <a:srgbClr val="000000"/>
                </a:solidFill>
              </a:rPr>
              <a:t>– </a:t>
            </a:r>
            <a:r>
              <a:rPr lang="en-US" b="1" dirty="0">
                <a:solidFill>
                  <a:srgbClr val="000000"/>
                </a:solidFill>
              </a:rPr>
              <a:t>construct prefix tree </a:t>
            </a:r>
            <a:endParaRPr lang="el-GR" b="1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Find all prefix paths that contain E</a:t>
            </a:r>
            <a:endParaRPr lang="el-GR" b="1" dirty="0">
              <a:solidFill>
                <a:srgbClr val="CC0000"/>
              </a:solidFill>
            </a:endParaRPr>
          </a:p>
        </p:txBody>
      </p:sp>
      <p:sp>
        <p:nvSpPr>
          <p:cNvPr id="2512967" name="Text Box 71"/>
          <p:cNvSpPr txBox="1">
            <a:spLocks noChangeArrowheads="1"/>
          </p:cNvSpPr>
          <p:nvPr/>
        </p:nvSpPr>
        <p:spPr bwMode="auto">
          <a:xfrm>
            <a:off x="2438400" y="5805563"/>
            <a:ext cx="6553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Suffix Paths for </a:t>
            </a:r>
            <a:r>
              <a:rPr lang="el-GR" dirty="0">
                <a:solidFill>
                  <a:srgbClr val="000000"/>
                </a:solidFill>
              </a:rPr>
              <a:t>Ε: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{A,C,D,E}</a:t>
            </a:r>
            <a:r>
              <a:rPr lang="el-GR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{A,D,</a:t>
            </a:r>
            <a:r>
              <a:rPr lang="el-GR" dirty="0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}, {B,C,E}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3970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92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5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6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7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8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29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3930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13931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3932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3933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34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35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36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37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3938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3939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0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3941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2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3943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4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3945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6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7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8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49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50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51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5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3953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3954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" name="Text Box 70"/>
          <p:cNvSpPr txBox="1">
            <a:spLocks noChangeArrowheads="1"/>
          </p:cNvSpPr>
          <p:nvPr/>
        </p:nvSpPr>
        <p:spPr bwMode="auto">
          <a:xfrm>
            <a:off x="152400" y="1738823"/>
            <a:ext cx="2895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Phase 1 </a:t>
            </a:r>
            <a:r>
              <a:rPr lang="el-GR" b="1" dirty="0">
                <a:solidFill>
                  <a:srgbClr val="000000"/>
                </a:solidFill>
              </a:rPr>
              <a:t>– </a:t>
            </a:r>
            <a:r>
              <a:rPr lang="en-US" b="1" dirty="0">
                <a:solidFill>
                  <a:srgbClr val="000000"/>
                </a:solidFill>
              </a:rPr>
              <a:t>construct prefix tree </a:t>
            </a:r>
            <a:endParaRPr lang="el-GR" b="1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Find all prefix paths that contain E</a:t>
            </a:r>
            <a:endParaRPr lang="el-GR" b="1" dirty="0">
              <a:solidFill>
                <a:srgbClr val="CC0000"/>
              </a:solidFill>
            </a:endParaRPr>
          </a:p>
        </p:txBody>
      </p: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2438400" y="5805563"/>
            <a:ext cx="6553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Prefix Paths for </a:t>
            </a:r>
            <a:r>
              <a:rPr lang="el-GR" dirty="0">
                <a:solidFill>
                  <a:srgbClr val="000000"/>
                </a:solidFill>
              </a:rPr>
              <a:t>Ε: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{A,C,D,E}</a:t>
            </a:r>
            <a:r>
              <a:rPr lang="el-GR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{A,D,</a:t>
            </a:r>
            <a:r>
              <a:rPr lang="el-GR" dirty="0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}, {B,C,E}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5479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94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4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4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49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50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51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52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53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4954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14955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4956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4957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58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59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60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61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4962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4963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64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4965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66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4967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68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4969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0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1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2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3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4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5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6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4977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8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4979" name="Line 35"/>
          <p:cNvSpPr>
            <a:spLocks noChangeShapeType="1"/>
          </p:cNvSpPr>
          <p:nvPr/>
        </p:nvSpPr>
        <p:spPr bwMode="auto">
          <a:xfrm flipV="1">
            <a:off x="4267200" y="5105400"/>
            <a:ext cx="457200" cy="152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152400" y="1738823"/>
            <a:ext cx="2895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Compute Support for E 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minsup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2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endParaRPr lang="el-GR" b="1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How?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Follow pointers while summing up counts: 1+1+1 = 3 &gt; 2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endParaRPr lang="el-G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 Box 71"/>
          <p:cNvSpPr txBox="1">
            <a:spLocks noChangeArrowheads="1"/>
          </p:cNvSpPr>
          <p:nvPr/>
        </p:nvSpPr>
        <p:spPr bwMode="auto">
          <a:xfrm>
            <a:off x="2286000" y="5805563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{E} is frequent so we can now consider suffixes DE, CE, BE, AE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62303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97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4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5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6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77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5978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15979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5980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5981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82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83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84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85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5986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5987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88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5989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0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5991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2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5993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4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5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6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7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8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5999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000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6001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002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004" name="Text Box 36"/>
          <p:cNvSpPr txBox="1">
            <a:spLocks noChangeArrowheads="1"/>
          </p:cNvSpPr>
          <p:nvPr/>
        </p:nvSpPr>
        <p:spPr bwMode="auto">
          <a:xfrm>
            <a:off x="228600" y="2313780"/>
            <a:ext cx="37338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Phase</a:t>
            </a:r>
            <a:r>
              <a:rPr lang="el-GR" sz="2000" b="1" dirty="0">
                <a:solidFill>
                  <a:srgbClr val="000000"/>
                </a:solidFill>
              </a:rPr>
              <a:t> 2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Convert the prefix tree of E into a conditional FP-tree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Two changes</a:t>
            </a:r>
            <a:endParaRPr lang="el-GR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l-GR" dirty="0">
                <a:solidFill>
                  <a:srgbClr val="000000"/>
                </a:solidFill>
              </a:rPr>
              <a:t>(1) </a:t>
            </a:r>
            <a:r>
              <a:rPr lang="en-US" dirty="0" err="1">
                <a:solidFill>
                  <a:srgbClr val="000000"/>
                </a:solidFill>
              </a:rPr>
              <a:t>Recompute</a:t>
            </a:r>
            <a:r>
              <a:rPr lang="en-US" dirty="0">
                <a:solidFill>
                  <a:srgbClr val="000000"/>
                </a:solidFill>
              </a:rPr>
              <a:t> support</a:t>
            </a:r>
            <a:endParaRPr lang="el-GR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l-GR" dirty="0">
                <a:solidFill>
                  <a:srgbClr val="000000"/>
                </a:solidFill>
              </a:rPr>
              <a:t>(2) </a:t>
            </a:r>
            <a:r>
              <a:rPr lang="en-US" dirty="0">
                <a:solidFill>
                  <a:srgbClr val="000000"/>
                </a:solidFill>
              </a:rPr>
              <a:t>Prune infrequent</a:t>
            </a:r>
            <a:endParaRPr lang="el-GR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2" y="182136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is frequent so we proceed with Phase 2</a:t>
            </a:r>
          </a:p>
        </p:txBody>
      </p:sp>
    </p:spTree>
    <p:extLst>
      <p:ext uri="{BB962C8B-B14F-4D97-AF65-F5344CB8AC3E}">
        <p14:creationId xmlns:p14="http://schemas.microsoft.com/office/powerpoint/2010/main" val="141448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99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99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99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99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998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6999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00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01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7002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17003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7004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7005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06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07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08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09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7010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7011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12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7013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14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7015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16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7017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18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19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20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21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22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23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24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7025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7026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200" y="1895445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Recompute</a:t>
            </a:r>
            <a:r>
              <a:rPr lang="en-US" sz="2000" b="1" dirty="0">
                <a:solidFill>
                  <a:srgbClr val="FF0000"/>
                </a:solidFill>
              </a:rPr>
              <a:t>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200" y="2895599"/>
            <a:ext cx="383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support counts for some of the nodes include transactions that do not end in E</a:t>
            </a:r>
          </a:p>
          <a:p>
            <a:endParaRPr lang="en-US" dirty="0"/>
          </a:p>
          <a:p>
            <a:r>
              <a:rPr lang="en-US" dirty="0"/>
              <a:t>For example in </a:t>
            </a:r>
            <a:r>
              <a:rPr lang="el-GR" dirty="0" err="1"/>
              <a:t>null</a:t>
            </a:r>
            <a:r>
              <a:rPr lang="el-GR" dirty="0"/>
              <a:t>-&gt;B-&gt;C-&gt;E </a:t>
            </a:r>
            <a:r>
              <a:rPr lang="en-US" dirty="0"/>
              <a:t>we count </a:t>
            </a:r>
            <a:r>
              <a:rPr lang="el-GR" dirty="0"/>
              <a:t> {B, C}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support of any node is equal to the sum of the support of leaves with label E in its </a:t>
            </a:r>
            <a:r>
              <a:rPr lang="en-US" dirty="0" err="1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87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01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1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1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2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3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4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5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8026" name="Text Box 10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8027" name="Text Box 11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18028" name="Oval 12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29" name="Oval 13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30" name="Line 14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31" name="Line 15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32" name="Text Box 16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8033" name="Text Box 17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8034" name="Oval 18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35" name="Text Box 19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8036" name="Oval 20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37" name="Text Box 21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8038" name="Oval 22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39" name="Text Box 23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8040" name="Line 24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1" name="Line 2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2" name="Line 26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3" name="Line 27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4" name="Line 28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5" name="Line 29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6" name="Oval 30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7" name="Text Box 31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8048" name="Line 32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49" name="Line 33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8051" name="Text Box 35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5970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4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5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6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7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8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49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19050" name="Text Box 10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19051" name="Text Box 11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19052" name="Oval 12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53" name="Oval 13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54" name="Line 14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55" name="Line 15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56" name="Text Box 16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19057" name="Text Box 17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9058" name="Oval 18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59" name="Text Box 19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19060" name="Oval 20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1" name="Text Box 21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9062" name="Oval 22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3" name="Text Box 23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9064" name="Line 24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5" name="Line 2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6" name="Line 26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7" name="Line 27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8" name="Line 28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69" name="Line 29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70" name="Oval 30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71" name="Text Box 31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19072" name="Line 32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73" name="Line 33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19075" name="Text Box 35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9948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6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6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69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70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71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72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73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0074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20075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0076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0077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78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79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80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81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20082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20083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84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20085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86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0087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88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0089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0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1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2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3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4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5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6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0097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0098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6508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09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4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5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6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097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1098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21099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1100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1101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02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03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04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05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21106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21107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08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1109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0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1111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2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1113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4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5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6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7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8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19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20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1121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1122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9962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/>
          <a:lstStyle/>
          <a:p>
            <a:r>
              <a:rPr lang="en-US" dirty="0"/>
              <a:t>Maximal </a:t>
            </a:r>
            <a:r>
              <a:rPr lang="en-US" dirty="0" err="1"/>
              <a:t>vs</a:t>
            </a:r>
            <a:r>
              <a:rPr lang="en-US" dirty="0"/>
              <a:t> Closed </a:t>
            </a:r>
            <a:r>
              <a:rPr lang="en-US" dirty="0" err="1"/>
              <a:t>Itemsets</a:t>
            </a:r>
            <a:endParaRPr lang="en-US" dirty="0"/>
          </a:p>
        </p:txBody>
      </p:sp>
      <p:graphicFrame>
        <p:nvGraphicFramePr>
          <p:cNvPr id="1260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08245"/>
              </p:ext>
            </p:extLst>
          </p:nvPr>
        </p:nvGraphicFramePr>
        <p:xfrm>
          <a:off x="228600" y="18288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733931" imgH="2229104" progId="Excel.Sheet.8">
                  <p:embed/>
                </p:oleObj>
              </mc:Choice>
              <mc:Fallback>
                <p:oleObj name="Worksheet" r:id="rId2" imgW="1733931" imgH="222910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116360" imgH="7404120" progId="Visio.Drawing.6">
                  <p:embed/>
                </p:oleObj>
              </mc:Choice>
              <mc:Fallback>
                <p:oleObj name="VISIO" r:id="rId4" imgW="10116360" imgH="740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54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Transaction Ids</a:t>
            </a:r>
          </a:p>
        </p:txBody>
      </p:sp>
      <p:sp>
        <p:nvSpPr>
          <p:cNvPr id="126055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supported by any transactions</a:t>
            </a:r>
          </a:p>
        </p:txBody>
      </p:sp>
      <p:sp>
        <p:nvSpPr>
          <p:cNvPr id="126055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91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11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1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1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1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18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19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20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21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2122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22123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2124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2125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26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27" name="Line 15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28" name="Text Box 16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2129" name="Text Box 17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2130" name="Oval 18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31" name="Text Box 19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2132" name="Oval 20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33" name="Text Box 21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2134" name="Oval 22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35" name="Text Box 23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2136" name="Line 24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37" name="Line 2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38" name="Line 26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39" name="Line 27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40" name="Line 28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41" name="Line 29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42" name="Oval 30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43" name="Text Box 31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2144" name="Line 32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45" name="Line 33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2147" name="Line 3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96870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13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3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4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41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42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43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44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45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3146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3147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3148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3149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50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51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52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53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3154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3155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56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3157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58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3159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0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3161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2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3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4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5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6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7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68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3169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3170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78113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16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5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6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7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8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69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4170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4171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4172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4173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74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75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76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77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4178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4179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0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4181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2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4183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4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4185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6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7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8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89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90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91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9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4193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4194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63754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18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8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8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89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90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91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92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93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5194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5195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5196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5197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98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199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00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01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5202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5203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04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5205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06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5207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08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5209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0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1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2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3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4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5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6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5217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18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5220" name="Text Box 36"/>
          <p:cNvSpPr txBox="1">
            <a:spLocks noChangeArrowheads="1"/>
          </p:cNvSpPr>
          <p:nvPr/>
        </p:nvSpPr>
        <p:spPr bwMode="auto">
          <a:xfrm>
            <a:off x="228600" y="2408237"/>
            <a:ext cx="3733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>Truncate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Delete the nodes of  </a:t>
            </a:r>
            <a:r>
              <a:rPr lang="el-GR" sz="2400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44607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21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4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5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6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17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6218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6219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6220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6221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22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23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24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25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6226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6227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28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6229" name="Oval 21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0" name="Text Box 22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6231" name="Oval 23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2" name="Text Box 24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6233" name="Line 25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4" name="Line 26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5" name="Line 27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6" name="Line 28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7" name="Line 29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8" name="Line 30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39" name="Oval 3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0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26241" name="Line 3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2" name="Line 3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5" name="Line 37"/>
          <p:cNvSpPr>
            <a:spLocks noChangeShapeType="1"/>
          </p:cNvSpPr>
          <p:nvPr/>
        </p:nvSpPr>
        <p:spPr bwMode="auto">
          <a:xfrm>
            <a:off x="4419600" y="4800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6" name="Line 38"/>
          <p:cNvSpPr>
            <a:spLocks noChangeShapeType="1"/>
          </p:cNvSpPr>
          <p:nvPr/>
        </p:nvSpPr>
        <p:spPr bwMode="auto">
          <a:xfrm flipH="1">
            <a:off x="4572000" y="47244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7" name="Line 39"/>
          <p:cNvSpPr>
            <a:spLocks noChangeShapeType="1"/>
          </p:cNvSpPr>
          <p:nvPr/>
        </p:nvSpPr>
        <p:spPr bwMode="auto">
          <a:xfrm>
            <a:off x="5638800" y="4114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8" name="Line 40"/>
          <p:cNvSpPr>
            <a:spLocks noChangeShapeType="1"/>
          </p:cNvSpPr>
          <p:nvPr/>
        </p:nvSpPr>
        <p:spPr bwMode="auto">
          <a:xfrm flipH="1">
            <a:off x="5715000" y="4038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49" name="Line 41"/>
          <p:cNvSpPr>
            <a:spLocks noChangeShapeType="1"/>
          </p:cNvSpPr>
          <p:nvPr/>
        </p:nvSpPr>
        <p:spPr bwMode="auto">
          <a:xfrm>
            <a:off x="7848600" y="40386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6250" name="Line 42"/>
          <p:cNvSpPr>
            <a:spLocks noChangeShapeType="1"/>
          </p:cNvSpPr>
          <p:nvPr/>
        </p:nvSpPr>
        <p:spPr bwMode="auto">
          <a:xfrm flipH="1">
            <a:off x="7924800" y="4038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228600" y="2408237"/>
            <a:ext cx="3733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>Truncate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Delete the nodes of  </a:t>
            </a:r>
            <a:r>
              <a:rPr lang="el-GR" sz="2400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66004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3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3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3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38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39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40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41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7242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7243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7244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7245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46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47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48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49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7250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7251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52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7253" name="Line 21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54" name="Line 22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7255" name="Line 23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228600" y="2408237"/>
            <a:ext cx="3733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>Truncate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Delete the nodes of  </a:t>
            </a:r>
            <a:r>
              <a:rPr lang="el-GR" sz="2400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52976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5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5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6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61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62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63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64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65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8266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8267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8268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8269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0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1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2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3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8274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8275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6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8277" name="Line 21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8" name="Line 22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8279" name="Line 23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228600" y="2408237"/>
            <a:ext cx="3733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</a:rPr>
              <a:t>Prune infrequent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In the conditional FP-tree some nodes may have support less than </a:t>
            </a:r>
            <a:r>
              <a:rPr lang="en-US" sz="2400" dirty="0" err="1">
                <a:solidFill>
                  <a:srgbClr val="000000"/>
                </a:solidFill>
              </a:rPr>
              <a:t>minsup</a:t>
            </a:r>
            <a:endParaRPr lang="en-US" sz="2400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e.g., B needs to be pruned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This means that B appears with E less than </a:t>
            </a:r>
            <a:r>
              <a:rPr lang="en-US" sz="2400" dirty="0" err="1">
                <a:solidFill>
                  <a:srgbClr val="000000"/>
                </a:solidFill>
              </a:rPr>
              <a:t>minsup</a:t>
            </a:r>
            <a:r>
              <a:rPr lang="en-US" sz="2400" dirty="0">
                <a:solidFill>
                  <a:srgbClr val="000000"/>
                </a:solidFill>
              </a:rPr>
              <a:t> times</a:t>
            </a:r>
            <a:endParaRPr lang="el-GR" sz="2400" dirty="0">
              <a:solidFill>
                <a:srgbClr val="000000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8321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8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5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6" name="Oval 6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7" name="Line 7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8" name="Line 8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89" name="Text Box 9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29290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29291" name="Text Box 11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9292" name="Text Box 12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9293" name="Oval 13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94" name="Oval 14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95" name="Line 15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96" name="Line 16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297" name="Text Box 17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9298" name="Text Box 18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9299" name="Oval 19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300" name="Text Box 20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29301" name="Line 21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302" name="Line 22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303" name="Line 23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305" name="Line 25"/>
          <p:cNvSpPr>
            <a:spLocks noChangeShapeType="1"/>
          </p:cNvSpPr>
          <p:nvPr/>
        </p:nvSpPr>
        <p:spPr bwMode="auto">
          <a:xfrm flipH="1">
            <a:off x="6400800" y="20574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29306" name="Line 26"/>
          <p:cNvSpPr>
            <a:spLocks noChangeShapeType="1"/>
          </p:cNvSpPr>
          <p:nvPr/>
        </p:nvSpPr>
        <p:spPr bwMode="auto">
          <a:xfrm>
            <a:off x="6019800" y="21336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4437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30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0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0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09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10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11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0312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530313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0314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15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16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17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18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0319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0320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21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0322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23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0325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22023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33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3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3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3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34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35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1336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1337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1338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39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40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41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42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1343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1344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45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1346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47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49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1350" name="Text Box 22"/>
          <p:cNvSpPr txBox="1">
            <a:spLocks noChangeArrowheads="1"/>
          </p:cNvSpPr>
          <p:nvPr/>
        </p:nvSpPr>
        <p:spPr bwMode="auto">
          <a:xfrm>
            <a:off x="533400" y="5029200"/>
            <a:ext cx="7467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00"/>
                </a:solidFill>
              </a:rPr>
              <a:t>The conditional FP-tree for E</a:t>
            </a:r>
            <a:endParaRPr lang="el-GR" sz="2400" dirty="0">
              <a:solidFill>
                <a:srgbClr val="CC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Repeat the algorithm for {D, E}, {C, E}, {A, E}</a:t>
            </a:r>
            <a:endParaRPr lang="el-GR" sz="2400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11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15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Maximal </a:t>
            </a:r>
            <a:r>
              <a:rPr lang="en-US" dirty="0" err="1"/>
              <a:t>vs</a:t>
            </a:r>
            <a:r>
              <a:rPr lang="en-US" dirty="0"/>
              <a:t> Closed Frequent </a:t>
            </a:r>
            <a:r>
              <a:rPr lang="en-US" dirty="0" err="1"/>
              <a:t>Itemsets</a:t>
            </a:r>
            <a:endParaRPr lang="en-US" dirty="0"/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14681"/>
              </p:ext>
            </p:extLst>
          </p:nvPr>
        </p:nvGraphicFramePr>
        <p:xfrm>
          <a:off x="381000" y="15621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4960" imgH="7378560" progId="Visio.Drawing.6">
                  <p:embed/>
                </p:oleObj>
              </mc:Choice>
              <mc:Fallback>
                <p:oleObj name="VISIO" r:id="rId2" imgW="10164960" imgH="7378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621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304800" y="171450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6934200" y="5600700"/>
            <a:ext cx="1752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# Closed = 9</a:t>
            </a:r>
          </a:p>
          <a:p>
            <a:pPr>
              <a:spcBef>
                <a:spcPct val="50000"/>
              </a:spcBef>
            </a:pPr>
            <a:r>
              <a:rPr lang="en-US" dirty="0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7696200" y="24003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6629400" y="27051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7391400" y="27051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5029200" y="18669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5638800" y="1334869"/>
            <a:ext cx="205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4114800" y="17145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5867400" y="1943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7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5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5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5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58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59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2360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2361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32362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63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64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65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66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2367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2368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69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2370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71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2373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47" y="5334000"/>
            <a:ext cx="9066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1</a:t>
            </a:r>
          </a:p>
          <a:p>
            <a:endParaRPr lang="en-US" sz="2400" dirty="0"/>
          </a:p>
          <a:p>
            <a:r>
              <a:rPr lang="en-US" sz="2400" dirty="0"/>
              <a:t>Find all prefix paths that contain D (DE) in the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3595957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378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79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80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81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3382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3383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84" name="Oval 8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85" name="Line 9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86" name="Line 10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87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3388" name="Text Box 12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3389" name="Oval 13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90" name="Text Box 14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3391" name="Line 1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3392" name="Line 16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747" y="5334000"/>
            <a:ext cx="9066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1</a:t>
            </a:r>
          </a:p>
          <a:p>
            <a:endParaRPr lang="en-US" sz="2400" dirty="0"/>
          </a:p>
          <a:p>
            <a:r>
              <a:rPr lang="en-US" sz="2400" dirty="0"/>
              <a:t>Find all prefix paths that contain D (DE) in the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3515171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402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03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04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05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4406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4407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08" name="Oval 8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09" name="Line 9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10" name="Line 10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11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4412" name="Text Box 12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4413" name="Oval 13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14" name="Text Box 14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4415" name="Line 1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4416" name="Line 16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029200"/>
            <a:ext cx="9049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the support of {D,E} by following the pointers in the tree</a:t>
            </a:r>
          </a:p>
          <a:p>
            <a:r>
              <a:rPr lang="en-US" sz="2400" dirty="0"/>
              <a:t>1+1 = 2 ≥ 2 = </a:t>
            </a:r>
            <a:r>
              <a:rPr lang="en-US" sz="2400" dirty="0" err="1"/>
              <a:t>minsup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{D,E} is frequent</a:t>
            </a:r>
          </a:p>
        </p:txBody>
      </p:sp>
    </p:spTree>
    <p:extLst>
      <p:ext uri="{BB962C8B-B14F-4D97-AF65-F5344CB8AC3E}">
        <p14:creationId xmlns:p14="http://schemas.microsoft.com/office/powerpoint/2010/main" val="1907675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426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27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28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29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5430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5431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32" name="Oval 8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33" name="Line 9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34" name="Line 10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35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5436" name="Text Box 12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5437" name="Oval 13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38" name="Text Box 14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5439" name="Line 1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5440" name="Line 16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02" y="4565596"/>
            <a:ext cx="4685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2</a:t>
            </a:r>
          </a:p>
          <a:p>
            <a:endParaRPr lang="en-US" sz="2400" dirty="0"/>
          </a:p>
          <a:p>
            <a:r>
              <a:rPr lang="en-US" sz="2400" dirty="0"/>
              <a:t>Construct the conditional FP-tree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3346797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450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1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2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3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6454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6455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6" name="Oval 8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7" name="Line 9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8" name="Line 10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59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6460" name="Text Box 12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6461" name="Oval 13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62" name="Text Box 14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6463" name="Line 1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6464" name="Line 16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292475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415877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474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75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76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77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7478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7479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80" name="Oval 8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81" name="Line 9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82" name="Line 10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83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7484" name="Text Box 12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7485" name="Oval 13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86" name="Text Box 14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7487" name="Line 15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88" name="Line 16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91" name="Line 19"/>
          <p:cNvSpPr>
            <a:spLocks noChangeShapeType="1"/>
          </p:cNvSpPr>
          <p:nvPr/>
        </p:nvSpPr>
        <p:spPr bwMode="auto">
          <a:xfrm>
            <a:off x="4572000" y="41910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92" name="Line 20"/>
          <p:cNvSpPr>
            <a:spLocks noChangeShapeType="1"/>
          </p:cNvSpPr>
          <p:nvPr/>
        </p:nvSpPr>
        <p:spPr bwMode="auto">
          <a:xfrm flipH="1">
            <a:off x="4648200" y="41910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93" name="Line 21"/>
          <p:cNvSpPr>
            <a:spLocks noChangeShapeType="1"/>
          </p:cNvSpPr>
          <p:nvPr/>
        </p:nvSpPr>
        <p:spPr bwMode="auto">
          <a:xfrm flipH="1">
            <a:off x="5410200" y="3276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7494" name="Line 22"/>
          <p:cNvSpPr>
            <a:spLocks noChangeShapeType="1"/>
          </p:cNvSpPr>
          <p:nvPr/>
        </p:nvSpPr>
        <p:spPr bwMode="auto">
          <a:xfrm>
            <a:off x="5410200" y="3276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3292475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1616861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8499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8500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8501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8502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8503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8504" name="Line 8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8505" name="Text Box 9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292475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1011906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22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23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24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25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39526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9527" name="Oval 7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28" name="Line 8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29" name="Text Box 9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39532" name="Line 12"/>
          <p:cNvSpPr>
            <a:spLocks noChangeShapeType="1"/>
          </p:cNvSpPr>
          <p:nvPr/>
        </p:nvSpPr>
        <p:spPr bwMode="auto">
          <a:xfrm>
            <a:off x="4419600" y="3276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33" name="Line 13"/>
          <p:cNvSpPr>
            <a:spLocks noChangeShapeType="1"/>
          </p:cNvSpPr>
          <p:nvPr/>
        </p:nvSpPr>
        <p:spPr bwMode="auto">
          <a:xfrm flipH="1">
            <a:off x="4419600" y="32766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39534" name="Text Box 14"/>
          <p:cNvSpPr txBox="1">
            <a:spLocks noChangeArrowheads="1"/>
          </p:cNvSpPr>
          <p:nvPr/>
        </p:nvSpPr>
        <p:spPr bwMode="auto">
          <a:xfrm>
            <a:off x="5562600" y="3200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Small support</a:t>
            </a:r>
            <a:endParaRPr lang="el-GR" sz="1600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292475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1596496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546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0547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0548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0549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0550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886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condition FP-tree for {D,E}</a:t>
            </a:r>
          </a:p>
          <a:p>
            <a:endParaRPr lang="en-US" sz="2400" dirty="0"/>
          </a:p>
          <a:p>
            <a:r>
              <a:rPr lang="en-US" sz="2400" dirty="0"/>
              <a:t>The support of A is ≥ </a:t>
            </a:r>
            <a:r>
              <a:rPr lang="en-US" sz="2400" dirty="0" err="1"/>
              <a:t>minsup</a:t>
            </a:r>
            <a:r>
              <a:rPr lang="en-US" sz="2400" dirty="0"/>
              <a:t> so {A,D,E} is frequent</a:t>
            </a:r>
          </a:p>
          <a:p>
            <a:r>
              <a:rPr lang="en-US" sz="2400" dirty="0"/>
              <a:t>Since the tree has a single node we return to the next </a:t>
            </a:r>
            <a:r>
              <a:rPr lang="en-US" sz="2400" dirty="0" err="1"/>
              <a:t>subproblem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222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57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7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7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7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74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75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1576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41577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1578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79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80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81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82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1583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1584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85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1586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87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89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1591" name="Line 23"/>
          <p:cNvSpPr>
            <a:spLocks noChangeShapeType="1"/>
          </p:cNvSpPr>
          <p:nvPr/>
        </p:nvSpPr>
        <p:spPr bwMode="auto">
          <a:xfrm>
            <a:off x="4540164" y="6019800"/>
            <a:ext cx="89543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0965" y="5048071"/>
            <a:ext cx="683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The conditional FP-tree for E</a:t>
            </a:r>
          </a:p>
          <a:p>
            <a:endParaRPr lang="en-US" sz="2400" dirty="0"/>
          </a:p>
          <a:p>
            <a:r>
              <a:rPr lang="en-US" sz="2400" dirty="0"/>
              <a:t>We repeat the algorithm for {D,E}, </a:t>
            </a:r>
            <a:r>
              <a:rPr lang="en-US" sz="2400" dirty="0">
                <a:solidFill>
                  <a:srgbClr val="FF0000"/>
                </a:solidFill>
              </a:rPr>
              <a:t>{C,E}, </a:t>
            </a:r>
            <a:r>
              <a:rPr lang="en-US" sz="2400" dirty="0"/>
              <a:t>{A,E}</a:t>
            </a:r>
          </a:p>
        </p:txBody>
      </p:sp>
    </p:spTree>
    <p:extLst>
      <p:ext uri="{BB962C8B-B14F-4D97-AF65-F5344CB8AC3E}">
        <p14:creationId xmlns:p14="http://schemas.microsoft.com/office/powerpoint/2010/main" val="970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Maximal vs Closed Itemsets</a:t>
            </a:r>
          </a:p>
        </p:txBody>
      </p:sp>
      <p:graphicFrame>
        <p:nvGraphicFramePr>
          <p:cNvPr id="12625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2288" y="1295400"/>
          <a:ext cx="50657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3848" imgH="6157987" progId="Visio.Drawing.6">
                  <p:embed/>
                </p:oleObj>
              </mc:Choice>
              <mc:Fallback>
                <p:oleObj name="Visio" r:id="rId2" imgW="6603848" imgH="61579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295400"/>
                        <a:ext cx="506571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497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59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59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59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59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598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599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2600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42601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2602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03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04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05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06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2607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2608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09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2610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11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2613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747" y="5334000"/>
            <a:ext cx="928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1</a:t>
            </a:r>
          </a:p>
          <a:p>
            <a:endParaRPr lang="en-US" sz="2400" dirty="0"/>
          </a:p>
          <a:p>
            <a:r>
              <a:rPr lang="en-US" sz="2400" dirty="0"/>
              <a:t>Find all prefix paths that contain C (CE) in the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9244487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61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1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2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21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22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23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3624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43625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3626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27" name="Line 1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3628" name="Text Box 12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3630" name="Line 14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747" y="5334000"/>
            <a:ext cx="928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1</a:t>
            </a:r>
          </a:p>
          <a:p>
            <a:endParaRPr lang="en-US" sz="2400" dirty="0"/>
          </a:p>
          <a:p>
            <a:r>
              <a:rPr lang="en-US" sz="2400" dirty="0"/>
              <a:t>Find all prefix paths that contain C (CE) in the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5188418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64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4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4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45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46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47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4648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44649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4650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51" name="Line 1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4652" name="Text Box 12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4654" name="Line 14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5029200"/>
            <a:ext cx="9049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the support of {C,E} by following the pointers in the tree</a:t>
            </a:r>
          </a:p>
          <a:p>
            <a:r>
              <a:rPr lang="en-US" sz="2400" dirty="0"/>
              <a:t>1+1 = 2 ≥ 2 = </a:t>
            </a:r>
            <a:r>
              <a:rPr lang="en-US" sz="2400" dirty="0" err="1"/>
              <a:t>minsup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{C,E} is frequent</a:t>
            </a:r>
          </a:p>
        </p:txBody>
      </p:sp>
    </p:spTree>
    <p:extLst>
      <p:ext uri="{BB962C8B-B14F-4D97-AF65-F5344CB8AC3E}">
        <p14:creationId xmlns:p14="http://schemas.microsoft.com/office/powerpoint/2010/main" val="16699174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66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6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6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69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70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71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5672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45673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5674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75" name="Line 1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5676" name="Text Box 12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5678" name="Line 14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02" y="4565596"/>
            <a:ext cx="4685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2</a:t>
            </a:r>
          </a:p>
          <a:p>
            <a:endParaRPr lang="en-US" sz="2400" dirty="0"/>
          </a:p>
          <a:p>
            <a:r>
              <a:rPr lang="en-US" sz="2400" dirty="0"/>
              <a:t>Construct the conditional FP-tree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1699777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69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69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69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69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694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695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6696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6697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6698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699" name="Line 1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6700" name="Text Box 12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6702" name="Line 14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92475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593671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71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1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1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1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18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19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7720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7721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7722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23" name="Line 1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24" name="Text Box 12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7726" name="Line 14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28" name="Line 16"/>
          <p:cNvSpPr>
            <a:spLocks noChangeShapeType="1"/>
          </p:cNvSpPr>
          <p:nvPr/>
        </p:nvSpPr>
        <p:spPr bwMode="auto">
          <a:xfrm flipH="1">
            <a:off x="4419600" y="3276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29" name="Line 17"/>
          <p:cNvSpPr>
            <a:spLocks noChangeShapeType="1"/>
          </p:cNvSpPr>
          <p:nvPr/>
        </p:nvSpPr>
        <p:spPr bwMode="auto">
          <a:xfrm>
            <a:off x="4419600" y="32766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30" name="Line 18"/>
          <p:cNvSpPr>
            <a:spLocks noChangeShapeType="1"/>
          </p:cNvSpPr>
          <p:nvPr/>
        </p:nvSpPr>
        <p:spPr bwMode="auto">
          <a:xfrm flipH="1">
            <a:off x="6629400" y="21336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7731" name="Line 19"/>
          <p:cNvSpPr>
            <a:spLocks noChangeShapeType="1"/>
          </p:cNvSpPr>
          <p:nvPr/>
        </p:nvSpPr>
        <p:spPr bwMode="auto">
          <a:xfrm>
            <a:off x="6477000" y="22860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3292475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2088901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738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8739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8740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8741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8742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292475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41362146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62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9763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9764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9765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49766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49769" name="Line 9"/>
          <p:cNvSpPr>
            <a:spLocks noChangeShapeType="1"/>
          </p:cNvSpPr>
          <p:nvPr/>
        </p:nvSpPr>
        <p:spPr bwMode="auto">
          <a:xfrm>
            <a:off x="4419600" y="22860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49770" name="Line 10"/>
          <p:cNvSpPr>
            <a:spLocks noChangeShapeType="1"/>
          </p:cNvSpPr>
          <p:nvPr/>
        </p:nvSpPr>
        <p:spPr bwMode="auto">
          <a:xfrm flipH="1">
            <a:off x="4495800" y="22098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292475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</p:spTree>
    <p:extLst>
      <p:ext uri="{BB962C8B-B14F-4D97-AF65-F5344CB8AC3E}">
        <p14:creationId xmlns:p14="http://schemas.microsoft.com/office/powerpoint/2010/main" val="7680086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786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0787" name="Text Box 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0980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4343400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Return to the previous </a:t>
            </a:r>
            <a:r>
              <a:rPr lang="en-US" sz="2400" dirty="0" err="1"/>
              <a:t>subproblem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0696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81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1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1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13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14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15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1816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51817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1818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19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20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21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22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1823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1824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25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1826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27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1829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0965" y="5124271"/>
            <a:ext cx="683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The conditional FP-tree for E</a:t>
            </a:r>
          </a:p>
          <a:p>
            <a:endParaRPr lang="en-US" sz="2400" dirty="0"/>
          </a:p>
          <a:p>
            <a:r>
              <a:rPr lang="en-US" sz="2400" dirty="0"/>
              <a:t>We repeat the algorithm for {D,E}, {C,E}, </a:t>
            </a:r>
            <a:r>
              <a:rPr lang="en-US" sz="2400" dirty="0">
                <a:solidFill>
                  <a:srgbClr val="FF0000"/>
                </a:solidFill>
              </a:rPr>
              <a:t>{A,E}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40164" y="6096000"/>
            <a:ext cx="89543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471497" y="6104467"/>
            <a:ext cx="89543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7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Evaluation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Association rule algorithms tend to produce too many rules but many of them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uninteresting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redundant</a:t>
            </a:r>
          </a:p>
          <a:p>
            <a:pPr lvl="1"/>
            <a:r>
              <a:rPr lang="en-US" dirty="0"/>
              <a:t>Redundant if {A,B,C} </a:t>
            </a:r>
            <a:r>
              <a:rPr lang="en-US" dirty="0">
                <a:sym typeface="Symbol" pitchFamily="18" charset="2"/>
              </a:rPr>
              <a:t> {D} and </a:t>
            </a:r>
            <a:r>
              <a:rPr lang="en-US" dirty="0"/>
              <a:t>{A,B} </a:t>
            </a:r>
            <a:r>
              <a:rPr lang="en-US" dirty="0">
                <a:sym typeface="Symbol" pitchFamily="18" charset="2"/>
              </a:rPr>
              <a:t> {D}  have same support &amp; confidence</a:t>
            </a:r>
          </a:p>
          <a:p>
            <a:pPr lvl="2"/>
            <a:r>
              <a:rPr lang="en-US" dirty="0">
                <a:sym typeface="Symbol" pitchFamily="18" charset="2"/>
              </a:rPr>
              <a:t>Summarization techniques</a:t>
            </a:r>
          </a:p>
          <a:p>
            <a:pPr lvl="1"/>
            <a:r>
              <a:rPr lang="en-US" dirty="0">
                <a:sym typeface="Symbol" pitchFamily="18" charset="2"/>
              </a:rPr>
              <a:t>Uninteresting, if the pattern that is revealed does not offer useful information.</a:t>
            </a:r>
          </a:p>
          <a:p>
            <a:pPr lvl="2"/>
            <a:r>
              <a:rPr lang="en-US" dirty="0">
                <a:sym typeface="Symbol" pitchFamily="18" charset="2"/>
              </a:rPr>
              <a:t>Interestingness measures: a hard problem to define</a:t>
            </a:r>
          </a:p>
          <a:p>
            <a:pPr lvl="1">
              <a:buFont typeface="Arial" pitchFamily="34" charset="0"/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Interestingness measures </a:t>
            </a:r>
            <a:r>
              <a:rPr lang="en-US" dirty="0"/>
              <a:t>can be used to prune/rank the derived patterns</a:t>
            </a:r>
          </a:p>
          <a:p>
            <a:pPr lvl="1"/>
            <a:r>
              <a:rPr lang="en-US" dirty="0"/>
              <a:t>Subjective measures: require human analyst</a:t>
            </a:r>
          </a:p>
          <a:p>
            <a:pPr lvl="1"/>
            <a:r>
              <a:rPr lang="en-US" dirty="0"/>
              <a:t>Objective measures: rely on the data.</a:t>
            </a:r>
          </a:p>
          <a:p>
            <a:endParaRPr lang="en-US" dirty="0"/>
          </a:p>
          <a:p>
            <a:r>
              <a:rPr lang="en-US" dirty="0"/>
              <a:t>In the original formulation of association rules, support &amp; confidence are the only measures used</a:t>
            </a:r>
          </a:p>
        </p:txBody>
      </p:sp>
    </p:spTree>
    <p:extLst>
      <p:ext uri="{BB962C8B-B14F-4D97-AF65-F5344CB8AC3E}">
        <p14:creationId xmlns:p14="http://schemas.microsoft.com/office/powerpoint/2010/main" val="34057781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83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3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3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37" name="Line 5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38" name="Line 6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39" name="Text Box 7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2840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52841" name="Text Box 9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2842" name="Oval 10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43" name="Oval 1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44" name="Line 12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45" name="Line 13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46" name="Text Box 14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2847" name="Text Box 15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2848" name="Oval 16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49" name="Text Box 17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52850" name="Line 1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51" name="Line 19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2853" name="Line 21"/>
          <p:cNvSpPr>
            <a:spLocks noChangeShapeType="1"/>
          </p:cNvSpPr>
          <p:nvPr/>
        </p:nvSpPr>
        <p:spPr bwMode="auto">
          <a:xfrm flipV="1">
            <a:off x="4876800" y="2514600"/>
            <a:ext cx="18288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747" y="5334000"/>
            <a:ext cx="9015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1</a:t>
            </a:r>
          </a:p>
          <a:p>
            <a:endParaRPr lang="en-US" sz="2400" dirty="0"/>
          </a:p>
          <a:p>
            <a:r>
              <a:rPr lang="en-US" sz="2400" dirty="0"/>
              <a:t>Find all prefix paths that contain A (AE) in the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3319788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858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3859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3860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3861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3862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747" y="5334000"/>
            <a:ext cx="899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1</a:t>
            </a:r>
          </a:p>
          <a:p>
            <a:endParaRPr lang="en-US" sz="2400" dirty="0"/>
          </a:p>
          <a:p>
            <a:r>
              <a:rPr lang="en-US" sz="2400" dirty="0"/>
              <a:t>Find all prefix paths that contain A (AE) in the conditional FP-tree</a:t>
            </a:r>
          </a:p>
        </p:txBody>
      </p:sp>
    </p:spTree>
    <p:extLst>
      <p:ext uri="{BB962C8B-B14F-4D97-AF65-F5344CB8AC3E}">
        <p14:creationId xmlns:p14="http://schemas.microsoft.com/office/powerpoint/2010/main" val="30571351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882" name="Oval 2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4883" name="Oval 3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4884" name="Line 4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4885" name="Text Box 5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4886" name="Text Box 6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28" y="3810000"/>
            <a:ext cx="90316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the support of {A,E} by following the pointers in the tree</a:t>
            </a:r>
          </a:p>
          <a:p>
            <a:r>
              <a:rPr lang="en-US" sz="2400" dirty="0"/>
              <a:t>2 ≥  </a:t>
            </a:r>
            <a:r>
              <a:rPr lang="en-US" sz="2400" dirty="0" err="1"/>
              <a:t>minsup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{A,E} is frequent</a:t>
            </a:r>
          </a:p>
          <a:p>
            <a:endParaRPr lang="en-US" sz="2400" dirty="0"/>
          </a:p>
          <a:p>
            <a:r>
              <a:rPr lang="en-US" sz="2400" dirty="0"/>
              <a:t>There is no conditional FP-tree for {A,E}</a:t>
            </a:r>
          </a:p>
        </p:txBody>
      </p:sp>
    </p:spTree>
    <p:extLst>
      <p:ext uri="{BB962C8B-B14F-4D97-AF65-F5344CB8AC3E}">
        <p14:creationId xmlns:p14="http://schemas.microsoft.com/office/powerpoint/2010/main" val="28632912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for E we have the following frequent </a:t>
            </a:r>
            <a:r>
              <a:rPr lang="en-US" dirty="0" err="1"/>
              <a:t>itemsets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{E}, {D,E}, {C,E}, {A,E}</a:t>
            </a:r>
          </a:p>
          <a:p>
            <a:endParaRPr lang="en-US" dirty="0"/>
          </a:p>
          <a:p>
            <a:r>
              <a:rPr lang="en-US" dirty="0"/>
              <a:t>We proceed with D</a:t>
            </a:r>
          </a:p>
        </p:txBody>
      </p:sp>
    </p:spTree>
    <p:extLst>
      <p:ext uri="{BB962C8B-B14F-4D97-AF65-F5344CB8AC3E}">
        <p14:creationId xmlns:p14="http://schemas.microsoft.com/office/powerpoint/2010/main" val="1597828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93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3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4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5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6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7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8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39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4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41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6942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56943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56944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56945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56946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6947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48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49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50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51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56952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6953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54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56955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56956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6957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58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59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0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6961" name="Oval 33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2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56963" name="Oval 35"/>
          <p:cNvSpPr>
            <a:spLocks noChangeArrowheads="1"/>
          </p:cNvSpPr>
          <p:nvPr/>
        </p:nvSpPr>
        <p:spPr bwMode="auto">
          <a:xfrm>
            <a:off x="80772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4" name="Text Box 36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56965" name="Line 37"/>
          <p:cNvSpPr>
            <a:spLocks noChangeShapeType="1"/>
          </p:cNvSpPr>
          <p:nvPr/>
        </p:nvSpPr>
        <p:spPr bwMode="auto">
          <a:xfrm flipH="1" flipV="1">
            <a:off x="7467600" y="3505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6" name="Line 38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7" name="Line 39"/>
          <p:cNvSpPr>
            <a:spLocks noChangeShapeType="1"/>
          </p:cNvSpPr>
          <p:nvPr/>
        </p:nvSpPr>
        <p:spPr bwMode="auto">
          <a:xfrm flipH="1" flipV="1">
            <a:off x="57150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8" name="Line 40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69" name="Line 41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0" name="Line 42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1" name="Line 43"/>
          <p:cNvSpPr>
            <a:spLocks noChangeShapeType="1"/>
          </p:cNvSpPr>
          <p:nvPr/>
        </p:nvSpPr>
        <p:spPr bwMode="auto">
          <a:xfrm flipV="1">
            <a:off x="6477000" y="43434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2" name="Line 44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3" name="Line 45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4" name="Line 46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5" name="Oval 47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6" name="Text Box 48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6977" name="Line 49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8" name="Line 50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79" name="Oval 51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0" name="Text Box 52"/>
          <p:cNvSpPr txBox="1">
            <a:spLocks noChangeArrowheads="1"/>
          </p:cNvSpPr>
          <p:nvPr/>
        </p:nvSpPr>
        <p:spPr bwMode="auto">
          <a:xfrm>
            <a:off x="5029200" y="480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E:1</a:t>
            </a:r>
          </a:p>
        </p:txBody>
      </p:sp>
      <p:sp>
        <p:nvSpPr>
          <p:cNvPr id="2556981" name="Line 53"/>
          <p:cNvSpPr>
            <a:spLocks noChangeShapeType="1"/>
          </p:cNvSpPr>
          <p:nvPr/>
        </p:nvSpPr>
        <p:spPr bwMode="auto">
          <a:xfrm>
            <a:off x="4876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2" name="Line 54"/>
          <p:cNvSpPr>
            <a:spLocks noChangeShapeType="1"/>
          </p:cNvSpPr>
          <p:nvPr/>
        </p:nvSpPr>
        <p:spPr bwMode="auto">
          <a:xfrm flipV="1">
            <a:off x="5029200" y="4419600"/>
            <a:ext cx="7620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2556983" name="Object 55"/>
          <p:cNvGraphicFramePr>
            <a:graphicFrameLocks noChangeAspect="1"/>
          </p:cNvGraphicFramePr>
          <p:nvPr/>
        </p:nvGraphicFramePr>
        <p:xfrm>
          <a:off x="457200" y="42672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2625" imgH="1781251" progId="Excel.Sheet.8">
                  <p:embed/>
                </p:oleObj>
              </mc:Choice>
              <mc:Fallback>
                <p:oleObj name="Worksheet" r:id="rId2" imgW="1952625" imgH="17812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6984" name="Line 56"/>
          <p:cNvSpPr>
            <a:spLocks noChangeShapeType="1"/>
          </p:cNvSpPr>
          <p:nvPr/>
        </p:nvSpPr>
        <p:spPr bwMode="auto">
          <a:xfrm flipV="1">
            <a:off x="2438400" y="25908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5" name="Line 57"/>
          <p:cNvSpPr>
            <a:spLocks noChangeShapeType="1"/>
          </p:cNvSpPr>
          <p:nvPr/>
        </p:nvSpPr>
        <p:spPr bwMode="auto">
          <a:xfrm flipH="1">
            <a:off x="1600200" y="4648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6" name="Line 58"/>
          <p:cNvSpPr>
            <a:spLocks noChangeShapeType="1"/>
          </p:cNvSpPr>
          <p:nvPr/>
        </p:nvSpPr>
        <p:spPr bwMode="auto">
          <a:xfrm flipH="1" flipV="1">
            <a:off x="2438400" y="31242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7" name="Line 59"/>
          <p:cNvSpPr>
            <a:spLocks noChangeShapeType="1"/>
          </p:cNvSpPr>
          <p:nvPr/>
        </p:nvSpPr>
        <p:spPr bwMode="auto">
          <a:xfrm flipH="1">
            <a:off x="1600200" y="49530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8" name="Line 60"/>
          <p:cNvSpPr>
            <a:spLocks noChangeShapeType="1"/>
          </p:cNvSpPr>
          <p:nvPr/>
        </p:nvSpPr>
        <p:spPr bwMode="auto">
          <a:xfrm flipH="1" flipV="1">
            <a:off x="2590800" y="3810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89" name="Line 61"/>
          <p:cNvSpPr>
            <a:spLocks noChangeShapeType="1"/>
          </p:cNvSpPr>
          <p:nvPr/>
        </p:nvSpPr>
        <p:spPr bwMode="auto">
          <a:xfrm flipV="1">
            <a:off x="2590800" y="34290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0" name="Line 62"/>
          <p:cNvSpPr>
            <a:spLocks noChangeShapeType="1"/>
          </p:cNvSpPr>
          <p:nvPr/>
        </p:nvSpPr>
        <p:spPr bwMode="auto">
          <a:xfrm flipV="1">
            <a:off x="2514600" y="4419600"/>
            <a:ext cx="9144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1" name="Line 63"/>
          <p:cNvSpPr>
            <a:spLocks noChangeShapeType="1"/>
          </p:cNvSpPr>
          <p:nvPr/>
        </p:nvSpPr>
        <p:spPr bwMode="auto">
          <a:xfrm flipH="1">
            <a:off x="1600200" y="52578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2" name="Line 64"/>
          <p:cNvSpPr>
            <a:spLocks noChangeShapeType="1"/>
          </p:cNvSpPr>
          <p:nvPr/>
        </p:nvSpPr>
        <p:spPr bwMode="auto">
          <a:xfrm flipH="1">
            <a:off x="1600200" y="5562600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3" name="Line 65"/>
          <p:cNvSpPr>
            <a:spLocks noChangeShapeType="1"/>
          </p:cNvSpPr>
          <p:nvPr/>
        </p:nvSpPr>
        <p:spPr bwMode="auto">
          <a:xfrm flipV="1">
            <a:off x="2514600" y="5334000"/>
            <a:ext cx="685800" cy="228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4" name="Line 66"/>
          <p:cNvSpPr>
            <a:spLocks noChangeShapeType="1"/>
          </p:cNvSpPr>
          <p:nvPr/>
        </p:nvSpPr>
        <p:spPr bwMode="auto">
          <a:xfrm flipH="1">
            <a:off x="1600200" y="57912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5" name="Line 67"/>
          <p:cNvSpPr>
            <a:spLocks noChangeShapeType="1"/>
          </p:cNvSpPr>
          <p:nvPr/>
        </p:nvSpPr>
        <p:spPr bwMode="auto">
          <a:xfrm flipV="1">
            <a:off x="3048000" y="51054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6996" name="Text Box 68"/>
          <p:cNvSpPr txBox="1">
            <a:spLocks noChangeArrowheads="1"/>
          </p:cNvSpPr>
          <p:nvPr/>
        </p:nvSpPr>
        <p:spPr bwMode="auto">
          <a:xfrm>
            <a:off x="381000" y="3886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556998" name="Text Box 70"/>
          <p:cNvSpPr txBox="1">
            <a:spLocks noChangeArrowheads="1"/>
          </p:cNvSpPr>
          <p:nvPr/>
        </p:nvSpPr>
        <p:spPr bwMode="auto">
          <a:xfrm>
            <a:off x="533400" y="1981200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Ending in </a:t>
            </a:r>
            <a:r>
              <a:rPr lang="en-US" sz="2000" b="1" dirty="0">
                <a:solidFill>
                  <a:srgbClr val="CC0000"/>
                </a:solidFill>
              </a:rPr>
              <a:t>D</a:t>
            </a:r>
            <a:endParaRPr lang="el-GR" sz="2000" b="1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606093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95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5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5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57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58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59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60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61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62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63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6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65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7966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57967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57968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57969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57970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7971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72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73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74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7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57976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7977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78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57979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57980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7981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2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3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4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7985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6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7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8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89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90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91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92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93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7994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7995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9" name="Text Box 70"/>
          <p:cNvSpPr txBox="1">
            <a:spLocks noChangeArrowheads="1"/>
          </p:cNvSpPr>
          <p:nvPr/>
        </p:nvSpPr>
        <p:spPr bwMode="auto">
          <a:xfrm>
            <a:off x="152400" y="1889879"/>
            <a:ext cx="289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Phase 1 </a:t>
            </a:r>
            <a:r>
              <a:rPr lang="el-GR" b="1" dirty="0">
                <a:solidFill>
                  <a:srgbClr val="000000"/>
                </a:solidFill>
              </a:rPr>
              <a:t>– </a:t>
            </a:r>
            <a:r>
              <a:rPr lang="en-US" b="1" dirty="0">
                <a:solidFill>
                  <a:srgbClr val="000000"/>
                </a:solidFill>
              </a:rPr>
              <a:t>construct prefix tree </a:t>
            </a:r>
            <a:endParaRPr lang="el-GR" b="1" dirty="0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Find all prefix paths that contain D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Support 5 &gt; </a:t>
            </a:r>
            <a:r>
              <a:rPr lang="en-US" dirty="0" err="1">
                <a:solidFill>
                  <a:srgbClr val="000000"/>
                </a:solidFill>
              </a:rPr>
              <a:t>minsup</a:t>
            </a:r>
            <a:r>
              <a:rPr lang="en-US" dirty="0">
                <a:solidFill>
                  <a:srgbClr val="000000"/>
                </a:solidFill>
              </a:rPr>
              <a:t>, D is frequent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Phase 2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Convert prefix tree into conditional FP-tree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065013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97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7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1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2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3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4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5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6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7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89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58990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58991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B:5</a:t>
            </a:r>
          </a:p>
        </p:txBody>
      </p:sp>
      <p:sp>
        <p:nvSpPr>
          <p:cNvPr id="2558992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58993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58994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8995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96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97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98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8999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59000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9001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02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59003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59004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9005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06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07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08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9009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0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1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2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3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4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5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6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7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59018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59019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59436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451488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0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5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6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7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8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09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10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11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12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13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0014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A:7</a:t>
            </a:r>
          </a:p>
        </p:txBody>
      </p:sp>
      <p:sp>
        <p:nvSpPr>
          <p:cNvPr id="2560015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016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60017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60018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0019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20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21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22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23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0024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0025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26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027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60028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0029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0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1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2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0033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4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5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6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7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8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39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40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41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0042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0043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9436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514447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2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2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2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29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0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1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2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3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4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5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6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37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1038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1039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1040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61041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C:3</a:t>
            </a:r>
          </a:p>
        </p:txBody>
      </p:sp>
      <p:sp>
        <p:nvSpPr>
          <p:cNvPr id="2561042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1043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44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45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46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47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1048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1049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50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1051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61052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1053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54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55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56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1057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58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59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0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1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2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3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4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5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1066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1067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9436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1322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50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1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2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3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4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5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6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7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8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59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60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61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2062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2063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2064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B:3</a:t>
            </a:r>
          </a:p>
        </p:txBody>
      </p:sp>
      <p:sp>
        <p:nvSpPr>
          <p:cNvPr id="2562065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2066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2067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68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69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70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71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2072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2073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74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2075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62076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2077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78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79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0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2081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2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3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4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5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6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7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8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89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2090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2091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9436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035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Interestingness Measure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89087"/>
            <a:ext cx="8610600" cy="914400"/>
          </a:xfrm>
        </p:spPr>
        <p:txBody>
          <a:bodyPr/>
          <a:lstStyle/>
          <a:p>
            <a:pPr marL="284163" indent="-284163"/>
            <a:r>
              <a:rPr lang="en-US" sz="2400" dirty="0"/>
              <a:t>Given a rule </a:t>
            </a:r>
            <a:r>
              <a:rPr lang="en-US" sz="2400" dirty="0">
                <a:solidFill>
                  <a:srgbClr val="00B050"/>
                </a:solidFill>
              </a:rPr>
              <a:t>X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 Y</a:t>
            </a:r>
            <a:r>
              <a:rPr lang="en-US" sz="2400" dirty="0">
                <a:sym typeface="Symbol" pitchFamily="18" charset="2"/>
              </a:rPr>
              <a:t>, i</a:t>
            </a:r>
            <a:r>
              <a:rPr lang="en-US" sz="2400" dirty="0"/>
              <a:t>nformation needed to compute rule interestingness can be obtained from a </a:t>
            </a:r>
            <a:r>
              <a:rPr lang="en-US" sz="2400" dirty="0">
                <a:solidFill>
                  <a:srgbClr val="FF0000"/>
                </a:solidFill>
              </a:rPr>
              <a:t>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90244" name="Grou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393217"/>
                  </p:ext>
                </p:extLst>
              </p:nvPr>
            </p:nvGraphicFramePr>
            <p:xfrm>
              <a:off x="533400" y="3041650"/>
              <a:ext cx="3581400" cy="167640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kumimoji="0" 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11</a:t>
                          </a: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1+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01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o+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+1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+0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90244" name="Grou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393217"/>
                  </p:ext>
                </p:extLst>
              </p:nvPr>
            </p:nvGraphicFramePr>
            <p:xfrm>
              <a:off x="533400" y="3041650"/>
              <a:ext cx="3581400" cy="1676400"/>
            </p:xfrm>
            <a:graphic>
              <a:graphicData uri="http://schemas.openxmlformats.org/drawingml/2006/table">
                <a:tbl>
                  <a:tblPr/>
                  <a:tblGrid>
                    <a:gridCol w="895350"/>
                    <a:gridCol w="933450"/>
                    <a:gridCol w="857250"/>
                    <a:gridCol w="895350"/>
                  </a:tblGrid>
                  <a:tr h="419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96732" t="-1449" r="-187582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5000" t="-1449" r="-105000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19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680" t="-101449" r="-299320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11</a:t>
                          </a:r>
                          <a:endParaRPr kumimoji="0" 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1+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19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680" t="-204412" r="-29932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01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o+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19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+1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  <a:r>
                            <a:rPr kumimoji="0" lang="en-US" sz="18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+0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N</a:t>
                          </a: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90271" name="Text Box 31"/>
          <p:cNvSpPr txBox="1">
            <a:spLocks noChangeArrowheads="1"/>
          </p:cNvSpPr>
          <p:nvPr/>
        </p:nvSpPr>
        <p:spPr bwMode="auto">
          <a:xfrm>
            <a:off x="381000" y="257968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 dirty="0">
                <a:solidFill>
                  <a:srgbClr val="CC0000"/>
                </a:solidFill>
              </a:rPr>
              <a:t>Contingency table</a:t>
            </a:r>
            <a:r>
              <a:rPr lang="en-US" sz="2000" b="0" dirty="0">
                <a:sym typeface="Symbol" pitchFamily="18" charset="2"/>
              </a:rPr>
              <a:t> for </a:t>
            </a:r>
            <a:r>
              <a:rPr lang="en-US" sz="2400" b="0" dirty="0">
                <a:solidFill>
                  <a:srgbClr val="00B050"/>
                </a:solidFill>
              </a:rPr>
              <a:t>X </a:t>
            </a:r>
            <a:r>
              <a:rPr lang="en-US" sz="2400" b="0" dirty="0">
                <a:solidFill>
                  <a:srgbClr val="00B050"/>
                </a:solidFill>
                <a:sym typeface="Symbol" pitchFamily="18" charset="2"/>
              </a:rPr>
              <a:t> Y</a:t>
            </a:r>
          </a:p>
        </p:txBody>
      </p:sp>
      <p:grpSp>
        <p:nvGrpSpPr>
          <p:cNvPr id="1290272" name="Group 32"/>
          <p:cNvGrpSpPr>
            <a:grpSpLocks/>
          </p:cNvGrpSpPr>
          <p:nvPr/>
        </p:nvGrpSpPr>
        <p:grpSpPr bwMode="auto">
          <a:xfrm>
            <a:off x="4800600" y="3036889"/>
            <a:ext cx="4114800" cy="1570038"/>
            <a:chOff x="1152" y="3024"/>
            <a:chExt cx="2592" cy="989"/>
          </a:xfrm>
        </p:grpSpPr>
        <p:sp>
          <p:nvSpPr>
            <p:cNvPr id="1290273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 dirty="0" err="1"/>
                <a:t>f</a:t>
              </a:r>
              <a:r>
                <a:rPr lang="en-US" sz="2000" b="0" baseline="-25000" dirty="0" err="1"/>
                <a:t>11</a:t>
              </a:r>
              <a:r>
                <a:rPr lang="en-US" sz="2400" b="0" dirty="0"/>
                <a:t>: support of </a:t>
              </a:r>
              <a:r>
                <a:rPr lang="en-US" sz="2400" b="0" dirty="0">
                  <a:solidFill>
                    <a:srgbClr val="00B050"/>
                  </a:solidFill>
                </a:rPr>
                <a:t>X</a:t>
              </a:r>
              <a:r>
                <a:rPr lang="en-US" sz="2400" b="0" dirty="0"/>
                <a:t> and </a:t>
              </a:r>
              <a:r>
                <a:rPr lang="en-US" sz="2400" b="0" dirty="0">
                  <a:solidFill>
                    <a:srgbClr val="00B050"/>
                  </a:solidFill>
                </a:rPr>
                <a:t>Y</a:t>
              </a:r>
              <a:br>
                <a:rPr lang="en-US" sz="2400" b="0" dirty="0"/>
              </a:br>
              <a:r>
                <a:rPr lang="en-US" sz="2400" b="0" dirty="0" err="1"/>
                <a:t>f</a:t>
              </a:r>
              <a:r>
                <a:rPr lang="en-US" sz="2000" b="0" baseline="-25000" dirty="0" err="1"/>
                <a:t>10</a:t>
              </a:r>
              <a:r>
                <a:rPr lang="en-US" sz="2400" b="0" dirty="0"/>
                <a:t>: support of </a:t>
              </a:r>
              <a:r>
                <a:rPr lang="en-US" sz="2400" b="0" dirty="0">
                  <a:solidFill>
                    <a:srgbClr val="00B050"/>
                  </a:solidFill>
                </a:rPr>
                <a:t>X</a:t>
              </a:r>
              <a:r>
                <a:rPr lang="en-US" sz="2400" b="0" dirty="0"/>
                <a:t> and </a:t>
              </a:r>
              <a:r>
                <a:rPr lang="en-US" sz="2400" b="0" dirty="0">
                  <a:solidFill>
                    <a:srgbClr val="00B050"/>
                  </a:solidFill>
                </a:rPr>
                <a:t>Y</a:t>
              </a:r>
              <a:br>
                <a:rPr lang="en-US" sz="2400" b="0" dirty="0"/>
              </a:br>
              <a:r>
                <a:rPr lang="en-US" sz="2400" b="0" dirty="0" err="1"/>
                <a:t>f</a:t>
              </a:r>
              <a:r>
                <a:rPr lang="en-US" sz="2000" b="0" baseline="-25000" dirty="0" err="1"/>
                <a:t>01</a:t>
              </a:r>
              <a:r>
                <a:rPr lang="en-US" sz="2400" b="0" dirty="0"/>
                <a:t>: support of </a:t>
              </a:r>
              <a:r>
                <a:rPr lang="en-US" sz="2400" b="0" dirty="0">
                  <a:solidFill>
                    <a:srgbClr val="00B050"/>
                  </a:solidFill>
                </a:rPr>
                <a:t>X</a:t>
              </a:r>
              <a:r>
                <a:rPr lang="en-US" sz="2400" b="0" dirty="0"/>
                <a:t> and </a:t>
              </a:r>
              <a:r>
                <a:rPr lang="en-US" sz="2400" b="0" dirty="0">
                  <a:solidFill>
                    <a:srgbClr val="00B050"/>
                  </a:solidFill>
                </a:rPr>
                <a:t>Y</a:t>
              </a:r>
              <a:br>
                <a:rPr lang="en-US" sz="2400" b="0" dirty="0"/>
              </a:br>
              <a:r>
                <a:rPr lang="en-US" sz="2400" b="0" dirty="0" err="1"/>
                <a:t>f</a:t>
              </a:r>
              <a:r>
                <a:rPr lang="en-US" sz="2000" b="0" baseline="-25000" dirty="0" err="1"/>
                <a:t>00</a:t>
              </a:r>
              <a:r>
                <a:rPr lang="en-US" sz="2400" b="0" dirty="0"/>
                <a:t>: support of </a:t>
              </a:r>
              <a:r>
                <a:rPr lang="en-US" sz="2400" b="0" dirty="0">
                  <a:solidFill>
                    <a:srgbClr val="00B050"/>
                  </a:solidFill>
                </a:rPr>
                <a:t>X</a:t>
              </a:r>
              <a:r>
                <a:rPr lang="en-US" sz="2400" b="0" dirty="0"/>
                <a:t> and </a:t>
              </a:r>
              <a:r>
                <a:rPr lang="en-US" sz="2400" b="0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290274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275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276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277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278" name="Text Box 38"/>
          <p:cNvSpPr txBox="1">
            <a:spLocks noChangeArrowheads="1"/>
          </p:cNvSpPr>
          <p:nvPr/>
        </p:nvSpPr>
        <p:spPr bwMode="auto">
          <a:xfrm>
            <a:off x="4038600" y="5170487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0" dirty="0">
                <a:solidFill>
                  <a:srgbClr val="0070C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400" b="0" dirty="0"/>
              <a:t> support, confidence, lift, </a:t>
            </a:r>
            <a:r>
              <a:rPr lang="en-US" sz="2400" b="0" dirty="0" err="1"/>
              <a:t>Gini</a:t>
            </a:r>
            <a:r>
              <a:rPr lang="en-US" sz="2400" b="0" dirty="0"/>
              <a:t>,</a:t>
            </a:r>
            <a:br>
              <a:rPr lang="en-US" sz="2400" b="0" dirty="0"/>
            </a:br>
            <a:r>
              <a:rPr lang="en-US" sz="2400" b="0" dirty="0"/>
              <a:t>   J-measure, etc.</a:t>
            </a:r>
          </a:p>
        </p:txBody>
      </p:sp>
      <p:sp>
        <p:nvSpPr>
          <p:cNvPr id="1290279" name="Line 39"/>
          <p:cNvSpPr>
            <a:spLocks noChangeShapeType="1"/>
          </p:cNvSpPr>
          <p:nvPr/>
        </p:nvSpPr>
        <p:spPr bwMode="auto">
          <a:xfrm flipH="1" flipV="1">
            <a:off x="2743200" y="4718050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013" y="5261678"/>
                <a:ext cx="3968587" cy="122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itemset</a:t>
                </a:r>
                <a:r>
                  <a:rPr lang="en-US" dirty="0"/>
                  <a:t> X appears in tuple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itemset</a:t>
                </a:r>
                <a:r>
                  <a:rPr lang="en-US" dirty="0"/>
                  <a:t> Y appears in tuple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itemset</a:t>
                </a:r>
                <a:r>
                  <a:rPr lang="en-US" dirty="0"/>
                  <a:t> X does not appear in tuple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itemset</a:t>
                </a:r>
                <a:r>
                  <a:rPr lang="en-US" dirty="0"/>
                  <a:t> Y does not appear in tuple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3" y="5261678"/>
                <a:ext cx="3968587" cy="1224759"/>
              </a:xfrm>
              <a:prstGeom prst="rect">
                <a:avLst/>
              </a:prstGeom>
              <a:blipFill rotWithShape="1">
                <a:blip r:embed="rId3"/>
                <a:stretch>
                  <a:fillRect t="-2488" r="-307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234194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074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75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76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77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78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79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80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81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82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83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84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85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3086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3087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3088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089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3090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3091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92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93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94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9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3096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3097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098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3099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63100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3101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2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3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4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3105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6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7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8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09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10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11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12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13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3114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3115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59436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Recompute</a:t>
            </a:r>
            <a:r>
              <a:rPr lang="en-US" sz="2400" dirty="0"/>
              <a:t> support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640823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098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099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0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1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2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3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4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5" name="Oval 9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6" name="Line 10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7" name="Line 11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8" name="Line 12"/>
          <p:cNvSpPr>
            <a:spLocks noChangeShapeType="1"/>
          </p:cNvSpPr>
          <p:nvPr/>
        </p:nvSpPr>
        <p:spPr bwMode="auto">
          <a:xfrm flipH="1">
            <a:off x="7315200" y="3505200"/>
            <a:ext cx="152400" cy="457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09" name="Text Box 13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4110" name="Text Box 14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4111" name="Text Box 15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4112" name="Text Box 16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113" name="Text Box 17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4114" name="Text Box 18"/>
          <p:cNvSpPr txBox="1">
            <a:spLocks noChangeArrowheads="1"/>
          </p:cNvSpPr>
          <p:nvPr/>
        </p:nvSpPr>
        <p:spPr bwMode="auto">
          <a:xfrm>
            <a:off x="73914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4115" name="Oval 19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16" name="Oval 20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17" name="Line 21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18" name="Line 22"/>
          <p:cNvSpPr>
            <a:spLocks noChangeShapeType="1"/>
          </p:cNvSpPr>
          <p:nvPr/>
        </p:nvSpPr>
        <p:spPr bwMode="auto">
          <a:xfrm>
            <a:off x="4724400" y="3657600"/>
            <a:ext cx="76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19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4120" name="Text Box 24"/>
          <p:cNvSpPr txBox="1">
            <a:spLocks noChangeArrowheads="1"/>
          </p:cNvSpPr>
          <p:nvPr/>
        </p:nvSpPr>
        <p:spPr bwMode="auto">
          <a:xfrm>
            <a:off x="502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4121" name="Oval 25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22" name="Text Box 26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4123" name="Oval 27"/>
          <p:cNvSpPr>
            <a:spLocks noChangeArrowheads="1"/>
          </p:cNvSpPr>
          <p:nvPr/>
        </p:nvSpPr>
        <p:spPr bwMode="auto">
          <a:xfrm>
            <a:off x="3200400" y="5105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2564124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4125" name="Line 29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26" name="Line 30"/>
          <p:cNvSpPr>
            <a:spLocks noChangeShapeType="1"/>
          </p:cNvSpPr>
          <p:nvPr/>
        </p:nvSpPr>
        <p:spPr bwMode="auto">
          <a:xfrm flipH="1">
            <a:off x="3352800" y="4419600"/>
            <a:ext cx="2286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27" name="Oval 31"/>
          <p:cNvSpPr>
            <a:spLocks noChangeArrowheads="1"/>
          </p:cNvSpPr>
          <p:nvPr/>
        </p:nvSpPr>
        <p:spPr bwMode="auto">
          <a:xfrm>
            <a:off x="5562600" y="329247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28" name="Text Box 32"/>
          <p:cNvSpPr txBox="1">
            <a:spLocks noChangeArrowheads="1"/>
          </p:cNvSpPr>
          <p:nvPr/>
        </p:nvSpPr>
        <p:spPr bwMode="auto">
          <a:xfrm>
            <a:off x="5867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4129" name="Line 33"/>
          <p:cNvSpPr>
            <a:spLocks noChangeShapeType="1"/>
          </p:cNvSpPr>
          <p:nvPr/>
        </p:nvSpPr>
        <p:spPr bwMode="auto">
          <a:xfrm flipH="1" flipV="1">
            <a:off x="4800600" y="2667000"/>
            <a:ext cx="838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0" name="Line 34"/>
          <p:cNvSpPr>
            <a:spLocks noChangeShapeType="1"/>
          </p:cNvSpPr>
          <p:nvPr/>
        </p:nvSpPr>
        <p:spPr bwMode="auto">
          <a:xfrm flipV="1">
            <a:off x="3505200" y="4343400"/>
            <a:ext cx="60960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1" name="Line 35"/>
          <p:cNvSpPr>
            <a:spLocks noChangeShapeType="1"/>
          </p:cNvSpPr>
          <p:nvPr/>
        </p:nvSpPr>
        <p:spPr bwMode="auto">
          <a:xfrm flipV="1">
            <a:off x="4953000" y="3597275"/>
            <a:ext cx="685800" cy="669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2" name="Line 36"/>
          <p:cNvSpPr>
            <a:spLocks noChangeShapeType="1"/>
          </p:cNvSpPr>
          <p:nvPr/>
        </p:nvSpPr>
        <p:spPr bwMode="auto">
          <a:xfrm>
            <a:off x="5867400" y="3597275"/>
            <a:ext cx="1219200" cy="4413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3" name="Line 37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4" name="Line 38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5" name="Line 39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6" name="Oval 40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7" name="Text Box 41"/>
          <p:cNvSpPr txBox="1">
            <a:spLocks noChangeArrowheads="1"/>
          </p:cNvSpPr>
          <p:nvPr/>
        </p:nvSpPr>
        <p:spPr bwMode="auto">
          <a:xfrm>
            <a:off x="39624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D:1</a:t>
            </a:r>
          </a:p>
        </p:txBody>
      </p:sp>
      <p:sp>
        <p:nvSpPr>
          <p:cNvPr id="2564138" name="Line 42"/>
          <p:cNvSpPr>
            <a:spLocks noChangeShapeType="1"/>
          </p:cNvSpPr>
          <p:nvPr/>
        </p:nvSpPr>
        <p:spPr bwMode="auto">
          <a:xfrm>
            <a:off x="4419600" y="4343400"/>
            <a:ext cx="30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4139" name="Line 43"/>
          <p:cNvSpPr>
            <a:spLocks noChangeShapeType="1"/>
          </p:cNvSpPr>
          <p:nvPr/>
        </p:nvSpPr>
        <p:spPr bwMode="auto">
          <a:xfrm>
            <a:off x="3962400" y="3505200"/>
            <a:ext cx="2286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9898" y="592043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070693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122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3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4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5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6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7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8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29" name="Line 9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30" name="Line 10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31" name="Text Box 11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5132" name="Text Box 12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5133" name="Text Box 13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5134" name="Text Box 14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5135" name="Text Box 15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5136" name="Oval 16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37" name="Line 17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38" name="Text Box 18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5139" name="Oval 19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40" name="Text Box 20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5141" name="Line 21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42" name="Line 22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43" name="Line 23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5144" name="Line 24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898" y="592043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Prune nodes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802186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46" name="Oval 2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47" name="Oval 3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48" name="Oval 4"/>
          <p:cNvSpPr>
            <a:spLocks noChangeArrowheads="1"/>
          </p:cNvSpPr>
          <p:nvPr/>
        </p:nvSpPr>
        <p:spPr bwMode="auto">
          <a:xfrm>
            <a:off x="4648200" y="23622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49" name="Oval 5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50" name="Line 6"/>
          <p:cNvSpPr>
            <a:spLocks noChangeShapeType="1"/>
          </p:cNvSpPr>
          <p:nvPr/>
        </p:nvSpPr>
        <p:spPr bwMode="auto">
          <a:xfrm flipH="1">
            <a:off x="4876800" y="18288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51" name="Line 7"/>
          <p:cNvSpPr>
            <a:spLocks noChangeShapeType="1"/>
          </p:cNvSpPr>
          <p:nvPr/>
        </p:nvSpPr>
        <p:spPr bwMode="auto">
          <a:xfrm flipH="1">
            <a:off x="4038600" y="2667000"/>
            <a:ext cx="7620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52" name="Oval 8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53" name="Line 9"/>
          <p:cNvSpPr>
            <a:spLocks noChangeShapeType="1"/>
          </p:cNvSpPr>
          <p:nvPr/>
        </p:nvSpPr>
        <p:spPr bwMode="auto">
          <a:xfrm>
            <a:off x="5867400" y="1828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54" name="Line 10"/>
          <p:cNvSpPr>
            <a:spLocks noChangeShapeType="1"/>
          </p:cNvSpPr>
          <p:nvPr/>
        </p:nvSpPr>
        <p:spPr bwMode="auto">
          <a:xfrm flipH="1" flipV="1">
            <a:off x="6934200" y="2590800"/>
            <a:ext cx="4572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55" name="Text Box 11"/>
          <p:cNvSpPr txBox="1">
            <a:spLocks noChangeArrowheads="1"/>
          </p:cNvSpPr>
          <p:nvPr/>
        </p:nvSpPr>
        <p:spPr bwMode="auto">
          <a:xfrm>
            <a:off x="5105400" y="1447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2566156" name="Text Box 12"/>
          <p:cNvSpPr txBox="1">
            <a:spLocks noChangeArrowheads="1"/>
          </p:cNvSpPr>
          <p:nvPr/>
        </p:nvSpPr>
        <p:spPr bwMode="auto">
          <a:xfrm>
            <a:off x="4114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6157" name="Text Box 13"/>
          <p:cNvSpPr txBox="1">
            <a:spLocks noChangeArrowheads="1"/>
          </p:cNvSpPr>
          <p:nvPr/>
        </p:nvSpPr>
        <p:spPr bwMode="auto">
          <a:xfrm>
            <a:off x="3200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6158" name="Text Box 14"/>
          <p:cNvSpPr txBox="1">
            <a:spLocks noChangeArrowheads="1"/>
          </p:cNvSpPr>
          <p:nvPr/>
        </p:nvSpPr>
        <p:spPr bwMode="auto">
          <a:xfrm>
            <a:off x="69342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B:</a:t>
            </a:r>
            <a:r>
              <a:rPr lang="el-GR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6159" name="Text Box 15"/>
          <p:cNvSpPr txBox="1">
            <a:spLocks noChangeArrowheads="1"/>
          </p:cNvSpPr>
          <p:nvPr/>
        </p:nvSpPr>
        <p:spPr bwMode="auto">
          <a:xfrm>
            <a:off x="7696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6160" name="Oval 16"/>
          <p:cNvSpPr>
            <a:spLocks noChangeArrowheads="1"/>
          </p:cNvSpPr>
          <p:nvPr/>
        </p:nvSpPr>
        <p:spPr bwMode="auto">
          <a:xfrm>
            <a:off x="4572000" y="3336925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61" name="Line 17"/>
          <p:cNvSpPr>
            <a:spLocks noChangeShapeType="1"/>
          </p:cNvSpPr>
          <p:nvPr/>
        </p:nvSpPr>
        <p:spPr bwMode="auto">
          <a:xfrm flipV="1">
            <a:off x="4724400" y="2667000"/>
            <a:ext cx="76200" cy="685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62" name="Text Box 18"/>
          <p:cNvSpPr txBox="1">
            <a:spLocks noChangeArrowheads="1"/>
          </p:cNvSpPr>
          <p:nvPr/>
        </p:nvSpPr>
        <p:spPr bwMode="auto">
          <a:xfrm>
            <a:off x="48768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C:1</a:t>
            </a:r>
          </a:p>
        </p:txBody>
      </p:sp>
      <p:sp>
        <p:nvSpPr>
          <p:cNvPr id="2566163" name="Oval 19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64" name="Text Box 20"/>
          <p:cNvSpPr txBox="1">
            <a:spLocks noChangeArrowheads="1"/>
          </p:cNvSpPr>
          <p:nvPr/>
        </p:nvSpPr>
        <p:spPr bwMode="auto">
          <a:xfrm>
            <a:off x="2895600" y="4038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C:</a:t>
            </a:r>
            <a:r>
              <a:rPr lang="el-GR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6165" name="Line 21"/>
          <p:cNvSpPr>
            <a:spLocks noChangeShapeType="1"/>
          </p:cNvSpPr>
          <p:nvPr/>
        </p:nvSpPr>
        <p:spPr bwMode="auto">
          <a:xfrm flipV="1">
            <a:off x="3581400" y="3505200"/>
            <a:ext cx="304800" cy="609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66" name="Line 22"/>
          <p:cNvSpPr>
            <a:spLocks noChangeShapeType="1"/>
          </p:cNvSpPr>
          <p:nvPr/>
        </p:nvSpPr>
        <p:spPr bwMode="auto">
          <a:xfrm flipV="1">
            <a:off x="3733800" y="3597275"/>
            <a:ext cx="8382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67" name="Line 23"/>
          <p:cNvSpPr>
            <a:spLocks noChangeShapeType="1"/>
          </p:cNvSpPr>
          <p:nvPr/>
        </p:nvSpPr>
        <p:spPr bwMode="auto">
          <a:xfrm flipV="1">
            <a:off x="4953000" y="3292475"/>
            <a:ext cx="2362200" cy="1365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66168" name="Line 24"/>
          <p:cNvSpPr>
            <a:spLocks noChangeShapeType="1"/>
          </p:cNvSpPr>
          <p:nvPr/>
        </p:nvSpPr>
        <p:spPr bwMode="auto">
          <a:xfrm flipV="1">
            <a:off x="4038600" y="2514600"/>
            <a:ext cx="2667000" cy="8540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5189124"/>
            <a:ext cx="7367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 conditional FP-trees for {C,D}, {B,D}, {A,D}</a:t>
            </a:r>
          </a:p>
          <a:p>
            <a:endParaRPr lang="en-US" sz="2400" dirty="0"/>
          </a:p>
          <a:p>
            <a:r>
              <a:rPr lang="en-US" sz="2400" dirty="0"/>
              <a:t>And so on….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229600" cy="990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5199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recursive step we solve a </a:t>
            </a:r>
            <a:r>
              <a:rPr lang="en-US" dirty="0" err="1"/>
              <a:t>subproblem</a:t>
            </a:r>
            <a:endParaRPr lang="en-US" dirty="0"/>
          </a:p>
          <a:p>
            <a:pPr lvl="1"/>
            <a:r>
              <a:rPr lang="en-US" dirty="0"/>
              <a:t>Construct the prefix tree</a:t>
            </a:r>
          </a:p>
          <a:p>
            <a:pPr lvl="1"/>
            <a:r>
              <a:rPr lang="en-US" dirty="0"/>
              <a:t>Compute the new support</a:t>
            </a:r>
          </a:p>
          <a:p>
            <a:pPr lvl="1"/>
            <a:r>
              <a:rPr lang="en-US" dirty="0"/>
              <a:t>Prune nodes</a:t>
            </a:r>
          </a:p>
          <a:p>
            <a:r>
              <a:rPr lang="en-US" dirty="0" err="1"/>
              <a:t>Subproblems</a:t>
            </a:r>
            <a:r>
              <a:rPr lang="en-US" dirty="0"/>
              <a:t> are disjoint so we never consider the same </a:t>
            </a:r>
            <a:r>
              <a:rPr lang="en-US" dirty="0" err="1"/>
              <a:t>itemset</a:t>
            </a:r>
            <a:r>
              <a:rPr lang="en-US" dirty="0"/>
              <a:t> twice</a:t>
            </a:r>
          </a:p>
          <a:p>
            <a:endParaRPr lang="en-US" dirty="0"/>
          </a:p>
          <a:p>
            <a:r>
              <a:rPr lang="en-US" dirty="0"/>
              <a:t>Support computation is efficient – happens together with the computation of the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7592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efficiency of the algorithm depends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compaction factor </a:t>
            </a:r>
            <a:r>
              <a:rPr lang="en-US" dirty="0"/>
              <a:t>of the dataset</a:t>
            </a:r>
          </a:p>
          <a:p>
            <a:endParaRPr lang="en-US" dirty="0"/>
          </a:p>
          <a:p>
            <a:r>
              <a:rPr lang="en-US" dirty="0"/>
              <a:t>If the tree is bushy then the algorithm does not work well, it increases a lot of number of </a:t>
            </a:r>
            <a:r>
              <a:rPr lang="en-US" dirty="0" err="1"/>
              <a:t>subproblems</a:t>
            </a:r>
            <a:r>
              <a:rPr lang="en-US" dirty="0"/>
              <a:t> that need to </a:t>
            </a:r>
            <a:r>
              <a:rPr lang="en-US"/>
              <a:t>be solved.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5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9625</TotalTime>
  <Words>4117</Words>
  <Application>Microsoft Office PowerPoint</Application>
  <PresentationFormat>On-screen Show (4:3)</PresentationFormat>
  <Paragraphs>1078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95</vt:i4>
      </vt:variant>
    </vt:vector>
  </HeadingPairs>
  <TitlesOfParts>
    <vt:vector size="108" baseType="lpstr">
      <vt:lpstr>Arial</vt:lpstr>
      <vt:lpstr>Calibri</vt:lpstr>
      <vt:lpstr>Cambria Math</vt:lpstr>
      <vt:lpstr>Comic Sans MS</vt:lpstr>
      <vt:lpstr>Monotype Sorts</vt:lpstr>
      <vt:lpstr>Symbol</vt:lpstr>
      <vt:lpstr>Tahoma</vt:lpstr>
      <vt:lpstr>Times New Roman</vt:lpstr>
      <vt:lpstr>Wingdings</vt:lpstr>
      <vt:lpstr>Clarity</vt:lpstr>
      <vt:lpstr>Visio</vt:lpstr>
      <vt:lpstr>Worksheet</vt:lpstr>
      <vt:lpstr>VISIO</vt:lpstr>
      <vt:lpstr>DATA MINING LECTURE 4</vt:lpstr>
      <vt:lpstr>RESULT  POST-PROCESSING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Pattern Evaluation</vt:lpstr>
      <vt:lpstr>Computing Interestingness Measure</vt:lpstr>
      <vt:lpstr>Drawback of Confidence</vt:lpstr>
      <vt:lpstr>Statistical Independence</vt:lpstr>
      <vt:lpstr>Statistical Independence</vt:lpstr>
      <vt:lpstr>Statistical Independence</vt:lpstr>
      <vt:lpstr>Statistical-based Measures</vt:lpstr>
      <vt:lpstr>Example: Lift/Interest</vt:lpstr>
      <vt:lpstr>THE FP-TREE AND THE FP-GROWTH ALGORITHM</vt:lpstr>
      <vt:lpstr>Overview</vt:lpstr>
      <vt:lpstr>FP-tree Construction</vt:lpstr>
      <vt:lpstr>FP-tree Construction</vt:lpstr>
      <vt:lpstr>FP-tree Construction</vt:lpstr>
      <vt:lpstr>FP-tree Construction</vt:lpstr>
      <vt:lpstr>FP-tree Construction</vt:lpstr>
      <vt:lpstr>FP-tree Construction</vt:lpstr>
      <vt:lpstr>FP-tree Construction</vt:lpstr>
      <vt:lpstr>FP-tree Construction</vt:lpstr>
      <vt:lpstr>FP-Tree Construction</vt:lpstr>
      <vt:lpstr>FP-tree size</vt:lpstr>
      <vt:lpstr>Item ordering</vt:lpstr>
      <vt:lpstr>Finding Frequent Itemsets</vt:lpstr>
      <vt:lpstr>Frequent itemsets</vt:lpstr>
      <vt:lpstr>Frequent Itemsets</vt:lpstr>
      <vt:lpstr>Frequent Itemsets</vt:lpstr>
      <vt:lpstr>Frequent Itemsets</vt:lpstr>
      <vt:lpstr>Using the FP-tree to find frequent itemsets</vt:lpstr>
      <vt:lpstr>Finding Frequent Itemsets</vt:lpstr>
      <vt:lpstr>Finding Frequent Itemsets</vt:lpstr>
      <vt:lpstr>Finding Frequent Itemsets</vt:lpstr>
      <vt:lpstr>Finding Frequent Itemsets</vt:lpstr>
      <vt:lpstr>Finding Frequent Itemsets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Observations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283</cp:revision>
  <dcterms:created xsi:type="dcterms:W3CDTF">2011-10-17T19:46:53Z</dcterms:created>
  <dcterms:modified xsi:type="dcterms:W3CDTF">2024-03-09T22:10:57Z</dcterms:modified>
</cp:coreProperties>
</file>