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2"/>
  </p:notesMasterIdLst>
  <p:sldIdLst>
    <p:sldId id="369" r:id="rId2"/>
    <p:sldId id="418" r:id="rId3"/>
    <p:sldId id="370" r:id="rId4"/>
    <p:sldId id="372" r:id="rId5"/>
    <p:sldId id="481" r:id="rId6"/>
    <p:sldId id="484" r:id="rId7"/>
    <p:sldId id="405" r:id="rId8"/>
    <p:sldId id="483" r:id="rId9"/>
    <p:sldId id="488" r:id="rId10"/>
    <p:sldId id="487" r:id="rId11"/>
    <p:sldId id="486" r:id="rId12"/>
    <p:sldId id="490" r:id="rId13"/>
    <p:sldId id="491" r:id="rId14"/>
    <p:sldId id="389" r:id="rId15"/>
    <p:sldId id="390" r:id="rId16"/>
    <p:sldId id="394" r:id="rId17"/>
    <p:sldId id="398" r:id="rId18"/>
    <p:sldId id="397" r:id="rId19"/>
    <p:sldId id="485" r:id="rId20"/>
    <p:sldId id="493" r:id="rId21"/>
    <p:sldId id="494" r:id="rId22"/>
    <p:sldId id="406" r:id="rId23"/>
    <p:sldId id="407" r:id="rId24"/>
    <p:sldId id="492" r:id="rId25"/>
    <p:sldId id="408" r:id="rId26"/>
    <p:sldId id="410" r:id="rId27"/>
    <p:sldId id="411" r:id="rId28"/>
    <p:sldId id="417" r:id="rId29"/>
    <p:sldId id="419" r:id="rId30"/>
    <p:sldId id="496" r:id="rId31"/>
    <p:sldId id="495" r:id="rId32"/>
    <p:sldId id="497" r:id="rId33"/>
    <p:sldId id="498" r:id="rId34"/>
    <p:sldId id="499" r:id="rId35"/>
    <p:sldId id="500" r:id="rId36"/>
    <p:sldId id="501" r:id="rId37"/>
    <p:sldId id="502" r:id="rId38"/>
    <p:sldId id="420" r:id="rId39"/>
    <p:sldId id="503" r:id="rId40"/>
    <p:sldId id="42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EE3"/>
    <a:srgbClr val="FFCC00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C9ACB-7A00-4B3F-979D-E4C6E26A417C}" type="slidenum">
              <a:rPr lang="en-US"/>
              <a:pPr/>
              <a:t>33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AC3B2-67C6-4685-8FDA-F7ADC9850F2F}" type="slidenum">
              <a:rPr lang="en-US"/>
              <a:pPr/>
              <a:t>34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8C901B-536F-470A-97BE-E6E6F0CDDCBE}" type="slidenum">
              <a:rPr lang="en-US"/>
              <a:pPr/>
              <a:t>35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F70B4-225F-4DDC-807C-0B1DCDB3DB60}" type="slidenum">
              <a:rPr lang="en-US"/>
              <a:pPr/>
              <a:t>36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CC1D49-22FC-43D1-9AEF-4D339032ED74}" type="slidenum">
              <a:rPr lang="en-US"/>
              <a:pPr/>
              <a:t>37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  <a:br>
              <a:rPr lang="en-US" dirty="0"/>
            </a:br>
            <a:r>
              <a:rPr lang="en-US"/>
              <a:t>LECTURE 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Similarity and Distance</a:t>
            </a:r>
          </a:p>
        </p:txBody>
      </p:sp>
    </p:spTree>
    <p:extLst>
      <p:ext uri="{BB962C8B-B14F-4D97-AF65-F5344CB8AC3E}">
        <p14:creationId xmlns:p14="http://schemas.microsoft.com/office/powerpoint/2010/main" val="397401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153400" cy="312420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Sim</a:t>
            </a:r>
            <a:r>
              <a:rPr lang="en-US" dirty="0"/>
              <a:t>(X,Y) = </a:t>
            </a:r>
            <a:r>
              <a:rPr lang="en-US" dirty="0" err="1"/>
              <a:t>cos</a:t>
            </a:r>
            <a:r>
              <a:rPr lang="en-US" dirty="0"/>
              <a:t>(X,Y)</a:t>
            </a:r>
          </a:p>
          <a:p>
            <a:pPr lvl="1"/>
            <a:r>
              <a:rPr lang="en-US" sz="2600" dirty="0"/>
              <a:t>The cosine of the angle between X and 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vectors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aligned (correlated) </a:t>
            </a:r>
            <a:r>
              <a:rPr lang="en-US" dirty="0"/>
              <a:t>angle is </a:t>
            </a:r>
            <a:r>
              <a:rPr lang="en-US" dirty="0">
                <a:solidFill>
                  <a:srgbClr val="0070C0"/>
                </a:solidFill>
              </a:rPr>
              <a:t>zero degrees </a:t>
            </a:r>
            <a:r>
              <a:rPr lang="en-US" dirty="0"/>
              <a:t>and </a:t>
            </a:r>
            <a:r>
              <a:rPr lang="en-US" dirty="0" err="1"/>
              <a:t>cos</a:t>
            </a:r>
            <a:r>
              <a:rPr lang="en-US" dirty="0"/>
              <a:t>(X,Y)=1</a:t>
            </a:r>
          </a:p>
          <a:p>
            <a:r>
              <a:rPr lang="en-US" dirty="0"/>
              <a:t>If the vectors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orthogonal </a:t>
            </a:r>
            <a:r>
              <a:rPr lang="en-US" dirty="0"/>
              <a:t>(no common coordinates) angle is </a:t>
            </a:r>
            <a:r>
              <a:rPr lang="en-US" dirty="0">
                <a:solidFill>
                  <a:srgbClr val="0070C0"/>
                </a:solidFill>
              </a:rPr>
              <a:t>90 degrees </a:t>
            </a:r>
            <a:r>
              <a:rPr lang="en-US" dirty="0"/>
              <a:t>and </a:t>
            </a:r>
            <a:r>
              <a:rPr lang="en-US" dirty="0" err="1"/>
              <a:t>cos</a:t>
            </a:r>
            <a:r>
              <a:rPr lang="en-US" dirty="0"/>
              <a:t>(X,Y) = 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Cosine is commonly used for comparing </a:t>
            </a:r>
            <a:r>
              <a:rPr lang="en-US" dirty="0">
                <a:solidFill>
                  <a:srgbClr val="0070C0"/>
                </a:solidFill>
              </a:rPr>
              <a:t>documents</a:t>
            </a:r>
            <a:r>
              <a:rPr lang="en-US" dirty="0"/>
              <a:t>, where we assume that the vectors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normalized </a:t>
            </a:r>
            <a:r>
              <a:rPr lang="en-US" dirty="0"/>
              <a:t>by the document length.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75" y="1219200"/>
            <a:ext cx="50260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375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280400" cy="914400"/>
          </a:xfrm>
        </p:spPr>
        <p:txBody>
          <a:bodyPr>
            <a:normAutofit/>
          </a:bodyPr>
          <a:lstStyle/>
          <a:p>
            <a:r>
              <a:rPr lang="en-US" dirty="0"/>
              <a:t>Cosine Similarity - math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674812"/>
            <a:ext cx="8001000" cy="472598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Times New Roman" pitchFamily="18" charset="0"/>
              </a:rPr>
              <a:t> If </a:t>
            </a:r>
            <a:r>
              <a:rPr lang="en-US" sz="2000" i="1" dirty="0" err="1">
                <a:cs typeface="Times New Roman" pitchFamily="18" charset="0"/>
              </a:rPr>
              <a:t>d</a:t>
            </a:r>
            <a:r>
              <a:rPr lang="en-US" sz="2000" i="1" baseline="-30000" dirty="0" err="1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 and </a:t>
            </a:r>
            <a:r>
              <a:rPr lang="en-US" sz="2000" i="1" dirty="0" err="1">
                <a:cs typeface="Times New Roman" pitchFamily="18" charset="0"/>
              </a:rPr>
              <a:t>d</a:t>
            </a:r>
            <a:r>
              <a:rPr lang="en-US" sz="2000" i="1" baseline="-30000" dirty="0" err="1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 are two vectors, then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cs typeface="Times New Roman" pitchFamily="18" charset="0"/>
              </a:rPr>
              <a:t>             </a:t>
            </a:r>
            <a:r>
              <a:rPr lang="en-US" sz="2000" dirty="0" err="1">
                <a:solidFill>
                  <a:srgbClr val="0070C0"/>
                </a:solidFill>
                <a:cs typeface="Times New Roman" pitchFamily="18" charset="0"/>
              </a:rPr>
              <a:t>cos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( 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2000" i="1" dirty="0">
                <a:solidFill>
                  <a:srgbClr val="0070C0"/>
                </a:solidFill>
                <a:cs typeface="Times New Roman" pitchFamily="18" charset="0"/>
              </a:rPr>
              <a:t>, 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) =  (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) / ||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|| ||</a:t>
            </a:r>
            <a:r>
              <a:rPr lang="en-US" sz="20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20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|| </a:t>
            </a:r>
            <a:r>
              <a:rPr lang="en-US" sz="2000" dirty="0">
                <a:cs typeface="Times New Roman" pitchFamily="18" charset="0"/>
              </a:rPr>
              <a:t>, 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>
                <a:cs typeface="Times New Roman" pitchFamily="18" charset="0"/>
              </a:rPr>
              <a:t>   </a:t>
            </a:r>
            <a:r>
              <a:rPr lang="en-US" sz="1800" dirty="0">
                <a:cs typeface="Times New Roman" pitchFamily="18" charset="0"/>
              </a:rPr>
              <a:t>where </a:t>
            </a:r>
            <a:r>
              <a:rPr lang="en-US" sz="18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1800" dirty="0">
                <a:cs typeface="Times New Roman" pitchFamily="18" charset="0"/>
              </a:rPr>
              <a:t> indicates vector dot product and || </a:t>
            </a:r>
            <a:r>
              <a:rPr lang="en-US" sz="1800" i="1" dirty="0">
                <a:cs typeface="Times New Roman" pitchFamily="18" charset="0"/>
              </a:rPr>
              <a:t>d </a:t>
            </a:r>
            <a:r>
              <a:rPr lang="en-US" sz="1800" dirty="0">
                <a:cs typeface="Times New Roman" pitchFamily="18" charset="0"/>
              </a:rPr>
              <a:t>|| is  the   length of vector </a:t>
            </a:r>
            <a:r>
              <a:rPr lang="en-US" sz="1800" i="1" dirty="0">
                <a:cs typeface="Times New Roman" pitchFamily="18" charset="0"/>
              </a:rPr>
              <a:t>d</a:t>
            </a:r>
            <a:r>
              <a:rPr lang="en-US" sz="1800" dirty="0">
                <a:cs typeface="Times New Roman" pitchFamily="18" charset="0"/>
              </a:rPr>
              <a:t>.</a:t>
            </a:r>
            <a:r>
              <a:rPr lang="en-US" sz="2400" dirty="0">
                <a:cs typeface="Times New Roman" pitchFamily="18" charset="0"/>
              </a:rPr>
              <a:t>  </a:t>
            </a:r>
          </a:p>
          <a:p>
            <a:pPr marL="2514600" lvl="4" indent="-342900" algn="just">
              <a:lnSpc>
                <a:spcPct val="90000"/>
              </a:lnSpc>
            </a:pPr>
            <a:endParaRPr lang="en-US" sz="1600" dirty="0"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Times New Roman" pitchFamily="18" charset="0"/>
              </a:rPr>
              <a:t> Example: </a:t>
            </a:r>
          </a:p>
          <a:p>
            <a:pPr marL="0" indent="0" algn="just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0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i="1" dirty="0">
                <a:cs typeface="Times New Roman" pitchFamily="18" charset="0"/>
              </a:rPr>
              <a:t>  	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d</a:t>
            </a:r>
            <a:r>
              <a:rPr lang="en-US" sz="1800" i="1" baseline="-3000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1</a:t>
            </a: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=  3 2 0 5 0 0 0 2 0 0 	</a:t>
            </a:r>
            <a:endParaRPr lang="en-US" sz="1800" dirty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i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  	</a:t>
            </a:r>
            <a:r>
              <a:rPr lang="en-US" sz="1800" i="1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d</a:t>
            </a:r>
            <a:r>
              <a:rPr lang="en-US" sz="1800" i="1" baseline="-3000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2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=  1 0 0 0 0 0 0 1 0 2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8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i="1" dirty="0">
                <a:cs typeface="Times New Roman" pitchFamily="18" charset="0"/>
              </a:rPr>
              <a:t>    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=  3*1 + 2*0 + 0*0 + 5*0 + 0*0 + 0*0 + 0*0 + 2*1 + 0*0 + 0*2 = 5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 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2000" dirty="0">
                <a:solidFill>
                  <a:srgbClr val="0070C0"/>
                </a:solidFill>
                <a:cs typeface="Times New Roman" pitchFamily="18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||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|| = (3*3+2*2+0*0+5*5+0*0+0*0+0*0+2*2+0*0+0*0)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=  (42) 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= 6.481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   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   ||</a:t>
            </a:r>
            <a:r>
              <a:rPr lang="en-US" sz="16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6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|| = (1*1+0*0+0*0+0*0+0*0+0*0+0*0+1*1+0*0+2*2)</a:t>
            </a:r>
            <a:r>
              <a:rPr lang="en-US" sz="1600" baseline="30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baseline="30000" dirty="0">
                <a:solidFill>
                  <a:srgbClr val="0070C0"/>
                </a:solidFill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= (6) </a:t>
            </a:r>
            <a:r>
              <a:rPr lang="en-US" sz="1600" b="1" baseline="30000" dirty="0">
                <a:solidFill>
                  <a:srgbClr val="0070C0"/>
                </a:solidFill>
                <a:cs typeface="Times New Roman" pitchFamily="18" charset="0"/>
              </a:rPr>
              <a:t>0.5</a:t>
            </a:r>
            <a:r>
              <a:rPr lang="en-US" sz="1600" dirty="0">
                <a:solidFill>
                  <a:srgbClr val="0070C0"/>
                </a:solidFill>
                <a:cs typeface="Times New Roman" pitchFamily="18" charset="0"/>
              </a:rPr>
              <a:t> = 2.245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600" dirty="0">
              <a:solidFill>
                <a:srgbClr val="0070C0"/>
              </a:solidFill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r>
              <a:rPr lang="en-US" sz="1800" dirty="0">
                <a:solidFill>
                  <a:srgbClr val="0070C0"/>
                </a:solidFill>
                <a:cs typeface="Times New Roman" pitchFamily="18" charset="0"/>
              </a:rPr>
              <a:t>    	</a:t>
            </a:r>
            <a:r>
              <a:rPr lang="en-US" sz="1800" dirty="0" err="1">
                <a:solidFill>
                  <a:srgbClr val="0070C0"/>
                </a:solidFill>
                <a:cs typeface="Times New Roman" pitchFamily="18" charset="0"/>
              </a:rPr>
              <a:t>cos</a:t>
            </a:r>
            <a:r>
              <a:rPr lang="en-US" sz="1800" dirty="0">
                <a:solidFill>
                  <a:srgbClr val="0070C0"/>
                </a:solidFill>
                <a:cs typeface="Times New Roman" pitchFamily="18" charset="0"/>
              </a:rPr>
              <a:t>( </a:t>
            </a:r>
            <a:r>
              <a:rPr lang="en-US" sz="18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800" i="1" baseline="-30000" dirty="0" err="1">
                <a:solidFill>
                  <a:srgbClr val="0070C0"/>
                </a:solidFill>
                <a:cs typeface="Times New Roman" pitchFamily="18" charset="0"/>
              </a:rPr>
              <a:t>1</a:t>
            </a:r>
            <a:r>
              <a:rPr lang="en-US" sz="1800" i="1" dirty="0">
                <a:solidFill>
                  <a:srgbClr val="0070C0"/>
                </a:solidFill>
                <a:cs typeface="Times New Roman" pitchFamily="18" charset="0"/>
              </a:rPr>
              <a:t>, </a:t>
            </a:r>
            <a:r>
              <a:rPr lang="en-US" sz="1800" i="1" dirty="0" err="1">
                <a:solidFill>
                  <a:srgbClr val="0070C0"/>
                </a:solidFill>
                <a:cs typeface="Times New Roman" pitchFamily="18" charset="0"/>
              </a:rPr>
              <a:t>d</a:t>
            </a:r>
            <a:r>
              <a:rPr lang="en-US" sz="1800" i="1" baseline="-30000" dirty="0" err="1">
                <a:solidFill>
                  <a:srgbClr val="0070C0"/>
                </a:solidFill>
                <a:cs typeface="Times New Roman" pitchFamily="18" charset="0"/>
              </a:rPr>
              <a:t>2</a:t>
            </a:r>
            <a:r>
              <a:rPr lang="en-US" sz="1800" dirty="0">
                <a:solidFill>
                  <a:srgbClr val="0070C0"/>
                </a:solidFill>
                <a:cs typeface="Times New Roman" pitchFamily="18" charset="0"/>
              </a:rPr>
              <a:t> ) = .3150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0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between vectors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619065"/>
              </p:ext>
            </p:extLst>
          </p:nvPr>
        </p:nvGraphicFramePr>
        <p:xfrm>
          <a:off x="685800" y="25146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475946"/>
            <a:ext cx="48413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cos</a:t>
            </a:r>
            <a:r>
              <a:rPr lang="en-US" sz="2800" dirty="0"/>
              <a:t>(D1,D2) = 1</a:t>
            </a:r>
          </a:p>
          <a:p>
            <a:r>
              <a:rPr lang="en-US" sz="2800" dirty="0" err="1"/>
              <a:t>cos</a:t>
            </a:r>
            <a:r>
              <a:rPr lang="en-US" sz="2800" dirty="0"/>
              <a:t>(D1,D3) = </a:t>
            </a:r>
            <a:r>
              <a:rPr lang="en-US" sz="2800" dirty="0" err="1"/>
              <a:t>cos</a:t>
            </a:r>
            <a:r>
              <a:rPr lang="en-US" sz="2800" dirty="0"/>
              <a:t>(D2,D3) = 0</a:t>
            </a:r>
          </a:p>
        </p:txBody>
      </p:sp>
    </p:spTree>
    <p:extLst>
      <p:ext uri="{BB962C8B-B14F-4D97-AF65-F5344CB8AC3E}">
        <p14:creationId xmlns:p14="http://schemas.microsoft.com/office/powerpoint/2010/main" val="370690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measure of how </a:t>
            </a:r>
            <a:r>
              <a:rPr lang="en-US" dirty="0">
                <a:solidFill>
                  <a:srgbClr val="0070C0"/>
                </a:solidFill>
              </a:rPr>
              <a:t>different</a:t>
            </a:r>
            <a:r>
              <a:rPr lang="en-US" dirty="0"/>
              <a:t> two data objects are</a:t>
            </a:r>
          </a:p>
          <a:p>
            <a:pPr lvl="1"/>
            <a:r>
              <a:rPr lang="en-US" dirty="0"/>
              <a:t>A function that maps pairs of objects to real values</a:t>
            </a:r>
          </a:p>
          <a:p>
            <a:pPr lvl="1"/>
            <a:r>
              <a:rPr lang="en-US" dirty="0"/>
              <a:t>Lower when objects are more alike</a:t>
            </a:r>
          </a:p>
          <a:p>
            <a:r>
              <a:rPr lang="en-US" dirty="0"/>
              <a:t>Minimum distance is 0, when comparing an object with itself.</a:t>
            </a:r>
          </a:p>
          <a:p>
            <a:r>
              <a:rPr lang="en-US" dirty="0"/>
              <a:t>Upper limit varies</a:t>
            </a:r>
          </a:p>
        </p:txBody>
      </p:sp>
    </p:spTree>
    <p:extLst>
      <p:ext uri="{BB962C8B-B14F-4D97-AF65-F5344CB8AC3E}">
        <p14:creationId xmlns:p14="http://schemas.microsoft.com/office/powerpoint/2010/main" val="251493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Metric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distance function 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  is a </a:t>
            </a:r>
            <a:r>
              <a:rPr lang="en-US" dirty="0">
                <a:solidFill>
                  <a:srgbClr val="FF0000"/>
                </a:solidFill>
              </a:rPr>
              <a:t>distance metric </a:t>
            </a:r>
            <a:r>
              <a:rPr lang="en-US" dirty="0"/>
              <a:t>if it is a function from pairs of objects to real numbers such that: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u="sng" dirty="0"/>
              <a:t>&gt;</a:t>
            </a:r>
            <a:r>
              <a:rPr lang="en-US" dirty="0"/>
              <a:t> 0.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non-negativity</a:t>
            </a:r>
            <a:r>
              <a:rPr lang="en-US" dirty="0"/>
              <a:t>)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= 0 </a:t>
            </a:r>
            <a:r>
              <a:rPr lang="en-US" dirty="0" err="1"/>
              <a:t>iff</a:t>
            </a:r>
            <a:r>
              <a:rPr lang="en-US" dirty="0"/>
              <a:t> x = y.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identity</a:t>
            </a:r>
            <a:r>
              <a:rPr lang="en-US" dirty="0"/>
              <a:t>)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= d(</a:t>
            </a:r>
            <a:r>
              <a:rPr lang="en-US" dirty="0" err="1"/>
              <a:t>y,x</a:t>
            </a:r>
            <a:r>
              <a:rPr lang="en-US" dirty="0"/>
              <a:t>).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symmetry</a:t>
            </a:r>
            <a:r>
              <a:rPr lang="en-US" dirty="0"/>
              <a:t>)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u="sng" dirty="0"/>
              <a:t>&lt;</a:t>
            </a:r>
            <a:r>
              <a:rPr lang="en-US" dirty="0"/>
              <a:t> d(</a:t>
            </a:r>
            <a:r>
              <a:rPr lang="en-US" dirty="0" err="1"/>
              <a:t>x,z</a:t>
            </a:r>
            <a:r>
              <a:rPr lang="en-US" dirty="0"/>
              <a:t>) + d(</a:t>
            </a:r>
            <a:r>
              <a:rPr lang="en-US" dirty="0" err="1"/>
              <a:t>z,y</a:t>
            </a:r>
            <a:r>
              <a:rPr lang="en-US" dirty="0"/>
              <a:t>)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triangle inequality 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8689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Inequality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Triangle inequality guarantees that the distance function is well-behaved.</a:t>
            </a:r>
          </a:p>
          <a:p>
            <a:pPr lvl="1"/>
            <a:r>
              <a:rPr lang="en-US" dirty="0"/>
              <a:t>The direct connection is the shortest distance</a:t>
            </a:r>
          </a:p>
          <a:p>
            <a:pPr lvl="1"/>
            <a:endParaRPr lang="en-US" dirty="0"/>
          </a:p>
          <a:p>
            <a:r>
              <a:rPr lang="en-US" dirty="0"/>
              <a:t>It is useful also for proving properties about the data</a:t>
            </a:r>
          </a:p>
          <a:p>
            <a:pPr lvl="1"/>
            <a:r>
              <a:rPr lang="en-US" dirty="0"/>
              <a:t>For example, suppose I want to find an object that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minimizes the sum of distances </a:t>
            </a:r>
            <a:r>
              <a:rPr lang="en-US" dirty="0"/>
              <a:t>to all points in my dataset</a:t>
            </a:r>
          </a:p>
          <a:p>
            <a:pPr lvl="1"/>
            <a:r>
              <a:rPr lang="en-US" dirty="0"/>
              <a:t>If I select the best point from my dataset, the sum of distances I get is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at most twice</a:t>
            </a:r>
            <a:r>
              <a:rPr lang="en-US" dirty="0"/>
              <a:t> that of the optimal point.</a:t>
            </a:r>
          </a:p>
        </p:txBody>
      </p:sp>
    </p:spTree>
    <p:extLst>
      <p:ext uri="{BB962C8B-B14F-4D97-AF65-F5344CB8AC3E}">
        <p14:creationId xmlns:p14="http://schemas.microsoft.com/office/powerpoint/2010/main" val="15736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for real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Vectors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 err="1">
                    <a:solidFill>
                      <a:srgbClr val="FF0000"/>
                    </a:solidFill>
                  </a:rPr>
                  <a:t>L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p</a:t>
                </a:r>
                <a:r>
                  <a:rPr lang="en-US" dirty="0"/>
                  <a:t> norms or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Minkowski</a:t>
                </a: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</a:rPr>
                                <m:t>+ ⋯+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 err="1">
                    <a:solidFill>
                      <a:srgbClr val="FF0000"/>
                    </a:solidFill>
                  </a:rPr>
                  <a:t>L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2</a:t>
                </a:r>
                <a:r>
                  <a:rPr lang="en-US" dirty="0"/>
                  <a:t> norm: </a:t>
                </a:r>
                <a:r>
                  <a:rPr lang="en-US" dirty="0">
                    <a:solidFill>
                      <a:srgbClr val="0070C0"/>
                    </a:solidFill>
                  </a:rPr>
                  <a:t>Euclidean </a:t>
                </a:r>
                <a:r>
                  <a:rPr lang="en-US" dirty="0"/>
                  <a:t>distance: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 ⋯+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 err="1">
                    <a:solidFill>
                      <a:srgbClr val="FF0000"/>
                    </a:solidFill>
                  </a:rPr>
                  <a:t>L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 norm: </a:t>
                </a:r>
                <a:r>
                  <a:rPr lang="en-US" dirty="0">
                    <a:solidFill>
                      <a:srgbClr val="0070C0"/>
                    </a:solidFill>
                  </a:rPr>
                  <a:t>Manhattan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 ⋯+|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b="1" baseline="-25000" dirty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 norm: </a:t>
                </a:r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,…,|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|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limit of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L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p</a:t>
                </a:r>
                <a:r>
                  <a:rPr lang="en-US" dirty="0"/>
                  <a:t> as </a:t>
                </a:r>
                <a:r>
                  <a:rPr lang="en-US" dirty="0">
                    <a:solidFill>
                      <a:srgbClr val="0070C0"/>
                    </a:solidFill>
                  </a:rPr>
                  <a:t>p</a:t>
                </a:r>
                <a:r>
                  <a:rPr lang="en-US" dirty="0"/>
                  <a:t> goes to infinity.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2000" b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82465" y="5301734"/>
            <a:ext cx="4583306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 norms are known to be distance metrics</a:t>
            </a:r>
          </a:p>
        </p:txBody>
      </p:sp>
    </p:spTree>
    <p:extLst>
      <p:ext uri="{BB962C8B-B14F-4D97-AF65-F5344CB8AC3E}">
        <p14:creationId xmlns:p14="http://schemas.microsoft.com/office/powerpoint/2010/main" val="120916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1405A-8A81-4511-B9EE-142060F86931}" type="slidenum">
              <a:rPr lang="en-US"/>
              <a:pPr/>
              <a:t>17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 of Distances</a:t>
            </a: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 flipH="1">
            <a:off x="2667000" y="2286000"/>
            <a:ext cx="2746375" cy="2284413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812925" y="4605338"/>
            <a:ext cx="1321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x = (5,5)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5241925" y="1709738"/>
            <a:ext cx="1321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/>
              <a:t>y = (9,8)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8" name="Text Box 6"/>
              <p:cNvSpPr txBox="1">
                <a:spLocks noChangeArrowheads="1"/>
              </p:cNvSpPr>
              <p:nvPr/>
            </p:nvSpPr>
            <p:spPr bwMode="auto">
              <a:xfrm>
                <a:off x="457200" y="1868488"/>
                <a:ext cx="3840163" cy="9089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dirty="0" err="1">
                    <a:solidFill>
                      <a:srgbClr val="CC3300"/>
                    </a:solidFill>
                  </a:rPr>
                  <a:t>L</a:t>
                </a:r>
                <a:r>
                  <a:rPr lang="en-US" sz="2400" baseline="-25000" dirty="0" err="1">
                    <a:solidFill>
                      <a:srgbClr val="CC3300"/>
                    </a:solidFill>
                  </a:rPr>
                  <a:t>2</a:t>
                </a:r>
                <a:r>
                  <a:rPr lang="en-US" sz="2400" dirty="0">
                    <a:solidFill>
                      <a:srgbClr val="CC3300"/>
                    </a:solidFill>
                  </a:rPr>
                  <a:t>-norm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𝑑𝑖𝑠𝑡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 err="1">
                          <a:latin typeface="Cambria Math"/>
                        </a:rPr>
                        <m:t>𝑥</m:t>
                      </m:r>
                      <m:r>
                        <a:rPr lang="en-US" sz="2400" i="1" dirty="0" err="1">
                          <a:latin typeface="Cambria Math"/>
                        </a:rPr>
                        <m:t>,</m:t>
                      </m:r>
                      <m:r>
                        <a:rPr lang="en-US" sz="2400" i="1" dirty="0" err="1">
                          <a:latin typeface="Cambria Math"/>
                        </a:rPr>
                        <m:t>𝑦</m:t>
                      </m:r>
                      <m:r>
                        <a:rPr lang="en-US" sz="2400" i="1" dirty="0">
                          <a:latin typeface="Cambria Math"/>
                        </a:rPr>
                        <m:t>) =</m:t>
                      </m:r>
                      <m:rad>
                        <m:radPr>
                          <m:degHide m:val="on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 dirty="0">
                              <a:latin typeface="Cambria Math"/>
                            </a:rPr>
                            <m:t>4</m:t>
                          </m:r>
                          <m:r>
                            <a:rPr lang="en-US" sz="2400" i="1" baseline="30000" dirty="0">
                              <a:latin typeface="Cambria Math"/>
                            </a:rPr>
                            <m:t>2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+3</m:t>
                          </m:r>
                          <m:r>
                            <a:rPr lang="en-US" sz="2400" i="1" baseline="30000" dirty="0">
                              <a:latin typeface="Cambria Math"/>
                            </a:rPr>
                            <m:t>2</m:t>
                          </m:r>
                        </m:e>
                      </m:rad>
                      <m:r>
                        <a:rPr lang="en-US" sz="2400" i="1" dirty="0" smtClean="0">
                          <a:latin typeface="Cambria Math"/>
                        </a:rPr>
                        <m:t>= 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3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868488"/>
                <a:ext cx="3840163" cy="908903"/>
              </a:xfrm>
              <a:prstGeom prst="rect">
                <a:avLst/>
              </a:prstGeom>
              <a:blipFill rotWithShape="1">
                <a:blip r:embed="rId2"/>
                <a:stretch>
                  <a:fillRect l="-2381" t="-46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9" name="Line 7"/>
          <p:cNvSpPr>
            <a:spLocks noChangeShapeType="1"/>
          </p:cNvSpPr>
          <p:nvPr/>
        </p:nvSpPr>
        <p:spPr bwMode="auto">
          <a:xfrm flipV="1">
            <a:off x="2590800" y="2209800"/>
            <a:ext cx="2667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0" name="AutoShape 8"/>
          <p:cNvCxnSpPr>
            <a:cxnSpLocks noChangeShapeType="1"/>
          </p:cNvCxnSpPr>
          <p:nvPr/>
        </p:nvCxnSpPr>
        <p:spPr bwMode="auto">
          <a:xfrm flipV="1">
            <a:off x="2895600" y="2362200"/>
            <a:ext cx="2590800" cy="2286000"/>
          </a:xfrm>
          <a:prstGeom prst="bentConnector3">
            <a:avLst>
              <a:gd name="adj1" fmla="val 10030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21" name="Text Box 9"/>
              <p:cNvSpPr txBox="1">
                <a:spLocks noChangeArrowheads="1"/>
              </p:cNvSpPr>
              <p:nvPr/>
            </p:nvSpPr>
            <p:spPr bwMode="auto">
              <a:xfrm>
                <a:off x="5586257" y="3690938"/>
                <a:ext cx="3481543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dirty="0" err="1">
                    <a:solidFill>
                      <a:srgbClr val="CC3300"/>
                    </a:solidFill>
                  </a:rPr>
                  <a:t>L</a:t>
                </a:r>
                <a:r>
                  <a:rPr lang="en-US" sz="2400" baseline="-25000" dirty="0" err="1">
                    <a:solidFill>
                      <a:srgbClr val="CC3300"/>
                    </a:solidFill>
                  </a:rPr>
                  <a:t>1</a:t>
                </a:r>
                <a:r>
                  <a:rPr lang="en-US" sz="2400" dirty="0">
                    <a:solidFill>
                      <a:srgbClr val="CC3300"/>
                    </a:solidFill>
                  </a:rPr>
                  <a:t>-norm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𝑑𝑖𝑠𝑡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 err="1">
                          <a:latin typeface="Cambria Math"/>
                        </a:rPr>
                        <m:t>𝑥</m:t>
                      </m:r>
                      <m:r>
                        <a:rPr lang="en-US" sz="2400" i="1" dirty="0" err="1">
                          <a:latin typeface="Cambria Math"/>
                        </a:rPr>
                        <m:t>,</m:t>
                      </m:r>
                      <m:r>
                        <a:rPr lang="en-US" sz="2400" i="1" dirty="0" err="1">
                          <a:latin typeface="Cambria Math"/>
                        </a:rPr>
                        <m:t>𝑦</m:t>
                      </m:r>
                      <m:r>
                        <a:rPr lang="en-US" sz="2400" i="1" dirty="0">
                          <a:latin typeface="Cambria Math"/>
                        </a:rPr>
                        <m:t>) </m:t>
                      </m:r>
                      <m:r>
                        <a:rPr lang="en-US" sz="2400" i="1" dirty="0" smtClean="0">
                          <a:latin typeface="Cambria Math"/>
                        </a:rPr>
                        <m:t>=4+3 </m:t>
                      </m:r>
                      <m:r>
                        <a:rPr lang="en-US" sz="2400" i="1" dirty="0">
                          <a:latin typeface="Cambria Math"/>
                        </a:rPr>
                        <m:t>= 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32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6257" y="3690938"/>
                <a:ext cx="3481543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2622" t="-5109" b="-102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022725" y="4148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089525" y="3386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946525" y="3386138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2667000" y="5334000"/>
                <a:ext cx="3856037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CC330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solidFill>
                          <a:srgbClr val="CC33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rgbClr val="CC3300"/>
                    </a:solidFill>
                  </a:rPr>
                  <a:t>-norm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𝑑𝑖𝑠𝑡</m:t>
                      </m:r>
                      <m:r>
                        <a:rPr lang="en-US" sz="2400" i="1" dirty="0">
                          <a:latin typeface="Cambria Math"/>
                        </a:rPr>
                        <m:t>(</m:t>
                      </m:r>
                      <m:r>
                        <a:rPr lang="en-US" sz="2400" i="1" dirty="0" err="1">
                          <a:latin typeface="Cambria Math"/>
                        </a:rPr>
                        <m:t>𝑥</m:t>
                      </m:r>
                      <m:r>
                        <a:rPr lang="en-US" sz="2400" i="1" dirty="0" err="1">
                          <a:latin typeface="Cambria Math"/>
                        </a:rPr>
                        <m:t>,</m:t>
                      </m:r>
                      <m:r>
                        <a:rPr lang="en-US" sz="2400" i="1" dirty="0" err="1">
                          <a:latin typeface="Cambria Math"/>
                        </a:rPr>
                        <m:t>𝑦</m:t>
                      </m:r>
                      <m:r>
                        <a:rPr lang="en-US" sz="2400" i="1" dirty="0">
                          <a:latin typeface="Cambria Math"/>
                        </a:rPr>
                        <m:t>) </m:t>
                      </m:r>
                      <m:r>
                        <a:rPr lang="en-US" sz="2400" i="1" dirty="0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3,4</m:t>
                              </m:r>
                            </m:e>
                          </m:d>
                        </m:e>
                      </m:func>
                      <m:r>
                        <a:rPr lang="en-US" sz="2400" i="1" dirty="0" smtClean="0">
                          <a:latin typeface="Cambria Math"/>
                        </a:rPr>
                        <m:t>⁡= 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5334000"/>
                <a:ext cx="3856037" cy="830997"/>
              </a:xfrm>
              <a:prstGeom prst="rect">
                <a:avLst/>
              </a:prstGeom>
              <a:blipFill rotWithShape="1">
                <a:blip r:embed="rId4"/>
                <a:stretch>
                  <a:fillRect l="-2532" t="-5147" b="-110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252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4780241" y="1525417"/>
            <a:ext cx="2157501" cy="21656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8928193">
            <a:off x="5090356" y="1842092"/>
            <a:ext cx="1520611" cy="14983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783277" y="1525417"/>
            <a:ext cx="2154465" cy="2165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0"/>
            <a:endCxn id="10" idx="2"/>
          </p:cNvCxnSpPr>
          <p:nvPr/>
        </p:nvCxnSpPr>
        <p:spPr>
          <a:xfrm>
            <a:off x="5860510" y="1525417"/>
            <a:ext cx="0" cy="2165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783277" y="2591255"/>
            <a:ext cx="2134769" cy="16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824849" y="2591737"/>
            <a:ext cx="59129" cy="766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18" idx="1"/>
            <a:endCxn id="15" idx="5"/>
          </p:cNvCxnSpPr>
          <p:nvPr/>
        </p:nvCxnSpPr>
        <p:spPr>
          <a:xfrm flipH="1" flipV="1">
            <a:off x="5875319" y="2657189"/>
            <a:ext cx="1287481" cy="6107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62800" y="3083261"/>
                <a:ext cx="1774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083261"/>
                <a:ext cx="177478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129649" y="220929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38200" y="4572000"/>
            <a:ext cx="7369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Green</a:t>
            </a:r>
            <a:r>
              <a:rPr lang="en-US" sz="2400" dirty="0"/>
              <a:t>: All points y at distance </a:t>
            </a:r>
            <a:r>
              <a:rPr lang="en-US" sz="2400" dirty="0" err="1">
                <a:solidFill>
                  <a:srgbClr val="00B050"/>
                </a:solidFill>
              </a:rPr>
              <a:t>L</a:t>
            </a:r>
            <a:r>
              <a:rPr lang="en-US" sz="2400" baseline="-25000" dirty="0" err="1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dirty="0" err="1">
                <a:solidFill>
                  <a:srgbClr val="00B050"/>
                </a:solidFill>
              </a:rPr>
              <a:t>x,y</a:t>
            </a:r>
            <a:r>
              <a:rPr lang="en-US" sz="2400" dirty="0">
                <a:solidFill>
                  <a:srgbClr val="00B050"/>
                </a:solidFill>
              </a:rPr>
              <a:t>) = r </a:t>
            </a:r>
            <a:r>
              <a:rPr lang="en-US" sz="2400" dirty="0"/>
              <a:t>from point 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8200" y="5257800"/>
            <a:ext cx="7131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: All points y at distance </a:t>
            </a:r>
            <a:r>
              <a:rPr lang="en-US" sz="2400" dirty="0" err="1">
                <a:solidFill>
                  <a:srgbClr val="0070C0"/>
                </a:solidFill>
              </a:rPr>
              <a:t>L</a:t>
            </a:r>
            <a:r>
              <a:rPr lang="en-US" sz="2400" baseline="-25000" dirty="0" err="1">
                <a:solidFill>
                  <a:srgbClr val="0070C0"/>
                </a:solidFill>
              </a:rPr>
              <a:t>2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 err="1">
                <a:solidFill>
                  <a:srgbClr val="0070C0"/>
                </a:solidFill>
              </a:rPr>
              <a:t>x,y</a:t>
            </a:r>
            <a:r>
              <a:rPr lang="en-US" sz="2400" dirty="0">
                <a:solidFill>
                  <a:srgbClr val="0070C0"/>
                </a:solidFill>
              </a:rPr>
              <a:t>) = r </a:t>
            </a:r>
            <a:r>
              <a:rPr lang="en-US" sz="2400" dirty="0"/>
              <a:t>from point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60263" y="5939135"/>
                <a:ext cx="71407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: All points y at distance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en-US" sz="2400" i="1" baseline="-25000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x,y</a:t>
                </a:r>
                <a:r>
                  <a:rPr lang="en-US" sz="2400" dirty="0">
                    <a:solidFill>
                      <a:srgbClr val="FF0000"/>
                    </a:solidFill>
                  </a:rPr>
                  <a:t>) = r </a:t>
                </a:r>
                <a:r>
                  <a:rPr lang="en-US" sz="2400" dirty="0"/>
                  <a:t>from point x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63" y="5939135"/>
                <a:ext cx="714073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280" t="-9211" r="-256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36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 distances for sets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r>
              <a:rPr lang="en-US" dirty="0"/>
              <a:t>We can apply all the </a:t>
            </a:r>
            <a:r>
              <a:rPr lang="en-US" dirty="0" err="1"/>
              <a:t>L</a:t>
            </a:r>
            <a:r>
              <a:rPr lang="en-US" baseline="-25000" dirty="0" err="1"/>
              <a:t>p</a:t>
            </a:r>
            <a:r>
              <a:rPr lang="en-US" dirty="0"/>
              <a:t> distances to the cases of sets of attributes, with or without counts, if we represent the sets as vectors</a:t>
            </a:r>
          </a:p>
          <a:p>
            <a:pPr lvl="1"/>
            <a:r>
              <a:rPr lang="en-US" dirty="0"/>
              <a:t>E.g., a transaction is a 0/1 vector</a:t>
            </a:r>
          </a:p>
          <a:p>
            <a:pPr lvl="1"/>
            <a:r>
              <a:rPr lang="en-US" dirty="0"/>
              <a:t>E.g., a document is a vector of counts.</a:t>
            </a:r>
          </a:p>
        </p:txBody>
      </p:sp>
    </p:spTree>
    <p:extLst>
      <p:ext uri="{BB962C8B-B14F-4D97-AF65-F5344CB8AC3E}">
        <p14:creationId xmlns:p14="http://schemas.microsoft.com/office/powerpoint/2010/main" val="308118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AND DISTANCE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Thanks to:</a:t>
            </a:r>
          </a:p>
          <a:p>
            <a:r>
              <a:rPr lang="en-US" dirty="0"/>
              <a:t>Tan, Steinbach, and Kumar, “Introduction to Data Mining”</a:t>
            </a:r>
          </a:p>
          <a:p>
            <a:r>
              <a:rPr lang="en-US" dirty="0" err="1"/>
              <a:t>Rajaraman</a:t>
            </a:r>
            <a:r>
              <a:rPr lang="en-US" dirty="0"/>
              <a:t> and Ullman, “Mining Massive Datasets”</a:t>
            </a:r>
          </a:p>
        </p:txBody>
      </p:sp>
    </p:spTree>
    <p:extLst>
      <p:ext uri="{BB962C8B-B14F-4D97-AF65-F5344CB8AC3E}">
        <p14:creationId xmlns:p14="http://schemas.microsoft.com/office/powerpoint/2010/main" val="3834446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 into distances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Jaccard distance: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𝐽</m:t>
                      </m:r>
                      <m:r>
                        <a:rPr lang="en-US" b="0" i="1" dirty="0" smtClean="0">
                          <a:latin typeface="Cambria Math"/>
                        </a:rPr>
                        <m:t>𝐷</m:t>
                      </m:r>
                      <m:r>
                        <a:rPr lang="en-US" i="1" dirty="0" smtClean="0">
                          <a:latin typeface="Cambria Math"/>
                        </a:rPr>
                        <m:t>𝑖𝑠𝑡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𝑌</m:t>
                      </m:r>
                      <m:r>
                        <a:rPr lang="en-US" i="1" dirty="0" smtClean="0">
                          <a:latin typeface="Cambria Math"/>
                        </a:rPr>
                        <m:t>) = 1 – </m:t>
                      </m:r>
                      <m:r>
                        <a:rPr lang="en-US" i="1" dirty="0" err="1" smtClean="0">
                          <a:latin typeface="Cambria Math"/>
                        </a:rPr>
                        <m:t>𝐽𝑆𝑖𝑚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𝑌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Jaccard</a:t>
                </a:r>
                <a:r>
                  <a:rPr lang="en-US" dirty="0"/>
                  <a:t> Distance is a metric</a:t>
                </a:r>
              </a:p>
              <a:p>
                <a:endParaRPr lang="en-US" dirty="0"/>
              </a:p>
              <a:p>
                <a:r>
                  <a:rPr lang="en-US" dirty="0"/>
                  <a:t>Cosine distance: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𝐷𝑖𝑠𝑡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𝑌</m:t>
                      </m:r>
                      <m:r>
                        <a:rPr lang="en-US" i="1" dirty="0" smtClean="0">
                          <a:latin typeface="Cambria Math"/>
                        </a:rPr>
                        <m:t>) = 1−</m:t>
                      </m:r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/>
                        </a:rPr>
                        <m:t>cos</m:t>
                      </m:r>
                      <m:r>
                        <a:rPr lang="en-US" i="1" dirty="0" smtClean="0">
                          <a:latin typeface="Cambria Math"/>
                        </a:rPr>
                        <m:t>⁡(</m:t>
                      </m:r>
                      <m:r>
                        <a:rPr lang="en-US" i="1" dirty="0" smtClean="0">
                          <a:latin typeface="Cambria Math"/>
                        </a:rPr>
                        <m:t>𝑋</m:t>
                      </m:r>
                      <m:r>
                        <a:rPr lang="en-US" i="1" dirty="0" smtClean="0">
                          <a:latin typeface="Cambria Math"/>
                        </a:rPr>
                        <m:t>,</m:t>
                      </m:r>
                      <m:r>
                        <a:rPr lang="en-US" i="1" dirty="0" smtClean="0">
                          <a:latin typeface="Cambria Math"/>
                        </a:rPr>
                        <m:t>𝑌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Cosine distance is a metric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82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704-7849-4E0C-BCE2-8C7D6B79E35D}" type="slidenum">
              <a:rPr lang="en-US"/>
              <a:pPr/>
              <a:t>21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err="1"/>
              <a:t>Jaccard</a:t>
            </a:r>
            <a:r>
              <a:rPr lang="en-US" dirty="0"/>
              <a:t> Distance Is a Distance Metric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JDist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0 </a:t>
            </a:r>
          </a:p>
          <a:p>
            <a:pPr lvl="1"/>
            <a:r>
              <a:rPr lang="en-US" dirty="0"/>
              <a:t>since </a:t>
            </a:r>
            <a:r>
              <a:rPr lang="en-US" dirty="0" err="1"/>
              <a:t>JSim</a:t>
            </a:r>
            <a:r>
              <a:rPr lang="en-US" dirty="0"/>
              <a:t>(</a:t>
            </a:r>
            <a:r>
              <a:rPr lang="en-US" dirty="0" err="1"/>
              <a:t>x,x</a:t>
            </a:r>
            <a:r>
              <a:rPr lang="en-US" dirty="0"/>
              <a:t>) = 1</a:t>
            </a:r>
            <a:endParaRPr lang="en-US" dirty="0">
              <a:sym typeface="Symbol" pitchFamily="18" charset="2"/>
            </a:endParaRPr>
          </a:p>
          <a:p>
            <a:r>
              <a:rPr lang="en-US" dirty="0" err="1">
                <a:sym typeface="Symbol" pitchFamily="18" charset="2"/>
              </a:rPr>
              <a:t>JDist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= </a:t>
            </a:r>
            <a:r>
              <a:rPr lang="en-US" dirty="0" err="1">
                <a:sym typeface="Symbol" pitchFamily="18" charset="2"/>
              </a:rPr>
              <a:t>JDist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y,x</a:t>
            </a:r>
            <a:r>
              <a:rPr lang="en-US" dirty="0">
                <a:sym typeface="Symbol" pitchFamily="18" charset="2"/>
              </a:rPr>
              <a:t>) </a:t>
            </a:r>
          </a:p>
          <a:p>
            <a:pPr lvl="1"/>
            <a:r>
              <a:rPr lang="en-US" dirty="0">
                <a:sym typeface="Symbol" pitchFamily="18" charset="2"/>
              </a:rPr>
              <a:t>by symmetry of intersection</a:t>
            </a:r>
          </a:p>
          <a:p>
            <a:r>
              <a:rPr lang="en-US" dirty="0" err="1">
                <a:sym typeface="Symbol" pitchFamily="18" charset="2"/>
              </a:rPr>
              <a:t>JDist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u="sng" dirty="0">
                <a:sym typeface="Symbol" pitchFamily="18" charset="2"/>
              </a:rPr>
              <a:t>&gt;</a:t>
            </a:r>
            <a:r>
              <a:rPr lang="en-US" dirty="0">
                <a:sym typeface="Symbol" pitchFamily="18" charset="2"/>
              </a:rPr>
              <a:t> 0 </a:t>
            </a:r>
          </a:p>
          <a:p>
            <a:pPr lvl="1"/>
            <a:r>
              <a:rPr lang="en-US" dirty="0">
                <a:sym typeface="Symbol" pitchFamily="18" charset="2"/>
              </a:rPr>
              <a:t>since intersection of X,Y cannot be bigger than the union.</a:t>
            </a:r>
          </a:p>
          <a:p>
            <a:r>
              <a:rPr lang="en-US" dirty="0">
                <a:solidFill>
                  <a:srgbClr val="33CC33"/>
                </a:solidFill>
                <a:sym typeface="Symbol" pitchFamily="18" charset="2"/>
              </a:rPr>
              <a:t>Triangle inequality</a:t>
            </a:r>
            <a:r>
              <a:rPr lang="en-US" dirty="0">
                <a:sym typeface="Symbol" pitchFamily="18" charset="2"/>
              </a:rPr>
              <a:t>:</a:t>
            </a:r>
          </a:p>
          <a:p>
            <a:pPr lvl="1"/>
            <a:r>
              <a:rPr lang="en-US" dirty="0">
                <a:sym typeface="Symbol" pitchFamily="18" charset="2"/>
              </a:rPr>
              <a:t>Follows from the fact that </a:t>
            </a:r>
            <a:r>
              <a:rPr lang="en-US" dirty="0" err="1">
                <a:sym typeface="Symbol" pitchFamily="18" charset="2"/>
              </a:rPr>
              <a:t>JSim</a:t>
            </a:r>
            <a:r>
              <a:rPr lang="en-US" dirty="0">
                <a:sym typeface="Symbol" pitchFamily="18" charset="2"/>
              </a:rPr>
              <a:t>(X,Y) is the probability of randomly selected element from the union of X and Y to belong to the intersection</a:t>
            </a:r>
          </a:p>
        </p:txBody>
      </p:sp>
    </p:spTree>
    <p:extLst>
      <p:ext uri="{BB962C8B-B14F-4D97-AF65-F5344CB8AC3E}">
        <p14:creationId xmlns:p14="http://schemas.microsoft.com/office/powerpoint/2010/main" val="212501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1D48-1306-4584-BFBC-561347661645}" type="slidenum">
              <a:rPr lang="en-US"/>
              <a:pPr/>
              <a:t>22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467600" cy="1143000"/>
          </a:xfrm>
        </p:spPr>
        <p:txBody>
          <a:bodyPr/>
          <a:lstStyle/>
          <a:p>
            <a:r>
              <a:rPr lang="en-US" dirty="0"/>
              <a:t>Hamming Distance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Hamming distance  </a:t>
            </a:r>
            <a:r>
              <a:rPr lang="en-US" dirty="0"/>
              <a:t>is the number of positions in which bit-vectors differ.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 err="1"/>
              <a:t>p</a:t>
            </a:r>
            <a:r>
              <a:rPr lang="en-US" baseline="-25000" dirty="0" err="1"/>
              <a:t>1</a:t>
            </a:r>
            <a:r>
              <a:rPr lang="en-US" dirty="0"/>
              <a:t> = 10101						          </a:t>
            </a:r>
            <a:r>
              <a:rPr lang="en-US" dirty="0" err="1"/>
              <a:t>p</a:t>
            </a:r>
            <a:r>
              <a:rPr lang="en-US" baseline="-25000" dirty="0" err="1"/>
              <a:t>2</a:t>
            </a:r>
            <a:r>
              <a:rPr lang="en-US" dirty="0"/>
              <a:t> = 10011.</a:t>
            </a:r>
          </a:p>
          <a:p>
            <a:pPr lvl="2"/>
            <a:r>
              <a:rPr lang="en-US" dirty="0"/>
              <a:t> d(</a:t>
            </a:r>
            <a:r>
              <a:rPr lang="en-US" dirty="0" err="1"/>
              <a:t>p</a:t>
            </a:r>
            <a:r>
              <a:rPr lang="en-US" baseline="-25000" dirty="0" err="1"/>
              <a:t>1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2</a:t>
            </a:r>
            <a:r>
              <a:rPr lang="en-US" dirty="0"/>
              <a:t>) = 2 because the bit-vectors differ in the 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positions.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L</a:t>
            </a:r>
            <a:r>
              <a:rPr lang="en-US" baseline="-25000" dirty="0" err="1"/>
              <a:t>1</a:t>
            </a:r>
            <a:r>
              <a:rPr lang="en-US" dirty="0"/>
              <a:t> norm for the binary vectors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Hamming distance </a:t>
            </a:r>
            <a:r>
              <a:rPr lang="en-US" dirty="0"/>
              <a:t>between two vectors of </a:t>
            </a:r>
            <a:r>
              <a:rPr lang="en-US" dirty="0">
                <a:solidFill>
                  <a:srgbClr val="0070C0"/>
                </a:solidFill>
              </a:rPr>
              <a:t>categorical attributes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number of positions in which they differ.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x = (married, low income, cheat),                    	          y = (single,    low income, not cheat)</a:t>
            </a:r>
          </a:p>
          <a:p>
            <a:pPr lvl="1"/>
            <a:r>
              <a:rPr lang="en-US" dirty="0"/>
              <a:t>                d(</a:t>
            </a:r>
            <a:r>
              <a:rPr lang="en-US" dirty="0" err="1"/>
              <a:t>x,y</a:t>
            </a:r>
            <a:r>
              <a:rPr lang="en-US" dirty="0"/>
              <a:t>) = 2</a:t>
            </a:r>
          </a:p>
        </p:txBody>
      </p:sp>
    </p:spTree>
    <p:extLst>
      <p:ext uri="{BB962C8B-B14F-4D97-AF65-F5344CB8AC3E}">
        <p14:creationId xmlns:p14="http://schemas.microsoft.com/office/powerpoint/2010/main" val="1709052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73704-7849-4E0C-BCE2-8C7D6B79E35D}" type="slidenum">
              <a:rPr lang="en-US"/>
              <a:pPr/>
              <a:t>23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Hamming Distance Is a Distance Metric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d(</a:t>
            </a:r>
            <a:r>
              <a:rPr lang="en-US" dirty="0" err="1"/>
              <a:t>x,x</a:t>
            </a:r>
            <a:r>
              <a:rPr lang="en-US" dirty="0"/>
              <a:t>) = 0 since no positions differ.</a:t>
            </a: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d(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= d(</a:t>
            </a:r>
            <a:r>
              <a:rPr lang="en-US" dirty="0" err="1">
                <a:sym typeface="Symbol" pitchFamily="18" charset="2"/>
              </a:rPr>
              <a:t>y,x</a:t>
            </a:r>
            <a:r>
              <a:rPr lang="en-US" dirty="0">
                <a:sym typeface="Symbol" pitchFamily="18" charset="2"/>
              </a:rPr>
              <a:t>) by symmetry of “different from.”</a:t>
            </a:r>
          </a:p>
          <a:p>
            <a:r>
              <a:rPr lang="en-US" dirty="0">
                <a:sym typeface="Symbol" pitchFamily="18" charset="2"/>
              </a:rPr>
              <a:t>d(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u="sng" dirty="0">
                <a:sym typeface="Symbol" pitchFamily="18" charset="2"/>
              </a:rPr>
              <a:t>&gt;</a:t>
            </a:r>
            <a:r>
              <a:rPr lang="en-US" dirty="0">
                <a:sym typeface="Symbol" pitchFamily="18" charset="2"/>
              </a:rPr>
              <a:t> 0 since strings cannot differ in a negative number of positions.</a:t>
            </a:r>
          </a:p>
          <a:p>
            <a:r>
              <a:rPr lang="en-US" dirty="0">
                <a:solidFill>
                  <a:srgbClr val="33CC33"/>
                </a:solidFill>
                <a:sym typeface="Symbol" pitchFamily="18" charset="2"/>
              </a:rPr>
              <a:t>Triangle inequality</a:t>
            </a:r>
            <a:r>
              <a:rPr lang="en-US" dirty="0">
                <a:sym typeface="Symbol" pitchFamily="18" charset="2"/>
              </a:rPr>
              <a:t>: changing</a:t>
            </a:r>
            <a:r>
              <a:rPr lang="en-US" i="1" dirty="0">
                <a:sym typeface="Symbol" pitchFamily="18" charset="2"/>
              </a:rPr>
              <a:t> x</a:t>
            </a:r>
            <a:r>
              <a:rPr lang="en-US" dirty="0">
                <a:sym typeface="Symbol" pitchFamily="18" charset="2"/>
              </a:rPr>
              <a:t>  to </a:t>
            </a:r>
            <a:r>
              <a:rPr lang="en-US" i="1" dirty="0">
                <a:sym typeface="Symbol" pitchFamily="18" charset="2"/>
              </a:rPr>
              <a:t>z</a:t>
            </a:r>
            <a:r>
              <a:rPr lang="en-US" dirty="0">
                <a:sym typeface="Symbol" pitchFamily="18" charset="2"/>
              </a:rPr>
              <a:t> and then to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  is one way to change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 to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.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For binary vectors if follows from the fact that </a:t>
            </a:r>
            <a:r>
              <a:rPr lang="en-US" dirty="0" err="1">
                <a:sym typeface="Symbol" pitchFamily="18" charset="2"/>
              </a:rPr>
              <a:t>L</a:t>
            </a:r>
            <a:r>
              <a:rPr lang="en-US" baseline="-25000" dirty="0" err="1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norm is a metric</a:t>
            </a:r>
          </a:p>
        </p:txBody>
      </p:sp>
    </p:spTree>
    <p:extLst>
      <p:ext uri="{BB962C8B-B14F-4D97-AF65-F5344CB8AC3E}">
        <p14:creationId xmlns:p14="http://schemas.microsoft.com/office/powerpoint/2010/main" val="317269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between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define similarity between strings?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Important for recognizing and correcting typing errors and analyzing DNA sequences.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5600" y="2667000"/>
            <a:ext cx="3677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weird 		</a:t>
            </a:r>
            <a:r>
              <a:rPr lang="en-US" sz="2400" dirty="0" err="1">
                <a:solidFill>
                  <a:srgbClr val="0070C0"/>
                </a:solidFill>
              </a:rPr>
              <a:t>wierd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intelligent	unintelligent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Athena	</a:t>
            </a:r>
            <a:r>
              <a:rPr lang="en-US" sz="2400" dirty="0" err="1">
                <a:solidFill>
                  <a:srgbClr val="0070C0"/>
                </a:solidFill>
              </a:rPr>
              <a:t>Athina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015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FF6F-C6D3-4E43-8286-5FA8EAD27972}" type="slidenum">
              <a:rPr lang="en-US"/>
              <a:pPr/>
              <a:t>25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Edit Distance for strings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2296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edit distance  </a:t>
            </a:r>
            <a:r>
              <a:rPr lang="en-US" dirty="0"/>
              <a:t>of two strings is the number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inserts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deletes</a:t>
            </a:r>
            <a:r>
              <a:rPr lang="en-US" dirty="0"/>
              <a:t> of characters needed to turn one into the other. </a:t>
            </a:r>
          </a:p>
          <a:p>
            <a:r>
              <a:rPr lang="en-US" dirty="0"/>
              <a:t>Example: x = </a:t>
            </a:r>
            <a:r>
              <a:rPr lang="en-US" dirty="0" err="1">
                <a:solidFill>
                  <a:srgbClr val="0070C0"/>
                </a:solidFill>
              </a:rPr>
              <a:t>abcde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; y = </a:t>
            </a:r>
            <a:r>
              <a:rPr lang="en-US" dirty="0" err="1">
                <a:solidFill>
                  <a:srgbClr val="0070C0"/>
                </a:solidFill>
              </a:rPr>
              <a:t>bcduve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Turn </a:t>
            </a:r>
            <a:r>
              <a:rPr lang="en-US" i="1" dirty="0"/>
              <a:t>x</a:t>
            </a:r>
            <a:r>
              <a:rPr lang="en-US" dirty="0"/>
              <a:t>  into </a:t>
            </a:r>
            <a:r>
              <a:rPr lang="en-US" i="1" dirty="0"/>
              <a:t>y</a:t>
            </a:r>
            <a:r>
              <a:rPr lang="en-US" dirty="0"/>
              <a:t>  by deleting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, then inserting </a:t>
            </a:r>
            <a:r>
              <a:rPr lang="en-US" dirty="0">
                <a:solidFill>
                  <a:srgbClr val="0070C0"/>
                </a:solidFill>
              </a:rPr>
              <a:t>u</a:t>
            </a:r>
            <a:r>
              <a:rPr lang="en-US" dirty="0"/>
              <a:t>  and </a:t>
            </a:r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US" dirty="0"/>
              <a:t>  after 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Edit distance = 3.</a:t>
            </a:r>
          </a:p>
          <a:p>
            <a:r>
              <a:rPr lang="en-US" dirty="0"/>
              <a:t> Minimum number of operations can be computed using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dynamic programming</a:t>
            </a:r>
          </a:p>
          <a:p>
            <a:r>
              <a:rPr lang="en-US" dirty="0"/>
              <a:t>Common distance measure for comparing DNA sequences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52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49998-BB8C-4FA4-A228-70C1EA74A75D}" type="slidenum">
              <a:rPr lang="en-US"/>
              <a:pPr/>
              <a:t>26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Edit Distance Is a Distance Metric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r>
              <a:rPr lang="en-US" dirty="0"/>
              <a:t>d(</a:t>
            </a:r>
            <a:r>
              <a:rPr lang="en-US" dirty="0" err="1"/>
              <a:t>x,x</a:t>
            </a:r>
            <a:r>
              <a:rPr lang="en-US" dirty="0"/>
              <a:t>) = 0 because 0 edits suffice.</a:t>
            </a:r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d(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= d(</a:t>
            </a:r>
            <a:r>
              <a:rPr lang="en-US" dirty="0" err="1">
                <a:sym typeface="Symbol" pitchFamily="18" charset="2"/>
              </a:rPr>
              <a:t>y,x</a:t>
            </a:r>
            <a:r>
              <a:rPr lang="en-US" dirty="0">
                <a:sym typeface="Symbol" pitchFamily="18" charset="2"/>
              </a:rPr>
              <a:t>) because insert/delete are inverses of each other.</a:t>
            </a:r>
          </a:p>
          <a:p>
            <a:r>
              <a:rPr lang="en-US" dirty="0">
                <a:sym typeface="Symbol" pitchFamily="18" charset="2"/>
              </a:rPr>
              <a:t>d(</a:t>
            </a:r>
            <a:r>
              <a:rPr lang="en-US" dirty="0" err="1">
                <a:sym typeface="Symbol" pitchFamily="18" charset="2"/>
              </a:rPr>
              <a:t>x,y</a:t>
            </a:r>
            <a:r>
              <a:rPr lang="en-US" dirty="0">
                <a:sym typeface="Symbol" pitchFamily="18" charset="2"/>
              </a:rPr>
              <a:t>) </a:t>
            </a:r>
            <a:r>
              <a:rPr lang="en-US" u="sng" dirty="0">
                <a:sym typeface="Symbol" pitchFamily="18" charset="2"/>
              </a:rPr>
              <a:t>&gt;</a:t>
            </a:r>
            <a:r>
              <a:rPr lang="en-US" dirty="0">
                <a:sym typeface="Symbol" pitchFamily="18" charset="2"/>
              </a:rPr>
              <a:t> 0: no notion of negative edits.</a:t>
            </a:r>
          </a:p>
          <a:p>
            <a:r>
              <a:rPr lang="en-US" dirty="0">
                <a:solidFill>
                  <a:srgbClr val="33CC33"/>
                </a:solidFill>
                <a:sym typeface="Symbol" pitchFamily="18" charset="2"/>
              </a:rPr>
              <a:t>Triangle inequality</a:t>
            </a:r>
            <a:r>
              <a:rPr lang="en-US" dirty="0">
                <a:sym typeface="Symbol" pitchFamily="18" charset="2"/>
              </a:rPr>
              <a:t>: changing</a:t>
            </a:r>
            <a:r>
              <a:rPr lang="en-US" i="1" dirty="0">
                <a:sym typeface="Symbol" pitchFamily="18" charset="2"/>
              </a:rPr>
              <a:t> x</a:t>
            </a:r>
            <a:r>
              <a:rPr lang="en-US" dirty="0">
                <a:sym typeface="Symbol" pitchFamily="18" charset="2"/>
              </a:rPr>
              <a:t>  to </a:t>
            </a:r>
            <a:r>
              <a:rPr lang="en-US" i="1" dirty="0">
                <a:sym typeface="Symbol" pitchFamily="18" charset="2"/>
              </a:rPr>
              <a:t>z</a:t>
            </a:r>
            <a:r>
              <a:rPr lang="en-US" dirty="0">
                <a:sym typeface="Symbol" pitchFamily="18" charset="2"/>
              </a:rPr>
              <a:t> and then to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  is one way to change 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sym typeface="Symbol" pitchFamily="18" charset="2"/>
              </a:rPr>
              <a:t>  to </a:t>
            </a:r>
            <a:r>
              <a:rPr lang="en-US" i="1" dirty="0">
                <a:sym typeface="Symbol" pitchFamily="18" charset="2"/>
              </a:rPr>
              <a:t>y</a:t>
            </a:r>
            <a:r>
              <a:rPr lang="en-US" dirty="0">
                <a:sym typeface="Symbol" pitchFamily="18" charset="2"/>
              </a:rPr>
              <a:t>. The minimum is no more than that</a:t>
            </a:r>
          </a:p>
        </p:txBody>
      </p:sp>
    </p:spTree>
    <p:extLst>
      <p:ext uri="{BB962C8B-B14F-4D97-AF65-F5344CB8AC3E}">
        <p14:creationId xmlns:p14="http://schemas.microsoft.com/office/powerpoint/2010/main" val="58888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950F1-C0C3-4D05-B569-A0059615EC90}" type="slidenum">
              <a:rPr lang="en-US"/>
              <a:pPr/>
              <a:t>27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Variant Edit Distances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267200"/>
          </a:xfrm>
        </p:spPr>
        <p:txBody>
          <a:bodyPr/>
          <a:lstStyle/>
          <a:p>
            <a:r>
              <a:rPr lang="en-US" dirty="0"/>
              <a:t>Allow insert, delete, and </a:t>
            </a:r>
            <a:r>
              <a:rPr lang="en-US" dirty="0">
                <a:solidFill>
                  <a:srgbClr val="FF0000"/>
                </a:solidFill>
              </a:rPr>
              <a:t>mutate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Change one character into another.</a:t>
            </a:r>
          </a:p>
          <a:p>
            <a:r>
              <a:rPr lang="en-US" dirty="0"/>
              <a:t>Minimum number of inserts, deletes, and mutates also forms a distance measure.</a:t>
            </a:r>
          </a:p>
          <a:p>
            <a:endParaRPr lang="en-US" dirty="0"/>
          </a:p>
          <a:p>
            <a:r>
              <a:rPr lang="en-US" dirty="0"/>
              <a:t>Same for any set of operations on strings.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substring reversal </a:t>
            </a:r>
            <a:r>
              <a:rPr lang="en-US" dirty="0"/>
              <a:t>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block transposition </a:t>
            </a:r>
            <a:r>
              <a:rPr lang="en-US" dirty="0"/>
              <a:t>OK for DNA sequences</a:t>
            </a:r>
          </a:p>
          <a:p>
            <a:pPr lvl="1"/>
            <a:r>
              <a:rPr lang="en-US" dirty="0">
                <a:solidFill>
                  <a:srgbClr val="33CC33"/>
                </a:solidFill>
              </a:rPr>
              <a:t>Example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character transposition </a:t>
            </a:r>
            <a:r>
              <a:rPr lang="en-US" dirty="0"/>
              <a:t>is used for spelling</a:t>
            </a:r>
          </a:p>
        </p:txBody>
      </p:sp>
    </p:spTree>
    <p:extLst>
      <p:ext uri="{BB962C8B-B14F-4D97-AF65-F5344CB8AC3E}">
        <p14:creationId xmlns:p14="http://schemas.microsoft.com/office/powerpoint/2010/main" val="1050904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between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We can view a document as a distribution over the words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KL-divergence (</a:t>
                </a:r>
                <a:r>
                  <a:rPr lang="en-US" dirty="0" err="1">
                    <a:solidFill>
                      <a:srgbClr val="FF0000"/>
                    </a:solidFill>
                  </a:rPr>
                  <a:t>Kullback-Leibler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  <a:r>
                  <a:rPr lang="en-US" dirty="0"/>
                  <a:t> for distributions P,Q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begChr m:val="‖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KL-divergence is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asymmetric</a:t>
                </a:r>
                <a:r>
                  <a:rPr lang="en-US" dirty="0"/>
                  <a:t>. We can make it symmetric by taking the average of both sides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JS-divergence (Jensen-Shannon) </a:t>
                </a:r>
              </a:p>
              <a:p>
                <a:pPr marL="0" indent="0">
                  <a:buNone/>
                </a:pPr>
                <a:r>
                  <a:rPr lang="en-US" b="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𝐽𝑆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begChr m:val="‖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760152"/>
              </p:ext>
            </p:extLst>
          </p:nvPr>
        </p:nvGraphicFramePr>
        <p:xfrm>
          <a:off x="1066800" y="2057400"/>
          <a:ext cx="73914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r>
                        <a:rPr lang="en-US" sz="1600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r>
                        <a:rPr lang="en-US" sz="1600" dirty="0" err="1"/>
                        <a:t>D2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687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SKETCHING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LOCALITY SENSITIVE HASHING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to:</a:t>
            </a:r>
          </a:p>
          <a:p>
            <a:r>
              <a:rPr lang="en-US" dirty="0" err="1"/>
              <a:t>Rajaraman</a:t>
            </a:r>
            <a:r>
              <a:rPr lang="en-US" dirty="0"/>
              <a:t> and Ullman, “Mining Massive Datasets”</a:t>
            </a:r>
          </a:p>
          <a:p>
            <a:r>
              <a:rPr lang="en-US" dirty="0" err="1"/>
              <a:t>Evimaria</a:t>
            </a:r>
            <a:r>
              <a:rPr lang="en-US" dirty="0"/>
              <a:t> Terzi, slides for Data Mining Course. </a:t>
            </a:r>
          </a:p>
        </p:txBody>
      </p:sp>
    </p:spTree>
    <p:extLst>
      <p:ext uri="{BB962C8B-B14F-4D97-AF65-F5344CB8AC3E}">
        <p14:creationId xmlns:p14="http://schemas.microsoft.com/office/powerpoint/2010/main" val="389410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 many different problems we need to quantify how </a:t>
            </a:r>
            <a:r>
              <a:rPr lang="en-US" dirty="0">
                <a:solidFill>
                  <a:srgbClr val="FF0000"/>
                </a:solidFill>
              </a:rPr>
              <a:t>close</a:t>
            </a:r>
            <a:r>
              <a:rPr lang="en-US" dirty="0"/>
              <a:t> two </a:t>
            </a:r>
            <a:r>
              <a:rPr lang="en-US" dirty="0">
                <a:solidFill>
                  <a:srgbClr val="0070C0"/>
                </a:solidFill>
              </a:rPr>
              <a:t>objects</a:t>
            </a:r>
            <a:r>
              <a:rPr lang="en-US" dirty="0"/>
              <a:t> are.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For an item bought by a customer, find other </a:t>
            </a:r>
            <a:r>
              <a:rPr lang="en-US" dirty="0">
                <a:solidFill>
                  <a:srgbClr val="0070C0"/>
                </a:solidFill>
              </a:rPr>
              <a:t>similar</a:t>
            </a:r>
            <a:r>
              <a:rPr lang="en-US" dirty="0"/>
              <a:t> items</a:t>
            </a:r>
          </a:p>
          <a:p>
            <a:pPr lvl="1"/>
            <a:r>
              <a:rPr lang="en-US" dirty="0"/>
              <a:t>Group together the customers of site so that </a:t>
            </a:r>
            <a:r>
              <a:rPr lang="en-US" dirty="0">
                <a:solidFill>
                  <a:srgbClr val="0070C0"/>
                </a:solidFill>
              </a:rPr>
              <a:t>similar</a:t>
            </a:r>
            <a:r>
              <a:rPr lang="en-US" dirty="0"/>
              <a:t> customers are shown the same ad.</a:t>
            </a:r>
          </a:p>
          <a:p>
            <a:pPr lvl="1"/>
            <a:r>
              <a:rPr lang="en-US" dirty="0"/>
              <a:t>Group together web documents so that you can </a:t>
            </a:r>
            <a:r>
              <a:rPr lang="en-US" dirty="0">
                <a:solidFill>
                  <a:srgbClr val="0070C0"/>
                </a:solidFill>
              </a:rPr>
              <a:t>separate</a:t>
            </a:r>
            <a:r>
              <a:rPr lang="en-US" dirty="0"/>
              <a:t> the ones that talk about politics and the ones that talk about sports.</a:t>
            </a:r>
          </a:p>
          <a:p>
            <a:pPr lvl="1"/>
            <a:r>
              <a:rPr lang="en-US" dirty="0"/>
              <a:t>Find all the </a:t>
            </a:r>
            <a:r>
              <a:rPr lang="en-US" dirty="0">
                <a:solidFill>
                  <a:srgbClr val="0070C0"/>
                </a:solidFill>
              </a:rPr>
              <a:t>near-duplicate</a:t>
            </a:r>
            <a:r>
              <a:rPr lang="en-US" dirty="0"/>
              <a:t> mirrored web documents.</a:t>
            </a:r>
          </a:p>
          <a:p>
            <a:pPr lvl="1"/>
            <a:r>
              <a:rPr lang="en-US" dirty="0"/>
              <a:t>Find credit card transactions that are very </a:t>
            </a:r>
            <a:r>
              <a:rPr lang="en-US" dirty="0">
                <a:solidFill>
                  <a:srgbClr val="0070C0"/>
                </a:solidFill>
              </a:rPr>
              <a:t>different</a:t>
            </a:r>
            <a:r>
              <a:rPr lang="en-US" dirty="0"/>
              <a:t> from previous transactions.</a:t>
            </a:r>
          </a:p>
          <a:p>
            <a:r>
              <a:rPr lang="en-US" dirty="0"/>
              <a:t>To solve these problems we need a definition of </a:t>
            </a:r>
            <a:r>
              <a:rPr lang="en-US" dirty="0">
                <a:solidFill>
                  <a:srgbClr val="FF0000"/>
                </a:solidFill>
              </a:rPr>
              <a:t>similarity,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distance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definition depends on the </a:t>
            </a:r>
            <a:r>
              <a:rPr lang="en-US" dirty="0">
                <a:solidFill>
                  <a:srgbClr val="0070C0"/>
                </a:solidFill>
              </a:rPr>
              <a:t>type of data </a:t>
            </a:r>
            <a:r>
              <a:rPr lang="en-US" dirty="0"/>
              <a:t>that we have</a:t>
            </a:r>
          </a:p>
        </p:txBody>
      </p:sp>
    </p:spTree>
    <p:extLst>
      <p:ext uri="{BB962C8B-B14F-4D97-AF65-F5344CB8AC3E}">
        <p14:creationId xmlns:p14="http://schemas.microsoft.com/office/powerpoint/2010/main" val="2132325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similarity important?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saw many definitions of similarity and distance</a:t>
            </a:r>
          </a:p>
          <a:p>
            <a:r>
              <a:rPr lang="en-US" dirty="0"/>
              <a:t>How do we make use of similarity in practice?</a:t>
            </a:r>
          </a:p>
          <a:p>
            <a:r>
              <a:rPr lang="en-US" dirty="0"/>
              <a:t>What issues do we have to deal with?</a:t>
            </a:r>
          </a:p>
        </p:txBody>
      </p:sp>
    </p:spTree>
    <p:extLst>
      <p:ext uri="{BB962C8B-B14F-4D97-AF65-F5344CB8AC3E}">
        <p14:creationId xmlns:p14="http://schemas.microsoft.com/office/powerpoint/2010/main" val="49898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important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Recommendation</a:t>
            </a:r>
            <a:r>
              <a:rPr lang="en-US" dirty="0"/>
              <a:t> systems</a:t>
            </a:r>
          </a:p>
          <a:p>
            <a:pPr lvl="1"/>
            <a:r>
              <a:rPr lang="en-US" dirty="0"/>
              <a:t>When a user buys an </a:t>
            </a:r>
            <a:r>
              <a:rPr lang="en-US" dirty="0">
                <a:solidFill>
                  <a:srgbClr val="0070C0"/>
                </a:solidFill>
              </a:rPr>
              <a:t>item</a:t>
            </a:r>
            <a:r>
              <a:rPr lang="en-US" dirty="0"/>
              <a:t> (initially books) we want to recommend other items that the user may like</a:t>
            </a:r>
          </a:p>
          <a:p>
            <a:pPr lvl="1"/>
            <a:r>
              <a:rPr lang="en-US" dirty="0"/>
              <a:t>When a user rates a </a:t>
            </a:r>
            <a:r>
              <a:rPr lang="en-US" dirty="0">
                <a:solidFill>
                  <a:srgbClr val="0070C0"/>
                </a:solidFill>
              </a:rPr>
              <a:t>movie</a:t>
            </a:r>
            <a:r>
              <a:rPr lang="en-US" dirty="0"/>
              <a:t>, we want to recommend movies that the user may like</a:t>
            </a:r>
          </a:p>
          <a:p>
            <a:pPr lvl="1"/>
            <a:r>
              <a:rPr lang="en-US" dirty="0"/>
              <a:t>When a user likes a </a:t>
            </a:r>
            <a:r>
              <a:rPr lang="en-US" dirty="0">
                <a:solidFill>
                  <a:srgbClr val="0070C0"/>
                </a:solidFill>
              </a:rPr>
              <a:t>song</a:t>
            </a:r>
            <a:r>
              <a:rPr lang="en-US" dirty="0"/>
              <a:t>, we want to recommend other songs that they may like</a:t>
            </a:r>
          </a:p>
          <a:p>
            <a:endParaRPr lang="en-US" dirty="0"/>
          </a:p>
          <a:p>
            <a:r>
              <a:rPr lang="en-US" dirty="0"/>
              <a:t>A big success of data mining</a:t>
            </a:r>
          </a:p>
          <a:p>
            <a:r>
              <a:rPr lang="en-US" dirty="0"/>
              <a:t>Exploits the long tail</a:t>
            </a:r>
          </a:p>
        </p:txBody>
      </p:sp>
    </p:spTree>
    <p:extLst>
      <p:ext uri="{BB962C8B-B14F-4D97-AF65-F5344CB8AC3E}">
        <p14:creationId xmlns:p14="http://schemas.microsoft.com/office/powerpoint/2010/main" val="3321398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Content-based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Represent the items into a </a:t>
            </a:r>
            <a:r>
              <a:rPr lang="en-US" dirty="0">
                <a:solidFill>
                  <a:srgbClr val="0070C0"/>
                </a:solidFill>
              </a:rPr>
              <a:t>feature space </a:t>
            </a:r>
            <a:r>
              <a:rPr lang="en-US" dirty="0"/>
              <a:t>and recommend items to customer C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similar</a:t>
            </a:r>
            <a:r>
              <a:rPr lang="en-US" dirty="0"/>
              <a:t> to previous items rated highly by C</a:t>
            </a:r>
          </a:p>
          <a:p>
            <a:pPr lvl="2"/>
            <a:r>
              <a:rPr lang="en-US" dirty="0"/>
              <a:t>Movie recommendations: recommend movies with same actor(s), director, genre, …</a:t>
            </a:r>
          </a:p>
          <a:p>
            <a:pPr lvl="2"/>
            <a:r>
              <a:rPr lang="en-US" dirty="0"/>
              <a:t>Websites, blogs, news: recommend other sites with “similar” content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415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of action</a:t>
            </a:r>
          </a:p>
        </p:txBody>
      </p:sp>
      <p:pic>
        <p:nvPicPr>
          <p:cNvPr id="31748" name="Picture 4" descr="MCBS01705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95400"/>
            <a:ext cx="1758950" cy="17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5867400" y="2133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2362200" y="4648200"/>
            <a:ext cx="533400" cy="533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362200" y="54102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524000" y="5410200"/>
            <a:ext cx="457200" cy="4572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utoShape 10"/>
          <p:cNvSpPr>
            <a:spLocks noChangeArrowheads="1"/>
          </p:cNvSpPr>
          <p:nvPr/>
        </p:nvSpPr>
        <p:spPr bwMode="auto">
          <a:xfrm>
            <a:off x="6705600" y="2133600"/>
            <a:ext cx="685800" cy="5334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AutoShape 11"/>
          <p:cNvSpPr>
            <a:spLocks noChangeArrowheads="1"/>
          </p:cNvSpPr>
          <p:nvPr/>
        </p:nvSpPr>
        <p:spPr bwMode="auto">
          <a:xfrm>
            <a:off x="1447800" y="4648200"/>
            <a:ext cx="685800" cy="533400"/>
          </a:xfrm>
          <a:prstGeom prst="hexagon">
            <a:avLst>
              <a:gd name="adj" fmla="val 32143"/>
              <a:gd name="vf" fmla="val 11547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AutoShape 12"/>
          <p:cNvSpPr>
            <a:spLocks noChangeArrowheads="1"/>
          </p:cNvSpPr>
          <p:nvPr/>
        </p:nvSpPr>
        <p:spPr bwMode="auto">
          <a:xfrm>
            <a:off x="3810000" y="2286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3810000" y="18764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likes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5334000" y="1371600"/>
            <a:ext cx="25352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Item profiles</a:t>
            </a:r>
          </a:p>
        </p:txBody>
      </p:sp>
      <p:sp>
        <p:nvSpPr>
          <p:cNvPr id="31759" name="AutoShape 15"/>
          <p:cNvSpPr>
            <a:spLocks noChangeArrowheads="1"/>
          </p:cNvSpPr>
          <p:nvPr/>
        </p:nvSpPr>
        <p:spPr bwMode="auto">
          <a:xfrm>
            <a:off x="6553200" y="2971800"/>
            <a:ext cx="304800" cy="1295400"/>
          </a:xfrm>
          <a:prstGeom prst="downArrow">
            <a:avLst>
              <a:gd name="adj1" fmla="val 50000"/>
              <a:gd name="adj2" fmla="val 10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5562600" y="1981200"/>
            <a:ext cx="20574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5562600" y="4648200"/>
            <a:ext cx="2209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Red</a:t>
            </a:r>
          </a:p>
          <a:p>
            <a:pPr algn="ctr"/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Circles</a:t>
            </a:r>
          </a:p>
          <a:p>
            <a:pPr algn="ctr"/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Triangles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5486400" y="5791200"/>
            <a:ext cx="239236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User profile</a:t>
            </a:r>
          </a:p>
        </p:txBody>
      </p:sp>
      <p:sp>
        <p:nvSpPr>
          <p:cNvPr id="31764" name="AutoShape 20"/>
          <p:cNvSpPr>
            <a:spLocks noChangeArrowheads="1"/>
          </p:cNvSpPr>
          <p:nvPr/>
        </p:nvSpPr>
        <p:spPr bwMode="auto">
          <a:xfrm>
            <a:off x="3733800" y="5105400"/>
            <a:ext cx="1219200" cy="304800"/>
          </a:xfrm>
          <a:prstGeom prst="lef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3862388" y="4724400"/>
            <a:ext cx="101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match</a:t>
            </a:r>
          </a:p>
        </p:txBody>
      </p:sp>
      <p:sp>
        <p:nvSpPr>
          <p:cNvPr id="31766" name="AutoShape 22"/>
          <p:cNvSpPr>
            <a:spLocks noChangeArrowheads="1"/>
          </p:cNvSpPr>
          <p:nvPr/>
        </p:nvSpPr>
        <p:spPr bwMode="auto">
          <a:xfrm>
            <a:off x="2057400" y="3276600"/>
            <a:ext cx="228600" cy="1066800"/>
          </a:xfrm>
          <a:prstGeom prst="upArrow">
            <a:avLst>
              <a:gd name="adj1" fmla="val 50000"/>
              <a:gd name="adj2" fmla="val 1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365125" y="3544888"/>
            <a:ext cx="1793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recommend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42125" y="3324225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236096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7" grpId="0"/>
      <p:bldP spid="31758" grpId="0"/>
      <p:bldP spid="31759" grpId="0" animBg="1"/>
      <p:bldP spid="31760" grpId="0" animBg="1"/>
      <p:bldP spid="31761" grpId="0" animBg="1"/>
      <p:bldP spid="31762" grpId="0"/>
      <p:bldP spid="31764" grpId="0" animBg="1"/>
      <p:bldP spid="31765" grpId="0"/>
      <p:bldP spid="31766" grpId="0" animBg="1"/>
      <p:bldP spid="31767" grpId="0"/>
      <p:bldP spid="3176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001000" cy="838200"/>
          </a:xfrm>
        </p:spPr>
        <p:txBody>
          <a:bodyPr/>
          <a:lstStyle/>
          <a:p>
            <a:r>
              <a:rPr lang="en-US" sz="3400" dirty="0"/>
              <a:t>Limitations of content-based approach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Finding the appropriate features</a:t>
            </a:r>
          </a:p>
          <a:p>
            <a:pPr lvl="1"/>
            <a:r>
              <a:rPr lang="en-US"/>
              <a:t>e.g., images, movies, music</a:t>
            </a:r>
          </a:p>
          <a:p>
            <a:r>
              <a:rPr lang="en-US"/>
              <a:t>Overspecialization</a:t>
            </a:r>
          </a:p>
          <a:p>
            <a:pPr lvl="1"/>
            <a:r>
              <a:rPr lang="en-US"/>
              <a:t>Never recommends items outside user’s content profile</a:t>
            </a:r>
          </a:p>
          <a:p>
            <a:pPr lvl="1"/>
            <a:r>
              <a:rPr lang="en-US"/>
              <a:t>People might have multiple interests</a:t>
            </a:r>
          </a:p>
          <a:p>
            <a:r>
              <a:rPr lang="en-US"/>
              <a:t>Recommendations for new users</a:t>
            </a:r>
          </a:p>
          <a:p>
            <a:pPr lvl="1"/>
            <a:r>
              <a:rPr lang="en-US"/>
              <a:t>How to build a profile?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Systems (II)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0000"/>
                </a:solidFill>
              </a:rPr>
              <a:t>Collaborative Filtering 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70C0"/>
                </a:solidFill>
              </a:rPr>
              <a:t>user –user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Consider user c</a:t>
            </a:r>
          </a:p>
          <a:p>
            <a:pPr lvl="1"/>
            <a:r>
              <a:rPr lang="en-US" sz="2800" dirty="0"/>
              <a:t>Find set D of other users whose ratings are “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similar</a:t>
            </a:r>
            <a:r>
              <a:rPr lang="en-US" sz="2800" dirty="0"/>
              <a:t>” to c’s ratings</a:t>
            </a:r>
          </a:p>
          <a:p>
            <a:pPr lvl="1"/>
            <a:r>
              <a:rPr lang="en-US" sz="2800" dirty="0"/>
              <a:t>Estimate user’s ratings based on ratings of users in 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902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Recommendation Systems (III)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Collaborative filtering 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70C0"/>
                </a:solidFill>
              </a:rPr>
              <a:t>item-item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For item s, find other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similar</a:t>
            </a:r>
            <a:r>
              <a:rPr lang="en-US" sz="2800" dirty="0"/>
              <a:t> items </a:t>
            </a:r>
          </a:p>
          <a:p>
            <a:pPr lvl="1"/>
            <a:r>
              <a:rPr lang="en-US" sz="2800" dirty="0"/>
              <a:t>Estimate rating for item based on ratings for similar items</a:t>
            </a:r>
          </a:p>
          <a:p>
            <a:pPr lvl="1"/>
            <a:r>
              <a:rPr lang="en-US" sz="2800" dirty="0"/>
              <a:t>Can use same similarity metrics and prediction functions as in user-user model</a:t>
            </a:r>
          </a:p>
          <a:p>
            <a:r>
              <a:rPr lang="en-US" sz="3200" dirty="0"/>
              <a:t>In practice, it has been observed that item-item often works better than user-user</a:t>
            </a:r>
          </a:p>
        </p:txBody>
      </p:sp>
    </p:spTree>
    <p:extLst>
      <p:ext uri="{BB962C8B-B14F-4D97-AF65-F5344CB8AC3E}">
        <p14:creationId xmlns:p14="http://schemas.microsoft.com/office/powerpoint/2010/main" val="59838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001000" cy="838200"/>
          </a:xfrm>
        </p:spPr>
        <p:txBody>
          <a:bodyPr/>
          <a:lstStyle/>
          <a:p>
            <a:r>
              <a:rPr lang="en-US" sz="3400" dirty="0"/>
              <a:t>Pros and cons of collaborative filtering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 for any kind of item</a:t>
            </a:r>
          </a:p>
          <a:p>
            <a:pPr lvl="1"/>
            <a:r>
              <a:rPr lang="en-US" dirty="0"/>
              <a:t>No feature selection needed</a:t>
            </a:r>
          </a:p>
          <a:p>
            <a:r>
              <a:rPr lang="en-US" dirty="0"/>
              <a:t>New user problem</a:t>
            </a:r>
          </a:p>
          <a:p>
            <a:r>
              <a:rPr lang="en-US" dirty="0"/>
              <a:t>New item problem</a:t>
            </a:r>
          </a:p>
          <a:p>
            <a:r>
              <a:rPr lang="en-US" dirty="0" err="1"/>
              <a:t>Sparsity</a:t>
            </a:r>
            <a:r>
              <a:rPr lang="en-US" dirty="0"/>
              <a:t> of rating matrix</a:t>
            </a:r>
          </a:p>
          <a:p>
            <a:pPr lvl="1"/>
            <a:r>
              <a:rPr lang="en-US" dirty="0"/>
              <a:t>Cluster-based smoothing?</a:t>
            </a:r>
          </a:p>
        </p:txBody>
      </p:sp>
    </p:spTree>
    <p:extLst>
      <p:ext uri="{BB962C8B-B14F-4D97-AF65-F5344CB8AC3E}">
        <p14:creationId xmlns:p14="http://schemas.microsoft.com/office/powerpoint/2010/main" val="127780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important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duplicate</a:t>
            </a:r>
            <a:r>
              <a:rPr lang="en-US" dirty="0"/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near-duplicate</a:t>
            </a:r>
            <a:r>
              <a:rPr lang="en-US" dirty="0"/>
              <a:t> documents from a web crawl.</a:t>
            </a:r>
          </a:p>
          <a:p>
            <a:r>
              <a:rPr lang="en-US" dirty="0"/>
              <a:t>Why is it important:</a:t>
            </a:r>
          </a:p>
          <a:p>
            <a:pPr lvl="1"/>
            <a:r>
              <a:rPr lang="en-US" dirty="0"/>
              <a:t>Identify </a:t>
            </a:r>
            <a:r>
              <a:rPr lang="en-US" dirty="0">
                <a:solidFill>
                  <a:srgbClr val="0070C0"/>
                </a:solidFill>
              </a:rPr>
              <a:t>mirrored web pages</a:t>
            </a:r>
            <a:r>
              <a:rPr lang="en-US" dirty="0"/>
              <a:t>, and avoid indexing them, or serving them multiple times</a:t>
            </a:r>
          </a:p>
          <a:p>
            <a:pPr lvl="1"/>
            <a:r>
              <a:rPr lang="en-US" dirty="0"/>
              <a:t>Find </a:t>
            </a:r>
            <a:r>
              <a:rPr lang="en-US" dirty="0">
                <a:solidFill>
                  <a:srgbClr val="0070C0"/>
                </a:solidFill>
              </a:rPr>
              <a:t>replicated news stories </a:t>
            </a:r>
            <a:r>
              <a:rPr lang="en-US" dirty="0"/>
              <a:t>and cluster them under a single story.</a:t>
            </a:r>
          </a:p>
          <a:p>
            <a:pPr lvl="1"/>
            <a:r>
              <a:rPr lang="en-US" dirty="0"/>
              <a:t>Identify plagiarism</a:t>
            </a:r>
          </a:p>
          <a:p>
            <a:endParaRPr lang="en-US" dirty="0"/>
          </a:p>
          <a:p>
            <a:r>
              <a:rPr lang="en-US" dirty="0"/>
              <a:t>What if we wanted exact duplicates?</a:t>
            </a:r>
          </a:p>
        </p:txBody>
      </p:sp>
    </p:spTree>
    <p:extLst>
      <p:ext uri="{BB962C8B-B14F-4D97-AF65-F5344CB8AC3E}">
        <p14:creationId xmlns:p14="http://schemas.microsoft.com/office/powerpoint/2010/main" val="3852868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similar items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Both the problems we described have a common component</a:t>
            </a:r>
          </a:p>
          <a:p>
            <a:pPr lvl="1"/>
            <a:r>
              <a:rPr lang="en-US" dirty="0"/>
              <a:t>We need a quick way to find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highly similar </a:t>
            </a:r>
            <a:r>
              <a:rPr lang="en-US" dirty="0"/>
              <a:t>items to a </a:t>
            </a:r>
            <a:r>
              <a:rPr lang="en-US" dirty="0">
                <a:solidFill>
                  <a:srgbClr val="0070C0"/>
                </a:solidFill>
              </a:rPr>
              <a:t>query</a:t>
            </a:r>
            <a:r>
              <a:rPr lang="en-US" dirty="0"/>
              <a:t> item</a:t>
            </a:r>
          </a:p>
          <a:p>
            <a:pPr lvl="1"/>
            <a:r>
              <a:rPr lang="en-US" dirty="0"/>
              <a:t>OR, we need a method for finding </a:t>
            </a:r>
            <a:r>
              <a:rPr lang="en-US" dirty="0">
                <a:solidFill>
                  <a:srgbClr val="0070C0"/>
                </a:solidFill>
              </a:rPr>
              <a:t>all pairs </a:t>
            </a:r>
            <a:r>
              <a:rPr lang="en-US" dirty="0"/>
              <a:t>of items that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highly similar</a:t>
            </a:r>
            <a:r>
              <a:rPr lang="en-US" dirty="0"/>
              <a:t>.</a:t>
            </a:r>
          </a:p>
          <a:p>
            <a:r>
              <a:rPr lang="en-US" dirty="0"/>
              <a:t>Also known as the </a:t>
            </a:r>
            <a:r>
              <a:rPr lang="en-US" dirty="0">
                <a:solidFill>
                  <a:srgbClr val="0070C0"/>
                </a:solidFill>
              </a:rPr>
              <a:t>Nearest Neighbor </a:t>
            </a:r>
            <a:r>
              <a:rPr lang="en-US" dirty="0"/>
              <a:t>problem, or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All Nearest Neighbors </a:t>
            </a:r>
            <a:r>
              <a:rPr lang="en-US" dirty="0"/>
              <a:t>problem</a:t>
            </a:r>
          </a:p>
          <a:p>
            <a:endParaRPr lang="en-US" dirty="0"/>
          </a:p>
          <a:p>
            <a:r>
              <a:rPr lang="en-US" dirty="0"/>
              <a:t>We will examine it for the case of near-duplicate web documents.</a:t>
            </a:r>
          </a:p>
        </p:txBody>
      </p:sp>
    </p:spTree>
    <p:extLst>
      <p:ext uri="{BB962C8B-B14F-4D97-AF65-F5344CB8AC3E}">
        <p14:creationId xmlns:p14="http://schemas.microsoft.com/office/powerpoint/2010/main" val="101461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</a:t>
            </a: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measure of how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alike</a:t>
            </a:r>
            <a:r>
              <a:rPr lang="en-US" dirty="0"/>
              <a:t> two data objects are.</a:t>
            </a:r>
          </a:p>
          <a:p>
            <a:pPr lvl="1"/>
            <a:r>
              <a:rPr lang="en-US" dirty="0"/>
              <a:t>A function that maps pairs of objects to real values</a:t>
            </a:r>
          </a:p>
          <a:p>
            <a:pPr lvl="1"/>
            <a:r>
              <a:rPr lang="en-US" dirty="0"/>
              <a:t>Higher when objects are more alike.</a:t>
            </a:r>
          </a:p>
          <a:p>
            <a:r>
              <a:rPr lang="en-US" dirty="0"/>
              <a:t>Often falls in the range [0,1], sometimes in [-1,1]</a:t>
            </a:r>
          </a:p>
          <a:p>
            <a:pPr lvl="1"/>
            <a:endParaRPr lang="en-US" dirty="0"/>
          </a:p>
          <a:p>
            <a:r>
              <a:rPr lang="en-US" dirty="0"/>
              <a:t>Desirable properties for similarity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s(p, q) = 1 (or maximum similarity) only if p = q. 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Identity</a:t>
            </a:r>
            <a:r>
              <a:rPr lang="en-US" dirty="0"/>
              <a:t>)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s(p, q) = s(q, p)   for all p and q.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Symmetry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1068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right representation </a:t>
            </a:r>
            <a:r>
              <a:rPr lang="en-US" dirty="0"/>
              <a:t>of the document when we check for similarity?</a:t>
            </a:r>
          </a:p>
          <a:p>
            <a:pPr lvl="1"/>
            <a:r>
              <a:rPr lang="en-US" dirty="0"/>
              <a:t>E.g., representing a document as a set of characters will not do (why?)</a:t>
            </a:r>
          </a:p>
          <a:p>
            <a:r>
              <a:rPr lang="en-US" dirty="0"/>
              <a:t>When we have billions of documents, keeping the full text in memory is not an option.</a:t>
            </a:r>
          </a:p>
          <a:p>
            <a:pPr lvl="1"/>
            <a:r>
              <a:rPr lang="en-US" dirty="0"/>
              <a:t>We need to find a </a:t>
            </a:r>
            <a:r>
              <a:rPr lang="en-US" dirty="0">
                <a:solidFill>
                  <a:srgbClr val="0070C0"/>
                </a:solidFill>
              </a:rPr>
              <a:t>shorter representation</a:t>
            </a:r>
          </a:p>
          <a:p>
            <a:r>
              <a:rPr lang="en-US" dirty="0"/>
              <a:t>How do we do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pairwise comparisons </a:t>
            </a:r>
            <a:r>
              <a:rPr lang="en-US" dirty="0"/>
              <a:t>of billions of documents?</a:t>
            </a:r>
          </a:p>
          <a:p>
            <a:pPr lvl="1"/>
            <a:r>
              <a:rPr lang="en-US" dirty="0"/>
              <a:t>If exact match was the issue it would be ok, can we replicate this idea?</a:t>
            </a:r>
          </a:p>
        </p:txBody>
      </p:sp>
    </p:spTree>
    <p:extLst>
      <p:ext uri="{BB962C8B-B14F-4D97-AF65-F5344CB8AC3E}">
        <p14:creationId xmlns:p14="http://schemas.microsoft.com/office/powerpoint/2010/main" val="1233826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between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following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ones are more similar?</a:t>
            </a:r>
          </a:p>
          <a:p>
            <a:endParaRPr lang="en-US" dirty="0"/>
          </a:p>
          <a:p>
            <a:r>
              <a:rPr lang="en-US" dirty="0"/>
              <a:t>How would you quantify their similarity?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388325"/>
            <a:ext cx="12954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apple releases new </a:t>
            </a:r>
            <a:r>
              <a:rPr lang="en-US" sz="2000" dirty="0" err="1"/>
              <a:t>ipod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2388325"/>
            <a:ext cx="129540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apple releases new </a:t>
            </a:r>
            <a:r>
              <a:rPr lang="en-US" sz="2000" dirty="0" err="1"/>
              <a:t>ipad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2388325"/>
            <a:ext cx="12192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new apple pie recipe</a:t>
            </a:r>
          </a:p>
        </p:txBody>
      </p:sp>
    </p:spTree>
    <p:extLst>
      <p:ext uri="{BB962C8B-B14F-4D97-AF65-F5344CB8AC3E}">
        <p14:creationId xmlns:p14="http://schemas.microsoft.com/office/powerpoint/2010/main" val="353444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Similarity: 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words in common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Sim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) = 3, </a:t>
            </a:r>
            <a:r>
              <a:rPr lang="en-US" dirty="0" err="1"/>
              <a:t>Sim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) = </a:t>
            </a:r>
            <a:r>
              <a:rPr lang="en-US" dirty="0" err="1"/>
              <a:t>Sim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)  =2</a:t>
            </a:r>
          </a:p>
          <a:p>
            <a:r>
              <a:rPr lang="en-US" dirty="0"/>
              <a:t>What about this document?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Sim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/>
              <a:t>) = </a:t>
            </a:r>
            <a:r>
              <a:rPr lang="en-US" dirty="0" err="1"/>
              <a:t>Sim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/>
              <a:t>)  =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388325"/>
            <a:ext cx="12954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apple releases new </a:t>
            </a:r>
            <a:r>
              <a:rPr lang="en-US" sz="2000" dirty="0" err="1"/>
              <a:t>ipod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581400" y="2388325"/>
            <a:ext cx="129540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apple releases new </a:t>
            </a:r>
            <a:r>
              <a:rPr lang="en-US" sz="2000" dirty="0" err="1"/>
              <a:t>ipad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15000" y="2388325"/>
            <a:ext cx="12192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new apple pie recipe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3600" y="4876800"/>
            <a:ext cx="3352800" cy="70788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Vefa</a:t>
            </a:r>
            <a:r>
              <a:rPr lang="en-US" sz="2000" dirty="0"/>
              <a:t> releases new book with apple pie recipes</a:t>
            </a:r>
          </a:p>
        </p:txBody>
      </p:sp>
    </p:spTree>
    <p:extLst>
      <p:ext uri="{BB962C8B-B14F-4D97-AF65-F5344CB8AC3E}">
        <p14:creationId xmlns:p14="http://schemas.microsoft.com/office/powerpoint/2010/main" val="31402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4BD3-4510-418C-8AF9-A60F99FB8858}" type="slidenum">
              <a:rPr lang="en-US"/>
              <a:pPr/>
              <a:t>7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Jaccard</a:t>
            </a:r>
            <a:r>
              <a:rPr lang="en-US" dirty="0">
                <a:solidFill>
                  <a:schemeClr val="tx1"/>
                </a:solidFill>
              </a:rPr>
              <a:t> Similarity</a:t>
            </a:r>
            <a:endParaRPr 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/>
              <a:t>The </a:t>
            </a:r>
            <a:r>
              <a:rPr lang="en-US" sz="3400" dirty="0" err="1">
                <a:solidFill>
                  <a:srgbClr val="FF0000"/>
                </a:solidFill>
              </a:rPr>
              <a:t>Jaccard</a:t>
            </a:r>
            <a:r>
              <a:rPr lang="en-US" sz="3400" dirty="0">
                <a:solidFill>
                  <a:srgbClr val="FF0000"/>
                </a:solidFill>
              </a:rPr>
              <a:t> similarity (</a:t>
            </a:r>
            <a:r>
              <a:rPr lang="en-US" sz="3400" dirty="0" err="1">
                <a:solidFill>
                  <a:srgbClr val="0070C0"/>
                </a:solidFill>
              </a:rPr>
              <a:t>Jaccard</a:t>
            </a:r>
            <a:r>
              <a:rPr lang="en-US" sz="3400" dirty="0">
                <a:solidFill>
                  <a:srgbClr val="0070C0"/>
                </a:solidFill>
              </a:rPr>
              <a:t> coefficient</a:t>
            </a:r>
            <a:r>
              <a:rPr lang="en-US" sz="3400" dirty="0">
                <a:solidFill>
                  <a:srgbClr val="FF0000"/>
                </a:solidFill>
              </a:rPr>
              <a:t>) </a:t>
            </a:r>
            <a:r>
              <a:rPr lang="en-US" sz="3400" dirty="0"/>
              <a:t>of two sets </a:t>
            </a:r>
            <a:r>
              <a:rPr lang="en-US" sz="3400" dirty="0">
                <a:solidFill>
                  <a:srgbClr val="00B050"/>
                </a:solidFill>
              </a:rPr>
              <a:t>S</a:t>
            </a:r>
            <a:r>
              <a:rPr lang="en-US" sz="3400" baseline="-25000" dirty="0">
                <a:solidFill>
                  <a:srgbClr val="00B050"/>
                </a:solidFill>
              </a:rPr>
              <a:t>1</a:t>
            </a:r>
            <a:r>
              <a:rPr lang="en-US" sz="3400" dirty="0">
                <a:solidFill>
                  <a:srgbClr val="00B050"/>
                </a:solidFill>
              </a:rPr>
              <a:t>, S</a:t>
            </a:r>
            <a:r>
              <a:rPr lang="en-US" sz="3400" baseline="-25000" dirty="0">
                <a:solidFill>
                  <a:srgbClr val="00B050"/>
                </a:solidFill>
              </a:rPr>
              <a:t>2</a:t>
            </a:r>
            <a:r>
              <a:rPr lang="en-US" sz="3400" dirty="0">
                <a:solidFill>
                  <a:srgbClr val="00B050"/>
                </a:solidFill>
              </a:rPr>
              <a:t> </a:t>
            </a:r>
            <a:r>
              <a:rPr lang="en-US" sz="3400" dirty="0"/>
              <a:t>is the size of their </a:t>
            </a:r>
            <a:r>
              <a:rPr lang="en-US" sz="3400" dirty="0">
                <a:solidFill>
                  <a:srgbClr val="00B0F0"/>
                </a:solidFill>
              </a:rPr>
              <a:t>intersection </a:t>
            </a:r>
            <a:r>
              <a:rPr lang="en-US" sz="3400" dirty="0"/>
              <a:t>divided by the size of their </a:t>
            </a:r>
            <a:r>
              <a:rPr lang="en-US" sz="3400" dirty="0">
                <a:solidFill>
                  <a:schemeClr val="accent6">
                    <a:lumMod val="75000"/>
                  </a:schemeClr>
                </a:solidFill>
              </a:rPr>
              <a:t>union</a:t>
            </a:r>
            <a:r>
              <a:rPr lang="en-US" sz="3400" dirty="0"/>
              <a:t>.</a:t>
            </a:r>
          </a:p>
          <a:p>
            <a:pPr lvl="1"/>
            <a:r>
              <a:rPr lang="en-US" sz="3200" dirty="0" err="1">
                <a:solidFill>
                  <a:srgbClr val="FF0000"/>
                </a:solidFill>
              </a:rPr>
              <a:t>JSim</a:t>
            </a:r>
            <a:r>
              <a:rPr lang="en-US" sz="3200" i="1" dirty="0"/>
              <a:t> </a:t>
            </a:r>
            <a:r>
              <a:rPr lang="en-US" sz="3200" dirty="0"/>
              <a:t>(</a:t>
            </a:r>
            <a:r>
              <a:rPr lang="en-US" sz="3200" dirty="0" err="1"/>
              <a:t>C</a:t>
            </a:r>
            <a:r>
              <a:rPr lang="en-US" sz="3200" baseline="-25000" dirty="0" err="1"/>
              <a:t>1</a:t>
            </a:r>
            <a:r>
              <a:rPr lang="en-US" sz="3200" dirty="0"/>
              <a:t>, </a:t>
            </a:r>
            <a:r>
              <a:rPr lang="en-US" sz="3200" dirty="0" err="1"/>
              <a:t>C</a:t>
            </a:r>
            <a:r>
              <a:rPr lang="en-US" sz="3200" baseline="-25000" dirty="0" err="1"/>
              <a:t>2</a:t>
            </a:r>
            <a:r>
              <a:rPr lang="en-US" sz="3200" dirty="0"/>
              <a:t>) = </a:t>
            </a:r>
            <a:r>
              <a:rPr lang="en-US" sz="3200" dirty="0">
                <a:solidFill>
                  <a:srgbClr val="00B0F0"/>
                </a:solidFill>
              </a:rPr>
              <a:t>|C</a:t>
            </a:r>
            <a:r>
              <a:rPr lang="en-US" sz="3200" baseline="-25000" dirty="0">
                <a:solidFill>
                  <a:srgbClr val="00B0F0"/>
                </a:solidFill>
              </a:rPr>
              <a:t>1</a:t>
            </a:r>
            <a:r>
              <a:rPr lang="en-US" sz="3200" dirty="0">
                <a:solidFill>
                  <a:srgbClr val="00B0F0"/>
                </a:solidFill>
                <a:sym typeface="Symbol" pitchFamily="18" charset="2"/>
              </a:rPr>
              <a:t>C</a:t>
            </a:r>
            <a:r>
              <a:rPr lang="en-US" sz="3200" baseline="-25000" dirty="0">
                <a:solidFill>
                  <a:srgbClr val="00B0F0"/>
                </a:solidFill>
                <a:sym typeface="Symbol" pitchFamily="18" charset="2"/>
              </a:rPr>
              <a:t>2</a:t>
            </a:r>
            <a:r>
              <a:rPr lang="en-US" sz="3200" dirty="0">
                <a:solidFill>
                  <a:srgbClr val="00B0F0"/>
                </a:solidFill>
                <a:sym typeface="Symbol" pitchFamily="18" charset="2"/>
              </a:rPr>
              <a:t>| </a:t>
            </a:r>
            <a:r>
              <a:rPr lang="en-US" sz="3200" dirty="0">
                <a:sym typeface="Symbol" pitchFamily="18" charset="2"/>
              </a:rPr>
              <a:t>/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|C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1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C</a:t>
            </a:r>
            <a:r>
              <a:rPr lang="en-US" sz="3200" baseline="-25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2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|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lvl="1"/>
            <a:endParaRPr lang="en-US" sz="3200" dirty="0">
              <a:solidFill>
                <a:srgbClr val="00B050"/>
              </a:solidFill>
            </a:endParaRPr>
          </a:p>
          <a:p>
            <a:pPr lvl="1"/>
            <a:endParaRPr lang="en-US" sz="3200" dirty="0">
              <a:solidFill>
                <a:srgbClr val="00B050"/>
              </a:solidFill>
            </a:endParaRPr>
          </a:p>
          <a:p>
            <a:pPr lvl="1"/>
            <a:endParaRPr lang="en-US" sz="3200" dirty="0">
              <a:solidFill>
                <a:srgbClr val="00B050"/>
              </a:solidFill>
            </a:endParaRPr>
          </a:p>
          <a:p>
            <a:pPr lvl="1"/>
            <a:endParaRPr lang="en-US" sz="3200" dirty="0">
              <a:solidFill>
                <a:srgbClr val="00B050"/>
              </a:solidFill>
            </a:endParaRPr>
          </a:p>
          <a:p>
            <a:pPr lvl="1"/>
            <a:endParaRPr lang="en-US" sz="3200" dirty="0">
              <a:solidFill>
                <a:srgbClr val="00B050"/>
              </a:solidFill>
            </a:endParaRP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Extreme behavior:</a:t>
            </a:r>
          </a:p>
          <a:p>
            <a:pPr lvl="2"/>
            <a:r>
              <a:rPr lang="en-US" sz="2800" dirty="0" err="1"/>
              <a:t>Jsim</a:t>
            </a:r>
            <a:r>
              <a:rPr lang="en-US" sz="2800" dirty="0"/>
              <a:t>(X,Y) = 1, </a:t>
            </a:r>
            <a:r>
              <a:rPr lang="en-US" sz="2800" dirty="0" err="1"/>
              <a:t>iff</a:t>
            </a:r>
            <a:r>
              <a:rPr lang="en-US" sz="2800" dirty="0"/>
              <a:t> X = Y</a:t>
            </a:r>
          </a:p>
          <a:p>
            <a:pPr lvl="2"/>
            <a:r>
              <a:rPr lang="en-US" sz="2800" dirty="0" err="1"/>
              <a:t>Jsim</a:t>
            </a:r>
            <a:r>
              <a:rPr lang="en-US" sz="2800" dirty="0"/>
              <a:t>(X,Y) = 0 </a:t>
            </a:r>
            <a:r>
              <a:rPr lang="en-US" sz="2800" dirty="0" err="1"/>
              <a:t>iff</a:t>
            </a:r>
            <a:r>
              <a:rPr lang="en-US" sz="2800" dirty="0"/>
              <a:t> X,Y have not elements in common</a:t>
            </a:r>
          </a:p>
          <a:p>
            <a:pPr lvl="1"/>
            <a:r>
              <a:rPr lang="en-US" sz="3200" dirty="0" err="1"/>
              <a:t>JSim</a:t>
            </a:r>
            <a:r>
              <a:rPr lang="en-US" sz="3200" dirty="0"/>
              <a:t> is symmetric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2731407" y="3048000"/>
            <a:ext cx="1981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045607" y="3048000"/>
            <a:ext cx="1981200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426607" y="35052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2426607" y="43434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036207" y="38100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3645807" y="41148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3493407" y="35052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255407" y="38862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4255407" y="45720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4179207" y="3429000"/>
            <a:ext cx="76200" cy="76200"/>
          </a:xfrm>
          <a:prstGeom prst="ellipse">
            <a:avLst/>
          </a:prstGeom>
          <a:solidFill>
            <a:srgbClr val="8000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289550" y="3381374"/>
            <a:ext cx="24828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3 in intersection.</a:t>
            </a:r>
          </a:p>
          <a:p>
            <a:r>
              <a:rPr lang="en-US" dirty="0"/>
              <a:t>8 in union.</a:t>
            </a:r>
          </a:p>
          <a:p>
            <a:r>
              <a:rPr lang="en-US" dirty="0" err="1"/>
              <a:t>Jaccard</a:t>
            </a:r>
            <a:r>
              <a:rPr lang="en-US" dirty="0"/>
              <a:t> similarity</a:t>
            </a:r>
          </a:p>
          <a:p>
            <a:r>
              <a:rPr lang="en-US" dirty="0"/>
              <a:t>   = 3/8</a:t>
            </a:r>
          </a:p>
        </p:txBody>
      </p:sp>
    </p:spTree>
    <p:extLst>
      <p:ext uri="{BB962C8B-B14F-4D97-AF65-F5344CB8AC3E}">
        <p14:creationId xmlns:p14="http://schemas.microsoft.com/office/powerpoint/2010/main" val="345833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Similarity: 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words in common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JSim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) = 3/5 </a:t>
            </a:r>
          </a:p>
          <a:p>
            <a:r>
              <a:rPr lang="en-US" dirty="0" err="1"/>
              <a:t>JSim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) = </a:t>
            </a:r>
            <a:r>
              <a:rPr lang="en-US" dirty="0" err="1"/>
              <a:t>JSim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)  = 2/6</a:t>
            </a:r>
          </a:p>
          <a:p>
            <a:r>
              <a:rPr lang="en-US" dirty="0" err="1"/>
              <a:t>JSim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/>
              <a:t>) = </a:t>
            </a:r>
            <a:r>
              <a:rPr lang="en-US" dirty="0" err="1"/>
              <a:t>JSim</a:t>
            </a:r>
            <a:r>
              <a:rPr lang="en-US" dirty="0"/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dirty="0"/>
              <a:t>)  = 3/9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2386145"/>
            <a:ext cx="12954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apple releases new </a:t>
            </a:r>
            <a:r>
              <a:rPr lang="en-US" sz="2000" dirty="0" err="1"/>
              <a:t>ipod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830286" y="2386146"/>
            <a:ext cx="1295400" cy="10156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apple releases new </a:t>
            </a:r>
            <a:r>
              <a:rPr lang="en-US" sz="2000" dirty="0" err="1"/>
              <a:t>ipad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388324"/>
            <a:ext cx="1219200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new apple pie recipe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2386146"/>
            <a:ext cx="1828800" cy="131748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Vefa</a:t>
            </a:r>
            <a:r>
              <a:rPr lang="en-US" sz="2000" dirty="0"/>
              <a:t> </a:t>
            </a:r>
            <a:r>
              <a:rPr lang="en-US" sz="2000" dirty="0" err="1"/>
              <a:t>rereases</a:t>
            </a:r>
            <a:r>
              <a:rPr lang="en-US" sz="2000" dirty="0"/>
              <a:t> new book with apple pie recipes</a:t>
            </a:r>
          </a:p>
        </p:txBody>
      </p:sp>
    </p:spTree>
    <p:extLst>
      <p:ext uri="{BB962C8B-B14F-4D97-AF65-F5344CB8AC3E}">
        <p14:creationId xmlns:p14="http://schemas.microsoft.com/office/powerpoint/2010/main" val="172814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between vectors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325778"/>
              </p:ext>
            </p:extLst>
          </p:nvPr>
        </p:nvGraphicFramePr>
        <p:xfrm>
          <a:off x="685800" y="301244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7571" y="2105055"/>
            <a:ext cx="7944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Documents (and sets in general) can also be represented as vectors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5029200"/>
            <a:ext cx="5809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do we measure the similarity of two vectors?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571" y="5867400"/>
            <a:ext cx="4488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well are the two vectors aligned?</a:t>
            </a:r>
          </a:p>
        </p:txBody>
      </p:sp>
    </p:spTree>
    <p:extLst>
      <p:ext uri="{BB962C8B-B14F-4D97-AF65-F5344CB8AC3E}">
        <p14:creationId xmlns:p14="http://schemas.microsoft.com/office/powerpoint/2010/main" val="2417149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16165</TotalTime>
  <Words>2576</Words>
  <Application>Microsoft Office PowerPoint</Application>
  <PresentationFormat>On-screen Show (4:3)</PresentationFormat>
  <Paragraphs>401</Paragraphs>
  <Slides>40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Cambria Math</vt:lpstr>
      <vt:lpstr>Monotype Sorts</vt:lpstr>
      <vt:lpstr>Symbol</vt:lpstr>
      <vt:lpstr>Times New Roman</vt:lpstr>
      <vt:lpstr>Clarity</vt:lpstr>
      <vt:lpstr>DATA MINING LECTURE 5</vt:lpstr>
      <vt:lpstr>SIMILARITY AND DISTANCE</vt:lpstr>
      <vt:lpstr>Similarity and Distance</vt:lpstr>
      <vt:lpstr>Similarity</vt:lpstr>
      <vt:lpstr>Similarity between sets</vt:lpstr>
      <vt:lpstr>Similarity: Intersection</vt:lpstr>
      <vt:lpstr>Jaccard Similarity</vt:lpstr>
      <vt:lpstr>Similarity: Intersection</vt:lpstr>
      <vt:lpstr>Similarity between vectors</vt:lpstr>
      <vt:lpstr>Cosine Similarity</vt:lpstr>
      <vt:lpstr>Cosine Similarity - math</vt:lpstr>
      <vt:lpstr>Similarity between vectors</vt:lpstr>
      <vt:lpstr>Distance</vt:lpstr>
      <vt:lpstr>Distance Metric</vt:lpstr>
      <vt:lpstr>Triangle Inequality</vt:lpstr>
      <vt:lpstr>Distances for real vectors</vt:lpstr>
      <vt:lpstr>Example of Distances</vt:lpstr>
      <vt:lpstr>Example</vt:lpstr>
      <vt:lpstr>Lp distances for sets </vt:lpstr>
      <vt:lpstr>Similarities into distances</vt:lpstr>
      <vt:lpstr>Why Jaccard Distance Is a Distance Metric</vt:lpstr>
      <vt:lpstr>Hamming Distance</vt:lpstr>
      <vt:lpstr>Why Hamming Distance Is a Distance Metric</vt:lpstr>
      <vt:lpstr>Distance between strings</vt:lpstr>
      <vt:lpstr>Edit Distance for strings</vt:lpstr>
      <vt:lpstr>Why Edit Distance Is a Distance Metric</vt:lpstr>
      <vt:lpstr>Variant Edit Distances</vt:lpstr>
      <vt:lpstr>Distances between distributions</vt:lpstr>
      <vt:lpstr>SKETCHING  AND  LOCALITY SENSITIVE HASHING</vt:lpstr>
      <vt:lpstr>Why is similarity important? </vt:lpstr>
      <vt:lpstr>An important problem</vt:lpstr>
      <vt:lpstr>Recommendation Systems</vt:lpstr>
      <vt:lpstr>Plan of action</vt:lpstr>
      <vt:lpstr>Limitations of content-based approach</vt:lpstr>
      <vt:lpstr>Recommendation Systems (II)</vt:lpstr>
      <vt:lpstr>Recommendation Systems (III)</vt:lpstr>
      <vt:lpstr>Pros and cons of collaborative filtering</vt:lpstr>
      <vt:lpstr>Another important problem</vt:lpstr>
      <vt:lpstr>Finding similar items </vt:lpstr>
      <vt:lpstr>Main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mohammad hossein hamian</cp:lastModifiedBy>
  <cp:revision>318</cp:revision>
  <dcterms:created xsi:type="dcterms:W3CDTF">2011-10-17T19:46:53Z</dcterms:created>
  <dcterms:modified xsi:type="dcterms:W3CDTF">2024-04-16T03:26:56Z</dcterms:modified>
</cp:coreProperties>
</file>